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9" r:id="rId12"/>
    <p:sldId id="270" r:id="rId13"/>
    <p:sldId id="271" r:id="rId14"/>
    <p:sldId id="272" r:id="rId15"/>
    <p:sldId id="266" r:id="rId16"/>
    <p:sldId id="267" r:id="rId17"/>
    <p:sldId id="268" r:id="rId18"/>
    <p:sldId id="273" r:id="rId19"/>
    <p:sldId id="274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F4F"/>
    <a:srgbClr val="FFFFFF"/>
    <a:srgbClr val="5BB7D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4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863DBE-A809-4CF0-95EF-0E4E26353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10D3A20-ED37-45B0-9094-C563925E5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79A768-7B25-4F3E-92D0-81FCC2FA2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3E4A9C-5B79-4943-824A-4CB81E3C9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D9F13C-71E0-46A0-B322-72446583B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363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A2657-98B9-406A-A2A4-47982154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DB0D4C-AD52-4C69-A14B-211D87CB5E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93541D-444A-4753-8BE1-66BC12756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AB983F-B384-462D-9F64-99F6C383C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8E2EB8-8312-4C18-ABED-BD9D9102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1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3895AEF-D2C9-4754-91E0-60268DD52B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C84908-2AD7-4616-A678-34C35ABA0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B21F2D-C3D6-4A50-8837-9DB4F21AB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5D99AB-D5C1-4E06-BDBE-593EDF890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12C2D4-3808-4939-ABC0-09CEF7260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0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FACEA-D483-4BB9-BECE-4367F88FD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F607A9-F04B-4A86-B17A-783B52DD4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E2E58F-A20C-4D4B-95CA-539B9E45B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5E2463-43FC-4456-8391-4022E7F25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9C64A8-0BAB-4CF2-B04E-49BEA9CA8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1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53AFEC-3E30-4921-A730-19E15565F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98E6BA-CEA9-4CCD-BC4F-03E7EFD67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6EE1C6-7C41-43A9-A01F-6D62D9063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D0DFBF-6113-463F-B161-7E793247A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08E8F-A7EA-4D9B-8C43-0E7EBA9E1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4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5750F3-9621-41DE-B957-788FFCA19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75D41F-CFB3-4754-A2D4-40460C3FC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614352-CAB8-4AB7-8F95-97682815AF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0A6459-7C66-4EDE-8104-E25405AE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4A3A64-5132-4CBB-8962-5001B5635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5FF343-A2E7-4AC4-AA43-121A348A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933979-BEE9-4153-BDD0-7751D7DC7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6F432B-7A2C-4252-9F7C-73F4552ED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1D375FB-5A21-49C2-A371-969518604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2910099-EC24-4B82-9921-1C76C640F1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08BC70-E12E-47E2-BA82-A17475B585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35987B-5010-4DB7-B821-55FC81E03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441776D-58FE-4BA0-97E6-ADE2FF37D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AB9DAA-4D72-4C7A-8428-9558F5597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69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0E4392-DCCA-4DFA-9F42-354AE0F0F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6CAB60-ADBE-481A-978B-CF1CE5EFF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5F6530-8905-4070-99FA-ECD5E6403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1E52CB-E54D-4387-825D-992DA36C3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313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09F922-DDBC-42C2-A8B3-EA716853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8774CA-086B-4053-A775-A58D2E83F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1BD27F-165F-4F1F-9A47-046A320E3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8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798FA7-60BE-4DCB-8574-B7A25A17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BE8CE9-F54E-4ABA-B8D5-C1ADD91F3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4D8ED7-729F-40D1-BF71-278244D2B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7B7203-4E0C-4EEA-A02E-01ED9B198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769F87-89F8-4F35-96BE-A980F5A68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28AF76-EAD9-4036-B184-EE7B7E583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18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A83C7A-8976-4CEB-A557-937F4FD26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74609A1-F8A8-4F7C-96EF-450305BF4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241F5AE-D253-4E36-8D94-B4D46080D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CF3BAF-6C91-49B8-AC8D-AB6339F8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FAA1FF-8814-4882-882E-898748D13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72E49D-07C0-4B78-A936-6CE5D80F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91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EEBF7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4D7B388-1D68-4BC1-A399-E7F0634B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7EFD5E-FB7A-4141-8308-BACAE1EEF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AE37FA-9B03-41F0-B56C-D2EBE97902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4EA9C-F78F-4C5E-8495-756D63090F6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4DBAE2-A73A-4BEC-B157-D30EE2D48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E251C9-9D1C-4953-9E5C-FCCD93A7C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7888A-3CD9-4C61-B2C6-0BDF20B5A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71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5623766" y="3563561"/>
            <a:ext cx="928468" cy="1846969"/>
            <a:chOff x="2110154" y="938434"/>
            <a:chExt cx="928468" cy="1846969"/>
          </a:xfrm>
        </p:grpSpPr>
        <p:sp>
          <p:nvSpPr>
            <p:cNvPr id="105" name="梯形 104"/>
            <p:cNvSpPr/>
            <p:nvPr/>
          </p:nvSpPr>
          <p:spPr>
            <a:xfrm>
              <a:off x="2110154" y="938595"/>
              <a:ext cx="928468" cy="1846808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梯形 105"/>
            <p:cNvSpPr>
              <a:spLocks noChangeAspect="1"/>
            </p:cNvSpPr>
            <p:nvPr/>
          </p:nvSpPr>
          <p:spPr>
            <a:xfrm>
              <a:off x="2288760" y="938434"/>
              <a:ext cx="576000" cy="1145720"/>
            </a:xfrm>
            <a:prstGeom prst="trapezoid">
              <a:avLst/>
            </a:prstGeom>
            <a:gradFill>
              <a:gsLst>
                <a:gs pos="20000">
                  <a:schemeClr val="tx1">
                    <a:lumMod val="50000"/>
                    <a:lumOff val="50000"/>
                  </a:schemeClr>
                </a:gs>
                <a:gs pos="71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4989172" y="938595"/>
            <a:ext cx="2232000" cy="3204000"/>
            <a:chOff x="4032564" y="502494"/>
            <a:chExt cx="4140000" cy="4968000"/>
          </a:xfrm>
        </p:grpSpPr>
        <p:sp>
          <p:nvSpPr>
            <p:cNvPr id="85" name="任意多边形 84"/>
            <p:cNvSpPr/>
            <p:nvPr/>
          </p:nvSpPr>
          <p:spPr>
            <a:xfrm rot="10800000">
              <a:off x="4032564" y="2760690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5BB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 rot="10800000" flipH="1">
              <a:off x="6103113" y="2759548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5BB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5001616" y="502494"/>
              <a:ext cx="2159702" cy="4968000"/>
              <a:chOff x="4467040" y="-510380"/>
              <a:chExt cx="3259118" cy="7497005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869768" y="4318000"/>
                <a:ext cx="2450878" cy="2668625"/>
                <a:chOff x="5249595" y="3150385"/>
                <a:chExt cx="2450878" cy="2668625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6475825" y="3152730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700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 flipH="1">
                  <a:off x="5249595" y="3150385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24F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5422776" y="4307490"/>
                <a:ext cx="1392753" cy="2047307"/>
                <a:chOff x="6590397" y="382604"/>
                <a:chExt cx="1392753" cy="2047307"/>
              </a:xfrm>
            </p:grpSpPr>
            <p:sp>
              <p:nvSpPr>
                <p:cNvPr id="98" name="任意多边形 97"/>
                <p:cNvSpPr>
                  <a:spLocks noChangeAspect="1"/>
                </p:cNvSpPr>
                <p:nvPr/>
              </p:nvSpPr>
              <p:spPr>
                <a:xfrm>
                  <a:off x="7282060" y="384952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D43A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99" name="任意多边形 98"/>
                <p:cNvSpPr>
                  <a:spLocks noChangeAspect="1"/>
                </p:cNvSpPr>
                <p:nvPr/>
              </p:nvSpPr>
              <p:spPr>
                <a:xfrm flipH="1">
                  <a:off x="6590397" y="382604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FB6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4775013" y="2863216"/>
                <a:ext cx="2641986" cy="1657642"/>
                <a:chOff x="4775007" y="1259500"/>
                <a:chExt cx="2641986" cy="1657642"/>
              </a:xfrm>
              <a:solidFill>
                <a:schemeClr val="accent5">
                  <a:lumMod val="75000"/>
                </a:schemeClr>
              </a:solidFill>
            </p:grpSpPr>
            <p:sp>
              <p:nvSpPr>
                <p:cNvPr id="96" name="任意多边形 95"/>
                <p:cNvSpPr/>
                <p:nvPr/>
              </p:nvSpPr>
              <p:spPr>
                <a:xfrm>
                  <a:off x="6096000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solidFill>
                  <a:srgbClr val="5BB7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 flipH="1">
                  <a:off x="4775007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solidFill>
                  <a:srgbClr val="5BB7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4467040" y="-510380"/>
                <a:ext cx="3259118" cy="4669532"/>
                <a:chOff x="4467034" y="1037066"/>
                <a:chExt cx="3259118" cy="4669532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6097185" y="1037066"/>
                  <a:ext cx="1628967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 flipH="1">
                  <a:off x="446703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rgbClr val="FFFB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sp>
          <p:nvSpPr>
            <p:cNvPr id="89" name="任意多边形 88"/>
            <p:cNvSpPr/>
            <p:nvPr/>
          </p:nvSpPr>
          <p:spPr>
            <a:xfrm>
              <a:off x="5396881" y="1108223"/>
              <a:ext cx="1347665" cy="260749"/>
            </a:xfrm>
            <a:custGeom>
              <a:avLst/>
              <a:gdLst>
                <a:gd name="connsiteX0" fmla="*/ 704499 w 1347664"/>
                <a:gd name="connsiteY0" fmla="*/ 100958 h 260748"/>
                <a:gd name="connsiteX1" fmla="*/ 704499 w 1347664"/>
                <a:gd name="connsiteY1" fmla="*/ 257136 h 260748"/>
                <a:gd name="connsiteX2" fmla="*/ 682732 w 1347664"/>
                <a:gd name="connsiteY2" fmla="*/ 258299 h 260748"/>
                <a:gd name="connsiteX3" fmla="*/ 682732 w 1347664"/>
                <a:gd name="connsiteY3" fmla="*/ 101976 h 260748"/>
                <a:gd name="connsiteX4" fmla="*/ 83608 w 1347664"/>
                <a:gd name="connsiteY4" fmla="*/ 22131 h 260748"/>
                <a:gd name="connsiteX5" fmla="*/ 96178 w 1347664"/>
                <a:gd name="connsiteY5" fmla="*/ 26748 h 260748"/>
                <a:gd name="connsiteX6" fmla="*/ 642715 w 1347664"/>
                <a:gd name="connsiteY6" fmla="*/ 103847 h 260748"/>
                <a:gd name="connsiteX7" fmla="*/ 681947 w 1347664"/>
                <a:gd name="connsiteY7" fmla="*/ 102013 h 260748"/>
                <a:gd name="connsiteX8" fmla="*/ 681947 w 1347664"/>
                <a:gd name="connsiteY8" fmla="*/ 258341 h 260748"/>
                <a:gd name="connsiteX9" fmla="*/ 636888 w 1347664"/>
                <a:gd name="connsiteY9" fmla="*/ 260748 h 260748"/>
                <a:gd name="connsiteX10" fmla="*/ 22986 w 1347664"/>
                <a:gd name="connsiteY10" fmla="*/ 161363 h 260748"/>
                <a:gd name="connsiteX11" fmla="*/ 0 w 1347664"/>
                <a:gd name="connsiteY11" fmla="*/ 151311 h 260748"/>
                <a:gd name="connsiteX12" fmla="*/ 25829 w 1347664"/>
                <a:gd name="connsiteY12" fmla="*/ 104432 h 260748"/>
                <a:gd name="connsiteX13" fmla="*/ 1265535 w 1347664"/>
                <a:gd name="connsiteY13" fmla="*/ 0 h 260748"/>
                <a:gd name="connsiteX14" fmla="*/ 1338850 w 1347664"/>
                <a:gd name="connsiteY14" fmla="*/ 104432 h 260748"/>
                <a:gd name="connsiteX15" fmla="*/ 1347664 w 1347664"/>
                <a:gd name="connsiteY15" fmla="*/ 120430 h 260748"/>
                <a:gd name="connsiteX16" fmla="*/ 1293839 w 1347664"/>
                <a:gd name="connsiteY16" fmla="*/ 145138 h 260748"/>
                <a:gd name="connsiteX17" fmla="*/ 858174 w 1347664"/>
                <a:gd name="connsiteY17" fmla="*/ 248925 h 260748"/>
                <a:gd name="connsiteX18" fmla="*/ 705284 w 1347664"/>
                <a:gd name="connsiteY18" fmla="*/ 257094 h 260748"/>
                <a:gd name="connsiteX19" fmla="*/ 705284 w 1347664"/>
                <a:gd name="connsiteY19" fmla="*/ 100921 h 260748"/>
                <a:gd name="connsiteX20" fmla="*/ 837080 w 1347664"/>
                <a:gd name="connsiteY20" fmla="*/ 94758 h 260748"/>
                <a:gd name="connsiteX21" fmla="*/ 1228946 w 1347664"/>
                <a:gd name="connsiteY21" fmla="*/ 14052 h 26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7664" h="260748">
                  <a:moveTo>
                    <a:pt x="704499" y="100958"/>
                  </a:moveTo>
                  <a:lnTo>
                    <a:pt x="704499" y="257136"/>
                  </a:lnTo>
                  <a:lnTo>
                    <a:pt x="682732" y="258299"/>
                  </a:lnTo>
                  <a:lnTo>
                    <a:pt x="682732" y="101976"/>
                  </a:lnTo>
                  <a:close/>
                  <a:moveTo>
                    <a:pt x="83608" y="22131"/>
                  </a:moveTo>
                  <a:lnTo>
                    <a:pt x="96178" y="26748"/>
                  </a:lnTo>
                  <a:cubicBezTo>
                    <a:pt x="257121" y="75796"/>
                    <a:pt x="443737" y="103847"/>
                    <a:pt x="642715" y="103847"/>
                  </a:cubicBezTo>
                  <a:lnTo>
                    <a:pt x="681947" y="102013"/>
                  </a:lnTo>
                  <a:lnTo>
                    <a:pt x="681947" y="258341"/>
                  </a:lnTo>
                  <a:lnTo>
                    <a:pt x="636888" y="260748"/>
                  </a:lnTo>
                  <a:cubicBezTo>
                    <a:pt x="409485" y="260748"/>
                    <a:pt x="198228" y="224110"/>
                    <a:pt x="22986" y="161363"/>
                  </a:cubicBezTo>
                  <a:lnTo>
                    <a:pt x="0" y="151311"/>
                  </a:lnTo>
                  <a:lnTo>
                    <a:pt x="25829" y="104432"/>
                  </a:lnTo>
                  <a:close/>
                  <a:moveTo>
                    <a:pt x="1265535" y="0"/>
                  </a:moveTo>
                  <a:lnTo>
                    <a:pt x="1338850" y="104432"/>
                  </a:lnTo>
                  <a:lnTo>
                    <a:pt x="1347664" y="120430"/>
                  </a:lnTo>
                  <a:lnTo>
                    <a:pt x="1293839" y="145138"/>
                  </a:lnTo>
                  <a:cubicBezTo>
                    <a:pt x="1167013" y="195407"/>
                    <a:pt x="1018997" y="231484"/>
                    <a:pt x="858174" y="248925"/>
                  </a:cubicBezTo>
                  <a:lnTo>
                    <a:pt x="705284" y="257094"/>
                  </a:lnTo>
                  <a:lnTo>
                    <a:pt x="705284" y="100921"/>
                  </a:lnTo>
                  <a:lnTo>
                    <a:pt x="837080" y="94758"/>
                  </a:lnTo>
                  <a:cubicBezTo>
                    <a:pt x="979023" y="81320"/>
                    <a:pt x="1111517" y="53426"/>
                    <a:pt x="1228946" y="14052"/>
                  </a:cubicBezTo>
                  <a:close/>
                </a:path>
              </a:pathLst>
            </a:custGeom>
            <a:solidFill>
              <a:srgbClr val="5BB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任意多边形 103"/>
          <p:cNvSpPr>
            <a:spLocks noChangeAspect="1"/>
          </p:cNvSpPr>
          <p:nvPr/>
        </p:nvSpPr>
        <p:spPr>
          <a:xfrm>
            <a:off x="5838095" y="1617785"/>
            <a:ext cx="504000" cy="504000"/>
          </a:xfrm>
          <a:custGeom>
            <a:avLst/>
            <a:gdLst>
              <a:gd name="connsiteX0" fmla="*/ 553992 w 1111348"/>
              <a:gd name="connsiteY0" fmla="*/ 67992 h 1111348"/>
              <a:gd name="connsiteX1" fmla="*/ 67992 w 1111348"/>
              <a:gd name="connsiteY1" fmla="*/ 553992 h 1111348"/>
              <a:gd name="connsiteX2" fmla="*/ 553992 w 1111348"/>
              <a:gd name="connsiteY2" fmla="*/ 1039992 h 1111348"/>
              <a:gd name="connsiteX3" fmla="*/ 1039992 w 1111348"/>
              <a:gd name="connsiteY3" fmla="*/ 553992 h 1111348"/>
              <a:gd name="connsiteX4" fmla="*/ 553992 w 1111348"/>
              <a:gd name="connsiteY4" fmla="*/ 67992 h 1111348"/>
              <a:gd name="connsiteX5" fmla="*/ 555674 w 1111348"/>
              <a:gd name="connsiteY5" fmla="*/ 0 h 1111348"/>
              <a:gd name="connsiteX6" fmla="*/ 1111348 w 1111348"/>
              <a:gd name="connsiteY6" fmla="*/ 555674 h 1111348"/>
              <a:gd name="connsiteX7" fmla="*/ 555674 w 1111348"/>
              <a:gd name="connsiteY7" fmla="*/ 1111348 h 1111348"/>
              <a:gd name="connsiteX8" fmla="*/ 0 w 1111348"/>
              <a:gd name="connsiteY8" fmla="*/ 555674 h 1111348"/>
              <a:gd name="connsiteX9" fmla="*/ 555674 w 1111348"/>
              <a:gd name="connsiteY9" fmla="*/ 0 h 11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1348" h="1111348">
                <a:moveTo>
                  <a:pt x="553992" y="67992"/>
                </a:moveTo>
                <a:cubicBezTo>
                  <a:pt x="285582" y="67992"/>
                  <a:pt x="67992" y="285582"/>
                  <a:pt x="67992" y="553992"/>
                </a:cubicBezTo>
                <a:cubicBezTo>
                  <a:pt x="67992" y="822402"/>
                  <a:pt x="285582" y="1039992"/>
                  <a:pt x="553992" y="1039992"/>
                </a:cubicBezTo>
                <a:cubicBezTo>
                  <a:pt x="822402" y="1039992"/>
                  <a:pt x="1039992" y="822402"/>
                  <a:pt x="1039992" y="553992"/>
                </a:cubicBezTo>
                <a:cubicBezTo>
                  <a:pt x="1039992" y="285582"/>
                  <a:pt x="822402" y="67992"/>
                  <a:pt x="553992" y="67992"/>
                </a:cubicBezTo>
                <a:close/>
                <a:moveTo>
                  <a:pt x="555674" y="0"/>
                </a:moveTo>
                <a:cubicBezTo>
                  <a:pt x="862564" y="0"/>
                  <a:pt x="1111348" y="248784"/>
                  <a:pt x="1111348" y="555674"/>
                </a:cubicBezTo>
                <a:cubicBezTo>
                  <a:pt x="1111348" y="862564"/>
                  <a:pt x="862564" y="1111348"/>
                  <a:pt x="555674" y="1111348"/>
                </a:cubicBezTo>
                <a:cubicBezTo>
                  <a:pt x="248784" y="1111348"/>
                  <a:pt x="0" y="862564"/>
                  <a:pt x="0" y="555674"/>
                </a:cubicBezTo>
                <a:cubicBezTo>
                  <a:pt x="0" y="248784"/>
                  <a:pt x="248784" y="0"/>
                  <a:pt x="55567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9660" y="4616355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5BB7D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台阶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A61B121-8410-4A93-BDBD-FAF9B83883C2}"/>
              </a:ext>
            </a:extLst>
          </p:cNvPr>
          <p:cNvSpPr/>
          <p:nvPr/>
        </p:nvSpPr>
        <p:spPr>
          <a:xfrm>
            <a:off x="8238163" y="595004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5BB7D7"/>
                </a:solidFill>
              </a:rPr>
              <a:t>李森祥</a:t>
            </a:r>
          </a:p>
        </p:txBody>
      </p:sp>
    </p:spTree>
    <p:extLst>
      <p:ext uri="{BB962C8B-B14F-4D97-AF65-F5344CB8AC3E}">
        <p14:creationId xmlns:p14="http://schemas.microsoft.com/office/powerpoint/2010/main" val="283425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"/>
    </mc:Choice>
    <mc:Fallback xmlns="">
      <p:transition spd="slow" advTm="102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8EE6DD-BECE-48A6-8153-7475424E4F35}"/>
              </a:ext>
            </a:extLst>
          </p:cNvPr>
          <p:cNvSpPr/>
          <p:nvPr/>
        </p:nvSpPr>
        <p:spPr>
          <a:xfrm>
            <a:off x="688974" y="3588233"/>
            <a:ext cx="11125072" cy="249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分析：</a:t>
            </a:r>
            <a:r>
              <a:rPr lang="zh-CN" altLang="en-US" sz="3200" dirty="0"/>
              <a:t>段落中表示时间性的词语“今天”、</a:t>
            </a:r>
            <a:r>
              <a:rPr lang="en-US" altLang="zh-CN" sz="3200" dirty="0"/>
              <a:t>“</a:t>
            </a:r>
            <a:r>
              <a:rPr lang="zh-CN" altLang="en-US" sz="3200" dirty="0"/>
              <a:t>明天”，还有动词“捡”、量词“一片”的运用，说明建造台阶的过程是漫长的，而父亲却可以坚持不懈，可以等待，可以一点一点地积累，可见父亲的认真、顽强，同时也表现父亲盖屋的决心与耐心。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995F7D-9DC7-4BA9-8F3F-56C3681E668C}"/>
              </a:ext>
            </a:extLst>
          </p:cNvPr>
          <p:cNvSpPr/>
          <p:nvPr/>
        </p:nvSpPr>
        <p:spPr>
          <a:xfrm>
            <a:off x="688974" y="1621134"/>
            <a:ext cx="11125073" cy="1501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/>
              <a:t>         父亲的准备是十分漫长的。他今天从地里捡回一块砖，明天可能又捡进一片瓦，再就是往一个黑瓦罐里塞角票。虽然这些都很微不足道，但他做得很认真。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A007A2C9-838D-4BB5-8431-CBF485F3C2C4}"/>
              </a:ext>
            </a:extLst>
          </p:cNvPr>
          <p:cNvSpPr/>
          <p:nvPr/>
        </p:nvSpPr>
        <p:spPr>
          <a:xfrm>
            <a:off x="0" y="103716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174233-3ACB-4AF2-B7B8-BAB8D08D1E31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</p:spTree>
    <p:extLst>
      <p:ext uri="{BB962C8B-B14F-4D97-AF65-F5344CB8AC3E}">
        <p14:creationId xmlns:p14="http://schemas.microsoft.com/office/powerpoint/2010/main" val="3402578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08C1C6-1CB0-476E-B2B8-5731E310CC83}"/>
              </a:ext>
            </a:extLst>
          </p:cNvPr>
          <p:cNvSpPr/>
          <p:nvPr/>
        </p:nvSpPr>
        <p:spPr>
          <a:xfrm>
            <a:off x="384956" y="1485399"/>
            <a:ext cx="11422087" cy="19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/>
              <a:t>        那天早上父亲天没亮就起了床，我听着父亲的脚步声很轻地响进院子里去。我起来时，父亲已在新屋门口踏黄泥。黄泥是用来砌缝的，这种粘性很强的黄泥掺上一些石灰水豆浆水，砌出的缝铁老鼠也钻不开。那时己经是深秋，露水很大，雾也很大，父亲浮在雾里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ADC8A4-CDCB-4ACC-B289-A7AC5906FF8C}"/>
              </a:ext>
            </a:extLst>
          </p:cNvPr>
          <p:cNvSpPr/>
          <p:nvPr/>
        </p:nvSpPr>
        <p:spPr>
          <a:xfrm>
            <a:off x="428537" y="3884394"/>
            <a:ext cx="11422086" cy="249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分析：</a:t>
            </a:r>
            <a:r>
              <a:rPr lang="zh-CN" altLang="en-US" sz="3200" dirty="0"/>
              <a:t>两个“已经”</a:t>
            </a:r>
            <a:r>
              <a:rPr lang="en-US" altLang="zh-CN" sz="3200" dirty="0"/>
              <a:t>——</a:t>
            </a:r>
            <a:r>
              <a:rPr lang="zh-CN" altLang="en-US" sz="3200" dirty="0"/>
              <a:t>第一个“已经”表明“父亲”起得比</a:t>
            </a:r>
            <a:r>
              <a:rPr lang="en-US" altLang="zh-CN" sz="3200" dirty="0"/>
              <a:t>"</a:t>
            </a:r>
            <a:r>
              <a:rPr lang="zh-CN" altLang="en-US" sz="3200" dirty="0"/>
              <a:t>我”</a:t>
            </a:r>
          </a:p>
          <a:p>
            <a:pPr>
              <a:lnSpc>
                <a:spcPct val="120000"/>
              </a:lnSpc>
            </a:pPr>
            <a:r>
              <a:rPr lang="zh-CN" altLang="en-US" sz="3200" dirty="0"/>
              <a:t>早，“我”起床时发现“父亲”早就在院子里踏黄泥了，说明“父亲”是一个勤劳的人；第二个“已经”表明天气转凉了，“父亲”冒着寒气做着砌台阶前的准备工作。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F034DE2F-B536-468E-B17C-BDE305F9CC41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43BC54F-335C-41AE-BDB5-BE8A41BD9E58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65E027C-202D-454C-A46F-D86188524D6A}"/>
              </a:ext>
            </a:extLst>
          </p:cNvPr>
          <p:cNvSpPr/>
          <p:nvPr/>
        </p:nvSpPr>
        <p:spPr>
          <a:xfrm>
            <a:off x="3298186" y="1906897"/>
            <a:ext cx="564205" cy="4888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E164E0C-E252-49AE-A991-B1A7AD5B6DA4}"/>
              </a:ext>
            </a:extLst>
          </p:cNvPr>
          <p:cNvSpPr/>
          <p:nvPr/>
        </p:nvSpPr>
        <p:spPr>
          <a:xfrm>
            <a:off x="9719877" y="2266113"/>
            <a:ext cx="704283" cy="631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81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B8C3705-D432-4731-8A76-B6FCC506238F}"/>
              </a:ext>
            </a:extLst>
          </p:cNvPr>
          <p:cNvSpPr/>
          <p:nvPr/>
        </p:nvSpPr>
        <p:spPr>
          <a:xfrm>
            <a:off x="428536" y="1521638"/>
            <a:ext cx="11403799" cy="19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/>
              <a:t>        许多纸筒落在父亲的头上肩膀上，父亲的两手没处放似的，抄着不是，贴在胯骨上也不是。他仿佛觉得有许多目光在望他，就尽力把胸挺得高些，无奈，他的背是驼惯了的，胸无法挺得高。因而，父亲明明该高兴，却露出些尴尬的笑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FDEFFC-45C3-418F-8855-C89DCE5AF8BC}"/>
              </a:ext>
            </a:extLst>
          </p:cNvPr>
          <p:cNvSpPr/>
          <p:nvPr/>
        </p:nvSpPr>
        <p:spPr>
          <a:xfrm>
            <a:off x="394100" y="3854247"/>
            <a:ext cx="11403799" cy="1900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分析：</a:t>
            </a:r>
            <a:r>
              <a:rPr lang="zh-CN" altLang="en-US" sz="3200" dirty="0"/>
              <a:t>这一系列动作描写，看似写出了一个滑稽的形象，实际上是写出了父亲骨子中深藏的朴实与安分，他所追求的“形式地位”得到了，然而骨子中的低调朴实却又让他显得局促不安</a:t>
            </a:r>
            <a:endParaRPr lang="zh-CN" altLang="en-US" dirty="0"/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3D06E181-9A97-459B-85A4-4B243605F175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7FFF33-C835-4AF4-AD65-73F865201283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</p:spTree>
    <p:extLst>
      <p:ext uri="{BB962C8B-B14F-4D97-AF65-F5344CB8AC3E}">
        <p14:creationId xmlns:p14="http://schemas.microsoft.com/office/powerpoint/2010/main" val="437146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54">
            <a:extLst>
              <a:ext uri="{FF2B5EF4-FFF2-40B4-BE49-F238E27FC236}">
                <a16:creationId xmlns:a16="http://schemas.microsoft.com/office/drawing/2014/main" id="{1E8F0FEF-B86E-4E4F-B878-07AD51B15344}"/>
              </a:ext>
            </a:extLst>
          </p:cNvPr>
          <p:cNvSpPr/>
          <p:nvPr/>
        </p:nvSpPr>
        <p:spPr>
          <a:xfrm>
            <a:off x="3951115" y="5739846"/>
            <a:ext cx="3199975" cy="610616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圆角矩形 54">
            <a:extLst>
              <a:ext uri="{FF2B5EF4-FFF2-40B4-BE49-F238E27FC236}">
                <a16:creationId xmlns:a16="http://schemas.microsoft.com/office/drawing/2014/main" id="{1004887F-2D67-4884-86EF-649F5BD87487}"/>
              </a:ext>
            </a:extLst>
          </p:cNvPr>
          <p:cNvSpPr/>
          <p:nvPr/>
        </p:nvSpPr>
        <p:spPr>
          <a:xfrm>
            <a:off x="4197373" y="4690242"/>
            <a:ext cx="1294481" cy="520581"/>
          </a:xfrm>
          <a:prstGeom prst="roundRect">
            <a:avLst/>
          </a:prstGeom>
          <a:solidFill>
            <a:srgbClr val="5BB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云形 14">
            <a:extLst>
              <a:ext uri="{FF2B5EF4-FFF2-40B4-BE49-F238E27FC236}">
                <a16:creationId xmlns:a16="http://schemas.microsoft.com/office/drawing/2014/main" id="{BFD63975-21FD-468A-BDB6-DF9453BF9127}"/>
              </a:ext>
            </a:extLst>
          </p:cNvPr>
          <p:cNvSpPr/>
          <p:nvPr/>
        </p:nvSpPr>
        <p:spPr>
          <a:xfrm>
            <a:off x="0" y="2328446"/>
            <a:ext cx="3014066" cy="859353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ACEDA4-5722-4DBD-999F-D5CAB1B582E6}"/>
              </a:ext>
            </a:extLst>
          </p:cNvPr>
          <p:cNvSpPr/>
          <p:nvPr/>
        </p:nvSpPr>
        <p:spPr>
          <a:xfrm>
            <a:off x="566532" y="24965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要强的农民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E4F206-4B1D-4876-A17E-7BC40953CBEE}"/>
              </a:ext>
            </a:extLst>
          </p:cNvPr>
          <p:cNvSpPr/>
          <p:nvPr/>
        </p:nvSpPr>
        <p:spPr>
          <a:xfrm>
            <a:off x="566532" y="1293799"/>
            <a:ext cx="834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细读课文，找出体现“父亲”形象的语句，并进行分析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08CA53D-3D71-4E89-B355-967D041B872D}"/>
              </a:ext>
            </a:extLst>
          </p:cNvPr>
          <p:cNvSpPr/>
          <p:nvPr/>
        </p:nvSpPr>
        <p:spPr>
          <a:xfrm>
            <a:off x="4420399" y="4686346"/>
            <a:ext cx="1675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辛勤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EE8AE91-93A7-40D0-B4EF-439AEAD4624E}"/>
              </a:ext>
            </a:extLst>
          </p:cNvPr>
          <p:cNvSpPr/>
          <p:nvPr/>
        </p:nvSpPr>
        <p:spPr>
          <a:xfrm>
            <a:off x="4591766" y="5766561"/>
            <a:ext cx="3008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不怕辛苦</a:t>
            </a:r>
          </a:p>
        </p:txBody>
      </p:sp>
      <p:sp>
        <p:nvSpPr>
          <p:cNvPr id="13" name="云形 12">
            <a:extLst>
              <a:ext uri="{FF2B5EF4-FFF2-40B4-BE49-F238E27FC236}">
                <a16:creationId xmlns:a16="http://schemas.microsoft.com/office/drawing/2014/main" id="{25406A8E-399A-4E62-92C7-EC9DD8785460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02A10BA-B606-40C6-8DF4-57839E5AA731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  <p:sp>
        <p:nvSpPr>
          <p:cNvPr id="18" name="云形 17">
            <a:extLst>
              <a:ext uri="{FF2B5EF4-FFF2-40B4-BE49-F238E27FC236}">
                <a16:creationId xmlns:a16="http://schemas.microsoft.com/office/drawing/2014/main" id="{9C744D2A-0656-4A77-9227-AA0A1C85BE23}"/>
              </a:ext>
            </a:extLst>
          </p:cNvPr>
          <p:cNvSpPr/>
          <p:nvPr/>
        </p:nvSpPr>
        <p:spPr>
          <a:xfrm>
            <a:off x="-45310" y="4793774"/>
            <a:ext cx="3014066" cy="859353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1CF342-D852-42AC-905B-CD6407359B6A}"/>
              </a:ext>
            </a:extLst>
          </p:cNvPr>
          <p:cNvSpPr/>
          <p:nvPr/>
        </p:nvSpPr>
        <p:spPr>
          <a:xfrm>
            <a:off x="521222" y="49618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老实的农民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8B388F-C0F8-443D-B469-D158BC8167B3}"/>
              </a:ext>
            </a:extLst>
          </p:cNvPr>
          <p:cNvGrpSpPr>
            <a:grpSpLocks noChangeAspect="1"/>
          </p:cNvGrpSpPr>
          <p:nvPr/>
        </p:nvGrpSpPr>
        <p:grpSpPr>
          <a:xfrm>
            <a:off x="3716255" y="2045347"/>
            <a:ext cx="1408287" cy="540000"/>
            <a:chOff x="5764009" y="1079837"/>
            <a:chExt cx="6550894" cy="695883"/>
          </a:xfrm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0323963C-5862-4010-AC5E-D837E1ECDDDD}"/>
                </a:ext>
              </a:extLst>
            </p:cNvPr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BB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EE968B-A039-4DF0-947F-CE664295310B}"/>
                </a:ext>
              </a:extLst>
            </p:cNvPr>
            <p:cNvSpPr txBox="1"/>
            <p:nvPr/>
          </p:nvSpPr>
          <p:spPr>
            <a:xfrm>
              <a:off x="5954991" y="1079837"/>
              <a:ext cx="6227047" cy="547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有志气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A6DCB4-AE06-4ECC-8B36-74C3981248CC}"/>
              </a:ext>
            </a:extLst>
          </p:cNvPr>
          <p:cNvGrpSpPr>
            <a:grpSpLocks noChangeAspect="1"/>
          </p:cNvGrpSpPr>
          <p:nvPr/>
        </p:nvGrpSpPr>
        <p:grpSpPr>
          <a:xfrm>
            <a:off x="6619273" y="2112259"/>
            <a:ext cx="3262045" cy="1219990"/>
            <a:chOff x="6028112" y="1094586"/>
            <a:chExt cx="6677962" cy="1360882"/>
          </a:xfrm>
        </p:grpSpPr>
        <p:sp>
          <p:nvSpPr>
            <p:cNvPr id="24" name="圆角矩形 54">
              <a:extLst>
                <a:ext uri="{FF2B5EF4-FFF2-40B4-BE49-F238E27FC236}">
                  <a16:creationId xmlns:a16="http://schemas.microsoft.com/office/drawing/2014/main" id="{80278ABD-82E6-4A84-A420-5E542722481C}"/>
                </a:ext>
              </a:extLst>
            </p:cNvPr>
            <p:cNvSpPr/>
            <p:nvPr/>
          </p:nvSpPr>
          <p:spPr>
            <a:xfrm>
              <a:off x="6028112" y="1094586"/>
              <a:ext cx="6550894" cy="681134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968462-64B8-4096-A89D-E98FDA661462}"/>
                </a:ext>
              </a:extLst>
            </p:cNvPr>
            <p:cNvSpPr txBox="1"/>
            <p:nvPr/>
          </p:nvSpPr>
          <p:spPr>
            <a:xfrm>
              <a:off x="6479028" y="1095970"/>
              <a:ext cx="6227046" cy="1359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愚公移山的精神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D32A46A-696A-4188-9B00-FBB17090ADAE}"/>
              </a:ext>
            </a:extLst>
          </p:cNvPr>
          <p:cNvGrpSpPr/>
          <p:nvPr/>
        </p:nvGrpSpPr>
        <p:grpSpPr>
          <a:xfrm>
            <a:off x="3275403" y="3240010"/>
            <a:ext cx="3208525" cy="1524789"/>
            <a:chOff x="3304277" y="3062124"/>
            <a:chExt cx="3208525" cy="1524789"/>
          </a:xfrm>
        </p:grpSpPr>
        <p:sp>
          <p:nvSpPr>
            <p:cNvPr id="27" name="圆角矩形 54">
              <a:extLst>
                <a:ext uri="{FF2B5EF4-FFF2-40B4-BE49-F238E27FC236}">
                  <a16:creationId xmlns:a16="http://schemas.microsoft.com/office/drawing/2014/main" id="{6957CD07-B933-42D6-8B5A-3540F60DA9A5}"/>
                </a:ext>
              </a:extLst>
            </p:cNvPr>
            <p:cNvSpPr/>
            <p:nvPr/>
          </p:nvSpPr>
          <p:spPr>
            <a:xfrm>
              <a:off x="3304277" y="3062124"/>
              <a:ext cx="3208525" cy="732628"/>
            </a:xfrm>
            <a:prstGeom prst="roundRect">
              <a:avLst/>
            </a:prstGeom>
            <a:solidFill>
              <a:srgbClr val="FF4F4F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E4B95C2-4215-42D5-AA4E-7773A48492CA}"/>
                </a:ext>
              </a:extLst>
            </p:cNvPr>
            <p:cNvSpPr txBox="1"/>
            <p:nvPr/>
          </p:nvSpPr>
          <p:spPr>
            <a:xfrm>
              <a:off x="3383668" y="3124636"/>
              <a:ext cx="3049909" cy="1462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有长远的生活目标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2785AA8-7C95-4846-9BBB-672F538A3AE4}"/>
              </a:ext>
            </a:extLst>
          </p:cNvPr>
          <p:cNvGrpSpPr/>
          <p:nvPr/>
        </p:nvGrpSpPr>
        <p:grpSpPr>
          <a:xfrm>
            <a:off x="8005147" y="3018115"/>
            <a:ext cx="2976083" cy="995743"/>
            <a:chOff x="8005147" y="3018115"/>
            <a:chExt cx="2976083" cy="995743"/>
          </a:xfrm>
        </p:grpSpPr>
        <p:sp>
          <p:nvSpPr>
            <p:cNvPr id="30" name="圆角矩形 54">
              <a:extLst>
                <a:ext uri="{FF2B5EF4-FFF2-40B4-BE49-F238E27FC236}">
                  <a16:creationId xmlns:a16="http://schemas.microsoft.com/office/drawing/2014/main" id="{772262ED-A9B4-4F9C-A649-CBBAB833F4AB}"/>
                </a:ext>
              </a:extLst>
            </p:cNvPr>
            <p:cNvSpPr/>
            <p:nvPr/>
          </p:nvSpPr>
          <p:spPr>
            <a:xfrm>
              <a:off x="8005147" y="3018115"/>
              <a:ext cx="2956135" cy="683958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77F1C5-DA08-4276-BA7C-E6FE6F63E789}"/>
                </a:ext>
              </a:extLst>
            </p:cNvPr>
            <p:cNvSpPr txBox="1"/>
            <p:nvPr/>
          </p:nvSpPr>
          <p:spPr>
            <a:xfrm>
              <a:off x="8171234" y="3059751"/>
              <a:ext cx="28099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坚忍不拔的毅力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24CEFBF-8AE6-4A44-B804-F205F8E0393C}"/>
              </a:ext>
            </a:extLst>
          </p:cNvPr>
          <p:cNvGrpSpPr/>
          <p:nvPr/>
        </p:nvGrpSpPr>
        <p:grpSpPr>
          <a:xfrm>
            <a:off x="6839536" y="4615352"/>
            <a:ext cx="1066490" cy="696515"/>
            <a:chOff x="3304277" y="3062124"/>
            <a:chExt cx="3208525" cy="732628"/>
          </a:xfrm>
        </p:grpSpPr>
        <p:sp>
          <p:nvSpPr>
            <p:cNvPr id="39" name="圆角矩形 54">
              <a:extLst>
                <a:ext uri="{FF2B5EF4-FFF2-40B4-BE49-F238E27FC236}">
                  <a16:creationId xmlns:a16="http://schemas.microsoft.com/office/drawing/2014/main" id="{43D5114B-493E-48D5-8D65-D3AAD0B1E54B}"/>
                </a:ext>
              </a:extLst>
            </p:cNvPr>
            <p:cNvSpPr/>
            <p:nvPr/>
          </p:nvSpPr>
          <p:spPr>
            <a:xfrm>
              <a:off x="3304277" y="3062124"/>
              <a:ext cx="3208525" cy="732628"/>
            </a:xfrm>
            <a:prstGeom prst="roundRect">
              <a:avLst/>
            </a:prstGeom>
            <a:solidFill>
              <a:srgbClr val="FF4F4F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DA61369-E3C8-4588-8FB2-DF3B44CC90D7}"/>
                </a:ext>
              </a:extLst>
            </p:cNvPr>
            <p:cNvSpPr txBox="1"/>
            <p:nvPr/>
          </p:nvSpPr>
          <p:spPr>
            <a:xfrm>
              <a:off x="3383667" y="3124636"/>
              <a:ext cx="3049909" cy="56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谦卑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203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2" grpId="0" animBg="1"/>
      <p:bldP spid="15" grpId="0" animBg="1"/>
      <p:bldP spid="8" grpId="0"/>
      <p:bldP spid="10" grpId="0"/>
      <p:bldP spid="11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3DFE497-EC83-4EDC-86B7-BE36158E6D55}"/>
              </a:ext>
            </a:extLst>
          </p:cNvPr>
          <p:cNvSpPr/>
          <p:nvPr/>
        </p:nvSpPr>
        <p:spPr>
          <a:xfrm>
            <a:off x="1416050" y="1466849"/>
            <a:ext cx="9529856" cy="109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作者为何要以“台阶”为题？换作“父亲”“新屋”等题目行不行？为什么？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7E316A6-4525-4DB0-A398-50625E72153B}"/>
              </a:ext>
            </a:extLst>
          </p:cNvPr>
          <p:cNvSpPr/>
          <p:nvPr/>
        </p:nvSpPr>
        <p:spPr>
          <a:xfrm>
            <a:off x="2075234" y="2842635"/>
            <a:ext cx="7199407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线索。本文以“台阶”为线索，串起了整篇文章。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F08527A-6972-4BB6-AC24-17906C2C6E47}"/>
              </a:ext>
            </a:extLst>
          </p:cNvPr>
          <p:cNvSpPr/>
          <p:nvPr/>
        </p:nvSpPr>
        <p:spPr>
          <a:xfrm>
            <a:off x="1416050" y="3725979"/>
            <a:ext cx="9529856" cy="950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以“台阶”为题，表现了父亲对社会地位的追求，以及他希望得到人们的尊重的心愿。</a:t>
            </a:r>
          </a:p>
        </p:txBody>
      </p:sp>
      <p:sp>
        <p:nvSpPr>
          <p:cNvPr id="6" name="云形 5">
            <a:extLst>
              <a:ext uri="{FF2B5EF4-FFF2-40B4-BE49-F238E27FC236}">
                <a16:creationId xmlns:a16="http://schemas.microsoft.com/office/drawing/2014/main" id="{123F5E0F-8B08-478E-B10A-75DCC75C2435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4E21440-CC2E-4F58-BDC2-ECEDC139D8A8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（三）抓住全文线索，理解文章内涵</a:t>
            </a:r>
          </a:p>
        </p:txBody>
      </p:sp>
    </p:spTree>
    <p:extLst>
      <p:ext uri="{BB962C8B-B14F-4D97-AF65-F5344CB8AC3E}">
        <p14:creationId xmlns:p14="http://schemas.microsoft.com/office/powerpoint/2010/main" val="422655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2744BC6-3AC9-4A89-976D-1597BBF1AAB6}"/>
              </a:ext>
            </a:extLst>
          </p:cNvPr>
          <p:cNvSpPr/>
          <p:nvPr/>
        </p:nvSpPr>
        <p:spPr>
          <a:xfrm>
            <a:off x="616558" y="1521638"/>
            <a:ext cx="7500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2.</a:t>
            </a:r>
            <a:r>
              <a:rPr lang="zh-CN" altLang="en-US" sz="3200" dirty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文中的“父亲”仅仅指的是一个人吗？</a:t>
            </a:r>
          </a:p>
        </p:txBody>
      </p:sp>
      <p:sp>
        <p:nvSpPr>
          <p:cNvPr id="3" name="云形 2">
            <a:extLst>
              <a:ext uri="{FF2B5EF4-FFF2-40B4-BE49-F238E27FC236}">
                <a16:creationId xmlns:a16="http://schemas.microsoft.com/office/drawing/2014/main" id="{776D1927-A9B0-4FF6-A924-090B3B4EE5A3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FE8614F-9871-4FB1-B55F-87C6A327574B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（三）抓住全文线索，理解文章内涵</a:t>
            </a:r>
          </a:p>
        </p:txBody>
      </p:sp>
    </p:spTree>
    <p:extLst>
      <p:ext uri="{BB962C8B-B14F-4D97-AF65-F5344CB8AC3E}">
        <p14:creationId xmlns:p14="http://schemas.microsoft.com/office/powerpoint/2010/main" val="1992389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>
            <a:extLst>
              <a:ext uri="{FF2B5EF4-FFF2-40B4-BE49-F238E27FC236}">
                <a16:creationId xmlns:a16="http://schemas.microsoft.com/office/drawing/2014/main" id="{702A0B80-E318-482D-BA94-372F54EFFEB4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8A5E95-78AD-491F-8627-A3CB16EA2888}"/>
              </a:ext>
            </a:extLst>
          </p:cNvPr>
          <p:cNvSpPr/>
          <p:nvPr/>
        </p:nvSpPr>
        <p:spPr>
          <a:xfrm>
            <a:off x="856034" y="1824762"/>
            <a:ext cx="10642060" cy="3242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/>
              <a:t>        父亲的形象，在那个年代里，在我生活过的乡村里，几乎到处可见。他们除了有一双永远也不干净的脚以外，还应该有一双不能碰棉絮的手（他们开裂着沟纹的手一旦碰棉絮，会将好好的棉絮粘扯得一塌糊涂）。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/>
              <a:t>					——</a:t>
            </a:r>
            <a:r>
              <a:rPr lang="zh-CN" altLang="en-US" sz="3200" dirty="0"/>
              <a:t>李森祥</a:t>
            </a:r>
            <a:r>
              <a:rPr lang="en-US" altLang="zh-CN" sz="3200" dirty="0"/>
              <a:t>《</a:t>
            </a:r>
            <a:r>
              <a:rPr lang="zh-CN" altLang="en-US" sz="3200" dirty="0"/>
              <a:t>给编者尤志心的信</a:t>
            </a:r>
            <a:r>
              <a:rPr lang="en-US" altLang="zh-CN" sz="3200" dirty="0"/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8DA434-9197-4AF1-8262-477231C698A7}"/>
              </a:ext>
            </a:extLst>
          </p:cNvPr>
          <p:cNvSpPr/>
          <p:nvPr/>
        </p:nvSpPr>
        <p:spPr>
          <a:xfrm>
            <a:off x="517504" y="381431"/>
            <a:ext cx="1648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材料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5285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DCCBC5-6A43-4329-9BF2-FC10CAD8553C}"/>
              </a:ext>
            </a:extLst>
          </p:cNvPr>
          <p:cNvSpPr/>
          <p:nvPr/>
        </p:nvSpPr>
        <p:spPr>
          <a:xfrm>
            <a:off x="745787" y="1677281"/>
            <a:ext cx="10700426" cy="3882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/>
              <a:t>         在中国乡村，一个父亲的使命也就那么多，或造一间屋，或为子女成家立业，然后他就迅速衰老，并且再也不被人关注，我只是为他们的最终命运而惋惜，这几乎是乡村农民最为真实的一个结尾。但是，即使富裕起来的农民，他们最终的命运会不会有所改变呢</a:t>
            </a:r>
            <a:r>
              <a:rPr lang="en-US" altLang="zh-CN" sz="3200" dirty="0"/>
              <a:t>……</a:t>
            </a:r>
          </a:p>
          <a:p>
            <a:pPr>
              <a:lnSpc>
                <a:spcPct val="130000"/>
              </a:lnSpc>
            </a:pPr>
            <a:r>
              <a:rPr lang="en-US" altLang="zh-CN" sz="3200" dirty="0"/>
              <a:t>					——</a:t>
            </a:r>
            <a:r>
              <a:rPr lang="zh-CN" altLang="en-US" sz="3200" dirty="0"/>
              <a:t>李森祥</a:t>
            </a:r>
            <a:r>
              <a:rPr lang="en-US" altLang="zh-CN" sz="3200" dirty="0"/>
              <a:t>《</a:t>
            </a:r>
            <a:r>
              <a:rPr lang="zh-CN" altLang="en-US" sz="3200" dirty="0"/>
              <a:t>给编者尤志心的信</a:t>
            </a:r>
            <a:r>
              <a:rPr lang="en-US" altLang="zh-CN" sz="3200" dirty="0"/>
              <a:t>》</a:t>
            </a:r>
          </a:p>
        </p:txBody>
      </p:sp>
      <p:sp>
        <p:nvSpPr>
          <p:cNvPr id="3" name="云形 2">
            <a:extLst>
              <a:ext uri="{FF2B5EF4-FFF2-40B4-BE49-F238E27FC236}">
                <a16:creationId xmlns:a16="http://schemas.microsoft.com/office/drawing/2014/main" id="{999ED54D-48A9-4866-A4C8-6C5127CD3C8E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1FBD90-F472-4AD1-9A01-E7B2A05F2EB4}"/>
              </a:ext>
            </a:extLst>
          </p:cNvPr>
          <p:cNvSpPr/>
          <p:nvPr/>
        </p:nvSpPr>
        <p:spPr>
          <a:xfrm>
            <a:off x="517504" y="381431"/>
            <a:ext cx="1649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材料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74625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A7D760B-F555-41E9-8A1E-9070ACD9D5A8}"/>
              </a:ext>
            </a:extLst>
          </p:cNvPr>
          <p:cNvSpPr/>
          <p:nvPr/>
        </p:nvSpPr>
        <p:spPr>
          <a:xfrm>
            <a:off x="1037616" y="2967335"/>
            <a:ext cx="10207558" cy="1728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台阶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中的“父亲”，不仅是辛劳的农村父亲的代表，也是许许多多为了家、为了子女、为了梦想而拼搏的天下所有父亲的缩影。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D3CD47-75C1-4AE9-807C-FA23D95CCC88}"/>
              </a:ext>
            </a:extLst>
          </p:cNvPr>
          <p:cNvSpPr/>
          <p:nvPr/>
        </p:nvSpPr>
        <p:spPr>
          <a:xfrm>
            <a:off x="616558" y="1521638"/>
            <a:ext cx="7500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2.</a:t>
            </a:r>
            <a:r>
              <a:rPr lang="zh-CN" altLang="en-US" sz="3200" dirty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文中的“父亲”仅仅指的是一个人吗？</a:t>
            </a:r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3BF0BD7E-C6A4-4D42-BAA8-760842034B62}"/>
              </a:ext>
            </a:extLst>
          </p:cNvPr>
          <p:cNvSpPr/>
          <p:nvPr/>
        </p:nvSpPr>
        <p:spPr>
          <a:xfrm>
            <a:off x="0" y="103714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0D30CE-18DC-4ABD-89DC-EF94A79CB873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（三）抓住全文线索，理解文章内涵</a:t>
            </a:r>
          </a:p>
        </p:txBody>
      </p:sp>
    </p:spTree>
    <p:extLst>
      <p:ext uri="{BB962C8B-B14F-4D97-AF65-F5344CB8AC3E}">
        <p14:creationId xmlns:p14="http://schemas.microsoft.com/office/powerpoint/2010/main" val="3920628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49D950E-E361-4784-9DFB-DD5E36E6FD33}"/>
              </a:ext>
            </a:extLst>
          </p:cNvPr>
          <p:cNvSpPr/>
          <p:nvPr/>
        </p:nvSpPr>
        <p:spPr>
          <a:xfrm>
            <a:off x="862519" y="2090172"/>
            <a:ext cx="1046696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这篇文章通过描写父亲建造高台阶新屋的感人故事，讴歌了父亲坚韧不拔的毅力和艰苦创业的精神。虽然到最后父亲也没有实现提高地位的愿望，但他毕竟靠自己的努力建成了九级台阶。即使这在别人看来是微不足道的，但父亲却为儿子留下了一级精神的高台阶。这不仅仅是“我”的父亲，更是我们每一个人的父亲。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058E7974-A3BE-41B0-98F6-28AE655FE27E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75B175-F61C-4944-89E0-B202AD82B850}"/>
              </a:ext>
            </a:extLst>
          </p:cNvPr>
          <p:cNvSpPr/>
          <p:nvPr/>
        </p:nvSpPr>
        <p:spPr>
          <a:xfrm>
            <a:off x="517504" y="38143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8657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8764C4F3-B2CE-4013-9371-2AFFFD654BC2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C501D24-B510-4C6F-9AC8-B64BC4952DE3}"/>
              </a:ext>
            </a:extLst>
          </p:cNvPr>
          <p:cNvSpPr/>
          <p:nvPr/>
        </p:nvSpPr>
        <p:spPr>
          <a:xfrm>
            <a:off x="428537" y="38143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学习目标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877BEE-2421-4319-A1A3-A7C1DA6CBEE2}"/>
              </a:ext>
            </a:extLst>
          </p:cNvPr>
          <p:cNvSpPr/>
          <p:nvPr/>
        </p:nvSpPr>
        <p:spPr>
          <a:xfrm>
            <a:off x="604901" y="3650314"/>
            <a:ext cx="106187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2.</a:t>
            </a: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赏析“父亲”的形象，体会“台阶”的内涵。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00B3A03-F448-4B2A-B03F-D48E4546D511}"/>
              </a:ext>
            </a:extLst>
          </p:cNvPr>
          <p:cNvSpPr/>
          <p:nvPr/>
        </p:nvSpPr>
        <p:spPr>
          <a:xfrm>
            <a:off x="604901" y="2145858"/>
            <a:ext cx="98010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1.</a:t>
            </a: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整体感知课文内容，梳理小说故事情节。</a:t>
            </a:r>
          </a:p>
        </p:txBody>
      </p:sp>
    </p:spTree>
    <p:extLst>
      <p:ext uri="{BB962C8B-B14F-4D97-AF65-F5344CB8AC3E}">
        <p14:creationId xmlns:p14="http://schemas.microsoft.com/office/powerpoint/2010/main" val="554675404"/>
      </p:ext>
    </p:extLst>
  </p:cSld>
  <p:clrMapOvr>
    <a:masterClrMapping/>
  </p:clrMapOvr>
  <p:transition spd="slow" advTm="999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AD97612-8DF2-4955-B551-FC0ECE42273C}"/>
              </a:ext>
            </a:extLst>
          </p:cNvPr>
          <p:cNvGrpSpPr>
            <a:grpSpLocks/>
          </p:cNvGrpSpPr>
          <p:nvPr/>
        </p:nvGrpSpPr>
        <p:grpSpPr>
          <a:xfrm>
            <a:off x="2590468" y="1267098"/>
            <a:ext cx="6984002" cy="4689565"/>
            <a:chOff x="817608" y="1045030"/>
            <a:chExt cx="7942219" cy="468956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19">
              <a:extLst>
                <a:ext uri="{FF2B5EF4-FFF2-40B4-BE49-F238E27FC236}">
                  <a16:creationId xmlns:a16="http://schemas.microsoft.com/office/drawing/2014/main" id="{A230D5A9-6EEA-46B9-95AC-BE89DA7D98C4}"/>
                </a:ext>
              </a:extLst>
            </p:cNvPr>
            <p:cNvSpPr/>
            <p:nvPr/>
          </p:nvSpPr>
          <p:spPr>
            <a:xfrm>
              <a:off x="817608" y="1045030"/>
              <a:ext cx="7942217" cy="4676503"/>
            </a:xfrm>
            <a:prstGeom prst="roundRect">
              <a:avLst>
                <a:gd name="adj" fmla="val 2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515A2CC-9421-4658-AA73-6CF2BA9682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7699" y="1133281"/>
              <a:ext cx="7642033" cy="450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任意多边形 18">
              <a:extLst>
                <a:ext uri="{FF2B5EF4-FFF2-40B4-BE49-F238E27FC236}">
                  <a16:creationId xmlns:a16="http://schemas.microsoft.com/office/drawing/2014/main" id="{F9C07856-6FA0-4677-9517-AC5631D3CDBB}"/>
                </a:ext>
              </a:extLst>
            </p:cNvPr>
            <p:cNvSpPr/>
            <p:nvPr/>
          </p:nvSpPr>
          <p:spPr>
            <a:xfrm>
              <a:off x="6366423" y="1058092"/>
              <a:ext cx="2393404" cy="4676503"/>
            </a:xfrm>
            <a:custGeom>
              <a:avLst/>
              <a:gdLst>
                <a:gd name="connsiteX0" fmla="*/ 0 w 2393404"/>
                <a:gd name="connsiteY0" fmla="*/ 0 h 4676503"/>
                <a:gd name="connsiteX1" fmla="*/ 2262789 w 2393404"/>
                <a:gd name="connsiteY1" fmla="*/ 0 h 4676503"/>
                <a:gd name="connsiteX2" fmla="*/ 2393404 w 2393404"/>
                <a:gd name="connsiteY2" fmla="*/ 130615 h 4676503"/>
                <a:gd name="connsiteX3" fmla="*/ 2393404 w 2393404"/>
                <a:gd name="connsiteY3" fmla="*/ 4545888 h 4676503"/>
                <a:gd name="connsiteX4" fmla="*/ 2262789 w 2393404"/>
                <a:gd name="connsiteY4" fmla="*/ 4676503 h 4676503"/>
                <a:gd name="connsiteX5" fmla="*/ 1922605 w 2393404"/>
                <a:gd name="connsiteY5" fmla="*/ 4676503 h 46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3404" h="4676503">
                  <a:moveTo>
                    <a:pt x="0" y="0"/>
                  </a:moveTo>
                  <a:lnTo>
                    <a:pt x="2262789" y="0"/>
                  </a:lnTo>
                  <a:cubicBezTo>
                    <a:pt x="2334926" y="0"/>
                    <a:pt x="2393404" y="58478"/>
                    <a:pt x="2393404" y="130615"/>
                  </a:cubicBezTo>
                  <a:lnTo>
                    <a:pt x="2393404" y="4545888"/>
                  </a:lnTo>
                  <a:cubicBezTo>
                    <a:pt x="2393404" y="4618025"/>
                    <a:pt x="2334926" y="4676503"/>
                    <a:pt x="2262789" y="4676503"/>
                  </a:cubicBezTo>
                  <a:lnTo>
                    <a:pt x="1922605" y="4676503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8BFD8B-F4BA-4D7B-B72C-348E64FA7304}"/>
              </a:ext>
            </a:extLst>
          </p:cNvPr>
          <p:cNvGrpSpPr>
            <a:grpSpLocks noChangeAspect="1"/>
          </p:cNvGrpSpPr>
          <p:nvPr/>
        </p:nvGrpSpPr>
        <p:grpSpPr>
          <a:xfrm>
            <a:off x="5115258" y="4922538"/>
            <a:ext cx="1948401" cy="1944000"/>
            <a:chOff x="3893342" y="2178843"/>
            <a:chExt cx="3157538" cy="3150395"/>
          </a:xfrm>
        </p:grpSpPr>
        <p:sp>
          <p:nvSpPr>
            <p:cNvPr id="8" name="任意多边形 23">
              <a:extLst>
                <a:ext uri="{FF2B5EF4-FFF2-40B4-BE49-F238E27FC236}">
                  <a16:creationId xmlns:a16="http://schemas.microsoft.com/office/drawing/2014/main" id="{35C7FE2A-6CC2-463C-A79F-8C83A4A56059}"/>
                </a:ext>
              </a:extLst>
            </p:cNvPr>
            <p:cNvSpPr/>
            <p:nvPr/>
          </p:nvSpPr>
          <p:spPr>
            <a:xfrm>
              <a:off x="3893342" y="2178843"/>
              <a:ext cx="3157538" cy="3150395"/>
            </a:xfrm>
            <a:custGeom>
              <a:avLst/>
              <a:gdLst>
                <a:gd name="connsiteX0" fmla="*/ 1978819 w 3157538"/>
                <a:gd name="connsiteY0" fmla="*/ 0 h 3150395"/>
                <a:gd name="connsiteX1" fmla="*/ 2608695 w 3157538"/>
                <a:gd name="connsiteY1" fmla="*/ 513364 h 3150395"/>
                <a:gd name="connsiteX2" fmla="*/ 2617942 w 3157538"/>
                <a:gd name="connsiteY2" fmla="*/ 605092 h 3150395"/>
                <a:gd name="connsiteX3" fmla="*/ 2686955 w 3157538"/>
                <a:gd name="connsiteY3" fmla="*/ 612049 h 3150395"/>
                <a:gd name="connsiteX4" fmla="*/ 3157538 w 3157538"/>
                <a:gd name="connsiteY4" fmla="*/ 1189435 h 3150395"/>
                <a:gd name="connsiteX5" fmla="*/ 2686955 w 3157538"/>
                <a:gd name="connsiteY5" fmla="*/ 1766821 h 3150395"/>
                <a:gd name="connsiteX6" fmla="*/ 2618062 w 3157538"/>
                <a:gd name="connsiteY6" fmla="*/ 1773766 h 3150395"/>
                <a:gd name="connsiteX7" fmla="*/ 2621757 w 3157538"/>
                <a:gd name="connsiteY7" fmla="*/ 1857376 h 3150395"/>
                <a:gd name="connsiteX8" fmla="*/ 2621756 w 3157538"/>
                <a:gd name="connsiteY8" fmla="*/ 3150395 h 3150395"/>
                <a:gd name="connsiteX9" fmla="*/ 492919 w 3157538"/>
                <a:gd name="connsiteY9" fmla="*/ 3150395 h 3150395"/>
                <a:gd name="connsiteX10" fmla="*/ 492919 w 3157538"/>
                <a:gd name="connsiteY10" fmla="*/ 1857376 h 3150395"/>
                <a:gd name="connsiteX11" fmla="*/ 498910 w 3157538"/>
                <a:gd name="connsiteY11" fmla="*/ 1778191 h 3150395"/>
                <a:gd name="connsiteX12" fmla="*/ 492919 w 3157538"/>
                <a:gd name="connsiteY12" fmla="*/ 1778795 h 3150395"/>
                <a:gd name="connsiteX13" fmla="*/ 0 w 3157538"/>
                <a:gd name="connsiteY13" fmla="*/ 1285876 h 3150395"/>
                <a:gd name="connsiteX14" fmla="*/ 393578 w 3157538"/>
                <a:gd name="connsiteY14" fmla="*/ 802972 h 3150395"/>
                <a:gd name="connsiteX15" fmla="*/ 461336 w 3157538"/>
                <a:gd name="connsiteY15" fmla="*/ 796141 h 3150395"/>
                <a:gd name="connsiteX16" fmla="*/ 459546 w 3157538"/>
                <a:gd name="connsiteY16" fmla="*/ 790372 h 3150395"/>
                <a:gd name="connsiteX17" fmla="*/ 446483 w 3157538"/>
                <a:gd name="connsiteY17" fmla="*/ 660797 h 3150395"/>
                <a:gd name="connsiteX18" fmla="*/ 1089421 w 3157538"/>
                <a:gd name="connsiteY18" fmla="*/ 17859 h 3150395"/>
                <a:gd name="connsiteX19" fmla="*/ 1448894 w 3157538"/>
                <a:gd name="connsiteY19" fmla="*/ 127663 h 3150395"/>
                <a:gd name="connsiteX20" fmla="*/ 1523468 w 3157538"/>
                <a:gd name="connsiteY20" fmla="*/ 189192 h 3150395"/>
                <a:gd name="connsiteX21" fmla="*/ 1524193 w 3157538"/>
                <a:gd name="connsiteY21" fmla="*/ 188312 h 3150395"/>
                <a:gd name="connsiteX22" fmla="*/ 1978819 w 3157538"/>
                <a:gd name="connsiteY22" fmla="*/ 0 h 3150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7538" h="3150395">
                  <a:moveTo>
                    <a:pt x="1978819" y="0"/>
                  </a:moveTo>
                  <a:cubicBezTo>
                    <a:pt x="2289519" y="0"/>
                    <a:pt x="2548743" y="220388"/>
                    <a:pt x="2608695" y="513364"/>
                  </a:cubicBezTo>
                  <a:lnTo>
                    <a:pt x="2617942" y="605092"/>
                  </a:lnTo>
                  <a:lnTo>
                    <a:pt x="2686955" y="612049"/>
                  </a:lnTo>
                  <a:cubicBezTo>
                    <a:pt x="2955517" y="667004"/>
                    <a:pt x="3157538" y="904627"/>
                    <a:pt x="3157538" y="1189435"/>
                  </a:cubicBezTo>
                  <a:cubicBezTo>
                    <a:pt x="3157538" y="1474243"/>
                    <a:pt x="2955517" y="1711866"/>
                    <a:pt x="2686955" y="1766821"/>
                  </a:cubicBezTo>
                  <a:lnTo>
                    <a:pt x="2618062" y="1773766"/>
                  </a:lnTo>
                  <a:lnTo>
                    <a:pt x="2621757" y="1857376"/>
                  </a:lnTo>
                  <a:cubicBezTo>
                    <a:pt x="2621757" y="2288382"/>
                    <a:pt x="2621756" y="2719389"/>
                    <a:pt x="2621756" y="3150395"/>
                  </a:cubicBezTo>
                  <a:lnTo>
                    <a:pt x="492919" y="3150395"/>
                  </a:lnTo>
                  <a:lnTo>
                    <a:pt x="492919" y="1857376"/>
                  </a:lnTo>
                  <a:lnTo>
                    <a:pt x="498910" y="1778191"/>
                  </a:lnTo>
                  <a:lnTo>
                    <a:pt x="492919" y="1778795"/>
                  </a:lnTo>
                  <a:cubicBezTo>
                    <a:pt x="220687" y="1778795"/>
                    <a:pt x="0" y="1558108"/>
                    <a:pt x="0" y="1285876"/>
                  </a:cubicBezTo>
                  <a:cubicBezTo>
                    <a:pt x="0" y="1047673"/>
                    <a:pt x="168963" y="848934"/>
                    <a:pt x="393578" y="802972"/>
                  </a:cubicBezTo>
                  <a:lnTo>
                    <a:pt x="461336" y="796141"/>
                  </a:lnTo>
                  <a:lnTo>
                    <a:pt x="459546" y="790372"/>
                  </a:lnTo>
                  <a:cubicBezTo>
                    <a:pt x="450981" y="748518"/>
                    <a:pt x="446483" y="705183"/>
                    <a:pt x="446483" y="660797"/>
                  </a:cubicBezTo>
                  <a:cubicBezTo>
                    <a:pt x="446483" y="305712"/>
                    <a:pt x="734336" y="17859"/>
                    <a:pt x="1089421" y="17859"/>
                  </a:cubicBezTo>
                  <a:cubicBezTo>
                    <a:pt x="1222578" y="17859"/>
                    <a:pt x="1346281" y="58338"/>
                    <a:pt x="1448894" y="127663"/>
                  </a:cubicBezTo>
                  <a:lnTo>
                    <a:pt x="1523468" y="189192"/>
                  </a:lnTo>
                  <a:lnTo>
                    <a:pt x="1524193" y="188312"/>
                  </a:lnTo>
                  <a:cubicBezTo>
                    <a:pt x="1640542" y="71963"/>
                    <a:pt x="1801277" y="0"/>
                    <a:pt x="1978819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DD5BAE9-3011-403F-BB86-2DB177B16C83}"/>
                </a:ext>
              </a:extLst>
            </p:cNvPr>
            <p:cNvSpPr/>
            <p:nvPr/>
          </p:nvSpPr>
          <p:spPr>
            <a:xfrm>
              <a:off x="4057650" y="3196828"/>
              <a:ext cx="557212" cy="55721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BE37386-5ED0-4BE6-A6DB-CC52BB5D44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4862" y="2409230"/>
              <a:ext cx="684000" cy="68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FB0D848-C9E8-4808-A6D8-A67493E34F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90871" y="2409230"/>
              <a:ext cx="684000" cy="68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8261B17-2EA0-47CC-BDAE-EBC9947E86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03445" y="3036078"/>
              <a:ext cx="684000" cy="68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心形 12">
              <a:extLst>
                <a:ext uri="{FF2B5EF4-FFF2-40B4-BE49-F238E27FC236}">
                  <a16:creationId xmlns:a16="http://schemas.microsoft.com/office/drawing/2014/main" id="{E42C22C7-606C-47E5-8D96-1F2EC20BF8A3}"/>
                </a:ext>
              </a:extLst>
            </p:cNvPr>
            <p:cNvSpPr/>
            <p:nvPr/>
          </p:nvSpPr>
          <p:spPr>
            <a:xfrm>
              <a:off x="4909342" y="3761604"/>
              <a:ext cx="1125538" cy="1079622"/>
            </a:xfrm>
            <a:prstGeom prst="hear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FE5091C1-5AD5-42E7-A9BE-B345F9D5B175}"/>
              </a:ext>
            </a:extLst>
          </p:cNvPr>
          <p:cNvSpPr/>
          <p:nvPr/>
        </p:nvSpPr>
        <p:spPr>
          <a:xfrm>
            <a:off x="3048000" y="2115240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88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814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87C5D7-451A-4CD0-8574-19C0B7822124}"/>
              </a:ext>
            </a:extLst>
          </p:cNvPr>
          <p:cNvSpPr/>
          <p:nvPr/>
        </p:nvSpPr>
        <p:spPr>
          <a:xfrm>
            <a:off x="698872" y="1243921"/>
            <a:ext cx="7024113" cy="466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/>
              <a:t>         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李森祥，浙江衢州人。当代作家，浙江省作协的专业作家，现主要从事电视剧编剧工作。</a:t>
            </a:r>
          </a:p>
          <a:p>
            <a:pPr>
              <a:lnSpc>
                <a:spcPts val="4500"/>
              </a:lnSpc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         1986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年发表处女作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半个月亮爬上来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；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小学老师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获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1991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小说月报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第四届百花奖、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1990—1992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浙江省优秀文学奖；电视连续剧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天下粮仓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的编剧之一，历史剧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卧薪尝胆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</a:rPr>
              <a:t>的编剧。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3EE4EA18-C01D-43DD-8C2F-7ECD3DD61A7E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AA9EB8E-9E16-434B-88B7-A31DBD38112A}"/>
              </a:ext>
            </a:extLst>
          </p:cNvPr>
          <p:cNvSpPr/>
          <p:nvPr/>
        </p:nvSpPr>
        <p:spPr>
          <a:xfrm>
            <a:off x="428537" y="38143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了解作者</a:t>
            </a:r>
          </a:p>
        </p:txBody>
      </p:sp>
      <p:pic>
        <p:nvPicPr>
          <p:cNvPr id="7" name="图片 14" descr="c9fcc3cec3fdfc0347e921b6d43f8794a4c2262f.jpg">
            <a:extLst>
              <a:ext uri="{FF2B5EF4-FFF2-40B4-BE49-F238E27FC236}">
                <a16:creationId xmlns:a16="http://schemas.microsoft.com/office/drawing/2014/main" id="{51097F1D-4189-47D5-9175-3D0C9707B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1072" y="1424493"/>
            <a:ext cx="3910546" cy="4009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37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6"/>
    </mc:Choice>
    <mc:Fallback xmlns="">
      <p:transition spd="slow" advTm="6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72E76CE-500A-42F5-96CD-C91790ECA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9678" y="4877269"/>
            <a:ext cx="735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茬</a:t>
            </a:r>
            <a:endParaRPr lang="en-US" altLang="zh-CN" sz="4800" dirty="0">
              <a:solidFill>
                <a:srgbClr val="FF4F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2E1C1E-ADD2-453E-877B-EA45C90A8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67" y="1977049"/>
            <a:ext cx="18004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āo</a:t>
            </a:r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dànɡ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68E5046-69B7-4D47-B32D-F7FFCE2B0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0374" y="1956536"/>
            <a:ext cx="877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kǎn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2BEA87-C5C4-4F8B-A38E-5D91E0C8D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980" y="1958181"/>
            <a:ext cx="877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kāi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F9A6A0-5BF9-4AA2-A0AB-BDC048988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1560" y="422421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qiào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A61B7B-0A72-4F1F-9551-7F00F571F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44" y="1977049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xián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92BB04F-3BB4-4F6E-90D1-0EF12F91A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398" y="4198908"/>
            <a:ext cx="15057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nián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C1259B0-4524-4E56-BE65-6979A72C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489" y="4198909"/>
            <a:ext cx="13388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shǎnɡ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B5BDDB-2521-4527-BADB-959CBD31D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9678" y="4247160"/>
            <a:ext cx="877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">
            <a:extLst>
              <a:ext uri="{FF2B5EF4-FFF2-40B4-BE49-F238E27FC236}">
                <a16:creationId xmlns:a16="http://schemas.microsoft.com/office/drawing/2014/main" id="{42A3D48F-9C8B-4D30-A567-3C43A5BA1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686" y="2598003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凹凼</a:t>
            </a:r>
            <a:endParaRPr lang="zh-CN" altLang="en-US" sz="3600" dirty="0">
              <a:solidFill>
                <a:srgbClr val="FF4F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2">
            <a:extLst>
              <a:ext uri="{FF2B5EF4-FFF2-40B4-BE49-F238E27FC236}">
                <a16:creationId xmlns:a16="http://schemas.microsoft.com/office/drawing/2014/main" id="{166451FC-5D6F-42FF-AF37-8D9086E23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6289" y="2602866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</a:t>
            </a:r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槛</a:t>
            </a:r>
            <a:endParaRPr lang="en-US" altLang="zh-CN" sz="4800" dirty="0">
              <a:solidFill>
                <a:srgbClr val="FF4F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9F91149F-8156-4406-AE06-8F851FE43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1819" y="2606888"/>
            <a:ext cx="800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揩</a:t>
            </a:r>
            <a:endParaRPr lang="en-US" altLang="zh-CN" sz="4800" dirty="0">
              <a:solidFill>
                <a:srgbClr val="FF4F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4">
            <a:extLst>
              <a:ext uri="{FF2B5EF4-FFF2-40B4-BE49-F238E27FC236}">
                <a16:creationId xmlns:a16="http://schemas.microsoft.com/office/drawing/2014/main" id="{F5481974-4301-443B-9BC5-E8CFDA3F6A8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38364" y="4880108"/>
            <a:ext cx="457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撬</a:t>
            </a:r>
          </a:p>
        </p:txBody>
      </p:sp>
      <p:sp>
        <p:nvSpPr>
          <p:cNvPr id="17" name="矩形 5">
            <a:extLst>
              <a:ext uri="{FF2B5EF4-FFF2-40B4-BE49-F238E27FC236}">
                <a16:creationId xmlns:a16="http://schemas.microsoft.com/office/drawing/2014/main" id="{A32A9D3C-AB4E-4226-B29E-D408892A6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7750" y="2602866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涎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6">
            <a:extLst>
              <a:ext uri="{FF2B5EF4-FFF2-40B4-BE49-F238E27FC236}">
                <a16:creationId xmlns:a16="http://schemas.microsoft.com/office/drawing/2014/main" id="{EA2E4974-902C-400F-95D2-C87A3685A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372" y="4877268"/>
            <a:ext cx="19240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黏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8">
            <a:extLst>
              <a:ext uri="{FF2B5EF4-FFF2-40B4-BE49-F238E27FC236}">
                <a16:creationId xmlns:a16="http://schemas.microsoft.com/office/drawing/2014/main" id="{144428D4-5823-4E79-91BD-148547E48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4152" y="4918098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晌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午</a:t>
            </a:r>
          </a:p>
        </p:txBody>
      </p:sp>
      <p:sp>
        <p:nvSpPr>
          <p:cNvPr id="23" name="矩形 31">
            <a:extLst>
              <a:ext uri="{FF2B5EF4-FFF2-40B4-BE49-F238E27FC236}">
                <a16:creationId xmlns:a16="http://schemas.microsoft.com/office/drawing/2014/main" id="{2FF15B22-54D9-4035-B27C-364B985B2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955" y="4877269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瞌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烟灰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308E991-BFC5-445C-8944-D801D2134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4108" y="4198907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kē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6">
            <a:extLst>
              <a:ext uri="{FF2B5EF4-FFF2-40B4-BE49-F238E27FC236}">
                <a16:creationId xmlns:a16="http://schemas.microsoft.com/office/drawing/2014/main" id="{1D75E0B4-D6DE-4B84-93B3-043604766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8925" y="1956536"/>
            <a:ext cx="119960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qiàn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6">
            <a:extLst>
              <a:ext uri="{FF2B5EF4-FFF2-40B4-BE49-F238E27FC236}">
                <a16:creationId xmlns:a16="http://schemas.microsoft.com/office/drawing/2014/main" id="{6401926D-09F7-48AA-8D9E-787E6C1A3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4343" y="2594940"/>
            <a:ext cx="56457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嵌</a:t>
            </a:r>
            <a:endParaRPr lang="en-US" altLang="zh-CN" sz="4800" dirty="0">
              <a:solidFill>
                <a:srgbClr val="FF4F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F87DDEA-2414-4C87-B36C-11F8BC4B55E6}"/>
              </a:ext>
            </a:extLst>
          </p:cNvPr>
          <p:cNvSpPr/>
          <p:nvPr/>
        </p:nvSpPr>
        <p:spPr>
          <a:xfrm>
            <a:off x="9934936" y="2602867"/>
            <a:ext cx="15696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4F4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筹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68158CC-0830-4D93-A652-EC16596309C8}"/>
              </a:ext>
            </a:extLst>
          </p:cNvPr>
          <p:cNvSpPr/>
          <p:nvPr/>
        </p:nvSpPr>
        <p:spPr>
          <a:xfrm>
            <a:off x="9698592" y="19581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B4B74F9-C3F4-4882-872F-380014BF81E9}"/>
              </a:ext>
            </a:extLst>
          </p:cNvPr>
          <p:cNvSpPr/>
          <p:nvPr/>
        </p:nvSpPr>
        <p:spPr>
          <a:xfrm>
            <a:off x="2672765" y="4182240"/>
            <a:ext cx="877163" cy="710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79475" eaLnBrk="0" hangingPunct="0">
              <a:lnSpc>
                <a:spcPct val="130000"/>
              </a:lnSpc>
            </a:pPr>
            <a:r>
              <a:rPr lang="de-DE" altLang="zh-CN" sz="36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kuà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225422B-2DD2-4C1B-B457-0AC2C4238FC6}"/>
              </a:ext>
            </a:extLst>
          </p:cNvPr>
          <p:cNvSpPr/>
          <p:nvPr/>
        </p:nvSpPr>
        <p:spPr>
          <a:xfrm>
            <a:off x="2676120" y="4791861"/>
            <a:ext cx="1422184" cy="916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79475" eaLnBrk="0" hangingPunct="0">
              <a:lnSpc>
                <a:spcPct val="130000"/>
              </a:lnSpc>
            </a:pPr>
            <a:r>
              <a:rPr lang="zh-CN" altLang="en-US" sz="4800" dirty="0">
                <a:solidFill>
                  <a:srgbClr val="FF4F4F"/>
                </a:solidFill>
                <a:latin typeface="黑体" pitchFamily="49" charset="-122"/>
                <a:ea typeface="黑体" pitchFamily="49" charset="-122"/>
              </a:rPr>
              <a:t>胯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骨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云形 33">
            <a:extLst>
              <a:ext uri="{FF2B5EF4-FFF2-40B4-BE49-F238E27FC236}">
                <a16:creationId xmlns:a16="http://schemas.microsoft.com/office/drawing/2014/main" id="{4A873A0B-337D-4E00-A857-4D75FE4A6652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54B5385-A602-4577-B09A-6933FECA17C2}"/>
              </a:ext>
            </a:extLst>
          </p:cNvPr>
          <p:cNvSpPr/>
          <p:nvPr/>
        </p:nvSpPr>
        <p:spPr>
          <a:xfrm>
            <a:off x="428537" y="38143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字词积累</a:t>
            </a:r>
          </a:p>
        </p:txBody>
      </p:sp>
    </p:spTree>
    <p:extLst>
      <p:ext uri="{BB962C8B-B14F-4D97-AF65-F5344CB8AC3E}">
        <p14:creationId xmlns:p14="http://schemas.microsoft.com/office/powerpoint/2010/main" val="105701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28" grpId="0"/>
      <p:bldP spid="3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C19FD23-19F1-41DC-B997-BBFB7B3E5351}"/>
              </a:ext>
            </a:extLst>
          </p:cNvPr>
          <p:cNvSpPr/>
          <p:nvPr/>
        </p:nvSpPr>
        <p:spPr>
          <a:xfrm>
            <a:off x="912237" y="1891291"/>
            <a:ext cx="10488579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低眉顺眼：低着眉头，两眼流露出顺从的神情。形容驯良、</a:t>
            </a:r>
            <a:r>
              <a:rPr lang="en-US" altLang="zh-CN" sz="3200" dirty="0">
                <a:solidFill>
                  <a:srgbClr val="002060"/>
                </a:solidFill>
              </a:rPr>
              <a:t>		  </a:t>
            </a:r>
            <a:r>
              <a:rPr lang="zh-CN" altLang="en-US" sz="3200" dirty="0">
                <a:solidFill>
                  <a:srgbClr val="002060"/>
                </a:solidFill>
              </a:rPr>
              <a:t>顺从。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F9EB9E3-B626-4A9E-B0EE-51E81077EEF6}"/>
              </a:ext>
            </a:extLst>
          </p:cNvPr>
          <p:cNvSpPr/>
          <p:nvPr/>
        </p:nvSpPr>
        <p:spPr>
          <a:xfrm>
            <a:off x="912237" y="3889492"/>
            <a:ext cx="10955508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3200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若有所失：感觉好像丢掉了什么，形容心情怅惘。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1611C6-0393-48B3-871B-BA0CFEB46716}"/>
              </a:ext>
            </a:extLst>
          </p:cNvPr>
          <p:cNvSpPr/>
          <p:nvPr/>
        </p:nvSpPr>
        <p:spPr>
          <a:xfrm>
            <a:off x="912237" y="2812274"/>
            <a:ext cx="8309584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3200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微不</a:t>
            </a:r>
            <a:r>
              <a:rPr lang="zh-CN" altLang="en-US" sz="3200" dirty="0">
                <a:solidFill>
                  <a:srgbClr val="FF4F4F"/>
                </a:solidFill>
              </a:rPr>
              <a:t>足</a:t>
            </a:r>
            <a:r>
              <a:rPr lang="zh-CN" altLang="en-US" sz="3200" dirty="0">
                <a:solidFill>
                  <a:srgbClr val="002060"/>
                </a:solidFill>
              </a:rPr>
              <a:t>道：非常渺小，不</a:t>
            </a:r>
            <a:r>
              <a:rPr lang="zh-CN" altLang="en-US" sz="3200" dirty="0">
                <a:solidFill>
                  <a:srgbClr val="FF4F4F"/>
                </a:solidFill>
              </a:rPr>
              <a:t>值得</a:t>
            </a:r>
            <a:r>
              <a:rPr lang="zh-CN" altLang="en-US" sz="3200" dirty="0">
                <a:solidFill>
                  <a:srgbClr val="002060"/>
                </a:solidFill>
              </a:rPr>
              <a:t>一提。</a:t>
            </a:r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269FB9D2-DE58-485E-B7E1-CB1CF90C5135}"/>
              </a:ext>
            </a:extLst>
          </p:cNvPr>
          <p:cNvSpPr/>
          <p:nvPr/>
        </p:nvSpPr>
        <p:spPr>
          <a:xfrm>
            <a:off x="0" y="103716"/>
            <a:ext cx="2683217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90F0CB-0076-4515-8C71-1974C2AE38FD}"/>
              </a:ext>
            </a:extLst>
          </p:cNvPr>
          <p:cNvSpPr/>
          <p:nvPr/>
        </p:nvSpPr>
        <p:spPr>
          <a:xfrm>
            <a:off x="428537" y="38143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字词积累</a:t>
            </a:r>
          </a:p>
        </p:txBody>
      </p:sp>
    </p:spTree>
    <p:extLst>
      <p:ext uri="{BB962C8B-B14F-4D97-AF65-F5344CB8AC3E}">
        <p14:creationId xmlns:p14="http://schemas.microsoft.com/office/powerpoint/2010/main" val="58304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129A31C-2918-4225-BA45-70556B21A40F}"/>
              </a:ext>
            </a:extLst>
          </p:cNvPr>
          <p:cNvSpPr/>
          <p:nvPr/>
        </p:nvSpPr>
        <p:spPr>
          <a:xfrm>
            <a:off x="1494008" y="1184738"/>
            <a:ext cx="9417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</a:rPr>
              <a:t>快速浏览课文，用简洁的语言</a:t>
            </a:r>
            <a:r>
              <a:rPr lang="zh-CN" altLang="en-US" sz="3600" b="1" dirty="0">
                <a:solidFill>
                  <a:srgbClr val="FF4F4F"/>
                </a:solidFill>
              </a:rPr>
              <a:t>概述</a:t>
            </a:r>
            <a:r>
              <a:rPr lang="zh-CN" altLang="en-US" sz="3600" b="1" dirty="0">
                <a:solidFill>
                  <a:srgbClr val="002060"/>
                </a:solidFill>
              </a:rPr>
              <a:t>课文</a:t>
            </a:r>
            <a:r>
              <a:rPr lang="zh-CN" altLang="en-US" sz="3600" b="1" dirty="0">
                <a:solidFill>
                  <a:srgbClr val="FF4F4F"/>
                </a:solidFill>
              </a:rPr>
              <a:t>内容</a:t>
            </a:r>
            <a:r>
              <a:rPr lang="zh-CN" altLang="en-US" sz="3600" b="1" dirty="0">
                <a:solidFill>
                  <a:srgbClr val="002060"/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7D772E-F477-415F-B9E1-A1901C4BA421}"/>
              </a:ext>
            </a:extLst>
          </p:cNvPr>
          <p:cNvSpPr/>
          <p:nvPr/>
        </p:nvSpPr>
        <p:spPr>
          <a:xfrm>
            <a:off x="1548436" y="1858367"/>
            <a:ext cx="1148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（提示：可从小说情节入手，即开端、发展、高潮和结局）</a:t>
            </a:r>
          </a:p>
        </p:txBody>
      </p:sp>
      <p:sp>
        <p:nvSpPr>
          <p:cNvPr id="5" name="云形 4">
            <a:extLst>
              <a:ext uri="{FF2B5EF4-FFF2-40B4-BE49-F238E27FC236}">
                <a16:creationId xmlns:a16="http://schemas.microsoft.com/office/drawing/2014/main" id="{1EACB63B-4D6A-4E7B-B2A8-C5B2F817B36D}"/>
              </a:ext>
            </a:extLst>
          </p:cNvPr>
          <p:cNvSpPr/>
          <p:nvPr/>
        </p:nvSpPr>
        <p:spPr>
          <a:xfrm>
            <a:off x="0" y="103716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0FD43D-0ED9-4C48-979B-8179D29FA99F}"/>
              </a:ext>
            </a:extLst>
          </p:cNvPr>
          <p:cNvSpPr/>
          <p:nvPr/>
        </p:nvSpPr>
        <p:spPr>
          <a:xfrm>
            <a:off x="428537" y="381431"/>
            <a:ext cx="62835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（一）整体感知，梳理小说情节</a:t>
            </a:r>
          </a:p>
        </p:txBody>
      </p:sp>
      <p:pic>
        <p:nvPicPr>
          <p:cNvPr id="7" name="内容占位符 4" descr="sy_20100820141302345118.jpg">
            <a:extLst>
              <a:ext uri="{FF2B5EF4-FFF2-40B4-BE49-F238E27FC236}">
                <a16:creationId xmlns:a16="http://schemas.microsoft.com/office/drawing/2014/main" id="{2F78E0F6-5A28-4085-9C45-8FD083E63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5191" y="2565417"/>
            <a:ext cx="3284927" cy="3858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云形 7">
            <a:extLst>
              <a:ext uri="{FF2B5EF4-FFF2-40B4-BE49-F238E27FC236}">
                <a16:creationId xmlns:a16="http://schemas.microsoft.com/office/drawing/2014/main" id="{523B1688-DD50-4B5A-892E-D0E96215A0DB}"/>
              </a:ext>
            </a:extLst>
          </p:cNvPr>
          <p:cNvSpPr/>
          <p:nvPr/>
        </p:nvSpPr>
        <p:spPr>
          <a:xfrm>
            <a:off x="428537" y="2677613"/>
            <a:ext cx="1341609" cy="75138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D87655-BDAD-45B0-A7B5-D8B7144530F1}"/>
              </a:ext>
            </a:extLst>
          </p:cNvPr>
          <p:cNvSpPr/>
          <p:nvPr/>
        </p:nvSpPr>
        <p:spPr>
          <a:xfrm>
            <a:off x="645625" y="27916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开端</a:t>
            </a:r>
          </a:p>
        </p:txBody>
      </p:sp>
      <p:sp>
        <p:nvSpPr>
          <p:cNvPr id="10" name="云形 9">
            <a:extLst>
              <a:ext uri="{FF2B5EF4-FFF2-40B4-BE49-F238E27FC236}">
                <a16:creationId xmlns:a16="http://schemas.microsoft.com/office/drawing/2014/main" id="{0F4D8762-8196-4BC9-92BD-C60517C5AE3D}"/>
              </a:ext>
            </a:extLst>
          </p:cNvPr>
          <p:cNvSpPr/>
          <p:nvPr/>
        </p:nvSpPr>
        <p:spPr>
          <a:xfrm>
            <a:off x="428537" y="3595976"/>
            <a:ext cx="1341609" cy="75138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B23ACD1-0DFE-401E-B0F4-A8C30525F839}"/>
              </a:ext>
            </a:extLst>
          </p:cNvPr>
          <p:cNvSpPr/>
          <p:nvPr/>
        </p:nvSpPr>
        <p:spPr>
          <a:xfrm>
            <a:off x="645625" y="37100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发展</a:t>
            </a:r>
          </a:p>
        </p:txBody>
      </p:sp>
      <p:sp>
        <p:nvSpPr>
          <p:cNvPr id="12" name="云形 11">
            <a:extLst>
              <a:ext uri="{FF2B5EF4-FFF2-40B4-BE49-F238E27FC236}">
                <a16:creationId xmlns:a16="http://schemas.microsoft.com/office/drawing/2014/main" id="{E5D3244B-B3A5-4520-9CF5-06C5FBD82679}"/>
              </a:ext>
            </a:extLst>
          </p:cNvPr>
          <p:cNvSpPr/>
          <p:nvPr/>
        </p:nvSpPr>
        <p:spPr>
          <a:xfrm>
            <a:off x="428537" y="4516703"/>
            <a:ext cx="1341609" cy="75138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B219828-1D62-4913-B9C0-93B7B179E659}"/>
              </a:ext>
            </a:extLst>
          </p:cNvPr>
          <p:cNvSpPr/>
          <p:nvPr/>
        </p:nvSpPr>
        <p:spPr>
          <a:xfrm>
            <a:off x="645625" y="4630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高潮</a:t>
            </a:r>
          </a:p>
        </p:txBody>
      </p:sp>
      <p:sp>
        <p:nvSpPr>
          <p:cNvPr id="14" name="云形 13">
            <a:extLst>
              <a:ext uri="{FF2B5EF4-FFF2-40B4-BE49-F238E27FC236}">
                <a16:creationId xmlns:a16="http://schemas.microsoft.com/office/drawing/2014/main" id="{E3067DB2-A2CC-4949-81D0-01C4D6A14480}"/>
              </a:ext>
            </a:extLst>
          </p:cNvPr>
          <p:cNvSpPr/>
          <p:nvPr/>
        </p:nvSpPr>
        <p:spPr>
          <a:xfrm>
            <a:off x="428537" y="5499996"/>
            <a:ext cx="1341609" cy="75138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B399A0A-AE12-483D-997A-9E08502B13DB}"/>
              </a:ext>
            </a:extLst>
          </p:cNvPr>
          <p:cNvSpPr/>
          <p:nvPr/>
        </p:nvSpPr>
        <p:spPr>
          <a:xfrm>
            <a:off x="645625" y="56140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结局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29C051D-179A-4ECE-B0DE-3653852726C8}"/>
              </a:ext>
            </a:extLst>
          </p:cNvPr>
          <p:cNvSpPr/>
          <p:nvPr/>
        </p:nvSpPr>
        <p:spPr>
          <a:xfrm>
            <a:off x="1859493" y="2765711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</a:rPr>
              <a:t>1-9</a:t>
            </a:r>
            <a:r>
              <a:rPr lang="zh-CN" altLang="en-US" sz="2800" dirty="0">
                <a:solidFill>
                  <a:srgbClr val="002060"/>
                </a:solidFill>
              </a:rPr>
              <a:t>段）父亲嫌台阶低，要造有高台阶的新屋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75762D-749B-4357-A1D9-FF5B5DD28484}"/>
              </a:ext>
            </a:extLst>
          </p:cNvPr>
          <p:cNvSpPr/>
          <p:nvPr/>
        </p:nvSpPr>
        <p:spPr>
          <a:xfrm>
            <a:off x="1859493" y="3633225"/>
            <a:ext cx="8661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</a:rPr>
              <a:t>10-16</a:t>
            </a:r>
            <a:r>
              <a:rPr lang="zh-CN" altLang="en-US" sz="2800" dirty="0">
                <a:solidFill>
                  <a:srgbClr val="002060"/>
                </a:solidFill>
              </a:rPr>
              <a:t>段）父亲开始了</a:t>
            </a:r>
            <a:r>
              <a:rPr lang="zh-CN" altLang="en-US" sz="2800" dirty="0">
                <a:solidFill>
                  <a:srgbClr val="FF4F4F"/>
                </a:solidFill>
              </a:rPr>
              <a:t>艰辛、漫长、执著</a:t>
            </a:r>
            <a:r>
              <a:rPr lang="zh-CN" altLang="en-US" sz="2800" dirty="0">
                <a:solidFill>
                  <a:srgbClr val="002060"/>
                </a:solidFill>
              </a:rPr>
              <a:t>的准备工作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1187657-F72F-4A56-BC52-8542C4E3CB20}"/>
              </a:ext>
            </a:extLst>
          </p:cNvPr>
          <p:cNvSpPr/>
          <p:nvPr/>
        </p:nvSpPr>
        <p:spPr>
          <a:xfrm>
            <a:off x="1859493" y="4569231"/>
            <a:ext cx="9052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</a:rPr>
              <a:t>17-25</a:t>
            </a:r>
            <a:r>
              <a:rPr lang="zh-CN" altLang="en-US" sz="2800" dirty="0">
                <a:solidFill>
                  <a:srgbClr val="002060"/>
                </a:solidFill>
              </a:rPr>
              <a:t>段）父亲终于造起了有九级台阶的新屋。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9BD853A-D0CD-4B29-8179-4F586C50C69F}"/>
              </a:ext>
            </a:extLst>
          </p:cNvPr>
          <p:cNvSpPr/>
          <p:nvPr/>
        </p:nvSpPr>
        <p:spPr>
          <a:xfrm>
            <a:off x="1859493" y="5488220"/>
            <a:ext cx="794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</a:rPr>
              <a:t>26-32</a:t>
            </a:r>
            <a:r>
              <a:rPr lang="zh-CN" altLang="en-US" sz="2800" dirty="0">
                <a:solidFill>
                  <a:srgbClr val="002060"/>
                </a:solidFill>
              </a:rPr>
              <a:t>段）新屋落成，父亲老了，身体也垮了。</a:t>
            </a:r>
          </a:p>
        </p:txBody>
      </p:sp>
    </p:spTree>
    <p:extLst>
      <p:ext uri="{BB962C8B-B14F-4D97-AF65-F5344CB8AC3E}">
        <p14:creationId xmlns:p14="http://schemas.microsoft.com/office/powerpoint/2010/main" val="80626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02058B-6E2E-45F0-A308-5992ED1CB65D}"/>
              </a:ext>
            </a:extLst>
          </p:cNvPr>
          <p:cNvSpPr/>
          <p:nvPr/>
        </p:nvSpPr>
        <p:spPr>
          <a:xfrm>
            <a:off x="710419" y="3616916"/>
            <a:ext cx="11122993" cy="2417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         父亲觉得自家的台阶低，望着别人家高高的台阶，羡慕不已他不甘心低人一等，立下宏愿，也要造一栋高台阶的新屋，于是终年辛劳，准备了大半辈子，终于造成了有九级台阶的新屋。新屋造好了，父亲也老了。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B86979-C113-4BD4-BB8B-470D03BDF7FB}"/>
              </a:ext>
            </a:extLst>
          </p:cNvPr>
          <p:cNvSpPr/>
          <p:nvPr/>
        </p:nvSpPr>
        <p:spPr>
          <a:xfrm>
            <a:off x="709602" y="303214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概述：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68CD3304-F28A-4D60-B3C3-557AD94D2EDF}"/>
              </a:ext>
            </a:extLst>
          </p:cNvPr>
          <p:cNvSpPr/>
          <p:nvPr/>
        </p:nvSpPr>
        <p:spPr>
          <a:xfrm>
            <a:off x="0" y="103716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DD4EA5-7811-46AA-A0AB-C92F75190CED}"/>
              </a:ext>
            </a:extLst>
          </p:cNvPr>
          <p:cNvSpPr/>
          <p:nvPr/>
        </p:nvSpPr>
        <p:spPr>
          <a:xfrm>
            <a:off x="428537" y="381431"/>
            <a:ext cx="62835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（一）整体感知，梳理小说情节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CC8E1BB-8D94-4CFD-9092-B103FE169DAD}"/>
              </a:ext>
            </a:extLst>
          </p:cNvPr>
          <p:cNvSpPr/>
          <p:nvPr/>
        </p:nvSpPr>
        <p:spPr>
          <a:xfrm>
            <a:off x="1494008" y="1184738"/>
            <a:ext cx="9417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</a:rPr>
              <a:t>快速浏览课文，用简洁的语言</a:t>
            </a:r>
            <a:r>
              <a:rPr lang="zh-CN" altLang="en-US" sz="3600" b="1" dirty="0">
                <a:solidFill>
                  <a:srgbClr val="FF4F4F"/>
                </a:solidFill>
              </a:rPr>
              <a:t>概述</a:t>
            </a:r>
            <a:r>
              <a:rPr lang="zh-CN" altLang="en-US" sz="3600" b="1" dirty="0">
                <a:solidFill>
                  <a:srgbClr val="002060"/>
                </a:solidFill>
              </a:rPr>
              <a:t>课文</a:t>
            </a:r>
            <a:r>
              <a:rPr lang="zh-CN" altLang="en-US" sz="3600" b="1" dirty="0">
                <a:solidFill>
                  <a:srgbClr val="FF4F4F"/>
                </a:solidFill>
              </a:rPr>
              <a:t>内容</a:t>
            </a:r>
            <a:r>
              <a:rPr lang="zh-CN" altLang="en-US" sz="3600" b="1" dirty="0">
                <a:solidFill>
                  <a:srgbClr val="002060"/>
                </a:solidFill>
              </a:rPr>
              <a:t>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09463D9-C87B-4D06-8379-E71AFA95CB9F}"/>
              </a:ext>
            </a:extLst>
          </p:cNvPr>
          <p:cNvSpPr/>
          <p:nvPr/>
        </p:nvSpPr>
        <p:spPr>
          <a:xfrm>
            <a:off x="1548436" y="1858367"/>
            <a:ext cx="1148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（提示：可从小说情节入手，即开端、发展、高潮和结局）</a:t>
            </a:r>
          </a:p>
        </p:txBody>
      </p:sp>
    </p:spTree>
    <p:extLst>
      <p:ext uri="{BB962C8B-B14F-4D97-AF65-F5344CB8AC3E}">
        <p14:creationId xmlns:p14="http://schemas.microsoft.com/office/powerpoint/2010/main" val="79399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0ED2D9E-659F-43D8-85A6-47A17B337BD6}"/>
              </a:ext>
            </a:extLst>
          </p:cNvPr>
          <p:cNvSpPr/>
          <p:nvPr/>
        </p:nvSpPr>
        <p:spPr>
          <a:xfrm>
            <a:off x="1650502" y="1372045"/>
            <a:ext cx="869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细读课文，找出体现“父亲”形象的语句，并进行分析。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A3AF413-8D1E-4768-A4C6-5F8866166CA5}"/>
              </a:ext>
            </a:extLst>
          </p:cNvPr>
          <p:cNvSpPr/>
          <p:nvPr/>
        </p:nvSpPr>
        <p:spPr>
          <a:xfrm>
            <a:off x="755557" y="1947298"/>
            <a:ext cx="1415772" cy="690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示例：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A1244D0-2C95-4CB5-B914-206F9D61AAB0}"/>
              </a:ext>
            </a:extLst>
          </p:cNvPr>
          <p:cNvSpPr/>
          <p:nvPr/>
        </p:nvSpPr>
        <p:spPr>
          <a:xfrm>
            <a:off x="791183" y="2523544"/>
            <a:ext cx="10453991" cy="105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dirty="0"/>
              <a:t>         父亲一下子背了三趟，还没觉得花了太大的力气。只是那一来去的许多山路，磨破了他一双麻筋草鞋，父亲感到太可惜。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AA9E94-D3CB-48B8-8FCB-859EC41C7F67}"/>
              </a:ext>
            </a:extLst>
          </p:cNvPr>
          <p:cNvSpPr/>
          <p:nvPr/>
        </p:nvSpPr>
        <p:spPr>
          <a:xfrm>
            <a:off x="791183" y="3982820"/>
            <a:ext cx="10453990" cy="121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分析：</a:t>
            </a:r>
            <a:r>
              <a:rPr lang="zh-CN" altLang="en-US" sz="2600" dirty="0"/>
              <a:t>从背石板的描写中，可看到父亲强健有力的形象，不关心自己的身体，反而可惜磨坏了草鞋，也凸显出了一个勤俭的老实人形象</a:t>
            </a:r>
          </a:p>
        </p:txBody>
      </p:sp>
      <p:sp>
        <p:nvSpPr>
          <p:cNvPr id="7" name="云形 6">
            <a:extLst>
              <a:ext uri="{FF2B5EF4-FFF2-40B4-BE49-F238E27FC236}">
                <a16:creationId xmlns:a16="http://schemas.microsoft.com/office/drawing/2014/main" id="{3172AF85-6060-4E83-A6E9-A32063B57E12}"/>
              </a:ext>
            </a:extLst>
          </p:cNvPr>
          <p:cNvSpPr/>
          <p:nvPr/>
        </p:nvSpPr>
        <p:spPr>
          <a:xfrm>
            <a:off x="0" y="103716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359CA51-290F-4753-B9D1-7CA9CCEC4116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</p:spTree>
    <p:extLst>
      <p:ext uri="{BB962C8B-B14F-4D97-AF65-F5344CB8AC3E}">
        <p14:creationId xmlns:p14="http://schemas.microsoft.com/office/powerpoint/2010/main" val="206953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C077513-9367-4749-9988-98208E3BEAE3}"/>
              </a:ext>
            </a:extLst>
          </p:cNvPr>
          <p:cNvSpPr/>
          <p:nvPr/>
        </p:nvSpPr>
        <p:spPr>
          <a:xfrm>
            <a:off x="428536" y="1585969"/>
            <a:ext cx="11400297" cy="1611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/>
              <a:t>         他的脚板宽大，裂着许多干沟，沟里嵌着沙子和泥土。父亲的这双脚是洗不干净的，他一般都去凼里洗，拖着一双湿了的草鞋唿嗒唿嗒地走回来。大慨到了过年，父亲才在家里洗一次脚。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5292FCA-6AB6-48EE-93B6-AD382509D1BF}"/>
              </a:ext>
            </a:extLst>
          </p:cNvPr>
          <p:cNvSpPr/>
          <p:nvPr/>
        </p:nvSpPr>
        <p:spPr>
          <a:xfrm>
            <a:off x="428537" y="4029922"/>
            <a:ext cx="11400296" cy="1900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      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</a:rPr>
              <a:t>分析：</a:t>
            </a:r>
            <a:r>
              <a:rPr lang="zh-CN" altLang="en-US" sz="3200" dirty="0"/>
              <a:t>“裂”和“嵌”这两个词让我们感受到父亲吃了一辈子的苦，受了一辈子的累，他没有怨言，他一声不响向地坚持着，可以看出父亲吃若耐劳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976BC8CF-091D-4F9A-AA85-80359FC9AB1B}"/>
              </a:ext>
            </a:extLst>
          </p:cNvPr>
          <p:cNvSpPr/>
          <p:nvPr/>
        </p:nvSpPr>
        <p:spPr>
          <a:xfrm>
            <a:off x="0" y="103716"/>
            <a:ext cx="8171234" cy="114020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CF4859-BA80-4FA9-955B-52ABD90271F2}"/>
              </a:ext>
            </a:extLst>
          </p:cNvPr>
          <p:cNvSpPr/>
          <p:nvPr/>
        </p:nvSpPr>
        <p:spPr>
          <a:xfrm>
            <a:off x="428537" y="381431"/>
            <a:ext cx="67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5BB7D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（二）研读重点语句，赏析人物形象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D5D9EBF-20A9-45BE-9788-91BB6BCEFF34}"/>
              </a:ext>
            </a:extLst>
          </p:cNvPr>
          <p:cNvSpPr/>
          <p:nvPr/>
        </p:nvSpPr>
        <p:spPr>
          <a:xfrm>
            <a:off x="3501957" y="1585968"/>
            <a:ext cx="564205" cy="631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21C4B89-1361-437E-B086-33C4FB14ED88}"/>
              </a:ext>
            </a:extLst>
          </p:cNvPr>
          <p:cNvSpPr/>
          <p:nvPr/>
        </p:nvSpPr>
        <p:spPr>
          <a:xfrm>
            <a:off x="6547354" y="1591025"/>
            <a:ext cx="564205" cy="631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69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1520</Words>
  <Application>Microsoft Office PowerPoint</Application>
  <PresentationFormat>宽屏</PresentationFormat>
  <Paragraphs>103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方正粗黑宋简体</vt:lpstr>
      <vt:lpstr>黑体</vt:lpstr>
      <vt:lpstr>华文细黑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czm</dc:creator>
  <cp:lastModifiedBy>czm</cp:lastModifiedBy>
  <cp:revision>35</cp:revision>
  <dcterms:created xsi:type="dcterms:W3CDTF">2020-03-25T16:20:32Z</dcterms:created>
  <dcterms:modified xsi:type="dcterms:W3CDTF">2020-03-28T02:19:31Z</dcterms:modified>
</cp:coreProperties>
</file>