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handoutMasterIdLst>
    <p:handoutMasterId r:id="rId4"/>
  </p:handoutMasterIdLst>
  <p:sldIdLst>
    <p:sldId id="260" r:id="rId5"/>
    <p:sldId id="257" r:id="rId6"/>
    <p:sldId id="262" r:id="rId7"/>
    <p:sldId id="258" r:id="rId8"/>
    <p:sldId id="295" r:id="rId9"/>
    <p:sldId id="261" r:id="rId10"/>
    <p:sldId id="270" r:id="rId11"/>
    <p:sldId id="306" r:id="rId12"/>
    <p:sldId id="269" r:id="rId13"/>
    <p:sldId id="263" r:id="rId14"/>
    <p:sldId id="281" r:id="rId15"/>
    <p:sldId id="282" r:id="rId16"/>
    <p:sldId id="283" r:id="rId17"/>
    <p:sldId id="284" r:id="rId18"/>
    <p:sldId id="285" r:id="rId19"/>
    <p:sldId id="286" r:id="rId20"/>
    <p:sldId id="291" r:id="rId21"/>
    <p:sldId id="292" r:id="rId22"/>
    <p:sldId id="293" r:id="rId23"/>
    <p:sldId id="264" r:id="rId24"/>
    <p:sldId id="294" r:id="rId25"/>
    <p:sldId id="296" r:id="rId26"/>
    <p:sldId id="297" r:id="rId27"/>
    <p:sldId id="298" r:id="rId28"/>
    <p:sldId id="299" r:id="rId29"/>
    <p:sldId id="302" r:id="rId30"/>
    <p:sldId id="287" r:id="rId31"/>
    <p:sldId id="300" r:id="rId32"/>
    <p:sldId id="288" r:id="rId33"/>
    <p:sldId id="305" r:id="rId34"/>
    <p:sldId id="301" r:id="rId35"/>
    <p:sldId id="289" r:id="rId36"/>
    <p:sldId id="290" r:id="rId37"/>
    <p:sldId id="265" r:id="rId38"/>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36"/>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tags" Target="tags/tag1.xml" /><Relationship Id="rId4" Type="http://schemas.openxmlformats.org/officeDocument/2006/relationships/handoutMaster" Target="handoutMasters/handoutMaster1.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t/>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t/>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2CB838A3-1222-4340-9666-75CB03D1143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23D006-2A0C-4B29-B209-B77D337EB14E}"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B838A3-1222-4340-9666-75CB03D1143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23D006-2A0C-4B29-B209-B77D337EB14E}"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B838A3-1222-4340-9666-75CB03D1143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23D006-2A0C-4B29-B209-B77D337EB14E}"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D26F2C5-9399-44F4-9D62-738A83100A1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7E5373-8B26-44DE-BD99-0F0ED6F6B207}"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26F2C5-9399-44F4-9D62-738A83100A1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7E5373-8B26-44DE-BD99-0F0ED6F6B207}"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3D26F2C5-9399-44F4-9D62-738A83100A1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7E5373-8B26-44DE-BD99-0F0ED6F6B207}"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26F2C5-9399-44F4-9D62-738A83100A1B}"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7E5373-8B26-44DE-BD99-0F0ED6F6B207}"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26F2C5-9399-44F4-9D62-738A83100A1B}"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7E5373-8B26-44DE-BD99-0F0ED6F6B207}"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26F2C5-9399-44F4-9D62-738A83100A1B}"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7E5373-8B26-44DE-BD99-0F0ED6F6B207}"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3D26F2C5-9399-44F4-9D62-738A83100A1B}"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7E5373-8B26-44DE-BD99-0F0ED6F6B207}"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D26F2C5-9399-44F4-9D62-738A83100A1B}"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7E5373-8B26-44DE-BD99-0F0ED6F6B207}"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B838A3-1222-4340-9666-75CB03D1143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23D006-2A0C-4B29-B209-B77D337EB14E}"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D26F2C5-9399-44F4-9D62-738A83100A1B}"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7E5373-8B26-44DE-BD99-0F0ED6F6B207}"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26F2C5-9399-44F4-9D62-738A83100A1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7E5373-8B26-44DE-BD99-0F0ED6F6B207}"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26F2C5-9399-44F4-9D62-738A83100A1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7E5373-8B26-44DE-BD99-0F0ED6F6B207}"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2CB838A3-1222-4340-9666-75CB03D1143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23D006-2A0C-4B29-B209-B77D337EB14E}"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CB838A3-1222-4340-9666-75CB03D11437}"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23D006-2A0C-4B29-B209-B77D337EB14E}"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CB838A3-1222-4340-9666-75CB03D11437}"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423D006-2A0C-4B29-B209-B77D337EB14E}"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CB838A3-1222-4340-9666-75CB03D11437}"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423D006-2A0C-4B29-B209-B77D337EB14E}"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CB838A3-1222-4340-9666-75CB03D11437}"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423D006-2A0C-4B29-B209-B77D337EB14E}"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2CB838A3-1222-4340-9666-75CB03D11437}"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23D006-2A0C-4B29-B209-B77D337EB14E}"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2CB838A3-1222-4340-9666-75CB03D11437}"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23D006-2A0C-4B29-B209-B77D337EB14E}"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B838A3-1222-4340-9666-75CB03D11437}"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23D006-2A0C-4B29-B209-B77D337EB14E}"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26F2C5-9399-44F4-9D62-738A83100A1B}"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7E5373-8B26-44DE-BD99-0F0ED6F6B207}"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4.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image" Target="../media/image5.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4138a5c978088945ca4f635311ef0935"/>
          <p:cNvPicPr>
            <a:picLocks noChangeAspect="1"/>
          </p:cNvPicPr>
          <p:nvPr/>
        </p:nvPicPr>
        <p:blipFill>
          <a:blip r:embed="rId2"/>
          <a:stretch>
            <a:fillRect/>
          </a:stretch>
        </p:blipFill>
        <p:spPr>
          <a:xfrm>
            <a:off x="-87630" y="-215265"/>
            <a:ext cx="2878455" cy="3476625"/>
          </a:xfrm>
          <a:prstGeom prst="rect">
            <a:avLst/>
          </a:prstGeom>
        </p:spPr>
      </p:pic>
      <p:sp>
        <p:nvSpPr>
          <p:cNvPr id="5" name="文本框 4"/>
          <p:cNvSpPr txBox="1"/>
          <p:nvPr/>
        </p:nvSpPr>
        <p:spPr>
          <a:xfrm>
            <a:off x="3071495" y="977900"/>
            <a:ext cx="7878445" cy="3969385"/>
          </a:xfrm>
          <a:prstGeom prst="rect">
            <a:avLst/>
          </a:prstGeom>
          <a:noFill/>
        </p:spPr>
        <p:txBody>
          <a:bodyPr wrap="square" rtlCol="0">
            <a:spAutoFit/>
          </a:bodyPr>
          <a:lstStyle/>
          <a:p>
            <a:pPr algn="l"/>
            <a:r>
              <a:rPr lang="zh-CN" altLang="en-US" sz="3600" b="1">
                <a:latin typeface="微软雅黑" panose="020b0503020204020204" charset="-122"/>
                <a:ea typeface="微软雅黑" panose="020b0503020204020204" charset="-122"/>
              </a:rPr>
              <a:t>每种花都有着其各自的花语含义，不同颜色的花其花语含义也不同。如常见的有玫瑰花、蔷薇花、百合花、桔梗花等十种花，其中红玫瑰花语为我爱你，粉蔷薇花语为爱的誓言等。还有花语为完美无缺的凤梨花等，可结合花语将适合的花送人。</a:t>
            </a:r>
            <a:endParaRPr lang="zh-CN" altLang="en-US" sz="3600" b="1">
              <a:latin typeface="微软雅黑" panose="020b0503020204020204" charset="-122"/>
              <a:ea typeface="微软雅黑" panose="020b0503020204020204" charset="-122"/>
            </a:endParaRPr>
          </a:p>
        </p:txBody>
      </p:sp>
      <p:sp>
        <p:nvSpPr>
          <p:cNvPr id="6" name="文本框 5"/>
          <p:cNvSpPr txBox="1"/>
          <p:nvPr/>
        </p:nvSpPr>
        <p:spPr>
          <a:xfrm>
            <a:off x="3646805" y="5325745"/>
            <a:ext cx="5466080" cy="583565"/>
          </a:xfrm>
          <a:prstGeom prst="rect">
            <a:avLst/>
          </a:prstGeom>
          <a:noFill/>
        </p:spPr>
        <p:txBody>
          <a:bodyPr wrap="none" rtlCol="0">
            <a:spAutoFit/>
          </a:bodyPr>
          <a:lstStyle/>
          <a:p>
            <a:r>
              <a:rPr lang="zh-CN" altLang="en-US" sz="3200" b="1">
                <a:solidFill>
                  <a:srgbClr val="FF0000"/>
                </a:solidFill>
                <a:latin typeface="微软雅黑" panose="020b0503020204020204" charset="-122"/>
                <a:ea typeface="微软雅黑" panose="020b0503020204020204" charset="-122"/>
              </a:rPr>
              <a:t>那么百合花又是什么花语呢？</a:t>
            </a:r>
            <a:endParaRPr lang="zh-CN" altLang="en-US" sz="3200" b="1">
              <a:solidFill>
                <a:srgbClr val="FF0000"/>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200"/>
            <a:ext cx="12192000" cy="8125968"/>
          </a:xfrm>
          <a:prstGeom prst="rect">
            <a:avLst/>
          </a:prstGeom>
        </p:spPr>
      </p:pic>
      <p:sp>
        <p:nvSpPr>
          <p:cNvPr id="2" name="文本框 1"/>
          <p:cNvSpPr txBox="1"/>
          <p:nvPr/>
        </p:nvSpPr>
        <p:spPr>
          <a:xfrm>
            <a:off x="2851785" y="2944495"/>
            <a:ext cx="6278880" cy="1322070"/>
          </a:xfrm>
          <a:prstGeom prst="rect">
            <a:avLst/>
          </a:prstGeom>
          <a:noFill/>
        </p:spPr>
        <p:txBody>
          <a:bodyPr wrap="none" rtlCol="0">
            <a:spAutoFit/>
          </a:bodyPr>
          <a:lstStyle/>
          <a:p>
            <a:r>
              <a:rPr lang="zh-CN" altLang="en-US" sz="8000" b="1">
                <a:latin typeface="微软雅黑" panose="020b0503020204020204" charset="-122"/>
                <a:ea typeface="微软雅黑" panose="020b0503020204020204" charset="-122"/>
              </a:rPr>
              <a:t>主人公是谁？</a:t>
            </a:r>
            <a:endParaRPr lang="zh-CN" altLang="en-US" sz="8000" b="1">
              <a:latin typeface="微软雅黑" panose="020b0503020204020204" charset="-122"/>
              <a:ea typeface="微软雅黑" panose="020b0503020204020204" charset="-122"/>
            </a:endParaRPr>
          </a:p>
        </p:txBody>
      </p:sp>
    </p:spTree>
  </p:cSld>
  <p:clrMapOvr>
    <a:masterClrMapping/>
  </p:clrMapOvr>
  <p:transition spd="med" advClick="0">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0" presetClass="emph" presetSubtype="0" fill="hold" grpId="1" nodeType="clickEffect">
                                  <p:stCondLst>
                                    <p:cond delay="0"/>
                                  </p:stCondLst>
                                  <p:childTnLst>
                                    <p:anim calcmode="discrete" valueType="str">
                                      <p:cBhvr override="childStyle">
                                        <p:cTn id="16" dur="2000" fill="hold"/>
                                        <p:tgtEl>
                                          <p:spTgt spid="2"/>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742315" y="587375"/>
            <a:ext cx="10344785" cy="5077460"/>
          </a:xfrm>
          <a:prstGeom prst="rect">
            <a:avLst/>
          </a:prstGeom>
          <a:noFill/>
        </p:spPr>
        <p:txBody>
          <a:bodyPr wrap="square" rtlCol="0">
            <a:spAutoFit/>
          </a:bodyPr>
          <a:lstStyle/>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“我”</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pPr algn="l"/>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年轻的女文工团员，大战前夕，被派到前线包扎所帮忙。热情开朗，善于作群众工作。在与通讯员同行和借被子的过程中，对这个憨厚质朴的小同乡产生了一种比同志、比同乡更为亲切的感情。在包扎所帮助照顾伤员时，她心中还时不时想到通讯员，担心他在战场上会不会受伤，受了伤会不会被落下 。</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2132330" y="1061085"/>
            <a:ext cx="6278880" cy="1014730"/>
          </a:xfrm>
          <a:prstGeom prst="rect">
            <a:avLst/>
          </a:prstGeom>
          <a:noFill/>
        </p:spPr>
        <p:txBody>
          <a:bodyPr wrap="none" rtlCol="0">
            <a:spAutoFit/>
          </a:bodyPr>
          <a:lstStyle/>
          <a:p>
            <a:r>
              <a:rPr lang="zh-CN" altLang="en-US" sz="6000" b="1">
                <a:solidFill>
                  <a:srgbClr val="FF0000"/>
                </a:solidFill>
                <a:latin typeface="微软雅黑" panose="020b0503020204020204" charset="-122"/>
                <a:ea typeface="微软雅黑" panose="020b0503020204020204" charset="-122"/>
              </a:rPr>
              <a:t>我是不是主人公？</a:t>
            </a:r>
            <a:endParaRPr lang="zh-CN" altLang="en-US" sz="6000" b="1">
              <a:solidFill>
                <a:srgbClr val="FF0000"/>
              </a:solidFill>
              <a:latin typeface="微软雅黑" panose="020b0503020204020204" charset="-122"/>
              <a:ea typeface="微软雅黑" panose="020b0503020204020204" charset="-122"/>
            </a:endParaRPr>
          </a:p>
        </p:txBody>
      </p:sp>
      <p:sp>
        <p:nvSpPr>
          <p:cNvPr id="3" name="文本框 2"/>
          <p:cNvSpPr txBox="1"/>
          <p:nvPr/>
        </p:nvSpPr>
        <p:spPr>
          <a:xfrm>
            <a:off x="1557020" y="3156585"/>
            <a:ext cx="6854190" cy="1753235"/>
          </a:xfrm>
          <a:prstGeom prst="rect">
            <a:avLst/>
          </a:prstGeom>
          <a:noFill/>
        </p:spPr>
        <p:txBody>
          <a:bodyPr wrap="square" rtlCol="0">
            <a:spAutoFit/>
          </a:bodyPr>
          <a:lstStyle/>
          <a:p>
            <a:r>
              <a:rPr lang="zh-CN" altLang="en-US" sz="5400" b="1">
                <a:solidFill>
                  <a:schemeClr val="accent5"/>
                </a:solidFill>
                <a:latin typeface="微软雅黑" panose="020b0503020204020204" charset="-122"/>
                <a:ea typeface="微软雅黑" panose="020b0503020204020204" charset="-122"/>
              </a:rPr>
              <a:t>不是，是行文的线索，是故事的讲述者。</a:t>
            </a:r>
            <a:endParaRPr lang="zh-CN" altLang="en-US" sz="5400" b="1">
              <a:solidFill>
                <a:schemeClr val="accent5"/>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1526540" y="1041400"/>
            <a:ext cx="8364220" cy="4399915"/>
          </a:xfrm>
          <a:prstGeom prst="rect">
            <a:avLst/>
          </a:prstGeom>
          <a:noFill/>
        </p:spPr>
        <p:txBody>
          <a:bodyPr wrap="square" rtlCol="0">
            <a:spAutoFit/>
          </a:bodyPr>
          <a:lstStyle/>
          <a:p>
            <a:pPr algn="l"/>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第一人称的好处</a:t>
            </a:r>
            <a:endParaRPr lang="zh-CN" altLang="en-US" sz="2800" b="1">
              <a:solidFill>
                <a:srgbClr val="FF0000"/>
              </a:solidFill>
              <a:latin typeface="微软雅黑" panose="020b0503020204020204" charset="-122"/>
              <a:ea typeface="微软雅黑" panose="020b0503020204020204" charset="-122"/>
              <a:cs typeface="微软雅黑"/>
            </a:endParaRPr>
          </a:p>
          <a:p>
            <a:pPr algn="l"/>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1、第一人称主要是以“我”的口吻表达出来的，以自己亲身经历的眼光去观察和叙述的一种写法，可以使文章的主观色彩更加浓厚，人物心理刻画更细腻，情感也更加动人。</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2、不但增加了文章的真实感，还给人们带来了一种亲切感，</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容易拉近与读者距离，使读者进入“我”这个角色，</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而且以“我”的叙述视角来看，使文章情节杂而不乱，很好地把故事的完整性和统一性结合起来，给读者营造了浓烈的阅读氛围。</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742315" y="613410"/>
            <a:ext cx="10340975" cy="5631180"/>
          </a:xfrm>
          <a:prstGeom prst="rect">
            <a:avLst/>
          </a:prstGeom>
          <a:noFill/>
        </p:spPr>
        <p:txBody>
          <a:bodyPr wrap="square" rtlCol="0">
            <a:spAutoFit/>
          </a:bodyPr>
          <a:lstStyle/>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通讯员</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pPr algn="l"/>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团部通讯员，在战斗开始前奉命护送女文工团员去包扎所。他是一个刚参军一年、只有19岁的农村青年，稚气未脱离，质朴、憨厚、不善言辞，更怯于与陌生女性交往，有时执拗得有点任性，有时活泼得可亲可近。他热爱生活，关心同志，体贴别人。在战斗中，当一颗手榴弹在担架队员们中间冒烟乱转时，他毫不迟疑地扑了上去，用自己年轻的生命解除了人民群众的危难。</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2486025" y="1440180"/>
            <a:ext cx="6050280" cy="1106805"/>
          </a:xfrm>
          <a:prstGeom prst="rect">
            <a:avLst/>
          </a:prstGeom>
          <a:noFill/>
        </p:spPr>
        <p:txBody>
          <a:bodyPr wrap="none" rtlCol="0">
            <a:spAutoFit/>
          </a:bodyPr>
          <a:lstStyle/>
          <a:p>
            <a:r>
              <a:rPr lang="zh-CN" altLang="en-US" sz="6600" b="1">
                <a:latin typeface="微软雅黑" panose="020b0503020204020204" charset="-122"/>
                <a:ea typeface="微软雅黑" panose="020b0503020204020204" charset="-122"/>
              </a:rPr>
              <a:t>他是主人公吗？</a:t>
            </a:r>
            <a:endParaRPr lang="zh-CN" altLang="en-US" sz="6600" b="1">
              <a:latin typeface="微软雅黑" panose="020b0503020204020204" charset="-122"/>
              <a:ea typeface="微软雅黑" panose="020b0503020204020204" charset="-122"/>
            </a:endParaRPr>
          </a:p>
        </p:txBody>
      </p:sp>
      <p:sp>
        <p:nvSpPr>
          <p:cNvPr id="3" name="文本框 2"/>
          <p:cNvSpPr txBox="1"/>
          <p:nvPr/>
        </p:nvSpPr>
        <p:spPr>
          <a:xfrm>
            <a:off x="5401310" y="4141470"/>
            <a:ext cx="944880" cy="1014730"/>
          </a:xfrm>
          <a:prstGeom prst="rect">
            <a:avLst/>
          </a:prstGeom>
          <a:noFill/>
        </p:spPr>
        <p:txBody>
          <a:bodyPr wrap="none" rtlCol="0">
            <a:spAutoFit/>
          </a:bodyPr>
          <a:lstStyle/>
          <a:p>
            <a:r>
              <a:rPr lang="zh-CN" altLang="en-US" sz="6000" b="1">
                <a:solidFill>
                  <a:srgbClr val="FF0000"/>
                </a:solidFill>
                <a:latin typeface="微软雅黑" panose="020b0503020204020204" charset="-122"/>
                <a:ea typeface="微软雅黑" panose="020b0503020204020204" charset="-122"/>
              </a:rPr>
              <a:t>是</a:t>
            </a:r>
            <a:endParaRPr lang="zh-CN" altLang="en-US" sz="6000" b="1">
              <a:solidFill>
                <a:srgbClr val="FF0000"/>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mph" presetSubtype="0" fill="hold" grpId="0" nodeType="clickEffect">
                                  <p:stCondLst>
                                    <p:cond delay="0"/>
                                  </p:stCondLst>
                                  <p:childTnLst>
                                    <p:animScale>
                                      <p:cBhvr>
                                        <p:cTn id="12"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3" name="文本框 2"/>
          <p:cNvSpPr txBox="1"/>
          <p:nvPr/>
        </p:nvSpPr>
        <p:spPr>
          <a:xfrm>
            <a:off x="968375" y="335915"/>
            <a:ext cx="9791065" cy="6185535"/>
          </a:xfrm>
          <a:prstGeom prst="rect">
            <a:avLst/>
          </a:prstGeom>
          <a:noFill/>
        </p:spPr>
        <p:txBody>
          <a:bodyPr wrap="square" rtlCol="0">
            <a:spAutoFit/>
          </a:bodyPr>
          <a:lstStyle/>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新媳妇</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pPr algn="l"/>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过门刚三天的农村媳妇。长得很好看，高高的鼻梁，弯弯的眉，额前一溜蓬松松的刘海。善良纯朴开朗，也有着新嫁娘的矜持羞涩。一条印着白色百合花的新被子是她唯一的嫁妆，所以她十分珍惜这条被子。小通讯员来借被子时，她没好意思说出不借的原因，只一味地表示不借，让本来就拙于与女性打交道的小战士很为难。经过女文工团员做工作，她终于同意借被子，同时心里对小通讯员充满了歉意 。</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2851785" y="1389380"/>
            <a:ext cx="5516880" cy="1014730"/>
          </a:xfrm>
          <a:prstGeom prst="rect">
            <a:avLst/>
          </a:prstGeom>
          <a:noFill/>
        </p:spPr>
        <p:txBody>
          <a:bodyPr wrap="none" rtlCol="0">
            <a:spAutoFit/>
          </a:bodyPr>
          <a:lstStyle/>
          <a:p>
            <a:r>
              <a:rPr lang="zh-CN" altLang="en-US" sz="6000" b="1">
                <a:latin typeface="微软雅黑" panose="020b0503020204020204" charset="-122"/>
                <a:ea typeface="微软雅黑" panose="020b0503020204020204" charset="-122"/>
              </a:rPr>
              <a:t>她是主人公吗？</a:t>
            </a:r>
            <a:endParaRPr lang="zh-CN" altLang="en-US" sz="6000" b="1">
              <a:latin typeface="微软雅黑" panose="020b0503020204020204" charset="-122"/>
              <a:ea typeface="微软雅黑" panose="020b0503020204020204" charset="-122"/>
            </a:endParaRPr>
          </a:p>
        </p:txBody>
      </p:sp>
      <p:sp>
        <p:nvSpPr>
          <p:cNvPr id="3" name="文本框 2"/>
          <p:cNvSpPr txBox="1"/>
          <p:nvPr/>
        </p:nvSpPr>
        <p:spPr>
          <a:xfrm>
            <a:off x="5691505" y="3863975"/>
            <a:ext cx="1097280" cy="1198880"/>
          </a:xfrm>
          <a:prstGeom prst="rect">
            <a:avLst/>
          </a:prstGeom>
          <a:noFill/>
        </p:spPr>
        <p:txBody>
          <a:bodyPr wrap="none" rtlCol="0">
            <a:spAutoFit/>
          </a:bodyPr>
          <a:lstStyle/>
          <a:p>
            <a:r>
              <a:rPr lang="zh-CN" altLang="en-US" sz="7200" b="1">
                <a:solidFill>
                  <a:srgbClr val="FF0000"/>
                </a:solidFill>
                <a:latin typeface="微软雅黑" panose="020b0503020204020204" charset="-122"/>
                <a:ea typeface="微软雅黑" panose="020b0503020204020204" charset="-122"/>
              </a:rPr>
              <a:t>是</a:t>
            </a:r>
            <a:endParaRPr lang="zh-CN" altLang="en-US" sz="7200" b="1">
              <a:solidFill>
                <a:srgbClr val="FF0000"/>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mph" presetSubtype="0" fill="hold" grpId="0" nodeType="clickEffect">
                                  <p:stCondLst>
                                    <p:cond delay="0"/>
                                  </p:stCondLst>
                                  <p:childTnLst>
                                    <p:animScale>
                                      <p:cBhvr>
                                        <p:cTn id="12"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4" name="文本框 3"/>
          <p:cNvSpPr txBox="1"/>
          <p:nvPr/>
        </p:nvSpPr>
        <p:spPr>
          <a:xfrm>
            <a:off x="1563370" y="2185035"/>
            <a:ext cx="9326880" cy="829945"/>
          </a:xfrm>
          <a:prstGeom prst="rect">
            <a:avLst/>
          </a:prstGeom>
          <a:noFill/>
        </p:spPr>
        <p:txBody>
          <a:bodyPr wrap="none" rtlCol="0">
            <a:spAutoFit/>
          </a:bodyPr>
          <a:lstStyle/>
          <a:p>
            <a:r>
              <a:rPr lang="zh-CN" altLang="en-US" sz="4800" b="1">
                <a:solidFill>
                  <a:srgbClr val="00B0F0"/>
                </a:solidFill>
                <a:latin typeface="微软雅黑" panose="020b0503020204020204" charset="-122"/>
                <a:ea typeface="微软雅黑" panose="020b0503020204020204" charset="-122"/>
              </a:rPr>
              <a:t>如何判断一个人物是不是主人公？</a:t>
            </a:r>
            <a:endParaRPr lang="zh-CN" altLang="en-US" sz="4800" b="1">
              <a:solidFill>
                <a:srgbClr val="00B0F0"/>
              </a:solidFill>
              <a:latin typeface="微软雅黑" panose="020b0503020204020204" charset="-122"/>
              <a:ea typeface="微软雅黑" panose="020b0503020204020204" charset="-122"/>
            </a:endParaRPr>
          </a:p>
        </p:txBody>
      </p:sp>
    </p:spTree>
  </p:cSld>
  <p:clrMapOvr>
    <a:masterClrMapping/>
  </p:clrMapOvr>
  <p:transition>
    <p:random/>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1197610" y="1466215"/>
            <a:ext cx="9384030" cy="3784600"/>
          </a:xfrm>
          <a:prstGeom prst="rect">
            <a:avLst/>
          </a:prstGeom>
          <a:noFill/>
        </p:spPr>
        <p:txBody>
          <a:bodyPr wrap="square" rtlCol="0">
            <a:spAutoFit/>
          </a:bodyPr>
          <a:lstStyle/>
          <a:p>
            <a:pPr algn="l"/>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判断小说的主人公的依据</a:t>
            </a:r>
            <a:endParaRPr lang="zh-CN" altLang="en-US" sz="4000" b="1">
              <a:solidFill>
                <a:srgbClr val="FF0000"/>
              </a:solidFill>
              <a:latin typeface="微软雅黑" panose="020b0503020204020204" charset="-122"/>
              <a:ea typeface="微软雅黑" panose="020b0503020204020204" charset="-122"/>
              <a:cs typeface="微软雅黑"/>
            </a:endParaRPr>
          </a:p>
          <a:p>
            <a:pPr algn="l"/>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1、 小说情节、结构围绕该人物展开; </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2、 是矛盾冲突的主体; </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3、 是作者着力刻画的的中心人物; </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gn="l"/>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4、主人公性格的形成和发展,直接体现作品的主题思想</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1430" y="-25401"/>
            <a:ext cx="12214720" cy="8141111"/>
          </a:xfrm>
          <a:prstGeom prst="rect">
            <a:avLst/>
          </a:prstGeom>
        </p:spPr>
      </p:pic>
      <p:sp>
        <p:nvSpPr>
          <p:cNvPr id="24" name="矩形 23"/>
          <p:cNvSpPr/>
          <p:nvPr/>
        </p:nvSpPr>
        <p:spPr>
          <a:xfrm>
            <a:off x="6602095" y="1804670"/>
            <a:ext cx="3840480" cy="1568450"/>
          </a:xfrm>
          <a:prstGeom prst="rect">
            <a:avLst/>
          </a:prstGeom>
          <a:noFill/>
          <a:ln>
            <a:noFill/>
          </a:ln>
        </p:spPr>
        <p:txBody>
          <a:bodyPr wrap="none" rtlCol="0" anchor="t">
            <a:spAutoFit/>
          </a:bodyPr>
          <a:lstStyle/>
          <a:p>
            <a:pPr algn="ctr"/>
            <a:r>
              <a:rPr lang="zh-CN" altLang="en-US" sz="9600" b="1">
                <a:ln w="12700" cmpd="sng">
                  <a:solidFill>
                    <a:schemeClr val="accent6"/>
                  </a:solidFill>
                  <a:prstDash val="solid"/>
                </a:ln>
                <a:solidFill>
                  <a:srgbClr val="B2AF52"/>
                </a:solidFill>
                <a:effectLst/>
                <a:latin typeface="微软雅黑" panose="020b0503020204020204" charset="-122"/>
                <a:ea typeface="微软雅黑" panose="020b0503020204020204" charset="-122"/>
              </a:rPr>
              <a:t>百合花</a:t>
            </a:r>
            <a:endParaRPr lang="zh-CN" altLang="en-US" sz="9600" b="1">
              <a:ln w="12700" cmpd="sng">
                <a:solidFill>
                  <a:schemeClr val="accent6"/>
                </a:solidFill>
                <a:prstDash val="solid"/>
              </a:ln>
              <a:solidFill>
                <a:srgbClr val="B2AF52"/>
              </a:solidFill>
              <a:effectLst/>
              <a:latin typeface="微软雅黑" panose="020b0503020204020204" charset="-122"/>
              <a:ea typeface="微软雅黑" panose="020b0503020204020204" charset="-122"/>
            </a:endParaRPr>
          </a:p>
        </p:txBody>
      </p:sp>
      <p:sp>
        <p:nvSpPr>
          <p:cNvPr id="25" name="矩形 24"/>
          <p:cNvSpPr/>
          <p:nvPr/>
        </p:nvSpPr>
        <p:spPr>
          <a:xfrm>
            <a:off x="8175625" y="4116070"/>
            <a:ext cx="2937510" cy="1198880"/>
          </a:xfrm>
          <a:prstGeom prst="rect">
            <a:avLst/>
          </a:prstGeom>
          <a:noFill/>
          <a:ln>
            <a:noFill/>
          </a:ln>
        </p:spPr>
        <p:txBody>
          <a:bodyPr wrap="none" rtlCol="0" anchor="t">
            <a:spAutoFit/>
          </a:bodyPr>
          <a:lstStyle/>
          <a:p>
            <a:pPr algn="ctr"/>
            <a:r>
              <a:rPr lang="zh-CN" altLang="en-US" sz="7200" b="1">
                <a:solidFill>
                  <a:srgbClr val="92D050"/>
                </a:solidFill>
                <a:effectLst>
                  <a:reflection blurRad="6350" stA="53000" endA="300" endPos="35500" dir="5400000" sy="-90000" algn="bl" rotWithShape="0"/>
                </a:effectLst>
              </a:rPr>
              <a:t>茹志鹃</a:t>
            </a:r>
            <a:endParaRPr lang="zh-CN" altLang="en-US" sz="7200" b="1">
              <a:solidFill>
                <a:srgbClr val="92D050"/>
              </a:solidFill>
              <a:effectLst>
                <a:reflection blurRad="6350" stA="53000" endA="300" endPos="35500" dir="5400000" sy="-90000" algn="bl" rotWithShape="0"/>
              </a:effectLst>
            </a:endParaRPr>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circle(in)">
                                      <p:cBhvr>
                                        <p:cTn id="12" dur="2000"/>
                                        <p:tgtEl>
                                          <p:spTgt spid="2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plus(in)">
                                      <p:cBhvr>
                                        <p:cTn id="1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200"/>
            <a:ext cx="12192000" cy="8125968"/>
          </a:xfrm>
          <a:prstGeom prst="rect">
            <a:avLst/>
          </a:prstGeom>
        </p:spPr>
      </p:pic>
      <p:sp>
        <p:nvSpPr>
          <p:cNvPr id="4" name="文本框 3"/>
          <p:cNvSpPr txBox="1"/>
          <p:nvPr/>
        </p:nvSpPr>
        <p:spPr>
          <a:xfrm>
            <a:off x="1254760" y="2859405"/>
            <a:ext cx="9682480" cy="768350"/>
          </a:xfrm>
          <a:prstGeom prst="rect">
            <a:avLst/>
          </a:prstGeom>
          <a:noFill/>
        </p:spPr>
        <p:txBody>
          <a:bodyPr wrap="none" rtlCol="0">
            <a:spAutoFit/>
          </a:bodyPr>
          <a:lstStyle/>
          <a:p>
            <a:r>
              <a:rPr lang="zh-CN" altLang="en-US" sz="4400" b="1">
                <a:latin typeface="微软雅黑" panose="020b0503020204020204" charset="-122"/>
                <a:ea typeface="微软雅黑" panose="020b0503020204020204" charset="-122"/>
              </a:rPr>
              <a:t>小说围绕这三个人物展开了什么情节？</a:t>
            </a:r>
            <a:endParaRPr lang="zh-CN" altLang="en-US" sz="4400" b="1">
              <a:latin typeface="微软雅黑" panose="020b0503020204020204" charset="-122"/>
              <a:ea typeface="微软雅黑" panose="020b0503020204020204" charset="-122"/>
            </a:endParaRPr>
          </a:p>
        </p:txBody>
      </p:sp>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977265" y="2173605"/>
            <a:ext cx="10237470" cy="1938020"/>
          </a:xfrm>
          <a:prstGeom prst="rect">
            <a:avLst/>
          </a:prstGeom>
          <a:noFill/>
        </p:spPr>
        <p:txBody>
          <a:bodyPr wrap="square" rtlCol="0" anchor="t">
            <a:spAutoFit/>
          </a:bodyPr>
          <a:lstStyle/>
          <a:p>
            <a:r>
              <a:rPr lang="zh-CN" altLang="en-US" sz="4000" b="1">
                <a:latin typeface="微软雅黑" panose="020b0503020204020204" charset="-122"/>
                <a:ea typeface="微软雅黑" panose="020b0503020204020204" charset="-122"/>
                <a:cs typeface="微软雅黑" panose="020b0503020204020204" charset="-122"/>
              </a:rPr>
              <a:t>↗</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小通讯员</a:t>
            </a:r>
            <a:r>
              <a:rPr lang="zh-CN" altLang="en-US" sz="4000" b="1">
                <a:latin typeface="微软雅黑" panose="020b0503020204020204" charset="-122"/>
                <a:ea typeface="微软雅黑" panose="020b0503020204020204" charset="-122"/>
                <a:cs typeface="微软雅黑" panose="020b0503020204020204" charset="-122"/>
              </a:rPr>
              <a:t>：带路—借被—牺牲—盖被</a:t>
            </a:r>
            <a:endParaRPr lang="zh-CN" altLang="en-US" sz="4000" b="1">
              <a:latin typeface="微软雅黑" panose="020b0503020204020204" charset="-122"/>
              <a:ea typeface="微软雅黑" panose="020b0503020204020204" charset="-122"/>
              <a:cs typeface="微软雅黑"/>
            </a:endParaRPr>
          </a:p>
          <a:p>
            <a:r>
              <a:rPr lang="zh-CN" altLang="en-US" sz="4000" b="1">
                <a:latin typeface="微软雅黑" panose="020b0503020204020204" charset="-122"/>
                <a:ea typeface="微软雅黑" panose="020b0503020204020204" charset="-122"/>
                <a:cs typeface="微软雅黑" panose="020b0503020204020204" charset="-122"/>
              </a:rPr>
              <a:t> “</a:t>
            </a:r>
            <a:r>
              <a:rPr lang="zh-CN" altLang="en-US" sz="4000" b="1">
                <a:solidFill>
                  <a:srgbClr val="0070C0"/>
                </a:solidFill>
                <a:latin typeface="微软雅黑" panose="020b0503020204020204" charset="-122"/>
                <a:ea typeface="微软雅黑" panose="020b0503020204020204" charset="-122"/>
                <a:cs typeface="微软雅黑" panose="020b0503020204020204" charset="-122"/>
              </a:rPr>
              <a:t>我</a:t>
            </a:r>
            <a:r>
              <a:rPr lang="zh-CN" altLang="en-US" sz="4000" b="1">
                <a:latin typeface="微软雅黑" panose="020b0503020204020204" charset="-122"/>
                <a:ea typeface="微软雅黑" panose="020b0503020204020204" charset="-122"/>
                <a:cs typeface="微软雅黑" panose="020b0503020204020204" charset="-122"/>
              </a:rPr>
              <a:t>” （全文以“我”的见闻和感受为线索）</a:t>
            </a:r>
            <a:endParaRPr lang="zh-CN" altLang="en-US" sz="4000" b="1">
              <a:latin typeface="微软雅黑" panose="020b0503020204020204" charset="-122"/>
              <a:ea typeface="微软雅黑" panose="020b0503020204020204" charset="-122"/>
              <a:cs typeface="微软雅黑" panose="020b0503020204020204" charset="-122"/>
            </a:endParaRPr>
          </a:p>
          <a:p>
            <a:r>
              <a:rPr lang="zh-CN" altLang="en-US" sz="4000" b="1">
                <a:latin typeface="微软雅黑" panose="020b0503020204020204" charset="-122"/>
                <a:ea typeface="微软雅黑" panose="020b0503020204020204" charset="-122"/>
                <a:cs typeface="微软雅黑" panose="020b0503020204020204" charset="-122"/>
              </a:rPr>
              <a:t> ↘</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新媳妇</a:t>
            </a:r>
            <a:r>
              <a:rPr lang="zh-CN" altLang="en-US" sz="4000" b="1">
                <a:latin typeface="微软雅黑" panose="020b0503020204020204" charset="-122"/>
                <a:ea typeface="微软雅黑" panose="020b0503020204020204" charset="-122"/>
                <a:cs typeface="微软雅黑" panose="020b0503020204020204" charset="-122"/>
              </a:rPr>
              <a:t>： 借被—缝衣—献被</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882650" y="1553210"/>
            <a:ext cx="9883775" cy="1938020"/>
          </a:xfrm>
          <a:prstGeom prst="rect">
            <a:avLst/>
          </a:prstGeom>
          <a:noFill/>
        </p:spPr>
        <p:txBody>
          <a:bodyPr wrap="square" rtlCol="0">
            <a:spAutoFit/>
          </a:bodyPr>
          <a:lstStyle/>
          <a:p>
            <a:r>
              <a:rPr lang="zh-CN" altLang="en-US" sz="6000" b="1">
                <a:latin typeface="微软雅黑" panose="020b0503020204020204" charset="-122"/>
                <a:ea typeface="微软雅黑" panose="020b0503020204020204" charset="-122"/>
              </a:rPr>
              <a:t>小说是怎样设置并展开情节的呢？</a:t>
            </a:r>
            <a:endParaRPr lang="zh-CN" altLang="en-US" sz="6000" b="1">
              <a:latin typeface="微软雅黑" panose="020b0503020204020204" charset="-122"/>
              <a:ea typeface="微软雅黑" panose="020b0503020204020204" charset="-122"/>
            </a:endParaRPr>
          </a:p>
        </p:txBody>
      </p:sp>
    </p:spTree>
  </p:cSld>
  <p:clrMapOvr>
    <a:masterClrMapping/>
  </p:clrMapOvr>
  <p:transition>
    <p:random/>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1689100" y="1413510"/>
            <a:ext cx="7908925" cy="4030980"/>
          </a:xfrm>
          <a:prstGeom prst="rect">
            <a:avLst/>
          </a:prstGeom>
          <a:noFill/>
        </p:spPr>
        <p:txBody>
          <a:bodyPr wrap="square" rtlCol="0">
            <a:spAutoFit/>
          </a:bodyPr>
          <a:lstStyle/>
          <a:p>
            <a:pPr algn="l"/>
            <a:r>
              <a:rPr lang="zh-CN" altLang="en-US" sz="3200" b="1">
                <a:latin typeface="微软雅黑" panose="020b0503020204020204" charset="-122"/>
                <a:ea typeface="微软雅黑" panose="020b0503020204020204" charset="-122"/>
                <a:cs typeface="微软雅黑" panose="020b0503020204020204" charset="-122"/>
              </a:rPr>
              <a:t>小说的情节虽然单纯，但有很强的节奏感。随着情节的发展，人物的音容笑貌和个性特征也逐渐展现。我起初对小通讯员生气，接着发生了兴趣，到后来从心底里爱上这傻乎乎的小同乡，直到最后怀着崇敬心情看着百合花被盖上这位平常的拖毛竹青年的脸，笔调起伏跌宕，结构单纯而又缜密，耐人寻味 。</a:t>
            </a:r>
            <a:endParaRPr lang="zh-CN" altLang="en-US" sz="32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323975" y="442595"/>
            <a:ext cx="3738880" cy="521970"/>
          </a:xfrm>
          <a:prstGeom prst="rect">
            <a:avLst/>
          </a:prstGeom>
          <a:noFill/>
        </p:spPr>
        <p:txBody>
          <a:bodyPr wrap="none" rtlCol="0">
            <a:spAutoFit/>
          </a:bodyPr>
          <a:lstStyle/>
          <a:p>
            <a:r>
              <a:rPr lang="zh-CN" altLang="en-US" sz="2800" b="1">
                <a:latin typeface="微软雅黑" panose="020b0503020204020204" charset="-122"/>
                <a:ea typeface="微软雅黑" panose="020b0503020204020204" charset="-122"/>
              </a:rPr>
              <a:t>一、情节单纯但不单一</a:t>
            </a:r>
            <a:endParaRPr lang="zh-CN" altLang="en-US" sz="2800" b="1">
              <a:latin typeface="微软雅黑" panose="020b0503020204020204" charset="-122"/>
              <a:ea typeface="微软雅黑" panose="020b0503020204020204" charset="-122"/>
            </a:endParaRPr>
          </a:p>
        </p:txBody>
      </p:sp>
    </p:spTree>
  </p:cSld>
  <p:clrMapOvr>
    <a:masterClrMapping/>
  </p:clrMapOvr>
  <p:transition>
    <p:random/>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996950" y="467995"/>
            <a:ext cx="3738880" cy="521970"/>
          </a:xfrm>
          <a:prstGeom prst="rect">
            <a:avLst/>
          </a:prstGeom>
          <a:noFill/>
        </p:spPr>
        <p:txBody>
          <a:bodyPr wrap="none" rtlCol="0">
            <a:spAutoFit/>
          </a:bodyPr>
          <a:lstStyle/>
          <a:p>
            <a:r>
              <a:rPr lang="zh-CN" altLang="en-US" sz="2800" b="1">
                <a:latin typeface="微软雅黑" panose="020b0503020204020204" charset="-122"/>
                <a:ea typeface="微软雅黑" panose="020b0503020204020204" charset="-122"/>
              </a:rPr>
              <a:t>二、细节描写表现人物</a:t>
            </a:r>
            <a:endParaRPr lang="zh-CN" altLang="en-US" sz="2800" b="1">
              <a:latin typeface="微软雅黑" panose="020b0503020204020204" charset="-122"/>
              <a:ea typeface="微软雅黑" panose="020b0503020204020204" charset="-122"/>
            </a:endParaRPr>
          </a:p>
        </p:txBody>
      </p:sp>
      <p:sp>
        <p:nvSpPr>
          <p:cNvPr id="3" name="文本框 2"/>
          <p:cNvSpPr txBox="1"/>
          <p:nvPr/>
        </p:nvSpPr>
        <p:spPr>
          <a:xfrm>
            <a:off x="1167130" y="1136015"/>
            <a:ext cx="9821545" cy="5262245"/>
          </a:xfrm>
          <a:prstGeom prst="rect">
            <a:avLst/>
          </a:prstGeom>
          <a:noFill/>
        </p:spPr>
        <p:txBody>
          <a:bodyPr wrap="square" rtlCol="0" anchor="t">
            <a:spAutoFit/>
          </a:bodyPr>
          <a:lstStyle/>
          <a:p>
            <a:r>
              <a:rPr lang="zh-CN" altLang="en-US" sz="2400" b="1">
                <a:latin typeface="微软雅黑" panose="020b0503020204020204" charset="-122"/>
                <a:ea typeface="微软雅黑" panose="020b0503020204020204" charset="-122"/>
                <a:cs typeface="微软雅黑" panose="020b0503020204020204" charset="-122"/>
              </a:rPr>
              <a:t>茹志鹃不追求情节曲折而重视细节的运用。在《百合花》的创作中，她十分巧妙地布置细节，或让人物的心理活动和内心变化在某一细节的描写中自然展开，或使某些细节前后照应，彼此呼应，或用某一个细节连结全篇 。</a:t>
            </a:r>
            <a:endParaRPr lang="zh-CN" altLang="en-US" sz="2400" b="1">
              <a:latin typeface="微软雅黑" panose="020b0503020204020204" charset="-122"/>
              <a:ea typeface="微软雅黑" panose="020b0503020204020204" charset="-122"/>
              <a:cs typeface="微软雅黑"/>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如小通讯员送女文工团员去包扎所的路上，不习惯与女同志同行，总是撒开大步走在“我”前头，然而，他尽管从来没有回头看过一次，但当“我”走不动时，他便自动停下来等待。这个细节表现出小通讯员的羞涩，也细腻地写出了他对护送工作的高度责任感，透露了他对同志的细心体贴  。再如小通讯员插在枪筒里的那几根树枝，后来又添了一枝野菊花的描写，前后几次在小说中出现，少了这细节也可以，但有了这细节，通讯员热爱生活、充满朝气，临近战斗仍从容不迫等性格特征就得到更加鲜明生动的表现 。</a:t>
            </a:r>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solidFill>
                  <a:srgbClr val="0070C0"/>
                </a:solidFill>
                <a:latin typeface="微软雅黑" panose="020b0503020204020204" charset="-122"/>
                <a:ea typeface="微软雅黑" panose="020b0503020204020204" charset="-122"/>
                <a:cs typeface="微软雅黑" panose="020b0503020204020204" charset="-122"/>
              </a:rPr>
              <a:t>这样的例子还有很多 请同学们一一找出来</a:t>
            </a:r>
            <a:endParaRPr lang="zh-CN" altLang="en-US" sz="2400" b="1">
              <a:solidFill>
                <a:srgbClr val="0070C0"/>
              </a:solidFill>
              <a:latin typeface="微软雅黑" panose="020b0503020204020204" charset="-122"/>
              <a:ea typeface="微软雅黑" panose="020b0503020204020204" charset="-122"/>
              <a:cs typeface="微软雅黑"/>
            </a:endParaRPr>
          </a:p>
        </p:txBody>
      </p:sp>
    </p:spTree>
  </p:cSld>
  <p:clrMapOvr>
    <a:masterClrMapping/>
  </p:clrMapOvr>
  <p:transition>
    <p:random/>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643255" y="569595"/>
            <a:ext cx="4774565" cy="583565"/>
          </a:xfrm>
          <a:prstGeom prst="rect">
            <a:avLst/>
          </a:prstGeom>
          <a:noFill/>
        </p:spPr>
        <p:txBody>
          <a:bodyPr wrap="none" rtlCol="0">
            <a:spAutoFit/>
          </a:bodyPr>
          <a:lstStyle/>
          <a:p>
            <a:r>
              <a:rPr lang="zh-CN" altLang="en-US" sz="3200" b="1">
                <a:latin typeface="微软雅黑" panose="020b0503020204020204" charset="-122"/>
                <a:ea typeface="微软雅黑" panose="020b0503020204020204" charset="-122"/>
                <a:cs typeface="微软雅黑" panose="020b0503020204020204" charset="-122"/>
              </a:rPr>
              <a:t>三 多重矛盾冲突展现人物</a:t>
            </a:r>
            <a:endParaRPr lang="zh-CN" altLang="en-US" sz="32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9530" y="1731010"/>
            <a:ext cx="12291060" cy="829945"/>
          </a:xfrm>
          <a:prstGeom prst="rect">
            <a:avLst/>
          </a:prstGeom>
          <a:noFill/>
        </p:spPr>
        <p:txBody>
          <a:bodyPr wrap="none" rtlCol="0">
            <a:spAutoFit/>
          </a:bodyPr>
          <a:lstStyle/>
          <a:p>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我和通讯员之间的矛盾冲突 </a:t>
            </a:r>
            <a:r>
              <a:rPr lang="zh-CN" altLang="en-US" sz="2400" b="1">
                <a:latin typeface="微软雅黑" panose="020b0503020204020204" charset="-122"/>
                <a:ea typeface="微软雅黑" panose="020b0503020204020204" charset="-122"/>
                <a:cs typeface="微软雅黑" panose="020b0503020204020204" charset="-122"/>
              </a:rPr>
              <a:t>       男女有别   我主动交流化解矛盾   借被子改善矛盾</a:t>
            </a:r>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 </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通讯员和新媳妇的矛盾冲突</a:t>
            </a:r>
            <a:r>
              <a:rPr lang="zh-CN" altLang="en-US" sz="2400" b="1">
                <a:latin typeface="微软雅黑" panose="020b0503020204020204" charset="-122"/>
                <a:ea typeface="微软雅黑" panose="020b0503020204020204" charset="-122"/>
                <a:cs typeface="微软雅黑" panose="020b0503020204020204" charset="-122"/>
              </a:rPr>
              <a:t>       开玩笑        两次借被子                    最后通讯员牺牲化解</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613025" y="3926840"/>
            <a:ext cx="6430010" cy="706755"/>
          </a:xfrm>
          <a:prstGeom prst="rect">
            <a:avLst/>
          </a:prstGeom>
          <a:noFill/>
        </p:spPr>
        <p:txBody>
          <a:bodyPr wrap="none" rtlCol="0">
            <a:spAutoFit/>
          </a:bodyPr>
          <a:lstStyle/>
          <a:p>
            <a:r>
              <a:rPr lang="zh-CN" altLang="en-US" sz="4000" b="1">
                <a:solidFill>
                  <a:srgbClr val="0070C0"/>
                </a:solidFill>
                <a:latin typeface="微软雅黑" panose="020b0503020204020204" charset="-122"/>
                <a:ea typeface="微软雅黑" panose="020b0503020204020204" charset="-122"/>
                <a:cs typeface="微软雅黑" panose="020b0503020204020204" charset="-122"/>
              </a:rPr>
              <a:t>讨论第三对矛盾 我和新媳妇</a:t>
            </a:r>
            <a:endParaRPr lang="zh-CN" altLang="en-US" sz="4000" b="1">
              <a:solidFill>
                <a:srgbClr val="0070C0"/>
              </a:solidFill>
              <a:latin typeface="微软雅黑" panose="020b0503020204020204" charset="-122"/>
              <a:ea typeface="微软雅黑" panose="020b0503020204020204" charset="-122"/>
              <a:cs typeface="微软雅黑"/>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730885" y="494030"/>
            <a:ext cx="5913755" cy="706755"/>
          </a:xfrm>
          <a:prstGeom prst="rect">
            <a:avLst/>
          </a:prstGeom>
          <a:noFill/>
        </p:spPr>
        <p:txBody>
          <a:bodyPr wrap="none" rtlCol="0">
            <a:spAutoFit/>
          </a:bodyPr>
          <a:lstStyle/>
          <a:p>
            <a:r>
              <a:rPr lang="zh-CN" altLang="en-US" sz="4000" b="1"/>
              <a:t>四 充满诗意的个性化语言</a:t>
            </a:r>
            <a:endParaRPr lang="zh-CN" altLang="en-US" sz="4000" b="1"/>
          </a:p>
        </p:txBody>
      </p:sp>
      <p:sp>
        <p:nvSpPr>
          <p:cNvPr id="3" name="文本框 2"/>
          <p:cNvSpPr txBox="1"/>
          <p:nvPr/>
        </p:nvSpPr>
        <p:spPr>
          <a:xfrm>
            <a:off x="730885" y="1352550"/>
            <a:ext cx="10409555" cy="5262245"/>
          </a:xfrm>
          <a:prstGeom prst="rect">
            <a:avLst/>
          </a:prstGeom>
          <a:noFill/>
        </p:spPr>
        <p:txBody>
          <a:bodyPr wrap="square" rtlCol="0">
            <a:spAutoFit/>
          </a:bodyPr>
          <a:lstStyle/>
          <a:p>
            <a:pPr algn="l"/>
            <a:r>
              <a:rPr lang="zh-CN" altLang="en-US" sz="2400" b="1">
                <a:latin typeface="微软雅黑" panose="020b0503020204020204" charset="-122"/>
                <a:ea typeface="微软雅黑" panose="020b0503020204020204" charset="-122"/>
                <a:cs typeface="微软雅黑" panose="020b0503020204020204" charset="-122"/>
              </a:rPr>
              <a:t>《百合花》的语言不论叙述、描写、对话，都给人一种自然、清新、柔和、优美的感觉，把一个流血牺牲的战斗故事，写得充满诗意 。特别是其人物语言个性鲜明、生动传神 。</a:t>
            </a:r>
            <a:endParaRPr lang="zh-CN" altLang="en-US" sz="2400" b="1">
              <a:latin typeface="微软雅黑" panose="020b0503020204020204" charset="-122"/>
              <a:ea typeface="微软雅黑" panose="020b0503020204020204" charset="-122"/>
              <a:cs typeface="微软雅黑" panose="020b0503020204020204" charset="-122"/>
            </a:endParaRPr>
          </a:p>
          <a:p>
            <a:pPr algn="l"/>
            <a:endParaRPr lang="zh-CN" altLang="en-US" sz="2400" b="1">
              <a:latin typeface="微软雅黑" panose="020b0503020204020204" charset="-122"/>
              <a:ea typeface="微软雅黑" panose="020b0503020204020204" charset="-122"/>
              <a:cs typeface="微软雅黑" panose="020b0503020204020204" charset="-122"/>
            </a:endParaRPr>
          </a:p>
          <a:p>
            <a:pPr algn="l"/>
            <a:r>
              <a:rPr lang="zh-CN" altLang="en-US" sz="2400" b="1">
                <a:latin typeface="微软雅黑" panose="020b0503020204020204" charset="-122"/>
                <a:ea typeface="微软雅黑" panose="020b0503020204020204" charset="-122"/>
                <a:cs typeface="微软雅黑" panose="020b0503020204020204" charset="-122"/>
              </a:rPr>
              <a:t>例如，“我”与小通讯员对话：“你多大了？”“十九。”“参加革命几年了？”“一年。”“你怎么参加革命的？”“大军北撤时我自己跟来的”。这段话介绍了通讯员的出身、年龄、身世，又揭示了他舍己救人的阶级基础和思想基础。“帮”和“跟”字，前者点出了通讯员的阶级地位和生活境况，后者则表现了他的思想觉悟和自觉的革命要求 。</a:t>
            </a:r>
            <a:endParaRPr lang="zh-CN" altLang="en-US" sz="2400" b="1">
              <a:latin typeface="微软雅黑" panose="020b0503020204020204" charset="-122"/>
              <a:ea typeface="微软雅黑" panose="020b0503020204020204" charset="-122"/>
              <a:cs typeface="微软雅黑" panose="020b0503020204020204" charset="-122"/>
            </a:endParaRPr>
          </a:p>
          <a:p>
            <a:pPr algn="l"/>
            <a:endParaRPr lang="zh-CN" altLang="en-US" sz="2400" b="1">
              <a:latin typeface="微软雅黑" panose="020b0503020204020204" charset="-122"/>
              <a:ea typeface="微软雅黑" panose="020b0503020204020204" charset="-122"/>
              <a:cs typeface="微软雅黑" panose="020b0503020204020204" charset="-122"/>
            </a:endParaRPr>
          </a:p>
          <a:p>
            <a:pPr algn="l"/>
            <a:r>
              <a:rPr lang="zh-CN" altLang="en-US" sz="2400" b="1">
                <a:latin typeface="微软雅黑" panose="020b0503020204020204" charset="-122"/>
                <a:ea typeface="微软雅黑" panose="020b0503020204020204" charset="-122"/>
                <a:cs typeface="微软雅黑" panose="020b0503020204020204" charset="-122"/>
              </a:rPr>
              <a:t>在谈到借被子被拒时，小通讯员说：“女同志，你去借吧！……老百姓死封建。……”这两句话表达了通讯员因没借到被子而不满，也为下文他得知真相后自责埋下伏笔，两处省略号则勾勒出他在女同志面前羞怯、不善言辞的窘态 。</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200"/>
            <a:ext cx="12192000" cy="8125968"/>
          </a:xfrm>
          <a:prstGeom prst="rect">
            <a:avLst/>
          </a:prstGeom>
        </p:spPr>
      </p:pic>
      <p:sp>
        <p:nvSpPr>
          <p:cNvPr id="2" name="文本框 1"/>
          <p:cNvSpPr txBox="1"/>
          <p:nvPr/>
        </p:nvSpPr>
        <p:spPr>
          <a:xfrm>
            <a:off x="1600835" y="2599690"/>
            <a:ext cx="9311640" cy="1445260"/>
          </a:xfrm>
          <a:prstGeom prst="rect">
            <a:avLst/>
          </a:prstGeom>
          <a:noFill/>
        </p:spPr>
        <p:txBody>
          <a:bodyPr wrap="square" rtlCol="0">
            <a:spAutoFit/>
          </a:bodyPr>
          <a:lstStyle/>
          <a:p>
            <a:r>
              <a:rPr lang="zh-CN" altLang="en-US" sz="4400" b="1">
                <a:latin typeface="微软雅黑" panose="020b0503020204020204" charset="-122"/>
                <a:ea typeface="微软雅黑" panose="020b0503020204020204" charset="-122"/>
              </a:rPr>
              <a:t>思考：有男女主人公，小说讲的是不是爱情？小说的主题到底是什么？</a:t>
            </a:r>
            <a:endParaRPr lang="zh-CN" altLang="en-US" sz="4400" b="1">
              <a:latin typeface="微软雅黑" panose="020b0503020204020204" charset="-122"/>
              <a:ea typeface="微软雅黑" panose="020b0503020204020204" charset="-122"/>
            </a:endParaRPr>
          </a:p>
        </p:txBody>
      </p:sp>
    </p:spTree>
  </p:cSld>
  <p:clrMapOvr>
    <a:masterClrMapping/>
  </p:clrMapOvr>
  <p:transition spd="med" advClick="0">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3" name="文本框 2"/>
          <p:cNvSpPr txBox="1"/>
          <p:nvPr/>
        </p:nvSpPr>
        <p:spPr>
          <a:xfrm>
            <a:off x="1148080" y="393700"/>
            <a:ext cx="3383280" cy="645160"/>
          </a:xfrm>
          <a:prstGeom prst="rect">
            <a:avLst/>
          </a:prstGeom>
          <a:noFill/>
        </p:spPr>
        <p:txBody>
          <a:bodyPr wrap="none" rtlCol="0">
            <a:spAutoFit/>
          </a:bodyPr>
          <a:lstStyle/>
          <a:p>
            <a:pPr algn="l"/>
            <a:r>
              <a:rPr lang="zh-CN" altLang="en-US" sz="3600" b="1">
                <a:latin typeface="微软雅黑" panose="020b0503020204020204" charset="-122"/>
                <a:ea typeface="微软雅黑" panose="020b0503020204020204" charset="-122"/>
                <a:sym typeface="+mn-ea"/>
              </a:rPr>
              <a:t>不是爱情的爱情</a:t>
            </a:r>
            <a:endParaRPr lang="zh-CN" altLang="en-US" sz="3600" b="1">
              <a:latin typeface="微软雅黑" panose="020b0503020204020204" charset="-122"/>
              <a:ea typeface="微软雅黑" panose="020b0503020204020204" charset="-122"/>
            </a:endParaRPr>
          </a:p>
        </p:txBody>
      </p:sp>
      <p:sp>
        <p:nvSpPr>
          <p:cNvPr id="4" name="文本框 3"/>
          <p:cNvSpPr txBox="1"/>
          <p:nvPr/>
        </p:nvSpPr>
        <p:spPr>
          <a:xfrm>
            <a:off x="1148080" y="1038860"/>
            <a:ext cx="9440545" cy="6000750"/>
          </a:xfrm>
          <a:prstGeom prst="rect">
            <a:avLst/>
          </a:prstGeom>
          <a:noFill/>
        </p:spPr>
        <p:txBody>
          <a:bodyPr wrap="square" rtlCol="0">
            <a:spAutoFit/>
          </a:bodyPr>
          <a:lstStyle/>
          <a:p>
            <a:pPr algn="l"/>
            <a:r>
              <a:rPr lang="zh-CN" altLang="en-US" sz="3200" b="1">
                <a:solidFill>
                  <a:srgbClr val="0070C0"/>
                </a:solidFill>
                <a:latin typeface="微软雅黑" panose="020b0503020204020204" charset="-122"/>
                <a:ea typeface="微软雅黑" panose="020b0503020204020204" charset="-122"/>
                <a:cs typeface="微软雅黑" panose="020b0503020204020204" charset="-122"/>
              </a:rPr>
              <a:t>因为作者选取的题材，决定了其中的一男二女不可能成为爱情的对象，故曰：“没有爱情”。但作者把他们安置在不同的爱情年龄的阶梯上，让他们在相互接触与交往的过程中，由于碰撞、排斥、吸引而迸射出虽然不能导致婚姻，却能显示出人物美好情操的精神火花，从而唱出了一曲反映理想人物关系的优美而清新的“爱情牧歌”。</a:t>
            </a:r>
            <a:endParaRPr lang="zh-CN" altLang="en-US" sz="3200" b="1">
              <a:solidFill>
                <a:srgbClr val="0070C0"/>
              </a:solidFill>
              <a:latin typeface="微软雅黑" panose="020b0503020204020204" charset="-122"/>
              <a:ea typeface="微软雅黑" panose="020b0503020204020204" charset="-122"/>
              <a:cs typeface="微软雅黑"/>
            </a:endParaRPr>
          </a:p>
          <a:p>
            <a:pPr algn="l"/>
            <a:r>
              <a:rPr lang="zh-CN" altLang="en-US" sz="3200" b="1">
                <a:solidFill>
                  <a:srgbClr val="0070C0"/>
                </a:solidFill>
                <a:latin typeface="微软雅黑" panose="020b0503020204020204" charset="-122"/>
                <a:ea typeface="微软雅黑" panose="020b0503020204020204" charset="-122"/>
                <a:cs typeface="微软雅黑" panose="020b0503020204020204" charset="-122"/>
              </a:rPr>
              <a:t>男女之间的爱情没有出现，而同志之间、群众和军人之间、支前群众和舍己为人的英雄之间的爱情取代了那种低级别的爱情，更多的是一种敬佩，一种伟大的爱情。</a:t>
            </a:r>
            <a:endParaRPr lang="zh-CN" altLang="en-US" sz="3200" b="1">
              <a:solidFill>
                <a:srgbClr val="0070C0"/>
              </a:solidFill>
              <a:latin typeface="微软雅黑" panose="020b0503020204020204" charset="-122"/>
              <a:ea typeface="微软雅黑" panose="020b0503020204020204" charset="-122"/>
              <a:cs typeface="微软雅黑" panose="020b0503020204020204" charset="-122"/>
            </a:endParaRPr>
          </a:p>
          <a:p>
            <a:pPr algn="l"/>
            <a:endParaRPr lang="zh-CN" altLang="en-US" sz="32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200"/>
            <a:ext cx="12192000" cy="8125968"/>
          </a:xfrm>
          <a:prstGeom prst="rect">
            <a:avLst/>
          </a:prstGeom>
        </p:spPr>
      </p:pic>
      <p:sp>
        <p:nvSpPr>
          <p:cNvPr id="2" name="文本框 1"/>
          <p:cNvSpPr txBox="1"/>
          <p:nvPr/>
        </p:nvSpPr>
        <p:spPr>
          <a:xfrm>
            <a:off x="1617345" y="2526030"/>
            <a:ext cx="8957310" cy="1445260"/>
          </a:xfrm>
          <a:prstGeom prst="rect">
            <a:avLst/>
          </a:prstGeom>
          <a:noFill/>
        </p:spPr>
        <p:txBody>
          <a:bodyPr wrap="square" rtlCol="0">
            <a:spAutoFit/>
          </a:bodyPr>
          <a:lstStyle/>
          <a:p>
            <a:r>
              <a:rPr lang="zh-CN" altLang="en-US" sz="4400" b="1">
                <a:solidFill>
                  <a:srgbClr val="0070C0"/>
                </a:solidFill>
                <a:latin typeface="微软雅黑" panose="020b0503020204020204" charset="-122"/>
                <a:ea typeface="微软雅黑" panose="020b0503020204020204" charset="-122"/>
              </a:rPr>
              <a:t>要想了解小说的主题，就要明确百合花的含义，请同学们思考并探讨</a:t>
            </a:r>
            <a:endParaRPr lang="zh-CN" altLang="en-US" sz="4400" b="1">
              <a:solidFill>
                <a:srgbClr val="0070C0"/>
              </a:solidFill>
              <a:latin typeface="微软雅黑" panose="020b0503020204020204" charset="-122"/>
              <a:ea typeface="微软雅黑" panose="020b0503020204020204" charset="-122"/>
            </a:endParaRPr>
          </a:p>
        </p:txBody>
      </p:sp>
    </p:spTree>
  </p:cSld>
  <p:clrMapOvr>
    <a:masterClrMapping/>
  </p:clrMapOvr>
  <p:transition spd="med" advClick="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200"/>
            <a:ext cx="12192000" cy="8125968"/>
          </a:xfrm>
          <a:prstGeom prst="rect">
            <a:avLst/>
          </a:prstGeom>
        </p:spPr>
      </p:pic>
      <p:pic>
        <p:nvPicPr>
          <p:cNvPr id="4" name="图片 3"/>
          <p:cNvPicPr>
            <a:picLocks noChangeAspect="1"/>
          </p:cNvPicPr>
          <p:nvPr/>
        </p:nvPicPr>
        <p:blipFill>
          <a:blip r:embed="rId3"/>
          <a:stretch>
            <a:fillRect/>
          </a:stretch>
        </p:blipFill>
        <p:spPr>
          <a:xfrm>
            <a:off x="0" y="-318135"/>
            <a:ext cx="4626610" cy="7847965"/>
          </a:xfrm>
          <a:prstGeom prst="rect">
            <a:avLst/>
          </a:prstGeom>
        </p:spPr>
      </p:pic>
      <p:sp>
        <p:nvSpPr>
          <p:cNvPr id="6" name="文本框 5"/>
          <p:cNvSpPr txBox="1"/>
          <p:nvPr/>
        </p:nvSpPr>
        <p:spPr>
          <a:xfrm>
            <a:off x="4778375" y="113030"/>
            <a:ext cx="7258050" cy="6554470"/>
          </a:xfrm>
          <a:prstGeom prst="rect">
            <a:avLst/>
          </a:prstGeom>
          <a:noFill/>
        </p:spPr>
        <p:txBody>
          <a:bodyPr wrap="square" rtlCol="0">
            <a:spAutoFit/>
          </a:bodyPr>
          <a:lstStyle/>
          <a:p>
            <a:pPr algn="l"/>
            <a:r>
              <a:rPr lang="zh-CN" altLang="en-US" sz="2800" b="1">
                <a:solidFill>
                  <a:schemeClr val="accent5"/>
                </a:solidFill>
                <a:latin typeface="微软雅黑" panose="020b0503020204020204" charset="-122"/>
                <a:ea typeface="微软雅黑" panose="020b0503020204020204" charset="-122"/>
                <a:cs typeface="微软雅黑" panose="020b0503020204020204" charset="-122"/>
              </a:rPr>
              <a:t>茹志鹃(1925年9月13日--1998年10月7日)，浙江杭州人。 当代著名女作家，著名导演王啸平的夫人 ，王安忆的母亲。</a:t>
            </a:r>
            <a:endParaRPr lang="zh-CN" altLang="en-US" sz="2800" b="1">
              <a:solidFill>
                <a:schemeClr val="accent5"/>
              </a:solidFill>
              <a:latin typeface="微软雅黑" panose="020b0503020204020204" charset="-122"/>
              <a:ea typeface="微软雅黑" panose="020b0503020204020204" charset="-122"/>
              <a:cs typeface="微软雅黑"/>
            </a:endParaRPr>
          </a:p>
          <a:p>
            <a:pPr algn="l"/>
            <a:r>
              <a:rPr lang="zh-CN" altLang="en-US" sz="2800" b="1">
                <a:solidFill>
                  <a:schemeClr val="accent5"/>
                </a:solidFill>
                <a:latin typeface="微软雅黑" panose="020b0503020204020204" charset="-122"/>
                <a:ea typeface="微软雅黑" panose="020b0503020204020204" charset="-122"/>
                <a:cs typeface="微软雅黑" panose="020b0503020204020204" charset="-122"/>
              </a:rPr>
              <a:t>她的创作以短篇小说见长。笔调清新、俊逸，情节单纯明快，细节丰富传神。善于从较小的角度去反映时代本质。曾用笔名阿如、初旭。祖籍浙江杭州。1925年9月生于上海。家庭贫困，幼年丧母失父，靠祖母做手工换钱过活。11岁以后才断断续续在一些教会学校、补习学校念书，初中毕业于浙江武康县武康中学。1943年随兄参加新四军，先在苏中公学读书，以后一直在部队文工团工作，任过演员、组长、分队长、创作组组长等职。1947年加入中国共产党。1955年从南京军区转业到上海，在《文艺月报》做编辑。</a:t>
            </a:r>
            <a:endParaRPr lang="zh-CN" altLang="en-US" sz="2800" b="1">
              <a:solidFill>
                <a:schemeClr val="accent5"/>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med" advClick="0">
    <p:randomBar dir="vert"/>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8085"/>
            <a:ext cx="10217426" cy="6809915"/>
          </a:xfrm>
          <a:prstGeom prst="rect">
            <a:avLst/>
          </a:prstGeom>
        </p:spPr>
      </p:pic>
      <p:sp>
        <p:nvSpPr>
          <p:cNvPr id="7" name="文本框 6"/>
          <p:cNvSpPr txBox="1"/>
          <p:nvPr/>
        </p:nvSpPr>
        <p:spPr>
          <a:xfrm>
            <a:off x="4897120" y="1743710"/>
            <a:ext cx="6978015" cy="3969385"/>
          </a:xfrm>
          <a:prstGeom prst="rect">
            <a:avLst/>
          </a:prstGeom>
          <a:noFill/>
        </p:spPr>
        <p:txBody>
          <a:bodyPr wrap="square" rtlCol="0">
            <a:spAutoFit/>
          </a:bodyPr>
          <a:lstStyle/>
          <a:p>
            <a:pPr algn="l"/>
            <a:r>
              <a:rPr lang="zh-CN" altLang="en-US" sz="3600" b="1">
                <a:latin typeface="微软雅黑" panose="020b0503020204020204" charset="-122"/>
                <a:ea typeface="微软雅黑" panose="020b0503020204020204" charset="-122"/>
              </a:rPr>
              <a:t>白百合有百年好合、纯洁与庄严的花语，粉百合花语为纯洁可爱，黄百合有财富高贵和感激快乐等花语，也有美好祝福的花语，黑百合有诅咒的花语，还有神秘孤傲的含义，橙百合的花语为圣洁与高贵。</a:t>
            </a:r>
            <a:endParaRPr lang="zh-CN" altLang="en-US" sz="3600" b="1">
              <a:latin typeface="微软雅黑" panose="020b0503020204020204" charset="-122"/>
              <a:ea typeface="微软雅黑" panose="020b0503020204020204"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 y="41275"/>
            <a:ext cx="4023995" cy="2690495"/>
          </a:xfrm>
          <a:prstGeom prst="rect">
            <a:avLst/>
          </a:prstGeom>
        </p:spPr>
      </p:pic>
      <p:sp>
        <p:nvSpPr>
          <p:cNvPr id="2" name="文本框 1"/>
          <p:cNvSpPr txBox="1"/>
          <p:nvPr/>
        </p:nvSpPr>
        <p:spPr>
          <a:xfrm>
            <a:off x="1791970" y="1591310"/>
            <a:ext cx="9719945" cy="3969385"/>
          </a:xfrm>
          <a:prstGeom prst="rect">
            <a:avLst/>
          </a:prstGeom>
          <a:noFill/>
        </p:spPr>
        <p:txBody>
          <a:bodyPr wrap="square" rtlCol="0">
            <a:spAutoFit/>
          </a:bodyPr>
          <a:lstStyle/>
          <a:p>
            <a:pPr algn="l"/>
            <a:r>
              <a:rPr lang="zh-CN" altLang="en-US" sz="3600" b="1">
                <a:latin typeface="微软雅黑" panose="020b0503020204020204" charset="-122"/>
                <a:ea typeface="微软雅黑" panose="020b0503020204020204" charset="-122"/>
                <a:cs typeface="微软雅黑" panose="020b0503020204020204" charset="-122"/>
              </a:rPr>
              <a:t>“百合花”的意蕴丰厚，一方面，它指被子上的“百合花”，只是一个图案；另一方面，它又象征了年轻媳妇的朴实美丽、纯洁无瑕。新媳妇的撒满白色百合花的被子，盖上了通讯员战士的脸，暗含着农民与战士融为一体，既写出了年轻战士的勇敢与牺牲的伟大精神，又写出了新媳妇对革命的理解及对战士纯洁的感情。</a:t>
            </a:r>
            <a:endParaRPr lang="zh-CN" altLang="en-US" sz="3600" b="1">
              <a:latin typeface="微软雅黑" panose="020b0503020204020204" charset="-122"/>
              <a:ea typeface="微软雅黑" panose="020b0503020204020204" charset="-122"/>
              <a:cs typeface="微软雅黑"/>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65" y="-293370"/>
            <a:ext cx="12192000" cy="8125968"/>
          </a:xfrm>
          <a:prstGeom prst="rect">
            <a:avLst/>
          </a:prstGeom>
        </p:spPr>
      </p:pic>
      <p:sp>
        <p:nvSpPr>
          <p:cNvPr id="2" name="文本框 1"/>
          <p:cNvSpPr txBox="1"/>
          <p:nvPr/>
        </p:nvSpPr>
        <p:spPr>
          <a:xfrm>
            <a:off x="1315085" y="2198370"/>
            <a:ext cx="9562465" cy="3538220"/>
          </a:xfrm>
          <a:prstGeom prst="rect">
            <a:avLst/>
          </a:prstGeom>
          <a:noFill/>
        </p:spPr>
        <p:txBody>
          <a:bodyPr wrap="square" rtlCol="0">
            <a:spAutoFit/>
          </a:bodyPr>
          <a:lstStyle/>
          <a:p>
            <a:pPr algn="l"/>
            <a:r>
              <a:rPr lang="zh-CN" altLang="en-US" sz="2800" b="1">
                <a:latin typeface="微软雅黑" panose="020b0503020204020204" charset="-122"/>
                <a:ea typeface="微软雅黑" panose="020b0503020204020204" charset="-122"/>
                <a:cs typeface="微软雅黑" panose="020b0503020204020204" charset="-122"/>
              </a:rPr>
              <a:t>这是一篇青春小说，它写出了特殊年代青年人的感情，这种感情是纯真的，是青年男女间自然而然的美好情感，它不是一般的情感，不同于正常的诸如同志之情，战友之情，同乡之情，军民之情，而是男女青年相互吸引与爱慕的情感，但是，它还不是爱情。也许，我们永远说不清这种虽然出于自然却又非常复杂的情感，这正是这部作品了不起的地方，它写出了一种说不清的情感，真正是只可意会，不可言传。用茹志鹃自己的话说就是，“不是爱情的爱情。”</a:t>
            </a:r>
            <a:endParaRPr lang="zh-CN" altLang="en-US" sz="2800" b="1">
              <a:latin typeface="微软雅黑" panose="020b0503020204020204" charset="-122"/>
              <a:ea typeface="微软雅黑" panose="020b0503020204020204" charset="-122"/>
              <a:cs typeface="微软雅黑"/>
            </a:endParaRPr>
          </a:p>
        </p:txBody>
      </p:sp>
      <p:sp>
        <p:nvSpPr>
          <p:cNvPr id="4" name="矩形 3"/>
          <p:cNvSpPr/>
          <p:nvPr/>
        </p:nvSpPr>
        <p:spPr>
          <a:xfrm>
            <a:off x="4024630" y="999490"/>
            <a:ext cx="4773930" cy="1198880"/>
          </a:xfrm>
          <a:prstGeom prst="rect">
            <a:avLst/>
          </a:prstGeom>
          <a:noFill/>
          <a:ln>
            <a:noFill/>
          </a:ln>
        </p:spPr>
        <p:txBody>
          <a:bodyPr wrap="none" rtlCol="0" anchor="t">
            <a:spAutoFit/>
          </a:bodyPr>
          <a:lstStyle/>
          <a:p>
            <a:pPr algn="ctr"/>
            <a:r>
              <a:rPr lang="zh-CN" altLang="en-US" sz="7200" b="1">
                <a:solidFill>
                  <a:schemeClr val="accent1"/>
                </a:solidFill>
                <a:effectLst>
                  <a:outerShdw blurRad="38100" dist="25400" dir="5400000" algn="ctr" rotWithShape="0">
                    <a:srgbClr val="6E747A">
                      <a:alpha val="43000"/>
                    </a:srgbClr>
                  </a:outerShdw>
                </a:effectLst>
              </a:rPr>
              <a:t>小说的主题</a:t>
            </a:r>
            <a:endParaRPr lang="zh-CN" altLang="en-US" sz="7200" b="1">
              <a:solidFill>
                <a:schemeClr val="accent1"/>
              </a:solidFill>
              <a:effectLst>
                <a:outerShdw blurRad="38100" dist="25400" dir="5400000" algn="ctr" rotWithShape="0">
                  <a:srgbClr val="6E747A">
                    <a:alpha val="43000"/>
                  </a:srgbClr>
                </a:outerShdw>
              </a:effectLst>
            </a:endParaRPr>
          </a:p>
        </p:txBody>
      </p:sp>
      <p:sp>
        <p:nvSpPr>
          <p:cNvPr id="6" name="矩形 5"/>
          <p:cNvSpPr/>
          <p:nvPr/>
        </p:nvSpPr>
        <p:spPr>
          <a:xfrm>
            <a:off x="3943985" y="5900420"/>
            <a:ext cx="475488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rgbClr val="FF0000"/>
                </a:solidFill>
                <a:effectLst/>
                <a:latin typeface="微软雅黑" panose="020b0503020204020204" charset="-122"/>
                <a:ea typeface="微软雅黑" panose="020b0503020204020204" charset="-122"/>
              </a:rPr>
              <a:t>青春的价值</a:t>
            </a:r>
            <a:endParaRPr lang="zh-CN" altLang="en-US" sz="7200" b="1">
              <a:ln w="22225">
                <a:solidFill>
                  <a:schemeClr val="accent2"/>
                </a:solidFill>
                <a:prstDash val="solid"/>
              </a:ln>
              <a:solidFill>
                <a:srgbClr val="FF0000"/>
              </a:solidFill>
              <a:effectLst/>
              <a:latin typeface="微软雅黑" panose="020b0503020204020204" charset="-122"/>
              <a:ea typeface="微软雅黑" panose="020b0503020204020204" charset="-122"/>
            </a:endParaRPr>
          </a:p>
        </p:txBody>
      </p:sp>
    </p:spTree>
  </p:cSld>
  <p:clrMapOvr>
    <a:masterClrMapping/>
  </p:clrMapOvr>
  <p:transition spd="med" advClick="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6" presetClass="emph" presetSubtype="0" fill="hold" grpId="0" nodeType="clickEffect">
                                  <p:stCondLst>
                                    <p:cond delay="0"/>
                                  </p:stCondLst>
                                  <p:childTnLst>
                                    <p:animScale>
                                      <p:cBhvr>
                                        <p:cTn id="11"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200"/>
            <a:ext cx="12192000" cy="8125968"/>
          </a:xfrm>
          <a:prstGeom prst="rect">
            <a:avLst/>
          </a:prstGeom>
        </p:spPr>
      </p:pic>
      <p:sp>
        <p:nvSpPr>
          <p:cNvPr id="2" name="文本框 1"/>
          <p:cNvSpPr txBox="1"/>
          <p:nvPr/>
        </p:nvSpPr>
        <p:spPr>
          <a:xfrm>
            <a:off x="1816735" y="2174875"/>
            <a:ext cx="10053955" cy="3046095"/>
          </a:xfrm>
          <a:prstGeom prst="rect">
            <a:avLst/>
          </a:prstGeom>
          <a:noFill/>
        </p:spPr>
        <p:txBody>
          <a:bodyPr wrap="square" rtlCol="0">
            <a:spAutoFit/>
          </a:bodyPr>
          <a:lstStyle/>
          <a:p>
            <a:r>
              <a:rPr lang="zh-CN" altLang="en-US" sz="4800" b="1">
                <a:latin typeface="微软雅黑" panose="020b0503020204020204" charset="-122"/>
                <a:ea typeface="微软雅黑" panose="020b0503020204020204" charset="-122"/>
                <a:cs typeface="微软雅黑" panose="020b0503020204020204" charset="-122"/>
              </a:rPr>
              <a:t>作业 </a:t>
            </a:r>
            <a:endParaRPr lang="zh-CN" altLang="en-US" sz="4800" b="1">
              <a:latin typeface="微软雅黑" panose="020b0503020204020204" charset="-122"/>
              <a:ea typeface="微软雅黑" panose="020b0503020204020204" charset="-122"/>
              <a:cs typeface="微软雅黑"/>
            </a:endParaRPr>
          </a:p>
          <a:p>
            <a:r>
              <a:rPr lang="zh-CN" altLang="en-US" sz="4800" b="1">
                <a:latin typeface="微软雅黑" panose="020b0503020204020204" charset="-122"/>
                <a:ea typeface="微软雅黑" panose="020b0503020204020204" charset="-122"/>
                <a:cs typeface="微软雅黑" panose="020b0503020204020204" charset="-122"/>
              </a:rPr>
              <a:t>思考小说三要素在不同作品中的表现方法，课外阅读小说《荷花淀》加以比较</a:t>
            </a:r>
            <a:endParaRPr lang="zh-CN" altLang="en-US" sz="4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med" advClick="0">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200"/>
            <a:ext cx="12192000" cy="8125968"/>
          </a:xfrm>
          <a:prstGeom prst="rect">
            <a:avLst/>
          </a:prstGeom>
        </p:spPr>
      </p:pic>
      <p:sp>
        <p:nvSpPr>
          <p:cNvPr id="2" name="矩形 1"/>
          <p:cNvSpPr/>
          <p:nvPr/>
        </p:nvSpPr>
        <p:spPr>
          <a:xfrm>
            <a:off x="3625215" y="2489200"/>
            <a:ext cx="4437380" cy="1568450"/>
          </a:xfrm>
          <a:prstGeom prst="rect">
            <a:avLst/>
          </a:prstGeom>
          <a:noFill/>
          <a:ln>
            <a:noFill/>
          </a:ln>
        </p:spPr>
        <p:txBody>
          <a:bodyPr wrap="none" rtlCol="0" anchor="t">
            <a:spAutoFit/>
          </a:bodyPr>
          <a:lstStyle/>
          <a:p>
            <a:pPr algn="ctr"/>
            <a:r>
              <a:rPr lang="zh-CN" altLang="en-US" sz="9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rPr>
              <a:t>再     见</a:t>
            </a:r>
            <a:endParaRPr lang="zh-CN" altLang="en-US" sz="9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endParaRPr>
          </a:p>
        </p:txBody>
      </p:sp>
      <p:pic>
        <p:nvPicPr>
          <p:cNvPr id="4" name="New picture" hidden="1"/>
          <p:cNvPicPr/>
          <p:nvPr/>
        </p:nvPicPr>
        <p:blipFill>
          <a:blip r:embed="rId3"/>
          <a:stretch>
            <a:fillRect/>
          </a:stretch>
        </p:blipFill>
        <p:spPr>
          <a:xfrm>
            <a:off x="10350500" y="11442700"/>
            <a:ext cx="444500" cy="469900"/>
          </a:xfrm>
          <a:prstGeom prst="cube">
            <a:avLst/>
          </a:prstGeom>
        </p:spPr>
      </p:pic>
    </p:spTree>
  </p:cSld>
  <p:clrMapOvr>
    <a:masterClrMapping/>
  </p:clrMapOvr>
  <p:transition spd="med" advClick="0">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492125" y="266700"/>
            <a:ext cx="10284460" cy="6000750"/>
          </a:xfrm>
          <a:prstGeom prst="rect">
            <a:avLst/>
          </a:prstGeom>
          <a:noFill/>
        </p:spPr>
        <p:txBody>
          <a:bodyPr wrap="square" rtlCol="0">
            <a:spAutoFit/>
          </a:bodyPr>
          <a:lstStyle/>
          <a:p>
            <a:pPr algn="l"/>
            <a:r>
              <a:rPr lang="zh-CN" altLang="en-US" sz="3200" b="1">
                <a:latin typeface="微软雅黑" panose="020b0503020204020204" charset="-122"/>
                <a:ea typeface="微软雅黑" panose="020b0503020204020204" charset="-122"/>
                <a:cs typeface="微软雅黑" panose="020b0503020204020204" charset="-122"/>
              </a:rPr>
              <a:t>《百合花》里的人物事件并非来自真人真事，但小说里描写的战斗及战斗的时间地点是真实的。1946年中秋节，总攻海岸之战打响，茹志娟在总攻团的前线包扎所做战勤工作。她在包扎所的第一个工作就是去借被子。战斗开始后，她负责记录那些牺牲的战士的姓名单位，在这过程中不禁设想他们的家庭亲友、他们生前的愿望，以及他们心中的秘密。当时的情景和想法她一直没有忘记 。</a:t>
            </a:r>
            <a:endParaRPr lang="zh-CN" altLang="en-US" sz="3200" b="1">
              <a:latin typeface="微软雅黑" panose="020b0503020204020204" charset="-122"/>
              <a:ea typeface="微软雅黑" panose="020b0503020204020204" charset="-122"/>
              <a:cs typeface="微软雅黑"/>
            </a:endParaRPr>
          </a:p>
          <a:p>
            <a:pPr algn="l"/>
            <a:r>
              <a:rPr lang="zh-CN" altLang="en-US" sz="3200" b="1">
                <a:latin typeface="微软雅黑" panose="020b0503020204020204" charset="-122"/>
                <a:ea typeface="微软雅黑" panose="020b0503020204020204" charset="-122"/>
                <a:cs typeface="微软雅黑" panose="020b0503020204020204" charset="-122"/>
              </a:rPr>
              <a:t>1957年前后，茹志娟的丈夫王啸平被错划为“右派”。丈夫处于岌岌可危之时，茹志娟却无法救他，而且由于她与丈夫在具体的工作问题上常常站在同一战线上，她也不得不回顾自己走过的道路，一遍一遍地检讨自己的思想  。</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3" name="文本框 2"/>
          <p:cNvSpPr txBox="1"/>
          <p:nvPr/>
        </p:nvSpPr>
        <p:spPr>
          <a:xfrm>
            <a:off x="315595" y="669925"/>
            <a:ext cx="10967085" cy="5262245"/>
          </a:xfrm>
          <a:prstGeom prst="rect">
            <a:avLst/>
          </a:prstGeom>
          <a:noFill/>
        </p:spPr>
        <p:txBody>
          <a:bodyPr wrap="square" rtlCol="0" anchor="t">
            <a:spAutoFit/>
          </a:bodyPr>
          <a:lstStyle/>
          <a:p>
            <a:pPr algn="l"/>
            <a:r>
              <a:rPr lang="zh-CN" altLang="en-US" sz="2800" b="1">
                <a:latin typeface="微软雅黑" panose="020b0503020204020204" charset="-122"/>
                <a:ea typeface="微软雅黑" panose="020b0503020204020204" charset="-122"/>
                <a:cs typeface="微软雅黑" panose="020b0503020204020204" charset="-122"/>
                <a:sym typeface="+mn-ea"/>
              </a:rPr>
              <a:t>在承受着政治氛围和紧张的人际关系所带来的无形压力的同时，她不无感慨地回忆起战争年代的同志关系，回忆起1946年那个中秋夜以及在解放战争中遇到的各种人和事：莱芜战役中，她跟随一个通讯员去前沿，在路上敌人的炮弹不时呼啸而来，通讯员为了减少伤亡有意拉开距离，但她却紧张得不由自主地靠他身边靠近，通讯员一见她走近就加快步子往前跑；某次战斗时，她和汪岁寒到一个班里旁听开班会，听说了一位排长的事迹，那位年轻的排长是战斗英雄，却很害羞，说说话就脸红，说的也平常的家常话，这种反差给她留下深刻印象。回首往事，茹志鹃感到战争使人不能有长谈的机会，但是战争却能使人深交。有时仅几十分钟、几分钟，甚至只来得及瞥一眼，便一闪而过，然而人与人之间，就在这个一刹那里，便能够肝胆相照，生死与共 。</a:t>
            </a:r>
            <a:endParaRPr lang="zh-CN" altLang="en-US" sz="28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200"/>
            <a:ext cx="12192000" cy="8125968"/>
          </a:xfrm>
          <a:prstGeom prst="rect">
            <a:avLst/>
          </a:prstGeom>
        </p:spPr>
      </p:pic>
      <p:sp>
        <p:nvSpPr>
          <p:cNvPr id="2" name="文本框 1"/>
          <p:cNvSpPr txBox="1"/>
          <p:nvPr/>
        </p:nvSpPr>
        <p:spPr>
          <a:xfrm>
            <a:off x="1534160" y="1711325"/>
            <a:ext cx="9123680" cy="768350"/>
          </a:xfrm>
          <a:prstGeom prst="rect">
            <a:avLst/>
          </a:prstGeom>
          <a:noFill/>
        </p:spPr>
        <p:txBody>
          <a:bodyPr wrap="none" rtlCol="0">
            <a:spAutoFit/>
          </a:bodyPr>
          <a:lstStyle/>
          <a:p>
            <a:pPr algn="l"/>
            <a:r>
              <a:rPr lang="zh-CN" altLang="en-US" sz="4400" b="1">
                <a:latin typeface="微软雅黑" panose="020b0503020204020204" charset="-122"/>
                <a:ea typeface="微软雅黑" panose="020b0503020204020204" charset="-122"/>
              </a:rPr>
              <a:t>初读课文，整体感知，自己解决字词</a:t>
            </a:r>
            <a:endParaRPr lang="zh-CN" altLang="en-US" sz="4400" b="1">
              <a:latin typeface="微软雅黑" panose="020b0503020204020204" charset="-122"/>
              <a:ea typeface="微软雅黑" panose="020b0503020204020204" charset="-122"/>
            </a:endParaRPr>
          </a:p>
        </p:txBody>
      </p:sp>
      <p:sp>
        <p:nvSpPr>
          <p:cNvPr id="4" name="文本框 3"/>
          <p:cNvSpPr txBox="1"/>
          <p:nvPr/>
        </p:nvSpPr>
        <p:spPr>
          <a:xfrm>
            <a:off x="3078480" y="3755390"/>
            <a:ext cx="5669280" cy="829945"/>
          </a:xfrm>
          <a:prstGeom prst="rect">
            <a:avLst/>
          </a:prstGeom>
          <a:noFill/>
        </p:spPr>
        <p:txBody>
          <a:bodyPr wrap="none" rtlCol="0">
            <a:spAutoFit/>
          </a:bodyPr>
          <a:lstStyle/>
          <a:p>
            <a:r>
              <a:rPr lang="zh-CN" altLang="en-US" sz="4800" b="1">
                <a:latin typeface="微软雅黑" panose="020b0503020204020204" charset="-122"/>
                <a:ea typeface="微软雅黑" panose="020b0503020204020204" charset="-122"/>
              </a:rPr>
              <a:t>找学生复述故事情节</a:t>
            </a:r>
            <a:endParaRPr lang="zh-CN" altLang="en-US" sz="4800" b="1">
              <a:latin typeface="微软雅黑" panose="020b0503020204020204" charset="-122"/>
              <a:ea typeface="微软雅黑" panose="020b050302020402020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636270" y="1421130"/>
            <a:ext cx="10464800" cy="2861310"/>
          </a:xfrm>
          <a:prstGeom prst="rect">
            <a:avLst/>
          </a:prstGeom>
          <a:noFill/>
        </p:spPr>
        <p:txBody>
          <a:bodyPr wrap="square" rtlCol="0" anchor="t">
            <a:spAutoFit/>
          </a:bodyPr>
          <a:lstStyle/>
          <a:p>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明确：小说以解放战争中淮海战役为背景，描写的是1946年的中秋之夜，在部队发起总攻之前，小通讯员送文工团的女战士“我”到前沿包扎所，和他们到包扎所后向一个刚过门三天的新媳妇借被子的小故事。</a:t>
            </a:r>
            <a:endParaRPr lang="zh-CN" altLang="en-US" sz="3600" b="1">
              <a:solidFill>
                <a:srgbClr val="FF0000"/>
              </a:solidFill>
              <a:latin typeface="微软雅黑" panose="020b0503020204020204" charset="-122"/>
              <a:ea typeface="微软雅黑" panose="020b0503020204020204" charset="-122"/>
              <a:cs typeface="微软雅黑"/>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200"/>
            <a:ext cx="12192000" cy="8125968"/>
          </a:xfrm>
          <a:prstGeom prst="rect">
            <a:avLst/>
          </a:prstGeom>
        </p:spPr>
      </p:pic>
      <p:sp>
        <p:nvSpPr>
          <p:cNvPr id="2" name="文本框 1"/>
          <p:cNvSpPr txBox="1"/>
          <p:nvPr/>
        </p:nvSpPr>
        <p:spPr>
          <a:xfrm>
            <a:off x="1690370" y="2531110"/>
            <a:ext cx="9540875" cy="829945"/>
          </a:xfrm>
          <a:prstGeom prst="rect">
            <a:avLst/>
          </a:prstGeom>
          <a:noFill/>
        </p:spPr>
        <p:txBody>
          <a:bodyPr wrap="square" rtlCol="0">
            <a:spAutoFit/>
          </a:bodyPr>
          <a:lstStyle/>
          <a:p>
            <a:pPr algn="l"/>
            <a:r>
              <a:rPr lang="zh-CN" altLang="en-US" sz="4800" b="1">
                <a:latin typeface="微软雅黑" panose="020b0503020204020204" charset="-122"/>
                <a:ea typeface="微软雅黑" panose="020b0503020204020204" charset="-122"/>
              </a:rPr>
              <a:t>小说主要写了哪几个人物？</a:t>
            </a:r>
            <a:endParaRPr lang="zh-CN" altLang="en-US" sz="4800" b="1">
              <a:latin typeface="微软雅黑" panose="020b0503020204020204" charset="-122"/>
              <a:ea typeface="微软雅黑" panose="020b0503020204020204" charset="-122"/>
            </a:endParaRPr>
          </a:p>
        </p:txBody>
      </p:sp>
    </p:spTree>
  </p:cSld>
  <p:clrMapOvr>
    <a:masterClrMapping/>
  </p:clrMapOvr>
  <p:transition spd="med" advClick="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2" name="文本框 1"/>
          <p:cNvSpPr txBox="1"/>
          <p:nvPr/>
        </p:nvSpPr>
        <p:spPr>
          <a:xfrm>
            <a:off x="1627505" y="2247900"/>
            <a:ext cx="8809355" cy="1322070"/>
          </a:xfrm>
          <a:prstGeom prst="rect">
            <a:avLst/>
          </a:prstGeom>
          <a:noFill/>
        </p:spPr>
        <p:txBody>
          <a:bodyPr wrap="none" rtlCol="0">
            <a:spAutoFit/>
          </a:bodyPr>
          <a:lstStyle/>
          <a:p>
            <a:r>
              <a:rPr lang="zh-CN" altLang="en-US" sz="8000" b="1">
                <a:solidFill>
                  <a:srgbClr val="FF0000"/>
                </a:solidFill>
                <a:latin typeface="微软雅黑" panose="020b0503020204020204" charset="-122"/>
                <a:ea typeface="微软雅黑" panose="020b0503020204020204" charset="-122"/>
                <a:cs typeface="微软雅黑" panose="020b0503020204020204" charset="-122"/>
              </a:rPr>
              <a:t>我   通讯员  小媳妇</a:t>
            </a:r>
            <a:endParaRPr lang="zh-CN" altLang="en-US" sz="8000" b="1">
              <a:solidFill>
                <a:srgbClr val="FF0000"/>
              </a:solidFill>
              <a:latin typeface="微软雅黑" panose="020b0503020204020204" charset="-122"/>
              <a:ea typeface="微软雅黑" panose="020b0503020204020204" charset="-122"/>
              <a:cs typeface="微软雅黑"/>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68</Paragraphs>
  <Slides>34</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34</vt:i4>
      </vt:variant>
    </vt:vector>
  </HeadingPairs>
  <TitlesOfParts>
    <vt:vector baseType="lpstr" size="41">
      <vt:lpstr>Arial</vt:lpstr>
      <vt:lpstr>等线 Light</vt:lpstr>
      <vt:lpstr>等线</vt:lpstr>
      <vt:lpstr>Calibri Light</vt:lpstr>
      <vt:lpstr>Calibri</vt:lpstr>
      <vt:lpstr>微软雅黑</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海鸥子</cp:lastModifiedBy>
  <cp:revision>31</cp:revision>
  <dcterms:created xsi:type="dcterms:W3CDTF">2019-06-19T02:08:00Z</dcterms:created>
  <dcterms:modified xsi:type="dcterms:W3CDTF">2020-09-07T11:14:36Z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