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40"/>
  </p:handoutMasterIdLst>
  <p:sldIdLst>
    <p:sldId id="374" r:id="rId3"/>
    <p:sldId id="423" r:id="rId4"/>
    <p:sldId id="371" r:id="rId5"/>
    <p:sldId id="370" r:id="rId6"/>
    <p:sldId id="303" r:id="rId7"/>
    <p:sldId id="372" r:id="rId8"/>
    <p:sldId id="373" r:id="rId9"/>
    <p:sldId id="404" r:id="rId10"/>
    <p:sldId id="397" r:id="rId11"/>
    <p:sldId id="399" r:id="rId12"/>
    <p:sldId id="406" r:id="rId14"/>
    <p:sldId id="407" r:id="rId15"/>
    <p:sldId id="398" r:id="rId16"/>
    <p:sldId id="408" r:id="rId17"/>
    <p:sldId id="409" r:id="rId18"/>
    <p:sldId id="413" r:id="rId19"/>
    <p:sldId id="400" r:id="rId20"/>
    <p:sldId id="401" r:id="rId21"/>
    <p:sldId id="402" r:id="rId22"/>
    <p:sldId id="403" r:id="rId23"/>
    <p:sldId id="410" r:id="rId24"/>
    <p:sldId id="419" r:id="rId25"/>
    <p:sldId id="342" r:id="rId26"/>
    <p:sldId id="376" r:id="rId27"/>
    <p:sldId id="377" r:id="rId28"/>
    <p:sldId id="378" r:id="rId29"/>
    <p:sldId id="375" r:id="rId30"/>
    <p:sldId id="417" r:id="rId31"/>
    <p:sldId id="418" r:id="rId32"/>
    <p:sldId id="422" r:id="rId33"/>
    <p:sldId id="420" r:id="rId34"/>
    <p:sldId id="421" r:id="rId35"/>
    <p:sldId id="411" r:id="rId36"/>
    <p:sldId id="412" r:id="rId37"/>
    <p:sldId id="294" r:id="rId38"/>
    <p:sldId id="295" r:id="rId3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56" y="-798"/>
      </p:cViewPr>
      <p:guideLst>
        <p:guide orient="horz" pos="1534"/>
        <p:guide pos="278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79A90C9-B88B-40E3-BCEC-18715DC9E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BB91BF8-AA32-4989-B961-53D96D1014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2578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4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6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8722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0770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4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备注占位符 1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GIF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>
            <a:spLocks noChangeArrowheads="1"/>
          </p:cNvSpPr>
          <p:nvPr userDrawn="1"/>
        </p:nvSpPr>
        <p:spPr bwMode="auto">
          <a:xfrm rot="6238231" flipH="1">
            <a:off x="7056835" y="3176588"/>
            <a:ext cx="877491" cy="877490"/>
          </a:xfrm>
          <a:prstGeom prst="rect">
            <a:avLst/>
          </a:prstGeom>
          <a:solidFill>
            <a:srgbClr val="FFBBB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anchor="ctr"/>
          <a:lstStyle>
            <a:lvl1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  <a:defRPr/>
            </a:pPr>
            <a:endParaRPr lang="zh-CN" altLang="en-US" sz="1350" b="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 rot="19041346" flipH="1">
            <a:off x="7566422" y="4580335"/>
            <a:ext cx="140494" cy="140494"/>
          </a:xfrm>
          <a:prstGeom prst="rect">
            <a:avLst/>
          </a:prstGeom>
          <a:solidFill>
            <a:srgbClr val="AACED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6"/>
          <p:cNvSpPr>
            <a:spLocks noChangeArrowheads="1"/>
          </p:cNvSpPr>
          <p:nvPr/>
        </p:nvSpPr>
        <p:spPr bwMode="auto">
          <a:xfrm rot="998715" flipH="1">
            <a:off x="7880747" y="4216004"/>
            <a:ext cx="353615" cy="354806"/>
          </a:xfrm>
          <a:prstGeom prst="rect">
            <a:avLst/>
          </a:prstGeom>
          <a:solidFill>
            <a:srgbClr val="FFBBB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 rot="19250941" flipH="1">
            <a:off x="7634288" y="4266010"/>
            <a:ext cx="167879" cy="167878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 rot="19628487" flipH="1">
            <a:off x="8373666" y="4944666"/>
            <a:ext cx="359569" cy="358378"/>
          </a:xfrm>
          <a:prstGeom prst="rect">
            <a:avLst/>
          </a:prstGeom>
          <a:solidFill>
            <a:srgbClr val="009FB8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 rot="1703810" flipH="1">
            <a:off x="8653463" y="1994297"/>
            <a:ext cx="503635" cy="502444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 rot="985914" flipH="1">
            <a:off x="8304610" y="4061222"/>
            <a:ext cx="995363" cy="994172"/>
          </a:xfrm>
          <a:prstGeom prst="rect">
            <a:avLst/>
          </a:prstGeom>
          <a:solidFill>
            <a:srgbClr val="FFBBB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 userDrawn="1"/>
        </p:nvSpPr>
        <p:spPr bwMode="auto">
          <a:xfrm rot="3014278" flipH="1">
            <a:off x="7650956" y="2690813"/>
            <a:ext cx="1469231" cy="1466850"/>
          </a:xfrm>
          <a:prstGeom prst="rect">
            <a:avLst/>
          </a:prstGeom>
          <a:solidFill>
            <a:srgbClr val="AACED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anchor="ctr"/>
          <a:lstStyle>
            <a:lvl1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  <a:defRPr/>
            </a:pPr>
            <a:endParaRPr lang="zh-CN" altLang="en-US" sz="1350" b="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 userDrawn="1"/>
        </p:nvSpPr>
        <p:spPr bwMode="auto">
          <a:xfrm rot="4169379" flipH="1">
            <a:off x="6716316" y="4096941"/>
            <a:ext cx="152400" cy="152400"/>
          </a:xfrm>
          <a:prstGeom prst="rect">
            <a:avLst/>
          </a:prstGeom>
          <a:solidFill>
            <a:srgbClr val="009FB8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anchor="ctr"/>
          <a:lstStyle>
            <a:lvl1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buFont typeface="Arial" panose="020B0604020202020204" pitchFamily="34" charset="0"/>
              <a:buNone/>
              <a:defRPr/>
            </a:pPr>
            <a:endParaRPr lang="zh-CN" altLang="en-US" sz="1350" b="0" smtClea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0"/>
          <p:cNvSpPr>
            <a:spLocks noChangeArrowheads="1"/>
          </p:cNvSpPr>
          <p:nvPr/>
        </p:nvSpPr>
        <p:spPr bwMode="auto">
          <a:xfrm rot="1849597" flipH="1">
            <a:off x="7811691" y="4789885"/>
            <a:ext cx="502444" cy="502444"/>
          </a:xfrm>
          <a:prstGeom prst="rect">
            <a:avLst/>
          </a:prstGeom>
          <a:solidFill>
            <a:srgbClr val="AACED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1"/>
          <p:cNvSpPr>
            <a:spLocks noChangeArrowheads="1"/>
          </p:cNvSpPr>
          <p:nvPr/>
        </p:nvSpPr>
        <p:spPr bwMode="auto">
          <a:xfrm rot="1703810" flipH="1">
            <a:off x="7539038" y="2424113"/>
            <a:ext cx="246460" cy="247650"/>
          </a:xfrm>
          <a:prstGeom prst="rect">
            <a:avLst/>
          </a:prstGeom>
          <a:solidFill>
            <a:schemeClr val="accent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spcBef>
                <a:spcPct val="50000"/>
              </a:spcBef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2847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7419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1991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656330" indent="1905"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endParaRPr lang="zh-CN" altLang="en-US" sz="1350" b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4" name="Picture 13" descr="湖北猎豹图书文化有限公司logo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760" y="85725"/>
            <a:ext cx="566738" cy="601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timg?image&amp;quality=80&amp;size=b9999_10000&amp;sec=1514455248577&amp;di=17a6aee7f6970fc09f61a1489a9c9b1a&amp;imgtype=0&amp;src=http%3A%2F%2Fpic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8"/>
          <a:stretch>
            <a:fillRect/>
          </a:stretch>
        </p:blipFill>
        <p:spPr bwMode="auto">
          <a:xfrm>
            <a:off x="422672" y="4006454"/>
            <a:ext cx="850106" cy="85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97" y="4750594"/>
            <a:ext cx="804863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166" y="4750594"/>
            <a:ext cx="807244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7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113" y="4750594"/>
            <a:ext cx="806054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8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060" y="4750594"/>
            <a:ext cx="806053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9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410" y="4750594"/>
            <a:ext cx="804863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0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272" y="4750594"/>
            <a:ext cx="806053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1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379" y="4750594"/>
            <a:ext cx="807244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2" descr="25flower01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4750594"/>
            <a:ext cx="806054" cy="29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251858" y="177702"/>
            <a:ext cx="4201025" cy="397177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91722"/>
            <a:ext cx="9144000" cy="30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   </a:t>
            </a:r>
            <a:r>
              <a:rPr lang="zh-CN" altLang="en-US" sz="1355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土地的誓言</a:t>
            </a:r>
            <a:endParaRPr lang="zh-CN" altLang="en-US" sz="135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tags" Target="../tags/tag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黑土地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768350"/>
            <a:ext cx="3158490" cy="2353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3" descr="zp5-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0" y="768350"/>
            <a:ext cx="3376295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土地的誓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645" y="2739390"/>
            <a:ext cx="4919345" cy="2372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Text Box 5"/>
          <p:cNvSpPr txBox="1"/>
          <p:nvPr/>
        </p:nvSpPr>
        <p:spPr>
          <a:xfrm>
            <a:off x="5989161" y="4415473"/>
            <a:ext cx="2483644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b="1" dirty="0">
                <a:solidFill>
                  <a:srgbClr val="00FF00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00FF00"/>
                </a:solidFill>
                <a:latin typeface="微软雅黑" panose="020B0503020204020204" pitchFamily="34" charset="-122"/>
              </a:rPr>
              <a:t>端木蕻</a:t>
            </a:r>
            <a:r>
              <a:rPr lang="en-US" altLang="zh-CN" sz="2000" b="1" dirty="0">
                <a:solidFill>
                  <a:srgbClr val="00FF00"/>
                </a:solidFill>
                <a:latin typeface="微软雅黑" panose="020B0503020204020204" pitchFamily="34" charset="-122"/>
              </a:rPr>
              <a:t>h</a:t>
            </a:r>
            <a:r>
              <a:rPr lang="en-US" altLang="en-US" sz="2000" b="1" dirty="0">
                <a:solidFill>
                  <a:srgbClr val="66FF33"/>
                </a:solidFill>
                <a:latin typeface="微软雅黑" panose="020B0503020204020204" pitchFamily="34" charset="-122"/>
              </a:rPr>
              <a:t>ó</a:t>
            </a:r>
            <a:r>
              <a:rPr lang="en-US" altLang="zh-CN" sz="2000" b="1" dirty="0">
                <a:solidFill>
                  <a:srgbClr val="00FF00"/>
                </a:solidFill>
                <a:latin typeface="微软雅黑" panose="020B0503020204020204" pitchFamily="34" charset="-122"/>
              </a:rPr>
              <a:t>ng</a:t>
            </a:r>
            <a:r>
              <a:rPr lang="zh-CN" altLang="en-US" sz="2000" b="1" dirty="0">
                <a:solidFill>
                  <a:srgbClr val="00FF00"/>
                </a:solidFill>
                <a:latin typeface="微软雅黑" panose="020B0503020204020204" pitchFamily="34" charset="-122"/>
              </a:rPr>
              <a:t>良</a:t>
            </a:r>
            <a:endParaRPr lang="zh-CN" altLang="en-US" sz="2000" b="1" dirty="0">
              <a:solidFill>
                <a:srgbClr val="00FF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7931944" y="4623197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sz="135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243013" y="748506"/>
            <a:ext cx="609600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如何理解本文的标题——“土地的誓言”?</a:t>
            </a:r>
            <a:endParaRPr kumimoji="0" lang="zh-CN" altLang="en-US" kern="0" cap="none" spc="0" normalizeH="0" baseline="0" noProof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4090" y="1285875"/>
            <a:ext cx="73018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标题比较独特,独特在“誓言”。从文章来看,这誓言是作者面对土地而发的。作者在文章末尾发誓:“我要回到她的身边……我必须见一个更美丽的故乡出现在我的面前——或者我的坟前,而我将用我的泪水,洗去她一切的污秽和耻辱。”这种掷地有声的誓言读者自可强烈地感受到。因此,这一标题应该理解为“面对土地发出的誓言”,而不是“土地自身发出的誓言”。</a:t>
            </a:r>
            <a:endParaRPr kumimoji="0" lang="zh-CN" altLang="en-US" sz="1600" kern="1200" cap="none" spc="0" normalizeH="0" baseline="0" noProof="0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作者之所以如此表达,是在不影响意思表达的前提下力求简洁的结果。况且,本文集中笔力写“土地”,将“土地”二字置于最醒目的位置也确实是一种较好的选择。</a:t>
            </a:r>
            <a:endParaRPr lang="zh-CN" altLang="en-US" sz="1600" kern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8139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Text Box 3"/>
          <p:cNvSpPr txBox="1"/>
          <p:nvPr/>
        </p:nvSpPr>
        <p:spPr>
          <a:xfrm>
            <a:off x="1309688" y="661274"/>
            <a:ext cx="66151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课文第一段中列举了哪些东北特有的景物、物产？你认为有必要列举那么多吗？删去一半如何？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4" name="Picture 4" descr="白桦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826" y="1798320"/>
            <a:ext cx="1350169" cy="1870472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5" name="Picture 5" descr="3302_2"/>
          <p:cNvPicPr>
            <a:picLocks noChangeAspect="1"/>
          </p:cNvPicPr>
          <p:nvPr/>
        </p:nvPicPr>
        <p:blipFill>
          <a:blip r:embed="rId2"/>
          <a:srcRect l="55595" t="5028" r="9024" b="8028"/>
          <a:stretch>
            <a:fillRect/>
          </a:stretch>
        </p:blipFill>
        <p:spPr>
          <a:xfrm>
            <a:off x="2046446" y="2673191"/>
            <a:ext cx="1338263" cy="1997869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6" name="Picture 6" descr="0502070107334image2"/>
          <p:cNvPicPr>
            <a:picLocks noChangeAspect="1"/>
          </p:cNvPicPr>
          <p:nvPr/>
        </p:nvPicPr>
        <p:blipFill>
          <a:blip r:embed="rId3"/>
          <a:srcRect t="9155" r="49611"/>
          <a:stretch>
            <a:fillRect/>
          </a:stretch>
        </p:blipFill>
        <p:spPr>
          <a:xfrm>
            <a:off x="3289935" y="1798161"/>
            <a:ext cx="1414463" cy="1728788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7" name="Picture 7" descr="高粱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9609" y="2746851"/>
            <a:ext cx="1576388" cy="1924050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5608" name="Picture 8" descr="大豆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6314" y="1798479"/>
            <a:ext cx="1620441" cy="2031206"/>
          </a:xfrm>
          <a:prstGeom prst="rect">
            <a:avLst/>
          </a:prstGeom>
          <a:noFill/>
          <a:ln w="57150" cap="flat" cmpd="thinThick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314450" y="631190"/>
            <a:ext cx="6819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华文行楷" panose="02010800040101010101" pitchFamily="2" charset="-122"/>
              </a:rPr>
              <a:t>      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第一段中列举了哪些东北特有的景物、物产？你认为有必要列举那么多吗？删去一半如何？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1522095" y="1524000"/>
            <a:ext cx="64039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zh-CN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碧绿的白桦林、奔流似的马群、蒙古狗、红布似的高粱、金黄的豆粒、黑色的土地、斑斓的山雕、奔驰的鹿群、煤块、赤色的足金、悠远的车铃等等。</a:t>
            </a:r>
            <a:endParaRPr lang="zh-CN" altLang="en-US" sz="20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auto">
              <a:spcBef>
                <a:spcPts val="0"/>
              </a:spcBef>
            </a:pP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删去不好，因为这些都是关东大地的代表事物，它可以使读者充分了解关东大地，感受关东大地的美丽富饶，更能体现作者对家乡的深深眷恋之情。</a:t>
            </a:r>
            <a:endParaRPr lang="zh-CN" altLang="en-US" sz="20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Text Box 5"/>
          <p:cNvSpPr txBox="1"/>
          <p:nvPr/>
        </p:nvSpPr>
        <p:spPr>
          <a:xfrm>
            <a:off x="1148239" y="771684"/>
            <a:ext cx="6517481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1800" kern="10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第二段，作者面对土地发出了哪些誓言？</a:t>
            </a:r>
            <a:endParaRPr lang="zh-CN" altLang="en-US" sz="3000" dirty="0"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8080" y="1517015"/>
            <a:ext cx="41795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1800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（1）我必须回去，我从来没有想过离开她。</a:t>
            </a:r>
            <a:endParaRPr lang="zh-CN" altLang="zh-CN" sz="1800" kern="1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（2）我必定为她而战斗到底。土地，原野，我的家乡，你必须被解放！</a:t>
            </a:r>
            <a:endParaRPr lang="zh-CN" altLang="zh-CN" sz="1800" kern="1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800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（3）我必须看见一个更美丽的故乡出现在我的面前或者我的坟前。而我将用我的泪水，洗去她一切的污秽和耻辱。</a:t>
            </a:r>
            <a:endParaRPr lang="zh-CN" altLang="zh-CN" sz="1800" kern="1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14339" name="Picture 5" descr="2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2315" y="1517015"/>
            <a:ext cx="2813050" cy="211010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5" descr="b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0025" y="2221865"/>
            <a:ext cx="2130425" cy="1597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Rectangle 2"/>
          <p:cNvSpPr>
            <a:spLocks noGrp="1"/>
          </p:cNvSpPr>
          <p:nvPr>
            <p:ph type="title" idx="4294967295"/>
          </p:nvPr>
        </p:nvSpPr>
        <p:spPr>
          <a:xfrm>
            <a:off x="1166495" y="848360"/>
            <a:ext cx="5866765" cy="991870"/>
          </a:xfrm>
        </p:spPr>
        <p:txBody>
          <a:bodyPr vert="horz" wrap="square" lIns="68580" tIns="34290" rIns="68580" bIns="34290" anchor="b">
            <a:spAutoFit/>
          </a:bodyPr>
          <a:p>
            <a:pPr algn="l"/>
            <a:r>
              <a:rPr lang="zh-CN" altLang="en-US" sz="2000" dirty="0"/>
              <a:t>这篇抒情散文，充溢着饱满、深沉的爱国热情，试结合课文具体说说作者选取哪些景物来表现的？这些景物有何特点？ </a:t>
            </a:r>
            <a:endParaRPr lang="zh-CN" altLang="en-US" sz="2000" dirty="0"/>
          </a:p>
        </p:txBody>
      </p:sp>
      <p:sp>
        <p:nvSpPr>
          <p:cNvPr id="28676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2221865"/>
            <a:ext cx="5441315" cy="2220595"/>
          </a:xfrm>
        </p:spPr>
        <p:txBody>
          <a:bodyPr vert="horz" wrap="square" lIns="68580" tIns="34290" rIns="68580" bIns="34290" anchor="t">
            <a:normAutofit lnSpcReduction="20000"/>
          </a:bodyPr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>
                <a:solidFill>
                  <a:srgbClr val="00B050"/>
                </a:solidFill>
              </a:rPr>
              <a:t>第一部分选取东北所特有的物产，采用景物的叠加，展现，表达作者的赞美和怀念之情，运用排比，则加强了情感的冲击力。</a:t>
            </a:r>
            <a:endParaRPr lang="zh-CN" altLang="en-US" sz="1800" dirty="0">
              <a:solidFill>
                <a:srgbClr val="00B050"/>
              </a:solidFill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>
                <a:solidFill>
                  <a:srgbClr val="00B050"/>
                </a:solidFill>
              </a:rPr>
              <a:t>第二部分选取了春、秋两季的景物，同样表现了东北的丰饶美丽，但没有排比，情感没有前者来得炽烈，但也表达了对老乡的怀念之情，在怀念中又暗含着忧伤与愤怒，最后喷发，面对土地发出自己坚强的誓言。</a:t>
            </a:r>
            <a:endParaRPr lang="zh-CN" altLang="en-US" sz="1800" dirty="0">
              <a:solidFill>
                <a:srgbClr val="00B050"/>
              </a:solidFill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5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6">
                                            <p:txEl>
                                              <p:charRg st="5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6">
                                            <p:txEl>
                                              <p:charRg st="5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/>
        </p:nvSpPr>
        <p:spPr>
          <a:xfrm>
            <a:off x="1601946" y="673180"/>
            <a:ext cx="4644629" cy="13220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多次出现“当我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当我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当我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我想起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我看见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我听见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我想起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我想起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这是运用什么修辞手法，在文中起什么作用？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699" name="AutoShape 3"/>
          <p:cNvSpPr/>
          <p:nvPr/>
        </p:nvSpPr>
        <p:spPr>
          <a:xfrm>
            <a:off x="5598319" y="2247900"/>
            <a:ext cx="2106216" cy="956072"/>
          </a:xfrm>
          <a:prstGeom prst="wedgeEllipseCallout">
            <a:avLst>
              <a:gd name="adj1" fmla="val -89060"/>
              <a:gd name="adj2" fmla="val -6581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运用排比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0" name="AutoShape 4"/>
          <p:cNvSpPr/>
          <p:nvPr/>
        </p:nvSpPr>
        <p:spPr>
          <a:xfrm>
            <a:off x="1749505" y="2897267"/>
            <a:ext cx="4212431" cy="1782365"/>
          </a:xfrm>
          <a:prstGeom prst="wedgeEllipseCallout">
            <a:avLst>
              <a:gd name="adj1" fmla="val -3588"/>
              <a:gd name="adj2" fmla="val -7879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增强了语言的气势，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能让读者更加了解我的家乡，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更表达了作者强烈的思乡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/>
      <p:bldP spid="297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9697"/>
          <p:cNvSpPr txBox="1"/>
          <p:nvPr/>
        </p:nvSpPr>
        <p:spPr>
          <a:xfrm>
            <a:off x="2941320" y="666750"/>
            <a:ext cx="3086100" cy="92202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algn="ctr">
              <a:spcBef>
                <a:spcPct val="50000"/>
              </a:spcBef>
            </a:pPr>
            <a:r>
              <a:rPr lang="zh-CN" altLang="en-US" sz="5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华文行楷" panose="02010800040101010101" pitchFamily="2" charset="-122"/>
              </a:rPr>
              <a:t>品味语言</a:t>
            </a:r>
            <a:endParaRPr lang="zh-CN" altLang="en-US" sz="5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华文行楷" panose="02010800040101010101" pitchFamily="2" charset="-122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1547813" y="1924050"/>
            <a:ext cx="6156722" cy="2122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你觉得这篇课文中哪些语句写得最富有感情，最能打动你？深情地朗读这些句子，并谈谈你理解和体会。 </a:t>
            </a:r>
            <a:endParaRPr lang="zh-CN" altLang="en-US" sz="33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357630" y="823595"/>
            <a:ext cx="655320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怎样理解文中“我常常感到它在泛滥着一种热情”中的“泛滥”与</a:t>
            </a:r>
            <a:br>
              <a:rPr kumimoji="0" sz="1600" kern="1200" cap="none" spc="0" normalizeH="0" baseline="0" noProof="0" dirty="0">
                <a:latin typeface="+mn-lt"/>
                <a:ea typeface="+mn-ea"/>
                <a:cs typeface="+mn-cs"/>
              </a:rPr>
            </a:b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“在那田垄里埋葬过我的欢笑”中的“埋葬”这两个词语的确切含义?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7445" y="1740535"/>
            <a:ext cx="69742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这两个词语的运用逾越了常规。凡是反常之处总是格外引人注目并令人感到困惑。对于如此特殊的用法,理解时应该从以下两个方面入手: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一是明确该词的本义;</a:t>
            </a:r>
            <a:endParaRPr lang="zh-CN" altLang="en-US" sz="1600" kern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是分析该词所处的语境。“泛滥”的本义是“江河湖泊的水溢出,四处流淌”,在文中可引申为“思想感情到处扩散”。细细品味这一词语会觉得十分贴切:作者的感情正如决堤之水不可遏抑地向四下奔流,使作者那激愤狂放的感情更多了几分野性和难以驾驭的力量。至于“埋葬过我的欢笑”中的“埋葬”就更加特殊,作者为什么不用“飘荡着我的欢笑”“回响着我的欢笑”</a:t>
            </a:r>
            <a:endParaRPr lang="zh-CN" altLang="en-US" sz="1600" kern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523683" y="1010126"/>
            <a:ext cx="6096000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0" cap="none" spc="0" normalizeH="0" baseline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之类的语句呢?须知,“埋葬”只能用于已经死去的事物,那么,“我”的欢笑已经死去了吗?是的,昔日在田垄间留下的欢笑是晶莹如露珠般的,散发着迷人的光泽。而今,这一切早已不复存在。昔日的快乐与欢笑早已荡然无存,取而代之的只是凄苦、哀愁和悲愤!作者的欢笑确实“死了”,它被埋葬在故乡的田垄间。这样想来,用“埋葬”是不是更多了一层沉重的感觉和悲愤的心绪呢?谁埋葬了我们的欢笑,谁夺去了我们的“田垄”,我们就要埋葬他们!让埋葬我们欢笑的田垄成为埋葬侵略者的墓地!这正是使作者发出铮铮誓言的原因之一。 </a:t>
            </a:r>
            <a:endParaRPr kumimoji="0" lang="zh-CN" altLang="en-US" sz="1600" kern="0" cap="none" spc="0" normalizeH="0" baseline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383348" y="659606"/>
            <a:ext cx="609600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怎样理解“当我记起故乡的时候,我便能看见那大地的深层,在翻滚着一种红熟的浆液……在那亘古的地层里,有着一股燃烧的洪流,像我的心喷涌着血液一样”等语句?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6825" y="1786255"/>
            <a:ext cx="6329680" cy="3046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从表层看,这是写实。在任何一块大地的深层,都涌动着沸腾的岩浆,这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些岩浆就是文中所说的“红熟的浆液”。作者为什么会有这种联想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呢?因为他的内心也正如地下的岩浆一样,在燃烧,在沸腾,似乎要喷涌而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出!这时,充满激情的作者就进入了写意的层面:他用诗一般的语言塑造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了两个愤怒着并且不可阻挡地将要爆发出来的意象—— 一个是大地之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心,一个是作者之心。这块广大的“关东原野”因为这些拟人化的描写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而有了生命、有了情感,于是可以像人一样召唤着“我”、激励着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“我”,为之奋斗,为之牺牲!</a:t>
            </a:r>
            <a:endParaRPr lang="zh-CN" altLang="en-US" sz="1600" kern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3870"/>
            <a:ext cx="9144000" cy="4660265"/>
          </a:xfrm>
          <a:prstGeom prst="rect">
            <a:avLst/>
          </a:prstGeom>
        </p:spPr>
      </p:pic>
      <p:grpSp>
        <p:nvGrpSpPr>
          <p:cNvPr id="4098" name="Group 1029"/>
          <p:cNvGrpSpPr/>
          <p:nvPr/>
        </p:nvGrpSpPr>
        <p:grpSpPr>
          <a:xfrm>
            <a:off x="2569369" y="489347"/>
            <a:ext cx="4005263" cy="4137422"/>
            <a:chOff x="0" y="0"/>
            <a:chExt cx="3364" cy="3475"/>
          </a:xfrm>
        </p:grpSpPr>
        <p:sp>
          <p:nvSpPr>
            <p:cNvPr id="4104" name="Rectangle 1026"/>
            <p:cNvSpPr/>
            <p:nvPr/>
          </p:nvSpPr>
          <p:spPr>
            <a:xfrm>
              <a:off x="0" y="0"/>
              <a:ext cx="336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endParaRPr lang="zh-CN" altLang="en-US" sz="1350" dirty="0">
                <a:latin typeface="微软雅黑" panose="020B0503020204020204" pitchFamily="34" charset="-122"/>
              </a:endParaRPr>
            </a:p>
          </p:txBody>
        </p:sp>
        <p:sp>
          <p:nvSpPr>
            <p:cNvPr id="4105" name="Rectangle 1027"/>
            <p:cNvSpPr/>
            <p:nvPr/>
          </p:nvSpPr>
          <p:spPr>
            <a:xfrm>
              <a:off x="0" y="0"/>
              <a:ext cx="3364" cy="347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algn="ctr" eaLnBrk="1" hangingPunct="1"/>
              <a:r>
                <a:rPr lang="en-US" altLang="zh-CN" sz="675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  </a:t>
              </a:r>
              <a:r>
                <a:rPr lang="en-US" altLang="zh-CN" sz="26025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 </a:t>
              </a:r>
              <a:r>
                <a:rPr lang="en-US" altLang="zh-CN" sz="675" dirty="0">
                  <a:solidFill>
                    <a:srgbClr val="000000"/>
                  </a:solidFill>
                  <a:latin typeface="微软雅黑" panose="020B0503020204020204" pitchFamily="34" charset="-122"/>
                </a:rPr>
  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  </a:r>
              <a:endParaRPr lang="en-US" altLang="zh-CN" sz="675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  <a:p>
              <a:pPr algn="ctr"/>
              <a:endParaRPr lang="en-US" altLang="zh-CN" sz="675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126" name="Text Box 1030"/>
          <p:cNvSpPr txBox="1"/>
          <p:nvPr/>
        </p:nvSpPr>
        <p:spPr>
          <a:xfrm>
            <a:off x="3661410" y="489585"/>
            <a:ext cx="1554480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eaLnBrk="1" hangingPunct="1"/>
            <a:r>
              <a:rPr lang="zh-CN" altLang="en-US" sz="270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</a:rPr>
              <a:t>松花江上</a:t>
            </a:r>
            <a:endParaRPr lang="zh-CN" altLang="en-US" sz="270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5127" name="Rectangle 1031"/>
          <p:cNvSpPr/>
          <p:nvPr/>
        </p:nvSpPr>
        <p:spPr>
          <a:xfrm>
            <a:off x="3943350" y="2574290"/>
            <a:ext cx="31432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br>
              <a:rPr lang="en-US" altLang="zh-CN" sz="1600" dirty="0"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哪年，哪月，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才能够回到我那可爱的故乡？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哪年，哪月，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才能够收回那无尽的宝藏？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爹娘啊，爹娘啊，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什么时候，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才能欢聚一堂？！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28" name="Rectangle 1032"/>
          <p:cNvSpPr/>
          <p:nvPr/>
        </p:nvSpPr>
        <p:spPr>
          <a:xfrm>
            <a:off x="1116330" y="1096328"/>
            <a:ext cx="310991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我的家在东北松花江上，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那里有森林煤矿，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还有那满山遍野的大豆高梁。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我的家在东北松花江上，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那里我有的同胞，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还有那衰老的爹娘。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“九一八”，“九一八”，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从那个悲惨的时候，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“九一八”，“九一八”，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从那个悲惨的时候，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脱离了我的家乡，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抛弃那无尽的宝藏，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流浪！流浪！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  <a:t>整日价在关内流浪！</a:t>
            </a:r>
            <a:b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</a:rPr>
            </a:b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2400" b="1" dirty="0">
              <a:solidFill>
                <a:srgbClr val="FF93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28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128">
                                            <p:txEl>
                                              <p:charRg st="0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27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127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8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355408" y="834866"/>
            <a:ext cx="6096000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“我无时无刻不听见她呼唤我的名字,无时无刻不听见她召唤我回</a:t>
            </a:r>
            <a:br>
              <a:rPr kumimoji="0" sz="1600" kern="1200" cap="none" spc="0" normalizeH="0" baseline="0" noProof="0" dirty="0">
                <a:latin typeface="+mn-lt"/>
                <a:ea typeface="+mn-ea"/>
                <a:cs typeface="+mn-cs"/>
              </a:rPr>
            </a:b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去”,“故乡有一种声音在召唤着我。她低低地呼唤着我的名字,声音</a:t>
            </a:r>
            <a:br>
              <a:rPr kumimoji="0" sz="1600" kern="1200" cap="none" spc="0" normalizeH="0" baseline="0" noProof="0" dirty="0">
                <a:latin typeface="+mn-lt"/>
                <a:ea typeface="+mn-ea"/>
                <a:cs typeface="+mn-cs"/>
              </a:rPr>
            </a:b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是那样的急切”,分明是作者思念家乡,可作者却说是故乡在召唤自己,</a:t>
            </a:r>
            <a:br>
              <a:rPr kumimoji="0" sz="1600" kern="1200" cap="none" spc="0" normalizeH="0" baseline="0" noProof="0" dirty="0">
                <a:latin typeface="+mn-lt"/>
                <a:ea typeface="+mn-ea"/>
                <a:cs typeface="+mn-cs"/>
              </a:rPr>
            </a:b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呼唤自己的名字,这样写有什么好处?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5725" y="2426335"/>
            <a:ext cx="63296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这是移情于物的写法。实际上作者想说的是自己思念故乡,故乡令自己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魂牵梦绕。这样写,可以使情感显得更加浓烈、深挚。因为只写自己爱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恋故乡,表现的是单方面的情感,写故乡召唤自己,就深刻地揭示出故乡</a:t>
            </a:r>
            <a:br>
              <a:rPr sz="1600" noProof="0" dirty="0">
                <a:solidFill>
                  <a:srgbClr val="00B050"/>
                </a:solidFill>
                <a:sym typeface="+mn-ea"/>
              </a:rPr>
            </a:br>
            <a:r>
              <a:rPr lang="zh-CN" altLang="en-US" sz="1600" kern="0" noProof="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和自己的那种“默契”关系。 </a:t>
            </a:r>
            <a:endParaRPr lang="zh-CN" altLang="en-US" sz="1600" kern="0" noProof="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占位符 17409"/>
          <p:cNvSpPr>
            <a:spLocks noGrp="1" noRot="1"/>
          </p:cNvSpPr>
          <p:nvPr>
            <p:ph idx="1"/>
          </p:nvPr>
        </p:nvSpPr>
        <p:spPr>
          <a:xfrm>
            <a:off x="942340" y="728980"/>
            <a:ext cx="6870700" cy="1260475"/>
          </a:xfrm>
        </p:spPr>
        <p:txBody>
          <a:bodyPr anchor="t"/>
          <a:p>
            <a:pPr>
              <a:buNone/>
            </a:pPr>
            <a:r>
              <a:rPr lang="en-US" altLang="zh-CN" sz="2000" dirty="0"/>
              <a:t>    </a:t>
            </a:r>
            <a:r>
              <a:rPr lang="zh-CN" altLang="en-US" sz="2000" dirty="0"/>
              <a:t>为什么文章起初写“关东大地”用“</a:t>
            </a:r>
            <a:r>
              <a:rPr lang="zh-CN" altLang="en-US" sz="2000" dirty="0">
                <a:solidFill>
                  <a:srgbClr val="FF3300"/>
                </a:solidFill>
              </a:rPr>
              <a:t>她</a:t>
            </a:r>
            <a:r>
              <a:rPr lang="zh-CN" altLang="en-US" sz="2000" dirty="0"/>
              <a:t>”称呼，而后来改口说“土地，原野，我的家乡，</a:t>
            </a:r>
            <a:r>
              <a:rPr lang="zh-CN" altLang="en-US" sz="2000" dirty="0">
                <a:solidFill>
                  <a:srgbClr val="FF3300"/>
                </a:solidFill>
              </a:rPr>
              <a:t>你</a:t>
            </a:r>
            <a:r>
              <a:rPr lang="zh-CN" altLang="en-US" sz="2000" dirty="0"/>
              <a:t>必须被解放！</a:t>
            </a:r>
            <a:r>
              <a:rPr lang="zh-CN" altLang="en-US" sz="2000" dirty="0">
                <a:solidFill>
                  <a:srgbClr val="FF3300"/>
                </a:solidFill>
              </a:rPr>
              <a:t>你</a:t>
            </a:r>
            <a:r>
              <a:rPr lang="zh-CN" altLang="en-US" sz="2000" dirty="0"/>
              <a:t>必须站立”呢？</a:t>
            </a:r>
            <a:endParaRPr lang="zh-CN" altLang="en-US" sz="2000" dirty="0"/>
          </a:p>
        </p:txBody>
      </p:sp>
      <p:sp>
        <p:nvSpPr>
          <p:cNvPr id="17412" name="文本框 17411"/>
          <p:cNvSpPr txBox="1"/>
          <p:nvPr/>
        </p:nvSpPr>
        <p:spPr>
          <a:xfrm>
            <a:off x="1300480" y="1989455"/>
            <a:ext cx="5924550" cy="1630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人称的变化实际上是情感的变化结果，文章开始用第三人称是因为感情起初比较平稳，但随着作者情绪一步步激动，就不满足于使用“她”，而改用“你”直接与土地对话交流，这在修辞上称作“呼告”。</a:t>
            </a:r>
            <a:endParaRPr lang="zh-CN" altLang="en-US" sz="20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1" name="文本框 83970"/>
          <p:cNvSpPr txBox="1"/>
          <p:nvPr/>
        </p:nvSpPr>
        <p:spPr>
          <a:xfrm>
            <a:off x="1412796" y="1141334"/>
            <a:ext cx="631864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400" dirty="0">
                <a:latin typeface="Tahoma" panose="020B0604030504040204" pitchFamily="34" charset="0"/>
              </a:rPr>
              <a:t>你认为文章表达了作者怎样的感情？</a:t>
            </a:r>
            <a:endParaRPr lang="zh-CN" altLang="en-US" sz="2400" dirty="0">
              <a:latin typeface="Tahoma" panose="020B0604030504040204" pitchFamily="34" charset="0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1412955" y="2085975"/>
            <a:ext cx="5969794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400" dirty="0">
                <a:latin typeface="Tahoma" panose="020B0604030504040204" pitchFamily="34" charset="0"/>
              </a:rPr>
              <a:t>  </a:t>
            </a:r>
            <a:r>
              <a:rPr lang="en-US" altLang="zh-CN" sz="2400" dirty="0">
                <a:solidFill>
                  <a:srgbClr val="00B050"/>
                </a:solidFill>
                <a:latin typeface="Tahoma" panose="020B0604030504040204" pitchFamily="34" charset="0"/>
              </a:rPr>
              <a:t>    </a:t>
            </a:r>
            <a:r>
              <a:rPr lang="zh-CN" altLang="en-US" sz="2400" dirty="0">
                <a:solidFill>
                  <a:srgbClr val="00B050"/>
                </a:solidFill>
                <a:latin typeface="Tahoma" panose="020B0604030504040204" pitchFamily="34" charset="0"/>
              </a:rPr>
              <a:t>抒发了作者对沦亡的故乡强烈的思念之情，并发出了为解放故乡而战斗而牺牲的誓言。</a:t>
            </a:r>
            <a:endParaRPr lang="zh-CN" altLang="en-US" sz="2400" dirty="0">
              <a:solidFill>
                <a:srgbClr val="00B050"/>
              </a:solidFill>
              <a:latin typeface="Tahoma" panose="020B0604030504040204" pitchFamily="34" charset="0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精读细研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课堂小结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7540" y="1122045"/>
            <a:ext cx="492506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主题思想</a:t>
            </a:r>
            <a:endParaRPr lang="zh-CN" altLang="en-US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这篇抒情散文,作者用诗一般的语言描绘了沦丧的故乡昔日的美丽、丰饶以及自己在故乡的成长足迹,抒发了对国土沦丧的压抑之感和对故土的眷恋之情,发出了为解放故乡而战斗甚至不惜牺牲生命的誓言。</a:t>
            </a:r>
            <a:endParaRPr lang="zh-CN" altLang="en-US"/>
          </a:p>
        </p:txBody>
      </p:sp>
    </p:spTree>
  </p:cSld>
  <p:clrMapOvr>
    <a:masterClrMapping/>
  </p:clrMapOvr>
  <p:transition spd="slow" advTm="25042"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523683" y="789146"/>
            <a:ext cx="6096000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b="1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写作手法</a:t>
            </a:r>
            <a:endParaRPr kumimoji="0" lang="zh-CN" altLang="en-US" b="1" kern="0" cap="none" spc="0" normalizeH="0" baseline="0" noProof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运用呼告的手法,直接对土地倾诉自己的热爱、怀想、眷念,并且将其拟人化,称“她”而不是称“它”,隐含着将土地比作“母亲”的意思。如“我无时无刻不听见她呼唤我的名字,无时无刻不听见她召唤我回去”“她低低地呼唤着我的名字,声音是那样的急切,使我不得不回去”等。这种感情经过多次反复,像音乐的主旋律一样得到加强,自然会在读者心里掀起波澜,引起强烈的共鸣。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课堂小结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523683" y="819626"/>
            <a:ext cx="6096000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选择有特色、有意味的景物组成一个又一个画面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像电影镜头一样闪现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展现东北大地的丰饶美丽。如“我想起那参天碧绿的白桦林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原野上怪诞的狂风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白桦林、奔马群、蒙古狗、红高粱、黑土地等东北特有的景物密集地排列在一起</a:t>
            </a:r>
            <a:r>
              <a:rPr kumimoji="0" lang="en-US" altLang="zh-CN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加大了对读者的冲击力。 </a:t>
            </a:r>
            <a:endParaRPr kumimoji="0" lang="zh-CN" altLang="en-US" kern="1200" cap="none" spc="0" normalizeH="0" baseline="0" noProof="0" dirty="0" smtClean="0"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3.运用排比形成连贯的、逐渐增强的气势。例如“在那田垄里埋葬过我的欢笑,在那稻棵上我捉过蚱蜢,在那沉重的镐头上有我的手印”等处。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课堂小结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547813" y="812006"/>
            <a:ext cx="6096000" cy="3693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sz="1600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课文中有忧伤、舒缓的回忆,有强烈急切近乎呐喊的誓愿,叙述的方式和内在感情的起伏表里相应,形成文章的波澜与节奏。如“土地是我的母亲,我的每一寸皮肤,都有着土粒;我的手掌一接近土地,心就变得平静……我必定为她而战斗到底”,先是平静地叙述“我”与土地不可分离的关系。接着,是一个总结性的语句“我不能离开她”。从“在故乡的土地上”到“多么丰饶……”,回忆了“我”在故乡成长的足迹,用诗一样的语言抒发思乡之情。感情舒缓,境界优美,几乎令人忘却了现实的伤痛。由衷的沉醉之后,却以一句“没有人能够忘记她”急收,思绪跳回现实,并发出坚定的誓言——“我必定为她而战斗到底”。至此,情绪达到高潮。 </a:t>
            </a:r>
            <a:endParaRPr kumimoji="0" lang="zh-CN" altLang="en-US" sz="16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课堂小结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555433" y="865585"/>
            <a:ext cx="6096000" cy="2093119"/>
            <a:chOff x="540000" y="1151358"/>
            <a:chExt cx="8127000" cy="278354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151358"/>
              <a:ext cx="8127000" cy="5522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defTabSz="914400" eaLnBrk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kumimoji="0" lang="zh-CN" altLang="en-US" b="1" kern="0" cap="none" spc="0" normalizeH="0" baseline="0" noProof="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板书设计</a:t>
              </a:r>
              <a:endParaRPr kumimoji="0" lang="zh-CN" altLang="en-US" b="1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43364" name="组合 5"/>
            <p:cNvGrpSpPr/>
            <p:nvPr/>
          </p:nvGrpSpPr>
          <p:grpSpPr>
            <a:xfrm>
              <a:off x="596586" y="1705757"/>
              <a:ext cx="6882392" cy="2229150"/>
              <a:chOff x="596586" y="1705757"/>
              <a:chExt cx="6882392" cy="2229150"/>
            </a:xfrm>
          </p:grpSpPr>
          <p:pic>
            <p:nvPicPr>
              <p:cNvPr id="143365" name="图片 3" descr="textimage0.jpe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002140" y="1705757"/>
                <a:ext cx="4271721" cy="22291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矩形 3"/>
              <p:cNvSpPr/>
              <p:nvPr/>
            </p:nvSpPr>
            <p:spPr>
              <a:xfrm>
                <a:off x="596586" y="2363271"/>
                <a:ext cx="1522119" cy="10471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auto" latinLnBrk="1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51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土地的誓言</a:t>
                </a:r>
                <a:endParaRPr kumimoji="0" lang="en-US" altLang="zh-CN" sz="151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  <a:p>
                <a:pPr marL="0" marR="0" lvl="0" indent="0" algn="l" defTabSz="914400" rtl="0" eaLnBrk="0" fontAlgn="auto" latinLnBrk="1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51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爱国情深 </a:t>
                </a:r>
                <a:endParaRPr kumimoji="0" lang="zh-CN" altLang="en-US" sz="135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6212520" y="2618152"/>
                <a:ext cx="1266458" cy="5843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0" fontAlgn="auto" latinLnBrk="1" hangingPunct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51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眷恋故土</a:t>
                </a:r>
                <a:endParaRPr kumimoji="0" lang="zh-CN" altLang="en-US" sz="151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3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课堂小结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6866" name="TextBox 1"/>
          <p:cNvSpPr/>
          <p:nvPr/>
        </p:nvSpPr>
        <p:spPr>
          <a:xfrm>
            <a:off x="1520905" y="869156"/>
            <a:ext cx="6101953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+mn-ea"/>
                <a:cs typeface="+mn-ea"/>
                <a:sym typeface="微软雅黑" panose="020B0503020204020204" pitchFamily="34" charset="-122"/>
              </a:rPr>
              <a:t>    同学们，“九一八”已成过去，它是中国历史上的耻辱。但现在的国际环境也并非良好，我们要和平，不要战争，决不允许历史重演。</a:t>
            </a:r>
            <a:r>
              <a:rPr lang="zh-CN" altLang="en-US" sz="2000" dirty="0">
                <a:solidFill>
                  <a:srgbClr val="000000"/>
                </a:solidFill>
                <a:latin typeface="+mn-ea"/>
                <a:cs typeface="+mn-ea"/>
                <a:sym typeface="微软雅黑" panose="020B0503020204020204" pitchFamily="34" charset="-122"/>
              </a:rPr>
              <a:t>你们是祖国的未来，</a:t>
            </a:r>
            <a:r>
              <a:rPr lang="zh-CN" altLang="en-US" sz="2000" dirty="0">
                <a:latin typeface="+mn-ea"/>
                <a:cs typeface="+mn-ea"/>
                <a:sym typeface="微软雅黑" panose="020B0503020204020204" pitchFamily="34" charset="-122"/>
              </a:rPr>
              <a:t>“少年伟大则国伟大”请大家起立，一起朗读梁启超</a:t>
            </a:r>
            <a:r>
              <a:rPr lang="en-US" altLang="x-none" sz="2000">
                <a:latin typeface="+mn-ea"/>
                <a:cs typeface="+mn-ea"/>
                <a:sym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+mn-ea"/>
                <a:cs typeface="+mn-ea"/>
                <a:sym typeface="微软雅黑" panose="020B0503020204020204" pitchFamily="34" charset="-122"/>
              </a:rPr>
              <a:t>少年中国说</a:t>
            </a:r>
            <a:r>
              <a:rPr lang="en-US" altLang="x-none" sz="2000">
                <a:latin typeface="+mn-ea"/>
                <a:cs typeface="+mn-ea"/>
                <a:sym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+mn-ea"/>
                <a:cs typeface="+mn-ea"/>
                <a:sym typeface="微软雅黑" panose="020B0503020204020204" pitchFamily="34" charset="-122"/>
              </a:rPr>
              <a:t>一段：</a:t>
            </a:r>
            <a:endParaRPr lang="zh-CN" altLang="en-US" sz="2000" dirty="0">
              <a:latin typeface="+mn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拓展积累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Text Box 3"/>
          <p:cNvSpPr/>
          <p:nvPr/>
        </p:nvSpPr>
        <p:spPr>
          <a:xfrm>
            <a:off x="1439466" y="789385"/>
            <a:ext cx="6049565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   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故今日之责任，不在他人，而全在我少年。少年智则国智，少年富则国富，少年强则国强，少年独立则国独立，少年自由则国自由，少年进步则国进步，少年胜于欧洲则国胜于欧洲，少年雄于地球则国雄于地球。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拓展积累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5955" y="3227070"/>
            <a:ext cx="1365250" cy="1249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3112770" y="935355"/>
            <a:ext cx="5099685" cy="3646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C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端木蕻良（</a:t>
            </a: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1912-1996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），现代作家。辽宁省昌图县人，原名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曹汉文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曹京平。中国的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年代，是动荡不安的年代，曹京平为避免国民党迫害，决定给自己起个既不被人猜疑，又让人难以模仿的笔名。于是，用了“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端木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”这个复姓，又把他东北家乡红高粱的别称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红粱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”移作名字。这样他的名字就成了“端木红粱”。可是，他当时身处白色恐怖之中，公开使用“红”字，很容易招来嫌疑。于是改用谐音 “端木蕻良” 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6" name="Picture 4" descr="端木蕻良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015" y="1692275"/>
            <a:ext cx="1400175" cy="185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标题 1"/>
          <p:cNvSpPr txBox="1"/>
          <p:nvPr/>
        </p:nvSpPr>
        <p:spPr>
          <a:xfrm>
            <a:off x="117029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作者名片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2"/>
          <p:cNvSpPr txBox="1"/>
          <p:nvPr/>
        </p:nvSpPr>
        <p:spPr>
          <a:xfrm>
            <a:off x="1524000" y="817880"/>
            <a:ext cx="6225540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1.下列各组词语中加点字注音无误的一项是</a:t>
            </a:r>
            <a:r>
              <a:rPr kumimoji="0" lang="zh-CN" altLang="en-US" kern="0" cap="none" spc="438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 </a:t>
            </a: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(　　)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A.跳跃(yào) 蚱蜢(zhà)  怪诞(dàn) 谰语(lán)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B.默契(qiè)　　污秽(huì)　    嗥鸣(háo)　　泛滥(làn)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C.挚痛(zhì)　    亘古(gèn)　    镐头(gǎo)　　田垄(lǒng)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kern="0" cap="none" spc="0" normalizeH="0" baseline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D.仰望(yǎng)　　斑斓(lán)　    辘辘(lù)　　端木蕻良(hòng)</a:t>
            </a:r>
            <a:endParaRPr kumimoji="0" lang="zh-CN" altLang="en-US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547813" y="3617119"/>
            <a:ext cx="609600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zh-CN" altLang="en-US" b="1" kern="0" cap="none" spc="0" normalizeH="0" baseline="0" noProof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答案  </a:t>
            </a:r>
            <a:r>
              <a:rPr kumimoji="0" lang="zh-CN" altLang="en-US" kern="0" cap="none" spc="0" normalizeH="0" baseline="0" noProof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  </a:t>
            </a:r>
            <a:r>
              <a:rPr kumimoji="0" lang="zh-CN" altLang="en-US" b="1" kern="0" cap="none" spc="0" normalizeH="0" baseline="0" noProof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r>
              <a:rPr kumimoji="0" lang="zh-CN" altLang="en-US" kern="0" cap="none" spc="0" normalizeH="0" baseline="0" noProof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　A.跃yuè。B.契qì。D.蕻hónɡ。</a:t>
            </a:r>
            <a:endParaRPr kumimoji="0" lang="zh-CN" altLang="en-US" kern="0" cap="none" spc="0" normalizeH="0" baseline="0" noProof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5894" name="文本框 5"/>
          <p:cNvSpPr txBox="1"/>
          <p:nvPr/>
        </p:nvSpPr>
        <p:spPr>
          <a:xfrm>
            <a:off x="1924526" y="149828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895" name="文本框 6"/>
          <p:cNvSpPr txBox="1"/>
          <p:nvPr/>
        </p:nvSpPr>
        <p:spPr>
          <a:xfrm>
            <a:off x="3372247" y="194786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896" name="文本框 7"/>
          <p:cNvSpPr txBox="1"/>
          <p:nvPr/>
        </p:nvSpPr>
        <p:spPr>
          <a:xfrm>
            <a:off x="4697492" y="2325688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897" name="文本框 8"/>
          <p:cNvSpPr txBox="1"/>
          <p:nvPr/>
        </p:nvSpPr>
        <p:spPr>
          <a:xfrm>
            <a:off x="1924924" y="194786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898" name="文本框 9"/>
          <p:cNvSpPr txBox="1"/>
          <p:nvPr/>
        </p:nvSpPr>
        <p:spPr>
          <a:xfrm>
            <a:off x="4978639" y="149828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899" name="文本框 10"/>
          <p:cNvSpPr txBox="1"/>
          <p:nvPr/>
        </p:nvSpPr>
        <p:spPr>
          <a:xfrm>
            <a:off x="2772410" y="149828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0" name="文本框 11"/>
          <p:cNvSpPr txBox="1"/>
          <p:nvPr/>
        </p:nvSpPr>
        <p:spPr>
          <a:xfrm>
            <a:off x="3157300" y="2325688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1" name="文本框 12"/>
          <p:cNvSpPr txBox="1"/>
          <p:nvPr/>
        </p:nvSpPr>
        <p:spPr>
          <a:xfrm>
            <a:off x="1718549" y="2325688"/>
            <a:ext cx="308372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2" name="文本框 13"/>
          <p:cNvSpPr txBox="1"/>
          <p:nvPr/>
        </p:nvSpPr>
        <p:spPr>
          <a:xfrm>
            <a:off x="4978480" y="274034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3" name="文本框 14"/>
          <p:cNvSpPr txBox="1"/>
          <p:nvPr/>
        </p:nvSpPr>
        <p:spPr>
          <a:xfrm>
            <a:off x="6532484" y="274034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4" name="文本框 15"/>
          <p:cNvSpPr txBox="1"/>
          <p:nvPr/>
        </p:nvSpPr>
        <p:spPr>
          <a:xfrm>
            <a:off x="6368891" y="2325688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5" name="文本框 16"/>
          <p:cNvSpPr txBox="1"/>
          <p:nvPr/>
        </p:nvSpPr>
        <p:spPr>
          <a:xfrm>
            <a:off x="1771889" y="2740343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6" name="文本框 17"/>
          <p:cNvSpPr txBox="1"/>
          <p:nvPr/>
        </p:nvSpPr>
        <p:spPr>
          <a:xfrm>
            <a:off x="6290549" y="1948180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7" name="文本框 18"/>
          <p:cNvSpPr txBox="1"/>
          <p:nvPr/>
        </p:nvSpPr>
        <p:spPr>
          <a:xfrm>
            <a:off x="3511391" y="2740660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8" name="文本框 19"/>
          <p:cNvSpPr txBox="1"/>
          <p:nvPr/>
        </p:nvSpPr>
        <p:spPr>
          <a:xfrm>
            <a:off x="4559380" y="1910715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165909" name="文本框 20"/>
          <p:cNvSpPr txBox="1"/>
          <p:nvPr/>
        </p:nvSpPr>
        <p:spPr>
          <a:xfrm>
            <a:off x="4205129" y="1498600"/>
            <a:ext cx="354330" cy="299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FontTx/>
            </a:pPr>
            <a:r>
              <a:rPr lang="zh-CN" altLang="en-US" sz="1350" dirty="0">
                <a:latin typeface="微软雅黑" panose="020B0503020204020204" pitchFamily="34" charset="-122"/>
                <a:sym typeface="+mn-ea"/>
              </a:rPr>
              <a:t>·</a:t>
            </a:r>
            <a:endParaRPr lang="zh-CN" altLang="en-US" sz="1350" dirty="0">
              <a:latin typeface="Calibri" panose="020F0502020204030204" charset="0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随堂检测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50300" y="815724"/>
            <a:ext cx="6366907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下列句中加点词语的含义理解有误的一项是</a:t>
            </a:r>
            <a:r>
              <a:rPr lang="zh-CN" altLang="en-US" kern="0" spc="438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 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A.在那亘古的地层里有着一股燃烧的洪流。(远古)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B.而我将用我的泪水,洗去她一切的污秽和耻辱。(肮脏的东西)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C.碾着新谷的场院辘辘地响着,多么美丽,多么丰饶……(富饶)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D.我心里怀着挚痛的热爱。(极为痛苦)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50300" y="2955845"/>
            <a:ext cx="6366907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    D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“挚痛”在句中是“诚恳而深切”的意思。</a:t>
            </a:r>
            <a:endParaRPr lang="zh-CN" altLang="en-US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11982" y="1194197"/>
            <a:ext cx="515209" cy="137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">
                <a:latin typeface="Arial" panose="020B0604020202020204" pitchFamily="34" charset="0"/>
                <a:cs typeface="Arial" panose="020B0604020202020204" pitchFamily="34" charset="0"/>
              </a:rPr>
              <a:t>●               ●</a:t>
            </a:r>
            <a:endParaRPr lang="zh-CN" altLang="en-US" sz="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6025" y="1517934"/>
            <a:ext cx="515209" cy="137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">
                <a:latin typeface="Arial" panose="020B0604020202020204" pitchFamily="34" charset="0"/>
                <a:cs typeface="Arial" panose="020B0604020202020204" pitchFamily="34" charset="0"/>
              </a:rPr>
              <a:t>●               ●</a:t>
            </a:r>
            <a:endParaRPr lang="zh-CN" altLang="en-US" sz="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5367" y="1841671"/>
            <a:ext cx="515209" cy="137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">
                <a:latin typeface="Arial" panose="020B0604020202020204" pitchFamily="34" charset="0"/>
                <a:cs typeface="Arial" panose="020B0604020202020204" pitchFamily="34" charset="0"/>
              </a:rPr>
              <a:t>●               ●</a:t>
            </a:r>
            <a:endParaRPr lang="zh-CN" altLang="en-US" sz="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5472" y="2219364"/>
            <a:ext cx="515209" cy="137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">
                <a:latin typeface="Arial" panose="020B0604020202020204" pitchFamily="34" charset="0"/>
                <a:cs typeface="Arial" panose="020B0604020202020204" pitchFamily="34" charset="0"/>
              </a:rPr>
              <a:t>●               ●</a:t>
            </a:r>
            <a:endParaRPr lang="zh-CN" altLang="en-US" sz="3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随堂检测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35695" y="686184"/>
            <a:ext cx="6366907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下列关于课文的说法,不当的一项是</a:t>
            </a:r>
            <a:r>
              <a:rPr lang="zh-CN" altLang="en-US" kern="0" spc="438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 </a:t>
            </a: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　　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A.《土地的誓言》的作者是端木蕻良,原名曹京平,作家。代表作有小说《科尔沁旗草原》等。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B.本文是一篇抒情散文,字字有情,句句含情,感人至深,令人震撼。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C.文章标题的含义应理解为“土地自身发出的誓言”。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D.“在那田垄里埋葬过我的欢笑,在那稻棵上我捉过蚱蜢,在那沉重的镐头上有我的手印”,运用了排比的修辞手法。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35595" y="4010249"/>
            <a:ext cx="6366907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    C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文章标题的含义应理解为“作者面对土地发出的誓言”,而不是“土地自身发出的誓言”。</a:t>
            </a:r>
            <a:endParaRPr lang="zh-CN" altLang="en-US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随堂检测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5800" y="742792"/>
            <a:ext cx="6366907" cy="2785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1.下列表述不正确的一项是</a:t>
            </a:r>
            <a:r>
              <a:rPr lang="zh-CN" altLang="en-US" sz="1185" kern="0" spc="438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 </a:t>
            </a: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　　)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A.“很”“更”“最”“只”“才”都是副词。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B.“别人在赞美,在惊叹,而闻一多先生个人呢,也没有‘说’”一句中,加</a:t>
            </a:r>
            <a:br>
              <a:rPr sz="1355" dirty="0"/>
            </a:b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点的“而”在这里是连词。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C.“台阶”“我们”“美好”“已经”分别是名词、代词、形容词、介</a:t>
            </a:r>
            <a:br>
              <a:rPr sz="1355" dirty="0"/>
            </a:b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D.“在那田垄里埋葬过我的欢笑,在那稻棵上我捉过蚱蜢,在那沉重的镐头</a:t>
            </a:r>
            <a:br>
              <a:rPr sz="1355" dirty="0"/>
            </a:b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上有我的手印”,这一句运用了排比的修辞手法。</a:t>
            </a:r>
            <a:endParaRPr lang="zh-CN" altLang="en-US" sz="1355" dirty="0"/>
          </a:p>
        </p:txBody>
      </p:sp>
      <p:sp>
        <p:nvSpPr>
          <p:cNvPr id="4" name="TextBox 2"/>
          <p:cNvSpPr txBox="1"/>
          <p:nvPr/>
        </p:nvSpPr>
        <p:spPr>
          <a:xfrm>
            <a:off x="1105335" y="3792405"/>
            <a:ext cx="6366907" cy="347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    C　</a:t>
            </a:r>
            <a:r>
              <a:rPr lang="zh-CN" altLang="en-US" sz="151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“已经”是副词。</a:t>
            </a:r>
            <a:endParaRPr lang="zh-CN" altLang="en-US" sz="1510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文本框 12"/>
          <p:cNvSpPr txBox="1"/>
          <p:nvPr/>
        </p:nvSpPr>
        <p:spPr>
          <a:xfrm>
            <a:off x="3541343" y="2362133"/>
            <a:ext cx="558661" cy="172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●  </a:t>
            </a:r>
            <a:r>
              <a:rPr lang="zh-CN" altLang="en-US" sz="525"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  </a:t>
            </a:r>
            <a:endParaRPr lang="zh-CN" altLang="en-US" sz="525"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提升进阶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40140" y="905782"/>
            <a:ext cx="6366907" cy="24371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(1)在那ɡèn ɡǔ(　　　　)的地层里,有着一股燃烧的洪流,像我的心喷涌</a:t>
            </a:r>
            <a:br>
              <a:rPr sz="1355" dirty="0"/>
            </a:b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着血液一样。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(2)黄河以它英雄的qì pò(　　　　),出现在亚洲的原野。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(3)这是千千万万人努力的结果,是许许多多kě ɡē kě qì(　　　　　)的英雄人物创造出来的伟大胜利。</a:t>
            </a:r>
            <a:endParaRPr lang="zh-CN" altLang="en-US" sz="1355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(4)青年人写信,写得太草率,鲁迅先生是shēn wù tònɡ jué(　　　　　)之的。</a:t>
            </a:r>
            <a:endParaRPr lang="zh-CN" altLang="en-US" sz="1355" dirty="0"/>
          </a:p>
        </p:txBody>
      </p:sp>
      <p:sp>
        <p:nvSpPr>
          <p:cNvPr id="4" name="TextBox 2"/>
          <p:cNvSpPr txBox="1"/>
          <p:nvPr/>
        </p:nvSpPr>
        <p:spPr>
          <a:xfrm>
            <a:off x="1563805" y="3727967"/>
            <a:ext cx="6366907" cy="347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zh-CN" altLang="en-US" sz="151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(1)亘古　(2)气魄　(3)可歌可泣　(4)深恶痛绝</a:t>
            </a:r>
            <a:endParaRPr lang="zh-CN" altLang="en-US" sz="1510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1563805" y="4075967"/>
            <a:ext cx="6366907" cy="347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10" b="1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151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要注意避免因音近或形近而误写。</a:t>
            </a:r>
            <a:endParaRPr lang="zh-CN" altLang="en-US" sz="1510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>
            <a:spLocks noChangeArrowheads="1"/>
          </p:cNvSpPr>
          <p:nvPr/>
        </p:nvSpPr>
        <p:spPr>
          <a:xfrm>
            <a:off x="107950" y="0"/>
            <a:ext cx="4751705" cy="504190"/>
          </a:xfrm>
          <a:prstGeom prst="rect">
            <a:avLst/>
          </a:prstGeom>
        </p:spPr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提升进阶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kern="1200" cap="none" spc="0" normalizeH="0" baseline="0" noProof="0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作业布置</a:t>
            </a:r>
            <a:endParaRPr kumimoji="0" lang="zh-CN" altLang="en-US" sz="2400" b="1" i="0" kern="1200" cap="none" spc="0" normalizeH="0" baseline="0" noProof="0" dirty="0">
              <a:solidFill>
                <a:srgbClr val="FF930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4720" y="1002665"/>
            <a:ext cx="73964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fontAlgn="auto"/>
            <a:r>
              <a:rPr lang="zh-CN" b="1">
                <a:solidFill>
                  <a:srgbClr val="FF0000"/>
                </a:solidFill>
                <a:latin typeface="+mn-ea"/>
                <a:cs typeface="+mn-ea"/>
              </a:rPr>
              <a:t>写作</a:t>
            </a:r>
            <a:r>
              <a:rPr lang="en-US" b="1">
                <a:latin typeface="+mn-ea"/>
                <a:cs typeface="+mn-ea"/>
              </a:rPr>
              <a:t></a:t>
            </a:r>
            <a:r>
              <a:rPr lang="zh-CN" b="0">
                <a:latin typeface="+mn-ea"/>
                <a:cs typeface="+mn-ea"/>
              </a:rPr>
              <a:t>    家，是早出晚归的住所，是日夜思念的故乡，是精神栖息的殿堂。</a:t>
            </a:r>
            <a:r>
              <a:rPr lang="en-US" b="0">
                <a:latin typeface="+mn-ea"/>
                <a:cs typeface="+mn-ea"/>
              </a:rPr>
              <a:t>     </a:t>
            </a:r>
            <a:r>
              <a:rPr lang="zh-CN" b="0">
                <a:latin typeface="+mn-ea"/>
                <a:cs typeface="+mn-ea"/>
              </a:rPr>
              <a:t>回，是过程，是情结，是觉醒</a:t>
            </a:r>
            <a:r>
              <a:rPr lang="zh-CN" altLang="en-US" b="0">
                <a:latin typeface="+mn-ea"/>
                <a:cs typeface="+mn-ea"/>
              </a:rPr>
              <a:t>。</a:t>
            </a:r>
            <a:r>
              <a:rPr lang="en-US" b="0">
                <a:latin typeface="+mn-ea"/>
                <a:cs typeface="+mn-ea"/>
              </a:rPr>
              <a:t>    </a:t>
            </a:r>
            <a:r>
              <a:rPr lang="zh-CN" b="0">
                <a:latin typeface="+mn-ea"/>
                <a:cs typeface="+mn-ea"/>
              </a:rPr>
              <a:t>回家，从家人的喜怒哀乐中感受亲情，从故乡的离别团聚中体味牵挂，从精神迷失回归中找寻寄托</a:t>
            </a:r>
            <a:r>
              <a:rPr lang="zh-CN" altLang="en-US" b="0">
                <a:latin typeface="+mn-ea"/>
                <a:cs typeface="+mn-ea"/>
              </a:rPr>
              <a:t>。</a:t>
            </a:r>
            <a:r>
              <a:rPr lang="en-US" b="0">
                <a:latin typeface="+mn-ea"/>
                <a:cs typeface="+mn-ea"/>
              </a:rPr>
              <a:t>    </a:t>
            </a:r>
            <a:r>
              <a:rPr lang="zh-CN" b="0">
                <a:latin typeface="+mn-ea"/>
                <a:cs typeface="+mn-ea"/>
              </a:rPr>
              <a:t>回忆你记忆中最难舍的“家”，叙写出你的故事，抒发你的情感，分享你的感悟。</a:t>
            </a:r>
            <a:r>
              <a:rPr lang="en-US" b="0">
                <a:latin typeface="+mn-ea"/>
                <a:cs typeface="+mn-ea"/>
              </a:rPr>
              <a:t>    </a:t>
            </a:r>
            <a:r>
              <a:rPr lang="zh-CN" b="0">
                <a:latin typeface="+mn-ea"/>
                <a:cs typeface="+mn-ea"/>
              </a:rPr>
              <a:t>题目：《回家》</a:t>
            </a:r>
            <a:r>
              <a:rPr lang="en-US" b="0">
                <a:latin typeface="+mn-ea"/>
                <a:cs typeface="+mn-ea"/>
              </a:rPr>
              <a:t>    </a:t>
            </a:r>
            <a:r>
              <a:rPr lang="zh-CN" b="0">
                <a:latin typeface="+mn-ea"/>
                <a:cs typeface="+mn-ea"/>
              </a:rPr>
              <a:t>要求：1.不少于600字。2.除诗歌外，文体不限；3.文中不能出现影响评分的校名，人命，如不得不出现，请用XXX代替；4.不得抄袭或套作。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16386" name="内容占位符 16385" descr="鹿群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60945" y="3810000"/>
            <a:ext cx="1266190" cy="1141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5042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403350" y="1977629"/>
            <a:ext cx="6400800" cy="131445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zh-CN" altLang="en-US" sz="9600" b="1" dirty="0" smtClean="0">
                <a:solidFill>
                  <a:schemeClr val="accent6">
                    <a:lumMod val="75000"/>
                  </a:schemeClr>
                </a:solidFill>
              </a:rPr>
              <a:t>谢谢观赏</a:t>
            </a:r>
            <a:r>
              <a:rPr lang="en-US" altLang="zh-CN" sz="9600" b="1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zh-CN" altLang="en-US" sz="9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Tm="25042">
    <p:wedge/>
  </p:transition>
  <p:timing>
    <p:tnLst>
      <p:par>
        <p:cTn id="1" dur="indefinite" restart="never" nodeType="tmRoot"/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535" y="810260"/>
            <a:ext cx="1716405" cy="202184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67" name="Text Box 4"/>
          <p:cNvSpPr txBox="1"/>
          <p:nvPr/>
        </p:nvSpPr>
        <p:spPr>
          <a:xfrm>
            <a:off x="4395470" y="1233170"/>
            <a:ext cx="36595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1941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九一八事变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已经过去了整整十年，抗日战争正处于十分艰苦的阶段，流亡在关内的东北人依然无家可归。作者怀着难以抑制的思乡之情写下了这篇文章。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背景链接</a:t>
            </a:r>
            <a:endParaRPr lang="zh-CN" altLang="en-US" sz="2400" b="1" dirty="0">
              <a:solidFill>
                <a:srgbClr val="FF93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5" name="图片 8193" descr="xinsrc_976878cd60ed4a8790f7260bcf56ffb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5680" y="2694940"/>
            <a:ext cx="1649095" cy="206248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solidFill>
                  <a:srgbClr val="FF930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文体知识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7265" y="1113790"/>
            <a:ext cx="7098030" cy="2168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R="0" indent="457200" defTabSz="914400" eaLnBrk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kern="0" noProof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抒情性散文</a:t>
            </a:r>
            <a:r>
              <a:rPr lang="zh-CN" altLang="en-US" kern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,主要用来抒发作者的主观情感。与其他散文相比,抒情</a:t>
            </a:r>
            <a:br>
              <a:rPr noProof="0" dirty="0" smtClean="0">
                <a:sym typeface="+mn-ea"/>
              </a:rPr>
            </a:br>
            <a:r>
              <a:rPr lang="zh-CN" altLang="en-US" kern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性散文情感更强,想象更丰富,语言更具有诗意。抒情性散文主要通过</a:t>
            </a:r>
            <a:br>
              <a:rPr noProof="0" dirty="0" smtClean="0">
                <a:sym typeface="+mn-ea"/>
              </a:rPr>
            </a:br>
            <a:r>
              <a:rPr lang="zh-CN" altLang="en-US" kern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对外在形象的描绘来传达作者的情思,因此借景抒情和托物言志是这类</a:t>
            </a:r>
            <a:br>
              <a:rPr noProof="0" dirty="0" smtClean="0">
                <a:sym typeface="+mn-ea"/>
              </a:rPr>
            </a:br>
            <a:r>
              <a:rPr lang="zh-CN" altLang="en-US" kern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散文最常用的手法。而直抒胸臆的手法,在文章中可能会出现,但通篇</a:t>
            </a:r>
            <a:br>
              <a:rPr noProof="0" dirty="0" smtClean="0">
                <a:sym typeface="+mn-ea"/>
              </a:rPr>
            </a:br>
            <a:r>
              <a:rPr lang="zh-CN" altLang="en-US" kern="0" noProof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使用这一手法者并不多见。</a:t>
            </a:r>
            <a:endParaRPr lang="zh-CN" altLang="en-US"/>
          </a:p>
        </p:txBody>
      </p:sp>
    </p:spTree>
  </p:cSld>
  <p:clrMapOvr>
    <a:masterClrMapping/>
  </p:clrMapOvr>
  <p:transition spd="slow" advTm="25042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8194"/>
          <p:cNvSpPr txBox="1"/>
          <p:nvPr/>
        </p:nvSpPr>
        <p:spPr>
          <a:xfrm>
            <a:off x="1143000" y="971550"/>
            <a:ext cx="1771650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端木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蕻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良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CC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炽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痛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胸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膛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喷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涌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泛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滥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白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桦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林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5489972" y="1006078"/>
            <a:ext cx="971550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谰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语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怪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诞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亘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古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田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垄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蚱蜢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镐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头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7" name="矩形 8196"/>
          <p:cNvSpPr/>
          <p:nvPr/>
        </p:nvSpPr>
        <p:spPr>
          <a:xfrm>
            <a:off x="3600450" y="1006078"/>
            <a:ext cx="1485900" cy="4015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嗥</a:t>
            </a: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鸣</a:t>
            </a:r>
            <a:endParaRPr lang="zh-CN" altLang="en-US" sz="30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山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斑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斓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碾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丰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饶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微软雅黑" panose="020B0503020204020204" pitchFamily="34" charset="-122"/>
              </a:rPr>
              <a:t>污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秽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736056" y="1006079"/>
            <a:ext cx="118824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</a:t>
            </a: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ó</a:t>
            </a: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ng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2114550" y="1714500"/>
            <a:ext cx="105370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chì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2087166" y="2409825"/>
            <a:ext cx="10287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táng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2057400" y="3028950"/>
            <a:ext cx="8572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pēn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2057400" y="3771900"/>
            <a:ext cx="6858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làn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2457450" y="4457700"/>
            <a:ext cx="9144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huà 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4514850" y="1028700"/>
            <a:ext cx="9715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háo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文本框 8204"/>
          <p:cNvSpPr txBox="1"/>
          <p:nvPr/>
        </p:nvSpPr>
        <p:spPr>
          <a:xfrm>
            <a:off x="4514850" y="1771650"/>
            <a:ext cx="8572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jiàn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文本框 8205"/>
          <p:cNvSpPr txBox="1"/>
          <p:nvPr/>
        </p:nvSpPr>
        <p:spPr>
          <a:xfrm>
            <a:off x="4572000" y="2409825"/>
            <a:ext cx="97274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lán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文本框 8206"/>
          <p:cNvSpPr txBox="1"/>
          <p:nvPr/>
        </p:nvSpPr>
        <p:spPr>
          <a:xfrm>
            <a:off x="4343400" y="3028950"/>
            <a:ext cx="9715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niǎn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文本框 8207"/>
          <p:cNvSpPr txBox="1"/>
          <p:nvPr/>
        </p:nvSpPr>
        <p:spPr>
          <a:xfrm>
            <a:off x="4514850" y="3771900"/>
            <a:ext cx="97091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</a:rPr>
              <a:t>ráo</a:t>
            </a:r>
            <a:endParaRPr lang="zh-CN" altLang="en-US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文本框 8208"/>
          <p:cNvSpPr txBox="1"/>
          <p:nvPr/>
        </p:nvSpPr>
        <p:spPr>
          <a:xfrm>
            <a:off x="4514850" y="4457700"/>
            <a:ext cx="92202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huì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文本框 8209"/>
          <p:cNvSpPr txBox="1"/>
          <p:nvPr/>
        </p:nvSpPr>
        <p:spPr>
          <a:xfrm>
            <a:off x="6569869" y="1059656"/>
            <a:ext cx="6858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lán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1" name="文本框 8210"/>
          <p:cNvSpPr txBox="1"/>
          <p:nvPr/>
        </p:nvSpPr>
        <p:spPr>
          <a:xfrm>
            <a:off x="6569869" y="1707356"/>
            <a:ext cx="9144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dàn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2" name="文本框 8211"/>
          <p:cNvSpPr txBox="1"/>
          <p:nvPr/>
        </p:nvSpPr>
        <p:spPr>
          <a:xfrm>
            <a:off x="6569869" y="2356247"/>
            <a:ext cx="9144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gèn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3" name="文本框 8212"/>
          <p:cNvSpPr txBox="1"/>
          <p:nvPr/>
        </p:nvSpPr>
        <p:spPr>
          <a:xfrm>
            <a:off x="6624638" y="3112294"/>
            <a:ext cx="118824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lǒng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文本框 8213"/>
          <p:cNvSpPr txBox="1"/>
          <p:nvPr/>
        </p:nvSpPr>
        <p:spPr>
          <a:xfrm>
            <a:off x="6462713" y="3759994"/>
            <a:ext cx="199786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zhà měng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15" name="文本框 8214"/>
          <p:cNvSpPr txBox="1"/>
          <p:nvPr/>
        </p:nvSpPr>
        <p:spPr>
          <a:xfrm>
            <a:off x="6516291" y="4407694"/>
            <a:ext cx="9144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2700" b="1" dirty="0">
                <a:solidFill>
                  <a:srgbClr val="0000FF"/>
                </a:solidFill>
                <a:latin typeface="Arial" panose="020B0604020202020204" pitchFamily="34" charset="0"/>
              </a:rPr>
              <a:t>gǎo</a:t>
            </a:r>
            <a:endParaRPr lang="en-US" altLang="x-none" sz="27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字词检查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61765" y="395605"/>
            <a:ext cx="1534160" cy="3384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字词正音</a:t>
            </a:r>
            <a:endParaRPr lang="zh-CN" altLang="en-US" sz="27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8200" grpId="0"/>
      <p:bldP spid="8201" grpId="0"/>
      <p:bldP spid="8202" grpId="0"/>
      <p:bldP spid="8203" grpId="0"/>
      <p:bldP spid="8204" grpId="0"/>
      <p:bldP spid="8205" grpId="0"/>
      <p:bldP spid="8206" grpId="0"/>
      <p:bldP spid="8207" grpId="0"/>
      <p:bldP spid="8208" grpId="0"/>
      <p:bldP spid="8209" grpId="0"/>
      <p:bldP spid="8210" grpId="0"/>
      <p:bldP spid="8211" grpId="0"/>
      <p:bldP spid="8212" grpId="0"/>
      <p:bldP spid="8213" grpId="0"/>
      <p:bldP spid="8214" grpId="0"/>
      <p:bldP spid="82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1277541" y="789385"/>
            <a:ext cx="6858000" cy="3646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x-none" sz="33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炽</a:t>
            </a:r>
            <a:r>
              <a:rPr lang="zh-CN" altLang="x-none" sz="3300" b="1" dirty="0">
                <a:latin typeface="微软雅黑" panose="020B0503020204020204" pitchFamily="34" charset="-122"/>
              </a:rPr>
              <a:t>痛（         ）泛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滥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</a:t>
            </a:r>
            <a:r>
              <a:rPr lang="zh-CN" altLang="x-none" sz="3300" b="1" dirty="0">
                <a:solidFill>
                  <a:srgbClr val="0000FF"/>
                </a:solidFill>
                <a:latin typeface="微软雅黑" panose="020B0503020204020204" pitchFamily="34" charset="-122"/>
              </a:rPr>
              <a:t>  </a:t>
            </a:r>
            <a:r>
              <a:rPr lang="zh-CN" altLang="x-none" sz="3300" b="1" dirty="0">
                <a:latin typeface="微软雅黑" panose="020B0503020204020204" pitchFamily="34" charset="-122"/>
              </a:rPr>
              <a:t>）</a:t>
            </a:r>
            <a:endParaRPr lang="zh-CN" altLang="x-none" sz="3300" b="1" dirty="0"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嗥</a:t>
            </a:r>
            <a:r>
              <a:rPr lang="zh-CN" altLang="x-none" sz="3300" b="1" dirty="0">
                <a:latin typeface="微软雅黑" panose="020B0503020204020204" pitchFamily="34" charset="-122"/>
              </a:rPr>
              <a:t>鸣（        ）怪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诞 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  ）</a:t>
            </a:r>
            <a:endParaRPr lang="zh-CN" altLang="x-none" sz="3300" b="1" dirty="0"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亘</a:t>
            </a:r>
            <a:r>
              <a:rPr lang="zh-CN" altLang="x-none" sz="3300" b="1" dirty="0">
                <a:latin typeface="微软雅黑" panose="020B0503020204020204" pitchFamily="34" charset="-122"/>
              </a:rPr>
              <a:t>古（        ）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谰</a:t>
            </a:r>
            <a:r>
              <a:rPr lang="zh-CN" altLang="x-none" sz="3300" b="1" dirty="0">
                <a:latin typeface="微软雅黑" panose="020B0503020204020204" pitchFamily="34" charset="-122"/>
              </a:rPr>
              <a:t>语 （       ）</a:t>
            </a:r>
            <a:endParaRPr lang="en-US" altLang="zh-CN" sz="3300" b="1" dirty="0"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镐</a:t>
            </a:r>
            <a:r>
              <a:rPr lang="zh-CN" altLang="x-none" sz="3300" b="1" dirty="0">
                <a:latin typeface="微软雅黑" panose="020B0503020204020204" pitchFamily="34" charset="-122"/>
              </a:rPr>
              <a:t>头（        ）默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契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 ） </a:t>
            </a:r>
            <a:endParaRPr lang="en-US" altLang="zh-CN" sz="3300" b="1" dirty="0"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latin typeface="微软雅黑" panose="020B0503020204020204" pitchFamily="34" charset="-122"/>
              </a:rPr>
              <a:t>污 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秽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  ）蚱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蜢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    ）</a:t>
            </a:r>
            <a:endParaRPr lang="en-US" altLang="zh-CN" sz="3300" b="1" dirty="0">
              <a:latin typeface="微软雅黑" panose="020B0503020204020204" pitchFamily="34" charset="-122"/>
            </a:endParaRPr>
          </a:p>
          <a:p>
            <a:r>
              <a:rPr lang="zh-CN" altLang="x-none" sz="3300" b="1" dirty="0">
                <a:latin typeface="微软雅黑" panose="020B0503020204020204" pitchFamily="34" charset="-122"/>
              </a:rPr>
              <a:t>斑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斓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      ）田</a:t>
            </a:r>
            <a:r>
              <a:rPr lang="zh-CN" altLang="x-none" sz="33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垄</a:t>
            </a:r>
            <a:r>
              <a:rPr lang="zh-CN" altLang="x-none" sz="3300" b="1" dirty="0">
                <a:latin typeface="微软雅黑" panose="020B0503020204020204" pitchFamily="34" charset="-122"/>
              </a:rPr>
              <a:t>（ </a:t>
            </a:r>
            <a:r>
              <a:rPr lang="en-US" altLang="zh-CN" sz="3300" b="1" dirty="0">
                <a:latin typeface="微软雅黑" panose="020B0503020204020204" pitchFamily="34" charset="-122"/>
              </a:rPr>
              <a:t>           </a:t>
            </a:r>
            <a:r>
              <a:rPr lang="zh-CN" altLang="x-none" sz="3300" b="1" dirty="0">
                <a:latin typeface="微软雅黑" panose="020B0503020204020204" pitchFamily="34" charset="-122"/>
              </a:rPr>
              <a:t>）</a:t>
            </a:r>
            <a:endParaRPr lang="zh-CN" altLang="x-none" sz="3300" b="1" dirty="0">
              <a:latin typeface="微软雅黑" panose="020B0503020204020204" pitchFamily="34" charset="-122"/>
            </a:endParaRPr>
          </a:p>
        </p:txBody>
      </p:sp>
      <p:sp>
        <p:nvSpPr>
          <p:cNvPr id="80899" name="文本框 80898"/>
          <p:cNvSpPr txBox="1"/>
          <p:nvPr/>
        </p:nvSpPr>
        <p:spPr>
          <a:xfrm>
            <a:off x="2574131" y="143708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x-none" dirty="0">
              <a:latin typeface="微软雅黑" panose="020B0503020204020204" pitchFamily="34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2630011" y="1274921"/>
            <a:ext cx="1026319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 err="1">
                <a:solidFill>
                  <a:srgbClr val="0000FF"/>
                </a:solidFill>
                <a:latin typeface="Arial" panose="020B0604020202020204" pitchFamily="34" charset="0"/>
              </a:rPr>
              <a:t>ch</a:t>
            </a:r>
            <a:r>
              <a:rPr lang="en-US" altLang="zh-CN" sz="2700" b="1" err="1">
                <a:solidFill>
                  <a:srgbClr val="0000FF"/>
                </a:solidFill>
                <a:latin typeface="Arial" panose="020B0604020202020204" pitchFamily="34" charset="0"/>
              </a:rPr>
              <a:t>Ì</a:t>
            </a:r>
            <a:endParaRPr lang="en-US" altLang="zh-CN" sz="27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5433060" y="1275160"/>
            <a:ext cx="917972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làn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2" name="文本框 80901"/>
          <p:cNvSpPr txBox="1"/>
          <p:nvPr/>
        </p:nvSpPr>
        <p:spPr>
          <a:xfrm>
            <a:off x="2574131" y="1762125"/>
            <a:ext cx="972741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háo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3" name="文本框 80902"/>
          <p:cNvSpPr txBox="1"/>
          <p:nvPr/>
        </p:nvSpPr>
        <p:spPr>
          <a:xfrm>
            <a:off x="5378847" y="1762125"/>
            <a:ext cx="1026319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dàn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4" name="文本框 80903"/>
          <p:cNvSpPr txBox="1"/>
          <p:nvPr/>
        </p:nvSpPr>
        <p:spPr>
          <a:xfrm>
            <a:off x="2627710" y="2247900"/>
            <a:ext cx="102870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gèn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5" name="文本框 80904"/>
          <p:cNvSpPr txBox="1"/>
          <p:nvPr/>
        </p:nvSpPr>
        <p:spPr>
          <a:xfrm>
            <a:off x="5378847" y="2312909"/>
            <a:ext cx="972740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lán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6" name="文本框 80905"/>
          <p:cNvSpPr txBox="1"/>
          <p:nvPr/>
        </p:nvSpPr>
        <p:spPr>
          <a:xfrm>
            <a:off x="2574131" y="2787253"/>
            <a:ext cx="972741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gǎo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7" name="文本框 80906"/>
          <p:cNvSpPr txBox="1"/>
          <p:nvPr/>
        </p:nvSpPr>
        <p:spPr>
          <a:xfrm>
            <a:off x="5300345" y="2787253"/>
            <a:ext cx="864394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 err="1">
                <a:solidFill>
                  <a:srgbClr val="0000FF"/>
                </a:solidFill>
                <a:latin typeface="Arial" panose="020B0604020202020204" pitchFamily="34" charset="0"/>
              </a:rPr>
              <a:t>qì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8" name="文本框 80907"/>
          <p:cNvSpPr txBox="1"/>
          <p:nvPr/>
        </p:nvSpPr>
        <p:spPr>
          <a:xfrm>
            <a:off x="2795111" y="3274219"/>
            <a:ext cx="972741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 err="1">
                <a:solidFill>
                  <a:srgbClr val="0000FF"/>
                </a:solidFill>
                <a:latin typeface="Arial" panose="020B0604020202020204" pitchFamily="34" charset="0"/>
              </a:rPr>
              <a:t>huì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09" name="文本框 80908"/>
          <p:cNvSpPr txBox="1"/>
          <p:nvPr/>
        </p:nvSpPr>
        <p:spPr>
          <a:xfrm>
            <a:off x="5300107" y="3365897"/>
            <a:ext cx="118348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700" b="1" err="1">
                <a:solidFill>
                  <a:srgbClr val="0000FF"/>
                </a:solidFill>
                <a:latin typeface="Arial" panose="020B0604020202020204" pitchFamily="34" charset="0"/>
              </a:rPr>
              <a:t>měng</a:t>
            </a:r>
            <a:endParaRPr lang="en-US" altLang="zh-CN" sz="27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10" name="文本框 80909"/>
          <p:cNvSpPr txBox="1"/>
          <p:nvPr/>
        </p:nvSpPr>
        <p:spPr>
          <a:xfrm>
            <a:off x="2603183" y="3827304"/>
            <a:ext cx="1079897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0000FF"/>
                </a:solidFill>
                <a:latin typeface="Arial" panose="020B0604020202020204" pitchFamily="34" charset="0"/>
              </a:rPr>
              <a:t>lán</a:t>
            </a:r>
            <a:endParaRPr lang="en-US" altLang="zh-CN" sz="33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0912" name="文本框 80911"/>
          <p:cNvSpPr txBox="1"/>
          <p:nvPr/>
        </p:nvSpPr>
        <p:spPr>
          <a:xfrm>
            <a:off x="5300345" y="3872627"/>
            <a:ext cx="124182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000" b="1" err="1">
                <a:solidFill>
                  <a:srgbClr val="0000FF"/>
                </a:solidFill>
                <a:latin typeface="微软雅黑" panose="020B0503020204020204" pitchFamily="34" charset="-122"/>
                <a:ea typeface="华文行楷" panose="02010800040101010101" pitchFamily="2" charset="-122"/>
              </a:rPr>
              <a:t>lǒng</a:t>
            </a:r>
            <a:endParaRPr lang="en-US" altLang="zh-CN" sz="3000" b="1" dirty="0">
              <a:solidFill>
                <a:srgbClr val="0000FF"/>
              </a:solidFill>
              <a:latin typeface="微软雅黑" panose="020B0503020204020204" pitchFamily="34" charset="-122"/>
              <a:ea typeface="华文行楷" panose="02010800040101010101" pitchFamily="2" charset="-122"/>
            </a:endParaRPr>
          </a:p>
        </p:txBody>
      </p:sp>
      <p:sp>
        <p:nvSpPr>
          <p:cNvPr id="5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字词检查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/>
      <p:bldP spid="80902" grpId="0"/>
      <p:bldP spid="80903" grpId="0"/>
      <p:bldP spid="80904" grpId="0"/>
      <p:bldP spid="80905" grpId="0"/>
      <p:bldP spid="80906" grpId="0"/>
      <p:bldP spid="80907" grpId="0"/>
      <p:bldP spid="80908" grpId="0"/>
      <p:bldP spid="80909" grpId="0"/>
      <p:bldP spid="80910" grpId="0"/>
      <p:bldP spid="809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376125" y="734060"/>
            <a:ext cx="1885950" cy="3830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炽痛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嗥鸣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谰语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怪诞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亘古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召唤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斑斓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污秽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泛滥</a:t>
            </a:r>
            <a:endParaRPr lang="zh-CN" altLang="en-US" sz="27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6244590" y="4076700"/>
            <a:ext cx="4343400" cy="1337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27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7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700" b="1" dirty="0">
              <a:solidFill>
                <a:srgbClr val="000000"/>
              </a:solidFill>
              <a:latin typeface="Tahoma" panose="020B060403050404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21330" y="734060"/>
            <a:ext cx="15621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热烈而深切。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21330" y="1176020"/>
            <a:ext cx="22517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（野兽）大声嚎叫。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89275" y="1544320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没有根据的话。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89275" y="1965960"/>
            <a:ext cx="1332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荒诞离奇。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89275" y="2387600"/>
            <a:ext cx="872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远古。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89275" y="2756535"/>
            <a:ext cx="87249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呼唤。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89275" y="3202940"/>
            <a:ext cx="1332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灿烂多彩。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021330" y="3586480"/>
            <a:ext cx="15621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肮脏的东西。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21330" y="4023360"/>
            <a:ext cx="42595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原意是江河水溢出，淹没土地。</a:t>
            </a:r>
            <a:r>
              <a:rPr lang="zh-CN" altLang="en-US" b="1" dirty="0">
                <a:solidFill>
                  <a:srgbClr val="000000"/>
                </a:solidFill>
                <a:latin typeface="Tahoma" panose="020B0604030504040204" pitchFamily="34" charset="0"/>
                <a:ea typeface="微软雅黑" panose="020B0503020204020204" pitchFamily="34" charset="-122"/>
                <a:sym typeface="+mn-ea"/>
              </a:rPr>
              <a:t>又引申为“思想、事物到处扩散”。</a:t>
            </a:r>
            <a:endParaRPr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字词检查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194" name="矩形 8193"/>
          <p:cNvSpPr/>
          <p:nvPr/>
        </p:nvSpPr>
        <p:spPr>
          <a:xfrm>
            <a:off x="3961765" y="395605"/>
            <a:ext cx="1534160" cy="3384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/>
            <a:r>
              <a:rPr lang="zh-CN" altLang="en-US" sz="27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词语解释</a:t>
            </a:r>
            <a:endParaRPr lang="zh-CN" altLang="en-US" sz="27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36625" y="799465"/>
            <a:ext cx="6927850" cy="1104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609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快速有感情地朗读课文，并在朗读中思考问题：</a:t>
            </a:r>
            <a:endParaRPr kumimoji="0" lang="zh-CN" altLang="zh-CN" b="0" i="0" u="none" strike="noStrike" kern="1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09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请你用自己的话概括段落内容。</a:t>
            </a:r>
            <a:endParaRPr kumimoji="0" lang="zh-CN" altLang="zh-CN" sz="79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09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790" b="0" i="0" u="none" strike="noStrike" kern="100" cap="none" spc="0" normalizeH="0" baseline="0" noProof="0" dirty="0">
              <a:ln>
                <a:noFill/>
              </a:ln>
              <a:solidFill>
                <a:srgbClr val="FF33CC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107504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2805" y="1853565"/>
            <a:ext cx="429958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609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第一段：“我”常常想起关东原野上的一切</a:t>
            </a:r>
            <a:r>
              <a:rPr lang="en-US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“我”时时听见故乡的呼唤</a:t>
            </a:r>
            <a:r>
              <a:rPr lang="en-US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“我”的内心为之沸腾。</a:t>
            </a:r>
            <a:endParaRPr kumimoji="0" lang="zh-CN" altLang="zh-CN" b="0" i="0" u="none" strike="noStrike" kern="1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096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kern="10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第二段：故乡美好的生活令“我”梦萦魂牵，“我”发誓要为故乡母亲而战斗而牺牲。</a:t>
            </a:r>
            <a:endParaRPr lang="zh-CN" altLang="zh-CN" kern="10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3315" name="Picture 5" descr="a6ead4a0-f128-41c9-b64b-a79e7e592a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3390" y="2058670"/>
            <a:ext cx="3165475" cy="205803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标题 1"/>
          <p:cNvSpPr txBox="1"/>
          <p:nvPr/>
        </p:nvSpPr>
        <p:spPr>
          <a:xfrm>
            <a:off x="108139" y="-186"/>
            <a:ext cx="4752528" cy="483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30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930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25042">
        <p:wedge/>
      </p:transition>
    </mc:Choice>
    <mc:Fallback>
      <p:transition spd="slow" advTm="25042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REFSHAPE" val="820474068"/>
  <p:tag name="KSO_WM_UNIT_PLACING_PICTURE_USER_VIEWPORT" val="{&quot;height&quot;:6065,&quot;width&quot;:9330}"/>
</p:tagLst>
</file>

<file path=ppt/tags/tag2.xml><?xml version="1.0" encoding="utf-8"?>
<p:tagLst xmlns:p="http://schemas.openxmlformats.org/presentationml/2006/main">
  <p:tag name="REFSHAPE" val="912417564"/>
  <p:tag name="KSO_WM_UNIT_PLACING_PICTURE_USER_VIEWPORT" val="{&quot;height&quot;:10632.499212598424,&quot;width&quot;:11792.49921259842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6026</Words>
  <Application>WPS 演示</Application>
  <PresentationFormat>全屏显示(16:9)</PresentationFormat>
  <Paragraphs>394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Times New Roman</vt:lpstr>
      <vt:lpstr>楷体_GB2312</vt:lpstr>
      <vt:lpstr>新宋体</vt:lpstr>
      <vt:lpstr>华文新魏</vt:lpstr>
      <vt:lpstr>仿宋_GB2312</vt:lpstr>
      <vt:lpstr>仿宋</vt:lpstr>
      <vt:lpstr>华文行楷</vt:lpstr>
      <vt:lpstr>Arial Unicode MS</vt:lpstr>
      <vt:lpstr>Calibri</vt:lpstr>
      <vt:lpstr>Times New Roman</vt:lpstr>
      <vt:lpstr>黑体</vt:lpstr>
      <vt:lpstr>楷体</vt:lpstr>
      <vt:lpstr>华文楷体</vt:lpstr>
      <vt:lpstr>Tahoma</vt:lpstr>
      <vt:lpstr>隶书</vt:lpstr>
      <vt:lpstr>华文细黑</vt:lpstr>
      <vt:lpstr>Office 主题</vt:lpstr>
      <vt:lpstr>PowerPoint 演示文稿</vt:lpstr>
      <vt:lpstr>新课导入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这篇抒情散文，充溢着饱满、深沉的爱国热情，试结合课文具体说说作者选取哪些景物来表现的？这些景物有何特点？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标题标题</dc:title>
  <dc:creator>Administrator</dc:creator>
  <cp:lastModifiedBy>包子</cp:lastModifiedBy>
  <cp:revision>81</cp:revision>
  <dcterms:created xsi:type="dcterms:W3CDTF">2019-08-22T09:05:00Z</dcterms:created>
  <dcterms:modified xsi:type="dcterms:W3CDTF">2020-02-03T07:42:57Z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