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4" r:id="rId5"/>
    <p:sldMasterId id="2147483703" r:id="rId6"/>
  </p:sldMasterIdLst>
  <p:notesMasterIdLst>
    <p:notesMasterId r:id="rId7"/>
  </p:notesMasterIdLst>
  <p:sldIdLst>
    <p:sldId id="410" r:id="rId8"/>
    <p:sldId id="722" r:id="rId9"/>
    <p:sldId id="411" r:id="rId10"/>
    <p:sldId id="506" r:id="rId11"/>
    <p:sldId id="412" r:id="rId12"/>
    <p:sldId id="413" r:id="rId13"/>
    <p:sldId id="414" r:id="rId14"/>
    <p:sldId id="415" r:id="rId15"/>
    <p:sldId id="417" r:id="rId16"/>
    <p:sldId id="418" r:id="rId17"/>
    <p:sldId id="419" r:id="rId18"/>
    <p:sldId id="420" r:id="rId19"/>
    <p:sldId id="421" r:id="rId20"/>
    <p:sldId id="430" r:id="rId21"/>
    <p:sldId id="422" r:id="rId22"/>
    <p:sldId id="423" r:id="rId23"/>
    <p:sldId id="424" r:id="rId24"/>
    <p:sldId id="426" r:id="rId25"/>
    <p:sldId id="427" r:id="rId26"/>
    <p:sldId id="431" r:id="rId27"/>
    <p:sldId id="432" r:id="rId28"/>
    <p:sldId id="433" r:id="rId29"/>
    <p:sldId id="434" r:id="rId30"/>
    <p:sldId id="435" r:id="rId31"/>
    <p:sldId id="436" r:id="rId32"/>
    <p:sldId id="437" r:id="rId33"/>
    <p:sldId id="438" r:id="rId34"/>
    <p:sldId id="439" r:id="rId35"/>
    <p:sldId id="441" r:id="rId36"/>
    <p:sldId id="442" r:id="rId37"/>
    <p:sldId id="443" r:id="rId38"/>
    <p:sldId id="444" r:id="rId39"/>
    <p:sldId id="445" r:id="rId40"/>
    <p:sldId id="446" r:id="rId41"/>
    <p:sldId id="447" r:id="rId42"/>
    <p:sldId id="448" r:id="rId43"/>
    <p:sldId id="449" r:id="rId44"/>
    <p:sldId id="589" r:id="rId45"/>
    <p:sldId id="590" r:id="rId46"/>
    <p:sldId id="591" r:id="rId47"/>
    <p:sldId id="592" r:id="rId48"/>
    <p:sldId id="593" r:id="rId49"/>
    <p:sldId id="594" r:id="rId50"/>
    <p:sldId id="595" r:id="rId51"/>
    <p:sldId id="596" r:id="rId52"/>
    <p:sldId id="597" r:id="rId53"/>
    <p:sldId id="598" r:id="rId54"/>
    <p:sldId id="451" r:id="rId55"/>
    <p:sldId id="450" r:id="rId56"/>
    <p:sldId id="452" r:id="rId57"/>
    <p:sldId id="453" r:id="rId58"/>
    <p:sldId id="588" r:id="rId59"/>
    <p:sldId id="454" r:id="rId60"/>
    <p:sldId id="457" r:id="rId61"/>
    <p:sldId id="455" r:id="rId62"/>
    <p:sldId id="456" r:id="rId63"/>
    <p:sldId id="458" r:id="rId64"/>
    <p:sldId id="459" r:id="rId65"/>
    <p:sldId id="507" r:id="rId66"/>
    <p:sldId id="508" r:id="rId67"/>
    <p:sldId id="509" r:id="rId68"/>
    <p:sldId id="510" r:id="rId69"/>
    <p:sldId id="511" r:id="rId70"/>
  </p:sldIdLst>
  <p:sldSz cx="9144000" cy="6858000" type="screen4x3"/>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534" y="84"/>
      </p:cViewPr>
      <p:guideLst>
        <p:guide orient="horz" pos="2160"/>
        <p:guide pos="287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3.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slide" Target="slides/slide41.xml" /><Relationship Id="rId49" Type="http://schemas.openxmlformats.org/officeDocument/2006/relationships/slide" Target="slides/slide42.xml" /><Relationship Id="rId5" Type="http://schemas.openxmlformats.org/officeDocument/2006/relationships/slideMaster" Target="slideMasters/slideMaster4.xml" /><Relationship Id="rId50" Type="http://schemas.openxmlformats.org/officeDocument/2006/relationships/slide" Target="slides/slide43.xml" /><Relationship Id="rId51" Type="http://schemas.openxmlformats.org/officeDocument/2006/relationships/slide" Target="slides/slide44.xml" /><Relationship Id="rId52" Type="http://schemas.openxmlformats.org/officeDocument/2006/relationships/slide" Target="slides/slide45.xml" /><Relationship Id="rId53" Type="http://schemas.openxmlformats.org/officeDocument/2006/relationships/slide" Target="slides/slide46.xml" /><Relationship Id="rId54" Type="http://schemas.openxmlformats.org/officeDocument/2006/relationships/slide" Target="slides/slide47.xml" /><Relationship Id="rId55" Type="http://schemas.openxmlformats.org/officeDocument/2006/relationships/slide" Target="slides/slide48.xml" /><Relationship Id="rId56" Type="http://schemas.openxmlformats.org/officeDocument/2006/relationships/slide" Target="slides/slide49.xml" /><Relationship Id="rId57" Type="http://schemas.openxmlformats.org/officeDocument/2006/relationships/slide" Target="slides/slide50.xml" /><Relationship Id="rId58" Type="http://schemas.openxmlformats.org/officeDocument/2006/relationships/slide" Target="slides/slide51.xml" /><Relationship Id="rId59" Type="http://schemas.openxmlformats.org/officeDocument/2006/relationships/slide" Target="slides/slide52.xml" /><Relationship Id="rId6" Type="http://schemas.openxmlformats.org/officeDocument/2006/relationships/slideMaster" Target="slideMasters/slideMaster5.xml" /><Relationship Id="rId60" Type="http://schemas.openxmlformats.org/officeDocument/2006/relationships/slide" Target="slides/slide53.xml" /><Relationship Id="rId61" Type="http://schemas.openxmlformats.org/officeDocument/2006/relationships/slide" Target="slides/slide54.xml" /><Relationship Id="rId62" Type="http://schemas.openxmlformats.org/officeDocument/2006/relationships/slide" Target="slides/slide55.xml" /><Relationship Id="rId63" Type="http://schemas.openxmlformats.org/officeDocument/2006/relationships/slide" Target="slides/slide56.xml" /><Relationship Id="rId64" Type="http://schemas.openxmlformats.org/officeDocument/2006/relationships/slide" Target="slides/slide57.xml" /><Relationship Id="rId65" Type="http://schemas.openxmlformats.org/officeDocument/2006/relationships/slide" Target="slides/slide58.xml" /><Relationship Id="rId66" Type="http://schemas.openxmlformats.org/officeDocument/2006/relationships/slide" Target="slides/slide59.xml" /><Relationship Id="rId67" Type="http://schemas.openxmlformats.org/officeDocument/2006/relationships/slide" Target="slides/slide60.xml" /><Relationship Id="rId68" Type="http://schemas.openxmlformats.org/officeDocument/2006/relationships/slide" Target="slides/slide61.xml" /><Relationship Id="rId69" Type="http://schemas.openxmlformats.org/officeDocument/2006/relationships/slide" Target="slides/slide62.xml" /><Relationship Id="rId7" Type="http://schemas.openxmlformats.org/officeDocument/2006/relationships/notesMaster" Target="notesMasters/notesMaster1.xml" /><Relationship Id="rId70" Type="http://schemas.openxmlformats.org/officeDocument/2006/relationships/slide" Target="slides/slide63.xml" /><Relationship Id="rId71" Type="http://schemas.openxmlformats.org/officeDocument/2006/relationships/tags" Target="tags/tag307.xml" /><Relationship Id="rId72" Type="http://schemas.openxmlformats.org/officeDocument/2006/relationships/presProps" Target="presProps.xml" /><Relationship Id="rId73" Type="http://schemas.openxmlformats.org/officeDocument/2006/relationships/viewProps" Target="viewProps.xml" /><Relationship Id="rId74" Type="http://schemas.openxmlformats.org/officeDocument/2006/relationships/theme" Target="theme/theme1.xml" /><Relationship Id="rId75" Type="http://schemas.openxmlformats.org/officeDocument/2006/relationships/tableStyles" Target="tableStyles.xml" /><Relationship Id="rId8" Type="http://schemas.openxmlformats.org/officeDocument/2006/relationships/slide" Target="slides/slide1.xml" /><Relationship Id="rId9" Type="http://schemas.openxmlformats.org/officeDocument/2006/relationships/slide" Target="slides/slide2.xml" /></Relationships>
</file>

<file path=ppt/ink/ink1.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6" units="1/cm"/>
          <inkml:channelProperty channel="Y" name="resolution" value="28.34646" units="1/cm"/>
        </inkml:channelProperties>
      </inkml:inkSource>
      <inkml:timestamp xml:id="ts0" timeString="2021-08-26T22:30:37.0000000"/>
    </inkml:context>
    <inkml:brush xml:id="br0">
      <inkml:brushProperty name="width" value="0.05292" units="cm"/>
      <inkml:brushProperty name="height" value="0.05292" units="cm"/>
      <inkml:brushProperty name="color" value="#FF0000"/>
    </inkml:brush>
  </inkml:definitions>
  <inkml:trace contextRef="#ctx0" brushRef="#br0">566 477,'71'0,"-19"0,1 0,18 0,-1 0,1 0,-1 0,1 0,17 0,-35 0,18 0,-18 0,-1 0,1 0,0 0,0 0,0 0,0 0,0 0,0 0,0 0,17 0,-17 0,18 0,-1 0,-17 0,35 0,0 0,36 0,-36 0,18 0,-53 18,-36 34,-52 1,0 0,0 0,17 0,18 0,-18 0,18-1,-17 1,17 0,0 18,-18-1,18-17,-18 53,1-36,-1 1,0 17,18-35,0 0,0-1,-17 1,-1 0,18 18,0-1,0-17,71-35,-18-18,0-18,17 18,18 0,-35-18,0 18,0 0,18-17,-1-1,-17 18,0 0,35-18,-35 18,0 0,17 0,19 0,-37 0,19 0,-18-17,17 17,-17 0,0 0,0 0,0-18,0 18,0-17,17 17,-17 0,0 0,0 0,0 0,0 0,17 0</inkml:trace>
</inkml:ink>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0601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TextEdit="1"/>
          </p:cNvSpPr>
          <p:nvPr>
            <p:ph type="sldImg"/>
          </p:nvPr>
        </p:nvSpPr>
        <p:spPr>
          <a:ln>
            <a:solidFill>
              <a:srgbClr val="000000"/>
            </a:solidFill>
            <a:miter/>
          </a:ln>
        </p:spPr>
      </p:sp>
      <p:sp>
        <p:nvSpPr>
          <p:cNvPr id="1024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0243"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2</a:t>
            </a:fld>
            <a:endParaRPr lang="zh-CN" altLang="en-US" sz="1200">
              <a:latin typeface="Calibri"/>
            </a:endParaRPr>
          </a:p>
        </p:txBody>
      </p:sp>
    </p:spTree>
    <p:extLst>
      <p:ext uri="{BB962C8B-B14F-4D97-AF65-F5344CB8AC3E}">
        <p14:creationId xmlns:p14="http://schemas.microsoft.com/office/powerpoint/2010/main" val="30677879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eaLnBrk="1" fontAlgn="base" hangingPunct="1"/>
            <a:r>
              <a:rPr lang="zh-CN" altLang="en-US">
                <a:solidFill>
                  <a:schemeClr val="hlink"/>
                </a:solidFill>
                <a:cs typeface="Times New Roman" panose="02020603050405020304" pitchFamily="18" charset="0"/>
                <a:sym typeface="+mn-ea"/>
              </a:rPr>
              <a:t>使用顿号的注意事项</a:t>
            </a:r>
            <a:endParaRPr lang="zh-CN" altLang="en-US" strike="noStrike" noProof="1">
              <a:solidFill>
                <a:srgbClr val="FF0000"/>
              </a:solidFill>
              <a:cs typeface="Times New Roman" panose="02020603050405020304" pitchFamily="18" charset="0"/>
            </a:endParaRPr>
          </a:p>
          <a:p>
            <a:pPr eaLnBrk="1" fontAlgn="base" hangingPunct="1"/>
            <a:r>
              <a:rPr lang="en-US" altLang="zh-CN">
                <a:solidFill>
                  <a:srgbClr val="FF0000"/>
                </a:solidFill>
                <a:cs typeface="Times New Roman" panose="02020603050405020304" pitchFamily="18" charset="0"/>
                <a:sym typeface="+mn-ea"/>
              </a:rPr>
              <a:t>1</a:t>
            </a:r>
            <a:r>
              <a:rPr lang="zh-CN" altLang="en-US">
                <a:solidFill>
                  <a:srgbClr val="FF0000"/>
                </a:solidFill>
                <a:cs typeface="Times New Roman" panose="02020603050405020304" pitchFamily="18" charset="0"/>
                <a:sym typeface="+mn-ea"/>
              </a:rPr>
              <a:t>、并列词语或句子之间有了</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和</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与</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或</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及</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或者</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甚至</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以至</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但是</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而且</a:t>
            </a:r>
            <a:r>
              <a:rPr lang="zh-CN" altLang="en-US">
                <a:solidFill>
                  <a:srgbClr val="FF0000"/>
                </a:solidFill>
                <a:latin typeface="宋体" panose="02010600030101010101" pitchFamily="2" charset="-122"/>
                <a:cs typeface="Times New Roman" panose="02020603050405020304" pitchFamily="18" charset="0"/>
                <a:sym typeface="+mn-ea"/>
              </a:rPr>
              <a:t>”</a:t>
            </a:r>
            <a:r>
              <a:rPr lang="zh-CN" altLang="en-US">
                <a:solidFill>
                  <a:srgbClr val="FF0000"/>
                </a:solidFill>
                <a:cs typeface="Times New Roman" panose="02020603050405020304" pitchFamily="18" charset="0"/>
                <a:sym typeface="+mn-ea"/>
              </a:rPr>
              <a:t>等连词，连词前不再用顿号。</a:t>
            </a:r>
            <a:endParaRPr lang="zh-CN" altLang="en-US" strike="noStrike" noProof="1">
              <a:solidFill>
                <a:srgbClr val="FF0000"/>
              </a:solidFill>
              <a:ea typeface="黑体" panose="02010609060101010101" pitchFamily="2" charset="-122"/>
            </a:endParaRPr>
          </a:p>
          <a:p>
            <a:pPr eaLnBrk="1" fontAlgn="base"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cs typeface="Times New Roman" panose="02020603050405020304" pitchFamily="18" charset="0"/>
                <a:sym typeface="+mn-ea"/>
              </a:rPr>
              <a:t>大陆海协会会长陈云林与台湾海基会董事长江丙坤</a:t>
            </a:r>
            <a:r>
              <a:rPr lang="en-US" altLang="zh-CN">
                <a:solidFill>
                  <a:srgbClr val="000000"/>
                </a:solidFill>
                <a:cs typeface="Times New Roman" panose="02020603050405020304" pitchFamily="18" charset="0"/>
                <a:sym typeface="+mn-ea"/>
              </a:rPr>
              <a:t>11</a:t>
            </a:r>
            <a:r>
              <a:rPr lang="zh-CN" altLang="en-US">
                <a:solidFill>
                  <a:srgbClr val="000000"/>
                </a:solidFill>
                <a:cs typeface="Times New Roman" panose="02020603050405020304" pitchFamily="18" charset="0"/>
                <a:sym typeface="+mn-ea"/>
              </a:rPr>
              <a:t>月</a:t>
            </a:r>
            <a:r>
              <a:rPr lang="en-US" altLang="zh-CN">
                <a:solidFill>
                  <a:srgbClr val="000000"/>
                </a:solidFill>
                <a:cs typeface="Times New Roman" panose="02020603050405020304" pitchFamily="18" charset="0"/>
                <a:sym typeface="+mn-ea"/>
              </a:rPr>
              <a:t>4</a:t>
            </a:r>
            <a:r>
              <a:rPr lang="zh-CN" altLang="en-US">
                <a:solidFill>
                  <a:srgbClr val="000000"/>
                </a:solidFill>
                <a:cs typeface="Times New Roman" panose="02020603050405020304" pitchFamily="18" charset="0"/>
                <a:sym typeface="+mn-ea"/>
              </a:rPr>
              <a:t>日上午在台北圆山饭店举行第二次</a:t>
            </a:r>
            <a:r>
              <a:rPr lang="zh-CN" altLang="en-US">
                <a:solidFill>
                  <a:srgbClr val="000000"/>
                </a:solidFill>
                <a:latin typeface="宋体" panose="02010600030101010101" pitchFamily="2" charset="-122"/>
                <a:cs typeface="Times New Roman" panose="02020603050405020304" pitchFamily="18" charset="0"/>
                <a:sym typeface="+mn-ea"/>
              </a:rPr>
              <a:t>“</a:t>
            </a:r>
            <a:r>
              <a:rPr lang="zh-CN" altLang="en-US">
                <a:solidFill>
                  <a:srgbClr val="000000"/>
                </a:solidFill>
                <a:cs typeface="Times New Roman" panose="02020603050405020304" pitchFamily="18" charset="0"/>
                <a:sym typeface="+mn-ea"/>
              </a:rPr>
              <a:t>陈江会谈</a:t>
            </a:r>
            <a:r>
              <a:rPr lang="zh-CN" altLang="en-US">
                <a:solidFill>
                  <a:srgbClr val="000000"/>
                </a:solidFill>
                <a:latin typeface="宋体" panose="02010600030101010101" pitchFamily="2" charset="-122"/>
                <a:cs typeface="Times New Roman" panose="02020603050405020304" pitchFamily="18" charset="0"/>
                <a:sym typeface="+mn-ea"/>
              </a:rPr>
              <a:t>”</a:t>
            </a:r>
            <a:r>
              <a:rPr lang="zh-CN" altLang="en-US">
                <a:solidFill>
                  <a:srgbClr val="000000"/>
                </a:solidFill>
                <a:cs typeface="Times New Roman" panose="02020603050405020304" pitchFamily="18" charset="0"/>
                <a:sym typeface="+mn-ea"/>
              </a:rPr>
              <a:t>，这次会谈在解决两岸海运、空运、邮政</a:t>
            </a:r>
            <a:r>
              <a:rPr lang="zh-CN" altLang="en-US">
                <a:gradFill>
                  <a:gsLst>
                    <a:gs pos="0">
                      <a:srgbClr val="007BD3"/>
                    </a:gs>
                    <a:gs pos="100000">
                      <a:srgbClr val="034373"/>
                    </a:gs>
                  </a:gsLst>
                  <a:lin scaled="0"/>
                </a:gradFill>
                <a:cs typeface="Times New Roman" panose="02020603050405020304" pitchFamily="18" charset="0"/>
                <a:sym typeface="+mn-ea"/>
              </a:rPr>
              <a:t>和</a:t>
            </a:r>
            <a:r>
              <a:rPr lang="zh-CN" altLang="en-US">
                <a:solidFill>
                  <a:srgbClr val="000000"/>
                </a:solidFill>
                <a:cs typeface="Times New Roman" panose="02020603050405020304" pitchFamily="18" charset="0"/>
                <a:sym typeface="+mn-ea"/>
              </a:rPr>
              <a:t>食品安全等问题方面取得重要共识。</a:t>
            </a:r>
            <a:endParaRPr lang="zh-CN" altLang="en-US" strike="noStrike" noProof="1">
              <a:solidFill>
                <a:srgbClr val="000000"/>
              </a:solidFill>
              <a:ea typeface="黑体" panose="02010609060101010101" pitchFamily="2" charset="-122"/>
            </a:endParaRPr>
          </a:p>
          <a:p>
            <a:pPr eaLnBrk="1" fontAlgn="base"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cs typeface="Times New Roman" panose="02020603050405020304" pitchFamily="18" charset="0"/>
                <a:sym typeface="+mn-ea"/>
              </a:rPr>
              <a:t>观众长时间地等待，只为一睹她的风采</a:t>
            </a:r>
            <a:r>
              <a:rPr lang="zh-CN" altLang="en-US">
                <a:solidFill>
                  <a:srgbClr val="FF0000"/>
                </a:solidFill>
                <a:cs typeface="Times New Roman" panose="02020603050405020304" pitchFamily="18" charset="0"/>
                <a:sym typeface="+mn-ea"/>
              </a:rPr>
              <a:t>、或</a:t>
            </a:r>
            <a:r>
              <a:rPr lang="zh-CN" altLang="en-US">
                <a:solidFill>
                  <a:srgbClr val="000000"/>
                </a:solidFill>
                <a:cs typeface="Times New Roman" panose="02020603050405020304" pitchFamily="18" charset="0"/>
                <a:sym typeface="+mn-ea"/>
              </a:rPr>
              <a:t>签上一个名。</a:t>
            </a:r>
            <a:endParaRPr lang="en-US" altLang="zh-CN" strike="noStrike" noProof="1">
              <a:solidFill>
                <a:srgbClr val="000000"/>
              </a:solidFill>
              <a:ea typeface="Times New Roman" panose="02020603050405020304" pitchFamily="18" charset="0"/>
            </a:endParaRPr>
          </a:p>
          <a:p>
            <a:pPr eaLnBrk="1" hangingPunct="1"/>
            <a:r>
              <a:rPr lang="en-US" altLang="zh-CN">
                <a:solidFill>
                  <a:srgbClr val="FF0000"/>
                </a:solidFill>
                <a:sym typeface="+mn-ea"/>
              </a:rPr>
              <a:t>2</a:t>
            </a:r>
            <a:r>
              <a:rPr lang="zh-CN" altLang="en-US">
                <a:solidFill>
                  <a:srgbClr val="FF0000"/>
                </a:solidFill>
                <a:sym typeface="+mn-ea"/>
              </a:rPr>
              <a:t>、用相邻的数字表示概数时，中间不能加顿号；不表示概数的相邻数字之间应该使用顿号。</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距这二三里的地方有一座桥。</a:t>
            </a:r>
            <a:r>
              <a:rPr lang="en-US" altLang="zh-CN">
                <a:solidFill>
                  <a:srgbClr val="000000"/>
                </a:solidFill>
                <a:sym typeface="+mn-ea"/>
              </a:rPr>
              <a:t>(</a:t>
            </a:r>
            <a:r>
              <a:rPr lang="zh-CN" altLang="en-US">
                <a:solidFill>
                  <a:srgbClr val="000000"/>
                </a:solidFill>
                <a:sym typeface="+mn-ea"/>
              </a:rPr>
              <a:t>表示概数，标点使用正确</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她看上去十七、八岁，一副瘦骨伶仃的样子。</a:t>
            </a:r>
            <a:r>
              <a:rPr lang="en-US" altLang="zh-CN">
                <a:solidFill>
                  <a:srgbClr val="000000"/>
                </a:solidFill>
                <a:sym typeface="+mn-ea"/>
              </a:rPr>
              <a:t>(</a:t>
            </a:r>
            <a:r>
              <a:rPr lang="zh-CN" altLang="en-US">
                <a:solidFill>
                  <a:srgbClr val="000000"/>
                </a:solidFill>
                <a:sym typeface="+mn-ea"/>
              </a:rPr>
              <a:t>表示概数，应该去掉顿号</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退居二、三线的老干部都来了。</a:t>
            </a:r>
            <a:r>
              <a:rPr lang="en-US" altLang="zh-CN">
                <a:solidFill>
                  <a:srgbClr val="000000"/>
                </a:solidFill>
                <a:sym typeface="+mn-ea"/>
              </a:rPr>
              <a:t>(</a:t>
            </a:r>
            <a:r>
              <a:rPr lang="zh-CN" altLang="en-US">
                <a:solidFill>
                  <a:srgbClr val="000000"/>
                </a:solidFill>
                <a:sym typeface="+mn-ea"/>
              </a:rPr>
              <a:t>标点使用正确</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3</a:t>
            </a:r>
            <a:r>
              <a:rPr lang="zh-CN" altLang="en-US">
                <a:solidFill>
                  <a:srgbClr val="FF0000"/>
                </a:solidFill>
                <a:sym typeface="+mn-ea"/>
              </a:rPr>
              <a:t>、互相包含的成分之间不能用顿号，也不能用逗号。</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这次受到沙尘暴袭击的共三省五十六个县。</a:t>
            </a:r>
            <a:r>
              <a:rPr lang="en-US" altLang="zh-CN">
                <a:solidFill>
                  <a:srgbClr val="000000"/>
                </a:solidFill>
                <a:sym typeface="+mn-ea"/>
              </a:rPr>
              <a:t>(</a:t>
            </a:r>
            <a:r>
              <a:rPr lang="zh-CN" altLang="en-US">
                <a:solidFill>
                  <a:srgbClr val="000000"/>
                </a:solidFill>
                <a:sym typeface="+mn-ea"/>
              </a:rPr>
              <a:t>标点使用正确，</a:t>
            </a:r>
            <a:r>
              <a:rPr lang="zh-CN" altLang="en-US">
                <a:solidFill>
                  <a:srgbClr val="000000"/>
                </a:solidFill>
                <a:latin typeface="宋体" panose="02010600030101010101" pitchFamily="2" charset="-122"/>
                <a:sym typeface="+mn-ea"/>
              </a:rPr>
              <a:t>“</a:t>
            </a:r>
            <a:r>
              <a:rPr lang="zh-CN" altLang="en-US">
                <a:solidFill>
                  <a:srgbClr val="000000"/>
                </a:solidFill>
                <a:sym typeface="+mn-ea"/>
              </a:rPr>
              <a:t>三省五十六个县</a:t>
            </a:r>
            <a:r>
              <a:rPr lang="zh-CN" altLang="en-US">
                <a:solidFill>
                  <a:srgbClr val="000000"/>
                </a:solidFill>
                <a:latin typeface="宋体" panose="02010600030101010101" pitchFamily="2" charset="-122"/>
                <a:sym typeface="+mn-ea"/>
              </a:rPr>
              <a:t>”</a:t>
            </a:r>
            <a:r>
              <a:rPr lang="zh-CN" altLang="en-US">
                <a:solidFill>
                  <a:srgbClr val="000000"/>
                </a:solidFill>
                <a:sym typeface="+mn-ea"/>
              </a:rPr>
              <a:t>中省县两级之间不能用顿号</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4</a:t>
            </a:r>
            <a:r>
              <a:rPr lang="zh-CN" altLang="en-US">
                <a:solidFill>
                  <a:srgbClr val="FF0000"/>
                </a:solidFill>
                <a:sym typeface="+mn-ea"/>
              </a:rPr>
              <a:t>、固定的集合性并列词语间，尤其是一些约定俗成的词语间，无须停顿也不会产生歧义，则不必使用顿号。</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中小学</a:t>
            </a:r>
            <a:r>
              <a:rPr lang="zh-CN" altLang="en-US">
                <a:solidFill>
                  <a:srgbClr val="000000"/>
                </a:solidFill>
                <a:latin typeface="宋体" panose="02010600030101010101" pitchFamily="2" charset="-122"/>
                <a:sym typeface="+mn-ea"/>
              </a:rPr>
              <a:t>”“</a:t>
            </a:r>
            <a:r>
              <a:rPr lang="zh-CN" altLang="en-US">
                <a:solidFill>
                  <a:srgbClr val="000000"/>
                </a:solidFill>
                <a:sym typeface="+mn-ea"/>
              </a:rPr>
              <a:t>工农兵</a:t>
            </a:r>
            <a:r>
              <a:rPr lang="zh-CN" altLang="en-US">
                <a:solidFill>
                  <a:srgbClr val="000000"/>
                </a:solidFill>
                <a:latin typeface="宋体" panose="02010600030101010101" pitchFamily="2" charset="-122"/>
                <a:sym typeface="+mn-ea"/>
              </a:rPr>
              <a:t>”“</a:t>
            </a:r>
            <a:r>
              <a:rPr lang="zh-CN" altLang="en-US">
                <a:solidFill>
                  <a:srgbClr val="000000"/>
                </a:solidFill>
                <a:sym typeface="+mn-ea"/>
              </a:rPr>
              <a:t>农林牧</a:t>
            </a:r>
            <a:r>
              <a:rPr lang="zh-CN" altLang="en-US">
                <a:solidFill>
                  <a:srgbClr val="000000"/>
                </a:solidFill>
                <a:latin typeface="宋体" panose="02010600030101010101" pitchFamily="2" charset="-122"/>
                <a:sym typeface="+mn-ea"/>
              </a:rPr>
              <a:t>”“</a:t>
            </a:r>
            <a:r>
              <a:rPr lang="zh-CN" altLang="en-US">
                <a:solidFill>
                  <a:srgbClr val="000000"/>
                </a:solidFill>
                <a:sym typeface="+mn-ea"/>
              </a:rPr>
              <a:t>省市领导</a:t>
            </a:r>
            <a:r>
              <a:rPr lang="zh-CN" altLang="en-US">
                <a:solidFill>
                  <a:srgbClr val="000000"/>
                </a:solidFill>
                <a:latin typeface="宋体" panose="02010600030101010101" pitchFamily="2" charset="-122"/>
                <a:sym typeface="+mn-ea"/>
              </a:rPr>
              <a:t>”“</a:t>
            </a:r>
            <a:r>
              <a:rPr lang="zh-CN" altLang="en-US">
                <a:solidFill>
                  <a:srgbClr val="000000"/>
                </a:solidFill>
                <a:sym typeface="+mn-ea"/>
              </a:rPr>
              <a:t>城乡结合部</a:t>
            </a:r>
            <a:r>
              <a:rPr lang="zh-CN" altLang="en-US">
                <a:solidFill>
                  <a:srgbClr val="000000"/>
                </a:solidFill>
                <a:latin typeface="宋体" panose="02010600030101010101" pitchFamily="2" charset="-122"/>
                <a:sym typeface="+mn-ea"/>
              </a:rPr>
              <a:t>”</a:t>
            </a:r>
            <a:r>
              <a:rPr lang="zh-CN" altLang="en-US">
                <a:solidFill>
                  <a:srgbClr val="000000"/>
                </a:solidFill>
                <a:sym typeface="+mn-ea"/>
              </a:rPr>
              <a:t>等集合性并列词语内部不必使用顿号。</a:t>
            </a:r>
            <a:r>
              <a:rPr lang="en-US" altLang="zh-CN">
                <a:solidFill>
                  <a:srgbClr val="000000"/>
                </a:solidFill>
                <a:sym typeface="+mn-ea"/>
              </a:rPr>
              <a:t>(</a:t>
            </a:r>
            <a:r>
              <a:rPr lang="zh-CN" altLang="en-US">
                <a:solidFill>
                  <a:srgbClr val="000000"/>
                </a:solidFill>
                <a:sym typeface="+mn-ea"/>
              </a:rPr>
              <a:t>标点使用正确</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这次</a:t>
            </a:r>
            <a:r>
              <a:rPr lang="zh-CN" altLang="en-US">
                <a:solidFill>
                  <a:srgbClr val="000000"/>
                </a:solidFill>
                <a:latin typeface="宋体" panose="02010600030101010101" pitchFamily="2" charset="-122"/>
                <a:sym typeface="+mn-ea"/>
              </a:rPr>
              <a:t>“</a:t>
            </a:r>
            <a:r>
              <a:rPr lang="zh-CN" altLang="en-US">
                <a:solidFill>
                  <a:srgbClr val="000000"/>
                </a:solidFill>
                <a:sym typeface="+mn-ea"/>
              </a:rPr>
              <a:t>严打</a:t>
            </a:r>
            <a:r>
              <a:rPr lang="zh-CN" altLang="en-US">
                <a:solidFill>
                  <a:srgbClr val="000000"/>
                </a:solidFill>
                <a:latin typeface="宋体" panose="02010600030101010101" pitchFamily="2" charset="-122"/>
                <a:sym typeface="+mn-ea"/>
              </a:rPr>
              <a:t>”</a:t>
            </a:r>
            <a:r>
              <a:rPr lang="zh-CN" altLang="en-US">
                <a:solidFill>
                  <a:srgbClr val="000000"/>
                </a:solidFill>
                <a:sym typeface="+mn-ea"/>
              </a:rPr>
              <a:t>的成功，和广大公安干、警的努力是分不开的，和公安干、警家属的支持是分不开的。</a:t>
            </a:r>
            <a:r>
              <a:rPr lang="en-US" altLang="zh-CN">
                <a:solidFill>
                  <a:srgbClr val="000000"/>
                </a:solidFill>
                <a:sym typeface="+mn-ea"/>
              </a:rPr>
              <a:t>(</a:t>
            </a:r>
            <a:r>
              <a:rPr lang="en-US" altLang="zh-CN">
                <a:solidFill>
                  <a:srgbClr val="000000"/>
                </a:solidFill>
                <a:latin typeface="宋体" panose="02010600030101010101" pitchFamily="2" charset="-122"/>
                <a:sym typeface="+mn-ea"/>
              </a:rPr>
              <a:t>“</a:t>
            </a:r>
            <a:r>
              <a:rPr lang="zh-CN" altLang="en-US">
                <a:solidFill>
                  <a:srgbClr val="000000"/>
                </a:solidFill>
                <a:sym typeface="+mn-ea"/>
              </a:rPr>
              <a:t>公安干警</a:t>
            </a:r>
            <a:r>
              <a:rPr lang="zh-CN" altLang="en-US">
                <a:solidFill>
                  <a:srgbClr val="000000"/>
                </a:solidFill>
                <a:latin typeface="宋体" panose="02010600030101010101" pitchFamily="2" charset="-122"/>
                <a:sym typeface="+mn-ea"/>
              </a:rPr>
              <a:t>”</a:t>
            </a:r>
            <a:r>
              <a:rPr lang="zh-CN" altLang="en-US">
                <a:solidFill>
                  <a:srgbClr val="000000"/>
                </a:solidFill>
                <a:sym typeface="+mn-ea"/>
              </a:rPr>
              <a:t>是集合词语，</a:t>
            </a:r>
            <a:r>
              <a:rPr lang="zh-CN" altLang="en-US">
                <a:solidFill>
                  <a:srgbClr val="000000"/>
                </a:solidFill>
                <a:latin typeface="宋体" panose="02010600030101010101" pitchFamily="2" charset="-122"/>
                <a:sym typeface="+mn-ea"/>
              </a:rPr>
              <a:t>“</a:t>
            </a:r>
            <a:r>
              <a:rPr lang="zh-CN" altLang="en-US">
                <a:solidFill>
                  <a:srgbClr val="000000"/>
                </a:solidFill>
                <a:sym typeface="+mn-ea"/>
              </a:rPr>
              <a:t>干</a:t>
            </a:r>
            <a:r>
              <a:rPr lang="zh-CN" altLang="en-US">
                <a:solidFill>
                  <a:srgbClr val="000000"/>
                </a:solidFill>
                <a:latin typeface="宋体" panose="02010600030101010101" pitchFamily="2" charset="-122"/>
                <a:sym typeface="+mn-ea"/>
              </a:rPr>
              <a:t>”</a:t>
            </a:r>
            <a:r>
              <a:rPr lang="zh-CN" altLang="en-US">
                <a:solidFill>
                  <a:srgbClr val="000000"/>
                </a:solidFill>
                <a:sym typeface="+mn-ea"/>
              </a:rPr>
              <a:t>指干部，</a:t>
            </a:r>
            <a:r>
              <a:rPr lang="zh-CN" altLang="en-US">
                <a:solidFill>
                  <a:srgbClr val="000000"/>
                </a:solidFill>
                <a:latin typeface="宋体" panose="02010600030101010101" pitchFamily="2" charset="-122"/>
                <a:sym typeface="+mn-ea"/>
              </a:rPr>
              <a:t>“</a:t>
            </a:r>
            <a:r>
              <a:rPr lang="zh-CN" altLang="en-US">
                <a:solidFill>
                  <a:srgbClr val="000000"/>
                </a:solidFill>
                <a:sym typeface="+mn-ea"/>
              </a:rPr>
              <a:t>警</a:t>
            </a:r>
            <a:r>
              <a:rPr lang="zh-CN" altLang="en-US">
                <a:solidFill>
                  <a:srgbClr val="000000"/>
                </a:solidFill>
                <a:latin typeface="宋体" panose="02010600030101010101" pitchFamily="2" charset="-122"/>
                <a:sym typeface="+mn-ea"/>
              </a:rPr>
              <a:t>”</a:t>
            </a:r>
            <a:r>
              <a:rPr lang="zh-CN" altLang="en-US">
                <a:solidFill>
                  <a:srgbClr val="000000"/>
                </a:solidFill>
                <a:sym typeface="+mn-ea"/>
              </a:rPr>
              <a:t>指警察。集合词语是紧密结构，不能用顿号分隔开来</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5</a:t>
            </a:r>
            <a:r>
              <a:rPr lang="zh-CN" altLang="en-US">
                <a:solidFill>
                  <a:srgbClr val="FF0000"/>
                </a:solidFill>
                <a:sym typeface="+mn-ea"/>
              </a:rPr>
              <a:t>、并列词语之间带有</a:t>
            </a:r>
            <a:r>
              <a:rPr lang="zh-CN" altLang="en-US">
                <a:solidFill>
                  <a:srgbClr val="FF0000"/>
                </a:solidFill>
                <a:latin typeface="宋体" panose="02010600030101010101" pitchFamily="2" charset="-122"/>
                <a:sym typeface="+mn-ea"/>
              </a:rPr>
              <a:t>“</a:t>
            </a:r>
            <a:r>
              <a:rPr lang="zh-CN" altLang="en-US">
                <a:solidFill>
                  <a:srgbClr val="FF0000"/>
                </a:solidFill>
                <a:sym typeface="+mn-ea"/>
              </a:rPr>
              <a:t>啊</a:t>
            </a:r>
            <a:r>
              <a:rPr lang="zh-CN" altLang="en-US">
                <a:solidFill>
                  <a:srgbClr val="FF0000"/>
                </a:solidFill>
                <a:latin typeface="宋体" panose="02010600030101010101" pitchFamily="2" charset="-122"/>
                <a:sym typeface="+mn-ea"/>
              </a:rPr>
              <a:t>”“</a:t>
            </a:r>
            <a:r>
              <a:rPr lang="zh-CN" altLang="en-US">
                <a:solidFill>
                  <a:srgbClr val="FF0000"/>
                </a:solidFill>
                <a:sym typeface="+mn-ea"/>
              </a:rPr>
              <a:t>哇</a:t>
            </a:r>
            <a:r>
              <a:rPr lang="zh-CN" altLang="en-US">
                <a:solidFill>
                  <a:srgbClr val="FF0000"/>
                </a:solidFill>
                <a:latin typeface="宋体" panose="02010600030101010101" pitchFamily="2" charset="-122"/>
                <a:sym typeface="+mn-ea"/>
              </a:rPr>
              <a:t>”“</a:t>
            </a:r>
            <a:r>
              <a:rPr lang="zh-CN" altLang="en-US">
                <a:solidFill>
                  <a:srgbClr val="FF0000"/>
                </a:solidFill>
                <a:sym typeface="+mn-ea"/>
              </a:rPr>
              <a:t>啦</a:t>
            </a:r>
            <a:r>
              <a:rPr lang="zh-CN" altLang="en-US">
                <a:solidFill>
                  <a:srgbClr val="FF0000"/>
                </a:solidFill>
                <a:latin typeface="宋体" panose="02010600030101010101" pitchFamily="2" charset="-122"/>
                <a:sym typeface="+mn-ea"/>
              </a:rPr>
              <a:t>”“</a:t>
            </a:r>
            <a:r>
              <a:rPr lang="zh-CN" altLang="en-US">
                <a:solidFill>
                  <a:srgbClr val="FF0000"/>
                </a:solidFill>
                <a:sym typeface="+mn-ea"/>
              </a:rPr>
              <a:t>呀</a:t>
            </a:r>
            <a:r>
              <a:rPr lang="zh-CN" altLang="en-US">
                <a:solidFill>
                  <a:srgbClr val="FF0000"/>
                </a:solidFill>
                <a:latin typeface="宋体" panose="02010600030101010101" pitchFamily="2" charset="-122"/>
                <a:sym typeface="+mn-ea"/>
              </a:rPr>
              <a:t>”</a:t>
            </a:r>
            <a:r>
              <a:rPr lang="zh-CN" altLang="en-US">
                <a:solidFill>
                  <a:srgbClr val="FF0000"/>
                </a:solidFill>
                <a:sym typeface="+mn-ea"/>
              </a:rPr>
              <a:t>等语气词时，并列成分之间用逗号，不用顿号。</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参加政协第十一届二次会议的刘翔刚下飞机就忙了起来，签名啊，拍照啊，回答记者提问啊。</a:t>
            </a:r>
            <a:endParaRPr lang="zh-CN" altLang="en-US">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我们的院子里种了一些花，菊花啦、月季啦、山竹啦 、美人蕉啦，非常好看。</a:t>
            </a:r>
            <a:r>
              <a:rPr lang="en-US" altLang="zh-CN">
                <a:solidFill>
                  <a:srgbClr val="000000"/>
                </a:solidFill>
                <a:sym typeface="+mn-ea"/>
              </a:rPr>
              <a:t>(</a:t>
            </a:r>
            <a:r>
              <a:rPr lang="zh-CN" altLang="en-US">
                <a:solidFill>
                  <a:srgbClr val="000000"/>
                </a:solidFill>
                <a:sym typeface="+mn-ea"/>
              </a:rPr>
              <a:t>顿号改为逗号</a:t>
            </a:r>
            <a:r>
              <a:rPr lang="en-US" altLang="zh-CN">
                <a:solidFill>
                  <a:srgbClr val="000000"/>
                </a:solidFill>
                <a:sym typeface="+mn-ea"/>
              </a:rPr>
              <a:t>)</a:t>
            </a:r>
            <a:endParaRPr lang="zh-CN" altLang="en-US">
              <a:solidFill>
                <a:schemeClr val="hlink"/>
              </a:solidFill>
            </a:endParaRPr>
          </a:p>
          <a:p>
            <a:pPr eaLnBrk="1" hangingPunct="1"/>
            <a:r>
              <a:rPr lang="en-US" altLang="zh-CN">
                <a:solidFill>
                  <a:srgbClr val="FF0000"/>
                </a:solidFill>
                <a:sym typeface="+mn-ea"/>
              </a:rPr>
              <a:t>6</a:t>
            </a:r>
            <a:r>
              <a:rPr lang="zh-CN" altLang="en-US">
                <a:solidFill>
                  <a:srgbClr val="FF0000"/>
                </a:solidFill>
                <a:sym typeface="+mn-ea"/>
              </a:rPr>
              <a:t>、</a:t>
            </a:r>
            <a:r>
              <a:rPr lang="en-US" altLang="zh-CN">
                <a:solidFill>
                  <a:srgbClr val="FF0000"/>
                </a:solidFill>
                <a:sym typeface="+mn-ea"/>
              </a:rPr>
              <a:t>如果并列成分不属于同一层次，则小的并列成分间用顿号，大的并列成分之间用逗号。</a:t>
            </a:r>
            <a:endParaRPr lang="en-US" altLang="zh-CN">
              <a:solidFill>
                <a:srgbClr val="FF0000"/>
              </a:solidFill>
              <a:ea typeface="黑体" panose="02010609060101010101" pitchFamily="2" charset="-122"/>
            </a:endParaRPr>
          </a:p>
          <a:p>
            <a:pPr eaLnBrk="1" hangingPunct="1"/>
            <a:r>
              <a:rPr lang="zh-CN" altLang="en-US">
                <a:solidFill>
                  <a:srgbClr val="000000"/>
                </a:solidFill>
                <a:ea typeface="黑体" panose="02010609060101010101" pitchFamily="2" charset="-122"/>
                <a:sym typeface="+mn-ea"/>
              </a:rPr>
              <a:t>【例】</a:t>
            </a:r>
            <a:r>
              <a:rPr lang="zh-CN" altLang="en-US">
                <a:solidFill>
                  <a:srgbClr val="000000"/>
                </a:solidFill>
                <a:sym typeface="+mn-ea"/>
              </a:rPr>
              <a:t>　在这次会演中，上海的越剧、沪剧、淮剧，安徽的黄梅戏，河南的豫剧都带来了新剧目。(顿号使用正确)</a:t>
            </a:r>
            <a:endParaRPr lang="zh-CN" altLang="en-US">
              <a:solidFill>
                <a:srgbClr val="000000"/>
              </a:solidFill>
              <a:ea typeface="黑体" panose="02010609060101010101" pitchFamily="2" charset="-122"/>
            </a:endParaRPr>
          </a:p>
          <a:p>
            <a:pPr eaLnBrk="1" hangingPunct="1"/>
            <a:r>
              <a:rPr lang="zh-CN" altLang="en-US">
                <a:solidFill>
                  <a:srgbClr val="000000"/>
                </a:solidFill>
                <a:ea typeface="黑体" panose="02010609060101010101" pitchFamily="2" charset="-122"/>
                <a:sym typeface="+mn-ea"/>
              </a:rPr>
              <a:t>【例】</a:t>
            </a:r>
            <a:r>
              <a:rPr lang="zh-CN" altLang="en-US">
                <a:solidFill>
                  <a:srgbClr val="000000"/>
                </a:solidFill>
                <a:sym typeface="+mn-ea"/>
              </a:rPr>
              <a:t>　新年来临之际，中国国家主席胡锦涛发表了题为《共同推进人类和平与发展的崇高事业》的新年贺语，向全国各族人民、香港、澳门、台湾同胞和海外侨胞，向世界各国朋友致以新年祝福。(第一个顿号改为逗号)</a:t>
            </a:r>
            <a:endParaRPr lang="zh-CN" altLang="en-US">
              <a:solidFill>
                <a:srgbClr val="000000"/>
              </a:solidFill>
              <a:ea typeface="Times New Roman" panose="02020603050405020304" pitchFamily="18" charset="0"/>
            </a:endParaRPr>
          </a:p>
          <a:p>
            <a:pPr eaLnBrk="1" hangingPunct="1"/>
            <a:r>
              <a:rPr lang="en-US" altLang="zh-CN">
                <a:solidFill>
                  <a:srgbClr val="FF0000"/>
                </a:solidFill>
                <a:sym typeface="+mn-ea"/>
              </a:rPr>
              <a:t>7</a:t>
            </a:r>
            <a:r>
              <a:rPr lang="zh-CN" altLang="en-US">
                <a:solidFill>
                  <a:srgbClr val="FF0000"/>
                </a:solidFill>
                <a:sym typeface="+mn-ea"/>
              </a:rPr>
              <a:t>、标有引号的并列成分之间，标有书名号的并列成分之间通常不用顿号。</a:t>
            </a:r>
            <a:endParaRPr lang="en-US" altLang="zh-CN">
              <a:solidFill>
                <a:srgbClr val="FF0000"/>
              </a:solidFill>
            </a:endParaRPr>
          </a:p>
          <a:p>
            <a:pPr eaLnBrk="1" hangingPunct="1"/>
            <a:r>
              <a:rPr lang="zh-CN" altLang="en-US">
                <a:solidFill>
                  <a:srgbClr val="000000"/>
                </a:solidFill>
                <a:ea typeface="黑体" panose="02010609060101010101" pitchFamily="2" charset="-122"/>
                <a:sym typeface="+mn-ea"/>
              </a:rPr>
              <a:t>【例】“日”“月”构成“明”字。</a:t>
            </a:r>
            <a:endParaRPr lang="en-US" altLang="zh-CN">
              <a:solidFill>
                <a:srgbClr val="000000"/>
              </a:solidFill>
              <a:ea typeface="黑体" panose="02010609060101010101" pitchFamily="2" charset="-122"/>
            </a:endParaRPr>
          </a:p>
          <a:p>
            <a:pPr eaLnBrk="1" hangingPunct="1"/>
            <a:endParaRPr lang="zh-CN" altLang="en-US"/>
          </a:p>
        </p:txBody>
      </p:sp>
    </p:spTree>
    <p:extLst>
      <p:ext uri="{BB962C8B-B14F-4D97-AF65-F5344CB8AC3E}">
        <p14:creationId xmlns:p14="http://schemas.microsoft.com/office/powerpoint/2010/main" val="265143565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
          </p:nvPr>
        </p:nvSpPr>
        <p:spPr/>
        <p:txBody>
          <a:bodyPr/>
          <a:lstStyle/>
          <a:p>
            <a:pPr marL="0" lvl="0" indent="0" algn="r" eaLnBrk="1" latinLnBrk="1" hangingPunct="1"/>
            <a:fld id="{9A0DB2DC-4C9A-4742-B13C-FB6460FD3503}" type="slidenum">
              <a:rPr lang="en-US" altLang="en-US" sz="1200"/>
              <a:t>26</a:t>
            </a:fld>
            <a:endParaRPr lang="en-US" altLang="en-US" sz="1200"/>
          </a:p>
        </p:txBody>
      </p:sp>
      <p:sp>
        <p:nvSpPr>
          <p:cNvPr id="1050522" name="文本占位符 1050521"/>
          <p:cNvSpPr>
            <a:spLocks noGrp="1"/>
          </p:cNvSpPr>
          <p:nvPr>
            <p:ph type="body"/>
          </p:nvPr>
        </p:nvSpPr>
        <p:spPr>
          <a:xfrm flipH="1">
            <a:off x="0" y="0"/>
            <a:ext cx="0" cy="0"/>
          </a:xfrm>
          <a:prstGeom prst="rect">
            <a:avLst/>
          </a:prstGeom>
          <a:noFill/>
          <a:ln w="9525">
            <a:noFill/>
          </a:ln>
        </p:spPr>
        <p:txBody>
          <a:bodyPr lIns="91440" tIns="45720" rIns="91440" bIns="45720"/>
          <a:lstStyle/>
          <a:p>
            <a:pPr eaLnBrk="1" hangingPunct="1"/>
            <a:r>
              <a:rPr lang="en-US" altLang="zh-CN">
                <a:solidFill>
                  <a:srgbClr val="FF0000"/>
                </a:solidFill>
                <a:sym typeface="+mn-ea"/>
              </a:rPr>
              <a:t>1</a:t>
            </a:r>
            <a:r>
              <a:rPr lang="zh-CN" altLang="en-US">
                <a:solidFill>
                  <a:srgbClr val="FF0000"/>
                </a:solidFill>
                <a:sym typeface="+mn-ea"/>
              </a:rPr>
              <a:t>、非并列关系</a:t>
            </a:r>
            <a:r>
              <a:rPr lang="en-US" altLang="zh-CN">
                <a:solidFill>
                  <a:srgbClr val="FF0000"/>
                </a:solidFill>
                <a:sym typeface="+mn-ea"/>
              </a:rPr>
              <a:t>(</a:t>
            </a:r>
            <a:r>
              <a:rPr lang="zh-CN" altLang="en-US">
                <a:solidFill>
                  <a:srgbClr val="FF0000"/>
                </a:solidFill>
                <a:sym typeface="+mn-ea"/>
              </a:rPr>
              <a:t>如转折关系、因果关系等</a:t>
            </a:r>
            <a:r>
              <a:rPr lang="en-US" altLang="zh-CN">
                <a:solidFill>
                  <a:srgbClr val="FF0000"/>
                </a:solidFill>
                <a:sym typeface="+mn-ea"/>
              </a:rPr>
              <a:t>)</a:t>
            </a:r>
            <a:r>
              <a:rPr lang="zh-CN" altLang="en-US">
                <a:solidFill>
                  <a:srgbClr val="FF0000"/>
                </a:solidFill>
                <a:sym typeface="+mn-ea"/>
              </a:rPr>
              <a:t>的多重复句，第一层前后两部分之间也可用分号。</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我国年满十八周岁的公民，不分民族、种族、性别、职业、家庭出身、宗教信仰、教育程度、财产状况、居住期限，都有选举权和被选举权；但是依照法律被剥夺政治权利的人除外。</a:t>
            </a:r>
            <a:r>
              <a:rPr lang="en-US" altLang="zh-CN">
                <a:solidFill>
                  <a:srgbClr val="000000"/>
                </a:solidFill>
                <a:sym typeface="+mn-ea"/>
              </a:rPr>
              <a:t>(</a:t>
            </a:r>
            <a:r>
              <a:rPr lang="zh-CN" altLang="en-US">
                <a:solidFill>
                  <a:srgbClr val="000000"/>
                </a:solidFill>
                <a:sym typeface="+mn-ea"/>
              </a:rPr>
              <a:t>转折关系</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桥砖是深褐色，表明它的历史的悠久；但都完好无缺，令人叹息于古代工程的坚美。</a:t>
            </a:r>
            <a:r>
              <a:rPr lang="en-US" altLang="zh-CN">
                <a:solidFill>
                  <a:srgbClr val="000000"/>
                </a:solidFill>
                <a:sym typeface="+mn-ea"/>
              </a:rPr>
              <a:t>(</a:t>
            </a:r>
            <a:r>
              <a:rPr lang="zh-CN" altLang="en-US">
                <a:solidFill>
                  <a:srgbClr val="000000"/>
                </a:solidFill>
                <a:sym typeface="+mn-ea"/>
              </a:rPr>
              <a:t>转折关系</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2</a:t>
            </a:r>
            <a:r>
              <a:rPr lang="zh-CN" altLang="en-US">
                <a:solidFill>
                  <a:srgbClr val="FF0000"/>
                </a:solidFill>
                <a:sym typeface="+mn-ea"/>
              </a:rPr>
              <a:t>、分项列举的各项之间，也用分号</a:t>
            </a:r>
            <a:r>
              <a:rPr lang="zh-CN" altLang="en-US">
                <a:solidFill>
                  <a:srgbClr val="000000"/>
                </a:solidFill>
                <a:sym typeface="+mn-ea"/>
              </a:rPr>
              <a:t>。</a:t>
            </a:r>
            <a:endParaRPr lang="zh-CN" altLang="en-US">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中华人民共和国的行政区域划分如下：</a:t>
            </a:r>
            <a:endParaRPr lang="zh-CN" altLang="en-US">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一</a:t>
            </a:r>
            <a:r>
              <a:rPr lang="en-US" altLang="zh-CN">
                <a:solidFill>
                  <a:srgbClr val="000000"/>
                </a:solidFill>
                <a:sym typeface="+mn-ea"/>
              </a:rPr>
              <a:t>)</a:t>
            </a:r>
            <a:r>
              <a:rPr lang="zh-CN" altLang="en-US">
                <a:solidFill>
                  <a:srgbClr val="000000"/>
                </a:solidFill>
                <a:sym typeface="+mn-ea"/>
              </a:rPr>
              <a:t>全国分为省、自治区、直辖市；</a:t>
            </a:r>
            <a:endParaRPr lang="zh-CN" altLang="en-US">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二</a:t>
            </a:r>
            <a:r>
              <a:rPr lang="en-US" altLang="zh-CN">
                <a:solidFill>
                  <a:srgbClr val="000000"/>
                </a:solidFill>
                <a:sym typeface="+mn-ea"/>
              </a:rPr>
              <a:t>)</a:t>
            </a:r>
            <a:r>
              <a:rPr lang="zh-CN" altLang="en-US">
                <a:solidFill>
                  <a:srgbClr val="000000"/>
                </a:solidFill>
                <a:sym typeface="+mn-ea"/>
              </a:rPr>
              <a:t>省、自治区分为自治州、县、自治县、市；</a:t>
            </a:r>
            <a:endParaRPr lang="zh-CN" altLang="en-US">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三</a:t>
            </a:r>
            <a:r>
              <a:rPr lang="en-US" altLang="zh-CN">
                <a:solidFill>
                  <a:srgbClr val="000000"/>
                </a:solidFill>
                <a:sym typeface="+mn-ea"/>
              </a:rPr>
              <a:t>)</a:t>
            </a:r>
            <a:r>
              <a:rPr lang="zh-CN" altLang="en-US">
                <a:solidFill>
                  <a:srgbClr val="000000"/>
                </a:solidFill>
                <a:sym typeface="+mn-ea"/>
              </a:rPr>
              <a:t>县、自治县分为乡、民族乡、镇。</a:t>
            </a:r>
            <a:endParaRPr lang="zh-CN" altLang="en-US">
              <a:solidFill>
                <a:srgbClr val="000000"/>
              </a:solidFill>
              <a:ea typeface="Times New Roman" panose="02020603050405020304" pitchFamily="18" charset="0"/>
            </a:endParaRPr>
          </a:p>
          <a:p>
            <a:pPr eaLnBrk="1" hangingPunct="1">
              <a:lnSpc>
                <a:spcPct val="115000"/>
              </a:lnSpc>
            </a:pPr>
            <a:r>
              <a:rPr lang="en-US" altLang="zh-CN">
                <a:solidFill>
                  <a:srgbClr val="FF0000"/>
                </a:solidFill>
                <a:sym typeface="+mn-ea"/>
              </a:rPr>
              <a:t>3</a:t>
            </a:r>
            <a:r>
              <a:rPr lang="zh-CN" altLang="en-US">
                <a:solidFill>
                  <a:srgbClr val="FF0000"/>
                </a:solidFill>
                <a:sym typeface="+mn-ea"/>
              </a:rPr>
              <a:t>、复句内部用分号的前提是前后已有</a:t>
            </a:r>
            <a:r>
              <a:rPr lang="zh-CN" altLang="en-US" b="1">
                <a:solidFill>
                  <a:srgbClr val="FF0000"/>
                </a:solidFill>
                <a:sym typeface="+mn-ea"/>
              </a:rPr>
              <a:t>逗号</a:t>
            </a:r>
            <a:r>
              <a:rPr lang="zh-CN" altLang="en-US">
                <a:solidFill>
                  <a:srgbClr val="FF0000"/>
                </a:solidFill>
                <a:sym typeface="+mn-ea"/>
              </a:rPr>
              <a:t>出现。只有一重关系的复句，分句间一般用逗号，不用分号。如果分句内部已用了逗号，并列分句之间必须用分号。</a:t>
            </a:r>
            <a:endParaRPr lang="zh-CN" altLang="en-US">
              <a:solidFill>
                <a:srgbClr val="FF0000"/>
              </a:solidFill>
              <a:ea typeface="黑体" panose="02010609060101010101" pitchFamily="2" charset="-122"/>
            </a:endParaRPr>
          </a:p>
          <a:p>
            <a:pPr eaLnBrk="1" hangingPunct="1">
              <a:lnSpc>
                <a:spcPct val="115000"/>
              </a:lnSpc>
            </a:pPr>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a:t>
            </a:r>
            <a:r>
              <a:rPr lang="en-US" altLang="zh-CN">
                <a:solidFill>
                  <a:srgbClr val="000000"/>
                </a:solidFill>
                <a:sym typeface="+mn-ea"/>
              </a:rPr>
              <a:t>30</a:t>
            </a:r>
            <a:r>
              <a:rPr lang="zh-CN" altLang="en-US">
                <a:solidFill>
                  <a:srgbClr val="000000"/>
                </a:solidFill>
                <a:sym typeface="+mn-ea"/>
              </a:rPr>
              <a:t>多年来，中国环保事业发展有</a:t>
            </a:r>
            <a:r>
              <a:rPr lang="zh-CN" altLang="en-US">
                <a:solidFill>
                  <a:srgbClr val="000000"/>
                </a:solidFill>
                <a:latin typeface="宋体" panose="02010600030101010101" pitchFamily="2" charset="-122"/>
                <a:sym typeface="+mn-ea"/>
              </a:rPr>
              <a:t>“</a:t>
            </a:r>
            <a:r>
              <a:rPr lang="zh-CN" altLang="en-US">
                <a:solidFill>
                  <a:srgbClr val="000000"/>
                </a:solidFill>
                <a:sym typeface="+mn-ea"/>
              </a:rPr>
              <a:t>四大步</a:t>
            </a:r>
            <a:r>
              <a:rPr lang="zh-CN" altLang="en-US">
                <a:solidFill>
                  <a:srgbClr val="000000"/>
                </a:solidFill>
                <a:latin typeface="宋体" panose="02010600030101010101" pitchFamily="2" charset="-122"/>
                <a:sym typeface="+mn-ea"/>
              </a:rPr>
              <a:t>”</a:t>
            </a:r>
            <a:r>
              <a:rPr lang="zh-CN" altLang="en-US">
                <a:solidFill>
                  <a:srgbClr val="000000"/>
                </a:solidFill>
                <a:sym typeface="+mn-ea"/>
              </a:rPr>
              <a:t>：</a:t>
            </a:r>
            <a:r>
              <a:rPr lang="en-US" altLang="zh-CN">
                <a:solidFill>
                  <a:srgbClr val="000000"/>
                </a:solidFill>
                <a:sym typeface="+mn-ea"/>
              </a:rPr>
              <a:t>1978</a:t>
            </a:r>
            <a:r>
              <a:rPr lang="zh-CN" altLang="en-US">
                <a:solidFill>
                  <a:srgbClr val="000000"/>
                </a:solidFill>
                <a:sym typeface="+mn-ea"/>
              </a:rPr>
              <a:t>年，我国成立国务院环境保护领导小组办公室，设在国家建委之下；</a:t>
            </a:r>
            <a:r>
              <a:rPr lang="en-US" altLang="zh-CN">
                <a:solidFill>
                  <a:srgbClr val="000000"/>
                </a:solidFill>
                <a:sym typeface="+mn-ea"/>
              </a:rPr>
              <a:t>1987</a:t>
            </a:r>
            <a:r>
              <a:rPr lang="zh-CN" altLang="en-US">
                <a:solidFill>
                  <a:srgbClr val="000000"/>
                </a:solidFill>
                <a:sym typeface="+mn-ea"/>
              </a:rPr>
              <a:t>年，改为独立的国家环境保护局，直属国务院管理的副部级单位；</a:t>
            </a:r>
            <a:r>
              <a:rPr lang="en-US" altLang="zh-CN">
                <a:solidFill>
                  <a:srgbClr val="000000"/>
                </a:solidFill>
                <a:sym typeface="+mn-ea"/>
              </a:rPr>
              <a:t>1998</a:t>
            </a:r>
            <a:r>
              <a:rPr lang="zh-CN" altLang="en-US">
                <a:solidFill>
                  <a:srgbClr val="000000"/>
                </a:solidFill>
                <a:sym typeface="+mn-ea"/>
              </a:rPr>
              <a:t>年，改名为国家环境保护总局，成为正部级单位；</a:t>
            </a:r>
            <a:r>
              <a:rPr lang="en-US" altLang="zh-CN">
                <a:solidFill>
                  <a:srgbClr val="000000"/>
                </a:solidFill>
                <a:sym typeface="+mn-ea"/>
              </a:rPr>
              <a:t>2008</a:t>
            </a:r>
            <a:r>
              <a:rPr lang="zh-CN" altLang="en-US">
                <a:solidFill>
                  <a:srgbClr val="000000"/>
                </a:solidFill>
                <a:sym typeface="+mn-ea"/>
              </a:rPr>
              <a:t>年，环保总局将升级为</a:t>
            </a:r>
            <a:r>
              <a:rPr lang="zh-CN" altLang="en-US">
                <a:solidFill>
                  <a:srgbClr val="000000"/>
                </a:solidFill>
                <a:latin typeface="宋体" panose="02010600030101010101" pitchFamily="2" charset="-122"/>
                <a:sym typeface="+mn-ea"/>
              </a:rPr>
              <a:t>“</a:t>
            </a:r>
            <a:r>
              <a:rPr lang="zh-CN" altLang="en-US">
                <a:solidFill>
                  <a:srgbClr val="000000"/>
                </a:solidFill>
                <a:sym typeface="+mn-ea"/>
              </a:rPr>
              <a:t>环保部</a:t>
            </a:r>
            <a:r>
              <a:rPr lang="zh-CN" altLang="en-US">
                <a:solidFill>
                  <a:srgbClr val="000000"/>
                </a:solidFill>
                <a:latin typeface="宋体" panose="02010600030101010101" pitchFamily="2" charset="-122"/>
                <a:sym typeface="+mn-ea"/>
              </a:rPr>
              <a:t>”</a:t>
            </a:r>
            <a:r>
              <a:rPr lang="zh-CN" altLang="en-US">
                <a:solidFill>
                  <a:srgbClr val="000000"/>
                </a:solidFill>
                <a:sym typeface="+mn-ea"/>
              </a:rPr>
              <a:t>，作为国务院组成部分，可以更多地参与国家的综合决策。</a:t>
            </a:r>
            <a:endParaRPr lang="zh-CN" altLang="en-US">
              <a:solidFill>
                <a:srgbClr val="000000"/>
              </a:solidFill>
              <a:ea typeface="黑体" panose="02010609060101010101" pitchFamily="2" charset="-122"/>
            </a:endParaRPr>
          </a:p>
          <a:p>
            <a:pPr eaLnBrk="1" hangingPunct="1">
              <a:lnSpc>
                <a:spcPct val="115000"/>
              </a:lnSpc>
            </a:pPr>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张家界石峰林立，峭壁万仞；天子山居高临下，气势磅礴；索溪峪群峰环抱，幽深秀美。</a:t>
            </a:r>
            <a:endParaRPr lang="zh-CN" altLang="en-US">
              <a:solidFill>
                <a:srgbClr val="000000"/>
              </a:solidFill>
              <a:ea typeface="Times New Roman" panose="02020603050405020304" pitchFamily="18" charset="0"/>
            </a:endParaRPr>
          </a:p>
          <a:p>
            <a:pPr lvl="0"/>
            <a:endParaRPr lang="zh-CN" altLang="en-US"/>
          </a:p>
        </p:txBody>
      </p:sp>
    </p:spTree>
    <p:extLst>
      <p:ext uri="{BB962C8B-B14F-4D97-AF65-F5344CB8AC3E}">
        <p14:creationId xmlns:p14="http://schemas.microsoft.com/office/powerpoint/2010/main" val="226212010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863880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5"/>
          </p:nvPr>
        </p:nvSpPr>
        <p:spPr/>
      </p:sp>
      <p:sp>
        <p:nvSpPr>
          <p:cNvPr id="3" name="文本占位符 2"/>
          <p:cNvSpPr>
            <a:spLocks noGrp="1"/>
          </p:cNvSpPr>
          <p:nvPr>
            <p:ph type="body" idx="1"/>
          </p:nvPr>
        </p:nvSpPr>
        <p:spPr/>
        <p:txBody>
          <a:bodyPr/>
          <a:lstStyle/>
          <a:p>
            <a:r>
              <a:rPr lang="zh-CN" altLang="en-US">
                <a:solidFill>
                  <a:schemeClr val="hlink"/>
                </a:solidFill>
                <a:latin typeface="楷体" panose="02010609060101010101" pitchFamily="49" charset="-122"/>
                <a:ea typeface="楷体" panose="02010609060101010101" pitchFamily="49" charset="-122"/>
                <a:sym typeface="+mn-ea"/>
              </a:rPr>
              <a:t>冒号用在提示语或总结性话语的后边或前面，表示提示下文或总括上文；用在需要解释的词语后面，表示引出解释或说明。</a:t>
            </a:r>
          </a:p>
          <a:p>
            <a:pPr eaLnBrk="1" hangingPunct="1">
              <a:buNone/>
            </a:pPr>
            <a:r>
              <a:rPr lang="en-US" altLang="zh-CN" b="1">
                <a:solidFill>
                  <a:srgbClr val="FF0000"/>
                </a:solidFill>
                <a:latin typeface="楷体" panose="02010609060101010101" pitchFamily="49" charset="-122"/>
                <a:ea typeface="楷体" panose="02010609060101010101" pitchFamily="49" charset="-122"/>
                <a:sym typeface="+mn-ea"/>
              </a:rPr>
              <a:t>1</a:t>
            </a:r>
            <a:r>
              <a:rPr lang="zh-CN" altLang="en-US" b="1">
                <a:solidFill>
                  <a:srgbClr val="FF0000"/>
                </a:solidFill>
                <a:latin typeface="楷体" panose="02010609060101010101" pitchFamily="49" charset="-122"/>
                <a:ea typeface="楷体" panose="02010609060101010101" pitchFamily="49" charset="-122"/>
                <a:sym typeface="+mn-ea"/>
              </a:rPr>
              <a:t>、</a:t>
            </a:r>
            <a:r>
              <a:rPr lang="en-US" altLang="zh-CN" b="1">
                <a:solidFill>
                  <a:srgbClr val="FF0000"/>
                </a:solidFill>
                <a:latin typeface="楷体" panose="02010609060101010101" pitchFamily="49" charset="-122"/>
                <a:ea typeface="楷体" panose="02010609060101010101" pitchFamily="49" charset="-122"/>
                <a:sym typeface="+mn-ea"/>
              </a:rPr>
              <a:t>直接引用别人的话时，一般使用冒号。间接转述别人的话一般不能用冒号。</a:t>
            </a:r>
            <a:endParaRPr lang="en-US" altLang="zh-CN" b="1">
              <a:solidFill>
                <a:srgbClr val="FF0000"/>
              </a:solidFill>
              <a:latin typeface="楷体" panose="02010609060101010101" pitchFamily="49" charset="-122"/>
              <a:ea typeface="楷体" panose="02010609060101010101" pitchFamily="49" charset="-122"/>
            </a:endParaRPr>
          </a:p>
          <a:p>
            <a:pPr eaLnBrk="1" hangingPunct="1"/>
            <a:r>
              <a:rPr lang="zh-CN" altLang="en-US" b="1">
                <a:solidFill>
                  <a:srgbClr val="000000"/>
                </a:solidFill>
                <a:latin typeface="楷体" panose="02010609060101010101" pitchFamily="49" charset="-122"/>
                <a:ea typeface="楷体" panose="02010609060101010101" pitchFamily="49" charset="-122"/>
                <a:sym typeface="+mn-ea"/>
              </a:rPr>
              <a:t>【例】　爱因斯坦说：“想像力比知识更重要，因为知识是有限的，而想像力概括着世界上的一切，推动着进步，并且是知识进化的源泉。”(冒号使用正确。直接引用，用冒号)</a:t>
            </a:r>
            <a:endParaRPr lang="zh-CN" altLang="en-US" b="1">
              <a:solidFill>
                <a:srgbClr val="000000"/>
              </a:solidFill>
              <a:latin typeface="楷体" panose="02010609060101010101" pitchFamily="49" charset="-122"/>
              <a:ea typeface="楷体" panose="02010609060101010101" pitchFamily="49" charset="-122"/>
            </a:endParaRPr>
          </a:p>
          <a:p>
            <a:pPr eaLnBrk="1" hangingPunct="1"/>
            <a:r>
              <a:rPr lang="zh-CN" altLang="en-US" b="1">
                <a:solidFill>
                  <a:srgbClr val="000000"/>
                </a:solidFill>
                <a:latin typeface="楷体" panose="02010609060101010101" pitchFamily="49" charset="-122"/>
                <a:ea typeface="楷体" panose="02010609060101010101" pitchFamily="49" charset="-122"/>
                <a:sym typeface="+mn-ea"/>
              </a:rPr>
              <a:t>【例】　老师说，他今天不舒服，不来给同学们上课了。(标点使用正确。间接转述，用逗号</a:t>
            </a:r>
            <a:endParaRPr lang="zh-CN" altLang="en-US" b="1">
              <a:solidFill>
                <a:srgbClr val="000000"/>
              </a:solidFill>
              <a:latin typeface="楷体" panose="02010609060101010101" pitchFamily="49" charset="-122"/>
              <a:ea typeface="楷体" panose="02010609060101010101" pitchFamily="49" charset="-122"/>
            </a:endParaRPr>
          </a:p>
          <a:p>
            <a:pPr eaLnBrk="1" hangingPunct="1">
              <a:lnSpc>
                <a:spcPct val="125000"/>
              </a:lnSpc>
            </a:pPr>
            <a:r>
              <a:rPr lang="en-US" altLang="zh-CN">
                <a:solidFill>
                  <a:srgbClr val="FF0000"/>
                </a:solidFill>
                <a:sym typeface="+mn-ea"/>
              </a:rPr>
              <a:t>2</a:t>
            </a:r>
            <a:r>
              <a:rPr lang="zh-CN" altLang="en-US">
                <a:solidFill>
                  <a:srgbClr val="FF0000"/>
                </a:solidFill>
                <a:sym typeface="+mn-ea"/>
              </a:rPr>
              <a:t>、冒号提示下文一般提示到句号处。</a:t>
            </a:r>
            <a:endParaRPr lang="zh-CN" altLang="en-US">
              <a:solidFill>
                <a:srgbClr val="FF0000"/>
              </a:solidFill>
              <a:ea typeface="黑体" panose="02010609060101010101" pitchFamily="2" charset="-122"/>
            </a:endParaRPr>
          </a:p>
          <a:p>
            <a:pPr eaLnBrk="1" hangingPunct="1">
              <a:lnSpc>
                <a:spcPct val="125000"/>
              </a:lnSpc>
            </a:pP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记者在一些家庭采访，不少家长反映：孩子作业多，作业时间长，有时做作业到深夜，这些情况在全国多处学校都存在。</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冒号只管到“做作业到深夜”，此处的逗号改为句号</a:t>
            </a:r>
            <a:r>
              <a:rPr lang="en-US" altLang="zh-CN">
                <a:solidFill>
                  <a:srgbClr val="000000"/>
                </a:solidFill>
                <a:latin typeface="楷体" panose="02010609060101010101" pitchFamily="49" charset="-122"/>
                <a:ea typeface="楷体" panose="02010609060101010101" pitchFamily="49" charset="-122"/>
                <a:sym typeface="+mn-ea"/>
              </a:rPr>
              <a:t>)</a:t>
            </a:r>
            <a:endParaRPr lang="en-US" altLang="zh-CN">
              <a:solidFill>
                <a:srgbClr val="000000"/>
              </a:solidFill>
              <a:latin typeface="楷体" panose="02010609060101010101" pitchFamily="49" charset="-122"/>
              <a:ea typeface="楷体" panose="02010609060101010101" pitchFamily="49" charset="-122"/>
            </a:endParaRPr>
          </a:p>
          <a:p>
            <a:pPr eaLnBrk="1" hangingPunct="1">
              <a:lnSpc>
                <a:spcPct val="125000"/>
              </a:lnSpc>
            </a:pP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a:t>
            </a:r>
            <a:r>
              <a:rPr lang="en-US" altLang="zh-CN">
                <a:solidFill>
                  <a:srgbClr val="000000"/>
                </a:solidFill>
                <a:latin typeface="楷体" panose="02010609060101010101" pitchFamily="49" charset="-122"/>
                <a:ea typeface="楷体" panose="02010609060101010101" pitchFamily="49" charset="-122"/>
                <a:sym typeface="+mn-ea"/>
              </a:rPr>
              <a:t>3</a:t>
            </a:r>
            <a:r>
              <a:rPr lang="zh-CN" altLang="en-US">
                <a:solidFill>
                  <a:srgbClr val="000000"/>
                </a:solidFill>
                <a:latin typeface="楷体" panose="02010609060101010101" pitchFamily="49" charset="-122"/>
                <a:ea typeface="楷体" panose="02010609060101010101" pitchFamily="49" charset="-122"/>
                <a:sym typeface="+mn-ea"/>
              </a:rPr>
              <a:t>月</a:t>
            </a:r>
            <a:r>
              <a:rPr lang="en-US" altLang="zh-CN">
                <a:solidFill>
                  <a:srgbClr val="000000"/>
                </a:solidFill>
                <a:latin typeface="楷体" panose="02010609060101010101" pitchFamily="49" charset="-122"/>
                <a:ea typeface="楷体" panose="02010609060101010101" pitchFamily="49" charset="-122"/>
                <a:sym typeface="+mn-ea"/>
              </a:rPr>
              <a:t>11</a:t>
            </a:r>
            <a:r>
              <a:rPr lang="zh-CN" altLang="en-US">
                <a:solidFill>
                  <a:srgbClr val="000000"/>
                </a:solidFill>
                <a:latin typeface="楷体" panose="02010609060101010101" pitchFamily="49" charset="-122"/>
                <a:ea typeface="楷体" panose="02010609060101010101" pitchFamily="49" charset="-122"/>
                <a:sym typeface="+mn-ea"/>
              </a:rPr>
              <a:t>日，由</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福布斯</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杂志中文版评选的</a:t>
            </a:r>
            <a:r>
              <a:rPr lang="en-US" altLang="zh-CN">
                <a:solidFill>
                  <a:srgbClr val="000000"/>
                </a:solidFill>
                <a:latin typeface="楷体" panose="02010609060101010101" pitchFamily="49" charset="-122"/>
                <a:ea typeface="楷体" panose="02010609060101010101" pitchFamily="49" charset="-122"/>
                <a:sym typeface="+mn-ea"/>
              </a:rPr>
              <a:t>2008</a:t>
            </a:r>
            <a:r>
              <a:rPr lang="zh-CN" altLang="en-US">
                <a:solidFill>
                  <a:srgbClr val="000000"/>
                </a:solidFill>
                <a:latin typeface="楷体" panose="02010609060101010101" pitchFamily="49" charset="-122"/>
                <a:ea typeface="楷体" panose="02010609060101010101" pitchFamily="49" charset="-122"/>
                <a:sym typeface="+mn-ea"/>
              </a:rPr>
              <a:t>福布斯中国名人榜正式出炉：姚明毫无悬念地稳居榜首；已经两年没有入榜的李连杰，凭借</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功夫之王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等三部电影列第</a:t>
            </a:r>
            <a:r>
              <a:rPr lang="en-US" altLang="zh-CN">
                <a:solidFill>
                  <a:srgbClr val="000000"/>
                </a:solidFill>
                <a:latin typeface="楷体" panose="02010609060101010101" pitchFamily="49" charset="-122"/>
                <a:ea typeface="楷体" panose="02010609060101010101" pitchFamily="49" charset="-122"/>
                <a:sym typeface="+mn-ea"/>
              </a:rPr>
              <a:t>3</a:t>
            </a:r>
            <a:r>
              <a:rPr lang="zh-CN" altLang="en-US">
                <a:solidFill>
                  <a:srgbClr val="000000"/>
                </a:solidFill>
                <a:latin typeface="楷体" panose="02010609060101010101" pitchFamily="49" charset="-122"/>
                <a:ea typeface="楷体" panose="02010609060101010101" pitchFamily="49" charset="-122"/>
                <a:sym typeface="+mn-ea"/>
              </a:rPr>
              <a:t>位；因为电视剧</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士兵突击</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一炮而红的王宝强首次入榜便跃身第</a:t>
            </a:r>
            <a:r>
              <a:rPr lang="en-US" altLang="zh-CN">
                <a:solidFill>
                  <a:srgbClr val="000000"/>
                </a:solidFill>
                <a:latin typeface="楷体" panose="02010609060101010101" pitchFamily="49" charset="-122"/>
                <a:ea typeface="楷体" panose="02010609060101010101" pitchFamily="49" charset="-122"/>
                <a:sym typeface="+mn-ea"/>
              </a:rPr>
              <a:t>38</a:t>
            </a:r>
            <a:r>
              <a:rPr lang="zh-CN" altLang="en-US">
                <a:solidFill>
                  <a:srgbClr val="000000"/>
                </a:solidFill>
                <a:latin typeface="楷体" panose="02010609060101010101" pitchFamily="49" charset="-122"/>
                <a:ea typeface="楷体" panose="02010609060101010101" pitchFamily="49" charset="-122"/>
                <a:sym typeface="+mn-ea"/>
              </a:rPr>
              <a:t>位，王宝强直言这对他是一种鼓励。</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句中冒号只提示到了“第</a:t>
            </a:r>
            <a:r>
              <a:rPr lang="en-US" altLang="zh-CN">
                <a:solidFill>
                  <a:srgbClr val="000000"/>
                </a:solidFill>
                <a:latin typeface="楷体" panose="02010609060101010101" pitchFamily="49" charset="-122"/>
                <a:ea typeface="楷体" panose="02010609060101010101" pitchFamily="49" charset="-122"/>
                <a:sym typeface="+mn-ea"/>
              </a:rPr>
              <a:t>38</a:t>
            </a:r>
            <a:r>
              <a:rPr lang="zh-CN" altLang="en-US">
                <a:solidFill>
                  <a:srgbClr val="000000"/>
                </a:solidFill>
                <a:latin typeface="楷体" panose="02010609060101010101" pitchFamily="49" charset="-122"/>
                <a:ea typeface="楷体" panose="02010609060101010101" pitchFamily="49" charset="-122"/>
                <a:sym typeface="+mn-ea"/>
              </a:rPr>
              <a:t>位”，不包括后边，所以应把后面的逗号改为句号</a:t>
            </a:r>
            <a:r>
              <a:rPr lang="en-US" altLang="zh-CN">
                <a:solidFill>
                  <a:srgbClr val="000000"/>
                </a:solidFill>
                <a:latin typeface="楷体" panose="02010609060101010101" pitchFamily="49" charset="-122"/>
                <a:ea typeface="楷体" panose="02010609060101010101" pitchFamily="49" charset="-122"/>
                <a:sym typeface="+mn-ea"/>
              </a:rPr>
              <a:t>)</a:t>
            </a:r>
          </a:p>
          <a:p>
            <a:pPr eaLnBrk="1" hangingPunct="1"/>
            <a:r>
              <a:rPr lang="en-US" altLang="zh-CN" b="1">
                <a:solidFill>
                  <a:srgbClr val="FF0000"/>
                </a:solidFill>
                <a:latin typeface="楷体" panose="02010609060101010101" pitchFamily="49" charset="-122"/>
                <a:ea typeface="楷体" panose="02010609060101010101" pitchFamily="49" charset="-122"/>
                <a:sym typeface="+mn-ea"/>
              </a:rPr>
              <a:t>3</a:t>
            </a:r>
            <a:r>
              <a:rPr lang="zh-CN" altLang="en-US" b="1">
                <a:solidFill>
                  <a:srgbClr val="FF0000"/>
                </a:solidFill>
                <a:latin typeface="楷体" panose="02010609060101010101" pitchFamily="49" charset="-122"/>
                <a:ea typeface="楷体" panose="02010609060101010101" pitchFamily="49" charset="-122"/>
                <a:sym typeface="+mn-ea"/>
              </a:rPr>
              <a:t>、冒号可以总括上文。</a:t>
            </a:r>
            <a:endParaRPr lang="zh-CN" altLang="en-US" b="1">
              <a:latin typeface="楷体" panose="02010609060101010101" pitchFamily="49" charset="-122"/>
              <a:ea typeface="楷体" panose="02010609060101010101" pitchFamily="49" charset="-122"/>
            </a:endParaRPr>
          </a:p>
          <a:p>
            <a:pPr eaLnBrk="1" hangingPunct="1"/>
            <a:r>
              <a:rPr lang="en-US" altLang="zh-CN" b="1">
                <a:solidFill>
                  <a:srgbClr val="000000"/>
                </a:solidFill>
                <a:latin typeface="楷体" panose="02010609060101010101" pitchFamily="49" charset="-122"/>
                <a:ea typeface="楷体" panose="02010609060101010101" pitchFamily="49" charset="-122"/>
                <a:sym typeface="+mn-ea"/>
              </a:rPr>
              <a:t>【</a:t>
            </a:r>
            <a:r>
              <a:rPr lang="zh-CN" altLang="en-US" b="1">
                <a:solidFill>
                  <a:srgbClr val="000000"/>
                </a:solidFill>
                <a:latin typeface="楷体" panose="02010609060101010101" pitchFamily="49" charset="-122"/>
                <a:ea typeface="楷体" panose="02010609060101010101" pitchFamily="49" charset="-122"/>
                <a:sym typeface="+mn-ea"/>
              </a:rPr>
              <a:t>例</a:t>
            </a:r>
            <a:r>
              <a:rPr lang="en-US" altLang="zh-CN" b="1">
                <a:solidFill>
                  <a:srgbClr val="000000"/>
                </a:solidFill>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她一手提着竹篮</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内中一个破碗</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空的</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一手拄着一支比她更长的竹竿</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下端开了裂</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她分明已经纯乎是一个乞丐了。</a:t>
            </a:r>
            <a:endParaRPr lang="zh-CN" altLang="en-US" b="1">
              <a:latin typeface="楷体" panose="02010609060101010101" pitchFamily="49" charset="-122"/>
              <a:ea typeface="楷体" panose="02010609060101010101" pitchFamily="49" charset="-122"/>
            </a:endParaRPr>
          </a:p>
          <a:p>
            <a:pPr eaLnBrk="1" hangingPunct="1"/>
            <a:r>
              <a:rPr lang="en-US" altLang="zh-CN" b="1">
                <a:solidFill>
                  <a:srgbClr val="000000"/>
                </a:solidFill>
                <a:latin typeface="楷体" panose="02010609060101010101" pitchFamily="49" charset="-122"/>
                <a:ea typeface="楷体" panose="02010609060101010101" pitchFamily="49" charset="-122"/>
                <a:sym typeface="+mn-ea"/>
              </a:rPr>
              <a:t>【</a:t>
            </a:r>
            <a:r>
              <a:rPr lang="zh-CN" altLang="en-US" b="1">
                <a:solidFill>
                  <a:srgbClr val="000000"/>
                </a:solidFill>
                <a:latin typeface="楷体" panose="02010609060101010101" pitchFamily="49" charset="-122"/>
                <a:ea typeface="楷体" panose="02010609060101010101" pitchFamily="49" charset="-122"/>
                <a:sym typeface="+mn-ea"/>
              </a:rPr>
              <a:t>例</a:t>
            </a:r>
            <a:r>
              <a:rPr lang="en-US" altLang="zh-CN" b="1">
                <a:solidFill>
                  <a:srgbClr val="000000"/>
                </a:solidFill>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 他不爱学习，喜欢体育，人缘挺好：我知道的就是这些。</a:t>
            </a:r>
            <a:endParaRPr lang="zh-CN" altLang="en-US" b="1">
              <a:latin typeface="楷体" panose="02010609060101010101" pitchFamily="49" charset="-122"/>
              <a:ea typeface="楷体" panose="02010609060101010101" pitchFamily="49" charset="-122"/>
            </a:endParaRPr>
          </a:p>
          <a:p>
            <a:pPr eaLnBrk="1" hangingPunct="1"/>
            <a:r>
              <a:rPr lang="en-US" altLang="zh-CN">
                <a:solidFill>
                  <a:srgbClr val="FF0000"/>
                </a:solidFill>
                <a:latin typeface="黑体" panose="02010609060101010101" pitchFamily="2" charset="-122"/>
                <a:ea typeface="黑体" panose="02010609060101010101" pitchFamily="2" charset="-122"/>
                <a:sym typeface="+mn-ea"/>
              </a:rPr>
              <a:t>4</a:t>
            </a:r>
            <a:r>
              <a:rPr lang="zh-CN" altLang="en-US">
                <a:solidFill>
                  <a:srgbClr val="FF0000"/>
                </a:solidFill>
                <a:latin typeface="黑体" panose="02010609060101010101" pitchFamily="2" charset="-122"/>
                <a:ea typeface="黑体" panose="02010609060101010101" pitchFamily="2" charset="-122"/>
                <a:sym typeface="+mn-ea"/>
              </a:rPr>
              <a:t>、将说话人的话分为两部分，说话人放在中间时，“某某说”之后不使用冒号。</a:t>
            </a:r>
            <a:endParaRPr lang="zh-CN" altLang="en-US">
              <a:solidFill>
                <a:srgbClr val="FF0000"/>
              </a:solidFill>
              <a:latin typeface="黑体" panose="02010609060101010101" pitchFamily="2" charset="-122"/>
              <a:ea typeface="黑体" panose="02010609060101010101" pitchFamily="2" charset="-122"/>
            </a:endParaRPr>
          </a:p>
          <a:p>
            <a:pPr eaLnBrk="1" hangingPunct="1"/>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“还愣着干嘛？”妈妈大声地训斥我，“还不快去把房间收拾收拾，等会儿老师来了，看你怎么办</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标点使用正确</a:t>
            </a:r>
            <a:r>
              <a:rPr lang="en-US" altLang="zh-CN">
                <a:solidFill>
                  <a:srgbClr val="000000"/>
                </a:solidFill>
                <a:latin typeface="楷体" panose="02010609060101010101" pitchFamily="49" charset="-122"/>
                <a:ea typeface="楷体" panose="02010609060101010101" pitchFamily="49" charset="-122"/>
                <a:sym typeface="+mn-ea"/>
              </a:rPr>
              <a:t>)</a:t>
            </a:r>
            <a:endParaRPr lang="en-US" altLang="zh-CN">
              <a:solidFill>
                <a:srgbClr val="000000"/>
              </a:solidFill>
              <a:latin typeface="楷体" panose="02010609060101010101" pitchFamily="49" charset="-122"/>
              <a:ea typeface="楷体" panose="02010609060101010101" pitchFamily="49" charset="-122"/>
            </a:endParaRPr>
          </a:p>
          <a:p>
            <a:pPr eaLnBrk="1" hangingPunct="1"/>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“这不是简单的机构升格，”全国政协十一届一次会议政协委员、原国家环保总局副局长王玉庆坦言</a:t>
            </a:r>
            <a:r>
              <a:rPr lang="zh-CN" altLang="en-US">
                <a:solidFill>
                  <a:srgbClr val="FF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“以我</a:t>
            </a:r>
            <a:r>
              <a:rPr lang="en-US" altLang="zh-CN">
                <a:solidFill>
                  <a:srgbClr val="000000"/>
                </a:solidFill>
                <a:latin typeface="楷体" panose="02010609060101010101" pitchFamily="49" charset="-122"/>
                <a:ea typeface="楷体" panose="02010609060101010101" pitchFamily="49" charset="-122"/>
                <a:sym typeface="+mn-ea"/>
              </a:rPr>
              <a:t>30</a:t>
            </a:r>
            <a:r>
              <a:rPr lang="zh-CN" altLang="en-US">
                <a:solidFill>
                  <a:srgbClr val="000000"/>
                </a:solidFill>
                <a:latin typeface="楷体" panose="02010609060101010101" pitchFamily="49" charset="-122"/>
                <a:ea typeface="楷体" panose="02010609060101010101" pitchFamily="49" charset="-122"/>
                <a:sym typeface="+mn-ea"/>
              </a:rPr>
              <a:t>多年环保工作的经验来判断，环境保护部的组建意义深远。”</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冒号使用错误，改为逗号</a:t>
            </a:r>
            <a:r>
              <a:rPr lang="en-US" altLang="zh-CN">
                <a:solidFill>
                  <a:srgbClr val="000000"/>
                </a:solidFill>
                <a:latin typeface="楷体" panose="02010609060101010101" pitchFamily="49" charset="-122"/>
                <a:ea typeface="楷体" panose="02010609060101010101" pitchFamily="49" charset="-122"/>
                <a:sym typeface="+mn-ea"/>
              </a:rPr>
              <a:t>)</a:t>
            </a:r>
          </a:p>
          <a:p>
            <a:pPr eaLnBrk="1" hangingPunct="1"/>
            <a:r>
              <a:rPr lang="en-US" altLang="zh-CN">
                <a:solidFill>
                  <a:srgbClr val="FF0000"/>
                </a:solidFill>
                <a:sym typeface="+mn-ea"/>
              </a:rPr>
              <a:t>5</a:t>
            </a:r>
            <a:r>
              <a:rPr lang="zh-CN" altLang="en-US">
                <a:solidFill>
                  <a:srgbClr val="FF0000"/>
                </a:solidFill>
                <a:sym typeface="+mn-ea"/>
              </a:rPr>
              <a:t>、一个句子中一般不使用两个冒号</a:t>
            </a:r>
            <a:r>
              <a:rPr lang="zh-CN" altLang="en-US">
                <a:solidFill>
                  <a:srgbClr val="000000"/>
                </a:solidFill>
                <a:sym typeface="+mn-ea"/>
              </a:rPr>
              <a:t>。</a:t>
            </a:r>
            <a:endParaRPr lang="zh-CN" altLang="en-US">
              <a:solidFill>
                <a:srgbClr val="000000"/>
              </a:solidFill>
              <a:ea typeface="黑体" panose="02010609060101010101" pitchFamily="2" charset="-122"/>
            </a:endParaRPr>
          </a:p>
          <a:p>
            <a:pPr eaLnBrk="1" hangingPunct="1"/>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晚上开大会，张书记宣布：厂里要实行两项改革措施：一是持证上岗，二是脱产培训。</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宣布”后面是冒号，“措施”后面又是冒号，这是不符合标点符号使用习惯的。在同一个句子中，冒号一般只能用一个，否则便会面目不清。两个冒号中应有一个改为逗号</a:t>
            </a:r>
            <a:r>
              <a:rPr lang="en-US" altLang="zh-CN">
                <a:solidFill>
                  <a:srgbClr val="000000"/>
                </a:solidFill>
                <a:latin typeface="楷体" panose="02010609060101010101" pitchFamily="49" charset="-122"/>
                <a:ea typeface="楷体" panose="02010609060101010101" pitchFamily="49" charset="-122"/>
                <a:sym typeface="+mn-ea"/>
              </a:rPr>
              <a:t>)</a:t>
            </a:r>
            <a:endParaRPr lang="en-US" altLang="zh-CN">
              <a:solidFill>
                <a:srgbClr val="000000"/>
              </a:solidFill>
              <a:latin typeface="楷体" panose="02010609060101010101" pitchFamily="49" charset="-122"/>
              <a:ea typeface="楷体" panose="02010609060101010101" pitchFamily="49" charset="-122"/>
            </a:endParaRPr>
          </a:p>
          <a:p>
            <a:pPr eaLnBrk="1" hangingPunct="1"/>
            <a:r>
              <a:rPr lang="en-US" altLang="zh-CN">
                <a:solidFill>
                  <a:srgbClr val="FF0000"/>
                </a:solidFill>
                <a:latin typeface="楷体" panose="02010609060101010101" pitchFamily="49" charset="-122"/>
                <a:ea typeface="楷体" panose="02010609060101010101" pitchFamily="49" charset="-122"/>
                <a:sym typeface="+mn-ea"/>
              </a:rPr>
              <a:t>6</a:t>
            </a:r>
            <a:r>
              <a:rPr lang="zh-CN" altLang="en-US">
                <a:solidFill>
                  <a:srgbClr val="FF0000"/>
                </a:solidFill>
                <a:latin typeface="楷体" panose="02010609060101010101" pitchFamily="49" charset="-122"/>
                <a:ea typeface="楷体" panose="02010609060101010101" pitchFamily="49" charset="-122"/>
                <a:sym typeface="+mn-ea"/>
              </a:rPr>
              <a:t>、没有比较大的停顿不用冒号</a:t>
            </a:r>
            <a:r>
              <a:rPr lang="zh-CN" altLang="en-US">
                <a:solidFill>
                  <a:srgbClr val="000000"/>
                </a:solidFill>
                <a:latin typeface="楷体" panose="02010609060101010101" pitchFamily="49" charset="-122"/>
                <a:ea typeface="楷体" panose="02010609060101010101" pitchFamily="49" charset="-122"/>
                <a:sym typeface="+mn-ea"/>
              </a:rPr>
              <a:t>。</a:t>
            </a:r>
            <a:endParaRPr lang="zh-CN" altLang="en-US">
              <a:solidFill>
                <a:srgbClr val="000000"/>
              </a:solidFill>
              <a:latin typeface="楷体" panose="02010609060101010101" pitchFamily="49" charset="-122"/>
              <a:ea typeface="楷体" panose="02010609060101010101" pitchFamily="49" charset="-122"/>
            </a:endParaRPr>
          </a:p>
          <a:p>
            <a:pPr eaLnBrk="1" hangingPunct="1"/>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例</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　参加国庆献礼的优秀影片：</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风暴</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青春之歌</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林则徐</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等，也将在各大城市放映。</a:t>
            </a:r>
            <a:r>
              <a:rPr lang="en-US" altLang="zh-CN">
                <a:solidFill>
                  <a:srgbClr val="000000"/>
                </a:solidFill>
                <a:latin typeface="楷体" panose="02010609060101010101" pitchFamily="49" charset="-122"/>
                <a:ea typeface="楷体" panose="02010609060101010101" pitchFamily="49" charset="-122"/>
                <a:sym typeface="+mn-ea"/>
              </a:rPr>
              <a:t>(</a:t>
            </a:r>
            <a:r>
              <a:rPr lang="zh-CN" altLang="en-US">
                <a:solidFill>
                  <a:srgbClr val="000000"/>
                </a:solidFill>
                <a:latin typeface="楷体" panose="02010609060101010101" pitchFamily="49" charset="-122"/>
                <a:ea typeface="楷体" panose="02010609060101010101" pitchFamily="49" charset="-122"/>
                <a:sym typeface="+mn-ea"/>
              </a:rPr>
              <a:t>句中的冒号应该去掉</a:t>
            </a:r>
            <a:r>
              <a:rPr lang="en-US" altLang="zh-CN">
                <a:solidFill>
                  <a:srgbClr val="000000"/>
                </a:solidFill>
                <a:latin typeface="楷体" panose="02010609060101010101" pitchFamily="49" charset="-122"/>
                <a:ea typeface="楷体" panose="02010609060101010101" pitchFamily="49" charset="-122"/>
                <a:sym typeface="+mn-ea"/>
              </a:rPr>
              <a:t>)</a:t>
            </a:r>
            <a:endParaRPr lang="en-US" altLang="zh-CN">
              <a:solidFill>
                <a:srgbClr val="000000"/>
              </a:solidFill>
              <a:latin typeface="楷体" panose="02010609060101010101" pitchFamily="49" charset="-122"/>
              <a:ea typeface="楷体" panose="02010609060101010101" pitchFamily="49" charset="-122"/>
            </a:endParaRPr>
          </a:p>
          <a:p>
            <a:pPr eaLnBrk="1" hangingPunct="1"/>
            <a:endParaRPr lang="en-US" altLang="zh-CN">
              <a:solidFill>
                <a:srgbClr val="000000"/>
              </a:solidFill>
              <a:latin typeface="楷体" panose="02010609060101010101" pitchFamily="49" charset="-122"/>
              <a:ea typeface="楷体" panose="02010609060101010101" pitchFamily="49" charset="-122"/>
            </a:endParaRPr>
          </a:p>
          <a:p>
            <a:pPr eaLnBrk="1" hangingPunct="1">
              <a:lnSpc>
                <a:spcPct val="125000"/>
              </a:lnSpc>
            </a:pPr>
            <a:endParaRPr lang="zh-CN" altLang="en-US"/>
          </a:p>
        </p:txBody>
      </p:sp>
      <p:sp>
        <p:nvSpPr>
          <p:cNvPr id="4" name="灯片编号占位符 3"/>
          <p:cNvSpPr>
            <a:spLocks noGrp="1"/>
          </p:cNvSpPr>
          <p:nvPr>
            <p:ph type="sldNum" sz="quarter" idx="4"/>
          </p:nvPr>
        </p:nvSpPr>
        <p:spPr/>
        <p:txBody>
          <a:bodyPr/>
          <a:lstStyle/>
          <a:p>
            <a:pPr marL="0" lvl="0" indent="0" algn="r" eaLnBrk="1" latinLnBrk="1" hangingPunct="1"/>
            <a:fld id="{9A0DB2DC-4C9A-4742-B13C-FB6460FD3503}" type="slidenum">
              <a:rPr lang="en-US" altLang="en-US" sz="1200"/>
              <a:t>34</a:t>
            </a:fld>
            <a:endParaRPr lang="en-US" altLang="en-US" sz="1200"/>
          </a:p>
        </p:txBody>
      </p:sp>
    </p:spTree>
    <p:extLst>
      <p:ext uri="{BB962C8B-B14F-4D97-AF65-F5344CB8AC3E}">
        <p14:creationId xmlns:p14="http://schemas.microsoft.com/office/powerpoint/2010/main" val="140333170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5"/>
          </p:nvPr>
        </p:nvSpPr>
        <p:spPr/>
      </p:sp>
      <p:sp>
        <p:nvSpPr>
          <p:cNvPr id="3" name="文本占位符 2"/>
          <p:cNvSpPr>
            <a:spLocks noGrp="1"/>
          </p:cNvSpPr>
          <p:nvPr>
            <p:ph type="body" idx="1"/>
          </p:nvPr>
        </p:nvSpPr>
        <p:spPr/>
        <p:txBody>
          <a:bodyPr/>
          <a:lstStyle/>
          <a:p>
            <a:pPr eaLnBrk="1" hangingPunct="1"/>
            <a:r>
              <a:rPr lang="en-US" altLang="zh-CN">
                <a:solidFill>
                  <a:srgbClr val="FF0000"/>
                </a:solidFill>
                <a:sym typeface="+mn-ea"/>
              </a:rPr>
              <a:t>1</a:t>
            </a:r>
            <a:r>
              <a:rPr lang="zh-CN" altLang="en-US">
                <a:solidFill>
                  <a:srgbClr val="FF0000"/>
                </a:solidFill>
                <a:sym typeface="+mn-ea"/>
              </a:rPr>
              <a:t>、只是句子的某一成分或部分有疑问，整个句子不表疑问的，句末不使用问号。</a:t>
            </a:r>
            <a:endParaRPr lang="zh-CN" altLang="en-US">
              <a:solidFill>
                <a:srgbClr val="FF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据悉，时速超过</a:t>
            </a:r>
            <a:r>
              <a:rPr lang="en-US" altLang="zh-CN">
                <a:solidFill>
                  <a:srgbClr val="000000"/>
                </a:solidFill>
                <a:sym typeface="+mn-ea"/>
              </a:rPr>
              <a:t>200</a:t>
            </a:r>
            <a:r>
              <a:rPr lang="zh-CN" altLang="en-US">
                <a:solidFill>
                  <a:srgbClr val="000000"/>
                </a:solidFill>
                <a:sym typeface="+mn-ea"/>
              </a:rPr>
              <a:t>公里的列车经过时，就会在周边产生巨大的噪音和冲击力。如何尽可能减少京沪高铁开通后对周边环境造成噪音污染？是设计者们一直在研究的问题。</a:t>
            </a:r>
            <a:r>
              <a:rPr lang="en-US" altLang="zh-CN">
                <a:solidFill>
                  <a:srgbClr val="000000"/>
                </a:solidFill>
                <a:sym typeface="+mn-ea"/>
              </a:rPr>
              <a:t>(</a:t>
            </a:r>
            <a:r>
              <a:rPr lang="zh-CN" altLang="en-US">
                <a:solidFill>
                  <a:srgbClr val="000000"/>
                </a:solidFill>
                <a:sym typeface="+mn-ea"/>
              </a:rPr>
              <a:t>问号使用错误，改为逗号</a:t>
            </a:r>
            <a:r>
              <a:rPr lang="en-US" altLang="zh-CN">
                <a:solidFill>
                  <a:srgbClr val="000000"/>
                </a:solidFill>
                <a:sym typeface="+mn-ea"/>
              </a:rPr>
              <a:t>)</a:t>
            </a:r>
            <a:endParaRPr lang="en-US" altLang="zh-CN">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最近多名省部级高官因贪污受贿被判处死刑，人民群众无不拍手称快，但人们还在关注着检察机关对那些行贿者将如何处置。</a:t>
            </a:r>
            <a:r>
              <a:rPr lang="en-US" altLang="zh-CN">
                <a:solidFill>
                  <a:srgbClr val="000000"/>
                </a:solidFill>
                <a:sym typeface="+mn-ea"/>
              </a:rPr>
              <a:t>(</a:t>
            </a:r>
            <a:r>
              <a:rPr lang="zh-CN" altLang="en-US">
                <a:solidFill>
                  <a:srgbClr val="000000"/>
                </a:solidFill>
                <a:sym typeface="+mn-ea"/>
              </a:rPr>
              <a:t>标点使用正确</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2</a:t>
            </a:r>
            <a:r>
              <a:rPr lang="zh-CN" altLang="en-US">
                <a:solidFill>
                  <a:srgbClr val="FF0000"/>
                </a:solidFill>
                <a:sym typeface="+mn-ea"/>
              </a:rPr>
              <a:t>、连续发问，有几个问句就使用几个问号。</a:t>
            </a:r>
            <a:endParaRPr lang="zh-CN" altLang="en-US">
              <a:solidFill>
                <a:srgbClr val="FF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除了他能去，谁还能去呢？你吗？你能去吗？</a:t>
            </a:r>
            <a:r>
              <a:rPr lang="en-US" altLang="zh-CN">
                <a:solidFill>
                  <a:srgbClr val="000000"/>
                </a:solidFill>
                <a:sym typeface="+mn-ea"/>
              </a:rPr>
              <a:t>(</a:t>
            </a:r>
            <a:r>
              <a:rPr lang="zh-CN" altLang="en-US">
                <a:solidFill>
                  <a:srgbClr val="000000"/>
                </a:solidFill>
                <a:sym typeface="+mn-ea"/>
              </a:rPr>
              <a:t>问号使用正确</a:t>
            </a:r>
            <a:r>
              <a:rPr lang="en-US" altLang="zh-CN">
                <a:solidFill>
                  <a:srgbClr val="000000"/>
                </a:solidFill>
                <a:sym typeface="+mn-ea"/>
              </a:rPr>
              <a:t>)</a:t>
            </a:r>
            <a:endParaRPr lang="en-US" altLang="zh-CN">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从年初延续至今的银、商刷卡手续费之争会不会因此画上句号？</a:t>
            </a:r>
            <a:r>
              <a:rPr lang="zh-CN" altLang="en-US">
                <a:solidFill>
                  <a:srgbClr val="000000"/>
                </a:solidFill>
                <a:latin typeface="宋体" panose="02010600030101010101" pitchFamily="2" charset="-122"/>
                <a:sym typeface="+mn-ea"/>
              </a:rPr>
              <a:t>“</a:t>
            </a:r>
            <a:r>
              <a:rPr lang="zh-CN" altLang="en-US">
                <a:solidFill>
                  <a:srgbClr val="000000"/>
                </a:solidFill>
                <a:sym typeface="+mn-ea"/>
              </a:rPr>
              <a:t>拒绝刷卡</a:t>
            </a:r>
            <a:r>
              <a:rPr lang="zh-CN" altLang="en-US">
                <a:solidFill>
                  <a:srgbClr val="000000"/>
                </a:solidFill>
                <a:latin typeface="宋体" panose="02010600030101010101" pitchFamily="2" charset="-122"/>
                <a:sym typeface="+mn-ea"/>
              </a:rPr>
              <a:t>”</a:t>
            </a:r>
            <a:r>
              <a:rPr lang="zh-CN" altLang="en-US">
                <a:solidFill>
                  <a:srgbClr val="000000"/>
                </a:solidFill>
                <a:sym typeface="+mn-ea"/>
              </a:rPr>
              <a:t>为哪般？</a:t>
            </a:r>
            <a:r>
              <a:rPr lang="en-US" altLang="zh-CN">
                <a:solidFill>
                  <a:srgbClr val="000000"/>
                </a:solidFill>
                <a:sym typeface="+mn-ea"/>
              </a:rPr>
              <a:t>(</a:t>
            </a:r>
            <a:r>
              <a:rPr lang="zh-CN" altLang="en-US">
                <a:solidFill>
                  <a:srgbClr val="000000"/>
                </a:solidFill>
                <a:sym typeface="+mn-ea"/>
              </a:rPr>
              <a:t>问号使用正确</a:t>
            </a:r>
            <a:r>
              <a:rPr lang="en-US" altLang="zh-CN">
                <a:solidFill>
                  <a:srgbClr val="000000"/>
                </a:solidFill>
                <a:sym typeface="+mn-ea"/>
              </a:rPr>
              <a:t>)</a:t>
            </a:r>
            <a:endParaRPr lang="en-US" altLang="zh-CN">
              <a:solidFill>
                <a:srgbClr val="000000"/>
              </a:solidFill>
            </a:endParaRPr>
          </a:p>
          <a:p>
            <a:pPr eaLnBrk="1" hangingPunct="1"/>
            <a:endParaRPr lang="zh-CN" altLang="en-US"/>
          </a:p>
          <a:p>
            <a:pPr eaLnBrk="1" hangingPunct="1"/>
            <a:r>
              <a:rPr lang="en-US" altLang="zh-CN">
                <a:solidFill>
                  <a:srgbClr val="FF0000"/>
                </a:solidFill>
                <a:sym typeface="+mn-ea"/>
              </a:rPr>
              <a:t>3</a:t>
            </a:r>
            <a:r>
              <a:rPr lang="zh-CN" altLang="en-US">
                <a:solidFill>
                  <a:srgbClr val="FF0000"/>
                </a:solidFill>
                <a:sym typeface="+mn-ea"/>
              </a:rPr>
              <a:t>、选择句中，通常只在最后一个分句末用问号，中间各项间用逗号。</a:t>
            </a:r>
            <a:endParaRPr lang="zh-CN" altLang="en-US">
              <a:solidFill>
                <a:srgbClr val="FF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高科技的发展将导致艺术的沉沦，还是会迎来新时代的文艺复兴？</a:t>
            </a:r>
            <a:r>
              <a:rPr lang="en-US" altLang="zh-CN">
                <a:solidFill>
                  <a:srgbClr val="000000"/>
                </a:solidFill>
                <a:sym typeface="+mn-ea"/>
              </a:rPr>
              <a:t>(</a:t>
            </a:r>
            <a:r>
              <a:rPr lang="zh-CN" altLang="en-US">
                <a:solidFill>
                  <a:srgbClr val="000000"/>
                </a:solidFill>
                <a:sym typeface="+mn-ea"/>
              </a:rPr>
              <a:t>问号使用正确</a:t>
            </a:r>
            <a:r>
              <a:rPr lang="en-US" altLang="zh-CN">
                <a:solidFill>
                  <a:srgbClr val="000000"/>
                </a:solidFill>
                <a:sym typeface="+mn-ea"/>
              </a:rPr>
              <a:t>)</a:t>
            </a:r>
            <a:endParaRPr lang="en-US" altLang="zh-CN">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a:t>
            </a:r>
            <a:r>
              <a:rPr lang="zh-CN" altLang="en-US">
                <a:solidFill>
                  <a:srgbClr val="000000"/>
                </a:solidFill>
                <a:sym typeface="+mn-ea"/>
              </a:rPr>
              <a:t>　对这样的作法，我们是应该支持呢？还是应该指责呢？</a:t>
            </a:r>
            <a:r>
              <a:rPr lang="en-US" altLang="zh-CN">
                <a:solidFill>
                  <a:srgbClr val="000000"/>
                </a:solidFill>
                <a:sym typeface="+mn-ea"/>
              </a:rPr>
              <a:t>(</a:t>
            </a:r>
            <a:r>
              <a:rPr lang="zh-CN" altLang="en-US">
                <a:solidFill>
                  <a:srgbClr val="000000"/>
                </a:solidFill>
                <a:sym typeface="+mn-ea"/>
              </a:rPr>
              <a:t>问号使用错误，第一个问号改为逗号</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zh-CN" altLang="en-US">
                <a:solidFill>
                  <a:srgbClr val="FF0000"/>
                </a:solidFill>
                <a:sym typeface="+mn-ea"/>
              </a:rPr>
              <a:t>注意：如果选项较多或较长，要强调每个选择项的独立性，可以在每个选择项后都用问号。但这种情况高考中很难把握，一般不出现。</a:t>
            </a:r>
            <a:endParaRPr lang="zh-CN" altLang="en-US">
              <a:solidFill>
                <a:srgbClr val="FF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5】</a:t>
            </a:r>
            <a:r>
              <a:rPr lang="zh-CN" altLang="en-US">
                <a:solidFill>
                  <a:srgbClr val="000000"/>
                </a:solidFill>
                <a:sym typeface="+mn-ea"/>
              </a:rPr>
              <a:t>　还是历来惯了，不以为非呢？还是丧了良心，明知故犯呢？</a:t>
            </a:r>
            <a:r>
              <a:rPr lang="en-US" altLang="zh-CN">
                <a:solidFill>
                  <a:srgbClr val="000000"/>
                </a:solidFill>
                <a:sym typeface="+mn-ea"/>
              </a:rPr>
              <a:t>(</a:t>
            </a:r>
            <a:r>
              <a:rPr lang="zh-CN" altLang="en-US">
                <a:solidFill>
                  <a:srgbClr val="000000"/>
                </a:solidFill>
                <a:sym typeface="+mn-ea"/>
              </a:rPr>
              <a:t>鲁迅</a:t>
            </a:r>
            <a:r>
              <a:rPr lang="en-US" altLang="zh-CN">
                <a:solidFill>
                  <a:srgbClr val="000000"/>
                </a:solidFill>
                <a:sym typeface="+mn-ea"/>
              </a:rPr>
              <a:t>《</a:t>
            </a:r>
            <a:r>
              <a:rPr lang="zh-CN" altLang="en-US">
                <a:solidFill>
                  <a:srgbClr val="000000"/>
                </a:solidFill>
                <a:sym typeface="+mn-ea"/>
              </a:rPr>
              <a:t>狂人日记</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4</a:t>
            </a:r>
            <a:r>
              <a:rPr lang="zh-CN" altLang="en-US">
                <a:solidFill>
                  <a:srgbClr val="FF0000"/>
                </a:solidFill>
                <a:sym typeface="+mn-ea"/>
              </a:rPr>
              <a:t>、主谓倒装的问句，问号应该用在句末。</a:t>
            </a:r>
            <a:endParaRPr lang="zh-CN" altLang="en-US">
              <a:solidFill>
                <a:srgbClr val="FF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10】</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安排工作了吗，这些新来的同志？</a:t>
            </a:r>
            <a:r>
              <a:rPr lang="zh-CN" altLang="en-US">
                <a:solidFill>
                  <a:srgbClr val="000000"/>
                </a:solidFill>
                <a:latin typeface="宋体" panose="02010600030101010101" pitchFamily="2" charset="-122"/>
                <a:sym typeface="+mn-ea"/>
              </a:rPr>
              <a:t>”</a:t>
            </a:r>
            <a:r>
              <a:rPr lang="en-US" altLang="zh-CN">
                <a:solidFill>
                  <a:srgbClr val="000000"/>
                </a:solidFill>
                <a:sym typeface="+mn-ea"/>
              </a:rPr>
              <a:t>(</a:t>
            </a:r>
            <a:r>
              <a:rPr lang="zh-CN" altLang="en-US">
                <a:solidFill>
                  <a:srgbClr val="000000"/>
                </a:solidFill>
                <a:sym typeface="+mn-ea"/>
              </a:rPr>
              <a:t>问号使用正确</a:t>
            </a:r>
            <a:r>
              <a:rPr lang="en-US" altLang="zh-CN">
                <a:solidFill>
                  <a:srgbClr val="000000"/>
                </a:solidFill>
                <a:sym typeface="+mn-ea"/>
              </a:rPr>
              <a:t>)</a:t>
            </a:r>
            <a:endParaRPr lang="en-US" altLang="zh-CN">
              <a:solidFill>
                <a:srgbClr val="000000"/>
              </a:solidFill>
            </a:endParaRPr>
          </a:p>
          <a:p>
            <a:pPr eaLnBrk="1" hangingPunct="1"/>
            <a:r>
              <a:rPr lang="en-US" altLang="zh-CN">
                <a:solidFill>
                  <a:srgbClr val="000000"/>
                </a:solidFill>
                <a:sym typeface="+mn-ea"/>
              </a:rPr>
              <a:t>【</a:t>
            </a:r>
            <a:r>
              <a:rPr lang="zh-CN" altLang="en-US">
                <a:solidFill>
                  <a:srgbClr val="000000"/>
                </a:solidFill>
                <a:sym typeface="+mn-ea"/>
              </a:rPr>
              <a:t>例</a:t>
            </a:r>
            <a:r>
              <a:rPr lang="en-US" altLang="zh-CN">
                <a:solidFill>
                  <a:srgbClr val="000000"/>
                </a:solidFill>
                <a:sym typeface="+mn-ea"/>
              </a:rPr>
              <a:t>11】</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你就去吗？小栓的爹。</a:t>
            </a:r>
            <a:r>
              <a:rPr lang="zh-CN" altLang="en-US">
                <a:solidFill>
                  <a:srgbClr val="000000"/>
                </a:solidFill>
                <a:latin typeface="宋体" panose="02010600030101010101" pitchFamily="2" charset="-122"/>
                <a:sym typeface="+mn-ea"/>
              </a:rPr>
              <a:t>”</a:t>
            </a:r>
            <a:r>
              <a:rPr lang="en-US" altLang="zh-CN">
                <a:solidFill>
                  <a:srgbClr val="000000"/>
                </a:solidFill>
                <a:sym typeface="+mn-ea"/>
              </a:rPr>
              <a:t>(</a:t>
            </a:r>
            <a:r>
              <a:rPr lang="zh-CN" altLang="en-US">
                <a:solidFill>
                  <a:srgbClr val="000000"/>
                </a:solidFill>
                <a:sym typeface="+mn-ea"/>
              </a:rPr>
              <a:t>应将问号改为逗号，句号改为问号</a:t>
            </a:r>
            <a:r>
              <a:rPr lang="en-US" altLang="zh-CN">
                <a:solidFill>
                  <a:srgbClr val="000000"/>
                </a:solidFill>
                <a:sym typeface="+mn-ea"/>
              </a:rPr>
              <a:t>)</a:t>
            </a:r>
            <a:endParaRPr lang="en-US" altLang="zh-CN">
              <a:solidFill>
                <a:srgbClr val="000000"/>
              </a:solidFill>
              <a:ea typeface="Times New Roman" panose="02020603050405020304" pitchFamily="18" charset="0"/>
            </a:endParaRPr>
          </a:p>
          <a:p>
            <a:endParaRPr lang="zh-CN" altLang="en-US"/>
          </a:p>
        </p:txBody>
      </p:sp>
      <p:sp>
        <p:nvSpPr>
          <p:cNvPr id="4" name="灯片编号占位符 3"/>
          <p:cNvSpPr>
            <a:spLocks noGrp="1"/>
          </p:cNvSpPr>
          <p:nvPr>
            <p:ph type="sldNum" sz="quarter" idx="4"/>
          </p:nvPr>
        </p:nvSpPr>
        <p:spPr/>
        <p:txBody>
          <a:bodyPr/>
          <a:lstStyle/>
          <a:p>
            <a:pPr marL="0" lvl="0" indent="0" algn="r" eaLnBrk="1" latinLnBrk="1" hangingPunct="1"/>
            <a:fld id="{9A0DB2DC-4C9A-4742-B13C-FB6460FD3503}" type="slidenum">
              <a:rPr lang="en-US" altLang="en-US" sz="1200"/>
              <a:t>54</a:t>
            </a:fld>
            <a:endParaRPr lang="en-US" altLang="en-US" sz="1200"/>
          </a:p>
        </p:txBody>
      </p:sp>
    </p:spTree>
    <p:extLst>
      <p:ext uri="{BB962C8B-B14F-4D97-AF65-F5344CB8AC3E}">
        <p14:creationId xmlns:p14="http://schemas.microsoft.com/office/powerpoint/2010/main" val="166154613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image" Target="../media/image6.png" /><Relationship Id="rId3" Type="http://schemas.openxmlformats.org/officeDocument/2006/relationships/tags" Target="../tags/tag71.xml" /><Relationship Id="rId4"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image" Target="../media/image8.png"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74.xml" /><Relationship Id="rId3" Type="http://schemas.openxmlformats.org/officeDocument/2006/relationships/image" Target="../media/image4.png"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80.xml" /><Relationship Id="rId10" Type="http://schemas.openxmlformats.org/officeDocument/2006/relationships/tags" Target="../tags/tag87.xml" /><Relationship Id="rId11" Type="http://schemas.openxmlformats.org/officeDocument/2006/relationships/slideMaster" Target="../slideMasters/slideMaster4.xml" /><Relationship Id="rId2" Type="http://schemas.openxmlformats.org/officeDocument/2006/relationships/image" Target="../media/image3.png" /><Relationship Id="rId3" Type="http://schemas.openxmlformats.org/officeDocument/2006/relationships/tags" Target="../tags/tag81.xml" /><Relationship Id="rId4" Type="http://schemas.openxmlformats.org/officeDocument/2006/relationships/image" Target="../media/image4.png"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tags" Target="../tags/tag86.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tags" Target="../tags/tag95.xml" /><Relationship Id="rId11" Type="http://schemas.openxmlformats.org/officeDocument/2006/relationships/tags" Target="../tags/tag96.xml" /><Relationship Id="rId12" Type="http://schemas.openxmlformats.org/officeDocument/2006/relationships/slideMaster" Target="../slideMasters/slideMaster4.xml" /><Relationship Id="rId2" Type="http://schemas.openxmlformats.org/officeDocument/2006/relationships/image" Target="../media/image3.png" /><Relationship Id="rId3" Type="http://schemas.openxmlformats.org/officeDocument/2006/relationships/tags" Target="../tags/tag89.xml" /><Relationship Id="rId4" Type="http://schemas.openxmlformats.org/officeDocument/2006/relationships/image" Target="../media/image4.png"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4.xml" /><Relationship Id="rId11" Type="http://schemas.openxmlformats.org/officeDocument/2006/relationships/tags" Target="../tags/tag105.xml" /><Relationship Id="rId12" Type="http://schemas.openxmlformats.org/officeDocument/2006/relationships/slideMaster" Target="../slideMasters/slideMaster4.xml" /><Relationship Id="rId2" Type="http://schemas.openxmlformats.org/officeDocument/2006/relationships/image" Target="../media/image3.png" /><Relationship Id="rId3" Type="http://schemas.openxmlformats.org/officeDocument/2006/relationships/tags" Target="../tags/tag98.xml" /><Relationship Id="rId4" Type="http://schemas.openxmlformats.org/officeDocument/2006/relationships/image" Target="../media/image4.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tags" Target="../tags/tag10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3.xml" /><Relationship Id="rId11" Type="http://schemas.openxmlformats.org/officeDocument/2006/relationships/tags" Target="../tags/tag114.xml" /><Relationship Id="rId12" Type="http://schemas.openxmlformats.org/officeDocument/2006/relationships/slideMaster" Target="../slideMasters/slideMaster4.xml" /><Relationship Id="rId2" Type="http://schemas.openxmlformats.org/officeDocument/2006/relationships/image" Target="../media/image3.png" /><Relationship Id="rId3" Type="http://schemas.openxmlformats.org/officeDocument/2006/relationships/tags" Target="../tags/tag107.xml" /><Relationship Id="rId4" Type="http://schemas.openxmlformats.org/officeDocument/2006/relationships/image" Target="../media/image4.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2.xml" /><Relationship Id="rId11" Type="http://schemas.openxmlformats.org/officeDocument/2006/relationships/tags" Target="../tags/tag123.xml" /><Relationship Id="rId12" Type="http://schemas.openxmlformats.org/officeDocument/2006/relationships/tags" Target="../tags/tag124.xml" /><Relationship Id="rId13" Type="http://schemas.openxmlformats.org/officeDocument/2006/relationships/tags" Target="../tags/tag125.xml" /><Relationship Id="rId14" Type="http://schemas.openxmlformats.org/officeDocument/2006/relationships/slideMaster" Target="../slideMasters/slideMaster4.xml" /><Relationship Id="rId2" Type="http://schemas.openxmlformats.org/officeDocument/2006/relationships/image" Target="../media/image9.png" /><Relationship Id="rId3" Type="http://schemas.openxmlformats.org/officeDocument/2006/relationships/tags" Target="../tags/tag116.xml" /><Relationship Id="rId4" Type="http://schemas.openxmlformats.org/officeDocument/2006/relationships/image" Target="../media/image4.png"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tags" Target="../tags/tag133.xml" /><Relationship Id="rId11" Type="http://schemas.openxmlformats.org/officeDocument/2006/relationships/slideMaster" Target="../slideMasters/slideMaster4.xml" /><Relationship Id="rId2" Type="http://schemas.openxmlformats.org/officeDocument/2006/relationships/image" Target="../media/image10.png" /><Relationship Id="rId3" Type="http://schemas.openxmlformats.org/officeDocument/2006/relationships/tags" Target="../tags/tag127.xml" /><Relationship Id="rId4" Type="http://schemas.openxmlformats.org/officeDocument/2006/relationships/image" Target="../media/image11.png"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6" name="灯片编号占位符 5"/>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6" name="灯片编号占位符 5"/>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6" name="灯片编号占位符 5"/>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2444" y="952500"/>
            <a:ext cx="3988166" cy="53895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3392" y="952500"/>
            <a:ext cx="3988166" cy="53895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7" name="灯片编号占位符 6"/>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9" name="灯片编号占位符 8"/>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5" name="灯片编号占位符 4"/>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4" name="灯片编号占位符 3"/>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7" name="灯片编号占位符 6"/>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7" name="灯片编号占位符 6"/>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6" name="灯片编号占位符 5"/>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06779" y="442913"/>
            <a:ext cx="2034779" cy="58991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2444" y="442913"/>
            <a:ext cx="5986376" cy="58991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1" hangingPunct="1">
              <a:lnSpc>
                <a:spcPct val="100000"/>
              </a:lnSpc>
              <a:spcBef>
                <a:spcPct val="0"/>
              </a:spcBef>
              <a:spcAft>
                <a:spcPct val="0"/>
              </a:spcAft>
              <a:buNone/>
            </a:pPr>
            <a:endParaRPr lang="en-US" altLang="en-US" baseline="0"/>
          </a:p>
        </p:txBody>
      </p:sp>
      <p:sp>
        <p:nvSpPr>
          <p:cNvPr id="6" name="灯片编号占位符 5"/>
          <p:cNvSpPr>
            <a:spLocks noGrp="1"/>
          </p:cNvSpPr>
          <p:nvPr>
            <p:ph type="sldNum" sz="quarter" idx="12"/>
          </p:nvPr>
        </p:nvSpPr>
        <p:spPr/>
        <p:txBody>
          <a:body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5" name="图片 4" descr="ff22d9c15fa86cd9c8cf3d3e6aa5402f"/>
          <p:cNvPicPr>
            <a:picLocks noChangeAspect="1"/>
          </p:cNvPicPr>
          <p:nvPr>
            <p:custDataLst>
              <p:tags r:id="rId2"/>
            </p:custDataLst>
          </p:nvPr>
        </p:nvPicPr>
        <p:blipFill>
          <a:blip r:embed="rId1"/>
          <a:stretch>
            <a:fillRect/>
          </a:stretch>
        </p:blipFill>
        <p:spPr>
          <a:xfrm>
            <a:off x="4813935" y="685800"/>
            <a:ext cx="3872389" cy="54864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2" name="标题 3"/>
          <p:cNvSpPr>
            <a:spLocks noGrp="1"/>
          </p:cNvSpPr>
          <p:nvPr>
            <p:ph type="ctrTitle" idx="2" hasCustomPrompt="1"/>
            <p:custDataLst>
              <p:tags r:id="rId3"/>
            </p:custDataLst>
          </p:nvPr>
        </p:nvSpPr>
        <p:spPr>
          <a:xfrm>
            <a:off x="571505" y="2063398"/>
            <a:ext cx="3619529" cy="1787525"/>
          </a:xfrm>
        </p:spPr>
        <p:txBody>
          <a:bodyPr vert="horz" wrap="square" lIns="0" tIns="0" rIns="0" bIns="0" rtlCol="0" anchor="ctr"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4060" b="1" i="0" u="none" strike="noStrike" kern="1200" cap="none" spc="6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0_pic_quater_left_up"/>
          <p:cNvPicPr>
            <a:picLocks noChangeAspect="1"/>
          </p:cNvPicPr>
          <p:nvPr/>
        </p:nvPicPr>
        <p:blipFill>
          <a:blip r:embed="rId1"/>
          <a:stretch>
            <a:fillRect/>
          </a:stretch>
        </p:blipFill>
        <p:spPr>
          <a:xfrm>
            <a:off x="0" y="0"/>
            <a:ext cx="540068" cy="728980"/>
          </a:xfrm>
          <a:prstGeom prst="rect">
            <a:avLst/>
          </a:prstGeom>
        </p:spPr>
      </p:pic>
      <p:pic>
        <p:nvPicPr>
          <p:cNvPr id="7" name="图片 6"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2" name="标题 1"/>
          <p:cNvSpPr>
            <a:spLocks noGrp="1"/>
          </p:cNvSpPr>
          <p:nvPr>
            <p:ph type="title"/>
          </p:nvPr>
        </p:nvSpPr>
        <p:spPr>
          <a:xfrm>
            <a:off x="502412" y="443234"/>
            <a:ext cx="8139178"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502412" y="952508"/>
            <a:ext cx="8139178"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pic_half_top"/>
          <p:cNvPicPr>
            <a:picLocks noChangeAspect="1"/>
          </p:cNvPicPr>
          <p:nvPr/>
        </p:nvPicPr>
        <p:blipFill>
          <a:blip r:embed="rId1"/>
          <a:stretch>
            <a:fillRect/>
          </a:stretch>
        </p:blipFill>
        <p:spPr>
          <a:xfrm>
            <a:off x="3048000" y="4700905"/>
            <a:ext cx="3048000" cy="2156460"/>
          </a:xfrm>
          <a:prstGeom prst="rect">
            <a:avLst/>
          </a:prstGeom>
        </p:spPr>
      </p:pic>
      <p:pic>
        <p:nvPicPr>
          <p:cNvPr id="2" name="图片 1" descr="pic_half_down"/>
          <p:cNvPicPr>
            <a:picLocks noChangeAspect="1"/>
          </p:cNvPicPr>
          <p:nvPr/>
        </p:nvPicPr>
        <p:blipFill>
          <a:blip r:embed="rId2"/>
          <a:stretch>
            <a:fillRect/>
          </a:stretch>
        </p:blipFill>
        <p:spPr>
          <a:xfrm>
            <a:off x="3048000" y="0"/>
            <a:ext cx="3048000" cy="215646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标题 2"/>
          <p:cNvSpPr>
            <a:spLocks noGrp="1"/>
          </p:cNvSpPr>
          <p:nvPr>
            <p:ph type="ctrTitle" idx="2" hasCustomPrompt="1"/>
            <p:custDataLst>
              <p:tags r:id="rId3"/>
            </p:custDataLst>
          </p:nvPr>
        </p:nvSpPr>
        <p:spPr>
          <a:xfrm>
            <a:off x="2611067" y="3846199"/>
            <a:ext cx="3921447" cy="725805"/>
          </a:xfrm>
        </p:spPr>
        <p:txBody>
          <a:bodyPr vert="horz" wrap="square" lIns="0" tIns="0" rIns="0" bIns="0" rtlCol="0" anchor="ctr" anchorCtr="0">
            <a:normAutofit fontScale="90000"/>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315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0_pic_quater_left_up"/>
          <p:cNvPicPr>
            <a:picLocks noChangeAspect="1"/>
          </p:cNvPicPr>
          <p:nvPr/>
        </p:nvPicPr>
        <p:blipFill>
          <a:blip r:embed="rId1"/>
          <a:stretch>
            <a:fillRect/>
          </a:stretch>
        </p:blipFill>
        <p:spPr>
          <a:xfrm>
            <a:off x="0" y="0"/>
            <a:ext cx="540068" cy="728980"/>
          </a:xfrm>
          <a:prstGeom prst="rect">
            <a:avLst/>
          </a:prstGeom>
        </p:spPr>
      </p:pic>
      <p:pic>
        <p:nvPicPr>
          <p:cNvPr id="8" name="图片 7"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2" name="标题 1"/>
          <p:cNvSpPr>
            <a:spLocks noGrp="1"/>
          </p:cNvSpPr>
          <p:nvPr>
            <p:ph type="title"/>
          </p:nvPr>
        </p:nvSpPr>
        <p:spPr>
          <a:xfrm>
            <a:off x="502412"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502448" y="952508"/>
            <a:ext cx="3962432"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4679158" y="952508"/>
            <a:ext cx="3962432" cy="5388907"/>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隶书" panose="02010509060101010101" pitchFamily="49" charset="-122"/>
              </a:defRPr>
            </a:lvl1pPr>
            <a:lvl2pPr eaLnBrk="1" fontAlgn="auto" latinLnBrk="0" hangingPunct="1">
              <a:defRPr sz="1200">
                <a:solidFill>
                  <a:schemeClr val="tx1"/>
                </a:solidFill>
                <a:latin typeface="Arial" panose="020b0604020202020204" pitchFamily="34" charset="0"/>
                <a:ea typeface="隶书" panose="02010509060101010101" pitchFamily="49" charset="-122"/>
              </a:defRPr>
            </a:lvl2pPr>
            <a:lvl3pPr eaLnBrk="1" fontAlgn="auto" latinLnBrk="0" hangingPunct="1">
              <a:defRPr sz="1200">
                <a:solidFill>
                  <a:schemeClr val="tx1"/>
                </a:solidFill>
                <a:latin typeface="Arial" panose="020b0604020202020204" pitchFamily="34" charset="0"/>
                <a:ea typeface="隶书" panose="02010509060101010101" pitchFamily="49" charset="-122"/>
              </a:defRPr>
            </a:lvl3pPr>
            <a:lvl4pPr eaLnBrk="1" fontAlgn="auto" latinLnBrk="0" hangingPunct="1">
              <a:defRPr sz="1200">
                <a:solidFill>
                  <a:schemeClr val="tx1"/>
                </a:solidFill>
                <a:latin typeface="Arial" panose="020b0604020202020204" pitchFamily="34" charset="0"/>
                <a:ea typeface="隶书" panose="02010509060101010101" pitchFamily="49" charset="-122"/>
              </a:defRPr>
            </a:lvl4pPr>
            <a:lvl5pPr eaLnBrk="1" fontAlgn="auto" latinLnBrk="0" hangingPunct="1">
              <a:defRPr sz="12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0_pic_quater_left_up"/>
          <p:cNvPicPr>
            <a:picLocks noChangeAspect="1"/>
          </p:cNvPicPr>
          <p:nvPr/>
        </p:nvPicPr>
        <p:blipFill>
          <a:blip r:embed="rId1"/>
          <a:stretch>
            <a:fillRect/>
          </a:stretch>
        </p:blipFill>
        <p:spPr>
          <a:xfrm>
            <a:off x="0" y="0"/>
            <a:ext cx="540068" cy="728980"/>
          </a:xfrm>
          <a:prstGeom prst="rect">
            <a:avLst/>
          </a:prstGeom>
        </p:spPr>
      </p:pic>
      <p:pic>
        <p:nvPicPr>
          <p:cNvPr id="10" name="图片 9"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2" name="标题 1"/>
          <p:cNvSpPr>
            <a:spLocks noGrp="1"/>
          </p:cNvSpPr>
          <p:nvPr>
            <p:ph type="title"/>
          </p:nvPr>
        </p:nvSpPr>
        <p:spPr>
          <a:xfrm>
            <a:off x="502412"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502448" y="952508"/>
            <a:ext cx="3962432" cy="381003"/>
          </a:xfrm>
        </p:spPr>
        <p:txBody>
          <a:bodyPr lIns="90170" tIns="46990" rIns="90170" bIns="46990" anchor="ctr"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nvPr>
        </p:nvSpPr>
        <p:spPr>
          <a:xfrm>
            <a:off x="502444" y="1406525"/>
            <a:ext cx="3962400" cy="4934752"/>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4676813" y="952508"/>
            <a:ext cx="396243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nvPr>
        </p:nvSpPr>
        <p:spPr>
          <a:xfrm>
            <a:off x="4676813" y="1406525"/>
            <a:ext cx="3962432" cy="4934752"/>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6" name="图片 5" descr="pic_half_left"/>
          <p:cNvPicPr>
            <a:picLocks noChangeAspect="1"/>
          </p:cNvPicPr>
          <p:nvPr/>
        </p:nvPicPr>
        <p:blipFill>
          <a:blip r:embed="rId1"/>
          <a:stretch>
            <a:fillRect/>
          </a:stretch>
        </p:blipFill>
        <p:spPr>
          <a:xfrm>
            <a:off x="0" y="1397000"/>
            <a:ext cx="2868454" cy="4064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0_pic_quater_left_up"/>
          <p:cNvPicPr>
            <a:picLocks noChangeAspect="1"/>
          </p:cNvPicPr>
          <p:nvPr/>
        </p:nvPicPr>
        <p:blipFill>
          <a:blip r:embed="rId1"/>
          <a:stretch>
            <a:fillRect/>
          </a:stretch>
        </p:blipFill>
        <p:spPr>
          <a:xfrm>
            <a:off x="0" y="0"/>
            <a:ext cx="540068" cy="728980"/>
          </a:xfrm>
          <a:prstGeom prst="rect">
            <a:avLst/>
          </a:prstGeom>
        </p:spPr>
      </p:pic>
      <p:pic>
        <p:nvPicPr>
          <p:cNvPr id="8" name="图片 7"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2" name="标题 1"/>
          <p:cNvSpPr>
            <a:spLocks noGrp="1"/>
          </p:cNvSpPr>
          <p:nvPr>
            <p:ph type="title"/>
          </p:nvPr>
        </p:nvSpPr>
        <p:spPr>
          <a:xfrm>
            <a:off x="502448" y="443234"/>
            <a:ext cx="8139178"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502448" y="952508"/>
            <a:ext cx="396243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隶书" panose="02010509060101010101" pitchFamily="49" charset="-122"/>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4679194" y="952508"/>
            <a:ext cx="3962432"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0_pic_quater_left_up"/>
          <p:cNvPicPr>
            <a:picLocks noChangeAspect="1"/>
          </p:cNvPicPr>
          <p:nvPr/>
        </p:nvPicPr>
        <p:blipFill>
          <a:blip r:embed="rId1"/>
          <a:stretch>
            <a:fillRect/>
          </a:stretch>
        </p:blipFill>
        <p:spPr>
          <a:xfrm>
            <a:off x="0" y="0"/>
            <a:ext cx="540068" cy="728980"/>
          </a:xfrm>
          <a:prstGeom prst="rect">
            <a:avLst/>
          </a:prstGeom>
        </p:spPr>
      </p:pic>
      <p:pic>
        <p:nvPicPr>
          <p:cNvPr id="7" name="图片 6"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2" name="竖排标题 1"/>
          <p:cNvSpPr>
            <a:spLocks noGrp="1"/>
          </p:cNvSpPr>
          <p:nvPr>
            <p:ph type="title" orient="vert"/>
          </p:nvPr>
        </p:nvSpPr>
        <p:spPr>
          <a:xfrm>
            <a:off x="7928351" y="952508"/>
            <a:ext cx="713238"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2" name="图片 1" descr="0_pic_quater_left_up"/>
          <p:cNvPicPr>
            <a:picLocks noChangeAspect="1"/>
          </p:cNvPicPr>
          <p:nvPr/>
        </p:nvPicPr>
        <p:blipFill>
          <a:blip r:embed="rId1"/>
          <a:stretch>
            <a:fillRect/>
          </a:stretch>
        </p:blipFill>
        <p:spPr>
          <a:xfrm>
            <a:off x="0" y="0"/>
            <a:ext cx="540068" cy="728980"/>
          </a:xfrm>
          <a:prstGeom prst="rect">
            <a:avLst/>
          </a:prstGeom>
        </p:spPr>
      </p:pic>
      <p:pic>
        <p:nvPicPr>
          <p:cNvPr id="6" name="图片 5" descr="1_pic_quater_right_up"/>
          <p:cNvPicPr>
            <a:picLocks noChangeAspect="1"/>
          </p:cNvPicPr>
          <p:nvPr/>
        </p:nvPicPr>
        <p:blipFill>
          <a:blip r:embed="rId2"/>
          <a:stretch>
            <a:fillRect/>
          </a:stretch>
        </p:blipFill>
        <p:spPr>
          <a:xfrm>
            <a:off x="8603456" y="6314440"/>
            <a:ext cx="540068" cy="542925"/>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502448" y="952508"/>
            <a:ext cx="8139178"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pic_half_left"/>
          <p:cNvPicPr>
            <a:picLocks noChangeAspect="1"/>
          </p:cNvPicPr>
          <p:nvPr/>
        </p:nvPicPr>
        <p:blipFill>
          <a:blip r:embed="rId1"/>
          <a:stretch>
            <a:fillRect/>
          </a:stretch>
        </p:blipFill>
        <p:spPr>
          <a:xfrm>
            <a:off x="0" y="1397000"/>
            <a:ext cx="2868454" cy="4064000"/>
          </a:xfrm>
          <a:prstGeom prst="rect">
            <a:avLst/>
          </a:prstGeom>
        </p:spPr>
      </p:pic>
      <p:pic>
        <p:nvPicPr>
          <p:cNvPr id="6" name="图片 5" descr="pic_half_right"/>
          <p:cNvPicPr>
            <a:picLocks noChangeAspect="1"/>
          </p:cNvPicPr>
          <p:nvPr/>
        </p:nvPicPr>
        <p:blipFill>
          <a:blip r:embed="rId2"/>
          <a:stretch>
            <a:fillRect/>
          </a:stretch>
        </p:blipFill>
        <p:spPr>
          <a:xfrm>
            <a:off x="6275070" y="1397000"/>
            <a:ext cx="2868454" cy="4064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5"/>
          <p:cNvSpPr>
            <a:spLocks noGrp="1"/>
          </p:cNvSpPr>
          <p:nvPr>
            <p:ph type="body" idx="1" hasCustomPrompt="1"/>
            <p:custDataLst>
              <p:tags r:id="rId3"/>
            </p:custDataLst>
          </p:nvPr>
        </p:nvSpPr>
        <p:spPr>
          <a:xfrm>
            <a:off x="2233868" y="2141389"/>
            <a:ext cx="4675825" cy="1000744"/>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隶书" panose="02010509060101010101" pitchFamily="49" charset="-122"/>
                <a:cs typeface="隶书" panose="02010509060101010101" pitchFamily="49" charset="-122"/>
                <a:sym typeface="+mn-ea"/>
              </a:defRPr>
            </a:lvl1pPr>
            <a:lvl2pPr marL="3429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685800" indent="0" algn="ctr" defTabSz="9144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0287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p>
        </p:txBody>
      </p:sp>
      <p:sp>
        <p:nvSpPr>
          <p:cNvPr id="8" name="标题 6"/>
          <p:cNvSpPr>
            <a:spLocks noGrp="1"/>
          </p:cNvSpPr>
          <p:nvPr>
            <p:ph type="title" hasCustomPrompt="1"/>
            <p:custDataLst>
              <p:tags r:id="rId4"/>
            </p:custDataLst>
          </p:nvPr>
        </p:nvSpPr>
        <p:spPr>
          <a:xfrm>
            <a:off x="2276731" y="3310408"/>
            <a:ext cx="4591052" cy="1353820"/>
          </a:xfrm>
        </p:spPr>
        <p:txBody>
          <a:bodyPr vert="horz" wrap="square" lIns="0" tIns="0" rIns="0" bIns="0" rtlCol="0" anchor="ctr" anchorCtr="0">
            <a:normAutofit lnSpcReduction="10000"/>
          </a:bodyPr>
          <a:lstStyle>
            <a:lvl1pPr marL="0" marR="0" algn="dist" defTabSz="914400" rtl="0" eaLnBrk="1" fontAlgn="auto" latinLnBrk="0" hangingPunct="1">
              <a:lnSpc>
                <a:spcPct val="100000"/>
              </a:lnSpc>
              <a:spcBef>
                <a:spcPct val="0"/>
              </a:spcBef>
              <a:buClrTx/>
              <a:buSzTx/>
              <a:buFontTx/>
              <a:buNone/>
              <a:defRPr kumimoji="0" lang="zh-CN" altLang="en-US" sz="6300" b="1" i="0" u="none" strike="noStrike" kern="1200" cap="none" spc="1000" normalizeH="0" baseline="0" noProof="1">
                <a:solidFill>
                  <a:schemeClr val="dk1">
                    <a:lumMod val="85000"/>
                    <a:lumOff val="15000"/>
                  </a:schemeClr>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0_pic_quater_left_up"/>
          <p:cNvPicPr>
            <a:picLocks noChangeAspect="1"/>
          </p:cNvPicPr>
          <p:nvPr>
            <p:custDataLst>
              <p:tags r:id="rId2"/>
            </p:custDataLst>
          </p:nvPr>
        </p:nvPicPr>
        <p:blipFill>
          <a:blip r:embed="rId1"/>
          <a:stretch>
            <a:fillRect/>
          </a:stretch>
        </p:blipFill>
        <p:spPr>
          <a:xfrm>
            <a:off x="0" y="0"/>
            <a:ext cx="540068" cy="728980"/>
          </a:xfrm>
          <a:prstGeom prst="rect">
            <a:avLst/>
          </a:prstGeom>
        </p:spPr>
      </p:pic>
      <p:pic>
        <p:nvPicPr>
          <p:cNvPr id="6" name="图片 5" descr="1_pic_quater_right_up"/>
          <p:cNvPicPr>
            <a:picLocks noChangeAspect="1"/>
          </p:cNvPicPr>
          <p:nvPr>
            <p:custDataLst>
              <p:tags r:id="rId4"/>
            </p:custDataLst>
          </p:nvPr>
        </p:nvPicPr>
        <p:blipFill>
          <a:blip r:embed="rId3"/>
          <a:stretch>
            <a:fillRect/>
          </a:stretch>
        </p:blipFill>
        <p:spPr>
          <a:xfrm>
            <a:off x="8603456" y="6314440"/>
            <a:ext cx="540068" cy="542925"/>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18599" y="303530"/>
            <a:ext cx="8706326" cy="6250305"/>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3"/>
            </p:custDataLst>
          </p:nvPr>
        </p:nvPicPr>
        <p:blipFill>
          <a:blip r:embed="rId2"/>
          <a:stretch>
            <a:fillRect/>
          </a:stretch>
        </p:blipFill>
        <p:spPr>
          <a:xfrm>
            <a:off x="0" y="0"/>
            <a:ext cx="540068" cy="728980"/>
          </a:xfrm>
          <a:prstGeom prst="rect">
            <a:avLst/>
          </a:prstGeom>
        </p:spPr>
      </p:pic>
      <p:pic>
        <p:nvPicPr>
          <p:cNvPr id="6" name="图片 5" descr="1_pic_quater_right_up"/>
          <p:cNvPicPr>
            <a:picLocks noChangeAspect="1"/>
          </p:cNvPicPr>
          <p:nvPr>
            <p:custDataLst>
              <p:tags r:id="rId5"/>
            </p:custDataLst>
          </p:nvPr>
        </p:nvPicPr>
        <p:blipFill>
          <a:blip r:embed="rId4"/>
          <a:stretch>
            <a:fillRect/>
          </a:stretch>
        </p:blipFill>
        <p:spPr>
          <a:xfrm>
            <a:off x="8603456" y="6314440"/>
            <a:ext cx="540068" cy="542925"/>
          </a:xfrm>
          <a:prstGeom prst="rect">
            <a:avLst/>
          </a:prstGeom>
        </p:spPr>
      </p:pic>
      <p:sp>
        <p:nvSpPr>
          <p:cNvPr id="2" name="标题 1"/>
          <p:cNvSpPr>
            <a:spLocks noGrp="1"/>
          </p:cNvSpPr>
          <p:nvPr>
            <p:ph type="title" hasCustomPrompt="1"/>
            <p:custDataLst>
              <p:tags r:id="rId6"/>
            </p:custDataLst>
          </p:nvPr>
        </p:nvSpPr>
        <p:spPr>
          <a:xfrm>
            <a:off x="961200" y="1249200"/>
            <a:ext cx="7219800" cy="723600"/>
          </a:xfrm>
        </p:spPr>
        <p:txBody>
          <a:bodyPr anchor="ctr"/>
          <a:lstStyle>
            <a:lvl1pPr>
              <a:defRPr sz="24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960835" y="2163600"/>
            <a:ext cx="721995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0"/>
            <a:ext cx="3618071" cy="6858000"/>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down"/>
          <p:cNvPicPr>
            <a:picLocks noChangeAspect="1"/>
          </p:cNvPicPr>
          <p:nvPr>
            <p:custDataLst>
              <p:tags r:id="rId3"/>
            </p:custDataLst>
          </p:nvPr>
        </p:nvPicPr>
        <p:blipFill>
          <a:blip r:embed="rId2"/>
          <a:stretch>
            <a:fillRect/>
          </a:stretch>
        </p:blipFill>
        <p:spPr>
          <a:xfrm>
            <a:off x="8603456" y="0"/>
            <a:ext cx="540068" cy="728980"/>
          </a:xfrm>
          <a:prstGeom prst="rect">
            <a:avLst/>
          </a:prstGeom>
        </p:spPr>
      </p:pic>
      <p:pic>
        <p:nvPicPr>
          <p:cNvPr id="6" name="图片 5" descr="1_pic_quater_left_down"/>
          <p:cNvPicPr>
            <a:picLocks noChangeAspect="1"/>
          </p:cNvPicPr>
          <p:nvPr>
            <p:custDataLst>
              <p:tags r:id="rId5"/>
            </p:custDataLst>
          </p:nvPr>
        </p:nvPicPr>
        <p:blipFill>
          <a:blip r:embed="rId4"/>
          <a:stretch>
            <a:fillRect/>
          </a:stretch>
        </p:blipFill>
        <p:spPr>
          <a:xfrm>
            <a:off x="0" y="6314440"/>
            <a:ext cx="540068" cy="542925"/>
          </a:xfrm>
          <a:prstGeom prst="rect">
            <a:avLst/>
          </a:prstGeom>
        </p:spPr>
      </p:pic>
      <p:sp>
        <p:nvSpPr>
          <p:cNvPr id="2" name="标题 1"/>
          <p:cNvSpPr>
            <a:spLocks noGrp="1"/>
          </p:cNvSpPr>
          <p:nvPr>
            <p:ph type="title" hasCustomPrompt="1"/>
            <p:custDataLst>
              <p:tags r:id="rId6"/>
            </p:custDataLst>
          </p:nvPr>
        </p:nvSpPr>
        <p:spPr>
          <a:xfrm>
            <a:off x="437400" y="770400"/>
            <a:ext cx="2970000" cy="882000"/>
          </a:xfrm>
        </p:spPr>
        <p:txBody>
          <a:bodyPr anchor="ctr" anchorCtr="0"/>
          <a:lstStyle>
            <a:lvl1pPr>
              <a:defRPr sz="270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440100" y="1764000"/>
            <a:ext cx="29673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3825900" y="769938"/>
            <a:ext cx="486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0"/>
            <a:ext cx="9144000" cy="2663825"/>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3"/>
            </p:custDataLst>
          </p:nvPr>
        </p:nvPicPr>
        <p:blipFill>
          <a:blip r:embed="rId2"/>
          <a:stretch>
            <a:fillRect/>
          </a:stretch>
        </p:blipFill>
        <p:spPr>
          <a:xfrm>
            <a:off x="0" y="0"/>
            <a:ext cx="540068" cy="728980"/>
          </a:xfrm>
          <a:prstGeom prst="rect">
            <a:avLst/>
          </a:prstGeom>
        </p:spPr>
      </p:pic>
      <p:pic>
        <p:nvPicPr>
          <p:cNvPr id="6" name="图片 5" descr="1_pic_quater_right_up"/>
          <p:cNvPicPr>
            <a:picLocks noChangeAspect="1"/>
          </p:cNvPicPr>
          <p:nvPr>
            <p:custDataLst>
              <p:tags r:id="rId5"/>
            </p:custDataLst>
          </p:nvPr>
        </p:nvPicPr>
        <p:blipFill>
          <a:blip r:embed="rId4"/>
          <a:stretch>
            <a:fillRect/>
          </a:stretch>
        </p:blipFill>
        <p:spPr>
          <a:xfrm>
            <a:off x="8603456" y="6314440"/>
            <a:ext cx="540068" cy="542925"/>
          </a:xfrm>
          <a:prstGeom prst="rect">
            <a:avLst/>
          </a:prstGeom>
        </p:spPr>
      </p:pic>
      <p:sp>
        <p:nvSpPr>
          <p:cNvPr id="2" name="标题 1"/>
          <p:cNvSpPr>
            <a:spLocks noGrp="1"/>
          </p:cNvSpPr>
          <p:nvPr>
            <p:ph type="title"/>
            <p:custDataLst>
              <p:tags r:id="rId6"/>
            </p:custDataLst>
          </p:nvPr>
        </p:nvSpPr>
        <p:spPr>
          <a:xfrm>
            <a:off x="459000" y="781200"/>
            <a:ext cx="8232300" cy="626400"/>
          </a:xfrm>
        </p:spPr>
        <p:txBody>
          <a:bodyPr anchor="ctr"/>
          <a:lstStyle>
            <a:lvl1pPr algn="ctr">
              <a:defRPr sz="27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459000" y="1659600"/>
            <a:ext cx="8231981"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459581" y="2808000"/>
            <a:ext cx="82242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8565"/>
            <a:ext cx="9144000" cy="1829435"/>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3"/>
            </p:custDataLst>
          </p:nvPr>
        </p:nvPicPr>
        <p:blipFill>
          <a:blip r:embed="rId2"/>
          <a:stretch>
            <a:fillRect/>
          </a:stretch>
        </p:blipFill>
        <p:spPr>
          <a:xfrm>
            <a:off x="0" y="0"/>
            <a:ext cx="540068" cy="728980"/>
          </a:xfrm>
          <a:prstGeom prst="rect">
            <a:avLst/>
          </a:prstGeom>
        </p:spPr>
      </p:pic>
      <p:pic>
        <p:nvPicPr>
          <p:cNvPr id="6" name="图片 5" descr="1_pic_quater_right_up"/>
          <p:cNvPicPr>
            <a:picLocks noChangeAspect="1"/>
          </p:cNvPicPr>
          <p:nvPr>
            <p:custDataLst>
              <p:tags r:id="rId5"/>
            </p:custDataLst>
          </p:nvPr>
        </p:nvPicPr>
        <p:blipFill>
          <a:blip r:embed="rId4"/>
          <a:stretch>
            <a:fillRect/>
          </a:stretch>
        </p:blipFill>
        <p:spPr>
          <a:xfrm>
            <a:off x="8603456" y="6314440"/>
            <a:ext cx="540068" cy="542925"/>
          </a:xfrm>
          <a:prstGeom prst="rect">
            <a:avLst/>
          </a:prstGeom>
        </p:spPr>
      </p:pic>
      <p:sp>
        <p:nvSpPr>
          <p:cNvPr id="2" name="标题 1"/>
          <p:cNvSpPr>
            <a:spLocks noGrp="1"/>
          </p:cNvSpPr>
          <p:nvPr>
            <p:ph type="title"/>
            <p:custDataLst>
              <p:tags r:id="rId6"/>
            </p:custDataLst>
          </p:nvPr>
        </p:nvSpPr>
        <p:spPr>
          <a:xfrm>
            <a:off x="453600" y="669600"/>
            <a:ext cx="8232300" cy="565200"/>
          </a:xfrm>
        </p:spPr>
        <p:txBody>
          <a:bodyPr anchor="ctr" anchorCtr="0"/>
          <a:lstStyle>
            <a:lvl1pPr algn="ctr">
              <a:defRPr sz="240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453628" y="1681200"/>
            <a:ext cx="82431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445500" y="5180400"/>
            <a:ext cx="82512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0"/>
            <a:ext cx="9144000" cy="914400"/>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right_down"/>
          <p:cNvPicPr>
            <a:picLocks noChangeAspect="1"/>
          </p:cNvPicPr>
          <p:nvPr>
            <p:custDataLst>
              <p:tags r:id="rId3"/>
            </p:custDataLst>
          </p:nvPr>
        </p:nvPicPr>
        <p:blipFill>
          <a:blip r:embed="rId2"/>
          <a:stretch>
            <a:fillRect/>
          </a:stretch>
        </p:blipFill>
        <p:spPr>
          <a:xfrm>
            <a:off x="8466773" y="0"/>
            <a:ext cx="676751" cy="914400"/>
          </a:xfrm>
          <a:prstGeom prst="rect">
            <a:avLst/>
          </a:prstGeom>
        </p:spPr>
      </p:pic>
      <p:pic>
        <p:nvPicPr>
          <p:cNvPr id="6" name="图片 5" descr="1_pic_quater_left_down"/>
          <p:cNvPicPr>
            <a:picLocks noChangeAspect="1"/>
          </p:cNvPicPr>
          <p:nvPr>
            <p:custDataLst>
              <p:tags r:id="rId5"/>
            </p:custDataLst>
          </p:nvPr>
        </p:nvPicPr>
        <p:blipFill>
          <a:blip r:embed="rId4"/>
          <a:stretch>
            <a:fillRect/>
          </a:stretch>
        </p:blipFill>
        <p:spPr>
          <a:xfrm>
            <a:off x="0" y="6314440"/>
            <a:ext cx="540068" cy="542925"/>
          </a:xfrm>
          <a:prstGeom prst="rect">
            <a:avLst/>
          </a:prstGeom>
        </p:spPr>
      </p:pic>
      <p:sp>
        <p:nvSpPr>
          <p:cNvPr id="2" name="标题 1"/>
          <p:cNvSpPr>
            <a:spLocks noGrp="1"/>
          </p:cNvSpPr>
          <p:nvPr>
            <p:ph type="title"/>
            <p:custDataLst>
              <p:tags r:id="rId6"/>
            </p:custDataLst>
          </p:nvPr>
        </p:nvSpPr>
        <p:spPr>
          <a:xfrm>
            <a:off x="434700" y="237600"/>
            <a:ext cx="8278200" cy="441964"/>
          </a:xfrm>
        </p:spPr>
        <p:txBody>
          <a:bodyPr/>
          <a:lstStyle>
            <a:lvl1pPr>
              <a:defRPr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434700" y="1663200"/>
            <a:ext cx="40068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4681800" y="1663200"/>
            <a:ext cx="40257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429300" y="4816800"/>
            <a:ext cx="40068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4689900" y="4813200"/>
            <a:ext cx="40257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3135"/>
            <a:ext cx="9144000" cy="4951095"/>
          </a:xfrm>
          <a:prstGeom prst="rect">
            <a:avLst/>
          </a:prstGeom>
          <a:solidFill>
            <a:schemeClr val="tx2"/>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0_pic_quater_left_up"/>
          <p:cNvPicPr>
            <a:picLocks noChangeAspect="1"/>
          </p:cNvPicPr>
          <p:nvPr>
            <p:custDataLst>
              <p:tags r:id="rId3"/>
            </p:custDataLst>
          </p:nvPr>
        </p:nvPicPr>
        <p:blipFill>
          <a:blip r:embed="rId2"/>
          <a:stretch>
            <a:fillRect/>
          </a:stretch>
        </p:blipFill>
        <p:spPr>
          <a:xfrm>
            <a:off x="0" y="0"/>
            <a:ext cx="1214914" cy="1640840"/>
          </a:xfrm>
          <a:prstGeom prst="rect">
            <a:avLst/>
          </a:prstGeom>
        </p:spPr>
      </p:pic>
      <p:pic>
        <p:nvPicPr>
          <p:cNvPr id="6" name="图片 5" descr="1_pic_quater_right_down"/>
          <p:cNvPicPr>
            <a:picLocks noChangeAspect="1"/>
          </p:cNvPicPr>
          <p:nvPr>
            <p:custDataLst>
              <p:tags r:id="rId5"/>
            </p:custDataLst>
          </p:nvPr>
        </p:nvPicPr>
        <p:blipFill>
          <a:blip r:embed="rId4"/>
          <a:stretch>
            <a:fillRect/>
          </a:stretch>
        </p:blipFill>
        <p:spPr>
          <a:xfrm>
            <a:off x="7928610" y="0"/>
            <a:ext cx="1214914" cy="1221740"/>
          </a:xfrm>
          <a:prstGeom prst="rect">
            <a:avLst/>
          </a:prstGeom>
        </p:spPr>
      </p:pic>
      <p:sp>
        <p:nvSpPr>
          <p:cNvPr id="2" name="标题 1"/>
          <p:cNvSpPr>
            <a:spLocks noGrp="1"/>
          </p:cNvSpPr>
          <p:nvPr>
            <p:ph type="title" hasCustomPrompt="1"/>
            <p:custDataLst>
              <p:tags r:id="rId6"/>
            </p:custDataLst>
          </p:nvPr>
        </p:nvSpPr>
        <p:spPr>
          <a:xfrm>
            <a:off x="1142100" y="1339200"/>
            <a:ext cx="6858000" cy="2386800"/>
          </a:xfrm>
        </p:spPr>
        <p:txBody>
          <a:bodyPr anchor="b"/>
          <a:lstStyle>
            <a:lvl1pPr algn="ctr">
              <a:defRPr sz="450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141810" y="3862800"/>
            <a:ext cx="6858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1" name=""/>
        <p:cNvGrpSpPr/>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2235" indent="0" algn="ctr">
              <a:buNone/>
              <a:defRPr/>
            </a:lvl5pPr>
            <a:lvl6pPr marL="1715135" indent="0" algn="ctr">
              <a:buNone/>
              <a:defRPr/>
            </a:lvl6pPr>
            <a:lvl7pPr marL="2058035" indent="0" algn="ctr">
              <a:buNone/>
              <a:defRPr/>
            </a:lvl7pPr>
            <a:lvl8pPr marL="2400935" indent="0" algn="ctr">
              <a:buNone/>
              <a:defRPr/>
            </a:lvl8pPr>
            <a:lvl9pPr marL="2743835"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6245225"/>
            <a:ext cx="2133600" cy="476250"/>
          </a:xfrm>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tags" Target="../tags/tag68.xml" /><Relationship Id="rId18" Type="http://schemas.openxmlformats.org/officeDocument/2006/relationships/image" Target="../media/image1.jpeg" /><Relationship Id="rId19"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slideLayout" Target="../slideLayouts/slideLayout45.xml" /><Relationship Id="rId13" Type="http://schemas.openxmlformats.org/officeDocument/2006/relationships/slideLayout" Target="../slideLayouts/slideLayout46.xml" /><Relationship Id="rId14" Type="http://schemas.openxmlformats.org/officeDocument/2006/relationships/slideLayout" Target="../slideLayouts/slideLayout47.xml" /><Relationship Id="rId15" Type="http://schemas.openxmlformats.org/officeDocument/2006/relationships/slideLayout" Target="../slideLayouts/slideLayout48.xml" /><Relationship Id="rId16" Type="http://schemas.openxmlformats.org/officeDocument/2006/relationships/slideLayout" Target="../slideLayouts/slideLayout49.xml" /><Relationship Id="rId17" Type="http://schemas.openxmlformats.org/officeDocument/2006/relationships/slideLayout" Target="../slideLayouts/slideLayout50.xml" /><Relationship Id="rId18" Type="http://schemas.openxmlformats.org/officeDocument/2006/relationships/slideLayout" Target="../slideLayouts/slideLayout51.xml" /><Relationship Id="rId19" Type="http://schemas.openxmlformats.org/officeDocument/2006/relationships/tags" Target="../tags/tag134.xml" /><Relationship Id="rId2" Type="http://schemas.openxmlformats.org/officeDocument/2006/relationships/slideLayout" Target="../slideLayouts/slideLayout35.xml" /><Relationship Id="rId20" Type="http://schemas.openxmlformats.org/officeDocument/2006/relationships/tags" Target="../tags/tag135.xml" /><Relationship Id="rId21" Type="http://schemas.openxmlformats.org/officeDocument/2006/relationships/tags" Target="../tags/tag136.xml" /><Relationship Id="rId22" Type="http://schemas.openxmlformats.org/officeDocument/2006/relationships/theme" Target="../theme/theme4.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slideLayout" Target="../slideLayouts/slideLayout53.xml" /><Relationship Id="rId3" Type="http://schemas.openxmlformats.org/officeDocument/2006/relationships/slideLayout" Target="../slideLayouts/slideLayout54.xml" /><Relationship Id="rId4" Type="http://schemas.openxmlformats.org/officeDocument/2006/relationships/slideLayout" Target="../slideLayouts/slideLayout55.xml" /><Relationship Id="rId5" Type="http://schemas.openxmlformats.org/officeDocument/2006/relationships/image" Target="../media/image12.jpeg" /><Relationship Id="rId6" Type="http://schemas.openxmlformats.org/officeDocument/2006/relationships/theme" Target="../theme/theme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459000" y="6314400"/>
            <a:ext cx="2025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15"/>
            </p:custDataLst>
          </p:nvPr>
        </p:nvSpPr>
        <p:spPr>
          <a:xfrm>
            <a:off x="3087000" y="6314400"/>
            <a:ext cx="297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6658200" y="6314400"/>
            <a:ext cx="2025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alpha val="43000"/>
          </a:schemeClr>
        </a:solidFill>
        <a:effectLst/>
      </p:bgPr>
    </p:bg>
    <p:spTree>
      <p:nvGrpSpPr>
        <p:cNvPr id="1" name=""/>
        <p:cNvGrpSpPr/>
        <p:nvPr/>
      </p:nvGrpSpPr>
      <p:grpSpPr>
        <a:xfrm>
          <a:off x="0" y="0"/>
          <a: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a:endParaRPr lang="zh-CN" altLang="en-US">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a:endParaRPr lang="zh-CN" altLang="en-US">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1048586" name="KSO_TEMPLATE" hidden="1"/>
          <p:cNvSpPr/>
          <p:nvPr>
            <p:custDataLst>
              <p:tags r:id="rId12"/>
            </p:custDataLst>
          </p:nvPr>
        </p:nvSpPr>
        <p:spPr>
          <a:xfrm flipH="1">
            <a:off x="0" y="0"/>
            <a:ext cx="0" cy="0"/>
          </a:xfrm>
          <a:prstGeom prst="rect">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marL="0" lvl="0" indent="0" algn="ctr" rtl="0" eaLnBrk="1" fontAlgn="base" latinLnBrk="0" hangingPunct="1">
              <a:lnSpc>
                <a:spcPct val="100000"/>
              </a:lnSpc>
              <a:spcBef>
                <a:spcPct val="0"/>
              </a:spcBef>
              <a:spcAft>
                <a:spcPct val="0"/>
              </a:spcAft>
              <a:buFontTx/>
              <a:buNone/>
            </a:pPr>
            <a:endParaRPr lang="en-US" altLang="en-US" sz="1350" u="none" baseline="0">
              <a:solidFill>
                <a:srgbClr val="FFFFFF"/>
              </a:solidFill>
              <a:latin typeface="Arial" panose="020b0604020202020204" pitchFamily="34" charset="0"/>
              <a:ea typeface="微软雅黑" panose="020b0503020204020204" pitchFamily="34" charset="-122"/>
            </a:endParaRPr>
          </a:p>
        </p:txBody>
      </p:sp>
      <p:sp>
        <p:nvSpPr>
          <p:cNvPr id="1048587" name="灯片编号占位符 5"/>
          <p:cNvSpPr>
            <a:spLocks noGrp="1"/>
          </p:cNvSpPr>
          <p:nvPr>
            <p:ph type="sldNum" sz="quarter" idx="4"/>
            <p:custDataLst>
              <p:tags r:id="rId13"/>
            </p:custDataLst>
          </p:nvPr>
        </p:nvSpPr>
        <p:spPr>
          <a:xfrm>
            <a:off x="6457950" y="6350000"/>
            <a:ext cx="2025254" cy="315913"/>
          </a:xfrm>
          <a:prstGeom prst="rect">
            <a:avLst/>
          </a:prstGeom>
          <a:noFill/>
          <a:ln w="9525">
            <a:noFill/>
          </a:ln>
        </p:spPr>
        <p:txBody>
          <a:bodyPr vert="horz" lIns="91440" tIns="45720" rIns="91440" bIns="45720" anchor="ctr"/>
          <a:lstStyle>
            <a:lvl1pPr marL="0" indent="0" algn="r" fontAlgn="base">
              <a:buFontTx/>
              <a:defRPr sz="900" b="1" i="1">
                <a:solidFill>
                  <a:srgbClr val="898989"/>
                </a:solidFill>
                <a:latin typeface="Arial" panose="020b0604020202020204" pitchFamily="34" charset="0"/>
                <a:ea typeface="微软雅黑" panose="020b0503020204020204" pitchFamily="34" charset="-122"/>
              </a:defRPr>
            </a:lvl1pPr>
          </a:lstStyle>
          <a:p>
            <a:pPr lvl="0" eaLnBrk="1" latinLnBrk="1" hangingPunct="1">
              <a:lnSpc>
                <a:spcPct val="100000"/>
              </a:lnSpc>
              <a:spcBef>
                <a:spcPct val="0"/>
              </a:spcBef>
              <a:spcAft>
                <a:spcPct val="0"/>
              </a:spcAft>
              <a:buNone/>
            </a:pPr>
            <a:fld id="{9A0DB2DC-4C9A-4742-B13C-FB6460FD3503}" type="slidenum">
              <a:rPr lang="en-US" altLang="en-US" baseline="0"/>
              <a:t>‹#›</a:t>
            </a:fld>
            <a:endParaRPr lang="en-US" altLang="en-US" baseline="0"/>
          </a:p>
        </p:txBody>
      </p:sp>
      <p:sp>
        <p:nvSpPr>
          <p:cNvPr id="1048588" name="标题占位符 1"/>
          <p:cNvSpPr>
            <a:spLocks noGrp="1"/>
          </p:cNvSpPr>
          <p:nvPr>
            <p:ph type="title"/>
            <p:custDataLst>
              <p:tags r:id="rId14"/>
            </p:custDataLst>
          </p:nvPr>
        </p:nvSpPr>
        <p:spPr>
          <a:xfrm>
            <a:off x="502444" y="442913"/>
            <a:ext cx="8139113" cy="442912"/>
          </a:xfrm>
          <a:prstGeom prst="rect">
            <a:avLst/>
          </a:prstGeom>
          <a:noFill/>
          <a:ln w="9525">
            <a:noFill/>
          </a:ln>
        </p:spPr>
        <p:txBody>
          <a:bodyPr vert="horz" lIns="101600" tIns="38100" rIns="76200" bIns="38100" anchor="t"/>
          <a:lstStyle/>
          <a:p>
            <a:pPr lvl="0"/>
            <a:r>
              <a:rPr lang="en-US" altLang="en-US"/>
              <a:t>单击此处编辑母版标题样式</a:t>
            </a:r>
          </a:p>
        </p:txBody>
      </p:sp>
      <p:sp>
        <p:nvSpPr>
          <p:cNvPr id="1048589" name="文本占位符 2"/>
          <p:cNvSpPr>
            <a:spLocks noGrp="1"/>
          </p:cNvSpPr>
          <p:nvPr>
            <p:ph type="body" idx="1"/>
            <p:custDataLst>
              <p:tags r:id="rId15"/>
            </p:custDataLst>
          </p:nvPr>
        </p:nvSpPr>
        <p:spPr>
          <a:xfrm>
            <a:off x="502444" y="952500"/>
            <a:ext cx="8139113" cy="5389563"/>
          </a:xfrm>
          <a:prstGeom prst="rect">
            <a:avLst/>
          </a:prstGeom>
          <a:noFill/>
          <a:ln w="9525">
            <a:noFill/>
          </a:ln>
        </p:spPr>
        <p:txBody>
          <a:bodyPr vert="horz" lIns="101600" tIns="0" rIns="82550" bIns="0" anchor="t"/>
          <a:lstStyle/>
          <a:p>
            <a:pPr lvl="0"/>
            <a:r>
              <a:rPr lang="en-US" altLang="en-US"/>
              <a:t>单击此处编辑母版文本样式</a:t>
            </a:r>
          </a:p>
          <a:p>
            <a:pPr lvl="1"/>
            <a:r>
              <a:rPr lang="en-US" altLang="en-US"/>
              <a:t>第二级</a:t>
            </a:r>
          </a:p>
          <a:p>
            <a:pPr lvl="2"/>
            <a:r>
              <a:rPr lang="en-US" altLang="en-US"/>
              <a:t>第三级</a:t>
            </a:r>
          </a:p>
          <a:p>
            <a:pPr lvl="3"/>
            <a:r>
              <a:rPr lang="en-US" altLang="en-US"/>
              <a:t>第四级</a:t>
            </a:r>
          </a:p>
          <a:p>
            <a:pPr lvl="4"/>
            <a:r>
              <a:rPr lang="en-US" altLang="en-US"/>
              <a:t>第五级</a:t>
            </a:r>
          </a:p>
        </p:txBody>
      </p:sp>
      <p:sp>
        <p:nvSpPr>
          <p:cNvPr id="1048590" name="日期占位符 3"/>
          <p:cNvSpPr>
            <a:spLocks noGrp="1"/>
          </p:cNvSpPr>
          <p:nvPr>
            <p:ph type="dt" sz="half" idx="2"/>
            <p:custDataLst>
              <p:tags r:id="rId16"/>
            </p:custDataLst>
          </p:nvPr>
        </p:nvSpPr>
        <p:spPr>
          <a:xfrm>
            <a:off x="659606" y="6350000"/>
            <a:ext cx="2025254" cy="315913"/>
          </a:xfrm>
          <a:prstGeom prst="rect">
            <a:avLst/>
          </a:prstGeom>
          <a:noFill/>
          <a:ln w="9525">
            <a:noFill/>
          </a:ln>
        </p:spPr>
        <p:txBody>
          <a:bodyPr vert="horz" lIns="91440" tIns="45720" rIns="91440" bIns="45720" anchor="ctr"/>
          <a:lstStyle>
            <a:lvl1pPr marL="0" indent="0" algn="l" fontAlgn="base">
              <a:buFontTx/>
              <a:defRPr sz="900">
                <a:solidFill>
                  <a:srgbClr val="898989"/>
                </a:solidFill>
              </a:defRPr>
            </a:lvl1pPr>
          </a:lstStyle>
          <a:p>
            <a:pPr lvl="0" eaLnBrk="1" latinLnBrk="1" hangingPunct="1">
              <a:lnSpc>
                <a:spcPct val="100000"/>
              </a:lnSpc>
              <a:spcBef>
                <a:spcPct val="0"/>
              </a:spcBef>
              <a:spcAft>
                <a:spcPct val="0"/>
              </a:spcAft>
              <a:buNone/>
            </a:pPr>
            <a:fld id="{BB962C8B-B14F-4D97-AF65-F5344CB8AC3E}" type="datetimeFigureOut">
              <a:rPr lang="en-US" altLang="en-US">
                <a:latin typeface="Arial" panose="020b0604020202020204" pitchFamily="34" charset="0"/>
              </a:rPr>
              <a:t>8/27/2021</a:t>
            </a:fld>
            <a:endParaRPr lang="en-US" altLang="en-US">
              <a:latin typeface="Arial" panose="020b0604020202020204" pitchFamily="34" charset="0"/>
            </a:endParaRPr>
          </a:p>
        </p:txBody>
      </p:sp>
      <p:sp>
        <p:nvSpPr>
          <p:cNvPr id="1048591" name="页脚占位符 4"/>
          <p:cNvSpPr>
            <a:spLocks noGrp="1"/>
          </p:cNvSpPr>
          <p:nvPr>
            <p:ph type="ftr" sz="quarter" idx="3"/>
            <p:custDataLst>
              <p:tags r:id="rId17"/>
            </p:custDataLst>
          </p:nvPr>
        </p:nvSpPr>
        <p:spPr>
          <a:xfrm>
            <a:off x="3087291" y="6350000"/>
            <a:ext cx="2969419" cy="315913"/>
          </a:xfrm>
          <a:prstGeom prst="rect">
            <a:avLst/>
          </a:prstGeom>
          <a:noFill/>
          <a:ln w="9525">
            <a:noFill/>
          </a:ln>
        </p:spPr>
        <p:txBody>
          <a:bodyPr vert="horz" lIns="91440" tIns="45720" rIns="91440" bIns="45720" anchor="ctr"/>
          <a:lstStyle>
            <a:lvl1pPr marL="0" indent="0" algn="ctr" fontAlgn="base">
              <a:buFontTx/>
              <a:defRPr sz="900" b="1" i="1">
                <a:solidFill>
                  <a:srgbClr val="898989"/>
                </a:solidFill>
                <a:latin typeface="Arial" panose="020b0604020202020204" pitchFamily="34" charset="0"/>
                <a:ea typeface="微软雅黑" panose="020b0503020204020204" pitchFamily="34" charset="-122"/>
              </a:defRPr>
            </a:lvl1pPr>
          </a:lstStyle>
          <a:p>
            <a:pPr lvl="0" eaLnBrk="1" latinLnBrk="1" hangingPunct="1">
              <a:lnSpc>
                <a:spcPct val="100000"/>
              </a:lnSpc>
              <a:spcBef>
                <a:spcPct val="0"/>
              </a:spcBef>
              <a:spcAft>
                <a:spcPct val="0"/>
              </a:spcAft>
              <a:buNone/>
            </a:pPr>
            <a:endParaRPr lang="en-US" altLang="en-US" baseline="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marL="0" lvl="0" indent="0" algn="l" defTabSz="685800" eaLnBrk="0" fontAlgn="base" latinLnBrk="0" hangingPunct="0">
        <a:lnSpc>
          <a:spcPct val="100000"/>
        </a:lnSpc>
        <a:spcBef>
          <a:spcPct val="0"/>
        </a:spcBef>
        <a:spcAft>
          <a:spcPct val="0"/>
        </a:spcAft>
        <a:buNone/>
        <a:defRPr sz="1800" b="1" i="0" u="none" kern="1200" baseline="0">
          <a:solidFill>
            <a:srgbClr val="262626"/>
          </a:solidFill>
          <a:latin typeface="+mj-lt"/>
          <a:ea typeface="+mj-ea"/>
          <a:cs typeface="+mj-cs"/>
        </a:defRPr>
      </a:lvl1pPr>
    </p:titleStyle>
    <p:bodyStyle>
      <a:lvl1pPr marL="171450" lvl="0"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mn-lt"/>
          <a:ea typeface="+mn-ea"/>
          <a:cs typeface="+mn-cs"/>
        </a:defRPr>
      </a:lvl1pPr>
      <a:lvl2pPr marL="514350" lvl="1"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2pPr>
      <a:lvl3pPr marL="857250" lvl="2"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3pPr>
      <a:lvl4pPr marL="1200150" lvl="3"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4pPr>
      <a:lvl5pPr marL="1543050" lvl="4"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5pPr>
      <a:lvl6pPr marL="1885950" lvl="5"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6pPr>
      <a:lvl7pPr marL="2228850" lvl="6"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7pPr>
      <a:lvl8pPr marL="2571750" lvl="7"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8pPr>
      <a:lvl9pPr marL="2914650" lvl="8" indent="-171450" algn="l" defTabSz="685800" fontAlgn="base">
        <a:lnSpc>
          <a:spcPct val="130000"/>
        </a:lnSpc>
        <a:spcBef>
          <a:spcPct val="0"/>
        </a:spcBef>
        <a:spcAft>
          <a:spcPts val="1000"/>
        </a:spcAft>
        <a:buSzTx/>
        <a:buFont typeface="Arial" panose="020b0604020202020204" pitchFamily="34" charset="0"/>
        <a:buChar char="•"/>
        <a:defRPr sz="1050" b="0" i="0" u="none" kern="1200" baseline="0">
          <a:solidFill>
            <a:srgbClr val="262626"/>
          </a:solidFill>
          <a:latin typeface="Arial" panose="020b0604020202020204" pitchFamily="34" charset="0"/>
          <a:ea typeface="隶书" panose="02010509060101010101" pitchFamily="49" charset="-122"/>
          <a:cs typeface="+mn-cs"/>
        </a:defRPr>
      </a:lvl9pPr>
    </p:bodyStyle>
    <p:otherStyle>
      <a:lvl1pPr marL="0" lvl="0" indent="0" algn="l" defTabSz="685800" eaLnBrk="1" fontAlgn="base" latinLnBrk="1" hangingPunct="1">
        <a:lnSpc>
          <a:spcPct val="100000"/>
        </a:lnSpc>
        <a:spcBef>
          <a:spcPct val="0"/>
        </a:spcBef>
        <a:spcAft>
          <a:spcPct val="0"/>
        </a:spcAft>
        <a:buNone/>
        <a:defRPr sz="1350" b="0" i="0" u="none" kern="1200" baseline="0">
          <a:solidFill>
            <a:srgbClr val="000000"/>
          </a:solidFill>
          <a:latin typeface="+mn-lt"/>
          <a:ea typeface="+mn-ea"/>
          <a:cs typeface="+mn-cs"/>
        </a:defRPr>
      </a:lvl1pPr>
      <a:lvl2pPr marL="342900" lvl="1"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2pPr>
      <a:lvl3pPr marL="685800" lvl="2"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3pPr>
      <a:lvl4pPr marL="1028700" lvl="3"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4pPr>
      <a:lvl5pPr marL="1371600" lvl="4"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5pPr>
      <a:lvl6pPr marL="1714500" lvl="5"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6pPr>
      <a:lvl7pPr marL="2057400" lvl="6"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7pPr>
      <a:lvl8pPr marL="2400300" lvl="7"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8pPr>
      <a:lvl9pPr marL="2743200" lvl="8" indent="0" algn="l" defTabSz="685800" eaLnBrk="1" fontAlgn="base" latinLnBrk="1" hangingPunct="1">
        <a:lnSpc>
          <a:spcPct val="100000"/>
        </a:lnSpc>
        <a:spcBef>
          <a:spcPct val="0"/>
        </a:spcBef>
        <a:spcAft>
          <a:spcPct val="0"/>
        </a:spcAft>
        <a:buFontTx/>
        <a:buNone/>
        <a:defRPr sz="1350" b="0" i="0" u="none" kern="1200" baseline="0">
          <a:solidFill>
            <a:srgbClr val="000000"/>
          </a:solidFill>
          <a:latin typeface="Arial" panose="020b0604020202020204" pitchFamily="34" charset="0"/>
          <a:ea typeface="微软雅黑" panose="020b0503020204020204" pitchFamily="34"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443230"/>
            <a:ext cx="8139178"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502412" y="961398"/>
            <a:ext cx="8139178"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59807" y="6349833"/>
            <a:ext cx="2025000" cy="3168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panose="02010509060101010101" pitchFamily="49" charset="-122"/>
                <a:cs typeface="隶书" panose="02010509060101010101" pitchFamily="49"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nvPr>
        </p:nvSpPr>
        <p:spPr>
          <a:xfrm>
            <a:off x="3087000" y="6349833"/>
            <a:ext cx="2970000" cy="3168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panose="02010509060101010101" pitchFamily="49" charset="-122"/>
                <a:cs typeface="隶书" panose="02010509060101010101" pitchFamily="49" charset="-122"/>
              </a:defRPr>
            </a:lvl1pPr>
          </a:lstStyle>
          <a:p>
            <a:endParaRPr lang="zh-CN" altLang="en-US"/>
          </a:p>
        </p:txBody>
      </p:sp>
      <p:sp>
        <p:nvSpPr>
          <p:cNvPr id="6" name="灯片编号占位符 5"/>
          <p:cNvSpPr>
            <a:spLocks noGrp="1"/>
          </p:cNvSpPr>
          <p:nvPr>
            <p:ph type="sldNum" sz="quarter" idx="4"/>
          </p:nvPr>
        </p:nvSpPr>
        <p:spPr>
          <a:xfrm>
            <a:off x="6457950" y="6349833"/>
            <a:ext cx="2025000" cy="3168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panose="02010509060101010101" pitchFamily="49" charset="-122"/>
                <a:cs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
          <p:cNvPicPr>
            <a:picLocks noChangeAspect="1"/>
          </p:cNvPicPr>
          <p:nvPr userDrawn="1"/>
        </p:nvPicPr>
        <p:blipFill>
          <a:blip r:embed="rId5">
            <a:alphaModFix amt="43000"/>
            <a:extLst>
              <a:ext uri="{28A0092B-C50C-407E-A947-70E740481C1C}">
                <a14:useLocalDpi xmlns:a14="http://schemas.microsoft.com/office/drawing/2010/main" val="0"/>
              </a:ext>
            </a:extLst>
          </a:blip>
          <a:stretch>
            <a:fillRect/>
          </a:stretch>
        </p:blipFill>
        <p:spPr>
          <a:xfrm>
            <a:off x="0" y="0"/>
            <a:ext cx="9144239" cy="6858318"/>
          </a:xfrm>
          <a:prstGeom prst="rect">
            <a:avLst/>
          </a:prstGeom>
        </p:spPr>
      </p:pic>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transition/>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8035" algn="l" defTabSz="685800" rtl="0" eaLnBrk="1" latinLnBrk="0" hangingPunct="1">
        <a:defRPr sz="1425" kern="1200">
          <a:solidFill>
            <a:schemeClr val="tx1"/>
          </a:solidFill>
          <a:latin typeface="+mn-lt"/>
          <a:ea typeface="+mn-ea"/>
          <a:cs typeface="+mn-cs"/>
        </a:defRPr>
      </a:lvl7pPr>
      <a:lvl8pPr marL="2400935" algn="l" defTabSz="685800" rtl="0" eaLnBrk="1" latinLnBrk="0" hangingPunct="1">
        <a:defRPr sz="1425" kern="1200">
          <a:solidFill>
            <a:schemeClr val="tx1"/>
          </a:solidFill>
          <a:latin typeface="+mn-lt"/>
          <a:ea typeface="+mn-ea"/>
          <a:cs typeface="+mn-cs"/>
        </a:defRPr>
      </a:lvl8pPr>
      <a:lvl9pPr marL="2743835" algn="l" defTabSz="685800" rtl="0" eaLnBrk="1" latinLnBrk="0" hangingPunct="1">
        <a:defRPr sz="142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37.xml" /><Relationship Id="rId3" Type="http://schemas.openxmlformats.org/officeDocument/2006/relationships/tags" Target="../tags/tag13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tags" Target="../tags/tag195.xml" /><Relationship Id="rId2" Type="http://schemas.openxmlformats.org/officeDocument/2006/relationships/notesSlide" Target="../notesSlides/notesSlide2.xml" /><Relationship Id="rId3" Type="http://schemas.openxmlformats.org/officeDocument/2006/relationships/tags" Target="../tags/tag189.xml" /><Relationship Id="rId4" Type="http://schemas.openxmlformats.org/officeDocument/2006/relationships/image" Target="../media/image16.pn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tags" Target="../tags/tag21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tags" Target="../tags/tag210.xml" /><Relationship Id="rId9" Type="http://schemas.openxmlformats.org/officeDocument/2006/relationships/tags" Target="../tags/tag2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tags" Target="../tags/tag2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tags" Target="../tags/tag2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tags" Target="../tags/tag21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1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1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1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3.xml" /><Relationship Id="rId3" Type="http://schemas.openxmlformats.org/officeDocument/2006/relationships/image" Target="../media/image19.png" /><Relationship Id="rId4" Type="http://schemas.openxmlformats.org/officeDocument/2006/relationships/tags" Target="../tags/tag2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png" /><Relationship Id="rId3" Type="http://schemas.openxmlformats.org/officeDocument/2006/relationships/image" Target="../media/image18.svg" /><Relationship Id="rId4" Type="http://schemas.openxmlformats.org/officeDocument/2006/relationships/tags" Target="../tags/tag22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4.xml" /><Relationship Id="rId3" Type="http://schemas.openxmlformats.org/officeDocument/2006/relationships/tags" Target="../tags/tag22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5.xml" /><Relationship Id="rId3" Type="http://schemas.openxmlformats.org/officeDocument/2006/relationships/image" Target="../media/image20.png" /><Relationship Id="rId4" Type="http://schemas.openxmlformats.org/officeDocument/2006/relationships/tags" Target="../tags/tag22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2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png" /><Relationship Id="rId3" Type="http://schemas.openxmlformats.org/officeDocument/2006/relationships/tags" Target="../tags/tag23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231.xml" /><Relationship Id="rId3" Type="http://schemas.openxmlformats.org/officeDocument/2006/relationships/image" Target="../media/image21.png" /><Relationship Id="rId4" Type="http://schemas.openxmlformats.org/officeDocument/2006/relationships/tags" Target="../tags/tag23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image" Target="../media/image22.png" /><Relationship Id="rId7" Type="http://schemas.openxmlformats.org/officeDocument/2006/relationships/tags" Target="../tags/tag237.xml" /><Relationship Id="rId8" Type="http://schemas.openxmlformats.org/officeDocument/2006/relationships/tags" Target="../tags/tag23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46.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tags" Target="../tags/tag244.xml" /><Relationship Id="rId8" Type="http://schemas.openxmlformats.org/officeDocument/2006/relationships/tags" Target="../tags/tag245.xml" /><Relationship Id="rId9" Type="http://schemas.openxmlformats.org/officeDocument/2006/relationships/image" Target="../media/image23.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54.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image" Target="../media/image24.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62.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image" Target="../media/image25.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70.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tags" Target="../tags/tag268.xml" /><Relationship Id="rId8" Type="http://schemas.openxmlformats.org/officeDocument/2006/relationships/tags" Target="../tags/tag269.xml" /><Relationship Id="rId9" Type="http://schemas.openxmlformats.org/officeDocument/2006/relationships/image" Target="../media/image26.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78.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tags" Target="../tags/tag276.xml" /><Relationship Id="rId8" Type="http://schemas.openxmlformats.org/officeDocument/2006/relationships/tags" Target="../tags/tag277.xml" /><Relationship Id="rId9" Type="http://schemas.openxmlformats.org/officeDocument/2006/relationships/image" Target="../media/image27.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286.xml" /><Relationship Id="rId11" Type="http://schemas.openxmlformats.org/officeDocument/2006/relationships/tags" Target="../tags/tag287.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image" Target="../media/image28.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9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30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30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6.xml" /><Relationship Id="rId3" Type="http://schemas.openxmlformats.org/officeDocument/2006/relationships/image" Target="../media/image29.png" /><Relationship Id="rId4" Type="http://schemas.openxmlformats.org/officeDocument/2006/relationships/tags" Target="../tags/tag30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30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30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7.png" /><Relationship Id="rId3" Type="http://schemas.openxmlformats.org/officeDocument/2006/relationships/tags" Target="../tags/tag30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30.png" /><Relationship Id="rId3" Type="http://schemas.openxmlformats.org/officeDocument/2006/relationships/tags" Target="../tags/tag30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3.png" /><Relationship Id="rId3" Type="http://schemas.microsoft.com/office/2007/relationships/hdphoto" Target="../media/image14.wdp"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customXml" Target="../ink/ink1.xml" /><Relationship Id="rId9" Type="http://schemas.openxmlformats.org/officeDocument/2006/relationships/tags" Target="../tags/tag149.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50.xml" /><Relationship Id="rId3" Type="http://schemas.openxmlformats.org/officeDocument/2006/relationships/tags" Target="../tags/tag15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60.xml" /><Relationship Id="rId11" Type="http://schemas.openxmlformats.org/officeDocument/2006/relationships/tags" Target="../tags/tag16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162.xml" /><Relationship Id="rId3" Type="http://schemas.openxmlformats.org/officeDocument/2006/relationships/image" Target="../media/image15.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7" name="矩形 51202"/>
          <p:cNvSpPr>
            <a:spLocks noTextEdit="1"/>
          </p:cNvSpPr>
          <p:nvPr>
            <p:custDataLst>
              <p:tags r:id="rId2"/>
            </p:custDataLst>
          </p:nvPr>
        </p:nvSpPr>
        <p:spPr>
          <a:xfrm>
            <a:off x="146649" y="2139351"/>
            <a:ext cx="8540152" cy="1588734"/>
          </a:xfrm>
          <a:prstGeom prst="rect">
            <a:avLst/>
          </a:prstGeom>
        </p:spPr>
        <p:txBody>
          <a:bodyPr wrap="none" fromWordArt="1">
            <a:prstTxWarp prst="textPlain">
              <a:avLst>
                <a:gd name="adj" fmla="val 50000"/>
              </a:avLst>
            </a:prstTxWarp>
            <a:normAutofit/>
          </a:bodyPr>
          <a:lstStyle/>
          <a:p>
            <a:pPr algn="ct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标点符号（</a:t>
            </a:r>
            <a:r>
              <a:rPr lang="en-US" altLang="zh-CN"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7</a:t>
            </a: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大点号使用</a:t>
            </a:r>
            <a:r>
              <a:rPr lang="en-US" altLang="zh-CN"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a:t>
            </a: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作用）</a:t>
            </a:r>
            <a:endParaRPr lang="zh-CN" altLang="en-US" sz="3600" b="1">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Tree>
    <p:custDataLst>
      <p:tags r:id="rId3"/>
    </p:custDataLst>
  </p:cSld>
  <p:clrMapOvr>
    <a:masterClrMapping/>
  </p:clrMapOvr>
  <p:transition>
    <p:blinds dir="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14" name="文本框 9"/>
          <p:cNvSpPr/>
          <p:nvPr>
            <p:custDataLst>
              <p:tags r:id="rId2"/>
            </p:custDataLst>
          </p:nvPr>
        </p:nvSpPr>
        <p:spPr>
          <a:xfrm>
            <a:off x="190500" y="913210"/>
            <a:ext cx="8336756"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（2）相邻的两个数字，不表约数，要用顿号。</a:t>
            </a:r>
            <a:endParaRPr lang="zh-CN" altLang="zh-CN" sz="1350">
              <a:latin typeface="Arial" panose="020b0604020202020204" pitchFamily="34" charset="0"/>
            </a:endParaRPr>
          </a:p>
        </p:txBody>
      </p:sp>
      <p:sp>
        <p:nvSpPr>
          <p:cNvPr id="1050416" name="文本框 11"/>
          <p:cNvSpPr/>
          <p:nvPr>
            <p:custDataLst>
              <p:tags r:id="rId3"/>
            </p:custDataLst>
          </p:nvPr>
        </p:nvSpPr>
        <p:spPr>
          <a:xfrm>
            <a:off x="722710" y="1443038"/>
            <a:ext cx="7464028" cy="173037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rPr>
              <a:t>例：</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A、退居二、三线</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B、 在一、二分句之间</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C、诗歌的三、四联</a:t>
            </a:r>
            <a:endParaRPr lang="zh-CN" altLang="zh-CN" sz="1350">
              <a:latin typeface="Arial" panose="020b0604020202020204" pitchFamily="34" charset="0"/>
            </a:endParaRPr>
          </a:p>
        </p:txBody>
      </p:sp>
      <p:sp>
        <p:nvSpPr>
          <p:cNvPr id="1050418" name="文本框 12"/>
          <p:cNvSpPr/>
          <p:nvPr>
            <p:custDataLst>
              <p:tags r:id="rId4"/>
            </p:custDataLst>
          </p:nvPr>
        </p:nvSpPr>
        <p:spPr>
          <a:xfrm>
            <a:off x="113110" y="3244453"/>
            <a:ext cx="8683228" cy="1360805"/>
          </a:xfrm>
          <a:prstGeom prst="rect">
            <a:avLst/>
          </a:prstGeom>
          <a:noFill/>
          <a:ln w="9525">
            <a:noFill/>
          </a:ln>
        </p:spPr>
        <p:txBody>
          <a:bodyPr vert="horz" lIns="68580" tIns="34290" rIns="68580" bIns="34290"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a:t>
            </a:r>
            <a:r>
              <a:rPr lang="zh-CN" altLang="en-US" sz="2700" b="1" baseline="0">
                <a:solidFill>
                  <a:srgbClr val="FF0000"/>
                </a:solidFill>
                <a:latin typeface="黑体" panose="02010609060101010101" pitchFamily="2" charset="-122"/>
                <a:ea typeface="黑体" panose="02010609060101010101" pitchFamily="2" charset="-122"/>
              </a:rPr>
              <a:t>3）集合词语连得紧，中间不用顿号。</a:t>
            </a:r>
            <a:endParaRPr lang="zh-CN" altLang="zh-CN" sz="1350">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（集合词语是紧密的结构，不能用顿号分隔开来。如“师生员工”，其间就不能用顿号。） </a:t>
            </a:r>
            <a:endParaRPr lang="zh-CN" altLang="zh-CN" sz="1350">
              <a:latin typeface="Arial" panose="020b0604020202020204" pitchFamily="34" charset="0"/>
            </a:endParaRPr>
          </a:p>
        </p:txBody>
      </p:sp>
      <p:sp>
        <p:nvSpPr>
          <p:cNvPr id="1050420" name="文本框 13"/>
          <p:cNvSpPr/>
          <p:nvPr>
            <p:custDataLst>
              <p:tags r:id="rId5"/>
            </p:custDataLst>
          </p:nvPr>
        </p:nvSpPr>
        <p:spPr>
          <a:xfrm>
            <a:off x="233363" y="4605338"/>
            <a:ext cx="8677275" cy="131508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rPr>
              <a:t>例：A、这次“严打”的成功，和广大</a:t>
            </a:r>
            <a:r>
              <a:rPr lang="zh-CN" altLang="en-US" sz="2700" b="1" u="sng" baseline="0">
                <a:latin typeface="黑体" panose="02010609060101010101" pitchFamily="2" charset="-122"/>
                <a:ea typeface="黑体" panose="02010609060101010101" pitchFamily="2" charset="-122"/>
              </a:rPr>
              <a:t>公安干警</a:t>
            </a:r>
            <a:r>
              <a:rPr lang="zh-CN" altLang="en-US" sz="2700" b="1" baseline="0">
                <a:latin typeface="黑体" panose="02010609060101010101" pitchFamily="2" charset="-122"/>
                <a:ea typeface="黑体" panose="02010609060101010101" pitchFamily="2" charset="-122"/>
              </a:rPr>
              <a:t>的努力是分不开的，和公安干警家属的支持是分不开的。</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    B、这个县有30多所</a:t>
            </a:r>
            <a:r>
              <a:rPr lang="zh-CN" altLang="en-US" sz="2700" b="1" u="sng" baseline="0">
                <a:latin typeface="黑体" panose="02010609060101010101" pitchFamily="2" charset="-122"/>
                <a:ea typeface="黑体" panose="02010609060101010101" pitchFamily="2" charset="-122"/>
              </a:rPr>
              <a:t>中小学</a:t>
            </a:r>
            <a:r>
              <a:rPr lang="zh-CN" altLang="en-US" sz="2700" b="1" baseline="0">
                <a:latin typeface="黑体" panose="02010609060101010101" pitchFamily="2" charset="-122"/>
                <a:ea typeface="黑体" panose="02010609060101010101" pitchFamily="2" charset="-122"/>
              </a:rPr>
              <a:t>。</a:t>
            </a:r>
            <a:endParaRPr lang="zh-CN" altLang="zh-CN" sz="1350">
              <a:latin typeface="Arial" panose="020b0604020202020204" pitchFamily="34"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14"/>
                                        </p:tgtEl>
                                        <p:attrNameLst>
                                          <p:attrName>style.visibility</p:attrName>
                                        </p:attrNameLst>
                                      </p:cBhvr>
                                      <p:to>
                                        <p:strVal val="visible"/>
                                      </p:to>
                                    </p:set>
                                    <p:animEffect transition="in" filter="wheel(1)">
                                      <p:cBhvr>
                                        <p:cTn id="7" dur="2000" fill="hold"/>
                                        <p:tgtEl>
                                          <p:spTgt spid="10504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16"/>
                                        </p:tgtEl>
                                        <p:attrNameLst>
                                          <p:attrName>style.visibility</p:attrName>
                                        </p:attrNameLst>
                                      </p:cBhvr>
                                      <p:to>
                                        <p:strVal val="visible"/>
                                      </p:to>
                                    </p:set>
                                    <p:animEffect transition="in" filter="wheel(1)">
                                      <p:cBhvr>
                                        <p:cTn id="12" dur="2000" fill="hold"/>
                                        <p:tgtEl>
                                          <p:spTgt spid="10504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18"/>
                                        </p:tgtEl>
                                        <p:attrNameLst>
                                          <p:attrName>style.visibility</p:attrName>
                                        </p:attrNameLst>
                                      </p:cBhvr>
                                      <p:to>
                                        <p:strVal val="visible"/>
                                      </p:to>
                                    </p:set>
                                    <p:animEffect transition="in" filter="wheel(1)">
                                      <p:cBhvr>
                                        <p:cTn id="17" dur="2000" fill="hold"/>
                                        <p:tgtEl>
                                          <p:spTgt spid="10504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20"/>
                                        </p:tgtEl>
                                        <p:attrNameLst>
                                          <p:attrName>style.visibility</p:attrName>
                                        </p:attrNameLst>
                                      </p:cBhvr>
                                      <p:to>
                                        <p:strVal val="visible"/>
                                      </p:to>
                                    </p:set>
                                    <p:animEffect transition="in" filter="wheel(1)">
                                      <p:cBhvr>
                                        <p:cTn id="22" dur="2000" fill="hold"/>
                                        <p:tgtEl>
                                          <p:spTgt spid="105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22" name="文本框 3"/>
          <p:cNvSpPr/>
          <p:nvPr>
            <p:custDataLst>
              <p:tags r:id="rId2"/>
            </p:custDataLst>
          </p:nvPr>
        </p:nvSpPr>
        <p:spPr>
          <a:xfrm>
            <a:off x="197644" y="940594"/>
            <a:ext cx="8297466"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(4)连词（和、及、跟、与）与顿号不并存</a:t>
            </a:r>
            <a:endParaRPr lang="zh-CN" altLang="zh-CN" sz="1350">
              <a:latin typeface="Arial" panose="020b0604020202020204" pitchFamily="34" charset="0"/>
            </a:endParaRPr>
          </a:p>
        </p:txBody>
      </p:sp>
      <p:sp>
        <p:nvSpPr>
          <p:cNvPr id="1050424" name="文本框 7"/>
          <p:cNvSpPr/>
          <p:nvPr>
            <p:custDataLst>
              <p:tags r:id="rId3"/>
            </p:custDataLst>
          </p:nvPr>
        </p:nvSpPr>
        <p:spPr>
          <a:xfrm>
            <a:off x="197644" y="1546622"/>
            <a:ext cx="8748713" cy="80708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rPr>
              <a:t>例：各级政府、人民团体</a:t>
            </a:r>
            <a:r>
              <a:rPr lang="zh-CN" altLang="en-US" sz="2400" b="1" baseline="0">
                <a:solidFill>
                  <a:srgbClr val="FF0000"/>
                </a:solidFill>
                <a:latin typeface="黑体" panose="02010609060101010101" pitchFamily="2" charset="-122"/>
                <a:ea typeface="黑体" panose="02010609060101010101" pitchFamily="2" charset="-122"/>
              </a:rPr>
              <a:t>、和</a:t>
            </a:r>
            <a:r>
              <a:rPr lang="zh-CN" altLang="en-US" sz="2400" b="1" baseline="0">
                <a:latin typeface="黑体" panose="02010609060101010101" pitchFamily="2" charset="-122"/>
                <a:ea typeface="黑体" panose="02010609060101010101" pitchFamily="2" charset="-122"/>
              </a:rPr>
              <a:t>社会个方面都要按要求开展工作。</a:t>
            </a:r>
            <a:endParaRPr lang="zh-CN" altLang="zh-CN" sz="1350">
              <a:latin typeface="Arial" panose="020b0604020202020204" pitchFamily="34" charset="0"/>
            </a:endParaRPr>
          </a:p>
          <a:p>
            <a:pPr>
              <a:buFontTx/>
              <a:buNone/>
            </a:pPr>
            <a:r>
              <a:rPr lang="zh-CN" altLang="en-US" sz="2400" b="1" baseline="0">
                <a:solidFill>
                  <a:srgbClr val="1D41D5"/>
                </a:solidFill>
                <a:latin typeface="黑体" panose="02010609060101010101" pitchFamily="2" charset="-122"/>
                <a:ea typeface="黑体" panose="02010609060101010101" pitchFamily="2" charset="-122"/>
              </a:rPr>
              <a:t>（各级政府、人民团体和社会个方面都要按要求开展工作。）</a:t>
            </a:r>
            <a:endParaRPr lang="zh-CN" altLang="zh-CN" sz="1350">
              <a:latin typeface="Arial" panose="020b0604020202020204" pitchFamily="34" charset="0"/>
            </a:endParaRPr>
          </a:p>
        </p:txBody>
      </p:sp>
      <p:sp>
        <p:nvSpPr>
          <p:cNvPr id="1050426" name="文本框 8"/>
          <p:cNvSpPr/>
          <p:nvPr>
            <p:custDataLst>
              <p:tags r:id="rId4"/>
            </p:custDataLst>
          </p:nvPr>
        </p:nvSpPr>
        <p:spPr>
          <a:xfrm>
            <a:off x="227410" y="2438400"/>
            <a:ext cx="8689181"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(5)并列词语中带“啊”“哇”“呀”等语气助词，不用顿号，用逗号。</a:t>
            </a:r>
            <a:endParaRPr lang="zh-CN" altLang="zh-CN" sz="1350">
              <a:latin typeface="Arial" panose="020b0604020202020204" pitchFamily="34" charset="0"/>
            </a:endParaRPr>
          </a:p>
        </p:txBody>
      </p:sp>
      <p:sp>
        <p:nvSpPr>
          <p:cNvPr id="1050428" name="文本框 9"/>
          <p:cNvSpPr/>
          <p:nvPr>
            <p:custDataLst>
              <p:tags r:id="rId5"/>
            </p:custDataLst>
          </p:nvPr>
        </p:nvSpPr>
        <p:spPr>
          <a:xfrm>
            <a:off x="240506" y="3337322"/>
            <a:ext cx="8627269" cy="117602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rPr>
              <a:t>例:农贸市场的水果品种极其丰富，如西瓜呀，苹果呀，梨呀，葡萄呀……真可谓应有尽有啊！</a:t>
            </a:r>
            <a:endParaRPr lang="zh-CN" altLang="zh-CN" sz="1350">
              <a:latin typeface="Arial" panose="020b0604020202020204" pitchFamily="34" charset="0"/>
            </a:endParaRPr>
          </a:p>
          <a:p>
            <a:pPr>
              <a:buFontTx/>
              <a:buNone/>
            </a:pPr>
            <a:r>
              <a:rPr lang="zh-CN" altLang="en-US" sz="2400" b="1" baseline="0">
                <a:solidFill>
                  <a:srgbClr val="1D41D5"/>
                </a:solidFill>
                <a:latin typeface="黑体" panose="02010609060101010101" pitchFamily="2" charset="-122"/>
                <a:ea typeface="黑体" panose="02010609060101010101" pitchFamily="2" charset="-122"/>
              </a:rPr>
              <a:t>（顿号改为逗号）</a:t>
            </a:r>
            <a:endParaRPr lang="zh-CN" altLang="zh-CN" sz="1350">
              <a:latin typeface="Arial" panose="020b0604020202020204" pitchFamily="34" charset="0"/>
            </a:endParaRPr>
          </a:p>
        </p:txBody>
      </p:sp>
      <p:sp>
        <p:nvSpPr>
          <p:cNvPr id="1050430" name="文本框 14"/>
          <p:cNvSpPr/>
          <p:nvPr>
            <p:custDataLst>
              <p:tags r:id="rId6"/>
            </p:custDataLst>
          </p:nvPr>
        </p:nvSpPr>
        <p:spPr>
          <a:xfrm>
            <a:off x="188119" y="4657725"/>
            <a:ext cx="8670131"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(6)多个(3个及以上)引号书名号并用，中间不用顿号。</a:t>
            </a:r>
            <a:endParaRPr lang="zh-CN" altLang="zh-CN" sz="1350">
              <a:latin typeface="Arial" panose="020b0604020202020204" pitchFamily="34" charset="0"/>
            </a:endParaRPr>
          </a:p>
        </p:txBody>
      </p:sp>
      <p:sp>
        <p:nvSpPr>
          <p:cNvPr id="1050432" name="文本框 15"/>
          <p:cNvSpPr/>
          <p:nvPr>
            <p:custDataLst>
              <p:tags r:id="rId7"/>
            </p:custDataLst>
          </p:nvPr>
        </p:nvSpPr>
        <p:spPr>
          <a:xfrm>
            <a:off x="258366" y="5210175"/>
            <a:ext cx="8599884" cy="71437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100" b="1" baseline="0">
                <a:latin typeface="黑体" panose="02010609060101010101" pitchFamily="2" charset="-122"/>
                <a:ea typeface="黑体" panose="02010609060101010101" pitchFamily="2" charset="-122"/>
              </a:rPr>
              <a:t>例：a、“大宅子”“鱼翅”“鸦片”“烟灯和烟枪”分别比喻什么?</a:t>
            </a:r>
            <a:endParaRPr lang="zh-CN" altLang="zh-CN" sz="1350">
              <a:latin typeface="Arial" panose="020b0604020202020204" pitchFamily="34" charset="0"/>
            </a:endParaRPr>
          </a:p>
          <a:p>
            <a:pPr>
              <a:buFontTx/>
              <a:buNone/>
            </a:pPr>
            <a:r>
              <a:rPr lang="zh-CN" altLang="en-US" sz="2100" b="1" baseline="0">
                <a:latin typeface="黑体" panose="02010609060101010101" pitchFamily="2" charset="-122"/>
                <a:ea typeface="黑体" panose="02010609060101010101" pitchFamily="2" charset="-122"/>
              </a:rPr>
              <a:t>b、《客至》《旅夜书怀》《登岳阳楼》都是杜甫后期的律诗代表作品。</a:t>
            </a:r>
            <a:endParaRPr lang="zh-CN" altLang="zh-CN" sz="1350">
              <a:latin typeface="Arial" panose="020b0604020202020204" pitchFamily="34"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22"/>
                                        </p:tgtEl>
                                        <p:attrNameLst>
                                          <p:attrName>style.visibility</p:attrName>
                                        </p:attrNameLst>
                                      </p:cBhvr>
                                      <p:to>
                                        <p:strVal val="visible"/>
                                      </p:to>
                                    </p:set>
                                    <p:animEffect transition="in" filter="wheel(1)">
                                      <p:cBhvr>
                                        <p:cTn id="7" dur="2000" fill="hold"/>
                                        <p:tgtEl>
                                          <p:spTgt spid="10504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24">
                                            <p:txEl>
                                              <p:pRg st="0" end="0"/>
                                            </p:txEl>
                                          </p:spTgt>
                                        </p:tgtEl>
                                        <p:attrNameLst>
                                          <p:attrName>style.visibility</p:attrName>
                                        </p:attrNameLst>
                                      </p:cBhvr>
                                      <p:to>
                                        <p:strVal val="visible"/>
                                      </p:to>
                                    </p:set>
                                    <p:animEffect transition="in" filter="wheel(1)">
                                      <p:cBhvr>
                                        <p:cTn id="12" dur="2000" fill="hold"/>
                                        <p:tgtEl>
                                          <p:spTgt spid="105042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26"/>
                                        </p:tgtEl>
                                        <p:attrNameLst>
                                          <p:attrName>style.visibility</p:attrName>
                                        </p:attrNameLst>
                                      </p:cBhvr>
                                      <p:to>
                                        <p:strVal val="visible"/>
                                      </p:to>
                                    </p:set>
                                    <p:animEffect transition="in" filter="wheel(1)">
                                      <p:cBhvr>
                                        <p:cTn id="17" dur="2000" fill="hold"/>
                                        <p:tgtEl>
                                          <p:spTgt spid="10504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28"/>
                                        </p:tgtEl>
                                        <p:attrNameLst>
                                          <p:attrName>style.visibility</p:attrName>
                                        </p:attrNameLst>
                                      </p:cBhvr>
                                      <p:to>
                                        <p:strVal val="visible"/>
                                      </p:to>
                                    </p:set>
                                    <p:animEffect transition="in" filter="wheel(1)">
                                      <p:cBhvr>
                                        <p:cTn id="22" dur="2000" fill="hold"/>
                                        <p:tgtEl>
                                          <p:spTgt spid="10504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430"/>
                                        </p:tgtEl>
                                        <p:attrNameLst>
                                          <p:attrName>style.visibility</p:attrName>
                                        </p:attrNameLst>
                                      </p:cBhvr>
                                      <p:to>
                                        <p:strVal val="visible"/>
                                      </p:to>
                                    </p:set>
                                    <p:animEffect transition="in" filter="wheel(1)">
                                      <p:cBhvr>
                                        <p:cTn id="27" dur="2000" fill="hold"/>
                                        <p:tgtEl>
                                          <p:spTgt spid="105043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432"/>
                                        </p:tgtEl>
                                        <p:attrNameLst>
                                          <p:attrName>style.visibility</p:attrName>
                                        </p:attrNameLst>
                                      </p:cBhvr>
                                      <p:to>
                                        <p:strVal val="visible"/>
                                      </p:to>
                                    </p:set>
                                    <p:animEffect transition="in" filter="wheel(1)">
                                      <p:cBhvr>
                                        <p:cTn id="32" dur="2000" fill="hold"/>
                                        <p:tgtEl>
                                          <p:spTgt spid="1050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34" name="文本框 3"/>
          <p:cNvSpPr/>
          <p:nvPr>
            <p:custDataLst>
              <p:tags r:id="rId2"/>
            </p:custDataLst>
          </p:nvPr>
        </p:nvSpPr>
        <p:spPr>
          <a:xfrm>
            <a:off x="166688" y="907256"/>
            <a:ext cx="8813006" cy="1315085"/>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（7）大并套小并，大并逗，小并顿。</a:t>
            </a:r>
            <a:endParaRPr lang="zh-CN" altLang="zh-CN" sz="1350">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（并列结构内部又包含并列词语，为区分层次，大的并列结构之间用逗号，小的并列词语之间用顿号。） </a:t>
            </a:r>
            <a:endParaRPr lang="zh-CN" altLang="zh-CN" sz="1350">
              <a:latin typeface="Arial" panose="020b0604020202020204" pitchFamily="34" charset="0"/>
            </a:endParaRPr>
          </a:p>
        </p:txBody>
      </p:sp>
      <p:sp>
        <p:nvSpPr>
          <p:cNvPr id="1050436" name="文本框 4"/>
          <p:cNvSpPr/>
          <p:nvPr>
            <p:custDataLst>
              <p:tags r:id="rId3"/>
            </p:custDataLst>
          </p:nvPr>
        </p:nvSpPr>
        <p:spPr>
          <a:xfrm>
            <a:off x="121444" y="2176939"/>
            <a:ext cx="8759666" cy="2214880"/>
          </a:xfrm>
          <a:prstGeom prst="rect">
            <a:avLst/>
          </a:prstGeom>
          <a:noFill/>
          <a:ln w="38100" cap="flat" cmpd="sng">
            <a:solidFill>
              <a:srgbClr val="A6A6A6">
                <a:alpha val="100000"/>
              </a:srgbClr>
            </a:solidFill>
            <a:prstDash val="solid"/>
            <a:miter/>
            <a:headEnd type="none" w="med" len="med"/>
            <a:tailEnd type="none" w="med" len="med"/>
          </a:ln>
        </p:spPr>
        <p:txBody>
          <a:bodyPr vert="horz" wrap="square" lIns="68580" tIns="34290" rIns="68580" bIns="34290" anchor="t">
            <a:spAutoFit/>
          </a:bodyPr>
          <a:lstStyle/>
          <a:p>
            <a:pPr>
              <a:buFontTx/>
              <a:buNone/>
            </a:pPr>
            <a:r>
              <a:rPr lang="zh-CN" altLang="en-US" sz="2100" b="1" baseline="0">
                <a:latin typeface="黑体" panose="02010609060101010101" pitchFamily="2" charset="-122"/>
                <a:ea typeface="黑体" panose="02010609060101010101" pitchFamily="2" charset="-122"/>
              </a:rPr>
              <a:t>例：</a:t>
            </a:r>
            <a:endParaRPr lang="zh-CN" altLang="zh-CN" sz="1350">
              <a:latin typeface="Arial" panose="020b0604020202020204" pitchFamily="34" charset="0"/>
            </a:endParaRPr>
          </a:p>
          <a:p>
            <a:pPr>
              <a:buFontTx/>
              <a:buNone/>
            </a:pPr>
            <a:r>
              <a:rPr lang="zh-CN" altLang="en-US" sz="2100" b="1" baseline="0">
                <a:latin typeface="黑体" panose="02010609060101010101" pitchFamily="2" charset="-122"/>
                <a:ea typeface="黑体" panose="02010609060101010101" pitchFamily="2" charset="-122"/>
              </a:rPr>
              <a:t>a.上海的越剧、沪剧、淮剧、安徽的黄梅戏、河南的豫剧，在这次会演中，都带来了新剧目。</a:t>
            </a:r>
          </a:p>
          <a:p>
            <a:pPr>
              <a:buFontTx/>
              <a:buNone/>
            </a:pPr>
            <a:r>
              <a:rPr lang="zh-CN" altLang="en-US" sz="2100" b="1" baseline="0">
                <a:latin typeface="黑体" panose="02010609060101010101" pitchFamily="2" charset="-122"/>
                <a:ea typeface="黑体" panose="02010609060101010101" pitchFamily="2" charset="-122"/>
              </a:rPr>
              <a:t> </a:t>
            </a:r>
            <a:r>
              <a:rPr lang="zh-CN" altLang="en-US" sz="1350" b="1" baseline="0">
                <a:latin typeface="黑体" panose="02010609060101010101" pitchFamily="2" charset="-122"/>
                <a:ea typeface="黑体" panose="02010609060101010101" pitchFamily="2" charset="-122"/>
              </a:rPr>
              <a:t>这里的“上海的越剧、沪剧、淮剧”是一个层次，它和“安徽的黄梅戏”、“河南的豫剧”组成一个并列短语，这种不同的层次之间都用顿号，会造成层次混乱、脉络不清，因此并列的两个层次之间应用逗号。</a:t>
            </a:r>
          </a:p>
          <a:p>
            <a:pPr>
              <a:buFontTx/>
              <a:buNone/>
            </a:pPr>
            <a:r>
              <a:rPr lang="zh-CN" altLang="en-US" sz="1350" b="1" baseline="0">
                <a:latin typeface="黑体" panose="02010609060101010101" pitchFamily="2" charset="-122"/>
                <a:ea typeface="黑体" panose="02010609060101010101" pitchFamily="2" charset="-122"/>
              </a:rPr>
              <a:t>改为：</a:t>
            </a:r>
            <a:r>
              <a:rPr lang="zh-CN" altLang="zh-CN" sz="2100" b="1">
                <a:latin typeface="黑体" panose="02010609060101010101" pitchFamily="2" charset="-122"/>
                <a:ea typeface="黑体" panose="02010609060101010101" pitchFamily="2" charset="-122"/>
              </a:rPr>
              <a:t>上海的越剧、沪剧、淮剧</a:t>
            </a:r>
            <a:r>
              <a:rPr lang="zh-CN" altLang="zh-CN" sz="2100" b="1">
                <a:solidFill>
                  <a:srgbClr val="FF0000"/>
                </a:solidFill>
                <a:latin typeface="黑体" panose="02010609060101010101" pitchFamily="2" charset="-122"/>
                <a:ea typeface="黑体" panose="02010609060101010101" pitchFamily="2" charset="-122"/>
              </a:rPr>
              <a:t>，</a:t>
            </a:r>
            <a:r>
              <a:rPr lang="zh-CN" altLang="zh-CN" sz="2100" b="1">
                <a:latin typeface="黑体" panose="02010609060101010101" pitchFamily="2" charset="-122"/>
                <a:ea typeface="黑体" panose="02010609060101010101" pitchFamily="2" charset="-122"/>
              </a:rPr>
              <a:t>安徽的黄梅戏</a:t>
            </a:r>
            <a:r>
              <a:rPr lang="zh-CN" altLang="zh-CN" sz="2100" b="1">
                <a:solidFill>
                  <a:srgbClr val="FF0000"/>
                </a:solidFill>
                <a:latin typeface="黑体" panose="02010609060101010101" pitchFamily="2" charset="-122"/>
                <a:ea typeface="黑体" panose="02010609060101010101" pitchFamily="2" charset="-122"/>
              </a:rPr>
              <a:t>，</a:t>
            </a:r>
            <a:r>
              <a:rPr lang="zh-CN" altLang="zh-CN" sz="2100" b="1">
                <a:latin typeface="黑体" panose="02010609060101010101" pitchFamily="2" charset="-122"/>
                <a:ea typeface="黑体" panose="02010609060101010101" pitchFamily="2" charset="-122"/>
              </a:rPr>
              <a:t>河南的豫剧，在这次会演中，都带来了新剧目。</a:t>
            </a:r>
          </a:p>
        </p:txBody>
      </p:sp>
      <p:sp>
        <p:nvSpPr>
          <p:cNvPr id="1050438" name="文本框 8"/>
          <p:cNvSpPr/>
          <p:nvPr>
            <p:custDataLst>
              <p:tags r:id="rId4"/>
            </p:custDataLst>
          </p:nvPr>
        </p:nvSpPr>
        <p:spPr>
          <a:xfrm>
            <a:off x="121285" y="4464685"/>
            <a:ext cx="8933180" cy="899160"/>
          </a:xfrm>
          <a:prstGeom prst="rect">
            <a:avLst/>
          </a:prstGeom>
          <a:noFill/>
          <a:ln w="9525">
            <a:noFill/>
          </a:ln>
        </p:spPr>
        <p:txBody>
          <a:bodyPr vert="horz" wrap="square"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（8）并列的定语、状语一般用顿号。较长的并列成份间一般不用顿号而用逗号。</a:t>
            </a:r>
          </a:p>
        </p:txBody>
      </p:sp>
      <p:sp>
        <p:nvSpPr>
          <p:cNvPr id="1050440" name="文本框 9"/>
          <p:cNvSpPr/>
          <p:nvPr>
            <p:custDataLst>
              <p:tags r:id="rId5"/>
            </p:custDataLst>
          </p:nvPr>
        </p:nvSpPr>
        <p:spPr>
          <a:xfrm>
            <a:off x="167085" y="5363845"/>
            <a:ext cx="8511778" cy="99187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000" b="1" baseline="0">
                <a:latin typeface="黑体" panose="02010609060101010101" pitchFamily="2" charset="-122"/>
                <a:ea typeface="黑体" panose="02010609060101010101" pitchFamily="2" charset="-122"/>
                <a:cs typeface="黑体" panose="02010609060101010101" pitchFamily="2" charset="-122"/>
              </a:rPr>
              <a:t>A、年仅三十岁、无儿无女、重病在身的老王，是个老红军。</a:t>
            </a:r>
            <a:endParaRPr lang="zh-CN" altLang="zh-CN" sz="2000" b="1">
              <a:latin typeface="黑体" panose="02010609060101010101" pitchFamily="2" charset="-122"/>
              <a:ea typeface="黑体" panose="02010609060101010101" pitchFamily="2" charset="-122"/>
              <a:cs typeface="黑体" panose="02010609060101010101" pitchFamily="2" charset="-122"/>
            </a:endParaRPr>
          </a:p>
          <a:p>
            <a:pPr>
              <a:buFontTx/>
              <a:buNone/>
            </a:pPr>
            <a:r>
              <a:rPr lang="zh-CN" altLang="en-US" sz="2000" b="1" baseline="0">
                <a:latin typeface="黑体" panose="02010609060101010101" pitchFamily="2" charset="-122"/>
                <a:ea typeface="黑体" panose="02010609060101010101" pitchFamily="2" charset="-122"/>
                <a:cs typeface="黑体" panose="02010609060101010101" pitchFamily="2" charset="-122"/>
              </a:rPr>
              <a:t>B、他也跟着大摇大摆、若无其事地走进会场。</a:t>
            </a:r>
          </a:p>
          <a:p>
            <a:pPr>
              <a:buFontTx/>
              <a:buNone/>
            </a:pPr>
            <a:r>
              <a:rPr lang="en-US" altLang="zh-CN" sz="2000" b="1">
                <a:latin typeface="黑体" panose="02010609060101010101" pitchFamily="2" charset="-122"/>
                <a:ea typeface="黑体" panose="02010609060101010101" pitchFamily="2" charset="-122"/>
                <a:cs typeface="黑体" panose="02010609060101010101" pitchFamily="2" charset="-122"/>
                <a:sym typeface="+mn-ea"/>
              </a:rPr>
              <a:t>C</a:t>
            </a:r>
            <a:r>
              <a:rPr lang="zh-CN" altLang="en-US" sz="2000" b="1">
                <a:latin typeface="黑体" panose="02010609060101010101" pitchFamily="2" charset="-122"/>
                <a:ea typeface="黑体" panose="02010609060101010101" pitchFamily="2" charset="-122"/>
                <a:cs typeface="黑体" panose="02010609060101010101" pitchFamily="2" charset="-122"/>
                <a:sym typeface="+mn-ea"/>
              </a:rPr>
              <a:t>、这翻滚的麦浪，这清清的河水，这大雁的歌唱，使年轻人深深陶醉了。</a:t>
            </a:r>
            <a:endParaRPr lang="zh-CN" altLang="zh-CN" sz="2000" b="1">
              <a:latin typeface="黑体" panose="02010609060101010101" pitchFamily="2" charset="-122"/>
              <a:ea typeface="黑体" panose="02010609060101010101" pitchFamily="2" charset="-122"/>
              <a:cs typeface="黑体" panose="0201060906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34"/>
                                        </p:tgtEl>
                                        <p:attrNameLst>
                                          <p:attrName>style.visibility</p:attrName>
                                        </p:attrNameLst>
                                      </p:cBhvr>
                                      <p:to>
                                        <p:strVal val="visible"/>
                                      </p:to>
                                    </p:set>
                                    <p:animEffect transition="in" filter="wheel(1)">
                                      <p:cBhvr>
                                        <p:cTn id="7" dur="2000" fill="hold"/>
                                        <p:tgtEl>
                                          <p:spTgt spid="105043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36"/>
                                        </p:tgtEl>
                                        <p:attrNameLst>
                                          <p:attrName>style.visibility</p:attrName>
                                        </p:attrNameLst>
                                      </p:cBhvr>
                                      <p:to>
                                        <p:strVal val="visible"/>
                                      </p:to>
                                    </p:set>
                                    <p:animEffect transition="in" filter="wheel(1)">
                                      <p:cBhvr>
                                        <p:cTn id="12" dur="2000" fill="hold"/>
                                        <p:tgtEl>
                                          <p:spTgt spid="10504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38"/>
                                        </p:tgtEl>
                                        <p:attrNameLst>
                                          <p:attrName>style.visibility</p:attrName>
                                        </p:attrNameLst>
                                      </p:cBhvr>
                                      <p:to>
                                        <p:strVal val="visible"/>
                                      </p:to>
                                    </p:set>
                                    <p:animEffect transition="in" filter="wheel(1)">
                                      <p:cBhvr>
                                        <p:cTn id="17" dur="2000" fill="hold"/>
                                        <p:tgtEl>
                                          <p:spTgt spid="105043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40"/>
                                        </p:tgtEl>
                                        <p:attrNameLst>
                                          <p:attrName>style.visibility</p:attrName>
                                        </p:attrNameLst>
                                      </p:cBhvr>
                                      <p:to>
                                        <p:strVal val="visible"/>
                                      </p:to>
                                    </p:set>
                                    <p:animEffect transition="in" filter="wheel(1)">
                                      <p:cBhvr>
                                        <p:cTn id="22" dur="2000" fill="hold"/>
                                        <p:tgtEl>
                                          <p:spTgt spid="1050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42" name="文本框 8"/>
          <p:cNvSpPr/>
          <p:nvPr>
            <p:custDataLst>
              <p:tags r:id="rId2"/>
            </p:custDataLst>
          </p:nvPr>
        </p:nvSpPr>
        <p:spPr>
          <a:xfrm>
            <a:off x="423863" y="1058466"/>
            <a:ext cx="8147447" cy="1915160"/>
          </a:xfrm>
          <a:prstGeom prst="rect">
            <a:avLst/>
          </a:prstGeom>
          <a:noFill/>
          <a:ln w="9525">
            <a:noFill/>
          </a:ln>
        </p:spPr>
        <p:txBody>
          <a:bodyPr vert="horz" lIns="68580" tIns="34290" rIns="68580" bIns="34290"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补充：后置并列定语用逗号。</a:t>
            </a:r>
            <a:endParaRPr lang="zh-CN" altLang="zh-CN" sz="1350">
              <a:latin typeface="Arial" panose="020b0604020202020204" pitchFamily="34" charset="0"/>
            </a:endParaRPr>
          </a:p>
          <a:p>
            <a:pPr>
              <a:buFontTx/>
              <a:buNone/>
            </a:pPr>
            <a:r>
              <a:rPr lang="zh-CN" altLang="en-US" sz="3000" b="1" baseline="0">
                <a:latin typeface="黑体" panose="02010609060101010101" pitchFamily="2" charset="-122"/>
                <a:ea typeface="黑体" panose="02010609060101010101" pitchFamily="2" charset="-122"/>
                <a:sym typeface="微软雅黑" panose="020b0503020204020204" pitchFamily="34" charset="-122"/>
              </a:rPr>
              <a:t>她的篮子里放着一个碗，空的，破的。</a:t>
            </a:r>
            <a:endParaRPr lang="zh-CN" altLang="zh-CN" sz="1350">
              <a:latin typeface="Arial" panose="020b0604020202020204" pitchFamily="34" charset="0"/>
            </a:endParaRPr>
          </a:p>
          <a:p>
            <a:pPr>
              <a:buFontTx/>
              <a:buNone/>
            </a:pPr>
            <a:r>
              <a:rPr lang="zh-CN" altLang="en-US" sz="30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补充：并列介宾短语作状语，一般用逗号。</a:t>
            </a:r>
            <a:endParaRPr lang="zh-CN" altLang="zh-CN" sz="1350">
              <a:latin typeface="Arial" panose="020b0604020202020204" pitchFamily="34" charset="0"/>
            </a:endParaRPr>
          </a:p>
          <a:p>
            <a:pPr>
              <a:buFontTx/>
              <a:buNone/>
            </a:pPr>
            <a:r>
              <a:rPr lang="zh-CN" altLang="en-US" sz="3000" b="1" baseline="0">
                <a:latin typeface="黑体" panose="02010609060101010101" pitchFamily="2" charset="-122"/>
                <a:ea typeface="黑体" panose="02010609060101010101" pitchFamily="2" charset="-122"/>
                <a:sym typeface="微软雅黑" panose="020b0503020204020204" pitchFamily="34" charset="-122"/>
              </a:rPr>
              <a:t>在风里，在雨里，我们一起走过。</a:t>
            </a:r>
            <a:endParaRPr lang="zh-CN" altLang="zh-CN" sz="1350">
              <a:latin typeface="Arial" panose="020b0604020202020204" pitchFamily="34" charset="0"/>
            </a:endParaRPr>
          </a:p>
        </p:txBody>
      </p:sp>
      <p:sp>
        <p:nvSpPr>
          <p:cNvPr id="1050444" name="文本框 3"/>
          <p:cNvSpPr/>
          <p:nvPr>
            <p:custDataLst>
              <p:tags r:id="rId3"/>
            </p:custDataLst>
          </p:nvPr>
        </p:nvSpPr>
        <p:spPr>
          <a:xfrm>
            <a:off x="348853" y="3084910"/>
            <a:ext cx="8297465" cy="1315085"/>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7030A0"/>
                </a:solidFill>
                <a:latin typeface="黑体" panose="02010609060101010101" pitchFamily="2" charset="-122"/>
                <a:ea typeface="黑体" panose="02010609060101010101" pitchFamily="2" charset="-122"/>
              </a:rPr>
              <a:t>(9)并列谓语和并列补语之间用逗号。</a:t>
            </a:r>
            <a:endParaRPr lang="zh-CN" altLang="zh-CN" sz="1350">
              <a:solidFill>
                <a:srgbClr val="7030A0"/>
              </a:solidFill>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（并列性的谓语之间和并列性的补语之间打逗号，而不打顿号。）</a:t>
            </a:r>
            <a:endParaRPr lang="zh-CN" altLang="zh-CN" sz="1350">
              <a:latin typeface="Arial" panose="020b0604020202020204" pitchFamily="34" charset="0"/>
            </a:endParaRPr>
          </a:p>
        </p:txBody>
      </p:sp>
      <p:sp>
        <p:nvSpPr>
          <p:cNvPr id="1050446" name="文本框 4"/>
          <p:cNvSpPr/>
          <p:nvPr>
            <p:custDataLst>
              <p:tags r:id="rId4"/>
            </p:custDataLst>
          </p:nvPr>
        </p:nvSpPr>
        <p:spPr>
          <a:xfrm>
            <a:off x="1197769" y="4588669"/>
            <a:ext cx="5731669" cy="99187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3000" b="1" baseline="0">
                <a:latin typeface="黑体" panose="02010609060101010101" pitchFamily="2" charset="-122"/>
                <a:ea typeface="黑体" panose="02010609060101010101" pitchFamily="2" charset="-122"/>
              </a:rPr>
              <a:t>a.你要不断进步，识字，生产。</a:t>
            </a:r>
            <a:endParaRPr lang="zh-CN" altLang="zh-CN" sz="1350">
              <a:latin typeface="Arial" panose="020b0604020202020204" pitchFamily="34" charset="0"/>
            </a:endParaRPr>
          </a:p>
          <a:p>
            <a:pPr>
              <a:buFontTx/>
              <a:buNone/>
            </a:pPr>
            <a:r>
              <a:rPr lang="zh-CN" altLang="en-US" sz="3000" b="1" baseline="0">
                <a:latin typeface="黑体" panose="02010609060101010101" pitchFamily="2" charset="-122"/>
                <a:ea typeface="黑体" panose="02010609060101010101" pitchFamily="2" charset="-122"/>
              </a:rPr>
              <a:t>b.这个故事讲得真实，动人。 </a:t>
            </a:r>
            <a:endParaRPr lang="zh-CN" altLang="zh-CN" sz="1350">
              <a:latin typeface="Arial" panose="020b0604020202020204" pitchFamily="34" charset="0"/>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42"/>
                                        </p:tgtEl>
                                        <p:attrNameLst>
                                          <p:attrName>style.visibility</p:attrName>
                                        </p:attrNameLst>
                                      </p:cBhvr>
                                      <p:to>
                                        <p:strVal val="visible"/>
                                      </p:to>
                                    </p:set>
                                    <p:animEffect transition="in" filter="wheel(1)">
                                      <p:cBhvr>
                                        <p:cTn id="7" dur="2000" fill="hold"/>
                                        <p:tgtEl>
                                          <p:spTgt spid="10504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44"/>
                                        </p:tgtEl>
                                        <p:attrNameLst>
                                          <p:attrName>style.visibility</p:attrName>
                                        </p:attrNameLst>
                                      </p:cBhvr>
                                      <p:to>
                                        <p:strVal val="visible"/>
                                      </p:to>
                                    </p:set>
                                    <p:animEffect transition="in" filter="wheel(1)">
                                      <p:cBhvr>
                                        <p:cTn id="12" dur="2000" fill="hold"/>
                                        <p:tgtEl>
                                          <p:spTgt spid="10504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46"/>
                                        </p:tgtEl>
                                        <p:attrNameLst>
                                          <p:attrName>style.visibility</p:attrName>
                                        </p:attrNameLst>
                                      </p:cBhvr>
                                      <p:to>
                                        <p:strVal val="visible"/>
                                      </p:to>
                                    </p:set>
                                    <p:animEffect transition="in" filter="wheel(1)">
                                      <p:cBhvr>
                                        <p:cTn id="17" dur="2000" fill="hold"/>
                                        <p:tgtEl>
                                          <p:spTgt spid="1050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Rectangle 3"/>
          <p:cNvSpPr>
            <a:spLocks noGrp="1"/>
          </p:cNvSpPr>
          <p:nvPr>
            <p:ph idx="1"/>
          </p:nvPr>
        </p:nvSpPr>
        <p:spPr>
          <a:xfrm>
            <a:off x="533960" y="1314596"/>
            <a:ext cx="8098468" cy="4000649"/>
          </a:xfrm>
        </p:spPr>
        <p:txBody>
          <a:bodyPr vert="horz" wrap="square" lIns="68579" tIns="34289" rIns="68579" bIns="34289" anchor="t"/>
          <a:lstStyle/>
          <a:p>
            <a:pPr algn="just" eaLnBrk="1" hangingPunct="1">
              <a:buNone/>
            </a:pPr>
            <a:r>
              <a:rPr lang="zh-CN" altLang="en-US" sz="2100" b="1">
                <a:solidFill>
                  <a:srgbClr val="0000FF"/>
                </a:solidFill>
              </a:rPr>
              <a:t>（</a:t>
            </a:r>
            <a:r>
              <a:rPr lang="en-US" altLang="zh-CN" sz="2100" b="1">
                <a:solidFill>
                  <a:srgbClr val="0000FF"/>
                </a:solidFill>
              </a:rPr>
              <a:t>10</a:t>
            </a:r>
            <a:r>
              <a:rPr lang="zh-CN" altLang="en-US" sz="2100" b="1">
                <a:solidFill>
                  <a:srgbClr val="0000FF"/>
                </a:solidFill>
              </a:rPr>
              <a:t>）同一层次的并列，前几个之间点顿号，后两个之间一般用</a:t>
            </a:r>
            <a:r>
              <a:rPr lang="zh-CN" altLang="en-US" sz="2100" b="1">
                <a:solidFill>
                  <a:srgbClr val="0000FF"/>
                </a:solidFill>
                <a:latin typeface="Times New Roman" panose="02020603050405020304" pitchFamily="18" charset="0"/>
              </a:rPr>
              <a:t>“</a:t>
            </a:r>
            <a:r>
              <a:rPr lang="zh-CN" altLang="en-US" sz="2100" b="1">
                <a:solidFill>
                  <a:srgbClr val="0000FF"/>
                </a:solidFill>
              </a:rPr>
              <a:t>和</a:t>
            </a:r>
            <a:r>
              <a:rPr lang="zh-CN" altLang="en-US" sz="2100" b="1">
                <a:solidFill>
                  <a:srgbClr val="0000FF"/>
                </a:solidFill>
                <a:latin typeface="Times New Roman" panose="02020603050405020304" pitchFamily="18" charset="0"/>
              </a:rPr>
              <a:t>”</a:t>
            </a:r>
            <a:r>
              <a:rPr lang="zh-CN" altLang="en-US" sz="2100" b="1">
                <a:solidFill>
                  <a:srgbClr val="0000FF"/>
                </a:solidFill>
              </a:rPr>
              <a:t>，顺序不能变。</a:t>
            </a:r>
            <a:r>
              <a:rPr lang="zh-CN" altLang="en-US" sz="2100" b="1"/>
              <a:t>如：</a:t>
            </a:r>
          </a:p>
          <a:p>
            <a:pPr algn="just" eaLnBrk="1" hangingPunct="1">
              <a:buNone/>
            </a:pPr>
            <a:r>
              <a:rPr lang="en-US" altLang="zh-CN" sz="2100">
                <a:solidFill>
                  <a:srgbClr val="FFFF00"/>
                </a:solidFill>
              </a:rPr>
              <a:t>    </a:t>
            </a:r>
            <a:r>
              <a:rPr lang="en-US" altLang="zh-CN" sz="2100">
                <a:solidFill>
                  <a:srgbClr val="FF0000"/>
                </a:solidFill>
              </a:rPr>
              <a:t> </a:t>
            </a:r>
            <a:r>
              <a:rPr lang="en-US" altLang="zh-CN" sz="2100" b="1">
                <a:solidFill>
                  <a:srgbClr val="FF0000"/>
                </a:solidFill>
              </a:rPr>
              <a:t>A、B、C</a:t>
            </a:r>
            <a:r>
              <a:rPr lang="zh-CN" altLang="en-US" sz="2100" b="1">
                <a:solidFill>
                  <a:srgbClr val="FF0000"/>
                </a:solidFill>
              </a:rPr>
              <a:t>和</a:t>
            </a:r>
            <a:r>
              <a:rPr lang="en-US" altLang="zh-CN" sz="2100" b="1">
                <a:solidFill>
                  <a:srgbClr val="FF0000"/>
                </a:solidFill>
              </a:rPr>
              <a:t>D</a:t>
            </a:r>
            <a:r>
              <a:rPr lang="zh-CN" altLang="en-US" sz="2100" b="1">
                <a:solidFill>
                  <a:srgbClr val="FF0000"/>
                </a:solidFill>
              </a:rPr>
              <a:t>。</a:t>
            </a:r>
            <a:endParaRPr lang="zh-CN" altLang="en-US" sz="2100" b="1">
              <a:solidFill>
                <a:srgbClr val="FFFF00"/>
              </a:solidFill>
            </a:endParaRPr>
          </a:p>
          <a:p>
            <a:pPr algn="just" eaLnBrk="1" hangingPunct="1">
              <a:buNone/>
            </a:pPr>
            <a:r>
              <a:rPr lang="zh-CN" altLang="en-US" sz="2100" b="1">
                <a:solidFill>
                  <a:srgbClr val="00FFFF"/>
                </a:solidFill>
              </a:rPr>
              <a:t>    </a:t>
            </a:r>
            <a:r>
              <a:rPr lang="zh-CN" altLang="en-US" sz="2100" b="1"/>
              <a:t> 这里有桃树、梨树和杏树。</a:t>
            </a:r>
            <a:endParaRPr lang="zh-CN" altLang="en-US" sz="2100" b="1">
              <a:solidFill>
                <a:srgbClr val="200CB6"/>
              </a:solidFill>
            </a:endParaRPr>
          </a:p>
          <a:p>
            <a:pPr algn="just" eaLnBrk="1" hangingPunct="1">
              <a:buNone/>
            </a:pPr>
            <a:endParaRPr lang="zh-CN" altLang="en-US" sz="2100" b="1"/>
          </a:p>
          <a:p>
            <a:pPr algn="just" eaLnBrk="1" hangingPunct="1">
              <a:buNone/>
            </a:pPr>
            <a:r>
              <a:rPr lang="zh-CN" altLang="en-US" sz="2100" b="1">
                <a:solidFill>
                  <a:srgbClr val="200CB6"/>
                </a:solidFill>
                <a:latin typeface="宋体" panose="02010600030101010101" pitchFamily="2" charset="-122"/>
              </a:rPr>
              <a:t>（11）互相包含的内容之间不能用顿号，也不能用逗号。</a:t>
            </a:r>
            <a:r>
              <a:rPr lang="zh-CN" altLang="en-US" sz="2100" b="1">
                <a:latin typeface="宋体" panose="02010600030101010101" pitchFamily="2" charset="-122"/>
              </a:rPr>
              <a:t>如：</a:t>
            </a:r>
          </a:p>
          <a:p>
            <a:pPr algn="just" eaLnBrk="1" hangingPunct="1">
              <a:buNone/>
            </a:pPr>
            <a:r>
              <a:rPr lang="zh-CN" altLang="en-US" sz="2100">
                <a:latin typeface="宋体" panose="02010600030101010101" pitchFamily="2" charset="-122"/>
              </a:rPr>
              <a:t>    </a:t>
            </a:r>
            <a:r>
              <a:rPr lang="zh-CN" altLang="en-US" sz="2100" b="1"/>
              <a:t>  这次受到沙尘暴袭击的共三省、五十六个县(市)。</a:t>
            </a:r>
            <a:r>
              <a:rPr lang="zh-CN" altLang="en-US" sz="2100" b="1">
                <a:solidFill>
                  <a:srgbClr val="200CB6"/>
                </a:solidFill>
              </a:rPr>
              <a:t> </a:t>
            </a:r>
          </a:p>
          <a:p>
            <a:pPr algn="just" eaLnBrk="1" hangingPunct="1">
              <a:buNone/>
            </a:pPr>
            <a:r>
              <a:rPr lang="zh-CN" altLang="en-US" sz="2100" b="1">
                <a:solidFill>
                  <a:srgbClr val="00FFFF"/>
                </a:solidFill>
              </a:rPr>
              <a:t>　　　</a:t>
            </a:r>
            <a:r>
              <a:rPr lang="zh-CN" altLang="en-US" sz="2100" b="1">
                <a:solidFill>
                  <a:srgbClr val="FF0000"/>
                </a:solidFill>
              </a:rPr>
              <a:t>（</a:t>
            </a:r>
            <a:r>
              <a:rPr lang="zh-CN" altLang="en-US" sz="2100" b="1">
                <a:solidFill>
                  <a:srgbClr val="FF0000"/>
                </a:solidFill>
                <a:latin typeface="Times New Roman" panose="02020603050405020304" pitchFamily="18" charset="0"/>
              </a:rPr>
              <a:t>“</a:t>
            </a:r>
            <a:r>
              <a:rPr lang="zh-CN" altLang="en-US" sz="2100" b="1">
                <a:solidFill>
                  <a:srgbClr val="FF0000"/>
                </a:solidFill>
              </a:rPr>
              <a:t>三省</a:t>
            </a:r>
            <a:r>
              <a:rPr lang="zh-CN" altLang="en-US" sz="2100" b="1">
                <a:solidFill>
                  <a:srgbClr val="FF0000"/>
                </a:solidFill>
                <a:latin typeface="Times New Roman" panose="02020603050405020304" pitchFamily="18" charset="0"/>
              </a:rPr>
              <a:t>”</a:t>
            </a:r>
            <a:r>
              <a:rPr lang="zh-CN" altLang="en-US" sz="2100" b="1">
                <a:solidFill>
                  <a:srgbClr val="FF0000"/>
                </a:solidFill>
              </a:rPr>
              <a:t>与</a:t>
            </a:r>
            <a:r>
              <a:rPr lang="zh-CN" altLang="en-US" sz="2100" b="1">
                <a:solidFill>
                  <a:srgbClr val="FF0000"/>
                </a:solidFill>
                <a:latin typeface="Times New Roman" panose="02020603050405020304" pitchFamily="18" charset="0"/>
              </a:rPr>
              <a:t>“</a:t>
            </a:r>
            <a:r>
              <a:rPr lang="zh-CN" altLang="en-US" sz="2100" b="1">
                <a:solidFill>
                  <a:srgbClr val="FF0000"/>
                </a:solidFill>
              </a:rPr>
              <a:t>五十六个县</a:t>
            </a:r>
            <a:r>
              <a:rPr lang="zh-CN" altLang="en-US" sz="2100" b="1">
                <a:solidFill>
                  <a:srgbClr val="FF0000"/>
                </a:solidFill>
                <a:latin typeface="Times New Roman" panose="02020603050405020304" pitchFamily="18" charset="0"/>
              </a:rPr>
              <a:t>”</a:t>
            </a:r>
            <a:r>
              <a:rPr lang="zh-CN" altLang="en-US" sz="2100" b="1">
                <a:solidFill>
                  <a:srgbClr val="FF0000"/>
                </a:solidFill>
              </a:rPr>
              <a:t>间是包容关系不是并列关系，顿号应删去）</a:t>
            </a:r>
          </a:p>
        </p:txBody>
      </p:sp>
    </p:spTree>
  </p:cSld>
  <p:clrMapOvr>
    <a:masterClrMapping/>
  </p:clrMapOvr>
  <p:transition spd="med">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48" name="文本框 11"/>
          <p:cNvSpPr/>
          <p:nvPr>
            <p:custDataLst>
              <p:tags r:id="rId3"/>
            </p:custDataLst>
          </p:nvPr>
        </p:nvSpPr>
        <p:spPr>
          <a:xfrm>
            <a:off x="289322" y="995363"/>
            <a:ext cx="1762125" cy="530225"/>
          </a:xfrm>
          <a:prstGeom prst="rect">
            <a:avLst/>
          </a:prstGeom>
          <a:noFill/>
          <a:ln w="9525">
            <a:noFill/>
          </a:ln>
        </p:spPr>
        <p:txBody>
          <a:bodyPr vert="horz" lIns="68580" tIns="34290" rIns="68580" bIns="34290"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196" name="图片 9"/>
          <p:cNvPicPr>
            <a:picLocks noChangeAspect="1"/>
          </p:cNvPicPr>
          <p:nvPr>
            <p:custDataLst>
              <p:tags r:id="rId5"/>
            </p:custDataLst>
          </p:nvPr>
        </p:nvPicPr>
        <p:blipFill>
          <a:blip r:embed="rId4"/>
          <a:stretch>
            <a:fillRect/>
          </a:stretch>
        </p:blipFill>
        <p:spPr>
          <a:xfrm>
            <a:off x="128588" y="2306241"/>
            <a:ext cx="1938338" cy="2226469"/>
          </a:xfrm>
          <a:prstGeom prst="rect">
            <a:avLst/>
          </a:prstGeom>
          <a:noFill/>
          <a:ln w="9525">
            <a:noFill/>
          </a:ln>
        </p:spPr>
      </p:pic>
      <p:sp>
        <p:nvSpPr>
          <p:cNvPr id="1050450" name="文本框 3"/>
          <p:cNvSpPr/>
          <p:nvPr>
            <p:custDataLst>
              <p:tags r:id="rId6"/>
            </p:custDataLst>
          </p:nvPr>
        </p:nvSpPr>
        <p:spPr>
          <a:xfrm>
            <a:off x="4429601" y="66755"/>
            <a:ext cx="1473994" cy="530225"/>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452" name="文本框 4"/>
          <p:cNvSpPr/>
          <p:nvPr>
            <p:custDataLst>
              <p:tags r:id="rId7"/>
            </p:custDataLst>
          </p:nvPr>
        </p:nvSpPr>
        <p:spPr>
          <a:xfrm>
            <a:off x="2220992" y="737235"/>
            <a:ext cx="6806803" cy="3392170"/>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一 、集合词语连得紧，中间不要插进顿。</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二、概数约数不确切，中间也别带上顿</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三、大并套小并，大并逗，小并顿。</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四、并列谓和并列补，中间不打顿打逗。</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五、多个引号书名号并用，中间不插顿。</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六、并列词语中用“和” “及”“或” 等连词，连词前不带顿。</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七、并列词语中带“啊”“哇”“呀”等语气助词，并列成分之间不打顿打逗。</a:t>
            </a:r>
            <a:endParaRPr lang="zh-CN" altLang="zh-CN" sz="1350">
              <a:latin typeface="Arial" panose="020b0604020202020204" pitchFamily="34" charset="0"/>
            </a:endParaRPr>
          </a:p>
        </p:txBody>
      </p:sp>
      <p:sp>
        <p:nvSpPr>
          <p:cNvPr id="1050454" name="下箭头 7"/>
          <p:cNvSpPr/>
          <p:nvPr>
            <p:custDataLst>
              <p:tags r:id="rId8"/>
            </p:custDataLst>
          </p:nvPr>
        </p:nvSpPr>
        <p:spPr>
          <a:xfrm>
            <a:off x="5238909" y="4066223"/>
            <a:ext cx="128588" cy="304800"/>
          </a:xfrm>
          <a:prstGeom prst="downArrow">
            <a:avLst>
              <a:gd name="adj1" fmla="val 50000"/>
              <a:gd name="adj2" fmla="val 49975"/>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456" name="文本框 8"/>
          <p:cNvSpPr/>
          <p:nvPr>
            <p:custDataLst>
              <p:tags r:id="rId9"/>
            </p:custDataLst>
          </p:nvPr>
        </p:nvSpPr>
        <p:spPr>
          <a:xfrm>
            <a:off x="4572159" y="4432935"/>
            <a:ext cx="1460897" cy="437515"/>
          </a:xfrm>
          <a:prstGeom prst="rect">
            <a:avLst/>
          </a:prstGeom>
          <a:noFill/>
          <a:ln w="3175" cap="flat" cmpd="sng">
            <a:solidFill>
              <a:srgbClr val="000000">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24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
        <p:nvSpPr>
          <p:cNvPr id="2" name="文本框 1"/>
          <p:cNvSpPr txBox="1"/>
          <p:nvPr/>
        </p:nvSpPr>
        <p:spPr>
          <a:xfrm>
            <a:off x="2861945" y="4870450"/>
            <a:ext cx="4880610" cy="1555750"/>
          </a:xfrm>
          <a:prstGeom prst="rect">
            <a:avLst/>
          </a:prstGeom>
          <a:noFill/>
        </p:spPr>
        <p:txBody>
          <a:bodyPr wrap="square" rtlCol="0" anchor="t">
            <a:spAutoFit/>
          </a:bodyPr>
          <a:lstStyle/>
          <a:p>
            <a:pPr marL="342900" indent="-342900" algn="ctr" fontAlgn="base">
              <a:spcBef>
                <a:spcPct val="20000"/>
              </a:spcBef>
              <a:buFont typeface="Arial" panose="020b0604020202020204" pitchFamily="34" charset="0"/>
            </a:pPr>
            <a:r>
              <a:rPr lang="zh-CN" altLang="en-US" sz="2800" b="1">
                <a:solidFill>
                  <a:srgbClr val="FF0000"/>
                </a:solidFill>
                <a:latin typeface="Calibri"/>
                <a:ea typeface="楷体" panose="02010609060101010101" pitchFamily="49" charset="-122"/>
                <a:cs typeface="Arial" panose="020b0604020202020204" pitchFamily="34" charset="0"/>
                <a:sym typeface="+mn-ea"/>
              </a:rPr>
              <a:t>连概包固不用顿</a:t>
            </a:r>
            <a:endParaRPr lang="zh-CN" altLang="en-US" b="1">
              <a:solidFill>
                <a:srgbClr val="FF0000"/>
              </a:solidFill>
              <a:ea typeface="楷体" panose="02010609060101010101" pitchFamily="49" charset="-122"/>
            </a:endParaRPr>
          </a:p>
          <a:p>
            <a:pPr marL="342900" indent="-342900" algn="ctr" fontAlgn="base">
              <a:spcBef>
                <a:spcPct val="20000"/>
              </a:spcBef>
              <a:buFont typeface="Arial" panose="020b0604020202020204" pitchFamily="34" charset="0"/>
            </a:pPr>
            <a:r>
              <a:rPr lang="zh-CN" altLang="en-US" sz="2800" b="1">
                <a:solidFill>
                  <a:srgbClr val="FF0000"/>
                </a:solidFill>
                <a:latin typeface="Calibri"/>
                <a:ea typeface="楷体" panose="02010609060101010101" pitchFamily="49" charset="-122"/>
                <a:cs typeface="Arial" panose="020b0604020202020204" pitchFamily="34" charset="0"/>
                <a:sym typeface="+mn-ea"/>
              </a:rPr>
              <a:t>啊哇啦呀不能顿</a:t>
            </a:r>
            <a:endParaRPr lang="zh-CN" altLang="en-US" b="1">
              <a:solidFill>
                <a:srgbClr val="FF0000"/>
              </a:solidFill>
              <a:ea typeface="楷体" panose="02010609060101010101" pitchFamily="49" charset="-122"/>
            </a:endParaRPr>
          </a:p>
          <a:p>
            <a:pPr marL="342900" indent="-342900" algn="ctr" fontAlgn="base">
              <a:spcBef>
                <a:spcPct val="20000"/>
              </a:spcBef>
              <a:buFont typeface="Arial" panose="020b0604020202020204" pitchFamily="34" charset="0"/>
            </a:pPr>
            <a:r>
              <a:rPr lang="zh-CN" altLang="en-US" sz="2800" b="1">
                <a:solidFill>
                  <a:srgbClr val="FF0000"/>
                </a:solidFill>
                <a:latin typeface="Calibri"/>
                <a:ea typeface="楷体" panose="02010609060101010101" pitchFamily="49" charset="-122"/>
                <a:cs typeface="Arial" panose="020b0604020202020204" pitchFamily="34" charset="0"/>
                <a:sym typeface="+mn-ea"/>
              </a:rPr>
              <a:t>多层划分小成分</a:t>
            </a:r>
            <a:endParaRPr lang="zh-CN" altLang="en-US"/>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097196"/>
                                        </p:tgtEl>
                                        <p:attrNameLst>
                                          <p:attrName>style.visibility</p:attrName>
                                        </p:attrNameLst>
                                      </p:cBhvr>
                                      <p:to>
                                        <p:strVal val="visible"/>
                                      </p:to>
                                    </p:set>
                                    <p:animEffect transition="in" filter="plus(in)">
                                      <p:cBhvr>
                                        <p:cTn id="7" dur="2000" fill="hold"/>
                                        <p:tgtEl>
                                          <p:spTgt spid="20971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50"/>
                                        </p:tgtEl>
                                        <p:attrNameLst>
                                          <p:attrName>style.visibility</p:attrName>
                                        </p:attrNameLst>
                                      </p:cBhvr>
                                      <p:to>
                                        <p:strVal val="visible"/>
                                      </p:to>
                                    </p:set>
                                    <p:animEffect transition="in" filter="wheel(1)">
                                      <p:cBhvr>
                                        <p:cTn id="12" dur="2000" fill="hold"/>
                                        <p:tgtEl>
                                          <p:spTgt spid="105045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52"/>
                                        </p:tgtEl>
                                        <p:attrNameLst>
                                          <p:attrName>style.visibility</p:attrName>
                                        </p:attrNameLst>
                                      </p:cBhvr>
                                      <p:to>
                                        <p:strVal val="visible"/>
                                      </p:to>
                                    </p:set>
                                    <p:animEffect transition="in" filter="wheel(1)">
                                      <p:cBhvr>
                                        <p:cTn id="17" dur="2000" fill="hold"/>
                                        <p:tgtEl>
                                          <p:spTgt spid="10504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54"/>
                                        </p:tgtEl>
                                        <p:attrNameLst>
                                          <p:attrName>style.visibility</p:attrName>
                                        </p:attrNameLst>
                                      </p:cBhvr>
                                      <p:to>
                                        <p:strVal val="visible"/>
                                      </p:to>
                                    </p:set>
                                    <p:animEffect transition="in" filter="wheel(1)">
                                      <p:cBhvr>
                                        <p:cTn id="22" dur="2000" fill="hold"/>
                                        <p:tgtEl>
                                          <p:spTgt spid="105045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456"/>
                                        </p:tgtEl>
                                        <p:attrNameLst>
                                          <p:attrName>style.visibility</p:attrName>
                                        </p:attrNameLst>
                                      </p:cBhvr>
                                      <p:to>
                                        <p:strVal val="visible"/>
                                      </p:to>
                                    </p:set>
                                    <p:animEffect transition="in" filter="wheel(1)">
                                      <p:cBhvr>
                                        <p:cTn id="27" dur="2000" fill="hold"/>
                                        <p:tgtEl>
                                          <p:spTgt spid="1050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58" name="文本框 10"/>
          <p:cNvSpPr/>
          <p:nvPr>
            <p:custDataLst>
              <p:tags r:id="rId2"/>
            </p:custDataLst>
          </p:nvPr>
        </p:nvSpPr>
        <p:spPr>
          <a:xfrm>
            <a:off x="336947" y="921544"/>
            <a:ext cx="1763315"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sym typeface="Arial" panose="020b0604020202020204" pitchFamily="34" charset="0"/>
              </a:rPr>
              <a:t>课堂练习</a:t>
            </a:r>
            <a:endParaRPr lang="zh-CN" altLang="zh-CN" sz="1350">
              <a:latin typeface="Arial" panose="020b0604020202020204" pitchFamily="34" charset="0"/>
            </a:endParaRPr>
          </a:p>
        </p:txBody>
      </p:sp>
      <p:sp>
        <p:nvSpPr>
          <p:cNvPr id="1050460" name="文本框 3"/>
          <p:cNvSpPr/>
          <p:nvPr>
            <p:custDataLst>
              <p:tags r:id="rId3"/>
            </p:custDataLst>
          </p:nvPr>
        </p:nvSpPr>
        <p:spPr>
          <a:xfrm>
            <a:off x="238125" y="1570435"/>
            <a:ext cx="7622381" cy="483870"/>
          </a:xfrm>
          <a:prstGeom prst="rect">
            <a:avLst/>
          </a:prstGeom>
          <a:noFill/>
          <a:ln w="9525">
            <a:noFill/>
          </a:ln>
        </p:spPr>
        <p:txBody>
          <a:bodyPr vert="horz" lIns="68580" tIns="34290" rIns="68580" bIns="34290" anchor="t">
            <a:spAutoFit/>
          </a:bodyPr>
          <a:lstStyle/>
          <a:p>
            <a:pPr>
              <a:buFontTx/>
              <a:buNone/>
            </a:pPr>
            <a:r>
              <a:rPr lang="en-US" altLang="zh-CN" sz="2700" b="1" baseline="0">
                <a:latin typeface="黑体" panose="02010609060101010101" pitchFamily="2" charset="-122"/>
                <a:ea typeface="黑体" panose="02010609060101010101" pitchFamily="2" charset="-122"/>
                <a:sym typeface="微软雅黑" panose="020b0503020204020204" pitchFamily="34" charset="-122"/>
              </a:rPr>
              <a:t>①</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这瓷器看上去有五、六百年的历史了。</a:t>
            </a:r>
            <a:endParaRPr lang="zh-CN" altLang="zh-CN" sz="1350">
              <a:latin typeface="Arial" panose="020b0604020202020204" pitchFamily="34" charset="0"/>
            </a:endParaRPr>
          </a:p>
        </p:txBody>
      </p:sp>
      <p:sp>
        <p:nvSpPr>
          <p:cNvPr id="1050462" name="文本框 7"/>
          <p:cNvSpPr/>
          <p:nvPr>
            <p:custDataLst>
              <p:tags r:id="rId4"/>
            </p:custDataLst>
          </p:nvPr>
        </p:nvSpPr>
        <p:spPr>
          <a:xfrm>
            <a:off x="619125" y="2171700"/>
            <a:ext cx="5411391"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概数中间不用顿</a:t>
            </a:r>
            <a:endParaRPr lang="zh-CN" altLang="zh-CN" sz="1350">
              <a:latin typeface="Arial" panose="020b0604020202020204" pitchFamily="34" charset="0"/>
            </a:endParaRPr>
          </a:p>
        </p:txBody>
      </p:sp>
      <p:sp>
        <p:nvSpPr>
          <p:cNvPr id="1050464" name="文本框 8"/>
          <p:cNvSpPr/>
          <p:nvPr>
            <p:custDataLst>
              <p:tags r:id="rId5"/>
            </p:custDataLst>
          </p:nvPr>
        </p:nvSpPr>
        <p:spPr>
          <a:xfrm>
            <a:off x="188119" y="2713435"/>
            <a:ext cx="8545116" cy="1315085"/>
          </a:xfrm>
          <a:prstGeom prst="rect">
            <a:avLst/>
          </a:prstGeom>
          <a:noFill/>
          <a:ln w="9525">
            <a:noFill/>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sym typeface="微软雅黑" panose="020b0503020204020204" pitchFamily="34" charset="-122"/>
              </a:rPr>
              <a:t>②国家有关法律文件对非法制造、贩卖、运输、持有毒品</a:t>
            </a:r>
            <a:r>
              <a:rPr lang="zh-CN" altLang="en-US" sz="27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非法种植罂粟、大麻等植物</a:t>
            </a:r>
            <a:r>
              <a:rPr lang="zh-CN" altLang="en-US" sz="27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引诱、教唆他人吸食和注射毒品等，都作了相应的处罚规定。</a:t>
            </a:r>
            <a:endParaRPr lang="zh-CN" altLang="zh-CN" sz="1350">
              <a:latin typeface="Arial" panose="020b0604020202020204" pitchFamily="34" charset="0"/>
            </a:endParaRPr>
          </a:p>
        </p:txBody>
      </p:sp>
      <p:sp>
        <p:nvSpPr>
          <p:cNvPr id="1050466" name="文本框 9"/>
          <p:cNvSpPr/>
          <p:nvPr>
            <p:custDataLst>
              <p:tags r:id="rId6"/>
            </p:custDataLst>
          </p:nvPr>
        </p:nvSpPr>
        <p:spPr>
          <a:xfrm>
            <a:off x="546497" y="4277916"/>
            <a:ext cx="5556647"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大并套小并，大并逗，小并顿</a:t>
            </a:r>
            <a:endParaRPr lang="zh-CN" altLang="zh-CN" sz="1350">
              <a:latin typeface="Arial" panose="020b0604020202020204" pitchFamily="34" charset="0"/>
            </a:endParaRPr>
          </a:p>
        </p:txBody>
      </p:sp>
      <p:sp>
        <p:nvSpPr>
          <p:cNvPr id="1050468" name="文本框 12"/>
          <p:cNvSpPr/>
          <p:nvPr>
            <p:custDataLst>
              <p:tags r:id="rId7"/>
            </p:custDataLst>
          </p:nvPr>
        </p:nvSpPr>
        <p:spPr>
          <a:xfrm>
            <a:off x="119063" y="4831556"/>
            <a:ext cx="8905875" cy="483870"/>
          </a:xfrm>
          <a:prstGeom prst="rect">
            <a:avLst/>
          </a:prstGeom>
          <a:noFill/>
          <a:ln w="9525">
            <a:noFill/>
          </a:ln>
        </p:spPr>
        <p:txBody>
          <a:bodyPr vert="horz" lIns="68580" tIns="34290" rIns="68580" bIns="34290" anchor="t">
            <a:spAutoFit/>
          </a:bodyPr>
          <a:lstStyle/>
          <a:p>
            <a:pPr>
              <a:buFontTx/>
              <a:buNone/>
            </a:pPr>
            <a:r>
              <a:rPr lang="en-US" altLang="zh-CN" sz="2700" b="1" baseline="0">
                <a:latin typeface="黑体" panose="02010609060101010101" pitchFamily="2" charset="-122"/>
                <a:ea typeface="黑体" panose="02010609060101010101" pitchFamily="2" charset="-122"/>
                <a:sym typeface="微软雅黑" panose="020b0503020204020204" pitchFamily="34" charset="-122"/>
              </a:rPr>
              <a:t>③</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观众长时间地等待，只为一睹她的风采、或签上一个名。</a:t>
            </a:r>
            <a:endParaRPr lang="zh-CN" altLang="zh-CN" sz="1350">
              <a:latin typeface="Arial" panose="020b0604020202020204" pitchFamily="34" charset="0"/>
            </a:endParaRPr>
          </a:p>
        </p:txBody>
      </p:sp>
      <p:sp>
        <p:nvSpPr>
          <p:cNvPr id="1050470" name="文本框 11"/>
          <p:cNvSpPr/>
          <p:nvPr>
            <p:custDataLst>
              <p:tags r:id="rId8"/>
            </p:custDataLst>
          </p:nvPr>
        </p:nvSpPr>
        <p:spPr>
          <a:xfrm>
            <a:off x="619125" y="5386388"/>
            <a:ext cx="4572000" cy="483870"/>
          </a:xfrm>
          <a:prstGeom prst="rect">
            <a:avLst/>
          </a:prstGeom>
          <a:noFill/>
          <a:ln w="9525">
            <a:noFill/>
          </a:ln>
        </p:spPr>
        <p:txBody>
          <a:bodyPr vert="horz" lIns="68580" tIns="34290" rIns="68580" bIns="34290" anchor="t">
            <a:spAutoFit/>
          </a:bodyPr>
          <a:lstStyle/>
          <a:p>
            <a:pPr>
              <a:buFontTx/>
              <a:buNone/>
            </a:pPr>
            <a:r>
              <a:rPr lang="en-US" altLang="zh-CN" sz="1350" baseline="0">
                <a:solidFill>
                  <a:srgbClr val="FF0000"/>
                </a:solidFill>
                <a:latin typeface="Comic Sans MS" panose="030f0702030302020204" pitchFamily="66" charset="0"/>
                <a:ea typeface="楷体" panose="02010609060101010101" pitchFamily="49" charset="-122"/>
                <a:sym typeface="微软雅黑" panose="020b0503020204020204" pitchFamily="34" charset="-122"/>
              </a:rPr>
              <a:t>      </a:t>
            </a:r>
            <a:r>
              <a:rPr lang="zh-CN" altLang="en-US" sz="27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连词前不用顿</a:t>
            </a:r>
            <a:endParaRPr lang="zh-CN" altLang="zh-CN" sz="1350">
              <a:latin typeface="Arial" panose="020b0604020202020204" pitchFamily="34"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458"/>
                                        </p:tgtEl>
                                        <p:attrNameLst>
                                          <p:attrName>style.visibility</p:attrName>
                                        </p:attrNameLst>
                                      </p:cBhvr>
                                      <p:to>
                                        <p:strVal val="visible"/>
                                      </p:to>
                                    </p:set>
                                    <p:animEffect transition="in" filter="wipe(left)">
                                      <p:cBhvr>
                                        <p:cTn id="7" dur="500" fill="hold"/>
                                        <p:tgtEl>
                                          <p:spTgt spid="105045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60"/>
                                        </p:tgtEl>
                                        <p:attrNameLst>
                                          <p:attrName>style.visibility</p:attrName>
                                        </p:attrNameLst>
                                      </p:cBhvr>
                                      <p:to>
                                        <p:strVal val="visible"/>
                                      </p:to>
                                    </p:set>
                                    <p:animEffect transition="in" filter="wheel(1)">
                                      <p:cBhvr>
                                        <p:cTn id="12" dur="2000" fill="hold"/>
                                        <p:tgtEl>
                                          <p:spTgt spid="105046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62"/>
                                        </p:tgtEl>
                                        <p:attrNameLst>
                                          <p:attrName>style.visibility</p:attrName>
                                        </p:attrNameLst>
                                      </p:cBhvr>
                                      <p:to>
                                        <p:strVal val="visible"/>
                                      </p:to>
                                    </p:set>
                                    <p:animEffect transition="in" filter="wheel(1)">
                                      <p:cBhvr>
                                        <p:cTn id="17" dur="2000" fill="hold"/>
                                        <p:tgtEl>
                                          <p:spTgt spid="105046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64"/>
                                        </p:tgtEl>
                                        <p:attrNameLst>
                                          <p:attrName>style.visibility</p:attrName>
                                        </p:attrNameLst>
                                      </p:cBhvr>
                                      <p:to>
                                        <p:strVal val="visible"/>
                                      </p:to>
                                    </p:set>
                                    <p:animEffect transition="in" filter="wheel(1)">
                                      <p:cBhvr>
                                        <p:cTn id="22" dur="2000" fill="hold"/>
                                        <p:tgtEl>
                                          <p:spTgt spid="1050464"/>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466"/>
                                        </p:tgtEl>
                                        <p:attrNameLst>
                                          <p:attrName>style.visibility</p:attrName>
                                        </p:attrNameLst>
                                      </p:cBhvr>
                                      <p:to>
                                        <p:strVal val="visible"/>
                                      </p:to>
                                    </p:set>
                                    <p:animEffect transition="in" filter="wheel(1)">
                                      <p:cBhvr>
                                        <p:cTn id="27" dur="2000" fill="hold"/>
                                        <p:tgtEl>
                                          <p:spTgt spid="1050466"/>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468"/>
                                        </p:tgtEl>
                                        <p:attrNameLst>
                                          <p:attrName>style.visibility</p:attrName>
                                        </p:attrNameLst>
                                      </p:cBhvr>
                                      <p:to>
                                        <p:strVal val="visible"/>
                                      </p:to>
                                    </p:set>
                                    <p:animEffect transition="in" filter="wheel(1)">
                                      <p:cBhvr>
                                        <p:cTn id="32" dur="2000" fill="hold"/>
                                        <p:tgtEl>
                                          <p:spTgt spid="1050468"/>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50470"/>
                                        </p:tgtEl>
                                        <p:attrNameLst>
                                          <p:attrName>style.visibility</p:attrName>
                                        </p:attrNameLst>
                                      </p:cBhvr>
                                      <p:to>
                                        <p:strVal val="visible"/>
                                      </p:to>
                                    </p:set>
                                    <p:animEffect transition="in" filter="wheel(1)">
                                      <p:cBhvr>
                                        <p:cTn id="37" dur="2000" fill="hold"/>
                                        <p:tgtEl>
                                          <p:spTgt spid="1050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72" name="文本框 12"/>
          <p:cNvSpPr/>
          <p:nvPr>
            <p:custDataLst>
              <p:tags r:id="rId2"/>
            </p:custDataLst>
          </p:nvPr>
        </p:nvSpPr>
        <p:spPr>
          <a:xfrm>
            <a:off x="267891" y="954881"/>
            <a:ext cx="8716565" cy="1176020"/>
          </a:xfrm>
          <a:prstGeom prst="rect">
            <a:avLst/>
          </a:prstGeom>
          <a:noFill/>
          <a:ln w="9525">
            <a:noFill/>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sym typeface="微软雅黑" panose="020b0503020204020204" pitchFamily="34" charset="-122"/>
              </a:rPr>
              <a:t>④“陆资入台”可以使两岸在更广泛的领域实现优势互补、互利双赢，特别是在当前国际金融危机的形式下，更需要两岸携手、共渡难关。</a:t>
            </a:r>
            <a:endParaRPr lang="zh-CN" altLang="zh-CN" sz="1350">
              <a:latin typeface="Arial" panose="020b0604020202020204" pitchFamily="34" charset="0"/>
            </a:endParaRPr>
          </a:p>
        </p:txBody>
      </p:sp>
      <p:sp>
        <p:nvSpPr>
          <p:cNvPr id="1050474" name="文本框 13"/>
          <p:cNvSpPr/>
          <p:nvPr>
            <p:custDataLst>
              <p:tags r:id="rId3"/>
            </p:custDataLst>
          </p:nvPr>
        </p:nvSpPr>
        <p:spPr>
          <a:xfrm>
            <a:off x="-50482" y="2081213"/>
            <a:ext cx="9036368" cy="437515"/>
          </a:xfrm>
          <a:prstGeom prst="rect">
            <a:avLst/>
          </a:prstGeom>
          <a:noFill/>
          <a:ln w="9525">
            <a:noFill/>
          </a:ln>
        </p:spPr>
        <p:txBody>
          <a:bodyPr vert="horz" wrap="square" lIns="68580" tIns="34290" rIns="68580" bIns="34290" anchor="t">
            <a:spAutoFit/>
          </a:bodyPr>
          <a:lstStyle/>
          <a:p>
            <a:pPr>
              <a:buFontTx/>
              <a:buNone/>
            </a:pPr>
            <a:r>
              <a:rPr lang="en-US" altLang="zh-CN"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需要携手”和“共渡难关”是并列谓语，将顿号改成逗号</a:t>
            </a:r>
            <a:endParaRPr lang="zh-CN" altLang="zh-CN" sz="1350">
              <a:latin typeface="Arial" panose="020b0604020202020204" pitchFamily="34" charset="0"/>
            </a:endParaRPr>
          </a:p>
        </p:txBody>
      </p:sp>
      <p:sp>
        <p:nvSpPr>
          <p:cNvPr id="1050476" name="文本框 3"/>
          <p:cNvSpPr/>
          <p:nvPr>
            <p:custDataLst>
              <p:tags r:id="rId4"/>
            </p:custDataLst>
          </p:nvPr>
        </p:nvSpPr>
        <p:spPr>
          <a:xfrm>
            <a:off x="267891" y="2628900"/>
            <a:ext cx="8497490" cy="80708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⑤</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我国科学、文化、艺术、卫生、教育、和新闻出版业有了很多的发展。</a:t>
            </a:r>
            <a:endParaRPr lang="zh-CN" altLang="zh-CN" sz="1350">
              <a:latin typeface="Arial" panose="020b0604020202020204" pitchFamily="34" charset="0"/>
            </a:endParaRPr>
          </a:p>
        </p:txBody>
      </p:sp>
      <p:sp>
        <p:nvSpPr>
          <p:cNvPr id="1050478" name="文本框 4"/>
          <p:cNvSpPr/>
          <p:nvPr>
            <p:custDataLst>
              <p:tags r:id="rId5"/>
            </p:custDataLst>
          </p:nvPr>
        </p:nvSpPr>
        <p:spPr>
          <a:xfrm>
            <a:off x="792956" y="3436144"/>
            <a:ext cx="5600700" cy="437515"/>
          </a:xfrm>
          <a:prstGeom prst="rect">
            <a:avLst/>
          </a:prstGeom>
          <a:noFill/>
          <a:ln w="9525">
            <a:noFill/>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连词前不带顿</a:t>
            </a:r>
            <a:endParaRPr lang="zh-CN" altLang="zh-CN" sz="1350">
              <a:latin typeface="Arial" panose="020b0604020202020204" pitchFamily="34" charset="0"/>
            </a:endParaRPr>
          </a:p>
        </p:txBody>
      </p:sp>
      <p:sp>
        <p:nvSpPr>
          <p:cNvPr id="1050480" name="文本框 17"/>
          <p:cNvSpPr/>
          <p:nvPr>
            <p:custDataLst>
              <p:tags r:id="rId6"/>
            </p:custDataLst>
          </p:nvPr>
        </p:nvSpPr>
        <p:spPr>
          <a:xfrm>
            <a:off x="267891" y="3919538"/>
            <a:ext cx="8443913" cy="483870"/>
          </a:xfrm>
          <a:prstGeom prst="rect">
            <a:avLst/>
          </a:prstGeom>
          <a:noFill/>
          <a:ln w="9525">
            <a:noFill/>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sym typeface="微软雅黑" panose="020b0503020204020204" pitchFamily="34" charset="-122"/>
              </a:rPr>
              <a:t>⑥这次受到沙尘暴袭击的共三省、五十六个县。</a:t>
            </a:r>
            <a:endParaRPr lang="zh-CN" altLang="zh-CN" sz="1350">
              <a:latin typeface="Arial" panose="020b0604020202020204" pitchFamily="34" charset="0"/>
            </a:endParaRPr>
          </a:p>
        </p:txBody>
      </p:sp>
      <p:sp>
        <p:nvSpPr>
          <p:cNvPr id="1050482" name="文本框 18"/>
          <p:cNvSpPr/>
          <p:nvPr>
            <p:custDataLst>
              <p:tags r:id="rId7"/>
            </p:custDataLst>
          </p:nvPr>
        </p:nvSpPr>
        <p:spPr>
          <a:xfrm>
            <a:off x="776288" y="4404122"/>
            <a:ext cx="5617369" cy="437515"/>
          </a:xfrm>
          <a:prstGeom prst="rect">
            <a:avLst/>
          </a:prstGeom>
          <a:noFill/>
          <a:ln w="9525">
            <a:noFill/>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集合词语不用顿</a:t>
            </a:r>
            <a:endParaRPr lang="zh-CN" altLang="zh-CN" sz="1350">
              <a:latin typeface="Arial" panose="020b0604020202020204" pitchFamily="34" charset="0"/>
            </a:endParaRPr>
          </a:p>
        </p:txBody>
      </p:sp>
      <p:sp>
        <p:nvSpPr>
          <p:cNvPr id="1050484" name="文本框 11"/>
          <p:cNvSpPr/>
          <p:nvPr>
            <p:custDataLst>
              <p:tags r:id="rId8"/>
            </p:custDataLst>
          </p:nvPr>
        </p:nvSpPr>
        <p:spPr>
          <a:xfrm>
            <a:off x="267891" y="4882754"/>
            <a:ext cx="6047184" cy="43751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⑦</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男、女、老、少都很喜欢收看湖南卫视。</a:t>
            </a:r>
            <a:endParaRPr lang="zh-CN" altLang="zh-CN" sz="1350">
              <a:latin typeface="Arial" panose="020b0604020202020204" pitchFamily="34" charset="0"/>
            </a:endParaRPr>
          </a:p>
        </p:txBody>
      </p:sp>
      <p:sp>
        <p:nvSpPr>
          <p:cNvPr id="1050486" name="文本框 19"/>
          <p:cNvSpPr/>
          <p:nvPr>
            <p:custDataLst>
              <p:tags r:id="rId9"/>
            </p:custDataLst>
          </p:nvPr>
        </p:nvSpPr>
        <p:spPr>
          <a:xfrm>
            <a:off x="678656" y="5319713"/>
            <a:ext cx="4566047" cy="437515"/>
          </a:xfrm>
          <a:prstGeom prst="rect">
            <a:avLst/>
          </a:prstGeom>
          <a:noFill/>
          <a:ln w="9525">
            <a:noFill/>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集合词语不用顿</a:t>
            </a:r>
            <a:endParaRPr lang="zh-CN" altLang="zh-CN" sz="1350">
              <a:latin typeface="Arial" panose="020b0604020202020204" pitchFamily="34"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0472"/>
                                        </p:tgtEl>
                                        <p:attrNameLst>
                                          <p:attrName>style.visibility</p:attrName>
                                        </p:attrNameLst>
                                      </p:cBhvr>
                                      <p:to>
                                        <p:strVal val="visible"/>
                                      </p:to>
                                    </p:set>
                                    <p:anim calcmode="lin" valueType="num">
                                      <p:cBhvr>
                                        <p:cTn id="7" dur="500" fill="hold"/>
                                        <p:tgtEl>
                                          <p:spTgt spid="1050472"/>
                                        </p:tgtEl>
                                        <p:attrNameLst>
                                          <p:attrName>ppt_x</p:attrName>
                                        </p:attrNameLst>
                                      </p:cBhvr>
                                      <p:tavLst>
                                        <p:tav tm="0">
                                          <p:val>
                                            <p:strVal val="#ppt_x"/>
                                          </p:val>
                                        </p:tav>
                                        <p:tav tm="100000">
                                          <p:val>
                                            <p:strVal val="#ppt_x"/>
                                          </p:val>
                                        </p:tav>
                                      </p:tavLst>
                                    </p:anim>
                                    <p:anim calcmode="lin" valueType="num">
                                      <p:cBhvr>
                                        <p:cTn id="8" dur="500" fill="hold"/>
                                        <p:tgtEl>
                                          <p:spTgt spid="105047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50474"/>
                                        </p:tgtEl>
                                        <p:attrNameLst>
                                          <p:attrName>style.visibility</p:attrName>
                                        </p:attrNameLst>
                                      </p:cBhvr>
                                      <p:to>
                                        <p:strVal val="visible"/>
                                      </p:to>
                                    </p:set>
                                    <p:anim calcmode="lin" valueType="num">
                                      <p:cBhvr>
                                        <p:cTn id="13" dur="500" fill="hold"/>
                                        <p:tgtEl>
                                          <p:spTgt spid="1050474"/>
                                        </p:tgtEl>
                                        <p:attrNameLst>
                                          <p:attrName>ppt_x</p:attrName>
                                        </p:attrNameLst>
                                      </p:cBhvr>
                                      <p:tavLst>
                                        <p:tav tm="0">
                                          <p:val>
                                            <p:strVal val="#ppt_x"/>
                                          </p:val>
                                        </p:tav>
                                        <p:tav tm="100000">
                                          <p:val>
                                            <p:strVal val="#ppt_x"/>
                                          </p:val>
                                        </p:tav>
                                      </p:tavLst>
                                    </p:anim>
                                    <p:anim calcmode="lin" valueType="num">
                                      <p:cBhvr>
                                        <p:cTn id="14" dur="500" fill="hold"/>
                                        <p:tgtEl>
                                          <p:spTgt spid="105047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1050476"/>
                                        </p:tgtEl>
                                        <p:attrNameLst>
                                          <p:attrName>style.visibility</p:attrName>
                                        </p:attrNameLst>
                                      </p:cBhvr>
                                      <p:to>
                                        <p:strVal val="visible"/>
                                      </p:to>
                                    </p:set>
                                    <p:animEffect transition="in" filter="barn(inVertical)">
                                      <p:cBhvr>
                                        <p:cTn id="19" dur="500" fill="hold"/>
                                        <p:tgtEl>
                                          <p:spTgt spid="105047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050478"/>
                                        </p:tgtEl>
                                        <p:attrNameLst>
                                          <p:attrName>style.visibility</p:attrName>
                                        </p:attrNameLst>
                                      </p:cBhvr>
                                      <p:to>
                                        <p:strVal val="visible"/>
                                      </p:to>
                                    </p:set>
                                    <p:anim calcmode="lin" valueType="num">
                                      <p:cBhvr>
                                        <p:cTn id="24" dur="500" fill="hold"/>
                                        <p:tgtEl>
                                          <p:spTgt spid="1050478"/>
                                        </p:tgtEl>
                                        <p:attrNameLst>
                                          <p:attrName>ppt_x</p:attrName>
                                        </p:attrNameLst>
                                      </p:cBhvr>
                                      <p:tavLst>
                                        <p:tav tm="0">
                                          <p:val>
                                            <p:strVal val="#ppt_x"/>
                                          </p:val>
                                        </p:tav>
                                        <p:tav tm="100000">
                                          <p:val>
                                            <p:strVal val="#ppt_x"/>
                                          </p:val>
                                        </p:tav>
                                      </p:tavLst>
                                    </p:anim>
                                    <p:anim calcmode="lin" valueType="num">
                                      <p:cBhvr>
                                        <p:cTn id="25" dur="500" fill="hold"/>
                                        <p:tgtEl>
                                          <p:spTgt spid="105047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050480"/>
                                        </p:tgtEl>
                                        <p:attrNameLst>
                                          <p:attrName>style.visibility</p:attrName>
                                        </p:attrNameLst>
                                      </p:cBhvr>
                                      <p:to>
                                        <p:strVal val="visible"/>
                                      </p:to>
                                    </p:set>
                                    <p:animEffect transition="in" filter="fade">
                                      <p:cBhvr>
                                        <p:cTn id="30" dur="500" fill="hold"/>
                                        <p:tgtEl>
                                          <p:spTgt spid="105048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1050482"/>
                                        </p:tgtEl>
                                        <p:attrNameLst>
                                          <p:attrName>style.visibility</p:attrName>
                                        </p:attrNameLst>
                                      </p:cBhvr>
                                      <p:to>
                                        <p:strVal val="visible"/>
                                      </p:to>
                                    </p:set>
                                    <p:animEffect transition="in" filter="fade">
                                      <p:cBhvr>
                                        <p:cTn id="35" dur="500" fill="hold"/>
                                        <p:tgtEl>
                                          <p:spTgt spid="105048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050484"/>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21" fill="hold" nodeType="clickEffect">
                                  <p:stCondLst>
                                    <p:cond delay="0"/>
                                  </p:stCondLst>
                                  <p:childTnLst>
                                    <p:set>
                                      <p:cBhvr>
                                        <p:cTn id="43" dur="1" fill="hold">
                                          <p:stCondLst>
                                            <p:cond delay="0"/>
                                          </p:stCondLst>
                                        </p:cTn>
                                        <p:tgtEl>
                                          <p:spTgt spid="1050486"/>
                                        </p:tgtEl>
                                        <p:attrNameLst>
                                          <p:attrName>style.visibility</p:attrName>
                                        </p:attrNameLst>
                                      </p:cBhvr>
                                      <p:to>
                                        <p:strVal val="visible"/>
                                      </p:to>
                                    </p:set>
                                    <p:animEffect transition="in" filter="barn(inVertical)">
                                      <p:cBhvr>
                                        <p:cTn id="44" dur="500" fill="hold"/>
                                        <p:tgtEl>
                                          <p:spTgt spid="105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a:xfrm>
            <a:off x="590042" y="9529"/>
            <a:ext cx="8139178" cy="441964"/>
          </a:xfrm>
        </p:spPr>
        <p:txBody>
          <a:bodyPr/>
          <a:lstStyle/>
          <a:p>
            <a:r>
              <a:rPr lang="zh-CN" altLang="en-US"/>
              <a:t>习题演练</a:t>
            </a:r>
          </a:p>
        </p:txBody>
      </p:sp>
      <p:sp>
        <p:nvSpPr>
          <p:cNvPr id="4" name="内容占位符 3"/>
          <p:cNvSpPr>
            <a:spLocks noGrp="1"/>
          </p:cNvSpPr>
          <p:nvPr>
            <p:ph idx="1"/>
          </p:nvPr>
        </p:nvSpPr>
        <p:spPr>
          <a:xfrm>
            <a:off x="102235" y="323850"/>
            <a:ext cx="8985250" cy="6534785"/>
          </a:xfrm>
        </p:spPr>
        <p:txBody>
          <a:bodyPr>
            <a:noAutofit/>
          </a:bodyPr>
          <a:lstStyle/>
          <a:p>
            <a:r>
              <a:rPr lang="en-US" altLang="zh-CN" sz="2400" b="1">
                <a:latin typeface="黑体" panose="02010609060101010101" pitchFamily="2" charset="-122"/>
                <a:ea typeface="黑体" panose="02010609060101010101" pitchFamily="2" charset="-122"/>
                <a:cs typeface="黑体" panose="02010609060101010101" pitchFamily="2" charset="-122"/>
              </a:rPr>
              <a:t>1</a:t>
            </a:r>
            <a:r>
              <a:rPr sz="2400" b="1">
                <a:latin typeface="黑体" panose="02010609060101010101" pitchFamily="2" charset="-122"/>
                <a:ea typeface="黑体" panose="02010609060101010101" pitchFamily="2" charset="-122"/>
                <a:cs typeface="黑体" panose="02010609060101010101" pitchFamily="2" charset="-122"/>
              </a:rPr>
              <a:t>、</a:t>
            </a:r>
            <a:r>
              <a:rPr lang="zh-CN" altLang="en-US" sz="2400" b="1">
                <a:latin typeface="黑体" panose="02010609060101010101" pitchFamily="2" charset="-122"/>
                <a:ea typeface="黑体" panose="02010609060101010101" pitchFamily="2" charset="-122"/>
                <a:cs typeface="黑体" panose="02010609060101010101" pitchFamily="2" charset="-122"/>
              </a:rPr>
              <a:t>下列各句中，</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顿号</a:t>
            </a:r>
            <a:r>
              <a:rPr lang="zh-CN" altLang="en-US" sz="2400" b="1">
                <a:latin typeface="黑体" panose="02010609060101010101" pitchFamily="2" charset="-122"/>
                <a:ea typeface="黑体" panose="02010609060101010101" pitchFamily="2" charset="-122"/>
                <a:cs typeface="黑体" panose="02010609060101010101" pitchFamily="2" charset="-122"/>
              </a:rPr>
              <a:t>使用正确的一项是(　　)</a:t>
            </a:r>
          </a:p>
          <a:p>
            <a:r>
              <a:rPr lang="zh-CN" altLang="en-US" sz="2400" b="1">
                <a:latin typeface="黑体" panose="02010609060101010101" pitchFamily="2" charset="-122"/>
                <a:ea typeface="黑体" panose="02010609060101010101" pitchFamily="2" charset="-122"/>
                <a:cs typeface="黑体" panose="02010609060101010101" pitchFamily="2" charset="-122"/>
              </a:rPr>
              <a:t>A．大街上到处摆着水果摊，有甜瓜啊、西瓜啊、苹果啊、香梨啊……</a:t>
            </a:r>
          </a:p>
          <a:p>
            <a:r>
              <a:rPr lang="zh-CN" altLang="en-US" sz="2400" b="1">
                <a:latin typeface="黑体" panose="02010609060101010101" pitchFamily="2" charset="-122"/>
                <a:ea typeface="黑体" panose="02010609060101010101" pitchFamily="2" charset="-122"/>
                <a:cs typeface="黑体" panose="02010609060101010101" pitchFamily="2" charset="-122"/>
              </a:rPr>
              <a:t>B．这次海外追逃行动的成功，和广大公安干、警的努力是分不开的，和广大公安干、警家属的支持是分不开的。</a:t>
            </a:r>
          </a:p>
          <a:p>
            <a:r>
              <a:rPr lang="zh-CN" altLang="en-US" sz="2400" b="1">
                <a:latin typeface="黑体" panose="02010609060101010101" pitchFamily="2" charset="-122"/>
                <a:ea typeface="黑体" panose="02010609060101010101" pitchFamily="2" charset="-122"/>
                <a:cs typeface="黑体" panose="02010609060101010101" pitchFamily="2" charset="-122"/>
              </a:rPr>
              <a:t>C．在这次会演中，上海的越剧、沪剧、淮剧、安徽的黄梅戏、河南的豫剧都会带来新剧目。</a:t>
            </a:r>
          </a:p>
          <a:p>
            <a:r>
              <a:rPr lang="zh-CN" altLang="en-US" sz="2400" b="1">
                <a:latin typeface="黑体" panose="02010609060101010101" pitchFamily="2" charset="-122"/>
                <a:ea typeface="黑体" panose="02010609060101010101" pitchFamily="2" charset="-122"/>
                <a:cs typeface="黑体" panose="02010609060101010101" pitchFamily="2" charset="-122"/>
              </a:rPr>
              <a:t>D．那时候，他们还都只是一些七八岁的小孩子，天真烂漫，无拘无束。</a:t>
            </a:r>
          </a:p>
          <a:p>
            <a:r>
              <a:rPr lang="zh-CN" altLang="en-US" sz="2400" b="1">
                <a:latin typeface="黑体" panose="02010609060101010101" pitchFamily="2" charset="-122"/>
                <a:ea typeface="黑体" panose="02010609060101010101" pitchFamily="2" charset="-122"/>
                <a:cs typeface="黑体" panose="02010609060101010101" pitchFamily="2" charset="-122"/>
              </a:rPr>
              <a:t>E．退居二三线的老干部都来了。</a:t>
            </a:r>
          </a:p>
          <a:p>
            <a:r>
              <a:rPr lang="zh-CN" altLang="en-US" sz="2400" b="1">
                <a:latin typeface="黑体" panose="02010609060101010101" pitchFamily="2" charset="-122"/>
                <a:ea typeface="黑体" panose="02010609060101010101" pitchFamily="2" charset="-122"/>
                <a:cs typeface="黑体" panose="02010609060101010101" pitchFamily="2" charset="-122"/>
              </a:rPr>
              <a:t>F．亚马孙河、尼罗河、密西西比河、和长江是世界四大河流。</a:t>
            </a:r>
          </a:p>
        </p:txBody>
      </p:sp>
      <p:pic>
        <p:nvPicPr>
          <p:cNvPr id="5" name="图片 4" descr="31393938393834313b31393939353232383bb9b4d5fdc8b7"/>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79388" y="4078288"/>
            <a:ext cx="685800" cy="68580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流程图: 过程 4"/>
          <p:cNvSpPr/>
          <p:nvPr/>
        </p:nvSpPr>
        <p:spPr>
          <a:xfrm>
            <a:off x="709136" y="1551146"/>
            <a:ext cx="7726204" cy="375570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解析】：选D。A项，顿号均应改为逗号。并列词语后有“啊”“呀”“哇”“啦”等语气助词时，应用逗号。B项，固定的集合性并列词语间，尤其是一些约定俗成的词语间，不停顿也不会产生歧义。“公安干警”是集合词语，“干”指干部，“警”指警察，中间不能用顿号分开。C项，句子内部的并列成分不属于同一层次，小的并列成分之间用顿号，大的并列成分之间用逗号。“淮剧”后面的顿号、“安徽的黄梅戏、河南的豫剧”之间的顿号均应改为逗号。D项，用相邻的数字表示概数时，中间不能加顿号。“七八岁”之间没加顿号是正确的。E项，不表示概数的相邻数字之间应使用顿号。“二三线”是指“二线”“三线”，不表概数，要使用顿号，应为“二、三线”。F项，并列词语之间如果有了“和”“与”“及”等连词，则连词前不再用顿号。去掉“和”前面的顿号。</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7" name="直接连接符 6"/>
          <p:cNvCxnSpPr/>
          <p:nvPr/>
        </p:nvCxnSpPr>
        <p:spPr>
          <a:xfrm flipV="1">
            <a:off x="-19053" y="1371755"/>
            <a:ext cx="9163053" cy="28579"/>
          </a:xfrm>
          <a:prstGeom prst="line">
            <a:avLst/>
          </a:prstGeom>
          <a:ln w="15875">
            <a:solidFill>
              <a:srgbClr val="0170C1"/>
            </a:solidFill>
          </a:ln>
        </p:spPr>
        <p:style>
          <a:lnRef idx="1">
            <a:schemeClr val="accent1"/>
          </a:lnRef>
          <a:fillRef idx="0">
            <a:schemeClr val="accent1"/>
          </a:fillRef>
          <a:effectRef idx="0">
            <a:schemeClr val="accent1"/>
          </a:effectRef>
          <a:fontRef idx="minor">
            <a:schemeClr val="tx1"/>
          </a:fontRef>
        </p:style>
      </p:cxnSp>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86" name="文本框 10"/>
          <p:cNvSpPr txBox="1">
            <a:spLocks noChangeArrowheads="1"/>
          </p:cNvSpPr>
          <p:nvPr/>
        </p:nvSpPr>
        <p:spPr bwMode="auto">
          <a:xfrm>
            <a:off x="160370" y="301460"/>
            <a:ext cx="3509963" cy="621030"/>
          </a:xfrm>
          <a:prstGeom prst="rect">
            <a:avLst/>
          </a:prstGeom>
          <a:noFill/>
          <a:ln>
            <a:noFill/>
          </a:ln>
        </p:spPr>
        <p:txBody>
          <a:bodyPr lIns="68570" tIns="34284" rIns="68570" bIns="34284">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新课导入</a:t>
            </a:r>
            <a:endParaRPr kumimoji="0" lang="zh-CN" altLang="en-US" sz="36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160020" y="1400810"/>
            <a:ext cx="8983980" cy="3046095"/>
          </a:xfrm>
          <a:prstGeom prst="rect">
            <a:avLst/>
          </a:prstGeom>
        </p:spPr>
        <p:style>
          <a:lnRef idx="2">
            <a:schemeClr val="accent1"/>
          </a:lnRef>
          <a:fillRef idx="1">
            <a:schemeClr val="lt1"/>
          </a:fillRef>
          <a:effectRef idx="0">
            <a:schemeClr val="accent1"/>
          </a:effectRef>
          <a:fontRef idx="minor">
            <a:schemeClr val="dk1"/>
          </a:fontRef>
        </p:style>
        <p:txBody>
          <a:bodyPr wrap="square" anchor="t">
            <a:spAutoFit/>
          </a:bodyPr>
          <a:lstStyle/>
          <a:p>
            <a:r>
              <a:rPr lang="en-US" altLang="zh-CN" sz="2400">
                <a:latin typeface="黑体" panose="02010609060101010101" pitchFamily="2" charset="-122"/>
                <a:ea typeface="黑体" panose="02010609060101010101" pitchFamily="2" charset="-122"/>
                <a:cs typeface="黑体" panose="02010609060101010101" pitchFamily="2" charset="-122"/>
              </a:rPr>
              <a:t>    </a:t>
            </a:r>
            <a:r>
              <a:rPr lang="zh-CN" altLang="en-US" sz="2400">
                <a:latin typeface="黑体" panose="02010609060101010101" pitchFamily="2" charset="-122"/>
                <a:ea typeface="黑体" panose="02010609060101010101" pitchFamily="2" charset="-122"/>
                <a:cs typeface="黑体" panose="02010609060101010101" pitchFamily="2" charset="-122"/>
              </a:rPr>
              <a:t>有一位媒婆为一位秀才作媒，写了一张纸条告诉秀才女方的长相，秀才看了非常高兴，以为自己可以娶一个漂亮老婆。请你依秀才的想法加上标点符号：乌黑头发没有麻子脚不大正常。</a:t>
            </a:r>
          </a:p>
          <a:p>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（乌黑头发，没有麻子，脚不大，正常。）</a:t>
            </a:r>
            <a:endParaRPr lang="zh-CN" altLang="en-US" sz="2400">
              <a:latin typeface="黑体" panose="02010609060101010101" pitchFamily="2" charset="-122"/>
              <a:ea typeface="黑体" panose="02010609060101010101" pitchFamily="2" charset="-122"/>
              <a:cs typeface="黑体" panose="02010609060101010101" pitchFamily="2" charset="-122"/>
            </a:endParaRPr>
          </a:p>
          <a:p>
            <a:r>
              <a:rPr lang="zh-CN" altLang="en-US" sz="2400">
                <a:latin typeface="黑体" panose="02010609060101010101" pitchFamily="2" charset="-122"/>
                <a:ea typeface="黑体" panose="02010609060101010101" pitchFamily="2" charset="-122"/>
                <a:cs typeface="黑体" panose="02010609060101010101" pitchFamily="2" charset="-122"/>
              </a:rPr>
              <a:t>    可是结婚那天，一翻开头纱，秀才吓了一跳，新娘头发稀疏、一脸大麻子、两只大脚还长短不齐，秀才生气的找媒婆理论，媒婆却说：“我早就告诉你了！”</a:t>
            </a:r>
            <a:r>
              <a:rPr lang="zh-CN" altLang="en-US" sz="2400" u="sng">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请依媒婆的意思加标点：</a:t>
            </a:r>
            <a:endParaRPr lang="zh-CN" altLang="en-US" sz="2400" u="sng">
              <a:solidFill>
                <a:srgbClr val="C00000"/>
              </a:solidFill>
              <a:latin typeface="黑体" panose="02010609060101010101" pitchFamily="2" charset="-122"/>
              <a:ea typeface="黑体" panose="02010609060101010101" pitchFamily="2" charset="-122"/>
              <a:cs typeface="黑体" panose="02010609060101010101" pitchFamily="2" charset="-122"/>
              <a:sym typeface="+mn-ea"/>
            </a:endParaRPr>
          </a:p>
          <a:p>
            <a:r>
              <a:rPr lang="zh-CN" altLang="en-US" sz="2400" u="sng">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（乌黑，头发没有，麻子，脚不大正常。）</a:t>
            </a:r>
          </a:p>
        </p:txBody>
      </p:sp>
      <p:sp>
        <p:nvSpPr>
          <p:cNvPr id="2" name="文本框 1"/>
          <p:cNvSpPr txBox="1"/>
          <p:nvPr/>
        </p:nvSpPr>
        <p:spPr>
          <a:xfrm>
            <a:off x="1264920" y="5099050"/>
            <a:ext cx="6095365" cy="460375"/>
          </a:xfrm>
          <a:prstGeom prst="rect">
            <a:avLst/>
          </a:prstGeom>
          <a:noFill/>
          <a:ln w="9525">
            <a:noFill/>
          </a:ln>
        </p:spPr>
        <p:txBody>
          <a:bodyPr wrap="square" anchor="t">
            <a:spAutoFit/>
          </a:bodyPr>
          <a:lstStyle/>
          <a:p>
            <a:r>
              <a:rPr lang="zh-CN" altLang="en-US" sz="2400" b="1">
                <a:solidFill>
                  <a:srgbClr val="0000FF"/>
                </a:solidFill>
                <a:latin typeface="方正楷体_GBK"/>
                <a:ea typeface="方正楷体_GBK"/>
                <a:sym typeface="+mn-ea"/>
              </a:rPr>
              <a:t>可见，正确使用标点符号显得多么重要！</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to="" calcmode="lin" valueType="num">
                                      <p:cBhvr>
                                        <p:cTn id="7" dur="1" fill="hold"/>
                                        <p:tgtEl>
                                          <p:spTgt spid="10">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 to="" calcmode="lin" valueType="num">
                                      <p:cBhvr>
                                        <p:cTn id="12" dur="1" fill="hold"/>
                                        <p:tgtEl>
                                          <p:spTgt spid="10">
                                            <p:txEl>
                                              <p:pRg st="3" end="3"/>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Rectangle 2"/>
          <p:cNvSpPr>
            <a:spLocks noGrp="1"/>
          </p:cNvSpPr>
          <p:nvPr>
            <p:ph type="title"/>
          </p:nvPr>
        </p:nvSpPr>
        <p:spPr>
          <a:xfrm>
            <a:off x="1628775" y="657225"/>
            <a:ext cx="5829300" cy="857250"/>
          </a:xfrm>
        </p:spPr>
        <p:txBody>
          <a:bodyPr vert="horz" wrap="square" lIns="68579" tIns="34289" rIns="68579" bIns="34289" anchor="b"/>
          <a:lstStyle/>
          <a:p>
            <a:pPr eaLnBrk="1" hangingPunct="1"/>
            <a:r>
              <a:rPr lang="zh-CN" altLang="en-US" b="1">
                <a:solidFill>
                  <a:srgbClr val="FF6600"/>
                </a:solidFill>
                <a:latin typeface="隶书" panose="02010509060101010101" pitchFamily="49" charset="-122"/>
                <a:ea typeface="隶书" panose="02010509060101010101" pitchFamily="49" charset="-122"/>
              </a:rPr>
              <a:t>逗号</a:t>
            </a:r>
            <a:r>
              <a:rPr lang="zh-CN" altLang="en-US"/>
              <a:t>  ，</a:t>
            </a:r>
            <a:endParaRPr lang="en-US" altLang="zh-CN"/>
          </a:p>
        </p:txBody>
      </p:sp>
      <p:sp>
        <p:nvSpPr>
          <p:cNvPr id="11267" name="Rectangle 3"/>
          <p:cNvSpPr>
            <a:spLocks noGrp="1"/>
          </p:cNvSpPr>
          <p:nvPr>
            <p:ph idx="1"/>
          </p:nvPr>
        </p:nvSpPr>
        <p:spPr>
          <a:xfrm>
            <a:off x="731158" y="1681366"/>
            <a:ext cx="7239655" cy="3991122"/>
          </a:xfrm>
        </p:spPr>
        <p:txBody>
          <a:bodyPr vert="horz" wrap="square" lIns="68579" tIns="34289" rIns="68579" bIns="34289" anchor="t"/>
          <a:lstStyle/>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FF0000"/>
                </a:solidFill>
                <a:latin typeface="Times New Roman" panose="02020603050405020304" pitchFamily="18" charset="0"/>
                <a:ea typeface="+mn-ea"/>
                <a:cs typeface="+mn-cs"/>
              </a:rPr>
              <a:t> </a:t>
            </a:r>
            <a:r>
              <a:rPr kumimoji="0" lang="zh-CN" altLang="en-US" sz="2100" b="1" i="0" u="none" strike="noStrike" kern="1200" cap="none" spc="0" normalizeH="0" baseline="0" noProof="1">
                <a:solidFill>
                  <a:srgbClr val="FF0000"/>
                </a:solidFill>
                <a:latin typeface="+mn-lt"/>
                <a:ea typeface="+mn-ea"/>
                <a:cs typeface="+mn-cs"/>
              </a:rPr>
              <a:t> 1.</a:t>
            </a:r>
            <a:r>
              <a:rPr kumimoji="0" lang="zh-CN" altLang="en-US" sz="2100" b="1" i="0" u="none" strike="noStrike" kern="1200" cap="none" spc="0" normalizeH="0" baseline="0" noProof="1">
                <a:solidFill>
                  <a:srgbClr val="FF0000"/>
                </a:solidFill>
                <a:latin typeface="Times New Roman" panose="02020603050405020304" pitchFamily="18" charset="0"/>
                <a:ea typeface="+mn-ea"/>
                <a:cs typeface="+mn-cs"/>
              </a:rPr>
              <a:t>   </a:t>
            </a:r>
            <a:r>
              <a:rPr kumimoji="0" lang="zh-CN" altLang="en-US" sz="2100" b="1" i="0" u="none" strike="noStrike" kern="1200" cap="none" spc="0" normalizeH="0" baseline="0" noProof="1">
                <a:solidFill>
                  <a:srgbClr val="FF0000"/>
                </a:solidFill>
                <a:latin typeface="+mn-lt"/>
                <a:ea typeface="+mn-ea"/>
                <a:cs typeface="+mn-cs"/>
              </a:rPr>
              <a:t> 可以用在主谓之间，但一般有一定条件。</a:t>
            </a:r>
          </a:p>
          <a:p>
            <a:pPr marL="0" marR="0" indent="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mn-lt"/>
                <a:ea typeface="+mn-ea"/>
                <a:cs typeface="+mn-cs"/>
              </a:rPr>
              <a:t>（1）主语较长的 </a:t>
            </a:r>
            <a:endParaRPr kumimoji="0" lang="zh-CN" altLang="en-US" sz="2100" b="1" i="0" u="none" strike="noStrike" kern="1200" cap="none" spc="0" normalizeH="0" baseline="0" noProof="1">
              <a:solidFill>
                <a:schemeClr val="tx1"/>
              </a:solidFill>
              <a:latin typeface="+mn-lt"/>
              <a:ea typeface="+mn-ea"/>
              <a:cs typeface="+mn-cs"/>
            </a:endParaRP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mn-lt"/>
                <a:ea typeface="+mn-ea"/>
                <a:cs typeface="+mn-cs"/>
              </a:rPr>
              <a:t>           </a:t>
            </a:r>
            <a:r>
              <a:rPr kumimoji="0" lang="zh-CN" altLang="en-US" sz="2100" b="1" i="0" u="none" strike="noStrike" kern="1200" cap="none" spc="0" normalizeH="0" baseline="0" noProof="1">
                <a:latin typeface="+mn-lt"/>
                <a:ea typeface="+mn-ea"/>
                <a:cs typeface="+mn-cs"/>
              </a:rPr>
              <a:t> 这巨大的打击和难言的悲痛，几乎把他击倒了。</a:t>
            </a:r>
          </a:p>
          <a:p>
            <a:pPr marL="0" marR="0" indent="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mn-lt"/>
                <a:ea typeface="+mn-ea"/>
                <a:cs typeface="+mn-cs"/>
              </a:rPr>
              <a:t>（2）强调主语</a:t>
            </a:r>
            <a:endParaRPr kumimoji="0" lang="zh-CN" altLang="en-US" sz="2100" b="1" i="0" u="none" strike="noStrike" kern="1200" cap="none" spc="0" normalizeH="0" baseline="0" noProof="1">
              <a:solidFill>
                <a:schemeClr val="tx1"/>
              </a:solidFill>
              <a:latin typeface="+mn-lt"/>
              <a:ea typeface="+mn-ea"/>
              <a:cs typeface="+mn-cs"/>
            </a:endParaRP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1800" b="1" i="0" u="none" strike="noStrike" kern="1200" cap="none" spc="0" normalizeH="0" baseline="0" noProof="1">
                <a:solidFill>
                  <a:schemeClr val="tx1"/>
                </a:solidFill>
                <a:latin typeface="+mn-lt"/>
                <a:ea typeface="+mn-ea"/>
                <a:cs typeface="+mn-cs"/>
              </a:rPr>
              <a:t>            </a:t>
            </a:r>
            <a:r>
              <a:rPr kumimoji="0" lang="zh-CN" altLang="en-US" sz="2100" b="1" i="0" u="none" strike="noStrike" kern="1200" cap="none" spc="0" normalizeH="0" baseline="0" noProof="1">
                <a:solidFill>
                  <a:schemeClr val="tx1"/>
                </a:solidFill>
                <a:latin typeface="+mn-lt"/>
                <a:ea typeface="+mn-ea"/>
                <a:cs typeface="+mn-cs"/>
              </a:rPr>
              <a:t> </a:t>
            </a:r>
            <a:r>
              <a:rPr kumimoji="0" lang="zh-CN" altLang="en-US" sz="2100" b="1" i="0" u="none" strike="noStrike" kern="1200" cap="none" spc="0" normalizeH="0" baseline="0" noProof="1">
                <a:latin typeface="+mn-lt"/>
                <a:ea typeface="+mn-ea"/>
                <a:cs typeface="+mn-cs"/>
              </a:rPr>
              <a:t>北京，是我们伟大祖国的首都。</a:t>
            </a: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mn-lt"/>
                <a:ea typeface="+mn-ea"/>
                <a:cs typeface="+mn-cs"/>
              </a:rPr>
              <a:t> (3)主语后有语气词</a:t>
            </a:r>
            <a:endParaRPr kumimoji="0" lang="zh-CN" altLang="en-US" sz="2100" b="1" i="0" u="none" strike="noStrike" kern="1200" cap="none" spc="0" normalizeH="0" baseline="0" noProof="1">
              <a:solidFill>
                <a:schemeClr val="tx1"/>
              </a:solidFill>
              <a:latin typeface="+mn-lt"/>
              <a:ea typeface="+mn-ea"/>
              <a:cs typeface="+mn-cs"/>
            </a:endParaRP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mn-lt"/>
                <a:ea typeface="+mn-ea"/>
                <a:cs typeface="+mn-cs"/>
              </a:rPr>
              <a:t>        </a:t>
            </a:r>
            <a:r>
              <a:rPr kumimoji="0" lang="zh-CN" altLang="en-US" sz="2100" b="1" i="0" u="none" strike="noStrike" kern="1200" cap="none" spc="0" normalizeH="0" baseline="0" noProof="1">
                <a:solidFill>
                  <a:srgbClr val="200CB6"/>
                </a:solidFill>
                <a:latin typeface="+mn-lt"/>
                <a:ea typeface="+mn-ea"/>
                <a:cs typeface="+mn-cs"/>
              </a:rPr>
              <a:t>  </a:t>
            </a:r>
            <a:r>
              <a:rPr kumimoji="0" lang="zh-CN" altLang="en-US" sz="2100" b="1" i="0" u="none" strike="noStrike" kern="1200" cap="none" spc="0" normalizeH="0" baseline="0" noProof="1">
                <a:latin typeface="+mn-lt"/>
                <a:ea typeface="+mn-ea"/>
                <a:cs typeface="+mn-cs"/>
              </a:rPr>
              <a:t> 你啊，还是那个老样子。</a:t>
            </a: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mn-lt"/>
                <a:ea typeface="+mn-ea"/>
                <a:cs typeface="+mn-cs"/>
              </a:rPr>
              <a:t> (4)变式句（主谓倒装句）</a:t>
            </a:r>
            <a:endParaRPr kumimoji="0" lang="zh-CN" altLang="en-US" sz="2100" b="1" i="0" u="none" strike="noStrike" kern="1200" cap="none" spc="0" normalizeH="0" baseline="0" noProof="1">
              <a:solidFill>
                <a:schemeClr val="tx1"/>
              </a:solidFill>
              <a:latin typeface="+mn-lt"/>
              <a:ea typeface="+mn-ea"/>
              <a:cs typeface="+mn-cs"/>
            </a:endParaRPr>
          </a:p>
          <a:p>
            <a:pPr marL="171450" marR="0" indent="-171450" algn="just"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mn-lt"/>
                <a:ea typeface="+mn-ea"/>
                <a:cs typeface="+mn-cs"/>
              </a:rPr>
              <a:t>         </a:t>
            </a:r>
            <a:r>
              <a:rPr kumimoji="0" lang="zh-CN" altLang="en-US" sz="2100" b="1" i="0" u="none" strike="noStrike" kern="1200" cap="none" spc="0" normalizeH="0" baseline="0" noProof="1">
                <a:latin typeface="+mn-lt"/>
                <a:ea typeface="+mn-ea"/>
                <a:cs typeface="+mn-cs"/>
              </a:rPr>
              <a:t> 怎么啦，你？</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mn-lt"/>
                <a:ea typeface="+mn-ea"/>
                <a:cs typeface="+mn-cs"/>
              </a:rPr>
              <a:t> (5)</a:t>
            </a:r>
            <a:r>
              <a:rPr kumimoji="0" lang="zh-CN" altLang="en-US" sz="2100" b="1" i="0" u="none" strike="noStrike" kern="1200" cap="none" spc="0" normalizeH="0" baseline="0" noProof="1">
                <a:solidFill>
                  <a:srgbClr val="0000FF"/>
                </a:solidFill>
                <a:ea typeface="+mn-ea"/>
                <a:cs typeface="+mn-cs"/>
              </a:rPr>
              <a:t>谓语是主谓短语</a:t>
            </a:r>
            <a:endParaRPr kumimoji="0" lang="zh-CN" altLang="en-US" sz="2100" b="1" i="0" u="none" strike="noStrike" kern="1200" cap="none" spc="0" normalizeH="0" baseline="0" noProof="1">
              <a:solidFill>
                <a:schemeClr val="tx1"/>
              </a:solidFill>
              <a:ea typeface="+mn-ea"/>
              <a:cs typeface="+mn-cs"/>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1800" b="1" i="0" u="none" strike="noStrike" kern="1200" cap="none" spc="0" normalizeH="0" baseline="0" noProof="1">
                <a:solidFill>
                  <a:schemeClr val="tx1"/>
                </a:solidFill>
                <a:latin typeface="宋体" panose="02010600030101010101" pitchFamily="2" charset="-122"/>
                <a:ea typeface="+mn-ea"/>
                <a:cs typeface="+mn-cs"/>
              </a:rPr>
              <a:t>      </a:t>
            </a:r>
            <a:r>
              <a:rPr kumimoji="0" lang="zh-CN" altLang="en-US" sz="2100" b="1" i="0" u="none" strike="noStrike" kern="1200" cap="none" spc="0" normalizeH="0" baseline="0" noProof="1">
                <a:ea typeface="+mn-ea"/>
                <a:cs typeface="+mn-cs"/>
              </a:rPr>
              <a:t>自行车，我骑出去了。</a:t>
            </a:r>
            <a:r>
              <a:rPr kumimoji="0" lang="zh-CN" altLang="en-US" sz="2100" b="1" i="0" u="none" strike="noStrike" kern="1200" cap="none" spc="0" normalizeH="0" baseline="0" noProof="1">
                <a:latin typeface="+mn-lt"/>
                <a:ea typeface="+mn-ea"/>
                <a:cs typeface="+mn-cs"/>
              </a:rPr>
              <a:t>  </a:t>
            </a:r>
            <a:endParaRPr kumimoji="0" lang="zh-CN" altLang="en-US" sz="1800" b="1" i="0" u="none" strike="noStrike" kern="1200" cap="none" spc="0" normalizeH="0" baseline="0" noProof="1">
              <a:solidFill>
                <a:srgbClr val="200CB6"/>
              </a:solidFill>
              <a:latin typeface="+mn-lt"/>
              <a:ea typeface="+mn-ea"/>
              <a:cs typeface="+mn-cs"/>
            </a:endParaRPr>
          </a:p>
        </p:txBody>
      </p:sp>
    </p:spTree>
  </p:cSld>
  <p:clrMapOvr>
    <a:masterClrMapping/>
  </p:clrMapOvr>
  <p:transition spd="med">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1" name="Rectangle 3"/>
          <p:cNvSpPr>
            <a:spLocks noGrp="1"/>
          </p:cNvSpPr>
          <p:nvPr>
            <p:ph idx="1"/>
          </p:nvPr>
        </p:nvSpPr>
        <p:spPr>
          <a:xfrm>
            <a:off x="715439" y="1257437"/>
            <a:ext cx="6989108" cy="4286444"/>
          </a:xfrm>
        </p:spPr>
        <p:txBody>
          <a:bodyPr vert="horz" wrap="square" lIns="68579" tIns="34289" rIns="68579" bIns="34289" anchor="t"/>
          <a:lstStyle/>
          <a:p>
            <a:pPr algn="just" eaLnBrk="1" hangingPunct="1">
              <a:buNone/>
            </a:pPr>
            <a:r>
              <a:rPr lang="zh-CN" altLang="en-US" b="1">
                <a:solidFill>
                  <a:srgbClr val="FF0000"/>
                </a:solidFill>
                <a:latin typeface="宋体" panose="02010600030101010101" pitchFamily="2" charset="-122"/>
              </a:rPr>
              <a:t>2. 用在动词与宾语之间：</a:t>
            </a:r>
            <a:endParaRPr lang="zh-CN" altLang="en-US" b="1"/>
          </a:p>
          <a:p>
            <a:pPr algn="just" eaLnBrk="1" hangingPunct="1">
              <a:buNone/>
            </a:pPr>
            <a:r>
              <a:rPr lang="zh-CN" altLang="en-US" b="1">
                <a:solidFill>
                  <a:srgbClr val="200CB6"/>
                </a:solidFill>
                <a:latin typeface="宋体" panose="02010600030101010101" pitchFamily="2" charset="-122"/>
              </a:rPr>
              <a:t>主谓短语作宾语，前边可有逗号 </a:t>
            </a:r>
            <a:endParaRPr lang="zh-CN" altLang="en-US" b="1">
              <a:solidFill>
                <a:srgbClr val="FFFF00"/>
              </a:solidFill>
            </a:endParaRPr>
          </a:p>
          <a:p>
            <a:pPr eaLnBrk="1" hangingPunct="1">
              <a:buNone/>
            </a:pPr>
            <a:r>
              <a:rPr lang="zh-CN" altLang="en-US" sz="2700" b="1">
                <a:latin typeface="宋体" panose="02010600030101010101" pitchFamily="2" charset="-122"/>
              </a:rPr>
              <a:t>   </a:t>
            </a:r>
            <a:r>
              <a:rPr lang="zh-CN" altLang="en-US" sz="2700" b="1">
                <a:solidFill>
                  <a:srgbClr val="200CB6"/>
                </a:solidFill>
                <a:latin typeface="宋体" panose="02010600030101010101" pitchFamily="2" charset="-122"/>
              </a:rPr>
              <a:t>  </a:t>
            </a:r>
            <a:r>
              <a:rPr lang="zh-CN" altLang="en-US" b="1"/>
              <a:t>我曾想，蝴蝶会大概是云南所特有的自然环境的产物吧。</a:t>
            </a:r>
            <a:r>
              <a:rPr lang="zh-CN" altLang="en-US" b="1">
                <a:solidFill>
                  <a:srgbClr val="00FFFF"/>
                </a:solidFill>
              </a:rPr>
              <a:t> </a:t>
            </a:r>
          </a:p>
          <a:p>
            <a:pPr algn="just" eaLnBrk="1" hangingPunct="1">
              <a:buNone/>
            </a:pPr>
            <a:r>
              <a:rPr lang="zh-CN" altLang="en-US" b="1">
                <a:solidFill>
                  <a:srgbClr val="200CB6"/>
                </a:solidFill>
                <a:latin typeface="宋体" panose="02010600030101010101" pitchFamily="2" charset="-122"/>
              </a:rPr>
              <a:t>3. 用在句首状语后 </a:t>
            </a:r>
            <a:endParaRPr lang="zh-CN" altLang="en-US" b="1"/>
          </a:p>
          <a:p>
            <a:pPr eaLnBrk="1" hangingPunct="1">
              <a:buNone/>
            </a:pPr>
            <a:r>
              <a:rPr lang="zh-CN" altLang="en-US" sz="2700" b="1">
                <a:latin typeface="宋体" panose="02010600030101010101" pitchFamily="2" charset="-122"/>
              </a:rPr>
              <a:t>  </a:t>
            </a:r>
            <a:r>
              <a:rPr lang="zh-CN" altLang="en-US" sz="2700" b="1">
                <a:solidFill>
                  <a:srgbClr val="200CB6"/>
                </a:solidFill>
                <a:latin typeface="宋体" panose="02010600030101010101" pitchFamily="2" charset="-122"/>
              </a:rPr>
              <a:t>  </a:t>
            </a:r>
            <a:r>
              <a:rPr lang="zh-CN" altLang="en-US" b="1"/>
              <a:t>眨眼间，他就把作业做完了。 </a:t>
            </a:r>
          </a:p>
          <a:p>
            <a:pPr algn="just" eaLnBrk="1" hangingPunct="1">
              <a:buNone/>
            </a:pPr>
            <a:r>
              <a:rPr lang="zh-CN" altLang="en-US" b="1">
                <a:solidFill>
                  <a:srgbClr val="200CB6"/>
                </a:solidFill>
                <a:latin typeface="宋体" panose="02010600030101010101" pitchFamily="2" charset="-122"/>
              </a:rPr>
              <a:t>4. 用在独立语后 </a:t>
            </a:r>
            <a:endParaRPr lang="zh-CN" altLang="en-US" b="1"/>
          </a:p>
          <a:p>
            <a:pPr eaLnBrk="1" hangingPunct="1">
              <a:buNone/>
            </a:pPr>
            <a:r>
              <a:rPr lang="zh-CN" altLang="en-US" b="1">
                <a:solidFill>
                  <a:schemeClr val="accent2"/>
                </a:solidFill>
                <a:latin typeface="宋体" panose="02010600030101010101" pitchFamily="2" charset="-122"/>
              </a:rPr>
              <a:t>     </a:t>
            </a:r>
            <a:r>
              <a:rPr lang="zh-CN" altLang="en-US" b="1"/>
              <a:t>据说，最美的城市应在山与湖之间。</a:t>
            </a:r>
            <a:r>
              <a:rPr lang="zh-CN" altLang="en-US" b="1">
                <a:solidFill>
                  <a:srgbClr val="FF0000"/>
                </a:solidFill>
              </a:rPr>
              <a:t>(</a:t>
            </a:r>
            <a:r>
              <a:rPr lang="zh-CN" altLang="en-US" b="1">
                <a:solidFill>
                  <a:srgbClr val="FF0000"/>
                </a:solidFill>
                <a:latin typeface="宋体" panose="02010600030101010101" pitchFamily="2" charset="-122"/>
              </a:rPr>
              <a:t>注意：据说后面不能用冒号</a:t>
            </a:r>
            <a:r>
              <a:rPr lang="zh-CN" altLang="en-US" b="1">
                <a:solidFill>
                  <a:srgbClr val="FF0000"/>
                </a:solidFill>
              </a:rPr>
              <a:t>) </a:t>
            </a:r>
          </a:p>
          <a:p>
            <a:pPr eaLnBrk="1" hangingPunct="1">
              <a:buNone/>
            </a:pPr>
            <a:endParaRPr lang="zh-CN" altLang="en-US" b="1">
              <a:solidFill>
                <a:srgbClr val="FF0000"/>
              </a:solidFill>
            </a:endParaRPr>
          </a:p>
        </p:txBody>
      </p:sp>
    </p:spTree>
  </p:cSld>
  <p:clrMapOvr>
    <a:masterClrMapping/>
  </p:clrMapOvr>
  <p:transition spd="med">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zh-CN" altLang="en-US"/>
              <a:t>习题演练</a:t>
            </a:r>
          </a:p>
        </p:txBody>
      </p:sp>
      <p:sp>
        <p:nvSpPr>
          <p:cNvPr id="4" name="内容占位符 3"/>
          <p:cNvSpPr>
            <a:spLocks noGrp="1"/>
          </p:cNvSpPr>
          <p:nvPr>
            <p:ph idx="1"/>
          </p:nvPr>
        </p:nvSpPr>
        <p:spPr/>
        <p:txBody>
          <a:bodyPr/>
          <a:lstStyle/>
          <a:p>
            <a:r>
              <a:rPr lang="en-US" altLang="zh-CN" sz="2000" b="1">
                <a:latin typeface="黑体" panose="02010609060101010101" pitchFamily="2" charset="-122"/>
                <a:ea typeface="黑体" panose="02010609060101010101" pitchFamily="2" charset="-122"/>
                <a:cs typeface="黑体" panose="02010609060101010101" pitchFamily="2" charset="-122"/>
              </a:rPr>
              <a:t>2</a:t>
            </a:r>
            <a:r>
              <a:rPr sz="2000" b="1">
                <a:latin typeface="黑体" panose="02010609060101010101" pitchFamily="2" charset="-122"/>
                <a:ea typeface="黑体" panose="02010609060101010101" pitchFamily="2" charset="-122"/>
                <a:cs typeface="黑体" panose="02010609060101010101" pitchFamily="2" charset="-122"/>
              </a:rPr>
              <a:t>、下列各句中，</a:t>
            </a:r>
            <a:r>
              <a:rPr sz="2000" b="1">
                <a:solidFill>
                  <a:srgbClr val="FF0000"/>
                </a:solidFill>
                <a:latin typeface="黑体" panose="02010609060101010101" pitchFamily="2" charset="-122"/>
                <a:ea typeface="黑体" panose="02010609060101010101" pitchFamily="2" charset="-122"/>
                <a:cs typeface="黑体" panose="02010609060101010101" pitchFamily="2" charset="-122"/>
              </a:rPr>
              <a:t>逗号</a:t>
            </a:r>
            <a:r>
              <a:rPr sz="2000" b="1">
                <a:latin typeface="黑体" panose="02010609060101010101" pitchFamily="2" charset="-122"/>
                <a:ea typeface="黑体" panose="02010609060101010101" pitchFamily="2" charset="-122"/>
                <a:cs typeface="黑体" panose="02010609060101010101" pitchFamily="2" charset="-122"/>
              </a:rPr>
              <a:t>使用不正确的一项是(　　)</a:t>
            </a:r>
          </a:p>
          <a:p>
            <a:r>
              <a:rPr lang="zh-CN" altLang="en-US" sz="2000" b="1">
                <a:latin typeface="黑体" panose="02010609060101010101" pitchFamily="2" charset="-122"/>
                <a:ea typeface="黑体" panose="02010609060101010101" pitchFamily="2" charset="-122"/>
                <a:cs typeface="黑体" panose="02010609060101010101" pitchFamily="2" charset="-122"/>
              </a:rPr>
              <a:t>A．怎么了，你？</a:t>
            </a:r>
          </a:p>
          <a:p>
            <a:r>
              <a:rPr lang="zh-CN" altLang="en-US" sz="2000" b="1">
                <a:latin typeface="黑体" panose="02010609060101010101" pitchFamily="2" charset="-122"/>
                <a:ea typeface="黑体" panose="02010609060101010101" pitchFamily="2" charset="-122"/>
                <a:cs typeface="黑体" panose="02010609060101010101" pitchFamily="2" charset="-122"/>
              </a:rPr>
              <a:t>B．清华大学，中国最高学府，是学子们向往的地方。</a:t>
            </a:r>
          </a:p>
          <a:p>
            <a:r>
              <a:rPr lang="zh-CN" altLang="en-US" sz="2000" b="1">
                <a:latin typeface="黑体" panose="02010609060101010101" pitchFamily="2" charset="-122"/>
                <a:ea typeface="黑体" panose="02010609060101010101" pitchFamily="2" charset="-122"/>
                <a:cs typeface="黑体" panose="02010609060101010101" pitchFamily="2" charset="-122"/>
              </a:rPr>
              <a:t>C．原子弹，氢弹的爆炸，人造卫星的发射，回收，标志着我国科学技术的发展达到了新的水平。</a:t>
            </a:r>
          </a:p>
          <a:p>
            <a:r>
              <a:rPr lang="zh-CN" altLang="en-US" sz="2000" b="1">
                <a:latin typeface="黑体" panose="02010609060101010101" pitchFamily="2" charset="-122"/>
                <a:ea typeface="黑体" panose="02010609060101010101" pitchFamily="2" charset="-122"/>
                <a:cs typeface="黑体" panose="02010609060101010101" pitchFamily="2" charset="-122"/>
              </a:rPr>
              <a:t>D．这翻滚的麦浪，这清清的河水，这大雁的歌唱，使年轻人深深陶醉了。</a:t>
            </a:r>
          </a:p>
        </p:txBody>
      </p:sp>
      <p:pic>
        <p:nvPicPr>
          <p:cNvPr id="5" name="图片 4" descr="31393938393834313b31393939353232383bb9b4d5fdc8b7"/>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501968" y="2418715"/>
            <a:ext cx="685800" cy="685800"/>
          </a:xfrm>
          <a:prstGeom prst="rect">
            <a:avLst/>
          </a:prstGeom>
        </p:spPr>
      </p:pic>
      <p:sp>
        <p:nvSpPr>
          <p:cNvPr id="2" name="矩形 1"/>
          <p:cNvSpPr/>
          <p:nvPr/>
        </p:nvSpPr>
        <p:spPr>
          <a:xfrm>
            <a:off x="502126" y="4656773"/>
            <a:ext cx="7950041" cy="1478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500"/>
              <a:t>解析：选C。A项，倒装句成分之间的停顿用逗号，正确。B项，同位语之间的停顿用逗号，正确。C项，有的句子并列结构中还有并列词语，大的并列结构之间用逗号，小的并列词语之间用顿号。第一个和第三个逗号应改为顿号。D项，句中逗号使用正确。如句子变为“这翻滚的麦浪、清清的河水、大雁的歌唱……”，则第一个和第二个逗号变为顿号也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88" name="文本框 3"/>
          <p:cNvSpPr/>
          <p:nvPr/>
        </p:nvSpPr>
        <p:spPr>
          <a:xfrm>
            <a:off x="1566863" y="873919"/>
            <a:ext cx="5647135" cy="530225"/>
          </a:xfrm>
          <a:prstGeom prst="rect">
            <a:avLst/>
          </a:prstGeom>
          <a:noFill/>
          <a:ln w="9525">
            <a:noFill/>
          </a:ln>
        </p:spPr>
        <p:txBody>
          <a:bodyPr vert="horz" lIns="68580" tIns="34290" rIns="68580" bIns="34290" anchor="t">
            <a:spAutoFit/>
          </a:bodyPr>
          <a:lstStyle/>
          <a:p>
            <a:pPr algn="ctr">
              <a:buFontTx/>
              <a:buNone/>
            </a:pPr>
            <a:r>
              <a:rPr lang="zh-CN" altLang="en-US" sz="3000" b="1" baseline="0">
                <a:solidFill>
                  <a:srgbClr val="1D41D5"/>
                </a:solidFill>
                <a:latin typeface="黑体" panose="02010609060101010101" pitchFamily="2" charset="-122"/>
                <a:ea typeface="黑体" panose="02010609060101010101" pitchFamily="2" charset="-122"/>
              </a:rPr>
              <a:t>三、分号使用</a:t>
            </a:r>
            <a:endParaRPr lang="zh-CN" altLang="zh-CN" sz="1350">
              <a:latin typeface="Arial" panose="020b0604020202020204" pitchFamily="34" charset="0"/>
            </a:endParaRPr>
          </a:p>
        </p:txBody>
      </p:sp>
      <p:sp>
        <p:nvSpPr>
          <p:cNvPr id="1050490" name="文本框 4"/>
          <p:cNvSpPr/>
          <p:nvPr/>
        </p:nvSpPr>
        <p:spPr>
          <a:xfrm>
            <a:off x="164306" y="1404938"/>
            <a:ext cx="8767763"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作用：</a:t>
            </a:r>
            <a:r>
              <a:rPr lang="zh-CN" altLang="en-US" sz="2700" b="1" baseline="0">
                <a:latin typeface="黑体" panose="02010609060101010101" pitchFamily="2" charset="-122"/>
                <a:ea typeface="黑体" panose="02010609060101010101" pitchFamily="2" charset="-122"/>
              </a:rPr>
              <a:t>用于复句内部分句之间、多重复句第一层的前后两部分并列之间、分项例举的各部分之间的停顿。</a:t>
            </a:r>
            <a:endParaRPr lang="zh-CN" altLang="zh-CN" sz="1350">
              <a:latin typeface="Arial" panose="020b0604020202020204" pitchFamily="34" charset="0"/>
            </a:endParaRPr>
          </a:p>
        </p:txBody>
      </p:sp>
      <p:sp>
        <p:nvSpPr>
          <p:cNvPr id="1050492" name="文本框 7"/>
          <p:cNvSpPr/>
          <p:nvPr/>
        </p:nvSpPr>
        <p:spPr>
          <a:xfrm>
            <a:off x="164306" y="2303860"/>
            <a:ext cx="6231731"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1、简单分句不用分号用逗号</a:t>
            </a:r>
            <a:endParaRPr lang="zh-CN" altLang="zh-CN" sz="1350">
              <a:latin typeface="Arial" panose="020b0604020202020204" pitchFamily="34" charset="0"/>
            </a:endParaRPr>
          </a:p>
        </p:txBody>
      </p:sp>
      <p:sp>
        <p:nvSpPr>
          <p:cNvPr id="1050494" name="文本框 8"/>
          <p:cNvSpPr/>
          <p:nvPr/>
        </p:nvSpPr>
        <p:spPr>
          <a:xfrm>
            <a:off x="238125" y="2900363"/>
            <a:ext cx="8620125" cy="117602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例：“画人画鬼”，指《聊斋志异》的题材内容；它借狐鬼故事来达到“刺贪刺虐”的目的。</a:t>
            </a:r>
            <a:endParaRPr lang="zh-CN" altLang="zh-CN" sz="1350">
              <a:latin typeface="Arial" panose="020b0604020202020204" pitchFamily="34" charset="0"/>
            </a:endParaRPr>
          </a:p>
          <a:p>
            <a:pPr>
              <a:buFontTx/>
              <a:buNone/>
            </a:pPr>
            <a:r>
              <a:rPr lang="en-US" altLang="en-US" sz="2400" b="1" baseline="0">
                <a:solidFill>
                  <a:srgbClr val="1D41D5"/>
                </a:solidFill>
                <a:latin typeface="黑体" panose="02010609060101010101" pitchFamily="2" charset="-122"/>
                <a:ea typeface="黑体" panose="02010609060101010101" pitchFamily="2" charset="-122"/>
              </a:rPr>
              <a:t>（简单分句，分句间用逗号，不用分号。将分号改成逗号。）</a:t>
            </a:r>
            <a:endParaRPr lang="zh-CN" altLang="zh-CN" sz="1350">
              <a:latin typeface="Arial" panose="020b0604020202020204" pitchFamily="34" charset="0"/>
            </a:endParaRPr>
          </a:p>
        </p:txBody>
      </p:sp>
      <p:sp>
        <p:nvSpPr>
          <p:cNvPr id="1050496" name="文本框 11"/>
          <p:cNvSpPr/>
          <p:nvPr/>
        </p:nvSpPr>
        <p:spPr>
          <a:xfrm>
            <a:off x="238125" y="4248150"/>
            <a:ext cx="6206729"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2、并列分句内有逗才能分</a:t>
            </a:r>
            <a:endParaRPr lang="zh-CN" altLang="zh-CN" sz="1350">
              <a:latin typeface="Arial" panose="020b0604020202020204" pitchFamily="34" charset="0"/>
            </a:endParaRPr>
          </a:p>
        </p:txBody>
      </p:sp>
      <p:sp>
        <p:nvSpPr>
          <p:cNvPr id="1050498" name="文本框 12"/>
          <p:cNvSpPr/>
          <p:nvPr/>
        </p:nvSpPr>
        <p:spPr>
          <a:xfrm>
            <a:off x="164306" y="4839891"/>
            <a:ext cx="8767763" cy="103759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100" b="1" baseline="0">
                <a:latin typeface="黑体" panose="02010609060101010101" pitchFamily="2" charset="-122"/>
                <a:ea typeface="黑体" panose="02010609060101010101" pitchFamily="2" charset="-122"/>
              </a:rPr>
              <a:t>例：（山东卷）一方面是旅游路线老化、接待率不足；另一方面是游客口味不一、经济承受能力不同：这是我国开放旅游面临的两大难题。 </a:t>
            </a:r>
            <a:endParaRPr lang="zh-CN" altLang="zh-CN" sz="1350">
              <a:latin typeface="Arial" panose="020b0604020202020204" pitchFamily="34" charset="0"/>
            </a:endParaRPr>
          </a:p>
          <a:p>
            <a:pPr>
              <a:buFontTx/>
              <a:buNone/>
            </a:pPr>
            <a:r>
              <a:rPr lang="en-US" altLang="en-US" sz="2100" b="1" baseline="0">
                <a:solidFill>
                  <a:srgbClr val="1D41D5"/>
                </a:solidFill>
                <a:latin typeface="黑体" panose="02010609060101010101" pitchFamily="2" charset="-122"/>
                <a:ea typeface="黑体" panose="02010609060101010101" pitchFamily="2" charset="-122"/>
              </a:rPr>
              <a:t>（并列分句内部有了逗号，分句之间才用分号。将分号改成逗号。）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88"/>
                                        </p:tgtEl>
                                        <p:attrNameLst>
                                          <p:attrName>style.visibility</p:attrName>
                                        </p:attrNameLst>
                                      </p:cBhvr>
                                      <p:to>
                                        <p:strVal val="visible"/>
                                      </p:to>
                                    </p:set>
                                    <p:animEffect transition="in" filter="wheel(1)">
                                      <p:cBhvr>
                                        <p:cTn id="7" dur="2000" fill="hold"/>
                                        <p:tgtEl>
                                          <p:spTgt spid="10504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490"/>
                                        </p:tgtEl>
                                        <p:attrNameLst>
                                          <p:attrName>style.visibility</p:attrName>
                                        </p:attrNameLst>
                                      </p:cBhvr>
                                      <p:to>
                                        <p:strVal val="visible"/>
                                      </p:to>
                                    </p:set>
                                    <p:animEffect transition="in" filter="wheel(1)">
                                      <p:cBhvr>
                                        <p:cTn id="12" dur="2000" fill="hold"/>
                                        <p:tgtEl>
                                          <p:spTgt spid="10504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92"/>
                                        </p:tgtEl>
                                        <p:attrNameLst>
                                          <p:attrName>style.visibility</p:attrName>
                                        </p:attrNameLst>
                                      </p:cBhvr>
                                      <p:to>
                                        <p:strVal val="visible"/>
                                      </p:to>
                                    </p:set>
                                    <p:animEffect transition="in" filter="wheel(1)">
                                      <p:cBhvr>
                                        <p:cTn id="17" dur="2000" fill="hold"/>
                                        <p:tgtEl>
                                          <p:spTgt spid="105049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94"/>
                                        </p:tgtEl>
                                        <p:attrNameLst>
                                          <p:attrName>style.visibility</p:attrName>
                                        </p:attrNameLst>
                                      </p:cBhvr>
                                      <p:to>
                                        <p:strVal val="visible"/>
                                      </p:to>
                                    </p:set>
                                    <p:animEffect transition="in" filter="wheel(1)">
                                      <p:cBhvr>
                                        <p:cTn id="22" dur="2000" fill="hold"/>
                                        <p:tgtEl>
                                          <p:spTgt spid="105049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496"/>
                                        </p:tgtEl>
                                        <p:attrNameLst>
                                          <p:attrName>style.visibility</p:attrName>
                                        </p:attrNameLst>
                                      </p:cBhvr>
                                      <p:to>
                                        <p:strVal val="visible"/>
                                      </p:to>
                                    </p:set>
                                    <p:animEffect transition="in" filter="wheel(1)">
                                      <p:cBhvr>
                                        <p:cTn id="27" dur="2000" fill="hold"/>
                                        <p:tgtEl>
                                          <p:spTgt spid="105049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498"/>
                                        </p:tgtEl>
                                        <p:attrNameLst>
                                          <p:attrName>style.visibility</p:attrName>
                                        </p:attrNameLst>
                                      </p:cBhvr>
                                      <p:to>
                                        <p:strVal val="visible"/>
                                      </p:to>
                                    </p:set>
                                    <p:animEffect transition="in" filter="wheel(1)">
                                      <p:cBhvr>
                                        <p:cTn id="32" dur="2000" fill="hold"/>
                                        <p:tgtEl>
                                          <p:spTgt spid="105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00" name="文本框 3"/>
          <p:cNvSpPr/>
          <p:nvPr/>
        </p:nvSpPr>
        <p:spPr>
          <a:xfrm>
            <a:off x="219075" y="1002506"/>
            <a:ext cx="6200775"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3、分项列举的各项之间用分号</a:t>
            </a:r>
            <a:endParaRPr lang="zh-CN" altLang="zh-CN" sz="1350">
              <a:latin typeface="Arial" panose="020b0604020202020204" pitchFamily="34" charset="0"/>
            </a:endParaRPr>
          </a:p>
        </p:txBody>
      </p:sp>
      <p:sp>
        <p:nvSpPr>
          <p:cNvPr id="1050502" name="文本框 4"/>
          <p:cNvSpPr/>
          <p:nvPr/>
        </p:nvSpPr>
        <p:spPr>
          <a:xfrm>
            <a:off x="285750" y="1683544"/>
            <a:ext cx="8589169" cy="154559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例：农民对一个好的村干部的要求是：一、办事公道,二、自己不要吃得太饱,三、有经济头脑。</a:t>
            </a:r>
            <a:endParaRPr lang="zh-CN" altLang="zh-CN" sz="1350">
              <a:latin typeface="Arial" panose="020b0604020202020204" pitchFamily="34" charset="0"/>
            </a:endParaRPr>
          </a:p>
          <a:p>
            <a:pPr>
              <a:buFontTx/>
              <a:buNone/>
            </a:pPr>
            <a:r>
              <a:rPr lang="en-US" altLang="en-US" sz="2400" b="1" baseline="0">
                <a:solidFill>
                  <a:srgbClr val="1D41D5"/>
                </a:solidFill>
                <a:latin typeface="黑体" panose="02010609060101010101" pitchFamily="2" charset="-122"/>
                <a:ea typeface="黑体" panose="02010609060101010101" pitchFamily="2" charset="-122"/>
              </a:rPr>
              <a:t>（分项列举的各项之间用分号，将两个逗号改成分号，最后一条完了用句号。）</a:t>
            </a:r>
            <a:endParaRPr lang="zh-CN" altLang="zh-CN" sz="1350">
              <a:latin typeface="Arial" panose="020b0604020202020204" pitchFamily="34" charset="0"/>
            </a:endParaRPr>
          </a:p>
        </p:txBody>
      </p:sp>
      <p:sp>
        <p:nvSpPr>
          <p:cNvPr id="1050504" name="文本框 7"/>
          <p:cNvSpPr/>
          <p:nvPr/>
        </p:nvSpPr>
        <p:spPr>
          <a:xfrm>
            <a:off x="285750" y="3524250"/>
            <a:ext cx="8505825"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4、分项列举里余指代词“等等”前也要用分号</a:t>
            </a:r>
            <a:endParaRPr lang="zh-CN" altLang="zh-CN" sz="1350">
              <a:latin typeface="Arial" panose="020b0604020202020204" pitchFamily="34" charset="0"/>
            </a:endParaRPr>
          </a:p>
        </p:txBody>
      </p:sp>
      <p:sp>
        <p:nvSpPr>
          <p:cNvPr id="1050506" name="文本框 8"/>
          <p:cNvSpPr/>
          <p:nvPr/>
        </p:nvSpPr>
        <p:spPr>
          <a:xfrm>
            <a:off x="157163" y="4211241"/>
            <a:ext cx="8829675" cy="154559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例：中国谜语具有许多特点：一是结构固定，形式灵活；二是趣味性强，引人入胜；三是文学性强，形象生动</a:t>
            </a:r>
            <a:r>
              <a:rPr lang="en-US" altLang="en-US" sz="2400" b="1" baseline="0">
                <a:solidFill>
                  <a:srgbClr val="FF0000"/>
                </a:solidFill>
                <a:latin typeface="黑体" panose="02010609060101010101" pitchFamily="2" charset="-122"/>
                <a:ea typeface="黑体" panose="02010609060101010101" pitchFamily="2" charset="-122"/>
              </a:rPr>
              <a:t>。</a:t>
            </a:r>
            <a:r>
              <a:rPr lang="en-US" altLang="en-US" sz="2400" b="1" baseline="0">
                <a:latin typeface="黑体" panose="02010609060101010101" pitchFamily="2" charset="-122"/>
                <a:ea typeface="黑体" panose="02010609060101010101" pitchFamily="2" charset="-122"/>
              </a:rPr>
              <a:t>等等。</a:t>
            </a:r>
            <a:endParaRPr lang="zh-CN" altLang="zh-CN" sz="1350">
              <a:latin typeface="Arial" panose="020b0604020202020204" pitchFamily="34" charset="0"/>
            </a:endParaRPr>
          </a:p>
          <a:p>
            <a:pPr>
              <a:buFontTx/>
              <a:buNone/>
            </a:pPr>
            <a:r>
              <a:rPr lang="en-US" altLang="en-US" sz="2400" b="1" baseline="0">
                <a:solidFill>
                  <a:srgbClr val="1D41D5"/>
                </a:solidFill>
                <a:latin typeface="黑体" panose="02010609060101010101" pitchFamily="2" charset="-122"/>
                <a:ea typeface="黑体" panose="02010609060101010101" pitchFamily="2" charset="-122"/>
              </a:rPr>
              <a:t>（分项列举的句子里有余指代词“等等”，代表未说出的并列部分，在“等等”的前边也要用分号。将句号改成分号。）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00"/>
                                        </p:tgtEl>
                                        <p:attrNameLst>
                                          <p:attrName>style.visibility</p:attrName>
                                        </p:attrNameLst>
                                      </p:cBhvr>
                                      <p:to>
                                        <p:strVal val="visible"/>
                                      </p:to>
                                    </p:set>
                                    <p:animEffect transition="in" filter="wheel(1)">
                                      <p:cBhvr>
                                        <p:cTn id="7" dur="2000" fill="hold"/>
                                        <p:tgtEl>
                                          <p:spTgt spid="10505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02"/>
                                        </p:tgtEl>
                                        <p:attrNameLst>
                                          <p:attrName>style.visibility</p:attrName>
                                        </p:attrNameLst>
                                      </p:cBhvr>
                                      <p:to>
                                        <p:strVal val="visible"/>
                                      </p:to>
                                    </p:set>
                                    <p:animEffect transition="in" filter="wheel(1)">
                                      <p:cBhvr>
                                        <p:cTn id="12" dur="2000" fill="hold"/>
                                        <p:tgtEl>
                                          <p:spTgt spid="105050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04"/>
                                        </p:tgtEl>
                                        <p:attrNameLst>
                                          <p:attrName>style.visibility</p:attrName>
                                        </p:attrNameLst>
                                      </p:cBhvr>
                                      <p:to>
                                        <p:strVal val="visible"/>
                                      </p:to>
                                    </p:set>
                                    <p:animEffect transition="in" filter="wheel(1)">
                                      <p:cBhvr>
                                        <p:cTn id="17" dur="2000" fill="hold"/>
                                        <p:tgtEl>
                                          <p:spTgt spid="105050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06"/>
                                        </p:tgtEl>
                                        <p:attrNameLst>
                                          <p:attrName>style.visibility</p:attrName>
                                        </p:attrNameLst>
                                      </p:cBhvr>
                                      <p:to>
                                        <p:strVal val="visible"/>
                                      </p:to>
                                    </p:set>
                                    <p:animEffect transition="in" filter="wheel(1)">
                                      <p:cBhvr>
                                        <p:cTn id="22" dur="2000" fill="hold"/>
                                        <p:tgtEl>
                                          <p:spTgt spid="1050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08" name="文本框 3"/>
          <p:cNvSpPr/>
          <p:nvPr/>
        </p:nvSpPr>
        <p:spPr>
          <a:xfrm>
            <a:off x="272653" y="1319213"/>
            <a:ext cx="8584406"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5、非并列关系(如转折关系、因果关系等)的多重复句，第一层的前后两部分之间，也用分号。 </a:t>
            </a:r>
            <a:endParaRPr lang="zh-CN" altLang="zh-CN" sz="1350">
              <a:latin typeface="Arial" panose="020b0604020202020204" pitchFamily="34" charset="0"/>
            </a:endParaRPr>
          </a:p>
        </p:txBody>
      </p:sp>
      <p:sp>
        <p:nvSpPr>
          <p:cNvPr id="1050510" name="文本框 4"/>
          <p:cNvSpPr/>
          <p:nvPr/>
        </p:nvSpPr>
        <p:spPr>
          <a:xfrm>
            <a:off x="272653" y="2759869"/>
            <a:ext cx="8634413" cy="1730375"/>
          </a:xfrm>
          <a:prstGeom prst="rect">
            <a:avLst/>
          </a:prstGeom>
          <a:noFill/>
          <a:ln w="28575"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700" b="1" baseline="0">
                <a:latin typeface="黑体" panose="02010609060101010101" pitchFamily="2" charset="-122"/>
                <a:ea typeface="黑体" panose="02010609060101010101" pitchFamily="2" charset="-122"/>
              </a:rPr>
              <a:t>例：我国年满十八周岁的公民，不分民族、种族、性别、职业、家庭出身、宗教信仰、教育程度、财产状况、居住期限，都有选举权与被选举权</a:t>
            </a:r>
            <a:r>
              <a:rPr lang="en-US" altLang="en-US" sz="2700" b="1" baseline="0">
                <a:solidFill>
                  <a:srgbClr val="FF0000"/>
                </a:solidFill>
                <a:latin typeface="黑体" panose="02010609060101010101" pitchFamily="2" charset="-122"/>
                <a:ea typeface="黑体" panose="02010609060101010101" pitchFamily="2" charset="-122"/>
              </a:rPr>
              <a:t>；但是</a:t>
            </a:r>
            <a:r>
              <a:rPr lang="en-US" altLang="en-US" sz="2700" b="1" baseline="0">
                <a:latin typeface="黑体" panose="02010609060101010101" pitchFamily="2" charset="-122"/>
                <a:ea typeface="黑体" panose="02010609060101010101" pitchFamily="2" charset="-122"/>
              </a:rPr>
              <a:t>依照法律被剥夺政治权利的人除外。</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08"/>
                                        </p:tgtEl>
                                        <p:attrNameLst>
                                          <p:attrName>style.visibility</p:attrName>
                                        </p:attrNameLst>
                                      </p:cBhvr>
                                      <p:to>
                                        <p:strVal val="visible"/>
                                      </p:to>
                                    </p:set>
                                    <p:animEffect transition="in" filter="wheel(1)">
                                      <p:cBhvr>
                                        <p:cTn id="7" dur="2000" fill="hold"/>
                                        <p:tgtEl>
                                          <p:spTgt spid="10505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10"/>
                                        </p:tgtEl>
                                        <p:attrNameLst>
                                          <p:attrName>style.visibility</p:attrName>
                                        </p:attrNameLst>
                                      </p:cBhvr>
                                      <p:to>
                                        <p:strVal val="visible"/>
                                      </p:to>
                                    </p:set>
                                    <p:animEffect transition="in" filter="wheel(1)">
                                      <p:cBhvr>
                                        <p:cTn id="12" dur="2000" fill="hold"/>
                                        <p:tgtEl>
                                          <p:spTgt spid="1050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12" name="文本框 10"/>
          <p:cNvSpPr/>
          <p:nvPr/>
        </p:nvSpPr>
        <p:spPr>
          <a:xfrm>
            <a:off x="620316" y="1096566"/>
            <a:ext cx="1693069"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198" name="图片 9"/>
          <p:cNvPicPr>
            <a:picLocks noChangeAspect="1"/>
          </p:cNvPicPr>
          <p:nvPr/>
        </p:nvPicPr>
        <p:blipFill>
          <a:blip r:embed="rId3"/>
          <a:stretch>
            <a:fillRect/>
          </a:stretch>
        </p:blipFill>
        <p:spPr>
          <a:xfrm>
            <a:off x="72629" y="2156222"/>
            <a:ext cx="2240756" cy="2545556"/>
          </a:xfrm>
          <a:prstGeom prst="rect">
            <a:avLst/>
          </a:prstGeom>
          <a:noFill/>
          <a:ln w="9525">
            <a:noFill/>
          </a:ln>
        </p:spPr>
      </p:pic>
      <p:sp>
        <p:nvSpPr>
          <p:cNvPr id="1050514" name="文本框 3"/>
          <p:cNvSpPr/>
          <p:nvPr/>
        </p:nvSpPr>
        <p:spPr>
          <a:xfrm>
            <a:off x="4250214" y="43419"/>
            <a:ext cx="1790700" cy="530225"/>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516" name="文本框 4"/>
          <p:cNvSpPr/>
          <p:nvPr/>
        </p:nvSpPr>
        <p:spPr>
          <a:xfrm>
            <a:off x="2472611" y="785178"/>
            <a:ext cx="6482953" cy="3300095"/>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3000" b="1" baseline="0">
                <a:latin typeface="黑体" panose="02010609060101010101" pitchFamily="2" charset="-122"/>
                <a:ea typeface="黑体" panose="02010609060101010101" pitchFamily="2" charset="-122"/>
              </a:rPr>
              <a:t>一、无逗不分</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二、分项列举的各项之间用分号</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三、分项列举里余指代词“等等”前也要用分号</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四、非并列关系(如转折关系、因果关系等)的多重复句，第一层的前后两部分之间，也用分号。</a:t>
            </a:r>
            <a:endParaRPr lang="zh-CN" altLang="zh-CN" sz="1350">
              <a:latin typeface="Arial" panose="020b0604020202020204" pitchFamily="34" charset="0"/>
            </a:endParaRPr>
          </a:p>
        </p:txBody>
      </p:sp>
      <p:sp>
        <p:nvSpPr>
          <p:cNvPr id="1050518" name="下箭头 7"/>
          <p:cNvSpPr/>
          <p:nvPr/>
        </p:nvSpPr>
        <p:spPr>
          <a:xfrm>
            <a:off x="5258435" y="4085590"/>
            <a:ext cx="164306" cy="426244"/>
          </a:xfrm>
          <a:prstGeom prst="downArrow">
            <a:avLst>
              <a:gd name="adj1" fmla="val 50000"/>
              <a:gd name="adj2" fmla="val 49974"/>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520" name="文本框 8"/>
          <p:cNvSpPr/>
          <p:nvPr/>
        </p:nvSpPr>
        <p:spPr>
          <a:xfrm>
            <a:off x="4491673" y="4511914"/>
            <a:ext cx="1697831" cy="391160"/>
          </a:xfrm>
          <a:prstGeom prst="rect">
            <a:avLst/>
          </a:prstGeom>
          <a:noFill/>
          <a:ln w="9525" cap="flat" cmpd="sng">
            <a:solidFill>
              <a:srgbClr val="EBEBE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21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
        <p:nvSpPr>
          <p:cNvPr id="2" name="文本框 1"/>
          <p:cNvSpPr txBox="1"/>
          <p:nvPr/>
        </p:nvSpPr>
        <p:spPr>
          <a:xfrm>
            <a:off x="2553335" y="5146040"/>
            <a:ext cx="5574030" cy="1555750"/>
          </a:xfrm>
          <a:prstGeom prst="rect">
            <a:avLst/>
          </a:prstGeom>
          <a:noFill/>
        </p:spPr>
        <p:txBody>
          <a:bodyPr wrap="square" rtlCol="0" anchor="t">
            <a:spAutoFit/>
          </a:bodyPr>
          <a:lstStyle/>
          <a:p>
            <a:pPr marL="342900" indent="-342900" algn="ctr" fontAlgn="base">
              <a:spcBef>
                <a:spcPct val="20000"/>
              </a:spcBef>
              <a:buFont typeface="Arial" panose="020b0604020202020204" pitchFamily="34" charset="0"/>
            </a:pPr>
            <a:r>
              <a:rPr lang="zh-CN" altLang="en-US" sz="2800">
                <a:solidFill>
                  <a:srgbClr val="FF0000"/>
                </a:solidFill>
                <a:latin typeface="Calibri"/>
                <a:ea typeface="黑体" panose="02010609060101010101" pitchFamily="2" charset="-122"/>
                <a:cs typeface="Arial" panose="020b0604020202020204" pitchFamily="34" charset="0"/>
                <a:sym typeface="+mn-ea"/>
              </a:rPr>
              <a:t>非并复句首层标</a:t>
            </a:r>
            <a:endParaRPr lang="zh-CN" altLang="en-US">
              <a:solidFill>
                <a:srgbClr val="FF0000"/>
              </a:solidFill>
              <a:ea typeface="黑体" panose="02010609060101010101" pitchFamily="2" charset="-122"/>
            </a:endParaRPr>
          </a:p>
          <a:p>
            <a:pPr marL="342900" indent="-342900" algn="ctr" fontAlgn="base">
              <a:spcBef>
                <a:spcPct val="20000"/>
              </a:spcBef>
              <a:buFont typeface="Arial" panose="020b0604020202020204" pitchFamily="34" charset="0"/>
            </a:pPr>
            <a:r>
              <a:rPr lang="zh-CN" altLang="en-US" sz="2800">
                <a:solidFill>
                  <a:srgbClr val="FF0000"/>
                </a:solidFill>
                <a:latin typeface="Calibri"/>
                <a:ea typeface="黑体" panose="02010609060101010101" pitchFamily="2" charset="-122"/>
                <a:cs typeface="Arial" panose="020b0604020202020204" pitchFamily="34" charset="0"/>
                <a:sym typeface="+mn-ea"/>
              </a:rPr>
              <a:t>分项列举不能少</a:t>
            </a:r>
            <a:endParaRPr lang="zh-CN" altLang="en-US">
              <a:solidFill>
                <a:srgbClr val="FF0000"/>
              </a:solidFill>
              <a:ea typeface="黑体" panose="02010609060101010101" pitchFamily="2" charset="-122"/>
            </a:endParaRPr>
          </a:p>
          <a:p>
            <a:pPr marL="342900" indent="-342900" algn="ctr" fontAlgn="base">
              <a:spcBef>
                <a:spcPct val="20000"/>
              </a:spcBef>
              <a:buFont typeface="Arial" panose="020b0604020202020204" pitchFamily="34" charset="0"/>
            </a:pPr>
            <a:r>
              <a:rPr lang="zh-CN" altLang="en-US" sz="2800">
                <a:solidFill>
                  <a:srgbClr val="FF0000"/>
                </a:solidFill>
                <a:latin typeface="Calibri"/>
                <a:ea typeface="黑体" panose="02010609060101010101" pitchFamily="2" charset="-122"/>
                <a:cs typeface="Arial" panose="020b0604020202020204" pitchFamily="34" charset="0"/>
                <a:sym typeface="+mn-ea"/>
              </a:rPr>
              <a:t>看到分号找逗号</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512"/>
                                        </p:tgtEl>
                                        <p:attrNameLst>
                                          <p:attrName>style.visibility</p:attrName>
                                        </p:attrNameLst>
                                      </p:cBhvr>
                                      <p:to>
                                        <p:strVal val="visible"/>
                                      </p:to>
                                    </p:set>
                                    <p:animEffect transition="in" filter="wipe(left)">
                                      <p:cBhvr>
                                        <p:cTn id="7" dur="500" fill="hold"/>
                                        <p:tgtEl>
                                          <p:spTgt spid="10505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198"/>
                                        </p:tgtEl>
                                        <p:attrNameLst>
                                          <p:attrName>style.visibility</p:attrName>
                                        </p:attrNameLst>
                                      </p:cBhvr>
                                      <p:to>
                                        <p:strVal val="visible"/>
                                      </p:to>
                                    </p:set>
                                    <p:animEffect transition="in" filter="plus(in)">
                                      <p:cBhvr>
                                        <p:cTn id="12" dur="2000" fill="hold"/>
                                        <p:tgtEl>
                                          <p:spTgt spid="209719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14"/>
                                        </p:tgtEl>
                                        <p:attrNameLst>
                                          <p:attrName>style.visibility</p:attrName>
                                        </p:attrNameLst>
                                      </p:cBhvr>
                                      <p:to>
                                        <p:strVal val="visible"/>
                                      </p:to>
                                    </p:set>
                                    <p:animEffect transition="in" filter="wheel(1)">
                                      <p:cBhvr>
                                        <p:cTn id="17" dur="2000" fill="hold"/>
                                        <p:tgtEl>
                                          <p:spTgt spid="105051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16"/>
                                        </p:tgtEl>
                                        <p:attrNameLst>
                                          <p:attrName>style.visibility</p:attrName>
                                        </p:attrNameLst>
                                      </p:cBhvr>
                                      <p:to>
                                        <p:strVal val="visible"/>
                                      </p:to>
                                    </p:set>
                                    <p:animEffect transition="in" filter="wheel(1)">
                                      <p:cBhvr>
                                        <p:cTn id="22" dur="2000" fill="hold"/>
                                        <p:tgtEl>
                                          <p:spTgt spid="105051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518"/>
                                        </p:tgtEl>
                                        <p:attrNameLst>
                                          <p:attrName>style.visibility</p:attrName>
                                        </p:attrNameLst>
                                      </p:cBhvr>
                                      <p:to>
                                        <p:strVal val="visible"/>
                                      </p:to>
                                    </p:set>
                                    <p:animEffect transition="in" filter="wheel(1)">
                                      <p:cBhvr>
                                        <p:cTn id="27" dur="2000" fill="hold"/>
                                        <p:tgtEl>
                                          <p:spTgt spid="1050518"/>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520"/>
                                        </p:tgtEl>
                                        <p:attrNameLst>
                                          <p:attrName>style.visibility</p:attrName>
                                        </p:attrNameLst>
                                      </p:cBhvr>
                                      <p:to>
                                        <p:strVal val="visible"/>
                                      </p:to>
                                    </p:set>
                                    <p:animEffect transition="in" filter="wheel(1)">
                                      <p:cBhvr>
                                        <p:cTn id="32" dur="2000" fill="hold"/>
                                        <p:tgtEl>
                                          <p:spTgt spid="1050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24" name="文本框 3"/>
          <p:cNvSpPr/>
          <p:nvPr/>
        </p:nvSpPr>
        <p:spPr>
          <a:xfrm>
            <a:off x="482203" y="1226344"/>
            <a:ext cx="1937147" cy="530225"/>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课堂练习</a:t>
            </a:r>
            <a:endParaRPr lang="zh-CN" altLang="zh-CN" sz="1350">
              <a:latin typeface="Arial" panose="020b0604020202020204" pitchFamily="34" charset="0"/>
            </a:endParaRPr>
          </a:p>
        </p:txBody>
      </p:sp>
      <p:sp>
        <p:nvSpPr>
          <p:cNvPr id="1050526" name="文本框 4"/>
          <p:cNvSpPr/>
          <p:nvPr/>
        </p:nvSpPr>
        <p:spPr>
          <a:xfrm>
            <a:off x="215503" y="2406253"/>
            <a:ext cx="8682038" cy="899160"/>
          </a:xfrm>
          <a:prstGeom prst="rect">
            <a:avLst/>
          </a:prstGeom>
          <a:noFill/>
          <a:ln w="9525">
            <a:noFill/>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sym typeface="微软雅黑" panose="020b0503020204020204" pitchFamily="34" charset="-122"/>
              </a:rPr>
              <a:t>诈骗犯有一种特长，讲究“适销对路”：你迷信鬼神，他就以鬼神为饵，你迷信权力，他就以权力相诱。</a:t>
            </a:r>
            <a:endParaRPr lang="zh-CN" altLang="zh-CN" sz="1350">
              <a:latin typeface="Arial" panose="020b0604020202020204" pitchFamily="34" charset="0"/>
            </a:endParaRPr>
          </a:p>
        </p:txBody>
      </p:sp>
      <p:sp>
        <p:nvSpPr>
          <p:cNvPr id="1050528" name="文本框 7"/>
          <p:cNvSpPr/>
          <p:nvPr/>
        </p:nvSpPr>
        <p:spPr>
          <a:xfrm>
            <a:off x="540544" y="3800475"/>
            <a:ext cx="8356997"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并列分句内的停顿用分号。（已满足无逗不分的条件）</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26"/>
                                        </p:tgtEl>
                                        <p:attrNameLst>
                                          <p:attrName>style.visibility</p:attrName>
                                        </p:attrNameLst>
                                      </p:cBhvr>
                                      <p:to>
                                        <p:strVal val="visible"/>
                                      </p:to>
                                    </p:set>
                                    <p:animEffect transition="in" filter="wheel(1)">
                                      <p:cBhvr>
                                        <p:cTn id="7" dur="2000" fill="hold"/>
                                        <p:tgtEl>
                                          <p:spTgt spid="10505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28"/>
                                        </p:tgtEl>
                                        <p:attrNameLst>
                                          <p:attrName>style.visibility</p:attrName>
                                        </p:attrNameLst>
                                      </p:cBhvr>
                                      <p:to>
                                        <p:strVal val="visible"/>
                                      </p:to>
                                    </p:set>
                                    <p:animEffect transition="in" filter="wheel(1)">
                                      <p:cBhvr>
                                        <p:cTn id="12" dur="2000" fill="hold"/>
                                        <p:tgtEl>
                                          <p:spTgt spid="1050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续表：</a:t>
            </a:r>
          </a:p>
        </p:txBody>
      </p:sp>
      <p:sp>
        <p:nvSpPr>
          <p:cNvPr id="3" name="内容占位符 2"/>
          <p:cNvSpPr>
            <a:spLocks noGrp="1"/>
          </p:cNvSpPr>
          <p:nvPr>
            <p:ph idx="1"/>
          </p:nvPr>
        </p:nvSpPr>
        <p:spPr>
          <a:xfrm>
            <a:off x="-635" y="952500"/>
            <a:ext cx="9078595" cy="5597525"/>
          </a:xfrm>
        </p:spPr>
        <p:txBody>
          <a:bodyPr>
            <a:noAutofit/>
          </a:bodyPr>
          <a:lstStyle/>
          <a:p>
            <a:endParaRPr lang="zh-CN" altLang="en-US" sz="2400" b="1">
              <a:latin typeface="黑体" panose="02010609060101010101" pitchFamily="2" charset="-122"/>
              <a:ea typeface="黑体" panose="02010609060101010101" pitchFamily="2" charset="-122"/>
              <a:cs typeface="黑体" panose="02010609060101010101" pitchFamily="2" charset="-122"/>
            </a:endParaRPr>
          </a:p>
          <a:p>
            <a:endParaRPr lang="zh-CN" altLang="en-US" sz="2400" b="1">
              <a:latin typeface="黑体" panose="02010609060101010101" pitchFamily="2" charset="-122"/>
              <a:ea typeface="黑体" panose="02010609060101010101" pitchFamily="2" charset="-122"/>
              <a:cs typeface="黑体" panose="02010609060101010101" pitchFamily="2" charset="-122"/>
            </a:endParaRPr>
          </a:p>
          <a:p>
            <a:r>
              <a:rPr lang="en-US" altLang="zh-CN" sz="2400" b="1">
                <a:latin typeface="黑体" panose="02010609060101010101" pitchFamily="2" charset="-122"/>
                <a:ea typeface="黑体" panose="02010609060101010101" pitchFamily="2" charset="-122"/>
                <a:cs typeface="黑体" panose="02010609060101010101" pitchFamily="2" charset="-122"/>
              </a:rPr>
              <a:t>3</a:t>
            </a:r>
            <a:r>
              <a:rPr sz="2400" b="1">
                <a:latin typeface="黑体" panose="02010609060101010101" pitchFamily="2" charset="-122"/>
                <a:ea typeface="黑体" panose="02010609060101010101" pitchFamily="2" charset="-122"/>
                <a:cs typeface="黑体" panose="02010609060101010101" pitchFamily="2" charset="-122"/>
              </a:rPr>
              <a:t>、</a:t>
            </a:r>
            <a:r>
              <a:rPr lang="zh-CN" altLang="en-US" sz="2400" b="1">
                <a:latin typeface="黑体" panose="02010609060101010101" pitchFamily="2" charset="-122"/>
                <a:ea typeface="黑体" panose="02010609060101010101" pitchFamily="2" charset="-122"/>
                <a:cs typeface="黑体" panose="02010609060101010101" pitchFamily="2" charset="-122"/>
              </a:rPr>
              <a:t>下列各句中，分号使用不正确的一项是(　　)</a:t>
            </a:r>
          </a:p>
          <a:p>
            <a:r>
              <a:rPr lang="zh-CN" altLang="en-US" sz="2400" b="1">
                <a:latin typeface="黑体" panose="02010609060101010101" pitchFamily="2" charset="-122"/>
                <a:ea typeface="黑体" panose="02010609060101010101" pitchFamily="2" charset="-122"/>
                <a:cs typeface="黑体" panose="02010609060101010101" pitchFamily="2" charset="-122"/>
              </a:rPr>
              <a:t>A．他的神色，还是那么的安详；他的举止，还是那么的凝重。</a:t>
            </a:r>
          </a:p>
          <a:p>
            <a:r>
              <a:rPr lang="zh-CN" altLang="en-US" sz="2400" b="1">
                <a:latin typeface="黑体" panose="02010609060101010101" pitchFamily="2" charset="-122"/>
                <a:ea typeface="黑体" panose="02010609060101010101" pitchFamily="2" charset="-122"/>
                <a:cs typeface="黑体" panose="02010609060101010101" pitchFamily="2" charset="-122"/>
              </a:rPr>
              <a:t>B．做要靠想来指导；想要靠做来证明。</a:t>
            </a:r>
          </a:p>
          <a:p>
            <a:r>
              <a:rPr lang="zh-CN" altLang="en-US" sz="2400" b="1">
                <a:latin typeface="黑体" panose="02010609060101010101" pitchFamily="2" charset="-122"/>
                <a:ea typeface="黑体" panose="02010609060101010101" pitchFamily="2" charset="-122"/>
                <a:cs typeface="黑体" panose="02010609060101010101" pitchFamily="2" charset="-122"/>
              </a:rPr>
              <a:t>C．经验告诉我们：天上的薄云，往往是天气晴朗的象征；那种低而厚密的云层，常常是阴雨风雪的预兆。</a:t>
            </a:r>
          </a:p>
          <a:p>
            <a:r>
              <a:rPr lang="zh-CN" altLang="en-US" sz="2400" b="1">
                <a:latin typeface="黑体" panose="02010609060101010101" pitchFamily="2" charset="-122"/>
                <a:ea typeface="黑体" panose="02010609060101010101" pitchFamily="2" charset="-122"/>
                <a:cs typeface="黑体" panose="02010609060101010101" pitchFamily="2" charset="-122"/>
              </a:rPr>
              <a:t>D．我国公民，不分民族、种族、性别、职业、家庭出身、宗教信仰、教育程度、财产状况、居住期限，都有选举权和被选举权；但是依照法律被剥夺政治权利的人除外。</a:t>
            </a:r>
          </a:p>
        </p:txBody>
      </p:sp>
      <p:pic>
        <p:nvPicPr>
          <p:cNvPr id="5" name="图片 4" descr="31393938393834313b31393939353232383bb9b4d5fdc8b7"/>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56051" y="3505041"/>
            <a:ext cx="491966" cy="491966"/>
          </a:xfrm>
          <a:prstGeom prst="rect">
            <a:avLst/>
          </a:prstGeom>
        </p:spPr>
      </p:pic>
      <p:sp>
        <p:nvSpPr>
          <p:cNvPr id="6" name="圆角矩形标注 5"/>
          <p:cNvSpPr/>
          <p:nvPr/>
        </p:nvSpPr>
        <p:spPr>
          <a:xfrm>
            <a:off x="1701959" y="69691"/>
            <a:ext cx="6994684" cy="1538288"/>
          </a:xfrm>
          <a:prstGeom prst="wedgeRoundRectCallout">
            <a:avLst>
              <a:gd name="adj1" fmla="val -37587"/>
              <a:gd name="adj2" fmla="val 827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t>解析：选B。A项，并列分句内部有了逗号，分句间可以用分号。B项，并列分句内部没有逗号不能直接用分号，应把分号改为逗号。C项，如果是以复句形式充当句子的宾语，而宾语前面又用了冒号，那么分句内部也可用分号。D项，非并列关系(如转折关系、因果关系等)的多重复句，第一层的分界处也要用分号。</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30" name="文本框 3"/>
          <p:cNvSpPr/>
          <p:nvPr/>
        </p:nvSpPr>
        <p:spPr>
          <a:xfrm>
            <a:off x="1473994" y="881063"/>
            <a:ext cx="6194822" cy="530225"/>
          </a:xfrm>
          <a:prstGeom prst="rect">
            <a:avLst/>
          </a:prstGeom>
          <a:noFill/>
          <a:ln w="9525">
            <a:noFill/>
          </a:ln>
        </p:spPr>
        <p:txBody>
          <a:bodyPr vert="horz" lIns="68580" tIns="34290" rIns="68580" bIns="34290" anchor="t">
            <a:spAutoFit/>
          </a:bodyPr>
          <a:lstStyle/>
          <a:p>
            <a:pPr algn="ctr">
              <a:buFontTx/>
              <a:buNone/>
            </a:pPr>
            <a:r>
              <a:rPr lang="zh-CN" altLang="en-US" sz="3000" b="1" baseline="0">
                <a:solidFill>
                  <a:srgbClr val="1D41D5"/>
                </a:solidFill>
                <a:latin typeface="黑体" panose="02010609060101010101" pitchFamily="2" charset="-122"/>
                <a:ea typeface="黑体" panose="02010609060101010101" pitchFamily="2" charset="-122"/>
              </a:rPr>
              <a:t>四、冒号使用</a:t>
            </a:r>
            <a:endParaRPr lang="zh-CN" altLang="zh-CN" sz="1350">
              <a:latin typeface="Arial" panose="020b0604020202020204" pitchFamily="34" charset="0"/>
            </a:endParaRPr>
          </a:p>
        </p:txBody>
      </p:sp>
      <p:sp>
        <p:nvSpPr>
          <p:cNvPr id="1050532" name="文本框 4"/>
          <p:cNvSpPr/>
          <p:nvPr/>
        </p:nvSpPr>
        <p:spPr>
          <a:xfrm>
            <a:off x="252413" y="1352550"/>
            <a:ext cx="8639175"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作用：</a:t>
            </a:r>
            <a:r>
              <a:rPr lang="zh-CN" altLang="en-US" sz="2700" b="1" baseline="0">
                <a:latin typeface="黑体" panose="02010609060101010101" pitchFamily="2" charset="-122"/>
                <a:ea typeface="黑体" panose="02010609060101010101" pitchFamily="2" charset="-122"/>
              </a:rPr>
              <a:t>起提示下文或总括上文的作用；提醒读者对下文的注意，有时表示下边是说明。</a:t>
            </a:r>
            <a:endParaRPr lang="zh-CN" altLang="zh-CN" sz="1350">
              <a:latin typeface="Arial" panose="020b0604020202020204" pitchFamily="34" charset="0"/>
            </a:endParaRPr>
          </a:p>
        </p:txBody>
      </p:sp>
      <p:sp>
        <p:nvSpPr>
          <p:cNvPr id="1050534" name="文本框 7"/>
          <p:cNvSpPr/>
          <p:nvPr/>
        </p:nvSpPr>
        <p:spPr>
          <a:xfrm>
            <a:off x="192881" y="2184797"/>
            <a:ext cx="8253413"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（1）同一句话不重复使用冒号（冒号不能连用）</a:t>
            </a:r>
            <a:endParaRPr lang="zh-CN" altLang="zh-CN" sz="1350">
              <a:latin typeface="Arial" panose="020b0604020202020204" pitchFamily="34" charset="0"/>
            </a:endParaRPr>
          </a:p>
        </p:txBody>
      </p:sp>
      <p:sp>
        <p:nvSpPr>
          <p:cNvPr id="1050536" name="文本框 8"/>
          <p:cNvSpPr/>
          <p:nvPr/>
        </p:nvSpPr>
        <p:spPr>
          <a:xfrm>
            <a:off x="192881" y="2720578"/>
            <a:ext cx="8777288" cy="154559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例：晚上开大会，张书记宣布：厂里要实行两项改革措施：一是持证上岗，二是脱产培训。</a:t>
            </a:r>
            <a:endParaRPr lang="zh-CN" altLang="zh-CN" sz="1350">
              <a:latin typeface="Arial" panose="020b0604020202020204" pitchFamily="34" charset="0"/>
            </a:endParaRPr>
          </a:p>
          <a:p>
            <a:pPr>
              <a:buFontTx/>
              <a:buNone/>
            </a:pPr>
            <a:r>
              <a:rPr lang="en-US" altLang="en-US" sz="2400" b="1" baseline="0">
                <a:solidFill>
                  <a:srgbClr val="1D41D5"/>
                </a:solidFill>
                <a:latin typeface="黑体" panose="02010609060101010101" pitchFamily="2" charset="-122"/>
                <a:ea typeface="黑体" panose="02010609060101010101" pitchFamily="2" charset="-122"/>
              </a:rPr>
              <a:t>（句中虽然有“宣布”“注意”“证明”等引起下文的词语，但一个句子中不重复使用冒号。两个冒号中应有一个改为逗号。）</a:t>
            </a:r>
            <a:endParaRPr lang="zh-CN" altLang="zh-CN" sz="1350">
              <a:latin typeface="Arial" panose="020b0604020202020204" pitchFamily="34" charset="0"/>
            </a:endParaRPr>
          </a:p>
        </p:txBody>
      </p:sp>
      <p:sp>
        <p:nvSpPr>
          <p:cNvPr id="1050538" name="文本框 9"/>
          <p:cNvSpPr/>
          <p:nvPr/>
        </p:nvSpPr>
        <p:spPr>
          <a:xfrm>
            <a:off x="209550" y="4332685"/>
            <a:ext cx="8220075"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（2）冒号不与“即”“也就是”“如”同时使用。</a:t>
            </a:r>
            <a:endParaRPr lang="zh-CN" altLang="zh-CN" sz="1350">
              <a:latin typeface="Arial" panose="020b0604020202020204" pitchFamily="34" charset="0"/>
            </a:endParaRPr>
          </a:p>
        </p:txBody>
      </p:sp>
      <p:sp>
        <p:nvSpPr>
          <p:cNvPr id="1050540" name="文本框 11"/>
          <p:cNvSpPr/>
          <p:nvPr/>
        </p:nvSpPr>
        <p:spPr>
          <a:xfrm>
            <a:off x="192881" y="4824413"/>
            <a:ext cx="8840391" cy="117602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例：我们要有两种“力”：即毅力、努力。</a:t>
            </a:r>
            <a:endParaRPr lang="zh-CN" altLang="zh-CN" sz="1350">
              <a:latin typeface="Arial" panose="020b0604020202020204" pitchFamily="34" charset="0"/>
            </a:endParaRPr>
          </a:p>
          <a:p>
            <a:pPr>
              <a:buFontTx/>
              <a:buNone/>
            </a:pPr>
            <a:r>
              <a:rPr lang="en-US" altLang="en-US" sz="2400" b="1" baseline="0">
                <a:solidFill>
                  <a:srgbClr val="1D41D5"/>
                </a:solidFill>
                <a:latin typeface="黑体" panose="02010609060101010101" pitchFamily="2" charset="-122"/>
                <a:ea typeface="黑体" panose="02010609060101010101" pitchFamily="2" charset="-122"/>
              </a:rPr>
              <a:t>（“即”与冒号具有相同的提示作用，不能同时使用，必须删掉其中一个。）</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30"/>
                                        </p:tgtEl>
                                        <p:attrNameLst>
                                          <p:attrName>style.visibility</p:attrName>
                                        </p:attrNameLst>
                                      </p:cBhvr>
                                      <p:to>
                                        <p:strVal val="visible"/>
                                      </p:to>
                                    </p:set>
                                    <p:animEffect transition="in" filter="wheel(1)">
                                      <p:cBhvr>
                                        <p:cTn id="7" dur="2000" fill="hold"/>
                                        <p:tgtEl>
                                          <p:spTgt spid="10505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32"/>
                                        </p:tgtEl>
                                        <p:attrNameLst>
                                          <p:attrName>style.visibility</p:attrName>
                                        </p:attrNameLst>
                                      </p:cBhvr>
                                      <p:to>
                                        <p:strVal val="visible"/>
                                      </p:to>
                                    </p:set>
                                    <p:animEffect transition="in" filter="wheel(1)">
                                      <p:cBhvr>
                                        <p:cTn id="12" dur="2000" fill="hold"/>
                                        <p:tgtEl>
                                          <p:spTgt spid="105053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36"/>
                                        </p:tgtEl>
                                        <p:attrNameLst>
                                          <p:attrName>style.visibility</p:attrName>
                                        </p:attrNameLst>
                                      </p:cBhvr>
                                      <p:to>
                                        <p:strVal val="visible"/>
                                      </p:to>
                                    </p:set>
                                    <p:animEffect transition="in" filter="wheel(1)">
                                      <p:cBhvr>
                                        <p:cTn id="17" dur="2000" fill="hold"/>
                                        <p:tgtEl>
                                          <p:spTgt spid="105053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38"/>
                                        </p:tgtEl>
                                        <p:attrNameLst>
                                          <p:attrName>style.visibility</p:attrName>
                                        </p:attrNameLst>
                                      </p:cBhvr>
                                      <p:to>
                                        <p:strVal val="visible"/>
                                      </p:to>
                                    </p:set>
                                    <p:animEffect transition="in" filter="wheel(1)">
                                      <p:cBhvr>
                                        <p:cTn id="22" dur="2000" fill="hold"/>
                                        <p:tgtEl>
                                          <p:spTgt spid="105053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540"/>
                                        </p:tgtEl>
                                        <p:attrNameLst>
                                          <p:attrName>style.visibility</p:attrName>
                                        </p:attrNameLst>
                                      </p:cBhvr>
                                      <p:to>
                                        <p:strVal val="visible"/>
                                      </p:to>
                                    </p:set>
                                    <p:animEffect transition="in" filter="wheel(1)">
                                      <p:cBhvr>
                                        <p:cTn id="27" dur="2000" fill="hold"/>
                                        <p:tgtEl>
                                          <p:spTgt spid="1050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custDataLst>
              <p:tags r:id="rId2"/>
            </p:custDataLst>
          </p:nvPr>
        </p:nvSpPr>
        <p:spPr>
          <a:xfrm>
            <a:off x="649605" y="656590"/>
            <a:ext cx="2938780" cy="922020"/>
          </a:xfrm>
          <a:prstGeom prst="rect">
            <a:avLst/>
          </a:prstGeom>
          <a:solidFill>
            <a:srgbClr val="FFFF00"/>
          </a:solidFill>
          <a:ln>
            <a:solidFill>
              <a:srgbClr val="FF0000"/>
            </a:solidFill>
          </a:ln>
        </p:spPr>
        <p:txBody>
          <a:bodyPr wrap="none" rtlCol="0" anchor="t">
            <a:spAutoFit/>
          </a:bodyPr>
          <a:lstStyle/>
          <a:p>
            <a:r>
              <a:rPr lang="zh-CN" altLang="en-US" sz="5400">
                <a:solidFill>
                  <a:srgbClr val="FF0000"/>
                </a:solidFill>
                <a:ea typeface="黑体" panose="02010609060101010101" pitchFamily="2" charset="-122"/>
                <a:sym typeface="+mn-ea"/>
              </a:rPr>
              <a:t>课标解读</a:t>
            </a:r>
          </a:p>
        </p:txBody>
      </p:sp>
      <p:sp>
        <p:nvSpPr>
          <p:cNvPr id="3" name="标题 1"/>
          <p:cNvSpPr/>
          <p:nvPr>
            <p:custDataLst>
              <p:tags r:id="rId3"/>
            </p:custDataLst>
          </p:nvPr>
        </p:nvSpPr>
        <p:spPr>
          <a:xfrm>
            <a:off x="649605" y="1710690"/>
            <a:ext cx="7844155" cy="4224655"/>
          </a:xfrm>
          <a:prstGeom prst="rect">
            <a:avLst/>
          </a:prstGeom>
          <a:noFill/>
          <a:ln w="9525">
            <a:solidFill>
              <a:srgbClr val="FF0000"/>
            </a:solidFill>
          </a:ln>
        </p:spPr>
        <p:txBody>
          <a:bodyPr lIns="68580" tIns="34290" rIns="68580" bIns="34290" anchor="ct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lnSpc>
                <a:spcPct val="120000"/>
              </a:lnSpc>
            </a:pPr>
            <a:r>
              <a:rPr lang="en-US" altLang="zh-CN">
                <a:latin typeface="等线" panose="02010600030101010101" pitchFamily="2" charset="-122"/>
              </a:rPr>
              <a:t>     </a:t>
            </a:r>
            <a:r>
              <a:rPr lang="zh-CN" altLang="zh-CN">
                <a:solidFill>
                  <a:schemeClr val="tx1"/>
                </a:solidFill>
                <a:latin typeface="楷体" panose="02010609060101010101" pitchFamily="49" charset="-122"/>
                <a:ea typeface="楷体" panose="02010609060101010101" pitchFamily="49" charset="-122"/>
              </a:rPr>
              <a:t>《语文新课程标准》对标点符号的要求是：</a:t>
            </a:r>
            <a:br>
              <a:rPr lang="zh-CN" altLang="zh-CN">
                <a:solidFill>
                  <a:schemeClr val="tx1"/>
                </a:solidFill>
                <a:latin typeface="楷体" panose="02010609060101010101" pitchFamily="49" charset="-122"/>
                <a:ea typeface="楷体" panose="02010609060101010101" pitchFamily="49" charset="-122"/>
              </a:rPr>
            </a:br>
            <a:r>
              <a:rPr lang="en-US" altLang="zh-CN"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zh-CN" b="1" u="sng">
                <a:solidFill>
                  <a:srgbClr val="FF0000"/>
                </a:solidFill>
                <a:latin typeface="黑体" panose="02010609060101010101" pitchFamily="2" charset="-122"/>
                <a:ea typeface="黑体" panose="02010609060101010101" pitchFamily="2" charset="-122"/>
                <a:cs typeface="黑体" panose="02010609060101010101" pitchFamily="2" charset="-122"/>
              </a:rPr>
              <a:t>能正确使用常用标点符号。</a:t>
            </a:r>
            <a:r>
              <a:rPr lang="en-US" altLang="zh-CN" b="1">
                <a:solidFill>
                  <a:srgbClr val="FF0000"/>
                </a:solidFill>
                <a:latin typeface="黑体" panose="02010609060101010101" pitchFamily="2" charset="-122"/>
                <a:ea typeface="黑体" panose="02010609060101010101" pitchFamily="2" charset="-122"/>
                <a:cs typeface="黑体" panose="02010609060101010101" pitchFamily="2" charset="-122"/>
              </a:rPr>
              <a:t>”</a:t>
            </a:r>
            <a:br>
              <a:rPr lang="en-US" altLang="zh-CN">
                <a:solidFill>
                  <a:schemeClr val="tx1"/>
                </a:solidFill>
                <a:latin typeface="楷体" panose="02010609060101010101" pitchFamily="49" charset="-122"/>
                <a:ea typeface="楷体" panose="02010609060101010101" pitchFamily="49" charset="-122"/>
              </a:rPr>
            </a:br>
            <a:r>
              <a:rPr lang="en-US" altLang="zh-CN">
                <a:solidFill>
                  <a:schemeClr val="tx1"/>
                </a:solidFill>
                <a:latin typeface="楷体" panose="02010609060101010101" pitchFamily="49" charset="-122"/>
                <a:ea typeface="楷体" panose="02010609060101010101" pitchFamily="49" charset="-122"/>
              </a:rPr>
              <a:t>    </a:t>
            </a:r>
            <a:r>
              <a:rPr lang="zh-CN" altLang="zh-CN">
                <a:solidFill>
                  <a:schemeClr val="tx1"/>
                </a:solidFill>
                <a:latin typeface="楷体" panose="02010609060101010101" pitchFamily="49" charset="-122"/>
                <a:ea typeface="楷体" panose="02010609060101010101" pitchFamily="49" charset="-122"/>
              </a:rPr>
              <a:t>标点符号的作用：</a:t>
            </a:r>
            <a:br>
              <a:rPr lang="zh-CN" altLang="zh-CN">
                <a:solidFill>
                  <a:schemeClr val="tx1"/>
                </a:solidFill>
                <a:latin typeface="楷体" panose="02010609060101010101" pitchFamily="49" charset="-122"/>
                <a:ea typeface="楷体" panose="02010609060101010101" pitchFamily="49" charset="-122"/>
              </a:rPr>
            </a:br>
            <a:r>
              <a:rPr lang="zh-CN" altLang="zh-CN">
                <a:solidFill>
                  <a:schemeClr val="tx1"/>
                </a:solidFill>
                <a:latin typeface="楷体" panose="02010609060101010101" pitchFamily="49" charset="-122"/>
                <a:ea typeface="楷体" panose="02010609060101010101" pitchFamily="49" charset="-122"/>
              </a:rPr>
              <a:t>        </a:t>
            </a:r>
            <a:r>
              <a:rPr lang="zh-CN" altLang="zh-CN" b="1" u="sng">
                <a:solidFill>
                  <a:schemeClr val="tx1"/>
                </a:solidFill>
                <a:latin typeface="楷体" panose="02010609060101010101" pitchFamily="49" charset="-122"/>
                <a:ea typeface="楷体" panose="02010609060101010101" pitchFamily="49" charset="-122"/>
              </a:rPr>
              <a:t>表语音停顿</a:t>
            </a:r>
            <a:r>
              <a:rPr lang="zh-CN" altLang="zh-CN" b="1">
                <a:solidFill>
                  <a:schemeClr val="tx1"/>
                </a:solidFill>
                <a:latin typeface="楷体" panose="02010609060101010101" pitchFamily="49" charset="-122"/>
                <a:ea typeface="楷体" panose="02010609060101010101" pitchFamily="49" charset="-122"/>
              </a:rPr>
              <a:t>，</a:t>
            </a:r>
            <a:r>
              <a:rPr lang="zh-CN" altLang="zh-CN" b="1" u="sng">
                <a:solidFill>
                  <a:schemeClr val="tx1"/>
                </a:solidFill>
                <a:latin typeface="楷体" panose="02010609060101010101" pitchFamily="49" charset="-122"/>
                <a:ea typeface="楷体" panose="02010609060101010101" pitchFamily="49" charset="-122"/>
              </a:rPr>
              <a:t>表意</a:t>
            </a:r>
            <a:r>
              <a:rPr lang="zh-CN" altLang="zh-CN">
                <a:solidFill>
                  <a:schemeClr val="tx1"/>
                </a:solidFill>
                <a:latin typeface="楷体" panose="02010609060101010101" pitchFamily="49" charset="-122"/>
                <a:ea typeface="楷体" panose="02010609060101010101" pitchFamily="49" charset="-122"/>
              </a:rPr>
              <a:t>。</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42" name="文本框 3"/>
          <p:cNvSpPr/>
          <p:nvPr/>
        </p:nvSpPr>
        <p:spPr>
          <a:xfrm>
            <a:off x="57150" y="44450"/>
            <a:ext cx="9029700"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（3）分说项与总括项之间用冒号。</a:t>
            </a:r>
            <a:endParaRPr lang="zh-CN" altLang="zh-CN" sz="1350">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无论分说项在前还是在后，分说项与总括项之间都用冒号。</a:t>
            </a:r>
            <a:endParaRPr lang="zh-CN" altLang="zh-CN" sz="1350">
              <a:latin typeface="Arial" panose="020b0604020202020204" pitchFamily="34" charset="0"/>
            </a:endParaRPr>
          </a:p>
        </p:txBody>
      </p:sp>
      <p:sp>
        <p:nvSpPr>
          <p:cNvPr id="1050544" name="文本框 7"/>
          <p:cNvSpPr/>
          <p:nvPr/>
        </p:nvSpPr>
        <p:spPr>
          <a:xfrm>
            <a:off x="131763" y="943372"/>
            <a:ext cx="8505825" cy="191516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例：a、好一派万紫千红的灿烂春光：桃花开了，红得像火；梨花开了，白得像雪 ；郁金香也开了，黄色、紫色交相辉映。</a:t>
            </a:r>
            <a:r>
              <a:rPr lang="en-US" altLang="en-US" sz="2400" b="1" u="sng" baseline="0">
                <a:solidFill>
                  <a:srgbClr val="FF0000"/>
                </a:solidFill>
                <a:latin typeface="黑体" panose="02010609060101010101" pitchFamily="2" charset="-122"/>
                <a:ea typeface="黑体" panose="02010609060101010101" pitchFamily="2" charset="-122"/>
              </a:rPr>
              <a:t>（先总括后分说）</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b、晴空万里，阳光普照，微风和煦：真是难得的好天气。</a:t>
            </a:r>
            <a:r>
              <a:rPr lang="en-US" altLang="en-US" sz="2400" b="1" u="sng" baseline="0">
                <a:solidFill>
                  <a:srgbClr val="E1AF2B"/>
                </a:solidFill>
                <a:latin typeface="黑体" panose="02010609060101010101" pitchFamily="2" charset="-122"/>
                <a:ea typeface="黑体" panose="02010609060101010101" pitchFamily="2" charset="-122"/>
              </a:rPr>
              <a:t>（</a:t>
            </a:r>
            <a:r>
              <a:rPr lang="en-US" altLang="en-US" sz="2400" b="1" u="sng" baseline="0">
                <a:solidFill>
                  <a:srgbClr val="FF0000"/>
                </a:solidFill>
                <a:latin typeface="黑体" panose="02010609060101010101" pitchFamily="2" charset="-122"/>
                <a:ea typeface="黑体" panose="02010609060101010101" pitchFamily="2" charset="-122"/>
              </a:rPr>
              <a:t>先分说后总括）</a:t>
            </a:r>
            <a:endParaRPr lang="zh-CN" altLang="zh-CN" sz="1350">
              <a:latin typeface="Arial" panose="020b0604020202020204" pitchFamily="34" charset="0"/>
            </a:endParaRPr>
          </a:p>
        </p:txBody>
      </p:sp>
      <p:sp>
        <p:nvSpPr>
          <p:cNvPr id="1050546" name="文本框 8"/>
          <p:cNvSpPr/>
          <p:nvPr/>
        </p:nvSpPr>
        <p:spPr>
          <a:xfrm>
            <a:off x="0" y="2858770"/>
            <a:ext cx="9011920" cy="691515"/>
          </a:xfrm>
          <a:prstGeom prst="rect">
            <a:avLst/>
          </a:prstGeom>
          <a:noFill/>
          <a:ln w="9525">
            <a:noFill/>
          </a:ln>
        </p:spPr>
        <p:txBody>
          <a:bodyPr vert="horz" wrap="square"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(4)冒号</a:t>
            </a:r>
            <a:r>
              <a:rPr lang="zh-CN" altLang="en-US" sz="2700" b="1">
                <a:solidFill>
                  <a:srgbClr val="FF0000"/>
                </a:solidFill>
                <a:latin typeface="黑体" panose="02010609060101010101" pitchFamily="2" charset="-122"/>
                <a:ea typeface="黑体" panose="02010609060101010101" pitchFamily="2" charset="-122"/>
                <a:sym typeface="+mn-ea"/>
              </a:rPr>
              <a:t>提示范围</a:t>
            </a:r>
            <a:r>
              <a:rPr lang="zh-CN" altLang="en-US" sz="2700" b="1" baseline="0">
                <a:solidFill>
                  <a:srgbClr val="FF0000"/>
                </a:solidFill>
                <a:latin typeface="黑体" panose="02010609060101010101" pitchFamily="2" charset="-122"/>
                <a:ea typeface="黑体" panose="02010609060101010101" pitchFamily="2" charset="-122"/>
              </a:rPr>
              <a:t>管到句末（以句号、问号、叹号为标志）。</a:t>
            </a:r>
            <a:endParaRPr lang="zh-CN" altLang="zh-CN" sz="1350">
              <a:latin typeface="Arial" panose="020b0604020202020204" pitchFamily="34" charset="0"/>
            </a:endParaRPr>
          </a:p>
          <a:p>
            <a:pPr>
              <a:buFontTx/>
              <a:buNone/>
            </a:pPr>
            <a:endParaRPr lang="zh-CN" altLang="zh-CN" sz="1350">
              <a:latin typeface="Arial" panose="020b0604020202020204" pitchFamily="34" charset="0"/>
            </a:endParaRPr>
          </a:p>
        </p:txBody>
      </p:sp>
      <p:sp>
        <p:nvSpPr>
          <p:cNvPr id="1050548" name="文本框 9"/>
          <p:cNvSpPr/>
          <p:nvPr/>
        </p:nvSpPr>
        <p:spPr>
          <a:xfrm>
            <a:off x="66675" y="3465830"/>
            <a:ext cx="9077325" cy="3392170"/>
          </a:xfrm>
          <a:prstGeom prst="rect">
            <a:avLst/>
          </a:prstGeom>
          <a:noFill/>
          <a:ln w="38100" cap="flat" cmpd="sng">
            <a:solidFill>
              <a:srgbClr val="D4651C">
                <a:alpha val="100000"/>
              </a:srgbClr>
            </a:solidFill>
            <a:prstDash val="solid"/>
            <a:miter/>
            <a:headEnd type="none" w="med" len="med"/>
            <a:tailEnd type="none" w="med" len="med"/>
          </a:ln>
        </p:spPr>
        <p:txBody>
          <a:bodyPr vert="horz" wrap="square" lIns="68580" tIns="34290" rIns="68580" bIns="34290" anchor="t">
            <a:spAutoFit/>
          </a:bodyPr>
          <a:lstStyle/>
          <a:p>
            <a:pPr>
              <a:buFontTx/>
              <a:buNone/>
            </a:pPr>
            <a:r>
              <a:rPr lang="zh-CN" altLang="zh-CN" sz="2400" b="1">
                <a:latin typeface="黑体" panose="02010609060101010101" pitchFamily="2" charset="-122"/>
                <a:ea typeface="黑体" panose="02010609060101010101" pitchFamily="2" charset="-122"/>
                <a:cs typeface="黑体" panose="02010609060101010101" pitchFamily="2" charset="-122"/>
              </a:rPr>
              <a:t>【例】　记者在一些家庭采访，不少家长反映：孩子作业多，作业时间长，有时做作业到深夜，这些情况在全国多处学校都存在。</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(冒号只管到“做作业到深夜”，此处的逗号改为句号)</a:t>
            </a:r>
          </a:p>
          <a:p>
            <a:pPr>
              <a:buFontTx/>
              <a:buNone/>
            </a:pPr>
            <a:r>
              <a:rPr lang="zh-CN" altLang="zh-CN" sz="2400" b="1">
                <a:latin typeface="黑体" panose="02010609060101010101" pitchFamily="2" charset="-122"/>
                <a:ea typeface="黑体" panose="02010609060101010101" pitchFamily="2" charset="-122"/>
                <a:cs typeface="黑体" panose="02010609060101010101" pitchFamily="2" charset="-122"/>
              </a:rPr>
              <a:t>【例】　3月11日，由《福布斯》杂志中文版评选的2008福布斯中国名人榜正式出炉：姚明毫无悬念地稳居榜首；已经两年没有入榜的李连杰，凭借《功夫之王》等三部电影列第3位；因为电视剧《士兵突击》一炮而红的王宝强首次入榜便跃身第38位，王宝强直言这对他是一种鼓励。</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(句中冒号只提示到了“第38位”，不包括后边，所以应把后面的逗号改为句号)</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42"/>
                                        </p:tgtEl>
                                        <p:attrNameLst>
                                          <p:attrName>style.visibility</p:attrName>
                                        </p:attrNameLst>
                                      </p:cBhvr>
                                      <p:to>
                                        <p:strVal val="visible"/>
                                      </p:to>
                                    </p:set>
                                    <p:animEffect transition="in" filter="wheel(1)">
                                      <p:cBhvr>
                                        <p:cTn id="7" dur="2000" fill="hold"/>
                                        <p:tgtEl>
                                          <p:spTgt spid="10505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44"/>
                                        </p:tgtEl>
                                        <p:attrNameLst>
                                          <p:attrName>style.visibility</p:attrName>
                                        </p:attrNameLst>
                                      </p:cBhvr>
                                      <p:to>
                                        <p:strVal val="visible"/>
                                      </p:to>
                                    </p:set>
                                    <p:animEffect transition="in" filter="wheel(1)">
                                      <p:cBhvr>
                                        <p:cTn id="12" dur="2000" fill="hold"/>
                                        <p:tgtEl>
                                          <p:spTgt spid="10505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46"/>
                                        </p:tgtEl>
                                        <p:attrNameLst>
                                          <p:attrName>style.visibility</p:attrName>
                                        </p:attrNameLst>
                                      </p:cBhvr>
                                      <p:to>
                                        <p:strVal val="visible"/>
                                      </p:to>
                                    </p:set>
                                    <p:animEffect transition="in" filter="wheel(1)">
                                      <p:cBhvr>
                                        <p:cTn id="17" dur="2000" fill="hold"/>
                                        <p:tgtEl>
                                          <p:spTgt spid="105054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48"/>
                                        </p:tgtEl>
                                        <p:attrNameLst>
                                          <p:attrName>style.visibility</p:attrName>
                                        </p:attrNameLst>
                                      </p:cBhvr>
                                      <p:to>
                                        <p:strVal val="visible"/>
                                      </p:to>
                                    </p:set>
                                    <p:animEffect transition="in" filter="wheel(1)">
                                      <p:cBhvr>
                                        <p:cTn id="22" dur="2000" fill="hold"/>
                                        <p:tgtEl>
                                          <p:spTgt spid="105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50" name="文本框 3"/>
          <p:cNvSpPr/>
          <p:nvPr/>
        </p:nvSpPr>
        <p:spPr>
          <a:xfrm>
            <a:off x="169069" y="857250"/>
            <a:ext cx="8807054" cy="1315085"/>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（5）“某某说” “某某叫嚷”“某某想”“切切地说”“斥责我”等词后面视情况定符号。</a:t>
            </a:r>
            <a:endParaRPr lang="zh-CN" altLang="zh-CN" sz="1350">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“某某说”在句首用冒号，在句中用逗号，在句末用句号</a:t>
            </a:r>
            <a:endParaRPr lang="zh-CN" altLang="zh-CN" sz="1350">
              <a:latin typeface="Arial" panose="020b0604020202020204" pitchFamily="34" charset="0"/>
            </a:endParaRPr>
          </a:p>
        </p:txBody>
      </p:sp>
      <p:sp>
        <p:nvSpPr>
          <p:cNvPr id="1050552" name="文本框 7"/>
          <p:cNvSpPr/>
          <p:nvPr/>
        </p:nvSpPr>
        <p:spPr>
          <a:xfrm>
            <a:off x="3406378" y="2171700"/>
            <a:ext cx="1689497" cy="530225"/>
          </a:xfrm>
          <a:prstGeom prst="rect">
            <a:avLst/>
          </a:prstGeom>
          <a:noFill/>
          <a:ln w="127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3000" b="1" baseline="0">
                <a:latin typeface="黑体" panose="02010609060101010101" pitchFamily="2" charset="-122"/>
                <a:ea typeface="黑体" panose="02010609060101010101" pitchFamily="2" charset="-122"/>
              </a:rPr>
              <a:t>简要公式</a:t>
            </a:r>
            <a:endParaRPr lang="zh-CN" altLang="zh-CN" sz="1350">
              <a:latin typeface="Arial" panose="020b0604020202020204" pitchFamily="34" charset="0"/>
            </a:endParaRPr>
          </a:p>
        </p:txBody>
      </p:sp>
      <p:sp>
        <p:nvSpPr>
          <p:cNvPr id="1050554" name="文本框 4"/>
          <p:cNvSpPr/>
          <p:nvPr/>
        </p:nvSpPr>
        <p:spPr>
          <a:xfrm>
            <a:off x="1351360" y="2815828"/>
            <a:ext cx="5799534" cy="1730375"/>
          </a:xfrm>
          <a:prstGeom prst="rect">
            <a:avLst/>
          </a:prstGeom>
          <a:noFill/>
          <a:ln w="762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zh-CN" sz="1350" b="1" baseline="0">
                <a:solidFill>
                  <a:srgbClr val="E1AF2B"/>
                </a:solidFill>
                <a:latin typeface="Comic Sans MS" panose="030f0702030302020204" pitchFamily="66" charset="0"/>
                <a:ea typeface="楷体" panose="02010609060101010101" pitchFamily="49" charset="-122"/>
                <a:sym typeface="微软雅黑" panose="020b0503020204020204" pitchFamily="34" charset="-122"/>
              </a:rPr>
              <a:t> </a:t>
            </a:r>
            <a:r>
              <a:rPr lang="en-US" altLang="zh-CN" sz="2400" b="1" baseline="0">
                <a:solidFill>
                  <a:srgbClr val="E1AF2B"/>
                </a:solidFill>
                <a:latin typeface="黑体" panose="02010609060101010101" pitchFamily="2" charset="-122"/>
                <a:ea typeface="黑体" panose="02010609060101010101" pitchFamily="2" charset="-122"/>
                <a:sym typeface="微软雅黑" panose="020b0503020204020204" pitchFamily="34" charset="-122"/>
              </a:rPr>
              <a:t> </a:t>
            </a:r>
            <a:r>
              <a:rPr lang="en-US" altLang="en-US" sz="2100" b="1" baseline="0">
                <a:latin typeface="黑体" panose="02010609060101010101" pitchFamily="2" charset="-122"/>
                <a:ea typeface="黑体" panose="02010609060101010101" pitchFamily="2" charset="-122"/>
                <a:sym typeface="微软雅黑" panose="020b0503020204020204" pitchFamily="34" charset="-122"/>
              </a:rPr>
              <a:t>某某说</a:t>
            </a:r>
            <a:r>
              <a:rPr lang="en-US" altLang="en-US" sz="21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en-US" altLang="en-US" sz="2100" b="1" baseline="0">
                <a:solidFill>
                  <a:srgbClr val="E1AF2B"/>
                </a:solidFill>
                <a:latin typeface="黑体" panose="02010609060101010101" pitchFamily="2" charset="-122"/>
                <a:ea typeface="黑体" panose="02010609060101010101" pitchFamily="2" charset="-122"/>
                <a:sym typeface="微软雅黑" panose="020b0503020204020204" pitchFamily="34" charset="-122"/>
              </a:rPr>
              <a:t> </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“XXXX</a:t>
            </a:r>
            <a:r>
              <a:rPr lang="en-US" altLang="en-US" sz="21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1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 </a:t>
            </a:r>
            <a:r>
              <a:rPr lang="en-US"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（句首）</a:t>
            </a:r>
            <a:endParaRPr lang="zh-CN" altLang="zh-CN" sz="1350">
              <a:latin typeface="Arial" panose="020b0604020202020204" pitchFamily="34" charset="0"/>
            </a:endParaRPr>
          </a:p>
          <a:p>
            <a:pPr>
              <a:buFontTx/>
              <a:buNone/>
            </a:pPr>
            <a:endParaRPr lang="en-US" altLang="en-US" sz="2100" b="1" baseline="0">
              <a:solidFill>
                <a:srgbClr val="E1AF2B"/>
              </a:solidFill>
              <a:latin typeface="黑体" panose="02010609060101010101" pitchFamily="2" charset="-122"/>
              <a:ea typeface="黑体" panose="02010609060101010101" pitchFamily="2" charset="-122"/>
            </a:endParaRPr>
          </a:p>
          <a:p>
            <a:pPr>
              <a:buFontTx/>
              <a:buNone/>
            </a:pPr>
            <a:r>
              <a:rPr lang="en-US" altLang="en-US" sz="2100" b="1" baseline="0">
                <a:solidFill>
                  <a:srgbClr val="E1AF2B"/>
                </a:solidFill>
                <a:latin typeface="黑体" panose="02010609060101010101" pitchFamily="2" charset="-122"/>
                <a:ea typeface="黑体" panose="02010609060101010101" pitchFamily="2" charset="-122"/>
                <a:sym typeface="微软雅黑" panose="020b0503020204020204" pitchFamily="34" charset="-122"/>
              </a:rPr>
              <a:t> </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“XXXX</a:t>
            </a:r>
            <a:r>
              <a:rPr lang="en-US" altLang="en-US" sz="2100" b="1" baseline="0">
                <a:latin typeface="黑体" panose="02010609060101010101" pitchFamily="2" charset="-122"/>
                <a:ea typeface="黑体" panose="02010609060101010101" pitchFamily="2" charset="-122"/>
                <a:sym typeface="微软雅黑" panose="020b0503020204020204" pitchFamily="34" charset="-122"/>
              </a:rPr>
              <a:t>，”某某说</a:t>
            </a:r>
            <a:r>
              <a:rPr lang="en-US" altLang="en-US" sz="21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“XXXX</a:t>
            </a:r>
            <a:r>
              <a:rPr lang="en-US" altLang="en-US" sz="21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（句中）</a:t>
            </a:r>
            <a:endParaRPr lang="zh-CN" altLang="zh-CN" sz="1350">
              <a:latin typeface="Arial" panose="020b0604020202020204" pitchFamily="34" charset="0"/>
            </a:endParaRPr>
          </a:p>
          <a:p>
            <a:pPr>
              <a:buFontTx/>
              <a:buNone/>
            </a:pPr>
            <a:endParaRPr lang="en-US" altLang="en-US" sz="2100" b="1" baseline="0">
              <a:solidFill>
                <a:srgbClr val="E1AF2B"/>
              </a:solidFill>
              <a:latin typeface="黑体" panose="02010609060101010101" pitchFamily="2" charset="-122"/>
              <a:ea typeface="黑体" panose="02010609060101010101" pitchFamily="2" charset="-122"/>
            </a:endParaRPr>
          </a:p>
          <a:p>
            <a:pPr>
              <a:buFontTx/>
              <a:buNone/>
            </a:pPr>
            <a:r>
              <a:rPr lang="en-US" altLang="en-US" sz="2100" b="1" baseline="0">
                <a:solidFill>
                  <a:srgbClr val="E1AF2B"/>
                </a:solidFill>
                <a:latin typeface="黑体" panose="02010609060101010101" pitchFamily="2" charset="-122"/>
                <a:ea typeface="黑体" panose="02010609060101010101" pitchFamily="2" charset="-122"/>
                <a:sym typeface="微软雅黑" panose="020b0503020204020204" pitchFamily="34" charset="-122"/>
              </a:rPr>
              <a:t> </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“XXXX</a:t>
            </a:r>
            <a:r>
              <a:rPr lang="en-US" altLang="en-US" sz="2100" b="1" baseline="0">
                <a:latin typeface="黑体" panose="02010609060101010101" pitchFamily="2" charset="-122"/>
                <a:ea typeface="黑体" panose="02010609060101010101" pitchFamily="2" charset="-122"/>
                <a:sym typeface="微软雅黑" panose="020b0503020204020204" pitchFamily="34" charset="-122"/>
              </a:rPr>
              <a:t>。”某某说</a:t>
            </a:r>
            <a:r>
              <a:rPr lang="en-US" altLang="en-US" sz="21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en-US"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（句末）</a:t>
            </a:r>
            <a:endParaRPr lang="zh-CN" altLang="zh-CN" sz="1350">
              <a:latin typeface="Arial" panose="020b0604020202020204" pitchFamily="34" charset="0"/>
            </a:endParaRPr>
          </a:p>
        </p:txBody>
      </p:sp>
      <p:sp>
        <p:nvSpPr>
          <p:cNvPr id="1050556" name="文本框 5"/>
          <p:cNvSpPr/>
          <p:nvPr/>
        </p:nvSpPr>
        <p:spPr>
          <a:xfrm>
            <a:off x="204788" y="4718447"/>
            <a:ext cx="8771335" cy="103759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100" b="1" baseline="0">
                <a:latin typeface="黑体" panose="02010609060101010101" pitchFamily="2" charset="-122"/>
                <a:ea typeface="黑体" panose="02010609060101010101" pitchFamily="2" charset="-122"/>
              </a:rPr>
              <a:t>例：a、老师说</a:t>
            </a:r>
            <a:r>
              <a:rPr lang="en-US" altLang="en-US" sz="2100" b="1" baseline="0">
                <a:solidFill>
                  <a:srgbClr val="FF0000"/>
                </a:solidFill>
                <a:latin typeface="黑体" panose="02010609060101010101" pitchFamily="2" charset="-122"/>
                <a:ea typeface="黑体" panose="02010609060101010101" pitchFamily="2" charset="-122"/>
              </a:rPr>
              <a:t>：</a:t>
            </a:r>
            <a:r>
              <a:rPr lang="en-US" altLang="en-US" sz="2100" b="1" baseline="0">
                <a:latin typeface="黑体" panose="02010609060101010101" pitchFamily="2" charset="-122"/>
                <a:ea typeface="黑体" panose="02010609060101010101" pitchFamily="2" charset="-122"/>
              </a:rPr>
              <a:t>“李白是唐代的大诗人，中学课本里有不少李白的诗。” </a:t>
            </a:r>
            <a:endParaRPr lang="zh-CN" altLang="zh-CN" sz="1350">
              <a:latin typeface="Arial" panose="020b0604020202020204" pitchFamily="34" charset="0"/>
            </a:endParaRPr>
          </a:p>
          <a:p>
            <a:pPr>
              <a:buFontTx/>
              <a:buNone/>
            </a:pPr>
            <a:r>
              <a:rPr lang="en-US" altLang="en-US" sz="2100" b="1" baseline="0">
                <a:latin typeface="黑体" panose="02010609060101010101" pitchFamily="2" charset="-122"/>
                <a:ea typeface="黑体" panose="02010609060101010101" pitchFamily="2" charset="-122"/>
              </a:rPr>
              <a:t>b、“李白是唐代的大诗人,”老师说</a:t>
            </a:r>
            <a:r>
              <a:rPr lang="en-US" altLang="en-US" sz="2100" b="1" baseline="0">
                <a:solidFill>
                  <a:srgbClr val="FF0000"/>
                </a:solidFill>
                <a:latin typeface="黑体" panose="02010609060101010101" pitchFamily="2" charset="-122"/>
                <a:ea typeface="黑体" panose="02010609060101010101" pitchFamily="2" charset="-122"/>
              </a:rPr>
              <a:t>，</a:t>
            </a:r>
            <a:r>
              <a:rPr lang="en-US" altLang="en-US" sz="2100" b="1" baseline="0">
                <a:latin typeface="黑体" panose="02010609060101010101" pitchFamily="2" charset="-122"/>
                <a:ea typeface="黑体" panose="02010609060101010101" pitchFamily="2" charset="-122"/>
              </a:rPr>
              <a:t>“中学课本里有不少李白的诗。” </a:t>
            </a:r>
            <a:endParaRPr lang="zh-CN" altLang="zh-CN" sz="1350">
              <a:latin typeface="Arial" panose="020b0604020202020204" pitchFamily="34" charset="0"/>
            </a:endParaRPr>
          </a:p>
          <a:p>
            <a:pPr>
              <a:buFontTx/>
              <a:buNone/>
            </a:pPr>
            <a:r>
              <a:rPr lang="en-US" altLang="en-US" sz="2100" b="1" baseline="0">
                <a:latin typeface="黑体" panose="02010609060101010101" pitchFamily="2" charset="-122"/>
                <a:ea typeface="黑体" panose="02010609060101010101" pitchFamily="2" charset="-122"/>
              </a:rPr>
              <a:t>c、“李白是唐代的大诗人，中学课本里有不少李白的诗。”老师说</a:t>
            </a:r>
            <a:r>
              <a:rPr lang="en-US" altLang="en-US" sz="2100" b="1" baseline="0">
                <a:solidFill>
                  <a:srgbClr val="FF0000"/>
                </a:solidFill>
                <a:latin typeface="黑体" panose="02010609060101010101" pitchFamily="2" charset="-122"/>
                <a:ea typeface="黑体" panose="02010609060101010101" pitchFamily="2" charset="-122"/>
              </a:rPr>
              <a:t>。</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50"/>
                                        </p:tgtEl>
                                        <p:attrNameLst>
                                          <p:attrName>style.visibility</p:attrName>
                                        </p:attrNameLst>
                                      </p:cBhvr>
                                      <p:to>
                                        <p:strVal val="visible"/>
                                      </p:to>
                                    </p:set>
                                    <p:animEffect transition="in" filter="wheel(1)">
                                      <p:cBhvr>
                                        <p:cTn id="7" dur="2000" fill="hold"/>
                                        <p:tgtEl>
                                          <p:spTgt spid="10505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52"/>
                                        </p:tgtEl>
                                        <p:attrNameLst>
                                          <p:attrName>style.visibility</p:attrName>
                                        </p:attrNameLst>
                                      </p:cBhvr>
                                      <p:to>
                                        <p:strVal val="visible"/>
                                      </p:to>
                                    </p:set>
                                    <p:animEffect transition="in" filter="wheel(1)">
                                      <p:cBhvr>
                                        <p:cTn id="12" dur="2000" fill="hold"/>
                                        <p:tgtEl>
                                          <p:spTgt spid="105055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54"/>
                                        </p:tgtEl>
                                        <p:attrNameLst>
                                          <p:attrName>style.visibility</p:attrName>
                                        </p:attrNameLst>
                                      </p:cBhvr>
                                      <p:to>
                                        <p:strVal val="visible"/>
                                      </p:to>
                                    </p:set>
                                    <p:animEffect transition="in" filter="wheel(1)">
                                      <p:cBhvr>
                                        <p:cTn id="17" dur="2000" fill="hold"/>
                                        <p:tgtEl>
                                          <p:spTgt spid="105055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56"/>
                                        </p:tgtEl>
                                        <p:attrNameLst>
                                          <p:attrName>style.visibility</p:attrName>
                                        </p:attrNameLst>
                                      </p:cBhvr>
                                      <p:to>
                                        <p:strVal val="visible"/>
                                      </p:to>
                                    </p:set>
                                    <p:animEffect transition="in" filter="wheel(1)">
                                      <p:cBhvr>
                                        <p:cTn id="22" dur="2000" fill="hold"/>
                                        <p:tgtEl>
                                          <p:spTgt spid="1050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62" name="文本框 9"/>
          <p:cNvSpPr/>
          <p:nvPr/>
        </p:nvSpPr>
        <p:spPr>
          <a:xfrm>
            <a:off x="60484" y="95409"/>
            <a:ext cx="9023033" cy="483870"/>
          </a:xfrm>
          <a:prstGeom prst="rect">
            <a:avLst/>
          </a:prstGeom>
          <a:noFill/>
          <a:ln w="9525">
            <a:noFill/>
          </a:ln>
        </p:spPr>
        <p:txBody>
          <a:bodyPr vert="horz" wrap="square"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a:t>
            </a:r>
            <a:r>
              <a:rPr lang="en-US" altLang="zh-CN" sz="2700" b="1" baseline="0">
                <a:solidFill>
                  <a:srgbClr val="FF0000"/>
                </a:solidFill>
                <a:latin typeface="黑体" panose="02010609060101010101" pitchFamily="2" charset="-122"/>
                <a:ea typeface="黑体" panose="02010609060101010101" pitchFamily="2" charset="-122"/>
              </a:rPr>
              <a:t>6</a:t>
            </a:r>
            <a:r>
              <a:rPr lang="zh-CN" altLang="en-US" sz="2700" b="1" baseline="0">
                <a:solidFill>
                  <a:srgbClr val="FF0000"/>
                </a:solidFill>
                <a:latin typeface="黑体" panose="02010609060101010101" pitchFamily="2" charset="-122"/>
                <a:ea typeface="黑体" panose="02010609060101010101" pitchFamily="2" charset="-122"/>
              </a:rPr>
              <a:t>）引文不独立成句，(引用部分作句子成分时)不用冒号</a:t>
            </a:r>
            <a:endParaRPr lang="zh-CN" altLang="zh-CN" sz="1350">
              <a:latin typeface="Arial" panose="020b0604020202020204" pitchFamily="34" charset="0"/>
            </a:endParaRPr>
          </a:p>
        </p:txBody>
      </p:sp>
      <p:sp>
        <p:nvSpPr>
          <p:cNvPr id="1050564" name="文本框 11"/>
          <p:cNvSpPr/>
          <p:nvPr/>
        </p:nvSpPr>
        <p:spPr>
          <a:xfrm>
            <a:off x="313373" y="724297"/>
            <a:ext cx="8639175" cy="1684020"/>
          </a:xfrm>
          <a:prstGeom prst="rect">
            <a:avLst/>
          </a:prstGeom>
          <a:noFill/>
          <a:ln w="38100" cap="flat" cmpd="sng">
            <a:solidFill>
              <a:srgbClr val="D4651C">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700" b="1" baseline="0">
                <a:latin typeface="黑体" panose="02010609060101010101" pitchFamily="2" charset="-122"/>
                <a:ea typeface="黑体" panose="02010609060101010101" pitchFamily="2" charset="-122"/>
              </a:rPr>
              <a:t>例：同学们唱着：“团结就是力量”走向军训场地。</a:t>
            </a:r>
            <a:endParaRPr lang="zh-CN" altLang="zh-CN" sz="1350">
              <a:latin typeface="Arial" panose="020b0604020202020204" pitchFamily="34" charset="0"/>
            </a:endParaRPr>
          </a:p>
          <a:p>
            <a:pPr>
              <a:buFontTx/>
              <a:buNone/>
            </a:pPr>
            <a:r>
              <a:rPr lang="en-US" altLang="en-US" sz="2700" b="1" baseline="0">
                <a:solidFill>
                  <a:srgbClr val="1D41D5"/>
                </a:solidFill>
                <a:latin typeface="黑体" panose="02010609060101010101" pitchFamily="2" charset="-122"/>
                <a:ea typeface="黑体" panose="02010609060101010101" pitchFamily="2" charset="-122"/>
              </a:rPr>
              <a:t>（引文“团结就是力量”不独立成句而只是整个句子的一部分，它前面不用冒号。）</a:t>
            </a:r>
          </a:p>
          <a:p>
            <a:pPr>
              <a:buFontTx/>
              <a:buNone/>
            </a:pPr>
            <a:r>
              <a:rPr lang="zh-CN" altLang="zh-CN" sz="2400" b="1">
                <a:latin typeface="黑体" panose="02010609060101010101" pitchFamily="2" charset="-122"/>
                <a:ea typeface="黑体" panose="02010609060101010101" pitchFamily="2" charset="-122"/>
                <a:cs typeface="黑体" panose="02010609060101010101" pitchFamily="2" charset="-122"/>
              </a:rPr>
              <a:t>例：学校领导及时提出 ：“办精品名校”的思路。</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62"/>
                                        </p:tgtEl>
                                        <p:attrNameLst>
                                          <p:attrName>style.visibility</p:attrName>
                                        </p:attrNameLst>
                                      </p:cBhvr>
                                      <p:to>
                                        <p:strVal val="visible"/>
                                      </p:to>
                                    </p:set>
                                    <p:animEffect transition="in" filter="wheel(1)">
                                      <p:cBhvr>
                                        <p:cTn id="7" dur="2000" fill="hold"/>
                                        <p:tgtEl>
                                          <p:spTgt spid="10505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64"/>
                                        </p:tgtEl>
                                        <p:attrNameLst>
                                          <p:attrName>style.visibility</p:attrName>
                                        </p:attrNameLst>
                                      </p:cBhvr>
                                      <p:to>
                                        <p:strVal val="visible"/>
                                      </p:to>
                                    </p:set>
                                    <p:animEffect transition="in" filter="wheel(1)">
                                      <p:cBhvr>
                                        <p:cTn id="12" dur="2000" fill="hold"/>
                                        <p:tgtEl>
                                          <p:spTgt spid="1050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58" name="文本框 7"/>
          <p:cNvSpPr/>
          <p:nvPr/>
        </p:nvSpPr>
        <p:spPr>
          <a:xfrm>
            <a:off x="39053" y="250984"/>
            <a:ext cx="8665369" cy="899160"/>
          </a:xfrm>
          <a:prstGeom prst="rect">
            <a:avLst/>
          </a:prstGeom>
          <a:noFill/>
          <a:ln w="9525">
            <a:noFill/>
          </a:ln>
        </p:spPr>
        <p:txBody>
          <a:bodyPr vert="horz" lIns="68580" tIns="34290" rIns="68580" bIns="34290" anchor="t">
            <a:spAutoFit/>
          </a:bodyPr>
          <a:lstStyle/>
          <a:p>
            <a:pPr eaLnBrk="1" hangingPunct="1">
              <a:buNone/>
            </a:pPr>
            <a:r>
              <a:rPr lang="zh-CN" altLang="en-US" sz="2700" b="1" baseline="0">
                <a:solidFill>
                  <a:srgbClr val="FF0000"/>
                </a:solidFill>
                <a:latin typeface="黑体" panose="02010609060101010101" pitchFamily="2" charset="-122"/>
                <a:ea typeface="黑体" panose="02010609060101010101" pitchFamily="2" charset="-122"/>
              </a:rPr>
              <a:t>（</a:t>
            </a:r>
            <a:r>
              <a:rPr lang="en-US" altLang="zh-CN" sz="2700" b="1" baseline="0">
                <a:solidFill>
                  <a:srgbClr val="FF0000"/>
                </a:solidFill>
                <a:latin typeface="黑体" panose="02010609060101010101" pitchFamily="2" charset="-122"/>
                <a:ea typeface="黑体" panose="02010609060101010101" pitchFamily="2" charset="-122"/>
              </a:rPr>
              <a:t>7</a:t>
            </a:r>
            <a:r>
              <a:rPr lang="zh-CN" altLang="en-US" sz="2700" b="1" baseline="0">
                <a:solidFill>
                  <a:srgbClr val="FF0000"/>
                </a:solidFill>
                <a:latin typeface="黑体" panose="02010609060101010101" pitchFamily="2" charset="-122"/>
                <a:ea typeface="黑体" panose="02010609060101010101" pitchFamily="2" charset="-122"/>
              </a:rPr>
              <a:t>）</a:t>
            </a:r>
            <a:r>
              <a:rPr lang="en-US" altLang="zh-CN" sz="2700" b="1">
                <a:solidFill>
                  <a:srgbClr val="FF0000"/>
                </a:solidFill>
                <a:latin typeface="楷体" panose="02010609060101010101" pitchFamily="49" charset="-122"/>
                <a:ea typeface="楷体" panose="02010609060101010101" pitchFamily="49" charset="-122"/>
                <a:sym typeface="+mn-ea"/>
              </a:rPr>
              <a:t>直接引用别人的话时，一般使用冒号。间接转述别人的话一般不能用冒号</a:t>
            </a:r>
            <a:r>
              <a:rPr lang="zh-CN" altLang="en-US" sz="2700" b="1">
                <a:solidFill>
                  <a:srgbClr val="FF0000"/>
                </a:solidFill>
                <a:sym typeface="+mn-ea"/>
              </a:rPr>
              <a:t>（人称发生变化）</a:t>
            </a:r>
            <a:endParaRPr lang="zh-CN" altLang="en-US" sz="2700" b="1">
              <a:solidFill>
                <a:srgbClr val="FF0000"/>
              </a:solidFill>
              <a:latin typeface="Arial" panose="020b0604020202020204" pitchFamily="34" charset="0"/>
              <a:sym typeface="+mn-ea"/>
            </a:endParaRPr>
          </a:p>
        </p:txBody>
      </p:sp>
      <p:sp>
        <p:nvSpPr>
          <p:cNvPr id="1050560" name="文本框 8"/>
          <p:cNvSpPr/>
          <p:nvPr/>
        </p:nvSpPr>
        <p:spPr>
          <a:xfrm>
            <a:off x="78740" y="1256030"/>
            <a:ext cx="8625840" cy="2498090"/>
          </a:xfrm>
          <a:prstGeom prst="rect">
            <a:avLst/>
          </a:prstGeom>
          <a:noFill/>
          <a:ln w="38100" cap="flat" cmpd="sng">
            <a:solidFill>
              <a:srgbClr val="D4651C">
                <a:alpha val="100000"/>
              </a:srgbClr>
            </a:solidFill>
            <a:prstDash val="solid"/>
            <a:miter/>
            <a:headEnd type="none" w="med" len="med"/>
            <a:tailEnd type="none" w="med" len="med"/>
          </a:ln>
        </p:spPr>
        <p:txBody>
          <a:bodyPr vert="horz" wrap="square" lIns="68580" tIns="34290" rIns="68580" bIns="34290" anchor="t">
            <a:spAutoFit/>
          </a:bodyPr>
          <a:lstStyle/>
          <a:p>
            <a:pPr>
              <a:lnSpc>
                <a:spcPct val="90000"/>
              </a:lnSpc>
            </a:pPr>
            <a:r>
              <a:rPr lang="en-US" altLang="en-US" sz="2700" b="1" baseline="0">
                <a:latin typeface="黑体" panose="02010609060101010101" pitchFamily="2" charset="-122"/>
                <a:ea typeface="黑体" panose="02010609060101010101" pitchFamily="2" charset="-122"/>
              </a:rPr>
              <a:t>例：</a:t>
            </a:r>
            <a:r>
              <a:rPr lang="zh-CN" altLang="en-US" sz="2700" b="1">
                <a:solidFill>
                  <a:schemeClr val="tx1"/>
                </a:solidFill>
                <a:latin typeface="宋体" panose="02010600030101010101" pitchFamily="2" charset="-122"/>
                <a:sym typeface="+mn-ea"/>
              </a:rPr>
              <a:t>老师说，</a:t>
            </a:r>
            <a:r>
              <a:rPr lang="zh-CN" altLang="en-US" sz="2700" b="1">
                <a:solidFill>
                  <a:srgbClr val="FF0000"/>
                </a:solidFill>
                <a:latin typeface="宋体" panose="02010600030101010101" pitchFamily="2" charset="-122"/>
                <a:sym typeface="+mn-ea"/>
              </a:rPr>
              <a:t>他</a:t>
            </a:r>
            <a:r>
              <a:rPr lang="zh-CN" altLang="en-US" sz="2700" b="1">
                <a:solidFill>
                  <a:schemeClr val="tx1"/>
                </a:solidFill>
                <a:latin typeface="宋体" panose="02010600030101010101" pitchFamily="2" charset="-122"/>
                <a:sym typeface="+mn-ea"/>
              </a:rPr>
              <a:t>今天不舒服，不来给同学们上课了。</a:t>
            </a:r>
          </a:p>
          <a:p>
            <a:pPr>
              <a:lnSpc>
                <a:spcPct val="90000"/>
              </a:lnSpc>
            </a:pPr>
            <a:r>
              <a:rPr lang="zh-CN" altLang="en-US" sz="2700" b="1">
                <a:solidFill>
                  <a:srgbClr val="FF0000"/>
                </a:solidFill>
                <a:latin typeface="楷体" panose="02010609060101010101" pitchFamily="49" charset="-122"/>
                <a:ea typeface="楷体" panose="02010609060101010101" pitchFamily="49" charset="-122"/>
                <a:sym typeface="+mn-ea"/>
              </a:rPr>
              <a:t>(标点使用正确。间接转述，用逗号）</a:t>
            </a:r>
            <a:endParaRPr lang="zh-CN" altLang="en-US" sz="2700" b="1">
              <a:solidFill>
                <a:srgbClr val="FF0000"/>
              </a:solidFill>
              <a:latin typeface="楷体" panose="02010609060101010101" pitchFamily="49" charset="-122"/>
              <a:ea typeface="楷体" panose="02010609060101010101" pitchFamily="49" charset="-122"/>
            </a:endParaRPr>
          </a:p>
          <a:p>
            <a:pPr>
              <a:lnSpc>
                <a:spcPct val="90000"/>
              </a:lnSpc>
            </a:pPr>
            <a:r>
              <a:rPr lang="zh-CN" altLang="en-US" sz="2700" b="1">
                <a:solidFill>
                  <a:srgbClr val="000000"/>
                </a:solidFill>
                <a:latin typeface="楷体" panose="02010609060101010101" pitchFamily="49" charset="-122"/>
                <a:ea typeface="楷体" panose="02010609060101010101" pitchFamily="49" charset="-122"/>
                <a:sym typeface="+mn-ea"/>
              </a:rPr>
              <a:t>【例】　爱因斯坦</a:t>
            </a:r>
            <a:r>
              <a:rPr lang="zh-CN" altLang="en-US" sz="2700" b="1">
                <a:solidFill>
                  <a:srgbClr val="FF0000"/>
                </a:solidFill>
                <a:latin typeface="楷体" panose="02010609060101010101" pitchFamily="49" charset="-122"/>
                <a:ea typeface="楷体" panose="02010609060101010101" pitchFamily="49" charset="-122"/>
                <a:sym typeface="+mn-ea"/>
              </a:rPr>
              <a:t>说：</a:t>
            </a:r>
            <a:r>
              <a:rPr lang="zh-CN" altLang="en-US" sz="2700" b="1">
                <a:solidFill>
                  <a:srgbClr val="000000"/>
                </a:solidFill>
                <a:latin typeface="楷体" panose="02010609060101010101" pitchFamily="49" charset="-122"/>
                <a:ea typeface="楷体" panose="02010609060101010101" pitchFamily="49" charset="-122"/>
                <a:sym typeface="+mn-ea"/>
              </a:rPr>
              <a:t>“想像力比知识更重要，因为知识是有限的，而想像力概括着世界上的一切，推动着进步，并且是知识进化的源泉。”</a:t>
            </a:r>
            <a:r>
              <a:rPr lang="zh-CN" altLang="en-US" sz="2700" b="1">
                <a:solidFill>
                  <a:srgbClr val="FF0000"/>
                </a:solidFill>
                <a:latin typeface="楷体" panose="02010609060101010101" pitchFamily="49" charset="-122"/>
                <a:ea typeface="楷体" panose="02010609060101010101" pitchFamily="49" charset="-122"/>
                <a:sym typeface="+mn-ea"/>
              </a:rPr>
              <a:t>(冒号使用正确。直接引用，用冒号)</a:t>
            </a:r>
            <a:endParaRPr lang="zh-CN" altLang="en-US" sz="2700" b="1">
              <a:solidFill>
                <a:srgbClr val="FF0000"/>
              </a:solidFill>
              <a:latin typeface="宋体" panose="02010600030101010101" pitchFamily="2" charset="-122"/>
              <a:sym typeface="+mn-ea"/>
            </a:endParaRPr>
          </a:p>
          <a:p>
            <a:pPr>
              <a:lnSpc>
                <a:spcPct val="90000"/>
              </a:lnSpc>
            </a:pPr>
            <a:endParaRPr lang="zh-CN" altLang="en-US" sz="2700" b="1">
              <a:solidFill>
                <a:srgbClr val="FF0000"/>
              </a:solidFill>
              <a:latin typeface="宋体" panose="02010600030101010101" pitchFamily="2" charset="-122"/>
              <a:sym typeface="+mn-ea"/>
            </a:endParaRPr>
          </a:p>
        </p:txBody>
      </p:sp>
      <p:sp>
        <p:nvSpPr>
          <p:cNvPr id="1050562" name="文本框 9"/>
          <p:cNvSpPr/>
          <p:nvPr/>
        </p:nvSpPr>
        <p:spPr>
          <a:xfrm>
            <a:off x="78105" y="3860165"/>
            <a:ext cx="9210675" cy="899160"/>
          </a:xfrm>
          <a:prstGeom prst="rect">
            <a:avLst/>
          </a:prstGeom>
          <a:noFill/>
          <a:ln w="9525">
            <a:noFill/>
          </a:ln>
        </p:spPr>
        <p:txBody>
          <a:bodyPr vert="horz" wrap="square"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a:t>
            </a:r>
            <a:r>
              <a:rPr lang="en-US" altLang="zh-CN" sz="2700" b="1" baseline="0">
                <a:solidFill>
                  <a:srgbClr val="FF0000"/>
                </a:solidFill>
                <a:latin typeface="黑体" panose="02010609060101010101" pitchFamily="2" charset="-122"/>
                <a:ea typeface="黑体" panose="02010609060101010101" pitchFamily="2" charset="-122"/>
              </a:rPr>
              <a:t>8</a:t>
            </a:r>
            <a:r>
              <a:rPr lang="zh-CN" altLang="en-US" sz="2700" b="1" baseline="0">
                <a:solidFill>
                  <a:srgbClr val="FF0000"/>
                </a:solidFill>
                <a:latin typeface="黑体" panose="02010609060101010101" pitchFamily="2" charset="-122"/>
                <a:ea typeface="黑体" panose="02010609060101010101" pitchFamily="2" charset="-122"/>
              </a:rPr>
              <a:t>）提示语和提示内容之间，</a:t>
            </a:r>
            <a:r>
              <a:rPr lang="zh-CN" altLang="en-US" sz="2700" b="1" baseline="0">
                <a:solidFill>
                  <a:srgbClr val="FF0000"/>
                </a:solidFill>
              </a:rPr>
              <a:t>没有比较大的停顿不用冒号  (用冒号就肯定有停顿)</a:t>
            </a:r>
          </a:p>
        </p:txBody>
      </p:sp>
      <p:sp>
        <p:nvSpPr>
          <p:cNvPr id="1050564" name="文本框 11"/>
          <p:cNvSpPr/>
          <p:nvPr/>
        </p:nvSpPr>
        <p:spPr>
          <a:xfrm>
            <a:off x="252095" y="4865370"/>
            <a:ext cx="8639175" cy="899160"/>
          </a:xfrm>
          <a:prstGeom prst="rect">
            <a:avLst/>
          </a:prstGeom>
          <a:noFill/>
          <a:ln w="38100" cap="flat" cmpd="sng">
            <a:solidFill>
              <a:srgbClr val="D4651C">
                <a:alpha val="100000"/>
              </a:srgbClr>
            </a:solidFill>
            <a:prstDash val="solid"/>
            <a:miter/>
            <a:headEnd type="none" w="med" len="med"/>
            <a:tailEnd type="none" w="med" len="med"/>
          </a:ln>
        </p:spPr>
        <p:txBody>
          <a:bodyPr vert="horz" wrap="square" lIns="68580" tIns="34290" rIns="68580" bIns="34290" anchor="t">
            <a:spAutoFit/>
          </a:bodyPr>
          <a:lstStyle/>
          <a:p>
            <a:pPr eaLnBrk="1" hangingPunct="1">
              <a:buNone/>
            </a:pPr>
            <a:r>
              <a:rPr lang="en-US" altLang="en-US" sz="2700" b="1" baseline="0">
                <a:latin typeface="黑体" panose="02010609060101010101" pitchFamily="2" charset="-122"/>
                <a:ea typeface="黑体" panose="02010609060101010101" pitchFamily="2" charset="-122"/>
              </a:rPr>
              <a:t>例：</a:t>
            </a:r>
          </a:p>
          <a:p>
            <a:pPr eaLnBrk="1" hangingPunct="1">
              <a:buNone/>
            </a:pPr>
            <a:r>
              <a:rPr lang="zh-CN" altLang="en-US" sz="2700" b="1">
                <a:solidFill>
                  <a:srgbClr val="000000"/>
                </a:solidFill>
                <a:latin typeface="宋体" panose="02010600030101010101" pitchFamily="2" charset="-122"/>
                <a:sym typeface="+mn-ea"/>
              </a:rPr>
              <a:t>老师说了一声：“下课”就走了。</a:t>
            </a:r>
            <a:r>
              <a:rPr lang="zh-CN" altLang="en-US" sz="2700" b="1">
                <a:solidFill>
                  <a:srgbClr val="FF0000"/>
                </a:solidFill>
                <a:sym typeface="+mn-ea"/>
              </a:rPr>
              <a:t>（应删去冒号）</a:t>
            </a:r>
            <a:endParaRPr lang="zh-CN" altLang="zh-CN" sz="1350">
              <a:latin typeface="Arial" panose="020b060402020202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58"/>
                                        </p:tgtEl>
                                        <p:attrNameLst>
                                          <p:attrName>style.visibility</p:attrName>
                                        </p:attrNameLst>
                                      </p:cBhvr>
                                      <p:to>
                                        <p:strVal val="visible"/>
                                      </p:to>
                                    </p:set>
                                    <p:animEffect transition="in" filter="wheel(1)">
                                      <p:cBhvr>
                                        <p:cTn id="7" dur="2000" fill="hold"/>
                                        <p:tgtEl>
                                          <p:spTgt spid="10505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60"/>
                                        </p:tgtEl>
                                        <p:attrNameLst>
                                          <p:attrName>style.visibility</p:attrName>
                                        </p:attrNameLst>
                                      </p:cBhvr>
                                      <p:to>
                                        <p:strVal val="visible"/>
                                      </p:to>
                                    </p:set>
                                    <p:animEffect transition="in" filter="wheel(1)">
                                      <p:cBhvr>
                                        <p:cTn id="12" dur="2000" fill="hold"/>
                                        <p:tgtEl>
                                          <p:spTgt spid="10505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50562"/>
                                        </p:tgtEl>
                                        <p:attrNameLst>
                                          <p:attrName>style.visibility</p:attrName>
                                        </p:attrNameLst>
                                      </p:cBhvr>
                                      <p:to>
                                        <p:strVal val="visible"/>
                                      </p:to>
                                    </p:set>
                                    <p:anim calcmode="lin" valueType="num">
                                      <p:cBhvr additive="base">
                                        <p:cTn id="17" dur="500" fill="hold"/>
                                        <p:tgtEl>
                                          <p:spTgt spid="1050562"/>
                                        </p:tgtEl>
                                        <p:attrNameLst>
                                          <p:attrName>ppt_x</p:attrName>
                                        </p:attrNameLst>
                                      </p:cBhvr>
                                      <p:tavLst>
                                        <p:tav tm="0">
                                          <p:val>
                                            <p:strVal val="#ppt_x"/>
                                          </p:val>
                                        </p:tav>
                                        <p:tav tm="100000">
                                          <p:val>
                                            <p:strVal val="#ppt_x"/>
                                          </p:val>
                                        </p:tav>
                                      </p:tavLst>
                                    </p:anim>
                                    <p:anim calcmode="lin" valueType="num">
                                      <p:cBhvr additive="base">
                                        <p:cTn id="18" dur="500" fill="hold"/>
                                        <p:tgtEl>
                                          <p:spTgt spid="105056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50564"/>
                                        </p:tgtEl>
                                        <p:attrNameLst>
                                          <p:attrName>style.visibility</p:attrName>
                                        </p:attrNameLst>
                                      </p:cBhvr>
                                      <p:to>
                                        <p:strVal val="visible"/>
                                      </p:to>
                                    </p:set>
                                    <p:animEffect transition="in" filter="box(in)">
                                      <p:cBhvr>
                                        <p:cTn id="23" dur="2000"/>
                                        <p:tgtEl>
                                          <p:spTgt spid="1050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562" grpId="0"/>
      <p:bldP spid="105056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66" name="文本框 10"/>
          <p:cNvSpPr/>
          <p:nvPr/>
        </p:nvSpPr>
        <p:spPr>
          <a:xfrm>
            <a:off x="545306" y="1029891"/>
            <a:ext cx="1843088"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200" name="图片 9"/>
          <p:cNvPicPr>
            <a:picLocks noChangeAspect="1"/>
          </p:cNvPicPr>
          <p:nvPr/>
        </p:nvPicPr>
        <p:blipFill>
          <a:blip r:embed="rId3"/>
          <a:stretch>
            <a:fillRect/>
          </a:stretch>
        </p:blipFill>
        <p:spPr>
          <a:xfrm>
            <a:off x="270272" y="2178844"/>
            <a:ext cx="2043113" cy="2381250"/>
          </a:xfrm>
          <a:prstGeom prst="rect">
            <a:avLst/>
          </a:prstGeom>
          <a:noFill/>
          <a:ln w="9525">
            <a:noFill/>
          </a:ln>
        </p:spPr>
      </p:pic>
      <p:sp>
        <p:nvSpPr>
          <p:cNvPr id="1050568" name="文本框 3"/>
          <p:cNvSpPr/>
          <p:nvPr/>
        </p:nvSpPr>
        <p:spPr>
          <a:xfrm>
            <a:off x="4617959" y="829866"/>
            <a:ext cx="2055019"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570" name="文本框 4"/>
          <p:cNvSpPr/>
          <p:nvPr/>
        </p:nvSpPr>
        <p:spPr>
          <a:xfrm>
            <a:off x="2466023" y="1337310"/>
            <a:ext cx="6446044" cy="3169920"/>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nSpc>
                <a:spcPct val="120000"/>
              </a:lnSpc>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⑴</a:t>
            </a:r>
            <a:r>
              <a:rPr lang="en-US" altLang="en-US" sz="2400" b="1" baseline="0">
                <a:latin typeface="黑体" panose="02010609060101010101" pitchFamily="2" charset="-122"/>
                <a:ea typeface="黑体" panose="02010609060101010101" pitchFamily="2" charset="-122"/>
                <a:sym typeface="微软雅黑" panose="020b0503020204020204" pitchFamily="34" charset="-122"/>
              </a:rPr>
              <a:t>提示下文用冒号，总结上文要带冒。一般管到句号处，两边内容要平衡。</a:t>
            </a:r>
            <a:endParaRPr lang="zh-CN" altLang="zh-CN" sz="1350">
              <a:latin typeface="Arial" panose="020b0604020202020204" pitchFamily="34" charset="0"/>
            </a:endParaRPr>
          </a:p>
          <a:p>
            <a:pPr>
              <a:lnSpc>
                <a:spcPct val="120000"/>
              </a:lnSpc>
              <a:buFontTx/>
              <a:buNone/>
            </a:pPr>
            <a:r>
              <a:rPr lang="en-US" altLang="en-US" sz="2400" b="1" baseline="0">
                <a:latin typeface="黑体" panose="02010609060101010101" pitchFamily="2" charset="-122"/>
                <a:ea typeface="黑体" panose="02010609060101010101" pitchFamily="2" charset="-122"/>
                <a:sym typeface="微软雅黑" panose="020b0503020204020204" pitchFamily="34" charset="-122"/>
              </a:rPr>
              <a:t>⑵一句不两冒。</a:t>
            </a:r>
            <a:endParaRPr lang="zh-CN" altLang="zh-CN" sz="1350">
              <a:latin typeface="Arial" panose="020b0604020202020204" pitchFamily="34" charset="0"/>
            </a:endParaRPr>
          </a:p>
          <a:p>
            <a:pPr>
              <a:lnSpc>
                <a:spcPct val="120000"/>
              </a:lnSpc>
              <a:buFontTx/>
              <a:buNone/>
            </a:pPr>
            <a:r>
              <a:rPr lang="en-US" altLang="en-US" sz="2400" b="1" baseline="0">
                <a:latin typeface="黑体" panose="02010609060101010101" pitchFamily="2" charset="-122"/>
                <a:ea typeface="黑体" panose="02010609060101010101" pitchFamily="2" charset="-122"/>
                <a:sym typeface="微软雅黑" panose="020b0503020204020204" pitchFamily="34" charset="-122"/>
              </a:rPr>
              <a:t>⑶小停顿不冒。</a:t>
            </a:r>
            <a:endParaRPr lang="zh-CN" altLang="zh-CN" sz="1350">
              <a:latin typeface="Arial" panose="020b0604020202020204" pitchFamily="34" charset="0"/>
            </a:endParaRPr>
          </a:p>
          <a:p>
            <a:pPr>
              <a:lnSpc>
                <a:spcPct val="120000"/>
              </a:lnSpc>
              <a:buFontTx/>
              <a:buNone/>
            </a:pPr>
            <a:r>
              <a:rPr lang="en-US" altLang="en-US" sz="2400" b="1" baseline="0">
                <a:latin typeface="黑体" panose="02010609060101010101" pitchFamily="2" charset="-122"/>
                <a:ea typeface="黑体" panose="02010609060101010101" pitchFamily="2" charset="-122"/>
                <a:sym typeface="微软雅黑" panose="020b0503020204020204" pitchFamily="34" charset="-122"/>
              </a:rPr>
              <a:t>⑷不与“即”“就是”套用。</a:t>
            </a:r>
            <a:endParaRPr lang="zh-CN" altLang="zh-CN" sz="1350">
              <a:latin typeface="Arial" panose="020b0604020202020204" pitchFamily="34" charset="0"/>
            </a:endParaRPr>
          </a:p>
          <a:p>
            <a:pPr>
              <a:lnSpc>
                <a:spcPct val="120000"/>
              </a:lnSpc>
              <a:buFontTx/>
              <a:buNone/>
            </a:pPr>
            <a:r>
              <a:rPr lang="en-US" altLang="en-US" sz="2400" b="1" baseline="0">
                <a:latin typeface="黑体" panose="02010609060101010101" pitchFamily="2" charset="-122"/>
                <a:ea typeface="黑体" panose="02010609060101010101" pitchFamily="2" charset="-122"/>
                <a:sym typeface="微软雅黑" panose="020b0503020204020204" pitchFamily="34" charset="-122"/>
              </a:rPr>
              <a:t>⑸前面说，用冒号；中间说，用逗号；最后说，用句号。</a:t>
            </a:r>
            <a:endParaRPr lang="zh-CN" altLang="zh-CN" sz="1350">
              <a:latin typeface="Arial" panose="020b0604020202020204" pitchFamily="34" charset="0"/>
            </a:endParaRPr>
          </a:p>
        </p:txBody>
      </p:sp>
      <p:sp>
        <p:nvSpPr>
          <p:cNvPr id="1050572" name="下箭头 7"/>
          <p:cNvSpPr/>
          <p:nvPr/>
        </p:nvSpPr>
        <p:spPr>
          <a:xfrm>
            <a:off x="5402580" y="4260771"/>
            <a:ext cx="382191" cy="352425"/>
          </a:xfrm>
          <a:prstGeom prst="downArrow">
            <a:avLst>
              <a:gd name="adj1" fmla="val 50000"/>
              <a:gd name="adj2" fmla="val 50000"/>
            </a:avLst>
          </a:prstGeom>
          <a:solidFill>
            <a:srgbClr val="FFFFFF"/>
          </a:solidFill>
          <a:ln w="12700" cap="flat" cmpd="sng">
            <a:solidFill>
              <a:srgbClr val="DED536">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latin typeface="Arial" panose="020b0604020202020204" pitchFamily="34" charset="0"/>
              <a:ea typeface="微软雅黑" panose="020b0503020204020204" pitchFamily="34" charset="-122"/>
            </a:endParaRPr>
          </a:p>
        </p:txBody>
      </p:sp>
      <p:sp>
        <p:nvSpPr>
          <p:cNvPr id="1050574" name="文本框 8"/>
          <p:cNvSpPr/>
          <p:nvPr/>
        </p:nvSpPr>
        <p:spPr>
          <a:xfrm>
            <a:off x="4860846" y="4713209"/>
            <a:ext cx="1595438" cy="437515"/>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zh-CN" sz="1350" baseline="0">
                <a:solidFill>
                  <a:srgbClr val="FF0000"/>
                </a:solidFill>
                <a:latin typeface="Arial" panose="020b0604020202020204" pitchFamily="34" charset="0"/>
                <a:ea typeface="宋体" panose="02010600030101010101" pitchFamily="2" charset="-122"/>
              </a:rPr>
              <a:t>         </a:t>
            </a:r>
            <a:r>
              <a:rPr lang="en-US" altLang="en-US" sz="24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
        <p:nvSpPr>
          <p:cNvPr id="2" name="文本框 1"/>
          <p:cNvSpPr txBox="1"/>
          <p:nvPr/>
        </p:nvSpPr>
        <p:spPr>
          <a:xfrm>
            <a:off x="2072640" y="5154295"/>
            <a:ext cx="6550025" cy="737235"/>
          </a:xfrm>
          <a:prstGeom prst="rect">
            <a:avLst/>
          </a:prstGeom>
          <a:noFill/>
        </p:spPr>
        <p:txBody>
          <a:bodyPr wrap="square" rtlCol="0" anchor="t">
            <a:spAutoFit/>
          </a:bodyPr>
          <a:lstStyle/>
          <a:p>
            <a:pPr algn="ctr" eaLnBrk="1" hangingPunct="1"/>
            <a:r>
              <a:rPr lang="en-US" altLang="zh-CN" sz="2100">
                <a:solidFill>
                  <a:srgbClr val="FF0000"/>
                </a:solidFill>
                <a:latin typeface="楷体" panose="02010609060101010101" pitchFamily="49" charset="-122"/>
                <a:ea typeface="楷体" panose="02010609060101010101" pitchFamily="49" charset="-122"/>
                <a:sym typeface="+mn-ea"/>
              </a:rPr>
              <a:t>         </a:t>
            </a:r>
            <a:r>
              <a:rPr lang="zh-CN" altLang="en-US" sz="2100">
                <a:solidFill>
                  <a:srgbClr val="FF0000"/>
                </a:solidFill>
                <a:latin typeface="楷体" panose="02010609060101010101" pitchFamily="49" charset="-122"/>
                <a:ea typeface="楷体" panose="02010609060101010101" pitchFamily="49" charset="-122"/>
                <a:sym typeface="+mn-ea"/>
              </a:rPr>
              <a:t>直引提示和总括，用了冒号不会错</a:t>
            </a:r>
          </a:p>
          <a:p>
            <a:pPr algn="ctr" eaLnBrk="1" hangingPunct="1"/>
            <a:r>
              <a:rPr lang="zh-CN" altLang="en-US" sz="2100">
                <a:solidFill>
                  <a:srgbClr val="FF0000"/>
                </a:solidFill>
                <a:latin typeface="楷体" panose="02010609060101010101" pitchFamily="49" charset="-122"/>
                <a:ea typeface="楷体" panose="02010609060101010101" pitchFamily="49" charset="-122"/>
                <a:sym typeface="+mn-ea"/>
              </a:rPr>
              <a:t>（某某说）前冒后句中逗号，见我就把句号找</a:t>
            </a:r>
            <a:endParaRPr lang="zh-CN" altLang="en-US" sz="1350"/>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566"/>
                                        </p:tgtEl>
                                        <p:attrNameLst>
                                          <p:attrName>style.visibility</p:attrName>
                                        </p:attrNameLst>
                                      </p:cBhvr>
                                      <p:to>
                                        <p:strVal val="visible"/>
                                      </p:to>
                                    </p:set>
                                    <p:animEffect transition="in" filter="wipe(left)">
                                      <p:cBhvr>
                                        <p:cTn id="7" dur="500" fill="hold"/>
                                        <p:tgtEl>
                                          <p:spTgt spid="105056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200"/>
                                        </p:tgtEl>
                                        <p:attrNameLst>
                                          <p:attrName>style.visibility</p:attrName>
                                        </p:attrNameLst>
                                      </p:cBhvr>
                                      <p:to>
                                        <p:strVal val="visible"/>
                                      </p:to>
                                    </p:set>
                                    <p:animEffect transition="in" filter="plus(in)">
                                      <p:cBhvr>
                                        <p:cTn id="12" dur="2000" fill="hold"/>
                                        <p:tgtEl>
                                          <p:spTgt spid="209720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68"/>
                                        </p:tgtEl>
                                        <p:attrNameLst>
                                          <p:attrName>style.visibility</p:attrName>
                                        </p:attrNameLst>
                                      </p:cBhvr>
                                      <p:to>
                                        <p:strVal val="visible"/>
                                      </p:to>
                                    </p:set>
                                    <p:animEffect transition="in" filter="wheel(1)">
                                      <p:cBhvr>
                                        <p:cTn id="17" dur="2000" fill="hold"/>
                                        <p:tgtEl>
                                          <p:spTgt spid="1050568"/>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70"/>
                                        </p:tgtEl>
                                        <p:attrNameLst>
                                          <p:attrName>style.visibility</p:attrName>
                                        </p:attrNameLst>
                                      </p:cBhvr>
                                      <p:to>
                                        <p:strVal val="visible"/>
                                      </p:to>
                                    </p:set>
                                    <p:animEffect transition="in" filter="wheel(1)">
                                      <p:cBhvr>
                                        <p:cTn id="22" dur="2000" fill="hold"/>
                                        <p:tgtEl>
                                          <p:spTgt spid="1050570"/>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572"/>
                                        </p:tgtEl>
                                        <p:attrNameLst>
                                          <p:attrName>style.visibility</p:attrName>
                                        </p:attrNameLst>
                                      </p:cBhvr>
                                      <p:to>
                                        <p:strVal val="visible"/>
                                      </p:to>
                                    </p:set>
                                    <p:animEffect transition="in" filter="wheel(1)">
                                      <p:cBhvr>
                                        <p:cTn id="27" dur="2000" fill="hold"/>
                                        <p:tgtEl>
                                          <p:spTgt spid="1050572"/>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574"/>
                                        </p:tgtEl>
                                        <p:attrNameLst>
                                          <p:attrName>style.visibility</p:attrName>
                                        </p:attrNameLst>
                                      </p:cBhvr>
                                      <p:to>
                                        <p:strVal val="visible"/>
                                      </p:to>
                                    </p:set>
                                    <p:animEffect transition="in" filter="wheel(1)">
                                      <p:cBhvr>
                                        <p:cTn id="32" dur="2000" fill="hold"/>
                                        <p:tgtEl>
                                          <p:spTgt spid="1050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76" name="文本框 10"/>
          <p:cNvSpPr/>
          <p:nvPr/>
        </p:nvSpPr>
        <p:spPr>
          <a:xfrm>
            <a:off x="211931" y="857250"/>
            <a:ext cx="1584722" cy="466090"/>
          </a:xfrm>
          <a:prstGeom prst="rect">
            <a:avLst/>
          </a:prstGeom>
          <a:noFill/>
          <a:ln w="9525">
            <a:noFill/>
          </a:ln>
        </p:spPr>
        <p:txBody>
          <a:bodyPr vert="horz" lIns="51428" tIns="25713" rIns="51428" bIns="25713"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课堂练习</a:t>
            </a:r>
            <a:endParaRPr lang="zh-CN" altLang="zh-CN" sz="1350">
              <a:latin typeface="Arial" panose="020b0604020202020204" pitchFamily="34" charset="0"/>
            </a:endParaRPr>
          </a:p>
        </p:txBody>
      </p:sp>
      <p:sp>
        <p:nvSpPr>
          <p:cNvPr id="1050578" name="文本框 3"/>
          <p:cNvSpPr/>
          <p:nvPr/>
        </p:nvSpPr>
        <p:spPr>
          <a:xfrm>
            <a:off x="155972" y="1322785"/>
            <a:ext cx="8603456" cy="80708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1</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、参加国庆献礼的优秀影片：</a:t>
            </a:r>
            <a:r>
              <a:rPr lang="en-US" altLang="zh-CN" sz="2400" b="1" baseline="0">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建国大业</a:t>
            </a:r>
            <a:r>
              <a:rPr lang="en-US" altLang="zh-CN" sz="2400" b="1" baseline="0">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青春之歌</a:t>
            </a:r>
            <a:r>
              <a:rPr lang="en-US" altLang="zh-CN" sz="2400" b="1" baseline="0">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林则徐</a:t>
            </a:r>
            <a:r>
              <a:rPr lang="en-US" altLang="zh-CN" sz="2400" b="1" baseline="0">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等，也将在各大城市放</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映。</a:t>
            </a:r>
            <a:endParaRPr lang="zh-CN" altLang="zh-CN" sz="1350">
              <a:latin typeface="Arial" panose="020b0604020202020204" pitchFamily="34" charset="0"/>
            </a:endParaRPr>
          </a:p>
        </p:txBody>
      </p:sp>
      <p:sp>
        <p:nvSpPr>
          <p:cNvPr id="1050580" name="文本框 9"/>
          <p:cNvSpPr/>
          <p:nvPr/>
        </p:nvSpPr>
        <p:spPr>
          <a:xfrm>
            <a:off x="1097756" y="2130029"/>
            <a:ext cx="2972991"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管到句号，去掉冒号</a:t>
            </a:r>
            <a:r>
              <a:rPr lang="en-US" altLang="zh-CN"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 </a:t>
            </a:r>
            <a:endParaRPr lang="zh-CN" altLang="zh-CN" sz="1350">
              <a:latin typeface="Arial" panose="020b0604020202020204" pitchFamily="34" charset="0"/>
            </a:endParaRPr>
          </a:p>
        </p:txBody>
      </p:sp>
      <p:sp>
        <p:nvSpPr>
          <p:cNvPr id="1050582" name="文本框 4"/>
          <p:cNvSpPr/>
          <p:nvPr/>
        </p:nvSpPr>
        <p:spPr>
          <a:xfrm>
            <a:off x="211931" y="2595563"/>
            <a:ext cx="5612606" cy="43751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2</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、老师说了一声：“下课”就走了。</a:t>
            </a:r>
            <a:endParaRPr lang="zh-CN" altLang="zh-CN" sz="1350">
              <a:latin typeface="Arial" panose="020b0604020202020204" pitchFamily="34" charset="0"/>
            </a:endParaRPr>
          </a:p>
        </p:txBody>
      </p:sp>
      <p:sp>
        <p:nvSpPr>
          <p:cNvPr id="1050584" name="文本框 11"/>
          <p:cNvSpPr/>
          <p:nvPr/>
        </p:nvSpPr>
        <p:spPr>
          <a:xfrm>
            <a:off x="1097756" y="3033713"/>
            <a:ext cx="5386388" cy="437515"/>
          </a:xfrm>
          <a:prstGeom prst="rect">
            <a:avLst/>
          </a:prstGeom>
          <a:noFill/>
          <a:ln w="9525">
            <a:noFill/>
          </a:ln>
        </p:spPr>
        <p:txBody>
          <a:bodyPr vert="horz" lIns="68580" tIns="34290" rIns="68580" bIns="34290" anchor="t">
            <a:spAutoFit/>
          </a:bodyPr>
          <a:lstStyle/>
          <a:p>
            <a:pPr>
              <a:buFontTx/>
              <a:buNone/>
            </a:pPr>
            <a:r>
              <a:rPr lang="zh-CN" altLang="en-US" sz="24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小停顿不冒！</a:t>
            </a:r>
            <a:endParaRPr lang="zh-CN" altLang="zh-CN" sz="1350">
              <a:latin typeface="Arial" panose="020b0604020202020204" pitchFamily="34" charset="0"/>
            </a:endParaRPr>
          </a:p>
        </p:txBody>
      </p:sp>
      <p:sp>
        <p:nvSpPr>
          <p:cNvPr id="1050586" name="文本框 7"/>
          <p:cNvSpPr/>
          <p:nvPr/>
        </p:nvSpPr>
        <p:spPr>
          <a:xfrm>
            <a:off x="155972" y="3471863"/>
            <a:ext cx="8547497" cy="80708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3</a:t>
            </a:r>
            <a:r>
              <a:rPr lang="en-US" altLang="en-US" sz="2400" b="1" baseline="0">
                <a:latin typeface="黑体" panose="02010609060101010101" pitchFamily="2" charset="-122"/>
                <a:ea typeface="黑体" panose="02010609060101010101" pitchFamily="2" charset="-122"/>
                <a:sym typeface="微软雅黑" panose="020b0503020204020204" pitchFamily="34" charset="-122"/>
              </a:rPr>
              <a:t>、开班会时，班主任正式向全班同学宣布</a:t>
            </a:r>
            <a:r>
              <a:rPr lang="en-US"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en-US" altLang="en-US" sz="2400" b="1" baseline="0">
                <a:latin typeface="黑体" panose="02010609060101010101" pitchFamily="2" charset="-122"/>
                <a:ea typeface="黑体" panose="02010609060101010101" pitchFamily="2" charset="-122"/>
                <a:sym typeface="微软雅黑" panose="020b0503020204020204" pitchFamily="34" charset="-122"/>
              </a:rPr>
              <a:t>学校这次征文比赛确立了两个主题</a:t>
            </a:r>
            <a:r>
              <a:rPr lang="en-US" altLang="en-US" sz="24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a:t>
            </a:r>
            <a:r>
              <a:rPr lang="en-US" altLang="en-US" sz="2400" b="1" baseline="0">
                <a:latin typeface="黑体" panose="02010609060101010101" pitchFamily="2" charset="-122"/>
                <a:ea typeface="黑体" panose="02010609060101010101" pitchFamily="2" charset="-122"/>
                <a:sym typeface="微软雅黑" panose="020b0503020204020204" pitchFamily="34" charset="-122"/>
              </a:rPr>
              <a:t>一是支持奥运；二是抗震救灾。</a:t>
            </a:r>
            <a:endParaRPr lang="zh-CN" altLang="zh-CN" sz="1350">
              <a:latin typeface="Arial" panose="020b0604020202020204" pitchFamily="34" charset="0"/>
            </a:endParaRPr>
          </a:p>
        </p:txBody>
      </p:sp>
      <p:sp>
        <p:nvSpPr>
          <p:cNvPr id="1050588" name="文本框 12"/>
          <p:cNvSpPr/>
          <p:nvPr/>
        </p:nvSpPr>
        <p:spPr>
          <a:xfrm>
            <a:off x="1137047" y="4279106"/>
            <a:ext cx="5307806"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一句不两冒</a:t>
            </a:r>
            <a:endParaRPr lang="zh-CN" altLang="zh-CN" sz="1350">
              <a:latin typeface="Arial" panose="020b0604020202020204" pitchFamily="34" charset="0"/>
            </a:endParaRPr>
          </a:p>
        </p:txBody>
      </p:sp>
      <p:sp>
        <p:nvSpPr>
          <p:cNvPr id="1050590" name="文本框 8"/>
          <p:cNvSpPr/>
          <p:nvPr/>
        </p:nvSpPr>
        <p:spPr>
          <a:xfrm>
            <a:off x="136922" y="4775597"/>
            <a:ext cx="8870156" cy="807085"/>
          </a:xfrm>
          <a:prstGeom prst="rect">
            <a:avLst/>
          </a:prstGeom>
          <a:noFill/>
          <a:ln w="9525">
            <a:noFill/>
          </a:ln>
        </p:spPr>
        <p:txBody>
          <a:bodyPr vert="horz" lIns="68580" tIns="34290" rIns="68580" bIns="34290" anchor="t">
            <a:spAutoFit/>
          </a:bodyPr>
          <a:lstStyle/>
          <a:p>
            <a:pPr>
              <a:buFontTx/>
              <a:buNone/>
            </a:pPr>
            <a:r>
              <a:rPr lang="en-US" altLang="zh-CN" sz="2400" b="1" baseline="0">
                <a:latin typeface="黑体" panose="02010609060101010101" pitchFamily="2" charset="-122"/>
                <a:ea typeface="黑体" panose="02010609060101010101" pitchFamily="2" charset="-122"/>
                <a:sym typeface="微软雅黑" panose="020b0503020204020204" pitchFamily="34" charset="-122"/>
              </a:rPr>
              <a:t>4</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 一方面是旅游路线老化、接待率不足，另一方面是游客口味不一、经济承受能力不同</a:t>
            </a:r>
            <a:r>
              <a:rPr lang="zh-CN" altLang="en-US" sz="2400" b="1" baseline="0">
                <a:solidFill>
                  <a:srgbClr val="10181C"/>
                </a:solidFill>
                <a:latin typeface="黑体" panose="02010609060101010101" pitchFamily="2" charset="-122"/>
                <a:ea typeface="黑体" panose="02010609060101010101" pitchFamily="2" charset="-122"/>
                <a:sym typeface="微软雅黑" panose="020b0503020204020204" pitchFamily="34" charset="-122"/>
              </a:rPr>
              <a:t>，</a:t>
            </a:r>
            <a:r>
              <a:rPr lang="zh-CN" altLang="en-US" sz="2400" b="1" baseline="0">
                <a:latin typeface="黑体" panose="02010609060101010101" pitchFamily="2" charset="-122"/>
                <a:ea typeface="黑体" panose="02010609060101010101" pitchFamily="2" charset="-122"/>
                <a:sym typeface="微软雅黑" panose="020b0503020204020204" pitchFamily="34" charset="-122"/>
              </a:rPr>
              <a:t>这是我国开放旅游面临的两大难题。</a:t>
            </a:r>
            <a:endParaRPr lang="zh-CN" altLang="zh-CN" sz="1350">
              <a:latin typeface="Arial" panose="020b0604020202020204" pitchFamily="34" charset="0"/>
            </a:endParaRPr>
          </a:p>
        </p:txBody>
      </p:sp>
      <p:sp>
        <p:nvSpPr>
          <p:cNvPr id="1050592" name="文本框 14"/>
          <p:cNvSpPr/>
          <p:nvPr/>
        </p:nvSpPr>
        <p:spPr>
          <a:xfrm>
            <a:off x="1278731" y="5609035"/>
            <a:ext cx="5466160"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总结上文用冒号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576"/>
                                        </p:tgtEl>
                                        <p:attrNameLst>
                                          <p:attrName>style.visibility</p:attrName>
                                        </p:attrNameLst>
                                      </p:cBhvr>
                                      <p:to>
                                        <p:strVal val="visible"/>
                                      </p:to>
                                    </p:set>
                                    <p:animEffect transition="in" filter="wipe(left)">
                                      <p:cBhvr>
                                        <p:cTn id="7" dur="500" fill="hold"/>
                                        <p:tgtEl>
                                          <p:spTgt spid="105057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78"/>
                                        </p:tgtEl>
                                        <p:attrNameLst>
                                          <p:attrName>style.visibility</p:attrName>
                                        </p:attrNameLst>
                                      </p:cBhvr>
                                      <p:to>
                                        <p:strVal val="visible"/>
                                      </p:to>
                                    </p:set>
                                    <p:animEffect transition="in" filter="wheel(1)">
                                      <p:cBhvr>
                                        <p:cTn id="12" dur="2000" fill="hold"/>
                                        <p:tgtEl>
                                          <p:spTgt spid="105057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80"/>
                                        </p:tgtEl>
                                        <p:attrNameLst>
                                          <p:attrName>style.visibility</p:attrName>
                                        </p:attrNameLst>
                                      </p:cBhvr>
                                      <p:to>
                                        <p:strVal val="visible"/>
                                      </p:to>
                                    </p:set>
                                    <p:animEffect transition="in" filter="wheel(1)">
                                      <p:cBhvr>
                                        <p:cTn id="17" dur="2000" fill="hold"/>
                                        <p:tgtEl>
                                          <p:spTgt spid="1050580"/>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582"/>
                                        </p:tgtEl>
                                        <p:attrNameLst>
                                          <p:attrName>style.visibility</p:attrName>
                                        </p:attrNameLst>
                                      </p:cBhvr>
                                      <p:to>
                                        <p:strVal val="visible"/>
                                      </p:to>
                                    </p:set>
                                    <p:animEffect transition="in" filter="wheel(1)">
                                      <p:cBhvr>
                                        <p:cTn id="22" dur="2000" fill="hold"/>
                                        <p:tgtEl>
                                          <p:spTgt spid="1050582"/>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584"/>
                                        </p:tgtEl>
                                        <p:attrNameLst>
                                          <p:attrName>style.visibility</p:attrName>
                                        </p:attrNameLst>
                                      </p:cBhvr>
                                      <p:to>
                                        <p:strVal val="visible"/>
                                      </p:to>
                                    </p:set>
                                    <p:animEffect transition="in" filter="wheel(1)">
                                      <p:cBhvr>
                                        <p:cTn id="27" dur="2000" fill="hold"/>
                                        <p:tgtEl>
                                          <p:spTgt spid="1050584"/>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586"/>
                                        </p:tgtEl>
                                        <p:attrNameLst>
                                          <p:attrName>style.visibility</p:attrName>
                                        </p:attrNameLst>
                                      </p:cBhvr>
                                      <p:to>
                                        <p:strVal val="visible"/>
                                      </p:to>
                                    </p:set>
                                    <p:animEffect transition="in" filter="wheel(1)">
                                      <p:cBhvr>
                                        <p:cTn id="32" dur="2000" fill="hold"/>
                                        <p:tgtEl>
                                          <p:spTgt spid="1050586"/>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50588"/>
                                        </p:tgtEl>
                                        <p:attrNameLst>
                                          <p:attrName>style.visibility</p:attrName>
                                        </p:attrNameLst>
                                      </p:cBhvr>
                                      <p:to>
                                        <p:strVal val="visible"/>
                                      </p:to>
                                    </p:set>
                                    <p:animEffect transition="in" filter="wheel(1)">
                                      <p:cBhvr>
                                        <p:cTn id="37" dur="2000" fill="hold"/>
                                        <p:tgtEl>
                                          <p:spTgt spid="1050588"/>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050590"/>
                                        </p:tgtEl>
                                        <p:attrNameLst>
                                          <p:attrName>style.visibility</p:attrName>
                                        </p:attrNameLst>
                                      </p:cBhvr>
                                      <p:to>
                                        <p:strVal val="visible"/>
                                      </p:to>
                                    </p:set>
                                    <p:animEffect transition="in" filter="wheel(1)">
                                      <p:cBhvr>
                                        <p:cTn id="42" dur="2000" fill="hold"/>
                                        <p:tgtEl>
                                          <p:spTgt spid="1050590"/>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1" presetClass="entr" presetSubtype="1" fill="hold" nodeType="clickEffect">
                                  <p:stCondLst>
                                    <p:cond delay="0"/>
                                  </p:stCondLst>
                                  <p:childTnLst>
                                    <p:set>
                                      <p:cBhvr>
                                        <p:cTn id="46" dur="1" fill="hold">
                                          <p:stCondLst>
                                            <p:cond delay="0"/>
                                          </p:stCondLst>
                                        </p:cTn>
                                        <p:tgtEl>
                                          <p:spTgt spid="1050592"/>
                                        </p:tgtEl>
                                        <p:attrNameLst>
                                          <p:attrName>style.visibility</p:attrName>
                                        </p:attrNameLst>
                                      </p:cBhvr>
                                      <p:to>
                                        <p:strVal val="visible"/>
                                      </p:to>
                                    </p:set>
                                    <p:animEffect transition="in" filter="wheel(1)">
                                      <p:cBhvr>
                                        <p:cTn id="47" dur="2000" fill="hold"/>
                                        <p:tgtEl>
                                          <p:spTgt spid="1050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594" name="文本框 3"/>
          <p:cNvSpPr/>
          <p:nvPr/>
        </p:nvSpPr>
        <p:spPr>
          <a:xfrm>
            <a:off x="214313" y="890588"/>
            <a:ext cx="8832056" cy="1037590"/>
          </a:xfrm>
          <a:prstGeom prst="rect">
            <a:avLst/>
          </a:prstGeom>
          <a:noFill/>
          <a:ln w="9525">
            <a:noFill/>
          </a:ln>
        </p:spPr>
        <p:txBody>
          <a:bodyPr vert="horz" lIns="68580" tIns="34290" rIns="68580" bIns="34290" anchor="t">
            <a:spAutoFit/>
          </a:bodyPr>
          <a:lstStyle/>
          <a:p>
            <a:pPr>
              <a:buFontTx/>
              <a:buNone/>
            </a:pPr>
            <a:r>
              <a:rPr lang="en-US" altLang="zh-CN" sz="2100" b="1" baseline="0">
                <a:latin typeface="黑体" panose="02010609060101010101" pitchFamily="2" charset="-122"/>
                <a:ea typeface="黑体" panose="02010609060101010101" pitchFamily="2" charset="-122"/>
                <a:sym typeface="微软雅黑" panose="020b0503020204020204" pitchFamily="34" charset="-122"/>
              </a:rPr>
              <a:t>5</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、“频繁更换密码费时费力且未必安全，”雅虎网站</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4</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月</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13</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日援引微软研究院首席研究员科马斯</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赫尔利的话说</a:t>
            </a:r>
            <a:r>
              <a:rPr lang="zh-CN" altLang="en-US" sz="2100" b="1" baseline="0">
                <a:solidFill>
                  <a:srgbClr val="10181C"/>
                </a:solidFill>
                <a:latin typeface="黑体" panose="02010609060101010101" pitchFamily="2" charset="-122"/>
                <a:ea typeface="黑体" panose="02010609060101010101" pitchFamily="2" charset="-122"/>
                <a:sym typeface="微软雅黑" panose="020b0503020204020204" pitchFamily="34" charset="-122"/>
              </a:rPr>
              <a:t>：</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“最好一开始设置的密码就有很高的安全系数。”</a:t>
            </a:r>
            <a:endParaRPr lang="zh-CN" altLang="zh-CN" sz="1350">
              <a:latin typeface="Arial" panose="020b0604020202020204" pitchFamily="34" charset="0"/>
            </a:endParaRPr>
          </a:p>
        </p:txBody>
      </p:sp>
      <p:sp>
        <p:nvSpPr>
          <p:cNvPr id="1050596" name="文本框 11"/>
          <p:cNvSpPr/>
          <p:nvPr/>
        </p:nvSpPr>
        <p:spPr>
          <a:xfrm>
            <a:off x="484585" y="1863329"/>
            <a:ext cx="6006703"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中间说用逗号</a:t>
            </a:r>
            <a:endParaRPr lang="zh-CN" altLang="zh-CN" sz="1350">
              <a:latin typeface="Arial" panose="020b0604020202020204" pitchFamily="34" charset="0"/>
            </a:endParaRPr>
          </a:p>
        </p:txBody>
      </p:sp>
      <p:sp>
        <p:nvSpPr>
          <p:cNvPr id="1050598" name="文本框 7"/>
          <p:cNvSpPr/>
          <p:nvPr/>
        </p:nvSpPr>
        <p:spPr>
          <a:xfrm>
            <a:off x="214313" y="2333625"/>
            <a:ext cx="8715375" cy="714375"/>
          </a:xfrm>
          <a:prstGeom prst="rect">
            <a:avLst/>
          </a:prstGeom>
          <a:noFill/>
          <a:ln w="9525">
            <a:noFill/>
          </a:ln>
        </p:spPr>
        <p:txBody>
          <a:bodyPr vert="horz" lIns="68580" tIns="34290" rIns="68580" bIns="34290" anchor="t">
            <a:spAutoFit/>
          </a:bodyPr>
          <a:lstStyle/>
          <a:p>
            <a:pPr>
              <a:buFontTx/>
              <a:buNone/>
            </a:pPr>
            <a:r>
              <a:rPr lang="en-US" altLang="zh-CN" sz="2100" b="1" baseline="0">
                <a:latin typeface="黑体" panose="02010609060101010101" pitchFamily="2" charset="-122"/>
                <a:ea typeface="黑体" panose="02010609060101010101" pitchFamily="2" charset="-122"/>
                <a:sym typeface="微软雅黑" panose="020b0503020204020204" pitchFamily="34" charset="-122"/>
              </a:rPr>
              <a:t>6</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、朱熹</a:t>
            </a:r>
            <a:r>
              <a:rPr lang="en-US" altLang="zh-CN" sz="2100" b="1" baseline="0">
                <a:latin typeface="黑体" panose="02010609060101010101" pitchFamily="2" charset="-122"/>
                <a:ea typeface="黑体" panose="02010609060101010101" pitchFamily="2" charset="-122"/>
                <a:sym typeface="微软雅黑" panose="020b0503020204020204" pitchFamily="34" charset="-122"/>
              </a:rPr>
              <a:t>49</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岁那年，上书建议朝廷重修了白鹿洞书院，并亲自制定学规，提出</a:t>
            </a:r>
            <a:r>
              <a:rPr lang="zh-CN" altLang="en-US" sz="2100" b="1" baseline="0">
                <a:solidFill>
                  <a:srgbClr val="10181C"/>
                </a:solidFill>
                <a:latin typeface="黑体" panose="02010609060101010101" pitchFamily="2" charset="-122"/>
                <a:ea typeface="黑体" panose="02010609060101010101" pitchFamily="2" charset="-122"/>
                <a:sym typeface="微软雅黑" panose="020b0503020204020204" pitchFamily="34" charset="-122"/>
              </a:rPr>
              <a:t>：</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“博学之，审问之，谨思之，明辨之，笃行之”的治学方法。</a:t>
            </a:r>
            <a:endParaRPr lang="zh-CN" altLang="zh-CN" sz="1350">
              <a:latin typeface="Arial" panose="020b0604020202020204" pitchFamily="34" charset="0"/>
            </a:endParaRPr>
          </a:p>
        </p:txBody>
      </p:sp>
      <p:sp>
        <p:nvSpPr>
          <p:cNvPr id="1050600" name="文本框 12"/>
          <p:cNvSpPr/>
          <p:nvPr/>
        </p:nvSpPr>
        <p:spPr>
          <a:xfrm>
            <a:off x="546497" y="3049191"/>
            <a:ext cx="6225778"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小停顿不冒</a:t>
            </a:r>
            <a:endParaRPr lang="zh-CN" altLang="zh-CN" sz="1350">
              <a:latin typeface="Arial" panose="020b0604020202020204" pitchFamily="34" charset="0"/>
            </a:endParaRPr>
          </a:p>
        </p:txBody>
      </p:sp>
      <p:sp>
        <p:nvSpPr>
          <p:cNvPr id="1050602" name="文本框 8"/>
          <p:cNvSpPr/>
          <p:nvPr/>
        </p:nvSpPr>
        <p:spPr>
          <a:xfrm>
            <a:off x="169069" y="3539728"/>
            <a:ext cx="8548688" cy="714375"/>
          </a:xfrm>
          <a:prstGeom prst="rect">
            <a:avLst/>
          </a:prstGeom>
          <a:noFill/>
          <a:ln w="9525">
            <a:noFill/>
          </a:ln>
        </p:spPr>
        <p:txBody>
          <a:bodyPr vert="horz" lIns="68580" tIns="34290" rIns="68580" bIns="34290" anchor="t">
            <a:spAutoFit/>
          </a:bodyPr>
          <a:lstStyle/>
          <a:p>
            <a:pPr>
              <a:buFontTx/>
              <a:buNone/>
            </a:pPr>
            <a:r>
              <a:rPr lang="en-US" altLang="zh-CN" sz="2100" b="1" baseline="0">
                <a:latin typeface="黑体" panose="02010609060101010101" pitchFamily="2" charset="-122"/>
                <a:ea typeface="黑体" panose="02010609060101010101" pitchFamily="2" charset="-122"/>
                <a:sym typeface="微软雅黑" panose="020b0503020204020204" pitchFamily="34" charset="-122"/>
              </a:rPr>
              <a:t>7</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、郝明义认为“没有越界不成阅读”，提出阅读者应走的四步：即向前一步、往旁一步、随便走几步、在网络与书籍之间跨步。</a:t>
            </a:r>
            <a:endParaRPr lang="zh-CN" altLang="zh-CN" sz="1350">
              <a:latin typeface="Arial" panose="020b0604020202020204" pitchFamily="34" charset="0"/>
            </a:endParaRPr>
          </a:p>
        </p:txBody>
      </p:sp>
      <p:sp>
        <p:nvSpPr>
          <p:cNvPr id="1050604" name="文本框 13"/>
          <p:cNvSpPr/>
          <p:nvPr/>
        </p:nvSpPr>
        <p:spPr>
          <a:xfrm>
            <a:off x="546497" y="4310063"/>
            <a:ext cx="5987653"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不与“即”“就是”套用</a:t>
            </a:r>
            <a:endParaRPr lang="zh-CN" altLang="zh-CN" sz="1350">
              <a:latin typeface="Arial" panose="020b0604020202020204" pitchFamily="34" charset="0"/>
            </a:endParaRPr>
          </a:p>
        </p:txBody>
      </p:sp>
      <p:sp>
        <p:nvSpPr>
          <p:cNvPr id="1050606" name="文本框 9"/>
          <p:cNvSpPr/>
          <p:nvPr/>
        </p:nvSpPr>
        <p:spPr>
          <a:xfrm>
            <a:off x="214313" y="4788694"/>
            <a:ext cx="8457010" cy="648970"/>
          </a:xfrm>
          <a:prstGeom prst="rect">
            <a:avLst/>
          </a:prstGeom>
          <a:noFill/>
          <a:ln w="9525">
            <a:noFill/>
          </a:ln>
        </p:spPr>
        <p:txBody>
          <a:bodyPr vert="horz" lIns="68580" tIns="34290" rIns="68580" bIns="34290" anchor="t">
            <a:spAutoFit/>
          </a:bodyPr>
          <a:lstStyle/>
          <a:p>
            <a:pPr>
              <a:lnSpc>
                <a:spcPct val="90000"/>
              </a:lnSpc>
              <a:buFontTx/>
              <a:buNone/>
            </a:pPr>
            <a:r>
              <a:rPr lang="en-US" altLang="zh-CN" sz="2100" b="1" baseline="0">
                <a:latin typeface="黑体" panose="02010609060101010101" pitchFamily="2" charset="-122"/>
                <a:ea typeface="黑体" panose="02010609060101010101" pitchFamily="2" charset="-122"/>
                <a:sym typeface="微软雅黑" panose="020b0503020204020204" pitchFamily="34" charset="-122"/>
              </a:rPr>
              <a:t>8</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、中国谜语具有许多特点，一是结构固定，形式灵活；二是趣味性强，引人入胜；三是文学性强，形象生动。</a:t>
            </a:r>
            <a:endParaRPr lang="zh-CN" altLang="zh-CN" sz="1350">
              <a:latin typeface="Arial" panose="020b0604020202020204" pitchFamily="34" charset="0"/>
            </a:endParaRPr>
          </a:p>
        </p:txBody>
      </p:sp>
      <p:sp>
        <p:nvSpPr>
          <p:cNvPr id="1050608" name="文本框 14"/>
          <p:cNvSpPr/>
          <p:nvPr/>
        </p:nvSpPr>
        <p:spPr>
          <a:xfrm>
            <a:off x="546497" y="5485210"/>
            <a:ext cx="3157538" cy="358775"/>
          </a:xfrm>
          <a:prstGeom prst="rect">
            <a:avLst/>
          </a:prstGeom>
          <a:noFill/>
          <a:ln w="9525">
            <a:noFill/>
          </a:ln>
        </p:spPr>
        <p:txBody>
          <a:bodyPr vert="horz" lIns="68580" tIns="34290" rIns="68580" bIns="34290" anchor="t">
            <a:spAutoFit/>
          </a:bodyPr>
          <a:lstStyle/>
          <a:p>
            <a:pPr>
              <a:lnSpc>
                <a:spcPct val="90000"/>
              </a:lnSpc>
              <a:buFontTx/>
              <a:buNone/>
            </a:pPr>
            <a:r>
              <a:rPr lang="zh-CN" altLang="en-US" sz="2100" u="sng"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提示下文用冒号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594"/>
                                        </p:tgtEl>
                                        <p:attrNameLst>
                                          <p:attrName>style.visibility</p:attrName>
                                        </p:attrNameLst>
                                      </p:cBhvr>
                                      <p:to>
                                        <p:strVal val="visible"/>
                                      </p:to>
                                    </p:set>
                                    <p:animEffect transition="in" filter="wheel(1)">
                                      <p:cBhvr>
                                        <p:cTn id="7" dur="2000" fill="hold"/>
                                        <p:tgtEl>
                                          <p:spTgt spid="10505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596"/>
                                        </p:tgtEl>
                                        <p:attrNameLst>
                                          <p:attrName>style.visibility</p:attrName>
                                        </p:attrNameLst>
                                      </p:cBhvr>
                                      <p:to>
                                        <p:strVal val="visible"/>
                                      </p:to>
                                    </p:set>
                                    <p:animEffect transition="in" filter="wheel(1)">
                                      <p:cBhvr>
                                        <p:cTn id="12" dur="2000" fill="hold"/>
                                        <p:tgtEl>
                                          <p:spTgt spid="105059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598"/>
                                        </p:tgtEl>
                                        <p:attrNameLst>
                                          <p:attrName>style.visibility</p:attrName>
                                        </p:attrNameLst>
                                      </p:cBhvr>
                                      <p:to>
                                        <p:strVal val="visible"/>
                                      </p:to>
                                    </p:set>
                                    <p:animEffect transition="in" filter="wheel(1)">
                                      <p:cBhvr>
                                        <p:cTn id="17" dur="2000" fill="hold"/>
                                        <p:tgtEl>
                                          <p:spTgt spid="10505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600"/>
                                        </p:tgtEl>
                                        <p:attrNameLst>
                                          <p:attrName>style.visibility</p:attrName>
                                        </p:attrNameLst>
                                      </p:cBhvr>
                                      <p:to>
                                        <p:strVal val="visible"/>
                                      </p:to>
                                    </p:set>
                                    <p:animEffect transition="in" filter="wheel(1)">
                                      <p:cBhvr>
                                        <p:cTn id="22" dur="2000" fill="hold"/>
                                        <p:tgtEl>
                                          <p:spTgt spid="10506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602"/>
                                        </p:tgtEl>
                                        <p:attrNameLst>
                                          <p:attrName>style.visibility</p:attrName>
                                        </p:attrNameLst>
                                      </p:cBhvr>
                                      <p:to>
                                        <p:strVal val="visible"/>
                                      </p:to>
                                    </p:set>
                                    <p:animEffect transition="in" filter="wheel(1)">
                                      <p:cBhvr>
                                        <p:cTn id="27" dur="2000" fill="hold"/>
                                        <p:tgtEl>
                                          <p:spTgt spid="105060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604"/>
                                        </p:tgtEl>
                                        <p:attrNameLst>
                                          <p:attrName>style.visibility</p:attrName>
                                        </p:attrNameLst>
                                      </p:cBhvr>
                                      <p:to>
                                        <p:strVal val="visible"/>
                                      </p:to>
                                    </p:set>
                                    <p:animEffect transition="in" filter="wheel(1)">
                                      <p:cBhvr>
                                        <p:cTn id="32" dur="2000" fill="hold"/>
                                        <p:tgtEl>
                                          <p:spTgt spid="105060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50606"/>
                                        </p:tgtEl>
                                        <p:attrNameLst>
                                          <p:attrName>style.visibility</p:attrName>
                                        </p:attrNameLst>
                                      </p:cBhvr>
                                      <p:to>
                                        <p:strVal val="visible"/>
                                      </p:to>
                                    </p:set>
                                    <p:animEffect transition="in" filter="wheel(1)">
                                      <p:cBhvr>
                                        <p:cTn id="37" dur="2000" fill="hold"/>
                                        <p:tgtEl>
                                          <p:spTgt spid="105060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050608"/>
                                        </p:tgtEl>
                                        <p:attrNameLst>
                                          <p:attrName>style.visibility</p:attrName>
                                        </p:attrNameLst>
                                      </p:cBhvr>
                                      <p:to>
                                        <p:strVal val="visible"/>
                                      </p:to>
                                    </p:set>
                                    <p:animEffect transition="in" filter="wheel(1)">
                                      <p:cBhvr>
                                        <p:cTn id="42" dur="2000" fill="hold"/>
                                        <p:tgtEl>
                                          <p:spTgt spid="1050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3372" y="120654"/>
            <a:ext cx="8139178" cy="441964"/>
          </a:xfrm>
        </p:spPr>
        <p:txBody>
          <a:bodyPr/>
          <a:lstStyle/>
          <a:p>
            <a:r>
              <a:rPr lang="en-US" altLang="zh-CN" sz="2000">
                <a:latin typeface="黑体" panose="02010609060101010101" pitchFamily="2" charset="-122"/>
                <a:ea typeface="黑体" panose="02010609060101010101" pitchFamily="2" charset="-122"/>
                <a:cs typeface="黑体" panose="02010609060101010101" pitchFamily="2" charset="-122"/>
              </a:rPr>
              <a:t>4</a:t>
            </a:r>
            <a:r>
              <a:rPr sz="2000">
                <a:latin typeface="黑体" panose="02010609060101010101" pitchFamily="2" charset="-122"/>
                <a:ea typeface="黑体" panose="02010609060101010101" pitchFamily="2" charset="-122"/>
                <a:cs typeface="黑体" panose="02010609060101010101" pitchFamily="2" charset="-122"/>
              </a:rPr>
              <a:t>、下列各句中，冒号使用正确的一项是(　　)</a:t>
            </a:r>
          </a:p>
        </p:txBody>
      </p:sp>
      <p:sp>
        <p:nvSpPr>
          <p:cNvPr id="3" name="内容占位符 2"/>
          <p:cNvSpPr>
            <a:spLocks noGrp="1"/>
          </p:cNvSpPr>
          <p:nvPr>
            <p:ph idx="1"/>
          </p:nvPr>
        </p:nvSpPr>
        <p:spPr>
          <a:xfrm>
            <a:off x="262573" y="562610"/>
            <a:ext cx="8317706" cy="4041458"/>
          </a:xfrm>
        </p:spPr>
        <p:txBody>
          <a:bodyPr>
            <a:noAutofit/>
          </a:bodyPr>
          <a:lstStyle/>
          <a:p>
            <a:r>
              <a:rPr lang="zh-CN" altLang="en-US" sz="2400" b="1">
                <a:latin typeface="黑体" panose="02010609060101010101" pitchFamily="2" charset="-122"/>
                <a:ea typeface="黑体" panose="02010609060101010101" pitchFamily="2" charset="-122"/>
                <a:cs typeface="黑体" panose="02010609060101010101" pitchFamily="2" charset="-122"/>
              </a:rPr>
              <a:t>A．教师，爱护学生；学生，尊敬老师：师生关系非常融洽。</a:t>
            </a:r>
          </a:p>
          <a:p>
            <a:r>
              <a:rPr lang="zh-CN" altLang="en-US" sz="2400" b="1">
                <a:latin typeface="黑体" panose="02010609060101010101" pitchFamily="2" charset="-122"/>
                <a:ea typeface="黑体" panose="02010609060101010101" pitchFamily="2" charset="-122"/>
                <a:cs typeface="黑体" panose="02010609060101010101" pitchFamily="2" charset="-122"/>
              </a:rPr>
              <a:t>B．《让子弹飞》中的三“大牌”：姜文、葛优、周润发一起出席了电影首发式。</a:t>
            </a:r>
          </a:p>
          <a:p>
            <a:r>
              <a:rPr lang="zh-CN" altLang="en-US" sz="2400" b="1">
                <a:latin typeface="黑体" panose="02010609060101010101" pitchFamily="2" charset="-122"/>
                <a:ea typeface="黑体" panose="02010609060101010101" pitchFamily="2" charset="-122"/>
                <a:cs typeface="黑体" panose="02010609060101010101" pitchFamily="2" charset="-122"/>
              </a:rPr>
              <a:t>C．张书记宣布：厂里要实行两项改革措施：一是持证上岗，二是脱产培训。</a:t>
            </a:r>
          </a:p>
          <a:p>
            <a:r>
              <a:rPr lang="zh-CN" altLang="en-US" sz="2400" b="1">
                <a:latin typeface="黑体" panose="02010609060101010101" pitchFamily="2" charset="-122"/>
                <a:ea typeface="黑体" panose="02010609060101010101" pitchFamily="2" charset="-122"/>
                <a:cs typeface="黑体" panose="02010609060101010101" pitchFamily="2" charset="-122"/>
              </a:rPr>
              <a:t>D．“大桥就要通车了。”他环视了一下会场说：“请大家咬紧牙关，做最后冲刺。”</a:t>
            </a:r>
          </a:p>
        </p:txBody>
      </p:sp>
      <p:pic>
        <p:nvPicPr>
          <p:cNvPr id="4" name="图片 3" descr="31393938393834313b31393939353232383bb9b4d5fdc8b7"/>
          <p:cNvPicPr>
            <a:picLocks noChangeAspect="1"/>
          </p:cNvPicPr>
          <p:nvPr/>
        </p:nvPicPr>
        <p:blipFill>
          <a:blip r:embed="rId2"/>
          <a:stretch>
            <a:fillRect/>
          </a:stretch>
        </p:blipFill>
        <p:spPr>
          <a:xfrm>
            <a:off x="407194" y="562769"/>
            <a:ext cx="537210" cy="537210"/>
          </a:xfrm>
          <a:prstGeom prst="rect">
            <a:avLst/>
          </a:prstGeom>
        </p:spPr>
      </p:pic>
      <p:sp>
        <p:nvSpPr>
          <p:cNvPr id="5" name="矩形 4"/>
          <p:cNvSpPr/>
          <p:nvPr/>
        </p:nvSpPr>
        <p:spPr>
          <a:xfrm>
            <a:off x="562928" y="4927124"/>
            <a:ext cx="8017669" cy="16202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解析：选A。A项，冒号用在提示语的后面或前面，表示提示下文或总括上文。B项，“三‘大牌’”和“姜文、葛优、周润发”是同位成分，不能用冒号，应去掉冒号或把冒号改为破折号。C项，一个句子中不能套用两个冒号，应将其中一个改为逗号。D项，将说话人的话分为两部分，“某某说”后面只能用逗号，不能用冒号，应把冒号改为逗号。</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ctrTitle" idx="2"/>
            <p:custDataLst>
              <p:tags r:id="rId2"/>
            </p:custDataLst>
          </p:nvPr>
        </p:nvSpPr>
        <p:spPr>
          <a:xfrm>
            <a:off x="3215164" y="1502093"/>
            <a:ext cx="5319236" cy="1079659"/>
          </a:xfrm>
        </p:spPr>
        <p:txBody>
          <a:bodyPr>
            <a:normAutofit fontScale="90000"/>
            <a:scene3d>
              <a:camera prst="orthographicFront"/>
              <a:lightRig rig="threePt" dir="t"/>
            </a:scene3d>
          </a:bodyPr>
          <a:lstStyle/>
          <a:p>
            <a:pPr algn="ctr"/>
            <a:r>
              <a:rPr lang="zh-CN" altLang="en-US" sz="4950">
                <a:ln w="10160">
                  <a:solidFill>
                    <a:srgbClr val="FFFF00"/>
                  </a:solidFill>
                  <a:prstDash val="solid"/>
                </a:ln>
                <a:solidFill>
                  <a:srgbClr val="C00000"/>
                </a:solidFill>
                <a:effectLst>
                  <a:outerShdw blurRad="38100" dist="22860" dir="5400000" algn="tl" rotWithShape="0">
                    <a:srgbClr val="000000">
                      <a:alpha val="30000"/>
                    </a:srgbClr>
                  </a:outerShdw>
                </a:effectLst>
                <a:latin typeface="经典特黑简" panose="02010609010101010101" charset="-122"/>
                <a:ea typeface="经典特黑简" panose="02010609010101010101" charset="-122"/>
              </a:rPr>
              <a:t>冒号的用法</a:t>
            </a:r>
          </a:p>
        </p:txBody>
      </p:sp>
      <p:pic>
        <p:nvPicPr>
          <p:cNvPr id="3" name="图片 2"/>
          <p:cNvPicPr>
            <a:picLocks noChangeAspect="1"/>
          </p:cNvPicPr>
          <p:nvPr/>
        </p:nvPicPr>
        <p:blipFill>
          <a:blip r:embed="rId3"/>
          <a:stretch>
            <a:fillRect/>
          </a:stretch>
        </p:blipFill>
        <p:spPr>
          <a:xfrm>
            <a:off x="3306128" y="2917984"/>
            <a:ext cx="4595336" cy="2504123"/>
          </a:xfrm>
          <a:prstGeom prst="rect">
            <a:avLst/>
          </a:prstGeom>
        </p:spPr>
      </p:pic>
    </p:spTree>
    <p:custDataLst>
      <p:tags r:id="rId4"/>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456565" y="1543050"/>
            <a:ext cx="5440045" cy="460629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1、用在总括性话语的前边，以总结上文</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2、用于提示性话语之后，表示提起下文</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3、用于需要解说的话语之后，表示下文是解说</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4、用于称呼语之后，表示提起下文</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5、表引起注意（冒号用于判断词“是”的后面，大体上有两种情况：一是为了引起人们对“是”后面的词语的注意；二是便于在“是”的后面做分条式的列举）</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0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6、表示引用；引用语句或诗文，引语前面可以用冒号表示停顿，并指示下文是引文</a:t>
            </a:r>
          </a:p>
        </p:txBody>
      </p:sp>
      <p:sp>
        <p:nvSpPr>
          <p:cNvPr id="16" name="Title 6"/>
          <p:cNvSpPr txBox="1"/>
          <p:nvPr>
            <p:custDataLst>
              <p:tags r:id="rId5"/>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冒号的作用</a:t>
            </a:r>
          </a:p>
        </p:txBody>
      </p:sp>
      <p:pic>
        <p:nvPicPr>
          <p:cNvPr id="2" name="图片 1"/>
          <p:cNvPicPr>
            <a:picLocks noChangeAspect="1"/>
          </p:cNvPicPr>
          <p:nvPr>
            <p:custDataLst>
              <p:tags r:id="rId7"/>
            </p:custDataLst>
          </p:nvPr>
        </p:nvPicPr>
        <p:blipFill>
          <a:blip r:embed="rId6">
            <a:clrChange>
              <a:clrFrom>
                <a:srgbClr val="FDFDFD">
                  <a:alpha val="100000"/>
                </a:srgbClr>
              </a:clrFrom>
              <a:clrTo>
                <a:srgbClr val="FDFDFD">
                  <a:alpha val="100000"/>
                  <a:alpha val="0"/>
                </a:srgbClr>
              </a:clrTo>
            </a:clrChange>
          </a:blip>
          <a:srcRect t="10930" b="11144"/>
          <a:stretch>
            <a:fillRect/>
          </a:stretch>
        </p:blipFill>
        <p:spPr>
          <a:xfrm>
            <a:off x="5896451" y="2562225"/>
            <a:ext cx="2497931" cy="1460183"/>
          </a:xfrm>
          <a:prstGeom prst="rect">
            <a:avLst/>
          </a:prstGeom>
        </p:spPr>
      </p:pic>
    </p:spTree>
    <p:custDataLst>
      <p:tags r:id="rId8"/>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115570" y="854710"/>
            <a:ext cx="8912860" cy="5906770"/>
          </a:xfrm>
          <a:prstGeom prst="rect">
            <a:avLst/>
          </a:prstGeom>
          <a:noFill/>
          <a:ln w="9525">
            <a:solidFill>
              <a:srgbClr val="FF0000"/>
            </a:solidFill>
          </a:ln>
        </p:spPr>
        <p:txBody>
          <a:bodyPr wrap="square">
            <a:spAutoFit/>
          </a:bodyPr>
          <a:lstStyle/>
          <a:p>
            <a:pPr>
              <a:lnSpc>
                <a:spcPts val="2400"/>
              </a:lnSpc>
              <a:spcBef>
                <a:spcPct val="0"/>
              </a:spcBef>
            </a:pPr>
            <a:r>
              <a:rPr lang="zh-CN" altLang="en-US" sz="2400">
                <a:solidFill>
                  <a:schemeClr val="tx1"/>
                </a:solidFill>
                <a:latin typeface="黑体" panose="02010609060101010101" pitchFamily="2" charset="-122"/>
                <a:ea typeface="黑体" panose="02010609060101010101" pitchFamily="2" charset="-122"/>
              </a:rPr>
              <a:t>【</a:t>
            </a:r>
            <a:r>
              <a:rPr lang="en-US" altLang="zh-CN" sz="2400">
                <a:solidFill>
                  <a:schemeClr val="tx1"/>
                </a:solidFill>
                <a:latin typeface="黑体" panose="02010609060101010101" pitchFamily="2" charset="-122"/>
                <a:ea typeface="黑体" panose="02010609060101010101" pitchFamily="2" charset="-122"/>
              </a:rPr>
              <a:t>2019</a:t>
            </a:r>
            <a:r>
              <a:rPr lang="zh-CN" altLang="en-US" sz="2400">
                <a:solidFill>
                  <a:schemeClr val="tx1"/>
                </a:solidFill>
                <a:latin typeface="黑体" panose="02010609060101010101" pitchFamily="2" charset="-122"/>
                <a:ea typeface="黑体" panose="02010609060101010101" pitchFamily="2" charset="-122"/>
              </a:rPr>
              <a:t>年全国</a:t>
            </a:r>
            <a:r>
              <a:rPr lang="en-US" altLang="zh-CN" sz="2400">
                <a:solidFill>
                  <a:schemeClr val="tx1"/>
                </a:solidFill>
                <a:latin typeface="黑体" panose="02010609060101010101" pitchFamily="2" charset="-122"/>
                <a:ea typeface="黑体" panose="02010609060101010101" pitchFamily="2" charset="-122"/>
              </a:rPr>
              <a:t>2</a:t>
            </a:r>
            <a:r>
              <a:rPr lang="zh-CN" altLang="en-US" sz="2400">
                <a:solidFill>
                  <a:schemeClr val="tx1"/>
                </a:solidFill>
                <a:latin typeface="黑体" panose="02010609060101010101" pitchFamily="2" charset="-122"/>
                <a:ea typeface="黑体" panose="02010609060101010101" pitchFamily="2" charset="-122"/>
              </a:rPr>
              <a:t>卷】</a:t>
            </a:r>
            <a:r>
              <a:rPr lang="en-US" altLang="zh-CN" sz="2400">
                <a:solidFill>
                  <a:schemeClr val="tx1"/>
                </a:solidFill>
                <a:latin typeface="黑体" panose="02010609060101010101" pitchFamily="2" charset="-122"/>
                <a:ea typeface="黑体" panose="02010609060101010101" pitchFamily="2" charset="-122"/>
              </a:rPr>
              <a:t>阅读下面的文字，完成17-19题。 </a:t>
            </a:r>
          </a:p>
          <a:p>
            <a:pPr>
              <a:lnSpc>
                <a:spcPts val="2600"/>
              </a:lnSpc>
              <a:spcBef>
                <a:spcPct val="0"/>
              </a:spcBef>
            </a:pPr>
            <a:r>
              <a:rPr lang="en-US" altLang="zh-CN" sz="2800">
                <a:solidFill>
                  <a:schemeClr val="tx1"/>
                </a:solidFill>
                <a:latin typeface="黑体" panose="02010609060101010101" pitchFamily="2" charset="-122"/>
                <a:ea typeface="黑体" panose="02010609060101010101" pitchFamily="2" charset="-122"/>
              </a:rPr>
              <a:t>   </a:t>
            </a:r>
            <a:r>
              <a:rPr lang="en-US" altLang="zh-CN" sz="2000">
                <a:solidFill>
                  <a:schemeClr val="tx1"/>
                </a:solidFill>
                <a:latin typeface="黑体" panose="02010609060101010101" pitchFamily="2" charset="-122"/>
                <a:ea typeface="黑体" panose="02010609060101010101" pitchFamily="2" charset="-122"/>
              </a:rPr>
              <a:t>作为中华文化的传统瑰宝，中国画的笔墨纸砚等工具材料和表现方式有着其他画种无法比拟的特殊性。为历代画家崇尚与传承，其伟大而完整的绘画体系，成就了一代代宗师。然而，也正是这千百</a:t>
            </a:r>
            <a:r>
              <a:rPr lang="zh-CN" altLang="en-US" sz="2000">
                <a:solidFill>
                  <a:schemeClr val="tx1"/>
                </a:solidFill>
                <a:latin typeface="黑体" panose="02010609060101010101" pitchFamily="2" charset="-122"/>
                <a:ea typeface="黑体" panose="02010609060101010101" pitchFamily="2" charset="-122"/>
              </a:rPr>
              <a:t>年</a:t>
            </a:r>
            <a:r>
              <a:rPr lang="en-US" altLang="zh-CN" sz="2000">
                <a:solidFill>
                  <a:schemeClr val="tx1"/>
                </a:solidFill>
                <a:latin typeface="黑体" panose="02010609060101010101" pitchFamily="2" charset="-122"/>
                <a:ea typeface="黑体" panose="02010609060101010101" pitchFamily="2" charset="-122"/>
              </a:rPr>
              <a:t>来逐渐趋于完美的绘画准则，让一些画家“长跪不起”，不敢轻易逾越雷池，仍在使用今日的笔墨纸张道说古人程式化的话语。</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rPr>
              <a:t>18．下列各句中的引号和文中“长跪不起”的引号，作用相同的一项是（  ）（3分）</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A．我站在山脚抬头望去，只见无数火把排成许多“之”字形，一直向山顶延伸着。</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B．父亲的话让我意识到，要打破我们父子之间这层令人悲哀的“厚壁障”太难了。</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C．著名画家徐悲鸿笔下的马，正如有的评论家所说的那样，“形神兼备，充满生机”</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D．他们的做法彻底撕掉了自己“文明”的面具，真相赤裸裸地展现在大家面前。</a:t>
            </a:r>
          </a:p>
        </p:txBody>
      </p:sp>
      <p:sp>
        <p:nvSpPr>
          <p:cNvPr id="7171" name="矩形 7170"/>
          <p:cNvSpPr/>
          <p:nvPr/>
        </p:nvSpPr>
        <p:spPr>
          <a:xfrm>
            <a:off x="197485" y="150495"/>
            <a:ext cx="3327400" cy="645160"/>
          </a:xfrm>
          <a:prstGeom prst="rect">
            <a:avLst/>
          </a:prstGeom>
          <a:solidFill>
            <a:srgbClr val="FFFF00"/>
          </a:solidFill>
          <a:ln w="9525">
            <a:solidFill>
              <a:srgbClr val="FF0000"/>
            </a:solidFill>
          </a:ln>
        </p:spPr>
        <p:txBody>
          <a:bodyPr wrap="square" anchor="t">
            <a:spAutoFit/>
          </a:bodyPr>
          <a:lstStyle/>
          <a:p>
            <a:pPr>
              <a:lnSpc>
                <a:spcPct val="90000"/>
              </a:lnSpc>
              <a:spcBef>
                <a:spcPct val="50000"/>
              </a:spcBef>
            </a:pPr>
            <a:r>
              <a:rPr lang="zh-CN" altLang="en-US" sz="4000">
                <a:solidFill>
                  <a:srgbClr val="FF0000"/>
                </a:solidFill>
                <a:latin typeface="黑体" panose="02010609060101010101" pitchFamily="2" charset="-122"/>
                <a:ea typeface="黑体" panose="02010609060101010101" pitchFamily="2" charset="-122"/>
              </a:rPr>
              <a:t>高考真题再现</a:t>
            </a:r>
          </a:p>
        </p:txBody>
      </p:sp>
      <p:sp>
        <p:nvSpPr>
          <p:cNvPr id="2" name="文本框 1"/>
          <p:cNvSpPr txBox="1"/>
          <p:nvPr/>
        </p:nvSpPr>
        <p:spPr>
          <a:xfrm>
            <a:off x="2994660" y="3930650"/>
            <a:ext cx="1612900" cy="521970"/>
          </a:xfrm>
          <a:prstGeom prst="rect">
            <a:avLst/>
          </a:prstGeom>
          <a:noFill/>
        </p:spPr>
        <p:txBody>
          <a:bodyPr wrap="none" rtlCol="0" anchor="t">
            <a:spAutoFit/>
          </a:bodyPr>
          <a:lstStyle/>
          <a:p>
            <a:r>
              <a:rPr lang="zh-CN" altLang="en-US" sz="2800"/>
              <a:t>突出强调</a:t>
            </a:r>
          </a:p>
        </p:txBody>
      </p:sp>
      <p:sp>
        <p:nvSpPr>
          <p:cNvPr id="3" name="文本框 2"/>
          <p:cNvSpPr txBox="1"/>
          <p:nvPr/>
        </p:nvSpPr>
        <p:spPr>
          <a:xfrm>
            <a:off x="2914015" y="4683125"/>
            <a:ext cx="1970405" cy="521970"/>
          </a:xfrm>
          <a:prstGeom prst="rect">
            <a:avLst/>
          </a:prstGeom>
          <a:noFill/>
        </p:spPr>
        <p:txBody>
          <a:bodyPr wrap="none" rtlCol="0" anchor="t">
            <a:spAutoFit/>
          </a:bodyPr>
          <a:lstStyle/>
          <a:p>
            <a:r>
              <a:rPr lang="zh-CN" altLang="en-US" sz="2800"/>
              <a:t>表特殊含义</a:t>
            </a:r>
          </a:p>
        </p:txBody>
      </p:sp>
      <p:sp>
        <p:nvSpPr>
          <p:cNvPr id="4" name="文本框 3"/>
          <p:cNvSpPr txBox="1"/>
          <p:nvPr/>
        </p:nvSpPr>
        <p:spPr>
          <a:xfrm>
            <a:off x="2914015" y="5454015"/>
            <a:ext cx="1970405" cy="521970"/>
          </a:xfrm>
          <a:prstGeom prst="rect">
            <a:avLst/>
          </a:prstGeom>
          <a:noFill/>
        </p:spPr>
        <p:txBody>
          <a:bodyPr wrap="none" rtlCol="0" anchor="t">
            <a:spAutoFit/>
          </a:bodyPr>
          <a:lstStyle/>
          <a:p>
            <a:r>
              <a:rPr lang="zh-CN" altLang="en-US" sz="2800"/>
              <a:t>表直接引用</a:t>
            </a:r>
          </a:p>
        </p:txBody>
      </p:sp>
      <p:sp>
        <p:nvSpPr>
          <p:cNvPr id="5" name="文本框 4"/>
          <p:cNvSpPr txBox="1"/>
          <p:nvPr/>
        </p:nvSpPr>
        <p:spPr>
          <a:xfrm>
            <a:off x="2358390" y="6239510"/>
            <a:ext cx="1255395" cy="521970"/>
          </a:xfrm>
          <a:prstGeom prst="rect">
            <a:avLst/>
          </a:prstGeom>
          <a:noFill/>
        </p:spPr>
        <p:txBody>
          <a:bodyPr wrap="none" rtlCol="0" anchor="t">
            <a:spAutoFit/>
          </a:bodyPr>
          <a:lstStyle/>
          <a:p>
            <a:r>
              <a:rPr lang="zh-CN" altLang="en-US" sz="2800"/>
              <a:t>表反讽</a:t>
            </a:r>
          </a:p>
        </p:txBody>
      </p:sp>
      <p:sp>
        <p:nvSpPr>
          <p:cNvPr id="6" name="文本框 5"/>
          <p:cNvSpPr txBox="1"/>
          <p:nvPr/>
        </p:nvSpPr>
        <p:spPr>
          <a:xfrm>
            <a:off x="1431290" y="3244850"/>
            <a:ext cx="205740" cy="368300"/>
          </a:xfrm>
          <a:prstGeom prst="rect">
            <a:avLst/>
          </a:prstGeom>
          <a:noFill/>
        </p:spPr>
        <p:txBody>
          <a:bodyPr wrap="square" rtlCol="0">
            <a:spAutoFit/>
          </a:bodyPr>
          <a:lstStyle/>
          <a:p>
            <a:r>
              <a:rPr lang="en-US" altLang="zh-CN"/>
              <a:t>B</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7257574"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4701540" cy="1344930"/>
          </a:xfrm>
          <a:prstGeom prst="rect">
            <a:avLst/>
          </a:prstGeom>
          <a:noFill/>
        </p:spPr>
        <p:txBody>
          <a:bodyPr wrap="square" lIns="68580" tIns="34290" rIns="68580" bIns="34290" rtlCol="0">
            <a:normAutofit lnSpcReduction="20000"/>
          </a:bodyPr>
          <a:lstStyle>
            <a:defPPr>
              <a:defRPr lang="zh-CN"/>
            </a:defPPr>
            <a:lvl1pPr fontAlgn="auto">
              <a:lnSpc>
                <a:spcPct val="130000"/>
              </a:lnSpc>
              <a:defRPr sz="1600" spc="150">
                <a:uFillTx/>
              </a:defRPr>
            </a:lvl1pPr>
          </a:lstStyle>
          <a:p>
            <a:pPr>
              <a:lnSpc>
                <a:spcPct val="150000"/>
              </a:lnSpc>
            </a:pPr>
            <a:r>
              <a:rPr lang="en-US" sz="2100">
                <a:sym typeface="Arial" panose="020b0604020202020204" pitchFamily="34" charset="0"/>
              </a:rPr>
              <a:t>      </a:t>
            </a:r>
            <a:r>
              <a:rPr sz="2100">
                <a:sym typeface="Arial" panose="020b0604020202020204" pitchFamily="34" charset="0"/>
              </a:rPr>
              <a:t>想不通，九条牛也拉不回；想通了，不要人说就直往前冲</a:t>
            </a:r>
            <a:r>
              <a:rPr sz="2100">
                <a:solidFill>
                  <a:srgbClr val="FF0000"/>
                </a:solidFill>
                <a:sym typeface="Arial" panose="020b0604020202020204" pitchFamily="34" charset="0"/>
              </a:rPr>
              <a:t>：</a:t>
            </a:r>
            <a:r>
              <a:rPr sz="2100">
                <a:sym typeface="Arial" panose="020b0604020202020204" pitchFamily="34" charset="0"/>
              </a:rPr>
              <a:t>他就是这样一个直性子。</a:t>
            </a:r>
            <a:endParaRPr lang="zh-CN" altLang="en-US" sz="2100">
              <a:solidFill>
                <a:srgbClr val="0070C0"/>
              </a:solidFill>
              <a:latin typeface="方正华隶简体" panose="03000509000000000000" charset="-122"/>
              <a:ea typeface="方正华隶简体" panose="03000509000000000000" charset="-122"/>
              <a:cs typeface="方正华隶简体" panose="03000509000000000000" charset="-122"/>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用在总括性话语的前边，以</a:t>
            </a:r>
            <a:r>
              <a:rPr lang="zh-CN" altLang="en-US" sz="2700" b="1">
                <a:solidFill>
                  <a:srgbClr val="FF0000"/>
                </a:solidFill>
                <a:uFillTx/>
                <a:latin typeface="Arial" panose="020b0604020202020204" pitchFamily="34" charset="0"/>
                <a:sym typeface="Arial" panose="020b0604020202020204" pitchFamily="34" charset="0"/>
              </a:rPr>
              <a:t>总结上文</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01</a:t>
            </a:r>
          </a:p>
        </p:txBody>
      </p:sp>
      <p:pic>
        <p:nvPicPr>
          <p:cNvPr id="2" name="图片 1"/>
          <p:cNvPicPr>
            <a:picLocks noChangeAspect="1"/>
          </p:cNvPicPr>
          <p:nvPr/>
        </p:nvPicPr>
        <p:blipFill>
          <a:blip r:embed="rId9"/>
          <a:stretch>
            <a:fillRect/>
          </a:stretch>
        </p:blipFill>
        <p:spPr>
          <a:xfrm>
            <a:off x="5918359" y="3030855"/>
            <a:ext cx="2768918" cy="2768918"/>
          </a:xfrm>
          <a:prstGeom prst="rect">
            <a:avLst/>
          </a:prstGeom>
        </p:spPr>
      </p:pic>
    </p:spTree>
    <p:custDataLst>
      <p:tags r:id="rId10"/>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6996589"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022533" cy="1344930"/>
          </a:xfrm>
          <a:prstGeom prst="rect">
            <a:avLst/>
          </a:prstGeom>
          <a:noFill/>
        </p:spPr>
        <p:txBody>
          <a:bodyPr wrap="square" lIns="68580" tIns="34290" rIns="68580" bIns="34290" rtlCol="0">
            <a:normAutofit lnSpcReduction="20000"/>
          </a:bodyPr>
          <a:lstStyle>
            <a:defPPr>
              <a:defRPr lang="zh-CN"/>
            </a:defPPr>
            <a:lvl1pPr fontAlgn="auto">
              <a:lnSpc>
                <a:spcPct val="130000"/>
              </a:lnSpc>
              <a:defRPr sz="1600" spc="150">
                <a:uFillTx/>
              </a:defRPr>
            </a:lvl1pPr>
          </a:lstStyle>
          <a:p>
            <a:pPr>
              <a:lnSpc>
                <a:spcPct val="15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他心里想着</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这个女孩子完全有条件成为一个优秀的歌唱家，我几乎犯了错误！</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用于提示性话语之后，表示</a:t>
            </a:r>
            <a:r>
              <a:rPr lang="zh-CN" altLang="en-US" sz="2700" b="1">
                <a:solidFill>
                  <a:srgbClr val="FF0000"/>
                </a:solidFill>
                <a:uFillTx/>
                <a:latin typeface="Arial" panose="020b0604020202020204" pitchFamily="34" charset="0"/>
                <a:sym typeface="Arial" panose="020b0604020202020204" pitchFamily="34" charset="0"/>
              </a:rPr>
              <a:t>提起下文</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02</a:t>
            </a:r>
          </a:p>
        </p:txBody>
      </p:sp>
      <p:pic>
        <p:nvPicPr>
          <p:cNvPr id="2" name="图片 1"/>
          <p:cNvPicPr>
            <a:picLocks noChangeAspect="1"/>
          </p:cNvPicPr>
          <p:nvPr/>
        </p:nvPicPr>
        <p:blipFill>
          <a:blip r:embed="rId9"/>
          <a:stretch>
            <a:fillRect/>
          </a:stretch>
        </p:blipFill>
        <p:spPr>
          <a:xfrm>
            <a:off x="5958364" y="3038951"/>
            <a:ext cx="1772603" cy="2659856"/>
          </a:xfrm>
          <a:prstGeom prst="rect">
            <a:avLst/>
          </a:prstGeom>
        </p:spPr>
      </p:pic>
    </p:spTree>
    <p:custDataLst>
      <p:tags r:id="rId10"/>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7362349"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4464844"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5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生活教我认识了桥</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与水形影不离的过河的建筑。</a:t>
            </a:r>
            <a:endParaRPr sz="2100">
              <a:solidFill>
                <a:srgbClr val="0070C0"/>
              </a:solidFill>
              <a:latin typeface="Arial" panose="020b0604020202020204" pitchFamily="34" charset="0"/>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uFillTx/>
                <a:latin typeface="Arial" panose="020b0604020202020204" pitchFamily="34" charset="0"/>
                <a:sym typeface="Arial" panose="020b0604020202020204" pitchFamily="34" charset="0"/>
              </a:rPr>
              <a:t>用于需要解说的话语之后，表示下文是</a:t>
            </a:r>
            <a:r>
              <a:rPr lang="zh-CN" altLang="en-US" b="1">
                <a:solidFill>
                  <a:srgbClr val="FF0000"/>
                </a:solidFill>
                <a:uFillTx/>
                <a:latin typeface="Arial" panose="020b0604020202020204" pitchFamily="34" charset="0"/>
                <a:sym typeface="Arial" panose="020b0604020202020204" pitchFamily="34" charset="0"/>
              </a:rPr>
              <a:t>解说</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03</a:t>
            </a:r>
          </a:p>
        </p:txBody>
      </p:sp>
      <p:pic>
        <p:nvPicPr>
          <p:cNvPr id="2" name="图片 1"/>
          <p:cNvPicPr>
            <a:picLocks noChangeAspect="1"/>
          </p:cNvPicPr>
          <p:nvPr/>
        </p:nvPicPr>
        <p:blipFill>
          <a:blip r:embed="rId9"/>
          <a:stretch>
            <a:fillRect/>
          </a:stretch>
        </p:blipFill>
        <p:spPr>
          <a:xfrm>
            <a:off x="5239226" y="3118485"/>
            <a:ext cx="2857500" cy="2143125"/>
          </a:xfrm>
          <a:prstGeom prst="rect">
            <a:avLst/>
          </a:prstGeom>
        </p:spPr>
      </p:pic>
    </p:spTree>
    <p:custDataLst>
      <p:tags r:id="rId10"/>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6522244"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4749165"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同学们</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今年七月，恰值我们中学毕业20周年，有人建议搞一个同学聚会。</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用于称呼语之后，表示</a:t>
            </a:r>
            <a:r>
              <a:rPr lang="zh-CN" altLang="en-US" sz="2700" b="1">
                <a:solidFill>
                  <a:srgbClr val="FF0000"/>
                </a:solidFill>
                <a:uFillTx/>
                <a:latin typeface="Arial" panose="020b0604020202020204" pitchFamily="34" charset="0"/>
                <a:sym typeface="Arial" panose="020b0604020202020204" pitchFamily="34" charset="0"/>
              </a:rPr>
              <a:t>提起下文</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04</a:t>
            </a:r>
          </a:p>
        </p:txBody>
      </p:sp>
      <p:pic>
        <p:nvPicPr>
          <p:cNvPr id="2" name="图片 1"/>
          <p:cNvPicPr>
            <a:picLocks noChangeAspect="1"/>
          </p:cNvPicPr>
          <p:nvPr/>
        </p:nvPicPr>
        <p:blipFill>
          <a:blip r:embed="rId9"/>
          <a:stretch>
            <a:fillRect/>
          </a:stretch>
        </p:blipFill>
        <p:spPr>
          <a:xfrm>
            <a:off x="5337334" y="3337560"/>
            <a:ext cx="3349943" cy="2233136"/>
          </a:xfrm>
          <a:prstGeom prst="rect">
            <a:avLst/>
          </a:prstGeom>
        </p:spPr>
      </p:pic>
    </p:spTree>
    <p:custDataLst>
      <p:tags r:id="rId10"/>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7362349" cy="1398270"/>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51974" y="3505676"/>
            <a:ext cx="498729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我最急于告诉你们的，是我思想感情的一段重要经历，这就是</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我越来越深刻的感觉到谁是我们最可爱的人。</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196992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1800" b="1">
                <a:uFillTx/>
                <a:latin typeface="Arial" panose="020b0604020202020204" pitchFamily="34" charset="0"/>
                <a:sym typeface="Arial" panose="020b0604020202020204" pitchFamily="34" charset="0"/>
              </a:rPr>
              <a:t>表引起注意（冒号用于判断词“是”的后面，大体上有两种情况：一是为了引起人们对“是”后面的词语的注意；二是便于在“是”的后面做分条式的列举）</a:t>
            </a:r>
            <a:endParaRPr lang="zh-CN" altLang="en-US" sz="1800" b="1">
              <a:solidFill>
                <a:srgbClr val="FF0000"/>
              </a:solidFill>
              <a:uFillTx/>
              <a:latin typeface="Arial" panose="020b0604020202020204" pitchFamily="34" charset="0"/>
              <a:sym typeface="Arial" panose="020b0604020202020204" pitchFamily="34" charset="0"/>
            </a:endParaRP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05</a:t>
            </a:r>
          </a:p>
        </p:txBody>
      </p:sp>
      <p:pic>
        <p:nvPicPr>
          <p:cNvPr id="2" name="图片 1"/>
          <p:cNvPicPr>
            <a:picLocks noChangeAspect="1"/>
          </p:cNvPicPr>
          <p:nvPr/>
        </p:nvPicPr>
        <p:blipFill>
          <a:blip r:embed="rId9"/>
          <a:stretch>
            <a:fillRect/>
          </a:stretch>
        </p:blipFill>
        <p:spPr>
          <a:xfrm>
            <a:off x="6375083" y="3311843"/>
            <a:ext cx="1795939" cy="2526983"/>
          </a:xfrm>
          <a:prstGeom prst="rect">
            <a:avLst/>
          </a:prstGeom>
        </p:spPr>
      </p:pic>
    </p:spTree>
    <p:custDataLst>
      <p:tags r:id="rId10"/>
    </p:custDataLst>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冒号的用法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7151370"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4855845"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徐霞客说过</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“五岳归来不看山，黄山归来不看岳。”古往今来，有多少诗人画家描写过黄山的异峰奇景。</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100" b="1">
                <a:uFillTx/>
                <a:latin typeface="Arial" panose="020b0604020202020204" pitchFamily="34" charset="0"/>
                <a:sym typeface="Arial" panose="020b0604020202020204" pitchFamily="34" charset="0"/>
              </a:rPr>
              <a:t>表示引用；引用语句或诗文，引语前面可以用冒号表示停顿，并指示下文是引文</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775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06</a:t>
            </a:r>
          </a:p>
        </p:txBody>
      </p:sp>
      <p:pic>
        <p:nvPicPr>
          <p:cNvPr id="2" name="图片 1"/>
          <p:cNvPicPr>
            <a:picLocks noChangeAspect="1"/>
          </p:cNvPicPr>
          <p:nvPr/>
        </p:nvPicPr>
        <p:blipFill>
          <a:blip r:embed="rId9"/>
          <a:stretch>
            <a:fillRect/>
          </a:stretch>
        </p:blipFill>
        <p:spPr>
          <a:xfrm>
            <a:off x="5906929" y="3033713"/>
            <a:ext cx="1978819" cy="2678430"/>
          </a:xfrm>
          <a:prstGeom prst="rect">
            <a:avLst/>
          </a:prstGeom>
        </p:spPr>
      </p:pic>
      <p:sp>
        <p:nvSpPr>
          <p:cNvPr id="3" name="矩形 2"/>
          <p:cNvSpPr/>
          <p:nvPr>
            <p:custDataLst>
              <p:tags r:id="rId10"/>
            </p:custDataLst>
          </p:nvPr>
        </p:nvSpPr>
        <p:spPr>
          <a:xfrm>
            <a:off x="-476" y="53149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Tree>
    <p:custDataLst>
      <p:tags r:id="rId11"/>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4203700" y="1327150"/>
            <a:ext cx="4668520" cy="484060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ctr" anchorCtr="0"/>
          <a:lstStyle/>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人生中，要经历无数个冬天，时光里，流淌着难以释怀的情感</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生活，就在这些回忆中继续，在继续中体悟。</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下列各句中的冒号与文中划横线句中的冒号，作用相同的一项是</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A．心理学研究表明，影响儿童心理发展有三个重要因素</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遗传、环境和教育。</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B．他环视了一下会场，挥动着手臂说</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“大桥快通车了，大家要做好最后的冲刺！”</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C．有问题，说亮就亮；有缺点，说改就改</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他这个率真的性子，大家都很了解了。</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D．本店经营品种</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服装、鞋帽、钟表、玩具和家用电器。</a:t>
            </a:r>
            <a:endParaRPr lang="zh-CN" altLang="en-US" b="1" spc="100">
              <a:solidFill>
                <a:srgbClr val="C00000"/>
              </a:solidFill>
              <a:latin typeface="方正宋刻本秀楷简体" panose="02000000000000000000" charset="-122"/>
              <a:ea typeface="方正宋刻本秀楷简体" panose="02000000000000000000" charset="-122"/>
              <a:cs typeface="方正宋刻本秀楷简体" panose="02000000000000000000" charset="-122"/>
              <a:sym typeface="+mn-ea"/>
            </a:endParaRPr>
          </a:p>
        </p:txBody>
      </p:sp>
      <p:sp>
        <p:nvSpPr>
          <p:cNvPr id="16" name="Title 6"/>
          <p:cNvSpPr txBox="1"/>
          <p:nvPr>
            <p:custDataLst>
              <p:tags r:id="rId5"/>
            </p:custDataLst>
          </p:nvPr>
        </p:nvSpPr>
        <p:spPr>
          <a:xfrm>
            <a:off x="456248" y="756761"/>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冒号作用的练习</a:t>
            </a:r>
          </a:p>
        </p:txBody>
      </p:sp>
      <p:sp>
        <p:nvSpPr>
          <p:cNvPr id="2" name="文本框 1"/>
          <p:cNvSpPr txBox="1"/>
          <p:nvPr>
            <p:custDataLst>
              <p:tags r:id="rId6"/>
            </p:custDataLst>
          </p:nvPr>
        </p:nvSpPr>
        <p:spPr>
          <a:xfrm>
            <a:off x="635" y="1543050"/>
            <a:ext cx="4141470" cy="422719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1、用在总括性话语的前边，以</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总结上文</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2、用于提示性话语之后，表示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提起下文</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3、用于需要解说的话语之后，表示下文是</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解说</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4、用于称呼语之后，表示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提起下文</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5、表</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引起注意</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6、表示引用；引用语句或诗文，引语前面可以用冒号表示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停顿</a:t>
            </a: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，并</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指示下文是引文</a:t>
            </a:r>
          </a:p>
        </p:txBody>
      </p:sp>
    </p:spTree>
    <p:custDataLst>
      <p:tags r:id="rId7"/>
    </p:custData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 name="Title 6"/>
          <p:cNvSpPr txBox="1"/>
          <p:nvPr>
            <p:custDataLst>
              <p:tags r:id="rId4"/>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冒号用法的练习</a:t>
            </a:r>
          </a:p>
        </p:txBody>
      </p:sp>
      <p:sp>
        <p:nvSpPr>
          <p:cNvPr id="2" name="文本框 1"/>
          <p:cNvSpPr txBox="1"/>
          <p:nvPr>
            <p:custDataLst>
              <p:tags r:id="rId5"/>
            </p:custDataLst>
          </p:nvPr>
        </p:nvSpPr>
        <p:spPr>
          <a:xfrm>
            <a:off x="374015" y="1542415"/>
            <a:ext cx="8575040" cy="448183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人生中，要经历无数个冬天，时光里，流淌着难以释怀的情感</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生活，就在这些回忆中继续，在继续中体悟。</a:t>
            </a: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下列各句中的冒号与文中划横线句中的冒号，作用相同的一项是</a:t>
            </a: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A．心理学研究表明，影响儿童心理发展有三个重要因素</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遗传、环境和教育。</a:t>
            </a: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B．他环视了一下会场，挥动着手臂说</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“大桥快通车了，大家要做好最后的冲刺！”</a:t>
            </a: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C．有问题，说亮就亮；有缺点，说改就改</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他这个率真的性子，大家都很了解了。</a:t>
            </a:r>
          </a:p>
          <a:p>
            <a:pPr marL="457200" lvl="0" indent="-457200" algn="just">
              <a:lnSpc>
                <a:spcPct val="130000"/>
              </a:lnSpc>
              <a:spcAft>
                <a:spcPts val="800"/>
              </a:spcAft>
              <a:buClr>
                <a:schemeClr val="tx1">
                  <a:lumMod val="75000"/>
                  <a:lumOff val="25000"/>
                </a:schemeClr>
              </a:buClr>
              <a:buFont typeface="Wingdings" panose="05000000000000000000" pitchFamily="2" charset="2"/>
              <a:buChar char="u"/>
            </a:pP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D．本店经营品种</a:t>
            </a:r>
            <a:r>
              <a:rPr lang="zh-CN" altLang="en-US" b="1" spc="100">
                <a:solidFill>
                  <a:srgbClr val="FF0000"/>
                </a:solidFill>
                <a:latin typeface="方正宋刻本秀楷简体" panose="02000000000000000000" charset="-122"/>
                <a:ea typeface="方正宋刻本秀楷简体" panose="02000000000000000000" charset="-122"/>
                <a:cs typeface="方正宋刻本秀楷简体" panose="02000000000000000000" charset="-122"/>
                <a:sym typeface="+mn-ea"/>
              </a:rPr>
              <a:t>：</a:t>
            </a:r>
            <a:r>
              <a:rPr lang="zh-CN" altLang="en-US" b="1" spc="100">
                <a:latin typeface="方正宋刻本秀楷简体" panose="02000000000000000000" charset="-122"/>
                <a:ea typeface="方正宋刻本秀楷简体" panose="02000000000000000000" charset="-122"/>
                <a:cs typeface="方正宋刻本秀楷简体" panose="02000000000000000000" charset="-122"/>
                <a:sym typeface="+mn-ea"/>
              </a:rPr>
              <a:t>服装、鞋帽、钟表、玩具和家用电器。</a:t>
            </a:r>
            <a:endParaRPr lang="zh-CN" altLang="en-US" b="1" spc="100">
              <a:solidFill>
                <a:srgbClr val="C00000"/>
              </a:solidFill>
              <a:latin typeface="方正宋刻本秀楷简体" panose="02000000000000000000" charset="-122"/>
              <a:ea typeface="方正宋刻本秀楷简体" panose="02000000000000000000" charset="-122"/>
              <a:cs typeface="方正宋刻本秀楷简体" panose="02000000000000000000" charset="-122"/>
              <a:sym typeface="+mn-ea"/>
            </a:endParaRPr>
          </a:p>
        </p:txBody>
      </p:sp>
      <p:sp>
        <p:nvSpPr>
          <p:cNvPr id="7" name="文本框 6"/>
          <p:cNvSpPr txBox="1"/>
          <p:nvPr/>
        </p:nvSpPr>
        <p:spPr>
          <a:xfrm>
            <a:off x="4141470" y="2080736"/>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用在总括性话语的前边，总结上文</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3" name="文本框 2"/>
          <p:cNvSpPr txBox="1"/>
          <p:nvPr/>
        </p:nvSpPr>
        <p:spPr>
          <a:xfrm>
            <a:off x="2586038" y="3256598"/>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用在总说性词语后面，表示提起下文</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5" name="文本框 4"/>
          <p:cNvSpPr txBox="1"/>
          <p:nvPr/>
        </p:nvSpPr>
        <p:spPr>
          <a:xfrm>
            <a:off x="2739866" y="4111466"/>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用在动词“说”的后面，表示提起下文</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6" name="文本框 5"/>
          <p:cNvSpPr txBox="1"/>
          <p:nvPr/>
        </p:nvSpPr>
        <p:spPr>
          <a:xfrm>
            <a:off x="2739866" y="4969669"/>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用在总括性话语的前边，以总结上文</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8" name="文本框 7"/>
          <p:cNvSpPr txBox="1"/>
          <p:nvPr/>
        </p:nvSpPr>
        <p:spPr>
          <a:xfrm>
            <a:off x="3452813" y="5655469"/>
            <a:ext cx="549592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用在需要解释的词语后面，表示引出解释和说明</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10" name="同心圆 9"/>
          <p:cNvSpPr/>
          <p:nvPr/>
        </p:nvSpPr>
        <p:spPr>
          <a:xfrm>
            <a:off x="702151" y="4610418"/>
            <a:ext cx="498634" cy="499110"/>
          </a:xfrm>
          <a:prstGeom prst="don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0000"/>
              </a:soli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 grpId="0"/>
      <p:bldP spid="6" grpId="0"/>
      <p:bldP spid="8" grpId="0"/>
      <p:bldP spid="1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矩形 7170"/>
          <p:cNvSpPr/>
          <p:nvPr/>
        </p:nvSpPr>
        <p:spPr>
          <a:xfrm>
            <a:off x="2731135" y="1193800"/>
            <a:ext cx="3243580" cy="922020"/>
          </a:xfrm>
          <a:prstGeom prst="rect">
            <a:avLst/>
          </a:prstGeom>
          <a:noFill/>
          <a:ln w="9525">
            <a:noFill/>
          </a:ln>
        </p:spPr>
        <p:txBody>
          <a:bodyPr wrap="none" anchor="t">
            <a:spAutoFit/>
          </a:bodyPr>
          <a:lstStyle/>
          <a:p>
            <a:pPr>
              <a:lnSpc>
                <a:spcPct val="90000"/>
              </a:lnSpc>
              <a:spcBef>
                <a:spcPct val="50000"/>
              </a:spcBef>
            </a:pPr>
            <a:r>
              <a:rPr lang="zh-CN" altLang="en-US" sz="6000">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句末点号</a:t>
            </a:r>
          </a:p>
        </p:txBody>
      </p:sp>
      <p:sp>
        <p:nvSpPr>
          <p:cNvPr id="2" name="椭圆 1"/>
          <p:cNvSpPr/>
          <p:nvPr/>
        </p:nvSpPr>
        <p:spPr>
          <a:xfrm>
            <a:off x="487680" y="2825750"/>
            <a:ext cx="2541905" cy="1828800"/>
          </a:xfrm>
          <a:prstGeom prst="ellipse">
            <a:avLst/>
          </a:prstGeom>
          <a:gradFill>
            <a:gsLst>
              <a:gs pos="88000">
                <a:srgbClr val="007BD3">
                  <a:lumMod val="58000"/>
                  <a:lumOff val="42000"/>
                  <a:alpha val="46000"/>
                </a:srgbClr>
              </a:gs>
              <a:gs pos="100000">
                <a:srgbClr val="03437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句号</a:t>
            </a:r>
          </a:p>
        </p:txBody>
      </p:sp>
      <p:sp>
        <p:nvSpPr>
          <p:cNvPr id="3" name="椭圆 2"/>
          <p:cNvSpPr/>
          <p:nvPr/>
        </p:nvSpPr>
        <p:spPr>
          <a:xfrm>
            <a:off x="3256280" y="4040505"/>
            <a:ext cx="2472690" cy="1800225"/>
          </a:xfrm>
          <a:prstGeom prst="ellipse">
            <a:avLst/>
          </a:prstGeom>
          <a:gradFill>
            <a:gsLst>
              <a:gs pos="0">
                <a:srgbClr val="14CD68">
                  <a:alpha val="34000"/>
                </a:srgbClr>
              </a:gs>
              <a:gs pos="100000">
                <a:srgbClr val="035C7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rgbClr val="FF0000"/>
                </a:solidFill>
                <a:latin typeface="黑体" panose="02010609060101010101" pitchFamily="2" charset="-122"/>
                <a:ea typeface="黑体" panose="02010609060101010101" pitchFamily="2" charset="-122"/>
              </a:rPr>
              <a:t>问号</a:t>
            </a:r>
          </a:p>
        </p:txBody>
      </p:sp>
      <p:sp>
        <p:nvSpPr>
          <p:cNvPr id="4" name="椭圆 3"/>
          <p:cNvSpPr/>
          <p:nvPr/>
        </p:nvSpPr>
        <p:spPr>
          <a:xfrm>
            <a:off x="6082030" y="2825750"/>
            <a:ext cx="2677160" cy="1733550"/>
          </a:xfrm>
          <a:prstGeom prst="ellipse">
            <a:avLst/>
          </a:prstGeom>
          <a:gradFill>
            <a:gsLst>
              <a:gs pos="0">
                <a:srgbClr val="FBFB11">
                  <a:alpha val="34000"/>
                </a:srgbClr>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a:solidFill>
                  <a:srgbClr val="FF0000"/>
                </a:solidFill>
                <a:latin typeface="黑体" panose="02010609060101010101" pitchFamily="2" charset="-122"/>
                <a:ea typeface="黑体" panose="02010609060101010101" pitchFamily="2" charset="-122"/>
              </a:rPr>
              <a:t>感叹号</a:t>
            </a:r>
          </a:p>
        </p:txBody>
      </p:sp>
      <p:sp>
        <p:nvSpPr>
          <p:cNvPr id="5" name="下箭头 4"/>
          <p:cNvSpPr/>
          <p:nvPr/>
        </p:nvSpPr>
        <p:spPr>
          <a:xfrm rot="2400000">
            <a:off x="2233295" y="1800860"/>
            <a:ext cx="485775" cy="11226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下箭头 5"/>
          <p:cNvSpPr/>
          <p:nvPr/>
        </p:nvSpPr>
        <p:spPr>
          <a:xfrm>
            <a:off x="4110355" y="2115820"/>
            <a:ext cx="485775" cy="18078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7" name="下箭头 6"/>
          <p:cNvSpPr/>
          <p:nvPr/>
        </p:nvSpPr>
        <p:spPr>
          <a:xfrm rot="19320000">
            <a:off x="6030595" y="1862455"/>
            <a:ext cx="485775" cy="1148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diamond(in)">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7169"/>
          <p:cNvSpPr/>
          <p:nvPr/>
        </p:nvSpPr>
        <p:spPr>
          <a:xfrm>
            <a:off x="487680" y="922020"/>
            <a:ext cx="8012430" cy="1143635"/>
          </a:xfrm>
          <a:prstGeom prst="rect">
            <a:avLst/>
          </a:prstGeom>
          <a:noFill/>
          <a:ln w="9525">
            <a:solidFill>
              <a:srgbClr val="FF0000"/>
            </a:solidFill>
          </a:ln>
        </p:spPr>
        <p:txBody>
          <a:bodyPr wrap="square">
            <a:spAutoFit/>
          </a:bodyPr>
          <a:lstStyle/>
          <a:p>
            <a:pPr>
              <a:lnSpc>
                <a:spcPct val="90000"/>
              </a:lnSpc>
            </a:pPr>
            <a:r>
              <a:rPr lang="en-US" altLang="zh-CN" sz="4000">
                <a:solidFill>
                  <a:srgbClr val="CC0000"/>
                </a:solidFill>
                <a:effectLst>
                  <a:outerShdw blurRad="38100" dist="38100" dir="2700000">
                    <a:srgbClr val="C0C0C0"/>
                  </a:outerShdw>
                </a:effectLst>
                <a:latin typeface="Times New Roman" panose="02020603050405020304" pitchFamily="18" charset="0"/>
                <a:ea typeface="黑体" panose="02010609060101010101" pitchFamily="2" charset="-122"/>
              </a:rPr>
              <a:t>       </a:t>
            </a:r>
            <a:r>
              <a:rPr lang="en-US" altLang="zh-CN" sz="4000">
                <a:solidFill>
                  <a:srgbClr val="5619F1"/>
                </a:solidFill>
                <a:effectLst>
                  <a:outerShdw blurRad="38100" dist="38100" dir="2700000">
                    <a:srgbClr val="C0C0C0"/>
                  </a:outerShdw>
                </a:effectLst>
                <a:latin typeface="Times New Roman" panose="02020603050405020304" pitchFamily="18" charset="0"/>
                <a:ea typeface="黑体" panose="02010609060101010101" pitchFamily="2" charset="-122"/>
              </a:rPr>
              <a:t> </a:t>
            </a:r>
            <a:r>
              <a:rPr lang="zh-CN" altLang="en-US" sz="3600">
                <a:solidFill>
                  <a:srgbClr val="5619F1"/>
                </a:solidFill>
                <a:effectLst>
                  <a:outerShdw blurRad="38100" dist="38100" dir="2700000">
                    <a:srgbClr val="C0C0C0"/>
                  </a:outerShdw>
                </a:effectLst>
                <a:latin typeface="Times New Roman" panose="02020603050405020304" pitchFamily="18" charset="0"/>
                <a:ea typeface="黑体" panose="02010609060101010101" pitchFamily="2" charset="-122"/>
              </a:rPr>
              <a:t>句号用在陈述句的末尾，表示陈述句完了之后一个较大停顿。</a:t>
            </a:r>
          </a:p>
        </p:txBody>
      </p:sp>
      <p:sp>
        <p:nvSpPr>
          <p:cNvPr id="7171" name="矩形 7170"/>
          <p:cNvSpPr/>
          <p:nvPr/>
        </p:nvSpPr>
        <p:spPr>
          <a:xfrm>
            <a:off x="404495" y="0"/>
            <a:ext cx="3230880" cy="922020"/>
          </a:xfrm>
          <a:prstGeom prst="rect">
            <a:avLst/>
          </a:prstGeom>
          <a:noFill/>
          <a:ln w="9525">
            <a:noFill/>
          </a:ln>
        </p:spPr>
        <p:txBody>
          <a:bodyPr wrap="none" anchor="t">
            <a:spAutoFit/>
          </a:bodyPr>
          <a:lstStyle/>
          <a:p>
            <a:pPr>
              <a:lnSpc>
                <a:spcPct val="90000"/>
              </a:lnSpc>
              <a:spcBef>
                <a:spcPct val="50000"/>
              </a:spcBef>
            </a:pPr>
            <a:r>
              <a:rPr lang="zh-CN" altLang="en-US" sz="6000">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五、句号</a:t>
            </a:r>
          </a:p>
        </p:txBody>
      </p:sp>
      <p:sp>
        <p:nvSpPr>
          <p:cNvPr id="8194" name="矩形 8193"/>
          <p:cNvSpPr/>
          <p:nvPr/>
        </p:nvSpPr>
        <p:spPr>
          <a:xfrm>
            <a:off x="487680" y="2065655"/>
            <a:ext cx="8012430" cy="4594225"/>
          </a:xfrm>
          <a:prstGeom prst="rect">
            <a:avLst/>
          </a:prstGeom>
          <a:noFill/>
          <a:ln w="28575">
            <a:solidFill>
              <a:srgbClr val="FF0000"/>
            </a:solidFill>
          </a:ln>
        </p:spPr>
        <p:txBody>
          <a:bodyPr wrap="square">
            <a:spAutoFit/>
          </a:bodyPr>
          <a:lstStyle/>
          <a:p>
            <a:pPr>
              <a:lnSpc>
                <a:spcPct val="80000"/>
              </a:lnSpc>
              <a:spcBef>
                <a:spcPct val="50000"/>
              </a:spcBef>
            </a:pPr>
            <a:r>
              <a:rPr lang="zh-CN" altLang="en-US" sz="3200">
                <a:solidFill>
                  <a:srgbClr val="CC0000"/>
                </a:solidFill>
                <a:effectLst>
                  <a:outerShdw blurRad="38100" dist="38100" dir="2700000">
                    <a:srgbClr val="000000"/>
                  </a:outerShdw>
                </a:effectLst>
                <a:latin typeface="Times New Roman" panose="02020603050405020304" pitchFamily="18" charset="0"/>
                <a:ea typeface="黑体" panose="02010609060101010101" pitchFamily="2" charset="-122"/>
              </a:rPr>
              <a:t>例如：</a:t>
            </a:r>
          </a:p>
          <a:p>
            <a:pPr>
              <a:lnSpc>
                <a:spcPct val="90000"/>
              </a:lnSpc>
              <a:spcBef>
                <a:spcPct val="50000"/>
              </a:spcBef>
            </a:pPr>
            <a:r>
              <a:rPr lang="en-US" altLang="zh-CN" sz="2800">
                <a:latin typeface="Times New Roman" panose="02020603050405020304" pitchFamily="18" charset="0"/>
                <a:ea typeface="黑体" panose="02010609060101010101" pitchFamily="2" charset="-122"/>
              </a:rPr>
              <a:t>①</a:t>
            </a:r>
            <a:r>
              <a:rPr lang="zh-CN" altLang="en-US" sz="2800">
                <a:latin typeface="Times New Roman" panose="02020603050405020304" pitchFamily="18" charset="0"/>
                <a:ea typeface="黑体" panose="02010609060101010101" pitchFamily="2" charset="-122"/>
              </a:rPr>
              <a:t>全国人民特别是广大青年，都要认真学习和了解祖国的历史尤其是近代以来的历史。</a:t>
            </a:r>
          </a:p>
          <a:p>
            <a:pPr>
              <a:lnSpc>
                <a:spcPct val="80000"/>
              </a:lnSpc>
              <a:spcBef>
                <a:spcPct val="50000"/>
              </a:spcBef>
            </a:pPr>
            <a:r>
              <a:rPr lang="zh-CN" altLang="en-US" sz="2800">
                <a:solidFill>
                  <a:srgbClr val="FF0000"/>
                </a:solidFill>
                <a:latin typeface="Times New Roman" panose="02020603050405020304" pitchFamily="18" charset="0"/>
                <a:ea typeface="黑体" panose="02010609060101010101" pitchFamily="2" charset="-122"/>
              </a:rPr>
              <a:t>（陈述句末尾的停顿）</a:t>
            </a:r>
          </a:p>
          <a:p>
            <a:pPr>
              <a:lnSpc>
                <a:spcPct val="80000"/>
              </a:lnSpc>
              <a:spcBef>
                <a:spcPct val="50000"/>
              </a:spcBef>
            </a:pPr>
            <a:r>
              <a:rPr lang="en-US" altLang="zh-CN" sz="3200">
                <a:latin typeface="Times New Roman" panose="02020603050405020304" pitchFamily="18" charset="0"/>
                <a:ea typeface="黑体" panose="02010609060101010101" pitchFamily="2" charset="-122"/>
              </a:rPr>
              <a:t>②</a:t>
            </a:r>
            <a:r>
              <a:rPr lang="zh-CN" altLang="en-US" sz="3200">
                <a:latin typeface="Times New Roman" panose="02020603050405020304" pitchFamily="18" charset="0"/>
                <a:ea typeface="黑体" panose="02010609060101010101" pitchFamily="2" charset="-122"/>
              </a:rPr>
              <a:t>请稍等一下。</a:t>
            </a:r>
            <a:r>
              <a:rPr lang="zh-CN" altLang="en-US" sz="2800">
                <a:solidFill>
                  <a:srgbClr val="FF0000"/>
                </a:solidFill>
                <a:latin typeface="Times New Roman" panose="02020603050405020304" pitchFamily="18" charset="0"/>
                <a:ea typeface="黑体" panose="02010609060101010101" pitchFamily="2" charset="-122"/>
                <a:sym typeface="+mn-ea"/>
              </a:rPr>
              <a:t>（语气舒缓的祈使句）</a:t>
            </a:r>
            <a:endParaRPr lang="zh-CN" altLang="en-US" sz="3200">
              <a:latin typeface="Times New Roman" panose="02020603050405020304" pitchFamily="18" charset="0"/>
              <a:ea typeface="黑体" panose="02010609060101010101" pitchFamily="2" charset="-122"/>
            </a:endParaRPr>
          </a:p>
          <a:p>
            <a:pPr>
              <a:lnSpc>
                <a:spcPct val="80000"/>
              </a:lnSpc>
              <a:spcBef>
                <a:spcPct val="50000"/>
              </a:spcBef>
            </a:pPr>
            <a:r>
              <a:rPr lang="zh-CN" altLang="en-US" sz="3200">
                <a:latin typeface="Times New Roman" panose="02020603050405020304" pitchFamily="18" charset="0"/>
                <a:ea typeface="黑体" panose="02010609060101010101" pitchFamily="2" charset="-122"/>
              </a:rPr>
              <a:t>  还是让我来说说香港暴徒的恶劣行径吧。</a:t>
            </a:r>
            <a:endParaRPr lang="zh-CN" altLang="en-US" sz="2800">
              <a:solidFill>
                <a:srgbClr val="FF0000"/>
              </a:solidFill>
              <a:latin typeface="Times New Roman" panose="02020603050405020304" pitchFamily="18" charset="0"/>
              <a:ea typeface="黑体" panose="02010609060101010101" pitchFamily="2" charset="-122"/>
            </a:endParaRPr>
          </a:p>
          <a:p>
            <a:pPr>
              <a:lnSpc>
                <a:spcPct val="80000"/>
              </a:lnSpc>
              <a:spcBef>
                <a:spcPct val="50000"/>
              </a:spcBef>
            </a:pPr>
            <a:r>
              <a:rPr lang="en-US" altLang="zh-CN" sz="3200">
                <a:latin typeface="Times New Roman" panose="02020603050405020304" pitchFamily="18" charset="0"/>
                <a:ea typeface="黑体" panose="02010609060101010101" pitchFamily="2" charset="-122"/>
              </a:rPr>
              <a:t>③</a:t>
            </a:r>
            <a:r>
              <a:rPr lang="zh-CN" altLang="en-US" sz="2800">
                <a:latin typeface="Times New Roman" panose="02020603050405020304" pitchFamily="18" charset="0"/>
                <a:ea typeface="黑体" panose="02010609060101010101" pitchFamily="2" charset="-122"/>
              </a:rPr>
              <a:t>今天我们必须回去。</a:t>
            </a:r>
            <a:r>
              <a:rPr lang="zh-CN" altLang="en-US" sz="3200">
                <a:solidFill>
                  <a:srgbClr val="FF0000"/>
                </a:solidFill>
                <a:latin typeface="Times New Roman" panose="02020603050405020304" pitchFamily="18" charset="0"/>
                <a:ea typeface="黑体" panose="02010609060101010101" pitchFamily="2" charset="-122"/>
              </a:rPr>
              <a:t>（</a:t>
            </a:r>
            <a:r>
              <a:rPr lang="zh-CN" altLang="en-US" sz="2800">
                <a:solidFill>
                  <a:srgbClr val="FF0000"/>
                </a:solidFill>
                <a:latin typeface="Times New Roman" panose="02020603050405020304" pitchFamily="18" charset="0"/>
                <a:ea typeface="黑体" panose="02010609060101010101" pitchFamily="2" charset="-122"/>
              </a:rPr>
              <a:t>有强调意味陈述句）</a:t>
            </a:r>
          </a:p>
          <a:p>
            <a:pPr>
              <a:lnSpc>
                <a:spcPct val="80000"/>
              </a:lnSpc>
              <a:spcBef>
                <a:spcPct val="50000"/>
              </a:spcBef>
            </a:pPr>
            <a:r>
              <a:rPr lang="en-US" altLang="zh-CN" sz="3200">
                <a:solidFill>
                  <a:schemeClr val="tx1"/>
                </a:solidFill>
                <a:latin typeface="Times New Roman" panose="02020603050405020304" pitchFamily="18" charset="0"/>
                <a:ea typeface="黑体" panose="02010609060101010101" pitchFamily="2" charset="-122"/>
              </a:rPr>
              <a:t>④</a:t>
            </a:r>
            <a:r>
              <a:rPr lang="zh-CN" altLang="en-US" sz="3200">
                <a:solidFill>
                  <a:schemeClr val="tx1"/>
                </a:solidFill>
                <a:latin typeface="Times New Roman" panose="02020603050405020304" pitchFamily="18" charset="0"/>
                <a:ea typeface="黑体" panose="02010609060101010101" pitchFamily="2" charset="-122"/>
              </a:rPr>
              <a:t>下课了。</a:t>
            </a:r>
            <a:r>
              <a:rPr lang="zh-CN" altLang="en-US" sz="2400">
                <a:solidFill>
                  <a:srgbClr val="FF0000"/>
                </a:solidFill>
                <a:latin typeface="Times New Roman" panose="02020603050405020304" pitchFamily="18" charset="0"/>
                <a:ea typeface="黑体" panose="02010609060101010101" pitchFamily="2" charset="-122"/>
              </a:rPr>
              <a:t>（</a:t>
            </a:r>
            <a:r>
              <a:rPr lang="zh-CN" altLang="en-US" sz="2800">
                <a:solidFill>
                  <a:srgbClr val="FF0000"/>
                </a:solidFill>
                <a:latin typeface="Times New Roman" panose="02020603050405020304" pitchFamily="18" charset="0"/>
                <a:ea typeface="黑体" panose="02010609060101010101" pitchFamily="2" charset="-122"/>
              </a:rPr>
              <a:t>独词无主句表示陈述语气</a:t>
            </a:r>
            <a:r>
              <a:rPr lang="zh-CN" altLang="en-US" sz="2400">
                <a:solidFill>
                  <a:srgbClr val="FF0000"/>
                </a:solidFill>
                <a:latin typeface="Times New Roman" panose="02020603050405020304" pitchFamily="18" charset="0"/>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1" name="文本框 53250"/>
          <p:cNvSpPr txBox="1"/>
          <p:nvPr>
            <p:custDataLst>
              <p:tags r:id="rId2"/>
            </p:custDataLst>
          </p:nvPr>
        </p:nvSpPr>
        <p:spPr>
          <a:xfrm>
            <a:off x="476250" y="2029460"/>
            <a:ext cx="8192135" cy="3248660"/>
          </a:xfrm>
          <a:prstGeom prst="rect">
            <a:avLst/>
          </a:prstGeom>
          <a:noFill/>
          <a:ln w="9525">
            <a:solidFill>
              <a:srgbClr val="FF0000"/>
            </a:solidFill>
          </a:ln>
        </p:spPr>
        <p:txBody>
          <a:bodyPr wrap="square">
            <a:spAutoFit/>
          </a:bodyPr>
          <a:lstStyle/>
          <a:p>
            <a:pPr>
              <a:lnSpc>
                <a:spcPct val="130000"/>
              </a:lnSpc>
              <a:spcBef>
                <a:spcPct val="50000"/>
              </a:spcBef>
            </a:pPr>
            <a:r>
              <a:rPr lang="en-US" altLang="zh-CN" sz="2800">
                <a:solidFill>
                  <a:srgbClr val="000066"/>
                </a:solidFill>
                <a:latin typeface="宋体" panose="02010600030101010101" pitchFamily="2" charset="-122"/>
              </a:rPr>
              <a:t>    </a:t>
            </a:r>
            <a:r>
              <a:rPr lang="en-US" altLang="zh-CN" sz="3600">
                <a:solidFill>
                  <a:srgbClr val="000066"/>
                </a:solidFill>
                <a:latin typeface="宋体" panose="02010600030101010101" pitchFamily="2" charset="-122"/>
              </a:rPr>
              <a:t>1</a:t>
            </a:r>
            <a:r>
              <a:rPr lang="zh-CN" altLang="en-US" sz="3600">
                <a:solidFill>
                  <a:srgbClr val="000066"/>
                </a:solidFill>
                <a:latin typeface="宋体" panose="02010600030101010101" pitchFamily="2" charset="-122"/>
              </a:rPr>
              <a:t>、熟悉标点符号的</a:t>
            </a:r>
            <a:r>
              <a:rPr lang="zh-CN" altLang="en-US" sz="3600">
                <a:solidFill>
                  <a:srgbClr val="FF0000"/>
                </a:solidFill>
                <a:latin typeface="宋体" panose="02010600030101010101" pitchFamily="2" charset="-122"/>
              </a:rPr>
              <a:t>种类</a:t>
            </a:r>
            <a:r>
              <a:rPr lang="zh-CN" altLang="en-US" sz="3600">
                <a:solidFill>
                  <a:srgbClr val="000066"/>
                </a:solidFill>
                <a:latin typeface="宋体" panose="02010600030101010101" pitchFamily="2" charset="-122"/>
              </a:rPr>
              <a:t>，掌握各种标点符号的</a:t>
            </a:r>
            <a:r>
              <a:rPr lang="zh-CN" altLang="en-US" sz="3600">
                <a:solidFill>
                  <a:srgbClr val="FF0000"/>
                </a:solidFill>
                <a:latin typeface="宋体" panose="02010600030101010101" pitchFamily="2" charset="-122"/>
              </a:rPr>
              <a:t>用法、作用</a:t>
            </a:r>
            <a:r>
              <a:rPr lang="zh-CN" altLang="en-US" sz="3600">
                <a:solidFill>
                  <a:srgbClr val="000066"/>
                </a:solidFill>
                <a:latin typeface="宋体" panose="02010600030101010101" pitchFamily="2" charset="-122"/>
              </a:rPr>
              <a:t>。</a:t>
            </a:r>
          </a:p>
          <a:p>
            <a:pPr>
              <a:lnSpc>
                <a:spcPct val="130000"/>
              </a:lnSpc>
              <a:spcBef>
                <a:spcPct val="50000"/>
              </a:spcBef>
            </a:pPr>
            <a:r>
              <a:rPr lang="zh-CN" altLang="en-US" sz="3600">
                <a:solidFill>
                  <a:srgbClr val="000066"/>
                </a:solidFill>
                <a:latin typeface="宋体" panose="02010600030101010101" pitchFamily="2" charset="-122"/>
              </a:rPr>
              <a:t>    </a:t>
            </a:r>
            <a:r>
              <a:rPr lang="en-US" altLang="zh-CN" sz="3600">
                <a:solidFill>
                  <a:srgbClr val="000066"/>
                </a:solidFill>
                <a:latin typeface="宋体" panose="02010600030101010101" pitchFamily="2" charset="-122"/>
              </a:rPr>
              <a:t>2</a:t>
            </a:r>
            <a:r>
              <a:rPr lang="zh-CN" altLang="en-US" sz="3600">
                <a:solidFill>
                  <a:srgbClr val="000066"/>
                </a:solidFill>
                <a:latin typeface="宋体" panose="02010600030101010101" pitchFamily="2" charset="-122"/>
              </a:rPr>
              <a:t>、着重掌握冒号、分号、破折号、引号、问号的用法及标号和点号的连用。</a:t>
            </a:r>
          </a:p>
        </p:txBody>
      </p:sp>
      <p:sp>
        <p:nvSpPr>
          <p:cNvPr id="2" name="文本框 1"/>
          <p:cNvSpPr txBox="1"/>
          <p:nvPr>
            <p:custDataLst>
              <p:tags r:id="rId3"/>
            </p:custDataLst>
          </p:nvPr>
        </p:nvSpPr>
        <p:spPr>
          <a:xfrm>
            <a:off x="476250" y="856615"/>
            <a:ext cx="3243580" cy="1014730"/>
          </a:xfrm>
          <a:prstGeom prst="rect">
            <a:avLst/>
          </a:prstGeom>
          <a:solidFill>
            <a:srgbClr val="FFFF00"/>
          </a:solidFill>
          <a:ln>
            <a:solidFill>
              <a:srgbClr val="FF0000"/>
            </a:solidFill>
          </a:ln>
        </p:spPr>
        <p:txBody>
          <a:bodyPr wrap="none" rtlCol="0" anchor="t">
            <a:spAutoFit/>
          </a:bodyPr>
          <a:lstStyle/>
          <a:p>
            <a:r>
              <a:rPr lang="zh-CN" altLang="en-US" sz="6000">
                <a:solidFill>
                  <a:srgbClr val="FF0000"/>
                </a:solidFill>
                <a:ea typeface="黑体" panose="02010609060101010101" pitchFamily="2" charset="-122"/>
                <a:sym typeface="+mn-ea"/>
              </a:rPr>
              <a:t>学习目标</a:t>
            </a:r>
          </a:p>
        </p:txBody>
      </p:sp>
    </p:spTree>
    <p:custDataLst>
      <p:tags r:id="rId4"/>
    </p:custDataLst>
  </p:cSld>
  <p:clrMapOvr>
    <a:masterClrMapping/>
  </p:clrMapOvr>
  <p:transition>
    <p:comb/>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20" name="文本框 1"/>
          <p:cNvSpPr/>
          <p:nvPr/>
        </p:nvSpPr>
        <p:spPr>
          <a:xfrm>
            <a:off x="3058716" y="857250"/>
            <a:ext cx="3371850" cy="530225"/>
          </a:xfrm>
          <a:prstGeom prst="rect">
            <a:avLst/>
          </a:prstGeom>
          <a:noFill/>
          <a:ln w="9525">
            <a:noFill/>
          </a:ln>
        </p:spPr>
        <p:txBody>
          <a:bodyPr vert="horz" lIns="68580" tIns="34290" rIns="68580" bIns="34290" anchor="t">
            <a:spAutoFit/>
          </a:bodyPr>
          <a:lstStyle/>
          <a:p>
            <a:pPr algn="ctr">
              <a:buFontTx/>
              <a:buNone/>
            </a:pPr>
            <a:r>
              <a:rPr lang="zh-CN" altLang="en-US" sz="30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六、问号使用</a:t>
            </a:r>
            <a:endParaRPr lang="zh-CN" altLang="zh-CN" sz="1350">
              <a:latin typeface="Arial" panose="020b0604020202020204" pitchFamily="34" charset="0"/>
            </a:endParaRPr>
          </a:p>
        </p:txBody>
      </p:sp>
      <p:sp>
        <p:nvSpPr>
          <p:cNvPr id="1050322" name="文本框 3"/>
          <p:cNvSpPr/>
          <p:nvPr/>
        </p:nvSpPr>
        <p:spPr>
          <a:xfrm>
            <a:off x="73819" y="1475185"/>
            <a:ext cx="8996363" cy="1130300"/>
          </a:xfrm>
          <a:prstGeom prst="rect">
            <a:avLst/>
          </a:prstGeom>
          <a:noFill/>
          <a:ln w="9525">
            <a:noFill/>
          </a:ln>
        </p:spPr>
        <p:txBody>
          <a:bodyPr vert="horz" lIns="68580" tIns="34290" rIns="68580" bIns="34290" anchor="t">
            <a:spAutoFit/>
          </a:bodyPr>
          <a:lstStyle/>
          <a:p>
            <a:pPr>
              <a:buFontTx/>
              <a:buNone/>
            </a:pPr>
            <a:r>
              <a:rPr lang="en-US" altLang="en-US" sz="2700" b="1" baseline="0">
                <a:solidFill>
                  <a:srgbClr val="FF0000"/>
                </a:solidFill>
                <a:latin typeface="黑体" panose="02010609060101010101" pitchFamily="2" charset="-122"/>
                <a:ea typeface="黑体" panose="02010609060101010101" pitchFamily="2" charset="-122"/>
              </a:rPr>
              <a:t>（1）第一注意无疑问，陈述语气不用问。</a:t>
            </a:r>
            <a:endParaRPr lang="zh-CN" altLang="zh-CN" sz="1350">
              <a:latin typeface="Arial" panose="020b0604020202020204" pitchFamily="34" charset="0"/>
            </a:endParaRPr>
          </a:p>
          <a:p>
            <a:pPr>
              <a:buFontTx/>
              <a:buNone/>
            </a:pPr>
            <a:r>
              <a:rPr lang="en-US" altLang="en-US" sz="2100" b="1" baseline="0">
                <a:solidFill>
                  <a:srgbClr val="1D41D5"/>
                </a:solidFill>
                <a:latin typeface="黑体" panose="02010609060101010101" pitchFamily="2" charset="-122"/>
                <a:ea typeface="黑体" panose="02010609060101010101" pitchFamily="2" charset="-122"/>
              </a:rPr>
              <a:t>（有些句子的局部虽然带上疑问词（句），但整个句子的语气是陈述语气，疑问词（句）仅仅作为这个陈述句的某个成分，这样的句子就不能打问号。）</a:t>
            </a:r>
            <a:r>
              <a:rPr lang="en-US" altLang="en-US" sz="2100" b="1" baseline="0">
                <a:solidFill>
                  <a:srgbClr val="E1AF2B"/>
                </a:solidFill>
                <a:latin typeface="黑体" panose="02010609060101010101" pitchFamily="2" charset="-122"/>
                <a:ea typeface="黑体" panose="02010609060101010101" pitchFamily="2" charset="-122"/>
              </a:rPr>
              <a:t> </a:t>
            </a:r>
            <a:endParaRPr lang="zh-CN" altLang="zh-CN" sz="1350">
              <a:latin typeface="Arial" panose="020b0604020202020204" pitchFamily="34" charset="0"/>
            </a:endParaRPr>
          </a:p>
        </p:txBody>
      </p:sp>
      <p:sp>
        <p:nvSpPr>
          <p:cNvPr id="1050324" name="文本框 7"/>
          <p:cNvSpPr/>
          <p:nvPr/>
        </p:nvSpPr>
        <p:spPr>
          <a:xfrm>
            <a:off x="242888" y="2707481"/>
            <a:ext cx="8658225" cy="1037590"/>
          </a:xfrm>
          <a:prstGeom prst="rect">
            <a:avLst/>
          </a:prstGeom>
          <a:noFill/>
          <a:ln w="38100" cap="flat" cmpd="sng">
            <a:solidFill>
              <a:srgbClr val="767171">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100" b="1" baseline="0">
                <a:latin typeface="黑体" panose="02010609060101010101" pitchFamily="2" charset="-122"/>
                <a:ea typeface="黑体" panose="02010609060101010101" pitchFamily="2" charset="-122"/>
              </a:rPr>
              <a:t>例：a.谁都不知道他叫什么。  </a:t>
            </a:r>
            <a:endParaRPr lang="zh-CN" altLang="zh-CN" sz="1350">
              <a:latin typeface="Arial" panose="020b0604020202020204" pitchFamily="34" charset="0"/>
            </a:endParaRPr>
          </a:p>
          <a:p>
            <a:pPr>
              <a:buFontTx/>
              <a:buNone/>
            </a:pPr>
            <a:r>
              <a:rPr lang="zh-CN" altLang="en-US" sz="2100" b="1" baseline="0">
                <a:latin typeface="黑体" panose="02010609060101010101" pitchFamily="2" charset="-122"/>
                <a:ea typeface="黑体" panose="02010609060101010101" pitchFamily="2" charset="-122"/>
              </a:rPr>
              <a:t>b.要在城西修建立交桥的消息传出后，许多人都非常关心这座立交桥将怎么建，那里的近千株树木将怎么办。</a:t>
            </a:r>
            <a:endParaRPr lang="zh-CN" altLang="zh-CN" sz="1350">
              <a:latin typeface="Arial" panose="020b0604020202020204" pitchFamily="34" charset="0"/>
            </a:endParaRPr>
          </a:p>
        </p:txBody>
      </p:sp>
      <p:sp>
        <p:nvSpPr>
          <p:cNvPr id="1050326" name="文本框 9"/>
          <p:cNvSpPr/>
          <p:nvPr/>
        </p:nvSpPr>
        <p:spPr>
          <a:xfrm>
            <a:off x="142875" y="3898106"/>
            <a:ext cx="8639175" cy="714375"/>
          </a:xfrm>
          <a:prstGeom prst="rect">
            <a:avLst/>
          </a:prstGeom>
          <a:noFill/>
          <a:ln w="9525">
            <a:noFill/>
          </a:ln>
        </p:spPr>
        <p:txBody>
          <a:bodyPr vert="horz" lIns="68580" tIns="34290" rIns="68580" bIns="34290" anchor="t">
            <a:spAutoFit/>
          </a:bodyPr>
          <a:lstStyle/>
          <a:p>
            <a:pPr>
              <a:buFontTx/>
              <a:buNone/>
            </a:pPr>
            <a:r>
              <a:rPr lang="zh-CN" altLang="en-US" sz="2100" b="1"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例题:</a:t>
            </a:r>
            <a:r>
              <a:rPr lang="zh-CN" altLang="en-US" sz="2100" b="1" baseline="0">
                <a:latin typeface="黑体" panose="02010609060101010101" pitchFamily="2" charset="-122"/>
                <a:ea typeface="黑体" panose="02010609060101010101" pitchFamily="2" charset="-122"/>
                <a:sym typeface="微软雅黑" panose="020b0503020204020204" pitchFamily="34" charset="-122"/>
              </a:rPr>
              <a:t>川剧的变脸被誉为“中国一绝，世界一绝”，但它到底是什么时期出现？谁是最先的发明者？已经无法考证，更没有具体的文献记载。</a:t>
            </a:r>
            <a:endParaRPr lang="zh-CN" altLang="zh-CN" sz="1350">
              <a:latin typeface="Arial" panose="020b0604020202020204" pitchFamily="34" charset="0"/>
            </a:endParaRPr>
          </a:p>
        </p:txBody>
      </p:sp>
      <p:sp>
        <p:nvSpPr>
          <p:cNvPr id="1050328" name="文本框 8"/>
          <p:cNvSpPr/>
          <p:nvPr/>
        </p:nvSpPr>
        <p:spPr>
          <a:xfrm>
            <a:off x="90488" y="4766072"/>
            <a:ext cx="8742760" cy="1176020"/>
          </a:xfrm>
          <a:prstGeom prst="rect">
            <a:avLst/>
          </a:prstGeom>
          <a:noFill/>
          <a:ln w="9525">
            <a:noFill/>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rPr>
              <a:t>［答案］两个问号改为逗号。</a:t>
            </a:r>
            <a:endParaRPr lang="zh-CN" altLang="zh-CN" sz="1350">
              <a:latin typeface="Arial" panose="020b0604020202020204" pitchFamily="34" charset="0"/>
            </a:endParaRPr>
          </a:p>
          <a:p>
            <a:pPr>
              <a:buFontTx/>
              <a:buNone/>
            </a:pPr>
            <a:r>
              <a:rPr lang="zh-CN" altLang="en-US" sz="2400" b="1" baseline="0">
                <a:solidFill>
                  <a:srgbClr val="FF0000"/>
                </a:solidFill>
                <a:latin typeface="黑体" panose="02010609060101010101" pitchFamily="2" charset="-122"/>
                <a:ea typeface="黑体" panose="02010609060101010101" pitchFamily="2" charset="-122"/>
              </a:rPr>
              <a:t>［讲评］这两个问句只能做“无法考证”“没有具体的文献记载”的主语，本身是一个陈述句，所以不应使用问号。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20"/>
                                        </p:tgtEl>
                                        <p:attrNameLst>
                                          <p:attrName>style.visibility</p:attrName>
                                        </p:attrNameLst>
                                      </p:cBhvr>
                                      <p:to>
                                        <p:strVal val="visible"/>
                                      </p:to>
                                    </p:set>
                                    <p:animEffect transition="in" filter="wheel(1)">
                                      <p:cBhvr>
                                        <p:cTn id="7" dur="2000" fill="hold"/>
                                        <p:tgtEl>
                                          <p:spTgt spid="10503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22"/>
                                        </p:tgtEl>
                                        <p:attrNameLst>
                                          <p:attrName>style.visibility</p:attrName>
                                        </p:attrNameLst>
                                      </p:cBhvr>
                                      <p:to>
                                        <p:strVal val="visible"/>
                                      </p:to>
                                    </p:set>
                                    <p:animEffect transition="in" filter="wheel(1)">
                                      <p:cBhvr>
                                        <p:cTn id="12" dur="2000" fill="hold"/>
                                        <p:tgtEl>
                                          <p:spTgt spid="10503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24"/>
                                        </p:tgtEl>
                                        <p:attrNameLst>
                                          <p:attrName>style.visibility</p:attrName>
                                        </p:attrNameLst>
                                      </p:cBhvr>
                                      <p:to>
                                        <p:strVal val="visible"/>
                                      </p:to>
                                    </p:set>
                                    <p:animEffect transition="in" filter="wheel(1)">
                                      <p:cBhvr>
                                        <p:cTn id="17" dur="2000" fill="hold"/>
                                        <p:tgtEl>
                                          <p:spTgt spid="105032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26"/>
                                        </p:tgtEl>
                                        <p:attrNameLst>
                                          <p:attrName>style.visibility</p:attrName>
                                        </p:attrNameLst>
                                      </p:cBhvr>
                                      <p:to>
                                        <p:strVal val="visible"/>
                                      </p:to>
                                    </p:set>
                                    <p:animEffect transition="in" filter="wheel(1)">
                                      <p:cBhvr>
                                        <p:cTn id="22" dur="2000" fill="hold"/>
                                        <p:tgtEl>
                                          <p:spTgt spid="10503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328"/>
                                        </p:tgtEl>
                                        <p:attrNameLst>
                                          <p:attrName>style.visibility</p:attrName>
                                        </p:attrNameLst>
                                      </p:cBhvr>
                                      <p:to>
                                        <p:strVal val="visible"/>
                                      </p:to>
                                    </p:set>
                                    <p:animEffect transition="in" filter="wheel(1)">
                                      <p:cBhvr>
                                        <p:cTn id="27" dur="2000" fill="hold"/>
                                        <p:tgtEl>
                                          <p:spTgt spid="1050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30" name="文本框 3"/>
          <p:cNvSpPr/>
          <p:nvPr/>
        </p:nvSpPr>
        <p:spPr>
          <a:xfrm>
            <a:off x="146447" y="985838"/>
            <a:ext cx="8851106" cy="1315085"/>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（2）第二注意选择问，全句末尾才问。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（选择性的问句，中间的停顿用逗号，只在全句末尾打一个问号。）</a:t>
            </a:r>
            <a:endParaRPr lang="zh-CN" altLang="zh-CN" sz="1350">
              <a:latin typeface="Arial" panose="020b0604020202020204" pitchFamily="34" charset="0"/>
            </a:endParaRPr>
          </a:p>
        </p:txBody>
      </p:sp>
      <p:sp>
        <p:nvSpPr>
          <p:cNvPr id="1050332" name="文本框 4"/>
          <p:cNvSpPr/>
          <p:nvPr/>
        </p:nvSpPr>
        <p:spPr>
          <a:xfrm>
            <a:off x="403622" y="2614613"/>
            <a:ext cx="7130653" cy="48387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rPr>
              <a:t>例：你打算到西安去呢，还是到广州去呢  ？</a:t>
            </a:r>
            <a:endParaRPr lang="zh-CN" altLang="zh-CN" sz="1350">
              <a:latin typeface="Arial" panose="020b0604020202020204" pitchFamily="34" charset="0"/>
            </a:endParaRPr>
          </a:p>
        </p:txBody>
      </p:sp>
      <p:sp>
        <p:nvSpPr>
          <p:cNvPr id="1050334" name="文本框 7"/>
          <p:cNvSpPr/>
          <p:nvPr/>
        </p:nvSpPr>
        <p:spPr>
          <a:xfrm>
            <a:off x="146447" y="3455194"/>
            <a:ext cx="8537972"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(3)第三注意倒装问，全句末尾也用问。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（倒装性的问句，中间用逗号，问号打在全句末。） </a:t>
            </a:r>
            <a:endParaRPr lang="zh-CN" altLang="zh-CN" sz="1350">
              <a:latin typeface="Arial" panose="020b0604020202020204" pitchFamily="34" charset="0"/>
            </a:endParaRPr>
          </a:p>
        </p:txBody>
      </p:sp>
      <p:sp>
        <p:nvSpPr>
          <p:cNvPr id="1050336" name="文本框 8"/>
          <p:cNvSpPr/>
          <p:nvPr/>
        </p:nvSpPr>
        <p:spPr>
          <a:xfrm>
            <a:off x="478631" y="4710113"/>
            <a:ext cx="5930504" cy="89916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rPr>
              <a:t>例：a.怎么了，你？</a:t>
            </a:r>
            <a:endParaRPr lang="zh-CN" altLang="zh-CN" sz="1350">
              <a:latin typeface="Arial" panose="020b0604020202020204" pitchFamily="34" charset="0"/>
            </a:endParaRPr>
          </a:p>
          <a:p>
            <a:pPr>
              <a:buFontTx/>
              <a:buNone/>
            </a:pPr>
            <a:r>
              <a:rPr lang="zh-CN" altLang="en-US" sz="2700" b="1" baseline="0">
                <a:solidFill>
                  <a:srgbClr val="1D41D5"/>
                </a:solidFill>
                <a:latin typeface="黑体" panose="02010609060101010101" pitchFamily="2" charset="-122"/>
                <a:ea typeface="黑体" panose="02010609060101010101" pitchFamily="2" charset="-122"/>
              </a:rPr>
              <a:t>b.这究竟是怎么回事呢，同志们 ？</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30"/>
                                        </p:tgtEl>
                                        <p:attrNameLst>
                                          <p:attrName>style.visibility</p:attrName>
                                        </p:attrNameLst>
                                      </p:cBhvr>
                                      <p:to>
                                        <p:strVal val="visible"/>
                                      </p:to>
                                    </p:set>
                                    <p:animEffect transition="in" filter="wheel(1)">
                                      <p:cBhvr>
                                        <p:cTn id="7" dur="2000" fill="hold"/>
                                        <p:tgtEl>
                                          <p:spTgt spid="10503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32"/>
                                        </p:tgtEl>
                                        <p:attrNameLst>
                                          <p:attrName>style.visibility</p:attrName>
                                        </p:attrNameLst>
                                      </p:cBhvr>
                                      <p:to>
                                        <p:strVal val="visible"/>
                                      </p:to>
                                    </p:set>
                                    <p:animEffect transition="in" filter="wheel(1)">
                                      <p:cBhvr>
                                        <p:cTn id="12" dur="2000" fill="hold"/>
                                        <p:tgtEl>
                                          <p:spTgt spid="105033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34"/>
                                        </p:tgtEl>
                                        <p:attrNameLst>
                                          <p:attrName>style.visibility</p:attrName>
                                        </p:attrNameLst>
                                      </p:cBhvr>
                                      <p:to>
                                        <p:strVal val="visible"/>
                                      </p:to>
                                    </p:set>
                                    <p:animEffect transition="in" filter="wheel(1)">
                                      <p:cBhvr>
                                        <p:cTn id="17" dur="2000" fill="hold"/>
                                        <p:tgtEl>
                                          <p:spTgt spid="10503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36"/>
                                        </p:tgtEl>
                                        <p:attrNameLst>
                                          <p:attrName>style.visibility</p:attrName>
                                        </p:attrNameLst>
                                      </p:cBhvr>
                                      <p:to>
                                        <p:strVal val="visible"/>
                                      </p:to>
                                    </p:set>
                                    <p:animEffect transition="in" filter="wheel(1)">
                                      <p:cBhvr>
                                        <p:cTn id="22" dur="2000" fill="hold"/>
                                        <p:tgtEl>
                                          <p:spTgt spid="1050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552" y="476672"/>
            <a:ext cx="8229600" cy="1503040"/>
          </a:xfrm>
        </p:spPr>
        <p:txBody>
          <a:bodyPr/>
          <a:lstStyle/>
          <a:p>
            <a:r>
              <a:rPr lang="zh-CN" altLang="en-US" sz="2800">
                <a:solidFill>
                  <a:srgbClr val="FF0000"/>
                </a:solidFill>
                <a:latin typeface="黑体" panose="02010609060101010101" pitchFamily="2" charset="-122"/>
                <a:ea typeface="黑体" panose="02010609060101010101" pitchFamily="2" charset="-122"/>
                <a:cs typeface="黑体" panose="02010609060101010101" pitchFamily="2" charset="-122"/>
              </a:rPr>
              <a:t>                称呼最后</a:t>
            </a:r>
            <a:br>
              <a:rPr lang="en-US" altLang="zh-CN" sz="2800"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br>
            <a:r>
              <a:rPr lang="zh-CN" altLang="en-US" sz="2800"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问话中含有称呼的，无论称呼在前还是在后，问号都用在句末；</a:t>
            </a:r>
            <a:endParaRPr lang="zh-CN" altLang="en-US" sz="280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5" name="文本框 4"/>
          <p:cNvSpPr txBox="1"/>
          <p:nvPr/>
        </p:nvSpPr>
        <p:spPr>
          <a:xfrm>
            <a:off x="622300" y="2113280"/>
            <a:ext cx="8147050" cy="3046095"/>
          </a:xfrm>
          <a:prstGeom prst="rect">
            <a:avLst/>
          </a:prstGeom>
          <a:noFill/>
        </p:spPr>
        <p:txBody>
          <a:bodyPr wrap="square">
            <a:spAutoFit/>
          </a:bodyPr>
          <a:lstStyle/>
          <a:p>
            <a:r>
              <a:rPr lang="zh-CN" altLang="en-US" sz="3200" b="1" kern="100">
                <a:effectLst/>
                <a:latin typeface="黑体" panose="02010609060101010101" pitchFamily="2" charset="-122"/>
                <a:ea typeface="黑体" panose="02010609060101010101" pitchFamily="2" charset="-122"/>
                <a:cs typeface="黑体" panose="02010609060101010101" pitchFamily="2" charset="-122"/>
              </a:rPr>
              <a:t>怎么了，你？</a:t>
            </a:r>
          </a:p>
          <a:p>
            <a:r>
              <a:rPr lang="zh-CN" altLang="en-US"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（正确）</a:t>
            </a:r>
          </a:p>
          <a:p>
            <a:endParaRPr lang="zh-CN" altLang="en-US"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endParaRPr>
          </a:p>
          <a:p>
            <a:endParaRPr lang="en-US" altLang="zh-CN"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endParaRPr>
          </a:p>
          <a:p>
            <a:r>
              <a:rPr lang="zh-CN" altLang="en-US" sz="3200" b="1" kern="100">
                <a:effectLst/>
                <a:latin typeface="黑体" panose="02010609060101010101" pitchFamily="2" charset="-122"/>
                <a:ea typeface="黑体" panose="02010609060101010101" pitchFamily="2" charset="-122"/>
                <a:cs typeface="黑体" panose="02010609060101010101" pitchFamily="2" charset="-122"/>
              </a:rPr>
              <a:t>你就去吗？小栓他爹。</a:t>
            </a:r>
          </a:p>
          <a:p>
            <a:r>
              <a:rPr lang="en-US" altLang="zh-CN"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a:t>
            </a:r>
            <a:r>
              <a:rPr lang="zh-CN" altLang="en-US"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 错误，应将问号改为逗号，句号改为问号</a:t>
            </a:r>
            <a:r>
              <a:rPr lang="en-US" altLang="zh-CN" sz="32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38" name="文本框 1"/>
          <p:cNvSpPr/>
          <p:nvPr/>
        </p:nvSpPr>
        <p:spPr>
          <a:xfrm>
            <a:off x="144066" y="1034654"/>
            <a:ext cx="8530828"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（4）第三连续发问，每句末尾都用问。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（连续发问的问句，每个问句的末尾都要打上问号。）</a:t>
            </a:r>
            <a:endParaRPr lang="zh-CN" altLang="zh-CN" sz="1350">
              <a:latin typeface="Arial" panose="020b0604020202020204" pitchFamily="34" charset="0"/>
            </a:endParaRPr>
          </a:p>
        </p:txBody>
      </p:sp>
      <p:sp>
        <p:nvSpPr>
          <p:cNvPr id="1050340" name="文本框 3"/>
          <p:cNvSpPr/>
          <p:nvPr/>
        </p:nvSpPr>
        <p:spPr>
          <a:xfrm>
            <a:off x="338138" y="2100263"/>
            <a:ext cx="8667750" cy="89916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rPr>
              <a:t>例：除了他能去，还有谁呢？你吗？你能去吗？我看你不能去吧？</a:t>
            </a:r>
            <a:endParaRPr lang="zh-CN" altLang="zh-CN" sz="1350">
              <a:latin typeface="Arial" panose="020b0604020202020204" pitchFamily="34" charset="0"/>
            </a:endParaRPr>
          </a:p>
        </p:txBody>
      </p:sp>
      <p:sp>
        <p:nvSpPr>
          <p:cNvPr id="1050342" name="文本框 7"/>
          <p:cNvSpPr/>
          <p:nvPr/>
        </p:nvSpPr>
        <p:spPr>
          <a:xfrm>
            <a:off x="144066" y="3046810"/>
            <a:ext cx="8720138" cy="1315085"/>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（5）第五注意引文有问号，问号打在引号内。</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（一般不是完整引用，句子末尾的点号应放在引号外面，但如果是问号，应放在引号内。注：感叹号同理）</a:t>
            </a:r>
            <a:endParaRPr lang="zh-CN" altLang="zh-CN" sz="1350">
              <a:latin typeface="Arial" panose="020b0604020202020204" pitchFamily="34" charset="0"/>
            </a:endParaRPr>
          </a:p>
        </p:txBody>
      </p:sp>
      <p:sp>
        <p:nvSpPr>
          <p:cNvPr id="1050344" name="文本框 8"/>
          <p:cNvSpPr/>
          <p:nvPr/>
        </p:nvSpPr>
        <p:spPr>
          <a:xfrm>
            <a:off x="228600" y="4316254"/>
            <a:ext cx="8686800" cy="89916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rPr>
              <a:t>例：这位孔先生偷了何家的书，却争辩“窃书不能算偷，窃书，读书人的事，能算偷吗？”</a:t>
            </a:r>
            <a:endParaRPr lang="zh-CN" altLang="zh-CN" sz="1350">
              <a:latin typeface="Arial" panose="020b0604020202020204" pitchFamily="34" charset="0"/>
            </a:endParaRPr>
          </a:p>
        </p:txBody>
      </p:sp>
      <p:sp>
        <p:nvSpPr>
          <p:cNvPr id="31748" name="文本框 2"/>
          <p:cNvSpPr txBox="1"/>
          <p:nvPr/>
        </p:nvSpPr>
        <p:spPr>
          <a:xfrm>
            <a:off x="338138" y="5253038"/>
            <a:ext cx="9000173" cy="675640"/>
          </a:xfrm>
          <a:prstGeom prst="rect">
            <a:avLst/>
          </a:prstGeom>
          <a:noFill/>
          <a:ln w="9525">
            <a:noFill/>
          </a:ln>
        </p:spPr>
        <p:txBody>
          <a:bodyPr wrap="square" anchor="t">
            <a:spAutoFit/>
          </a:bodyPr>
          <a:lstStyle/>
          <a:p>
            <a:r>
              <a:rPr lang="zh-CN" altLang="en-US" sz="1900" b="1">
                <a:solidFill>
                  <a:srgbClr val="0000FF"/>
                </a:solidFill>
                <a:latin typeface="黑体" panose="02010609060101010101" pitchFamily="2" charset="-122"/>
                <a:ea typeface="黑体" panose="02010609060101010101" pitchFamily="2" charset="-122"/>
              </a:rPr>
              <a:t>注：</a:t>
            </a:r>
            <a:r>
              <a:rPr lang="zh-CN" altLang="en-US" sz="1900" b="1">
                <a:solidFill>
                  <a:srgbClr val="0000FF"/>
                </a:solidFill>
                <a:latin typeface="黑体" panose="02010609060101010101" pitchFamily="2" charset="-122"/>
                <a:ea typeface="黑体" panose="02010609060101010101" pitchFamily="2" charset="-122"/>
                <a:sym typeface="宋体" panose="02010600030101010101" pitchFamily="2" charset="-122"/>
              </a:rPr>
              <a:t>问号</a:t>
            </a:r>
            <a:r>
              <a:rPr lang="zh-CN" altLang="en-US" sz="1900" b="1">
                <a:solidFill>
                  <a:srgbClr val="0000FF"/>
                </a:solidFill>
                <a:latin typeface="黑体" panose="02010609060101010101" pitchFamily="2" charset="-122"/>
                <a:ea typeface="黑体" panose="02010609060101010101" pitchFamily="2" charset="-122"/>
              </a:rPr>
              <a:t>、</a:t>
            </a:r>
            <a:r>
              <a:rPr lang="zh-CN" altLang="en-US" sz="1900" b="1">
                <a:solidFill>
                  <a:srgbClr val="0000FF"/>
                </a:solidFill>
                <a:latin typeface="黑体" panose="02010609060101010101" pitchFamily="2" charset="-122"/>
                <a:ea typeface="黑体" panose="02010609060101010101" pitchFamily="2" charset="-122"/>
                <a:sym typeface="宋体" panose="02010600030101010101" pitchFamily="2" charset="-122"/>
              </a:rPr>
              <a:t>叹号</a:t>
            </a:r>
            <a:r>
              <a:rPr lang="zh-CN" altLang="en-US" sz="1900" b="1">
                <a:solidFill>
                  <a:srgbClr val="0000FF"/>
                </a:solidFill>
                <a:latin typeface="黑体" panose="02010609060101010101" pitchFamily="2" charset="-122"/>
                <a:ea typeface="黑体" panose="02010609060101010101" pitchFamily="2" charset="-122"/>
              </a:rPr>
              <a:t>不能用在</a:t>
            </a:r>
            <a:r>
              <a:rPr lang="zh-CN" altLang="en-US" sz="1900" b="1">
                <a:solidFill>
                  <a:srgbClr val="FF0000"/>
                </a:solidFill>
                <a:latin typeface="黑体" panose="02010609060101010101" pitchFamily="2" charset="-122"/>
                <a:ea typeface="黑体" panose="02010609060101010101" pitchFamily="2" charset="-122"/>
              </a:rPr>
              <a:t>句子成分之间</a:t>
            </a:r>
            <a:r>
              <a:rPr lang="zh-CN" altLang="en-US" sz="1900" b="1">
                <a:solidFill>
                  <a:srgbClr val="0000FF"/>
                </a:solidFill>
                <a:latin typeface="黑体" panose="02010609060101010101" pitchFamily="2" charset="-122"/>
                <a:ea typeface="黑体" panose="02010609060101010101" pitchFamily="2" charset="-122"/>
              </a:rPr>
              <a:t>，其语气停顿相当于句号。</a:t>
            </a:r>
            <a:r>
              <a:rPr lang="zh-CN" altLang="en-US" sz="1900" b="1">
                <a:latin typeface="黑体" panose="02010609060101010101" pitchFamily="2" charset="-122"/>
                <a:ea typeface="黑体" panose="02010609060101010101" pitchFamily="2" charset="-122"/>
              </a:rPr>
              <a:t>如：</a:t>
            </a:r>
          </a:p>
          <a:p>
            <a:r>
              <a:rPr lang="zh-CN" altLang="en-US" sz="1900" b="1">
                <a:latin typeface="黑体" panose="02010609060101010101" pitchFamily="2" charset="-122"/>
                <a:ea typeface="黑体" panose="02010609060101010101" pitchFamily="2" charset="-122"/>
              </a:rPr>
              <a:t>　　</a:t>
            </a:r>
            <a:r>
              <a:rPr lang="zh-CN" altLang="en-US" sz="1900" b="1">
                <a:solidFill>
                  <a:sysClr val="windowText" lastClr="000000"/>
                </a:solidFill>
                <a:latin typeface="黑体" panose="02010609060101010101" pitchFamily="2" charset="-122"/>
                <a:ea typeface="黑体" panose="02010609060101010101" pitchFamily="2" charset="-122"/>
              </a:rPr>
              <a:t>我呀，还得再活上一阵子呀</a:t>
            </a:r>
            <a:r>
              <a:rPr lang="en-US" altLang="zh-CN" sz="1900" b="1">
                <a:solidFill>
                  <a:sysClr val="windowText" lastClr="000000"/>
                </a:solidFill>
                <a:latin typeface="黑体" panose="02010609060101010101" pitchFamily="2" charset="-122"/>
                <a:ea typeface="黑体" panose="02010609060101010101" pitchFamily="2" charset="-122"/>
              </a:rPr>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38"/>
                                        </p:tgtEl>
                                        <p:attrNameLst>
                                          <p:attrName>style.visibility</p:attrName>
                                        </p:attrNameLst>
                                      </p:cBhvr>
                                      <p:to>
                                        <p:strVal val="visible"/>
                                      </p:to>
                                    </p:set>
                                    <p:animEffect transition="in" filter="wheel(1)">
                                      <p:cBhvr>
                                        <p:cTn id="7" dur="2000" fill="hold"/>
                                        <p:tgtEl>
                                          <p:spTgt spid="10503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40"/>
                                        </p:tgtEl>
                                        <p:attrNameLst>
                                          <p:attrName>style.visibility</p:attrName>
                                        </p:attrNameLst>
                                      </p:cBhvr>
                                      <p:to>
                                        <p:strVal val="visible"/>
                                      </p:to>
                                    </p:set>
                                    <p:animEffect transition="in" filter="wheel(1)">
                                      <p:cBhvr>
                                        <p:cTn id="12" dur="2000" fill="hold"/>
                                        <p:tgtEl>
                                          <p:spTgt spid="10503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42"/>
                                        </p:tgtEl>
                                        <p:attrNameLst>
                                          <p:attrName>style.visibility</p:attrName>
                                        </p:attrNameLst>
                                      </p:cBhvr>
                                      <p:to>
                                        <p:strVal val="visible"/>
                                      </p:to>
                                    </p:set>
                                    <p:animEffect transition="in" filter="wheel(1)">
                                      <p:cBhvr>
                                        <p:cTn id="17" dur="2000" fill="hold"/>
                                        <p:tgtEl>
                                          <p:spTgt spid="105034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44"/>
                                        </p:tgtEl>
                                        <p:attrNameLst>
                                          <p:attrName>style.visibility</p:attrName>
                                        </p:attrNameLst>
                                      </p:cBhvr>
                                      <p:to>
                                        <p:strVal val="visible"/>
                                      </p:to>
                                    </p:set>
                                    <p:animEffect transition="in" filter="wheel(1)">
                                      <p:cBhvr>
                                        <p:cTn id="22" dur="2000" fill="hold"/>
                                        <p:tgtEl>
                                          <p:spTgt spid="1050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190" name="图片 7"/>
          <p:cNvPicPr>
            <a:picLocks noChangeAspect="1"/>
          </p:cNvPicPr>
          <p:nvPr/>
        </p:nvPicPr>
        <p:blipFill>
          <a:blip r:embed="rId3"/>
          <a:stretch>
            <a:fillRect/>
          </a:stretch>
        </p:blipFill>
        <p:spPr>
          <a:xfrm>
            <a:off x="91679" y="1871663"/>
            <a:ext cx="2500313" cy="2574131"/>
          </a:xfrm>
          <a:prstGeom prst="rect">
            <a:avLst/>
          </a:prstGeom>
          <a:noFill/>
          <a:ln w="9525">
            <a:noFill/>
          </a:ln>
        </p:spPr>
      </p:pic>
      <p:sp>
        <p:nvSpPr>
          <p:cNvPr id="1050374" name="文本框 3"/>
          <p:cNvSpPr/>
          <p:nvPr/>
        </p:nvSpPr>
        <p:spPr>
          <a:xfrm>
            <a:off x="3918347" y="1121569"/>
            <a:ext cx="3345656" cy="530225"/>
          </a:xfrm>
          <a:prstGeom prst="rect">
            <a:avLst/>
          </a:prstGeom>
          <a:noFill/>
          <a:ln w="38100" cap="flat" cmpd="sng">
            <a:solidFill>
              <a:srgbClr val="0070C0">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3000" b="1" baseline="0">
                <a:solidFill>
                  <a:srgbClr val="FF0000"/>
                </a:solidFill>
                <a:latin typeface="黑体" panose="02010609060101010101" pitchFamily="2" charset="-122"/>
                <a:ea typeface="黑体" panose="02010609060101010101" pitchFamily="2" charset="-122"/>
              </a:rPr>
              <a:t>问号用法总结</a:t>
            </a:r>
            <a:endParaRPr lang="zh-CN" altLang="zh-CN" sz="1350">
              <a:latin typeface="Arial" panose="020b0604020202020204" pitchFamily="34" charset="0"/>
            </a:endParaRPr>
          </a:p>
        </p:txBody>
      </p:sp>
      <p:sp>
        <p:nvSpPr>
          <p:cNvPr id="1050376" name="文本框 4"/>
          <p:cNvSpPr/>
          <p:nvPr/>
        </p:nvSpPr>
        <p:spPr>
          <a:xfrm>
            <a:off x="2721769" y="2013347"/>
            <a:ext cx="6269831" cy="2145665"/>
          </a:xfrm>
          <a:prstGeom prst="rect">
            <a:avLst/>
          </a:prstGeom>
          <a:noFill/>
          <a:ln w="9525" cap="flat" cmpd="sng">
            <a:solidFill>
              <a:srgbClr val="00B0F0">
                <a:alpha val="100000"/>
              </a:srgbClr>
            </a:solidFill>
            <a:prstDash val="lgDashDot"/>
            <a:miter/>
            <a:headEnd type="none" w="med" len="med"/>
            <a:tailEnd type="none" w="med" len="med"/>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rPr>
              <a:t>第一注意无疑问，陈述语气不用问。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第二注意选择问，全句末尾才用问。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第三注意倒装问，全句末尾也用问。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第四注意连续问，每句末尾都用问。</a:t>
            </a:r>
            <a:endParaRPr lang="zh-CN" altLang="zh-CN" sz="1350">
              <a:latin typeface="Arial" panose="020b0604020202020204" pitchFamily="34" charset="0"/>
            </a:endParaRPr>
          </a:p>
          <a:p>
            <a:pPr>
              <a:buFontTx/>
              <a:buNone/>
            </a:pPr>
            <a:r>
              <a:rPr lang="zh-CN" altLang="en-US" sz="2700" b="1" baseline="0">
                <a:latin typeface="黑体" panose="02010609060101010101" pitchFamily="2" charset="-122"/>
                <a:ea typeface="黑体" panose="02010609060101010101" pitchFamily="2" charset="-122"/>
              </a:rPr>
              <a:t>第五注意引文有问号，问号打在引号内。</a:t>
            </a:r>
            <a:endParaRPr lang="zh-CN" altLang="zh-CN" sz="1350">
              <a:latin typeface="Arial" panose="020b0604020202020204" pitchFamily="34" charset="0"/>
            </a:endParaRPr>
          </a:p>
        </p:txBody>
      </p:sp>
      <p:sp>
        <p:nvSpPr>
          <p:cNvPr id="1050378" name="下箭头 11"/>
          <p:cNvSpPr/>
          <p:nvPr/>
        </p:nvSpPr>
        <p:spPr>
          <a:xfrm>
            <a:off x="5223272" y="4085987"/>
            <a:ext cx="267890" cy="359569"/>
          </a:xfrm>
          <a:prstGeom prst="downArrow">
            <a:avLst>
              <a:gd name="adj1" fmla="val 50000"/>
              <a:gd name="adj2" fmla="val 49985"/>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380" name="文本框 12"/>
          <p:cNvSpPr/>
          <p:nvPr/>
        </p:nvSpPr>
        <p:spPr>
          <a:xfrm>
            <a:off x="4481275" y="4445556"/>
            <a:ext cx="1751409" cy="530225"/>
          </a:xfrm>
          <a:prstGeom prst="rect">
            <a:avLst/>
          </a:prstGeom>
          <a:noFill/>
          <a:ln w="9525" cap="flat" cmpd="sng">
            <a:solidFill>
              <a:srgbClr val="000000">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30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
        <p:nvSpPr>
          <p:cNvPr id="2" name="文本框 1"/>
          <p:cNvSpPr txBox="1"/>
          <p:nvPr/>
        </p:nvSpPr>
        <p:spPr>
          <a:xfrm>
            <a:off x="2569845" y="5193983"/>
            <a:ext cx="5574030" cy="414020"/>
          </a:xfrm>
          <a:prstGeom prst="rect">
            <a:avLst/>
          </a:prstGeom>
          <a:noFill/>
        </p:spPr>
        <p:txBody>
          <a:bodyPr wrap="square" rtlCol="0" anchor="t">
            <a:spAutoFit/>
          </a:bodyPr>
          <a:lstStyle/>
          <a:p>
            <a:pPr algn="ctr">
              <a:spcBef>
                <a:spcPct val="20000"/>
              </a:spcBef>
              <a:buFont typeface="Arial" panose="020b0604020202020204" pitchFamily="34" charset="0"/>
              <a:buNone/>
            </a:pPr>
            <a:r>
              <a:rPr lang="zh-CN" altLang="en-US" sz="2100">
                <a:solidFill>
                  <a:srgbClr val="FF0000"/>
                </a:solidFill>
                <a:latin typeface="Calibri"/>
                <a:ea typeface="微软雅黑" panose="020b0503020204020204" pitchFamily="34" charset="-122"/>
                <a:cs typeface="Arial" panose="020b0604020202020204" pitchFamily="34" charset="0"/>
                <a:sym typeface="+mn-ea"/>
              </a:rPr>
              <a:t> 不疑不用    连问都有      选倒最后</a:t>
            </a:r>
            <a:r>
              <a:rPr lang="en-US" altLang="zh-CN" sz="2100">
                <a:solidFill>
                  <a:srgbClr val="FF0000"/>
                </a:solidFill>
                <a:latin typeface="Calibri"/>
                <a:ea typeface="微软雅黑" panose="020b0503020204020204" pitchFamily="34" charset="-122"/>
                <a:cs typeface="Arial" panose="020b0604020202020204" pitchFamily="34" charset="0"/>
                <a:sym typeface="+mn-ea"/>
              </a:rPr>
              <a:t>     称呼最后  </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097190"/>
                                        </p:tgtEl>
                                        <p:attrNameLst>
                                          <p:attrName>style.visibility</p:attrName>
                                        </p:attrNameLst>
                                      </p:cBhvr>
                                      <p:to>
                                        <p:strVal val="visible"/>
                                      </p:to>
                                    </p:set>
                                    <p:animEffect transition="in" filter="plus(in)">
                                      <p:cBhvr>
                                        <p:cTn id="7" dur="2000" fill="hold"/>
                                        <p:tgtEl>
                                          <p:spTgt spid="20971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74"/>
                                        </p:tgtEl>
                                        <p:attrNameLst>
                                          <p:attrName>style.visibility</p:attrName>
                                        </p:attrNameLst>
                                      </p:cBhvr>
                                      <p:to>
                                        <p:strVal val="visible"/>
                                      </p:to>
                                    </p:set>
                                    <p:animEffect transition="in" filter="wheel(1)">
                                      <p:cBhvr>
                                        <p:cTn id="12" dur="2000" fill="hold"/>
                                        <p:tgtEl>
                                          <p:spTgt spid="105037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76"/>
                                        </p:tgtEl>
                                        <p:attrNameLst>
                                          <p:attrName>style.visibility</p:attrName>
                                        </p:attrNameLst>
                                      </p:cBhvr>
                                      <p:to>
                                        <p:strVal val="visible"/>
                                      </p:to>
                                    </p:set>
                                    <p:animEffect transition="in" filter="wheel(1)">
                                      <p:cBhvr>
                                        <p:cTn id="17" dur="2000" fill="hold"/>
                                        <p:tgtEl>
                                          <p:spTgt spid="105037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78"/>
                                        </p:tgtEl>
                                        <p:attrNameLst>
                                          <p:attrName>style.visibility</p:attrName>
                                        </p:attrNameLst>
                                      </p:cBhvr>
                                      <p:to>
                                        <p:strVal val="visible"/>
                                      </p:to>
                                    </p:set>
                                    <p:animEffect transition="in" filter="wheel(1)">
                                      <p:cBhvr>
                                        <p:cTn id="22" dur="2000" fill="hold"/>
                                        <p:tgtEl>
                                          <p:spTgt spid="105037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380"/>
                                        </p:tgtEl>
                                        <p:attrNameLst>
                                          <p:attrName>style.visibility</p:attrName>
                                        </p:attrNameLst>
                                      </p:cBhvr>
                                      <p:to>
                                        <p:strVal val="visible"/>
                                      </p:to>
                                    </p:set>
                                    <p:animEffect transition="in" filter="wheel(1)">
                                      <p:cBhvr>
                                        <p:cTn id="27" dur="2000" fill="hold"/>
                                        <p:tgtEl>
                                          <p:spTgt spid="1050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46" name="文本框 3"/>
          <p:cNvSpPr/>
          <p:nvPr/>
        </p:nvSpPr>
        <p:spPr>
          <a:xfrm>
            <a:off x="280988" y="909638"/>
            <a:ext cx="1581150" cy="483870"/>
          </a:xfrm>
          <a:prstGeom prst="rect">
            <a:avLst/>
          </a:prstGeom>
          <a:noFill/>
          <a:ln w="57150" cap="flat" cmpd="sng">
            <a:solidFill>
              <a:srgbClr val="0170C1">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课堂练习</a:t>
            </a:r>
            <a:endParaRPr lang="zh-CN" altLang="zh-CN" sz="1350">
              <a:latin typeface="Arial" panose="020b0604020202020204" pitchFamily="34" charset="0"/>
            </a:endParaRPr>
          </a:p>
        </p:txBody>
      </p:sp>
      <p:sp>
        <p:nvSpPr>
          <p:cNvPr id="1050348" name="文本框 7"/>
          <p:cNvSpPr/>
          <p:nvPr/>
        </p:nvSpPr>
        <p:spPr>
          <a:xfrm>
            <a:off x="556022" y="1520429"/>
            <a:ext cx="6350794" cy="437515"/>
          </a:xfrm>
          <a:prstGeom prst="rect">
            <a:avLst/>
          </a:prstGeom>
          <a:noFill/>
          <a:ln w="9525">
            <a:noFill/>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sym typeface="微软雅黑" panose="020b0503020204020204" pitchFamily="34" charset="-122"/>
              </a:rPr>
              <a:t>①明天是你去买口罩呢？还是我去买口罩呢？</a:t>
            </a:r>
            <a:endParaRPr lang="zh-CN" altLang="zh-CN" sz="1350">
              <a:latin typeface="Arial" panose="020b0604020202020204" pitchFamily="34" charset="0"/>
            </a:endParaRPr>
          </a:p>
        </p:txBody>
      </p:sp>
      <p:sp>
        <p:nvSpPr>
          <p:cNvPr id="1050350" name="文本框 8"/>
          <p:cNvSpPr/>
          <p:nvPr/>
        </p:nvSpPr>
        <p:spPr>
          <a:xfrm>
            <a:off x="556022" y="2016919"/>
            <a:ext cx="8324850"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选择问句中间用逗号，只在全句末尾打一个问号。</a:t>
            </a:r>
            <a:endParaRPr lang="zh-CN" altLang="zh-CN" sz="1350">
              <a:latin typeface="Arial" panose="020b0604020202020204" pitchFamily="34" charset="0"/>
            </a:endParaRPr>
          </a:p>
        </p:txBody>
      </p:sp>
      <p:sp>
        <p:nvSpPr>
          <p:cNvPr id="1050352" name="文本框 9"/>
          <p:cNvSpPr/>
          <p:nvPr/>
        </p:nvSpPr>
        <p:spPr>
          <a:xfrm>
            <a:off x="556022" y="2516981"/>
            <a:ext cx="8133159" cy="437515"/>
          </a:xfrm>
          <a:prstGeom prst="rect">
            <a:avLst/>
          </a:prstGeom>
          <a:noFill/>
          <a:ln w="9525">
            <a:noFill/>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sym typeface="微软雅黑" panose="020b0503020204020204" pitchFamily="34" charset="-122"/>
              </a:rPr>
              <a:t>②鲁迅先生为什么写《自嘲》这首诗？是值得谈一谈的。</a:t>
            </a:r>
            <a:endParaRPr lang="zh-CN" altLang="zh-CN" sz="1350">
              <a:latin typeface="Arial" panose="020b0604020202020204" pitchFamily="34" charset="0"/>
            </a:endParaRPr>
          </a:p>
        </p:txBody>
      </p:sp>
      <p:sp>
        <p:nvSpPr>
          <p:cNvPr id="1050354" name="文本框 11"/>
          <p:cNvSpPr/>
          <p:nvPr/>
        </p:nvSpPr>
        <p:spPr>
          <a:xfrm>
            <a:off x="538163" y="3046810"/>
            <a:ext cx="8151019"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疑问句不单独使用作句子主语，中间问号误用，将其改为逗号。</a:t>
            </a:r>
            <a:endParaRPr lang="zh-CN" altLang="zh-CN" sz="1350">
              <a:latin typeface="Arial" panose="020b0604020202020204" pitchFamily="34" charset="0"/>
            </a:endParaRPr>
          </a:p>
        </p:txBody>
      </p:sp>
      <p:sp>
        <p:nvSpPr>
          <p:cNvPr id="1050356" name="文本框 12"/>
          <p:cNvSpPr/>
          <p:nvPr/>
        </p:nvSpPr>
        <p:spPr>
          <a:xfrm>
            <a:off x="556022" y="3548063"/>
            <a:ext cx="4535090" cy="483870"/>
          </a:xfrm>
          <a:prstGeom prst="rect">
            <a:avLst/>
          </a:prstGeom>
          <a:noFill/>
          <a:ln w="9525">
            <a:noFill/>
          </a:ln>
        </p:spPr>
        <p:txBody>
          <a:bodyPr vert="horz" lIns="68580" tIns="34290" rIns="68580" bIns="34290" anchor="t">
            <a:spAutoFit/>
          </a:bodyPr>
          <a:lstStyle/>
          <a:p>
            <a:pPr>
              <a:buFontTx/>
              <a:buNone/>
            </a:pPr>
            <a:r>
              <a:rPr lang="zh-CN" altLang="en-US" sz="2700" b="1" baseline="0">
                <a:latin typeface="Calibri"/>
                <a:ea typeface="黑体" panose="02010609060101010101" pitchFamily="2" charset="-122"/>
                <a:sym typeface="微软雅黑" panose="020b0503020204020204" pitchFamily="34" charset="-122"/>
              </a:rPr>
              <a:t>③</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你就去吗？小栓的爹。</a:t>
            </a:r>
            <a:endParaRPr lang="zh-CN" altLang="zh-CN" sz="1350">
              <a:latin typeface="Arial" panose="020b0604020202020204" pitchFamily="34" charset="0"/>
            </a:endParaRPr>
          </a:p>
        </p:txBody>
      </p:sp>
      <p:sp>
        <p:nvSpPr>
          <p:cNvPr id="1050358" name="文本框 13"/>
          <p:cNvSpPr/>
          <p:nvPr/>
        </p:nvSpPr>
        <p:spPr>
          <a:xfrm>
            <a:off x="538163" y="4106466"/>
            <a:ext cx="5155406"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倒装句，问号打在句末，中间用逗号。</a:t>
            </a:r>
            <a:endParaRPr lang="zh-CN" altLang="zh-CN" sz="1350">
              <a:latin typeface="Arial" panose="020b0604020202020204" pitchFamily="34" charset="0"/>
            </a:endParaRPr>
          </a:p>
        </p:txBody>
      </p:sp>
      <p:sp>
        <p:nvSpPr>
          <p:cNvPr id="1050360" name="文本框 14"/>
          <p:cNvSpPr/>
          <p:nvPr/>
        </p:nvSpPr>
        <p:spPr>
          <a:xfrm>
            <a:off x="556022" y="4614863"/>
            <a:ext cx="8523684" cy="807085"/>
          </a:xfrm>
          <a:prstGeom prst="rect">
            <a:avLst/>
          </a:prstGeom>
          <a:noFill/>
          <a:ln w="9525">
            <a:noFill/>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sym typeface="微软雅黑" panose="020b0503020204020204" pitchFamily="34" charset="-122"/>
              </a:rPr>
              <a:t>④茫茫宇宙到底有没有外星人，生命能不能合成，人果真由命运主宰？这一切都引起人们深深地思考。</a:t>
            </a:r>
            <a:endParaRPr lang="zh-CN" altLang="zh-CN" sz="1350">
              <a:latin typeface="Arial" panose="020b0604020202020204" pitchFamily="34" charset="0"/>
            </a:endParaRPr>
          </a:p>
        </p:txBody>
      </p:sp>
      <p:sp>
        <p:nvSpPr>
          <p:cNvPr id="1050362" name="文本框 15"/>
          <p:cNvSpPr/>
          <p:nvPr/>
        </p:nvSpPr>
        <p:spPr>
          <a:xfrm>
            <a:off x="556022" y="5422106"/>
            <a:ext cx="5447109" cy="391160"/>
          </a:xfrm>
          <a:prstGeom prst="rect">
            <a:avLst/>
          </a:prstGeom>
          <a:noFill/>
          <a:ln w="9525">
            <a:noFill/>
          </a:ln>
        </p:spPr>
        <p:txBody>
          <a:bodyPr vert="horz" lIns="68580" tIns="34290" rIns="68580" bIns="34290" anchor="t">
            <a:spAutoFit/>
          </a:bodyPr>
          <a:lstStyle/>
          <a:p>
            <a:pPr>
              <a:buFontTx/>
              <a:buNone/>
            </a:pPr>
            <a:r>
              <a:rPr lang="zh-CN" altLang="en-US" sz="21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连续发问，将前两个逗号改为问号。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48"/>
                                        </p:tgtEl>
                                        <p:attrNameLst>
                                          <p:attrName>style.visibility</p:attrName>
                                        </p:attrNameLst>
                                      </p:cBhvr>
                                      <p:to>
                                        <p:strVal val="visible"/>
                                      </p:to>
                                    </p:set>
                                    <p:animEffect transition="in" filter="wheel(1)">
                                      <p:cBhvr>
                                        <p:cTn id="7" dur="2000" fill="hold"/>
                                        <p:tgtEl>
                                          <p:spTgt spid="10503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50"/>
                                        </p:tgtEl>
                                        <p:attrNameLst>
                                          <p:attrName>style.visibility</p:attrName>
                                        </p:attrNameLst>
                                      </p:cBhvr>
                                      <p:to>
                                        <p:strVal val="visible"/>
                                      </p:to>
                                    </p:set>
                                    <p:animEffect transition="in" filter="wheel(1)">
                                      <p:cBhvr>
                                        <p:cTn id="12" dur="2000" fill="hold"/>
                                        <p:tgtEl>
                                          <p:spTgt spid="105035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52"/>
                                        </p:tgtEl>
                                        <p:attrNameLst>
                                          <p:attrName>style.visibility</p:attrName>
                                        </p:attrNameLst>
                                      </p:cBhvr>
                                      <p:to>
                                        <p:strVal val="visible"/>
                                      </p:to>
                                    </p:set>
                                    <p:animEffect transition="in" filter="wheel(1)">
                                      <p:cBhvr>
                                        <p:cTn id="17" dur="2000" fill="hold"/>
                                        <p:tgtEl>
                                          <p:spTgt spid="10503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54"/>
                                        </p:tgtEl>
                                        <p:attrNameLst>
                                          <p:attrName>style.visibility</p:attrName>
                                        </p:attrNameLst>
                                      </p:cBhvr>
                                      <p:to>
                                        <p:strVal val="visible"/>
                                      </p:to>
                                    </p:set>
                                    <p:animEffect transition="in" filter="wheel(1)">
                                      <p:cBhvr>
                                        <p:cTn id="22" dur="2000" fill="hold"/>
                                        <p:tgtEl>
                                          <p:spTgt spid="105035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356">
                                            <p:txEl>
                                              <p:pRg st="0" end="0"/>
                                            </p:txEl>
                                          </p:spTgt>
                                        </p:tgtEl>
                                        <p:attrNameLst>
                                          <p:attrName>style.visibility</p:attrName>
                                        </p:attrNameLst>
                                      </p:cBhvr>
                                      <p:to>
                                        <p:strVal val="visible"/>
                                      </p:to>
                                    </p:set>
                                    <p:animEffect transition="in" filter="wheel(1)">
                                      <p:cBhvr>
                                        <p:cTn id="27" dur="2000" fill="hold"/>
                                        <p:tgtEl>
                                          <p:spTgt spid="1050356">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358"/>
                                        </p:tgtEl>
                                        <p:attrNameLst>
                                          <p:attrName>style.visibility</p:attrName>
                                        </p:attrNameLst>
                                      </p:cBhvr>
                                      <p:to>
                                        <p:strVal val="visible"/>
                                      </p:to>
                                    </p:set>
                                    <p:animEffect transition="in" filter="wheel(1)">
                                      <p:cBhvr>
                                        <p:cTn id="32" dur="2000" fill="hold"/>
                                        <p:tgtEl>
                                          <p:spTgt spid="105035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50360"/>
                                        </p:tgtEl>
                                        <p:attrNameLst>
                                          <p:attrName>style.visibility</p:attrName>
                                        </p:attrNameLst>
                                      </p:cBhvr>
                                      <p:to>
                                        <p:strVal val="visible"/>
                                      </p:to>
                                    </p:set>
                                    <p:animEffect transition="in" filter="wheel(1)">
                                      <p:cBhvr>
                                        <p:cTn id="37" dur="2000" fill="hold"/>
                                        <p:tgtEl>
                                          <p:spTgt spid="105036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050362"/>
                                        </p:tgtEl>
                                        <p:attrNameLst>
                                          <p:attrName>style.visibility</p:attrName>
                                        </p:attrNameLst>
                                      </p:cBhvr>
                                      <p:to>
                                        <p:strVal val="visible"/>
                                      </p:to>
                                    </p:set>
                                    <p:animEffect transition="in" filter="wheel(1)">
                                      <p:cBhvr>
                                        <p:cTn id="42" dur="2000" fill="hold"/>
                                        <p:tgtEl>
                                          <p:spTgt spid="1050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64" name="文本框 3"/>
          <p:cNvSpPr/>
          <p:nvPr/>
        </p:nvSpPr>
        <p:spPr>
          <a:xfrm>
            <a:off x="269081" y="977504"/>
            <a:ext cx="1814513" cy="483870"/>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2700" b="1" baseline="0">
                <a:solidFill>
                  <a:srgbClr val="FF0000"/>
                </a:solidFill>
                <a:latin typeface="黑体" panose="02010609060101010101" pitchFamily="2" charset="-122"/>
                <a:ea typeface="黑体" panose="02010609060101010101" pitchFamily="2" charset="-122"/>
              </a:rPr>
              <a:t>课堂练习</a:t>
            </a:r>
            <a:endParaRPr lang="zh-CN" altLang="zh-CN" sz="1350">
              <a:latin typeface="Arial" panose="020b0604020202020204" pitchFamily="34" charset="0"/>
            </a:endParaRPr>
          </a:p>
        </p:txBody>
      </p:sp>
      <p:sp>
        <p:nvSpPr>
          <p:cNvPr id="1050366" name="文本框 8"/>
          <p:cNvSpPr/>
          <p:nvPr/>
        </p:nvSpPr>
        <p:spPr>
          <a:xfrm>
            <a:off x="244078" y="1702594"/>
            <a:ext cx="8655844" cy="1315085"/>
          </a:xfrm>
          <a:prstGeom prst="rect">
            <a:avLst/>
          </a:prstGeom>
          <a:noFill/>
          <a:ln w="9525">
            <a:noFill/>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sym typeface="微软雅黑" panose="020b0503020204020204" pitchFamily="34" charset="-122"/>
              </a:rPr>
              <a:t>⑤ 网络技术对艺术传统的冲击不容忽视，对新艺术形式的催生已初露端倪。人们不得不思考，高科技的发展将导致艺术的沉沦？还是会迎来新时代的文艺复兴？</a:t>
            </a:r>
            <a:endParaRPr lang="zh-CN" altLang="zh-CN" sz="1350">
              <a:latin typeface="Arial" panose="020b0604020202020204" pitchFamily="34" charset="0"/>
            </a:endParaRPr>
          </a:p>
        </p:txBody>
      </p:sp>
      <p:sp>
        <p:nvSpPr>
          <p:cNvPr id="1050368" name="文本框 9"/>
          <p:cNvSpPr/>
          <p:nvPr/>
        </p:nvSpPr>
        <p:spPr>
          <a:xfrm>
            <a:off x="269081" y="3187303"/>
            <a:ext cx="8389144" cy="483870"/>
          </a:xfrm>
          <a:prstGeom prst="rect">
            <a:avLst/>
          </a:prstGeom>
          <a:noFill/>
          <a:ln w="9525">
            <a:noFill/>
          </a:ln>
        </p:spPr>
        <p:txBody>
          <a:bodyPr vert="horz" lIns="68580" tIns="34290" rIns="68580" bIns="34290" anchor="t">
            <a:spAutoFit/>
          </a:bodyPr>
          <a:lstStyle/>
          <a:p>
            <a:pPr>
              <a:buFontTx/>
              <a:buNone/>
            </a:pPr>
            <a:r>
              <a:rPr lang="zh-CN" altLang="en-US" sz="27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选择问句中，中间用逗号，只在全句末尾打一个问号。</a:t>
            </a:r>
            <a:endParaRPr lang="zh-CN" altLang="zh-CN" sz="1350">
              <a:latin typeface="Arial" panose="020b0604020202020204" pitchFamily="34" charset="0"/>
            </a:endParaRPr>
          </a:p>
        </p:txBody>
      </p:sp>
      <p:sp>
        <p:nvSpPr>
          <p:cNvPr id="1050370" name="文本框 12"/>
          <p:cNvSpPr/>
          <p:nvPr/>
        </p:nvSpPr>
        <p:spPr>
          <a:xfrm>
            <a:off x="269081" y="3900488"/>
            <a:ext cx="8655844" cy="899160"/>
          </a:xfrm>
          <a:prstGeom prst="rect">
            <a:avLst/>
          </a:prstGeom>
          <a:noFill/>
          <a:ln w="9525">
            <a:noFill/>
          </a:ln>
        </p:spPr>
        <p:txBody>
          <a:bodyPr vert="horz" lIns="68580" tIns="34290" rIns="68580" bIns="34290" anchor="t">
            <a:spAutoFit/>
          </a:bodyPr>
          <a:lstStyle/>
          <a:p>
            <a:pPr>
              <a:buFontTx/>
              <a:buNone/>
            </a:pPr>
            <a:r>
              <a:rPr lang="zh-CN" altLang="en-US" sz="2700" b="1" baseline="0">
                <a:latin typeface="黑体" panose="02010609060101010101" pitchFamily="2" charset="-122"/>
                <a:ea typeface="黑体" panose="02010609060101010101" pitchFamily="2" charset="-122"/>
                <a:sym typeface="微软雅黑" panose="020b0503020204020204" pitchFamily="34" charset="-122"/>
              </a:rPr>
              <a:t>⑥你认识他吗，什么时候认识他的呢，你还认识其他人吗，为什么没有告诉过我们呀？</a:t>
            </a:r>
            <a:endParaRPr lang="zh-CN" altLang="zh-CN" sz="1350">
              <a:latin typeface="Arial" panose="020b0604020202020204" pitchFamily="34" charset="0"/>
            </a:endParaRPr>
          </a:p>
        </p:txBody>
      </p:sp>
      <p:sp>
        <p:nvSpPr>
          <p:cNvPr id="1050372" name="文本框 14"/>
          <p:cNvSpPr/>
          <p:nvPr/>
        </p:nvSpPr>
        <p:spPr>
          <a:xfrm>
            <a:off x="377428" y="4982766"/>
            <a:ext cx="5405438" cy="483870"/>
          </a:xfrm>
          <a:prstGeom prst="rect">
            <a:avLst/>
          </a:prstGeom>
          <a:noFill/>
          <a:ln w="9525">
            <a:noFill/>
          </a:ln>
        </p:spPr>
        <p:txBody>
          <a:bodyPr vert="horz" lIns="68580" tIns="34290" rIns="68580" bIns="34290" anchor="t">
            <a:spAutoFit/>
          </a:bodyPr>
          <a:lstStyle/>
          <a:p>
            <a:pPr>
              <a:buFontTx/>
              <a:buNone/>
            </a:pPr>
            <a:r>
              <a:rPr lang="zh-CN" altLang="en-US" sz="2700" b="1" u="sng" baseline="0">
                <a:solidFill>
                  <a:srgbClr val="FF0000"/>
                </a:solidFill>
                <a:latin typeface="黑体" panose="02010609060101010101" pitchFamily="2" charset="-122"/>
                <a:ea typeface="黑体" panose="02010609060101010101" pitchFamily="2" charset="-122"/>
                <a:sym typeface="微软雅黑" panose="020b0503020204020204" pitchFamily="34" charset="-122"/>
              </a:rPr>
              <a:t>连续问，每句末尾都用问号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66"/>
                                        </p:tgtEl>
                                        <p:attrNameLst>
                                          <p:attrName>style.visibility</p:attrName>
                                        </p:attrNameLst>
                                      </p:cBhvr>
                                      <p:to>
                                        <p:strVal val="visible"/>
                                      </p:to>
                                    </p:set>
                                    <p:animEffect transition="in" filter="wheel(1)">
                                      <p:cBhvr>
                                        <p:cTn id="7" dur="2000" fill="hold"/>
                                        <p:tgtEl>
                                          <p:spTgt spid="10503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368"/>
                                        </p:tgtEl>
                                        <p:attrNameLst>
                                          <p:attrName>style.visibility</p:attrName>
                                        </p:attrNameLst>
                                      </p:cBhvr>
                                      <p:to>
                                        <p:strVal val="visible"/>
                                      </p:to>
                                    </p:set>
                                    <p:animEffect transition="in" filter="wheel(1)">
                                      <p:cBhvr>
                                        <p:cTn id="12" dur="2000" fill="hold"/>
                                        <p:tgtEl>
                                          <p:spTgt spid="105036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70"/>
                                        </p:tgtEl>
                                        <p:attrNameLst>
                                          <p:attrName>style.visibility</p:attrName>
                                        </p:attrNameLst>
                                      </p:cBhvr>
                                      <p:to>
                                        <p:strVal val="visible"/>
                                      </p:to>
                                    </p:set>
                                    <p:animEffect transition="in" filter="wheel(1)">
                                      <p:cBhvr>
                                        <p:cTn id="17" dur="2000" fill="hold"/>
                                        <p:tgtEl>
                                          <p:spTgt spid="105037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72"/>
                                        </p:tgtEl>
                                        <p:attrNameLst>
                                          <p:attrName>style.visibility</p:attrName>
                                        </p:attrNameLst>
                                      </p:cBhvr>
                                      <p:to>
                                        <p:strVal val="visible"/>
                                      </p:to>
                                    </p:set>
                                    <p:animEffect transition="in" filter="wheel(1)">
                                      <p:cBhvr>
                                        <p:cTn id="22" dur="2000" fill="hold"/>
                                        <p:tgtEl>
                                          <p:spTgt spid="1050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z="2400"/>
              <a:t>6</a:t>
            </a:r>
            <a:r>
              <a:rPr sz="2400"/>
              <a:t>、</a:t>
            </a:r>
            <a:r>
              <a:rPr lang="zh-CN" altLang="en-US" sz="2400"/>
              <a:t>下列各句中，</a:t>
            </a:r>
            <a:r>
              <a:rPr lang="zh-CN" altLang="en-US" sz="2400">
                <a:solidFill>
                  <a:srgbClr val="FF0000"/>
                </a:solidFill>
              </a:rPr>
              <a:t>问号</a:t>
            </a:r>
            <a:r>
              <a:rPr lang="zh-CN" altLang="en-US" sz="2400"/>
              <a:t>使用正确的一项是(　　)</a:t>
            </a:r>
          </a:p>
        </p:txBody>
      </p:sp>
      <p:sp>
        <p:nvSpPr>
          <p:cNvPr id="3" name="内容占位符 2"/>
          <p:cNvSpPr>
            <a:spLocks noGrp="1"/>
          </p:cNvSpPr>
          <p:nvPr>
            <p:ph idx="1"/>
          </p:nvPr>
        </p:nvSpPr>
        <p:spPr/>
        <p:txBody>
          <a:bodyPr/>
          <a:lstStyle/>
          <a:p>
            <a:r>
              <a:rPr lang="zh-CN" altLang="en-US" sz="2400" b="1">
                <a:latin typeface="黑体" panose="02010609060101010101" pitchFamily="2" charset="-122"/>
                <a:ea typeface="黑体" panose="02010609060101010101" pitchFamily="2" charset="-122"/>
                <a:cs typeface="黑体" panose="02010609060101010101" pitchFamily="2" charset="-122"/>
              </a:rPr>
              <a:t>A．景区内票价由谁定、如何定、定多少？都需要充分论证。</a:t>
            </a:r>
          </a:p>
          <a:p>
            <a:r>
              <a:rPr lang="zh-CN" altLang="en-US" sz="2400" b="1">
                <a:latin typeface="黑体" panose="02010609060101010101" pitchFamily="2" charset="-122"/>
                <a:ea typeface="黑体" panose="02010609060101010101" pitchFamily="2" charset="-122"/>
                <a:cs typeface="黑体" panose="02010609060101010101" pitchFamily="2" charset="-122"/>
              </a:rPr>
              <a:t>B．这到底是什么原因？是他的体型？他的亲切？还是他的什么？</a:t>
            </a:r>
          </a:p>
          <a:p>
            <a:r>
              <a:rPr lang="zh-CN" altLang="en-US" sz="2400" b="1">
                <a:latin typeface="黑体" panose="02010609060101010101" pitchFamily="2" charset="-122"/>
                <a:ea typeface="黑体" panose="02010609060101010101" pitchFamily="2" charset="-122"/>
                <a:cs typeface="黑体" panose="02010609060101010101" pitchFamily="2" charset="-122"/>
              </a:rPr>
              <a:t>C．除了你能去，谁还能去呢？他吗？他能去吗？我看他不行吧？</a:t>
            </a:r>
          </a:p>
          <a:p>
            <a:r>
              <a:rPr lang="zh-CN" altLang="en-US" sz="2400" b="1">
                <a:latin typeface="黑体" panose="02010609060101010101" pitchFamily="2" charset="-122"/>
                <a:ea typeface="黑体" panose="02010609060101010101" pitchFamily="2" charset="-122"/>
                <a:cs typeface="黑体" panose="02010609060101010101" pitchFamily="2" charset="-122"/>
              </a:rPr>
              <a:t>D．到底要怎样呢？你。</a:t>
            </a:r>
          </a:p>
        </p:txBody>
      </p:sp>
      <p:pic>
        <p:nvPicPr>
          <p:cNvPr id="4" name="图片 3" descr="31393938393834313b31393939353232383bb9b4d5fdc8b7"/>
          <p:cNvPicPr>
            <a:picLocks noChangeAspect="1"/>
          </p:cNvPicPr>
          <p:nvPr/>
        </p:nvPicPr>
        <p:blipFill>
          <a:blip r:embed="rId2"/>
          <a:stretch>
            <a:fillRect/>
          </a:stretch>
        </p:blipFill>
        <p:spPr>
          <a:xfrm>
            <a:off x="678974" y="3160554"/>
            <a:ext cx="537210" cy="537210"/>
          </a:xfrm>
          <a:prstGeom prst="rect">
            <a:avLst/>
          </a:prstGeom>
        </p:spPr>
      </p:pic>
      <p:sp>
        <p:nvSpPr>
          <p:cNvPr id="5" name="矩形 4"/>
          <p:cNvSpPr/>
          <p:nvPr/>
        </p:nvSpPr>
        <p:spPr>
          <a:xfrm>
            <a:off x="299085" y="4969510"/>
            <a:ext cx="8185150" cy="1643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500"/>
              <a:t>解析：选C。A项问号应改为逗号。一个句子虽用了疑问词，但全句是陈述语气，不用问号。B项第二个和第三个问号均应改为逗号。选择问句中不管有几个分句，只在最后一个分句末用问号，中间各分句间用逗号；但如果是连续发问，每一问都要用问号(如C项)。D项问号应改为逗号，末尾句号应改为问号。问话中含有称呼语的，无论称呼语是在前还是在后，问号都用在句末；成分前后倒置形式的问句，问号不能跟着倒置到句中，而是仍然用在全句末尾。</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390" name="文本框 3"/>
          <p:cNvSpPr/>
          <p:nvPr/>
        </p:nvSpPr>
        <p:spPr>
          <a:xfrm>
            <a:off x="2653903" y="962025"/>
            <a:ext cx="3215878" cy="530225"/>
          </a:xfrm>
          <a:prstGeom prst="rect">
            <a:avLst/>
          </a:prstGeom>
          <a:noFill/>
          <a:ln w="9525">
            <a:noFill/>
          </a:ln>
        </p:spPr>
        <p:txBody>
          <a:bodyPr vert="horz" lIns="68580" tIns="34290" rIns="68580" bIns="34290" anchor="t">
            <a:spAutoFit/>
          </a:bodyPr>
          <a:lstStyle/>
          <a:p>
            <a:pPr algn="ctr">
              <a:buFontTx/>
              <a:buNone/>
            </a:pPr>
            <a:r>
              <a:rPr lang="zh-CN" altLang="en-US" sz="3000" b="1" baseline="0">
                <a:solidFill>
                  <a:srgbClr val="1D41D5"/>
                </a:solidFill>
                <a:latin typeface="黑体" panose="02010609060101010101" pitchFamily="2" charset="-122"/>
                <a:ea typeface="黑体" panose="02010609060101010101" pitchFamily="2" charset="-122"/>
              </a:rPr>
              <a:t>七、叹号使用</a:t>
            </a:r>
            <a:endParaRPr lang="zh-CN" altLang="zh-CN" sz="1350">
              <a:latin typeface="Arial" panose="020b0604020202020204" pitchFamily="34" charset="0"/>
            </a:endParaRPr>
          </a:p>
        </p:txBody>
      </p:sp>
      <p:pic>
        <p:nvPicPr>
          <p:cNvPr id="2097192" name="图片 4"/>
          <p:cNvPicPr>
            <a:picLocks noChangeAspect="1"/>
          </p:cNvPicPr>
          <p:nvPr/>
        </p:nvPicPr>
        <p:blipFill>
          <a:blip r:embed="rId2"/>
          <a:stretch>
            <a:fillRect/>
          </a:stretch>
        </p:blipFill>
        <p:spPr>
          <a:xfrm>
            <a:off x="6532960" y="912019"/>
            <a:ext cx="864394" cy="663179"/>
          </a:xfrm>
          <a:prstGeom prst="rect">
            <a:avLst/>
          </a:prstGeom>
          <a:noFill/>
          <a:ln w="9525">
            <a:noFill/>
          </a:ln>
        </p:spPr>
      </p:pic>
      <p:sp>
        <p:nvSpPr>
          <p:cNvPr id="1050392" name="文本框 8"/>
          <p:cNvSpPr/>
          <p:nvPr/>
        </p:nvSpPr>
        <p:spPr>
          <a:xfrm>
            <a:off x="214313" y="1526381"/>
            <a:ext cx="8715375"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用不用叹号要看句子有没有表达强烈的感情，有没有提出什么命令、请求等，如果没有，就可以不用。</a:t>
            </a:r>
            <a:endParaRPr lang="zh-CN" altLang="zh-CN" sz="1350">
              <a:latin typeface="Arial" panose="020b0604020202020204" pitchFamily="34" charset="0"/>
            </a:endParaRPr>
          </a:p>
        </p:txBody>
      </p:sp>
      <p:sp>
        <p:nvSpPr>
          <p:cNvPr id="1050394" name="文本框 9"/>
          <p:cNvSpPr/>
          <p:nvPr/>
        </p:nvSpPr>
        <p:spPr>
          <a:xfrm>
            <a:off x="214313" y="2425303"/>
            <a:ext cx="7918847" cy="899160"/>
          </a:xfrm>
          <a:prstGeom prst="rect">
            <a:avLst/>
          </a:prstGeom>
          <a:noFill/>
          <a:ln w="38100" cap="flat" cmpd="sng">
            <a:solidFill>
              <a:srgbClr val="FEFEFE">
                <a:alpha val="100000"/>
              </a:srgbClr>
            </a:solidFill>
            <a:prstDash val="solid"/>
            <a:miter/>
            <a:headEnd type="none" w="med" len="med"/>
            <a:tailEnd type="none" w="med" len="med"/>
          </a:ln>
        </p:spPr>
        <p:txBody>
          <a:bodyPr vert="horz" lIns="68580" tIns="34290" rIns="68580" bIns="34290" anchor="t">
            <a:spAutoFit/>
          </a:bodyPr>
          <a:lstStyle/>
          <a:p>
            <a:pPr>
              <a:buSzTx/>
              <a:buFontTx/>
              <a:buNone/>
            </a:pPr>
            <a:r>
              <a:rPr lang="zh-CN" altLang="en-US" sz="2700" b="1" baseline="0">
                <a:latin typeface="黑体" panose="02010609060101010101" pitchFamily="2" charset="-122"/>
                <a:ea typeface="黑体" panose="02010609060101010101" pitchFamily="2" charset="-122"/>
              </a:rPr>
              <a:t>例如：到马陵山旅游的人都说三仙洞是圣地！</a:t>
            </a:r>
            <a:endParaRPr lang="zh-CN" altLang="zh-CN" sz="1350">
              <a:latin typeface="Arial" panose="020b0604020202020204" pitchFamily="34" charset="0"/>
            </a:endParaRPr>
          </a:p>
          <a:p>
            <a:pPr>
              <a:buSzTx/>
              <a:buFontTx/>
              <a:buNone/>
            </a:pPr>
            <a:r>
              <a:rPr lang="zh-CN" altLang="en-US" sz="2700" b="1" baseline="0">
                <a:solidFill>
                  <a:srgbClr val="FF0000"/>
                </a:solidFill>
                <a:latin typeface="黑体" panose="02010609060101010101" pitchFamily="2" charset="-122"/>
                <a:ea typeface="黑体" panose="02010609060101010101" pitchFamily="2" charset="-122"/>
              </a:rPr>
              <a:t>         （叹号可以改为句号。）</a:t>
            </a:r>
            <a:endParaRPr lang="zh-CN" altLang="zh-CN" sz="1350">
              <a:latin typeface="Arial" panose="020b0604020202020204" pitchFamily="34" charset="0"/>
            </a:endParaRPr>
          </a:p>
        </p:txBody>
      </p:sp>
      <p:sp>
        <p:nvSpPr>
          <p:cNvPr id="1050396" name="文本框 5"/>
          <p:cNvSpPr/>
          <p:nvPr/>
        </p:nvSpPr>
        <p:spPr>
          <a:xfrm>
            <a:off x="121444" y="3244453"/>
            <a:ext cx="6153150" cy="89916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（1）倒装叹，全句末尾用叹</a:t>
            </a:r>
            <a:r>
              <a:rPr lang="zh-CN" altLang="en-US" sz="2700" baseline="0">
                <a:solidFill>
                  <a:srgbClr val="FF0000"/>
                </a:solidFill>
                <a:latin typeface="黑体" panose="02010609060101010101" pitchFamily="2" charset="-122"/>
                <a:ea typeface="黑体" panose="02010609060101010101" pitchFamily="2" charset="-122"/>
              </a:rPr>
              <a:t>。 </a:t>
            </a:r>
            <a:endParaRPr lang="zh-CN" altLang="zh-CN" sz="1350">
              <a:latin typeface="Arial" panose="020b0604020202020204" pitchFamily="34" charset="0"/>
            </a:endParaRPr>
          </a:p>
          <a:p>
            <a:pPr>
              <a:buFontTx/>
              <a:buNone/>
            </a:pPr>
            <a:r>
              <a:rPr lang="zh-CN" altLang="en-US" sz="2700" baseline="0">
                <a:latin typeface="黑体" panose="02010609060101010101" pitchFamily="2" charset="-122"/>
                <a:ea typeface="黑体" panose="02010609060101010101" pitchFamily="2" charset="-122"/>
              </a:rPr>
              <a:t>（主谓倒装的句子，感叹号放在句末。 ）</a:t>
            </a:r>
            <a:endParaRPr lang="zh-CN" altLang="zh-CN" sz="1350">
              <a:latin typeface="Arial" panose="020b0604020202020204" pitchFamily="34" charset="0"/>
            </a:endParaRPr>
          </a:p>
        </p:txBody>
      </p:sp>
      <p:sp>
        <p:nvSpPr>
          <p:cNvPr id="1050398" name="文本框 6"/>
          <p:cNvSpPr/>
          <p:nvPr/>
        </p:nvSpPr>
        <p:spPr>
          <a:xfrm>
            <a:off x="1893094" y="4143375"/>
            <a:ext cx="4562475" cy="43751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400" b="1" baseline="0">
                <a:solidFill>
                  <a:srgbClr val="1D41D5"/>
                </a:solidFill>
                <a:latin typeface="黑体" panose="02010609060101010101" pitchFamily="2" charset="-122"/>
                <a:ea typeface="黑体" panose="02010609060101010101" pitchFamily="2" charset="-122"/>
              </a:rPr>
              <a:t>例：多美呀 ，祖国的春天！</a:t>
            </a:r>
            <a:endParaRPr lang="zh-CN" altLang="zh-CN" sz="1350">
              <a:latin typeface="Arial" panose="020b0604020202020204" pitchFamily="34" charset="0"/>
            </a:endParaRPr>
          </a:p>
        </p:txBody>
      </p:sp>
      <p:sp>
        <p:nvSpPr>
          <p:cNvPr id="1050400" name="文本框 7"/>
          <p:cNvSpPr/>
          <p:nvPr/>
        </p:nvSpPr>
        <p:spPr>
          <a:xfrm>
            <a:off x="76200" y="4699397"/>
            <a:ext cx="8371285"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FF0000"/>
                </a:solidFill>
                <a:latin typeface="黑体" panose="02010609060101010101" pitchFamily="2" charset="-122"/>
                <a:ea typeface="黑体" panose="02010609060101010101" pitchFamily="2" charset="-122"/>
              </a:rPr>
              <a:t>（2）语气很重，很强烈的祈使句、反问句也用叹号。</a:t>
            </a:r>
            <a:endParaRPr lang="zh-CN" altLang="zh-CN" sz="1350">
              <a:latin typeface="Arial" panose="020b0604020202020204" pitchFamily="34" charset="0"/>
            </a:endParaRPr>
          </a:p>
        </p:txBody>
      </p:sp>
      <p:sp>
        <p:nvSpPr>
          <p:cNvPr id="1050402" name="文本框 10"/>
          <p:cNvSpPr/>
          <p:nvPr/>
        </p:nvSpPr>
        <p:spPr>
          <a:xfrm>
            <a:off x="1797844" y="5193506"/>
            <a:ext cx="4751785" cy="807085"/>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400" b="1" baseline="0">
                <a:solidFill>
                  <a:srgbClr val="1D41D5"/>
                </a:solidFill>
                <a:latin typeface="黑体" panose="02010609060101010101" pitchFamily="2" charset="-122"/>
                <a:ea typeface="黑体" panose="02010609060101010101" pitchFamily="2" charset="-122"/>
              </a:rPr>
              <a:t>例</a:t>
            </a:r>
            <a:r>
              <a:rPr lang="en-US" altLang="zh-CN" sz="2400" b="1" baseline="0">
                <a:solidFill>
                  <a:srgbClr val="1D41D5"/>
                </a:solidFill>
                <a:latin typeface="黑体" panose="02010609060101010101" pitchFamily="2" charset="-122"/>
                <a:ea typeface="黑体" panose="02010609060101010101" pitchFamily="2" charset="-122"/>
              </a:rPr>
              <a:t>1</a:t>
            </a:r>
            <a:r>
              <a:rPr lang="zh-CN" altLang="en-US" sz="2400" b="1" baseline="0">
                <a:solidFill>
                  <a:srgbClr val="1D41D5"/>
                </a:solidFill>
                <a:latin typeface="黑体" panose="02010609060101010101" pitchFamily="2" charset="-122"/>
                <a:ea typeface="黑体" panose="02010609060101010101" pitchFamily="2" charset="-122"/>
              </a:rPr>
              <a:t>：小王，快来！快来！</a:t>
            </a:r>
            <a:endParaRPr lang="zh-CN" altLang="zh-CN" sz="1350">
              <a:latin typeface="Arial" panose="020b0604020202020204" pitchFamily="34" charset="0"/>
            </a:endParaRPr>
          </a:p>
          <a:p>
            <a:pPr>
              <a:buFontTx/>
              <a:buNone/>
            </a:pPr>
            <a:r>
              <a:rPr lang="zh-CN" altLang="en-US" sz="2400" b="1" baseline="0">
                <a:solidFill>
                  <a:srgbClr val="1D41D5"/>
                </a:solidFill>
                <a:latin typeface="黑体" panose="02010609060101010101" pitchFamily="2" charset="-122"/>
                <a:ea typeface="黑体" panose="02010609060101010101" pitchFamily="2" charset="-122"/>
              </a:rPr>
              <a:t>例</a:t>
            </a:r>
            <a:r>
              <a:rPr lang="en-US" altLang="zh-CN" sz="2400" b="1" baseline="0">
                <a:solidFill>
                  <a:srgbClr val="1D41D5"/>
                </a:solidFill>
                <a:latin typeface="黑体" panose="02010609060101010101" pitchFamily="2" charset="-122"/>
                <a:ea typeface="黑体" panose="02010609060101010101" pitchFamily="2" charset="-122"/>
              </a:rPr>
              <a:t>2</a:t>
            </a:r>
            <a:r>
              <a:rPr lang="zh-CN" altLang="en-US" sz="2400" b="1" baseline="0">
                <a:solidFill>
                  <a:srgbClr val="1D41D5"/>
                </a:solidFill>
                <a:latin typeface="黑体" panose="02010609060101010101" pitchFamily="2" charset="-122"/>
                <a:ea typeface="黑体" panose="02010609060101010101" pitchFamily="2" charset="-122"/>
              </a:rPr>
              <a:t>：怎么会讲的这么糟呢！</a:t>
            </a:r>
            <a:endParaRPr lang="zh-CN" altLang="zh-CN" sz="1350">
              <a:latin typeface="Arial" panose="020b060402020202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390"/>
                                        </p:tgtEl>
                                        <p:attrNameLst>
                                          <p:attrName>style.visibility</p:attrName>
                                        </p:attrNameLst>
                                      </p:cBhvr>
                                      <p:to>
                                        <p:strVal val="visible"/>
                                      </p:to>
                                    </p:set>
                                    <p:animEffect transition="in" filter="wheel(1)">
                                      <p:cBhvr>
                                        <p:cTn id="7" dur="2000" fill="hold"/>
                                        <p:tgtEl>
                                          <p:spTgt spid="10503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192"/>
                                        </p:tgtEl>
                                        <p:attrNameLst>
                                          <p:attrName>style.visibility</p:attrName>
                                        </p:attrNameLst>
                                      </p:cBhvr>
                                      <p:to>
                                        <p:strVal val="visible"/>
                                      </p:to>
                                    </p:set>
                                    <p:animEffect transition="in" filter="plus(in)">
                                      <p:cBhvr>
                                        <p:cTn id="12" dur="2000" fill="hold"/>
                                        <p:tgtEl>
                                          <p:spTgt spid="209719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392"/>
                                        </p:tgtEl>
                                        <p:attrNameLst>
                                          <p:attrName>style.visibility</p:attrName>
                                        </p:attrNameLst>
                                      </p:cBhvr>
                                      <p:to>
                                        <p:strVal val="visible"/>
                                      </p:to>
                                    </p:set>
                                    <p:animEffect transition="in" filter="wheel(1)">
                                      <p:cBhvr>
                                        <p:cTn id="17" dur="2000" fill="hold"/>
                                        <p:tgtEl>
                                          <p:spTgt spid="105039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394"/>
                                        </p:tgtEl>
                                        <p:attrNameLst>
                                          <p:attrName>style.visibility</p:attrName>
                                        </p:attrNameLst>
                                      </p:cBhvr>
                                      <p:to>
                                        <p:strVal val="visible"/>
                                      </p:to>
                                    </p:set>
                                    <p:animEffect transition="in" filter="wheel(1)">
                                      <p:cBhvr>
                                        <p:cTn id="22" dur="2000" fill="hold"/>
                                        <p:tgtEl>
                                          <p:spTgt spid="105039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396"/>
                                        </p:tgtEl>
                                        <p:attrNameLst>
                                          <p:attrName>style.visibility</p:attrName>
                                        </p:attrNameLst>
                                      </p:cBhvr>
                                      <p:to>
                                        <p:strVal val="visible"/>
                                      </p:to>
                                    </p:set>
                                    <p:animEffect transition="in" filter="wheel(1)">
                                      <p:cBhvr>
                                        <p:cTn id="27" dur="2000" fill="hold"/>
                                        <p:tgtEl>
                                          <p:spTgt spid="105039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398"/>
                                        </p:tgtEl>
                                        <p:attrNameLst>
                                          <p:attrName>style.visibility</p:attrName>
                                        </p:attrNameLst>
                                      </p:cBhvr>
                                      <p:to>
                                        <p:strVal val="visible"/>
                                      </p:to>
                                    </p:set>
                                    <p:animEffect transition="in" filter="wheel(1)">
                                      <p:cBhvr>
                                        <p:cTn id="32" dur="2000" fill="hold"/>
                                        <p:tgtEl>
                                          <p:spTgt spid="105039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1050400"/>
                                        </p:tgtEl>
                                        <p:attrNameLst>
                                          <p:attrName>style.visibility</p:attrName>
                                        </p:attrNameLst>
                                      </p:cBhvr>
                                      <p:to>
                                        <p:strVal val="visible"/>
                                      </p:to>
                                    </p:set>
                                    <p:animEffect transition="in" filter="wheel(1)">
                                      <p:cBhvr>
                                        <p:cTn id="37" dur="2000" fill="hold"/>
                                        <p:tgtEl>
                                          <p:spTgt spid="105040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1" presetClass="entr" presetSubtype="1" fill="hold" nodeType="clickEffect">
                                  <p:stCondLst>
                                    <p:cond delay="0"/>
                                  </p:stCondLst>
                                  <p:childTnLst>
                                    <p:set>
                                      <p:cBhvr>
                                        <p:cTn id="41" dur="1" fill="hold">
                                          <p:stCondLst>
                                            <p:cond delay="0"/>
                                          </p:stCondLst>
                                        </p:cTn>
                                        <p:tgtEl>
                                          <p:spTgt spid="1050402"/>
                                        </p:tgtEl>
                                        <p:attrNameLst>
                                          <p:attrName>style.visibility</p:attrName>
                                        </p:attrNameLst>
                                      </p:cBhvr>
                                      <p:to>
                                        <p:strVal val="visible"/>
                                      </p:to>
                                    </p:set>
                                    <p:animEffect transition="in" filter="wheel(1)">
                                      <p:cBhvr>
                                        <p:cTn id="42" dur="2000" fill="hold"/>
                                        <p:tgtEl>
                                          <p:spTgt spid="1050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rcRect b="11566"/>
          <a:stretch>
            <a:fillRect/>
          </a:stretch>
        </p:blipFill>
        <p:spPr>
          <a:xfrm>
            <a:off x="487680" y="1136015"/>
            <a:ext cx="8168640" cy="5418455"/>
          </a:xfrm>
          <a:prstGeom prst="rect">
            <a:avLst/>
          </a:prstGeom>
        </p:spPr>
      </p:pic>
      <p:sp>
        <p:nvSpPr>
          <p:cNvPr id="4" name="矩形 3"/>
          <p:cNvSpPr/>
          <p:nvPr/>
        </p:nvSpPr>
        <p:spPr>
          <a:xfrm>
            <a:off x="487680" y="300355"/>
            <a:ext cx="3832860" cy="835660"/>
          </a:xfrm>
          <a:prstGeom prst="rect">
            <a:avLst/>
          </a:prstGeom>
          <a:solidFill>
            <a:srgbClr val="2D2DF7"/>
          </a:solidFill>
          <a:ln w="9525">
            <a:solidFill>
              <a:srgbClr val="FF0000"/>
            </a:solidFill>
          </a:ln>
        </p:spPr>
        <p:txBody>
          <a:bodyPr wrap="none" anchor="t">
            <a:spAutoFit/>
          </a:bodyPr>
          <a:lstStyle/>
          <a:p>
            <a:pPr>
              <a:lnSpc>
                <a:spcPct val="110000"/>
              </a:lnSpc>
              <a:spcBef>
                <a:spcPct val="50000"/>
              </a:spcBef>
            </a:pPr>
            <a:r>
              <a:rPr lang="zh-CN" altLang="en-US" sz="4400">
                <a:solidFill>
                  <a:schemeClr val="bg2">
                    <a:lumMod val="50000"/>
                  </a:schemeClr>
                </a:solidFill>
                <a:latin typeface="黑体" panose="02010609060101010101" pitchFamily="2" charset="-122"/>
                <a:ea typeface="黑体" panose="02010609060101010101" pitchFamily="2" charset="-122"/>
              </a:rPr>
              <a:t>标点符号位置</a:t>
            </a:r>
            <a:r>
              <a:rPr lang="en-US" altLang="zh-CN" sz="4400">
                <a:solidFill>
                  <a:schemeClr val="bg2">
                    <a:lumMod val="50000"/>
                  </a:schemeClr>
                </a:solidFill>
                <a:latin typeface="黑体" panose="02010609060101010101" pitchFamily="2" charset="-122"/>
                <a:ea typeface="黑体" panose="02010609060101010101" pitchFamily="2" charset="-122"/>
              </a:rPr>
              <a:t>1</a:t>
            </a:r>
          </a:p>
        </p:txBody>
      </p:sp>
    </p:spTree>
  </p:cSld>
  <p:clrMapOvr>
    <a:masterClrMapping/>
  </p:clrMapOvr>
  <p:transition>
    <p:strips dir="rd"/>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60" name="Picture 2" descr="20090423150919158&amp;pfm133&amp;"/>
          <p:cNvPicPr>
            <a:picLocks noChangeAspect="1"/>
          </p:cNvPicPr>
          <p:nvPr>
            <p:custDataLst>
              <p:tags r:id="rId4"/>
            </p:custDataLst>
          </p:nvPr>
        </p:nvPicPr>
        <p:blipFill>
          <a:blip r:embed="rId2">
            <a:extLst>
              <a:ext uri="{BEBA8EAE-BF5A-486C-A8C5-ECC9F3942E4B}">
                <a14:imgProps xmlns:a14="http://schemas.microsoft.com/office/drawing/2010/main">
                  <a14:imgLayer r:embed="rId3"/>
                </a14:imgProps>
              </a:ext>
            </a:extLst>
          </a:blip>
          <a:stretch>
            <a:fillRect/>
          </a:stretch>
        </p:blipFill>
        <p:spPr>
          <a:xfrm>
            <a:off x="605155" y="1534795"/>
            <a:ext cx="7454265" cy="4836795"/>
          </a:xfrm>
          <a:prstGeom prst="rect">
            <a:avLst/>
          </a:prstGeom>
          <a:noFill/>
          <a:ln w="9525">
            <a:noFill/>
          </a:ln>
        </p:spPr>
      </p:pic>
      <p:graphicFrame>
        <p:nvGraphicFramePr>
          <p:cNvPr id="2" name="表格 1"/>
          <p:cNvGraphicFramePr>
            <a:graphicFrameLocks noGrp="1"/>
          </p:cNvGraphicFramePr>
          <p:nvPr>
            <p:custDataLst>
              <p:tags r:id="rId5"/>
            </p:custDataLst>
          </p:nvPr>
        </p:nvGraphicFramePr>
        <p:xfrm>
          <a:off x="8059420" y="4343400"/>
          <a:ext cx="742950" cy="2016125"/>
        </p:xfrm>
        <a:graphic>
          <a:graphicData uri="http://schemas.openxmlformats.org/drawingml/2006/table">
            <a:tbl>
              <a:tblPr firstRow="1" bandRow="1">
                <a:tableStyleId>{5C22544A-7EE6-4342-B048-85BDC9FD1C3A}</a:tableStyleId>
              </a:tblPr>
              <a:tblGrid>
                <a:gridCol w="742950"/>
              </a:tblGrid>
              <a:tr h="701040">
                <a:tc>
                  <a:txBody>
                    <a:bodyPr vert="horz" wrap="square"/>
                    <a:lstStyle/>
                    <a:p>
                      <a:pPr>
                        <a:buNone/>
                      </a:pPr>
                      <a:r>
                        <a:rPr lang="zh-CN" altLang="en-US" sz="2000">
                          <a:latin typeface="黑体" panose="02010609060101010101" pitchFamily="2" charset="-122"/>
                          <a:ea typeface="黑体" panose="02010609060101010101" pitchFamily="2" charset="-122"/>
                        </a:rPr>
                        <a:t>分隔号</a:t>
                      </a:r>
                    </a:p>
                  </a:txBody>
                  <a:tcPr>
                    <a:solidFill>
                      <a:schemeClr val="accent5"/>
                    </a:solidFill>
                  </a:tcPr>
                </a:tc>
              </a:tr>
              <a:tr h="457200">
                <a:tc>
                  <a:txBody>
                    <a:bodyPr vert="horz" wrap="square"/>
                    <a:lstStyle/>
                    <a:p>
                      <a:pPr>
                        <a:buNone/>
                      </a:pPr>
                      <a:r>
                        <a:rPr lang="en-US" altLang="zh-CN"/>
                        <a:t>   /</a:t>
                      </a:r>
                    </a:p>
                  </a:txBody>
                  <a:tcPr>
                    <a:solidFill>
                      <a:schemeClr val="accent5">
                        <a:lumMod val="40000"/>
                        <a:lumOff val="60000"/>
                      </a:schemeClr>
                    </a:solidFill>
                  </a:tcPr>
                </a:tc>
              </a:tr>
              <a:tr h="857885">
                <a:tc>
                  <a:txBody>
                    <a:bodyPr vert="horz" wrap="square"/>
                    <a:lstStyle/>
                    <a:p>
                      <a:pPr>
                        <a:buNone/>
                      </a:pPr>
                      <a:r>
                        <a:rPr lang="zh-CN" altLang="en-US" sz="2000">
                          <a:latin typeface="黑体" panose="02010609060101010101" pitchFamily="2" charset="-122"/>
                          <a:ea typeface="黑体" panose="02010609060101010101" pitchFamily="2" charset="-122"/>
                        </a:rPr>
                        <a:t>占一格</a:t>
                      </a:r>
                    </a:p>
                  </a:txBody>
                  <a:tcPr>
                    <a:solidFill>
                      <a:schemeClr val="accent5">
                        <a:lumMod val="20000"/>
                        <a:lumOff val="80000"/>
                      </a:schemeClr>
                    </a:solidFill>
                  </a:tcPr>
                </a:tc>
              </a:tr>
            </a:tbl>
          </a:graphicData>
        </a:graphic>
      </p:graphicFrame>
      <p:sp>
        <p:nvSpPr>
          <p:cNvPr id="3" name="文本框 2"/>
          <p:cNvSpPr txBox="1"/>
          <p:nvPr>
            <p:custDataLst>
              <p:tags r:id="rId6"/>
            </p:custDataLst>
          </p:nvPr>
        </p:nvSpPr>
        <p:spPr>
          <a:xfrm>
            <a:off x="59055" y="0"/>
            <a:ext cx="5005705" cy="922020"/>
          </a:xfrm>
          <a:prstGeom prst="rect">
            <a:avLst/>
          </a:prstGeom>
          <a:solidFill>
            <a:srgbClr val="FFFF00"/>
          </a:solidFill>
          <a:ln>
            <a:solidFill>
              <a:srgbClr val="FF0000"/>
            </a:solidFill>
          </a:ln>
        </p:spPr>
        <p:txBody>
          <a:bodyPr wrap="none" rtlCol="0" anchor="t">
            <a:spAutoFit/>
          </a:bodyPr>
          <a:lstStyle/>
          <a:p>
            <a:r>
              <a:rPr lang="zh-CN" altLang="en-US" sz="5400">
                <a:solidFill>
                  <a:srgbClr val="FF0000"/>
                </a:solidFill>
                <a:ea typeface="黑体" panose="02010609060101010101" pitchFamily="2" charset="-122"/>
                <a:sym typeface="+mn-ea"/>
              </a:rPr>
              <a:t>标点符号的分类</a:t>
            </a:r>
          </a:p>
        </p:txBody>
      </p:sp>
      <p:sp>
        <p:nvSpPr>
          <p:cNvPr id="4" name="文本框 3"/>
          <p:cNvSpPr txBox="1"/>
          <p:nvPr>
            <p:custDataLst>
              <p:tags r:id="rId7"/>
            </p:custDataLst>
          </p:nvPr>
        </p:nvSpPr>
        <p:spPr>
          <a:xfrm>
            <a:off x="0" y="1012825"/>
            <a:ext cx="9117330" cy="706755"/>
          </a:xfrm>
          <a:prstGeom prst="rect">
            <a:avLst/>
          </a:prstGeom>
          <a:noFill/>
        </p:spPr>
        <p:txBody>
          <a:bodyPr wrap="none" rtlCol="0" anchor="t">
            <a:spAutoFit/>
          </a:bodyPr>
          <a:lstStyle/>
          <a:p>
            <a:pPr algn="l"/>
            <a:r>
              <a:rPr kumimoji="1" lang="zh-CN" altLang="en-US" sz="2000">
                <a:solidFill>
                  <a:srgbClr val="A50021"/>
                </a:solidFill>
                <a:latin typeface="黑体" panose="02010609060101010101" pitchFamily="2" charset="-122"/>
                <a:ea typeface="黑体" panose="02010609060101010101" pitchFamily="2" charset="-122"/>
                <a:cs typeface="Arial" panose="020b0604020202020204" pitchFamily="34" charset="0"/>
                <a:sym typeface="+mn-ea"/>
              </a:rPr>
              <a:t>点号主要是表示语言中的停顿和语气，</a:t>
            </a:r>
            <a:r>
              <a:rPr lang="zh-CN" altLang="en-US" sz="2000">
                <a:solidFill>
                  <a:srgbClr val="A50021"/>
                </a:solidFill>
                <a:latin typeface="黑体" panose="02010609060101010101" pitchFamily="2" charset="-122"/>
                <a:ea typeface="黑体" panose="02010609060101010101" pitchFamily="2" charset="-122"/>
                <a:sym typeface="+mn-ea"/>
              </a:rPr>
              <a:t>标号主要标明词语或句子的性质和作用。</a:t>
            </a:r>
            <a:endParaRPr lang="zh-CN" altLang="en-US" sz="2000" b="1">
              <a:solidFill>
                <a:srgbClr val="A50021"/>
              </a:solidFill>
              <a:latin typeface="黑体" panose="02010609060101010101" pitchFamily="2" charset="-122"/>
              <a:ea typeface="黑体" panose="02010609060101010101" pitchFamily="2" charset="-122"/>
            </a:endParaRPr>
          </a:p>
          <a:p>
            <a:endParaRPr lang="zh-CN" altLang="en-US" sz="2000">
              <a:latin typeface="黑体" panose="02010609060101010101" pitchFamily="2" charset="-122"/>
              <a:ea typeface="黑体" panose="02010609060101010101" pitchFamily="2" charset="-122"/>
            </a:endParaRPr>
          </a:p>
        </p:txBody>
      </p:sp>
      <p:contentPart p14:bwMode="auto" r:id="rId8">
        <p14:nvContentPartPr>
          <p14:cNvPr id="5" name="墨迹 4"/>
          <p14:cNvContentPartPr/>
          <p14:nvPr/>
        </p14:nvContentPartPr>
        <p14:xfrm>
          <a:off x="3594100" y="3028950"/>
          <a:ext cx="1416050" cy="558800"/>
        </p14:xfrm>
      </p:contentPart>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blinds(horizontal)">
                                      <p:cBhvr>
                                        <p:cTn id="7" dur="500"/>
                                        <p:tgtEl>
                                          <p:spTgt spid="2060"/>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803275" y="2101215"/>
            <a:ext cx="7733665" cy="2527935"/>
          </a:xfrm>
          <a:prstGeom prst="rect">
            <a:avLst/>
          </a:prstGeom>
          <a:noFill/>
          <a:ln w="9525">
            <a:solidFill>
              <a:srgbClr val="FF0000"/>
            </a:solidFill>
          </a:ln>
        </p:spPr>
        <p:txBody>
          <a:bodyPr wrap="square">
            <a:spAutoFit/>
          </a:bodyPr>
          <a:lstStyle/>
          <a:p>
            <a:pPr>
              <a:lnSpc>
                <a:spcPct val="110000"/>
              </a:lnSpc>
              <a:spcBef>
                <a:spcPct val="50000"/>
              </a:spcBef>
            </a:pPr>
            <a:r>
              <a:rPr lang="en-US" altLang="zh-CN" sz="3600">
                <a:solidFill>
                  <a:srgbClr val="FF0000"/>
                </a:solidFill>
                <a:latin typeface="黑体" panose="02010609060101010101" pitchFamily="2" charset="-122"/>
                <a:ea typeface="黑体" panose="02010609060101010101" pitchFamily="2" charset="-122"/>
              </a:rPr>
              <a:t>    </a:t>
            </a:r>
            <a:r>
              <a:rPr lang="zh-CN" altLang="en-US" sz="3600">
                <a:latin typeface="黑体" panose="02010609060101010101" pitchFamily="2" charset="-122"/>
                <a:ea typeface="黑体" panose="02010609060101010101" pitchFamily="2" charset="-122"/>
                <a:sym typeface="+mn-ea"/>
              </a:rPr>
              <a:t>引号、括号、书名号都用在文字前后，占一格。这三种标号的前半边不可以出现在一行结尾；后半边不能出现在一行的开头。</a:t>
            </a:r>
          </a:p>
        </p:txBody>
      </p:sp>
      <p:sp>
        <p:nvSpPr>
          <p:cNvPr id="7171" name="矩形 7170"/>
          <p:cNvSpPr/>
          <p:nvPr/>
        </p:nvSpPr>
        <p:spPr>
          <a:xfrm>
            <a:off x="803275" y="970915"/>
            <a:ext cx="3832860" cy="835660"/>
          </a:xfrm>
          <a:prstGeom prst="rect">
            <a:avLst/>
          </a:prstGeom>
          <a:solidFill>
            <a:srgbClr val="2D2DF7"/>
          </a:solidFill>
          <a:ln w="9525">
            <a:solidFill>
              <a:srgbClr val="FF0000"/>
            </a:solidFill>
          </a:ln>
        </p:spPr>
        <p:txBody>
          <a:bodyPr wrap="none" anchor="t">
            <a:spAutoFit/>
          </a:bodyPr>
          <a:lstStyle/>
          <a:p>
            <a:pPr>
              <a:lnSpc>
                <a:spcPct val="110000"/>
              </a:lnSpc>
              <a:spcBef>
                <a:spcPct val="50000"/>
              </a:spcBef>
            </a:pPr>
            <a:r>
              <a:rPr lang="zh-CN" altLang="en-US" sz="4400">
                <a:solidFill>
                  <a:schemeClr val="bg2">
                    <a:lumMod val="50000"/>
                  </a:schemeClr>
                </a:solidFill>
                <a:latin typeface="黑体" panose="02010609060101010101" pitchFamily="2" charset="-122"/>
                <a:ea typeface="黑体" panose="02010609060101010101" pitchFamily="2" charset="-122"/>
              </a:rPr>
              <a:t>标点符号位置</a:t>
            </a:r>
            <a:r>
              <a:rPr lang="en-US" altLang="zh-CN" sz="4400">
                <a:solidFill>
                  <a:schemeClr val="bg2">
                    <a:lumMod val="50000"/>
                  </a:schemeClr>
                </a:solidFill>
                <a:latin typeface="黑体" panose="02010609060101010101" pitchFamily="2" charset="-122"/>
                <a:ea typeface="黑体" panose="02010609060101010101" pitchFamily="2" charset="-122"/>
              </a:rPr>
              <a:t>2</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803275" y="2101215"/>
            <a:ext cx="7733665" cy="2527935"/>
          </a:xfrm>
          <a:prstGeom prst="rect">
            <a:avLst/>
          </a:prstGeom>
          <a:noFill/>
          <a:ln w="9525">
            <a:solidFill>
              <a:srgbClr val="FF0000"/>
            </a:solidFill>
          </a:ln>
        </p:spPr>
        <p:txBody>
          <a:bodyPr wrap="square">
            <a:spAutoFit/>
          </a:bodyPr>
          <a:lstStyle/>
          <a:p>
            <a:pPr>
              <a:lnSpc>
                <a:spcPct val="110000"/>
              </a:lnSpc>
              <a:spcBef>
                <a:spcPct val="50000"/>
              </a:spcBef>
            </a:pPr>
            <a:r>
              <a:rPr lang="en-US" altLang="zh-CN" sz="3600">
                <a:solidFill>
                  <a:srgbClr val="FF0000"/>
                </a:solidFill>
                <a:latin typeface="黑体" panose="02010609060101010101" pitchFamily="2" charset="-122"/>
                <a:ea typeface="黑体" panose="02010609060101010101" pitchFamily="2" charset="-122"/>
              </a:rPr>
              <a:t>    </a:t>
            </a:r>
            <a:r>
              <a:rPr lang="zh-CN" altLang="en-US" sz="3600">
                <a:latin typeface="黑体" panose="02010609060101010101" pitchFamily="2" charset="-122"/>
                <a:ea typeface="黑体" panose="02010609060101010101" pitchFamily="2" charset="-122"/>
                <a:sym typeface="+mn-ea"/>
              </a:rPr>
              <a:t>省略号和破折号书写时都放在字格中部，占两个字格。可以出现于一行的开头，也可以出现于一行的结尾，但不能拆散使用。</a:t>
            </a:r>
          </a:p>
        </p:txBody>
      </p:sp>
      <p:sp>
        <p:nvSpPr>
          <p:cNvPr id="7171" name="矩形 7170"/>
          <p:cNvSpPr/>
          <p:nvPr/>
        </p:nvSpPr>
        <p:spPr>
          <a:xfrm>
            <a:off x="803275" y="970915"/>
            <a:ext cx="3832860" cy="835660"/>
          </a:xfrm>
          <a:prstGeom prst="rect">
            <a:avLst/>
          </a:prstGeom>
          <a:solidFill>
            <a:srgbClr val="2D2DF7"/>
          </a:solidFill>
          <a:ln w="9525">
            <a:solidFill>
              <a:srgbClr val="FF0000"/>
            </a:solidFill>
          </a:ln>
        </p:spPr>
        <p:txBody>
          <a:bodyPr wrap="none" anchor="t">
            <a:spAutoFit/>
          </a:bodyPr>
          <a:lstStyle/>
          <a:p>
            <a:pPr>
              <a:lnSpc>
                <a:spcPct val="110000"/>
              </a:lnSpc>
              <a:spcBef>
                <a:spcPct val="50000"/>
              </a:spcBef>
            </a:pPr>
            <a:r>
              <a:rPr lang="zh-CN" altLang="en-US" sz="4400">
                <a:solidFill>
                  <a:schemeClr val="bg2">
                    <a:lumMod val="50000"/>
                  </a:schemeClr>
                </a:solidFill>
                <a:latin typeface="黑体" panose="02010609060101010101" pitchFamily="2" charset="-122"/>
                <a:ea typeface="黑体" panose="02010609060101010101" pitchFamily="2" charset="-122"/>
              </a:rPr>
              <a:t>标点符号位置</a:t>
            </a:r>
            <a:r>
              <a:rPr lang="en-US" altLang="zh-CN" sz="4400">
                <a:solidFill>
                  <a:schemeClr val="bg2">
                    <a:lumMod val="50000"/>
                  </a:schemeClr>
                </a:solidFill>
                <a:latin typeface="黑体" panose="02010609060101010101" pitchFamily="2" charset="-122"/>
                <a:ea typeface="黑体" panose="02010609060101010101" pitchFamily="2" charset="-122"/>
              </a:rPr>
              <a:t>3</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803275" y="2101215"/>
            <a:ext cx="7733665" cy="3136900"/>
          </a:xfrm>
          <a:prstGeom prst="rect">
            <a:avLst/>
          </a:prstGeom>
          <a:noFill/>
          <a:ln w="9525">
            <a:solidFill>
              <a:srgbClr val="FF0000"/>
            </a:solidFill>
          </a:ln>
        </p:spPr>
        <p:txBody>
          <a:bodyPr wrap="square">
            <a:spAutoFit/>
          </a:bodyPr>
          <a:lstStyle/>
          <a:p>
            <a:pPr>
              <a:lnSpc>
                <a:spcPct val="110000"/>
              </a:lnSpc>
              <a:spcBef>
                <a:spcPct val="50000"/>
              </a:spcBef>
            </a:pPr>
            <a:r>
              <a:rPr lang="en-US" altLang="zh-CN" sz="3600">
                <a:solidFill>
                  <a:srgbClr val="FF0000"/>
                </a:solidFill>
                <a:latin typeface="黑体" panose="02010609060101010101" pitchFamily="2" charset="-122"/>
                <a:ea typeface="黑体" panose="02010609060101010101" pitchFamily="2" charset="-122"/>
              </a:rPr>
              <a:t>   </a:t>
            </a:r>
            <a:r>
              <a:rPr lang="en-US" altLang="zh-CN" sz="3600">
                <a:latin typeface="黑体" panose="02010609060101010101" pitchFamily="2" charset="-122"/>
                <a:ea typeface="黑体" panose="02010609060101010101" pitchFamily="2" charset="-122"/>
              </a:rPr>
              <a:t> </a:t>
            </a:r>
            <a:r>
              <a:rPr lang="zh-CN" altLang="en-US" sz="3600">
                <a:latin typeface="黑体" panose="02010609060101010101" pitchFamily="2" charset="-122"/>
                <a:ea typeface="黑体" panose="02010609060101010101" pitchFamily="2" charset="-122"/>
                <a:sym typeface="+mn-ea"/>
              </a:rPr>
              <a:t>间隔号和连接号放在被间隔和被连接的文字中间，书写时占一格，处于格中部。连接号连接汉语拼音时占半个字格，而在公路、铁路等交通部门标识运行起讫点时，占两格。</a:t>
            </a:r>
          </a:p>
        </p:txBody>
      </p:sp>
      <p:sp>
        <p:nvSpPr>
          <p:cNvPr id="7171" name="矩形 7170"/>
          <p:cNvSpPr/>
          <p:nvPr/>
        </p:nvSpPr>
        <p:spPr>
          <a:xfrm>
            <a:off x="803275" y="970915"/>
            <a:ext cx="3832860" cy="835660"/>
          </a:xfrm>
          <a:prstGeom prst="rect">
            <a:avLst/>
          </a:prstGeom>
          <a:solidFill>
            <a:srgbClr val="2D2DF7"/>
          </a:solidFill>
          <a:ln w="9525">
            <a:solidFill>
              <a:srgbClr val="FF0000"/>
            </a:solidFill>
          </a:ln>
        </p:spPr>
        <p:txBody>
          <a:bodyPr wrap="none" anchor="t">
            <a:spAutoFit/>
          </a:bodyPr>
          <a:lstStyle/>
          <a:p>
            <a:pPr>
              <a:lnSpc>
                <a:spcPct val="110000"/>
              </a:lnSpc>
              <a:spcBef>
                <a:spcPct val="50000"/>
              </a:spcBef>
            </a:pPr>
            <a:r>
              <a:rPr lang="zh-CN" altLang="en-US" sz="4400">
                <a:solidFill>
                  <a:schemeClr val="bg2">
                    <a:lumMod val="50000"/>
                  </a:schemeClr>
                </a:solidFill>
                <a:latin typeface="黑体" panose="02010609060101010101" pitchFamily="2" charset="-122"/>
                <a:ea typeface="黑体" panose="02010609060101010101" pitchFamily="2" charset="-122"/>
              </a:rPr>
              <a:t>标点符号位置</a:t>
            </a:r>
            <a:r>
              <a:rPr lang="en-US" altLang="zh-CN" sz="4400">
                <a:solidFill>
                  <a:schemeClr val="bg2">
                    <a:lumMod val="50000"/>
                  </a:schemeClr>
                </a:solidFill>
                <a:latin typeface="黑体" panose="02010609060101010101" pitchFamily="2" charset="-122"/>
                <a:ea typeface="黑体" panose="02010609060101010101" pitchFamily="2" charset="-122"/>
              </a:rPr>
              <a:t>4</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803275" y="2101215"/>
            <a:ext cx="7372985" cy="1814830"/>
          </a:xfrm>
          <a:prstGeom prst="rect">
            <a:avLst/>
          </a:prstGeom>
          <a:noFill/>
          <a:ln w="9525">
            <a:solidFill>
              <a:srgbClr val="FF0000"/>
            </a:solidFill>
          </a:ln>
        </p:spPr>
        <p:txBody>
          <a:bodyPr wrap="square">
            <a:spAutoFit/>
          </a:bodyPr>
          <a:lstStyle/>
          <a:p>
            <a:pPr>
              <a:lnSpc>
                <a:spcPct val="140000"/>
              </a:lnSpc>
              <a:spcBef>
                <a:spcPct val="50000"/>
              </a:spcBef>
            </a:pPr>
            <a:r>
              <a:rPr lang="en-US" altLang="zh-CN" sz="3600">
                <a:solidFill>
                  <a:srgbClr val="FF0000"/>
                </a:solidFill>
                <a:latin typeface="黑体" panose="02010609060101010101" pitchFamily="2" charset="-122"/>
                <a:ea typeface="黑体" panose="02010609060101010101" pitchFamily="2" charset="-122"/>
              </a:rPr>
              <a:t>    </a:t>
            </a:r>
            <a:r>
              <a:rPr lang="zh-CN" altLang="en-US" sz="4000">
                <a:latin typeface="黑体" panose="02010609060101010101" pitchFamily="2" charset="-122"/>
                <a:ea typeface="黑体" panose="02010609060101010101" pitchFamily="2" charset="-122"/>
                <a:sym typeface="+mn-ea"/>
              </a:rPr>
              <a:t>着重号和专名号都放在文字的下边，不单独占格。</a:t>
            </a:r>
          </a:p>
        </p:txBody>
      </p:sp>
      <p:sp>
        <p:nvSpPr>
          <p:cNvPr id="7171" name="矩形 7170"/>
          <p:cNvSpPr/>
          <p:nvPr/>
        </p:nvSpPr>
        <p:spPr>
          <a:xfrm>
            <a:off x="803275" y="970915"/>
            <a:ext cx="3832860" cy="835660"/>
          </a:xfrm>
          <a:prstGeom prst="rect">
            <a:avLst/>
          </a:prstGeom>
          <a:solidFill>
            <a:srgbClr val="2D2DF7"/>
          </a:solidFill>
          <a:ln w="9525">
            <a:solidFill>
              <a:srgbClr val="FF0000"/>
            </a:solidFill>
          </a:ln>
        </p:spPr>
        <p:txBody>
          <a:bodyPr wrap="none" anchor="t">
            <a:spAutoFit/>
          </a:bodyPr>
          <a:lstStyle/>
          <a:p>
            <a:pPr>
              <a:lnSpc>
                <a:spcPct val="110000"/>
              </a:lnSpc>
              <a:spcBef>
                <a:spcPct val="50000"/>
              </a:spcBef>
            </a:pPr>
            <a:r>
              <a:rPr lang="zh-CN" altLang="en-US" sz="4400">
                <a:solidFill>
                  <a:schemeClr val="bg2">
                    <a:lumMod val="50000"/>
                  </a:schemeClr>
                </a:solidFill>
                <a:latin typeface="黑体" panose="02010609060101010101" pitchFamily="2" charset="-122"/>
                <a:ea typeface="黑体" panose="02010609060101010101" pitchFamily="2" charset="-122"/>
              </a:rPr>
              <a:t>标点符号位置</a:t>
            </a:r>
            <a:r>
              <a:rPr lang="en-US" altLang="zh-CN" sz="4400">
                <a:solidFill>
                  <a:schemeClr val="bg2">
                    <a:lumMod val="50000"/>
                  </a:schemeClr>
                </a:solidFill>
                <a:latin typeface="黑体" panose="02010609060101010101" pitchFamily="2" charset="-122"/>
                <a:ea typeface="黑体" panose="02010609060101010101" pitchFamily="2" charset="-122"/>
              </a:rPr>
              <a:t>5</a:t>
            </a:r>
          </a:p>
        </p:txBody>
      </p:sp>
      <p:pic>
        <p:nvPicPr>
          <p:cNvPr id="11267" name="New picture"/>
          <p:cNvPicPr/>
          <p:nvPr/>
        </p:nvPicPr>
        <p:blipFill>
          <a:blip r:embed="rId2"/>
          <a:stretch>
            <a:fillRect/>
          </a:stretch>
        </p:blipFill>
        <p:spPr>
          <a:xfrm>
            <a:off x="11772900" y="12433300"/>
            <a:ext cx="304800" cy="215900"/>
          </a:xfrm>
          <a:prstGeom prst="cube">
            <a:avLst/>
          </a:prstGeom>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1490980" y="2437765"/>
            <a:ext cx="6383655" cy="922020"/>
          </a:xfrm>
          <a:prstGeom prst="rect">
            <a:avLst/>
          </a:prstGeom>
          <a:solidFill>
            <a:srgbClr val="FFFF00"/>
          </a:solidFill>
          <a:ln>
            <a:solidFill>
              <a:srgbClr val="FF0000"/>
            </a:solidFill>
          </a:ln>
        </p:spPr>
        <p:txBody>
          <a:bodyPr wrap="square" rtlCol="0" anchor="t">
            <a:spAutoFit/>
          </a:bodyPr>
          <a:lstStyle/>
          <a:p>
            <a:r>
              <a:rPr lang="zh-CN" altLang="en-US" sz="5400">
                <a:solidFill>
                  <a:srgbClr val="FF0000"/>
                </a:solidFill>
                <a:ea typeface="黑体" panose="02010609060101010101" pitchFamily="2" charset="-122"/>
                <a:sym typeface="+mn-ea"/>
              </a:rPr>
              <a:t>标点符号的常见用法</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矩形 7170"/>
          <p:cNvSpPr/>
          <p:nvPr>
            <p:custDataLst>
              <p:tags r:id="rId2"/>
            </p:custDataLst>
          </p:nvPr>
        </p:nvSpPr>
        <p:spPr>
          <a:xfrm>
            <a:off x="2874010" y="1117600"/>
            <a:ext cx="3243580" cy="922020"/>
          </a:xfrm>
          <a:prstGeom prst="rect">
            <a:avLst/>
          </a:prstGeom>
          <a:noFill/>
          <a:ln w="9525">
            <a:noFill/>
          </a:ln>
        </p:spPr>
        <p:txBody>
          <a:bodyPr wrap="none" anchor="t">
            <a:spAutoFit/>
          </a:bodyPr>
          <a:lstStyle/>
          <a:p>
            <a:pPr>
              <a:lnSpc>
                <a:spcPct val="90000"/>
              </a:lnSpc>
              <a:spcBef>
                <a:spcPct val="50000"/>
              </a:spcBef>
            </a:pPr>
            <a:r>
              <a:rPr lang="zh-CN" altLang="en-US" sz="6000">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句中点号</a:t>
            </a:r>
          </a:p>
        </p:txBody>
      </p:sp>
      <p:sp>
        <p:nvSpPr>
          <p:cNvPr id="2" name="椭圆 1"/>
          <p:cNvSpPr/>
          <p:nvPr>
            <p:custDataLst>
              <p:tags r:id="rId3"/>
            </p:custDataLst>
          </p:nvPr>
        </p:nvSpPr>
        <p:spPr>
          <a:xfrm>
            <a:off x="459740" y="2825750"/>
            <a:ext cx="1847215" cy="1828800"/>
          </a:xfrm>
          <a:prstGeom prst="ellipse">
            <a:avLst/>
          </a:prstGeom>
          <a:gradFill>
            <a:gsLst>
              <a:gs pos="88000">
                <a:srgbClr val="007BD3">
                  <a:lumMod val="58000"/>
                  <a:lumOff val="42000"/>
                  <a:alpha val="46000"/>
                </a:srgbClr>
              </a:gs>
              <a:gs pos="100000">
                <a:srgbClr val="03437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顿号</a:t>
            </a:r>
          </a:p>
        </p:txBody>
      </p:sp>
      <p:sp>
        <p:nvSpPr>
          <p:cNvPr id="3" name="椭圆 2"/>
          <p:cNvSpPr/>
          <p:nvPr>
            <p:custDataLst>
              <p:tags r:id="rId4"/>
            </p:custDataLst>
          </p:nvPr>
        </p:nvSpPr>
        <p:spPr>
          <a:xfrm>
            <a:off x="2475865" y="3923665"/>
            <a:ext cx="1811020" cy="1800225"/>
          </a:xfrm>
          <a:prstGeom prst="ellipse">
            <a:avLst/>
          </a:prstGeom>
          <a:gradFill>
            <a:gsLst>
              <a:gs pos="0">
                <a:srgbClr val="14CD68">
                  <a:alpha val="34000"/>
                </a:srgbClr>
              </a:gs>
              <a:gs pos="100000">
                <a:srgbClr val="035C7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逗号</a:t>
            </a:r>
          </a:p>
        </p:txBody>
      </p:sp>
      <p:sp>
        <p:nvSpPr>
          <p:cNvPr id="4" name="椭圆 3"/>
          <p:cNvSpPr/>
          <p:nvPr>
            <p:custDataLst>
              <p:tags r:id="rId5"/>
            </p:custDataLst>
          </p:nvPr>
        </p:nvSpPr>
        <p:spPr>
          <a:xfrm>
            <a:off x="6558280" y="2825750"/>
            <a:ext cx="1772920" cy="1733550"/>
          </a:xfrm>
          <a:prstGeom prst="ellipse">
            <a:avLst/>
          </a:prstGeom>
          <a:gradFill>
            <a:gsLst>
              <a:gs pos="75000">
                <a:srgbClr val="7B32B2">
                  <a:alpha val="7000"/>
                </a:srgbClr>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rgbClr val="FF0000"/>
                </a:solidFill>
                <a:latin typeface="黑体" panose="02010609060101010101" pitchFamily="2" charset="-122"/>
                <a:ea typeface="黑体" panose="02010609060101010101" pitchFamily="2" charset="-122"/>
              </a:rPr>
              <a:t>冒号</a:t>
            </a:r>
          </a:p>
        </p:txBody>
      </p:sp>
      <p:sp>
        <p:nvSpPr>
          <p:cNvPr id="5" name="下箭头 4"/>
          <p:cNvSpPr/>
          <p:nvPr>
            <p:custDataLst>
              <p:tags r:id="rId6"/>
            </p:custDataLst>
          </p:nvPr>
        </p:nvSpPr>
        <p:spPr>
          <a:xfrm rot="2400000">
            <a:off x="2179955" y="1831975"/>
            <a:ext cx="485775" cy="1282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下箭头 5"/>
          <p:cNvSpPr/>
          <p:nvPr>
            <p:custDataLst>
              <p:tags r:id="rId7"/>
            </p:custDataLst>
          </p:nvPr>
        </p:nvSpPr>
        <p:spPr>
          <a:xfrm rot="780000">
            <a:off x="3493770" y="2149475"/>
            <a:ext cx="485775" cy="1663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7" name="下箭头 6"/>
          <p:cNvSpPr/>
          <p:nvPr>
            <p:custDataLst>
              <p:tags r:id="rId8"/>
            </p:custDataLst>
          </p:nvPr>
        </p:nvSpPr>
        <p:spPr>
          <a:xfrm rot="20820000">
            <a:off x="5004435" y="2150745"/>
            <a:ext cx="485775" cy="15722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9" name="椭圆 8"/>
          <p:cNvSpPr/>
          <p:nvPr>
            <p:custDataLst>
              <p:tags r:id="rId9"/>
            </p:custDataLst>
          </p:nvPr>
        </p:nvSpPr>
        <p:spPr>
          <a:xfrm>
            <a:off x="4704080" y="3990340"/>
            <a:ext cx="1784350" cy="1733550"/>
          </a:xfrm>
          <a:prstGeom prst="ellipse">
            <a:avLst/>
          </a:prstGeom>
          <a:gradFill>
            <a:gsLst>
              <a:gs pos="0">
                <a:srgbClr val="FBFB11">
                  <a:alpha val="34000"/>
                </a:srgbClr>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分号</a:t>
            </a:r>
          </a:p>
        </p:txBody>
      </p:sp>
      <p:sp>
        <p:nvSpPr>
          <p:cNvPr id="10" name="下箭头 9"/>
          <p:cNvSpPr/>
          <p:nvPr>
            <p:custDataLst>
              <p:tags r:id="rId10"/>
            </p:custDataLst>
          </p:nvPr>
        </p:nvSpPr>
        <p:spPr>
          <a:xfrm rot="19320000">
            <a:off x="6177915" y="1759585"/>
            <a:ext cx="485775" cy="13373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diamond(in)">
                                      <p:cBhvr>
                                        <p:cTn id="17" dur="1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diamond(in)">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406" name="文本框 4"/>
          <p:cNvSpPr/>
          <p:nvPr>
            <p:custDataLst>
              <p:tags r:id="rId2"/>
            </p:custDataLst>
          </p:nvPr>
        </p:nvSpPr>
        <p:spPr>
          <a:xfrm>
            <a:off x="1175147" y="983456"/>
            <a:ext cx="6492478" cy="530225"/>
          </a:xfrm>
          <a:prstGeom prst="rect">
            <a:avLst/>
          </a:prstGeom>
          <a:noFill/>
          <a:ln w="9525">
            <a:noFill/>
          </a:ln>
        </p:spPr>
        <p:txBody>
          <a:bodyPr vert="horz" lIns="68580" tIns="34290" rIns="68580" bIns="34290" anchor="t">
            <a:spAutoFit/>
          </a:bodyPr>
          <a:lstStyle/>
          <a:p>
            <a:pPr algn="ctr">
              <a:buFontTx/>
              <a:buNone/>
            </a:pPr>
            <a:r>
              <a:rPr lang="zh-CN" altLang="en-US" sz="3000" b="1" baseline="0">
                <a:solidFill>
                  <a:srgbClr val="1D41D5"/>
                </a:solidFill>
                <a:latin typeface="Arial" panose="020b0604020202020204" pitchFamily="34" charset="0"/>
                <a:ea typeface="宋体" panose="02010600030101010101" pitchFamily="2" charset="-122"/>
              </a:rPr>
              <a:t>一、顿号使用</a:t>
            </a:r>
            <a:endParaRPr lang="zh-CN" altLang="zh-CN" sz="1350">
              <a:latin typeface="Arial" panose="020b0604020202020204" pitchFamily="34" charset="0"/>
            </a:endParaRPr>
          </a:p>
        </p:txBody>
      </p:sp>
      <p:pic>
        <p:nvPicPr>
          <p:cNvPr id="2097194" name="图片 7"/>
          <p:cNvPicPr>
            <a:picLocks noChangeAspect="1"/>
          </p:cNvPicPr>
          <p:nvPr>
            <p:custDataLst>
              <p:tags r:id="rId4"/>
            </p:custDataLst>
          </p:nvPr>
        </p:nvPicPr>
        <p:blipFill>
          <a:blip r:embed="rId3"/>
          <a:stretch>
            <a:fillRect/>
          </a:stretch>
        </p:blipFill>
        <p:spPr>
          <a:xfrm>
            <a:off x="6162675" y="1013222"/>
            <a:ext cx="695325" cy="502444"/>
          </a:xfrm>
          <a:prstGeom prst="rect">
            <a:avLst/>
          </a:prstGeom>
          <a:noFill/>
          <a:ln w="9525">
            <a:noFill/>
          </a:ln>
        </p:spPr>
      </p:pic>
      <p:sp>
        <p:nvSpPr>
          <p:cNvPr id="1050408" name="文本框 8"/>
          <p:cNvSpPr/>
          <p:nvPr>
            <p:custDataLst>
              <p:tags r:id="rId5"/>
            </p:custDataLst>
          </p:nvPr>
        </p:nvSpPr>
        <p:spPr>
          <a:xfrm>
            <a:off x="214313" y="1600200"/>
            <a:ext cx="8714185" cy="1545590"/>
          </a:xfrm>
          <a:prstGeom prst="rect">
            <a:avLst/>
          </a:prstGeom>
          <a:noFill/>
          <a:ln w="9525" cap="flat" cmpd="sng">
            <a:solidFill>
              <a:srgbClr val="000000">
                <a:alpha val="100000"/>
              </a:srgbClr>
            </a:solidFill>
            <a:prstDash val="lgDashDot"/>
            <a:miter/>
            <a:headEnd type="none" w="med" len="med"/>
            <a:tailEnd type="none" w="med" len="med"/>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rPr>
              <a:t>作用：表示句子内部并列词语之间很小的停顿。</a:t>
            </a:r>
            <a:endParaRPr lang="zh-CN" altLang="zh-CN" sz="1350">
              <a:latin typeface="Arial" panose="020b0604020202020204" pitchFamily="34" charset="0"/>
            </a:endParaRPr>
          </a:p>
          <a:p>
            <a:pPr>
              <a:buFontTx/>
              <a:buNone/>
            </a:pPr>
            <a:r>
              <a:rPr lang="zh-CN" altLang="en-US" sz="2400" b="1" baseline="0">
                <a:solidFill>
                  <a:srgbClr val="1D41D5"/>
                </a:solidFill>
                <a:latin typeface="黑体" panose="02010609060101010101" pitchFamily="2" charset="-122"/>
                <a:ea typeface="黑体" panose="02010609060101010101" pitchFamily="2" charset="-122"/>
              </a:rPr>
              <a:t>误用顿号的两种情况：</a:t>
            </a:r>
            <a:endParaRPr lang="zh-CN" altLang="zh-CN" sz="1350">
              <a:latin typeface="Arial" panose="020b0604020202020204" pitchFamily="34" charset="0"/>
            </a:endParaRPr>
          </a:p>
          <a:p>
            <a:pPr>
              <a:buFontTx/>
              <a:buNone/>
            </a:pPr>
            <a:r>
              <a:rPr lang="zh-CN" altLang="en-US" sz="2400" b="1" baseline="0">
                <a:latin typeface="黑体" panose="02010609060101010101" pitchFamily="2" charset="-122"/>
                <a:ea typeface="黑体" panose="02010609060101010101" pitchFamily="2" charset="-122"/>
              </a:rPr>
              <a:t>1、滥用，不该用而用；</a:t>
            </a:r>
            <a:endParaRPr lang="zh-CN" altLang="zh-CN" sz="1350">
              <a:latin typeface="Arial" panose="020b0604020202020204" pitchFamily="34" charset="0"/>
            </a:endParaRPr>
          </a:p>
          <a:p>
            <a:pPr>
              <a:buFontTx/>
              <a:buNone/>
            </a:pPr>
            <a:r>
              <a:rPr lang="zh-CN" altLang="en-US" sz="2400" b="1" baseline="0">
                <a:latin typeface="黑体" panose="02010609060101010101" pitchFamily="2" charset="-122"/>
                <a:ea typeface="黑体" panose="02010609060101010101" pitchFamily="2" charset="-122"/>
              </a:rPr>
              <a:t>2、误用，造成层级不清，表意混乱。</a:t>
            </a:r>
            <a:endParaRPr lang="zh-CN" altLang="zh-CN" sz="1350">
              <a:latin typeface="Arial" panose="020b0604020202020204" pitchFamily="34" charset="0"/>
            </a:endParaRPr>
          </a:p>
        </p:txBody>
      </p:sp>
      <p:sp>
        <p:nvSpPr>
          <p:cNvPr id="1050410" name="文本框 11"/>
          <p:cNvSpPr/>
          <p:nvPr>
            <p:custDataLst>
              <p:tags r:id="rId6"/>
            </p:custDataLst>
          </p:nvPr>
        </p:nvSpPr>
        <p:spPr>
          <a:xfrm>
            <a:off x="812006" y="3290888"/>
            <a:ext cx="6304360" cy="807085"/>
          </a:xfrm>
          <a:prstGeom prst="rect">
            <a:avLst/>
          </a:prstGeom>
          <a:noFill/>
          <a:ln w="9525">
            <a:noFill/>
          </a:ln>
        </p:spPr>
        <p:txBody>
          <a:bodyPr vert="horz" lIns="68580" tIns="34290" rIns="68580" bIns="34290" anchor="t">
            <a:spAutoFit/>
          </a:bodyPr>
          <a:lstStyle/>
          <a:p>
            <a:pPr>
              <a:buFontTx/>
              <a:buNone/>
            </a:pPr>
            <a:r>
              <a:rPr lang="zh-CN" altLang="en-US" sz="2400" b="1" baseline="0">
                <a:solidFill>
                  <a:srgbClr val="FF0000"/>
                </a:solidFill>
                <a:latin typeface="黑体" panose="02010609060101010101" pitchFamily="2" charset="-122"/>
                <a:ea typeface="黑体" panose="02010609060101010101" pitchFamily="2" charset="-122"/>
              </a:rPr>
              <a:t>(1)概数约数不确切，不用顿号。</a:t>
            </a:r>
            <a:endParaRPr lang="zh-CN" altLang="zh-CN" sz="1350">
              <a:latin typeface="Arial" panose="020b0604020202020204" pitchFamily="34" charset="0"/>
            </a:endParaRPr>
          </a:p>
          <a:p>
            <a:pPr>
              <a:buFontTx/>
              <a:buNone/>
            </a:pPr>
            <a:r>
              <a:rPr lang="zh-CN" altLang="en-US" sz="2400" b="1" baseline="0">
                <a:solidFill>
                  <a:srgbClr val="1D41D5"/>
                </a:solidFill>
                <a:latin typeface="黑体" panose="02010609060101010101" pitchFamily="2" charset="-122"/>
                <a:ea typeface="黑体" panose="02010609060101010101" pitchFamily="2" charset="-122"/>
              </a:rPr>
              <a:t>（概数即约数，是不确切的数目）</a:t>
            </a:r>
            <a:endParaRPr lang="zh-CN" altLang="zh-CN" sz="1350">
              <a:latin typeface="Arial" panose="020b0604020202020204" pitchFamily="34" charset="0"/>
            </a:endParaRPr>
          </a:p>
        </p:txBody>
      </p:sp>
      <p:sp>
        <p:nvSpPr>
          <p:cNvPr id="1050412" name="文本框 12"/>
          <p:cNvSpPr/>
          <p:nvPr>
            <p:custDataLst>
              <p:tags r:id="rId7"/>
            </p:custDataLst>
          </p:nvPr>
        </p:nvSpPr>
        <p:spPr>
          <a:xfrm>
            <a:off x="235744" y="4230291"/>
            <a:ext cx="8692754" cy="1545590"/>
          </a:xfrm>
          <a:prstGeom prst="rect">
            <a:avLst/>
          </a:prstGeom>
          <a:noFill/>
          <a:ln w="38100" cap="flat" cmpd="sng">
            <a:solidFill>
              <a:srgbClr val="A6A6A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zh-CN" altLang="en-US" sz="2400" b="1" baseline="0">
                <a:latin typeface="黑体" panose="02010609060101010101" pitchFamily="2" charset="-122"/>
                <a:ea typeface="黑体" panose="02010609060101010101" pitchFamily="2" charset="-122"/>
              </a:rPr>
              <a:t>例：A、看上去十七、八岁，一副瘦骨伶仃的样子。</a:t>
            </a:r>
            <a:endParaRPr lang="zh-CN" altLang="zh-CN" sz="1350">
              <a:latin typeface="Arial" panose="020b0604020202020204" pitchFamily="34" charset="0"/>
            </a:endParaRPr>
          </a:p>
          <a:p>
            <a:pPr>
              <a:buFontTx/>
              <a:buNone/>
            </a:pPr>
            <a:r>
              <a:rPr lang="zh-CN" altLang="en-US" sz="2400" b="1" baseline="0">
                <a:latin typeface="黑体" panose="02010609060101010101" pitchFamily="2" charset="-122"/>
                <a:ea typeface="黑体" panose="02010609060101010101" pitchFamily="2" charset="-122"/>
              </a:rPr>
              <a:t>         B、小河对岸三、四里外是浅山。 </a:t>
            </a:r>
            <a:endParaRPr lang="zh-CN" altLang="zh-CN" sz="1350">
              <a:latin typeface="Arial" panose="020b0604020202020204" pitchFamily="34" charset="0"/>
            </a:endParaRPr>
          </a:p>
          <a:p>
            <a:pPr>
              <a:buFontTx/>
              <a:buNone/>
            </a:pPr>
            <a:r>
              <a:rPr lang="zh-CN" altLang="en-US" sz="2400" b="1" baseline="0">
                <a:solidFill>
                  <a:srgbClr val="C00000"/>
                </a:solidFill>
                <a:latin typeface="黑体" panose="02010609060101010101" pitchFamily="2" charset="-122"/>
                <a:ea typeface="黑体" panose="02010609060101010101" pitchFamily="2" charset="-122"/>
              </a:rPr>
              <a:t>正</a:t>
            </a:r>
            <a:r>
              <a:rPr lang="zh-CN" altLang="en-US" sz="2400" b="1" baseline="0">
                <a:latin typeface="黑体" panose="02010609060101010101" pitchFamily="2" charset="-122"/>
                <a:ea typeface="黑体" panose="02010609060101010101" pitchFamily="2" charset="-122"/>
              </a:rPr>
              <a:t>：A、看上去十七八岁，一副瘦骨伶仃的样子。</a:t>
            </a:r>
            <a:endParaRPr lang="zh-CN" altLang="zh-CN" sz="1350">
              <a:latin typeface="Arial" panose="020b0604020202020204" pitchFamily="34" charset="0"/>
            </a:endParaRPr>
          </a:p>
          <a:p>
            <a:pPr>
              <a:buFontTx/>
              <a:buNone/>
            </a:pPr>
            <a:r>
              <a:rPr lang="zh-CN" altLang="en-US" sz="2400" b="1" baseline="0">
                <a:latin typeface="黑体" panose="02010609060101010101" pitchFamily="2" charset="-122"/>
                <a:ea typeface="黑体" panose="02010609060101010101" pitchFamily="2" charset="-122"/>
              </a:rPr>
              <a:t>         B、小河对岸三四里外是浅山。</a:t>
            </a:r>
            <a:endParaRPr lang="zh-CN" altLang="zh-CN" sz="1350">
              <a:latin typeface="Arial" panose="020b0604020202020204" pitchFamily="34"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50406"/>
                                        </p:tgtEl>
                                        <p:attrNameLst>
                                          <p:attrName>style.visibility</p:attrName>
                                        </p:attrNameLst>
                                      </p:cBhvr>
                                      <p:to>
                                        <p:strVal val="visible"/>
                                      </p:to>
                                    </p:set>
                                    <p:animEffect transition="in" filter="wheel(1)">
                                      <p:cBhvr>
                                        <p:cTn id="7" dur="2000" fill="hold"/>
                                        <p:tgtEl>
                                          <p:spTgt spid="10504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194"/>
                                        </p:tgtEl>
                                        <p:attrNameLst>
                                          <p:attrName>style.visibility</p:attrName>
                                        </p:attrNameLst>
                                      </p:cBhvr>
                                      <p:to>
                                        <p:strVal val="visible"/>
                                      </p:to>
                                    </p:set>
                                    <p:animEffect transition="in" filter="plus(in)">
                                      <p:cBhvr>
                                        <p:cTn id="12" dur="2000" fill="hold"/>
                                        <p:tgtEl>
                                          <p:spTgt spid="209719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408"/>
                                        </p:tgtEl>
                                        <p:attrNameLst>
                                          <p:attrName>style.visibility</p:attrName>
                                        </p:attrNameLst>
                                      </p:cBhvr>
                                      <p:to>
                                        <p:strVal val="visible"/>
                                      </p:to>
                                    </p:set>
                                    <p:animEffect transition="in" filter="wheel(1)">
                                      <p:cBhvr>
                                        <p:cTn id="17" dur="2000" fill="hold"/>
                                        <p:tgtEl>
                                          <p:spTgt spid="105040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410"/>
                                        </p:tgtEl>
                                        <p:attrNameLst>
                                          <p:attrName>style.visibility</p:attrName>
                                        </p:attrNameLst>
                                      </p:cBhvr>
                                      <p:to>
                                        <p:strVal val="visible"/>
                                      </p:to>
                                    </p:set>
                                    <p:animEffect transition="in" filter="wheel(1)">
                                      <p:cBhvr>
                                        <p:cTn id="22" dur="2000" fill="hold"/>
                                        <p:tgtEl>
                                          <p:spTgt spid="10504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412"/>
                                        </p:tgtEl>
                                        <p:attrNameLst>
                                          <p:attrName>style.visibility</p:attrName>
                                        </p:attrNameLst>
                                      </p:cBhvr>
                                      <p:to>
                                        <p:strVal val="visible"/>
                                      </p:to>
                                    </p:set>
                                    <p:animEffect transition="in" filter="wheel(1)">
                                      <p:cBhvr>
                                        <p:cTn id="27" dur="2000" fill="hold"/>
                                        <p:tgtEl>
                                          <p:spTgt spid="1050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SLIDE_BACKGROUND_TYPE" val="topBottom"/>
</p:tagLst>
</file>

<file path=ppt/tags/tag101.xml><?xml version="1.0" encoding="utf-8"?>
<p:tagLst xmlns:p="http://schemas.openxmlformats.org/presentationml/2006/main">
  <p:tag name="KSO_WM_SLIDE_BACKGROUND_TYPE" val="topBottom"/>
</p:tagLst>
</file>

<file path=ppt/tags/tag102.xml><?xml version="1.0" encoding="utf-8"?>
<p:tagLst xmlns:p="http://schemas.openxmlformats.org/presentationml/2006/main">
  <p:tag name="KSO_WM_SLIDE_BACKGROUND_TYPE" val="topBottom"/>
</p:tagLst>
</file>

<file path=ppt/tags/tag103.xml><?xml version="1.0" encoding="utf-8"?>
<p:tagLst xmlns:p="http://schemas.openxmlformats.org/presentationml/2006/main">
  <p:tag name="KSO_WM_SLIDE_BACKGROUND_TYPE" val="topBottom"/>
</p:tagLst>
</file>

<file path=ppt/tags/tag104.xml><?xml version="1.0" encoding="utf-8"?>
<p:tagLst xmlns:p="http://schemas.openxmlformats.org/presentationml/2006/main">
  <p:tag name="KSO_WM_SLIDE_BACKGROUND_TYPE" val="topBottom"/>
</p:tagLst>
</file>

<file path=ppt/tags/tag105.xml><?xml version="1.0" encoding="utf-8"?>
<p:tagLst xmlns:p="http://schemas.openxmlformats.org/presentationml/2006/main">
  <p:tag name="KSO_WM_SLIDE_BACKGROUND_TYPE" val="topBottom"/>
</p:tagLst>
</file>

<file path=ppt/tags/tag106.xml><?xml version="1.0" encoding="utf-8"?>
<p:tagLst xmlns:p="http://schemas.openxmlformats.org/presentationml/2006/main">
  <p:tag name="KSO_WM_SLIDE_BACKGROUND_TYPE" val="bottomTop"/>
  <p:tag name="KSO_WM_UNIT_IGNORE_FIXCOLOR" val="1"/>
  <p:tag name="KSO_WM_UNIT_SUBTYPE" val="h"/>
  <p:tag name="KSO_WM_UNIT_TYPE" val="i"/>
</p:tagLst>
</file>

<file path=ppt/tags/tag107.xml><?xml version="1.0" encoding="utf-8"?>
<p:tagLst xmlns:p="http://schemas.openxmlformats.org/presentationml/2006/main">
  <p:tag name="KSO_WM_SLIDE_BACKGROUND_TYPE" val="bottomTop"/>
</p:tagLst>
</file>

<file path=ppt/tags/tag108.xml><?xml version="1.0" encoding="utf-8"?>
<p:tagLst xmlns:p="http://schemas.openxmlformats.org/presentationml/2006/main">
  <p:tag name="KSO_WM_SLIDE_BACKGROUND_TYPE" val="bottomTop"/>
</p:tagLst>
</file>

<file path=ppt/tags/tag109.xml><?xml version="1.0" encoding="utf-8"?>
<p:tagLst xmlns:p="http://schemas.openxmlformats.org/presentationml/2006/main">
  <p:tag name="KSO_WM_SLIDE_BACKGROUND_TYPE" val="bottomTop"/>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SLIDE_BACKGROUND_TYPE" val="bottomTop"/>
</p:tagLst>
</file>

<file path=ppt/tags/tag111.xml><?xml version="1.0" encoding="utf-8"?>
<p:tagLst xmlns:p="http://schemas.openxmlformats.org/presentationml/2006/main">
  <p:tag name="KSO_WM_SLIDE_BACKGROUND_TYPE" val="bottomTop"/>
</p:tagLst>
</file>

<file path=ppt/tags/tag112.xml><?xml version="1.0" encoding="utf-8"?>
<p:tagLst xmlns:p="http://schemas.openxmlformats.org/presentationml/2006/main">
  <p:tag name="KSO_WM_SLIDE_BACKGROUND_TYPE" val="bottomTop"/>
</p:tagLst>
</file>

<file path=ppt/tags/tag113.xml><?xml version="1.0" encoding="utf-8"?>
<p:tagLst xmlns:p="http://schemas.openxmlformats.org/presentationml/2006/main">
  <p:tag name="KSO_WM_SLIDE_BACKGROUND_TYPE" val="bottomTop"/>
</p:tagLst>
</file>

<file path=ppt/tags/tag114.xml><?xml version="1.0" encoding="utf-8"?>
<p:tagLst xmlns:p="http://schemas.openxmlformats.org/presentationml/2006/main">
  <p:tag name="KSO_WM_SLIDE_BACKGROUND_TYPE" val="bottomTop"/>
</p:tagLst>
</file>

<file path=ppt/tags/tag115.xml><?xml version="1.0" encoding="utf-8"?>
<p:tagLst xmlns:p="http://schemas.openxmlformats.org/presentationml/2006/main">
  <p:tag name="KSO_WM_SLIDE_BACKGROUND_TYPE" val="navigation"/>
  <p:tag name="KSO_WM_UNIT_IGNORE_FIXCOLOR" val="1"/>
  <p:tag name="KSO_WM_UNIT_SUBTYPE" val="h"/>
  <p:tag name="KSO_WM_UNIT_TYPE" val="i"/>
</p:tagLst>
</file>

<file path=ppt/tags/tag116.xml><?xml version="1.0" encoding="utf-8"?>
<p:tagLst xmlns:p="http://schemas.openxmlformats.org/presentationml/2006/main">
  <p:tag name="KSO_WM_SLIDE_BACKGROUND_TYPE" val="navigation"/>
</p:tagLst>
</file>

<file path=ppt/tags/tag117.xml><?xml version="1.0" encoding="utf-8"?>
<p:tagLst xmlns:p="http://schemas.openxmlformats.org/presentationml/2006/main">
  <p:tag name="KSO_WM_SLIDE_BACKGROUND_TYPE" val="navigation"/>
</p:tagLst>
</file>

<file path=ppt/tags/tag118.xml><?xml version="1.0" encoding="utf-8"?>
<p:tagLst xmlns:p="http://schemas.openxmlformats.org/presentationml/2006/main">
  <p:tag name="KSO_WM_SLIDE_BACKGROUND_TYPE" val="navigation"/>
</p:tagLst>
</file>

<file path=ppt/tags/tag119.xml><?xml version="1.0" encoding="utf-8"?>
<p:tagLst xmlns:p="http://schemas.openxmlformats.org/presentationml/2006/main">
  <p:tag name="KSO_WM_SLIDE_BACKGROUND_TYPE" val="navigation"/>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SLIDE_BACKGROUND_TYPE" val="navigation"/>
</p:tagLst>
</file>

<file path=ppt/tags/tag121.xml><?xml version="1.0" encoding="utf-8"?>
<p:tagLst xmlns:p="http://schemas.openxmlformats.org/presentationml/2006/main">
  <p:tag name="KSO_WM_SLIDE_BACKGROUND_TYPE" val="navigation"/>
</p:tagLst>
</file>

<file path=ppt/tags/tag122.xml><?xml version="1.0" encoding="utf-8"?>
<p:tagLst xmlns:p="http://schemas.openxmlformats.org/presentationml/2006/main">
  <p:tag name="KSO_WM_SLIDE_BACKGROUND_TYPE" val="navigation"/>
</p:tagLst>
</file>

<file path=ppt/tags/tag123.xml><?xml version="1.0" encoding="utf-8"?>
<p:tagLst xmlns:p="http://schemas.openxmlformats.org/presentationml/2006/main">
  <p:tag name="KSO_WM_SLIDE_BACKGROUND_TYPE" val="navigation"/>
</p:tagLst>
</file>

<file path=ppt/tags/tag124.xml><?xml version="1.0" encoding="utf-8"?>
<p:tagLst xmlns:p="http://schemas.openxmlformats.org/presentationml/2006/main">
  <p:tag name="KSO_WM_SLIDE_BACKGROUND_TYPE" val="navigation"/>
</p:tagLst>
</file>

<file path=ppt/tags/tag125.xml><?xml version="1.0" encoding="utf-8"?>
<p:tagLst xmlns:p="http://schemas.openxmlformats.org/presentationml/2006/main">
  <p:tag name="KSO_WM_SLIDE_BACKGROUND_TYPE" val="navigation"/>
</p:tagLst>
</file>

<file path=ppt/tags/tag126.xml><?xml version="1.0" encoding="utf-8"?>
<p:tagLst xmlns:p="http://schemas.openxmlformats.org/presentationml/2006/main">
  <p:tag name="KSO_WM_SLIDE_BACKGROUND_TYPE" val="belt"/>
  <p:tag name="KSO_WM_UNIT_IGNORE_FIXCOLOR" val="1"/>
  <p:tag name="KSO_WM_UNIT_SUBTYPE" val="h"/>
  <p:tag name="KSO_WM_UNIT_TYPE" val="i"/>
</p:tagLst>
</file>

<file path=ppt/tags/tag127.xml><?xml version="1.0" encoding="utf-8"?>
<p:tagLst xmlns:p="http://schemas.openxmlformats.org/presentationml/2006/main">
  <p:tag name="KSO_WM_SLIDE_BACKGROUND_TYPE" val="belt"/>
</p:tagLst>
</file>

<file path=ppt/tags/tag128.xml><?xml version="1.0" encoding="utf-8"?>
<p:tagLst xmlns:p="http://schemas.openxmlformats.org/presentationml/2006/main">
  <p:tag name="KSO_WM_SLIDE_BACKGROUND_TYPE" val="belt"/>
</p:tagLst>
</file>

<file path=ppt/tags/tag129.xml><?xml version="1.0" encoding="utf-8"?>
<p:tagLst xmlns:p="http://schemas.openxmlformats.org/presentationml/2006/main">
  <p:tag name="KSO_WM_SLIDE_BACKGROUND_TYPE" val="belt"/>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SLIDE_BACKGROUND_TYPE" val="belt"/>
</p:tagLst>
</file>

<file path=ppt/tags/tag131.xml><?xml version="1.0" encoding="utf-8"?>
<p:tagLst xmlns:p="http://schemas.openxmlformats.org/presentationml/2006/main">
  <p:tag name="KSO_WM_SLIDE_BACKGROUND_TYPE" val="belt"/>
</p:tagLst>
</file>

<file path=ppt/tags/tag132.xml><?xml version="1.0" encoding="utf-8"?>
<p:tagLst xmlns:p="http://schemas.openxmlformats.org/presentationml/2006/main">
  <p:tag name="KSO_WM_SLIDE_BACKGROUND_TYPE" val="belt"/>
</p:tagLst>
</file>

<file path=ppt/tags/tag133.xml><?xml version="1.0" encoding="utf-8"?>
<p:tagLst xmlns:p="http://schemas.openxmlformats.org/presentationml/2006/main">
  <p:tag name="KSO_WM_SLIDE_BACKGROUND_TYPE" val="belt"/>
</p:tagLst>
</file>

<file path=ppt/tags/tag134.xml><?xml version="1.0" encoding="utf-8"?>
<p:tagLst xmlns:p="http://schemas.openxmlformats.org/presentationml/2006/main">
  <p:tag name="KSO_WM_TEMPLATE_CATEGORY" val="custom"/>
  <p:tag name="KSO_WM_TEMPLATE_INDEX" val="20204117"/>
</p:tagLst>
</file>

<file path=ppt/tags/tag135.xml><?xml version="1.0" encoding="utf-8"?>
<p:tagLst xmlns:p="http://schemas.openxmlformats.org/presentationml/2006/main">
  <p:tag name="KSO_WM_TEMPLATE_CATEGORY" val="custom"/>
  <p:tag name="KSO_WM_TEMPLATE_INDEX" val="20204117"/>
</p:tagLst>
</file>

<file path=ppt/tags/tag136.xml><?xml version="1.0" encoding="utf-8"?>
<p:tagLst xmlns:p="http://schemas.openxmlformats.org/presentationml/2006/main">
  <p:tag name="KSO_WM_BEAUTIFY_FLAG" val="#wm#"/>
  <p:tag name="KSO_WM_TAG_VERSION" val="1.0"/>
  <p:tag name="KSO_WM_TEMPLATE_CATEGORY" val="custom"/>
  <p:tag name="KSO_WM_TEMPLATE_INDEX" val="20204117"/>
</p:tagLst>
</file>

<file path=ppt/tags/tag137.xml><?xml version="1.0" encoding="utf-8"?>
<p:tagLst xmlns:p="http://schemas.openxmlformats.org/presentationml/2006/main">
  <p:tag name="KSO_WM_FULL_TEXT_BEAUTIFY_COPY_ID" val="57347"/>
</p:tagLst>
</file>

<file path=ppt/tags/tag138.xml><?xml version="1.0" encoding="utf-8"?>
<p:tagLst xmlns:p="http://schemas.openxmlformats.org/presentationml/2006/main">
  <p:tag name="KSO_WM_FULL_TEXT_BEAUTIFY_COPY_ID" val="150995354"/>
</p:tagLst>
</file>

<file path=ppt/tags/tag139.xml><?xml version="1.0" encoding="utf-8"?>
<p:tagLst xmlns:p="http://schemas.openxmlformats.org/presentationml/2006/main">
  <p:tag name="KSO_WM_FULL_TEXT_BEAUTIFY_COPY_ID" val="2"/>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FULL_TEXT_BEAUTIFY_COPY_ID" val="3"/>
</p:tagLst>
</file>

<file path=ppt/tags/tag141.xml><?xml version="1.0" encoding="utf-8"?>
<p:tagLst xmlns:p="http://schemas.openxmlformats.org/presentationml/2006/main">
  <p:tag name="KSO_WM_FULL_TEXT_BEAUTIFY_COPY_ID" val="150995355"/>
</p:tagLst>
</file>

<file path=ppt/tags/tag142.xml><?xml version="1.0" encoding="utf-8"?>
<p:tagLst xmlns:p="http://schemas.openxmlformats.org/presentationml/2006/main">
  <p:tag name="KSO_WM_FULL_TEXT_BEAUTIFY_COPY_ID" val="53251"/>
</p:tagLst>
</file>

<file path=ppt/tags/tag143.xml><?xml version="1.0" encoding="utf-8"?>
<p:tagLst xmlns:p="http://schemas.openxmlformats.org/presentationml/2006/main">
  <p:tag name="KSO_WM_FULL_TEXT_BEAUTIFY_COPY_ID" val="2"/>
</p:tagLst>
</file>

<file path=ppt/tags/tag144.xml><?xml version="1.0" encoding="utf-8"?>
<p:tagLst xmlns:p="http://schemas.openxmlformats.org/presentationml/2006/main">
  <p:tag name="KSO_WM_FULL_TEXT_BEAUTIFY_COPY_ID" val="150995356"/>
</p:tagLst>
</file>

<file path=ppt/tags/tag145.xml><?xml version="1.0" encoding="utf-8"?>
<p:tagLst xmlns:p="http://schemas.openxmlformats.org/presentationml/2006/main">
  <p:tag name="KSO_WM_FULL_TEXT_BEAUTIFY_COPY_ID" val="2060"/>
</p:tagLst>
</file>

<file path=ppt/tags/tag146.xml><?xml version="1.0" encoding="utf-8"?>
<p:tagLst xmlns:p="http://schemas.openxmlformats.org/presentationml/2006/main">
  <p:tag name="KSO_WM_FULL_TEXT_BEAUTIFY_COPY_ID" val="2"/>
</p:tagLst>
</file>

<file path=ppt/tags/tag147.xml><?xml version="1.0" encoding="utf-8"?>
<p:tagLst xmlns:p="http://schemas.openxmlformats.org/presentationml/2006/main">
  <p:tag name="KSO_WM_FULL_TEXT_BEAUTIFY_COPY_ID" val="3"/>
</p:tagLst>
</file>

<file path=ppt/tags/tag148.xml><?xml version="1.0" encoding="utf-8"?>
<p:tagLst xmlns:p="http://schemas.openxmlformats.org/presentationml/2006/main">
  <p:tag name="KSO_WM_FULL_TEXT_BEAUTIFY_COPY_ID" val="4"/>
</p:tagLst>
</file>

<file path=ppt/tags/tag149.xml><?xml version="1.0" encoding="utf-8"?>
<p:tagLst xmlns:p="http://schemas.openxmlformats.org/presentationml/2006/main">
  <p:tag name="KSO_WM_FULL_TEXT_BEAUTIFY_COPY_ID" val="150995357"/>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FULL_TEXT_BEAUTIFY_COPY_ID" val="3"/>
</p:tagLst>
</file>

<file path=ppt/tags/tag151.xml><?xml version="1.0" encoding="utf-8"?>
<p:tagLst xmlns:p="http://schemas.openxmlformats.org/presentationml/2006/main">
  <p:tag name="KSO_WM_FULL_TEXT_BEAUTIFY_COPY_ID" val="150995358"/>
</p:tagLst>
</file>

<file path=ppt/tags/tag152.xml><?xml version="1.0" encoding="utf-8"?>
<p:tagLst xmlns:p="http://schemas.openxmlformats.org/presentationml/2006/main">
  <p:tag name="KSO_WM_FULL_TEXT_BEAUTIFY_COPY_ID" val="7171"/>
</p:tagLst>
</file>

<file path=ppt/tags/tag153.xml><?xml version="1.0" encoding="utf-8"?>
<p:tagLst xmlns:p="http://schemas.openxmlformats.org/presentationml/2006/main">
  <p:tag name="KSO_WM_FULL_TEXT_BEAUTIFY_COPY_ID" val="2"/>
</p:tagLst>
</file>

<file path=ppt/tags/tag154.xml><?xml version="1.0" encoding="utf-8"?>
<p:tagLst xmlns:p="http://schemas.openxmlformats.org/presentationml/2006/main">
  <p:tag name="KSO_WM_FULL_TEXT_BEAUTIFY_COPY_ID" val="3"/>
</p:tagLst>
</file>

<file path=ppt/tags/tag155.xml><?xml version="1.0" encoding="utf-8"?>
<p:tagLst xmlns:p="http://schemas.openxmlformats.org/presentationml/2006/main">
  <p:tag name="KSO_WM_FULL_TEXT_BEAUTIFY_COPY_ID" val="4"/>
</p:tagLst>
</file>

<file path=ppt/tags/tag156.xml><?xml version="1.0" encoding="utf-8"?>
<p:tagLst xmlns:p="http://schemas.openxmlformats.org/presentationml/2006/main">
  <p:tag name="KSO_WM_FULL_TEXT_BEAUTIFY_COPY_ID" val="5"/>
</p:tagLst>
</file>

<file path=ppt/tags/tag157.xml><?xml version="1.0" encoding="utf-8"?>
<p:tagLst xmlns:p="http://schemas.openxmlformats.org/presentationml/2006/main">
  <p:tag name="KSO_WM_FULL_TEXT_BEAUTIFY_COPY_ID" val="6"/>
</p:tagLst>
</file>

<file path=ppt/tags/tag158.xml><?xml version="1.0" encoding="utf-8"?>
<p:tagLst xmlns:p="http://schemas.openxmlformats.org/presentationml/2006/main">
  <p:tag name="KSO_WM_FULL_TEXT_BEAUTIFY_COPY_ID" val="7"/>
</p:tagLst>
</file>

<file path=ppt/tags/tag159.xml><?xml version="1.0" encoding="utf-8"?>
<p:tagLst xmlns:p="http://schemas.openxmlformats.org/presentationml/2006/main">
  <p:tag name="KSO_WM_FULL_TEXT_BEAUTIFY_COPY_ID" val="9"/>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FULL_TEXT_BEAUTIFY_COPY_ID" val="10"/>
</p:tagLst>
</file>

<file path=ppt/tags/tag161.xml><?xml version="1.0" encoding="utf-8"?>
<p:tagLst xmlns:p="http://schemas.openxmlformats.org/presentationml/2006/main">
  <p:tag name="KSO_WM_FULL_TEXT_BEAUTIFY_COPY_ID" val="150995359"/>
</p:tagLst>
</file>

<file path=ppt/tags/tag162.xml><?xml version="1.0" encoding="utf-8"?>
<p:tagLst xmlns:p="http://schemas.openxmlformats.org/presentationml/2006/main">
  <p:tag name="KSO_WM_FULL_TEXT_BEAUTIFY_COPY_ID" val="1050406"/>
</p:tagLst>
</file>

<file path=ppt/tags/tag163.xml><?xml version="1.0" encoding="utf-8"?>
<p:tagLst xmlns:p="http://schemas.openxmlformats.org/presentationml/2006/main">
  <p:tag name="KSO_WM_FULL_TEXT_BEAUTIFY_COPY_ID" val="2097194"/>
</p:tagLst>
</file>

<file path=ppt/tags/tag164.xml><?xml version="1.0" encoding="utf-8"?>
<p:tagLst xmlns:p="http://schemas.openxmlformats.org/presentationml/2006/main">
  <p:tag name="KSO_WM_FULL_TEXT_BEAUTIFY_COPY_ID" val="1050408"/>
</p:tagLst>
</file>

<file path=ppt/tags/tag165.xml><?xml version="1.0" encoding="utf-8"?>
<p:tagLst xmlns:p="http://schemas.openxmlformats.org/presentationml/2006/main">
  <p:tag name="KSO_WM_FULL_TEXT_BEAUTIFY_COPY_ID" val="1050410"/>
</p:tagLst>
</file>

<file path=ppt/tags/tag166.xml><?xml version="1.0" encoding="utf-8"?>
<p:tagLst xmlns:p="http://schemas.openxmlformats.org/presentationml/2006/main">
  <p:tag name="KSO_WM_FULL_TEXT_BEAUTIFY_COPY_ID" val="1050412"/>
</p:tagLst>
</file>

<file path=ppt/tags/tag167.xml><?xml version="1.0" encoding="utf-8"?>
<p:tagLst xmlns:p="http://schemas.openxmlformats.org/presentationml/2006/main">
  <p:tag name="KSO_WM_BEAUTIFY_FLAG" val=""/>
  <p:tag name="KSO_WM_FULL_TEXT_BEAUTIFY_COPY_ID" val="150995361"/>
  <p:tag name="KSO_WM_TEMPLATE_CATEGORY" val=""/>
  <p:tag name="KSO_WM_TEMPLATE_INDEX" val=""/>
</p:tagLst>
</file>

<file path=ppt/tags/tag168.xml><?xml version="1.0" encoding="utf-8"?>
<p:tagLst xmlns:p="http://schemas.openxmlformats.org/presentationml/2006/main">
  <p:tag name="KSO_WM_FULL_TEXT_BEAUTIFY_COPY_ID" val="1050414"/>
</p:tagLst>
</file>

<file path=ppt/tags/tag169.xml><?xml version="1.0" encoding="utf-8"?>
<p:tagLst xmlns:p="http://schemas.openxmlformats.org/presentationml/2006/main">
  <p:tag name="KSO_WM_FULL_TEXT_BEAUTIFY_COPY_ID" val="1050416"/>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FULL_TEXT_BEAUTIFY_COPY_ID" val="1050418"/>
</p:tagLst>
</file>

<file path=ppt/tags/tag171.xml><?xml version="1.0" encoding="utf-8"?>
<p:tagLst xmlns:p="http://schemas.openxmlformats.org/presentationml/2006/main">
  <p:tag name="KSO_WM_FULL_TEXT_BEAUTIFY_COPY_ID" val="1050420"/>
</p:tagLst>
</file>

<file path=ppt/tags/tag172.xml><?xml version="1.0" encoding="utf-8"?>
<p:tagLst xmlns:p="http://schemas.openxmlformats.org/presentationml/2006/main">
  <p:tag name="KSO_WM_BEAUTIFY_FLAG" val=""/>
  <p:tag name="KSO_WM_FULL_TEXT_BEAUTIFY_COPY_ID" val="150995362"/>
  <p:tag name="KSO_WM_TEMPLATE_CATEGORY" val=""/>
  <p:tag name="KSO_WM_TEMPLATE_INDEX" val=""/>
</p:tagLst>
</file>

<file path=ppt/tags/tag173.xml><?xml version="1.0" encoding="utf-8"?>
<p:tagLst xmlns:p="http://schemas.openxmlformats.org/presentationml/2006/main">
  <p:tag name="KSO_WM_FULL_TEXT_BEAUTIFY_COPY_ID" val="1050422"/>
</p:tagLst>
</file>

<file path=ppt/tags/tag174.xml><?xml version="1.0" encoding="utf-8"?>
<p:tagLst xmlns:p="http://schemas.openxmlformats.org/presentationml/2006/main">
  <p:tag name="KSO_WM_FULL_TEXT_BEAUTIFY_COPY_ID" val="1050424"/>
</p:tagLst>
</file>

<file path=ppt/tags/tag175.xml><?xml version="1.0" encoding="utf-8"?>
<p:tagLst xmlns:p="http://schemas.openxmlformats.org/presentationml/2006/main">
  <p:tag name="KSO_WM_FULL_TEXT_BEAUTIFY_COPY_ID" val="1050426"/>
</p:tagLst>
</file>

<file path=ppt/tags/tag176.xml><?xml version="1.0" encoding="utf-8"?>
<p:tagLst xmlns:p="http://schemas.openxmlformats.org/presentationml/2006/main">
  <p:tag name="KSO_WM_FULL_TEXT_BEAUTIFY_COPY_ID" val="1050428"/>
</p:tagLst>
</file>

<file path=ppt/tags/tag177.xml><?xml version="1.0" encoding="utf-8"?>
<p:tagLst xmlns:p="http://schemas.openxmlformats.org/presentationml/2006/main">
  <p:tag name="KSO_WM_FULL_TEXT_BEAUTIFY_COPY_ID" val="1050430"/>
</p:tagLst>
</file>

<file path=ppt/tags/tag178.xml><?xml version="1.0" encoding="utf-8"?>
<p:tagLst xmlns:p="http://schemas.openxmlformats.org/presentationml/2006/main">
  <p:tag name="KSO_WM_FULL_TEXT_BEAUTIFY_COPY_ID" val="1050432"/>
</p:tagLst>
</file>

<file path=ppt/tags/tag179.xml><?xml version="1.0" encoding="utf-8"?>
<p:tagLst xmlns:p="http://schemas.openxmlformats.org/presentationml/2006/main">
  <p:tag name="KSO_WM_BEAUTIFY_FLAG" val=""/>
  <p:tag name="KSO_WM_FULL_TEXT_BEAUTIFY_COPY_ID" val="150995363"/>
  <p:tag name="KSO_WM_TEMPLATE_CATEGORY" val=""/>
  <p:tag name="KSO_WM_TEMPLATE_INDEX" val=""/>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FULL_TEXT_BEAUTIFY_COPY_ID" val="1050434"/>
</p:tagLst>
</file>

<file path=ppt/tags/tag181.xml><?xml version="1.0" encoding="utf-8"?>
<p:tagLst xmlns:p="http://schemas.openxmlformats.org/presentationml/2006/main">
  <p:tag name="KSO_WM_FULL_TEXT_BEAUTIFY_COPY_ID" val="1050436"/>
</p:tagLst>
</file>

<file path=ppt/tags/tag182.xml><?xml version="1.0" encoding="utf-8"?>
<p:tagLst xmlns:p="http://schemas.openxmlformats.org/presentationml/2006/main">
  <p:tag name="KSO_WM_FULL_TEXT_BEAUTIFY_COPY_ID" val="1050438"/>
</p:tagLst>
</file>

<file path=ppt/tags/tag183.xml><?xml version="1.0" encoding="utf-8"?>
<p:tagLst xmlns:p="http://schemas.openxmlformats.org/presentationml/2006/main">
  <p:tag name="KSO_WM_FULL_TEXT_BEAUTIFY_COPY_ID" val="1050440"/>
</p:tagLst>
</file>

<file path=ppt/tags/tag184.xml><?xml version="1.0" encoding="utf-8"?>
<p:tagLst xmlns:p="http://schemas.openxmlformats.org/presentationml/2006/main">
  <p:tag name="KSO_WM_BEAUTIFY_FLAG" val=""/>
  <p:tag name="KSO_WM_FULL_TEXT_BEAUTIFY_COPY_ID" val="150995364"/>
  <p:tag name="KSO_WM_TEMPLATE_CATEGORY" val=""/>
  <p:tag name="KSO_WM_TEMPLATE_INDEX" val=""/>
</p:tagLst>
</file>

<file path=ppt/tags/tag185.xml><?xml version="1.0" encoding="utf-8"?>
<p:tagLst xmlns:p="http://schemas.openxmlformats.org/presentationml/2006/main">
  <p:tag name="KSO_WM_FULL_TEXT_BEAUTIFY_COPY_ID" val="1050442"/>
</p:tagLst>
</file>

<file path=ppt/tags/tag186.xml><?xml version="1.0" encoding="utf-8"?>
<p:tagLst xmlns:p="http://schemas.openxmlformats.org/presentationml/2006/main">
  <p:tag name="KSO_WM_FULL_TEXT_BEAUTIFY_COPY_ID" val="1050444"/>
</p:tagLst>
</file>

<file path=ppt/tags/tag187.xml><?xml version="1.0" encoding="utf-8"?>
<p:tagLst xmlns:p="http://schemas.openxmlformats.org/presentationml/2006/main">
  <p:tag name="KSO_WM_FULL_TEXT_BEAUTIFY_COPY_ID" val="1050446"/>
</p:tagLst>
</file>

<file path=ppt/tags/tag188.xml><?xml version="1.0" encoding="utf-8"?>
<p:tagLst xmlns:p="http://schemas.openxmlformats.org/presentationml/2006/main">
  <p:tag name="KSO_WM_BEAUTIFY_FLAG" val=""/>
  <p:tag name="KSO_WM_FULL_TEXT_BEAUTIFY_COPY_ID" val="150995365"/>
  <p:tag name="KSO_WM_TEMPLATE_CATEGORY" val=""/>
  <p:tag name="KSO_WM_TEMPLATE_INDEX" val=""/>
</p:tagLst>
</file>

<file path=ppt/tags/tag189.xml><?xml version="1.0" encoding="utf-8"?>
<p:tagLst xmlns:p="http://schemas.openxmlformats.org/presentationml/2006/main">
  <p:tag name="KSO_WM_FULL_TEXT_BEAUTIFY_COPY_ID" val="1050448"/>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FULL_TEXT_BEAUTIFY_COPY_ID" val="2097196"/>
</p:tagLst>
</file>

<file path=ppt/tags/tag191.xml><?xml version="1.0" encoding="utf-8"?>
<p:tagLst xmlns:p="http://schemas.openxmlformats.org/presentationml/2006/main">
  <p:tag name="KSO_WM_FULL_TEXT_BEAUTIFY_COPY_ID" val="1050450"/>
</p:tagLst>
</file>

<file path=ppt/tags/tag192.xml><?xml version="1.0" encoding="utf-8"?>
<p:tagLst xmlns:p="http://schemas.openxmlformats.org/presentationml/2006/main">
  <p:tag name="KSO_WM_FULL_TEXT_BEAUTIFY_COPY_ID" val="1050452"/>
</p:tagLst>
</file>

<file path=ppt/tags/tag193.xml><?xml version="1.0" encoding="utf-8"?>
<p:tagLst xmlns:p="http://schemas.openxmlformats.org/presentationml/2006/main">
  <p:tag name="KSO_WM_FULL_TEXT_BEAUTIFY_COPY_ID" val="1050454"/>
</p:tagLst>
</file>

<file path=ppt/tags/tag194.xml><?xml version="1.0" encoding="utf-8"?>
<p:tagLst xmlns:p="http://schemas.openxmlformats.org/presentationml/2006/main">
  <p:tag name="KSO_WM_FULL_TEXT_BEAUTIFY_COPY_ID" val="1050456"/>
</p:tagLst>
</file>

<file path=ppt/tags/tag195.xml><?xml version="1.0" encoding="utf-8"?>
<p:tagLst xmlns:p="http://schemas.openxmlformats.org/presentationml/2006/main">
  <p:tag name="KSO_WM_BEAUTIFY_FLAG" val=""/>
  <p:tag name="KSO_WM_FULL_TEXT_BEAUTIFY_COPY_ID" val="150995366"/>
  <p:tag name="KSO_WM_TEMPLATE_CATEGORY" val=""/>
  <p:tag name="KSO_WM_TEMPLATE_INDEX" val=""/>
</p:tagLst>
</file>

<file path=ppt/tags/tag196.xml><?xml version="1.0" encoding="utf-8"?>
<p:tagLst xmlns:p="http://schemas.openxmlformats.org/presentationml/2006/main">
  <p:tag name="KSO_WM_FULL_TEXT_BEAUTIFY_COPY_ID" val="1050458"/>
</p:tagLst>
</file>

<file path=ppt/tags/tag197.xml><?xml version="1.0" encoding="utf-8"?>
<p:tagLst xmlns:p="http://schemas.openxmlformats.org/presentationml/2006/main">
  <p:tag name="KSO_WM_FULL_TEXT_BEAUTIFY_COPY_ID" val="1050460"/>
</p:tagLst>
</file>

<file path=ppt/tags/tag198.xml><?xml version="1.0" encoding="utf-8"?>
<p:tagLst xmlns:p="http://schemas.openxmlformats.org/presentationml/2006/main">
  <p:tag name="KSO_WM_FULL_TEXT_BEAUTIFY_COPY_ID" val="1050462"/>
</p:tagLst>
</file>

<file path=ppt/tags/tag199.xml><?xml version="1.0" encoding="utf-8"?>
<p:tagLst xmlns:p="http://schemas.openxmlformats.org/presentationml/2006/main">
  <p:tag name="KSO_WM_FULL_TEXT_BEAUTIFY_COPY_ID" val="1050464"/>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FULL_TEXT_BEAUTIFY_COPY_ID" val="1050466"/>
</p:tagLst>
</file>

<file path=ppt/tags/tag201.xml><?xml version="1.0" encoding="utf-8"?>
<p:tagLst xmlns:p="http://schemas.openxmlformats.org/presentationml/2006/main">
  <p:tag name="KSO_WM_FULL_TEXT_BEAUTIFY_COPY_ID" val="1050468"/>
</p:tagLst>
</file>

<file path=ppt/tags/tag202.xml><?xml version="1.0" encoding="utf-8"?>
<p:tagLst xmlns:p="http://schemas.openxmlformats.org/presentationml/2006/main">
  <p:tag name="KSO_WM_FULL_TEXT_BEAUTIFY_COPY_ID" val="1050470"/>
</p:tagLst>
</file>

<file path=ppt/tags/tag203.xml><?xml version="1.0" encoding="utf-8"?>
<p:tagLst xmlns:p="http://schemas.openxmlformats.org/presentationml/2006/main">
  <p:tag name="KSO_WM_BEAUTIFY_FLAG" val=""/>
  <p:tag name="KSO_WM_FULL_TEXT_BEAUTIFY_COPY_ID" val="150995367"/>
  <p:tag name="KSO_WM_TEMPLATE_CATEGORY" val=""/>
  <p:tag name="KSO_WM_TEMPLATE_INDEX" val=""/>
</p:tagLst>
</file>

<file path=ppt/tags/tag204.xml><?xml version="1.0" encoding="utf-8"?>
<p:tagLst xmlns:p="http://schemas.openxmlformats.org/presentationml/2006/main">
  <p:tag name="KSO_WM_FULL_TEXT_BEAUTIFY_COPY_ID" val="1050472"/>
</p:tagLst>
</file>

<file path=ppt/tags/tag205.xml><?xml version="1.0" encoding="utf-8"?>
<p:tagLst xmlns:p="http://schemas.openxmlformats.org/presentationml/2006/main">
  <p:tag name="KSO_WM_FULL_TEXT_BEAUTIFY_COPY_ID" val="1050474"/>
</p:tagLst>
</file>

<file path=ppt/tags/tag206.xml><?xml version="1.0" encoding="utf-8"?>
<p:tagLst xmlns:p="http://schemas.openxmlformats.org/presentationml/2006/main">
  <p:tag name="KSO_WM_FULL_TEXT_BEAUTIFY_COPY_ID" val="1050476"/>
</p:tagLst>
</file>

<file path=ppt/tags/tag207.xml><?xml version="1.0" encoding="utf-8"?>
<p:tagLst xmlns:p="http://schemas.openxmlformats.org/presentationml/2006/main">
  <p:tag name="KSO_WM_FULL_TEXT_BEAUTIFY_COPY_ID" val="1050478"/>
</p:tagLst>
</file>

<file path=ppt/tags/tag208.xml><?xml version="1.0" encoding="utf-8"?>
<p:tagLst xmlns:p="http://schemas.openxmlformats.org/presentationml/2006/main">
  <p:tag name="KSO_WM_FULL_TEXT_BEAUTIFY_COPY_ID" val="1050480"/>
</p:tagLst>
</file>

<file path=ppt/tags/tag209.xml><?xml version="1.0" encoding="utf-8"?>
<p:tagLst xmlns:p="http://schemas.openxmlformats.org/presentationml/2006/main">
  <p:tag name="KSO_WM_FULL_TEXT_BEAUTIFY_COPY_ID" val="1050482"/>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FULL_TEXT_BEAUTIFY_COPY_ID" val="1050484"/>
</p:tagLst>
</file>

<file path=ppt/tags/tag211.xml><?xml version="1.0" encoding="utf-8"?>
<p:tagLst xmlns:p="http://schemas.openxmlformats.org/presentationml/2006/main">
  <p:tag name="KSO_WM_FULL_TEXT_BEAUTIFY_COPY_ID" val="1050486"/>
</p:tagLst>
</file>

<file path=ppt/tags/tag212.xml><?xml version="1.0" encoding="utf-8"?>
<p:tagLst xmlns:p="http://schemas.openxmlformats.org/presentationml/2006/main">
  <p:tag name="KSO_WM_BEAUTIFY_FLAG" val=""/>
  <p:tag name="KSO_WM_FULL_TEXT_BEAUTIFY_COPY_ID" val="150995368"/>
  <p:tag name="KSO_WM_TEMPLATE_CATEGORY" val=""/>
  <p:tag name="KSO_WM_TEMPLATE_INDEX" val=""/>
</p:tagLst>
</file>

<file path=ppt/tags/tag213.xml><?xml version="1.0" encoding="utf-8"?>
<p:tagLst xmlns:p="http://schemas.openxmlformats.org/presentationml/2006/main">
  <p:tag name="KSO_WM_BEAUTIFY_FLAG" val="#wm#"/>
  <p:tag name="KSO_WM_TEMPLATE_CATEGORY" val="custom"/>
  <p:tag name="KSO_WM_TEMPLATE_INDEX" val="20204117"/>
</p:tagLst>
</file>

<file path=ppt/tags/tag214.xml><?xml version="1.0" encoding="utf-8"?>
<p:tagLst xmlns:p="http://schemas.openxmlformats.org/presentationml/2006/main">
  <p:tag name="KSO_WM_BEAUTIFY_FLAG" val="#wm#"/>
  <p:tag name="KSO_WM_TEMPLATE_CATEGORY" val="custom"/>
  <p:tag name="KSO_WM_TEMPLATE_INDEX" val="20204117"/>
</p:tagLst>
</file>

<file path=ppt/tags/tag215.xml><?xml version="1.0" encoding="utf-8"?>
<p:tagLst xmlns:p="http://schemas.openxmlformats.org/presentationml/2006/main">
  <p:tag name="KSO_WM_BEAUTIFY_FLAG" val="#wm#"/>
  <p:tag name="KSO_WM_TEMPLATE_CATEGORY" val="custom"/>
  <p:tag name="KSO_WM_TEMPLATE_INDEX" val="20204117"/>
</p:tagLst>
</file>

<file path=ppt/tags/tag216.xml><?xml version="1.0" encoding="utf-8"?>
<p:tagLst xmlns:p="http://schemas.openxmlformats.org/presentationml/2006/main">
  <p:tag name="KSO_WM_BEAUTIFY_FLAG" val=""/>
  <p:tag name="KSO_WM_TEMPLATE_CATEGORY" val=""/>
  <p:tag name="KSO_WM_TEMPLATE_INDEX" val=""/>
</p:tagLst>
</file>

<file path=ppt/tags/tag217.xml><?xml version="1.0" encoding="utf-8"?>
<p:tagLst xmlns:p="http://schemas.openxmlformats.org/presentationml/2006/main">
  <p:tag name="KSO_WM_BEAUTIFY_FLAG" val=""/>
  <p:tag name="KSO_WM_TEMPLATE_CATEGORY" val=""/>
  <p:tag name="KSO_WM_TEMPLATE_INDEX" val=""/>
</p:tagLst>
</file>

<file path=ppt/tags/tag218.xml><?xml version="1.0" encoding="utf-8"?>
<p:tagLst xmlns:p="http://schemas.openxmlformats.org/presentationml/2006/main">
  <p:tag name="KSO_WM_BEAUTIFY_FLAG" val=""/>
  <p:tag name="KSO_WM_TEMPLATE_CATEGORY" val=""/>
  <p:tag name="KSO_WM_TEMPLATE_INDEX" val=""/>
</p:tagLst>
</file>

<file path=ppt/tags/tag219.xml><?xml version="1.0" encoding="utf-8"?>
<p:tagLst xmlns:p="http://schemas.openxmlformats.org/presentationml/2006/main">
  <p:tag name="KSO_WM_BEAUTIFY_FLAG" val=""/>
  <p:tag name="KSO_WM_TEMPLATE_CATEGORY" val=""/>
  <p:tag name="KSO_WM_TEMPLATE_INDEX" val=""/>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
  <p:tag name="KSO_WM_TEMPLATE_CATEGORY" val=""/>
  <p:tag name="KSO_WM_TEMPLATE_INDEX" val=""/>
</p:tagLst>
</file>

<file path=ppt/tags/tag221.xml><?xml version="1.0" encoding="utf-8"?>
<p:tagLst xmlns:p="http://schemas.openxmlformats.org/presentationml/2006/main">
  <p:tag name="KSO_WM_BEAUTIFY_FLAG" val="#wm#"/>
  <p:tag name="KSO_WM_TEMPLATE_CATEGORY" val="custom"/>
  <p:tag name="KSO_WM_TEMPLATE_INDEX" val="20204117"/>
</p:tagLst>
</file>

<file path=ppt/tags/tag222.xml><?xml version="1.0" encoding="utf-8"?>
<p:tagLst xmlns:p="http://schemas.openxmlformats.org/presentationml/2006/main">
  <p:tag name="KSO_WM_BEAUTIFY_FLAG" val=""/>
  <p:tag name="KSO_WM_TEMPLATE_CATEGORY" val=""/>
  <p:tag name="KSO_WM_TEMPLATE_INDEX" val=""/>
</p:tagLst>
</file>

<file path=ppt/tags/tag223.xml><?xml version="1.0" encoding="utf-8"?>
<p:tagLst xmlns:p="http://schemas.openxmlformats.org/presentationml/2006/main">
  <p:tag name="KSO_WM_BEAUTIFY_FLAG" val=""/>
  <p:tag name="KSO_WM_TEMPLATE_CATEGORY" val=""/>
  <p:tag name="KSO_WM_TEMPLATE_INDEX" val=""/>
</p:tagLst>
</file>

<file path=ppt/tags/tag224.xml><?xml version="1.0" encoding="utf-8"?>
<p:tagLst xmlns:p="http://schemas.openxmlformats.org/presentationml/2006/main">
  <p:tag name="KSO_WM_BEAUTIFY_FLAG" val=""/>
  <p:tag name="KSO_WM_TEMPLATE_CATEGORY" val=""/>
  <p:tag name="KSO_WM_TEMPLATE_INDEX" val=""/>
</p:tagLst>
</file>

<file path=ppt/tags/tag225.xml><?xml version="1.0" encoding="utf-8"?>
<p:tagLst xmlns:p="http://schemas.openxmlformats.org/presentationml/2006/main">
  <p:tag name="KSO_WM_BEAUTIFY_FLAG" val=""/>
  <p:tag name="KSO_WM_TEMPLATE_CATEGORY" val=""/>
  <p:tag name="KSO_WM_TEMPLATE_INDEX" val=""/>
</p:tagLst>
</file>

<file path=ppt/tags/tag226.xml><?xml version="1.0" encoding="utf-8"?>
<p:tagLst xmlns:p="http://schemas.openxmlformats.org/presentationml/2006/main">
  <p:tag name="KSO_WM_BEAUTIFY_FLAG" val=""/>
  <p:tag name="KSO_WM_TEMPLATE_CATEGORY" val=""/>
  <p:tag name="KSO_WM_TEMPLATE_INDEX" val=""/>
</p:tagLst>
</file>

<file path=ppt/tags/tag227.xml><?xml version="1.0" encoding="utf-8"?>
<p:tagLst xmlns:p="http://schemas.openxmlformats.org/presentationml/2006/main">
  <p:tag name="KSO_WM_BEAUTIFY_FLAG" val=""/>
  <p:tag name="KSO_WM_TEMPLATE_CATEGORY" val=""/>
  <p:tag name="KSO_WM_TEMPLATE_INDEX" val=""/>
</p:tagLst>
</file>

<file path=ppt/tags/tag228.xml><?xml version="1.0" encoding="utf-8"?>
<p:tagLst xmlns:p="http://schemas.openxmlformats.org/presentationml/2006/main">
  <p:tag name="KSO_WM_BEAUTIFY_FLAG" val=""/>
  <p:tag name="KSO_WM_TEMPLATE_CATEGORY" val=""/>
  <p:tag name="KSO_WM_TEMPLATE_INDEX" val=""/>
</p:tagLst>
</file>

<file path=ppt/tags/tag229.xml><?xml version="1.0" encoding="utf-8"?>
<p:tagLst xmlns:p="http://schemas.openxmlformats.org/presentationml/2006/main">
  <p:tag name="KSO_WM_BEAUTIFY_FLAG" val=""/>
  <p:tag name="KSO_WM_TEMPLATE_CATEGORY" val=""/>
  <p:tag name="KSO_WM_TEMPLATE_INDEX" val=""/>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4117"/>
</p:tagLst>
</file>

<file path=ppt/tags/tag231.xml><?xml version="1.0" encoding="utf-8"?>
<p:tagLst xmlns:p="http://schemas.openxmlformats.org/presentationml/2006/main">
  <p:tag name="KSO_WM_ASSEMBLE_CHIP_INDEX" val="0831191a57d9405cacd616158c7ba45d"/>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CATEGORY" val="custom"/>
  <p:tag name="KSO_WM_TEMPLATE_INDEX" val="20204361"/>
  <p:tag name="KSO_WM_UNIT_BLOCK" val="0"/>
  <p:tag name="KSO_WM_UNIT_COMPATIBLE" val="0"/>
  <p:tag name="KSO_WM_UNIT_DEC_AREA_ID" val="353c772ae8334ff2a95f871e2cd8eab8"/>
  <p:tag name="KSO_WM_UNIT_DEFAULT_FONT" val="40;56;4"/>
  <p:tag name="KSO_WM_UNIT_DIAGRAM_ISNUMVISUAL" val="0"/>
  <p:tag name="KSO_WM_UNIT_DIAGRAM_ISREFERUNIT" val="0"/>
  <p:tag name="KSO_WM_UNIT_HIGHLIGHT" val="0"/>
  <p:tag name="KSO_WM_UNIT_ID" val="custom20204361_7*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232.xml><?xml version="1.0" encoding="utf-8"?>
<p:tagLst xmlns:p="http://schemas.openxmlformats.org/presentationml/2006/main">
  <p:tag name="KSO_WM_BEAUTIFY_FLAG" val="#wm#"/>
  <p:tag name="KSO_WM_CHIP_FILLPROP" val="[[{&quot;fill_id&quot;:&quot;c8df1a3465854d8b966b02b3af772576&quot;,&quot;fill_align&quot;:&quot;cm&quot;,&quot;text_align&quot;:&quot;lm&quot;,&quot;text_direction&quot;:&quot;horizontal&quot;,&quot;chip_types&quot;:[&quot;text&quot;,&quot;header&quot;]}]]"/>
  <p:tag name="KSO_WM_CHIP_GROUPID" val="5ebf6661ddc3daf3fef3f760"/>
  <p:tag name="KSO_WM_CHIP_INFOS" val="{&quot;layout_type&quot;:&quot;forright2&quot;,&quot;slide_type&quot;:[&quot;sectionTitle&quot;],&quot;aspect_ratio&quot;:&quot;16:9&quot;}"/>
  <p:tag name="KSO_WM_CHIP_XID" val="5ebe041a0ac41c4a0a525598"/>
  <p:tag name="KSO_WM_SLIDE_BACKGROUND_TYPE" val="general"/>
  <p:tag name="KSO_WM_SLIDE_BK_DARK_LIGHT" val="2"/>
  <p:tag name="KSO_WM_SLIDE_ID" val="custom20204361_7"/>
  <p:tag name="KSO_WM_SLIDE_INDEX" val="7"/>
  <p:tag name="KSO_WM_SLIDE_ITEM_CNT" val="0"/>
  <p:tag name="KSO_WM_SLIDE_LAYOUT" val="a_b_e"/>
  <p:tag name="KSO_WM_SLIDE_LAYOUT_CNT" val="1_1_1"/>
  <p:tag name="KSO_WM_SLIDE_LAYOUT_INFO" val="{&quot;id&quot;:&quot;2020-11-04T10:29:15&quot;,&quot;maxSize&quot;:{&quot;size1&quot;:45.179420414677374},&quot;minSize&quot;:{&quot;size1&quot;:35.879420414677377},&quot;normalSize&quot;:{&quot;size1&quot;:42.479420414677371},&quot;subLayout&quot;:[{&quot;id&quot;:&quot;2020-11-04T10:29:15&quot;,&quot;margin&quot;:{&quot;bottom&quot;:0.1855989396572113,&quot;left&quot;:12.558988571166992,&quot;right&quot;:2.2576775550842285,&quot;top&quot;:5.5572309494018555},&quot;type&quot;:0},{&quot;id&quot;:&quot;2020-11-04T10:29:15&quot;,&quot;maxSize&quot;:{&quot;size1&quot;:38.103212970233017},&quot;minSize&quot;:{&quot;size1&quot;:12.203212970233022},&quot;normalSize&quot;:{&quot;size1&quot;:25.10321297023302},&quot;subLayout&quot;:[{&quot;id&quot;:&quot;2020-11-04T10:29:15&quot;,&quot;margin&quot;:{&quot;bottom&quot;:0.28213408589363098,&quot;left&quot;:12.558988571166992,&quot;right&quot;:2.2576775550842285,&quot;top&quot;:0.17599824070930481},&quot;type&quot;:0},{&quot;id&quot;:&quot;2020-11-04T10:29:15&quot;,&quot;margin&quot;:{&quot;bottom&quot;:4.8904857635498047,&quot;left&quot;:12.558988571166992,&quot;right&quot;:2.2576775550842285,&quot;top&quot;:0.26996314525604248},&quot;type&quot;:0}],&quot;type&quot;:0}],&quot;type&quot;:0}"/>
  <p:tag name="KSO_WM_SLIDE_POSITION" val="380*69"/>
  <p:tag name="KSO_WM_SLIDE_SIZE" val="540*400"/>
  <p:tag name="KSO_WM_SLIDE_SUBTYPE" val="pureTxt"/>
  <p:tag name="KSO_WM_SLIDE_SUPPORT_FEATURE_TYPE" val="0"/>
  <p:tag name="KSO_WM_SLIDE_TYPE" val="sectionTitle"/>
  <p:tag name="KSO_WM_TAG_VERSION" val="1.0"/>
  <p:tag name="KSO_WM_TEMPLATE_ASSEMBLE_GROUPID" val="5fa11c9f58547e52881d84f3"/>
  <p:tag name="KSO_WM_TEMPLATE_ASSEMBLE_XID" val="5fa211f358547e52881e433c"/>
  <p:tag name="KSO_WM_TEMPLATE_CATEGORY" val="custom"/>
  <p:tag name="KSO_WM_TEMPLATE_COLOR_TYPE" val="1"/>
  <p:tag name="KSO_WM_TEMPLATE_INDEX" val="20204361"/>
  <p:tag name="KSO_WM_TEMPLATE_MASTER_TYPE" val="1"/>
  <p:tag name="KSO_WM_TEMPLATE_SUBCATEGORY" val="21"/>
</p:tagLst>
</file>

<file path=ppt/tags/tag233.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34.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23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3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37.xml><?xml version="1.0" encoding="utf-8"?>
<p:tagLst xmlns:p="http://schemas.openxmlformats.org/presentationml/2006/main">
  <p:tag name="KSO_WM_UNIT_PLACING_PICTURE_USER_VIEWPORT" val="{&quot;height&quot;:12150,&quot;width&quot;:16200}"/>
</p:tagLst>
</file>

<file path=ppt/tags/tag238.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39.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4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4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4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4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4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46.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47.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48.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4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5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5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5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54.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55.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5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5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5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5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6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62.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63.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64.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6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6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6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6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6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71.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72.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7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7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7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7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7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78.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79.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8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8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8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8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8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86.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87.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88.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8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9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92.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93.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94.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9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29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97.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98.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99.xml><?xml version="1.0" encoding="utf-8"?>
<p:tagLst xmlns:p="http://schemas.openxmlformats.org/presentationml/2006/main">
  <p:tag name="KSO_WM_BEAUTIFY_FLAG" val=""/>
  <p:tag name="KSO_WM_TEMPLATE_CATEGORY" val=""/>
  <p:tag name="KSO_WM_TEMPLATE_INDEX" val=""/>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
  <p:tag name="KSO_WM_TEMPLATE_CATEGORY" val=""/>
  <p:tag name="KSO_WM_TEMPLATE_INDEX" val=""/>
</p:tagLst>
</file>

<file path=ppt/tags/tag301.xml><?xml version="1.0" encoding="utf-8"?>
<p:tagLst xmlns:p="http://schemas.openxmlformats.org/presentationml/2006/main">
  <p:tag name="KSO_WM_BEAUTIFY_FLAG" val=""/>
  <p:tag name="KSO_WM_TEMPLATE_CATEGORY" val=""/>
  <p:tag name="KSO_WM_TEMPLATE_INDEX" val=""/>
</p:tagLst>
</file>

<file path=ppt/tags/tag302.xml><?xml version="1.0" encoding="utf-8"?>
<p:tagLst xmlns:p="http://schemas.openxmlformats.org/presentationml/2006/main">
  <p:tag name="KSO_WM_BEAUTIFY_FLAG" val=""/>
  <p:tag name="KSO_WM_TEMPLATE_CATEGORY" val=""/>
  <p:tag name="KSO_WM_TEMPLATE_INDEX" val=""/>
</p:tagLst>
</file>

<file path=ppt/tags/tag303.xml><?xml version="1.0" encoding="utf-8"?>
<p:tagLst xmlns:p="http://schemas.openxmlformats.org/presentationml/2006/main">
  <p:tag name="KSO_WM_BEAUTIFY_FLAG" val=""/>
  <p:tag name="KSO_WM_TEMPLATE_CATEGORY" val=""/>
  <p:tag name="KSO_WM_TEMPLATE_INDEX" val=""/>
</p:tagLst>
</file>

<file path=ppt/tags/tag304.xml><?xml version="1.0" encoding="utf-8"?>
<p:tagLst xmlns:p="http://schemas.openxmlformats.org/presentationml/2006/main">
  <p:tag name="KSO_WM_BEAUTIFY_FLAG" val=""/>
  <p:tag name="KSO_WM_TEMPLATE_CATEGORY" val=""/>
  <p:tag name="KSO_WM_TEMPLATE_INDEX" val=""/>
</p:tagLst>
</file>

<file path=ppt/tags/tag305.xml><?xml version="1.0" encoding="utf-8"?>
<p:tagLst xmlns:p="http://schemas.openxmlformats.org/presentationml/2006/main">
  <p:tag name="KSO_WM_BEAUTIFY_FLAG" val="#wm#"/>
  <p:tag name="KSO_WM_TEMPLATE_CATEGORY" val="custom"/>
  <p:tag name="KSO_WM_TEMPLATE_INDEX" val="20204117"/>
</p:tagLst>
</file>

<file path=ppt/tags/tag306.xml><?xml version="1.0" encoding="utf-8"?>
<p:tagLst xmlns:p="http://schemas.openxmlformats.org/presentationml/2006/main">
  <p:tag name="KSO_WM_BEAUTIFY_FLAG" val=""/>
  <p:tag name="KSO_WM_TEMPLATE_CATEGORY" val=""/>
  <p:tag name="KSO_WM_TEMPLATE_INDEX" val=""/>
</p:tagLst>
</file>

<file path=ppt/tags/tag307.xml><?xml version="1.0" encoding="utf-8"?>
<p:tagLst xmlns:p="http://schemas.openxmlformats.org/presentationml/2006/main">
  <p:tag name="AS_OS" val="Unix 3.10 unknown"/>
  <p:tag name="AS_RELEASE_DATE" val="2020.11.30"/>
  <p:tag name="AS_TITLE" val="Aspose.Slides for Java"/>
  <p:tag name="AS_VERSION" val="20.1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598"/>
  <p:tag name="KSO_WM_TEMPLATE_MASTER_THUMB_INDEX" val="12"/>
  <p:tag name="KSO_WM_TEMPLATE_MASTER_TYPE" val="1"/>
  <p:tag name="KSO_WM_TEMPLATE_SUBCATEGORY" val="0"/>
  <p:tag name="KSO_WM_TEMPLATE_THUMBS_INDEX" val="1、6、7、8、9、10、11、12、13、14、15"/>
  <p:tag name="KSO_WM_UNIT_SHOW_EDIT_AREA_INDICATION" val="0"/>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5.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p="http://schemas.openxmlformats.org/presentationml/2006/main">
  <p:tag name="KSO_WM_BEAUTIFY_FLAG" val="#wm#"/>
  <p:tag name="KSO_WM_TAG_VERSION" val="1.0"/>
  <p:tag name="KSO_WM_TEMPLATE_CATEGORY" val="custom"/>
  <p:tag name="KSO_WM_TEMPLATE_INDEX" val="20202598"/>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UNIT_SUBTYPE" val="q"/>
  <p:tag name="KSO_WM_UNIT_TYPE" val="i"/>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ASSEMBLE_CHIP_INDEX" val="5b2d76d150a3425dbd2950cdfa320dfc"/>
  <p:tag name="KSO_WM_BEAUTIFY_FLAG" val="#wm#"/>
  <p:tag name="KSO_WM_CHIP_FILLAREA_FILL_RULE" val="{&quot;fill_align&quot;:&quot;cm&quot;,&quot;fill_mode&quot;:&quot;adaptive&quot;,&quot;sacle_strategy&quot;:&quot;smart&quot;}"/>
  <p:tag name="KSO_WM_CHIP_GROUPID" val="5ebd089d0ac41c4a0a525421"/>
  <p:tag name="KSO_WM_CHIP_XID" val="5ebd089d0ac41c4a0a525422"/>
  <p:tag name="KSO_WM_TAG_VERSION" val="1.0"/>
  <p:tag name="KSO_WM_TEMPLATE_ASSEMBLE_GROUPID" val="5f6db6610ff15d9a40e8254e"/>
  <p:tag name="KSO_WM_TEMPLATE_ASSEMBLE_XID" val="5f6db6610ff15d9a40e8254e"/>
  <p:tag name="KSO_WM_TEMPLATE_CATEGORY" val="custom"/>
  <p:tag name="KSO_WM_TEMPLATE_INDEX" val="20211336"/>
  <p:tag name="KSO_WM_UNIT_BLOCK" val="0"/>
  <p:tag name="KSO_WM_UNIT_COMPATIBLE" val="0"/>
  <p:tag name="KSO_WM_UNIT_DEC_AREA_ID" val="b7352375467e4ff3b98758285d4c5197"/>
  <p:tag name="KSO_WM_UNIT_DEFAULT_FONT" val="44;60;4"/>
  <p:tag name="KSO_WM_UNIT_DIAGRAM_ISNUMVISUAL" val="0"/>
  <p:tag name="KSO_WM_UNIT_DIAGRAM_ISREFERUNIT" val="0"/>
  <p:tag name="KSO_WM_UNIT_HIGHLIGHT" val="0"/>
  <p:tag name="KSO_WM_UNIT_ID" val="custom20211336_1*a*1"/>
  <p:tag name="KSO_WM_UNIT_INDEX" val="1"/>
  <p:tag name="KSO_WM_UNIT_ISCONTENTSTITLE" val="0"/>
  <p:tag name="KSO_WM_UNIT_ISNUMDGMTITLE" val="0"/>
  <p:tag name="KSO_WM_UNIT_LAYERLEVEL" val="1"/>
  <p:tag name="KSO_WM_UNIT_NOCLEAR" val="0"/>
  <p:tag name="KSO_WM_UNIT_PRESET_TEXT" val="创意中国风工作总结"/>
  <p:tag name="KSO_WM_UNIT_TEXT_FILL_FORE_SCHEMECOLOR_INDEX" val="13"/>
  <p:tag name="KSO_WM_UNIT_TEXT_FILL_FORE_SCHEMECOLOR_INDEX_BRIGHTNESS" val="0.15"/>
  <p:tag name="KSO_WM_UNIT_TEXT_FILL_TYPE" val="1"/>
  <p:tag name="KSO_WM_UNIT_TYPE" val="a"/>
  <p:tag name="KSO_WM_UNIT_VALUE" val="14"/>
</p:tagLst>
</file>

<file path=ppt/tags/tag71.xml><?xml version="1.0" encoding="utf-8"?>
<p:tagLst xmlns:p="http://schemas.openxmlformats.org/presentationml/2006/main">
  <p:tag name="KSO_WM_ASSEMBLE_CHIP_INDEX" val="4e162a0c7fbe4c26aa0665fb18d559d4"/>
  <p:tag name="KSO_WM_BEAUTIFY_FLAG" val="#wm#"/>
  <p:tag name="KSO_WM_CHIP_FILLAREA_FILL_RULE" val="{&quot;fill_align&quot;:&quot;cm&quot;,&quot;fill_mode&quot;:&quot;adaptive&quot;,&quot;sacle_strategy&quot;:&quot;smart&quot;}"/>
  <p:tag name="KSO_WM_CHIP_GROUPID" val="5ebe50ca0ac41c4a0a52565c"/>
  <p:tag name="KSO_WM_CHIP_XID" val="5ebe50ca0ac41c4a0a52565d"/>
  <p:tag name="KSO_WM_TAG_VERSION" val="1.0"/>
  <p:tag name="KSO_WM_TEMPLATE_ASSEMBLE_GROUPID" val="5f6db6610ff15d9a40e82520"/>
  <p:tag name="KSO_WM_TEMPLATE_ASSEMBLE_XID" val="5f6db6610ff15d9a40e82520"/>
  <p:tag name="KSO_WM_TEMPLATE_CATEGORY" val="custom"/>
  <p:tag name="KSO_WM_TEMPLATE_INDEX" val="20211336"/>
  <p:tag name="KSO_WM_UNIT_BLOCK" val="0"/>
  <p:tag name="KSO_WM_UNIT_COMPATIBLE" val="0"/>
  <p:tag name="KSO_WM_UNIT_DEC_AREA_ID" val="3b1bccdc73e04b40b3af13967059764a"/>
  <p:tag name="KSO_WM_UNIT_DEFAULT_FONT" val="40;50;4"/>
  <p:tag name="KSO_WM_UNIT_DIAGRAM_ISNUMVISUAL" val="0"/>
  <p:tag name="KSO_WM_UNIT_DIAGRAM_ISREFERUNIT" val="0"/>
  <p:tag name="KSO_WM_UNIT_HIGHLIGHT" val="0"/>
  <p:tag name="KSO_WM_UNIT_ID" val="custom20211336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1"/>
</p:tagLst>
</file>

<file path=ppt/tags/tag72.xml><?xml version="1.0" encoding="utf-8"?>
<p:tagLst xmlns:p="http://schemas.openxmlformats.org/presentationml/2006/main">
  <p:tag name="KSO_WM_ASSEMBLE_CHIP_INDEX" val="6265a0ce8c34404197f1c1bfe27d7b4a"/>
  <p:tag name="KSO_WM_BEAUTIFY_FLAG" val="#wm#"/>
  <p:tag name="KSO_WM_CHIP_FILLAREA_FILL_RULE" val="{&quot;fill_align&quot;:&quot;cm&quot;,&quot;fill_mode&quot;:&quot;adaptive&quot;,&quot;sacle_strategy&quot;:&quot;smart&quot;}"/>
  <p:tag name="KSO_WM_CHIP_GROUPID" val="5ebf63f90ac41c4a0a525875"/>
  <p:tag name="KSO_WM_CHIP_XID" val="5ebf63f90ac41c4a0a525876"/>
  <p:tag name="KSO_WM_TAG_VERSION" val="1.0"/>
  <p:tag name="KSO_WM_TEMPLATE_ASSEMBLE_GROUPID" val="5f6db6610ff15d9a40e82599"/>
  <p:tag name="KSO_WM_TEMPLATE_ASSEMBLE_XID" val="5f6db6610ff15d9a40e82599"/>
  <p:tag name="KSO_WM_TEMPLATE_CATEGORY" val="custom"/>
  <p:tag name="KSO_WM_TEMPLATE_INDEX" val="20211336"/>
  <p:tag name="KSO_WM_UNIT_BLOCK" val="0"/>
  <p:tag name="KSO_WM_UNIT_COMPATIBLE" val="0"/>
  <p:tag name="KSO_WM_UNIT_DEC_AREA_ID" val="5b7664ad17ce416fb4a014ff7e6db982"/>
  <p:tag name="KSO_WM_UNIT_DEFAULT_FONT" val="18;24;2"/>
  <p:tag name="KSO_WM_UNIT_DIAGRAM_ISNUMVISUAL" val="0"/>
  <p:tag name="KSO_WM_UNIT_DIAGRAM_ISREFERUNIT" val="0"/>
  <p:tag name="KSO_WM_UNIT_HIGHLIGHT" val="0"/>
  <p:tag name="KSO_WM_UNIT_ID" val="custom20211336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35"/>
  <p:tag name="KSO_WM_UNIT_TEXT_FILL_TYPE" val="1"/>
  <p:tag name="KSO_WM_UNIT_TYPE" val="b"/>
  <p:tag name="KSO_WM_UNIT_VALUE" val="48"/>
</p:tagLst>
</file>

<file path=ppt/tags/tag73.xml><?xml version="1.0" encoding="utf-8"?>
<p:tagLst xmlns:p="http://schemas.openxmlformats.org/presentationml/2006/main">
  <p:tag name="KSO_WM_ASSEMBLE_CHIP_INDEX" val="6265a0ce8c34404197f1c1bfe27d7b4a"/>
  <p:tag name="KSO_WM_BEAUTIFY_FLAG" val="#wm#"/>
  <p:tag name="KSO_WM_CHIP_FILLAREA_FILL_RULE" val="{&quot;fill_align&quot;:&quot;cm&quot;,&quot;fill_mode&quot;:&quot;adaptive&quot;,&quot;sacle_strategy&quot;:&quot;smart&quot;}"/>
  <p:tag name="KSO_WM_CHIP_GROUPID" val="5ebf63f90ac41c4a0a525875"/>
  <p:tag name="KSO_WM_CHIP_XID" val="5ebf63f90ac41c4a0a525876"/>
  <p:tag name="KSO_WM_TAG_VERSION" val="1.0"/>
  <p:tag name="KSO_WM_TEMPLATE_ASSEMBLE_GROUPID" val="5f6db6610ff15d9a40e82599"/>
  <p:tag name="KSO_WM_TEMPLATE_ASSEMBLE_XID" val="5f6db6610ff15d9a40e82599"/>
  <p:tag name="KSO_WM_TEMPLATE_CATEGORY" val="custom"/>
  <p:tag name="KSO_WM_TEMPLATE_INDEX" val="20211336"/>
  <p:tag name="KSO_WM_UNIT_BLOCK" val="0"/>
  <p:tag name="KSO_WM_UNIT_COMPATIBLE" val="0"/>
  <p:tag name="KSO_WM_UNIT_DEC_AREA_ID" val="779239bfdb2942da832dd2d6a0aed7f7"/>
  <p:tag name="KSO_WM_UNIT_DEFAULT_FONT" val="72;88;4"/>
  <p:tag name="KSO_WM_UNIT_DIAGRAM_ISNUMVISUAL" val="0"/>
  <p:tag name="KSO_WM_UNIT_DIAGRAM_ISREFERUNIT" val="0"/>
  <p:tag name="KSO_WM_UNIT_HIGHLIGHT" val="0"/>
  <p:tag name="KSO_WM_UNIT_ID" val="custom20211336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74.xml><?xml version="1.0" encoding="utf-8"?>
<p:tagLst xmlns:p="http://schemas.openxmlformats.org/presentationml/2006/main">
  <p:tag name="KSO_WM_SLIDE_BACKGROUND_TYPE" val="general"/>
</p:tagLst>
</file>

<file path=ppt/tags/tag75.xml><?xml version="1.0" encoding="utf-8"?>
<p:tagLst xmlns:p="http://schemas.openxmlformats.org/presentationml/2006/main">
  <p:tag name="KSO_WM_SLIDE_BACKGROUND_TYPE" val="general"/>
</p:tagLst>
</file>

<file path=ppt/tags/tag76.xml><?xml version="1.0" encoding="utf-8"?>
<p:tagLst xmlns:p="http://schemas.openxmlformats.org/presentationml/2006/main">
  <p:tag name="KSO_WM_SLIDE_BACKGROUND_TYPE" val="general"/>
</p:tagLst>
</file>

<file path=ppt/tags/tag77.xml><?xml version="1.0" encoding="utf-8"?>
<p:tagLst xmlns:p="http://schemas.openxmlformats.org/presentationml/2006/main">
  <p:tag name="KSO_WM_SLIDE_BACKGROUND_TYPE" val="general"/>
</p:tagLst>
</file>

<file path=ppt/tags/tag78.xml><?xml version="1.0" encoding="utf-8"?>
<p:tagLst xmlns:p="http://schemas.openxmlformats.org/presentationml/2006/main">
  <p:tag name="KSO_WM_SLIDE_BACKGROUND_TYPE" val="general"/>
</p:tagLst>
</file>

<file path=ppt/tags/tag79.xml><?xml version="1.0" encoding="utf-8"?>
<p:tagLst xmlns:p="http://schemas.openxmlformats.org/presentationml/2006/main">
  <p:tag name="KSO_WM_SLIDE_BACKGROUND_TYPE" val="general"/>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SLIDE_BACKGROUND_TYPE" val="frame"/>
  <p:tag name="KSO_WM_UNIT_IGNORE_FIXCOLOR" val="1"/>
  <p:tag name="KSO_WM_UNIT_SUBTYPE" val="h"/>
  <p:tag name="KSO_WM_UNIT_TYPE" val="i"/>
</p:tagLst>
</file>

<file path=ppt/tags/tag81.xml><?xml version="1.0" encoding="utf-8"?>
<p:tagLst xmlns:p="http://schemas.openxmlformats.org/presentationml/2006/main">
  <p:tag name="KSO_WM_SLIDE_BACKGROUND_TYPE" val="frame"/>
</p:tagLst>
</file>

<file path=ppt/tags/tag82.xml><?xml version="1.0" encoding="utf-8"?>
<p:tagLst xmlns:p="http://schemas.openxmlformats.org/presentationml/2006/main">
  <p:tag name="KSO_WM_SLIDE_BACKGROUND_TYPE" val="frame"/>
</p:tagLst>
</file>

<file path=ppt/tags/tag83.xml><?xml version="1.0" encoding="utf-8"?>
<p:tagLst xmlns:p="http://schemas.openxmlformats.org/presentationml/2006/main">
  <p:tag name="KSO_WM_SLIDE_BACKGROUND_TYPE" val="frame"/>
</p:tagLst>
</file>

<file path=ppt/tags/tag84.xml><?xml version="1.0" encoding="utf-8"?>
<p:tagLst xmlns:p="http://schemas.openxmlformats.org/presentationml/2006/main">
  <p:tag name="KSO_WM_SLIDE_BACKGROUND_TYPE" val="frame"/>
</p:tagLst>
</file>

<file path=ppt/tags/tag85.xml><?xml version="1.0" encoding="utf-8"?>
<p:tagLst xmlns:p="http://schemas.openxmlformats.org/presentationml/2006/main">
  <p:tag name="KSO_WM_SLIDE_BACKGROUND_TYPE" val="frame"/>
</p:tagLst>
</file>

<file path=ppt/tags/tag86.xml><?xml version="1.0" encoding="utf-8"?>
<p:tagLst xmlns:p="http://schemas.openxmlformats.org/presentationml/2006/main">
  <p:tag name="KSO_WM_SLIDE_BACKGROUND_TYPE" val="frame"/>
</p:tagLst>
</file>

<file path=ppt/tags/tag87.xml><?xml version="1.0" encoding="utf-8"?>
<p:tagLst xmlns:p="http://schemas.openxmlformats.org/presentationml/2006/main">
  <p:tag name="KSO_WM_SLIDE_BACKGROUND_TYPE" val="frame"/>
</p:tagLst>
</file>

<file path=ppt/tags/tag88.xml><?xml version="1.0" encoding="utf-8"?>
<p:tagLst xmlns:p="http://schemas.openxmlformats.org/presentationml/2006/main">
  <p:tag name="KSO_WM_SLIDE_BACKGROUND_TYPE" val="leftRight"/>
  <p:tag name="KSO_WM_UNIT_IGNORE_FIXCOLOR" val="1"/>
  <p:tag name="KSO_WM_UNIT_SUBTYPE" val="h"/>
  <p:tag name="KSO_WM_UNIT_TYPE" val="i"/>
</p:tagLst>
</file>

<file path=ppt/tags/tag89.xml><?xml version="1.0" encoding="utf-8"?>
<p:tagLst xmlns:p="http://schemas.openxmlformats.org/presentationml/2006/main">
  <p:tag name="KSO_WM_SLIDE_BACKGROUND_TYPE" val="leftRight"/>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SLIDE_BACKGROUND_TYPE" val="leftRight"/>
</p:tagLst>
</file>

<file path=ppt/tags/tag91.xml><?xml version="1.0" encoding="utf-8"?>
<p:tagLst xmlns:p="http://schemas.openxmlformats.org/presentationml/2006/main">
  <p:tag name="KSO_WM_SLIDE_BACKGROUND_TYPE" val="leftRight"/>
</p:tagLst>
</file>

<file path=ppt/tags/tag92.xml><?xml version="1.0" encoding="utf-8"?>
<p:tagLst xmlns:p="http://schemas.openxmlformats.org/presentationml/2006/main">
  <p:tag name="KSO_WM_SLIDE_BACKGROUND_TYPE" val="leftRight"/>
</p:tagLst>
</file>

<file path=ppt/tags/tag93.xml><?xml version="1.0" encoding="utf-8"?>
<p:tagLst xmlns:p="http://schemas.openxmlformats.org/presentationml/2006/main">
  <p:tag name="KSO_WM_SLIDE_BACKGROUND_TYPE" val="leftRight"/>
</p:tagLst>
</file>

<file path=ppt/tags/tag94.xml><?xml version="1.0" encoding="utf-8"?>
<p:tagLst xmlns:p="http://schemas.openxmlformats.org/presentationml/2006/main">
  <p:tag name="KSO_WM_SLIDE_BACKGROUND_TYPE" val="leftRight"/>
</p:tagLst>
</file>

<file path=ppt/tags/tag95.xml><?xml version="1.0" encoding="utf-8"?>
<p:tagLst xmlns:p="http://schemas.openxmlformats.org/presentationml/2006/main">
  <p:tag name="KSO_WM_SLIDE_BACKGROUND_TYPE" val="leftRight"/>
</p:tagLst>
</file>

<file path=ppt/tags/tag96.xml><?xml version="1.0" encoding="utf-8"?>
<p:tagLst xmlns:p="http://schemas.openxmlformats.org/presentationml/2006/main">
  <p:tag name="KSO_WM_SLIDE_BACKGROUND_TYPE" val="leftRight"/>
</p:tagLst>
</file>

<file path=ppt/tags/tag97.xml><?xml version="1.0" encoding="utf-8"?>
<p:tagLst xmlns:p="http://schemas.openxmlformats.org/presentationml/2006/main">
  <p:tag name="KSO_WM_SLIDE_BACKGROUND_TYPE" val="topBottom"/>
  <p:tag name="KSO_WM_UNIT_IGNORE_FIXCOLOR" val="1"/>
  <p:tag name="KSO_WM_UNIT_SUBTYPE" val="h"/>
  <p:tag name="KSO_WM_UNIT_TYPE" val="i"/>
</p:tagLst>
</file>

<file path=ppt/tags/tag98.xml><?xml version="1.0" encoding="utf-8"?>
<p:tagLst xmlns:p="http://schemas.openxmlformats.org/presentationml/2006/main">
  <p:tag name="KSO_WM_SLIDE_BACKGROUND_TYPE" val="topBottom"/>
</p:tagLst>
</file>

<file path=ppt/tags/tag99.xml><?xml version="1.0" encoding="utf-8"?>
<p:tagLst xmlns:p="http://schemas.openxmlformats.org/presentationml/2006/main">
  <p:tag name="KSO_WM_SLIDE_BACKGROUND_TYPE" val="topBottom"/>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Fan">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EBEBEB"/>
      </a:dk2>
      <a:lt2>
        <a:srgbClr val="FEFEFE"/>
      </a:lt2>
      <a:accent1>
        <a:srgbClr val="BC1A20"/>
      </a:accent1>
      <a:accent2>
        <a:srgbClr val="C6391F"/>
      </a:accent2>
      <a:accent3>
        <a:srgbClr val="FFFFFF"/>
      </a:accent3>
      <a:accent4>
        <a:srgbClr val="000000"/>
      </a:accent4>
      <a:accent5>
        <a:srgbClr val="DAAAAB"/>
      </a:accent5>
      <a:accent6>
        <a:srgbClr val="B1321B"/>
      </a:accent6>
      <a:hlink>
        <a:srgbClr val="2318D5"/>
      </a:hlink>
      <a:folHlink>
        <a:srgbClr val="9B329E"/>
      </a:folHlink>
    </a:clrScheme>
    <a:fontScheme name="">
      <a:majorFont>
        <a:latin typeface="Arial"/>
        <a:ea typeface="隶书"/>
        <a:cs typeface="Arial"/>
      </a:majorFont>
      <a:minorFont>
        <a:latin typeface="Arial"/>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ECECEF"/>
      </a:dk2>
      <a:lt2>
        <a:srgbClr val="FCFCFD"/>
      </a:lt2>
      <a:accent1>
        <a:srgbClr val="323659"/>
      </a:accent1>
      <a:accent2>
        <a:srgbClr val="A54E6E"/>
      </a:accent2>
      <a:accent3>
        <a:srgbClr val="E08F43"/>
      </a:accent3>
      <a:accent4>
        <a:srgbClr val="BFA33B"/>
      </a:accent4>
      <a:accent5>
        <a:srgbClr val="916D3A"/>
      </a:accent5>
      <a:accent6>
        <a:srgbClr val="574133"/>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398</Paragraphs>
  <Slides>63</Slides>
  <Notes>6</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63</vt:i4>
      </vt:variant>
    </vt:vector>
  </HeadingPairs>
  <TitlesOfParts>
    <vt:vector baseType="lpstr" size="83">
      <vt:lpstr>Arial</vt:lpstr>
      <vt:lpstr>微软雅黑</vt:lpstr>
      <vt:lpstr>Wingdings</vt:lpstr>
      <vt:lpstr>Times New Roman</vt:lpstr>
      <vt:lpstr>宋体</vt:lpstr>
      <vt:lpstr>隶书</vt:lpstr>
      <vt:lpstr>汉仪尚巍手书W</vt:lpstr>
      <vt:lpstr>Calibri</vt:lpstr>
      <vt:lpstr>Calibri Light</vt:lpstr>
      <vt:lpstr>黑体</vt:lpstr>
      <vt:lpstr>方正楷体_GBK</vt:lpstr>
      <vt:lpstr>等线</vt:lpstr>
      <vt:lpstr>楷体</vt:lpstr>
      <vt:lpstr>Comic Sans MS</vt:lpstr>
      <vt:lpstr>经典特黑简</vt:lpstr>
      <vt:lpstr>Segoe UI</vt:lpstr>
      <vt:lpstr>方正大黑简体</vt:lpstr>
      <vt:lpstr>方正华隶简体</vt:lpstr>
      <vt:lpstr>方正宋刻本秀楷简体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习题演练</vt:lpstr>
      <vt:lpstr>PowerPoint Presentation</vt:lpstr>
      <vt:lpstr>逗号  ，</vt:lpstr>
      <vt:lpstr>PowerPoint Presentation</vt:lpstr>
      <vt:lpstr>习题演练</vt:lpstr>
      <vt:lpstr>PowerPoint Presentation</vt:lpstr>
      <vt:lpstr>PowerPoint Presentation</vt:lpstr>
      <vt:lpstr>PowerPoint Presentation</vt:lpstr>
      <vt:lpstr>PowerPoint Presentation</vt:lpstr>
      <vt:lpstr>PowerPoint Presentation</vt:lpstr>
      <vt:lpstr>续表：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4、下列各句中，冒号使用正确的一项是(　　)</vt:lpstr>
      <vt:lpstr>冒号的用法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称呼最后问话中含有称呼的，无论称呼在前还是在后，问号都用在句末；</vt:lpstr>
      <vt:lpstr>PowerPoint Presentation</vt:lpstr>
      <vt:lpstr>PowerPoint Presentation</vt:lpstr>
      <vt:lpstr>PowerPoint Presentation</vt:lpstr>
      <vt:lpstr>PowerPoint Presentation</vt:lpstr>
      <vt:lpstr>6、下列各句中，问号使用正确的一项是(　　)</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2021-08-27T13:56:07.193</cp:lastPrinted>
  <dcterms:created xsi:type="dcterms:W3CDTF">2021-08-27T13:56:07Z</dcterms:created>
  <dcterms:modified xsi:type="dcterms:W3CDTF">2021-08-27T05:56:11Z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