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1" r:id="rId4"/>
    <p:sldId id="412" r:id="rId5"/>
    <p:sldId id="423" r:id="rId6"/>
    <p:sldId id="422" r:id="rId7"/>
    <p:sldId id="421" r:id="rId8"/>
    <p:sldId id="420" r:id="rId9"/>
    <p:sldId id="419" r:id="rId10"/>
    <p:sldId id="417" r:id="rId11"/>
    <p:sldId id="495" r:id="rId12"/>
    <p:sldId id="496" r:id="rId13"/>
    <p:sldId id="497" r:id="rId14"/>
    <p:sldId id="504" r:id="rId15"/>
    <p:sldId id="505" r:id="rId16"/>
    <p:sldId id="506" r:id="rId17"/>
    <p:sldId id="498" r:id="rId18"/>
    <p:sldId id="424" r:id="rId19"/>
    <p:sldId id="425" r:id="rId20"/>
    <p:sldId id="500" r:id="rId21"/>
    <p:sldId id="426" r:id="rId22"/>
    <p:sldId id="501" r:id="rId23"/>
    <p:sldId id="502" r:id="rId24"/>
    <p:sldId id="503" r:id="rId25"/>
    <p:sldId id="427" r:id="rId26"/>
    <p:sldId id="428" r:id="rId27"/>
    <p:sldId id="429" r:id="rId28"/>
    <p:sldId id="431" r:id="rId29"/>
    <p:sldId id="507" r:id="rId30"/>
    <p:sldId id="508" r:id="rId31"/>
    <p:sldId id="509" r:id="rId32"/>
    <p:sldId id="436" r:id="rId33"/>
    <p:sldId id="510" r:id="rId34"/>
    <p:sldId id="511" r:id="rId35"/>
    <p:sldId id="512" r:id="rId36"/>
    <p:sldId id="513" r:id="rId37"/>
    <p:sldId id="514" r:id="rId38"/>
    <p:sldId id="515" r:id="rId39"/>
    <p:sldId id="516" r:id="rId40"/>
    <p:sldId id="517" r:id="rId41"/>
    <p:sldId id="518" r:id="rId42"/>
    <p:sldId id="519" r:id="rId43"/>
    <p:sldId id="520" r:id="rId44"/>
    <p:sldId id="410" r:id="rId45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tags" Target="tags/tag168.xml" /><Relationship Id="rId47" Type="http://schemas.openxmlformats.org/officeDocument/2006/relationships/presProps" Target="presProps.xml" /><Relationship Id="rId48" Type="http://schemas.openxmlformats.org/officeDocument/2006/relationships/viewProps" Target="viewProps.xml" /><Relationship Id="rId49" Type="http://schemas.openxmlformats.org/officeDocument/2006/relationships/theme" Target="theme/theme1.xml" /><Relationship Id="rId5" Type="http://schemas.openxmlformats.org/officeDocument/2006/relationships/slide" Target="slides/slide2.xml" /><Relationship Id="rId50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9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4.xml" /><Relationship Id="rId3" Type="http://schemas.openxmlformats.org/officeDocument/2006/relationships/image" Target="../media/image3.png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Relationship Id="rId7" Type="http://schemas.openxmlformats.org/officeDocument/2006/relationships/tags" Target="../tags/tag75.xml" /><Relationship Id="rId8" Type="http://schemas.openxmlformats.org/officeDocument/2006/relationships/tags" Target="../tags/tag76.xml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7.xml" /><Relationship Id="rId3" Type="http://schemas.openxmlformats.org/officeDocument/2006/relationships/image" Target="../media/image3.png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tags" Target="../tags/tag90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4.xml" /><Relationship Id="rId4" Type="http://schemas.openxmlformats.org/officeDocument/2006/relationships/image" Target="../media/image3.pn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10" Type="http://schemas.openxmlformats.org/officeDocument/2006/relationships/tags" Target="../tags/tag106.xml" /><Relationship Id="rId11" Type="http://schemas.openxmlformats.org/officeDocument/2006/relationships/tags" Target="../tags/tag107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00.xml" /><Relationship Id="rId4" Type="http://schemas.openxmlformats.org/officeDocument/2006/relationships/image" Target="../media/image3.png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tags" Target="../tags/tag103.xml" /><Relationship Id="rId8" Type="http://schemas.openxmlformats.org/officeDocument/2006/relationships/tags" Target="../tags/tag104.xml" /><Relationship Id="rId9" Type="http://schemas.openxmlformats.org/officeDocument/2006/relationships/tags" Target="../tags/tag105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10" Type="http://schemas.openxmlformats.org/officeDocument/2006/relationships/tags" Target="../tags/tag115.xml" /><Relationship Id="rId11" Type="http://schemas.openxmlformats.org/officeDocument/2006/relationships/tags" Target="../tags/tag116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09.xml" /><Relationship Id="rId4" Type="http://schemas.openxmlformats.org/officeDocument/2006/relationships/image" Target="../media/image3.png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10" Type="http://schemas.openxmlformats.org/officeDocument/2006/relationships/tags" Target="../tags/tag124.xml" /><Relationship Id="rId11" Type="http://schemas.openxmlformats.org/officeDocument/2006/relationships/tags" Target="../tags/tag125.xml" /><Relationship Id="rId12" Type="http://schemas.openxmlformats.org/officeDocument/2006/relationships/tags" Target="../tags/tag126.xml" /><Relationship Id="rId13" Type="http://schemas.openxmlformats.org/officeDocument/2006/relationships/tags" Target="../tags/tag127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18.xml" /><Relationship Id="rId4" Type="http://schemas.openxmlformats.org/officeDocument/2006/relationships/image" Target="../media/image3.png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tags" Target="../tags/tag12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10" Type="http://schemas.openxmlformats.org/officeDocument/2006/relationships/tags" Target="../tags/tag13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9.xml" /><Relationship Id="rId4" Type="http://schemas.openxmlformats.org/officeDocument/2006/relationships/image" Target="../media/image6.png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.xml" /><Relationship Id="rId3" Type="http://schemas.openxmlformats.org/officeDocument/2006/relationships/image" Target="../media/image3.png" /><Relationship Id="rId4" Type="http://schemas.openxmlformats.org/officeDocument/2006/relationships/tags" Target="../tags/tag11.xml" /><Relationship Id="rId5" Type="http://schemas.openxmlformats.org/officeDocument/2006/relationships/tags" Target="../tags/tag12.xml" /><Relationship Id="rId6" Type="http://schemas.openxmlformats.org/officeDocument/2006/relationships/tags" Target="../tags/tag13.xml" /><Relationship Id="rId7" Type="http://schemas.openxmlformats.org/officeDocument/2006/relationships/tags" Target="../tags/tag14.xml" /><Relationship Id="rId8" Type="http://schemas.openxmlformats.org/officeDocument/2006/relationships/tags" Target="../tags/tag15.xml" /><Relationship Id="rId9" Type="http://schemas.openxmlformats.org/officeDocument/2006/relationships/tags" Target="../tags/tag1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tags" Target="../tags/tag22.xml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3.xml" /><Relationship Id="rId3" Type="http://schemas.openxmlformats.org/officeDocument/2006/relationships/image" Target="../media/image3.png" /><Relationship Id="rId4" Type="http://schemas.openxmlformats.org/officeDocument/2006/relationships/tags" Target="../tags/tag24.xml" /><Relationship Id="rId5" Type="http://schemas.openxmlformats.org/officeDocument/2006/relationships/tags" Target="../tags/tag25.xml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8.xml" /><Relationship Id="rId11" Type="http://schemas.openxmlformats.org/officeDocument/2006/relationships/tags" Target="../tags/tag39.xml" /><Relationship Id="rId12" Type="http://schemas.openxmlformats.org/officeDocument/2006/relationships/tags" Target="../tags/tag40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31.xml" /><Relationship Id="rId3" Type="http://schemas.openxmlformats.org/officeDocument/2006/relationships/image" Target="../media/image3.png" /><Relationship Id="rId4" Type="http://schemas.openxmlformats.org/officeDocument/2006/relationships/tags" Target="../tags/tag32.xml" /><Relationship Id="rId5" Type="http://schemas.openxmlformats.org/officeDocument/2006/relationships/tags" Target="../tags/tag33.xml" /><Relationship Id="rId6" Type="http://schemas.openxmlformats.org/officeDocument/2006/relationships/tags" Target="../tags/tag34.xml" /><Relationship Id="rId7" Type="http://schemas.openxmlformats.org/officeDocument/2006/relationships/tags" Target="../tags/tag35.xml" /><Relationship Id="rId8" Type="http://schemas.openxmlformats.org/officeDocument/2006/relationships/tags" Target="../tags/tag36.xml" /><Relationship Id="rId9" Type="http://schemas.openxmlformats.org/officeDocument/2006/relationships/tags" Target="../tags/tag3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tags" Target="../tags/tag47.xml" /><Relationship Id="rId3" Type="http://schemas.openxmlformats.org/officeDocument/2006/relationships/tags" Target="../tags/tag48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56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9.xml" /><Relationship Id="rId3" Type="http://schemas.openxmlformats.org/officeDocument/2006/relationships/image" Target="../media/image3.png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tags" Target="../tags/tag54.xml" /><Relationship Id="rId9" Type="http://schemas.openxmlformats.org/officeDocument/2006/relationships/tags" Target="../tags/tag5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7.xml" /><Relationship Id="rId3" Type="http://schemas.openxmlformats.org/officeDocument/2006/relationships/image" Target="../media/image3.png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tags" Target="../tags/tag63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6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7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cxnSp>
        <p:nvCxnSpPr>
          <p:cNvPr id="11" name="直接连接符 10"/>
          <p:cNvCxnSpPr/>
          <p:nvPr userDrawn="1">
            <p:custDataLst>
              <p:tags r:id="rId8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9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汇报人姓名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0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汇报日期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6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/>
              <a:t>单击此处编辑文本</a:t>
            </a:r>
          </a:p>
        </p:txBody>
      </p:sp>
      <p:cxnSp>
        <p:nvCxnSpPr>
          <p:cNvPr id="7" name="直接连接符 6"/>
          <p:cNvCxnSpPr/>
          <p:nvPr userDrawn="1">
            <p:custDataLst>
              <p:tags r:id="rId7"/>
            </p:custDataLst>
          </p:nvPr>
        </p:nvCxnSpPr>
        <p:spPr>
          <a:xfrm flipH="1"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8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7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6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7.xml" /><Relationship Id="rId21" Type="http://schemas.openxmlformats.org/officeDocument/2006/relationships/tags" Target="../tags/tag138.xml" /><Relationship Id="rId22" Type="http://schemas.openxmlformats.org/officeDocument/2006/relationships/tags" Target="../tags/tag139.xml" /><Relationship Id="rId23" Type="http://schemas.openxmlformats.org/officeDocument/2006/relationships/tags" Target="../tags/tag140.xml" /><Relationship Id="rId24" Type="http://schemas.openxmlformats.org/officeDocument/2006/relationships/tags" Target="../tags/tag141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42.xml" /><Relationship Id="rId4" Type="http://schemas.openxmlformats.org/officeDocument/2006/relationships/tags" Target="../tags/tag143.xml" /><Relationship Id="rId5" Type="http://schemas.openxmlformats.org/officeDocument/2006/relationships/tags" Target="../tags/tag144.xml" /><Relationship Id="rId6" Type="http://schemas.openxmlformats.org/officeDocument/2006/relationships/tags" Target="../tags/tag145.xml" /><Relationship Id="rId7" Type="http://schemas.openxmlformats.org/officeDocument/2006/relationships/tags" Target="../tags/tag14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7.xml" TargetMode="Internal" /><Relationship Id="rId3" Type="http://schemas.openxmlformats.org/officeDocument/2006/relationships/slide" Target="slide8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6.xml" TargetMode="Internal" /><Relationship Id="rId3" Type="http://schemas.openxmlformats.org/officeDocument/2006/relationships/slide" Target="slide8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3.xml" TargetMode="Internal" /><Relationship Id="rId3" Type="http://schemas.openxmlformats.org/officeDocument/2006/relationships/slide" Target="slide20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slide" Target="slide23.xml" TargetMode="Internal" /><Relationship Id="rId3" Type="http://schemas.openxmlformats.org/officeDocument/2006/relationships/slide" Target="slide20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png" /><Relationship Id="rId3" Type="http://schemas.openxmlformats.org/officeDocument/2006/relationships/tags" Target="../tags/tag159.xml" /><Relationship Id="rId4" Type="http://schemas.openxmlformats.org/officeDocument/2006/relationships/tags" Target="../tags/tag16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9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165.xml" /><Relationship Id="rId3" Type="http://schemas.openxmlformats.org/officeDocument/2006/relationships/tags" Target="../tags/tag166.xml" /><Relationship Id="rId4" Type="http://schemas.openxmlformats.org/officeDocument/2006/relationships/image" Target="../media/image9.png" /><Relationship Id="rId5" Type="http://schemas.openxmlformats.org/officeDocument/2006/relationships/tags" Target="../tags/tag16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7.xml" TargetMode="Internal" /><Relationship Id="rId3" Type="http://schemas.openxmlformats.org/officeDocument/2006/relationships/slide" Target="slide8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3"/>
            </p:custDataLst>
          </p:nvPr>
        </p:nvSpPr>
        <p:spPr>
          <a:xfrm>
            <a:off x="1342390" y="3413760"/>
            <a:ext cx="4826000" cy="649605"/>
          </a:xfrm>
        </p:spPr>
        <p:txBody>
          <a:bodyPr>
            <a:no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第二讲  实词推断法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4"/>
            </p:custDataLst>
          </p:nvPr>
        </p:nvSpPr>
        <p:spPr>
          <a:xfrm>
            <a:off x="1148080" y="1988820"/>
            <a:ext cx="5651500" cy="1191260"/>
          </a:xfrm>
        </p:spPr>
        <p:txBody>
          <a:bodyPr>
            <a:normAutofit/>
          </a:bodyPr>
          <a:lstStyle/>
          <a:p>
            <a:r>
              <a:rPr altLang="zh-CN" b="1">
                <a:solidFill>
                  <a:schemeClr val="tx1"/>
                </a:solidFill>
              </a:rPr>
              <a:t>文言文阅读十一讲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  <p:custDataLst>
              <p:tags r:id="rId5"/>
            </p:custDataLst>
          </p:nvPr>
        </p:nvSpPr>
        <p:spPr>
          <a:xfrm>
            <a:off x="5059045" y="4930775"/>
            <a:ext cx="1910715" cy="408934"/>
          </a:xfrm>
        </p:spPr>
        <p:txBody>
          <a:bodyPr>
            <a:normAutofit lnSpcReduction="10000"/>
          </a:bodyPr>
          <a:lstStyle/>
          <a:p>
            <a:r>
              <a:rPr lang="zh-CN" altLang="en-US"/>
              <a:t>张海山</a:t>
            </a:r>
          </a:p>
        </p:txBody>
      </p:sp>
      <p:sp>
        <p:nvSpPr>
          <p:cNvPr id="12" name="文本占位符 1"/>
          <p:cNvSpPr txBox="1"/>
          <p:nvPr>
            <p:custDataLst>
              <p:tags r:id="rId6"/>
            </p:custDataLst>
          </p:nvPr>
        </p:nvSpPr>
        <p:spPr>
          <a:xfrm>
            <a:off x="310515" y="183434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itchFamily="34" charset="0"/>
                <a:ea typeface="隶书" panose="02010509060101010101" pitchFamily="49" charset="-122"/>
                <a:cs typeface="Arial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/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4210" name="文本占位符 94209"/>
          <p:cNvSpPr>
            <a:spLocks noGrp="1"/>
          </p:cNvSpPr>
          <p:nvPr>
            <p:ph type="body" idx="1"/>
          </p:nvPr>
        </p:nvSpPr>
        <p:spPr>
          <a:xfrm>
            <a:off x="2063750" y="549275"/>
            <a:ext cx="8229600" cy="1295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【例】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２：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</a:rPr>
              <a:t>冻寒不得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短褐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</a:rPr>
              <a:t>，饥饿不得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糟糠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</a:rPr>
              <a:t>，敝撤无走，四顾无告。（</a:t>
            </a:r>
            <a:r>
              <a:rPr lang="en-US" altLang="zh-CN" sz="3200" b="1">
                <a:effectLst>
                  <a:outerShdw blurRad="38100" dist="38100" dir="2700000">
                    <a:srgbClr val="C0C0C0"/>
                  </a:outerShdw>
                </a:effectLst>
              </a:rPr>
              <a:t>2006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</a:rPr>
              <a:t>年北京卷）</a:t>
            </a:r>
          </a:p>
        </p:txBody>
      </p:sp>
      <p:sp>
        <p:nvSpPr>
          <p:cNvPr id="94211" name="矩形 94210"/>
          <p:cNvSpPr/>
          <p:nvPr/>
        </p:nvSpPr>
        <p:spPr>
          <a:xfrm>
            <a:off x="3503613" y="3184525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itchFamily="34" charset="0"/>
                <a:ea typeface="楷体_GB2312" pitchFamily="49" charset="-122"/>
              </a:rPr>
              <a:t>短褐：得到粗布短衣遮体</a:t>
            </a:r>
          </a:p>
        </p:txBody>
      </p:sp>
      <p:sp>
        <p:nvSpPr>
          <p:cNvPr id="94212" name="矩形 94211"/>
          <p:cNvSpPr/>
          <p:nvPr/>
        </p:nvSpPr>
        <p:spPr>
          <a:xfrm>
            <a:off x="3470275" y="3857625"/>
            <a:ext cx="50022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itchFamily="34" charset="0"/>
                <a:ea typeface="楷体_GB2312" pitchFamily="49" charset="-122"/>
              </a:rPr>
              <a:t>糟糠：得到糟糠之食果腹</a:t>
            </a:r>
          </a:p>
        </p:txBody>
      </p:sp>
      <p:sp>
        <p:nvSpPr>
          <p:cNvPr id="94213" name="矩形 94212"/>
          <p:cNvSpPr/>
          <p:nvPr/>
        </p:nvSpPr>
        <p:spPr>
          <a:xfrm>
            <a:off x="2063750" y="4652963"/>
            <a:ext cx="80200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itchFamily="34" charset="0"/>
                <a:ea typeface="隶书" panose="02010509060101010101" pitchFamily="49" charset="-122"/>
              </a:rPr>
              <a:t>译文：挨冻受寒不能</a:t>
            </a:r>
            <a:r>
              <a:rPr lang="zh-CN" altLang="en-US" sz="3200" b="1">
                <a:solidFill>
                  <a:srgbClr val="FF0066"/>
                </a:solidFill>
                <a:latin typeface="Arial" pitchFamily="34" charset="0"/>
                <a:ea typeface="隶书" panose="02010509060101010101" pitchFamily="49" charset="-122"/>
              </a:rPr>
              <a:t>得到粗布短衣遮体</a:t>
            </a:r>
            <a:r>
              <a:rPr lang="zh-CN" altLang="en-US" sz="3200" b="1">
                <a:latin typeface="Arial" pitchFamily="34" charset="0"/>
                <a:ea typeface="隶书" panose="02010509060101010101" pitchFamily="49" charset="-122"/>
              </a:rPr>
              <a:t>，肚子饥饿不能</a:t>
            </a:r>
            <a:r>
              <a:rPr lang="zh-CN" altLang="en-US" sz="3200" b="1">
                <a:solidFill>
                  <a:srgbClr val="FF0066"/>
                </a:solidFill>
                <a:latin typeface="Arial" pitchFamily="34" charset="0"/>
                <a:ea typeface="隶书" panose="02010509060101010101" pitchFamily="49" charset="-122"/>
              </a:rPr>
              <a:t>得到糟糠之食果腹</a:t>
            </a:r>
            <a:r>
              <a:rPr lang="zh-CN" altLang="en-US" sz="3200" b="1">
                <a:latin typeface="Arial" pitchFamily="34" charset="0"/>
                <a:ea typeface="隶书" panose="02010509060101010101" pitchFamily="49" charset="-122"/>
              </a:rPr>
              <a:t>，生活艰难无处可逃荒要饭，四下环顾无人可诉说艰苦。</a:t>
            </a:r>
          </a:p>
        </p:txBody>
      </p:sp>
      <p:sp>
        <p:nvSpPr>
          <p:cNvPr id="94214" name="直接连接符 94213"/>
          <p:cNvSpPr/>
          <p:nvPr/>
        </p:nvSpPr>
        <p:spPr>
          <a:xfrm>
            <a:off x="5163185" y="1196658"/>
            <a:ext cx="792163" cy="0"/>
          </a:xfrm>
          <a:prstGeom prst="line">
            <a:avLst/>
          </a:prstGeom>
          <a:ln w="571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4215" name="直接连接符 94214"/>
          <p:cNvSpPr/>
          <p:nvPr/>
        </p:nvSpPr>
        <p:spPr>
          <a:xfrm>
            <a:off x="8178165" y="1269683"/>
            <a:ext cx="720725" cy="0"/>
          </a:xfrm>
          <a:prstGeom prst="line">
            <a:avLst/>
          </a:prstGeom>
          <a:ln w="571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4216" name="线形标注 1 94215"/>
          <p:cNvSpPr/>
          <p:nvPr/>
        </p:nvSpPr>
        <p:spPr>
          <a:xfrm>
            <a:off x="5416868" y="2176463"/>
            <a:ext cx="5688012" cy="1008062"/>
          </a:xfrm>
          <a:prstGeom prst="borderCallout1">
            <a:avLst>
              <a:gd name="adj1" fmla="val 11338"/>
              <a:gd name="adj2" fmla="val -1338"/>
              <a:gd name="adj3" fmla="val -84407"/>
              <a:gd name="adj4" fmla="val -2065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不得：能愿动词，其后必须要有实义动词</a:t>
            </a:r>
          </a:p>
        </p:txBody>
      </p:sp>
      <p:sp>
        <p:nvSpPr>
          <p:cNvPr id="94217" name="直接连接符 94216"/>
          <p:cNvSpPr/>
          <p:nvPr/>
        </p:nvSpPr>
        <p:spPr>
          <a:xfrm flipH="1">
            <a:off x="6096000" y="1312863"/>
            <a:ext cx="2376488" cy="863600"/>
          </a:xfrm>
          <a:prstGeom prst="line">
            <a:avLst/>
          </a:prstGeom>
          <a:ln w="38100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4219" name="动作按钮: 自定义 94218">
            <a:hlinkClick r:id="rId2" action="ppaction://hlinksldjump"/>
          </p:cNvPr>
          <p:cNvSpPr/>
          <p:nvPr/>
        </p:nvSpPr>
        <p:spPr>
          <a:xfrm>
            <a:off x="8300085" y="6308725"/>
            <a:ext cx="1079500" cy="576263"/>
          </a:xfrm>
          <a:prstGeom prst="actionButtonBlank">
            <a:avLst/>
          </a:prstGeom>
          <a:solidFill>
            <a:srgbClr val="66FF6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例题</a:t>
            </a:r>
          </a:p>
        </p:txBody>
      </p:sp>
      <p:sp>
        <p:nvSpPr>
          <p:cNvPr id="94220" name="动作按钮: 自定义 94219">
            <a:hlinkClick r:id="rId3" action="ppaction://hlinksldjump"/>
          </p:cNvPr>
          <p:cNvSpPr/>
          <p:nvPr/>
        </p:nvSpPr>
        <p:spPr>
          <a:xfrm>
            <a:off x="9625965" y="6308725"/>
            <a:ext cx="1008063" cy="549275"/>
          </a:xfrm>
          <a:prstGeom prst="actionButtonBlank">
            <a:avLst/>
          </a:prstGeom>
          <a:solidFill>
            <a:srgbClr val="FF3399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方法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2" grpId="1"/>
      <p:bldP spid="94213" grpId="2"/>
      <p:bldP spid="94216" grpId="3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5234" name="文本占位符 95233"/>
          <p:cNvSpPr>
            <a:spLocks noGrp="1"/>
          </p:cNvSpPr>
          <p:nvPr>
            <p:ph type="body" idx="1"/>
          </p:nvPr>
        </p:nvSpPr>
        <p:spPr>
          <a:xfrm>
            <a:off x="2403475" y="549275"/>
            <a:ext cx="8484235" cy="1151255"/>
          </a:xfrm>
        </p:spPr>
        <p:txBody>
          <a:bodyPr>
            <a:noAutofit/>
          </a:bodyPr>
          <a:lstStyle/>
          <a:p>
            <a:pPr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【例】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３：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</a:rPr>
              <a:t>及去东阳归家，经年岁，口不言荣辱，士类益以此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多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</a:rPr>
              <a:t>之。（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</a:rPr>
              <a:t>2006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</a:rPr>
              <a:t>年重庆卷）</a:t>
            </a:r>
          </a:p>
        </p:txBody>
      </p:sp>
      <p:sp>
        <p:nvSpPr>
          <p:cNvPr id="95236" name="矩形 95235"/>
          <p:cNvSpPr/>
          <p:nvPr/>
        </p:nvSpPr>
        <p:spPr>
          <a:xfrm>
            <a:off x="2590483" y="3418523"/>
            <a:ext cx="76485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隶书" panose="02010509060101010101" pitchFamily="49" charset="-122"/>
              </a:rPr>
              <a:t>译文：到他离开东阳回到家乡，数年说话时不谈荣誉耻辱，士大夫们更因为这样而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隶书" panose="02010509060101010101" pitchFamily="49" charset="-122"/>
              </a:rPr>
              <a:t>赞赏</a:t>
            </a:r>
            <a:r>
              <a:rPr lang="zh-CN" altLang="en-US" sz="3600" b="1">
                <a:latin typeface="Arial" pitchFamily="34" charset="0"/>
                <a:ea typeface="隶书" panose="02010509060101010101" pitchFamily="49" charset="-122"/>
              </a:rPr>
              <a:t>他。</a:t>
            </a:r>
          </a:p>
        </p:txBody>
      </p:sp>
      <p:sp>
        <p:nvSpPr>
          <p:cNvPr id="95237" name="直接连接符 95236"/>
          <p:cNvSpPr/>
          <p:nvPr/>
        </p:nvSpPr>
        <p:spPr>
          <a:xfrm flipH="1">
            <a:off x="6010910" y="1426845"/>
            <a:ext cx="0" cy="720725"/>
          </a:xfrm>
          <a:prstGeom prst="line">
            <a:avLst/>
          </a:prstGeom>
          <a:ln w="88900" cap="flat" cmpd="dbl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5238" name="直接连接符 95237"/>
          <p:cNvSpPr/>
          <p:nvPr/>
        </p:nvSpPr>
        <p:spPr>
          <a:xfrm>
            <a:off x="7511733" y="2013268"/>
            <a:ext cx="431800" cy="0"/>
          </a:xfrm>
          <a:prstGeom prst="line">
            <a:avLst/>
          </a:prstGeom>
          <a:ln w="5715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5239" name="上箭头标注 95238"/>
          <p:cNvSpPr/>
          <p:nvPr/>
        </p:nvSpPr>
        <p:spPr>
          <a:xfrm>
            <a:off x="7511733" y="2013268"/>
            <a:ext cx="1223962" cy="647700"/>
          </a:xfrm>
          <a:prstGeom prst="upArrowCallout">
            <a:avLst>
              <a:gd name="adj1" fmla="val 47242"/>
              <a:gd name="adj2" fmla="val 47242"/>
              <a:gd name="adj3" fmla="val 16666"/>
              <a:gd name="adj4" fmla="val 66667"/>
            </a:avLst>
          </a:prstGeom>
          <a:noFill/>
          <a:ln w="38100" cap="flat" cmpd="sng">
            <a:solidFill>
              <a:srgbClr val="3333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宾语</a:t>
            </a:r>
          </a:p>
        </p:txBody>
      </p:sp>
      <p:sp>
        <p:nvSpPr>
          <p:cNvPr id="95240" name="线形标注 1 95239"/>
          <p:cNvSpPr/>
          <p:nvPr/>
        </p:nvSpPr>
        <p:spPr>
          <a:xfrm>
            <a:off x="4874260" y="2450783"/>
            <a:ext cx="2443163" cy="609600"/>
          </a:xfrm>
          <a:prstGeom prst="borderCallout1">
            <a:avLst>
              <a:gd name="adj1" fmla="val 18750"/>
              <a:gd name="adj2" fmla="val 103120"/>
              <a:gd name="adj3" fmla="val -70833"/>
              <a:gd name="adj4" fmla="val 109032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>
                <a:solidFill>
                  <a:srgbClr val="FF0066"/>
                </a:solidFill>
                <a:latin typeface="Arial" pitchFamily="34" charset="0"/>
                <a:ea typeface="楷体_GB2312" pitchFamily="49" charset="-122"/>
              </a:rPr>
              <a:t>赞美，赞赏</a:t>
            </a:r>
          </a:p>
        </p:txBody>
      </p:sp>
      <p:sp>
        <p:nvSpPr>
          <p:cNvPr id="95242" name="动作按钮: 自定义 95241">
            <a:hlinkClick r:id="rId2" action="ppaction://hlinksldjump"/>
          </p:cNvPr>
          <p:cNvSpPr/>
          <p:nvPr/>
        </p:nvSpPr>
        <p:spPr>
          <a:xfrm>
            <a:off x="8100060" y="6281420"/>
            <a:ext cx="1079500" cy="576263"/>
          </a:xfrm>
          <a:prstGeom prst="actionButtonBlank">
            <a:avLst/>
          </a:prstGeom>
          <a:solidFill>
            <a:srgbClr val="66FF6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例题</a:t>
            </a:r>
          </a:p>
        </p:txBody>
      </p:sp>
      <p:sp>
        <p:nvSpPr>
          <p:cNvPr id="95243" name="动作按钮: 自定义 95242">
            <a:hlinkClick r:id="rId3" action="ppaction://hlinksldjump"/>
          </p:cNvPr>
          <p:cNvSpPr/>
          <p:nvPr/>
        </p:nvSpPr>
        <p:spPr>
          <a:xfrm>
            <a:off x="9480550" y="6308725"/>
            <a:ext cx="1008063" cy="549275"/>
          </a:xfrm>
          <a:prstGeom prst="actionButtonBlank">
            <a:avLst/>
          </a:prstGeom>
          <a:solidFill>
            <a:srgbClr val="FF3399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方法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9" grpId="1"/>
      <p:bldP spid="95240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4070" y="492125"/>
            <a:ext cx="5836920" cy="563245"/>
          </a:xfrm>
        </p:spPr>
        <p:txBody>
          <a:bodyPr/>
          <a:lstStyle/>
          <a:p>
            <a:r>
              <a:rPr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方法三：对应互释法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28620" y="1654175"/>
            <a:ext cx="68326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Arial" pitchFamily="34" charset="0"/>
                <a:sym typeface="+mn-ea"/>
              </a:rPr>
              <a:t>在相似的语言结构中，处于对应位置的词语，我们往往可以根据其意义上</a:t>
            </a:r>
            <a:r>
              <a:rPr lang="zh-CN" altLang="en-US" sz="3600">
                <a:solidFill>
                  <a:srgbClr val="3333FF"/>
                </a:solidFill>
                <a:latin typeface="Arial" pitchFamily="34" charset="0"/>
                <a:sym typeface="+mn-ea"/>
              </a:rPr>
              <a:t>相同、相近、相对</a:t>
            </a:r>
            <a:r>
              <a:rPr lang="zh-CN" altLang="en-US" sz="3600">
                <a:latin typeface="Arial" pitchFamily="34" charset="0"/>
                <a:sym typeface="+mn-ea"/>
              </a:rPr>
              <a:t>的特点，求得词语的正确解释。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8" name="矩形 36867"/>
          <p:cNvSpPr/>
          <p:nvPr/>
        </p:nvSpPr>
        <p:spPr>
          <a:xfrm>
            <a:off x="3124200" y="3581400"/>
            <a:ext cx="309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4800" b="1">
              <a:latin typeface="Times New Roman" panose="02020603050405020304" charset="0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1918970" y="1042353"/>
            <a:ext cx="80645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1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、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忠不必用兮，贤不必以。（《涉江》） </a:t>
            </a:r>
          </a:p>
        </p:txBody>
      </p:sp>
      <p:sp>
        <p:nvSpPr>
          <p:cNvPr id="36876" name="矩形 36875"/>
          <p:cNvSpPr/>
          <p:nvPr/>
        </p:nvSpPr>
        <p:spPr>
          <a:xfrm>
            <a:off x="2566988" y="4415791"/>
            <a:ext cx="7416800" cy="922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译文：忠诚的人不一定被任用，</a:t>
            </a:r>
          </a:p>
          <a:p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贤能的人不一定得到职位。</a:t>
            </a:r>
          </a:p>
        </p:txBody>
      </p:sp>
      <p:sp>
        <p:nvSpPr>
          <p:cNvPr id="36892" name="左弧形箭头 36891"/>
          <p:cNvSpPr/>
          <p:nvPr/>
        </p:nvSpPr>
        <p:spPr>
          <a:xfrm rot="5400000">
            <a:off x="3721100" y="-905510"/>
            <a:ext cx="733425" cy="3351530"/>
          </a:xfrm>
          <a:prstGeom prst="curvedRightArrow">
            <a:avLst>
              <a:gd name="adj1" fmla="val 44201"/>
              <a:gd name="adj2" fmla="val 175938"/>
              <a:gd name="adj3" fmla="val 33333"/>
            </a:avLst>
          </a:prstGeom>
          <a:solidFill>
            <a:srgbClr val="3366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3" name="直接连接符 36892"/>
          <p:cNvSpPr/>
          <p:nvPr/>
        </p:nvSpPr>
        <p:spPr>
          <a:xfrm>
            <a:off x="5382260" y="1687513"/>
            <a:ext cx="576263" cy="0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6894" name="直接连接符 36893"/>
          <p:cNvSpPr/>
          <p:nvPr/>
        </p:nvSpPr>
        <p:spPr>
          <a:xfrm>
            <a:off x="2661603" y="1615758"/>
            <a:ext cx="576262" cy="0"/>
          </a:xfrm>
          <a:prstGeom prst="line">
            <a:avLst/>
          </a:prstGeom>
          <a:ln w="57150" cap="flat" cmpd="sng">
            <a:solidFill>
              <a:srgbClr val="3366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6895" name="右弧形箭头 36894"/>
          <p:cNvSpPr/>
          <p:nvPr/>
        </p:nvSpPr>
        <p:spPr>
          <a:xfrm rot="5400000">
            <a:off x="4926965" y="546735"/>
            <a:ext cx="733425" cy="3185795"/>
          </a:xfrm>
          <a:prstGeom prst="curvedLeftArrow">
            <a:avLst>
              <a:gd name="adj1" fmla="val 56710"/>
              <a:gd name="adj2" fmla="val 162771"/>
              <a:gd name="adj3" fmla="val 33333"/>
            </a:avLst>
          </a:prstGeom>
          <a:solidFill>
            <a:srgbClr val="CC00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96" name="直接连接符 36895"/>
          <p:cNvSpPr/>
          <p:nvPr/>
        </p:nvSpPr>
        <p:spPr>
          <a:xfrm>
            <a:off x="6310630" y="1687830"/>
            <a:ext cx="576263" cy="0"/>
          </a:xfrm>
          <a:prstGeom prst="line">
            <a:avLst/>
          </a:prstGeom>
          <a:ln w="57150" cap="flat" cmpd="sng">
            <a:solidFill>
              <a:srgbClr val="CC00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6897" name="直接连接符 36896"/>
          <p:cNvSpPr/>
          <p:nvPr/>
        </p:nvSpPr>
        <p:spPr>
          <a:xfrm>
            <a:off x="4079558" y="1616075"/>
            <a:ext cx="576262" cy="0"/>
          </a:xfrm>
          <a:prstGeom prst="line">
            <a:avLst/>
          </a:prstGeom>
          <a:ln w="57150" cap="flat" cmpd="sng">
            <a:solidFill>
              <a:srgbClr val="CC0099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36900" name="动作按钮: 自定义 36899">
            <a:hlinkClick r:id="rId2" action="ppaction://hlinksldjump"/>
          </p:cNvPr>
          <p:cNvSpPr/>
          <p:nvPr/>
        </p:nvSpPr>
        <p:spPr>
          <a:xfrm>
            <a:off x="8172450" y="6295390"/>
            <a:ext cx="1079500" cy="576263"/>
          </a:xfrm>
          <a:prstGeom prst="actionButtonBlank">
            <a:avLst/>
          </a:prstGeom>
          <a:solidFill>
            <a:srgbClr val="66FF66"/>
          </a:solidFill>
          <a:ln w="9525">
            <a:noFill/>
          </a:ln>
        </p:spPr>
        <p:txBody>
          <a:bodyPr wrap="none" anchor="ctr"/>
          <a:lstStyle/>
          <a:p>
            <a:pPr algn="ctr"/>
            <a:endParaRPr lang="zh-CN" altLang="en-US" sz="3600">
              <a:latin typeface="Arial" pitchFamily="34" charset="0"/>
            </a:endParaRPr>
          </a:p>
        </p:txBody>
      </p:sp>
      <p:sp>
        <p:nvSpPr>
          <p:cNvPr id="36901" name="动作按钮: 自定义 36900">
            <a:hlinkClick r:id="rId3" action="ppaction://hlinksldjump"/>
          </p:cNvPr>
          <p:cNvSpPr/>
          <p:nvPr/>
        </p:nvSpPr>
        <p:spPr>
          <a:xfrm>
            <a:off x="9723755" y="6308725"/>
            <a:ext cx="1008063" cy="549275"/>
          </a:xfrm>
          <a:prstGeom prst="actionButtonBlank">
            <a:avLst/>
          </a:prstGeom>
          <a:solidFill>
            <a:srgbClr val="FF3399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方法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72940" y="2874645"/>
            <a:ext cx="324612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FF3300"/>
                </a:solidFill>
                <a:latin typeface="Arial" pitchFamily="34" charset="0"/>
                <a:ea typeface="楷体_GB2312" pitchFamily="49" charset="-122"/>
                <a:sym typeface="+mn-ea"/>
              </a:rPr>
              <a:t>以：被任用。</a:t>
            </a:r>
            <a:endParaRPr lang="zh-CN" altLang="en-US" sz="4000" b="1">
              <a:solidFill>
                <a:srgbClr val="FF3300"/>
              </a:solidFill>
              <a:latin typeface="Arial" pitchFamily="34" charset="0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2450" y="626110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latin typeface="Arial" pitchFamily="34" charset="0"/>
                <a:sym typeface="+mn-ea"/>
              </a:rPr>
              <a:t>例题</a:t>
            </a:r>
            <a:endParaRPr lang="zh-CN" altLang="en-US" sz="36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36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04" name="矩形 102403"/>
          <p:cNvSpPr/>
          <p:nvPr/>
        </p:nvSpPr>
        <p:spPr>
          <a:xfrm>
            <a:off x="2065338" y="476250"/>
            <a:ext cx="8207375" cy="206121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2 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</a:rPr>
              <a:t>、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褒城驿号天下第一。及得寓目，视其沼，则浅混而污；视其舟，则离败而胶；</a:t>
            </a: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庭除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甚芜，</a:t>
            </a:r>
            <a:r>
              <a:rPr lang="zh-CN" altLang="en-US" sz="3200" b="1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堂庑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甚残，乌睹其所谓宏丽者？（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2005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charset="0"/>
              </a:rPr>
              <a:t>浙江卷）</a:t>
            </a:r>
          </a:p>
        </p:txBody>
      </p:sp>
      <p:sp>
        <p:nvSpPr>
          <p:cNvPr id="102405" name="矩形 102404"/>
          <p:cNvSpPr/>
          <p:nvPr/>
        </p:nvSpPr>
        <p:spPr>
          <a:xfrm>
            <a:off x="2135188" y="4066858"/>
            <a:ext cx="8280400" cy="20612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译文：褒城驿号称全国第一，到我亲眼所见，看其池水，浅浊而肮脏；看其船只，破碎而搁沉；</a:t>
            </a:r>
            <a:r>
              <a:rPr lang="zh-CN" altLang="en-US" sz="32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庭院台阶</a:t>
            </a:r>
            <a:r>
              <a:rPr lang="zh-CN" altLang="en-US" sz="32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十分荒芜，</a:t>
            </a:r>
            <a:r>
              <a:rPr lang="zh-CN" altLang="en-US" sz="32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堂房廊屋</a:t>
            </a:r>
            <a:r>
              <a:rPr lang="zh-CN" altLang="en-US" sz="32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都很残破，哪里看得到它所谓的宏大壮丽呢？ </a:t>
            </a:r>
          </a:p>
        </p:txBody>
      </p:sp>
      <p:sp>
        <p:nvSpPr>
          <p:cNvPr id="102406" name="矩形 102405"/>
          <p:cNvSpPr/>
          <p:nvPr/>
        </p:nvSpPr>
        <p:spPr>
          <a:xfrm>
            <a:off x="2063750" y="2703513"/>
            <a:ext cx="7272338" cy="10763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庭除：庭院和台阶。</a:t>
            </a:r>
          </a:p>
          <a:p>
            <a:r>
              <a:rPr lang="zh-CN" altLang="en-US" sz="3200" b="1">
                <a:solidFill>
                  <a:srgbClr val="FF0066"/>
                </a:solidFill>
                <a:latin typeface="楷体_GB2312" pitchFamily="49" charset="-122"/>
                <a:ea typeface="楷体_GB2312" pitchFamily="49" charset="-122"/>
              </a:rPr>
              <a:t>堂庑：中堂及堂下四周房屋 </a:t>
            </a:r>
          </a:p>
        </p:txBody>
      </p:sp>
      <p:sp>
        <p:nvSpPr>
          <p:cNvPr id="102407" name="右弧形箭头 102406"/>
          <p:cNvSpPr/>
          <p:nvPr/>
        </p:nvSpPr>
        <p:spPr>
          <a:xfrm rot="16200000">
            <a:off x="3179763" y="441325"/>
            <a:ext cx="431800" cy="1800225"/>
          </a:xfrm>
          <a:prstGeom prst="curvedLeftArrow">
            <a:avLst>
              <a:gd name="adj1" fmla="val 83382"/>
              <a:gd name="adj2" fmla="val 166764"/>
              <a:gd name="adj3" fmla="val 33333"/>
            </a:avLst>
          </a:prstGeom>
          <a:solidFill>
            <a:srgbClr val="0099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08" name="直接连接符 102407"/>
          <p:cNvSpPr/>
          <p:nvPr/>
        </p:nvSpPr>
        <p:spPr>
          <a:xfrm>
            <a:off x="9409113" y="1484313"/>
            <a:ext cx="647700" cy="0"/>
          </a:xfrm>
          <a:prstGeom prst="line">
            <a:avLst/>
          </a:prstGeom>
          <a:ln w="5715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09" name="直接连接符 102408"/>
          <p:cNvSpPr/>
          <p:nvPr/>
        </p:nvSpPr>
        <p:spPr>
          <a:xfrm>
            <a:off x="2063750" y="1989138"/>
            <a:ext cx="503238" cy="0"/>
          </a:xfrm>
          <a:prstGeom prst="line">
            <a:avLst/>
          </a:prstGeom>
          <a:ln w="5715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10" name="直接连接符 102409"/>
          <p:cNvSpPr/>
          <p:nvPr/>
        </p:nvSpPr>
        <p:spPr>
          <a:xfrm>
            <a:off x="3792538" y="1989138"/>
            <a:ext cx="790575" cy="0"/>
          </a:xfrm>
          <a:prstGeom prst="line">
            <a:avLst/>
          </a:prstGeom>
          <a:ln w="57150" cap="flat" cmpd="sng">
            <a:solidFill>
              <a:srgbClr val="0099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11" name="矩形 102410"/>
          <p:cNvSpPr/>
          <p:nvPr/>
        </p:nvSpPr>
        <p:spPr>
          <a:xfrm>
            <a:off x="7248525" y="2420938"/>
            <a:ext cx="3097213" cy="181483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庑：正房对面和两侧的小屋子</a:t>
            </a:r>
            <a:r>
              <a:rPr lang="zh-CN" altLang="zh-CN" sz="2800" b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(《林黛玉进贾府</a:t>
            </a:r>
            <a:r>
              <a:rPr lang="en-US" altLang="zh-CN" sz="2800" b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》</a:t>
            </a:r>
            <a:r>
              <a:rPr lang="zh-CN" altLang="en-US" sz="2800" b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有讲到“厢庑游廊”</a:t>
            </a:r>
            <a:r>
              <a:rPr lang="en-US" altLang="zh-CN" sz="2800" b="1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charset="0"/>
              </a:rPr>
              <a:t>)</a:t>
            </a:r>
          </a:p>
        </p:txBody>
      </p:sp>
      <p:sp>
        <p:nvSpPr>
          <p:cNvPr id="102415" name="动作按钮: 自定义 102414">
            <a:hlinkClick r:id="rId2" action="ppaction://hlinksldjump"/>
          </p:cNvPr>
          <p:cNvSpPr/>
          <p:nvPr/>
        </p:nvSpPr>
        <p:spPr>
          <a:xfrm>
            <a:off x="8112125" y="6308725"/>
            <a:ext cx="1079500" cy="576263"/>
          </a:xfrm>
          <a:prstGeom prst="actionButtonBlank">
            <a:avLst/>
          </a:prstGeom>
          <a:solidFill>
            <a:srgbClr val="66FF6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例题</a:t>
            </a:r>
          </a:p>
        </p:txBody>
      </p:sp>
      <p:sp>
        <p:nvSpPr>
          <p:cNvPr id="102416" name="动作按钮: 自定义 102415">
            <a:hlinkClick r:id="rId3" action="ppaction://hlinksldjump"/>
          </p:cNvPr>
          <p:cNvSpPr/>
          <p:nvPr/>
        </p:nvSpPr>
        <p:spPr>
          <a:xfrm>
            <a:off x="9540875" y="6308725"/>
            <a:ext cx="1008063" cy="549275"/>
          </a:xfrm>
          <a:prstGeom prst="actionButtonBlank">
            <a:avLst/>
          </a:prstGeom>
          <a:solidFill>
            <a:srgbClr val="FF3399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方法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  <p:bldP spid="102406" grpId="1"/>
      <p:bldP spid="102411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>
                <a:solidFill>
                  <a:srgbClr val="FF0000"/>
                </a:solidFill>
                <a:latin typeface="华康魏碑W7" charset="-122"/>
                <a:ea typeface="华康魏碑W7" charset="-122"/>
                <a:sym typeface="华文中宋" pitchFamily="2" charset="-122"/>
              </a:rPr>
              <a:t>结构观察法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2035175" y="1135380"/>
            <a:ext cx="4491990" cy="485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、方其破荆州，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下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江陵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938270" y="1811655"/>
            <a:ext cx="30372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破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下，攻下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172335" y="2896235"/>
            <a:ext cx="7350125" cy="485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、吾尝终日而思矣，不如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须臾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之所学也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4512945" y="3633470"/>
            <a:ext cx="548322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终日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整天，须臾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片刻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172335" y="4519930"/>
            <a:ext cx="49002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、忠不必用兮，贤不必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以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4248150" y="5345430"/>
            <a:ext cx="34455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用</a:t>
            </a:r>
            <a:r>
              <a:rPr lang="en-US" altLang="zh-CN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——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以，被任用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>
                <a:solidFill>
                  <a:srgbClr val="FF0000"/>
                </a:solidFill>
                <a:latin typeface="华康魏碑W7" charset="-122"/>
                <a:ea typeface="华康魏碑W7" charset="-122"/>
                <a:sym typeface="华文中宋" pitchFamily="2" charset="-122"/>
              </a:rPr>
              <a:t>结构观察法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80335" y="1317625"/>
            <a:ext cx="6125210" cy="4851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、戴朱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缨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宝饰之帽，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腰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白玉之环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479540" y="198183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腰里佩着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680335" y="2698750"/>
            <a:ext cx="44919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、庶竭驽钝，</a:t>
            </a:r>
            <a:r>
              <a:rPr lang="zh-CN" altLang="en-US" sz="3200" b="1" u="sng">
                <a:solidFill>
                  <a:srgbClr val="FF33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攘</a:t>
            </a:r>
            <a:r>
              <a:rPr lang="zh-CN" altLang="en-US" sz="32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itchFamily="34" charset="0"/>
                <a:ea typeface="黑体" panose="02010609060101010101" pitchFamily="2" charset="-122"/>
                <a:sym typeface="+mn-ea"/>
              </a:rPr>
              <a:t>除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奸凶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4660900" y="3415030"/>
            <a:ext cx="42659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同义复词。排斥、排除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680335" y="4301490"/>
            <a:ext cx="81667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、今主上</a:t>
            </a:r>
            <a:r>
              <a:rPr lang="zh-CN" altLang="en-US" sz="3200" b="1">
                <a:solidFill>
                  <a:srgbClr val="00B0F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幼</a:t>
            </a:r>
            <a:r>
              <a:rPr lang="zh-CN" altLang="en-US" sz="32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+mn-ea"/>
              </a:rPr>
              <a:t>冲</a:t>
            </a:r>
            <a:r>
              <a:rPr lang="zh-CN" altLang="en-US" sz="3200" b="1">
                <a:latin typeface="Arial" pitchFamily="34" charset="0"/>
                <a:ea typeface="黑体" panose="02010609060101010101" pitchFamily="2" charset="-122"/>
                <a:sym typeface="+mn-ea"/>
              </a:rPr>
              <a:t>，贼臣虎据，雄才奋用之秋也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3358515" y="5029835"/>
            <a:ext cx="71240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方正姚体" charset="-122"/>
                <a:sym typeface="+mn-ea"/>
              </a:rPr>
              <a:t>同义复词。“冲”即“幼”，“年幼”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87625" y="1264920"/>
            <a:ext cx="22263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7.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追亡逐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北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5600700" y="1264920"/>
            <a:ext cx="38595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败逃者，逃亡的人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2587625" y="2334260"/>
            <a:ext cx="42678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8.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奉之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繁，侵之愈急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7361555" y="2261235"/>
            <a:ext cx="30429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更加，越来越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587625" y="3244850"/>
            <a:ext cx="59010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9.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忧劳可以兴国，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逸豫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可以亡身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854440" y="3137535"/>
            <a:ext cx="222631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(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安逸享受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2587625" y="4095115"/>
            <a:ext cx="40646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10.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曹操之众远来疲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敝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7763510" y="4095115"/>
            <a:ext cx="16129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（疲劳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11" name="文本框 10"/>
          <p:cNvSpPr txBox="1"/>
          <p:nvPr/>
        </p:nvSpPr>
        <p:spPr>
          <a:xfrm>
            <a:off x="2587625" y="5017770"/>
            <a:ext cx="36563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11.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通五经，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贯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华文中宋" pitchFamily="2" charset="-122"/>
                <a:sym typeface="+mn-ea"/>
              </a:rPr>
              <a:t>六艺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7269480" y="5017770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  <a:sym typeface="+mn-ea"/>
              </a:rPr>
              <a:t>（贯通）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7" grpId="8"/>
      <p:bldP spid="7" grpId="9"/>
      <p:bldP spid="8" grpId="10"/>
      <p:bldP spid="8" grpId="11"/>
      <p:bldP spid="9" grpId="12"/>
      <p:bldP spid="9" grpId="13"/>
      <p:bldP spid="10" grpId="14"/>
      <p:bldP spid="10" grpId="15"/>
      <p:bldP spid="11" grpId="16"/>
      <p:bldP spid="11" grpId="17"/>
      <p:bldP spid="12" grpId="18"/>
      <p:bldP spid="12" grpId="19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3" name="Rectangle 2"/>
          <p:cNvSpPr>
            <a:spLocks noGrp="1"/>
          </p:cNvSpPr>
          <p:nvPr>
            <p:ph idx="1"/>
          </p:nvPr>
        </p:nvSpPr>
        <p:spPr>
          <a:xfrm>
            <a:off x="408517" y="836084"/>
            <a:ext cx="11017249" cy="4929716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 fontScale="80000"/>
          </a:bodyPr>
          <a:lstStyle/>
          <a:p>
            <a:pPr>
              <a:buNone/>
            </a:pPr>
            <a:r>
              <a:rPr lang="en-US" altLang="zh-CN" sz="3600"/>
              <a:t>1</a:t>
            </a:r>
            <a:r>
              <a:rPr lang="zh-CN" altLang="en-US" sz="3600"/>
              <a:t>、</a:t>
            </a:r>
            <a:r>
              <a:rPr lang="en-US" altLang="zh-CN" sz="3600"/>
              <a:t>2017</a:t>
            </a:r>
            <a:r>
              <a:rPr lang="zh-CN" altLang="en-US" sz="3600"/>
              <a:t>年高考全国卷</a:t>
            </a:r>
            <a:r>
              <a:rPr lang="en-US" altLang="zh-CN" sz="3600"/>
              <a:t>1</a:t>
            </a:r>
            <a:r>
              <a:rPr lang="zh-CN" altLang="en-US" sz="3600"/>
              <a:t>文言文翻译：</a:t>
            </a:r>
            <a:endParaRPr lang="en-US" altLang="zh-CN" sz="3600"/>
          </a:p>
          <a:p>
            <a:pPr>
              <a:buNone/>
            </a:pPr>
            <a:endParaRPr lang="zh-CN" altLang="en-US" sz="3600"/>
          </a:p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        （谢）弘微口不言人</a:t>
            </a:r>
            <a:r>
              <a:rPr lang="zh-CN" altLang="en-US" sz="3600" b="1">
                <a:solidFill>
                  <a:srgbClr val="FF0000"/>
                </a:solidFill>
              </a:rPr>
              <a:t>短长</a:t>
            </a:r>
            <a:r>
              <a:rPr lang="zh-CN" altLang="en-US" sz="3600" b="1">
                <a:solidFill>
                  <a:srgbClr val="0000FF"/>
                </a:solidFill>
              </a:rPr>
              <a:t>，而（谢）曜好</a:t>
            </a:r>
            <a:r>
              <a:rPr lang="zh-CN" altLang="en-US" sz="3600" b="1">
                <a:solidFill>
                  <a:srgbClr val="FF0000"/>
                </a:solidFill>
              </a:rPr>
              <a:t>臧否</a:t>
            </a:r>
            <a:r>
              <a:rPr lang="zh-CN" altLang="en-US" sz="3600" b="1">
                <a:solidFill>
                  <a:srgbClr val="0000FF"/>
                </a:solidFill>
              </a:rPr>
              <a:t>人物，曜每言论，弘微常以他语</a:t>
            </a:r>
            <a:r>
              <a:rPr lang="zh-CN" altLang="en-US" sz="3600" b="1">
                <a:solidFill>
                  <a:srgbClr val="FF0000"/>
                </a:solidFill>
              </a:rPr>
              <a:t>乱</a:t>
            </a:r>
            <a:r>
              <a:rPr lang="zh-CN" altLang="en-US" sz="3600" b="1">
                <a:solidFill>
                  <a:srgbClr val="0000FF"/>
                </a:solidFill>
              </a:rPr>
              <a:t>之。</a:t>
            </a:r>
          </a:p>
          <a:p>
            <a:pPr>
              <a:buNone/>
            </a:pPr>
            <a:endParaRPr lang="zh-CN" altLang="en-US" sz="3600" b="1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sz="3600" b="1">
                <a:solidFill>
                  <a:srgbClr val="0000FF"/>
                </a:solidFill>
              </a:rPr>
              <a:t>译文：谢弘微口中不说别人</a:t>
            </a:r>
            <a:r>
              <a:rPr lang="zh-CN" altLang="en-US" sz="3600" b="1">
                <a:solidFill>
                  <a:srgbClr val="FF0000"/>
                </a:solidFill>
              </a:rPr>
              <a:t>坏话</a:t>
            </a:r>
            <a:r>
              <a:rPr lang="zh-CN" altLang="en-US" sz="3600" b="1">
                <a:solidFill>
                  <a:srgbClr val="0000FF"/>
                </a:solidFill>
              </a:rPr>
              <a:t>，而谢曜则喜爱</a:t>
            </a:r>
            <a:r>
              <a:rPr lang="zh-CN" altLang="en-US" sz="3600" b="1">
                <a:solidFill>
                  <a:srgbClr val="FF0000"/>
                </a:solidFill>
              </a:rPr>
              <a:t>评议</a:t>
            </a:r>
            <a:r>
              <a:rPr lang="zh-CN" altLang="en-US" sz="3600" b="1">
                <a:solidFill>
                  <a:srgbClr val="0000FF"/>
                </a:solidFill>
              </a:rPr>
              <a:t>（</a:t>
            </a:r>
            <a:r>
              <a:rPr lang="zh-CN" altLang="en-US" sz="3600" b="1">
                <a:solidFill>
                  <a:srgbClr val="FF0000"/>
                </a:solidFill>
              </a:rPr>
              <a:t>褒贬</a:t>
            </a:r>
            <a:r>
              <a:rPr lang="zh-CN" altLang="en-US" sz="3600" b="1">
                <a:solidFill>
                  <a:srgbClr val="0000FF"/>
                </a:solidFill>
              </a:rPr>
              <a:t>）人物，每当谢曜发表议论时，谢弘微常用别的话题</a:t>
            </a:r>
            <a:r>
              <a:rPr lang="zh-CN" altLang="en-US" sz="3600" b="1">
                <a:solidFill>
                  <a:srgbClr val="FF0000"/>
                </a:solidFill>
              </a:rPr>
              <a:t>岔开</a:t>
            </a:r>
            <a:r>
              <a:rPr lang="zh-CN" altLang="en-US" sz="3600" b="1">
                <a:solidFill>
                  <a:srgbClr val="0000FF"/>
                </a:solidFill>
              </a:rPr>
              <a:t>。</a:t>
            </a:r>
            <a:r>
              <a:rPr lang="zh-CN" altLang="en-US" sz="3600">
                <a:solidFill>
                  <a:srgbClr val="0000FF"/>
                </a:solidFill>
              </a:rPr>
              <a:t> </a:t>
            </a:r>
          </a:p>
          <a:p>
            <a:pPr>
              <a:buNone/>
            </a:pP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2770" name="Text Box 3"/>
          <p:cNvSpPr txBox="1"/>
          <p:nvPr/>
        </p:nvSpPr>
        <p:spPr>
          <a:xfrm>
            <a:off x="325967" y="116417"/>
            <a:ext cx="2178051" cy="646430"/>
          </a:xfrm>
          <a:prstGeom prst="rect">
            <a:avLst/>
          </a:prstGeom>
          <a:solidFill>
            <a:srgbClr val="808000"/>
          </a:solidFill>
          <a:ln w="381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000" tIns="46800" rIns="90000" bIns="46800" anchor="t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Arial" pitchFamily="34" charset="0"/>
                <a:ea typeface="方正姚体" charset="-122"/>
              </a:rPr>
              <a:t>高考真题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1465" y="248285"/>
            <a:ext cx="7014845" cy="660400"/>
          </a:xfrm>
        </p:spPr>
        <p:txBody>
          <a:bodyPr/>
          <a:lstStyle/>
          <a:p>
            <a:r>
              <a:rPr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方法四：据形索义法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5215" y="1496695"/>
            <a:ext cx="825944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汉字是表意文字，其中</a:t>
            </a:r>
            <a:r>
              <a:rPr lang="en-US" altLang="zh-CN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80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％以上是形声字，由形旁和声旁组成，这些字中的形旁往往是表意的，我们可以通过这个表意的</a:t>
            </a:r>
            <a:r>
              <a:rPr lang="zh-CN" altLang="en-US" sz="400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形旁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来推测这个词的</a:t>
            </a:r>
            <a:r>
              <a:rPr lang="zh-CN" altLang="en-US" sz="400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本义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zh-CN" altLang="en-US" sz="4000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引申义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4000"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61890" y="321945"/>
            <a:ext cx="3081020" cy="441960"/>
          </a:xfrm>
        </p:spPr>
        <p:txBody>
          <a:bodyPr/>
          <a:lstStyle/>
          <a:p>
            <a:r>
              <a:rPr sz="4000" b="1">
                <a:solidFill>
                  <a:srgbClr val="FF3300"/>
                </a:solidFill>
                <a:sym typeface="+mn-ea"/>
              </a:rPr>
              <a:t>话说实词</a:t>
            </a:r>
            <a:endParaRPr lang="zh-CN" altLang="en-US" sz="4000" b="1">
              <a:solidFill>
                <a:srgbClr val="FF33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9560" y="1191895"/>
            <a:ext cx="1016571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不论是理解文言文内容，还是“理解并翻译文中的重要句子”，最终也要落实到</a:t>
            </a:r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实词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的判断上，因而掌握实词至关重要。那么，如何要正确理解和解释文言实词的意义？</a:t>
            </a:r>
            <a:endParaRPr lang="zh-CN" altLang="en-US" sz="36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首先，</a:t>
            </a:r>
            <a:r>
              <a:rPr lang="zh-CN" altLang="en-US" sz="3600" u="sng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必须通过一定量的诵读，增强语感；</a:t>
            </a:r>
            <a:endParaRPr lang="zh-CN" altLang="en-US" sz="3600" u="sng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其次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，要掌握一批</a:t>
            </a:r>
            <a:r>
              <a:rPr lang="zh-CN" altLang="en-US" sz="3600" u="sng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常用实词的常用义项和用法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6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再次</a:t>
            </a:r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，就是在上述基础上进一步把知识转化为解决实际问题的能力，即</a:t>
            </a:r>
            <a:r>
              <a:rPr lang="zh-CN" altLang="en-US" sz="3600" i="1" u="sng">
                <a:solidFill>
                  <a:schemeClr val="folHlink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掌握一些推断文言实词意义的方法。</a:t>
            </a:r>
            <a:endParaRPr lang="zh-CN" altLang="en-US" sz="36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/>
          <p:cNvSpPr/>
          <p:nvPr/>
        </p:nvSpPr>
        <p:spPr>
          <a:xfrm>
            <a:off x="431800" y="185844"/>
            <a:ext cx="1132840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“皿”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器具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       “宀”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房舍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“阝”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地名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       “系”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捆绑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“女”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妇人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       “歹”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死亡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 ；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“冖”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笼罩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       “攴（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pū) ”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敲击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 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 “尸”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  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身体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有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关      “隹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(zhuī) ”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鸟雀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</a:t>
            </a:r>
            <a:endParaRPr lang="zh-CN" altLang="en-US" sz="2665">
              <a:latin typeface="兰米粗楷简体" charset="-122"/>
              <a:ea typeface="兰米粗楷简体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 “月”（肉）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  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肉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；   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“纟”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丝织品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“页”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(xi</a:t>
            </a:r>
            <a:r>
              <a:rPr lang="en-US" altLang="en-US" sz="2665">
                <a:latin typeface="兰米粗楷简体" charset="-122"/>
                <a:ea typeface="兰米粗楷简体" charset="-122"/>
              </a:rPr>
              <a:t>é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)——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首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有关；       “骨”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骨骼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；</a:t>
            </a:r>
          </a:p>
          <a:p>
            <a:pPr>
              <a:lnSpc>
                <a:spcPct val="120000"/>
              </a:lnSpc>
            </a:pP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“目”</a:t>
            </a:r>
            <a:r>
              <a:rPr lang="en-US" altLang="zh-CN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与</a:t>
            </a:r>
            <a:r>
              <a:rPr lang="zh-CN" altLang="en-US" sz="2665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眼</a:t>
            </a:r>
            <a:r>
              <a:rPr lang="zh-CN" altLang="en-US" sz="2665">
                <a:solidFill>
                  <a:srgbClr val="0000FF"/>
                </a:solidFill>
                <a:latin typeface="兰米粗楷简体" charset="-122"/>
                <a:ea typeface="兰米粗楷简体" charset="-122"/>
              </a:rPr>
              <a:t>有关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。            髟（</a:t>
            </a:r>
            <a:r>
              <a:rPr lang="en-US" altLang="zh-CN" sz="2665">
                <a:latin typeface="兰米粗楷简体" charset="-122"/>
                <a:ea typeface="兰米粗楷简体" charset="-122"/>
              </a:rPr>
              <a:t>bi</a:t>
            </a:r>
            <a:r>
              <a:rPr lang="en-US" altLang="en-US" sz="2665">
                <a:latin typeface="兰米粗楷简体" charset="-122"/>
                <a:ea typeface="兰米粗楷简体" charset="-122"/>
              </a:rPr>
              <a:t>ā</a:t>
            </a:r>
            <a:r>
              <a:rPr lang="en-US" altLang="zh-CN" sz="2665">
                <a:latin typeface="兰米粗楷简体" charset="-122"/>
                <a:ea typeface="兰米粗楷简体" charset="-122"/>
              </a:rPr>
              <a:t>o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）</a:t>
            </a:r>
            <a:r>
              <a:rPr lang="en-US" altLang="zh-CN" sz="2665">
                <a:latin typeface="兰米粗楷简体" charset="-122"/>
                <a:ea typeface="兰米粗楷简体" charset="-122"/>
              </a:rPr>
              <a:t>——</a:t>
            </a:r>
            <a:r>
              <a:rPr lang="zh-CN" altLang="en-US" sz="2665">
                <a:latin typeface="兰米粗楷简体" charset="-122"/>
                <a:ea typeface="兰米粗楷简体" charset="-122"/>
              </a:rPr>
              <a:t>与毛发有关</a:t>
            </a:r>
          </a:p>
        </p:txBody>
      </p:sp>
      <p:sp>
        <p:nvSpPr>
          <p:cNvPr id="10242" name="Text Box 3"/>
          <p:cNvSpPr txBox="1"/>
          <p:nvPr/>
        </p:nvSpPr>
        <p:spPr>
          <a:xfrm>
            <a:off x="2374900" y="4231217"/>
            <a:ext cx="1511300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颇  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顾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顿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颔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题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颜</a:t>
            </a:r>
          </a:p>
        </p:txBody>
      </p:sp>
      <p:sp>
        <p:nvSpPr>
          <p:cNvPr id="100357" name="Text Box 5"/>
          <p:cNvSpPr txBox="1"/>
          <p:nvPr/>
        </p:nvSpPr>
        <p:spPr>
          <a:xfrm>
            <a:off x="4936067" y="4231217"/>
            <a:ext cx="1873251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额头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脸面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下巴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偏头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回头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  <a:p>
            <a:r>
              <a:rPr lang="zh-CN" altLang="en-US" sz="2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低头至地</a:t>
            </a:r>
            <a:endParaRPr lang="zh-CN" altLang="en-US" sz="2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44" name="Line 7"/>
          <p:cNvSpPr/>
          <p:nvPr/>
        </p:nvSpPr>
        <p:spPr>
          <a:xfrm>
            <a:off x="2999317" y="4436533"/>
            <a:ext cx="1727200" cy="1079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5" name="Line 8"/>
          <p:cNvSpPr/>
          <p:nvPr/>
        </p:nvSpPr>
        <p:spPr>
          <a:xfrm>
            <a:off x="2927351" y="4868333"/>
            <a:ext cx="1945216" cy="108161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6" name="Line 9"/>
          <p:cNvSpPr/>
          <p:nvPr/>
        </p:nvSpPr>
        <p:spPr>
          <a:xfrm>
            <a:off x="2927351" y="5230284"/>
            <a:ext cx="1801283" cy="1079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7" name="Line 10"/>
          <p:cNvSpPr/>
          <p:nvPr/>
        </p:nvSpPr>
        <p:spPr>
          <a:xfrm flipV="1">
            <a:off x="3071284" y="4436533"/>
            <a:ext cx="1801283" cy="1369484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8" name="Line 11"/>
          <p:cNvSpPr/>
          <p:nvPr/>
        </p:nvSpPr>
        <p:spPr>
          <a:xfrm flipV="1">
            <a:off x="2999317" y="4942417"/>
            <a:ext cx="1657349" cy="136736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49" name="Line 6"/>
          <p:cNvSpPr/>
          <p:nvPr/>
        </p:nvSpPr>
        <p:spPr>
          <a:xfrm flipV="1">
            <a:off x="2999317" y="5158317"/>
            <a:ext cx="1801283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Text Box 2"/>
          <p:cNvSpPr txBox="1"/>
          <p:nvPr/>
        </p:nvSpPr>
        <p:spPr>
          <a:xfrm>
            <a:off x="289984" y="1375833"/>
            <a:ext cx="11804649" cy="4077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宰臣上</a:t>
            </a:r>
            <a:r>
              <a:rPr lang="zh-CN" altLang="zh-CN" sz="36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炙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而发绕之。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暮归，忘其牛，父怒</a:t>
            </a:r>
            <a:r>
              <a:rPr lang="zh-CN" altLang="zh-CN" sz="36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挞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之。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抚军亦厚</a:t>
            </a:r>
            <a:r>
              <a:rPr lang="zh-CN" altLang="zh-CN" sz="36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赉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成名。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4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富翁某，商贾多贷其</a:t>
            </a:r>
            <a:r>
              <a:rPr lang="zh-CN" altLang="zh-CN" sz="36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赀</a:t>
            </a:r>
            <a:r>
              <a:rPr lang="zh-CN" altLang="zh-CN" sz="3600" b="1">
                <a:latin typeface="Arial" pitchFamily="34" charset="0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13314" name="Text Box 3"/>
          <p:cNvSpPr txBox="1"/>
          <p:nvPr/>
        </p:nvSpPr>
        <p:spPr>
          <a:xfrm>
            <a:off x="7603067" y="1123951"/>
            <a:ext cx="3782484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（烤肉）</a:t>
            </a:r>
          </a:p>
        </p:txBody>
      </p:sp>
      <p:sp>
        <p:nvSpPr>
          <p:cNvPr id="13315" name="Text Box 4"/>
          <p:cNvSpPr txBox="1"/>
          <p:nvPr/>
        </p:nvSpPr>
        <p:spPr>
          <a:xfrm>
            <a:off x="8062384" y="2484967"/>
            <a:ext cx="3505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（打）</a:t>
            </a:r>
          </a:p>
        </p:txBody>
      </p:sp>
      <p:sp>
        <p:nvSpPr>
          <p:cNvPr id="13316" name="Text Box 5"/>
          <p:cNvSpPr txBox="1"/>
          <p:nvPr/>
        </p:nvSpPr>
        <p:spPr>
          <a:xfrm>
            <a:off x="8064500" y="3526367"/>
            <a:ext cx="345651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（赏）</a:t>
            </a:r>
          </a:p>
        </p:txBody>
      </p:sp>
      <p:sp>
        <p:nvSpPr>
          <p:cNvPr id="186374" name="Rectangle 6"/>
          <p:cNvSpPr>
            <a:spLocks noChangeArrowheads="1"/>
          </p:cNvSpPr>
          <p:nvPr/>
        </p:nvSpPr>
        <p:spPr bwMode="auto">
          <a:xfrm>
            <a:off x="205317" y="228600"/>
            <a:ext cx="5897033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0" normalizeH="0" baseline="0" noProof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隶书" panose="02010509060101010101" pitchFamily="49" charset="-122"/>
                <a:cs typeface="+mn-cs"/>
              </a:rPr>
              <a:t>猜猜看：</a:t>
            </a:r>
            <a:endParaRPr kumimoji="0" lang="zh-CN" altLang="en-US" sz="4000" b="1" i="1" u="none" strike="noStrike" kern="1200" cap="none" spc="0" normalizeH="0" baseline="0" noProof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3318" name="Text Box 7"/>
          <p:cNvSpPr txBox="1"/>
          <p:nvPr/>
        </p:nvSpPr>
        <p:spPr>
          <a:xfrm>
            <a:off x="8233833" y="4868333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（钱财）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Text Box 2"/>
          <p:cNvSpPr txBox="1"/>
          <p:nvPr/>
        </p:nvSpPr>
        <p:spPr>
          <a:xfrm>
            <a:off x="241300" y="1593851"/>
            <a:ext cx="11343217" cy="3642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、方其系燕父子以</a:t>
            </a:r>
            <a:r>
              <a:rPr lang="zh-CN" altLang="en-US" sz="40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组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 </a:t>
            </a: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伶官传序</a:t>
            </a: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、可以独</a:t>
            </a:r>
            <a:r>
              <a:rPr lang="zh-CN" altLang="en-US" sz="40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飨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白</a:t>
            </a:r>
            <a:r>
              <a:rPr lang="zh-CN" altLang="en-US" sz="40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粲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3600" b="1">
              <a:latin typeface="Arial" pitchFamily="34" charset="0"/>
              <a:ea typeface="黑体" panose="0201060906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600" b="1">
                <a:latin typeface="Arial" pitchFamily="34" charset="0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、生而</a:t>
            </a:r>
            <a:r>
              <a:rPr lang="zh-CN" altLang="en-US" sz="4000" b="1" u="sng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</a:rPr>
              <a:t>眇</a:t>
            </a:r>
            <a:r>
              <a:rPr lang="zh-CN" altLang="en-US" sz="3600" b="1">
                <a:latin typeface="Arial" pitchFamily="34" charset="0"/>
                <a:ea typeface="黑体" panose="02010609060101010101" pitchFamily="2" charset="-122"/>
              </a:rPr>
              <a:t>者不识日，问之有目者 </a:t>
            </a:r>
          </a:p>
        </p:txBody>
      </p:sp>
      <p:sp>
        <p:nvSpPr>
          <p:cNvPr id="14338" name="Text Box 3"/>
          <p:cNvSpPr txBox="1"/>
          <p:nvPr/>
        </p:nvSpPr>
        <p:spPr>
          <a:xfrm>
            <a:off x="7956551" y="1413933"/>
            <a:ext cx="378248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（绳索）</a:t>
            </a:r>
          </a:p>
        </p:txBody>
      </p:sp>
      <p:sp>
        <p:nvSpPr>
          <p:cNvPr id="14339" name="Text Box 5"/>
          <p:cNvSpPr txBox="1"/>
          <p:nvPr/>
        </p:nvSpPr>
        <p:spPr>
          <a:xfrm>
            <a:off x="5748867" y="2537884"/>
            <a:ext cx="644313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（飨， 食用；粲，上等米）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1981200" y="228600"/>
            <a:ext cx="2601384" cy="7067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none" strike="noStrike" kern="1200" cap="none" spc="0" normalizeH="0" baseline="0" noProof="0">
                <a:ln>
                  <a:noFill/>
                </a:ln>
                <a:solidFill>
                  <a:srgbClr val="800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itchFamily="34" charset="0"/>
                <a:ea typeface="隶书" panose="02010509060101010101" pitchFamily="49" charset="-122"/>
                <a:cs typeface="+mn-cs"/>
              </a:rPr>
              <a:t>试试看：</a:t>
            </a:r>
            <a:endParaRPr kumimoji="0" lang="zh-CN" altLang="en-US" sz="4000" b="1" i="1" u="none" strike="noStrike" kern="1200" cap="none" spc="0" normalizeH="0" baseline="0" noProof="0">
              <a:ln>
                <a:noFill/>
              </a:ln>
              <a:solidFill>
                <a:srgbClr val="800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itchFamily="34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4341" name="Text Box 7"/>
          <p:cNvSpPr txBox="1"/>
          <p:nvPr/>
        </p:nvSpPr>
        <p:spPr>
          <a:xfrm>
            <a:off x="7770284" y="4650317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方正姚体" charset="-122"/>
                <a:ea typeface="方正姚体" charset="-122"/>
              </a:rPr>
              <a:t>（双目失明 ）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4774" name="图片 74773" descr="未命名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63453" y="2176145"/>
            <a:ext cx="2665412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30120" y="1301750"/>
            <a:ext cx="9370695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【例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】：有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牧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人御众之才 （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2006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年天津卷）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29125" y="5309235"/>
            <a:ext cx="42672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牧：统治，治理。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【例</a:t>
            </a:r>
            <a:r>
              <a:rPr lang="en-US" altLang="zh-CN"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2</a:t>
            </a:r>
            <a:r>
              <a:rPr sz="3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】：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689735" y="1216660"/>
            <a:ext cx="936879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郡不产谷实，而海出珠宝，与交阯比境，</a:t>
            </a:r>
          </a:p>
          <a:p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常通商贩，贸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籴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粮食。（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04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全国卷</a:t>
            </a:r>
            <a:r>
              <a:rPr lang="en-US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Ⅰ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）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4308475" y="2649855"/>
            <a:ext cx="52882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籴：买米。</a:t>
            </a:r>
            <a:r>
              <a:rPr lang="zh-CN" altLang="en-US" sz="4000" b="1">
                <a:solidFill>
                  <a:srgbClr val="3333FF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粜：卖米。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2167890" y="3584575"/>
            <a:ext cx="8412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Times New Roman" panose="02020603050405020304" charset="0"/>
                <a:ea typeface="隶书" panose="02010509060101010101" pitchFamily="49" charset="-122"/>
                <a:sym typeface="+mn-ea"/>
              </a:rPr>
              <a:t>译文：郡中不产粮食，而海里出产珠宝，</a:t>
            </a:r>
          </a:p>
          <a:p>
            <a:r>
              <a:rPr lang="zh-CN" altLang="en-US" sz="3600">
                <a:latin typeface="Times New Roman" panose="02020603050405020304" charset="0"/>
                <a:ea typeface="隶书" panose="02010509060101010101" pitchFamily="49" charset="-122"/>
                <a:sym typeface="+mn-ea"/>
              </a:rPr>
              <a:t>同交阯接界，常常互相通商，</a:t>
            </a:r>
            <a:r>
              <a:rPr lang="zh-CN" altLang="en-US" sz="3600">
                <a:solidFill>
                  <a:srgbClr val="FF0066"/>
                </a:solidFill>
                <a:latin typeface="Times New Roman" panose="02020603050405020304" charset="0"/>
                <a:ea typeface="隶书" panose="02010509060101010101" pitchFamily="49" charset="-122"/>
                <a:sym typeface="+mn-ea"/>
              </a:rPr>
              <a:t>购买</a:t>
            </a:r>
            <a:r>
              <a:rPr lang="zh-CN" altLang="en-US" sz="3600">
                <a:latin typeface="Times New Roman" panose="02020603050405020304" charset="0"/>
                <a:ea typeface="隶书" panose="02010509060101010101" pitchFamily="49" charset="-122"/>
                <a:sym typeface="+mn-ea"/>
              </a:rPr>
              <a:t>粮食。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【例</a:t>
            </a:r>
            <a:r>
              <a:rPr lang="en-US" altLang="zh-CN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3</a:t>
            </a:r>
            <a:r>
              <a:rPr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_GB2312" pitchFamily="49" charset="-122"/>
                <a:ea typeface="仿宋_GB2312" pitchFamily="49" charset="-122"/>
                <a:sym typeface="+mn-ea"/>
              </a:rPr>
              <a:t>】：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54505" y="1204595"/>
            <a:ext cx="8695055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“傥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窀穸</a:t>
            </a:r>
            <a:r>
              <a:rPr lang="en-US" altLang="zh-CN" sz="3600" b="1" err="1">
                <a:solidFill>
                  <a:srgbClr val="FF0000"/>
                </a:solidFill>
                <a:latin typeface="Times New Roman" panose="02020603050405020304" charset="0"/>
                <a:ea typeface="楷体_GB2312" pitchFamily="49" charset="-122"/>
                <a:sym typeface="+mn-ea"/>
              </a:rPr>
              <a:t>(zhunxi)</a:t>
            </a: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不为盗所发”，选出句中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的加点词意义正确的一项：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099945" y="2977515"/>
            <a:ext cx="778002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A.</a:t>
            </a: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墓穴      </a:t>
            </a:r>
            <a:r>
              <a:rPr lang="en-US" altLang="zh-CN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B.</a:t>
            </a: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棺材      </a:t>
            </a:r>
            <a:r>
              <a:rPr lang="en-US" altLang="zh-CN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C.</a:t>
            </a: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财物       </a:t>
            </a:r>
            <a:r>
              <a:rPr lang="en-US" altLang="zh-CN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D.</a:t>
            </a:r>
            <a:r>
              <a:rPr lang="zh-CN" altLang="en-US" sz="3600" b="1">
                <a:latin typeface="Times New Roman" panose="02020603050405020304" charset="0"/>
                <a:ea typeface="楷体_GB2312" pitchFamily="49" charset="-122"/>
                <a:sym typeface="+mn-ea"/>
              </a:rPr>
              <a:t>山洞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1932305" y="3888740"/>
            <a:ext cx="891921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分析：根据“穴”部多与洞穴有关，就可</a:t>
            </a:r>
          </a:p>
          <a:p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排除</a:t>
            </a:r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BC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两项，再根据语境可推出</a:t>
            </a:r>
            <a:r>
              <a:rPr lang="en-US" altLang="zh-CN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A</a:t>
            </a:r>
            <a:r>
              <a:rPr lang="zh-CN" altLang="en-US" sz="36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项正确。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 flipH="1">
            <a:off x="2270125" y="5248275"/>
            <a:ext cx="165290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Arial" pitchFamily="34" charset="0"/>
                <a:sym typeface="+mn-ea"/>
              </a:rPr>
              <a:t>选：Ａ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02380" y="443230"/>
            <a:ext cx="5546725" cy="586740"/>
          </a:xfrm>
        </p:spPr>
        <p:txBody>
          <a:bodyPr/>
          <a:lstStyle/>
          <a:p>
            <a:r>
              <a:rPr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方法五：成语印证法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5355" y="1617980"/>
            <a:ext cx="81457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Times New Roman" panose="02020603050405020304" charset="0"/>
                <a:sym typeface="+mn-ea"/>
              </a:rPr>
              <a:t>在成语中保留了大量的文言词义，我们在掌握了一定量的成语后，便可以根据一些成语的意义、用法，推断出文言词义。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20" name="矩形 60419"/>
          <p:cNvSpPr/>
          <p:nvPr/>
        </p:nvSpPr>
        <p:spPr>
          <a:xfrm>
            <a:off x="3124200" y="4773613"/>
            <a:ext cx="30988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sz="4800" b="1">
              <a:latin typeface="Times New Roman" panose="02020603050405020304" charset="0"/>
            </a:endParaRPr>
          </a:p>
        </p:txBody>
      </p:sp>
      <p:sp>
        <p:nvSpPr>
          <p:cNvPr id="60429" name="矩形 60428"/>
          <p:cNvSpPr/>
          <p:nvPr/>
        </p:nvSpPr>
        <p:spPr>
          <a:xfrm>
            <a:off x="1992313" y="450533"/>
            <a:ext cx="8353425" cy="1753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、楚王谓田鸠曰：“墨子者，显学也。其身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体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则可，其言多而不辩，何也？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”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2007</a:t>
            </a:r>
            <a:r>
              <a:rPr lang="zh-CN" altLang="en-US" sz="36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湖南卷）</a:t>
            </a:r>
            <a:r>
              <a:rPr lang="zh-CN" altLang="en-US" sz="3600" b="1" i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 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0430" name="文本框 60429"/>
          <p:cNvSpPr txBox="1"/>
          <p:nvPr/>
        </p:nvSpPr>
        <p:spPr>
          <a:xfrm>
            <a:off x="2424113" y="2349500"/>
            <a:ext cx="799306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华文隶书" pitchFamily="2" charset="-122"/>
              </a:rPr>
              <a:t>身</a:t>
            </a:r>
            <a:r>
              <a:rPr lang="zh-CN" altLang="en-US" sz="36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隶书" pitchFamily="2" charset="-122"/>
              </a:rPr>
              <a:t>体</a:t>
            </a:r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华文隶书" pitchFamily="2" charset="-122"/>
              </a:rPr>
              <a:t>力行：亲身体验，努力实行。</a:t>
            </a:r>
          </a:p>
        </p:txBody>
      </p:sp>
      <p:sp>
        <p:nvSpPr>
          <p:cNvPr id="60431" name="矩形 60430"/>
          <p:cNvSpPr/>
          <p:nvPr/>
        </p:nvSpPr>
        <p:spPr>
          <a:xfrm>
            <a:off x="2136775" y="4023360"/>
            <a:ext cx="7920038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译文：楚王对田鸠说：“墨子是个声名显赫的学者。他亲自</a:t>
            </a:r>
            <a:r>
              <a:rPr lang="zh-CN" altLang="en-US" sz="36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实践</a:t>
            </a:r>
            <a:r>
              <a:rPr lang="zh-CN" altLang="en-US" sz="36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起来还是不错的，他讲的话很多，但不动听，为什么？” </a:t>
            </a:r>
          </a:p>
        </p:txBody>
      </p:sp>
      <p:sp>
        <p:nvSpPr>
          <p:cNvPr id="60433" name="文本框 60432"/>
          <p:cNvSpPr txBox="1"/>
          <p:nvPr/>
        </p:nvSpPr>
        <p:spPr>
          <a:xfrm>
            <a:off x="2926715" y="3106103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0066"/>
                </a:solidFill>
                <a:latin typeface="Times New Roman" panose="02020603050405020304" charset="0"/>
                <a:ea typeface="楷体_GB2312" pitchFamily="49" charset="-122"/>
              </a:rPr>
              <a:t>体：实践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0" grpId="0"/>
      <p:bldP spid="60431" grpId="1"/>
      <p:bldP spid="6043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3908" name="文本框 123907"/>
          <p:cNvSpPr txBox="1"/>
          <p:nvPr/>
        </p:nvSpPr>
        <p:spPr>
          <a:xfrm>
            <a:off x="2212975" y="782638"/>
            <a:ext cx="77708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2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、帝善其不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挠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，迁均司隶校尉。（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07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全国卷</a:t>
            </a:r>
            <a:r>
              <a:rPr lang="en-US" altLang="zh-CN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I</a:t>
            </a:r>
            <a:r>
              <a:rPr lang="zh-CN" altLang="en-US" sz="40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</a:p>
        </p:txBody>
      </p:sp>
      <p:sp>
        <p:nvSpPr>
          <p:cNvPr id="123909" name="文本框 123908"/>
          <p:cNvSpPr txBox="1"/>
          <p:nvPr/>
        </p:nvSpPr>
        <p:spPr>
          <a:xfrm>
            <a:off x="3157855" y="2762568"/>
            <a:ext cx="46736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不屈不</a:t>
            </a:r>
            <a:r>
              <a:rPr lang="zh-CN" altLang="en-US" sz="4400" b="1">
                <a:solidFill>
                  <a:srgbClr val="FF3300"/>
                </a:solidFill>
                <a:latin typeface="Times New Roman" panose="02020603050405020304" charset="0"/>
                <a:ea typeface="楷体_GB2312" pitchFamily="49" charset="-122"/>
              </a:rPr>
              <a:t>挠</a:t>
            </a:r>
            <a:r>
              <a:rPr lang="zh-CN" altLang="en-US" sz="4400" b="1">
                <a:solidFill>
                  <a:srgbClr val="0000CC"/>
                </a:solidFill>
                <a:latin typeface="Times New Roman" panose="02020603050405020304" charset="0"/>
                <a:ea typeface="楷体_GB2312" pitchFamily="49" charset="-122"/>
              </a:rPr>
              <a:t>：屈服。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044" name="矩形 87043"/>
          <p:cNvSpPr/>
          <p:nvPr/>
        </p:nvSpPr>
        <p:spPr>
          <a:xfrm>
            <a:off x="2279650" y="545148"/>
            <a:ext cx="8064500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、诚弗应，刈薪且急，汗交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颐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不少休。（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08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</a:rPr>
              <a:t>年山东卷）</a:t>
            </a:r>
          </a:p>
        </p:txBody>
      </p:sp>
      <p:sp>
        <p:nvSpPr>
          <p:cNvPr id="87047" name="矩形 87046"/>
          <p:cNvSpPr/>
          <p:nvPr/>
        </p:nvSpPr>
        <p:spPr>
          <a:xfrm>
            <a:off x="3143250" y="2133600"/>
            <a:ext cx="3756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大快朵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颐</a:t>
            </a:r>
            <a:r>
              <a:rPr lang="zh-CN" altLang="en-US" sz="40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脸颊</a:t>
            </a:r>
          </a:p>
        </p:txBody>
      </p:sp>
      <p:sp>
        <p:nvSpPr>
          <p:cNvPr id="87049" name="矩形 87048"/>
          <p:cNvSpPr/>
          <p:nvPr/>
        </p:nvSpPr>
        <p:spPr>
          <a:xfrm>
            <a:off x="2351088" y="3452813"/>
            <a:ext cx="76327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译文：张诚默不作声，只是一个劲地砍柴，累得满头大汗，他也不休息。</a:t>
            </a:r>
            <a:r>
              <a:rPr lang="zh-CN" altLang="en-US">
                <a:solidFill>
                  <a:srgbClr val="0000CC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7745" y="358140"/>
            <a:ext cx="6311265" cy="975995"/>
          </a:xfrm>
        </p:spPr>
        <p:txBody>
          <a:bodyPr/>
          <a:lstStyle/>
          <a:p>
            <a:r>
              <a:rPr sz="4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方法一：迁移联想法</a:t>
            </a:r>
            <a:endParaRPr lang="zh-CN" altLang="en-US" sz="4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91080" y="1933575"/>
            <a:ext cx="8869680" cy="23069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sym typeface="+mn-ea"/>
              </a:rPr>
              <a:t>我们要善于根据课内学过的知识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sym typeface="+mn-ea"/>
              </a:rPr>
              <a:t>举一反三</a:t>
            </a:r>
            <a:r>
              <a:rPr lang="zh-CN" altLang="en-US" sz="3600" b="1">
                <a:latin typeface="Arial" pitchFamily="34" charset="0"/>
                <a:sym typeface="+mn-ea"/>
              </a:rPr>
              <a:t>，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sym typeface="+mn-ea"/>
              </a:rPr>
              <a:t>相互比照，辨其异同，以解决试题中的实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sym typeface="+mn-ea"/>
              </a:rPr>
              <a:t>词词义问题。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455" y="321310"/>
            <a:ext cx="4648200" cy="685165"/>
          </a:xfrm>
        </p:spPr>
        <p:txBody>
          <a:bodyPr/>
          <a:lstStyle/>
          <a:p>
            <a:r>
              <a:rPr sz="40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字迹-杨素彬楷 简" charset="-122"/>
                <a:ea typeface="方正字迹-杨素彬楷 简" charset="-122"/>
                <a:cs typeface="方正字迹-杨素彬楷 简" charset="-122"/>
                <a:sym typeface="+mn-ea"/>
              </a:rPr>
              <a:t>六、借助语境法</a:t>
            </a:r>
            <a:endParaRPr lang="zh-CN" altLang="en-US" sz="40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方正字迹-杨素彬楷 简" charset="-122"/>
              <a:ea typeface="方正字迹-杨素彬楷 简" charset="-122"/>
              <a:cs typeface="方正字迹-杨素彬楷 简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78000" y="1006475"/>
            <a:ext cx="9910445" cy="520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Tx/>
              <a:defRPr/>
            </a:pPr>
            <a:r>
              <a:rPr lang="zh-CN" altLang="en-US" sz="3200" b="1" kern="0" noProof="0">
                <a:solidFill>
                  <a:schemeClr val="accent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上下文</a:t>
            </a:r>
            <a:r>
              <a:rPr lang="zh-CN" altLang="en-US" sz="3200" b="1" kern="0" noProof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：</a:t>
            </a:r>
            <a:r>
              <a:rPr lang="zh-CN" altLang="en-US" sz="3200" b="1">
                <a:solidFill>
                  <a:srgbClr val="000099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词不离句，句不离篇</a:t>
            </a:r>
            <a:r>
              <a:rPr lang="zh-CN" altLang="en-US" sz="3200" b="1">
                <a:solidFill>
                  <a:srgbClr val="000099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”  瞻前顾后，披文入理</a:t>
            </a:r>
            <a:endParaRPr lang="zh-CN" altLang="en-US" sz="3200" b="1" noProof="1">
              <a:solidFill>
                <a:srgbClr val="000099"/>
              </a:solidFill>
              <a:latin typeface="兰米粗楷简体" charset="-122"/>
              <a:ea typeface="兰米粗楷简体" charset="-122"/>
              <a:cs typeface="兰米粗楷简体" charset="-122"/>
              <a:sym typeface="+mn-ea"/>
            </a:endParaRPr>
          </a:p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Tx/>
              <a:defRPr/>
            </a:pPr>
            <a:r>
              <a:rPr lang="zh-CN" altLang="en-US" sz="3200" b="1" u="sng" kern="0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天台生</a:t>
            </a:r>
            <a:r>
              <a:rPr lang="zh-CN" altLang="en-US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困暑，夜卧帷中</a:t>
            </a:r>
            <a:r>
              <a:rPr lang="en-US" altLang="zh-CN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,</a:t>
            </a:r>
            <a:r>
              <a:rPr lang="zh-CN" altLang="en-US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童子持</a:t>
            </a:r>
            <a:r>
              <a:rPr lang="zh-CN" altLang="en-US" sz="3200" b="1" kern="0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翣</a:t>
            </a:r>
            <a:r>
              <a:rPr lang="en-US" altLang="zh-CN" sz="3200" b="1" kern="0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(shà)</a:t>
            </a:r>
            <a:r>
              <a:rPr lang="zh-CN" altLang="en-US" sz="3200" b="1" kern="0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飏</a:t>
            </a:r>
            <a:r>
              <a:rPr lang="zh-CN" altLang="en-US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于前。（</a:t>
            </a:r>
            <a:r>
              <a:rPr lang="en-US" altLang="zh-CN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10</a:t>
            </a:r>
            <a:r>
              <a:rPr lang="zh-CN" altLang="en-US" sz="3200" b="1" kern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年浙江）</a:t>
            </a:r>
          </a:p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Tx/>
              <a:defRPr/>
            </a:pPr>
            <a:r>
              <a:rPr kumimoji="1" lang="zh-CN" altLang="en-US" sz="32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译文：天台生热得难受。晚上躺在蚊帐里面，童仆拿着</a:t>
            </a:r>
            <a:r>
              <a:rPr kumimoji="1" lang="zh-CN" altLang="en-US" sz="3200" b="1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扇子</a:t>
            </a:r>
            <a:r>
              <a:rPr kumimoji="1" lang="zh-CN" altLang="en-US" sz="32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在前面给他</a:t>
            </a:r>
            <a:r>
              <a:rPr kumimoji="1" lang="zh-CN" altLang="en-US" sz="3200" b="1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扇风</a:t>
            </a:r>
            <a:r>
              <a:rPr kumimoji="1" lang="zh-CN" altLang="en-US" sz="3200" b="1" noProof="0"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。</a:t>
            </a:r>
          </a:p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Tx/>
              <a:defRPr/>
            </a:pPr>
            <a:r>
              <a:rPr kumimoji="1" lang="zh-CN" altLang="en-US" sz="3200" b="1" noProof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邻字（偏义复词）：</a:t>
            </a:r>
            <a:r>
              <a:rPr lang="zh-CN" altLang="en-US" sz="3200" b="1">
                <a:latin typeface="兰米粗楷简体" charset="-122"/>
                <a:ea typeface="兰米粗楷简体" charset="-122"/>
                <a:cs typeface="兰米粗楷简体" charset="-122"/>
                <a:sym typeface="宋体" panose="02010600030101010101" pitchFamily="2" charset="-122"/>
              </a:rPr>
              <a:t>曹操之众远来疲</a:t>
            </a:r>
            <a:r>
              <a:rPr lang="zh-CN" altLang="en-US" sz="3200" b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  <a:sym typeface="宋体" panose="02010600030101010101" pitchFamily="2" charset="-122"/>
              </a:rPr>
              <a:t>敝</a:t>
            </a:r>
            <a:r>
              <a:rPr lang="zh-CN" altLang="en-US" sz="3200" b="1">
                <a:latin typeface="兰米粗楷简体" charset="-122"/>
                <a:ea typeface="兰米粗楷简体" charset="-122"/>
                <a:cs typeface="兰米粗楷简体" charset="-122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疲倦</a:t>
            </a:r>
            <a:endParaRPr lang="zh-CN" altLang="en-US" sz="3200" b="1" noProof="1">
              <a:solidFill>
                <a:srgbClr val="FF0000"/>
              </a:solidFill>
              <a:latin typeface="兰米粗楷简体" charset="-122"/>
              <a:ea typeface="兰米粗楷简体" charset="-122"/>
              <a:cs typeface="兰米粗楷简体" charset="-122"/>
              <a:sym typeface="+mn-ea"/>
            </a:endParaRPr>
          </a:p>
          <a:p>
            <a:pPr marL="342900" marR="0" indent="-342900" defTabSz="914400" eaLnBrk="0" hangingPunct="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Tx/>
              <a:defRPr/>
            </a:pPr>
            <a:r>
              <a:rPr lang="zh-CN" altLang="en-US" sz="3200" b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今主上幼</a:t>
            </a:r>
            <a:r>
              <a:rPr lang="zh-CN" altLang="en-US" sz="3200" b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冲</a:t>
            </a:r>
            <a:r>
              <a:rPr lang="zh-CN" altLang="en-US" sz="3200" b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，贼臣虎据，雄才奋用之秋也。</a:t>
            </a:r>
            <a:r>
              <a:rPr lang="zh-CN" altLang="en-US" sz="3200" b="1">
                <a:solidFill>
                  <a:srgbClr val="FF0000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年幼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2"/>
          <p:cNvSpPr>
            <a:spLocks noGrp="1"/>
          </p:cNvSpPr>
          <p:nvPr>
            <p:ph type="title" idx="4294967295"/>
          </p:nvPr>
        </p:nvSpPr>
        <p:spPr>
          <a:xfrm>
            <a:off x="169545" y="292735"/>
            <a:ext cx="11563350" cy="163893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/>
          <a:p>
            <a:pPr algn="l" eaLnBrk="1" hangingPunct="1"/>
            <a:r>
              <a:rPr lang="en-US" altLang="zh-CN" sz="3200" b="1">
                <a:latin typeface="兰米粗楷简体" charset="-122"/>
                <a:ea typeface="兰米粗楷简体" charset="-122"/>
              </a:rPr>
              <a:t>1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、州人孟神爽罢仁寿令，豪纵，数犯法，交通贵戚，吏莫敢绳，凑按治，</a:t>
            </a:r>
            <a:r>
              <a:rPr lang="zh-CN" altLang="en-US" sz="3200" b="1" u="sng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杖杀之，远近称</a:t>
            </a:r>
            <a:r>
              <a:rPr lang="zh-CN" altLang="en-US" sz="3200" b="1" u="sng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伏</a:t>
            </a:r>
            <a:r>
              <a:rPr lang="zh-CN" altLang="en-US" sz="3200" b="1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。</a:t>
            </a:r>
            <a:r>
              <a:rPr lang="zh-CN" altLang="en-US" sz="3200">
                <a:latin typeface="兰米粗楷简体" charset="-122"/>
                <a:ea typeface="兰米粗楷简体" charset="-122"/>
              </a:rPr>
              <a:t> 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（ </a:t>
            </a:r>
            <a:r>
              <a:rPr lang="en-US" altLang="zh-CN" sz="3200" b="1">
                <a:latin typeface="兰米粗楷简体" charset="-122"/>
                <a:ea typeface="兰米粗楷简体" charset="-122"/>
              </a:rPr>
              <a:t>2014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全国大纲卷）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body" idx="4294967295"/>
          </p:nvPr>
        </p:nvSpPr>
        <p:spPr>
          <a:xfrm>
            <a:off x="6927004" y="1586653"/>
            <a:ext cx="1399116" cy="65828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no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佩服</a:t>
            </a:r>
          </a:p>
        </p:txBody>
      </p:sp>
      <p:sp>
        <p:nvSpPr>
          <p:cNvPr id="28676" name="Rectangle 2"/>
          <p:cNvSpPr>
            <a:spLocks noGrp="1"/>
          </p:cNvSpPr>
          <p:nvPr/>
        </p:nvSpPr>
        <p:spPr>
          <a:xfrm>
            <a:off x="123402" y="2245572"/>
            <a:ext cx="11755967" cy="175471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r>
              <a:rPr lang="en-US" altLang="zh-CN" sz="3200" b="1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2</a:t>
            </a:r>
            <a:r>
              <a:rPr lang="zh-CN" altLang="en-US" sz="3200" b="1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、</a:t>
            </a:r>
            <a:r>
              <a:rPr lang="zh-CN" altLang="en-US" sz="3200" b="1" u="sng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缙绅大夫游于西山，必</a:t>
            </a:r>
            <a:r>
              <a:rPr lang="zh-CN" altLang="en-US" sz="3200" b="1" u="sng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造</a:t>
            </a:r>
            <a:r>
              <a:rPr lang="zh-CN" altLang="en-US" sz="3200" b="1" u="sng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其庐焉。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孟祥尝结庐数椽，覆以白茅，不事华饰，惟粉垩其中，宛然雪屋也。（</a:t>
            </a:r>
            <a:r>
              <a:rPr lang="en-US" altLang="zh-CN" sz="3200" b="1">
                <a:latin typeface="兰米粗楷简体" charset="-122"/>
                <a:ea typeface="兰米粗楷简体" charset="-122"/>
              </a:rPr>
              <a:t>2014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湖南卷）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155767" y="3753274"/>
            <a:ext cx="15155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Calibri"/>
                <a:ea typeface="宋体" pitchFamily="2" charset="-122"/>
                <a:sym typeface="宋体" panose="02010600030101010101" pitchFamily="2" charset="-122"/>
              </a:rPr>
              <a:t>造访</a:t>
            </a:r>
            <a:endParaRPr lang="zh-CN" altLang="en-US" sz="32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8" name="Rectangle 2"/>
          <p:cNvSpPr>
            <a:spLocks noGrp="1"/>
          </p:cNvSpPr>
          <p:nvPr/>
        </p:nvSpPr>
        <p:spPr>
          <a:xfrm>
            <a:off x="169333" y="3877733"/>
            <a:ext cx="11660717" cy="259291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r>
              <a:rPr lang="en-US" altLang="zh-CN" sz="3200" b="1">
                <a:latin typeface="兰米粗楷简体" charset="-122"/>
                <a:ea typeface="兰米粗楷简体" charset="-122"/>
              </a:rPr>
              <a:t>3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、天长县鞫王甲杀人，既具狱，敞见而察其冤，甲畏吏，不敢自直。敞以委户曹杜诱，诱不能有所平反，而傅致益牢。</a:t>
            </a:r>
            <a:r>
              <a:rPr lang="zh-CN" altLang="en-US" sz="3200" b="1" u="sng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将</a:t>
            </a:r>
            <a:r>
              <a:rPr lang="zh-CN" altLang="en-US" sz="3200" b="1" u="sng">
                <a:solidFill>
                  <a:srgbClr val="FF0000"/>
                </a:solidFill>
                <a:latin typeface="兰米粗楷简体" charset="-122"/>
                <a:ea typeface="兰米粗楷简体" charset="-122"/>
              </a:rPr>
              <a:t>论</a:t>
            </a:r>
            <a:r>
              <a:rPr lang="zh-CN" altLang="en-US" sz="3200" b="1" u="sng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囚</a:t>
            </a:r>
            <a:r>
              <a:rPr lang="zh-CN" altLang="en-US" sz="3200" b="1">
                <a:solidFill>
                  <a:srgbClr val="0000CC"/>
                </a:solidFill>
                <a:latin typeface="兰米粗楷简体" charset="-122"/>
                <a:ea typeface="兰米粗楷简体" charset="-122"/>
              </a:rPr>
              <a:t>，敞曰：“冤也。”亲按问之。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（</a:t>
            </a:r>
            <a:r>
              <a:rPr lang="en-US" altLang="zh-CN" sz="3200" b="1">
                <a:latin typeface="兰米粗楷简体" charset="-122"/>
                <a:ea typeface="兰米粗楷简体" charset="-122"/>
              </a:rPr>
              <a:t>2014</a:t>
            </a:r>
            <a:r>
              <a:rPr lang="zh-CN" altLang="en-US" sz="3200" b="1">
                <a:latin typeface="兰米粗楷简体" charset="-122"/>
                <a:ea typeface="兰米粗楷简体" charset="-122"/>
              </a:rPr>
              <a:t>广东卷）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96300" y="5763684"/>
            <a:ext cx="3382433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265" b="1">
                <a:solidFill>
                  <a:srgbClr val="FF0000"/>
                </a:solidFill>
                <a:latin typeface="Calibri"/>
                <a:ea typeface="宋体" pitchFamily="2" charset="-122"/>
              </a:rPr>
              <a:t>判决、定罪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147" grpId="1" build="p"/>
      <p:bldP spid="2" grpId="2"/>
      <p:bldP spid="2" grpId="3"/>
      <p:bldP spid="3" grpId="4"/>
      <p:bldP spid="3" grpId="5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Text Box 3"/>
          <p:cNvSpPr txBox="1"/>
          <p:nvPr/>
        </p:nvSpPr>
        <p:spPr>
          <a:xfrm>
            <a:off x="287867" y="1915584"/>
            <a:ext cx="1190413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Garamond" pitchFamily="18" charset="0"/>
              <a:ea typeface="黑体" panose="02010609060101010101" pitchFamily="2" charset="-122"/>
            </a:endParaRPr>
          </a:p>
        </p:txBody>
      </p:sp>
      <p:sp>
        <p:nvSpPr>
          <p:cNvPr id="29698" name="Rectangle 4"/>
          <p:cNvSpPr/>
          <p:nvPr/>
        </p:nvSpPr>
        <p:spPr>
          <a:xfrm>
            <a:off x="0" y="1483784"/>
            <a:ext cx="12145433" cy="25533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itchFamily="34" charset="0"/>
                <a:ea typeface="宋体" pitchFamily="2" charset="-122"/>
              </a:rPr>
              <a:t>2012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（福建）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D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履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苍莽中    履：鞋子</a:t>
            </a:r>
          </a:p>
          <a:p>
            <a:endParaRPr lang="en-US" altLang="zh-CN" sz="3200" b="1">
              <a:latin typeface="Arial" pitchFamily="34" charset="0"/>
              <a:ea typeface="宋体" pitchFamily="2" charset="-122"/>
            </a:endParaRPr>
          </a:p>
          <a:p>
            <a:r>
              <a:rPr lang="en-US" altLang="zh-CN" sz="3200" b="1">
                <a:latin typeface="Arial" pitchFamily="34" charset="0"/>
                <a:ea typeface="宋体" pitchFamily="2" charset="-122"/>
              </a:rPr>
              <a:t>2011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（广东）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C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．</a:t>
            </a:r>
            <a:r>
              <a:rPr lang="zh-CN" altLang="en-US" sz="32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官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夔州游击，夔关临峡      做官</a:t>
            </a:r>
          </a:p>
          <a:p>
            <a:endParaRPr lang="en-US" altLang="zh-CN" sz="3200" b="1">
              <a:latin typeface="Arial" pitchFamily="34" charset="0"/>
              <a:ea typeface="宋体" pitchFamily="2" charset="-122"/>
            </a:endParaRPr>
          </a:p>
          <a:p>
            <a:r>
              <a:rPr lang="en-US" altLang="zh-CN" sz="3200" b="1">
                <a:latin typeface="Arial" pitchFamily="34" charset="0"/>
                <a:ea typeface="宋体" pitchFamily="2" charset="-122"/>
              </a:rPr>
              <a:t>2013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（辽宁）</a:t>
            </a:r>
            <a:r>
              <a:rPr lang="en-US" altLang="zh-CN" sz="3200" b="1">
                <a:latin typeface="Arial" pitchFamily="34" charset="0"/>
                <a:ea typeface="宋体" pitchFamily="2" charset="-122"/>
              </a:rPr>
              <a:t>A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．村人</a:t>
            </a:r>
            <a:r>
              <a:rPr lang="zh-CN" altLang="en-US" sz="32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苦</a:t>
            </a:r>
            <a:r>
              <a:rPr lang="zh-CN" altLang="en-US" sz="3200" b="1">
                <a:latin typeface="Arial" pitchFamily="34" charset="0"/>
                <a:ea typeface="宋体" pitchFamily="2" charset="-122"/>
              </a:rPr>
              <a:t>猴群盗食田粮。       痛苦</a:t>
            </a:r>
            <a:endParaRPr lang="en-US" altLang="zh-CN" sz="32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7" name="AutoShape 5"/>
          <p:cNvSpPr/>
          <p:nvPr/>
        </p:nvSpPr>
        <p:spPr>
          <a:xfrm>
            <a:off x="3321051" y="-190500"/>
            <a:ext cx="4696883" cy="1674284"/>
          </a:xfrm>
          <a:prstGeom prst="wedgeEllipseCallout">
            <a:avLst>
              <a:gd name="adj1" fmla="val -39755"/>
              <a:gd name="adj2" fmla="val 58065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“履”在本句中充当谓语，应该解释为动词“踏” 。</a:t>
            </a:r>
          </a:p>
          <a:p>
            <a:pPr algn="ctr"/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8" name="AutoShape 6"/>
          <p:cNvSpPr/>
          <p:nvPr/>
        </p:nvSpPr>
        <p:spPr>
          <a:xfrm>
            <a:off x="6305551" y="1189567"/>
            <a:ext cx="3862917" cy="1727200"/>
          </a:xfrm>
          <a:prstGeom prst="wedgeEllipseCallout">
            <a:avLst>
              <a:gd name="adj1" fmla="val -116556"/>
              <a:gd name="adj2" fmla="val 3207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CCFF"/>
                </a:solidFill>
              </a14:hiddenFill>
            </a:ext>
          </a:extLst>
        </p:spPr>
        <p:txBody>
          <a:bodyPr anchor="t"/>
          <a:lstStyle/>
          <a:p>
            <a:pPr algn="ctr" fontAlgn="base"/>
            <a:r>
              <a:rPr lang="zh-CN" altLang="en-US" sz="2665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宋体" pitchFamily="2" charset="-122"/>
                <a:cs typeface="+mn-cs"/>
              </a:rPr>
              <a:t>官：谓语，动词，做官。</a:t>
            </a:r>
            <a:endParaRPr lang="zh-CN" altLang="en-US" sz="2665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9" name="AutoShape 7"/>
          <p:cNvSpPr/>
          <p:nvPr/>
        </p:nvSpPr>
        <p:spPr>
          <a:xfrm>
            <a:off x="287867" y="4248151"/>
            <a:ext cx="4686300" cy="2216149"/>
          </a:xfrm>
          <a:prstGeom prst="wedgeEllipseCallout">
            <a:avLst>
              <a:gd name="adj1" fmla="val 39102"/>
              <a:gd name="adj2" fmla="val -58227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“苦”形容词活用为了动词，应解释为“以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…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为苦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”</a:t>
            </a:r>
            <a:endParaRPr lang="zh-CN" altLang="en-US" sz="32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xit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7" grpId="1"/>
      <p:bldP spid="18438" grpId="2"/>
      <p:bldP spid="18438" grpId="3"/>
      <p:bldP spid="18439" grpId="4"/>
      <p:bldP spid="18439" grpId="5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矩形 22"/>
          <p:cNvSpPr>
            <a:spLocks noChangeArrowheads="1"/>
          </p:cNvSpPr>
          <p:nvPr/>
        </p:nvSpPr>
        <p:spPr bwMode="auto">
          <a:xfrm>
            <a:off x="196851" y="1115484"/>
            <a:ext cx="11413067" cy="5283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fontAlgn="base">
              <a:lnSpc>
                <a:spcPct val="150000"/>
              </a:lnSpc>
            </a:pPr>
            <a:endParaRPr lang="en-US" altLang="zh-CN" sz="2800" strike="noStrike" noProof="1">
              <a:latin typeface="Times New Roman" panose="02020603050405020304" charset="0"/>
              <a:ea typeface="华文细黑" pitchFamily="2" charset="-122"/>
              <a:cs typeface="Courier New" panose="02070309020205020404" pitchFamily="49" charset="0"/>
            </a:endParaRPr>
          </a:p>
          <a:p>
            <a:pPr algn="just" fontAlgn="base">
              <a:lnSpc>
                <a:spcPct val="150000"/>
              </a:lnSpc>
            </a:pPr>
            <a:endParaRPr lang="zh-CN" altLang="zh-CN" sz="1000" strike="noStrike" noProof="1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(1)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梅以</a:t>
            </a:r>
            <a:r>
              <a:rPr lang="zh-CN" altLang="zh-CN" sz="3735" strike="noStrike" noProof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</a:rPr>
              <a:t>欹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为美，正则无景。</a:t>
            </a:r>
          </a:p>
          <a:p>
            <a:pPr algn="just" fontAlgn="base">
              <a:lnSpc>
                <a:spcPct val="150000"/>
              </a:lnSpc>
            </a:pPr>
            <a:r>
              <a:rPr lang="en-US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(2)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天保中，郡县大水、人灾，</a:t>
            </a:r>
            <a:r>
              <a:rPr lang="zh-CN" altLang="zh-CN" sz="3735" strike="noStrike" noProof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</a:rPr>
              <a:t>绝食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</a:rPr>
              <a:t>者千余家。</a:t>
            </a:r>
          </a:p>
          <a:p>
            <a:pPr algn="just" fontAlgn="base">
              <a:lnSpc>
                <a:spcPct val="150000"/>
              </a:lnSpc>
            </a:pPr>
            <a:r>
              <a:rPr lang="en-US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(3)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君所交皆一时</a:t>
            </a:r>
            <a:r>
              <a:rPr lang="zh-CN" altLang="zh-CN" sz="3735" strike="noStrike" noProof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贤隽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。</a:t>
            </a:r>
          </a:p>
          <a:p>
            <a:pPr algn="just" fontAlgn="base">
              <a:lnSpc>
                <a:spcPct val="150000"/>
              </a:lnSpc>
            </a:pPr>
            <a:r>
              <a:rPr lang="en-US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(4)君父既葬</a:t>
            </a:r>
            <a:r>
              <a:rPr lang="zh-CN" altLang="en-US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，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存思不息，乃</a:t>
            </a:r>
            <a:r>
              <a:rPr lang="zh-CN" altLang="zh-CN" sz="3735" strike="noStrike" noProof="1">
                <a:solidFill>
                  <a:srgbClr val="0000FF"/>
                </a:solidFill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庐</a:t>
            </a:r>
            <a:r>
              <a:rPr lang="zh-CN" altLang="zh-CN" sz="3735" strike="noStrike" noProof="1">
                <a:latin typeface="兰米粗楷简体" charset="-122"/>
                <a:ea typeface="兰米粗楷简体" charset="-122"/>
                <a:cs typeface="兰米粗楷简体" charset="-122"/>
                <a:sym typeface="+mn-ea"/>
              </a:rPr>
              <a:t>于墓侧。</a:t>
            </a:r>
            <a:endParaRPr lang="zh-CN" altLang="zh-CN" sz="3735" strike="noStrike" noProof="1">
              <a:latin typeface="兰米粗楷简体" charset="-122"/>
              <a:ea typeface="兰米粗楷简体" charset="-122"/>
              <a:cs typeface="兰米粗楷简体" charset="-122"/>
            </a:endParaRPr>
          </a:p>
          <a:p>
            <a:pPr algn="just" fontAlgn="base">
              <a:lnSpc>
                <a:spcPct val="150000"/>
              </a:lnSpc>
            </a:pPr>
            <a:endParaRPr lang="zh-CN" altLang="zh-CN" sz="3735" strike="noStrike" noProof="1">
              <a:latin typeface="兰米粗楷简体" charset="-122"/>
              <a:ea typeface="兰米粗楷简体" charset="-122"/>
              <a:cs typeface="兰米粗楷简体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13451" y="2203451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Times New Roman" panose="02020603050405020304" charset="0"/>
                <a:ea typeface="华文细黑" pitchFamily="2" charset="-122"/>
              </a:rPr>
              <a:t>横斜、倾斜</a:t>
            </a:r>
            <a:endParaRPr lang="zh-CN" altLang="en-US" sz="2800">
              <a:solidFill>
                <a:srgbClr val="C00000"/>
              </a:solidFill>
              <a:latin typeface="Calibri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05433" y="3337984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800">
                <a:solidFill>
                  <a:srgbClr val="C00000"/>
                </a:solidFill>
                <a:latin typeface="Times New Roman" panose="02020603050405020304" charset="0"/>
                <a:ea typeface="华文细黑" pitchFamily="2" charset="-122"/>
              </a:rPr>
              <a:t>断绝粮食</a:t>
            </a:r>
            <a:endParaRPr lang="zh-CN" altLang="en-US" sz="2800">
              <a:solidFill>
                <a:srgbClr val="C00000"/>
              </a:solidFill>
              <a:latin typeface="Times New Roman" panose="02020603050405020304" charset="0"/>
              <a:ea typeface="华文细黑" pitchFamily="2" charset="-122"/>
            </a:endParaRPr>
          </a:p>
        </p:txBody>
      </p:sp>
      <p:sp>
        <p:nvSpPr>
          <p:cNvPr id="33796" name="文本框 1"/>
          <p:cNvSpPr txBox="1"/>
          <p:nvPr/>
        </p:nvSpPr>
        <p:spPr>
          <a:xfrm>
            <a:off x="381212" y="1115483"/>
            <a:ext cx="57835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>
                <a:latin typeface="Times New Roman" panose="02020603050405020304" charset="0"/>
                <a:ea typeface="华文细黑" pitchFamily="2" charset="-122"/>
              </a:rPr>
              <a:t>1.</a:t>
            </a:r>
            <a:r>
              <a:rPr lang="zh-CN" altLang="zh-CN" sz="2800">
                <a:latin typeface="Times New Roman" panose="02020603050405020304" charset="0"/>
                <a:ea typeface="华文细黑" pitchFamily="2" charset="-122"/>
              </a:rPr>
              <a:t>请推断下列句中加颜色字的意思。</a:t>
            </a:r>
            <a:endParaRPr lang="zh-CN" altLang="en-US" sz="2800">
              <a:latin typeface="Times New Roman" panose="02020603050405020304" charset="0"/>
              <a:ea typeface="华文细黑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13451" y="4074584"/>
            <a:ext cx="3912870" cy="501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665">
                <a:solidFill>
                  <a:srgbClr val="C00000"/>
                </a:solidFill>
                <a:latin typeface="Times New Roman" panose="02020603050405020304" charset="0"/>
                <a:ea typeface="华文细黑" pitchFamily="2" charset="-122"/>
              </a:rPr>
              <a:t>贤才，形容词活用为名词</a:t>
            </a:r>
          </a:p>
        </p:txBody>
      </p:sp>
      <p:sp>
        <p:nvSpPr>
          <p:cNvPr id="6" name="矩形 5"/>
          <p:cNvSpPr/>
          <p:nvPr/>
        </p:nvSpPr>
        <p:spPr>
          <a:xfrm>
            <a:off x="6013451" y="5623984"/>
            <a:ext cx="4251960" cy="5016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zh-CN" sz="2665">
                <a:solidFill>
                  <a:srgbClr val="C00000"/>
                </a:solidFill>
                <a:latin typeface="Times New Roman" panose="02020603050405020304" charset="0"/>
                <a:ea typeface="华文细黑" pitchFamily="2" charset="-122"/>
              </a:rPr>
              <a:t>结庐而居，名词活用为动词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81000" y="19685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课堂小练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6" grpId="3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4146" name="图片 134145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7999413" y="3733800"/>
            <a:ext cx="2668587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7" name="矩形 134146"/>
          <p:cNvSpPr/>
          <p:nvPr/>
        </p:nvSpPr>
        <p:spPr>
          <a:xfrm>
            <a:off x="1524000" y="66675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衢</a:t>
            </a:r>
            <a:r>
              <a:rPr lang="zh-CN" altLang="en-US" sz="3600" b="1" u="sng">
                <a:latin typeface="Arial" pitchFamily="34" charset="0"/>
              </a:rPr>
              <a:t>，抚节悲歌，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声</a:t>
            </a:r>
            <a:r>
              <a:rPr lang="zh-CN" altLang="en-US" sz="3600" b="1" u="sng">
                <a:latin typeface="Arial" pitchFamily="34" charset="0"/>
              </a:rPr>
              <a:t>振林木，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响遏</a:t>
            </a:r>
            <a:r>
              <a:rPr lang="zh-CN" altLang="en-US" sz="3600" b="1" u="sng">
                <a:latin typeface="Arial" pitchFamily="34" charset="0"/>
              </a:rPr>
              <a:t>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34148" name="文本框 134147"/>
          <p:cNvSpPr txBox="1"/>
          <p:nvPr/>
        </p:nvSpPr>
        <p:spPr>
          <a:xfrm>
            <a:off x="1676400" y="152400"/>
            <a:ext cx="35814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实战演练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5170" name="图片 135169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8776970" y="4279900"/>
            <a:ext cx="2668270" cy="2577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5171" name="矩形 135170"/>
          <p:cNvSpPr/>
          <p:nvPr/>
        </p:nvSpPr>
        <p:spPr>
          <a:xfrm>
            <a:off x="1524000" y="68580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秦青弗止，饯于郊衢，抚节悲歌，声振林木，响遏行云。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35174" name="文本框 135173"/>
          <p:cNvSpPr txBox="1"/>
          <p:nvPr/>
        </p:nvSpPr>
        <p:spPr>
          <a:xfrm>
            <a:off x="8001000" y="152400"/>
            <a:ext cx="2011680" cy="1198880"/>
          </a:xfrm>
          <a:prstGeom prst="rect">
            <a:avLst/>
          </a:prstGeom>
          <a:noFill/>
          <a:ln w="28575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穷：学尽</a:t>
            </a:r>
          </a:p>
          <a:p>
            <a:r>
              <a:rPr lang="zh-CN" altLang="en-US" sz="3600" b="1">
                <a:solidFill>
                  <a:srgbClr val="FF3300"/>
                </a:solidFill>
                <a:latin typeface="Arial" pitchFamily="34" charset="0"/>
              </a:rPr>
              <a:t>尽：学完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8242" name="图片 138241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7999730" y="4243705"/>
            <a:ext cx="2668270" cy="2614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矩形 138242"/>
          <p:cNvSpPr/>
          <p:nvPr/>
        </p:nvSpPr>
        <p:spPr>
          <a:xfrm>
            <a:off x="1524000" y="68580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衢</a:t>
            </a:r>
            <a:r>
              <a:rPr lang="en-US" altLang="zh-CN" sz="3600" b="1" u="sng" err="1">
                <a:solidFill>
                  <a:srgbClr val="FF3300"/>
                </a:solidFill>
                <a:latin typeface="Arial" pitchFamily="34" charset="0"/>
              </a:rPr>
              <a:t>(qu)</a:t>
            </a:r>
            <a:r>
              <a:rPr lang="zh-CN" altLang="en-US" sz="3600" b="1" u="sng">
                <a:latin typeface="Arial" pitchFamily="34" charset="0"/>
              </a:rPr>
              <a:t>，抚节悲歌，声振林木，响遏行云。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38244" name="文本框 138243"/>
          <p:cNvSpPr txBox="1"/>
          <p:nvPr/>
        </p:nvSpPr>
        <p:spPr>
          <a:xfrm>
            <a:off x="3962400" y="381000"/>
            <a:ext cx="6248400" cy="1076325"/>
          </a:xfrm>
          <a:prstGeom prst="rect">
            <a:avLst/>
          </a:prstGeom>
          <a:solidFill>
            <a:srgbClr val="0000FF"/>
          </a:solidFill>
          <a:ln w="381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说文解字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：“行，道也。”</a:t>
            </a:r>
          </a:p>
          <a:p>
            <a:pPr algn="ctr"/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衢，四通八达的大路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6194" name="图片 136193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9523730" y="4425950"/>
            <a:ext cx="2668270" cy="243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矩形 136194"/>
          <p:cNvSpPr/>
          <p:nvPr/>
        </p:nvSpPr>
        <p:spPr>
          <a:xfrm>
            <a:off x="1524000" y="74295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秦青弗止，饯于郊衢，抚节悲歌，声振林木，响遏行云。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solidFill>
                  <a:srgbClr val="FF3300"/>
                </a:solidFill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36196" name="矩形标注 136195"/>
          <p:cNvSpPr/>
          <p:nvPr/>
        </p:nvSpPr>
        <p:spPr>
          <a:xfrm rot="10800000">
            <a:off x="1676400" y="5943600"/>
            <a:ext cx="8763000" cy="609600"/>
          </a:xfrm>
          <a:prstGeom prst="wedgeRectCallout">
            <a:avLst>
              <a:gd name="adj1" fmla="val 44273"/>
              <a:gd name="adj2" fmla="val 197134"/>
            </a:avLst>
          </a:prstGeom>
          <a:solidFill>
            <a:srgbClr val="0000FF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秦王恐其破璧，乃辞谢：认错，道歉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廉蔺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》</a:t>
            </a:r>
          </a:p>
          <a:p>
            <a:pPr algn="ctr"/>
            <a:endParaRPr lang="en-US" altLang="zh-CN" sz="1800">
              <a:latin typeface="Arial" pitchFamily="34" charset="0"/>
            </a:endParaRPr>
          </a:p>
        </p:txBody>
      </p:sp>
      <p:sp>
        <p:nvSpPr>
          <p:cNvPr id="136197" name="圆角矩形标注 136196"/>
          <p:cNvSpPr/>
          <p:nvPr/>
        </p:nvSpPr>
        <p:spPr>
          <a:xfrm rot="10800000">
            <a:off x="4114800" y="381000"/>
            <a:ext cx="5715000" cy="533400"/>
          </a:xfrm>
          <a:prstGeom prst="wedgeRoundRectCallout">
            <a:avLst>
              <a:gd name="adj1" fmla="val 57306"/>
              <a:gd name="adj2" fmla="val -699704"/>
              <a:gd name="adj3" fmla="val 16667"/>
            </a:avLst>
          </a:prstGeom>
          <a:solidFill>
            <a:srgbClr val="0000FF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联系文言知识：反通“返”</a:t>
            </a:r>
          </a:p>
        </p:txBody>
      </p:sp>
      <p:sp>
        <p:nvSpPr>
          <p:cNvPr id="136198" name="文本框 136197"/>
          <p:cNvSpPr txBox="1"/>
          <p:nvPr/>
        </p:nvSpPr>
        <p:spPr>
          <a:xfrm>
            <a:off x="1752600" y="304800"/>
            <a:ext cx="2209800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itchFamily="34" charset="0"/>
                <a:ea typeface="华文行楷" pitchFamily="2" charset="-122"/>
              </a:rPr>
              <a:t>联想推断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/>
      <p:bldP spid="136197" grpId="1"/>
      <p:bldP spid="136198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9266" name="图片 139265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9523730" y="4680585"/>
            <a:ext cx="2668270" cy="2177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9267" name="矩形 139266"/>
          <p:cNvSpPr/>
          <p:nvPr/>
        </p:nvSpPr>
        <p:spPr>
          <a:xfrm>
            <a:off x="1524000" y="68580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秦青弗止，饯于郊衢，抚节悲歌，</a:t>
            </a: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</a:rPr>
              <a:t>声</a:t>
            </a:r>
            <a:r>
              <a:rPr lang="zh-CN" altLang="en-US" sz="3600" b="1" u="sng">
                <a:latin typeface="Arial" pitchFamily="34" charset="0"/>
              </a:rPr>
              <a:t>振林木，</a:t>
            </a: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</a:rPr>
              <a:t>响</a:t>
            </a:r>
            <a:r>
              <a:rPr lang="zh-CN" altLang="en-US" sz="3600" b="1" u="sng">
                <a:latin typeface="Arial" pitchFamily="34" charset="0"/>
              </a:rPr>
              <a:t>遏行云。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39268" name="上弧形箭头 139267"/>
          <p:cNvSpPr/>
          <p:nvPr/>
        </p:nvSpPr>
        <p:spPr>
          <a:xfrm>
            <a:off x="3581400" y="2720975"/>
            <a:ext cx="2743200" cy="908050"/>
          </a:xfrm>
          <a:prstGeom prst="curvedDownArrow">
            <a:avLst>
              <a:gd name="adj1" fmla="val 15258"/>
              <a:gd name="adj2" fmla="val 75678"/>
              <a:gd name="adj3" fmla="val 33333"/>
            </a:avLst>
          </a:prstGeom>
          <a:solidFill>
            <a:srgbClr val="000080"/>
          </a:solidFill>
          <a:ln w="9525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9269" name="矩形 139268"/>
          <p:cNvSpPr/>
          <p:nvPr/>
        </p:nvSpPr>
        <p:spPr>
          <a:xfrm rot="-713319">
            <a:off x="3124200" y="2543175"/>
            <a:ext cx="2647950" cy="42862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 fontScale="50000"/>
          </a:bodyPr>
          <a:lstStyle/>
          <a:p>
            <a:pPr algn="r"/>
            <a:r>
              <a:rPr lang="zh-CN" altLang="en-US" sz="4000" b="1">
                <a:ln w="952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并列，近义</a:t>
            </a:r>
            <a:endParaRPr lang="zh-CN" altLang="en-US" sz="4000" b="1">
              <a:ln w="952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  <p:sp>
        <p:nvSpPr>
          <p:cNvPr id="139270" name="文本框 139269"/>
          <p:cNvSpPr txBox="1"/>
          <p:nvPr/>
        </p:nvSpPr>
        <p:spPr>
          <a:xfrm>
            <a:off x="8001000" y="457200"/>
            <a:ext cx="1808480" cy="1076325"/>
          </a:xfrm>
          <a:prstGeom prst="rect">
            <a:avLst/>
          </a:prstGeom>
          <a:noFill/>
          <a:ln w="28575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</a:rPr>
              <a:t>声：歌声</a:t>
            </a:r>
          </a:p>
          <a:p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</a:rPr>
              <a:t>响：声响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7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0290" name="图片 140289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9523730" y="4801870"/>
            <a:ext cx="2668270" cy="205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矩形 140290"/>
          <p:cNvSpPr/>
          <p:nvPr/>
        </p:nvSpPr>
        <p:spPr>
          <a:xfrm>
            <a:off x="1524000" y="68580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latin typeface="Arial" pitchFamily="34" charset="0"/>
              </a:rPr>
              <a:t>秦青弗止，饯于郊衢，抚节悲歌，声振林木，响</a:t>
            </a: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</a:rPr>
              <a:t>遏</a:t>
            </a:r>
            <a:r>
              <a:rPr lang="zh-CN" altLang="en-US" sz="3600" b="1" u="sng">
                <a:latin typeface="Arial" pitchFamily="34" charset="0"/>
              </a:rPr>
              <a:t>行云。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40292" name="矩形标注 140291"/>
          <p:cNvSpPr/>
          <p:nvPr/>
        </p:nvSpPr>
        <p:spPr>
          <a:xfrm>
            <a:off x="1524000" y="1828800"/>
            <a:ext cx="7315200" cy="609600"/>
          </a:xfrm>
          <a:prstGeom prst="wedgeRectCallout">
            <a:avLst>
              <a:gd name="adj1" fmla="val 17903"/>
              <a:gd name="adj2" fmla="val 226824"/>
            </a:avLst>
          </a:prstGeom>
          <a:solidFill>
            <a:srgbClr val="0000FF"/>
          </a:solidFill>
          <a:ln w="9525" cap="flat" cmpd="sng">
            <a:solidFill>
              <a:srgbClr val="33CCCC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联想：浪遏飞舟。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《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沁园春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·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长沙</a:t>
            </a:r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》</a:t>
            </a:r>
          </a:p>
        </p:txBody>
      </p:sp>
      <p:sp>
        <p:nvSpPr>
          <p:cNvPr id="140293" name="文本框 140292"/>
          <p:cNvSpPr txBox="1"/>
          <p:nvPr/>
        </p:nvSpPr>
        <p:spPr>
          <a:xfrm>
            <a:off x="3810000" y="57912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800" b="1"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40294" name="文本框 140293"/>
          <p:cNvSpPr txBox="1"/>
          <p:nvPr/>
        </p:nvSpPr>
        <p:spPr>
          <a:xfrm>
            <a:off x="4495800" y="5791200"/>
            <a:ext cx="2895600" cy="645160"/>
          </a:xfrm>
          <a:prstGeom prst="rect">
            <a:avLst/>
          </a:prstGeom>
          <a:noFill/>
          <a:ln w="28575" cap="flat" cmpd="sng">
            <a:solidFill>
              <a:srgbClr val="CC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</a:rPr>
              <a:t>阻止，阻遏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38655" y="403860"/>
            <a:ext cx="844677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１、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至是乃杜绝交游，馈遗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秋毫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无所受。</a:t>
            </a:r>
          </a:p>
          <a:p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2006</a:t>
            </a: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年全国卷）</a:t>
            </a:r>
            <a:endParaRPr lang="zh-CN" altLang="en-US" sz="3600" b="1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2655" y="1848485"/>
            <a:ext cx="798766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  <a:sym typeface="+mn-ea"/>
              </a:rPr>
              <a:t>吾入关，</a:t>
            </a: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  <a:ea typeface="楷体_GB2312" pitchFamily="49" charset="-122"/>
                <a:sym typeface="+mn-ea"/>
              </a:rPr>
              <a:t>秋毫</a:t>
            </a:r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  <a:sym typeface="+mn-ea"/>
              </a:rPr>
              <a:t>不敢有所近。</a:t>
            </a:r>
            <a:r>
              <a:rPr lang="en-US" altLang="zh-CN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  <a:sym typeface="+mn-ea"/>
              </a:rPr>
              <a:t>《</a:t>
            </a:r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  <a:sym typeface="+mn-ea"/>
              </a:rPr>
              <a:t>鸿门宴</a:t>
            </a:r>
            <a:r>
              <a:rPr lang="en-US" altLang="zh-CN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  <a:sym typeface="+mn-ea"/>
              </a:rPr>
              <a:t>》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4281170" y="2807335"/>
            <a:ext cx="52882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  <a:sym typeface="+mn-ea"/>
              </a:rPr>
              <a:t>秋毫：</a:t>
            </a:r>
            <a:r>
              <a:rPr lang="zh-CN" altLang="en-US" sz="4000" b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比喻细小的东西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12720" y="4034155"/>
            <a:ext cx="7040880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译文：</a:t>
            </a:r>
            <a:r>
              <a:rPr lang="zh-CN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他杜绝交游，对各种馈赠，</a:t>
            </a:r>
          </a:p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一点</a:t>
            </a:r>
            <a:r>
              <a:rPr lang="zh-CN" altLang="zh-CN" sz="3600" b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也不收受。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1314" name="图片 141313" descr="hua00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250" t="3125"/>
          <a:stretch>
            <a:fillRect/>
          </a:stretch>
        </p:blipFill>
        <p:spPr>
          <a:xfrm>
            <a:off x="7999413" y="3733800"/>
            <a:ext cx="2668587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1315" name="矩形 141314"/>
          <p:cNvSpPr/>
          <p:nvPr/>
        </p:nvSpPr>
        <p:spPr>
          <a:xfrm>
            <a:off x="1524000" y="685800"/>
            <a:ext cx="8839200" cy="5088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          </a:t>
            </a:r>
            <a:r>
              <a:rPr lang="zh-CN" altLang="en-US" sz="3600" b="1">
                <a:latin typeface="Arial" pitchFamily="34" charset="0"/>
              </a:rPr>
              <a:t>薛潭学讴</a:t>
            </a:r>
            <a:r>
              <a:rPr lang="en-US" altLang="zh-CN" sz="2400" b="1">
                <a:latin typeface="Arial" pitchFamily="34" charset="0"/>
              </a:rPr>
              <a:t>①</a:t>
            </a:r>
            <a:endParaRPr lang="en-US" altLang="zh-CN" sz="3600" b="1">
              <a:latin typeface="Arial" pitchFamily="34" charset="0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>
                <a:latin typeface="Arial" pitchFamily="34" charset="0"/>
              </a:rPr>
              <a:t>         </a:t>
            </a:r>
            <a:r>
              <a:rPr lang="zh-CN" altLang="en-US" sz="3600" b="1">
                <a:latin typeface="Arial" pitchFamily="34" charset="0"/>
              </a:rPr>
              <a:t>薛潭学讴于秦青，未</a:t>
            </a:r>
            <a:r>
              <a:rPr lang="zh-CN" altLang="en-US" sz="3600" b="1" u="sng">
                <a:latin typeface="Arial" pitchFamily="34" charset="0"/>
              </a:rPr>
              <a:t>穷</a:t>
            </a:r>
            <a:r>
              <a:rPr lang="zh-CN" altLang="en-US" sz="3600" b="1">
                <a:latin typeface="Arial" pitchFamily="34" charset="0"/>
              </a:rPr>
              <a:t>青之技，自谓</a:t>
            </a:r>
            <a:r>
              <a:rPr lang="zh-CN" altLang="en-US" sz="3600" b="1" u="sng">
                <a:latin typeface="Arial" pitchFamily="34" charset="0"/>
              </a:rPr>
              <a:t>尽</a:t>
            </a:r>
            <a:r>
              <a:rPr lang="zh-CN" altLang="en-US" sz="3600" b="1">
                <a:latin typeface="Arial" pitchFamily="34" charset="0"/>
              </a:rPr>
              <a:t>之，遂辞归。</a:t>
            </a:r>
            <a:r>
              <a:rPr lang="zh-CN" altLang="en-US" sz="3600" b="1" u="sng">
                <a:solidFill>
                  <a:srgbClr val="FF0000"/>
                </a:solidFill>
                <a:latin typeface="Arial" pitchFamily="34" charset="0"/>
              </a:rPr>
              <a:t>秦青弗止，饯于郊衢，抚节悲歌，声振林木，响遏行云</a:t>
            </a:r>
            <a:r>
              <a:rPr lang="zh-CN" altLang="en-US" sz="3600" b="1" u="sng">
                <a:latin typeface="Arial" pitchFamily="34" charset="0"/>
              </a:rPr>
              <a:t>。</a:t>
            </a:r>
            <a:r>
              <a:rPr lang="zh-CN" altLang="en-US" sz="3600" b="1">
                <a:latin typeface="Arial" pitchFamily="34" charset="0"/>
              </a:rPr>
              <a:t>薛潭乃</a:t>
            </a:r>
            <a:r>
              <a:rPr lang="zh-CN" altLang="en-US" sz="3600" b="1" u="sng">
                <a:latin typeface="Arial" pitchFamily="34" charset="0"/>
              </a:rPr>
              <a:t>谢</a:t>
            </a:r>
            <a:r>
              <a:rPr lang="zh-CN" altLang="en-US" sz="3600" b="1">
                <a:latin typeface="Arial" pitchFamily="34" charset="0"/>
              </a:rPr>
              <a:t>，求</a:t>
            </a:r>
            <a:r>
              <a:rPr lang="zh-CN" altLang="en-US" sz="3600" b="1" u="sng">
                <a:latin typeface="Arial" pitchFamily="34" charset="0"/>
              </a:rPr>
              <a:t>反</a:t>
            </a:r>
            <a:r>
              <a:rPr lang="zh-CN" altLang="en-US" sz="3600" b="1">
                <a:latin typeface="Arial" pitchFamily="34" charset="0"/>
              </a:rPr>
              <a:t>，终身不敢言归。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b="1">
                <a:latin typeface="Arial" pitchFamily="34" charset="0"/>
              </a:rPr>
              <a:t>            注释：</a:t>
            </a:r>
            <a:r>
              <a:rPr lang="en-US" altLang="zh-CN" sz="2800" b="1">
                <a:latin typeface="Arial" pitchFamily="34" charset="0"/>
              </a:rPr>
              <a:t>①</a:t>
            </a:r>
            <a:r>
              <a:rPr lang="zh-CN" altLang="en-US" sz="2800" b="1">
                <a:latin typeface="Arial" pitchFamily="34" charset="0"/>
              </a:rPr>
              <a:t>唱歌</a:t>
            </a:r>
          </a:p>
        </p:txBody>
      </p:sp>
      <p:sp>
        <p:nvSpPr>
          <p:cNvPr id="141316" name="文本框 141315"/>
          <p:cNvSpPr txBox="1"/>
          <p:nvPr/>
        </p:nvSpPr>
        <p:spPr>
          <a:xfrm>
            <a:off x="3810000" y="5791200"/>
            <a:ext cx="3200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sz="1800" b="1">
              <a:latin typeface="Arial" pitchFamily="34" charset="0"/>
              <a:ea typeface="华文行楷" pitchFamily="2" charset="-122"/>
            </a:endParaRPr>
          </a:p>
        </p:txBody>
      </p:sp>
      <p:sp>
        <p:nvSpPr>
          <p:cNvPr id="141317" name="文本框 141316"/>
          <p:cNvSpPr txBox="1"/>
          <p:nvPr/>
        </p:nvSpPr>
        <p:spPr>
          <a:xfrm>
            <a:off x="1828800" y="5105400"/>
            <a:ext cx="8610600" cy="1568450"/>
          </a:xfrm>
          <a:prstGeom prst="rect">
            <a:avLst/>
          </a:prstGeom>
          <a:solidFill>
            <a:srgbClr val="000099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译文：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</a:rPr>
              <a:t>秦青没有劝阻他，在城外大道旁给他饯行，秦青打着节拍，高唱悲歌，歌声振动了林木，那音响止住了行云。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22" name="文本框 133121"/>
          <p:cNvSpPr txBox="1"/>
          <p:nvPr/>
        </p:nvSpPr>
        <p:spPr>
          <a:xfrm>
            <a:off x="1847850" y="1628775"/>
            <a:ext cx="8474075" cy="4741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实词的解读必须结合具体语境来进行科学的推断，通过文言文的读记形成大语感，加上通晓文言文特有的背景信息（如古文化常识等），如果再加上有训练有素的“猜读”能力，辅之以正确的阅读方法，那么，“阅读浅易的文言文”将不再是“雾里看花”。</a:t>
            </a:r>
          </a:p>
        </p:txBody>
      </p:sp>
      <p:sp>
        <p:nvSpPr>
          <p:cNvPr id="133123" name="文本框 133122"/>
          <p:cNvSpPr txBox="1"/>
          <p:nvPr/>
        </p:nvSpPr>
        <p:spPr>
          <a:xfrm>
            <a:off x="4511675" y="569913"/>
            <a:ext cx="292608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>
                <a:solidFill>
                  <a:srgbClr val="FF0066"/>
                </a:solidFill>
                <a:latin typeface="Times New Roman" panose="02020603050405020304" charset="0"/>
                <a:ea typeface="华文行楷" pitchFamily="2" charset="-122"/>
              </a:rPr>
              <a:t>课堂小结</a:t>
            </a:r>
          </a:p>
        </p:txBody>
      </p:sp>
    </p:spTree>
  </p:cSld>
  <p:clrMapOvr>
    <a:masterClrMapping/>
  </p:clrMapOvr>
  <p:transition>
    <p:checker/>
  </p:transition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</a:p>
        </p:txBody>
      </p:sp>
      <p:pic>
        <p:nvPicPr>
          <p:cNvPr id="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861800" y="12509500"/>
            <a:ext cx="330200" cy="2413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64360" y="342265"/>
            <a:ext cx="825627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２、素与郭</a:t>
            </a:r>
            <a:r>
              <a:rPr lang="zh-CN" altLang="en-US" sz="400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善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，登门造访。（</a:t>
            </a:r>
            <a:r>
              <a:rPr lang="en-US" altLang="zh-CN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07</a:t>
            </a:r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年广东卷）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2820670" y="1775460"/>
            <a:ext cx="60553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素</a:t>
            </a:r>
            <a:r>
              <a:rPr lang="zh-CN" altLang="en-US" sz="4000" b="1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善</a:t>
            </a:r>
            <a:r>
              <a:rPr lang="zh-CN" altLang="en-US" sz="40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留侯张良 </a:t>
            </a:r>
            <a:r>
              <a:rPr lang="en-US" altLang="zh-CN" sz="40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《</a:t>
            </a:r>
            <a:r>
              <a:rPr lang="zh-CN" altLang="en-US" sz="40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鸿门宴</a:t>
            </a:r>
            <a:r>
              <a:rPr lang="en-US" altLang="zh-CN" sz="4000" b="1">
                <a:solidFill>
                  <a:srgbClr val="3333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》</a:t>
            </a:r>
            <a:endParaRPr lang="zh-CN" altLang="en-US" sz="4000"/>
          </a:p>
        </p:txBody>
      </p:sp>
      <p:sp>
        <p:nvSpPr>
          <p:cNvPr id="5" name="文本框 4"/>
          <p:cNvSpPr txBox="1"/>
          <p:nvPr/>
        </p:nvSpPr>
        <p:spPr>
          <a:xfrm>
            <a:off x="3315970" y="2641600"/>
            <a:ext cx="59118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sym typeface="+mn-ea"/>
              </a:rPr>
              <a:t>善：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sym typeface="+mn-ea"/>
              </a:rPr>
              <a:t>友好、与</a:t>
            </a:r>
            <a:r>
              <a:rPr lang="en-US" altLang="zh-CN" sz="40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sym typeface="+mn-ea"/>
              </a:rPr>
              <a:t>… …</a:t>
            </a:r>
            <a:r>
              <a:rPr lang="zh-CN" altLang="en-US" sz="40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sym typeface="+mn-ea"/>
              </a:rPr>
              <a:t>交好。</a:t>
            </a:r>
            <a:endParaRPr lang="zh-CN" altLang="en-US" sz="4000"/>
          </a:p>
        </p:txBody>
      </p:sp>
      <p:sp>
        <p:nvSpPr>
          <p:cNvPr id="6" name="文本框 5"/>
          <p:cNvSpPr txBox="1"/>
          <p:nvPr/>
        </p:nvSpPr>
        <p:spPr>
          <a:xfrm>
            <a:off x="2423160" y="3597275"/>
            <a:ext cx="65836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直译：（他）平素和郭生交好，</a:t>
            </a:r>
          </a:p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登门拜访郭生。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53080" y="4959350"/>
            <a:ext cx="64128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隶书" panose="02010509060101010101" pitchFamily="49" charset="-122"/>
                <a:sym typeface="+mn-ea"/>
              </a:rPr>
              <a:t>意译：（他）和郭生是好朋友，到郭生家拜访他（郭生）。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  <p:bldP spid="2" grpId="8"/>
      <p:bldP spid="2" grpId="9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solidFill>
                  <a:srgbClr val="FF0000"/>
                </a:solidFill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94890" y="1325880"/>
            <a:ext cx="7523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>
                <a:ea typeface="宋体" pitchFamily="2" charset="-122"/>
                <a:sym typeface="+mn-ea"/>
              </a:rPr>
              <a:t>1</a:t>
            </a:r>
            <a:r>
              <a:rPr lang="zh-CN" altLang="en-US" sz="3600">
                <a:ea typeface="宋体" pitchFamily="2" charset="-122"/>
                <a:sym typeface="+mn-ea"/>
              </a:rPr>
              <a:t>、</a:t>
            </a:r>
            <a:r>
              <a:rPr lang="zh-CN" sz="3600">
                <a:ea typeface="宋体" pitchFamily="2" charset="-122"/>
                <a:sym typeface="+mn-ea"/>
              </a:rPr>
              <a:t>苏武陷匈奴，不倍（</a:t>
            </a:r>
            <a:r>
              <a:rPr lang="en-US" sz="3600">
                <a:latin typeface="宋体" panose="02010600030101010101" pitchFamily="2" charset="-122"/>
                <a:ea typeface="宋体" pitchFamily="2" charset="-122"/>
                <a:cs typeface="Times New Roman" panose="02020603050405020304" charset="0"/>
                <a:sym typeface="+mn-ea"/>
              </a:rPr>
              <a:t>   </a:t>
            </a:r>
            <a:r>
              <a:rPr lang="zh-CN" sz="3600">
                <a:ea typeface="宋体" pitchFamily="2" charset="-122"/>
                <a:sym typeface="+mn-ea"/>
              </a:rPr>
              <a:t>）节义。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2557145" y="2371090"/>
            <a:ext cx="841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ea typeface="宋体" pitchFamily="2" charset="-122"/>
                <a:sym typeface="+mn-ea"/>
              </a:rPr>
              <a:t>愿伯具言臣之不敢</a:t>
            </a:r>
            <a:r>
              <a:rPr lang="zh-CN" sz="3600" u="sng">
                <a:solidFill>
                  <a:srgbClr val="FF0000"/>
                </a:solidFill>
                <a:ea typeface="宋体" pitchFamily="2" charset="-122"/>
                <a:sym typeface="+mn-ea"/>
              </a:rPr>
              <a:t>倍</a:t>
            </a:r>
            <a:r>
              <a:rPr lang="zh-CN" sz="3600">
                <a:ea typeface="宋体" pitchFamily="2" charset="-122"/>
                <a:sym typeface="+mn-ea"/>
              </a:rPr>
              <a:t>德也（《鸿门宴》）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6083935" y="3106420"/>
            <a:ext cx="2875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通</a:t>
            </a:r>
            <a:r>
              <a:rPr lang="en-US" sz="3600">
                <a:solidFill>
                  <a:srgbClr val="FF0000"/>
                </a:solidFill>
                <a:latin typeface="Times New Roman" panose="02020603050405020304" charset="0"/>
                <a:ea typeface="宋体" pitchFamily="2" charset="-122"/>
                <a:sym typeface="+mn-ea"/>
              </a:rPr>
              <a:t>“</a:t>
            </a:r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背</a:t>
            </a:r>
            <a:r>
              <a:rPr lang="en-US" sz="3600">
                <a:solidFill>
                  <a:srgbClr val="FF0000"/>
                </a:solidFill>
                <a:latin typeface="Times New Roman" panose="02020603050405020304" charset="0"/>
                <a:ea typeface="宋体" pitchFamily="2" charset="-122"/>
                <a:sym typeface="+mn-ea"/>
              </a:rPr>
              <a:t>”</a:t>
            </a:r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，背叛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3032760" y="4071620"/>
            <a:ext cx="61264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ea typeface="宋体" pitchFamily="2" charset="-122"/>
                <a:sym typeface="+mn-ea"/>
              </a:rPr>
              <a:t>译文：苏武身陷匈奴，（但）</a:t>
            </a:r>
          </a:p>
          <a:p>
            <a:pPr algn="l"/>
            <a:r>
              <a:rPr lang="zh-CN" sz="3600">
                <a:ea typeface="宋体" pitchFamily="2" charset="-122"/>
                <a:sym typeface="+mn-ea"/>
              </a:rPr>
              <a:t>不敢</a:t>
            </a:r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背叛</a:t>
            </a:r>
            <a:r>
              <a:rPr lang="zh-CN" sz="3600">
                <a:ea typeface="宋体" pitchFamily="2" charset="-122"/>
                <a:sym typeface="+mn-ea"/>
              </a:rPr>
              <a:t>民族气节和道义。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  <p:bldP spid="5" grpId="4"/>
      <p:bldP spid="5" grpId="5"/>
      <p:bldP spid="6" grpId="6"/>
      <p:bldP spid="6" grpId="7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olidFill>
                  <a:srgbClr val="FF0000"/>
                </a:solidFill>
                <a:sym typeface="+mn-ea"/>
              </a:rPr>
              <a:t>课堂小练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71775" y="1180465"/>
            <a:ext cx="8234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>
                <a:ea typeface="宋体" pitchFamily="2" charset="-122"/>
                <a:sym typeface="+mn-ea"/>
              </a:rPr>
              <a:t>2</a:t>
            </a:r>
            <a:r>
              <a:rPr lang="zh-CN" altLang="en-US" sz="3600">
                <a:ea typeface="宋体" pitchFamily="2" charset="-122"/>
                <a:sym typeface="+mn-ea"/>
              </a:rPr>
              <a:t>、</a:t>
            </a:r>
            <a:r>
              <a:rPr lang="zh-CN" sz="3600">
                <a:ea typeface="宋体" pitchFamily="2" charset="-122"/>
                <a:sym typeface="+mn-ea"/>
              </a:rPr>
              <a:t>（</a:t>
            </a:r>
            <a:r>
              <a:rPr lang="zh-CN" sz="3600">
                <a:ea typeface="宋体" pitchFamily="2" charset="-122"/>
                <a:cs typeface="Times New Roman" panose="02020603050405020304" charset="0"/>
                <a:sym typeface="+mn-ea"/>
              </a:rPr>
              <a:t>2019·全国卷Ⅱ）其祖</a:t>
            </a:r>
            <a:r>
              <a:rPr lang="zh-CN" sz="3600" u="sng">
                <a:solidFill>
                  <a:srgbClr val="FF0000"/>
                </a:solidFill>
                <a:ea typeface="宋体" pitchFamily="2" charset="-122"/>
                <a:cs typeface="Times New Roman" panose="02020603050405020304" charset="0"/>
                <a:sym typeface="+mn-ea"/>
              </a:rPr>
              <a:t>本</a:t>
            </a:r>
            <a:r>
              <a:rPr lang="zh-CN" sz="3600">
                <a:ea typeface="宋体" pitchFamily="2" charset="-122"/>
                <a:cs typeface="Times New Roman" panose="02020603050405020304" charset="0"/>
                <a:sym typeface="+mn-ea"/>
              </a:rPr>
              <a:t>姬姓也。</a:t>
            </a:r>
            <a:r>
              <a:rPr lang="zh-CN">
                <a:ea typeface="宋体" pitchFamily="2" charset="-122"/>
                <a:sym typeface="+mn-ea"/>
              </a:rPr>
              <a:t>　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71470" y="1913890"/>
            <a:ext cx="71666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3600">
                <a:ea typeface="宋体" pitchFamily="2" charset="-122"/>
                <a:sym typeface="+mn-ea"/>
              </a:rPr>
              <a:t>自言</a:t>
            </a:r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本</a:t>
            </a:r>
            <a:r>
              <a:rPr lang="zh-CN" sz="3600">
                <a:ea typeface="宋体" pitchFamily="2" charset="-122"/>
                <a:sym typeface="+mn-ea"/>
              </a:rPr>
              <a:t>是京城女，家在虾蟆陵下住</a:t>
            </a:r>
          </a:p>
          <a:p>
            <a:r>
              <a:rPr lang="zh-CN" sz="3600">
                <a:ea typeface="宋体" pitchFamily="2" charset="-122"/>
                <a:sym typeface="+mn-ea"/>
              </a:rPr>
              <a:t>             </a:t>
            </a:r>
            <a:r>
              <a:rPr lang="en-US" sz="3600">
                <a:latin typeface="Times New Roman" panose="02020603050405020304" charset="0"/>
                <a:ea typeface="宋体" pitchFamily="2" charset="-122"/>
                <a:sym typeface="+mn-ea"/>
              </a:rPr>
              <a:t>____</a:t>
            </a:r>
            <a:r>
              <a:rPr lang="zh-CN" sz="3600">
                <a:ea typeface="宋体" pitchFamily="2" charset="-122"/>
                <a:sym typeface="+mn-ea"/>
              </a:rPr>
              <a:t>（《琵琶行》）</a:t>
            </a:r>
          </a:p>
          <a:p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3429635" y="3244850"/>
            <a:ext cx="2468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600">
                <a:solidFill>
                  <a:srgbClr val="FF0000"/>
                </a:solidFill>
                <a:ea typeface="宋体" pitchFamily="2" charset="-122"/>
                <a:sym typeface="+mn-ea"/>
              </a:rPr>
              <a:t>本来，原来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3035300" y="4131945"/>
            <a:ext cx="56692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3600">
                <a:ea typeface="宋体" pitchFamily="2" charset="-122"/>
                <a:cs typeface="Times New Roman" panose="02020603050405020304" charset="0"/>
                <a:sym typeface="+mn-ea"/>
              </a:rPr>
              <a:t>译文：他的祖上</a:t>
            </a:r>
            <a:r>
              <a:rPr lang="zh-CN" sz="3600">
                <a:solidFill>
                  <a:srgbClr val="FF0000"/>
                </a:solidFill>
                <a:ea typeface="宋体" pitchFamily="2" charset="-122"/>
                <a:cs typeface="Times New Roman" panose="02020603050405020304" charset="0"/>
                <a:sym typeface="+mn-ea"/>
              </a:rPr>
              <a:t>本来</a:t>
            </a:r>
            <a:r>
              <a:rPr lang="zh-CN" sz="3600">
                <a:ea typeface="宋体" pitchFamily="2" charset="-122"/>
                <a:cs typeface="Times New Roman" panose="02020603050405020304" charset="0"/>
                <a:sym typeface="+mn-ea"/>
              </a:rPr>
              <a:t>姓姬。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2390" y="443230"/>
            <a:ext cx="6858000" cy="441960"/>
          </a:xfrm>
        </p:spPr>
        <p:txBody>
          <a:bodyPr/>
          <a:lstStyle/>
          <a:p>
            <a:r>
              <a:rPr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2" charset="-122"/>
                <a:sym typeface="+mn-ea"/>
              </a:rPr>
              <a:t>方法二：语法分析法</a:t>
            </a:r>
            <a:endParaRPr lang="zh-CN" altLang="en-US" sz="4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4870" y="1216660"/>
            <a:ext cx="825881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+mn-ea"/>
              </a:rPr>
              <a:t>句子的结构是固定的，组合是有规律的，词在句中所处的语法位置，为我们推断词义提供了依据。</a:t>
            </a:r>
            <a:r>
              <a:rPr lang="zh-CN" altLang="en-US" sz="4000" u="sng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itchFamily="2" charset="-122"/>
                <a:sym typeface="+mn-ea"/>
              </a:rPr>
              <a:t>如主语、宾语常由名词、代词充当，谓语大多由动词、形容词充当，状语大多由副词充当等。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187" name="文本占位符 93186"/>
          <p:cNvSpPr>
            <a:spLocks noGrp="1"/>
          </p:cNvSpPr>
          <p:nvPr>
            <p:ph type="body" idx="1"/>
          </p:nvPr>
        </p:nvSpPr>
        <p:spPr>
          <a:xfrm>
            <a:off x="1847850" y="549275"/>
            <a:ext cx="8424863" cy="115252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CN" altLang="en-US" sz="35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【例】</a:t>
            </a:r>
            <a:r>
              <a:rPr lang="en-US" altLang="zh-CN" sz="35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1</a:t>
            </a:r>
            <a:r>
              <a:rPr lang="zh-CN" altLang="en-US" sz="35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：</a:t>
            </a:r>
            <a:r>
              <a:rPr lang="zh-CN" altLang="en-US" sz="3500" b="1">
                <a:effectLst>
                  <a:outerShdw blurRad="38100" dist="38100" dir="2700000">
                    <a:srgbClr val="C0C0C0"/>
                  </a:outerShdw>
                </a:effectLst>
              </a:rPr>
              <a:t>妻马氏，解衣更母湿衣，奉糜食母，抱衾</a:t>
            </a:r>
            <a:r>
              <a:rPr lang="zh-CN" altLang="en-US" sz="35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寝</a:t>
            </a:r>
            <a:r>
              <a:rPr lang="zh-CN" altLang="en-US" sz="3500" b="1">
                <a:effectLst>
                  <a:outerShdw blurRad="38100" dist="38100" dir="2700000">
                    <a:srgbClr val="C0C0C0"/>
                  </a:outerShdw>
                </a:effectLst>
              </a:rPr>
              <a:t>母。   （</a:t>
            </a:r>
            <a:r>
              <a:rPr lang="en-US" altLang="zh-CN" sz="3500" b="1">
                <a:effectLst>
                  <a:outerShdw blurRad="38100" dist="38100" dir="2700000">
                    <a:srgbClr val="C0C0C0"/>
                  </a:outerShdw>
                </a:effectLst>
              </a:rPr>
              <a:t>2006</a:t>
            </a:r>
            <a:r>
              <a:rPr lang="zh-CN" altLang="en-US" sz="3500" b="1">
                <a:effectLst>
                  <a:outerShdw blurRad="38100" dist="38100" dir="2700000">
                    <a:srgbClr val="C0C0C0"/>
                  </a:outerShdw>
                </a:effectLst>
              </a:rPr>
              <a:t>年广东卷）</a:t>
            </a:r>
          </a:p>
        </p:txBody>
      </p:sp>
      <p:sp>
        <p:nvSpPr>
          <p:cNvPr id="93189" name="矩形 93188"/>
          <p:cNvSpPr/>
          <p:nvPr/>
        </p:nvSpPr>
        <p:spPr>
          <a:xfrm>
            <a:off x="2254250" y="2781300"/>
            <a:ext cx="867537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寝”是不及物动词，带有宾语，作使动。</a:t>
            </a:r>
          </a:p>
        </p:txBody>
      </p:sp>
      <p:sp>
        <p:nvSpPr>
          <p:cNvPr id="93190" name="矩形 93189"/>
          <p:cNvSpPr/>
          <p:nvPr/>
        </p:nvSpPr>
        <p:spPr>
          <a:xfrm>
            <a:off x="2351088" y="3716338"/>
            <a:ext cx="78200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译文：他的妻子马氏脱下自己的衣服换下常母的湿衣，拿稀饭给她吃，拿被褥</a:t>
            </a:r>
            <a:r>
              <a:rPr lang="zh-CN" altLang="en-US" sz="3600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安排她就寝</a:t>
            </a:r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 。</a:t>
            </a:r>
          </a:p>
        </p:txBody>
      </p:sp>
      <p:sp>
        <p:nvSpPr>
          <p:cNvPr id="93191" name="直接连接符 93190"/>
          <p:cNvSpPr/>
          <p:nvPr/>
        </p:nvSpPr>
        <p:spPr>
          <a:xfrm>
            <a:off x="3420110" y="1952943"/>
            <a:ext cx="576263" cy="0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3192" name="直接连接符 93191"/>
          <p:cNvSpPr/>
          <p:nvPr/>
        </p:nvSpPr>
        <p:spPr>
          <a:xfrm>
            <a:off x="4439603" y="1952943"/>
            <a:ext cx="504825" cy="0"/>
          </a:xfrm>
          <a:prstGeom prst="line">
            <a:avLst/>
          </a:prstGeom>
          <a:ln w="38100" cap="flat" cmpd="sng">
            <a:solidFill>
              <a:srgbClr val="3333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3196" name="上箭头标注 93195"/>
          <p:cNvSpPr/>
          <p:nvPr/>
        </p:nvSpPr>
        <p:spPr>
          <a:xfrm>
            <a:off x="3420110" y="1952943"/>
            <a:ext cx="1152525" cy="647700"/>
          </a:xfrm>
          <a:prstGeom prst="upArrowCallout">
            <a:avLst>
              <a:gd name="adj1" fmla="val 44485"/>
              <a:gd name="adj2" fmla="val 44485"/>
              <a:gd name="adj3" fmla="val 16666"/>
              <a:gd name="adj4" fmla="val 66667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宾语</a:t>
            </a:r>
          </a:p>
        </p:txBody>
      </p:sp>
      <p:sp>
        <p:nvSpPr>
          <p:cNvPr id="93197" name="上箭头标注 93196"/>
          <p:cNvSpPr/>
          <p:nvPr/>
        </p:nvSpPr>
        <p:spPr>
          <a:xfrm>
            <a:off x="4572318" y="1952943"/>
            <a:ext cx="1295400" cy="647700"/>
          </a:xfrm>
          <a:prstGeom prst="upArrowCallout">
            <a:avLst>
              <a:gd name="adj1" fmla="val 50000"/>
              <a:gd name="adj2" fmla="val 50000"/>
              <a:gd name="adj3" fmla="val 16666"/>
              <a:gd name="adj4" fmla="val 66667"/>
            </a:avLst>
          </a:prstGeom>
          <a:noFill/>
          <a:ln w="38100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3333FF"/>
                </a:solidFill>
                <a:latin typeface="Arial" pitchFamily="34" charset="0"/>
                <a:ea typeface="楷体_GB2312" pitchFamily="49" charset="-122"/>
              </a:rPr>
              <a:t>宾语</a:t>
            </a:r>
          </a:p>
        </p:txBody>
      </p:sp>
      <p:sp>
        <p:nvSpPr>
          <p:cNvPr id="93199" name="动作按钮: 自定义 93198">
            <a:hlinkClick r:id="rId2" action="ppaction://hlinksldjump"/>
          </p:cNvPr>
          <p:cNvSpPr/>
          <p:nvPr/>
        </p:nvSpPr>
        <p:spPr>
          <a:xfrm>
            <a:off x="7736205" y="6196330"/>
            <a:ext cx="1310640" cy="661670"/>
          </a:xfrm>
          <a:prstGeom prst="actionButtonBlank">
            <a:avLst/>
          </a:prstGeom>
          <a:solidFill>
            <a:srgbClr val="66FF66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例题</a:t>
            </a:r>
          </a:p>
        </p:txBody>
      </p:sp>
      <p:sp>
        <p:nvSpPr>
          <p:cNvPr id="93200" name="动作按钮: 自定义 93199">
            <a:hlinkClick r:id="rId3" action="ppaction://hlinksldjump"/>
          </p:cNvPr>
          <p:cNvSpPr/>
          <p:nvPr/>
        </p:nvSpPr>
        <p:spPr>
          <a:xfrm>
            <a:off x="9395460" y="6196330"/>
            <a:ext cx="1226820" cy="661670"/>
          </a:xfrm>
          <a:prstGeom prst="actionButtonBlank">
            <a:avLst/>
          </a:prstGeom>
          <a:solidFill>
            <a:srgbClr val="FF3399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>
                <a:latin typeface="Arial" pitchFamily="34" charset="0"/>
              </a:rPr>
              <a:t>方法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/>
      <p:bldP spid="93190" grpId="1"/>
      <p:bldP spid="93196" grpId="2"/>
      <p:bldP spid="93197" grpId="3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26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f*1"/>
  <p:tag name="KSO_WM_UNIT_INDEX" val="1"/>
  <p:tag name="KSO_WM_UNIT_ISCONTENTSTITLE" val="0"/>
  <p:tag name="KSO_WM_UNIT_LAYERLEVEL" val="1"/>
  <p:tag name="KSO_WM_UNIT_NOCLEAR" val="0"/>
  <p:tag name="KSO_WM_UNIT_PRESET_TEXT" val="汇报人姓名"/>
  <p:tag name="KSO_WM_UNIT_SUBTYPE" val="b"/>
  <p:tag name="KSO_WM_UNIT_TYPE" val="f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i*1"/>
  <p:tag name="KSO_WM_UNIT_INDEX" val="1"/>
  <p:tag name="KSO_WM_UNIT_LAYERLEVEL" val="1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ID" val="custom20204136_1"/>
  <p:tag name="KSO_WM_SLIDE_INDEX" val="1"/>
  <p:tag name="KSO_WM_SLIDE_ITEM_CNT" val="0"/>
  <p:tag name="KSO_WM_SLIDE_LAYOUT" val="a_b_f"/>
  <p:tag name="KSO_WM_SLIDE_LAYOUT_CNT" val="1_1_2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59.xml><?xml version="1.0" encoding="utf-8"?>
<p:tagLst xmlns:p="http://schemas.openxmlformats.org/presentationml/2006/main">
  <p:tag name="KSO_WM_UNIT_PLACING_PICTURE_USER_VIEWPORT" val="{&quot;height&quot;:4195,&quot;width&quot;:4197.4992125984254}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36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内容"/>
  <p:tag name="KSO_WM_UNIT_TYPE" val="b"/>
  <p:tag name="KSO_WM_UNIT_VALUE" val="18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YPE" val="a"/>
</p:tagLst>
</file>

<file path=ppt/tags/tag167.xml><?xml version="1.0" encoding="utf-8"?>
<p:tagLst xmlns:p="http://schemas.openxmlformats.org/presentationml/2006/main">
  <p:tag name="KSO_WM_BEAUTIFY_FLAG" val="#wm#"/>
  <p:tag name="KSO_WM_SLIDE_ID" val="custom20204136_33"/>
  <p:tag name="KSO_WM_SLIDE_INDEX" val="33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4136"/>
  <p:tag name="KSO_WM_TEMPLATE_MASTER_TYPE" val="1"/>
  <p:tag name="KSO_WM_TEMPLATE_SUBCATEGORY" val="0"/>
</p:tagLst>
</file>

<file path=ppt/tags/tag168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E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234</Paragraphs>
  <Slides>42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43">
      <vt:lpstr>1_Office 主题​​</vt:lpstr>
      <vt:lpstr>文言文阅读十一讲</vt:lpstr>
      <vt:lpstr>话说实词</vt:lpstr>
      <vt:lpstr>方法一：迁移联想法</vt:lpstr>
      <vt:lpstr>Slide 4</vt:lpstr>
      <vt:lpstr>Slide 5</vt:lpstr>
      <vt:lpstr>课堂小练</vt:lpstr>
      <vt:lpstr>课堂小练</vt:lpstr>
      <vt:lpstr>方法二：语法分析法</vt:lpstr>
      <vt:lpstr>Slide 9</vt:lpstr>
      <vt:lpstr>Slide 10</vt:lpstr>
      <vt:lpstr>Slide 11</vt:lpstr>
      <vt:lpstr>方法三：对应互释法</vt:lpstr>
      <vt:lpstr>Slide 13</vt:lpstr>
      <vt:lpstr>Slide 14</vt:lpstr>
      <vt:lpstr>结构观察法</vt:lpstr>
      <vt:lpstr>结构观察法</vt:lpstr>
      <vt:lpstr>课堂小练</vt:lpstr>
      <vt:lpstr>Slide 18</vt:lpstr>
      <vt:lpstr>方法四：据形索义法</vt:lpstr>
      <vt:lpstr>Slide 20</vt:lpstr>
      <vt:lpstr>Slide 21</vt:lpstr>
      <vt:lpstr>Slide 22</vt:lpstr>
      <vt:lpstr>Slide 23</vt:lpstr>
      <vt:lpstr>【例2】：</vt:lpstr>
      <vt:lpstr>【例3】：</vt:lpstr>
      <vt:lpstr>方法五：成语印证法</vt:lpstr>
      <vt:lpstr>Slide 27</vt:lpstr>
      <vt:lpstr>Slide 28</vt:lpstr>
      <vt:lpstr>Slide 29</vt:lpstr>
      <vt:lpstr>六、借助语境法</vt:lpstr>
      <vt:lpstr>1、州人孟神爽罢仁寿令，豪纵，数犯法，交通贵戚，吏莫敢绳，凑按治，杖杀之，远近称伏。 （ 2014全国大纲卷）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谢谢观看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2020-12-01T19:11:46.479</cp:lastPrinted>
  <dcterms:created xsi:type="dcterms:W3CDTF">2020-12-01T19:11:46Z</dcterms:created>
  <dcterms:modified xsi:type="dcterms:W3CDTF">2020-12-01T11:11:48Z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