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411" r:id="rId4"/>
    <p:sldId id="488" r:id="rId5"/>
    <p:sldId id="418" r:id="rId6"/>
    <p:sldId id="424" r:id="rId7"/>
    <p:sldId id="423" r:id="rId8"/>
    <p:sldId id="422" r:id="rId9"/>
    <p:sldId id="421" r:id="rId10"/>
    <p:sldId id="420" r:id="rId11"/>
    <p:sldId id="419" r:id="rId12"/>
    <p:sldId id="478" r:id="rId13"/>
    <p:sldId id="490" r:id="rId14"/>
    <p:sldId id="503" r:id="rId15"/>
    <p:sldId id="504" r:id="rId16"/>
    <p:sldId id="491" r:id="rId17"/>
    <p:sldId id="492" r:id="rId18"/>
    <p:sldId id="493" r:id="rId19"/>
    <p:sldId id="494" r:id="rId20"/>
    <p:sldId id="495" r:id="rId21"/>
    <p:sldId id="496" r:id="rId22"/>
    <p:sldId id="497" r:id="rId23"/>
    <p:sldId id="498" r:id="rId24"/>
    <p:sldId id="499" r:id="rId25"/>
    <p:sldId id="500" r:id="rId26"/>
    <p:sldId id="505" r:id="rId27"/>
    <p:sldId id="507" r:id="rId28"/>
    <p:sldId id="509" r:id="rId29"/>
    <p:sldId id="508" r:id="rId30"/>
    <p:sldId id="506" r:id="rId31"/>
    <p:sldId id="510" r:id="rId32"/>
    <p:sldId id="511" r:id="rId33"/>
    <p:sldId id="512" r:id="rId34"/>
    <p:sldId id="513" r:id="rId35"/>
    <p:sldId id="514" r:id="rId36"/>
    <p:sldId id="515" r:id="rId37"/>
    <p:sldId id="516" r:id="rId38"/>
    <p:sldId id="517" r:id="rId39"/>
    <p:sldId id="520" r:id="rId40"/>
    <p:sldId id="521" r:id="rId41"/>
    <p:sldId id="522" r:id="rId42"/>
    <p:sldId id="524" r:id="rId43"/>
    <p:sldId id="525" r:id="rId44"/>
    <p:sldId id="526" r:id="rId45"/>
    <p:sldId id="527" r:id="rId46"/>
    <p:sldId id="528" r:id="rId47"/>
    <p:sldId id="529" r:id="rId48"/>
    <p:sldId id="531" r:id="rId49"/>
    <p:sldId id="532" r:id="rId50"/>
    <p:sldId id="533" r:id="rId51"/>
    <p:sldId id="537" r:id="rId52"/>
    <p:sldId id="535" r:id="rId53"/>
    <p:sldId id="536" r:id="rId54"/>
    <p:sldId id="538" r:id="rId55"/>
    <p:sldId id="539" r:id="rId56"/>
    <p:sldId id="540" r:id="rId57"/>
    <p:sldId id="541" r:id="rId58"/>
    <p:sldId id="542" r:id="rId59"/>
    <p:sldId id="543" r:id="rId60"/>
    <p:sldId id="544" r:id="rId61"/>
    <p:sldId id="545" r:id="rId62"/>
    <p:sldId id="547" r:id="rId63"/>
    <p:sldId id="548" r:id="rId64"/>
    <p:sldId id="549" r:id="rId65"/>
    <p:sldId id="550" r:id="rId66"/>
    <p:sldId id="551" r:id="rId67"/>
    <p:sldId id="554" r:id="rId68"/>
    <p:sldId id="552" r:id="rId69"/>
    <p:sldId id="555" r:id="rId70"/>
    <p:sldId id="553" r:id="rId71"/>
    <p:sldId id="556" r:id="rId72"/>
    <p:sldId id="557" r:id="rId73"/>
    <p:sldId id="558" r:id="rId74"/>
    <p:sldId id="559" r:id="rId75"/>
    <p:sldId id="560" r:id="rId76"/>
    <p:sldId id="561" r:id="rId77"/>
    <p:sldId id="578" r:id="rId78"/>
    <p:sldId id="564" r:id="rId79"/>
    <p:sldId id="566" r:id="rId80"/>
    <p:sldId id="569" r:id="rId81"/>
    <p:sldId id="572" r:id="rId82"/>
    <p:sldId id="576" r:id="rId83"/>
    <p:sldId id="579" r:id="rId84"/>
    <p:sldId id="580" r:id="rId85"/>
    <p:sldId id="410" r:id="rId86"/>
  </p:sldIdLst>
  <p:sldSz cx="12192000" cy="6858000"/>
  <p:notesSz cx="6858000" cy="9144000"/>
  <p:custDataLst>
    <p:tags r:id="rId8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fill>
          <a:solidFill>
            <a:schemeClr val="accent2">
              <a:alpha val="20000"/>
            </a:schemeClr>
          </a:solidFill>
        </a:fill>
      </a:tcStyle>
    </a:band1H>
    <a:band1V>
      <a:tcStyle>
        <a:fill>
          <a:solidFill>
            <a:schemeClr val="accent2">
              <a:alpha val="20000"/>
            </a:schemeClr>
          </a:solidFill>
        </a:fill>
      </a:tcStyle>
    </a:band1V>
    <a:lastCol>
      <a:tcTxStyle b="on"/>
    </a:lastCol>
    <a:firstCol>
      <a:tcTxStyle b="on"/>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fill>
          <a:solidFill>
            <a:schemeClr val="accent4">
              <a:alpha val="20000"/>
            </a:schemeClr>
          </a:solidFill>
        </a:fill>
      </a:tcStyle>
    </a:band1H>
    <a:band1V>
      <a:tcStyle>
        <a:fill>
          <a:solidFill>
            <a:schemeClr val="accent4">
              <a:alpha val="20000"/>
            </a:schemeClr>
          </a:solidFill>
        </a:fill>
      </a:tcStyle>
    </a:band1V>
    <a:lastCol>
      <a:tcTxStyle b="on"/>
    </a:lastCol>
    <a:firstCol>
      <a:tcTxStyle b="on"/>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8799B23B-EC83-4686-B30A-512413B5E67A}" styleName="浅色样式 3 - 强调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fill>
          <a:solidFill>
            <a:schemeClr val="accent3">
              <a:alpha val="20000"/>
            </a:schemeClr>
          </a:solidFill>
        </a:fill>
      </a:tcStyle>
    </a:band1H>
    <a:band1V>
      <a:tcStyle>
        <a:fill>
          <a:solidFill>
            <a:schemeClr val="accent3">
              <a:alpha val="20000"/>
            </a:schemeClr>
          </a:solidFill>
        </a:fill>
      </a:tcStyle>
    </a:band1V>
    <a:lastCol>
      <a:tcTxStyle b="on"/>
    </a:lastCol>
    <a:firstCol>
      <a:tcTxStyle b="on"/>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36"/>
        <p:guide pos="3847"/>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slide" Target="slides/slide47.xml" /><Relationship Id="rId51" Type="http://schemas.openxmlformats.org/officeDocument/2006/relationships/slide" Target="slides/slide48.xml" /><Relationship Id="rId52" Type="http://schemas.openxmlformats.org/officeDocument/2006/relationships/slide" Target="slides/slide49.xml" /><Relationship Id="rId53" Type="http://schemas.openxmlformats.org/officeDocument/2006/relationships/slide" Target="slides/slide50.xml" /><Relationship Id="rId54" Type="http://schemas.openxmlformats.org/officeDocument/2006/relationships/slide" Target="slides/slide51.xml" /><Relationship Id="rId55" Type="http://schemas.openxmlformats.org/officeDocument/2006/relationships/slide" Target="slides/slide52.xml" /><Relationship Id="rId56" Type="http://schemas.openxmlformats.org/officeDocument/2006/relationships/slide" Target="slides/slide53.xml" /><Relationship Id="rId57" Type="http://schemas.openxmlformats.org/officeDocument/2006/relationships/slide" Target="slides/slide54.xml" /><Relationship Id="rId58" Type="http://schemas.openxmlformats.org/officeDocument/2006/relationships/slide" Target="slides/slide55.xml" /><Relationship Id="rId59" Type="http://schemas.openxmlformats.org/officeDocument/2006/relationships/slide" Target="slides/slide56.xml" /><Relationship Id="rId6" Type="http://schemas.openxmlformats.org/officeDocument/2006/relationships/slide" Target="slides/slide3.xml" /><Relationship Id="rId60" Type="http://schemas.openxmlformats.org/officeDocument/2006/relationships/slide" Target="slides/slide57.xml" /><Relationship Id="rId61" Type="http://schemas.openxmlformats.org/officeDocument/2006/relationships/slide" Target="slides/slide58.xml" /><Relationship Id="rId62" Type="http://schemas.openxmlformats.org/officeDocument/2006/relationships/slide" Target="slides/slide59.xml" /><Relationship Id="rId63" Type="http://schemas.openxmlformats.org/officeDocument/2006/relationships/slide" Target="slides/slide60.xml" /><Relationship Id="rId64" Type="http://schemas.openxmlformats.org/officeDocument/2006/relationships/slide" Target="slides/slide61.xml" /><Relationship Id="rId65" Type="http://schemas.openxmlformats.org/officeDocument/2006/relationships/slide" Target="slides/slide62.xml" /><Relationship Id="rId66" Type="http://schemas.openxmlformats.org/officeDocument/2006/relationships/slide" Target="slides/slide63.xml" /><Relationship Id="rId67" Type="http://schemas.openxmlformats.org/officeDocument/2006/relationships/slide" Target="slides/slide64.xml" /><Relationship Id="rId68" Type="http://schemas.openxmlformats.org/officeDocument/2006/relationships/slide" Target="slides/slide65.xml" /><Relationship Id="rId69" Type="http://schemas.openxmlformats.org/officeDocument/2006/relationships/slide" Target="slides/slide66.xml" /><Relationship Id="rId7" Type="http://schemas.openxmlformats.org/officeDocument/2006/relationships/slide" Target="slides/slide4.xml" /><Relationship Id="rId70" Type="http://schemas.openxmlformats.org/officeDocument/2006/relationships/slide" Target="slides/slide67.xml" /><Relationship Id="rId71" Type="http://schemas.openxmlformats.org/officeDocument/2006/relationships/slide" Target="slides/slide68.xml" /><Relationship Id="rId72" Type="http://schemas.openxmlformats.org/officeDocument/2006/relationships/slide" Target="slides/slide69.xml" /><Relationship Id="rId73" Type="http://schemas.openxmlformats.org/officeDocument/2006/relationships/slide" Target="slides/slide70.xml" /><Relationship Id="rId74" Type="http://schemas.openxmlformats.org/officeDocument/2006/relationships/slide" Target="slides/slide71.xml" /><Relationship Id="rId75" Type="http://schemas.openxmlformats.org/officeDocument/2006/relationships/slide" Target="slides/slide72.xml" /><Relationship Id="rId76" Type="http://schemas.openxmlformats.org/officeDocument/2006/relationships/slide" Target="slides/slide73.xml" /><Relationship Id="rId77" Type="http://schemas.openxmlformats.org/officeDocument/2006/relationships/slide" Target="slides/slide74.xml" /><Relationship Id="rId78" Type="http://schemas.openxmlformats.org/officeDocument/2006/relationships/slide" Target="slides/slide75.xml" /><Relationship Id="rId79" Type="http://schemas.openxmlformats.org/officeDocument/2006/relationships/slide" Target="slides/slide76.xml" /><Relationship Id="rId8" Type="http://schemas.openxmlformats.org/officeDocument/2006/relationships/slide" Target="slides/slide5.xml" /><Relationship Id="rId80" Type="http://schemas.openxmlformats.org/officeDocument/2006/relationships/slide" Target="slides/slide77.xml" /><Relationship Id="rId81" Type="http://schemas.openxmlformats.org/officeDocument/2006/relationships/slide" Target="slides/slide78.xml" /><Relationship Id="rId82" Type="http://schemas.openxmlformats.org/officeDocument/2006/relationships/slide" Target="slides/slide79.xml" /><Relationship Id="rId83" Type="http://schemas.openxmlformats.org/officeDocument/2006/relationships/slide" Target="slides/slide80.xml" /><Relationship Id="rId84" Type="http://schemas.openxmlformats.org/officeDocument/2006/relationships/slide" Target="slides/slide81.xml" /><Relationship Id="rId85" Type="http://schemas.openxmlformats.org/officeDocument/2006/relationships/slide" Target="slides/slide82.xml" /><Relationship Id="rId86" Type="http://schemas.openxmlformats.org/officeDocument/2006/relationships/slide" Target="slides/slide83.xml" /><Relationship Id="rId87" Type="http://schemas.openxmlformats.org/officeDocument/2006/relationships/tags" Target="tags/tag172.xml" /><Relationship Id="rId88" Type="http://schemas.openxmlformats.org/officeDocument/2006/relationships/presProps" Target="presProps.xml" /><Relationship Id="rId89" Type="http://schemas.openxmlformats.org/officeDocument/2006/relationships/viewProps" Target="viewProps.xml" /><Relationship Id="rId9" Type="http://schemas.openxmlformats.org/officeDocument/2006/relationships/slide" Target="slides/slide6.xml" /><Relationship Id="rId90" Type="http://schemas.openxmlformats.org/officeDocument/2006/relationships/theme" Target="theme/theme1.xml" /><Relationship Id="rId91" Type="http://schemas.openxmlformats.org/officeDocument/2006/relationships/tableStyles" Target="tableStyles.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47.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51.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59.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64.xml" /><Relationship Id="rId2" Type="http://schemas.openxmlformats.org/officeDocument/2006/relationships/notesMaster" Target="../notesMasters/notesMaster1.xml" /><Relationship Id="rId3" Type="http://schemas.openxmlformats.org/officeDocument/2006/relationships/hyperlink" Target="http://baike.haosou.com/doc/4084928-4283706.html" TargetMode="External" /><Relationship Id="rId4" Type="http://schemas.openxmlformats.org/officeDocument/2006/relationships/hyperlink" Target="http://baike.haosou.com/doc/2352743-2488009.html" TargetMode="External" /><Relationship Id="rId5" Type="http://schemas.openxmlformats.org/officeDocument/2006/relationships/hyperlink" Target="http://baike.haosou.com/doc/6960224-7182735.html" TargetMode="External" /><Relationship Id="rId6" Type="http://schemas.openxmlformats.org/officeDocument/2006/relationships/hyperlink" Target="http://baike.haosou.com/doc/6482489-6696194.html" TargetMode="External" /><Relationship Id="rId7" Type="http://schemas.openxmlformats.org/officeDocument/2006/relationships/hyperlink" Target="http://baike.haosou.com/doc/5375842-7579322.html" TargetMode="External" /><Relationship Id="rId8" Type="http://schemas.openxmlformats.org/officeDocument/2006/relationships/hyperlink" Target="http://baike.haosou.com/doc/353296-374202.html" TargetMode="Externa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66.xml" /><Relationship Id="rId2" Type="http://schemas.openxmlformats.org/officeDocument/2006/relationships/notesMaster" Target="../notesMasters/notesMaster1.xml" /><Relationship Id="rId3" Type="http://schemas.openxmlformats.org/officeDocument/2006/relationships/hyperlink" Target="http://baike.haosou.com/doc/4084928-4283706.html" TargetMode="External" /><Relationship Id="rId4" Type="http://schemas.openxmlformats.org/officeDocument/2006/relationships/hyperlink" Target="http://baike.haosou.com/doc/2352743-2488009.html" TargetMode="External" /><Relationship Id="rId5" Type="http://schemas.openxmlformats.org/officeDocument/2006/relationships/hyperlink" Target="http://baike.haosou.com/doc/6960224-7182735.html" TargetMode="External" /><Relationship Id="rId6" Type="http://schemas.openxmlformats.org/officeDocument/2006/relationships/hyperlink" Target="http://baike.haosou.com/doc/6482489-6696194.html" TargetMode="External" /><Relationship Id="rId7" Type="http://schemas.openxmlformats.org/officeDocument/2006/relationships/hyperlink" Target="http://baike.haosou.com/doc/5375842-7579322.html" TargetMode="External" /><Relationship Id="rId8" Type="http://schemas.openxmlformats.org/officeDocument/2006/relationships/hyperlink" Target="http://baike.haosou.com/doc/353296-374202.html" TargetMode="Externa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8.xml" /><Relationship Id="rId2" Type="http://schemas.openxmlformats.org/officeDocument/2006/relationships/notesMaster" Target="../notesMasters/notesMaster1.xml" /><Relationship Id="rId3" Type="http://schemas.openxmlformats.org/officeDocument/2006/relationships/hyperlink" Target="http://baike.haosou.com/doc/4084928-4283706.html" TargetMode="External" /><Relationship Id="rId4" Type="http://schemas.openxmlformats.org/officeDocument/2006/relationships/hyperlink" Target="http://baike.haosou.com/doc/2352743-2488009.html" TargetMode="External" /><Relationship Id="rId5" Type="http://schemas.openxmlformats.org/officeDocument/2006/relationships/hyperlink" Target="http://baike.haosou.com/doc/6960224-7182735.html" TargetMode="External" /><Relationship Id="rId6" Type="http://schemas.openxmlformats.org/officeDocument/2006/relationships/hyperlink" Target="http://baike.haosou.com/doc/6482489-6696194.html" TargetMode="External" /><Relationship Id="rId7" Type="http://schemas.openxmlformats.org/officeDocument/2006/relationships/hyperlink" Target="http://baike.haosou.com/doc/5375842-7579322.html" TargetMode="External" /><Relationship Id="rId8" Type="http://schemas.openxmlformats.org/officeDocument/2006/relationships/hyperlink" Target="http://baike.haosou.com/doc/353296-374202.html" TargetMode="Externa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lang="zh-CN" altLang="en-US"/>
          </a:p>
        </p:txBody>
      </p:sp>
      <p:sp>
        <p:nvSpPr>
          <p:cNvPr id="4" name="灯片编号占位符 3"/>
          <p:cNvSpPr>
            <a:spLocks noGrp="1"/>
          </p:cNvSpPr>
          <p:nvPr>
            <p:ph type="sldNum" sz="quarter" idx="5"/>
          </p:nvPr>
        </p:nvSpPr>
        <p:spPr/>
        <p:txBody>
          <a:bodyPr/>
          <a:lstStyle/>
          <a:p>
            <a:fld id="{F82D60C7-5BAD-4FC9-AA25-F151FA3AEDC8}" type="slidenum">
              <a:rPr lang="zh-CN" altLang="en-US" smtClean="0"/>
              <a:t>47</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21D011-EC35-498F-ADE3-3197FF1A64D5}" type="slidenum">
              <a:rPr lang="zh-CN" altLang="en-US" smtClean="0"/>
              <a:t>51</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lang="zh-CN" altLang="en-US"/>
          </a:p>
        </p:txBody>
      </p:sp>
      <p:sp>
        <p:nvSpPr>
          <p:cNvPr id="4" name="灯片编号占位符 3"/>
          <p:cNvSpPr>
            <a:spLocks noGrp="1"/>
          </p:cNvSpPr>
          <p:nvPr>
            <p:ph type="sldNum" sz="quarter" idx="5"/>
          </p:nvPr>
        </p:nvSpPr>
        <p:spPr/>
        <p:txBody>
          <a:bodyPr/>
          <a:lstStyle/>
          <a:p>
            <a:fld id="{F82D60C7-5BAD-4FC9-AA25-F151FA3AEDC8}" type="slidenum">
              <a:rPr lang="zh-CN" altLang="en-US" smtClean="0"/>
              <a:t>59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12289" name="幻灯片图像占位符 75777"/>
          <p:cNvSpPr>
            <a:spLocks noGrp="1" noRot="1" noChangeAspect="1" noTextEdit="1"/>
          </p:cNvSpPr>
          <p:nvPr>
            <p:ph type="sldImg"/>
          </p:nvPr>
        </p:nvSpPr>
        <p:spPr/>
      </p:sp>
      <p:sp>
        <p:nvSpPr>
          <p:cNvPr id="12290" name="文本占位符 75778"/>
          <p:cNvSpPr>
            <a:spLocks noGrp="1"/>
          </p:cNvSpPr>
          <p:nvPr>
            <p:ph type="body" idx="1"/>
          </p:nvPr>
        </p:nvSpPr>
        <p:spPr/>
        <p:txBody>
          <a:bodyPr anchor="t"/>
          <a:lstStyle/>
          <a:p>
            <a:pPr lvl="0"/>
            <a:r>
              <a:rPr lang="zh-CN" altLang="en-US"/>
              <a:t>其一</a:t>
            </a:r>
          </a:p>
          <a:p>
            <a:pPr lvl="0"/>
            <a:r>
              <a:rPr lang="zh-CN" altLang="en-US"/>
              <a:t>韦曲花无赖</a:t>
            </a:r>
            <a:r>
              <a:rPr lang="en-US" altLang="zh-CN"/>
              <a:t>①</a:t>
            </a:r>
            <a:r>
              <a:rPr lang="zh-CN" altLang="en-US"/>
              <a:t>，家家恼杀人。绿樽须尽日</a:t>
            </a:r>
            <a:r>
              <a:rPr lang="en-US" altLang="zh-CN"/>
              <a:t>②</a:t>
            </a:r>
            <a:r>
              <a:rPr lang="zh-CN" altLang="en-US"/>
              <a:t>，白发好</a:t>
            </a:r>
            <a:r>
              <a:rPr lang="zh-CN" altLang="en-US">
                <a:hlinkClick r:id="rId3"/>
              </a:rPr>
              <a:t>禁春</a:t>
            </a:r>
            <a:r>
              <a:rPr lang="en-US" altLang="zh-CN"/>
              <a:t>③</a:t>
            </a:r>
            <a:r>
              <a:rPr lang="zh-CN" altLang="en-US"/>
              <a:t>。</a:t>
            </a:r>
          </a:p>
          <a:p>
            <a:pPr lvl="0"/>
            <a:r>
              <a:rPr lang="zh-CN" altLang="en-US"/>
              <a:t>石角钩衣破</a:t>
            </a:r>
            <a:r>
              <a:rPr lang="en-US" altLang="zh-CN"/>
              <a:t>④</a:t>
            </a:r>
            <a:r>
              <a:rPr lang="zh-CN" altLang="en-US"/>
              <a:t>，藤梢刺眼新。何时占丛竹</a:t>
            </a:r>
            <a:r>
              <a:rPr lang="en-US" altLang="zh-CN"/>
              <a:t>⑤</a:t>
            </a:r>
            <a:r>
              <a:rPr lang="zh-CN" altLang="en-US"/>
              <a:t>，头戴小乌巾</a:t>
            </a:r>
            <a:r>
              <a:rPr lang="en-US" altLang="zh-CN"/>
              <a:t>⑥</a:t>
            </a:r>
            <a:r>
              <a:rPr lang="zh-CN" altLang="en-US"/>
              <a:t>。</a:t>
            </a:r>
          </a:p>
          <a:p>
            <a:pPr lvl="0"/>
            <a:r>
              <a:rPr lang="en-US" altLang="zh-CN"/>
              <a:t>(</a:t>
            </a:r>
            <a:r>
              <a:rPr lang="zh-CN" altLang="en-US"/>
              <a:t>首章，对韦曲春景而动归隐之怀。上四，惜花之情反言以志胜。下四，寻幽之意托言以寄慨。时盖献赋不遇，有感而发欤</a:t>
            </a:r>
            <a:r>
              <a:rPr lang="en-US" altLang="zh-CN"/>
              <a:t>?</a:t>
            </a:r>
            <a:r>
              <a:rPr lang="zh-CN" altLang="en-US"/>
              <a:t>【赵汸注】起用俗语，</a:t>
            </a:r>
            <a:r>
              <a:rPr lang="zh-CN" altLang="en-US">
                <a:hlinkClick r:id="rId4"/>
              </a:rPr>
              <a:t>豪纵</a:t>
            </a:r>
            <a:r>
              <a:rPr lang="zh-CN" altLang="en-US"/>
              <a:t>跌宕。</a:t>
            </a:r>
            <a:r>
              <a:rPr lang="en-US" altLang="zh-CN"/>
              <a:t>《</a:t>
            </a:r>
            <a:r>
              <a:rPr lang="zh-CN" altLang="en-US"/>
              <a:t>杜臆</a:t>
            </a:r>
            <a:r>
              <a:rPr lang="en-US" altLang="zh-CN"/>
              <a:t>》:</a:t>
            </a:r>
            <a:r>
              <a:rPr lang="zh-CN" altLang="en-US"/>
              <a:t>此诗全是反言以形容其佳胜。曰无赖，正见其有趣</a:t>
            </a:r>
            <a:r>
              <a:rPr lang="en-US" altLang="zh-CN"/>
              <a:t>;</a:t>
            </a:r>
            <a:r>
              <a:rPr lang="zh-CN" altLang="en-US"/>
              <a:t>曰恼杀人，正见其爱杀人</a:t>
            </a:r>
            <a:r>
              <a:rPr lang="en-US" altLang="zh-CN"/>
              <a:t>;</a:t>
            </a:r>
            <a:r>
              <a:rPr lang="zh-CN" altLang="en-US"/>
              <a:t>曰好禁春，正是无奈春何</a:t>
            </a:r>
            <a:r>
              <a:rPr lang="en-US" altLang="zh-CN"/>
              <a:t>;</a:t>
            </a:r>
            <a:r>
              <a:rPr lang="zh-CN" altLang="en-US"/>
              <a:t>曰钩衣刺眼，本可憎而转觉可喜。说得抑扬顿挫，极生动之致。</a:t>
            </a:r>
            <a:r>
              <a:rPr lang="en-US" altLang="zh-CN"/>
              <a:t>)</a:t>
            </a:r>
          </a:p>
          <a:p>
            <a:pPr lvl="0"/>
            <a:r>
              <a:rPr lang="en-US" altLang="zh-CN"/>
              <a:t>①《</a:t>
            </a:r>
            <a:r>
              <a:rPr lang="zh-CN" altLang="en-US"/>
              <a:t>汉</a:t>
            </a:r>
            <a:r>
              <a:rPr lang="en-US" altLang="zh-CN"/>
              <a:t>·</a:t>
            </a:r>
            <a:r>
              <a:rPr lang="zh-CN" altLang="en-US"/>
              <a:t>高帝纪</a:t>
            </a:r>
            <a:r>
              <a:rPr lang="en-US" altLang="zh-CN"/>
              <a:t>》:"</a:t>
            </a:r>
            <a:r>
              <a:rPr lang="zh-CN" altLang="en-US"/>
              <a:t>始大人常以臣</a:t>
            </a:r>
            <a:r>
              <a:rPr lang="zh-CN" altLang="en-US">
                <a:hlinkClick r:id="rId5"/>
              </a:rPr>
              <a:t>亡赖</a:t>
            </a:r>
            <a:r>
              <a:rPr lang="zh-CN" altLang="en-US"/>
              <a:t>。</a:t>
            </a:r>
            <a:r>
              <a:rPr lang="en-US" altLang="zh-CN"/>
              <a:t>"</a:t>
            </a:r>
            <a:r>
              <a:rPr lang="zh-CN" altLang="en-US"/>
              <a:t>注</a:t>
            </a:r>
            <a:r>
              <a:rPr lang="en-US" altLang="zh-CN"/>
              <a:t>:"</a:t>
            </a:r>
            <a:r>
              <a:rPr lang="zh-CN" altLang="en-US"/>
              <a:t>江淮之间，谓小儿多诈狡狯为亡赖。</a:t>
            </a:r>
            <a:r>
              <a:rPr lang="en-US" altLang="zh-CN"/>
              <a:t>"</a:t>
            </a:r>
          </a:p>
          <a:p>
            <a:pPr lvl="0"/>
            <a:r>
              <a:rPr lang="en-US" altLang="zh-CN"/>
              <a:t>②</a:t>
            </a:r>
            <a:r>
              <a:rPr lang="zh-CN" altLang="en-US"/>
              <a:t>沈约诗</a:t>
            </a:r>
            <a:r>
              <a:rPr lang="en-US" altLang="zh-CN"/>
              <a:t>:"</a:t>
            </a:r>
            <a:r>
              <a:rPr lang="zh-CN" altLang="en-US"/>
              <a:t>忧来命绿樽。</a:t>
            </a:r>
            <a:r>
              <a:rPr lang="en-US" altLang="zh-CN"/>
              <a:t>"</a:t>
            </a:r>
            <a:r>
              <a:rPr lang="zh-CN" altLang="en-US"/>
              <a:t>扬雄</a:t>
            </a:r>
            <a:r>
              <a:rPr lang="en-US" altLang="zh-CN"/>
              <a:t>《</a:t>
            </a:r>
            <a:r>
              <a:rPr lang="zh-CN" altLang="en-US"/>
              <a:t>河东赋</a:t>
            </a:r>
            <a:r>
              <a:rPr lang="en-US" altLang="zh-CN"/>
              <a:t>》:"</a:t>
            </a:r>
            <a:r>
              <a:rPr lang="zh-CN" altLang="en-US"/>
              <a:t>尽日盛酒。</a:t>
            </a:r>
            <a:r>
              <a:rPr lang="en-US" altLang="zh-CN"/>
              <a:t>"</a:t>
            </a:r>
          </a:p>
          <a:p>
            <a:pPr lvl="0"/>
            <a:r>
              <a:rPr lang="en-US" altLang="zh-CN"/>
              <a:t>③</a:t>
            </a:r>
            <a:r>
              <a:rPr lang="zh-CN" altLang="en-US"/>
              <a:t>赵注谓白发</a:t>
            </a:r>
            <a:r>
              <a:rPr lang="zh-CN" altLang="en-US">
                <a:hlinkClick r:id="rId3"/>
              </a:rPr>
              <a:t>禁春</a:t>
            </a:r>
            <a:r>
              <a:rPr lang="zh-CN" altLang="en-US"/>
              <a:t>，老不流荡也。然禁春须用樽酒，意中实不能禁矣。朱注云</a:t>
            </a:r>
            <a:r>
              <a:rPr lang="en-US" altLang="zh-CN"/>
              <a:t>:</a:t>
            </a:r>
            <a:r>
              <a:rPr lang="zh-CN" altLang="en-US"/>
              <a:t>禁，是禁当之禁。</a:t>
            </a:r>
          </a:p>
          <a:p>
            <a:pPr lvl="0"/>
            <a:r>
              <a:rPr lang="en-US" altLang="zh-CN"/>
              <a:t>④《</a:t>
            </a:r>
            <a:r>
              <a:rPr lang="zh-CN" altLang="en-US"/>
              <a:t>仇池记</a:t>
            </a:r>
            <a:r>
              <a:rPr lang="en-US" altLang="zh-CN"/>
              <a:t>》:</a:t>
            </a:r>
            <a:r>
              <a:rPr lang="zh-CN" altLang="en-US"/>
              <a:t>石角外向。</a:t>
            </a:r>
          </a:p>
          <a:p>
            <a:pPr lvl="0"/>
            <a:r>
              <a:rPr lang="en-US" altLang="zh-CN"/>
              <a:t>⑤</a:t>
            </a:r>
            <a:r>
              <a:rPr lang="zh-CN" altLang="en-US"/>
              <a:t>占，据也。齐顾则心诗</a:t>
            </a:r>
            <a:r>
              <a:rPr lang="en-US" altLang="zh-CN"/>
              <a:t>:"</a:t>
            </a:r>
            <a:r>
              <a:rPr lang="zh-CN" altLang="en-US"/>
              <a:t>萧萧丛竹映</a:t>
            </a:r>
            <a:r>
              <a:rPr lang="en-US" altLang="zh-CN"/>
              <a:t>"</a:t>
            </a:r>
            <a:r>
              <a:rPr lang="zh-CN" altLang="en-US"/>
              <a:t>。</a:t>
            </a:r>
          </a:p>
          <a:p>
            <a:pPr lvl="0"/>
            <a:r>
              <a:rPr lang="en-US" altLang="zh-CN"/>
              <a:t>⑥《</a:t>
            </a:r>
            <a:r>
              <a:rPr lang="zh-CN" altLang="en-US">
                <a:hlinkClick r:id="rId6"/>
              </a:rPr>
              <a:t>南史</a:t>
            </a:r>
            <a:r>
              <a:rPr lang="en-US" altLang="zh-CN"/>
              <a:t>》:</a:t>
            </a:r>
            <a:r>
              <a:rPr lang="zh-CN" altLang="en-US">
                <a:hlinkClick r:id="rId7"/>
              </a:rPr>
              <a:t>刘岩</a:t>
            </a:r>
            <a:r>
              <a:rPr lang="zh-CN" altLang="en-US"/>
              <a:t>隐逸不仕，常著缁衣小乌巾。陆时雍日</a:t>
            </a:r>
            <a:r>
              <a:rPr lang="en-US" altLang="zh-CN"/>
              <a:t>:</a:t>
            </a:r>
            <a:r>
              <a:rPr lang="zh-CN" altLang="en-US"/>
              <a:t>起处数语，意经几折，花本可爱，而反若恼人者，以少年之意气犹存，而老去之筹怀莫展，不觉对酒伤情耳。按此诗所云，若以二语括之，即</a:t>
            </a:r>
            <a:r>
              <a:rPr lang="en-US" altLang="zh-CN"/>
              <a:t>"</a:t>
            </a:r>
            <a:r>
              <a:rPr lang="zh-CN" altLang="en-US"/>
              <a:t>剑南春色浑无赖，</a:t>
            </a:r>
            <a:r>
              <a:rPr lang="zh-CN" altLang="en-US">
                <a:hlinkClick r:id="rId8"/>
              </a:rPr>
              <a:t>触忤</a:t>
            </a:r>
            <a:r>
              <a:rPr lang="zh-CN" altLang="en-US"/>
              <a:t>愁人到酒边</a:t>
            </a:r>
            <a:r>
              <a:rPr lang="en-US" altLang="zh-CN"/>
              <a:t>"</a:t>
            </a:r>
            <a:r>
              <a:rPr lang="zh-CN" altLang="en-US"/>
              <a:t>。再以一语该之，即是</a:t>
            </a:r>
            <a:r>
              <a:rPr lang="en-US" altLang="zh-CN"/>
              <a:t>"</a:t>
            </a:r>
            <a:r>
              <a:rPr lang="zh-CN" altLang="en-US"/>
              <a:t>胜绝警身老</a:t>
            </a:r>
            <a:r>
              <a:rPr lang="en-US" altLang="zh-CN"/>
              <a:t>"</a:t>
            </a:r>
            <a:r>
              <a:rPr lang="zh-CN" altLang="en-US"/>
              <a:t>。大旨只在</a:t>
            </a:r>
            <a:r>
              <a:rPr lang="en-US" altLang="zh-CN"/>
              <a:t>"</a:t>
            </a:r>
            <a:r>
              <a:rPr lang="zh-CN" altLang="en-US"/>
              <a:t>白发禁春</a:t>
            </a:r>
            <a:r>
              <a:rPr lang="en-US" altLang="zh-CN"/>
              <a:t>"</a:t>
            </a:r>
            <a:r>
              <a:rPr lang="zh-CN" altLang="en-US"/>
              <a:t>四字。</a:t>
            </a:r>
          </a:p>
        </p:txBody>
      </p:sp>
      <p:sp>
        <p:nvSpPr>
          <p:cNvPr id="12291" name="灯片编号占位符 1"/>
          <p:cNvSpPr>
            <a:spLocks noGrp="1"/>
          </p:cNvSpPr>
          <p:nvPr>
            <p:ph type="sldNum" sz="quarter" idx="10"/>
          </p:nvPr>
        </p:nvSpPr>
        <p:spPr>
          <a:xfrm>
            <a:off x="3884613" y="8685213"/>
            <a:ext cx="2971800" cy="457200"/>
          </a:xfrm>
          <a:prstGeom prst="rect">
            <a:avLst/>
          </a:prstGeom>
          <a:noFill/>
          <a:ln w="9525">
            <a:noFill/>
          </a:ln>
        </p:spPr>
        <p:txBody>
          <a:bodyPr anchor="b"/>
          <a:lstStyle/>
          <a:p>
            <a:pPr marL="0" marR="0" lvl="0" indent="0" algn="r" defTabSz="914400" rtl="0" eaLnBrk="1" fontAlgn="base" latinLnBrk="0" hangingPunct="1">
              <a:lnSpc>
                <a:spcPct val="100000"/>
              </a:lnSpc>
              <a:spcBef>
                <a:spcPct val="0"/>
              </a:spcBef>
              <a:spcAft>
                <a:spcPct val="0"/>
              </a:spcAft>
              <a:buClrTx/>
              <a:buSzTx/>
              <a:buFont typeface="Arial" pitchFamily="34" charset="0"/>
              <a:buNone/>
              <a:defRPr/>
            </a:pPr>
            <a:fld id="{9A0DB2DC-4C9A-4742-B13C-FB6460FD3503}" type="slidenum">
              <a:rPr kumimoji="0" lang="zh-CN" alt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rPr>
              <a:t>64</a:t>
            </a:fld>
            <a:endParaRPr kumimoji="0" lang="zh-CN" alt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12289" name="幻灯片图像占位符 75777"/>
          <p:cNvSpPr>
            <a:spLocks noGrp="1" noRot="1" noChangeAspect="1" noTextEdit="1"/>
          </p:cNvSpPr>
          <p:nvPr>
            <p:ph type="sldImg"/>
          </p:nvPr>
        </p:nvSpPr>
        <p:spPr/>
      </p:sp>
      <p:sp>
        <p:nvSpPr>
          <p:cNvPr id="12290" name="文本占位符 75778"/>
          <p:cNvSpPr>
            <a:spLocks noGrp="1"/>
          </p:cNvSpPr>
          <p:nvPr>
            <p:ph type="body" idx="1"/>
          </p:nvPr>
        </p:nvSpPr>
        <p:spPr/>
        <p:txBody>
          <a:bodyPr anchor="t"/>
          <a:lstStyle/>
          <a:p>
            <a:pPr lvl="0"/>
            <a:r>
              <a:rPr lang="zh-CN" altLang="en-US"/>
              <a:t>其一</a:t>
            </a:r>
          </a:p>
          <a:p>
            <a:pPr lvl="0"/>
            <a:r>
              <a:rPr lang="zh-CN" altLang="en-US"/>
              <a:t>韦曲花无赖</a:t>
            </a:r>
            <a:r>
              <a:rPr lang="en-US" altLang="zh-CN"/>
              <a:t>①</a:t>
            </a:r>
            <a:r>
              <a:rPr lang="zh-CN" altLang="en-US"/>
              <a:t>，家家恼杀人。绿樽须尽日</a:t>
            </a:r>
            <a:r>
              <a:rPr lang="en-US" altLang="zh-CN"/>
              <a:t>②</a:t>
            </a:r>
            <a:r>
              <a:rPr lang="zh-CN" altLang="en-US"/>
              <a:t>，白发好</a:t>
            </a:r>
            <a:r>
              <a:rPr lang="zh-CN" altLang="en-US">
                <a:hlinkClick r:id="rId3"/>
              </a:rPr>
              <a:t>禁春</a:t>
            </a:r>
            <a:r>
              <a:rPr lang="en-US" altLang="zh-CN"/>
              <a:t>③</a:t>
            </a:r>
            <a:r>
              <a:rPr lang="zh-CN" altLang="en-US"/>
              <a:t>。</a:t>
            </a:r>
          </a:p>
          <a:p>
            <a:pPr lvl="0"/>
            <a:r>
              <a:rPr lang="zh-CN" altLang="en-US"/>
              <a:t>石角钩衣破</a:t>
            </a:r>
            <a:r>
              <a:rPr lang="en-US" altLang="zh-CN"/>
              <a:t>④</a:t>
            </a:r>
            <a:r>
              <a:rPr lang="zh-CN" altLang="en-US"/>
              <a:t>，藤梢刺眼新。何时占丛竹</a:t>
            </a:r>
            <a:r>
              <a:rPr lang="en-US" altLang="zh-CN"/>
              <a:t>⑤</a:t>
            </a:r>
            <a:r>
              <a:rPr lang="zh-CN" altLang="en-US"/>
              <a:t>，头戴小乌巾</a:t>
            </a:r>
            <a:r>
              <a:rPr lang="en-US" altLang="zh-CN"/>
              <a:t>⑥</a:t>
            </a:r>
            <a:r>
              <a:rPr lang="zh-CN" altLang="en-US"/>
              <a:t>。</a:t>
            </a:r>
          </a:p>
          <a:p>
            <a:pPr lvl="0"/>
            <a:r>
              <a:rPr lang="en-US" altLang="zh-CN"/>
              <a:t>(</a:t>
            </a:r>
            <a:r>
              <a:rPr lang="zh-CN" altLang="en-US"/>
              <a:t>首章，对韦曲春景而动归隐之怀。上四，惜花之情反言以志胜。下四，寻幽之意托言以寄慨。时盖献赋不遇，有感而发欤</a:t>
            </a:r>
            <a:r>
              <a:rPr lang="en-US" altLang="zh-CN"/>
              <a:t>?</a:t>
            </a:r>
            <a:r>
              <a:rPr lang="zh-CN" altLang="en-US"/>
              <a:t>【赵汸注】起用俗语，</a:t>
            </a:r>
            <a:r>
              <a:rPr lang="zh-CN" altLang="en-US">
                <a:hlinkClick r:id="rId4"/>
              </a:rPr>
              <a:t>豪纵</a:t>
            </a:r>
            <a:r>
              <a:rPr lang="zh-CN" altLang="en-US"/>
              <a:t>跌宕。</a:t>
            </a:r>
            <a:r>
              <a:rPr lang="en-US" altLang="zh-CN"/>
              <a:t>《</a:t>
            </a:r>
            <a:r>
              <a:rPr lang="zh-CN" altLang="en-US"/>
              <a:t>杜臆</a:t>
            </a:r>
            <a:r>
              <a:rPr lang="en-US" altLang="zh-CN"/>
              <a:t>》:</a:t>
            </a:r>
            <a:r>
              <a:rPr lang="zh-CN" altLang="en-US"/>
              <a:t>此诗全是反言以形容其佳胜。曰无赖，正见其有趣</a:t>
            </a:r>
            <a:r>
              <a:rPr lang="en-US" altLang="zh-CN"/>
              <a:t>;</a:t>
            </a:r>
            <a:r>
              <a:rPr lang="zh-CN" altLang="en-US"/>
              <a:t>曰恼杀人，正见其爱杀人</a:t>
            </a:r>
            <a:r>
              <a:rPr lang="en-US" altLang="zh-CN"/>
              <a:t>;</a:t>
            </a:r>
            <a:r>
              <a:rPr lang="zh-CN" altLang="en-US"/>
              <a:t>曰好禁春，正是无奈春何</a:t>
            </a:r>
            <a:r>
              <a:rPr lang="en-US" altLang="zh-CN"/>
              <a:t>;</a:t>
            </a:r>
            <a:r>
              <a:rPr lang="zh-CN" altLang="en-US"/>
              <a:t>曰钩衣刺眼，本可憎而转觉可喜。说得抑扬顿挫，极生动之致。</a:t>
            </a:r>
            <a:r>
              <a:rPr lang="en-US" altLang="zh-CN"/>
              <a:t>)</a:t>
            </a:r>
          </a:p>
          <a:p>
            <a:pPr lvl="0"/>
            <a:r>
              <a:rPr lang="en-US" altLang="zh-CN"/>
              <a:t>①《</a:t>
            </a:r>
            <a:r>
              <a:rPr lang="zh-CN" altLang="en-US"/>
              <a:t>汉</a:t>
            </a:r>
            <a:r>
              <a:rPr lang="en-US" altLang="zh-CN"/>
              <a:t>·</a:t>
            </a:r>
            <a:r>
              <a:rPr lang="zh-CN" altLang="en-US"/>
              <a:t>高帝纪</a:t>
            </a:r>
            <a:r>
              <a:rPr lang="en-US" altLang="zh-CN"/>
              <a:t>》:"</a:t>
            </a:r>
            <a:r>
              <a:rPr lang="zh-CN" altLang="en-US"/>
              <a:t>始大人常以臣</a:t>
            </a:r>
            <a:r>
              <a:rPr lang="zh-CN" altLang="en-US">
                <a:hlinkClick r:id="rId5"/>
              </a:rPr>
              <a:t>亡赖</a:t>
            </a:r>
            <a:r>
              <a:rPr lang="zh-CN" altLang="en-US"/>
              <a:t>。</a:t>
            </a:r>
            <a:r>
              <a:rPr lang="en-US" altLang="zh-CN"/>
              <a:t>"</a:t>
            </a:r>
            <a:r>
              <a:rPr lang="zh-CN" altLang="en-US"/>
              <a:t>注</a:t>
            </a:r>
            <a:r>
              <a:rPr lang="en-US" altLang="zh-CN"/>
              <a:t>:"</a:t>
            </a:r>
            <a:r>
              <a:rPr lang="zh-CN" altLang="en-US"/>
              <a:t>江淮之间，谓小儿多诈狡狯为亡赖。</a:t>
            </a:r>
            <a:r>
              <a:rPr lang="en-US" altLang="zh-CN"/>
              <a:t>"</a:t>
            </a:r>
          </a:p>
          <a:p>
            <a:pPr lvl="0"/>
            <a:r>
              <a:rPr lang="en-US" altLang="zh-CN"/>
              <a:t>②</a:t>
            </a:r>
            <a:r>
              <a:rPr lang="zh-CN" altLang="en-US"/>
              <a:t>沈约诗</a:t>
            </a:r>
            <a:r>
              <a:rPr lang="en-US" altLang="zh-CN"/>
              <a:t>:"</a:t>
            </a:r>
            <a:r>
              <a:rPr lang="zh-CN" altLang="en-US"/>
              <a:t>忧来命绿樽。</a:t>
            </a:r>
            <a:r>
              <a:rPr lang="en-US" altLang="zh-CN"/>
              <a:t>"</a:t>
            </a:r>
            <a:r>
              <a:rPr lang="zh-CN" altLang="en-US"/>
              <a:t>扬雄</a:t>
            </a:r>
            <a:r>
              <a:rPr lang="en-US" altLang="zh-CN"/>
              <a:t>《</a:t>
            </a:r>
            <a:r>
              <a:rPr lang="zh-CN" altLang="en-US"/>
              <a:t>河东赋</a:t>
            </a:r>
            <a:r>
              <a:rPr lang="en-US" altLang="zh-CN"/>
              <a:t>》:"</a:t>
            </a:r>
            <a:r>
              <a:rPr lang="zh-CN" altLang="en-US"/>
              <a:t>尽日盛酒。</a:t>
            </a:r>
            <a:r>
              <a:rPr lang="en-US" altLang="zh-CN"/>
              <a:t>"</a:t>
            </a:r>
          </a:p>
          <a:p>
            <a:pPr lvl="0"/>
            <a:r>
              <a:rPr lang="en-US" altLang="zh-CN"/>
              <a:t>③</a:t>
            </a:r>
            <a:r>
              <a:rPr lang="zh-CN" altLang="en-US"/>
              <a:t>赵注谓白发</a:t>
            </a:r>
            <a:r>
              <a:rPr lang="zh-CN" altLang="en-US">
                <a:hlinkClick r:id="rId3"/>
              </a:rPr>
              <a:t>禁春</a:t>
            </a:r>
            <a:r>
              <a:rPr lang="zh-CN" altLang="en-US"/>
              <a:t>，老不流荡也。然禁春须用樽酒，意中实不能禁矣。朱注云</a:t>
            </a:r>
            <a:r>
              <a:rPr lang="en-US" altLang="zh-CN"/>
              <a:t>:</a:t>
            </a:r>
            <a:r>
              <a:rPr lang="zh-CN" altLang="en-US"/>
              <a:t>禁，是禁当之禁。</a:t>
            </a:r>
          </a:p>
          <a:p>
            <a:pPr lvl="0"/>
            <a:r>
              <a:rPr lang="en-US" altLang="zh-CN"/>
              <a:t>④《</a:t>
            </a:r>
            <a:r>
              <a:rPr lang="zh-CN" altLang="en-US"/>
              <a:t>仇池记</a:t>
            </a:r>
            <a:r>
              <a:rPr lang="en-US" altLang="zh-CN"/>
              <a:t>》:</a:t>
            </a:r>
            <a:r>
              <a:rPr lang="zh-CN" altLang="en-US"/>
              <a:t>石角外向。</a:t>
            </a:r>
          </a:p>
          <a:p>
            <a:pPr lvl="0"/>
            <a:r>
              <a:rPr lang="en-US" altLang="zh-CN"/>
              <a:t>⑤</a:t>
            </a:r>
            <a:r>
              <a:rPr lang="zh-CN" altLang="en-US"/>
              <a:t>占，据也。齐顾则心诗</a:t>
            </a:r>
            <a:r>
              <a:rPr lang="en-US" altLang="zh-CN"/>
              <a:t>:"</a:t>
            </a:r>
            <a:r>
              <a:rPr lang="zh-CN" altLang="en-US"/>
              <a:t>萧萧丛竹映</a:t>
            </a:r>
            <a:r>
              <a:rPr lang="en-US" altLang="zh-CN"/>
              <a:t>"</a:t>
            </a:r>
            <a:r>
              <a:rPr lang="zh-CN" altLang="en-US"/>
              <a:t>。</a:t>
            </a:r>
          </a:p>
          <a:p>
            <a:pPr lvl="0"/>
            <a:r>
              <a:rPr lang="en-US" altLang="zh-CN"/>
              <a:t>⑥《</a:t>
            </a:r>
            <a:r>
              <a:rPr lang="zh-CN" altLang="en-US">
                <a:hlinkClick r:id="rId6"/>
              </a:rPr>
              <a:t>南史</a:t>
            </a:r>
            <a:r>
              <a:rPr lang="en-US" altLang="zh-CN"/>
              <a:t>》:</a:t>
            </a:r>
            <a:r>
              <a:rPr lang="zh-CN" altLang="en-US">
                <a:hlinkClick r:id="rId7"/>
              </a:rPr>
              <a:t>刘岩</a:t>
            </a:r>
            <a:r>
              <a:rPr lang="zh-CN" altLang="en-US"/>
              <a:t>隐逸不仕，常著缁衣小乌巾。陆时雍日</a:t>
            </a:r>
            <a:r>
              <a:rPr lang="en-US" altLang="zh-CN"/>
              <a:t>:</a:t>
            </a:r>
            <a:r>
              <a:rPr lang="zh-CN" altLang="en-US"/>
              <a:t>起处数语，意经几折，花本可爱，而反若恼人者，以少年之意气犹存，而老去之筹怀莫展，不觉对酒伤情耳。按此诗所云，若以二语括之，即</a:t>
            </a:r>
            <a:r>
              <a:rPr lang="en-US" altLang="zh-CN"/>
              <a:t>"</a:t>
            </a:r>
            <a:r>
              <a:rPr lang="zh-CN" altLang="en-US"/>
              <a:t>剑南春色浑无赖，</a:t>
            </a:r>
            <a:r>
              <a:rPr lang="zh-CN" altLang="en-US">
                <a:hlinkClick r:id="rId8"/>
              </a:rPr>
              <a:t>触忤</a:t>
            </a:r>
            <a:r>
              <a:rPr lang="zh-CN" altLang="en-US"/>
              <a:t>愁人到酒边</a:t>
            </a:r>
            <a:r>
              <a:rPr lang="en-US" altLang="zh-CN"/>
              <a:t>"</a:t>
            </a:r>
            <a:r>
              <a:rPr lang="zh-CN" altLang="en-US"/>
              <a:t>。再以一语该之，即是</a:t>
            </a:r>
            <a:r>
              <a:rPr lang="en-US" altLang="zh-CN"/>
              <a:t>"</a:t>
            </a:r>
            <a:r>
              <a:rPr lang="zh-CN" altLang="en-US"/>
              <a:t>胜绝警身老</a:t>
            </a:r>
            <a:r>
              <a:rPr lang="en-US" altLang="zh-CN"/>
              <a:t>"</a:t>
            </a:r>
            <a:r>
              <a:rPr lang="zh-CN" altLang="en-US"/>
              <a:t>。大旨只在</a:t>
            </a:r>
            <a:r>
              <a:rPr lang="en-US" altLang="zh-CN"/>
              <a:t>"</a:t>
            </a:r>
            <a:r>
              <a:rPr lang="zh-CN" altLang="en-US"/>
              <a:t>白发禁春</a:t>
            </a:r>
            <a:r>
              <a:rPr lang="en-US" altLang="zh-CN"/>
              <a:t>"</a:t>
            </a:r>
            <a:r>
              <a:rPr lang="zh-CN" altLang="en-US"/>
              <a:t>四字。</a:t>
            </a:r>
          </a:p>
        </p:txBody>
      </p:sp>
      <p:sp>
        <p:nvSpPr>
          <p:cNvPr id="12291" name="灯片编号占位符 1"/>
          <p:cNvSpPr>
            <a:spLocks noGrp="1"/>
          </p:cNvSpPr>
          <p:nvPr>
            <p:ph type="sldNum" sz="quarter" idx="10"/>
          </p:nvPr>
        </p:nvSpPr>
        <p:spPr>
          <a:xfrm>
            <a:off x="3884613" y="8685213"/>
            <a:ext cx="2971800" cy="457200"/>
          </a:xfrm>
          <a:prstGeom prst="rect">
            <a:avLst/>
          </a:prstGeom>
          <a:noFill/>
          <a:ln w="9525">
            <a:noFill/>
          </a:ln>
        </p:spPr>
        <p:txBody>
          <a:bodyPr anchor="b"/>
          <a:lstStyle/>
          <a:p>
            <a:pPr marL="0" marR="0" lvl="0" indent="0" algn="r" defTabSz="914400" rtl="0" eaLnBrk="1" fontAlgn="base" latinLnBrk="0" hangingPunct="1">
              <a:lnSpc>
                <a:spcPct val="100000"/>
              </a:lnSpc>
              <a:spcBef>
                <a:spcPct val="0"/>
              </a:spcBef>
              <a:spcAft>
                <a:spcPct val="0"/>
              </a:spcAft>
              <a:buClrTx/>
              <a:buSzTx/>
              <a:buFont typeface="Arial" pitchFamily="34" charset="0"/>
              <a:buNone/>
              <a:defRPr/>
            </a:pPr>
            <a:fld id="{9A0DB2DC-4C9A-4742-B13C-FB6460FD3503}" type="slidenum">
              <a:rPr kumimoji="0" lang="zh-CN" alt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rPr>
              <a:t>66</a:t>
            </a:fld>
            <a:endParaRPr kumimoji="0" lang="zh-CN" alt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12289" name="幻灯片图像占位符 75777"/>
          <p:cNvSpPr>
            <a:spLocks noGrp="1" noRot="1" noChangeAspect="1" noTextEdit="1"/>
          </p:cNvSpPr>
          <p:nvPr>
            <p:ph type="sldImg"/>
          </p:nvPr>
        </p:nvSpPr>
        <p:spPr/>
      </p:sp>
      <p:sp>
        <p:nvSpPr>
          <p:cNvPr id="12290" name="文本占位符 75778"/>
          <p:cNvSpPr>
            <a:spLocks noGrp="1"/>
          </p:cNvSpPr>
          <p:nvPr>
            <p:ph type="body" idx="1"/>
          </p:nvPr>
        </p:nvSpPr>
        <p:spPr/>
        <p:txBody>
          <a:bodyPr anchor="t"/>
          <a:lstStyle/>
          <a:p>
            <a:pPr lvl="0"/>
            <a:r>
              <a:rPr lang="zh-CN" altLang="en-US"/>
              <a:t>其一</a:t>
            </a:r>
          </a:p>
          <a:p>
            <a:pPr lvl="0"/>
            <a:r>
              <a:rPr lang="zh-CN" altLang="en-US"/>
              <a:t>韦曲花无赖</a:t>
            </a:r>
            <a:r>
              <a:rPr lang="en-US" altLang="zh-CN"/>
              <a:t>①</a:t>
            </a:r>
            <a:r>
              <a:rPr lang="zh-CN" altLang="en-US"/>
              <a:t>，家家恼杀人。绿樽须尽日</a:t>
            </a:r>
            <a:r>
              <a:rPr lang="en-US" altLang="zh-CN"/>
              <a:t>②</a:t>
            </a:r>
            <a:r>
              <a:rPr lang="zh-CN" altLang="en-US"/>
              <a:t>，白发好</a:t>
            </a:r>
            <a:r>
              <a:rPr lang="zh-CN" altLang="en-US">
                <a:hlinkClick r:id="rId3"/>
              </a:rPr>
              <a:t>禁春</a:t>
            </a:r>
            <a:r>
              <a:rPr lang="en-US" altLang="zh-CN"/>
              <a:t>③</a:t>
            </a:r>
            <a:r>
              <a:rPr lang="zh-CN" altLang="en-US"/>
              <a:t>。</a:t>
            </a:r>
          </a:p>
          <a:p>
            <a:pPr lvl="0"/>
            <a:r>
              <a:rPr lang="zh-CN" altLang="en-US"/>
              <a:t>石角钩衣破</a:t>
            </a:r>
            <a:r>
              <a:rPr lang="en-US" altLang="zh-CN"/>
              <a:t>④</a:t>
            </a:r>
            <a:r>
              <a:rPr lang="zh-CN" altLang="en-US"/>
              <a:t>，藤梢刺眼新。何时占丛竹</a:t>
            </a:r>
            <a:r>
              <a:rPr lang="en-US" altLang="zh-CN"/>
              <a:t>⑤</a:t>
            </a:r>
            <a:r>
              <a:rPr lang="zh-CN" altLang="en-US"/>
              <a:t>，头戴小乌巾</a:t>
            </a:r>
            <a:r>
              <a:rPr lang="en-US" altLang="zh-CN"/>
              <a:t>⑥</a:t>
            </a:r>
            <a:r>
              <a:rPr lang="zh-CN" altLang="en-US"/>
              <a:t>。</a:t>
            </a:r>
          </a:p>
          <a:p>
            <a:pPr lvl="0"/>
            <a:r>
              <a:rPr lang="en-US" altLang="zh-CN"/>
              <a:t>(</a:t>
            </a:r>
            <a:r>
              <a:rPr lang="zh-CN" altLang="en-US"/>
              <a:t>首章，对韦曲春景而动归隐之怀。上四，惜花之情反言以志胜。下四，寻幽之意托言以寄慨。时盖献赋不遇，有感而发欤</a:t>
            </a:r>
            <a:r>
              <a:rPr lang="en-US" altLang="zh-CN"/>
              <a:t>?</a:t>
            </a:r>
            <a:r>
              <a:rPr lang="zh-CN" altLang="en-US"/>
              <a:t>【赵汸注】起用俗语，</a:t>
            </a:r>
            <a:r>
              <a:rPr lang="zh-CN" altLang="en-US">
                <a:hlinkClick r:id="rId4"/>
              </a:rPr>
              <a:t>豪纵</a:t>
            </a:r>
            <a:r>
              <a:rPr lang="zh-CN" altLang="en-US"/>
              <a:t>跌宕。</a:t>
            </a:r>
            <a:r>
              <a:rPr lang="en-US" altLang="zh-CN"/>
              <a:t>《</a:t>
            </a:r>
            <a:r>
              <a:rPr lang="zh-CN" altLang="en-US"/>
              <a:t>杜臆</a:t>
            </a:r>
            <a:r>
              <a:rPr lang="en-US" altLang="zh-CN"/>
              <a:t>》:</a:t>
            </a:r>
            <a:r>
              <a:rPr lang="zh-CN" altLang="en-US"/>
              <a:t>此诗全是反言以形容其佳胜。曰无赖，正见其有趣</a:t>
            </a:r>
            <a:r>
              <a:rPr lang="en-US" altLang="zh-CN"/>
              <a:t>;</a:t>
            </a:r>
            <a:r>
              <a:rPr lang="zh-CN" altLang="en-US"/>
              <a:t>曰恼杀人，正见其爱杀人</a:t>
            </a:r>
            <a:r>
              <a:rPr lang="en-US" altLang="zh-CN"/>
              <a:t>;</a:t>
            </a:r>
            <a:r>
              <a:rPr lang="zh-CN" altLang="en-US"/>
              <a:t>曰好禁春，正是无奈春何</a:t>
            </a:r>
            <a:r>
              <a:rPr lang="en-US" altLang="zh-CN"/>
              <a:t>;</a:t>
            </a:r>
            <a:r>
              <a:rPr lang="zh-CN" altLang="en-US"/>
              <a:t>曰钩衣刺眼，本可憎而转觉可喜。说得抑扬顿挫，极生动之致。</a:t>
            </a:r>
            <a:r>
              <a:rPr lang="en-US" altLang="zh-CN"/>
              <a:t>)</a:t>
            </a:r>
          </a:p>
          <a:p>
            <a:pPr lvl="0"/>
            <a:r>
              <a:rPr lang="en-US" altLang="zh-CN"/>
              <a:t>①《</a:t>
            </a:r>
            <a:r>
              <a:rPr lang="zh-CN" altLang="en-US"/>
              <a:t>汉</a:t>
            </a:r>
            <a:r>
              <a:rPr lang="en-US" altLang="zh-CN"/>
              <a:t>·</a:t>
            </a:r>
            <a:r>
              <a:rPr lang="zh-CN" altLang="en-US"/>
              <a:t>高帝纪</a:t>
            </a:r>
            <a:r>
              <a:rPr lang="en-US" altLang="zh-CN"/>
              <a:t>》:"</a:t>
            </a:r>
            <a:r>
              <a:rPr lang="zh-CN" altLang="en-US"/>
              <a:t>始大人常以臣</a:t>
            </a:r>
            <a:r>
              <a:rPr lang="zh-CN" altLang="en-US">
                <a:hlinkClick r:id="rId5"/>
              </a:rPr>
              <a:t>亡赖</a:t>
            </a:r>
            <a:r>
              <a:rPr lang="zh-CN" altLang="en-US"/>
              <a:t>。</a:t>
            </a:r>
            <a:r>
              <a:rPr lang="en-US" altLang="zh-CN"/>
              <a:t>"</a:t>
            </a:r>
            <a:r>
              <a:rPr lang="zh-CN" altLang="en-US"/>
              <a:t>注</a:t>
            </a:r>
            <a:r>
              <a:rPr lang="en-US" altLang="zh-CN"/>
              <a:t>:"</a:t>
            </a:r>
            <a:r>
              <a:rPr lang="zh-CN" altLang="en-US"/>
              <a:t>江淮之间，谓小儿多诈狡狯为亡赖。</a:t>
            </a:r>
            <a:r>
              <a:rPr lang="en-US" altLang="zh-CN"/>
              <a:t>"</a:t>
            </a:r>
          </a:p>
          <a:p>
            <a:pPr lvl="0"/>
            <a:r>
              <a:rPr lang="en-US" altLang="zh-CN"/>
              <a:t>②</a:t>
            </a:r>
            <a:r>
              <a:rPr lang="zh-CN" altLang="en-US"/>
              <a:t>沈约诗</a:t>
            </a:r>
            <a:r>
              <a:rPr lang="en-US" altLang="zh-CN"/>
              <a:t>:"</a:t>
            </a:r>
            <a:r>
              <a:rPr lang="zh-CN" altLang="en-US"/>
              <a:t>忧来命绿樽。</a:t>
            </a:r>
            <a:r>
              <a:rPr lang="en-US" altLang="zh-CN"/>
              <a:t>"</a:t>
            </a:r>
            <a:r>
              <a:rPr lang="zh-CN" altLang="en-US"/>
              <a:t>扬雄</a:t>
            </a:r>
            <a:r>
              <a:rPr lang="en-US" altLang="zh-CN"/>
              <a:t>《</a:t>
            </a:r>
            <a:r>
              <a:rPr lang="zh-CN" altLang="en-US"/>
              <a:t>河东赋</a:t>
            </a:r>
            <a:r>
              <a:rPr lang="en-US" altLang="zh-CN"/>
              <a:t>》:"</a:t>
            </a:r>
            <a:r>
              <a:rPr lang="zh-CN" altLang="en-US"/>
              <a:t>尽日盛酒。</a:t>
            </a:r>
            <a:r>
              <a:rPr lang="en-US" altLang="zh-CN"/>
              <a:t>"</a:t>
            </a:r>
          </a:p>
          <a:p>
            <a:pPr lvl="0"/>
            <a:r>
              <a:rPr lang="en-US" altLang="zh-CN"/>
              <a:t>③</a:t>
            </a:r>
            <a:r>
              <a:rPr lang="zh-CN" altLang="en-US"/>
              <a:t>赵注谓白发</a:t>
            </a:r>
            <a:r>
              <a:rPr lang="zh-CN" altLang="en-US">
                <a:hlinkClick r:id="rId3"/>
              </a:rPr>
              <a:t>禁春</a:t>
            </a:r>
            <a:r>
              <a:rPr lang="zh-CN" altLang="en-US"/>
              <a:t>，老不流荡也。然禁春须用樽酒，意中实不能禁矣。朱注云</a:t>
            </a:r>
            <a:r>
              <a:rPr lang="en-US" altLang="zh-CN"/>
              <a:t>:</a:t>
            </a:r>
            <a:r>
              <a:rPr lang="zh-CN" altLang="en-US"/>
              <a:t>禁，是禁当之禁。</a:t>
            </a:r>
          </a:p>
          <a:p>
            <a:pPr lvl="0"/>
            <a:r>
              <a:rPr lang="en-US" altLang="zh-CN"/>
              <a:t>④《</a:t>
            </a:r>
            <a:r>
              <a:rPr lang="zh-CN" altLang="en-US"/>
              <a:t>仇池记</a:t>
            </a:r>
            <a:r>
              <a:rPr lang="en-US" altLang="zh-CN"/>
              <a:t>》:</a:t>
            </a:r>
            <a:r>
              <a:rPr lang="zh-CN" altLang="en-US"/>
              <a:t>石角外向。</a:t>
            </a:r>
          </a:p>
          <a:p>
            <a:pPr lvl="0"/>
            <a:r>
              <a:rPr lang="en-US" altLang="zh-CN"/>
              <a:t>⑤</a:t>
            </a:r>
            <a:r>
              <a:rPr lang="zh-CN" altLang="en-US"/>
              <a:t>占，据也。齐顾则心诗</a:t>
            </a:r>
            <a:r>
              <a:rPr lang="en-US" altLang="zh-CN"/>
              <a:t>:"</a:t>
            </a:r>
            <a:r>
              <a:rPr lang="zh-CN" altLang="en-US"/>
              <a:t>萧萧丛竹映</a:t>
            </a:r>
            <a:r>
              <a:rPr lang="en-US" altLang="zh-CN"/>
              <a:t>"</a:t>
            </a:r>
            <a:r>
              <a:rPr lang="zh-CN" altLang="en-US"/>
              <a:t>。</a:t>
            </a:r>
          </a:p>
          <a:p>
            <a:pPr lvl="0"/>
            <a:r>
              <a:rPr lang="en-US" altLang="zh-CN"/>
              <a:t>⑥《</a:t>
            </a:r>
            <a:r>
              <a:rPr lang="zh-CN" altLang="en-US">
                <a:hlinkClick r:id="rId6"/>
              </a:rPr>
              <a:t>南史</a:t>
            </a:r>
            <a:r>
              <a:rPr lang="en-US" altLang="zh-CN"/>
              <a:t>》:</a:t>
            </a:r>
            <a:r>
              <a:rPr lang="zh-CN" altLang="en-US">
                <a:hlinkClick r:id="rId7"/>
              </a:rPr>
              <a:t>刘岩</a:t>
            </a:r>
            <a:r>
              <a:rPr lang="zh-CN" altLang="en-US"/>
              <a:t>隐逸不仕，常著缁衣小乌巾。陆时雍日</a:t>
            </a:r>
            <a:r>
              <a:rPr lang="en-US" altLang="zh-CN"/>
              <a:t>:</a:t>
            </a:r>
            <a:r>
              <a:rPr lang="zh-CN" altLang="en-US"/>
              <a:t>起处数语，意经几折，花本可爱，而反若恼人者，以少年之意气犹存，而老去之筹怀莫展，不觉对酒伤情耳。按此诗所云，若以二语括之，即</a:t>
            </a:r>
            <a:r>
              <a:rPr lang="en-US" altLang="zh-CN"/>
              <a:t>"</a:t>
            </a:r>
            <a:r>
              <a:rPr lang="zh-CN" altLang="en-US"/>
              <a:t>剑南春色浑无赖，</a:t>
            </a:r>
            <a:r>
              <a:rPr lang="zh-CN" altLang="en-US">
                <a:hlinkClick r:id="rId8"/>
              </a:rPr>
              <a:t>触忤</a:t>
            </a:r>
            <a:r>
              <a:rPr lang="zh-CN" altLang="en-US"/>
              <a:t>愁人到酒边</a:t>
            </a:r>
            <a:r>
              <a:rPr lang="en-US" altLang="zh-CN"/>
              <a:t>"</a:t>
            </a:r>
            <a:r>
              <a:rPr lang="zh-CN" altLang="en-US"/>
              <a:t>。再以一语该之，即是</a:t>
            </a:r>
            <a:r>
              <a:rPr lang="en-US" altLang="zh-CN"/>
              <a:t>"</a:t>
            </a:r>
            <a:r>
              <a:rPr lang="zh-CN" altLang="en-US"/>
              <a:t>胜绝警身老</a:t>
            </a:r>
            <a:r>
              <a:rPr lang="en-US" altLang="zh-CN"/>
              <a:t>"</a:t>
            </a:r>
            <a:r>
              <a:rPr lang="zh-CN" altLang="en-US"/>
              <a:t>。大旨只在</a:t>
            </a:r>
            <a:r>
              <a:rPr lang="en-US" altLang="zh-CN"/>
              <a:t>"</a:t>
            </a:r>
            <a:r>
              <a:rPr lang="zh-CN" altLang="en-US"/>
              <a:t>白发禁春</a:t>
            </a:r>
            <a:r>
              <a:rPr lang="en-US" altLang="zh-CN"/>
              <a:t>"</a:t>
            </a:r>
            <a:r>
              <a:rPr lang="zh-CN" altLang="en-US"/>
              <a:t>四字。</a:t>
            </a:r>
          </a:p>
        </p:txBody>
      </p:sp>
      <p:sp>
        <p:nvSpPr>
          <p:cNvPr id="12291" name="灯片编号占位符 1"/>
          <p:cNvSpPr>
            <a:spLocks noGrp="1"/>
          </p:cNvSpPr>
          <p:nvPr>
            <p:ph type="sldNum" sz="quarter" idx="10"/>
          </p:nvPr>
        </p:nvSpPr>
        <p:spPr>
          <a:xfrm>
            <a:off x="3884613" y="8685213"/>
            <a:ext cx="2971800" cy="457200"/>
          </a:xfrm>
          <a:prstGeom prst="rect">
            <a:avLst/>
          </a:prstGeom>
          <a:noFill/>
          <a:ln w="9525">
            <a:noFill/>
          </a:ln>
        </p:spPr>
        <p:txBody>
          <a:bodyPr anchor="b"/>
          <a:lstStyle/>
          <a:p>
            <a:pPr marL="0" marR="0" lvl="0" indent="0" algn="r" defTabSz="914400" rtl="0" eaLnBrk="1" fontAlgn="base" latinLnBrk="0" hangingPunct="1">
              <a:lnSpc>
                <a:spcPct val="100000"/>
              </a:lnSpc>
              <a:spcBef>
                <a:spcPct val="0"/>
              </a:spcBef>
              <a:spcAft>
                <a:spcPct val="0"/>
              </a:spcAft>
              <a:buClrTx/>
              <a:buSzTx/>
              <a:buFont typeface="Arial" pitchFamily="34" charset="0"/>
              <a:buNone/>
              <a:defRPr/>
            </a:pPr>
            <a:fld id="{9A0DB2DC-4C9A-4742-B13C-FB6460FD3503}" type="slidenum">
              <a:rPr kumimoji="0" lang="zh-CN" alt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rPr>
              <a:t>68</a:t>
            </a:fld>
            <a:endParaRPr kumimoji="0" lang="zh-CN" alt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10" Type="http://schemas.openxmlformats.org/officeDocument/2006/relationships/slideMaster" Target="../slideMasters/slideMaster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image" Target="../media/image1.png" /><Relationship Id="rId7" Type="http://schemas.openxmlformats.org/officeDocument/2006/relationships/tags" Target="../tags/tag6.xml" /><Relationship Id="rId8" Type="http://schemas.openxmlformats.org/officeDocument/2006/relationships/image" Target="../media/image2.png" /><Relationship Id="rId9" Type="http://schemas.openxmlformats.org/officeDocument/2006/relationships/tags" Target="../tags/tag7.xml" /></Relationships>
</file>

<file path=ppt/slideLayouts/_rels/slideLayout10.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tags" Target="../tags/tag62.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image" Target="../media/image1.png" /><Relationship Id="rId10" Type="http://schemas.openxmlformats.org/officeDocument/2006/relationships/slideMaster" Target="../slideMasters/slideMaster1.xml" /><Relationship Id="rId2" Type="http://schemas.openxmlformats.org/officeDocument/2006/relationships/tags" Target="../tags/tag63.xml" /><Relationship Id="rId3" Type="http://schemas.openxmlformats.org/officeDocument/2006/relationships/image" Target="../media/image2.png" /><Relationship Id="rId4" Type="http://schemas.openxmlformats.org/officeDocument/2006/relationships/tags" Target="../tags/tag64.xml" /><Relationship Id="rId5" Type="http://schemas.openxmlformats.org/officeDocument/2006/relationships/tags" Target="../tags/tag65.xml" /><Relationship Id="rId6" Type="http://schemas.openxmlformats.org/officeDocument/2006/relationships/tags" Target="../tags/tag66.xml" /><Relationship Id="rId7" Type="http://schemas.openxmlformats.org/officeDocument/2006/relationships/tags" Target="../tags/tag67.xml" /><Relationship Id="rId8" Type="http://schemas.openxmlformats.org/officeDocument/2006/relationships/tags" Target="../tags/tag68.xml" /><Relationship Id="rId9" Type="http://schemas.openxmlformats.org/officeDocument/2006/relationships/tags" Target="../tags/tag69.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tags" Target="../tags/tag70.xml" /><Relationship Id="rId3" Type="http://schemas.openxmlformats.org/officeDocument/2006/relationships/tags" Target="../tags/tag71.xml" /><Relationship Id="rId4" Type="http://schemas.openxmlformats.org/officeDocument/2006/relationships/tags" Target="../tags/tag72.xml" /><Relationship Id="rId5" Type="http://schemas.openxmlformats.org/officeDocument/2006/relationships/tags" Target="../tags/tag73.xml" /><Relationship Id="rId6" Type="http://schemas.openxmlformats.org/officeDocument/2006/relationships/tags" Target="../tags/tag74.xml" /><Relationship Id="rId7"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75.xml" /><Relationship Id="rId2" Type="http://schemas.openxmlformats.org/officeDocument/2006/relationships/image" Target="../media/image3.png" /><Relationship Id="rId3" Type="http://schemas.openxmlformats.org/officeDocument/2006/relationships/tags" Target="../tags/tag76.xml" /><Relationship Id="rId4" Type="http://schemas.openxmlformats.org/officeDocument/2006/relationships/tags" Target="../tags/tag77.xml" /><Relationship Id="rId5" Type="http://schemas.openxmlformats.org/officeDocument/2006/relationships/tags" Target="../tags/tag78.xml" /><Relationship Id="rId6" Type="http://schemas.openxmlformats.org/officeDocument/2006/relationships/tags" Target="../tags/tag79.xml" /><Relationship Id="rId7" Type="http://schemas.openxmlformats.org/officeDocument/2006/relationships/tags" Target="../tags/tag80.xml" /><Relationship Id="rId8" Type="http://schemas.openxmlformats.org/officeDocument/2006/relationships/tags" Target="../tags/tag81.xml" /><Relationship Id="rId9"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82.xml" /><Relationship Id="rId10"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83.xml" /><Relationship Id="rId4" Type="http://schemas.openxmlformats.org/officeDocument/2006/relationships/tags" Target="../tags/tag84.xml" /><Relationship Id="rId5" Type="http://schemas.openxmlformats.org/officeDocument/2006/relationships/tags" Target="../tags/tag85.xml" /><Relationship Id="rId6" Type="http://schemas.openxmlformats.org/officeDocument/2006/relationships/tags" Target="../tags/tag86.xml" /><Relationship Id="rId7" Type="http://schemas.openxmlformats.org/officeDocument/2006/relationships/tags" Target="../tags/tag87.xml" /><Relationship Id="rId8" Type="http://schemas.openxmlformats.org/officeDocument/2006/relationships/tags" Target="../tags/tag88.xml" /><Relationship Id="rId9" Type="http://schemas.openxmlformats.org/officeDocument/2006/relationships/tags" Target="../tags/tag89.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90.xml" /><Relationship Id="rId10" Type="http://schemas.openxmlformats.org/officeDocument/2006/relationships/tags" Target="../tags/tag97.xml" /><Relationship Id="rId11" Type="http://schemas.openxmlformats.org/officeDocument/2006/relationships/tags" Target="../tags/tag98.xml" /><Relationship Id="rId12"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91.xml" /><Relationship Id="rId4" Type="http://schemas.openxmlformats.org/officeDocument/2006/relationships/image" Target="../media/image3.png" /><Relationship Id="rId5" Type="http://schemas.openxmlformats.org/officeDocument/2006/relationships/tags" Target="../tags/tag92.xml" /><Relationship Id="rId6" Type="http://schemas.openxmlformats.org/officeDocument/2006/relationships/tags" Target="../tags/tag93.xml" /><Relationship Id="rId7" Type="http://schemas.openxmlformats.org/officeDocument/2006/relationships/tags" Target="../tags/tag94.xml" /><Relationship Id="rId8" Type="http://schemas.openxmlformats.org/officeDocument/2006/relationships/tags" Target="../tags/tag95.xml" /><Relationship Id="rId9" Type="http://schemas.openxmlformats.org/officeDocument/2006/relationships/tags" Target="../tags/tag96.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99.xml" /><Relationship Id="rId10" Type="http://schemas.openxmlformats.org/officeDocument/2006/relationships/tags" Target="../tags/tag106.xml" /><Relationship Id="rId11" Type="http://schemas.openxmlformats.org/officeDocument/2006/relationships/tags" Target="../tags/tag107.xml" /><Relationship Id="rId12"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100.xml" /><Relationship Id="rId4" Type="http://schemas.openxmlformats.org/officeDocument/2006/relationships/image" Target="../media/image3.png" /><Relationship Id="rId5" Type="http://schemas.openxmlformats.org/officeDocument/2006/relationships/tags" Target="../tags/tag101.xml" /><Relationship Id="rId6" Type="http://schemas.openxmlformats.org/officeDocument/2006/relationships/tags" Target="../tags/tag102.xml" /><Relationship Id="rId7" Type="http://schemas.openxmlformats.org/officeDocument/2006/relationships/tags" Target="../tags/tag103.xml" /><Relationship Id="rId8" Type="http://schemas.openxmlformats.org/officeDocument/2006/relationships/tags" Target="../tags/tag104.xml" /><Relationship Id="rId9" Type="http://schemas.openxmlformats.org/officeDocument/2006/relationships/tags" Target="../tags/tag105.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08.xml" /><Relationship Id="rId10" Type="http://schemas.openxmlformats.org/officeDocument/2006/relationships/tags" Target="../tags/tag116.xml" /><Relationship Id="rId11" Type="http://schemas.openxmlformats.org/officeDocument/2006/relationships/tags" Target="../tags/tag117.xml" /><Relationship Id="rId12" Type="http://schemas.openxmlformats.org/officeDocument/2006/relationships/tags" Target="../tags/tag118.xml" /><Relationship Id="rId13" Type="http://schemas.openxmlformats.org/officeDocument/2006/relationships/slideMaster" Target="../slideMasters/slideMaster1.xml" /><Relationship Id="rId2" Type="http://schemas.openxmlformats.org/officeDocument/2006/relationships/image" Target="../media/image3.png" /><Relationship Id="rId3" Type="http://schemas.openxmlformats.org/officeDocument/2006/relationships/tags" Target="../tags/tag109.xml" /><Relationship Id="rId4" Type="http://schemas.openxmlformats.org/officeDocument/2006/relationships/tags" Target="../tags/tag110.xml" /><Relationship Id="rId5" Type="http://schemas.openxmlformats.org/officeDocument/2006/relationships/tags" Target="../tags/tag111.xml" /><Relationship Id="rId6" Type="http://schemas.openxmlformats.org/officeDocument/2006/relationships/tags" Target="../tags/tag112.xml" /><Relationship Id="rId7" Type="http://schemas.openxmlformats.org/officeDocument/2006/relationships/tags" Target="../tags/tag113.xml" /><Relationship Id="rId8" Type="http://schemas.openxmlformats.org/officeDocument/2006/relationships/tags" Target="../tags/tag114.xml" /><Relationship Id="rId9" Type="http://schemas.openxmlformats.org/officeDocument/2006/relationships/tags" Target="../tags/tag115.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9.xml" /><Relationship Id="rId10" Type="http://schemas.openxmlformats.org/officeDocument/2006/relationships/tags" Target="../tags/tag126.xml" /><Relationship Id="rId11"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120.xml" /><Relationship Id="rId4" Type="http://schemas.openxmlformats.org/officeDocument/2006/relationships/image" Target="../media/image3.png" /><Relationship Id="rId5" Type="http://schemas.openxmlformats.org/officeDocument/2006/relationships/tags" Target="../tags/tag121.xml" /><Relationship Id="rId6" Type="http://schemas.openxmlformats.org/officeDocument/2006/relationships/tags" Target="../tags/tag122.xml" /><Relationship Id="rId7" Type="http://schemas.openxmlformats.org/officeDocument/2006/relationships/tags" Target="../tags/tag123.xml" /><Relationship Id="rId8" Type="http://schemas.openxmlformats.org/officeDocument/2006/relationships/tags" Target="../tags/tag124.xml" /><Relationship Id="rId9" Type="http://schemas.openxmlformats.org/officeDocument/2006/relationships/tags" Target="../tags/tag125.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tags" Target="../tags/tag13.xml" /><Relationship Id="rId8"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tags" Target="../tags/tag19.xml" /><Relationship Id="rId8"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tags" Target="../tags/tag26.xml" /><Relationship Id="rId9"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3.png" /><Relationship Id="rId10" Type="http://schemas.openxmlformats.org/officeDocument/2006/relationships/tags" Target="../tags/tag35.xml" /><Relationship Id="rId11"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36.xml" /><Relationship Id="rId3" Type="http://schemas.openxmlformats.org/officeDocument/2006/relationships/image" Target="../media/image3.png" /><Relationship Id="rId4" Type="http://schemas.openxmlformats.org/officeDocument/2006/relationships/tags" Target="../tags/tag37.xml" /><Relationship Id="rId5" Type="http://schemas.openxmlformats.org/officeDocument/2006/relationships/tags" Target="../tags/tag38.xml" /><Relationship Id="rId6" Type="http://schemas.openxmlformats.org/officeDocument/2006/relationships/tags" Target="../tags/tag39.xml" /><Relationship Id="rId7" Type="http://schemas.openxmlformats.org/officeDocument/2006/relationships/tags" Target="../tags/tag40.xml" /><Relationship Id="rId8" Type="http://schemas.openxmlformats.org/officeDocument/2006/relationships/tags" Target="../tags/tag41.xml" /><Relationship Id="rId9"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2.xml" /><Relationship Id="rId2" Type="http://schemas.openxmlformats.org/officeDocument/2006/relationships/tags" Target="../tags/tag43.xml" /><Relationship Id="rId3" Type="http://schemas.openxmlformats.org/officeDocument/2006/relationships/tags" Target="../tags/tag44.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tags" Target="../tags/tag51.xml" /><Relationship Id="rId9"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6467061" y="1696915"/>
            <a:ext cx="5055058" cy="1785093"/>
          </a:xfrm>
        </p:spPr>
        <p:txBody>
          <a:bodyPr lIns="101600" tIns="38100" rIns="25400" bIns="38100" anchor="b" anchorCtr="0">
            <a:normAutofit/>
          </a:bodyPr>
          <a:lstStyle>
            <a:lvl1pPr algn="l">
              <a:defRPr sz="4800" spc="700" baseline="0">
                <a:ea typeface="汉仪尚巍手书W" panose="00020600040101010101" pitchFamily="18" charset="-122"/>
              </a:defRPr>
            </a:lvl1pPr>
          </a:lstStyle>
          <a:p>
            <a:r>
              <a:rPr lang="zh-CN" altLang="en-US"/>
              <a:t>编辑标题</a:t>
            </a:r>
          </a:p>
        </p:txBody>
      </p:sp>
      <p:sp>
        <p:nvSpPr>
          <p:cNvPr id="3" name="副标题 2"/>
          <p:cNvSpPr>
            <a:spLocks noGrp="1"/>
          </p:cNvSpPr>
          <p:nvPr>
            <p:ph type="subTitle" idx="1" hasCustomPrompt="1"/>
            <p:custDataLst>
              <p:tags r:id="rId2"/>
            </p:custDataLst>
          </p:nvPr>
        </p:nvSpPr>
        <p:spPr>
          <a:xfrm>
            <a:off x="6467061" y="3587915"/>
            <a:ext cx="5055058" cy="440747"/>
          </a:xfrm>
        </p:spPr>
        <p:txBody>
          <a:bodyPr lIns="101600" tIns="38100" rIns="76200" bIns="38100" anchor="ctr">
            <a:normAutofit/>
          </a:bodyPr>
          <a:lstStyle>
            <a:lvl1pPr marL="0" indent="0" algn="l" eaLnBrk="1" fontAlgn="auto" latinLnBrk="0" hangingPunct="1">
              <a:lnSpc>
                <a:spcPct val="100000"/>
              </a:lnSpc>
              <a:buNone/>
              <a:defRPr sz="20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pic>
        <p:nvPicPr>
          <p:cNvPr id="7" name="图片 6"/>
          <p:cNvPicPr/>
          <p:nvPr userDrawn="1">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609600" y="735096"/>
            <a:ext cx="5486400" cy="5387807"/>
          </a:xfrm>
          <a:prstGeom prst="rect">
            <a:avLst/>
          </a:prstGeom>
        </p:spPr>
      </p:pic>
      <p:pic>
        <p:nvPicPr>
          <p:cNvPr id="8" name="图片 7"/>
          <p:cNvPicPr/>
          <p:nvPr userDrawn="1">
            <p:custDataLst>
              <p:tags r:id="rId9"/>
            </p:custDataLst>
          </p:nvPr>
        </p:nvPicPr>
        <p:blipFill>
          <a:blip r:embed="rId8">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内容">
    <p:spTree>
      <p:nvGrpSpPr>
        <p:cNvPr id="1" name=""/>
        <p:cNvGrpSpPr/>
        <p:nvPr/>
      </p:nvGrpSpPr>
      <p:grpSpPr>
        <a:xfrm>
          <a:off x="0" y="0"/>
          <a:ext cx="0" cy="0"/>
        </a:xfrm>
      </p:grpSpPr>
      <p:pic>
        <p:nvPicPr>
          <p:cNvPr id="6" name="图片 5"/>
          <p:cNvPicPr/>
          <p:nvPr userDrawn="1">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6144640"/>
            <a:ext cx="720090" cy="713360"/>
          </a:xfrm>
          <a:prstGeom prst="rect">
            <a:avLst/>
          </a:prstGeom>
        </p:spPr>
      </p:pic>
      <p:sp>
        <p:nvSpPr>
          <p:cNvPr id="3" name="日期占位符 2"/>
          <p:cNvSpPr>
            <a:spLocks noGrp="1"/>
          </p:cNvSpPr>
          <p:nvPr>
            <p:ph type="dt" sz="half" idx="10"/>
            <p:custDataLst>
              <p:tags r:id="rId3"/>
            </p:custDataLst>
          </p:nvPr>
        </p:nvSpPr>
        <p:spPr/>
        <p:txBody>
          <a:bodyPr/>
          <a:lstStyle>
            <a:lvl1pPr>
              <a:defRPr>
                <a:latin typeface="Arial"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lvl1pPr>
              <a:defRPr>
                <a:latin typeface="Arial"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a:latin typeface="Arial"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6"/>
            </p:custDataLst>
          </p:nvPr>
        </p:nvSpPr>
        <p:spPr>
          <a:xfrm>
            <a:off x="669930" y="952508"/>
            <a:ext cx="10852237" cy="5388907"/>
          </a:xfrm>
        </p:spPr>
        <p:txBody>
          <a:bodyPr/>
          <a:lstStyle>
            <a:lvl1pPr>
              <a:defRPr>
                <a:solidFill>
                  <a:schemeClr val="tx1"/>
                </a:solidFill>
                <a:latin typeface="Arial" pitchFamily="34" charset="0"/>
                <a:ea typeface="隶书" panose="02010509060101010101" pitchFamily="49" charset="-122"/>
              </a:defRPr>
            </a:lvl1pPr>
            <a:lvl2pPr>
              <a:defRPr>
                <a:solidFill>
                  <a:schemeClr val="tx1"/>
                </a:solidFill>
                <a:latin typeface="Arial" pitchFamily="34" charset="0"/>
                <a:ea typeface="隶书" panose="02010509060101010101" pitchFamily="49" charset="-122"/>
              </a:defRPr>
            </a:lvl2pPr>
            <a:lvl3pPr>
              <a:defRPr>
                <a:solidFill>
                  <a:schemeClr val="tx1"/>
                </a:solidFill>
                <a:latin typeface="Arial" pitchFamily="34" charset="0"/>
                <a:ea typeface="隶书" panose="02010509060101010101" pitchFamily="49" charset="-122"/>
              </a:defRPr>
            </a:lvl3pPr>
            <a:lvl4pPr>
              <a:defRPr>
                <a:solidFill>
                  <a:schemeClr val="tx1"/>
                </a:solidFill>
                <a:latin typeface="Arial" pitchFamily="34" charset="0"/>
                <a:ea typeface="隶书" panose="02010509060101010101" pitchFamily="49" charset="-122"/>
              </a:defRPr>
            </a:lvl4pPr>
            <a:lvl5pPr>
              <a:defRPr>
                <a:solidFill>
                  <a:schemeClr val="tx1"/>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末尾幻灯片">
    <p:spTree>
      <p:nvGrpSpPr>
        <p:cNvPr id="1" name=""/>
        <p:cNvGrpSpPr/>
        <p:nvPr/>
      </p:nvGrpSpPr>
      <p:grpSpPr>
        <a:xfrm>
          <a:off x="0" y="0"/>
          <a:ext cx="0" cy="0"/>
        </a:xfrm>
      </p:grpSpPr>
      <p:pic>
        <p:nvPicPr>
          <p:cNvPr id="7" name="图片 6"/>
          <p:cNvPicPr/>
          <p:nvPr userDrawn="1">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6096000" y="735096"/>
            <a:ext cx="5486400" cy="5387807"/>
          </a:xfrm>
          <a:prstGeom prst="rect">
            <a:avLst/>
          </a:prstGeom>
        </p:spPr>
      </p:pic>
      <p:pic>
        <p:nvPicPr>
          <p:cNvPr id="6" name="图片 5"/>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sp>
        <p:nvSpPr>
          <p:cNvPr id="3" name="日期占位符 2"/>
          <p:cNvSpPr>
            <a:spLocks noGrp="1"/>
          </p:cNvSpPr>
          <p:nvPr>
            <p:ph type="dt" sz="half" idx="10"/>
            <p:custDataLst>
              <p:tags r:id="rId5"/>
            </p:custDataLst>
          </p:nvPr>
        </p:nvSpPr>
        <p:spPr/>
        <p:txBody>
          <a:bodyPr/>
          <a:lstStyle>
            <a:lvl1pPr>
              <a:defRPr>
                <a:latin typeface="Arial"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2" name="标题 1"/>
          <p:cNvSpPr>
            <a:spLocks noGrp="1"/>
          </p:cNvSpPr>
          <p:nvPr>
            <p:ph type="title" idx="13" hasCustomPrompt="1"/>
            <p:custDataLst>
              <p:tags r:id="rId8"/>
            </p:custDataLst>
          </p:nvPr>
        </p:nvSpPr>
        <p:spPr>
          <a:xfrm>
            <a:off x="888982" y="2343849"/>
            <a:ext cx="4572036" cy="1172210"/>
          </a:xfrm>
        </p:spPr>
        <p:txBody>
          <a:bodyPr vert="horz" lIns="0" tIns="0" rIns="0" bIns="0" rtlCol="0" anchor="b" anchorCtr="0">
            <a:normAutofit/>
          </a:bodyPr>
          <a:lstStyle>
            <a:lvl1pPr algn="l">
              <a:defRPr lang="zh-CN" altLang="en-US" sz="6600" b="0" spc="700" baseline="0">
                <a:ln>
                  <a:noFill/>
                </a:ln>
                <a:solidFill>
                  <a:schemeClr val="tx1">
                    <a:lumMod val="85000"/>
                    <a:lumOff val="15000"/>
                  </a:schemeClr>
                </a:solidFill>
                <a:effectLst/>
                <a:uLnTx/>
                <a:latin typeface="Arial" pitchFamily="34" charset="0"/>
                <a:ea typeface="汉仪尚巍手书W" panose="00020600040101010101" pitchFamily="18" charset="-122"/>
              </a:defRPr>
            </a:lvl1pPr>
          </a:lstStyle>
          <a:p>
            <a:pPr marL="0" lvl="0">
              <a:spcAft>
                <a:spcPct val="0"/>
              </a:spcAft>
              <a:buClrTx/>
              <a:buSzTx/>
              <a:buFontTx/>
            </a:pPr>
            <a:r>
              <a:rPr lang="zh-CN" altLang="en-US"/>
              <a:t>编辑标题</a:t>
            </a:r>
          </a:p>
        </p:txBody>
      </p:sp>
      <p:sp>
        <p:nvSpPr>
          <p:cNvPr id="8" name="文本占位符 7"/>
          <p:cNvSpPr>
            <a:spLocks noGrp="1"/>
          </p:cNvSpPr>
          <p:nvPr>
            <p:ph type="body" idx="14" hasCustomPrompt="1"/>
            <p:custDataLst>
              <p:tags r:id="rId9"/>
            </p:custDataLst>
          </p:nvPr>
        </p:nvSpPr>
        <p:spPr>
          <a:xfrm>
            <a:off x="888982" y="3720529"/>
            <a:ext cx="4572036" cy="370205"/>
          </a:xfrm>
        </p:spPr>
        <p:txBody>
          <a:bodyPr vert="horz" lIns="0" tIns="0" rIns="0" bIns="0" rtlCol="0">
            <a:normAutofit/>
          </a:bodyPr>
          <a:lstStyle>
            <a:lvl1pPr marL="0" indent="0" algn="l">
              <a:buNone/>
              <a:defRPr kumimoji="0" lang="zh-CN" altLang="en-US" sz="2000" b="0" i="0" spc="200">
                <a:ln>
                  <a:noFill/>
                </a:ln>
                <a:solidFill>
                  <a:schemeClr val="tx1">
                    <a:lumMod val="65000"/>
                    <a:lumOff val="35000"/>
                  </a:schemeClr>
                </a:solidFill>
                <a:effectLst/>
                <a:uLnTx/>
                <a:latin typeface="Arial" pitchFamily="34" charset="0"/>
                <a:ea typeface="隶书" panose="02010509060101010101" pitchFamily="49" charset="-122"/>
              </a:defRPr>
            </a:lvl1pPr>
          </a:lstStyle>
          <a:p>
            <a:pPr marL="228600" marR="0" lvl="0" indent="-228600">
              <a:lnSpc>
                <a:spcPct val="100000"/>
              </a:lnSpc>
              <a:spcAft>
                <a:spcPct val="0"/>
              </a:spcAft>
              <a:buClrTx/>
              <a:buSzTx/>
            </a:pPr>
            <a:r>
              <a:rPr lang="zh-CN" altLang="en-US"/>
              <a:t>单击此处编辑文本</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通用">
    <p:spTree>
      <p:nvGrpSpPr>
        <p:cNvPr id="1" name=""/>
        <p:cNvGrpSpPr/>
        <p:nvPr/>
      </p:nvGrpSpPr>
      <p:grpSpPr>
        <a:xfrm>
          <a:off x="0" y="0"/>
          <a:ext cx="0" cy="0"/>
        </a:xfrm>
      </p:grpSpPr>
      <p:pic>
        <p:nvPicPr>
          <p:cNvPr id="6" name="图片 5"/>
          <p:cNvPicPr/>
          <p:nvPr userDrawn="1">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6144640"/>
            <a:ext cx="720090" cy="713360"/>
          </a:xfrm>
          <a:prstGeom prst="rect">
            <a:avLst/>
          </a:prstGeom>
        </p:spPr>
      </p:pic>
      <p:sp>
        <p:nvSpPr>
          <p:cNvPr id="2" name="标题 1"/>
          <p:cNvSpPr>
            <a:spLocks noGrp="1"/>
          </p:cNvSpPr>
          <p:nvPr>
            <p:ph type="title"/>
            <p:custDataLst>
              <p:tags r:id="rId3"/>
            </p:custDataLst>
          </p:nvPr>
        </p:nvSpPr>
        <p:spPr/>
        <p:txBody>
          <a:bodyPr/>
          <a:lstStyle>
            <a:lvl1pPr>
              <a:defRPr b="0" baseline="0">
                <a:solidFill>
                  <a:schemeClr val="tx1"/>
                </a:solidFill>
                <a:latin typeface="Arial"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lvl1pPr>
              <a:defRPr>
                <a:latin typeface="Arial"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lvl1pPr>
              <a:defRPr>
                <a:latin typeface="Arial"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latin typeface="Arial" pitchFamily="34" charset="0"/>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相框">
    <p:spTree>
      <p:nvGrpSpPr>
        <p:cNvPr id="1" name=""/>
        <p:cNvGrpSpPr/>
        <p:nvPr/>
      </p:nvGrpSpPr>
      <p:grpSpPr>
        <a:xfrm>
          <a:off x="0" y="0"/>
          <a:ext cx="0" cy="0"/>
        </a:xfrm>
      </p:grpSpPr>
      <p:sp>
        <p:nvSpPr>
          <p:cNvPr id="9" name="矩形 8"/>
          <p:cNvSpPr/>
          <p:nvPr userDrawn="1">
            <p:custDataLst>
              <p:tags r:id="rId1"/>
            </p:custDataLst>
          </p:nvPr>
        </p:nvSpPr>
        <p:spPr>
          <a:xfrm>
            <a:off x="292075" y="303809"/>
            <a:ext cx="11607851" cy="625038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6144640"/>
            <a:ext cx="720090" cy="713360"/>
          </a:xfrm>
          <a:prstGeom prst="rect">
            <a:avLst/>
          </a:prstGeom>
        </p:spPr>
      </p:pic>
      <p:sp>
        <p:nvSpPr>
          <p:cNvPr id="2" name="标题 1"/>
          <p:cNvSpPr>
            <a:spLocks noGrp="1"/>
          </p:cNvSpPr>
          <p:nvPr>
            <p:ph type="title" hasCustomPrompt="1"/>
            <p:custDataLst>
              <p:tags r:id="rId4"/>
            </p:custDataLst>
          </p:nvPr>
        </p:nvSpPr>
        <p:spPr>
          <a:xfrm>
            <a:off x="1281600" y="1249200"/>
            <a:ext cx="9626400" cy="723600"/>
          </a:xfrm>
        </p:spPr>
        <p:txBody>
          <a:bodyPr anchor="ctr"/>
          <a:lstStyle>
            <a:lvl1pPr>
              <a:defRPr sz="3200" b="0" baseline="0">
                <a:solidFill>
                  <a:schemeClr val="tx1"/>
                </a:solidFill>
                <a:latin typeface="Arial" pitchFamily="34" charset="0"/>
                <a:ea typeface="隶书" panose="02010509060101010101" pitchFamily="49" charset="-122"/>
              </a:defRPr>
            </a:lvl1pPr>
          </a:lstStyle>
          <a:p>
            <a:r>
              <a:rPr lang="zh-CN" altLang="en-US"/>
              <a:t>单击此处编辑标题</a:t>
            </a:r>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solidFill>
                  <a:schemeClr val="tx1"/>
                </a:solidFill>
                <a:latin typeface="Arial" pitchFamily="34" charset="0"/>
                <a:ea typeface="隶书" panose="02010509060101010101" pitchFamily="49" charset="-122"/>
              </a:defRPr>
            </a:lvl1pPr>
            <a:lvl2pPr>
              <a:defRPr baseline="0">
                <a:solidFill>
                  <a:schemeClr val="tx1"/>
                </a:solidFill>
                <a:latin typeface="Arial" pitchFamily="34" charset="0"/>
                <a:ea typeface="隶书" panose="02010509060101010101" pitchFamily="49" charset="-122"/>
              </a:defRPr>
            </a:lvl2pPr>
            <a:lvl3pPr>
              <a:defRPr baseline="0">
                <a:solidFill>
                  <a:schemeClr val="tx1"/>
                </a:solidFill>
                <a:latin typeface="Arial" pitchFamily="34" charset="0"/>
                <a:ea typeface="隶书" panose="02010509060101010101" pitchFamily="49" charset="-122"/>
              </a:defRPr>
            </a:lvl3pPr>
            <a:lvl4pPr>
              <a:defRPr baseline="0">
                <a:solidFill>
                  <a:schemeClr val="tx1"/>
                </a:solidFill>
                <a:latin typeface="Arial" pitchFamily="34" charset="0"/>
                <a:ea typeface="隶书" panose="02010509060101010101" pitchFamily="49" charset="-122"/>
              </a:defRPr>
            </a:lvl4pPr>
            <a:lvl5pPr>
              <a:defRPr baseline="0">
                <a:solidFill>
                  <a:schemeClr val="tx1"/>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6"/>
            </p:custDataLst>
          </p:nvPr>
        </p:nvSpPr>
        <p:spPr/>
        <p:txBody>
          <a:bodyPr/>
          <a:lstStyle>
            <a:lvl1pPr>
              <a:defRPr>
                <a:latin typeface="Arial"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latin typeface="Arial" pitchFamily="34" charset="0"/>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左右">
    <p:spTree>
      <p:nvGrpSpPr>
        <p:cNvPr id="1" name=""/>
        <p:cNvGrpSpPr/>
        <p:nvPr/>
      </p:nvGrpSpPr>
      <p:grpSpPr>
        <a:xfrm>
          <a:off x="0" y="0"/>
          <a:ext cx="0" cy="0"/>
        </a:xfrm>
      </p:grpSpPr>
      <p:sp>
        <p:nvSpPr>
          <p:cNvPr id="10" name="矩形 9"/>
          <p:cNvSpPr/>
          <p:nvPr userDrawn="1">
            <p:custDataLst>
              <p:tags r:id="rId1"/>
            </p:custDataLst>
          </p:nvPr>
        </p:nvSpPr>
        <p:spPr>
          <a:xfrm>
            <a:off x="0" y="0"/>
            <a:ext cx="4824603"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hasCustomPrompt="1"/>
            <p:custDataLst>
              <p:tags r:id="rId4"/>
            </p:custDataLst>
          </p:nvPr>
        </p:nvSpPr>
        <p:spPr>
          <a:xfrm>
            <a:off x="583200" y="770400"/>
            <a:ext cx="3960000" cy="882000"/>
          </a:xfrm>
        </p:spPr>
        <p:txBody>
          <a:bodyPr anchor="ctr" anchorCtr="0"/>
          <a:lstStyle>
            <a:lvl1pPr>
              <a:defRPr sz="3600" b="0" baseline="0">
                <a:solidFill>
                  <a:schemeClr val="tx1"/>
                </a:solidFill>
                <a:latin typeface="Arial" pitchFamily="34" charset="0"/>
                <a:ea typeface="隶书" panose="02010509060101010101" pitchFamily="49" charset="-122"/>
              </a:defRPr>
            </a:lvl1pPr>
          </a:lstStyle>
          <a:p>
            <a:r>
              <a:rPr lang="zh-CN" altLang="en-US"/>
              <a:t>单击编辑标题</a:t>
            </a:r>
          </a:p>
        </p:txBody>
      </p:sp>
      <p:sp>
        <p:nvSpPr>
          <p:cNvPr id="3" name="日期占位符 2"/>
          <p:cNvSpPr>
            <a:spLocks noGrp="1"/>
          </p:cNvSpPr>
          <p:nvPr>
            <p:ph type="dt" sz="half" idx="10"/>
            <p:custDataLst>
              <p:tags r:id="rId5"/>
            </p:custDataLst>
          </p:nvPr>
        </p:nvSpPr>
        <p:spPr/>
        <p:txBody>
          <a:bodyPr/>
          <a:lstStyle>
            <a:lvl1pPr>
              <a:defRPr>
                <a:latin typeface="Arial"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solidFill>
                  <a:schemeClr val="tx1"/>
                </a:solidFill>
                <a:latin typeface="Arial" pitchFamily="34" charset="0"/>
                <a:ea typeface="隶书" panose="02010509060101010101" pitchFamily="49" charset="-122"/>
              </a:defRPr>
            </a:lvl1pPr>
            <a:lvl2pPr>
              <a:defRPr baseline="0">
                <a:solidFill>
                  <a:schemeClr val="tx1"/>
                </a:solidFill>
                <a:latin typeface="Arial" pitchFamily="34" charset="0"/>
                <a:ea typeface="隶书" panose="02010509060101010101" pitchFamily="49" charset="-122"/>
              </a:defRPr>
            </a:lvl2pPr>
            <a:lvl3pPr>
              <a:defRPr baseline="0">
                <a:solidFill>
                  <a:schemeClr val="tx1"/>
                </a:solidFill>
                <a:latin typeface="Arial" pitchFamily="34" charset="0"/>
                <a:ea typeface="隶书" panose="02010509060101010101" pitchFamily="49" charset="-122"/>
              </a:defRPr>
            </a:lvl3pPr>
            <a:lvl4pPr>
              <a:defRPr baseline="0">
                <a:solidFill>
                  <a:schemeClr val="tx1"/>
                </a:solidFill>
                <a:latin typeface="Arial" pitchFamily="34" charset="0"/>
                <a:ea typeface="隶书" panose="02010509060101010101" pitchFamily="49" charset="-122"/>
              </a:defRPr>
            </a:lvl4pPr>
            <a:lvl5pPr>
              <a:defRPr baseline="0">
                <a:solidFill>
                  <a:schemeClr val="tx1"/>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aseline="0">
                <a:solidFill>
                  <a:schemeClr val="tx1"/>
                </a:solidFill>
                <a:latin typeface="Arial" pitchFamily="34" charset="0"/>
                <a:ea typeface="隶书" panose="02010509060101010101" pitchFamily="49" charset="-122"/>
              </a:defRPr>
            </a:lvl1pPr>
            <a:lvl2pPr>
              <a:defRPr baseline="0">
                <a:solidFill>
                  <a:schemeClr val="tx1"/>
                </a:solidFill>
                <a:latin typeface="Arial" pitchFamily="34" charset="0"/>
                <a:ea typeface="隶书" panose="02010509060101010101" pitchFamily="49" charset="-122"/>
              </a:defRPr>
            </a:lvl2pPr>
            <a:lvl3pPr>
              <a:defRPr baseline="0">
                <a:solidFill>
                  <a:schemeClr val="tx1"/>
                </a:solidFill>
                <a:latin typeface="Arial" pitchFamily="34" charset="0"/>
                <a:ea typeface="隶书" panose="02010509060101010101" pitchFamily="49" charset="-122"/>
              </a:defRPr>
            </a:lvl3pPr>
            <a:lvl4pPr>
              <a:defRPr baseline="0">
                <a:solidFill>
                  <a:schemeClr val="tx1"/>
                </a:solidFill>
                <a:latin typeface="Arial" pitchFamily="34" charset="0"/>
                <a:ea typeface="隶书" panose="02010509060101010101" pitchFamily="49" charset="-122"/>
              </a:defRPr>
            </a:lvl4pPr>
            <a:lvl5pPr>
              <a:defRPr baseline="0">
                <a:solidFill>
                  <a:schemeClr val="tx1"/>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上下">
    <p:spTree>
      <p:nvGrpSpPr>
        <p:cNvPr id="1" name=""/>
        <p:cNvGrpSpPr/>
        <p:nvPr/>
      </p:nvGrpSpPr>
      <p:grpSpPr>
        <a:xfrm>
          <a:off x="0" y="0"/>
          <a:ext cx="0" cy="0"/>
        </a:xfrm>
      </p:grpSpPr>
      <p:sp>
        <p:nvSpPr>
          <p:cNvPr id="11" name="矩形 10"/>
          <p:cNvSpPr/>
          <p:nvPr userDrawn="1">
            <p:custDataLst>
              <p:tags r:id="rId1"/>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1910" y="0"/>
            <a:ext cx="720090" cy="713105"/>
          </a:xfrm>
          <a:prstGeom prst="rect">
            <a:avLst/>
          </a:prstGeom>
        </p:spPr>
      </p:pic>
      <p:sp>
        <p:nvSpPr>
          <p:cNvPr id="2" name="标题 1"/>
          <p:cNvSpPr>
            <a:spLocks noGrp="1"/>
          </p:cNvSpPr>
          <p:nvPr>
            <p:ph type="title"/>
            <p:custDataLst>
              <p:tags r:id="rId6"/>
            </p:custDataLst>
          </p:nvPr>
        </p:nvSpPr>
        <p:spPr>
          <a:xfrm>
            <a:off x="612000" y="781200"/>
            <a:ext cx="10976400" cy="626400"/>
          </a:xfrm>
        </p:spPr>
        <p:txBody>
          <a:bodyPr anchor="ctr"/>
          <a:lstStyle>
            <a:lvl1pPr algn="ctr">
              <a:defRPr sz="3600" b="0" baseline="0">
                <a:solidFill>
                  <a:schemeClr val="tx1"/>
                </a:solidFill>
                <a:latin typeface="Arial"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7"/>
            </p:custDataLst>
          </p:nvPr>
        </p:nvSpPr>
        <p:spPr/>
        <p:txBody>
          <a:bodyPr/>
          <a:lstStyle>
            <a:lvl1pPr>
              <a:defRPr>
                <a:latin typeface="Arial"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Arial"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0"/>
            </p:custDataLst>
          </p:nvPr>
        </p:nvSpPr>
        <p:spPr>
          <a:xfrm>
            <a:off x="612000" y="1659600"/>
            <a:ext cx="10975975" cy="828000"/>
          </a:xfrm>
        </p:spPr>
        <p:txBody>
          <a:bodyPr/>
          <a:lstStyle>
            <a:lvl1pPr algn="ctr">
              <a:defRPr baseline="0">
                <a:solidFill>
                  <a:schemeClr val="tx1"/>
                </a:solidFill>
                <a:latin typeface="Arial" pitchFamily="34" charset="0"/>
                <a:ea typeface="隶书" panose="02010509060101010101" pitchFamily="49" charset="-122"/>
              </a:defRPr>
            </a:lvl1pPr>
          </a:lstStyle>
          <a:p>
            <a:pPr lvl="0"/>
            <a:r>
              <a:rPr lang="zh-CN" altLang="en-US"/>
              <a:t>单击此处编辑母版文本样式</a:t>
            </a:r>
          </a:p>
        </p:txBody>
      </p:sp>
      <p:sp>
        <p:nvSpPr>
          <p:cNvPr id="9" name="内容占位符 8"/>
          <p:cNvSpPr>
            <a:spLocks noGrp="1"/>
          </p:cNvSpPr>
          <p:nvPr>
            <p:ph sz="quarter" idx="14"/>
            <p:custDataLst>
              <p:tags r:id="rId11"/>
            </p:custDataLst>
          </p:nvPr>
        </p:nvSpPr>
        <p:spPr>
          <a:xfrm>
            <a:off x="612775" y="2808000"/>
            <a:ext cx="10965600" cy="3430800"/>
          </a:xfrm>
        </p:spPr>
        <p:txBody>
          <a:bodyPr/>
          <a:lstStyle>
            <a:lvl1pPr>
              <a:defRPr baseline="0">
                <a:solidFill>
                  <a:schemeClr val="tx1"/>
                </a:solidFill>
                <a:latin typeface="Arial" pitchFamily="34" charset="0"/>
                <a:ea typeface="隶书" panose="02010509060101010101" pitchFamily="49" charset="-122"/>
              </a:defRPr>
            </a:lvl1pPr>
            <a:lvl2pPr>
              <a:defRPr baseline="0">
                <a:solidFill>
                  <a:schemeClr val="tx1"/>
                </a:solidFill>
                <a:latin typeface="Arial" pitchFamily="34" charset="0"/>
                <a:ea typeface="隶书" panose="02010509060101010101" pitchFamily="49" charset="-122"/>
              </a:defRPr>
            </a:lvl2pPr>
            <a:lvl3pPr>
              <a:defRPr baseline="0">
                <a:solidFill>
                  <a:schemeClr val="tx1"/>
                </a:solidFill>
                <a:latin typeface="Arial" pitchFamily="34" charset="0"/>
                <a:ea typeface="隶书" panose="02010509060101010101" pitchFamily="49" charset="-122"/>
              </a:defRPr>
            </a:lvl3pPr>
            <a:lvl4pPr>
              <a:defRPr baseline="0">
                <a:solidFill>
                  <a:schemeClr val="tx1"/>
                </a:solidFill>
                <a:latin typeface="Arial" pitchFamily="34" charset="0"/>
                <a:ea typeface="隶书" panose="02010509060101010101" pitchFamily="49" charset="-122"/>
              </a:defRPr>
            </a:lvl4pPr>
            <a:lvl5pPr>
              <a:defRPr baseline="0">
                <a:solidFill>
                  <a:schemeClr val="tx1"/>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下上">
    <p:spTree>
      <p:nvGrpSpPr>
        <p:cNvPr id="1" name=""/>
        <p:cNvGrpSpPr/>
        <p:nvPr/>
      </p:nvGrpSpPr>
      <p:grpSpPr>
        <a:xfrm>
          <a:off x="0" y="0"/>
          <a:ext cx="0" cy="0"/>
        </a:xfrm>
      </p:grpSpPr>
      <p:sp>
        <p:nvSpPr>
          <p:cNvPr id="11" name="矩形 10"/>
          <p:cNvSpPr/>
          <p:nvPr userDrawn="1">
            <p:custDataLst>
              <p:tags r:id="rId1"/>
            </p:custDataLst>
          </p:nvPr>
        </p:nvSpPr>
        <p:spPr>
          <a:xfrm>
            <a:off x="0" y="5028971"/>
            <a:ext cx="12192000" cy="182902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1910" y="0"/>
            <a:ext cx="720090" cy="713105"/>
          </a:xfrm>
          <a:prstGeom prst="rect">
            <a:avLst/>
          </a:prstGeom>
        </p:spPr>
      </p:pic>
      <p:sp>
        <p:nvSpPr>
          <p:cNvPr id="2" name="标题 1"/>
          <p:cNvSpPr>
            <a:spLocks noGrp="1"/>
          </p:cNvSpPr>
          <p:nvPr>
            <p:ph type="title"/>
            <p:custDataLst>
              <p:tags r:id="rId6"/>
            </p:custDataLst>
          </p:nvPr>
        </p:nvSpPr>
        <p:spPr>
          <a:xfrm>
            <a:off x="604800" y="669600"/>
            <a:ext cx="10976400" cy="565200"/>
          </a:xfrm>
        </p:spPr>
        <p:txBody>
          <a:bodyPr anchor="ctr" anchorCtr="0"/>
          <a:lstStyle>
            <a:lvl1pPr algn="ctr">
              <a:defRPr sz="3200" b="0" baseline="0">
                <a:solidFill>
                  <a:schemeClr val="tx1"/>
                </a:solidFill>
                <a:latin typeface="Arial"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7"/>
            </p:custDataLst>
          </p:nvPr>
        </p:nvSpPr>
        <p:spPr/>
        <p:txBody>
          <a:bodyPr/>
          <a:lstStyle>
            <a:lvl1pPr>
              <a:defRPr>
                <a:latin typeface="Arial"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Arial"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0"/>
            </p:custDataLst>
          </p:nvPr>
        </p:nvSpPr>
        <p:spPr>
          <a:xfrm>
            <a:off x="604837" y="1681200"/>
            <a:ext cx="10990800" cy="3211200"/>
          </a:xfrm>
        </p:spPr>
        <p:txBody>
          <a:bodyPr/>
          <a:lstStyle>
            <a:lvl1pPr>
              <a:defRPr baseline="0">
                <a:solidFill>
                  <a:schemeClr val="tx1"/>
                </a:solidFill>
                <a:latin typeface="Arial" pitchFamily="34" charset="0"/>
                <a:ea typeface="隶书" panose="02010509060101010101" pitchFamily="49" charset="-122"/>
              </a:defRPr>
            </a:lvl1pPr>
            <a:lvl2pPr>
              <a:defRPr baseline="0">
                <a:solidFill>
                  <a:schemeClr val="tx1"/>
                </a:solidFill>
                <a:latin typeface="Arial" pitchFamily="34" charset="0"/>
                <a:ea typeface="隶书" panose="02010509060101010101" pitchFamily="49" charset="-122"/>
              </a:defRPr>
            </a:lvl2pPr>
            <a:lvl3pPr>
              <a:defRPr baseline="0">
                <a:solidFill>
                  <a:schemeClr val="tx1"/>
                </a:solidFill>
                <a:latin typeface="Arial" pitchFamily="34" charset="0"/>
                <a:ea typeface="隶书" panose="02010509060101010101" pitchFamily="49" charset="-122"/>
              </a:defRPr>
            </a:lvl3pPr>
            <a:lvl4pPr>
              <a:defRPr baseline="0">
                <a:solidFill>
                  <a:schemeClr val="tx1"/>
                </a:solidFill>
                <a:latin typeface="Arial" pitchFamily="34" charset="0"/>
                <a:ea typeface="隶书" panose="02010509060101010101" pitchFamily="49" charset="-122"/>
              </a:defRPr>
            </a:lvl4pPr>
            <a:lvl5pPr>
              <a:defRPr baseline="0">
                <a:solidFill>
                  <a:schemeClr val="tx1"/>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11"/>
            </p:custDataLst>
          </p:nvPr>
        </p:nvSpPr>
        <p:spPr>
          <a:xfrm>
            <a:off x="594000" y="5180400"/>
            <a:ext cx="11001600" cy="1011600"/>
          </a:xfrm>
        </p:spPr>
        <p:txBody>
          <a:bodyPr/>
          <a:lstStyle>
            <a:lvl1pPr>
              <a:defRPr baseline="0">
                <a:solidFill>
                  <a:schemeClr val="tx1"/>
                </a:solidFill>
                <a:latin typeface="Arial"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导航">
    <p:spTree>
      <p:nvGrpSpPr>
        <p:cNvPr id="1" name=""/>
        <p:cNvGrpSpPr/>
        <p:nvPr/>
      </p:nvGrpSpPr>
      <p:grpSpPr>
        <a:xfrm>
          <a:off x="0" y="0"/>
          <a:ext cx="0" cy="0"/>
        </a:xfrm>
      </p:grpSpPr>
      <p:sp>
        <p:nvSpPr>
          <p:cNvPr id="14" name="矩形 13"/>
          <p:cNvSpPr/>
          <p:nvPr userDrawn="1">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6144895"/>
            <a:ext cx="720090" cy="713105"/>
          </a:xfrm>
          <a:prstGeom prst="rect">
            <a:avLst/>
          </a:prstGeom>
        </p:spPr>
      </p:pic>
      <p:pic>
        <p:nvPicPr>
          <p:cNvPr id="10" name="图片 9"/>
          <p:cNvPicPr/>
          <p:nvPr userDrawn="1">
            <p:custDataLst>
              <p:tags r:id="rId4"/>
            </p:custDataLst>
          </p:nvPr>
        </p:nvPicPr>
        <p:blipFill>
          <a:blip r:embed="rId2">
            <a:extLst>
              <a:ext uri="{28A0092B-C50C-407E-A947-70E740481C1C}">
                <a14:useLocalDpi xmlns:a14="http://schemas.microsoft.com/office/drawing/2010/main" val="0"/>
              </a:ext>
            </a:extLst>
          </a:blip>
          <a:stretch>
            <a:fillRect/>
          </a:stretch>
        </p:blipFill>
        <p:spPr>
          <a:xfrm>
            <a:off x="11268710" y="0"/>
            <a:ext cx="923290" cy="914400"/>
          </a:xfrm>
          <a:prstGeom prst="rect">
            <a:avLst/>
          </a:prstGeom>
        </p:spPr>
      </p:pic>
      <p:sp>
        <p:nvSpPr>
          <p:cNvPr id="2" name="标题 1"/>
          <p:cNvSpPr>
            <a:spLocks noGrp="1"/>
          </p:cNvSpPr>
          <p:nvPr>
            <p:ph type="title"/>
            <p:custDataLst>
              <p:tags r:id="rId5"/>
            </p:custDataLst>
          </p:nvPr>
        </p:nvSpPr>
        <p:spPr>
          <a:xfrm>
            <a:off x="579600" y="237600"/>
            <a:ext cx="11037600" cy="441964"/>
          </a:xfrm>
        </p:spPr>
        <p:txBody>
          <a:bodyPr/>
          <a:lstStyle>
            <a:lvl1pPr>
              <a:defRPr b="0" baseline="0">
                <a:solidFill>
                  <a:schemeClr val="tx1"/>
                </a:solidFill>
                <a:latin typeface="Arial"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p:txBody>
          <a:bodyPr/>
          <a:lstStyle>
            <a:lvl1pPr>
              <a:defRPr>
                <a:latin typeface="Arial"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latin typeface="Arial"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9"/>
            </p:custDataLst>
          </p:nvPr>
        </p:nvSpPr>
        <p:spPr>
          <a:xfrm>
            <a:off x="579600" y="1663200"/>
            <a:ext cx="5342400" cy="2894400"/>
          </a:xfrm>
        </p:spPr>
        <p:txBody>
          <a:bodyPr/>
          <a:lstStyle>
            <a:lvl1pPr>
              <a:defRPr baseline="0">
                <a:solidFill>
                  <a:schemeClr val="tx1"/>
                </a:solidFill>
                <a:latin typeface="Arial" pitchFamily="34" charset="0"/>
                <a:ea typeface="隶书" panose="02010509060101010101" pitchFamily="49" charset="-122"/>
              </a:defRPr>
            </a:lvl1pPr>
            <a:lvl2pPr>
              <a:defRPr baseline="0">
                <a:solidFill>
                  <a:schemeClr val="tx1"/>
                </a:solidFill>
                <a:latin typeface="Arial" pitchFamily="34" charset="0"/>
                <a:ea typeface="隶书" panose="02010509060101010101" pitchFamily="49" charset="-122"/>
              </a:defRPr>
            </a:lvl2pPr>
            <a:lvl3pPr>
              <a:defRPr baseline="0">
                <a:solidFill>
                  <a:schemeClr val="tx1"/>
                </a:solidFill>
                <a:latin typeface="Arial" pitchFamily="34" charset="0"/>
                <a:ea typeface="隶书" panose="02010509060101010101" pitchFamily="49" charset="-122"/>
              </a:defRPr>
            </a:lvl3pPr>
            <a:lvl4pPr>
              <a:defRPr baseline="0">
                <a:solidFill>
                  <a:schemeClr val="tx1"/>
                </a:solidFill>
                <a:latin typeface="Arial" pitchFamily="34" charset="0"/>
                <a:ea typeface="隶书" panose="02010509060101010101" pitchFamily="49" charset="-122"/>
              </a:defRPr>
            </a:lvl4pPr>
            <a:lvl5pPr>
              <a:defRPr baseline="0">
                <a:solidFill>
                  <a:schemeClr val="tx1"/>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0"/>
            </p:custDataLst>
          </p:nvPr>
        </p:nvSpPr>
        <p:spPr>
          <a:xfrm>
            <a:off x="6242400" y="1663200"/>
            <a:ext cx="5367600" cy="2894400"/>
          </a:xfrm>
        </p:spPr>
        <p:txBody>
          <a:bodyPr/>
          <a:lstStyle>
            <a:lvl1pPr>
              <a:defRPr baseline="0">
                <a:solidFill>
                  <a:schemeClr val="tx1"/>
                </a:solidFill>
                <a:latin typeface="Arial" pitchFamily="34" charset="0"/>
                <a:ea typeface="隶书" panose="02010509060101010101" pitchFamily="49" charset="-122"/>
              </a:defRPr>
            </a:lvl1pPr>
            <a:lvl2pPr>
              <a:defRPr baseline="0">
                <a:solidFill>
                  <a:schemeClr val="tx1"/>
                </a:solidFill>
                <a:latin typeface="Arial" pitchFamily="34" charset="0"/>
                <a:ea typeface="隶书" panose="02010509060101010101" pitchFamily="49" charset="-122"/>
              </a:defRPr>
            </a:lvl2pPr>
            <a:lvl3pPr>
              <a:defRPr baseline="0">
                <a:solidFill>
                  <a:schemeClr val="tx1"/>
                </a:solidFill>
                <a:latin typeface="Arial" pitchFamily="34" charset="0"/>
                <a:ea typeface="隶书" panose="02010509060101010101" pitchFamily="49" charset="-122"/>
              </a:defRPr>
            </a:lvl3pPr>
            <a:lvl4pPr>
              <a:defRPr baseline="0">
                <a:solidFill>
                  <a:schemeClr val="tx1"/>
                </a:solidFill>
                <a:latin typeface="Arial" pitchFamily="34" charset="0"/>
                <a:ea typeface="隶书" panose="02010509060101010101" pitchFamily="49" charset="-122"/>
              </a:defRPr>
            </a:lvl4pPr>
            <a:lvl5pPr>
              <a:defRPr baseline="0">
                <a:solidFill>
                  <a:schemeClr val="tx1"/>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1"/>
            </p:custDataLst>
          </p:nvPr>
        </p:nvSpPr>
        <p:spPr>
          <a:xfrm>
            <a:off x="572400" y="4816800"/>
            <a:ext cx="5342400" cy="781200"/>
          </a:xfrm>
        </p:spPr>
        <p:txBody>
          <a:bodyPr/>
          <a:lstStyle>
            <a:lvl1pPr>
              <a:defRPr baseline="0">
                <a:solidFill>
                  <a:schemeClr val="tx1"/>
                </a:solidFill>
                <a:latin typeface="Arial" pitchFamily="34" charset="0"/>
                <a:ea typeface="隶书" panose="02010509060101010101" pitchFamily="49"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2"/>
            </p:custDataLst>
          </p:nvPr>
        </p:nvSpPr>
        <p:spPr>
          <a:xfrm>
            <a:off x="6253200" y="4813200"/>
            <a:ext cx="5367600" cy="781200"/>
          </a:xfrm>
        </p:spPr>
        <p:txBody>
          <a:bodyPr/>
          <a:lstStyle>
            <a:lvl1pPr>
              <a:defRPr baseline="0">
                <a:solidFill>
                  <a:schemeClr val="tx1"/>
                </a:solidFill>
                <a:latin typeface="Arial"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腰带">
    <p:spTree>
      <p:nvGrpSpPr>
        <p:cNvPr id="1" name=""/>
        <p:cNvGrpSpPr/>
        <p:nvPr/>
      </p:nvGrpSpPr>
      <p:grpSpPr>
        <a:xfrm>
          <a:off x="0" y="0"/>
          <a:ext cx="0" cy="0"/>
        </a:xfrm>
      </p:grpSpPr>
      <p:sp>
        <p:nvSpPr>
          <p:cNvPr id="10" name="矩形 9"/>
          <p:cNvSpPr/>
          <p:nvPr userDrawn="1">
            <p:custDataLst>
              <p:tags r:id="rId1"/>
            </p:custDataLst>
          </p:nvPr>
        </p:nvSpPr>
        <p:spPr>
          <a:xfrm>
            <a:off x="0" y="953691"/>
            <a:ext cx="12192000" cy="4950618"/>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1619885" cy="1619885"/>
          </a:xfrm>
          <a:prstGeom prst="rect">
            <a:avLst/>
          </a:prstGeom>
        </p:spPr>
      </p:pic>
      <p:pic>
        <p:nvPicPr>
          <p:cNvPr id="8" name="图片 7"/>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0571480" y="5252720"/>
            <a:ext cx="1619885" cy="1605280"/>
          </a:xfrm>
          <a:prstGeom prst="rect">
            <a:avLst/>
          </a:prstGeom>
        </p:spPr>
      </p:pic>
      <p:sp>
        <p:nvSpPr>
          <p:cNvPr id="2" name="标题 1"/>
          <p:cNvSpPr>
            <a:spLocks noGrp="1"/>
          </p:cNvSpPr>
          <p:nvPr>
            <p:ph type="title" hasCustomPrompt="1"/>
            <p:custDataLst>
              <p:tags r:id="rId6"/>
            </p:custDataLst>
          </p:nvPr>
        </p:nvSpPr>
        <p:spPr>
          <a:xfrm>
            <a:off x="1522800" y="1339200"/>
            <a:ext cx="9144000" cy="2386800"/>
          </a:xfrm>
        </p:spPr>
        <p:txBody>
          <a:bodyPr anchor="b"/>
          <a:lstStyle>
            <a:lvl1pPr algn="ctr">
              <a:defRPr sz="6000" b="0" baseline="0">
                <a:solidFill>
                  <a:schemeClr val="tx1"/>
                </a:solidFill>
                <a:latin typeface="Arial" pitchFamily="34" charset="0"/>
                <a:ea typeface="隶书" panose="02010509060101010101" pitchFamily="49" charset="-122"/>
              </a:defRPr>
            </a:lvl1pPr>
          </a:lstStyle>
          <a:p>
            <a:r>
              <a:rPr lang="zh-CN" altLang="en-US"/>
              <a:t>单击此处编辑标题</a:t>
            </a:r>
          </a:p>
        </p:txBody>
      </p:sp>
      <p:sp>
        <p:nvSpPr>
          <p:cNvPr id="3" name="日期占位符 2"/>
          <p:cNvSpPr>
            <a:spLocks noGrp="1"/>
          </p:cNvSpPr>
          <p:nvPr>
            <p:ph type="dt" sz="half" idx="10"/>
            <p:custDataLst>
              <p:tags r:id="rId7"/>
            </p:custDataLst>
          </p:nvPr>
        </p:nvSpPr>
        <p:spPr/>
        <p:txBody>
          <a:bodyPr/>
          <a:lstStyle>
            <a:lvl1pPr>
              <a:defRPr>
                <a:latin typeface="Arial"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Arial"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0"/>
            </p:custDataLst>
          </p:nvPr>
        </p:nvSpPr>
        <p:spPr>
          <a:xfrm>
            <a:off x="1522413" y="3862800"/>
            <a:ext cx="9144000" cy="1656000"/>
          </a:xfrm>
        </p:spPr>
        <p:txBody>
          <a:bodyPr/>
          <a:lstStyle>
            <a:lvl1pPr algn="ctr">
              <a:defRPr baseline="0">
                <a:solidFill>
                  <a:schemeClr val="tx1"/>
                </a:solidFill>
                <a:latin typeface="Arial"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userDrawn="1">
  <p:cSld name="1_标题幻灯片">
    <p:spTree>
      <p:nvGrpSpPr>
        <p:cNvPr id="1" name=""/>
        <p:cNvGrpSpPr/>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pic>
        <p:nvPicPr>
          <p:cNvPr id="7" name="图片 6"/>
          <p:cNvPicPr/>
          <p:nvPr userDrawn="1">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6144640"/>
            <a:ext cx="720090" cy="713360"/>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0" i="0" u="none" strike="noStrike" kern="1200" cap="none" spc="200" normalizeH="0" baseline="0" noProof="1">
                <a:solidFill>
                  <a:schemeClr val="tx1"/>
                </a:solidFill>
                <a:uFillTx/>
                <a:latin typeface="Arial"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4"/>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5"/>
            </p:custDataLst>
          </p:nvPr>
        </p:nvSpPr>
        <p:spPr/>
        <p:txBody>
          <a:bodyPr/>
          <a:lstStyle>
            <a:lvl1pPr>
              <a:defRPr>
                <a:latin typeface="Arial"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6"/>
            </p:custDataLst>
          </p:nvPr>
        </p:nvSpPr>
        <p:spPr/>
        <p:txBody>
          <a:bodyPr/>
          <a:lstStyle>
            <a:lvl1pPr>
              <a:defRPr>
                <a:latin typeface="Arial"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a:lstStyle>
            <a:lvl1pPr>
              <a:defRPr>
                <a:latin typeface="Arial" pitchFamily="34" charset="0"/>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节标题">
    <p:spTree>
      <p:nvGrpSpPr>
        <p:cNvPr id="1" name=""/>
        <p:cNvGrpSpPr/>
        <p:nvPr/>
      </p:nvGrpSpPr>
      <p:grpSpPr>
        <a:xfrm>
          <a:off x="0" y="0"/>
          <a:ext cx="0" cy="0"/>
        </a:xfrm>
      </p:grpSpPr>
      <p:pic>
        <p:nvPicPr>
          <p:cNvPr id="7" name="图片 6"/>
          <p:cNvPicPr/>
          <p:nvPr userDrawn="1">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10122816" y="1397000"/>
            <a:ext cx="2069184" cy="4064000"/>
          </a:xfrm>
          <a:prstGeom prst="rect">
            <a:avLst/>
          </a:prstGeom>
        </p:spPr>
      </p:pic>
      <p:sp>
        <p:nvSpPr>
          <p:cNvPr id="4" name="日期占位符 3"/>
          <p:cNvSpPr>
            <a:spLocks noGrp="1"/>
          </p:cNvSpPr>
          <p:nvPr>
            <p:ph type="dt" sz="half" idx="10"/>
            <p:custDataLst>
              <p:tags r:id="rId3"/>
            </p:custDataLst>
          </p:nvPr>
        </p:nvSpPr>
        <p:spPr/>
        <p:txBody>
          <a:bodyPr/>
          <a:lstStyle>
            <a:lvl1pPr>
              <a:defRPr>
                <a:latin typeface="Arial"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lvl1pPr>
              <a:defRPr>
                <a:latin typeface="Arial"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5"/>
            </p:custDataLst>
          </p:nvPr>
        </p:nvSpPr>
        <p:spPr/>
        <p:txBody>
          <a:bodyPr/>
          <a:lstStyle>
            <a:lvl1pPr>
              <a:defRPr>
                <a:latin typeface="Arial"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6"/>
            </p:custDataLst>
          </p:nvPr>
        </p:nvSpPr>
        <p:spPr>
          <a:xfrm>
            <a:off x="3916963" y="2161808"/>
            <a:ext cx="4329668" cy="1366570"/>
          </a:xfrm>
        </p:spPr>
        <p:txBody>
          <a:bodyPr anchor="b">
            <a:normAutofit/>
          </a:bodyPr>
          <a:lstStyle>
            <a:lvl1pPr>
              <a:defRPr sz="6000" baseline="0">
                <a:solidFill>
                  <a:schemeClr val="tx1">
                    <a:lumMod val="85000"/>
                    <a:lumOff val="15000"/>
                  </a:schemeClr>
                </a:solidFill>
                <a:ea typeface="汉仪尚巍手书W" panose="00020600040101010101" pitchFamily="18" charset="-122"/>
              </a:defRPr>
            </a:lvl1pPr>
          </a:lstStyle>
          <a:p>
            <a:r>
              <a:rPr lang="zh-CN" altLang="en-US"/>
              <a:t>编辑标题</a:t>
            </a:r>
          </a:p>
        </p:txBody>
      </p:sp>
      <p:sp>
        <p:nvSpPr>
          <p:cNvPr id="9" name="文本占位符 8"/>
          <p:cNvSpPr>
            <a:spLocks noGrp="1"/>
          </p:cNvSpPr>
          <p:nvPr>
            <p:ph type="body" sz="quarter" idx="13" hasCustomPrompt="1"/>
            <p:custDataLst>
              <p:tags r:id="rId7"/>
            </p:custDataLst>
          </p:nvPr>
        </p:nvSpPr>
        <p:spPr>
          <a:xfrm>
            <a:off x="3916963" y="3639662"/>
            <a:ext cx="4329113" cy="976312"/>
          </a:xfrm>
        </p:spPr>
        <p:txBody>
          <a:bodyPr>
            <a:normAutofit/>
          </a:bodyPr>
          <a:lstStyle>
            <a:lvl1pPr marL="0" indent="0">
              <a:buNone/>
              <a:defRPr>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a:t>单击此处编辑文本</a:t>
            </a: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pic>
        <p:nvPicPr>
          <p:cNvPr id="8" name="图片 7"/>
          <p:cNvPicPr/>
          <p:nvPr userDrawn="1">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6144640"/>
            <a:ext cx="720090" cy="713360"/>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a:solidFill>
                  <a:schemeClr val="tx1"/>
                </a:solidFill>
                <a:uFillTx/>
                <a:latin typeface="Arial"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itchFamily="34" charset="0"/>
                <a:ea typeface="隶书" panose="02010509060101010101" pitchFamily="49" charset="-122"/>
              </a:defRPr>
            </a:lvl1pPr>
            <a:lvl2pPr eaLnBrk="1" fontAlgn="auto" latinLnBrk="0" hangingPunct="1">
              <a:defRPr sz="1600">
                <a:solidFill>
                  <a:schemeClr val="tx1"/>
                </a:solidFill>
                <a:latin typeface="Arial" pitchFamily="34" charset="0"/>
                <a:ea typeface="隶书" panose="02010509060101010101" pitchFamily="49" charset="-122"/>
              </a:defRPr>
            </a:lvl2pPr>
            <a:lvl3pPr eaLnBrk="1" fontAlgn="auto" latinLnBrk="0" hangingPunct="1">
              <a:defRPr sz="1600">
                <a:solidFill>
                  <a:schemeClr val="tx1"/>
                </a:solidFill>
                <a:latin typeface="Arial" pitchFamily="34" charset="0"/>
                <a:ea typeface="隶书" panose="02010509060101010101" pitchFamily="49" charset="-122"/>
              </a:defRPr>
            </a:lvl3pPr>
            <a:lvl4pPr eaLnBrk="1" fontAlgn="auto" latinLnBrk="0" hangingPunct="1">
              <a:defRPr sz="1600">
                <a:solidFill>
                  <a:schemeClr val="tx1"/>
                </a:solidFill>
                <a:latin typeface="Arial" pitchFamily="34" charset="0"/>
                <a:ea typeface="隶书" panose="02010509060101010101" pitchFamily="49" charset="-122"/>
              </a:defRPr>
            </a:lvl4pPr>
            <a:lvl5pPr eaLnBrk="1" fontAlgn="auto" latinLnBrk="0" hangingPunct="1">
              <a:defRPr sz="1600">
                <a:solidFill>
                  <a:schemeClr val="tx1"/>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6"/>
            </p:custDataLst>
          </p:nvPr>
        </p:nvSpPr>
        <p:spPr/>
        <p:txBody>
          <a:bodyPr/>
          <a:lstStyle>
            <a:lvl1pPr>
              <a:defRPr>
                <a:latin typeface="Arial"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7"/>
            </p:custDataLst>
          </p:nvPr>
        </p:nvSpPr>
        <p:spPr/>
        <p:txBody>
          <a:bodyPr/>
          <a:lstStyle>
            <a:lvl1pPr>
              <a:defRPr>
                <a:latin typeface="Arial"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8"/>
            </p:custDataLst>
          </p:nvPr>
        </p:nvSpPr>
        <p:spPr/>
        <p:txBody>
          <a:bodyPr/>
          <a:lstStyle>
            <a:lvl1pPr>
              <a:defRPr>
                <a:latin typeface="Arial" pitchFamily="34" charset="0"/>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pic>
        <p:nvPicPr>
          <p:cNvPr id="10" name="图片 9"/>
          <p:cNvPicPr/>
          <p:nvPr userDrawn="1">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6144640"/>
            <a:ext cx="720090" cy="713360"/>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a:solidFill>
                  <a:schemeClr val="tx1"/>
                </a:solidFill>
                <a:uFillTx/>
                <a:latin typeface="Arial"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4"/>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5"/>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6"/>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2000" b="0" i="0" u="none" strike="noStrike" kern="1200" cap="none" spc="200" normalizeH="0" baseline="0" noProof="1">
                <a:solidFill>
                  <a:schemeClr val="tx1"/>
                </a:solidFill>
                <a:uFillTx/>
                <a:latin typeface="Arial"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8"/>
            </p:custDataLst>
          </p:nvPr>
        </p:nvSpPr>
        <p:spPr/>
        <p:txBody>
          <a:bodyPr/>
          <a:lstStyle>
            <a:lvl1pPr>
              <a:defRPr>
                <a:latin typeface="Arial"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9"/>
            </p:custDataLst>
          </p:nvPr>
        </p:nvSpPr>
        <p:spPr/>
        <p:txBody>
          <a:bodyPr/>
          <a:lstStyle>
            <a:lvl1pPr>
              <a:defRPr>
                <a:latin typeface="Arial" pitchFamily="34" charset="0"/>
                <a:ea typeface="隶书" panose="02010509060101010101" pitchFamily="49" charset="-122"/>
              </a:defRPr>
            </a:lvl1pPr>
          </a:lstStyle>
          <a:p>
            <a:endParaRPr lang="zh-CN" altLang="en-US"/>
          </a:p>
        </p:txBody>
      </p:sp>
      <p:sp>
        <p:nvSpPr>
          <p:cNvPr id="9" name="灯片编号占位符 8"/>
          <p:cNvSpPr>
            <a:spLocks noGrp="1"/>
          </p:cNvSpPr>
          <p:nvPr>
            <p:ph type="sldNum" sz="quarter" idx="12"/>
            <p:custDataLst>
              <p:tags r:id="rId10"/>
            </p:custDataLst>
          </p:nvPr>
        </p:nvSpPr>
        <p:spPr/>
        <p:txBody>
          <a:bodyPr/>
          <a:lstStyle>
            <a:lvl1pPr>
              <a:defRPr>
                <a:latin typeface="Arial" pitchFamily="34" charset="0"/>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pic>
        <p:nvPicPr>
          <p:cNvPr id="7" name="图片 6"/>
          <p:cNvPicPr/>
          <p:nvPr userDrawn="1">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304800" y="1273877"/>
            <a:ext cx="4389120" cy="4310246"/>
          </a:xfrm>
          <a:prstGeom prst="rect">
            <a:avLst/>
          </a:prstGeom>
        </p:spPr>
      </p:pic>
      <p:pic>
        <p:nvPicPr>
          <p:cNvPr id="6" name="图片 5"/>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1471910" y="6144640"/>
            <a:ext cx="720090" cy="713360"/>
          </a:xfrm>
          <a:prstGeom prst="rect">
            <a:avLst/>
          </a:prstGeom>
        </p:spPr>
      </p:pic>
      <p:sp>
        <p:nvSpPr>
          <p:cNvPr id="2" name="标题 1"/>
          <p:cNvSpPr>
            <a:spLocks noGrp="1"/>
          </p:cNvSpPr>
          <p:nvPr>
            <p:ph type="title"/>
            <p:custDataLst>
              <p:tags r:id="rId5"/>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a:solidFill>
                  <a:schemeClr val="tx1"/>
                </a:solidFill>
                <a:uFillTx/>
                <a:latin typeface="Arial"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6"/>
            </p:custDataLst>
          </p:nvPr>
        </p:nvSpPr>
        <p:spPr/>
        <p:txBody>
          <a:bodyPr/>
          <a:lstStyle>
            <a:lvl1pPr>
              <a:defRPr>
                <a:latin typeface="Arial"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latin typeface="Arial" pitchFamily="34" charset="0"/>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lvl1pPr>
              <a:defRPr>
                <a:latin typeface="Arial"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lvl1pPr>
              <a:defRPr>
                <a:latin typeface="Arial" pitchFamily="34" charset="0"/>
                <a:ea typeface="隶书" panose="02010509060101010101" pitchFamily="49"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a:lstStyle>
            <a:lvl1pPr>
              <a:defRPr>
                <a:latin typeface="Arial" pitchFamily="34" charset="0"/>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图片与标题">
    <p:spTree>
      <p:nvGrpSpPr>
        <p:cNvPr id="1" name=""/>
        <p:cNvGrpSpPr/>
        <p:nvPr/>
      </p:nvGrpSpPr>
      <p:grpSpPr>
        <a:xfrm>
          <a:off x="0" y="0"/>
          <a:ext cx="0" cy="0"/>
        </a:xfrm>
      </p:grpSpPr>
      <p:pic>
        <p:nvPicPr>
          <p:cNvPr id="8" name="图片 7"/>
          <p:cNvPicPr/>
          <p:nvPr userDrawn="1">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6144640"/>
            <a:ext cx="720090" cy="713360"/>
          </a:xfrm>
          <a:prstGeom prst="rect">
            <a:avLst/>
          </a:prstGeom>
        </p:spPr>
      </p:pic>
      <p:sp>
        <p:nvSpPr>
          <p:cNvPr id="2" name="标题 1"/>
          <p:cNvSpPr>
            <a:spLocks noGrp="1"/>
          </p:cNvSpPr>
          <p:nvPr>
            <p:ph type="title"/>
            <p:custDataLst>
              <p:tags r:id="rId3"/>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a:solidFill>
                  <a:schemeClr val="tx1"/>
                </a:solidFill>
                <a:uFillTx/>
                <a:latin typeface="Arial"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4"/>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600" b="0" i="0" u="none" strike="noStrike" kern="1200" cap="none" spc="150" normalizeH="0" baseline="0" noProof="1">
                <a:solidFill>
                  <a:schemeClr val="tx1"/>
                </a:solidFill>
                <a:uFillTx/>
                <a:latin typeface="微软雅黑"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5"/>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a:lstStyle>
            <a:lvl1pPr>
              <a:defRPr>
                <a:latin typeface="Arial" pitchFamily="34" charset="0"/>
                <a:ea typeface="隶书" panose="02010509060101010101" pitchFamily="49"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7"/>
            </p:custDataLst>
          </p:nvPr>
        </p:nvSpPr>
        <p:spPr/>
        <p:txBody>
          <a:bodyPr/>
          <a:lstStyle>
            <a:lvl1pPr>
              <a:defRPr>
                <a:latin typeface="Arial"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8"/>
            </p:custDataLst>
          </p:nvPr>
        </p:nvSpPr>
        <p:spPr/>
        <p:txBody>
          <a:bodyPr/>
          <a:lstStyle>
            <a:lvl1pPr>
              <a:defRPr>
                <a:latin typeface="Arial" pitchFamily="34" charset="0"/>
                <a:ea typeface="隶书" panose="02010509060101010101" pitchFamily="49" charset="-122"/>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排标题与文本">
    <p:spTree>
      <p:nvGrpSpPr>
        <p:cNvPr id="1" name=""/>
        <p:cNvGrpSpPr/>
        <p:nvPr/>
      </p:nvGrpSpPr>
      <p:grpSpPr>
        <a:xfrm>
          <a:off x="0" y="0"/>
          <a:ext cx="0" cy="0"/>
        </a:xfrm>
      </p:grpSpPr>
      <p:pic>
        <p:nvPicPr>
          <p:cNvPr id="7" name="图片 6"/>
          <p:cNvPicPr/>
          <p:nvPr userDrawn="1">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6144640"/>
            <a:ext cx="720090" cy="713360"/>
          </a:xfrm>
          <a:prstGeom prst="rect">
            <a:avLst/>
          </a:prstGeom>
        </p:spPr>
      </p:pic>
      <p:sp>
        <p:nvSpPr>
          <p:cNvPr id="2" name="竖排标题 1"/>
          <p:cNvSpPr>
            <a:spLocks noGrp="1"/>
          </p:cNvSpPr>
          <p:nvPr>
            <p:ph type="title" orient="vert"/>
            <p:custDataLst>
              <p:tags r:id="rId3"/>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ct val="0"/>
              </a:spcAft>
              <a:buNone/>
              <a:defRPr kumimoji="0" lang="zh-CN" altLang="en-US" sz="2400" b="0" i="0" u="none" strike="noStrike" kern="1200" cap="none" spc="200" normalizeH="0" baseline="0" noProof="1">
                <a:solidFill>
                  <a:schemeClr val="tx1"/>
                </a:solidFill>
                <a:uFillTx/>
                <a:latin typeface="Arial"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669925" y="952500"/>
            <a:ext cx="9828101" cy="5388907"/>
          </a:xfrm>
        </p:spPr>
        <p:txBody>
          <a:bodyPr vert="eaVert"/>
          <a:lstStyle>
            <a:lvl1pPr indent="0" eaLnBrk="1" fontAlgn="auto" latinLnBrk="0" hangingPunct="1">
              <a:defRPr>
                <a:solidFill>
                  <a:schemeClr val="tx1"/>
                </a:solidFill>
                <a:latin typeface="Arial" pitchFamily="34" charset="0"/>
                <a:ea typeface="隶书" panose="02010509060101010101" pitchFamily="49" charset="-122"/>
              </a:defRPr>
            </a:lvl1pPr>
            <a:lvl2pPr indent="0" eaLnBrk="1" fontAlgn="auto" latinLnBrk="0" hangingPunct="1">
              <a:defRPr>
                <a:solidFill>
                  <a:schemeClr val="tx1"/>
                </a:solidFill>
                <a:latin typeface="Arial" pitchFamily="34" charset="0"/>
                <a:ea typeface="隶书" panose="02010509060101010101" pitchFamily="49" charset="-122"/>
              </a:defRPr>
            </a:lvl2pPr>
            <a:lvl3pPr indent="0" eaLnBrk="1" fontAlgn="auto" latinLnBrk="0" hangingPunct="1">
              <a:defRPr>
                <a:solidFill>
                  <a:schemeClr val="tx1"/>
                </a:solidFill>
                <a:latin typeface="Arial" pitchFamily="34" charset="0"/>
                <a:ea typeface="隶书" panose="02010509060101010101" pitchFamily="49" charset="-122"/>
              </a:defRPr>
            </a:lvl3pPr>
            <a:lvl4pPr indent="0" eaLnBrk="1" fontAlgn="auto" latinLnBrk="0" hangingPunct="1">
              <a:defRPr>
                <a:solidFill>
                  <a:schemeClr val="tx1"/>
                </a:solidFill>
                <a:latin typeface="Arial" pitchFamily="34" charset="0"/>
                <a:ea typeface="隶书" panose="02010509060101010101" pitchFamily="49" charset="-122"/>
              </a:defRPr>
            </a:lvl4pPr>
            <a:lvl5pPr indent="0" eaLnBrk="1" fontAlgn="auto" latinLnBrk="0" hangingPunct="1">
              <a:defRPr>
                <a:solidFill>
                  <a:schemeClr val="tx1"/>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5"/>
            </p:custDataLst>
          </p:nvPr>
        </p:nvSpPr>
        <p:spPr/>
        <p:txBody>
          <a:bodyPr/>
          <a:lstStyle>
            <a:lvl1pPr>
              <a:defRPr>
                <a:latin typeface="Arial"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6"/>
            </p:custDataLst>
          </p:nvPr>
        </p:nvSpPr>
        <p:spPr/>
        <p:txBody>
          <a:bodyPr/>
          <a:lstStyle>
            <a:lvl1pPr>
              <a:defRPr>
                <a:latin typeface="Arial"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a:lstStyle>
            <a:lvl1pPr>
              <a:defRPr>
                <a:latin typeface="Arial" pitchFamily="34" charset="0"/>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tags" Target="../tags/tag127.xml" /><Relationship Id="rId21" Type="http://schemas.openxmlformats.org/officeDocument/2006/relationships/tags" Target="../tags/tag128.xml" /><Relationship Id="rId22" Type="http://schemas.openxmlformats.org/officeDocument/2006/relationships/tags" Target="../tags/tag129.xml" /><Relationship Id="rId23" Type="http://schemas.openxmlformats.org/officeDocument/2006/relationships/tags" Target="../tags/tag130.xml" /><Relationship Id="rId24" Type="http://schemas.openxmlformats.org/officeDocument/2006/relationships/tags" Target="../tags/tag131.xml" /><Relationship Id="rId25" Type="http://schemas.openxmlformats.org/officeDocument/2006/relationships/tags" Target="../tags/tag132.xml" /><Relationship Id="rId26"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90170" tIns="46990" rIns="90170" bIns="46990" rtlCol="0" anchor="ctr" anchorCtr="0">
            <a:no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69882" y="961398"/>
            <a:ext cx="10852237" cy="5388907"/>
          </a:xfrm>
          <a:prstGeom prst="rect">
            <a:avLst/>
          </a:prstGeom>
        </p:spPr>
        <p:txBody>
          <a:bodyPr vert="horz"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Arial"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Arial"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Arial"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KSO_TEMPLATE" hidden="1"/>
          <p:cNvSpPr/>
          <p:nvPr userDrawn="1">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p:timing/>
  <p:txStyles>
    <p:titleStyle>
      <a:lvl1pPr algn="l" defTabSz="914400" rtl="0" eaLnBrk="1" fontAlgn="auto" latinLnBrk="0" hangingPunct="1">
        <a:lnSpc>
          <a:spcPct val="100000"/>
        </a:lnSpc>
        <a:spcBef>
          <a:spcPct val="0"/>
        </a:spcBef>
        <a:buNone/>
        <a:defRPr sz="2400" b="0" u="none" strike="noStrike" kern="1200" cap="none" spc="200" normalizeH="0" baseline="0">
          <a:solidFill>
            <a:schemeClr val="tx1"/>
          </a:solidFill>
          <a:uFillTx/>
          <a:latin typeface="Arial" pitchFamily="34" charset="0"/>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Arial"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itchFamily="34" charset="0"/>
        <a:buChar char="•"/>
        <a:tabLst>
          <a:tab pos="1609725"/>
        </a:tabLst>
        <a:defRPr sz="1600" u="none" strike="noStrike" kern="1200" cap="none" spc="150" normalizeH="0" baseline="0">
          <a:solidFill>
            <a:schemeClr val="tx1"/>
          </a:solidFill>
          <a:uFillTx/>
          <a:latin typeface="Arial"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Arial"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Arial"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Arial"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33.xml" /><Relationship Id="rId3" Type="http://schemas.openxmlformats.org/officeDocument/2006/relationships/tags" Target="../tags/tag134.xml" /><Relationship Id="rId4" Type="http://schemas.openxmlformats.org/officeDocument/2006/relationships/tags" Target="../tags/tag135.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4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45.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46.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4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5.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9.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9.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3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9.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37.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0.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image" Target="../media/image6.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0.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0.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0.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0.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0.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0.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0.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0.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38.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0.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0.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0.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0.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0.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1.xml" /><Relationship Id="rId3" Type="http://schemas.openxmlformats.org/officeDocument/2006/relationships/image" Target="../media/image7.png" /><Relationship Id="rId4" Type="http://schemas.openxmlformats.org/officeDocument/2006/relationships/tags" Target="../tags/tag148.xml" /><Relationship Id="rId5" Type="http://schemas.openxmlformats.org/officeDocument/2006/relationships/tags" Target="../tags/tag149.xml" /><Relationship Id="rId6" Type="http://schemas.openxmlformats.org/officeDocument/2006/relationships/tags" Target="../tags/tag150.xml" /><Relationship Id="rId7" Type="http://schemas.openxmlformats.org/officeDocument/2006/relationships/tags" Target="../tags/tag151.xml" /><Relationship Id="rId8" Type="http://schemas.openxmlformats.org/officeDocument/2006/relationships/tags" Target="../tags/tag152.xml" /><Relationship Id="rId9" Type="http://schemas.openxmlformats.org/officeDocument/2006/relationships/tags" Target="../tags/tag153.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39.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xml" /><Relationship Id="rId3" Type="http://schemas.openxmlformats.org/officeDocument/2006/relationships/tags" Target="../tags/tag154.xml" /><Relationship Id="rId4" Type="http://schemas.openxmlformats.org/officeDocument/2006/relationships/tags" Target="../tags/tag155.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3.xml" /><Relationship Id="rId3" Type="http://schemas.openxmlformats.org/officeDocument/2006/relationships/tags" Target="../tags/tag156.xml" /><Relationship Id="rId4" Type="http://schemas.openxmlformats.org/officeDocument/2006/relationships/tags" Target="../tags/tag15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40.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58.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59.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60.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4.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1.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5.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2.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6.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41.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4.x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5.xml"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66.xml"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42.xml" /></Relationships>
</file>

<file path=ppt/slides/_rels/slide8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7.xml" /></Relationships>
</file>

<file path=ppt/slides/_rels/slide8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8.xml" /></Relationships>
</file>

<file path=ppt/slides/_rels/slide83.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tags" Target="../tags/tag169.xml" /><Relationship Id="rId3" Type="http://schemas.openxmlformats.org/officeDocument/2006/relationships/tags" Target="../tags/tag170.xml" /><Relationship Id="rId4" Type="http://schemas.openxmlformats.org/officeDocument/2006/relationships/image" Target="../media/image10.png" /><Relationship Id="rId5" Type="http://schemas.openxmlformats.org/officeDocument/2006/relationships/tags" Target="../tags/tag17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43.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8" name="标题 7"/>
          <p:cNvSpPr>
            <a:spLocks noGrp="1"/>
          </p:cNvSpPr>
          <p:nvPr>
            <p:ph type="ctrTitle"/>
            <p:custDataLst>
              <p:tags r:id="rId2"/>
            </p:custDataLst>
          </p:nvPr>
        </p:nvSpPr>
        <p:spPr/>
        <p:txBody>
          <a:bodyPr/>
          <a:lstStyle/>
          <a:p>
            <a:r>
              <a:rPr lang="zh-CN" altLang="en-US"/>
              <a:t>诗歌鉴赏十讲</a:t>
            </a:r>
          </a:p>
        </p:txBody>
      </p:sp>
      <p:sp>
        <p:nvSpPr>
          <p:cNvPr id="10" name="文本占位符 9"/>
          <p:cNvSpPr>
            <a:spLocks noGrp="1"/>
          </p:cNvSpPr>
          <p:nvPr>
            <p:ph type="subTitle" idx="1"/>
            <p:custDataLst>
              <p:tags r:id="rId3"/>
            </p:custDataLst>
          </p:nvPr>
        </p:nvSpPr>
        <p:spPr>
          <a:xfrm>
            <a:off x="6345555" y="3733800"/>
            <a:ext cx="5055235" cy="876935"/>
          </a:xfrm>
        </p:spPr>
        <p:txBody>
          <a:bodyPr>
            <a:noAutofit/>
          </a:bodyPr>
          <a:lstStyle/>
          <a:p>
            <a:r>
              <a:rPr lang="zh-CN" altLang="en-US" sz="4000">
                <a:solidFill>
                  <a:srgbClr val="FF0000"/>
                </a:solidFill>
              </a:rPr>
              <a:t>第十讲  答题技巧</a:t>
            </a:r>
          </a:p>
        </p:txBody>
      </p:sp>
    </p:spTree>
    <p:custDataLst>
      <p:tags r:id="rId4"/>
    </p:custDataLst>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436245" y="99695"/>
            <a:ext cx="4653280" cy="583565"/>
          </a:xfrm>
          <a:prstGeom prst="rect">
            <a:avLst/>
          </a:prstGeom>
          <a:noFill/>
        </p:spPr>
        <p:txBody>
          <a:bodyPr wrap="none" rtlCol="0" anchor="t">
            <a:spAutoFit/>
          </a:bodyPr>
          <a:lstStyle/>
          <a:p>
            <a:r>
              <a:rPr lang="zh-CN" altLang="en-US" sz="3200">
                <a:solidFill>
                  <a:srgbClr val="FF0000"/>
                </a:solidFill>
                <a:ea typeface="黑体" panose="02010609060101010101" pitchFamily="2" charset="-122"/>
                <a:sym typeface="+mn-ea"/>
              </a:rPr>
              <a:t>问题之五：答题思路不清</a:t>
            </a:r>
            <a:endParaRPr lang="zh-CN" altLang="en-US" sz="3200"/>
          </a:p>
        </p:txBody>
      </p:sp>
      <p:sp>
        <p:nvSpPr>
          <p:cNvPr id="3" name="文本框 2"/>
          <p:cNvSpPr txBox="1"/>
          <p:nvPr/>
        </p:nvSpPr>
        <p:spPr>
          <a:xfrm>
            <a:off x="854710" y="683260"/>
            <a:ext cx="9451340" cy="1568450"/>
          </a:xfrm>
          <a:prstGeom prst="rect">
            <a:avLst/>
          </a:prstGeom>
          <a:noFill/>
        </p:spPr>
        <p:txBody>
          <a:bodyPr wrap="square" rtlCol="0" anchor="t">
            <a:spAutoFit/>
          </a:bodyPr>
          <a:lstStyle/>
          <a:p>
            <a:r>
              <a:rPr lang="zh-CN" altLang="zh-CN" b="1">
                <a:solidFill>
                  <a:srgbClr val="1609B9"/>
                </a:solidFill>
                <a:sym typeface="+mn-ea"/>
              </a:rPr>
              <a:t> </a:t>
            </a:r>
            <a:r>
              <a:rPr lang="zh-CN" altLang="zh-CN" sz="3200" b="1">
                <a:solidFill>
                  <a:srgbClr val="1609B9"/>
                </a:solidFill>
                <a:sym typeface="+mn-ea"/>
              </a:rPr>
              <a:t>                          </a:t>
            </a:r>
            <a:r>
              <a:rPr lang="zh-CN" altLang="zh-CN" sz="3200">
                <a:solidFill>
                  <a:schemeClr val="tx1"/>
                </a:solidFill>
                <a:latin typeface="宋体" pitchFamily="2" charset="-122"/>
                <a:ea typeface="宋体" pitchFamily="2" charset="-122"/>
                <a:cs typeface="宋体" panose="02010600030101010101" pitchFamily="2" charset="-122"/>
                <a:sym typeface="+mn-ea"/>
              </a:rPr>
              <a:t>夜   坐   张耒 </a:t>
            </a:r>
            <a:br>
              <a:rPr lang="zh-CN" altLang="zh-CN" sz="3200">
                <a:solidFill>
                  <a:schemeClr val="tx1"/>
                </a:solidFill>
                <a:latin typeface="宋体" pitchFamily="2" charset="-122"/>
                <a:ea typeface="宋体" pitchFamily="2" charset="-122"/>
                <a:cs typeface="宋体" panose="02010600030101010101" pitchFamily="2" charset="-122"/>
                <a:sym typeface="+mn-ea"/>
              </a:rPr>
            </a:br>
            <a:r>
              <a:rPr lang="zh-CN" altLang="zh-CN" sz="3200">
                <a:solidFill>
                  <a:schemeClr val="tx1"/>
                </a:solidFill>
                <a:latin typeface="宋体" pitchFamily="2" charset="-122"/>
                <a:ea typeface="宋体" pitchFamily="2" charset="-122"/>
                <a:cs typeface="宋体" panose="02010600030101010101" pitchFamily="2" charset="-122"/>
                <a:sym typeface="+mn-ea"/>
              </a:rPr>
              <a:t>         庭户无人秋月明，夜霜欲落气先清。</a:t>
            </a:r>
            <a:br>
              <a:rPr lang="zh-CN" altLang="zh-CN" sz="3200">
                <a:solidFill>
                  <a:schemeClr val="tx1"/>
                </a:solidFill>
                <a:latin typeface="宋体" pitchFamily="2" charset="-122"/>
                <a:ea typeface="宋体" pitchFamily="2" charset="-122"/>
                <a:cs typeface="宋体" panose="02010600030101010101" pitchFamily="2" charset="-122"/>
                <a:sym typeface="+mn-ea"/>
              </a:rPr>
            </a:br>
            <a:r>
              <a:rPr lang="zh-CN" altLang="zh-CN" sz="3200">
                <a:solidFill>
                  <a:schemeClr val="tx1"/>
                </a:solidFill>
                <a:latin typeface="宋体" pitchFamily="2" charset="-122"/>
                <a:ea typeface="宋体" pitchFamily="2" charset="-122"/>
                <a:cs typeface="宋体" panose="02010600030101010101" pitchFamily="2" charset="-122"/>
                <a:sym typeface="+mn-ea"/>
              </a:rPr>
              <a:t>         梧桐真不甘衰谢，数叶迎风尚有声。</a:t>
            </a:r>
          </a:p>
        </p:txBody>
      </p:sp>
      <p:sp>
        <p:nvSpPr>
          <p:cNvPr id="4" name="文本框 3"/>
          <p:cNvSpPr txBox="1"/>
          <p:nvPr/>
        </p:nvSpPr>
        <p:spPr>
          <a:xfrm>
            <a:off x="436245" y="2167255"/>
            <a:ext cx="10749280" cy="1076325"/>
          </a:xfrm>
          <a:prstGeom prst="rect">
            <a:avLst/>
          </a:prstGeom>
          <a:noFill/>
        </p:spPr>
        <p:txBody>
          <a:bodyPr wrap="none" rtlCol="0" anchor="t">
            <a:spAutoFit/>
          </a:bodyPr>
          <a:lstStyle/>
          <a:p>
            <a:r>
              <a:rPr lang="zh-CN" altLang="zh-CN" sz="3200">
                <a:solidFill>
                  <a:srgbClr val="1609B9"/>
                </a:solidFill>
                <a:latin typeface="宋体" pitchFamily="2" charset="-122"/>
                <a:ea typeface="宋体" pitchFamily="2" charset="-122"/>
                <a:cs typeface="宋体" panose="02010600030101010101" pitchFamily="2" charset="-122"/>
                <a:sym typeface="+mn-ea"/>
              </a:rPr>
              <a:t>【问题】前人在评论这首诗时说，融情于景，景中含情是本</a:t>
            </a:r>
          </a:p>
          <a:p>
            <a:r>
              <a:rPr lang="zh-CN" altLang="zh-CN" sz="3200">
                <a:solidFill>
                  <a:srgbClr val="1609B9"/>
                </a:solidFill>
                <a:latin typeface="宋体" pitchFamily="2" charset="-122"/>
                <a:ea typeface="宋体" pitchFamily="2" charset="-122"/>
                <a:cs typeface="宋体" panose="02010600030101010101" pitchFamily="2" charset="-122"/>
                <a:sym typeface="+mn-ea"/>
              </a:rPr>
              <a:t>诗的突出特点，你同意这种说法吗？为什么？</a:t>
            </a:r>
            <a:endParaRPr lang="zh-CN" altLang="en-US">
              <a:latin typeface="宋体" pitchFamily="2" charset="-122"/>
              <a:ea typeface="宋体" pitchFamily="2" charset="-122"/>
              <a:cs typeface="宋体" panose="02010600030101010101" pitchFamily="2" charset="-122"/>
            </a:endParaRPr>
          </a:p>
        </p:txBody>
      </p:sp>
      <p:sp>
        <p:nvSpPr>
          <p:cNvPr id="5" name="文本框 4"/>
          <p:cNvSpPr txBox="1"/>
          <p:nvPr/>
        </p:nvSpPr>
        <p:spPr>
          <a:xfrm>
            <a:off x="384175" y="3243580"/>
            <a:ext cx="11424285" cy="2061210"/>
          </a:xfrm>
          <a:prstGeom prst="rect">
            <a:avLst/>
          </a:prstGeom>
          <a:noFill/>
        </p:spPr>
        <p:txBody>
          <a:bodyPr wrap="square" rtlCol="0" anchor="t">
            <a:spAutoFit/>
          </a:bodyPr>
          <a:lstStyle/>
          <a:p>
            <a:r>
              <a:rPr lang="zh-CN" altLang="zh-CN" sz="3200">
                <a:solidFill>
                  <a:schemeClr val="tx1"/>
                </a:solidFill>
                <a:latin typeface="宋体" pitchFamily="2" charset="-122"/>
                <a:ea typeface="宋体" pitchFamily="2" charset="-122"/>
                <a:cs typeface="宋体" panose="02010600030101010101" pitchFamily="2" charset="-122"/>
                <a:sym typeface="+mn-ea"/>
              </a:rPr>
              <a:t>【思路分析】   首先根据诗的表现手法回答“同意”，其次回答“为什么？”的问题，可这个问题问的比较宽泛，要回答这个问题就必须有个思路。“融情于景，景中含情，”诗中“景”是什么景，景含“情”是什么情，必须交代清楚。</a:t>
            </a:r>
          </a:p>
        </p:txBody>
      </p:sp>
      <p:sp>
        <p:nvSpPr>
          <p:cNvPr id="6" name="文本框 5"/>
          <p:cNvSpPr txBox="1"/>
          <p:nvPr/>
        </p:nvSpPr>
        <p:spPr>
          <a:xfrm>
            <a:off x="173355" y="5304790"/>
            <a:ext cx="11635105" cy="1568450"/>
          </a:xfrm>
          <a:prstGeom prst="rect">
            <a:avLst/>
          </a:prstGeom>
          <a:noFill/>
        </p:spPr>
        <p:txBody>
          <a:bodyPr wrap="square" rtlCol="0" anchor="t">
            <a:spAutoFit/>
          </a:bodyPr>
          <a:lstStyle/>
          <a:p>
            <a:pPr>
              <a:buNone/>
            </a:pPr>
            <a:r>
              <a:rPr lang="zh-CN" altLang="zh-CN" sz="3200" b="1">
                <a:solidFill>
                  <a:srgbClr val="FF0000"/>
                </a:solidFill>
                <a:sym typeface="+mn-ea"/>
              </a:rPr>
              <a:t>【参考答案】诗歌描写了在寂静清幽的秋夜里，残叶“迎风尚有声”的情景，（此为第一层）抒发了作者‘烈士暮年，壮心不已’的情怀。（此为第二层）”</a:t>
            </a:r>
            <a:endParaRPr lang="zh-CN" altLang="en-US" sz="32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ox(in)">
                                      <p:cBhvr>
                                        <p:cTn id="13" dur="2000"/>
                                        <p:tgtEl>
                                          <p:spTgt spid="3"/>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4" presetClass="entr" presetSubtype="16" fill="hold" grpId="4"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ox(in)">
                                      <p:cBhvr>
                                        <p:cTn id="19" dur="2000"/>
                                        <p:tgtEl>
                                          <p:spTgt spid="4"/>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4" presetClass="entr" presetSubtype="16" fill="hold" grpId="6"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ox(in)">
                                      <p:cBhvr>
                                        <p:cTn id="25" dur="2000"/>
                                        <p:tgtEl>
                                          <p:spTgt spid="5"/>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4" presetClass="entr" presetSubtype="16" fill="hold" grpId="8"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ox(in)">
                                      <p:cBhvr>
                                        <p:cTn id="3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2"/>
      <p:bldP spid="3" grpId="3"/>
      <p:bldP spid="4" grpId="4"/>
      <p:bldP spid="4" grpId="5"/>
      <p:bldP spid="5" grpId="6"/>
      <p:bldP spid="5" grpId="7"/>
      <p:bldP spid="6" grpId="8"/>
      <p:bldP spid="6" grpId="9"/>
    </p:bldLst>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文本框 2"/>
          <p:cNvSpPr txBox="1"/>
          <p:nvPr/>
        </p:nvSpPr>
        <p:spPr>
          <a:xfrm>
            <a:off x="4458970" y="2467610"/>
            <a:ext cx="6610350" cy="1198880"/>
          </a:xfrm>
          <a:prstGeom prst="rect">
            <a:avLst/>
          </a:prstGeom>
          <a:noFill/>
        </p:spPr>
        <p:txBody>
          <a:bodyPr wrap="none" rtlCol="0" anchor="t">
            <a:spAutoFit/>
          </a:bodyPr>
          <a:lstStyle/>
          <a:p>
            <a:r>
              <a:rPr lang="zh-CN" altLang="en-US" sz="7200" b="1" smtClean="0">
                <a:solidFill>
                  <a:srgbClr val="FF0000"/>
                </a:solidFill>
                <a:latin typeface="启功字体简体" panose="03000509000000000000" pitchFamily="65" charset="-122"/>
                <a:ea typeface="启功字体简体" panose="03000509000000000000" pitchFamily="65" charset="-122"/>
                <a:sym typeface="+mn-ea"/>
              </a:rPr>
              <a:t>主观题答题技巧</a:t>
            </a:r>
            <a:endParaRPr lang="zh-CN" altLang="en-US" sz="7200"/>
          </a:p>
        </p:txBody>
      </p:sp>
    </p:spTree>
    <p:custDataLst>
      <p:tags r:id="rId2"/>
    </p:custDataLst>
  </p:cSld>
  <p:clrMapOvr>
    <a:masterClrMapping/>
  </p:clrMapOvr>
  <p:transition/>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732790" y="306070"/>
            <a:ext cx="4246880" cy="583565"/>
          </a:xfrm>
          <a:prstGeom prst="rect">
            <a:avLst/>
          </a:prstGeom>
          <a:noFill/>
        </p:spPr>
        <p:txBody>
          <a:bodyPr wrap="none" rtlCol="0" anchor="t">
            <a:spAutoFit/>
          </a:bodyPr>
          <a:lstStyle/>
          <a:p>
            <a:r>
              <a:rPr lang="zh-CN" altLang="en-US" sz="3200" b="1" smtClean="0">
                <a:solidFill>
                  <a:srgbClr val="FF0000"/>
                </a:solidFill>
                <a:latin typeface="楷体_GB2312"/>
                <a:sym typeface="+mn-ea"/>
              </a:rPr>
              <a:t>拓展之“三步到位法”</a:t>
            </a:r>
            <a:endParaRPr lang="zh-CN" altLang="en-US" sz="3200"/>
          </a:p>
        </p:txBody>
      </p:sp>
      <p:sp>
        <p:nvSpPr>
          <p:cNvPr id="3" name="文本框 2"/>
          <p:cNvSpPr txBox="1"/>
          <p:nvPr/>
        </p:nvSpPr>
        <p:spPr>
          <a:xfrm>
            <a:off x="417830" y="889635"/>
            <a:ext cx="11513185" cy="5507990"/>
          </a:xfrm>
          <a:prstGeom prst="rect">
            <a:avLst/>
          </a:prstGeom>
          <a:noFill/>
        </p:spPr>
        <p:txBody>
          <a:bodyPr wrap="square" rtlCol="0" anchor="t">
            <a:spAutoFit/>
          </a:bodyPr>
          <a:lstStyle/>
          <a:p>
            <a:pPr>
              <a:buClr>
                <a:srgbClr val="000000"/>
              </a:buClr>
              <a:buSzTx/>
              <a:buNone/>
              <a:defRPr/>
            </a:pPr>
            <a:r>
              <a:rPr lang="zh-CN" altLang="zh-CN" sz="3200" smtClean="0">
                <a:latin typeface="迷你简启体" pitchFamily="65" charset="-122"/>
                <a:ea typeface="迷你简启体" pitchFamily="65" charset="-122"/>
                <a:sym typeface="+mn-ea"/>
              </a:rPr>
              <a:t>【</a:t>
            </a:r>
            <a:r>
              <a:rPr lang="zh-CN" altLang="zh-CN" sz="3200">
                <a:latin typeface="迷你简启体" pitchFamily="65" charset="-122"/>
                <a:ea typeface="迷你简启体" pitchFamily="65" charset="-122"/>
                <a:sym typeface="+mn-ea"/>
              </a:rPr>
              <a:t>答题原则】</a:t>
            </a:r>
            <a:r>
              <a:rPr lang="zh-CN" altLang="zh-CN" sz="3200">
                <a:solidFill>
                  <a:srgbClr val="0000FF"/>
                </a:solidFill>
                <a:latin typeface="迷你简启体" pitchFamily="65" charset="-122"/>
                <a:ea typeface="迷你简启体" pitchFamily="65" charset="-122"/>
                <a:sym typeface="+mn-ea"/>
              </a:rPr>
              <a:t>问什么，答什么；怎么问，怎么答；不少答，不多答。</a:t>
            </a:r>
            <a:endParaRPr lang="zh-CN" altLang="zh-CN" sz="3200">
              <a:solidFill>
                <a:srgbClr val="0000FF"/>
              </a:solidFill>
              <a:latin typeface="迷你简启体" pitchFamily="65" charset="-122"/>
              <a:ea typeface="迷你简启体" pitchFamily="65" charset="-122"/>
            </a:endParaRPr>
          </a:p>
          <a:p>
            <a:pPr>
              <a:buClr>
                <a:srgbClr val="000000"/>
              </a:buClr>
              <a:buSzTx/>
              <a:buNone/>
              <a:defRPr/>
            </a:pPr>
            <a:r>
              <a:rPr lang="zh-CN" altLang="zh-CN" sz="3200" smtClean="0">
                <a:solidFill>
                  <a:srgbClr val="000000"/>
                </a:solidFill>
                <a:latin typeface="迷你简启体" pitchFamily="65" charset="-122"/>
                <a:ea typeface="迷你简启体" pitchFamily="65" charset="-122"/>
                <a:sym typeface="+mn-ea"/>
              </a:rPr>
              <a:t>【</a:t>
            </a:r>
            <a:r>
              <a:rPr lang="zh-CN" altLang="zh-CN" sz="3200">
                <a:solidFill>
                  <a:srgbClr val="000000"/>
                </a:solidFill>
                <a:latin typeface="迷你简启体" pitchFamily="65" charset="-122"/>
                <a:ea typeface="迷你简启体" pitchFamily="65" charset="-122"/>
                <a:sym typeface="+mn-ea"/>
              </a:rPr>
              <a:t>答题规范】</a:t>
            </a:r>
            <a:r>
              <a:rPr lang="zh-CN" altLang="zh-CN" sz="3200">
                <a:solidFill>
                  <a:srgbClr val="0000FF"/>
                </a:solidFill>
                <a:latin typeface="迷你简启体" pitchFamily="65" charset="-122"/>
                <a:ea typeface="迷你简启体" pitchFamily="65" charset="-122"/>
                <a:sym typeface="+mn-ea"/>
              </a:rPr>
              <a:t>答案</a:t>
            </a:r>
            <a:r>
              <a:rPr lang="zh-CN" altLang="zh-CN" sz="3200">
                <a:solidFill>
                  <a:srgbClr val="FF0000"/>
                </a:solidFill>
                <a:latin typeface="迷你简启体" pitchFamily="65" charset="-122"/>
                <a:ea typeface="迷你简启体" pitchFamily="65" charset="-122"/>
                <a:sym typeface="+mn-ea"/>
              </a:rPr>
              <a:t>要点化</a:t>
            </a:r>
            <a:r>
              <a:rPr lang="zh-CN" altLang="zh-CN" sz="3200">
                <a:solidFill>
                  <a:srgbClr val="0000FF"/>
                </a:solidFill>
                <a:latin typeface="迷你简启体" pitchFamily="65" charset="-122"/>
                <a:ea typeface="迷你简启体" pitchFamily="65" charset="-122"/>
                <a:sym typeface="+mn-ea"/>
              </a:rPr>
              <a:t>，要点</a:t>
            </a:r>
            <a:r>
              <a:rPr lang="zh-CN" altLang="zh-CN" sz="3200">
                <a:solidFill>
                  <a:srgbClr val="FF0000"/>
                </a:solidFill>
                <a:latin typeface="迷你简启体" pitchFamily="65" charset="-122"/>
                <a:ea typeface="迷你简启体" pitchFamily="65" charset="-122"/>
                <a:sym typeface="+mn-ea"/>
              </a:rPr>
              <a:t>程式化</a:t>
            </a:r>
            <a:r>
              <a:rPr lang="zh-CN" altLang="zh-CN" sz="3200">
                <a:solidFill>
                  <a:srgbClr val="0000FF"/>
                </a:solidFill>
                <a:latin typeface="迷你简启体" pitchFamily="65" charset="-122"/>
                <a:ea typeface="迷你简启体" pitchFamily="65" charset="-122"/>
                <a:sym typeface="+mn-ea"/>
              </a:rPr>
              <a:t>，程式</a:t>
            </a:r>
            <a:r>
              <a:rPr lang="zh-CN" altLang="zh-CN" sz="3200">
                <a:solidFill>
                  <a:srgbClr val="FF0000"/>
                </a:solidFill>
                <a:latin typeface="迷你简启体" pitchFamily="65" charset="-122"/>
                <a:ea typeface="迷你简启体" pitchFamily="65" charset="-122"/>
                <a:sym typeface="+mn-ea"/>
              </a:rPr>
              <a:t>术语化</a:t>
            </a:r>
            <a:r>
              <a:rPr lang="zh-CN" altLang="zh-CN" sz="3200">
                <a:solidFill>
                  <a:srgbClr val="0000FF"/>
                </a:solidFill>
                <a:latin typeface="迷你简启体" pitchFamily="65" charset="-122"/>
                <a:ea typeface="迷你简启体" pitchFamily="65" charset="-122"/>
                <a:sym typeface="+mn-ea"/>
              </a:rPr>
              <a:t>。</a:t>
            </a:r>
            <a:endParaRPr lang="zh-CN" altLang="zh-CN" sz="3200">
              <a:solidFill>
                <a:srgbClr val="0000FF"/>
              </a:solidFill>
              <a:latin typeface="迷你简启体" pitchFamily="65" charset="-122"/>
              <a:ea typeface="迷你简启体" pitchFamily="65" charset="-122"/>
            </a:endParaRPr>
          </a:p>
          <a:p>
            <a:pPr fontAlgn="t">
              <a:buClr>
                <a:srgbClr val="000000"/>
              </a:buClr>
              <a:buSzTx/>
              <a:buNone/>
              <a:defRPr/>
            </a:pPr>
            <a:r>
              <a:rPr lang="zh-CN" altLang="zh-CN" sz="3200" smtClean="0">
                <a:solidFill>
                  <a:srgbClr val="000000"/>
                </a:solidFill>
                <a:latin typeface="迷你简启体" pitchFamily="65" charset="-122"/>
                <a:ea typeface="迷你简启体" pitchFamily="65" charset="-122"/>
                <a:sym typeface="+mn-ea"/>
              </a:rPr>
              <a:t>㈠</a:t>
            </a:r>
            <a:r>
              <a:rPr lang="zh-CN" altLang="zh-CN" sz="3200">
                <a:latin typeface="迷你简启体" pitchFamily="65" charset="-122"/>
                <a:ea typeface="迷你简启体" pitchFamily="65" charset="-122"/>
                <a:sym typeface="+mn-ea"/>
              </a:rPr>
              <a:t>答题要求（一主张两符合三不离）</a:t>
            </a:r>
            <a:endParaRPr lang="zh-CN" altLang="zh-CN" sz="3200">
              <a:latin typeface="迷你简启体" pitchFamily="65" charset="-122"/>
              <a:ea typeface="迷你简启体" pitchFamily="65" charset="-122"/>
            </a:endParaRPr>
          </a:p>
          <a:p>
            <a:pPr>
              <a:buClr>
                <a:srgbClr val="000000"/>
              </a:buClr>
              <a:buSzTx/>
              <a:buNone/>
              <a:defRPr/>
            </a:pPr>
            <a:r>
              <a:rPr lang="zh-CN" altLang="zh-CN" sz="3200">
                <a:effectLst>
                  <a:outerShdw blurRad="38100" dist="38100" dir="2700000" algn="tl">
                    <a:srgbClr val="C0C0C0"/>
                  </a:outerShdw>
                </a:effectLst>
                <a:latin typeface="迷你简启体" pitchFamily="65" charset="-122"/>
                <a:ea typeface="迷你简启体" pitchFamily="65" charset="-122"/>
                <a:sym typeface="+mn-ea"/>
              </a:rPr>
              <a:t>     </a:t>
            </a:r>
            <a:r>
              <a:rPr lang="zh-CN" altLang="zh-CN" sz="3200">
                <a:solidFill>
                  <a:srgbClr val="0000FF"/>
                </a:solidFill>
                <a:latin typeface="迷你简启体" pitchFamily="65" charset="-122"/>
                <a:ea typeface="迷你简启体" pitchFamily="65" charset="-122"/>
                <a:sym typeface="+mn-ea"/>
              </a:rPr>
              <a:t>1</a:t>
            </a:r>
            <a:r>
              <a:rPr lang="zh-CN" altLang="zh-CN" sz="3200">
                <a:latin typeface="迷你简启体" pitchFamily="65" charset="-122"/>
                <a:ea typeface="迷你简启体" pitchFamily="65" charset="-122"/>
                <a:sym typeface="宋体" pitchFamily="2" charset="-122"/>
              </a:rPr>
              <a:t>.</a:t>
            </a:r>
            <a:r>
              <a:rPr lang="zh-CN" altLang="zh-CN" sz="3200">
                <a:solidFill>
                  <a:srgbClr val="0000FF"/>
                </a:solidFill>
                <a:latin typeface="迷你简启体" pitchFamily="65" charset="-122"/>
                <a:ea typeface="迷你简启体" pitchFamily="65" charset="-122"/>
                <a:sym typeface="+mn-ea"/>
              </a:rPr>
              <a:t>主张</a:t>
            </a:r>
            <a:r>
              <a:rPr lang="zh-CN" altLang="zh-CN" sz="3200">
                <a:latin typeface="迷你简启体" pitchFamily="65" charset="-122"/>
                <a:ea typeface="迷你简启体" pitchFamily="65" charset="-122"/>
                <a:sym typeface="+mn-ea"/>
              </a:rPr>
              <a:t>按</a:t>
            </a:r>
            <a:r>
              <a:rPr lang="zh-CN" altLang="zh-CN" sz="3200">
                <a:solidFill>
                  <a:srgbClr val="FF0000"/>
                </a:solidFill>
                <a:latin typeface="迷你简启体" pitchFamily="65" charset="-122"/>
                <a:ea typeface="迷你简启体" pitchFamily="65" charset="-122"/>
                <a:sym typeface="+mn-ea"/>
              </a:rPr>
              <a:t>“立—摆—议”</a:t>
            </a:r>
            <a:r>
              <a:rPr lang="zh-CN" altLang="zh-CN" sz="3200">
                <a:solidFill>
                  <a:srgbClr val="1D41D5"/>
                </a:solidFill>
                <a:latin typeface="迷你简启体" pitchFamily="65" charset="-122"/>
                <a:ea typeface="迷你简启体" pitchFamily="65" charset="-122"/>
                <a:sym typeface="+mn-ea"/>
              </a:rPr>
              <a:t>三</a:t>
            </a:r>
            <a:r>
              <a:rPr lang="zh-CN" altLang="zh-CN" sz="3200">
                <a:solidFill>
                  <a:srgbClr val="0000FF"/>
                </a:solidFill>
                <a:latin typeface="迷你简启体" pitchFamily="65" charset="-122"/>
                <a:ea typeface="迷你简启体" pitchFamily="65" charset="-122"/>
                <a:sym typeface="+mn-ea"/>
              </a:rPr>
              <a:t>环节组织答案；</a:t>
            </a:r>
            <a:endParaRPr lang="zh-CN" altLang="zh-CN" sz="3200">
              <a:solidFill>
                <a:srgbClr val="0000FF"/>
              </a:solidFill>
              <a:latin typeface="迷你简启体" pitchFamily="65" charset="-122"/>
              <a:ea typeface="迷你简启体" pitchFamily="65" charset="-122"/>
            </a:endParaRPr>
          </a:p>
          <a:p>
            <a:pPr>
              <a:buClr>
                <a:srgbClr val="000000"/>
              </a:buClr>
              <a:buSzTx/>
              <a:buNone/>
              <a:defRPr/>
            </a:pPr>
            <a:r>
              <a:rPr lang="zh-CN" altLang="zh-CN" sz="3200">
                <a:solidFill>
                  <a:srgbClr val="0000FF"/>
                </a:solidFill>
                <a:latin typeface="迷你简启体" pitchFamily="65" charset="-122"/>
                <a:ea typeface="迷你简启体" pitchFamily="65" charset="-122"/>
                <a:sym typeface="+mn-ea"/>
              </a:rPr>
              <a:t>     2</a:t>
            </a:r>
            <a:r>
              <a:rPr lang="zh-CN" altLang="zh-CN" sz="3200">
                <a:latin typeface="迷你简启体" pitchFamily="65" charset="-122"/>
                <a:ea typeface="迷你简启体" pitchFamily="65" charset="-122"/>
                <a:sym typeface="宋体" pitchFamily="2" charset="-122"/>
              </a:rPr>
              <a:t>.</a:t>
            </a:r>
            <a:r>
              <a:rPr lang="zh-CN" altLang="zh-CN" sz="3200">
                <a:solidFill>
                  <a:srgbClr val="0000FF"/>
                </a:solidFill>
                <a:latin typeface="迷你简启体" pitchFamily="65" charset="-122"/>
                <a:ea typeface="迷你简启体" pitchFamily="65" charset="-122"/>
                <a:sym typeface="+mn-ea"/>
              </a:rPr>
              <a:t>符合试题</a:t>
            </a:r>
            <a:r>
              <a:rPr lang="zh-CN" altLang="zh-CN" sz="3200">
                <a:solidFill>
                  <a:srgbClr val="FF0000"/>
                </a:solidFill>
                <a:latin typeface="迷你简启体" pitchFamily="65" charset="-122"/>
                <a:ea typeface="迷你简启体" pitchFamily="65" charset="-122"/>
                <a:sym typeface="+mn-ea"/>
              </a:rPr>
              <a:t>题干的要求</a:t>
            </a:r>
            <a:r>
              <a:rPr lang="zh-CN" altLang="zh-CN" sz="3200">
                <a:solidFill>
                  <a:srgbClr val="0000FF"/>
                </a:solidFill>
                <a:latin typeface="迷你简启体" pitchFamily="65" charset="-122"/>
                <a:ea typeface="迷你简启体" pitchFamily="65" charset="-122"/>
                <a:sym typeface="+mn-ea"/>
              </a:rPr>
              <a:t>，符合诗歌</a:t>
            </a:r>
            <a:r>
              <a:rPr lang="zh-CN" altLang="zh-CN" sz="3200">
                <a:solidFill>
                  <a:srgbClr val="FF0000"/>
                </a:solidFill>
                <a:latin typeface="迷你简启体" pitchFamily="65" charset="-122"/>
                <a:ea typeface="迷你简启体" pitchFamily="65" charset="-122"/>
                <a:sym typeface="+mn-ea"/>
              </a:rPr>
              <a:t>鉴赏的要求</a:t>
            </a:r>
            <a:r>
              <a:rPr lang="zh-CN" altLang="zh-CN" sz="3200">
                <a:solidFill>
                  <a:srgbClr val="0000FF"/>
                </a:solidFill>
                <a:latin typeface="迷你简启体" pitchFamily="65" charset="-122"/>
                <a:ea typeface="迷你简启体" pitchFamily="65" charset="-122"/>
                <a:sym typeface="+mn-ea"/>
              </a:rPr>
              <a:t>；</a:t>
            </a:r>
            <a:endParaRPr lang="zh-CN" altLang="zh-CN" sz="3200">
              <a:solidFill>
                <a:srgbClr val="0000FF"/>
              </a:solidFill>
              <a:latin typeface="迷你简启体" pitchFamily="65" charset="-122"/>
              <a:ea typeface="迷你简启体" pitchFamily="65" charset="-122"/>
            </a:endParaRPr>
          </a:p>
          <a:p>
            <a:pPr>
              <a:buClr>
                <a:srgbClr val="000000"/>
              </a:buClr>
              <a:buSzTx/>
              <a:buNone/>
              <a:defRPr/>
            </a:pPr>
            <a:r>
              <a:rPr lang="zh-CN" altLang="zh-CN" sz="3200">
                <a:solidFill>
                  <a:srgbClr val="0000FF"/>
                </a:solidFill>
                <a:latin typeface="迷你简启体" pitchFamily="65" charset="-122"/>
                <a:ea typeface="迷你简启体" pitchFamily="65" charset="-122"/>
                <a:sym typeface="+mn-ea"/>
              </a:rPr>
              <a:t>     3</a:t>
            </a:r>
            <a:r>
              <a:rPr lang="zh-CN" altLang="zh-CN" sz="3200">
                <a:latin typeface="迷你简启体" pitchFamily="65" charset="-122"/>
                <a:ea typeface="迷你简启体" pitchFamily="65" charset="-122"/>
                <a:sym typeface="宋体" pitchFamily="2" charset="-122"/>
              </a:rPr>
              <a:t>.</a:t>
            </a:r>
            <a:r>
              <a:rPr lang="zh-CN" altLang="zh-CN" sz="3200">
                <a:solidFill>
                  <a:srgbClr val="0000FF"/>
                </a:solidFill>
                <a:latin typeface="迷你简启体" pitchFamily="65" charset="-122"/>
                <a:ea typeface="迷你简启体" pitchFamily="65" charset="-122"/>
                <a:sym typeface="+mn-ea"/>
              </a:rPr>
              <a:t>一不离</a:t>
            </a:r>
            <a:r>
              <a:rPr lang="zh-CN" altLang="zh-CN" sz="3200">
                <a:solidFill>
                  <a:srgbClr val="FF0000"/>
                </a:solidFill>
                <a:latin typeface="迷你简启体" pitchFamily="65" charset="-122"/>
                <a:ea typeface="迷你简启体" pitchFamily="65" charset="-122"/>
                <a:sym typeface="+mn-ea"/>
              </a:rPr>
              <a:t>鉴赏术语，</a:t>
            </a:r>
            <a:r>
              <a:rPr lang="zh-CN" altLang="zh-CN" sz="3200">
                <a:solidFill>
                  <a:srgbClr val="0000FF"/>
                </a:solidFill>
                <a:latin typeface="迷你简启体" pitchFamily="65" charset="-122"/>
                <a:ea typeface="迷你简启体" pitchFamily="65" charset="-122"/>
                <a:sym typeface="+mn-ea"/>
              </a:rPr>
              <a:t>二不离</a:t>
            </a:r>
            <a:r>
              <a:rPr lang="zh-CN" altLang="zh-CN" sz="3200">
                <a:solidFill>
                  <a:srgbClr val="FF0000"/>
                </a:solidFill>
                <a:latin typeface="迷你简启体" pitchFamily="65" charset="-122"/>
                <a:ea typeface="迷你简启体" pitchFamily="65" charset="-122"/>
                <a:sym typeface="+mn-ea"/>
              </a:rPr>
              <a:t>原诗分析，</a:t>
            </a:r>
            <a:r>
              <a:rPr lang="zh-CN" altLang="zh-CN" sz="3200">
                <a:solidFill>
                  <a:srgbClr val="0000FF"/>
                </a:solidFill>
                <a:latin typeface="迷你简启体" pitchFamily="65" charset="-122"/>
                <a:ea typeface="迷你简启体" pitchFamily="65" charset="-122"/>
                <a:sym typeface="+mn-ea"/>
              </a:rPr>
              <a:t>三不离</a:t>
            </a:r>
            <a:r>
              <a:rPr lang="zh-CN" altLang="zh-CN" sz="3200">
                <a:solidFill>
                  <a:srgbClr val="FF0000"/>
                </a:solidFill>
                <a:latin typeface="迷你简启体" pitchFamily="65" charset="-122"/>
                <a:ea typeface="迷你简启体" pitchFamily="65" charset="-122"/>
                <a:sym typeface="+mn-ea"/>
              </a:rPr>
              <a:t>主旨情感</a:t>
            </a:r>
            <a:r>
              <a:rPr lang="zh-CN" altLang="zh-CN" sz="3200" smtClean="0">
                <a:solidFill>
                  <a:srgbClr val="FF0000"/>
                </a:solidFill>
                <a:latin typeface="迷你简启体" pitchFamily="65" charset="-122"/>
                <a:ea typeface="迷你简启体" pitchFamily="65" charset="-122"/>
                <a:sym typeface="+mn-ea"/>
              </a:rPr>
              <a:t>。</a:t>
            </a:r>
            <a:endParaRPr lang="zh-CN" altLang="zh-CN" sz="3200">
              <a:latin typeface="迷你简启体" pitchFamily="65" charset="-122"/>
              <a:ea typeface="迷你简启体" pitchFamily="65" charset="-122"/>
            </a:endParaRPr>
          </a:p>
          <a:p>
            <a:pPr>
              <a:buClr>
                <a:srgbClr val="000000"/>
              </a:buClr>
              <a:buSzTx/>
              <a:buNone/>
              <a:defRPr/>
            </a:pPr>
            <a:r>
              <a:rPr lang="zh-CN" altLang="zh-CN" sz="3200" smtClean="0">
                <a:latin typeface="迷你简启体" pitchFamily="65" charset="-122"/>
                <a:ea typeface="迷你简启体" pitchFamily="65" charset="-122"/>
                <a:sym typeface="+mn-ea"/>
              </a:rPr>
              <a:t>㈡</a:t>
            </a:r>
            <a:r>
              <a:rPr lang="zh-CN" altLang="zh-CN" sz="3200">
                <a:solidFill>
                  <a:srgbClr val="000000"/>
                </a:solidFill>
                <a:latin typeface="迷你简启体" pitchFamily="65" charset="-122"/>
                <a:ea typeface="迷你简启体" pitchFamily="65" charset="-122"/>
                <a:sym typeface="+mn-ea"/>
              </a:rPr>
              <a:t>答题角度（</a:t>
            </a:r>
            <a:r>
              <a:rPr lang="zh-CN" altLang="zh-CN" sz="3200">
                <a:latin typeface="迷你简启体" pitchFamily="65" charset="-122"/>
                <a:ea typeface="迷你简启体" pitchFamily="65" charset="-122"/>
                <a:sym typeface="+mn-ea"/>
              </a:rPr>
              <a:t>明了答案构成要点（即给分点），问什</a:t>
            </a:r>
            <a:r>
              <a:rPr lang="zh-CN" altLang="zh-CN" sz="3200" smtClean="0">
                <a:latin typeface="迷你简启体" pitchFamily="65" charset="-122"/>
                <a:ea typeface="迷你简启体" pitchFamily="65" charset="-122"/>
                <a:sym typeface="+mn-ea"/>
              </a:rPr>
              <a:t>么则</a:t>
            </a:r>
            <a:r>
              <a:rPr lang="zh-CN" altLang="zh-CN" sz="3200">
                <a:latin typeface="迷你简启体" pitchFamily="65" charset="-122"/>
                <a:ea typeface="迷你简启体" pitchFamily="65" charset="-122"/>
                <a:sym typeface="+mn-ea"/>
              </a:rPr>
              <a:t>什么就是回答的重点）</a:t>
            </a:r>
            <a:endParaRPr lang="zh-CN" altLang="zh-CN" sz="3200">
              <a:latin typeface="迷你简启体" pitchFamily="65" charset="-122"/>
              <a:ea typeface="迷你简启体" pitchFamily="65" charset="-122"/>
            </a:endParaRPr>
          </a:p>
          <a:p>
            <a:pPr>
              <a:buClr>
                <a:srgbClr val="000000"/>
              </a:buClr>
              <a:buSzTx/>
              <a:buNone/>
              <a:defRPr/>
            </a:pPr>
            <a:r>
              <a:rPr lang="zh-CN" altLang="zh-CN" sz="3200">
                <a:solidFill>
                  <a:srgbClr val="0000FF"/>
                </a:solidFill>
                <a:latin typeface="迷你简启体" pitchFamily="65" charset="-122"/>
                <a:ea typeface="迷你简启体" pitchFamily="65" charset="-122"/>
                <a:sym typeface="+mn-ea"/>
              </a:rPr>
              <a:t>    1</a:t>
            </a:r>
            <a:r>
              <a:rPr lang="zh-CN" altLang="zh-CN" sz="3200">
                <a:latin typeface="迷你简启体" pitchFamily="65" charset="-122"/>
                <a:ea typeface="迷你简启体" pitchFamily="65" charset="-122"/>
                <a:sym typeface="宋体" pitchFamily="2" charset="-122"/>
              </a:rPr>
              <a:t>.</a:t>
            </a:r>
            <a:r>
              <a:rPr lang="zh-CN" altLang="zh-CN" sz="3200">
                <a:solidFill>
                  <a:srgbClr val="0000FF"/>
                </a:solidFill>
                <a:latin typeface="迷你简启体" pitchFamily="65" charset="-122"/>
                <a:ea typeface="迷你简启体" pitchFamily="65" charset="-122"/>
                <a:sym typeface="+mn-ea"/>
              </a:rPr>
              <a:t>试题开口小的，按规定角度切入，问什么答什么；</a:t>
            </a:r>
            <a:endParaRPr lang="zh-CN" altLang="zh-CN" sz="3200">
              <a:solidFill>
                <a:srgbClr val="0000FF"/>
              </a:solidFill>
              <a:latin typeface="迷你简启体" pitchFamily="65" charset="-122"/>
              <a:ea typeface="迷你简启体" pitchFamily="65" charset="-122"/>
            </a:endParaRPr>
          </a:p>
          <a:p>
            <a:pPr>
              <a:buClr>
                <a:srgbClr val="000000"/>
              </a:buClr>
              <a:buSzTx/>
              <a:buNone/>
              <a:defRPr/>
            </a:pPr>
            <a:r>
              <a:rPr lang="zh-CN" altLang="zh-CN" sz="3200">
                <a:solidFill>
                  <a:srgbClr val="0000FF"/>
                </a:solidFill>
                <a:latin typeface="迷你简启体" pitchFamily="65" charset="-122"/>
                <a:ea typeface="迷你简启体" pitchFamily="65" charset="-122"/>
                <a:sym typeface="+mn-ea"/>
              </a:rPr>
              <a:t>    2</a:t>
            </a:r>
            <a:r>
              <a:rPr lang="zh-CN" altLang="zh-CN" sz="3200">
                <a:latin typeface="迷你简启体" pitchFamily="65" charset="-122"/>
                <a:ea typeface="迷你简启体" pitchFamily="65" charset="-122"/>
                <a:sym typeface="宋体" pitchFamily="2" charset="-122"/>
              </a:rPr>
              <a:t>.</a:t>
            </a:r>
            <a:r>
              <a:rPr lang="zh-CN" altLang="zh-CN" sz="3200">
                <a:solidFill>
                  <a:srgbClr val="0000FF"/>
                </a:solidFill>
                <a:latin typeface="迷你简启体" pitchFamily="65" charset="-122"/>
                <a:ea typeface="迷你简启体" pitchFamily="65" charset="-122"/>
                <a:sym typeface="+mn-ea"/>
              </a:rPr>
              <a:t>试题开口大的，须自选角度切入，考查一点，关涉全面。</a:t>
            </a:r>
            <a:endParaRPr lang="zh-CN" altLang="en-US" sz="3200"/>
          </a:p>
        </p:txBody>
      </p:sp>
    </p:spTree>
    <p:custDataLst>
      <p:tags r:id="rId2"/>
    </p:custDataLst>
  </p:cSld>
  <p:clrMapOvr>
    <a:masterClrMapping/>
  </p:clrMapOvr>
  <p:transition/>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378460" y="354330"/>
            <a:ext cx="10342880" cy="583565"/>
          </a:xfrm>
          <a:prstGeom prst="rect">
            <a:avLst/>
          </a:prstGeom>
          <a:noFill/>
        </p:spPr>
        <p:txBody>
          <a:bodyPr wrap="none" rtlCol="0" anchor="t">
            <a:spAutoFit/>
          </a:bodyPr>
          <a:lstStyle/>
          <a:p>
            <a:r>
              <a:rPr lang="zh-CN" altLang="zh-CN" sz="3200">
                <a:latin typeface="迷你简启体" pitchFamily="65" charset="-122"/>
                <a:ea typeface="迷你简启体" pitchFamily="65" charset="-122"/>
                <a:sym typeface="+mn-ea"/>
              </a:rPr>
              <a:t>答题格式：</a:t>
            </a:r>
            <a:r>
              <a:rPr lang="zh-CN" altLang="zh-CN" sz="3200">
                <a:solidFill>
                  <a:srgbClr val="FF0000"/>
                </a:solidFill>
                <a:latin typeface="迷你简启体" pitchFamily="65" charset="-122"/>
                <a:ea typeface="迷你简启体" pitchFamily="65" charset="-122"/>
                <a:sym typeface="+mn-ea"/>
              </a:rPr>
              <a:t>分点作答，先观点后理由</a:t>
            </a:r>
            <a:r>
              <a:rPr lang="zh-CN" altLang="zh-CN" sz="3200" smtClean="0">
                <a:solidFill>
                  <a:srgbClr val="FF0000"/>
                </a:solidFill>
                <a:latin typeface="迷你简启体" pitchFamily="65" charset="-122"/>
                <a:ea typeface="迷你简启体" pitchFamily="65" charset="-122"/>
                <a:sym typeface="+mn-ea"/>
              </a:rPr>
              <a:t>，采</a:t>
            </a:r>
            <a:r>
              <a:rPr lang="zh-CN" altLang="zh-CN" sz="3200">
                <a:solidFill>
                  <a:srgbClr val="FF0000"/>
                </a:solidFill>
                <a:latin typeface="迷你简启体" pitchFamily="65" charset="-122"/>
                <a:ea typeface="迷你简启体" pitchFamily="65" charset="-122"/>
                <a:sym typeface="+mn-ea"/>
              </a:rPr>
              <a:t>用总分式表述。</a:t>
            </a:r>
            <a:endParaRPr lang="zh-CN" altLang="en-US" sz="3200"/>
          </a:p>
        </p:txBody>
      </p:sp>
      <p:sp>
        <p:nvSpPr>
          <p:cNvPr id="3" name="文本框 2"/>
          <p:cNvSpPr txBox="1"/>
          <p:nvPr/>
        </p:nvSpPr>
        <p:spPr>
          <a:xfrm>
            <a:off x="636905" y="937895"/>
            <a:ext cx="11112500" cy="5015865"/>
          </a:xfrm>
          <a:prstGeom prst="rect">
            <a:avLst/>
          </a:prstGeom>
          <a:noFill/>
        </p:spPr>
        <p:txBody>
          <a:bodyPr wrap="square" rtlCol="0" anchor="t">
            <a:spAutoFit/>
          </a:bodyPr>
          <a:lstStyle/>
          <a:p>
            <a:pPr algn="ctr"/>
            <a:r>
              <a:rPr lang="zh-CN" altLang="zh-CN" sz="3200">
                <a:solidFill>
                  <a:srgbClr val="000000"/>
                </a:solidFill>
                <a:latin typeface="迷你简启体" pitchFamily="65" charset="-122"/>
                <a:ea typeface="迷你简启体" pitchFamily="65" charset="-122"/>
                <a:sym typeface="+mn-ea"/>
              </a:rPr>
              <a:t>“三句到位法”的答题思</a:t>
            </a:r>
            <a:r>
              <a:rPr lang="zh-CN" altLang="zh-CN" sz="3200" smtClean="0">
                <a:solidFill>
                  <a:srgbClr val="000000"/>
                </a:solidFill>
                <a:latin typeface="迷你简启体" pitchFamily="65" charset="-122"/>
                <a:ea typeface="迷你简启体" pitchFamily="65" charset="-122"/>
                <a:sym typeface="+mn-ea"/>
              </a:rPr>
              <a:t>路</a:t>
            </a:r>
            <a:endParaRPr lang="en-US" altLang="zh-CN" sz="3200" smtClean="0">
              <a:latin typeface="迷你简启体" pitchFamily="65" charset="-122"/>
              <a:ea typeface="迷你简启体" pitchFamily="65" charset="-122"/>
            </a:endParaRPr>
          </a:p>
          <a:p>
            <a:r>
              <a:rPr lang="zh-CN" altLang="zh-CN" sz="3200" smtClean="0">
                <a:solidFill>
                  <a:srgbClr val="FF0000"/>
                </a:solidFill>
                <a:latin typeface="迷你简启体" pitchFamily="65" charset="-122"/>
                <a:ea typeface="迷你简启体" pitchFamily="65" charset="-122"/>
                <a:sym typeface="+mn-ea"/>
              </a:rPr>
              <a:t>1</a:t>
            </a:r>
            <a:r>
              <a:rPr lang="zh-CN" altLang="zh-CN" sz="3200">
                <a:solidFill>
                  <a:srgbClr val="FF0000"/>
                </a:solidFill>
                <a:latin typeface="迷你简启体" pitchFamily="65" charset="-122"/>
                <a:ea typeface="迷你简启体" pitchFamily="65" charset="-122"/>
                <a:sym typeface="+mn-ea"/>
              </a:rPr>
              <a:t>.第一句亮观点，答考点（总）</a:t>
            </a:r>
            <a:endParaRPr lang="zh-CN" altLang="zh-CN" sz="3200">
              <a:solidFill>
                <a:srgbClr val="000000"/>
              </a:solidFill>
              <a:latin typeface="迷你简启体" pitchFamily="65" charset="-122"/>
              <a:ea typeface="迷你简启体" pitchFamily="65" charset="-122"/>
            </a:endParaRPr>
          </a:p>
          <a:p>
            <a:r>
              <a:rPr lang="zh-CN" altLang="zh-CN" sz="3200">
                <a:solidFill>
                  <a:srgbClr val="000000"/>
                </a:solidFill>
                <a:latin typeface="迷你简启体" pitchFamily="65" charset="-122"/>
                <a:ea typeface="迷你简启体" pitchFamily="65" charset="-122"/>
                <a:sym typeface="+mn-ea"/>
              </a:rPr>
              <a:t>     问什么答什么，指明</a:t>
            </a:r>
            <a:r>
              <a:rPr lang="zh-CN" altLang="zh-CN" sz="3200">
                <a:solidFill>
                  <a:srgbClr val="0000FF"/>
                </a:solidFill>
                <a:latin typeface="迷你简启体" pitchFamily="65" charset="-122"/>
                <a:ea typeface="迷你简启体" pitchFamily="65" charset="-122"/>
                <a:sym typeface="+mn-ea"/>
              </a:rPr>
              <a:t>形象（意象）特征、语言特点、表达技巧</a:t>
            </a:r>
            <a:r>
              <a:rPr lang="zh-CN" altLang="zh-CN" sz="3200">
                <a:solidFill>
                  <a:srgbClr val="000000"/>
                </a:solidFill>
                <a:latin typeface="迷你简启体" pitchFamily="65" charset="-122"/>
                <a:ea typeface="迷你简启体" pitchFamily="65" charset="-122"/>
                <a:sym typeface="+mn-ea"/>
              </a:rPr>
              <a:t>等等。</a:t>
            </a:r>
            <a:endParaRPr lang="zh-CN" altLang="zh-CN" sz="3200">
              <a:solidFill>
                <a:srgbClr val="000000"/>
              </a:solidFill>
              <a:latin typeface="迷你简启体" pitchFamily="65" charset="-122"/>
              <a:ea typeface="迷你简启体" pitchFamily="65" charset="-122"/>
            </a:endParaRPr>
          </a:p>
          <a:p>
            <a:r>
              <a:rPr lang="zh-CN" altLang="zh-CN" sz="3200" smtClean="0">
                <a:solidFill>
                  <a:srgbClr val="FF0000"/>
                </a:solidFill>
                <a:latin typeface="迷你简启体" pitchFamily="65" charset="-122"/>
                <a:ea typeface="迷你简启体" pitchFamily="65" charset="-122"/>
                <a:sym typeface="+mn-ea"/>
              </a:rPr>
              <a:t>2</a:t>
            </a:r>
            <a:r>
              <a:rPr lang="zh-CN" altLang="zh-CN" sz="3200">
                <a:solidFill>
                  <a:srgbClr val="FF0000"/>
                </a:solidFill>
                <a:latin typeface="迷你简启体" pitchFamily="65" charset="-122"/>
                <a:ea typeface="迷你简启体" pitchFamily="65" charset="-122"/>
                <a:sym typeface="+mn-ea"/>
              </a:rPr>
              <a:t>.第二句抠诗句，作分析（分）</a:t>
            </a:r>
            <a:endParaRPr lang="zh-CN" altLang="zh-CN" sz="3200">
              <a:solidFill>
                <a:srgbClr val="000000"/>
              </a:solidFill>
              <a:latin typeface="迷你简启体" pitchFamily="65" charset="-122"/>
              <a:ea typeface="迷你简启体" pitchFamily="65" charset="-122"/>
            </a:endParaRPr>
          </a:p>
          <a:p>
            <a:r>
              <a:rPr lang="zh-CN" altLang="zh-CN" sz="3200">
                <a:solidFill>
                  <a:srgbClr val="000000"/>
                </a:solidFill>
                <a:latin typeface="迷你简启体" pitchFamily="65" charset="-122"/>
                <a:ea typeface="迷你简启体" pitchFamily="65" charset="-122"/>
                <a:sym typeface="+mn-ea"/>
              </a:rPr>
              <a:t>   要有文本意识、语境意识，</a:t>
            </a:r>
            <a:r>
              <a:rPr lang="zh-CN" altLang="zh-CN" sz="3200">
                <a:solidFill>
                  <a:srgbClr val="0000FF"/>
                </a:solidFill>
                <a:latin typeface="迷你简启体" pitchFamily="65" charset="-122"/>
                <a:ea typeface="迷你简启体" pitchFamily="65" charset="-122"/>
                <a:sym typeface="+mn-ea"/>
              </a:rPr>
              <a:t>准确解读诗家语，引诗释义、理解意境、感悟诗情</a:t>
            </a:r>
            <a:r>
              <a:rPr lang="zh-CN" altLang="zh-CN" sz="3200">
                <a:solidFill>
                  <a:srgbClr val="000000"/>
                </a:solidFill>
                <a:latin typeface="迷你简启体" pitchFamily="65" charset="-122"/>
                <a:ea typeface="迷你简启体" pitchFamily="65" charset="-122"/>
                <a:sym typeface="+mn-ea"/>
              </a:rPr>
              <a:t>。</a:t>
            </a:r>
            <a:endParaRPr lang="zh-CN" altLang="zh-CN" sz="3200">
              <a:solidFill>
                <a:srgbClr val="000000"/>
              </a:solidFill>
              <a:latin typeface="迷你简启体" pitchFamily="65" charset="-122"/>
              <a:ea typeface="迷你简启体" pitchFamily="65" charset="-122"/>
            </a:endParaRPr>
          </a:p>
          <a:p>
            <a:r>
              <a:rPr lang="zh-CN" altLang="zh-CN" sz="3200" smtClean="0">
                <a:solidFill>
                  <a:srgbClr val="FF0000"/>
                </a:solidFill>
                <a:latin typeface="迷你简启体" pitchFamily="65" charset="-122"/>
                <a:ea typeface="迷你简启体" pitchFamily="65" charset="-122"/>
                <a:sym typeface="+mn-ea"/>
              </a:rPr>
              <a:t>3</a:t>
            </a:r>
            <a:r>
              <a:rPr lang="zh-CN" altLang="zh-CN" sz="3200">
                <a:solidFill>
                  <a:srgbClr val="FF0000"/>
                </a:solidFill>
                <a:latin typeface="迷你简启体" pitchFamily="65" charset="-122"/>
                <a:ea typeface="迷你简启体" pitchFamily="65" charset="-122"/>
                <a:sym typeface="+mn-ea"/>
              </a:rPr>
              <a:t>.第三句点主旨，评效果（总）</a:t>
            </a:r>
            <a:endParaRPr lang="zh-CN" altLang="zh-CN" sz="3200">
              <a:solidFill>
                <a:srgbClr val="000000"/>
              </a:solidFill>
              <a:latin typeface="迷你简启体" pitchFamily="65" charset="-122"/>
              <a:ea typeface="迷你简启体" pitchFamily="65" charset="-122"/>
            </a:endParaRPr>
          </a:p>
          <a:p>
            <a:r>
              <a:rPr lang="zh-CN" altLang="zh-CN" sz="3200">
                <a:solidFill>
                  <a:srgbClr val="000000"/>
                </a:solidFill>
                <a:latin typeface="迷你简启体" pitchFamily="65" charset="-122"/>
                <a:ea typeface="迷你简启体" pitchFamily="65" charset="-122"/>
                <a:sym typeface="+mn-ea"/>
              </a:rPr>
              <a:t>   指明诗歌在</a:t>
            </a:r>
            <a:r>
              <a:rPr lang="zh-CN" altLang="zh-CN" sz="3200">
                <a:solidFill>
                  <a:srgbClr val="0000FF"/>
                </a:solidFill>
                <a:latin typeface="迷你简启体" pitchFamily="65" charset="-122"/>
                <a:ea typeface="迷你简启体" pitchFamily="65" charset="-122"/>
                <a:sym typeface="+mn-ea"/>
              </a:rPr>
              <a:t>表情达意上的作用或效果，评价其思想内容和观点态度</a:t>
            </a:r>
            <a:r>
              <a:rPr lang="zh-CN" altLang="zh-CN" sz="3200">
                <a:solidFill>
                  <a:srgbClr val="000000"/>
                </a:solidFill>
                <a:latin typeface="迷你简启体" pitchFamily="65" charset="-122"/>
                <a:ea typeface="迷你简启体" pitchFamily="65" charset="-122"/>
                <a:sym typeface="+mn-ea"/>
              </a:rPr>
              <a:t>。</a:t>
            </a:r>
            <a:endParaRPr lang="zh-CN" altLang="en-US" sz="3200"/>
          </a:p>
        </p:txBody>
      </p:sp>
    </p:spTree>
    <p:custDataLst>
      <p:tags r:id="rId2"/>
    </p:custDataLst>
  </p:cSld>
  <p:clrMapOvr>
    <a:masterClrMapping/>
  </p:clrMapOvr>
  <p:transition/>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Rectangle 903"/>
          <p:cNvSpPr txBox="1">
            <a:spLocks noChangeArrowheads="1"/>
          </p:cNvSpPr>
          <p:nvPr/>
        </p:nvSpPr>
        <p:spPr>
          <a:xfrm>
            <a:off x="360045" y="193675"/>
            <a:ext cx="11762740" cy="632460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endParaRPr lang="en-US" altLang="en-US" sz="3600" smtClean="0">
              <a:latin typeface="宋体" pitchFamily="2" charset="-122"/>
            </a:endParaRPr>
          </a:p>
          <a:p>
            <a:pPr algn="ctr">
              <a:buFont typeface="Arial" pitchFamily="34" charset="0"/>
              <a:buNone/>
            </a:pPr>
            <a:r>
              <a:rPr lang="zh-CN" altLang="en-US" sz="6600" smtClean="0">
                <a:solidFill>
                  <a:srgbClr val="FF0000"/>
                </a:solidFill>
                <a:latin typeface="楷体" charset="-122"/>
                <a:ea typeface="楷体" charset="-122"/>
              </a:rPr>
              <a:t>五种常见题型</a:t>
            </a:r>
            <a:endParaRPr lang="en-US" altLang="zh-CN" sz="6600" smtClean="0">
              <a:solidFill>
                <a:srgbClr val="FF0000"/>
              </a:solidFill>
              <a:latin typeface="楷体" charset="-122"/>
              <a:ea typeface="楷体" charset="-122"/>
            </a:endParaRPr>
          </a:p>
          <a:p>
            <a:pPr algn="ctr">
              <a:buFont typeface="Arial" pitchFamily="34" charset="0"/>
              <a:buNone/>
            </a:pPr>
            <a:r>
              <a:rPr lang="en-US" altLang="en-US" sz="3200" smtClean="0">
                <a:latin typeface="楷体" charset="-122"/>
                <a:ea typeface="楷体" charset="-122"/>
              </a:rPr>
              <a:t>  </a:t>
            </a:r>
          </a:p>
          <a:p>
            <a:pPr algn="ctr">
              <a:buFont typeface="Arial" pitchFamily="34" charset="0"/>
              <a:buNone/>
            </a:pPr>
            <a:r>
              <a:rPr lang="en-US" altLang="en-US" sz="3200" smtClean="0">
                <a:latin typeface="楷体" charset="-122"/>
                <a:ea typeface="楷体" charset="-122"/>
              </a:rPr>
              <a:t>   </a:t>
            </a:r>
            <a:r>
              <a:rPr lang="en-US" altLang="en-US" sz="4400" smtClean="0">
                <a:latin typeface="楷体" charset="-122"/>
                <a:ea typeface="楷体" charset="-122"/>
              </a:rPr>
              <a:t>1、</a:t>
            </a:r>
            <a:r>
              <a:rPr lang="en-US" altLang="en-US" sz="4400" b="1" smtClean="0">
                <a:latin typeface="楷体" charset="-122"/>
                <a:ea typeface="楷体" charset="-122"/>
              </a:rPr>
              <a:t> </a:t>
            </a:r>
            <a:r>
              <a:rPr lang="zh-CN" altLang="zh-CN" sz="4400" b="1" smtClean="0">
                <a:latin typeface="楷体" charset="-122"/>
                <a:ea typeface="楷体" charset="-122"/>
              </a:rPr>
              <a:t>含义情感类</a:t>
            </a:r>
            <a:endParaRPr lang="en-US" altLang="en-US" sz="4400" smtClean="0">
              <a:latin typeface="楷体" charset="-122"/>
              <a:ea typeface="楷体" charset="-122"/>
            </a:endParaRPr>
          </a:p>
          <a:p>
            <a:pPr algn="ctr">
              <a:buNone/>
            </a:pPr>
            <a:r>
              <a:rPr lang="en-US" altLang="en-US" sz="4400" smtClean="0">
                <a:latin typeface="楷体" charset="-122"/>
                <a:ea typeface="楷体" charset="-122"/>
              </a:rPr>
              <a:t>  2、 </a:t>
            </a:r>
            <a:r>
              <a:rPr lang="zh-CN" altLang="zh-CN" sz="4400" b="1" smtClean="0">
                <a:latin typeface="楷体" charset="-122"/>
                <a:ea typeface="楷体" charset="-122"/>
              </a:rPr>
              <a:t>表</a:t>
            </a:r>
            <a:r>
              <a:rPr lang="zh-CN" altLang="zh-CN" sz="4400" b="1">
                <a:latin typeface="楷体" charset="-122"/>
                <a:ea typeface="楷体" charset="-122"/>
              </a:rPr>
              <a:t>达技巧</a:t>
            </a:r>
            <a:r>
              <a:rPr lang="zh-CN" altLang="zh-CN" sz="4400" b="1" smtClean="0">
                <a:latin typeface="楷体" charset="-122"/>
                <a:ea typeface="楷体" charset="-122"/>
              </a:rPr>
              <a:t>类</a:t>
            </a:r>
            <a:endParaRPr lang="en-US" altLang="zh-CN" sz="4400" smtClean="0">
              <a:latin typeface="楷体" charset="-122"/>
              <a:ea typeface="楷体" charset="-122"/>
            </a:endParaRPr>
          </a:p>
          <a:p>
            <a:pPr algn="ctr">
              <a:buNone/>
            </a:pPr>
            <a:r>
              <a:rPr lang="en-US" altLang="en-US" sz="4400" smtClean="0">
                <a:latin typeface="楷体" charset="-122"/>
                <a:ea typeface="楷体" charset="-122"/>
              </a:rPr>
              <a:t>  3、 </a:t>
            </a:r>
            <a:r>
              <a:rPr lang="zh-CN" altLang="zh-CN" sz="4400" b="1" smtClean="0">
                <a:latin typeface="楷体" charset="-122"/>
                <a:ea typeface="楷体" charset="-122"/>
              </a:rPr>
              <a:t>诗</a:t>
            </a:r>
            <a:r>
              <a:rPr lang="zh-CN" altLang="zh-CN" sz="4400" b="1">
                <a:latin typeface="楷体" charset="-122"/>
                <a:ea typeface="楷体" charset="-122"/>
              </a:rPr>
              <a:t>歌语言</a:t>
            </a:r>
            <a:r>
              <a:rPr lang="zh-CN" altLang="zh-CN" sz="4400" b="1" smtClean="0">
                <a:latin typeface="楷体" charset="-122"/>
                <a:ea typeface="楷体" charset="-122"/>
              </a:rPr>
              <a:t>类</a:t>
            </a:r>
            <a:endParaRPr lang="en-US" altLang="en-US" sz="4400" smtClean="0">
              <a:latin typeface="楷体" charset="-122"/>
              <a:ea typeface="楷体" charset="-122"/>
            </a:endParaRPr>
          </a:p>
          <a:p>
            <a:pPr algn="ctr">
              <a:buFont typeface="Arial" pitchFamily="34" charset="0"/>
              <a:buNone/>
            </a:pPr>
            <a:r>
              <a:rPr lang="en-US" altLang="en-US" sz="4400" smtClean="0">
                <a:latin typeface="楷体" charset="-122"/>
                <a:ea typeface="楷体" charset="-122"/>
              </a:rPr>
              <a:t>  4、</a:t>
            </a:r>
            <a:r>
              <a:rPr lang="en-US" altLang="en-US" sz="4400" b="1" smtClean="0">
                <a:latin typeface="楷体" charset="-122"/>
                <a:ea typeface="楷体" charset="-122"/>
              </a:rPr>
              <a:t> </a:t>
            </a:r>
            <a:r>
              <a:rPr lang="zh-CN" altLang="zh-CN" sz="4400" b="1" smtClean="0">
                <a:latin typeface="楷体" charset="-122"/>
                <a:ea typeface="楷体" charset="-122"/>
              </a:rPr>
              <a:t>诗歌形象类</a:t>
            </a:r>
            <a:endParaRPr lang="en-US" altLang="en-US" sz="4400" smtClean="0">
              <a:latin typeface="楷体" charset="-122"/>
              <a:ea typeface="楷体" charset="-122"/>
            </a:endParaRPr>
          </a:p>
          <a:p>
            <a:pPr algn="ctr">
              <a:buFontTx/>
              <a:buNone/>
            </a:pPr>
            <a:r>
              <a:rPr lang="en-US" altLang="en-US" sz="4400" b="1" smtClean="0">
                <a:latin typeface="楷体" charset="-122"/>
                <a:ea typeface="楷体" charset="-122"/>
              </a:rPr>
              <a:t>  5、</a:t>
            </a:r>
            <a:r>
              <a:rPr lang="zh-CN" altLang="en-US" sz="4400" b="1" smtClean="0">
                <a:latin typeface="楷体" charset="-122"/>
                <a:ea typeface="楷体" charset="-122"/>
              </a:rPr>
              <a:t> 比较鉴赏型</a:t>
            </a: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p:nvPr/>
        </p:nvSpPr>
        <p:spPr>
          <a:xfrm>
            <a:off x="2396044" y="2766415"/>
            <a:ext cx="6032421" cy="579005"/>
          </a:xfrm>
          <a:prstGeom prst="rect">
            <a:avLst/>
          </a:prstGeom>
        </p:spPr>
        <p:txBody>
          <a:bodyPr wrap="none">
            <a:spAutoFit/>
          </a:bodyPr>
          <a:lstStyle/>
          <a:p>
            <a:pPr indent="304800">
              <a:lnSpc>
                <a:spcPts val="3200"/>
              </a:lnSpc>
            </a:pPr>
            <a:r>
              <a:rPr lang="zh-CN" altLang="zh-CN" sz="5400" b="1" kern="0">
                <a:solidFill>
                  <a:schemeClr val="accent5">
                    <a:lumMod val="75000"/>
                  </a:schemeClr>
                </a:solidFill>
                <a:latin typeface="Calibri"/>
                <a:ea typeface="微软雅黑" panose="020b0503020204020204" pitchFamily="34" charset="-122"/>
                <a:cs typeface="微软雅黑" panose="020b0503020204020204" pitchFamily="34" charset="-122"/>
              </a:rPr>
              <a:t>（一）含义情感类</a:t>
            </a:r>
            <a:endParaRPr lang="zh-CN" altLang="zh-CN" sz="5400" kern="100">
              <a:solidFill>
                <a:schemeClr val="accent5">
                  <a:lumMod val="75000"/>
                </a:schemeClr>
              </a:solidFill>
              <a:latin typeface="Calibri"/>
              <a:ea typeface="宋体" pitchFamily="2" charset="-122"/>
              <a:cs typeface="Times New Roman" pitchFamily="18" charset="0"/>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p:nvPr/>
        </p:nvSpPr>
        <p:spPr>
          <a:xfrm>
            <a:off x="249661" y="1609185"/>
            <a:ext cx="4668980" cy="3785652"/>
          </a:xfrm>
          <a:prstGeom prst="rect">
            <a:avLst/>
          </a:prstGeom>
        </p:spPr>
        <p:txBody>
          <a:bodyPr wrap="square">
            <a:spAutoFit/>
          </a:bodyPr>
          <a:lstStyle/>
          <a:p>
            <a:pPr indent="304800">
              <a:lnSpc>
                <a:spcPts val="3200"/>
              </a:lnSpc>
            </a:pPr>
            <a:r>
              <a:rPr lang="zh-CN" altLang="zh-CN" sz="2800" kern="0" smtClean="0">
                <a:solidFill>
                  <a:srgbClr val="323E32"/>
                </a:solidFill>
                <a:latin typeface="Calibri"/>
                <a:ea typeface="微软雅黑" panose="020b0503020204020204" pitchFamily="34" charset="-122"/>
                <a:cs typeface="微软雅黑" panose="020b0503020204020204" pitchFamily="34" charset="-122"/>
              </a:rPr>
              <a:t>（</a:t>
            </a:r>
            <a:r>
              <a:rPr lang="en-US" altLang="zh-CN" sz="2800" kern="0">
                <a:solidFill>
                  <a:srgbClr val="323E32"/>
                </a:solidFill>
                <a:latin typeface="Calibri"/>
                <a:ea typeface="微软雅黑" panose="020b0503020204020204" pitchFamily="34" charset="-122"/>
                <a:cs typeface="微软雅黑" panose="020b0503020204020204" pitchFamily="34" charset="-122"/>
              </a:rPr>
              <a:t>2019</a:t>
            </a:r>
            <a:r>
              <a:rPr lang="zh-CN" altLang="zh-CN" sz="2800" kern="0">
                <a:solidFill>
                  <a:srgbClr val="323E32"/>
                </a:solidFill>
                <a:latin typeface="Calibri"/>
                <a:ea typeface="微软雅黑" panose="020b0503020204020204" pitchFamily="34" charset="-122"/>
                <a:cs typeface="微软雅黑" panose="020b0503020204020204" pitchFamily="34" charset="-122"/>
              </a:rPr>
              <a:t>年全国</a:t>
            </a:r>
            <a:r>
              <a:rPr lang="en-US" altLang="zh-CN" sz="2800" kern="0">
                <a:solidFill>
                  <a:srgbClr val="323E32"/>
                </a:solidFill>
                <a:latin typeface="Calibri"/>
                <a:ea typeface="微软雅黑" panose="020b0503020204020204" pitchFamily="34" charset="-122"/>
                <a:cs typeface="微软雅黑" panose="020b0503020204020204" pitchFamily="34" charset="-122"/>
              </a:rPr>
              <a:t>I</a:t>
            </a:r>
            <a:r>
              <a:rPr lang="zh-CN" altLang="zh-CN" sz="2800" kern="0">
                <a:solidFill>
                  <a:srgbClr val="323E32"/>
                </a:solidFill>
                <a:latin typeface="Calibri"/>
                <a:ea typeface="微软雅黑" panose="020b0503020204020204" pitchFamily="34" charset="-122"/>
                <a:cs typeface="微软雅黑" panose="020b0503020204020204" pitchFamily="34" charset="-122"/>
              </a:rPr>
              <a:t>卷</a:t>
            </a:r>
            <a:r>
              <a:rPr lang="zh-CN" altLang="zh-CN" sz="2800" kern="0" smtClean="0">
                <a:solidFill>
                  <a:srgbClr val="323E32"/>
                </a:solidFill>
                <a:latin typeface="Calibri"/>
                <a:ea typeface="微软雅黑" panose="020b0503020204020204" pitchFamily="34" charset="-122"/>
                <a:cs typeface="微软雅黑" panose="020b0503020204020204" pitchFamily="34" charset="-122"/>
              </a:rPr>
              <a:t>）</a:t>
            </a:r>
            <a:endParaRPr lang="zh-CN" altLang="zh-CN" sz="2000" kern="100">
              <a:latin typeface="Calibri"/>
              <a:ea typeface="宋体" pitchFamily="2" charset="-122"/>
              <a:cs typeface="Times New Roman" pitchFamily="18" charset="0"/>
            </a:endParaRPr>
          </a:p>
          <a:p>
            <a:pPr indent="304800" algn="ctr">
              <a:lnSpc>
                <a:spcPts val="3200"/>
              </a:lnSpc>
            </a:pPr>
            <a:r>
              <a:rPr lang="zh-CN" altLang="zh-CN" sz="2800" kern="0">
                <a:solidFill>
                  <a:srgbClr val="323E32"/>
                </a:solidFill>
                <a:latin typeface="Calibri"/>
                <a:ea typeface="微软雅黑" panose="020b0503020204020204" pitchFamily="34" charset="-122"/>
                <a:cs typeface="微软雅黑" panose="020b0503020204020204" pitchFamily="34" charset="-122"/>
              </a:rPr>
              <a:t>题许道宁</a:t>
            </a:r>
            <a:r>
              <a:rPr lang="zh-CN" altLang="zh-CN" sz="2800" kern="0" smtClean="0">
                <a:solidFill>
                  <a:srgbClr val="323E32"/>
                </a:solidFill>
                <a:latin typeface="Calibri"/>
                <a:ea typeface="微软雅黑" panose="020b0503020204020204" pitchFamily="34" charset="-122"/>
                <a:cs typeface="微软雅黑" panose="020b0503020204020204" pitchFamily="34" charset="-122"/>
              </a:rPr>
              <a:t>画陈</a:t>
            </a:r>
            <a:r>
              <a:rPr lang="zh-CN" altLang="zh-CN" sz="2800" kern="0">
                <a:solidFill>
                  <a:srgbClr val="323E32"/>
                </a:solidFill>
                <a:latin typeface="Calibri"/>
                <a:ea typeface="微软雅黑" panose="020b0503020204020204" pitchFamily="34" charset="-122"/>
                <a:cs typeface="微软雅黑" panose="020b0503020204020204" pitchFamily="34" charset="-122"/>
              </a:rPr>
              <a:t>与义</a:t>
            </a:r>
            <a:endParaRPr lang="zh-CN" altLang="zh-CN" sz="2000" kern="100">
              <a:latin typeface="Calibri"/>
              <a:ea typeface="宋体" pitchFamily="2" charset="-122"/>
              <a:cs typeface="Times New Roman" pitchFamily="18" charset="0"/>
            </a:endParaRPr>
          </a:p>
          <a:p>
            <a:pPr indent="304800" algn="ctr">
              <a:lnSpc>
                <a:spcPts val="3200"/>
              </a:lnSpc>
            </a:pPr>
            <a:r>
              <a:rPr lang="zh-CN" altLang="zh-CN" sz="2800" kern="0">
                <a:solidFill>
                  <a:srgbClr val="323E32"/>
                </a:solidFill>
                <a:latin typeface="Calibri"/>
                <a:ea typeface="楷体" charset="-122"/>
                <a:cs typeface="楷体" panose="02010609060101010101" charset="-122"/>
              </a:rPr>
              <a:t>满眼长江水，苍然何郡山？</a:t>
            </a:r>
            <a:endParaRPr lang="zh-CN" altLang="zh-CN" sz="2000" kern="100">
              <a:latin typeface="Calibri"/>
              <a:ea typeface="宋体" pitchFamily="2" charset="-122"/>
              <a:cs typeface="Times New Roman" pitchFamily="18" charset="0"/>
            </a:endParaRPr>
          </a:p>
          <a:p>
            <a:pPr indent="304800" algn="ctr">
              <a:lnSpc>
                <a:spcPts val="3200"/>
              </a:lnSpc>
            </a:pPr>
            <a:r>
              <a:rPr lang="zh-CN" altLang="zh-CN" sz="2800" kern="0">
                <a:solidFill>
                  <a:srgbClr val="323E32"/>
                </a:solidFill>
                <a:latin typeface="Calibri"/>
                <a:ea typeface="楷体" charset="-122"/>
                <a:cs typeface="楷体" panose="02010609060101010101" charset="-122"/>
              </a:rPr>
              <a:t>向来万里意，今在一窗间。</a:t>
            </a:r>
            <a:endParaRPr lang="zh-CN" altLang="zh-CN" sz="2000" kern="100">
              <a:latin typeface="Calibri"/>
              <a:ea typeface="宋体" pitchFamily="2" charset="-122"/>
              <a:cs typeface="Times New Roman" pitchFamily="18" charset="0"/>
            </a:endParaRPr>
          </a:p>
          <a:p>
            <a:pPr indent="304800" algn="ctr">
              <a:lnSpc>
                <a:spcPts val="3200"/>
              </a:lnSpc>
            </a:pPr>
            <a:r>
              <a:rPr lang="zh-CN" altLang="zh-CN" sz="2800" kern="0">
                <a:solidFill>
                  <a:srgbClr val="323E32"/>
                </a:solidFill>
                <a:latin typeface="Calibri"/>
                <a:ea typeface="楷体" charset="-122"/>
                <a:cs typeface="楷体" panose="02010609060101010101" charset="-122"/>
              </a:rPr>
              <a:t>众木俱含晚，孤云遂不还。</a:t>
            </a:r>
            <a:endParaRPr lang="zh-CN" altLang="zh-CN" sz="2000" kern="100">
              <a:latin typeface="Calibri"/>
              <a:ea typeface="宋体" pitchFamily="2" charset="-122"/>
              <a:cs typeface="Times New Roman" pitchFamily="18" charset="0"/>
            </a:endParaRPr>
          </a:p>
          <a:p>
            <a:pPr indent="304800" algn="ctr">
              <a:lnSpc>
                <a:spcPts val="3200"/>
              </a:lnSpc>
            </a:pPr>
            <a:r>
              <a:rPr lang="zh-CN" altLang="zh-CN" sz="2800" kern="0">
                <a:solidFill>
                  <a:srgbClr val="323E32"/>
                </a:solidFill>
                <a:latin typeface="Calibri"/>
                <a:ea typeface="楷体" charset="-122"/>
                <a:cs typeface="楷体" panose="02010609060101010101" charset="-122"/>
              </a:rPr>
              <a:t>此中有佳句，吟断不相关。</a:t>
            </a:r>
            <a:endParaRPr lang="zh-CN" altLang="zh-CN" sz="2000" kern="100">
              <a:latin typeface="Calibri"/>
              <a:ea typeface="宋体" pitchFamily="2" charset="-122"/>
              <a:cs typeface="Times New Roman" pitchFamily="18" charset="0"/>
            </a:endParaRPr>
          </a:p>
          <a:p>
            <a:pPr indent="304800">
              <a:lnSpc>
                <a:spcPts val="3200"/>
              </a:lnSpc>
            </a:pPr>
            <a:r>
              <a:rPr lang="zh-CN" altLang="zh-CN" sz="2800" kern="0" smtClean="0">
                <a:solidFill>
                  <a:srgbClr val="FF0000"/>
                </a:solidFill>
                <a:latin typeface="Calibri"/>
                <a:ea typeface="微软雅黑" panose="020b0503020204020204" pitchFamily="34" charset="-122"/>
                <a:cs typeface="微软雅黑" panose="020b0503020204020204" pitchFamily="34" charset="-122"/>
              </a:rPr>
              <a:t>诗</a:t>
            </a:r>
            <a:r>
              <a:rPr lang="zh-CN" altLang="zh-CN" sz="2800" kern="0">
                <a:solidFill>
                  <a:srgbClr val="FF0000"/>
                </a:solidFill>
                <a:latin typeface="Calibri"/>
                <a:ea typeface="微软雅黑" panose="020b0503020204020204" pitchFamily="34" charset="-122"/>
                <a:cs typeface="微软雅黑" panose="020b0503020204020204" pitchFamily="34" charset="-122"/>
              </a:rPr>
              <a:t>的尾联有什么含意？</a:t>
            </a:r>
            <a:r>
              <a:rPr lang="zh-CN" altLang="zh-CN" sz="2800" kern="0">
                <a:solidFill>
                  <a:srgbClr val="323E32"/>
                </a:solidFill>
                <a:latin typeface="Calibri"/>
                <a:ea typeface="微软雅黑" panose="020b0503020204020204" pitchFamily="34" charset="-122"/>
                <a:cs typeface="微软雅黑" panose="020b0503020204020204" pitchFamily="34" charset="-122"/>
              </a:rPr>
              <a:t>从中可以看出诗人对这幅画有什么样的评价？</a:t>
            </a:r>
            <a:endParaRPr lang="zh-CN" altLang="zh-CN" sz="2000" kern="100">
              <a:latin typeface="Calibri"/>
              <a:ea typeface="宋体" pitchFamily="2" charset="-122"/>
              <a:cs typeface="Times New Roman" pitchFamily="18" charset="0"/>
            </a:endParaRPr>
          </a:p>
        </p:txBody>
      </p:sp>
      <p:sp>
        <p:nvSpPr>
          <p:cNvPr id="3" name="矩形 2"/>
          <p:cNvSpPr/>
          <p:nvPr/>
        </p:nvSpPr>
        <p:spPr>
          <a:xfrm>
            <a:off x="5183817" y="2490004"/>
            <a:ext cx="6096000" cy="3046988"/>
          </a:xfrm>
          <a:prstGeom prst="rect">
            <a:avLst/>
          </a:prstGeom>
        </p:spPr>
        <p:txBody>
          <a:bodyPr>
            <a:spAutoFit/>
          </a:bodyPr>
          <a:lstStyle/>
          <a:p>
            <a:pPr lvl="0">
              <a:defRPr/>
            </a:pPr>
            <a:r>
              <a:rPr lang="zh-CN" altLang="en-US" sz="2400">
                <a:latin typeface="楷体" charset="-122"/>
                <a:ea typeface="楷体" charset="-122"/>
                <a:cs typeface="微软雅黑" panose="020b0503020204020204" pitchFamily="34" charset="-122"/>
                <a:sym typeface="+mn-ea"/>
              </a:rPr>
              <a:t>第一问，“此中有佳句，吟断不相关”</a:t>
            </a:r>
            <a:r>
              <a:rPr lang="zh-CN" altLang="en-US" sz="2400">
                <a:solidFill>
                  <a:srgbClr val="FF0000"/>
                </a:solidFill>
                <a:latin typeface="楷体" charset="-122"/>
                <a:ea typeface="楷体" charset="-122"/>
                <a:cs typeface="微软雅黑" panose="020b0503020204020204" pitchFamily="34" charset="-122"/>
                <a:sym typeface="+mn-ea"/>
              </a:rPr>
              <a:t>意思</a:t>
            </a:r>
            <a:r>
              <a:rPr lang="zh-CN" altLang="en-US" sz="2400">
                <a:latin typeface="楷体" charset="-122"/>
                <a:ea typeface="楷体" charset="-122"/>
                <a:cs typeface="微软雅黑" panose="020b0503020204020204" pitchFamily="34" charset="-122"/>
                <a:sym typeface="+mn-ea"/>
              </a:rPr>
              <a:t>是画作里蕴含着美好的诗句，但是怎么吟诵也难以与画意相合，也吟不尽画作包含的丰富意蕴。</a:t>
            </a:r>
          </a:p>
          <a:p>
            <a:pPr lvl="0">
              <a:defRPr/>
            </a:pPr>
            <a:r>
              <a:rPr lang="zh-CN" altLang="en-US" sz="2400">
                <a:latin typeface="楷体" charset="-122"/>
                <a:ea typeface="楷体" charset="-122"/>
                <a:cs typeface="微软雅黑" panose="020b0503020204020204" pitchFamily="34" charset="-122"/>
                <a:sym typeface="+mn-ea"/>
              </a:rPr>
              <a:t>第二问，从中可以</a:t>
            </a:r>
            <a:r>
              <a:rPr lang="zh-CN" altLang="en-US" sz="2400">
                <a:solidFill>
                  <a:srgbClr val="FF0000"/>
                </a:solidFill>
                <a:latin typeface="楷体" charset="-122"/>
                <a:ea typeface="楷体" charset="-122"/>
                <a:cs typeface="微软雅黑" panose="020b0503020204020204" pitchFamily="34" charset="-122"/>
                <a:sym typeface="+mn-ea"/>
              </a:rPr>
              <a:t>看出这幅画意境深远</a:t>
            </a:r>
            <a:r>
              <a:rPr lang="zh-CN" altLang="en-US" sz="2400">
                <a:latin typeface="楷体" charset="-122"/>
                <a:ea typeface="楷体" charset="-122"/>
                <a:cs typeface="微软雅黑" panose="020b0503020204020204" pitchFamily="34" charset="-122"/>
                <a:sym typeface="+mn-ea"/>
              </a:rPr>
              <a:t>，韵致悠长，令人玩味不已。可以看出诗人对这幅画</a:t>
            </a:r>
            <a:r>
              <a:rPr lang="zh-CN" altLang="en-US" sz="2400">
                <a:solidFill>
                  <a:srgbClr val="FF0000"/>
                </a:solidFill>
                <a:latin typeface="楷体" charset="-122"/>
                <a:ea typeface="楷体" charset="-122"/>
                <a:cs typeface="微软雅黑" panose="020b0503020204020204" pitchFamily="34" charset="-122"/>
                <a:sym typeface="+mn-ea"/>
              </a:rPr>
              <a:t>高度赞美</a:t>
            </a:r>
            <a:r>
              <a:rPr lang="zh-CN" altLang="en-US" sz="2400">
                <a:latin typeface="楷体" charset="-122"/>
                <a:ea typeface="楷体" charset="-122"/>
                <a:cs typeface="微软雅黑" panose="020b0503020204020204" pitchFamily="34" charset="-122"/>
                <a:sym typeface="+mn-ea"/>
              </a:rPr>
              <a:t>，称赞画之精妙以及诗人对画家精神境界的</a:t>
            </a:r>
            <a:r>
              <a:rPr lang="zh-CN" altLang="en-US" sz="2400">
                <a:solidFill>
                  <a:srgbClr val="FF0000"/>
                </a:solidFill>
                <a:latin typeface="楷体" charset="-122"/>
                <a:ea typeface="楷体" charset="-122"/>
                <a:cs typeface="微软雅黑" panose="020b0503020204020204" pitchFamily="34" charset="-122"/>
                <a:sym typeface="+mn-ea"/>
              </a:rPr>
              <a:t>欣慕与赞美</a:t>
            </a:r>
            <a:r>
              <a:rPr lang="zh-CN" altLang="en-US" sz="2400">
                <a:latin typeface="楷体" charset="-122"/>
                <a:ea typeface="楷体" charset="-122"/>
                <a:cs typeface="微软雅黑" panose="020b0503020204020204" pitchFamily="34" charset="-122"/>
                <a:sym typeface="+mn-ea"/>
              </a:rPr>
              <a:t>。</a:t>
            </a:r>
            <a:r>
              <a:rPr lang="zh-CN" altLang="zh-CN" sz="2400">
                <a:solidFill>
                  <a:srgbClr val="000000"/>
                </a:solidFill>
                <a:latin typeface="楷体" charset="-122"/>
                <a:ea typeface="楷体" charset="-122"/>
                <a:cs typeface="宋体" panose="02010600030101010101" pitchFamily="2" charset="-122"/>
              </a:rPr>
              <a:t> </a:t>
            </a:r>
            <a:endParaRPr lang="en-US" altLang="zh-CN" sz="2400">
              <a:solidFill>
                <a:srgbClr val="000000"/>
              </a:solidFill>
              <a:latin typeface="楷体" charset="-122"/>
              <a:ea typeface="楷体" charset="-122"/>
              <a:cs typeface="宋体" panose="02010600030101010101" pitchFamily="2" charset="-122"/>
            </a:endParaRPr>
          </a:p>
        </p:txBody>
      </p:sp>
      <p:sp>
        <p:nvSpPr>
          <p:cNvPr id="4" name="矩形 3"/>
          <p:cNvSpPr/>
          <p:nvPr/>
        </p:nvSpPr>
        <p:spPr>
          <a:xfrm>
            <a:off x="5293545" y="1286019"/>
            <a:ext cx="6096000" cy="646331"/>
          </a:xfrm>
          <a:prstGeom prst="rect">
            <a:avLst/>
          </a:prstGeom>
        </p:spPr>
        <p:txBody>
          <a:bodyPr>
            <a:spAutoFit/>
          </a:bodyPr>
          <a:lstStyle/>
          <a:p>
            <a:pPr>
              <a:buNone/>
            </a:pPr>
            <a:r>
              <a:rPr lang="zh-CN" altLang="en-US">
                <a:latin typeface="黑体" panose="02010609060101010101" pitchFamily="2" charset="-122"/>
                <a:ea typeface="黑体" panose="02010609060101010101" pitchFamily="2" charset="-122"/>
              </a:rPr>
              <a:t>第一问：画中蕴含着诗意，但无法用语言准确表达。</a:t>
            </a:r>
          </a:p>
          <a:p>
            <a:pPr>
              <a:buNone/>
            </a:pPr>
            <a:r>
              <a:rPr lang="zh-CN" altLang="en-US">
                <a:latin typeface="黑体" panose="02010609060101010101" pitchFamily="2" charset="-122"/>
                <a:ea typeface="黑体" panose="02010609060101010101" pitchFamily="2" charset="-122"/>
              </a:rPr>
              <a:t>第二问：这幅画</a:t>
            </a:r>
            <a:r>
              <a:rPr lang="zh-CN" altLang="en-US">
                <a:solidFill>
                  <a:srgbClr val="FF0000"/>
                </a:solidFill>
                <a:latin typeface="黑体" panose="02010609060101010101" pitchFamily="2" charset="-122"/>
                <a:ea typeface="黑体" panose="02010609060101010101" pitchFamily="2" charset="-122"/>
              </a:rPr>
              <a:t>意境深远，韵致悠长</a:t>
            </a:r>
            <a:r>
              <a:rPr lang="zh-CN" altLang="en-US">
                <a:latin typeface="黑体" panose="02010609060101010101" pitchFamily="2" charset="-122"/>
                <a:ea typeface="黑体" panose="02010609060101010101" pitchFamily="2" charset="-122"/>
              </a:rPr>
              <a:t>，令人玩味不已。</a:t>
            </a:r>
          </a:p>
        </p:txBody>
      </p:sp>
      <p:sp>
        <p:nvSpPr>
          <p:cNvPr id="5" name="矩形 2"/>
          <p:cNvSpPr/>
          <p:nvPr/>
        </p:nvSpPr>
        <p:spPr>
          <a:xfrm>
            <a:off x="0" y="0"/>
            <a:ext cx="7370591" cy="645160"/>
          </a:xfrm>
          <a:prstGeom prst="rect">
            <a:avLst/>
          </a:prstGeom>
          <a:noFill/>
          <a:ln w="9525">
            <a:noFill/>
          </a:ln>
        </p:spPr>
        <p:txBody>
          <a:bodyPr wrap="square" anchor="t">
            <a:spAutoFit/>
          </a:bodyPr>
          <a:lstStyle/>
          <a:p>
            <a:pPr algn="ctr" eaLnBrk="0" hangingPunct="0"/>
            <a:r>
              <a:rPr lang="zh-CN" altLang="en-US" sz="3600" b="1" smtClean="0">
                <a:solidFill>
                  <a:srgbClr val="FF0000"/>
                </a:solidFill>
                <a:latin typeface="黑体" panose="02010609060101010101" pitchFamily="2" charset="-122"/>
                <a:ea typeface="黑体" panose="02010609060101010101" pitchFamily="2" charset="-122"/>
              </a:rPr>
              <a:t>真题分析 </a:t>
            </a:r>
            <a:endParaRPr lang="zh-CN" altLang="zh-CN" sz="3600" b="1">
              <a:solidFill>
                <a:srgbClr val="FF0000"/>
              </a:solidFill>
              <a:latin typeface="黑体" panose="02010609060101010101" pitchFamily="2" charset="-122"/>
              <a:ea typeface="黑体" panose="02010609060101010101" pitchFamily="2" charset="-122"/>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3"/>
          </p:nvPr>
        </p:nvSpPr>
        <p:spPr/>
        <p:txBody>
          <a:bodyPr/>
          <a:lstStyle/>
          <a:p>
            <a:endParaRPr lang="zh-CN" altLang="en-US"/>
          </a:p>
        </p:txBody>
      </p:sp>
      <p:pic>
        <p:nvPicPr>
          <p:cNvPr id="4" name="图片 3" descr="IMG_20190926_205848"/>
          <p:cNvPicPr>
            <a:picLocks noChangeAspect="1"/>
          </p:cNvPicPr>
          <p:nvPr/>
        </p:nvPicPr>
        <p:blipFill>
          <a:blip r:embed="rId2"/>
          <a:stretch>
            <a:fillRect/>
          </a:stretch>
        </p:blipFill>
        <p:spPr>
          <a:xfrm>
            <a:off x="58420" y="388620"/>
            <a:ext cx="12085320" cy="6033347"/>
          </a:xfrm>
          <a:prstGeom prst="rect">
            <a:avLst/>
          </a:prstGeom>
        </p:spPr>
      </p:pic>
    </p:spTree>
  </p:cSld>
  <p:clrMapOvr>
    <a:masterClrMapping/>
  </p:clrMapOvr>
  <p:transition/>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0" name="文本框 99"/>
          <p:cNvSpPr txBox="1"/>
          <p:nvPr/>
        </p:nvSpPr>
        <p:spPr>
          <a:xfrm>
            <a:off x="0" y="347518"/>
            <a:ext cx="12147973" cy="5961312"/>
          </a:xfrm>
          <a:prstGeom prst="rect">
            <a:avLst/>
          </a:prstGeom>
          <a:noFill/>
          <a:ln w="9525">
            <a:noFill/>
          </a:ln>
        </p:spPr>
        <p:txBody>
          <a:bodyPr wrap="square">
            <a:spAutoFit/>
          </a:bodyPr>
          <a:lstStyle/>
          <a:p>
            <a:pPr indent="349885"/>
            <a:r>
              <a:rPr lang="en-US" sz="3465" b="1">
                <a:latin typeface="黑体" panose="02010609060101010101" pitchFamily="2" charset="-122"/>
                <a:ea typeface="黑体" panose="02010609060101010101" pitchFamily="2" charset="-122"/>
              </a:rPr>
              <a:t>1</a:t>
            </a:r>
            <a:r>
              <a:rPr lang="zh-CN" altLang="en-US" sz="3465" b="1">
                <a:latin typeface="黑体" panose="02010609060101010101" pitchFamily="2" charset="-122"/>
                <a:ea typeface="黑体" panose="02010609060101010101" pitchFamily="2" charset="-122"/>
              </a:rPr>
              <a:t>．①画中蕴含着诗意，但无法用语言准确表达。②这幅画意境深远，韵致悠长，令人玩味不已。（</a:t>
            </a:r>
            <a:r>
              <a:rPr lang="en-US" sz="3465" b="1">
                <a:latin typeface="黑体" panose="02010609060101010101" pitchFamily="2" charset="-122"/>
                <a:ea typeface="黑体" panose="02010609060101010101" pitchFamily="2" charset="-122"/>
              </a:rPr>
              <a:t>6</a:t>
            </a:r>
            <a:r>
              <a:rPr lang="zh-CN" altLang="en-US" sz="3465" b="1">
                <a:latin typeface="黑体" panose="02010609060101010101" pitchFamily="2" charset="-122"/>
                <a:ea typeface="黑体" panose="02010609060101010101" pitchFamily="2" charset="-122"/>
              </a:rPr>
              <a:t>分。标答。）</a:t>
            </a:r>
            <a:endParaRPr lang="en-US" sz="3465">
              <a:latin typeface="黑体" panose="02010609060101010101" pitchFamily="2" charset="-122"/>
              <a:ea typeface="黑体" panose="02010609060101010101" pitchFamily="2" charset="-122"/>
            </a:endParaRPr>
          </a:p>
          <a:p>
            <a:pPr indent="349885"/>
            <a:r>
              <a:rPr lang="en-US" sz="3465">
                <a:latin typeface="黑体" panose="02010609060101010101" pitchFamily="2" charset="-122"/>
                <a:ea typeface="黑体" panose="02010609060101010101" pitchFamily="2" charset="-122"/>
              </a:rPr>
              <a:t>2</a:t>
            </a:r>
            <a:r>
              <a:rPr lang="zh-CN" altLang="en-US" sz="3465">
                <a:latin typeface="黑体" panose="02010609060101010101" pitchFamily="2" charset="-122"/>
                <a:ea typeface="黑体" panose="02010609060101010101" pitchFamily="2" charset="-122"/>
              </a:rPr>
              <a:t>．①</a:t>
            </a:r>
            <a:r>
              <a:rPr lang="zh-CN" altLang="en-US" sz="3465">
                <a:solidFill>
                  <a:srgbClr val="FF0000"/>
                </a:solidFill>
                <a:latin typeface="黑体" panose="02010609060101010101" pitchFamily="2" charset="-122"/>
                <a:ea typeface="黑体" panose="02010609060101010101" pitchFamily="2" charset="-122"/>
              </a:rPr>
              <a:t>许道宁的画中有佳句，怎么都无法说尽画中的精髓。</a:t>
            </a:r>
            <a:r>
              <a:rPr lang="zh-CN" altLang="en-US" sz="3465">
                <a:latin typeface="黑体" panose="02010609060101010101" pitchFamily="2" charset="-122"/>
                <a:ea typeface="黑体" panose="02010609060101010101" pitchFamily="2" charset="-122"/>
              </a:rPr>
              <a:t>诗人看到此画后心中涌现无尽感慨，却难以表明画中真谛。②诗人</a:t>
            </a:r>
            <a:r>
              <a:rPr lang="zh-CN" altLang="en-US" sz="3465">
                <a:solidFill>
                  <a:srgbClr val="FF0000"/>
                </a:solidFill>
                <a:latin typeface="黑体" panose="02010609060101010101" pitchFamily="2" charset="-122"/>
                <a:ea typeface="黑体" panose="02010609060101010101" pitchFamily="2" charset="-122"/>
              </a:rPr>
              <a:t>高度评价</a:t>
            </a:r>
            <a:r>
              <a:rPr lang="zh-CN" altLang="en-US" sz="3465">
                <a:latin typeface="黑体" panose="02010609060101010101" pitchFamily="2" charset="-122"/>
                <a:ea typeface="黑体" panose="02010609060101010101" pitchFamily="2" charset="-122"/>
              </a:rPr>
              <a:t>这幅画，写出</a:t>
            </a:r>
            <a:r>
              <a:rPr lang="zh-CN" altLang="en-US" sz="3465" u="sng">
                <a:solidFill>
                  <a:srgbClr val="FF0000"/>
                </a:solidFill>
                <a:latin typeface="黑体" panose="02010609060101010101" pitchFamily="2" charset="-122"/>
                <a:ea typeface="黑体" panose="02010609060101010101" pitchFamily="2" charset="-122"/>
              </a:rPr>
              <a:t>这幅画达到了画中有诗的境界</a:t>
            </a:r>
            <a:r>
              <a:rPr lang="zh-CN" altLang="en-US" sz="3465">
                <a:latin typeface="黑体" panose="02010609060101010101" pitchFamily="2" charset="-122"/>
                <a:ea typeface="黑体" panose="02010609060101010101" pitchFamily="2" charset="-122"/>
              </a:rPr>
              <a:t>。该画</a:t>
            </a:r>
            <a:r>
              <a:rPr lang="zh-CN" altLang="en-US" sz="3465" u="sng">
                <a:latin typeface="黑体" panose="02010609060101010101" pitchFamily="2" charset="-122"/>
                <a:ea typeface="黑体" panose="02010609060101010101" pitchFamily="2" charset="-122"/>
              </a:rPr>
              <a:t>意境深远</a:t>
            </a:r>
            <a:r>
              <a:rPr lang="zh-CN" altLang="en-US" sz="3465">
                <a:latin typeface="黑体" panose="02010609060101010101" pitchFamily="2" charset="-122"/>
                <a:ea typeface="黑体" panose="02010609060101010101" pitchFamily="2" charset="-122"/>
              </a:rPr>
              <a:t>，观画者只能略懂皮毛难表大意，写不出其高深玄妙的特点。（</a:t>
            </a:r>
            <a:r>
              <a:rPr lang="en-US" sz="3465">
                <a:latin typeface="黑体" panose="02010609060101010101" pitchFamily="2" charset="-122"/>
                <a:ea typeface="黑体" panose="02010609060101010101" pitchFamily="2" charset="-122"/>
              </a:rPr>
              <a:t>6</a:t>
            </a:r>
            <a:r>
              <a:rPr lang="zh-CN" altLang="en-US" sz="3465">
                <a:latin typeface="黑体" panose="02010609060101010101" pitchFamily="2" charset="-122"/>
                <a:ea typeface="黑体" panose="02010609060101010101" pitchFamily="2" charset="-122"/>
              </a:rPr>
              <a:t>分。符合标答。）</a:t>
            </a:r>
            <a:endParaRPr lang="en-US" sz="3465">
              <a:latin typeface="黑体" panose="02010609060101010101" pitchFamily="2" charset="-122"/>
              <a:ea typeface="黑体" panose="02010609060101010101" pitchFamily="2" charset="-122"/>
            </a:endParaRPr>
          </a:p>
          <a:p>
            <a:pPr indent="349885"/>
            <a:r>
              <a:rPr lang="en-US" sz="3465">
                <a:latin typeface="黑体" panose="02010609060101010101" pitchFamily="2" charset="-122"/>
                <a:ea typeface="黑体" panose="02010609060101010101" pitchFamily="2" charset="-122"/>
              </a:rPr>
              <a:t>3</a:t>
            </a:r>
            <a:r>
              <a:rPr lang="zh-CN" altLang="en-US" sz="3465">
                <a:latin typeface="黑体" panose="02010609060101010101" pitchFamily="2" charset="-122"/>
                <a:ea typeface="黑体" panose="02010609060101010101" pitchFamily="2" charset="-122"/>
              </a:rPr>
              <a:t>．①</a:t>
            </a:r>
            <a:r>
              <a:rPr lang="zh-CN" altLang="en-US" sz="3465">
                <a:solidFill>
                  <a:srgbClr val="FF0000"/>
                </a:solidFill>
                <a:latin typeface="黑体" panose="02010609060101010101" pitchFamily="2" charset="-122"/>
                <a:ea typeface="黑体" panose="02010609060101010101" pitchFamily="2" charset="-122"/>
              </a:rPr>
              <a:t>诗的尾联写</a:t>
            </a:r>
            <a:r>
              <a:rPr lang="zh-CN" altLang="en-US" sz="3465">
                <a:latin typeface="黑体" panose="02010609060101010101" pitchFamily="2" charset="-122"/>
                <a:ea typeface="黑体" panose="02010609060101010101" pitchFamily="2" charset="-122"/>
              </a:rPr>
              <a:t>画中有上好佳句，自己却吟不出来，是为“无句胜有句”了。②从中可以</a:t>
            </a:r>
            <a:r>
              <a:rPr lang="zh-CN" altLang="en-US" sz="3465">
                <a:solidFill>
                  <a:srgbClr val="FF0000"/>
                </a:solidFill>
                <a:latin typeface="黑体" panose="02010609060101010101" pitchFamily="2" charset="-122"/>
                <a:ea typeface="黑体" panose="02010609060101010101" pitchFamily="2" charset="-122"/>
              </a:rPr>
              <a:t>看出</a:t>
            </a:r>
            <a:r>
              <a:rPr lang="zh-CN" altLang="en-US" sz="3465">
                <a:latin typeface="黑体" panose="02010609060101010101" pitchFamily="2" charset="-122"/>
                <a:ea typeface="黑体" panose="02010609060101010101" pitchFamily="2" charset="-122"/>
              </a:rPr>
              <a:t>诗人对此画的</a:t>
            </a:r>
            <a:r>
              <a:rPr lang="zh-CN" altLang="en-US" sz="3465">
                <a:solidFill>
                  <a:srgbClr val="FF0000"/>
                </a:solidFill>
                <a:latin typeface="黑体" panose="02010609060101010101" pitchFamily="2" charset="-122"/>
                <a:ea typeface="黑体" panose="02010609060101010101" pitchFamily="2" charset="-122"/>
              </a:rPr>
              <a:t>由衷赞叹</a:t>
            </a:r>
            <a:r>
              <a:rPr lang="zh-CN" altLang="en-US" sz="3465">
                <a:latin typeface="黑体" panose="02010609060101010101" pitchFamily="2" charset="-122"/>
                <a:ea typeface="黑体" panose="02010609060101010101" pitchFamily="2" charset="-122"/>
              </a:rPr>
              <a:t>，体现出</a:t>
            </a:r>
            <a:r>
              <a:rPr lang="zh-CN" altLang="en-US" sz="3465" u="sng">
                <a:latin typeface="黑体" panose="02010609060101010101" pitchFamily="2" charset="-122"/>
                <a:ea typeface="黑体" panose="02010609060101010101" pitchFamily="2" charset="-122"/>
              </a:rPr>
              <a:t>此画深远宏大</a:t>
            </a:r>
            <a:r>
              <a:rPr lang="zh-CN" altLang="en-US" sz="3465">
                <a:latin typeface="黑体" panose="02010609060101010101" pitchFamily="2" charset="-122"/>
                <a:ea typeface="黑体" panose="02010609060101010101" pitchFamily="2" charset="-122"/>
              </a:rPr>
              <a:t>的意境。</a:t>
            </a:r>
            <a:r>
              <a:rPr lang="zh-CN" altLang="en-US" sz="3465">
                <a:solidFill>
                  <a:srgbClr val="FF0000"/>
                </a:solidFill>
                <a:latin typeface="黑体" panose="02010609060101010101" pitchFamily="2" charset="-122"/>
                <a:ea typeface="黑体" panose="02010609060101010101" pitchFamily="2" charset="-122"/>
              </a:rPr>
              <a:t>表达</a:t>
            </a:r>
            <a:r>
              <a:rPr lang="zh-CN" altLang="en-US" sz="3465">
                <a:latin typeface="黑体" panose="02010609060101010101" pitchFamily="2" charset="-122"/>
                <a:ea typeface="黑体" panose="02010609060101010101" pitchFamily="2" charset="-122"/>
              </a:rPr>
              <a:t>诗人对此画的赞美、喜爱。（</a:t>
            </a:r>
            <a:r>
              <a:rPr lang="en-US" sz="3465">
                <a:latin typeface="黑体" panose="02010609060101010101" pitchFamily="2" charset="-122"/>
                <a:ea typeface="黑体" panose="02010609060101010101" pitchFamily="2" charset="-122"/>
              </a:rPr>
              <a:t>6</a:t>
            </a:r>
            <a:r>
              <a:rPr lang="zh-CN" altLang="en-US" sz="3465">
                <a:latin typeface="黑体" panose="02010609060101010101" pitchFamily="2" charset="-122"/>
                <a:ea typeface="黑体" panose="02010609060101010101" pitchFamily="2" charset="-122"/>
              </a:rPr>
              <a:t>分。符合标答。）</a:t>
            </a: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0" name="文本框 99"/>
          <p:cNvSpPr txBox="1"/>
          <p:nvPr/>
        </p:nvSpPr>
        <p:spPr>
          <a:xfrm>
            <a:off x="-42333" y="-2539"/>
            <a:ext cx="12162367" cy="6001643"/>
          </a:xfrm>
          <a:prstGeom prst="rect">
            <a:avLst/>
          </a:prstGeom>
          <a:noFill/>
          <a:ln w="9525">
            <a:noFill/>
          </a:ln>
        </p:spPr>
        <p:txBody>
          <a:bodyPr wrap="square">
            <a:spAutoFit/>
          </a:bodyPr>
          <a:lstStyle/>
          <a:p>
            <a:pPr indent="347980"/>
            <a:r>
              <a:rPr lang="en-US" altLang="zh-CN" sz="3200">
                <a:latin typeface="黑体" panose="02010609060101010101" pitchFamily="2" charset="-122"/>
                <a:ea typeface="黑体" panose="02010609060101010101" pitchFamily="2" charset="-122"/>
              </a:rPr>
              <a:t>4</a:t>
            </a:r>
            <a:r>
              <a:rPr lang="zh-CN" altLang="en-US" sz="3200">
                <a:latin typeface="黑体" panose="02010609060101010101" pitchFamily="2" charset="-122"/>
                <a:ea typeface="黑体" panose="02010609060101010101" pitchFamily="2" charset="-122"/>
              </a:rPr>
              <a:t>．①这</a:t>
            </a:r>
            <a:r>
              <a:rPr lang="zh-CN" altLang="en-US" sz="3200" u="sng">
                <a:latin typeface="黑体" panose="02010609060101010101" pitchFamily="2" charset="-122"/>
                <a:ea typeface="黑体" panose="02010609060101010101" pitchFamily="2" charset="-122"/>
              </a:rPr>
              <a:t>幅画中有优美的句子，不仔细品读，是无法领会的</a:t>
            </a:r>
            <a:r>
              <a:rPr lang="zh-CN" altLang="en-US" sz="3200">
                <a:latin typeface="黑体" panose="02010609060101010101" pitchFamily="2" charset="-122"/>
                <a:ea typeface="黑体" panose="02010609060101010101" pitchFamily="2" charset="-122"/>
              </a:rPr>
              <a:t>。②画作大气磅礴，将江水的气魄展现出来，蕴含了</a:t>
            </a:r>
            <a:r>
              <a:rPr lang="zh-CN" altLang="en-US" sz="3200" u="sng">
                <a:solidFill>
                  <a:srgbClr val="FF0000"/>
                </a:solidFill>
                <a:latin typeface="黑体" panose="02010609060101010101" pitchFamily="2" charset="-122"/>
                <a:ea typeface="黑体" panose="02010609060101010101" pitchFamily="2" charset="-122"/>
              </a:rPr>
              <a:t>宏大的意境</a:t>
            </a:r>
            <a:r>
              <a:rPr lang="zh-CN" altLang="en-US" sz="3200" smtClean="0">
                <a:latin typeface="黑体" panose="02010609060101010101" pitchFamily="2" charset="-122"/>
                <a:ea typeface="黑体" panose="02010609060101010101" pitchFamily="2" charset="-122"/>
              </a:rPr>
              <a:t>。（</a:t>
            </a:r>
            <a:r>
              <a:rPr lang="en-US" sz="3200" smtClean="0">
                <a:latin typeface="黑体" panose="02010609060101010101" pitchFamily="2" charset="-122"/>
                <a:ea typeface="黑体" panose="02010609060101010101" pitchFamily="2" charset="-122"/>
              </a:rPr>
              <a:t>5</a:t>
            </a:r>
            <a:r>
              <a:rPr lang="zh-CN" altLang="en-US" sz="3200" smtClean="0">
                <a:latin typeface="黑体" panose="02010609060101010101" pitchFamily="2" charset="-122"/>
                <a:ea typeface="黑体" panose="02010609060101010101" pitchFamily="2" charset="-122"/>
              </a:rPr>
              <a:t>分。“</a:t>
            </a:r>
            <a:r>
              <a:rPr lang="zh-CN" altLang="en-US" sz="3200" smtClean="0">
                <a:solidFill>
                  <a:srgbClr val="FF0000"/>
                </a:solidFill>
                <a:latin typeface="黑体" panose="02010609060101010101" pitchFamily="2" charset="-122"/>
                <a:ea typeface="黑体" panose="02010609060101010101" pitchFamily="2" charset="-122"/>
              </a:rPr>
              <a:t>含意</a:t>
            </a:r>
            <a:r>
              <a:rPr lang="zh-CN" altLang="en-US" sz="3200" smtClean="0">
                <a:latin typeface="黑体" panose="02010609060101010101" pitchFamily="2" charset="-122"/>
                <a:ea typeface="黑体" panose="02010609060101010101" pitchFamily="2" charset="-122"/>
              </a:rPr>
              <a:t>”理解欠准确。）</a:t>
            </a:r>
            <a:endParaRPr lang="en-US" sz="3200" smtClean="0">
              <a:latin typeface="黑体" panose="02010609060101010101" pitchFamily="2" charset="-122"/>
              <a:ea typeface="黑体" panose="02010609060101010101" pitchFamily="2" charset="-122"/>
            </a:endParaRPr>
          </a:p>
          <a:p>
            <a:pPr indent="347980"/>
            <a:r>
              <a:rPr lang="en-US" altLang="zh-CN" sz="3200" smtClean="0">
                <a:latin typeface="黑体" panose="02010609060101010101" pitchFamily="2" charset="-122"/>
                <a:ea typeface="黑体" panose="02010609060101010101" pitchFamily="2" charset="-122"/>
              </a:rPr>
              <a:t>5</a:t>
            </a:r>
            <a:r>
              <a:rPr lang="zh-CN" altLang="en-US" sz="3200" smtClean="0">
                <a:latin typeface="黑体" panose="02010609060101010101" pitchFamily="2" charset="-122"/>
                <a:ea typeface="黑体" panose="02010609060101010101" pitchFamily="2" charset="-122"/>
              </a:rPr>
              <a:t>．①</a:t>
            </a:r>
            <a:r>
              <a:rPr lang="zh-CN" altLang="en-US" sz="3200" smtClean="0">
                <a:solidFill>
                  <a:srgbClr val="FF0000"/>
                </a:solidFill>
                <a:latin typeface="黑体" panose="02010609060101010101" pitchFamily="2" charset="-122"/>
                <a:ea typeface="黑体" panose="02010609060101010101" pitchFamily="2" charset="-122"/>
              </a:rPr>
              <a:t>尾联中作者认为画中的景色如诗般美丽，可谓“诗中有画，画中有诗</a:t>
            </a:r>
            <a:r>
              <a:rPr lang="zh-CN" altLang="en-US" sz="3200" smtClean="0">
                <a:latin typeface="黑体" panose="02010609060101010101" pitchFamily="2" charset="-122"/>
                <a:ea typeface="黑体" panose="02010609060101010101" pitchFamily="2" charset="-122"/>
              </a:rPr>
              <a:t>”②表达了作者对画作高超画技的赞美，对</a:t>
            </a:r>
            <a:r>
              <a:rPr lang="zh-CN" altLang="en-US" sz="3200" u="sng" smtClean="0">
                <a:latin typeface="黑体" panose="02010609060101010101" pitchFamily="2" charset="-122"/>
                <a:ea typeface="黑体" panose="02010609060101010101" pitchFamily="2" charset="-122"/>
              </a:rPr>
              <a:t>画作意境深远</a:t>
            </a:r>
            <a:r>
              <a:rPr lang="zh-CN" altLang="en-US" sz="3200" smtClean="0">
                <a:latin typeface="黑体" panose="02010609060101010101" pitchFamily="2" charset="-122"/>
                <a:ea typeface="黑体" panose="02010609060101010101" pitchFamily="2" charset="-122"/>
              </a:rPr>
              <a:t>的欣赏，和对画中景色的向往。（</a:t>
            </a:r>
            <a:r>
              <a:rPr lang="en-US" sz="3200" smtClean="0">
                <a:latin typeface="黑体" panose="02010609060101010101" pitchFamily="2" charset="-122"/>
                <a:ea typeface="黑体" panose="02010609060101010101" pitchFamily="2" charset="-122"/>
              </a:rPr>
              <a:t>5</a:t>
            </a:r>
            <a:r>
              <a:rPr lang="zh-CN" altLang="en-US" sz="3200" smtClean="0">
                <a:latin typeface="黑体" panose="02010609060101010101" pitchFamily="2" charset="-122"/>
                <a:ea typeface="黑体" panose="02010609060101010101" pitchFamily="2" charset="-122"/>
              </a:rPr>
              <a:t>分。“</a:t>
            </a:r>
            <a:r>
              <a:rPr lang="zh-CN" altLang="en-US" sz="3200" smtClean="0">
                <a:solidFill>
                  <a:srgbClr val="FF0000"/>
                </a:solidFill>
                <a:latin typeface="黑体" panose="02010609060101010101" pitchFamily="2" charset="-122"/>
                <a:ea typeface="黑体" panose="02010609060101010101" pitchFamily="2" charset="-122"/>
              </a:rPr>
              <a:t>含意</a:t>
            </a:r>
            <a:r>
              <a:rPr lang="zh-CN" altLang="en-US" sz="3200" smtClean="0">
                <a:latin typeface="黑体" panose="02010609060101010101" pitchFamily="2" charset="-122"/>
                <a:ea typeface="黑体" panose="02010609060101010101" pitchFamily="2" charset="-122"/>
              </a:rPr>
              <a:t>”理解欠准确。）</a:t>
            </a:r>
            <a:endParaRPr lang="en-US" sz="3200" smtClean="0">
              <a:latin typeface="黑体" panose="02010609060101010101" pitchFamily="2" charset="-122"/>
              <a:ea typeface="黑体" panose="02010609060101010101" pitchFamily="2" charset="-122"/>
            </a:endParaRPr>
          </a:p>
          <a:p>
            <a:pPr indent="347980"/>
            <a:r>
              <a:rPr lang="en-US" altLang="zh-CN" sz="3200" smtClean="0">
                <a:latin typeface="黑体" panose="02010609060101010101" pitchFamily="2" charset="-122"/>
                <a:ea typeface="黑体" panose="02010609060101010101" pitchFamily="2" charset="-122"/>
              </a:rPr>
              <a:t>6</a:t>
            </a:r>
            <a:r>
              <a:rPr lang="zh-CN" altLang="en-US" sz="3200">
                <a:latin typeface="黑体" panose="02010609060101010101" pitchFamily="2" charset="-122"/>
                <a:ea typeface="黑体" panose="02010609060101010101" pitchFamily="2" charset="-122"/>
              </a:rPr>
              <a:t>．①诗人认为画中表达了许多美好的诗句和情感，是诗人所作的诗句难以表达的。②</a:t>
            </a:r>
            <a:r>
              <a:rPr lang="zh-CN" altLang="en-US" sz="3200">
                <a:solidFill>
                  <a:srgbClr val="FF0000"/>
                </a:solidFill>
                <a:latin typeface="黑体" panose="02010609060101010101" pitchFamily="2" charset="-122"/>
                <a:ea typeface="黑体" panose="02010609060101010101" pitchFamily="2" charset="-122"/>
              </a:rPr>
              <a:t>表达诗人对这幅画的赞美、欣赏和喜爱</a:t>
            </a:r>
            <a:r>
              <a:rPr lang="zh-CN" altLang="en-US" sz="3200">
                <a:latin typeface="黑体" panose="02010609060101010101" pitchFamily="2" charset="-122"/>
                <a:ea typeface="黑体" panose="02010609060101010101" pitchFamily="2" charset="-122"/>
              </a:rPr>
              <a:t>。（</a:t>
            </a:r>
            <a:r>
              <a:rPr lang="en-US" sz="3200">
                <a:latin typeface="黑体" panose="02010609060101010101" pitchFamily="2" charset="-122"/>
                <a:ea typeface="黑体" panose="02010609060101010101" pitchFamily="2" charset="-122"/>
              </a:rPr>
              <a:t>4</a:t>
            </a:r>
            <a:r>
              <a:rPr lang="zh-CN" altLang="en-US" sz="3200">
                <a:latin typeface="黑体" panose="02010609060101010101" pitchFamily="2" charset="-122"/>
                <a:ea typeface="黑体" panose="02010609060101010101" pitchFamily="2" charset="-122"/>
              </a:rPr>
              <a:t>分。“</a:t>
            </a:r>
            <a:r>
              <a:rPr lang="zh-CN" altLang="en-US" sz="3200">
                <a:solidFill>
                  <a:srgbClr val="FF0000"/>
                </a:solidFill>
                <a:latin typeface="黑体" panose="02010609060101010101" pitchFamily="2" charset="-122"/>
                <a:ea typeface="黑体" panose="02010609060101010101" pitchFamily="2" charset="-122"/>
              </a:rPr>
              <a:t>评价</a:t>
            </a:r>
            <a:r>
              <a:rPr lang="zh-CN" altLang="en-US" sz="3200">
                <a:latin typeface="黑体" panose="02010609060101010101" pitchFamily="2" charset="-122"/>
                <a:ea typeface="黑体" panose="02010609060101010101" pitchFamily="2" charset="-122"/>
              </a:rPr>
              <a:t>”欠准确。）</a:t>
            </a:r>
            <a:endParaRPr lang="en-US" sz="3200">
              <a:latin typeface="黑体" panose="02010609060101010101" pitchFamily="2" charset="-122"/>
              <a:ea typeface="黑体" panose="02010609060101010101" pitchFamily="2" charset="-122"/>
            </a:endParaRPr>
          </a:p>
          <a:p>
            <a:pPr indent="347980"/>
            <a:r>
              <a:rPr lang="en-US" altLang="zh-CN" sz="3200">
                <a:latin typeface="黑体" panose="02010609060101010101" pitchFamily="2" charset="-122"/>
                <a:ea typeface="黑体" panose="02010609060101010101" pitchFamily="2" charset="-122"/>
              </a:rPr>
              <a:t>7</a:t>
            </a:r>
            <a:r>
              <a:rPr lang="zh-CN" altLang="en-US" sz="3200">
                <a:latin typeface="黑体" panose="02010609060101010101" pitchFamily="2" charset="-122"/>
                <a:ea typeface="黑体" panose="02010609060101010101" pitchFamily="2" charset="-122"/>
              </a:rPr>
              <a:t>．①许道宁的画中蕴含着美景佳句，</a:t>
            </a:r>
            <a:r>
              <a:rPr lang="zh-CN" altLang="en-US" sz="3200" u="sng">
                <a:latin typeface="黑体" panose="02010609060101010101" pitchFamily="2" charset="-122"/>
                <a:ea typeface="黑体" panose="02010609060101010101" pitchFamily="2" charset="-122"/>
              </a:rPr>
              <a:t>但这些美景佳句与吟诵断句没有关联</a:t>
            </a:r>
            <a:r>
              <a:rPr lang="zh-CN" altLang="en-US" sz="3200">
                <a:latin typeface="黑体" panose="02010609060101010101" pitchFamily="2" charset="-122"/>
                <a:ea typeface="黑体" panose="02010609060101010101" pitchFamily="2" charset="-122"/>
              </a:rPr>
              <a:t>。②赞美许道宁绘画技艺高超，画中有诗。</a:t>
            </a:r>
            <a:r>
              <a:rPr lang="zh-CN" altLang="en-US" sz="3200" u="sng">
                <a:latin typeface="黑体" panose="02010609060101010101" pitchFamily="2" charset="-122"/>
                <a:ea typeface="黑体" panose="02010609060101010101" pitchFamily="2" charset="-122"/>
              </a:rPr>
              <a:t>尽显“孤独”之情。</a:t>
            </a:r>
            <a:r>
              <a:rPr lang="zh-CN" altLang="en-US" sz="3200">
                <a:latin typeface="黑体" panose="02010609060101010101" pitchFamily="2" charset="-122"/>
                <a:ea typeface="黑体" panose="02010609060101010101" pitchFamily="2" charset="-122"/>
              </a:rPr>
              <a:t>（</a:t>
            </a:r>
            <a:r>
              <a:rPr lang="en-US" sz="3200">
                <a:latin typeface="黑体" panose="02010609060101010101" pitchFamily="2" charset="-122"/>
                <a:ea typeface="黑体" panose="02010609060101010101" pitchFamily="2" charset="-122"/>
              </a:rPr>
              <a:t>3</a:t>
            </a:r>
            <a:r>
              <a:rPr lang="zh-CN" altLang="en-US" sz="3200">
                <a:latin typeface="黑体" panose="02010609060101010101" pitchFamily="2" charset="-122"/>
                <a:ea typeface="黑体" panose="02010609060101010101" pitchFamily="2" charset="-122"/>
              </a:rPr>
              <a:t>分。“</a:t>
            </a:r>
            <a:r>
              <a:rPr lang="zh-CN" altLang="en-US" sz="3200">
                <a:solidFill>
                  <a:srgbClr val="FF0000"/>
                </a:solidFill>
                <a:latin typeface="黑体" panose="02010609060101010101" pitchFamily="2" charset="-122"/>
                <a:ea typeface="黑体" panose="02010609060101010101" pitchFamily="2" charset="-122"/>
              </a:rPr>
              <a:t>含意</a:t>
            </a:r>
            <a:r>
              <a:rPr lang="zh-CN" altLang="en-US" sz="3200">
                <a:latin typeface="黑体" panose="02010609060101010101" pitchFamily="2" charset="-122"/>
                <a:ea typeface="黑体" panose="02010609060101010101" pitchFamily="2" charset="-122"/>
              </a:rPr>
              <a:t>”理解欠准确，“</a:t>
            </a:r>
            <a:r>
              <a:rPr lang="zh-CN" altLang="en-US" sz="3200">
                <a:solidFill>
                  <a:srgbClr val="FF0000"/>
                </a:solidFill>
                <a:latin typeface="黑体" panose="02010609060101010101" pitchFamily="2" charset="-122"/>
                <a:ea typeface="黑体" panose="02010609060101010101" pitchFamily="2" charset="-122"/>
              </a:rPr>
              <a:t>评价</a:t>
            </a:r>
            <a:r>
              <a:rPr lang="zh-CN" altLang="en-US" sz="3200">
                <a:latin typeface="黑体" panose="02010609060101010101" pitchFamily="2" charset="-122"/>
                <a:ea typeface="黑体" panose="02010609060101010101" pitchFamily="2" charset="-122"/>
              </a:rPr>
              <a:t>”欠准确。）</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indefinite"/>
                            </p:stCondLst>
                          </p:cTn>
                        </p:par>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1" presetClass="entr" presetSubtype="0" fill="hold" nodeType="clickEffect">
                                  <p:stCondLst>
                                    <p:cond delay="0"/>
                                  </p:stCondLst>
                                  <p:childTnLst>
                                    <p:set>
                                      <p:cBhvr>
                                        <p:cTn id="21"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685165"/>
          </a:xfrm>
        </p:spPr>
        <p:txBody>
          <a:bodyPr/>
          <a:lstStyle/>
          <a:p>
            <a:r>
              <a:rPr lang="zh-CN" altLang="en-US" sz="4000">
                <a:solidFill>
                  <a:srgbClr val="FF0000"/>
                </a:solidFill>
              </a:rPr>
              <a:t>一、学生答题中存在的问题例举：</a:t>
            </a:r>
          </a:p>
        </p:txBody>
      </p:sp>
      <p:sp>
        <p:nvSpPr>
          <p:cNvPr id="3" name="文本框 2"/>
          <p:cNvSpPr txBox="1"/>
          <p:nvPr/>
        </p:nvSpPr>
        <p:spPr>
          <a:xfrm>
            <a:off x="4875530" y="1337945"/>
            <a:ext cx="6446520" cy="645160"/>
          </a:xfrm>
          <a:prstGeom prst="rect">
            <a:avLst/>
          </a:prstGeom>
          <a:noFill/>
        </p:spPr>
        <p:txBody>
          <a:bodyPr wrap="square" rtlCol="0" anchor="t">
            <a:spAutoFit/>
          </a:bodyPr>
          <a:lstStyle/>
          <a:p>
            <a:r>
              <a:rPr lang="zh-CN" altLang="en-US" sz="3600">
                <a:solidFill>
                  <a:srgbClr val="FF0000"/>
                </a:solidFill>
                <a:ea typeface="黑体" panose="02010609060101010101" pitchFamily="2" charset="-122"/>
                <a:sym typeface="+mn-ea"/>
              </a:rPr>
              <a:t>问题之一：不看问点乱回答</a:t>
            </a:r>
            <a:endParaRPr lang="zh-CN" altLang="en-US" sz="3600"/>
          </a:p>
        </p:txBody>
      </p:sp>
      <p:sp>
        <p:nvSpPr>
          <p:cNvPr id="4" name="文本框 3"/>
          <p:cNvSpPr txBox="1"/>
          <p:nvPr/>
        </p:nvSpPr>
        <p:spPr>
          <a:xfrm>
            <a:off x="4875530" y="2079625"/>
            <a:ext cx="6355080" cy="645160"/>
          </a:xfrm>
          <a:prstGeom prst="rect">
            <a:avLst/>
          </a:prstGeom>
          <a:noFill/>
        </p:spPr>
        <p:txBody>
          <a:bodyPr wrap="square" rtlCol="0" anchor="t">
            <a:spAutoFit/>
          </a:bodyPr>
          <a:lstStyle/>
          <a:p>
            <a:r>
              <a:rPr lang="zh-CN" altLang="zh-CN" sz="3600">
                <a:solidFill>
                  <a:srgbClr val="FF0000"/>
                </a:solidFill>
                <a:ea typeface="黑体" panose="02010609060101010101" pitchFamily="2" charset="-122"/>
                <a:sym typeface="+mn-ea"/>
              </a:rPr>
              <a:t>问题之二：答题不合规范</a:t>
            </a:r>
            <a:endParaRPr lang="zh-CN" altLang="en-US" sz="3600"/>
          </a:p>
        </p:txBody>
      </p:sp>
      <p:sp>
        <p:nvSpPr>
          <p:cNvPr id="5" name="文本框 4"/>
          <p:cNvSpPr txBox="1"/>
          <p:nvPr/>
        </p:nvSpPr>
        <p:spPr>
          <a:xfrm>
            <a:off x="4875530" y="2724785"/>
            <a:ext cx="6718935" cy="645160"/>
          </a:xfrm>
          <a:prstGeom prst="rect">
            <a:avLst/>
          </a:prstGeom>
          <a:noFill/>
        </p:spPr>
        <p:txBody>
          <a:bodyPr wrap="square" rtlCol="0" anchor="t">
            <a:spAutoFit/>
          </a:bodyPr>
          <a:lstStyle/>
          <a:p>
            <a:r>
              <a:rPr lang="zh-CN" altLang="en-US" sz="3600">
                <a:solidFill>
                  <a:srgbClr val="FF0000"/>
                </a:solidFill>
                <a:ea typeface="黑体" panose="02010609060101010101" pitchFamily="2" charset="-122"/>
                <a:sym typeface="+mn-ea"/>
              </a:rPr>
              <a:t>问题之三：关键词不准确</a:t>
            </a:r>
            <a:endParaRPr lang="zh-CN" altLang="en-US" sz="3600"/>
          </a:p>
        </p:txBody>
      </p:sp>
      <p:sp>
        <p:nvSpPr>
          <p:cNvPr id="6" name="文本框 5"/>
          <p:cNvSpPr txBox="1"/>
          <p:nvPr/>
        </p:nvSpPr>
        <p:spPr>
          <a:xfrm>
            <a:off x="4875530" y="3451860"/>
            <a:ext cx="5975350" cy="645160"/>
          </a:xfrm>
          <a:prstGeom prst="rect">
            <a:avLst/>
          </a:prstGeom>
          <a:noFill/>
        </p:spPr>
        <p:txBody>
          <a:bodyPr wrap="square" rtlCol="0" anchor="t">
            <a:spAutoFit/>
          </a:bodyPr>
          <a:lstStyle/>
          <a:p>
            <a:r>
              <a:rPr lang="zh-CN" altLang="en-US" sz="3600">
                <a:solidFill>
                  <a:srgbClr val="FF0000"/>
                </a:solidFill>
                <a:ea typeface="黑体" panose="02010609060101010101" pitchFamily="2" charset="-122"/>
                <a:sym typeface="+mn-ea"/>
              </a:rPr>
              <a:t>问题之四：答案要点不全</a:t>
            </a:r>
            <a:endParaRPr lang="zh-CN" altLang="en-US" sz="3600"/>
          </a:p>
        </p:txBody>
      </p:sp>
      <p:sp>
        <p:nvSpPr>
          <p:cNvPr id="7" name="文本框 6"/>
          <p:cNvSpPr txBox="1"/>
          <p:nvPr/>
        </p:nvSpPr>
        <p:spPr>
          <a:xfrm>
            <a:off x="4875530" y="4222750"/>
            <a:ext cx="5817235" cy="645160"/>
          </a:xfrm>
          <a:prstGeom prst="rect">
            <a:avLst/>
          </a:prstGeom>
          <a:noFill/>
        </p:spPr>
        <p:txBody>
          <a:bodyPr wrap="square" rtlCol="0" anchor="t">
            <a:spAutoFit/>
          </a:bodyPr>
          <a:lstStyle/>
          <a:p>
            <a:r>
              <a:rPr lang="zh-CN" altLang="en-US" sz="3600">
                <a:solidFill>
                  <a:srgbClr val="FF0000"/>
                </a:solidFill>
                <a:ea typeface="黑体" panose="02010609060101010101" pitchFamily="2" charset="-122"/>
                <a:sym typeface="+mn-ea"/>
              </a:rPr>
              <a:t>问题之五：答题思路不清</a:t>
            </a:r>
            <a:endParaRPr lang="zh-CN" altLang="en-US" sz="3600"/>
          </a:p>
        </p:txBody>
      </p:sp>
      <p:sp>
        <p:nvSpPr>
          <p:cNvPr id="8" name="文本框 7"/>
          <p:cNvSpPr txBox="1"/>
          <p:nvPr/>
        </p:nvSpPr>
        <p:spPr>
          <a:xfrm>
            <a:off x="4875530" y="4993640"/>
            <a:ext cx="5735955" cy="645160"/>
          </a:xfrm>
          <a:prstGeom prst="rect">
            <a:avLst/>
          </a:prstGeom>
          <a:noFill/>
        </p:spPr>
        <p:txBody>
          <a:bodyPr wrap="square" rtlCol="0" anchor="t">
            <a:spAutoFit/>
          </a:bodyPr>
          <a:lstStyle/>
          <a:p>
            <a:r>
              <a:rPr lang="zh-CN" altLang="en-US" sz="3600">
                <a:solidFill>
                  <a:srgbClr val="FF0000"/>
                </a:solidFill>
                <a:latin typeface="黑体" panose="02010609060101010101" pitchFamily="2" charset="-122"/>
                <a:ea typeface="黑体" panose="02010609060101010101" pitchFamily="2" charset="-122"/>
                <a:sym typeface="+mn-ea"/>
              </a:rPr>
              <a:t>问题之六：知识储备不足</a:t>
            </a:r>
            <a:endParaRPr lang="zh-CN" altLang="en-US" sz="3600"/>
          </a:p>
        </p:txBody>
      </p:sp>
    </p:spTree>
    <p:custDataLst>
      <p:tags r:id="rId2"/>
    </p:custDataLst>
  </p:cSld>
  <p:clrMapOvr>
    <a:masterClrMapping/>
  </p:clrMapOvr>
  <p:transition/>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0" name="文本框 99"/>
          <p:cNvSpPr txBox="1"/>
          <p:nvPr/>
        </p:nvSpPr>
        <p:spPr>
          <a:xfrm>
            <a:off x="-55880" y="452670"/>
            <a:ext cx="12247880" cy="4687950"/>
          </a:xfrm>
          <a:prstGeom prst="rect">
            <a:avLst/>
          </a:prstGeom>
          <a:noFill/>
          <a:ln w="9525">
            <a:noFill/>
          </a:ln>
        </p:spPr>
        <p:txBody>
          <a:bodyPr wrap="square">
            <a:spAutoFit/>
          </a:bodyPr>
          <a:lstStyle/>
          <a:p>
            <a:pPr indent="347980"/>
            <a:r>
              <a:rPr lang="en-US" altLang="zh-CN" sz="3735">
                <a:latin typeface="黑体" panose="02010609060101010101" pitchFamily="2" charset="-122"/>
                <a:ea typeface="黑体" panose="02010609060101010101" pitchFamily="2" charset="-122"/>
              </a:rPr>
              <a:t>8</a:t>
            </a:r>
            <a:r>
              <a:rPr lang="zh-CN" altLang="en-US" sz="3735">
                <a:latin typeface="黑体" panose="02010609060101010101" pitchFamily="2" charset="-122"/>
                <a:ea typeface="黑体" panose="02010609060101010101" pitchFamily="2" charset="-122"/>
              </a:rPr>
              <a:t>．尾联中，诗人认为画中的景象蕴含了丰富的哲理，想要吟唱却也吟唱不完，诗人与画作形成了共鸣。（</a:t>
            </a:r>
            <a:r>
              <a:rPr lang="en-US" sz="3735">
                <a:latin typeface="黑体" panose="02010609060101010101" pitchFamily="2" charset="-122"/>
                <a:ea typeface="黑体" panose="02010609060101010101" pitchFamily="2" charset="-122"/>
              </a:rPr>
              <a:t>2</a:t>
            </a:r>
            <a:r>
              <a:rPr lang="zh-CN" altLang="en-US" sz="3735">
                <a:latin typeface="黑体" panose="02010609060101010101" pitchFamily="2" charset="-122"/>
                <a:ea typeface="黑体" panose="02010609060101010101" pitchFamily="2" charset="-122"/>
              </a:rPr>
              <a:t>分。“</a:t>
            </a:r>
            <a:r>
              <a:rPr lang="zh-CN" altLang="en-US" sz="3735">
                <a:solidFill>
                  <a:srgbClr val="FF0000"/>
                </a:solidFill>
                <a:latin typeface="黑体" panose="02010609060101010101" pitchFamily="2" charset="-122"/>
                <a:ea typeface="黑体" panose="02010609060101010101" pitchFamily="2" charset="-122"/>
              </a:rPr>
              <a:t>含意</a:t>
            </a:r>
            <a:r>
              <a:rPr lang="zh-CN" altLang="en-US" sz="3735">
                <a:latin typeface="黑体" panose="02010609060101010101" pitchFamily="2" charset="-122"/>
                <a:ea typeface="黑体" panose="02010609060101010101" pitchFamily="2" charset="-122"/>
              </a:rPr>
              <a:t>”理解欠准确，“</a:t>
            </a:r>
            <a:r>
              <a:rPr lang="zh-CN" altLang="en-US" sz="3735">
                <a:solidFill>
                  <a:srgbClr val="FF0000"/>
                </a:solidFill>
                <a:latin typeface="黑体" panose="02010609060101010101" pitchFamily="2" charset="-122"/>
                <a:ea typeface="黑体" panose="02010609060101010101" pitchFamily="2" charset="-122"/>
              </a:rPr>
              <a:t>评价</a:t>
            </a:r>
            <a:r>
              <a:rPr lang="zh-CN" altLang="en-US" sz="3735">
                <a:latin typeface="黑体" panose="02010609060101010101" pitchFamily="2" charset="-122"/>
                <a:ea typeface="黑体" panose="02010609060101010101" pitchFamily="2" charset="-122"/>
              </a:rPr>
              <a:t>”不准确。）</a:t>
            </a:r>
            <a:endParaRPr lang="en-US" sz="3735">
              <a:latin typeface="黑体" panose="02010609060101010101" pitchFamily="2" charset="-122"/>
              <a:ea typeface="黑体" panose="02010609060101010101" pitchFamily="2" charset="-122"/>
            </a:endParaRPr>
          </a:p>
          <a:p>
            <a:pPr indent="347980"/>
            <a:r>
              <a:rPr lang="en-US" altLang="zh-CN" sz="3735">
                <a:latin typeface="黑体" panose="02010609060101010101" pitchFamily="2" charset="-122"/>
                <a:ea typeface="黑体" panose="02010609060101010101" pitchFamily="2" charset="-122"/>
              </a:rPr>
              <a:t>9</a:t>
            </a:r>
            <a:r>
              <a:rPr lang="zh-CN" altLang="en-US" sz="3735">
                <a:latin typeface="黑体" panose="02010609060101010101" pitchFamily="2" charset="-122"/>
                <a:ea typeface="黑体" panose="02010609060101010101" pitchFamily="2" charset="-122"/>
              </a:rPr>
              <a:t>．①表达画中有佳句，吟遍也没有任何关系。②表达对山河辽阔的赞叹，对自己内心的孤独、寂寞的叹惜。（</a:t>
            </a:r>
            <a:r>
              <a:rPr lang="en-US" sz="3735">
                <a:latin typeface="黑体" panose="02010609060101010101" pitchFamily="2" charset="-122"/>
                <a:ea typeface="黑体" panose="02010609060101010101" pitchFamily="2" charset="-122"/>
              </a:rPr>
              <a:t>1</a:t>
            </a:r>
            <a:r>
              <a:rPr lang="zh-CN" altLang="en-US" sz="3735">
                <a:latin typeface="黑体" panose="02010609060101010101" pitchFamily="2" charset="-122"/>
                <a:ea typeface="黑体" panose="02010609060101010101" pitchFamily="2" charset="-122"/>
              </a:rPr>
              <a:t>分。“</a:t>
            </a:r>
            <a:r>
              <a:rPr lang="zh-CN" altLang="en-US" sz="3735">
                <a:solidFill>
                  <a:srgbClr val="FF0000"/>
                </a:solidFill>
                <a:latin typeface="黑体" panose="02010609060101010101" pitchFamily="2" charset="-122"/>
                <a:ea typeface="黑体" panose="02010609060101010101" pitchFamily="2" charset="-122"/>
              </a:rPr>
              <a:t>含意</a:t>
            </a:r>
            <a:r>
              <a:rPr lang="zh-CN" altLang="en-US" sz="3735">
                <a:latin typeface="黑体" panose="02010609060101010101" pitchFamily="2" charset="-122"/>
                <a:ea typeface="黑体" panose="02010609060101010101" pitchFamily="2" charset="-122"/>
              </a:rPr>
              <a:t>”理解欠准确，“</a:t>
            </a:r>
            <a:r>
              <a:rPr lang="zh-CN" altLang="en-US" sz="3735">
                <a:solidFill>
                  <a:srgbClr val="FF0000"/>
                </a:solidFill>
                <a:latin typeface="黑体" panose="02010609060101010101" pitchFamily="2" charset="-122"/>
                <a:ea typeface="黑体" panose="02010609060101010101" pitchFamily="2" charset="-122"/>
              </a:rPr>
              <a:t>评价</a:t>
            </a:r>
            <a:r>
              <a:rPr lang="zh-CN" altLang="en-US" sz="3735">
                <a:latin typeface="黑体" panose="02010609060101010101" pitchFamily="2" charset="-122"/>
                <a:ea typeface="黑体" panose="02010609060101010101" pitchFamily="2" charset="-122"/>
              </a:rPr>
              <a:t>”不准确。）</a:t>
            </a:r>
            <a:endParaRPr lang="en-US" sz="3735">
              <a:latin typeface="黑体" panose="02010609060101010101" pitchFamily="2" charset="-122"/>
              <a:ea typeface="黑体" panose="02010609060101010101" pitchFamily="2" charset="-122"/>
            </a:endParaRPr>
          </a:p>
          <a:p>
            <a:pPr indent="347980"/>
            <a:r>
              <a:rPr lang="en-US" altLang="zh-CN" sz="3735">
                <a:latin typeface="黑体" panose="02010609060101010101" pitchFamily="2" charset="-122"/>
                <a:ea typeface="黑体" panose="02010609060101010101" pitchFamily="2" charset="-122"/>
              </a:rPr>
              <a:t>10</a:t>
            </a:r>
            <a:r>
              <a:rPr lang="zh-CN" altLang="en-US" sz="3735">
                <a:latin typeface="黑体" panose="02010609060101010101" pitchFamily="2" charset="-122"/>
                <a:ea typeface="黑体" panose="02010609060101010101" pitchFamily="2" charset="-122"/>
              </a:rPr>
              <a:t>．此画中有一句很好的诗，表达了作者波澜壮阔的感受，也体现了作者自己的宏大志向。（答非所问，</a:t>
            </a:r>
            <a:r>
              <a:rPr lang="en-US" sz="3735">
                <a:latin typeface="黑体" panose="02010609060101010101" pitchFamily="2" charset="-122"/>
                <a:ea typeface="黑体" panose="02010609060101010101" pitchFamily="2" charset="-122"/>
              </a:rPr>
              <a:t>0</a:t>
            </a:r>
            <a:r>
              <a:rPr lang="zh-CN" altLang="en-US" sz="3735">
                <a:latin typeface="黑体" panose="02010609060101010101" pitchFamily="2" charset="-122"/>
                <a:ea typeface="黑体" panose="02010609060101010101" pitchFamily="2" charset="-122"/>
              </a:rPr>
              <a:t>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indefinite"/>
                            </p:stCondLst>
                          </p:cTn>
                        </p:par>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p:nvPr/>
        </p:nvSpPr>
        <p:spPr>
          <a:xfrm>
            <a:off x="969265" y="1728216"/>
            <a:ext cx="10037744" cy="4093685"/>
          </a:xfrm>
          <a:prstGeom prst="rect">
            <a:avLst/>
          </a:prstGeom>
        </p:spPr>
        <p:txBody>
          <a:bodyPr wrap="square">
            <a:spAutoFit/>
          </a:bodyPr>
          <a:lstStyle/>
          <a:p>
            <a:pPr indent="304800">
              <a:lnSpc>
                <a:spcPts val="4500"/>
              </a:lnSpc>
            </a:pPr>
            <a:r>
              <a:rPr lang="zh-CN" altLang="zh-CN" sz="3200" kern="0" smtClean="0">
                <a:solidFill>
                  <a:srgbClr val="323E32"/>
                </a:solidFill>
                <a:latin typeface="Calibri"/>
                <a:ea typeface="微软雅黑" panose="020b0503020204020204" pitchFamily="34" charset="-122"/>
                <a:cs typeface="微软雅黑" panose="020b0503020204020204" pitchFamily="34" charset="-122"/>
              </a:rPr>
              <a:t>诗</a:t>
            </a:r>
            <a:r>
              <a:rPr lang="zh-CN" altLang="zh-CN" sz="3200" kern="0">
                <a:solidFill>
                  <a:srgbClr val="323E32"/>
                </a:solidFill>
                <a:latin typeface="Calibri"/>
                <a:ea typeface="微软雅黑" panose="020b0503020204020204" pitchFamily="34" charset="-122"/>
                <a:cs typeface="微软雅黑" panose="020b0503020204020204" pitchFamily="34" charset="-122"/>
              </a:rPr>
              <a:t>歌句子含义、作者观点态度的答题模式如下</a:t>
            </a:r>
            <a:r>
              <a:rPr lang="zh-CN" altLang="zh-CN" sz="3200" kern="0" smtClean="0">
                <a:solidFill>
                  <a:srgbClr val="323E32"/>
                </a:solidFill>
                <a:latin typeface="Calibri"/>
                <a:ea typeface="微软雅黑" panose="020b0503020204020204" pitchFamily="34" charset="-122"/>
                <a:cs typeface="微软雅黑" panose="020b0503020204020204" pitchFamily="34" charset="-122"/>
              </a:rPr>
              <a:t>：</a:t>
            </a:r>
            <a:endParaRPr lang="en-US" altLang="zh-CN" sz="3200" kern="0" smtClean="0">
              <a:solidFill>
                <a:srgbClr val="323E32"/>
              </a:solidFill>
              <a:latin typeface="Calibri"/>
              <a:ea typeface="微软雅黑" panose="020b0503020204020204" pitchFamily="34" charset="-122"/>
              <a:cs typeface="微软雅黑" panose="020b0503020204020204" pitchFamily="34" charset="-122"/>
            </a:endParaRPr>
          </a:p>
          <a:p>
            <a:pPr indent="304800">
              <a:lnSpc>
                <a:spcPts val="4500"/>
              </a:lnSpc>
            </a:pPr>
            <a:r>
              <a:rPr lang="zh-CN" altLang="zh-CN" sz="3200" kern="0" smtClean="0">
                <a:solidFill>
                  <a:srgbClr val="323E32"/>
                </a:solidFill>
                <a:latin typeface="Calibri"/>
                <a:ea typeface="微软雅黑" panose="020b0503020204020204" pitchFamily="34" charset="-122"/>
                <a:cs typeface="微软雅黑" panose="020b0503020204020204" pitchFamily="34" charset="-122"/>
              </a:rPr>
              <a:t>（</a:t>
            </a:r>
            <a:r>
              <a:rPr lang="en-US" altLang="zh-CN" sz="3200" kern="0">
                <a:solidFill>
                  <a:srgbClr val="323E32"/>
                </a:solidFill>
                <a:latin typeface="Calibri"/>
                <a:ea typeface="微软雅黑" panose="020b0503020204020204" pitchFamily="34" charset="-122"/>
                <a:cs typeface="微软雅黑" panose="020b0503020204020204" pitchFamily="34" charset="-122"/>
              </a:rPr>
              <a:t>1</a:t>
            </a:r>
            <a:r>
              <a:rPr lang="zh-CN" altLang="zh-CN" sz="3200" kern="0">
                <a:solidFill>
                  <a:srgbClr val="323E32"/>
                </a:solidFill>
                <a:latin typeface="Calibri"/>
                <a:ea typeface="微软雅黑" panose="020b0503020204020204" pitchFamily="34" charset="-122"/>
                <a:cs typeface="微软雅黑" panose="020b0503020204020204" pitchFamily="34" charset="-122"/>
              </a:rPr>
              <a:t>）</a:t>
            </a:r>
            <a:r>
              <a:rPr lang="zh-CN" altLang="zh-CN" sz="3200" kern="0">
                <a:solidFill>
                  <a:srgbClr val="FF0000"/>
                </a:solidFill>
                <a:latin typeface="Calibri"/>
                <a:ea typeface="微软雅黑" panose="020b0503020204020204" pitchFamily="34" charset="-122"/>
                <a:cs typeface="微软雅黑" panose="020b0503020204020204" pitchFamily="34" charset="-122"/>
              </a:rPr>
              <a:t>诗句的生动翻译</a:t>
            </a:r>
            <a:r>
              <a:rPr lang="en-US" altLang="zh-CN" sz="3200" kern="0" smtClean="0">
                <a:solidFill>
                  <a:srgbClr val="323E32"/>
                </a:solidFill>
                <a:latin typeface="Calibri"/>
                <a:ea typeface="微软雅黑" panose="020b0503020204020204" pitchFamily="34" charset="-122"/>
                <a:cs typeface="微软雅黑" panose="020b0503020204020204" pitchFamily="34" charset="-122"/>
              </a:rPr>
              <a:t>;</a:t>
            </a:r>
          </a:p>
          <a:p>
            <a:pPr indent="304800">
              <a:lnSpc>
                <a:spcPts val="4500"/>
              </a:lnSpc>
            </a:pPr>
            <a:r>
              <a:rPr lang="zh-CN" altLang="zh-CN" sz="3200" kern="0" smtClean="0">
                <a:solidFill>
                  <a:srgbClr val="323E32"/>
                </a:solidFill>
                <a:latin typeface="Calibri"/>
                <a:ea typeface="微软雅黑" panose="020b0503020204020204" pitchFamily="34" charset="-122"/>
                <a:cs typeface="微软雅黑" panose="020b0503020204020204" pitchFamily="34" charset="-122"/>
              </a:rPr>
              <a:t>（</a:t>
            </a:r>
            <a:r>
              <a:rPr lang="en-US" altLang="zh-CN" sz="3200" kern="0">
                <a:solidFill>
                  <a:srgbClr val="323E32"/>
                </a:solidFill>
                <a:latin typeface="Calibri"/>
                <a:ea typeface="微软雅黑" panose="020b0503020204020204" pitchFamily="34" charset="-122"/>
                <a:cs typeface="微软雅黑" panose="020b0503020204020204" pitchFamily="34" charset="-122"/>
              </a:rPr>
              <a:t>2</a:t>
            </a:r>
            <a:r>
              <a:rPr lang="zh-CN" altLang="zh-CN" sz="3200" kern="0">
                <a:solidFill>
                  <a:srgbClr val="323E32"/>
                </a:solidFill>
                <a:latin typeface="Calibri"/>
                <a:ea typeface="微软雅黑" panose="020b0503020204020204" pitchFamily="34" charset="-122"/>
                <a:cs typeface="微软雅黑" panose="020b0503020204020204" pitchFamily="34" charset="-122"/>
              </a:rPr>
              <a:t>）</a:t>
            </a:r>
            <a:r>
              <a:rPr lang="zh-CN" altLang="zh-CN" sz="3200" kern="0">
                <a:solidFill>
                  <a:srgbClr val="FF0000"/>
                </a:solidFill>
                <a:latin typeface="Calibri"/>
                <a:ea typeface="微软雅黑" panose="020b0503020204020204" pitchFamily="34" charset="-122"/>
                <a:cs typeface="微软雅黑" panose="020b0503020204020204" pitchFamily="34" charset="-122"/>
              </a:rPr>
              <a:t>诗句运用的表达技</a:t>
            </a:r>
            <a:r>
              <a:rPr lang="zh-CN" altLang="zh-CN" sz="3200" kern="0" smtClean="0">
                <a:solidFill>
                  <a:srgbClr val="FF0000"/>
                </a:solidFill>
                <a:latin typeface="Calibri"/>
                <a:ea typeface="微软雅黑" panose="020b0503020204020204" pitchFamily="34" charset="-122"/>
                <a:cs typeface="微软雅黑" panose="020b0503020204020204" pitchFamily="34" charset="-122"/>
              </a:rPr>
              <a:t>巧</a:t>
            </a:r>
            <a:r>
              <a:rPr lang="zh-CN" altLang="zh-CN" sz="3200" kern="0" smtClean="0">
                <a:solidFill>
                  <a:srgbClr val="323E32"/>
                </a:solidFill>
                <a:latin typeface="Calibri"/>
                <a:ea typeface="微软雅黑" panose="020b0503020204020204" pitchFamily="34" charset="-122"/>
                <a:cs typeface="微软雅黑" panose="020b0503020204020204" pitchFamily="34" charset="-122"/>
              </a:rPr>
              <a:t>（无</a:t>
            </a:r>
            <a:r>
              <a:rPr lang="zh-CN" altLang="zh-CN" sz="3200" kern="0">
                <a:solidFill>
                  <a:srgbClr val="323E32"/>
                </a:solidFill>
                <a:latin typeface="Calibri"/>
                <a:ea typeface="微软雅黑" panose="020b0503020204020204" pitchFamily="34" charset="-122"/>
                <a:cs typeface="微软雅黑" panose="020b0503020204020204" pitchFamily="34" charset="-122"/>
              </a:rPr>
              <a:t>技巧不答）</a:t>
            </a:r>
            <a:r>
              <a:rPr lang="en-US" altLang="zh-CN" sz="3200" kern="0" smtClean="0">
                <a:solidFill>
                  <a:srgbClr val="323E32"/>
                </a:solidFill>
                <a:latin typeface="Calibri"/>
                <a:ea typeface="微软雅黑" panose="020b0503020204020204" pitchFamily="34" charset="-122"/>
                <a:cs typeface="微软雅黑" panose="020b0503020204020204" pitchFamily="34" charset="-122"/>
              </a:rPr>
              <a:t>;</a:t>
            </a:r>
          </a:p>
          <a:p>
            <a:pPr indent="304800">
              <a:lnSpc>
                <a:spcPts val="4500"/>
              </a:lnSpc>
            </a:pPr>
            <a:r>
              <a:rPr lang="zh-CN" altLang="zh-CN" sz="3200" kern="0" smtClean="0">
                <a:solidFill>
                  <a:srgbClr val="323E32"/>
                </a:solidFill>
                <a:latin typeface="Calibri"/>
                <a:ea typeface="微软雅黑" panose="020b0503020204020204" pitchFamily="34" charset="-122"/>
                <a:cs typeface="微软雅黑" panose="020b0503020204020204" pitchFamily="34" charset="-122"/>
              </a:rPr>
              <a:t>（</a:t>
            </a:r>
            <a:r>
              <a:rPr lang="en-US" altLang="zh-CN" sz="3200" kern="0">
                <a:solidFill>
                  <a:srgbClr val="323E32"/>
                </a:solidFill>
                <a:latin typeface="Calibri"/>
                <a:ea typeface="微软雅黑" panose="020b0503020204020204" pitchFamily="34" charset="-122"/>
                <a:cs typeface="微软雅黑" panose="020b0503020204020204" pitchFamily="34" charset="-122"/>
              </a:rPr>
              <a:t>3</a:t>
            </a:r>
            <a:r>
              <a:rPr lang="zh-CN" altLang="zh-CN" sz="3200" kern="0">
                <a:solidFill>
                  <a:srgbClr val="323E32"/>
                </a:solidFill>
                <a:latin typeface="Calibri"/>
                <a:ea typeface="微软雅黑" panose="020b0503020204020204" pitchFamily="34" charset="-122"/>
                <a:cs typeface="微软雅黑" panose="020b0503020204020204" pitchFamily="34" charset="-122"/>
              </a:rPr>
              <a:t>）</a:t>
            </a:r>
            <a:r>
              <a:rPr lang="zh-CN" altLang="zh-CN" sz="3200" kern="0">
                <a:solidFill>
                  <a:srgbClr val="FF0000"/>
                </a:solidFill>
                <a:latin typeface="Calibri"/>
                <a:ea typeface="微软雅黑" panose="020b0503020204020204" pitchFamily="34" charset="-122"/>
                <a:cs typeface="微软雅黑" panose="020b0503020204020204" pitchFamily="34" charset="-122"/>
              </a:rPr>
              <a:t>诗句表达的情感</a:t>
            </a:r>
            <a:r>
              <a:rPr lang="zh-CN" altLang="zh-CN" sz="3200" kern="0" smtClean="0">
                <a:solidFill>
                  <a:srgbClr val="323E32"/>
                </a:solidFill>
                <a:latin typeface="Calibri"/>
                <a:ea typeface="微软雅黑" panose="020b0503020204020204" pitchFamily="34" charset="-122"/>
                <a:cs typeface="微软雅黑" panose="020b0503020204020204" pitchFamily="34" charset="-122"/>
              </a:rPr>
              <a:t>。</a:t>
            </a:r>
            <a:endParaRPr lang="en-US" altLang="zh-CN" sz="3200" kern="0" smtClean="0">
              <a:solidFill>
                <a:srgbClr val="323E32"/>
              </a:solidFill>
              <a:latin typeface="Calibri"/>
              <a:ea typeface="微软雅黑" panose="020b0503020204020204" pitchFamily="34" charset="-122"/>
              <a:cs typeface="微软雅黑" panose="020b0503020204020204" pitchFamily="34" charset="-122"/>
            </a:endParaRPr>
          </a:p>
          <a:p>
            <a:pPr indent="304800">
              <a:lnSpc>
                <a:spcPts val="4500"/>
              </a:lnSpc>
            </a:pPr>
            <a:r>
              <a:rPr lang="zh-CN" altLang="en-US" sz="3200" kern="0">
                <a:solidFill>
                  <a:srgbClr val="323E32"/>
                </a:solidFill>
                <a:latin typeface="Calibri"/>
                <a:ea typeface="微软雅黑" panose="020b0503020204020204" pitchFamily="34" charset="-122"/>
                <a:cs typeface="Times New Roman" pitchFamily="18" charset="0"/>
              </a:rPr>
              <a:t>含</a:t>
            </a:r>
            <a:r>
              <a:rPr lang="zh-CN" altLang="en-US" sz="3200" kern="0" smtClean="0">
                <a:solidFill>
                  <a:srgbClr val="323E32"/>
                </a:solidFill>
                <a:latin typeface="Calibri"/>
                <a:ea typeface="微软雅黑" panose="020b0503020204020204" pitchFamily="34" charset="-122"/>
                <a:cs typeface="Times New Roman" pitchFamily="18" charset="0"/>
              </a:rPr>
              <a:t>义与含意</a:t>
            </a:r>
            <a:endParaRPr lang="en-US" altLang="zh-CN" sz="3200" kern="0" smtClean="0">
              <a:solidFill>
                <a:srgbClr val="323E32"/>
              </a:solidFill>
              <a:latin typeface="Calibri"/>
              <a:ea typeface="微软雅黑" panose="020b0503020204020204" pitchFamily="34" charset="-122"/>
              <a:cs typeface="Times New Roman" pitchFamily="18" charset="0"/>
            </a:endParaRPr>
          </a:p>
          <a:p>
            <a:pPr indent="304800">
              <a:lnSpc>
                <a:spcPts val="4500"/>
              </a:lnSpc>
            </a:pPr>
            <a:r>
              <a:rPr lang="zh-CN" altLang="en-US" sz="3200" kern="0">
                <a:solidFill>
                  <a:srgbClr val="323E32"/>
                </a:solidFill>
                <a:latin typeface="Calibri"/>
                <a:ea typeface="微软雅黑" panose="020b0503020204020204" pitchFamily="34" charset="-122"/>
                <a:cs typeface="Times New Roman" pitchFamily="18" charset="0"/>
              </a:rPr>
              <a:t>含</a:t>
            </a:r>
            <a:r>
              <a:rPr lang="zh-CN" altLang="en-US" sz="3200" kern="0" smtClean="0">
                <a:solidFill>
                  <a:srgbClr val="323E32"/>
                </a:solidFill>
                <a:latin typeface="Calibri"/>
                <a:ea typeface="微软雅黑" panose="020b0503020204020204" pitchFamily="34" charset="-122"/>
                <a:cs typeface="Times New Roman" pitchFamily="18" charset="0"/>
              </a:rPr>
              <a:t>意：翻译诗句意思，诗句手法技巧，表达效果，情感抒发</a:t>
            </a:r>
            <a:endParaRPr lang="zh-CN" altLang="zh-CN" sz="2400" kern="100">
              <a:latin typeface="Calibri"/>
              <a:ea typeface="宋体" pitchFamily="2" charset="-122"/>
              <a:cs typeface="Times New Roman" pitchFamily="18" charset="0"/>
            </a:endParaRPr>
          </a:p>
        </p:txBody>
      </p:sp>
      <p:sp>
        <p:nvSpPr>
          <p:cNvPr id="3" name="矩形 2"/>
          <p:cNvSpPr/>
          <p:nvPr/>
        </p:nvSpPr>
        <p:spPr>
          <a:xfrm>
            <a:off x="673611" y="426522"/>
            <a:ext cx="2492990" cy="646331"/>
          </a:xfrm>
          <a:prstGeom prst="rect">
            <a:avLst/>
          </a:prstGeom>
        </p:spPr>
        <p:txBody>
          <a:bodyPr wrap="none">
            <a:spAutoFit/>
          </a:bodyPr>
          <a:lstStyle/>
          <a:p>
            <a:r>
              <a:rPr lang="zh-CN" altLang="zh-CN" sz="3600" kern="0">
                <a:solidFill>
                  <a:srgbClr val="323E32"/>
                </a:solidFill>
                <a:latin typeface="Calibri"/>
                <a:ea typeface="微软雅黑" panose="020b0503020204020204" pitchFamily="34" charset="-122"/>
                <a:cs typeface="微软雅黑" panose="020b0503020204020204" pitchFamily="34" charset="-122"/>
              </a:rPr>
              <a:t>规律总结：</a:t>
            </a:r>
            <a:endParaRPr lang="zh-CN" altLang="en-US" sz="3600"/>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p:nvPr/>
        </p:nvSpPr>
        <p:spPr>
          <a:xfrm>
            <a:off x="235526" y="714449"/>
            <a:ext cx="6096000" cy="3524250"/>
          </a:xfrm>
          <a:prstGeom prst="rect">
            <a:avLst/>
          </a:prstGeom>
        </p:spPr>
        <p:txBody>
          <a:bodyPr>
            <a:spAutoFit/>
          </a:bodyPr>
          <a:lstStyle/>
          <a:p>
            <a:pPr indent="612140" algn="just">
              <a:lnSpc>
                <a:spcPct val="120000"/>
              </a:lnSpc>
              <a:spcAft>
                <a:spcPct val="0"/>
              </a:spcAft>
              <a:tabLst>
                <a:tab pos="2400300"/>
                <a:tab pos="2514600"/>
              </a:tabLst>
            </a:pPr>
            <a:r>
              <a:rPr lang="en-US" altLang="zh-CN" kern="100">
                <a:solidFill>
                  <a:srgbClr val="0070C0"/>
                </a:solidFill>
                <a:latin typeface="Times New Roman" pitchFamily="18" charset="0"/>
                <a:ea typeface="宋体" pitchFamily="2" charset="-122"/>
                <a:cs typeface="宋体" panose="02010600030101010101" pitchFamily="2" charset="-122"/>
              </a:rPr>
              <a:t>(2015·</a:t>
            </a:r>
            <a:r>
              <a:rPr lang="zh-CN" altLang="zh-CN" kern="100">
                <a:solidFill>
                  <a:srgbClr val="0070C0"/>
                </a:solidFill>
                <a:latin typeface="宋体" pitchFamily="2" charset="-122"/>
                <a:ea typeface="隶书" panose="02010509060101010101" pitchFamily="49" charset="-122"/>
                <a:cs typeface="宋体" panose="02010600030101010101" pitchFamily="2" charset="-122"/>
              </a:rPr>
              <a:t>全国卷</a:t>
            </a:r>
            <a:r>
              <a:rPr lang="en-US" altLang="zh-CN" kern="100">
                <a:solidFill>
                  <a:srgbClr val="0070C0"/>
                </a:solidFill>
                <a:latin typeface="宋体" pitchFamily="2" charset="-122"/>
                <a:ea typeface="宋体" pitchFamily="2" charset="-122"/>
                <a:cs typeface="宋体" panose="02010600030101010101" pitchFamily="2" charset="-122"/>
              </a:rPr>
              <a:t>Ⅰ</a:t>
            </a:r>
            <a:r>
              <a:rPr lang="en-US" altLang="zh-CN" kern="100" smtClean="0">
                <a:solidFill>
                  <a:srgbClr val="0070C0"/>
                </a:solidFill>
                <a:latin typeface="Times New Roman" pitchFamily="18" charset="0"/>
                <a:ea typeface="宋体" pitchFamily="2" charset="-122"/>
                <a:cs typeface="宋体" panose="02010600030101010101" pitchFamily="2" charset="-122"/>
              </a:rPr>
              <a:t>)</a:t>
            </a:r>
            <a:endParaRPr lang="zh-CN" altLang="zh-CN" sz="900" kern="100">
              <a:solidFill>
                <a:srgbClr val="0070C0"/>
              </a:solidFill>
              <a:latin typeface="宋体" pitchFamily="2" charset="-122"/>
              <a:ea typeface="宋体" pitchFamily="2" charset="-122"/>
              <a:cs typeface="Times New Roman" pitchFamily="18" charset="0"/>
            </a:endParaRPr>
          </a:p>
          <a:p>
            <a:pPr indent="612140" algn="ctr">
              <a:lnSpc>
                <a:spcPct val="120000"/>
              </a:lnSpc>
              <a:spcAft>
                <a:spcPct val="0"/>
              </a:spcAft>
              <a:tabLst>
                <a:tab pos="2400300"/>
                <a:tab pos="2514600"/>
              </a:tabLst>
            </a:pPr>
            <a:r>
              <a:rPr lang="zh-CN" altLang="zh-CN" sz="2800" b="1" kern="100">
                <a:solidFill>
                  <a:srgbClr val="FF0000"/>
                </a:solidFill>
                <a:latin typeface="楷体" charset="-122"/>
                <a:ea typeface="楷体" charset="-122"/>
                <a:cs typeface="宋体" panose="02010600030101010101" pitchFamily="2" charset="-122"/>
              </a:rPr>
              <a:t>发临洮将赴北庭留</a:t>
            </a:r>
            <a:r>
              <a:rPr lang="zh-CN" altLang="zh-CN" sz="2800" b="1" kern="100" smtClean="0">
                <a:solidFill>
                  <a:srgbClr val="FF0000"/>
                </a:solidFill>
                <a:latin typeface="楷体" charset="-122"/>
                <a:ea typeface="楷体" charset="-122"/>
                <a:cs typeface="宋体" panose="02010600030101010101" pitchFamily="2" charset="-122"/>
              </a:rPr>
              <a:t>别</a:t>
            </a:r>
            <a:endParaRPr lang="zh-CN" altLang="zh-CN" sz="2800" kern="100">
              <a:solidFill>
                <a:srgbClr val="FF0000"/>
              </a:solidFill>
              <a:latin typeface="楷体" charset="-122"/>
              <a:ea typeface="楷体" charset="-122"/>
              <a:cs typeface="Times New Roman" pitchFamily="18" charset="0"/>
            </a:endParaRPr>
          </a:p>
          <a:p>
            <a:pPr indent="612140" algn="ctr">
              <a:lnSpc>
                <a:spcPct val="120000"/>
              </a:lnSpc>
              <a:spcAft>
                <a:spcPct val="0"/>
              </a:spcAft>
              <a:tabLst>
                <a:tab pos="2400300"/>
                <a:tab pos="2514600"/>
              </a:tabLst>
            </a:pPr>
            <a:r>
              <a:rPr lang="zh-CN" altLang="zh-CN" sz="2800" b="1" kern="100">
                <a:latin typeface="楷体" charset="-122"/>
                <a:ea typeface="楷体" charset="-122"/>
                <a:cs typeface="宋体" panose="02010600030101010101" pitchFamily="2" charset="-122"/>
              </a:rPr>
              <a:t>岑　参</a:t>
            </a:r>
            <a:endParaRPr lang="zh-CN" altLang="zh-CN" sz="2800" kern="100">
              <a:latin typeface="楷体" charset="-122"/>
              <a:ea typeface="楷体" charset="-122"/>
              <a:cs typeface="Times New Roman" pitchFamily="18" charset="0"/>
            </a:endParaRPr>
          </a:p>
          <a:p>
            <a:pPr indent="612140" algn="ctr">
              <a:lnSpc>
                <a:spcPct val="120000"/>
              </a:lnSpc>
              <a:spcAft>
                <a:spcPct val="0"/>
              </a:spcAft>
              <a:tabLst>
                <a:tab pos="2400300"/>
                <a:tab pos="2514600"/>
              </a:tabLst>
            </a:pPr>
            <a:r>
              <a:rPr lang="zh-CN" altLang="zh-CN" sz="2800" b="1" kern="100">
                <a:latin typeface="楷体" charset="-122"/>
                <a:ea typeface="楷体" charset="-122"/>
                <a:cs typeface="宋体" panose="02010600030101010101" pitchFamily="2" charset="-122"/>
              </a:rPr>
              <a:t>闻说轮台路</a:t>
            </a:r>
            <a:r>
              <a:rPr lang="en-US" altLang="zh-CN" sz="2800" b="1" kern="100" baseline="30000">
                <a:latin typeface="楷体" charset="-122"/>
                <a:ea typeface="楷体" charset="-122"/>
                <a:cs typeface="宋体" panose="02010600030101010101" pitchFamily="2" charset="-122"/>
              </a:rPr>
              <a:t>②</a:t>
            </a:r>
            <a:r>
              <a:rPr lang="zh-CN" altLang="zh-CN" sz="2800" b="1" kern="100">
                <a:latin typeface="楷体" charset="-122"/>
                <a:ea typeface="楷体" charset="-122"/>
                <a:cs typeface="宋体" panose="02010600030101010101" pitchFamily="2" charset="-122"/>
              </a:rPr>
              <a:t>，连年见雪飞。</a:t>
            </a:r>
            <a:endParaRPr lang="zh-CN" altLang="zh-CN" sz="2800" kern="100">
              <a:latin typeface="楷体" charset="-122"/>
              <a:ea typeface="楷体" charset="-122"/>
              <a:cs typeface="Times New Roman" pitchFamily="18" charset="0"/>
            </a:endParaRPr>
          </a:p>
          <a:p>
            <a:pPr indent="612140" algn="ctr">
              <a:lnSpc>
                <a:spcPct val="120000"/>
              </a:lnSpc>
              <a:spcAft>
                <a:spcPct val="0"/>
              </a:spcAft>
              <a:tabLst>
                <a:tab pos="2400300"/>
                <a:tab pos="2514600"/>
              </a:tabLst>
            </a:pPr>
            <a:r>
              <a:rPr lang="zh-CN" altLang="zh-CN" sz="2800" b="1" kern="100">
                <a:latin typeface="楷体" charset="-122"/>
                <a:ea typeface="楷体" charset="-122"/>
                <a:cs typeface="宋体" panose="02010600030101010101" pitchFamily="2" charset="-122"/>
              </a:rPr>
              <a:t>春风</a:t>
            </a:r>
            <a:r>
              <a:rPr lang="zh-CN" altLang="zh-CN" sz="2800" b="1" kern="100">
                <a:latin typeface="楷体" charset="-122"/>
                <a:ea typeface="楷体" charset="-122"/>
                <a:cs typeface="宋体" panose="02010600030101010101" pitchFamily="2" charset="-122"/>
                <a:sym typeface="+mn-ea"/>
              </a:rPr>
              <a:t>曾</a:t>
            </a:r>
            <a:r>
              <a:rPr lang="zh-CN" altLang="zh-CN" sz="2800" b="1" kern="100">
                <a:latin typeface="楷体" charset="-122"/>
                <a:ea typeface="楷体" charset="-122"/>
                <a:cs typeface="宋体" panose="02010600030101010101" pitchFamily="2" charset="-122"/>
              </a:rPr>
              <a:t>不到，汉使亦应稀。</a:t>
            </a:r>
            <a:endParaRPr lang="zh-CN" altLang="zh-CN" sz="2800" kern="100">
              <a:latin typeface="楷体" charset="-122"/>
              <a:ea typeface="楷体" charset="-122"/>
              <a:cs typeface="Times New Roman" pitchFamily="18" charset="0"/>
            </a:endParaRPr>
          </a:p>
          <a:p>
            <a:pPr indent="612140" algn="ctr">
              <a:lnSpc>
                <a:spcPct val="120000"/>
              </a:lnSpc>
              <a:spcAft>
                <a:spcPct val="0"/>
              </a:spcAft>
              <a:tabLst>
                <a:tab pos="2400300"/>
                <a:tab pos="2514600"/>
              </a:tabLst>
            </a:pPr>
            <a:r>
              <a:rPr lang="zh-CN" altLang="zh-CN" sz="2800" b="1" kern="100">
                <a:latin typeface="楷体" charset="-122"/>
                <a:ea typeface="楷体" charset="-122"/>
                <a:cs typeface="宋体" panose="02010600030101010101" pitchFamily="2" charset="-122"/>
              </a:rPr>
              <a:t>白草通疏勒，青山过武威。</a:t>
            </a:r>
            <a:endParaRPr lang="zh-CN" altLang="zh-CN" sz="2800" kern="100">
              <a:latin typeface="楷体" charset="-122"/>
              <a:ea typeface="楷体" charset="-122"/>
              <a:cs typeface="Times New Roman" pitchFamily="18" charset="0"/>
            </a:endParaRPr>
          </a:p>
          <a:p>
            <a:pPr indent="612140" algn="ctr">
              <a:lnSpc>
                <a:spcPct val="120000"/>
              </a:lnSpc>
              <a:spcAft>
                <a:spcPct val="0"/>
              </a:spcAft>
              <a:tabLst>
                <a:tab pos="2400300"/>
                <a:tab pos="2514600"/>
              </a:tabLst>
            </a:pPr>
            <a:r>
              <a:rPr lang="zh-CN" altLang="zh-CN" sz="2800" b="1" kern="100">
                <a:latin typeface="楷体" charset="-122"/>
                <a:ea typeface="楷体" charset="-122"/>
                <a:cs typeface="宋体" panose="02010600030101010101" pitchFamily="2" charset="-122"/>
              </a:rPr>
              <a:t>勤王敢道远，私向梦中归</a:t>
            </a:r>
            <a:r>
              <a:rPr lang="zh-CN" altLang="zh-CN" sz="2800" b="1" kern="100" smtClean="0">
                <a:latin typeface="楷体" charset="-122"/>
                <a:ea typeface="楷体" charset="-122"/>
                <a:cs typeface="宋体" panose="02010600030101010101" pitchFamily="2" charset="-122"/>
              </a:rPr>
              <a:t>。</a:t>
            </a:r>
            <a:endParaRPr lang="zh-CN" altLang="zh-CN" sz="2800" kern="100">
              <a:latin typeface="楷体" charset="-122"/>
              <a:ea typeface="楷体" charset="-122"/>
              <a:cs typeface="Times New Roman" pitchFamily="18" charset="0"/>
            </a:endParaRPr>
          </a:p>
        </p:txBody>
      </p:sp>
      <p:sp>
        <p:nvSpPr>
          <p:cNvPr id="3" name="矩形 2"/>
          <p:cNvSpPr/>
          <p:nvPr/>
        </p:nvSpPr>
        <p:spPr>
          <a:xfrm>
            <a:off x="471054" y="4399549"/>
            <a:ext cx="6096000" cy="1930337"/>
          </a:xfrm>
          <a:prstGeom prst="rect">
            <a:avLst/>
          </a:prstGeom>
        </p:spPr>
        <p:txBody>
          <a:bodyPr>
            <a:spAutoFit/>
          </a:bodyPr>
          <a:lstStyle/>
          <a:p>
            <a:pPr indent="612140">
              <a:lnSpc>
                <a:spcPct val="150000"/>
              </a:lnSpc>
              <a:spcAft>
                <a:spcPct val="0"/>
              </a:spcAft>
              <a:tabLst>
                <a:tab pos="2400300"/>
                <a:tab pos="2514600"/>
              </a:tabLst>
            </a:pPr>
            <a:r>
              <a:rPr lang="zh-CN" altLang="zh-CN" sz="2800" b="1" kern="100">
                <a:solidFill>
                  <a:srgbClr val="C00000"/>
                </a:solidFill>
                <a:latin typeface="Times New Roman" pitchFamily="18" charset="0"/>
                <a:ea typeface="宋体" pitchFamily="2" charset="-122"/>
                <a:cs typeface="宋体" panose="02010600030101010101" pitchFamily="2" charset="-122"/>
              </a:rPr>
              <a:t>诗的尾联表达了作者什么样的思想感情？对全诗的情感抒发有怎样的作用？</a:t>
            </a:r>
            <a:endParaRPr lang="zh-CN" altLang="zh-CN" sz="900" kern="100">
              <a:solidFill>
                <a:srgbClr val="C00000"/>
              </a:solidFill>
              <a:effectLst/>
              <a:latin typeface="宋体" pitchFamily="2" charset="-122"/>
              <a:ea typeface="宋体" pitchFamily="2" charset="-122"/>
              <a:cs typeface="Times New Roman" pitchFamily="18" charset="0"/>
            </a:endParaRPr>
          </a:p>
        </p:txBody>
      </p:sp>
      <p:sp>
        <p:nvSpPr>
          <p:cNvPr id="4" name="矩形 3"/>
          <p:cNvSpPr/>
          <p:nvPr/>
        </p:nvSpPr>
        <p:spPr>
          <a:xfrm>
            <a:off x="6802582" y="74800"/>
            <a:ext cx="4100946" cy="3970318"/>
          </a:xfrm>
          <a:prstGeom prst="rect">
            <a:avLst/>
          </a:prstGeom>
        </p:spPr>
        <p:txBody>
          <a:bodyPr wrap="square">
            <a:spAutoFit/>
          </a:bodyPr>
          <a:lstStyle/>
          <a:p>
            <a:pPr indent="612140" algn="just">
              <a:lnSpc>
                <a:spcPct val="150000"/>
              </a:lnSpc>
              <a:spcAft>
                <a:spcPct val="0"/>
              </a:spcAft>
              <a:tabLst>
                <a:tab pos="2400300"/>
                <a:tab pos="2514600"/>
              </a:tabLst>
            </a:pPr>
            <a:r>
              <a:rPr lang="en-US" altLang="zh-CN" sz="2800" b="1" kern="100" smtClean="0">
                <a:solidFill>
                  <a:srgbClr val="FF0000"/>
                </a:solidFill>
                <a:latin typeface="楷体" charset="-122"/>
                <a:ea typeface="楷体" charset="-122"/>
                <a:cs typeface="宋体" panose="02010600030101010101" pitchFamily="2" charset="-122"/>
              </a:rPr>
              <a:t>①</a:t>
            </a:r>
            <a:r>
              <a:rPr lang="zh-CN" altLang="zh-CN" sz="2800" b="1" kern="100">
                <a:solidFill>
                  <a:srgbClr val="FF0000"/>
                </a:solidFill>
                <a:latin typeface="楷体" charset="-122"/>
                <a:ea typeface="楷体" charset="-122"/>
                <a:cs typeface="宋体" panose="02010600030101010101" pitchFamily="2" charset="-122"/>
              </a:rPr>
              <a:t>表现了诗人</a:t>
            </a:r>
            <a:r>
              <a:rPr lang="zh-CN" altLang="zh-CN" sz="2800" b="1" kern="100">
                <a:latin typeface="楷体" charset="-122"/>
                <a:ea typeface="楷体" charset="-122"/>
                <a:cs typeface="宋体" panose="02010600030101010101" pitchFamily="2" charset="-122"/>
              </a:rPr>
              <a:t>虽</a:t>
            </a:r>
            <a:r>
              <a:rPr lang="zh-CN" altLang="zh-CN" sz="2800" b="1" kern="100">
                <a:solidFill>
                  <a:srgbClr val="FF0000"/>
                </a:solidFill>
                <a:latin typeface="楷体" charset="-122"/>
                <a:ea typeface="楷体" charset="-122"/>
                <a:cs typeface="宋体" panose="02010600030101010101" pitchFamily="2" charset="-122"/>
              </a:rPr>
              <a:t>有羁旅思乡之愁，</a:t>
            </a:r>
            <a:r>
              <a:rPr lang="zh-CN" altLang="zh-CN" sz="2800" b="1" kern="100">
                <a:latin typeface="楷体" charset="-122"/>
                <a:ea typeface="楷体" charset="-122"/>
                <a:cs typeface="宋体" panose="02010600030101010101" pitchFamily="2" charset="-122"/>
              </a:rPr>
              <a:t>却</a:t>
            </a:r>
            <a:r>
              <a:rPr lang="zh-CN" altLang="zh-CN" sz="2800" b="1" kern="100">
                <a:solidFill>
                  <a:srgbClr val="FF0000"/>
                </a:solidFill>
                <a:latin typeface="楷体" charset="-122"/>
                <a:ea typeface="楷体" charset="-122"/>
                <a:cs typeface="宋体" panose="02010600030101010101" pitchFamily="2" charset="-122"/>
              </a:rPr>
              <a:t>能以国事为重的爱国热忱</a:t>
            </a:r>
            <a:r>
              <a:rPr lang="zh-CN" altLang="zh-CN" sz="2800" b="1" kern="100" smtClean="0">
                <a:solidFill>
                  <a:srgbClr val="FF0000"/>
                </a:solidFill>
                <a:latin typeface="楷体" charset="-122"/>
                <a:ea typeface="楷体" charset="-122"/>
                <a:cs typeface="宋体" panose="02010600030101010101" pitchFamily="2" charset="-122"/>
              </a:rPr>
              <a:t>。</a:t>
            </a:r>
            <a:endParaRPr lang="en-US" altLang="zh-CN" sz="2800" b="1" kern="100" smtClean="0">
              <a:solidFill>
                <a:srgbClr val="FF0000"/>
              </a:solidFill>
              <a:latin typeface="楷体" charset="-122"/>
              <a:ea typeface="楷体" charset="-122"/>
              <a:cs typeface="宋体" panose="02010600030101010101" pitchFamily="2" charset="-122"/>
            </a:endParaRPr>
          </a:p>
          <a:p>
            <a:pPr indent="612140" algn="just">
              <a:lnSpc>
                <a:spcPct val="150000"/>
              </a:lnSpc>
              <a:spcAft>
                <a:spcPct val="0"/>
              </a:spcAft>
              <a:tabLst>
                <a:tab pos="2400300"/>
                <a:tab pos="2514600"/>
              </a:tabLst>
            </a:pPr>
            <a:r>
              <a:rPr lang="en-US" altLang="zh-CN" sz="2800" b="1" kern="100" smtClean="0">
                <a:solidFill>
                  <a:srgbClr val="FF0000"/>
                </a:solidFill>
                <a:latin typeface="楷体" charset="-122"/>
                <a:ea typeface="楷体" charset="-122"/>
                <a:cs typeface="宋体" panose="02010600030101010101" pitchFamily="2" charset="-122"/>
              </a:rPr>
              <a:t>②</a:t>
            </a:r>
            <a:r>
              <a:rPr lang="zh-CN" altLang="zh-CN" sz="2800" b="1" kern="100">
                <a:latin typeface="楷体" charset="-122"/>
                <a:ea typeface="楷体" charset="-122"/>
                <a:cs typeface="宋体" panose="02010600030101010101" pitchFamily="2" charset="-122"/>
              </a:rPr>
              <a:t>使得诗中的思乡之情不至流于感伤，也提升了全诗的格调</a:t>
            </a:r>
            <a:r>
              <a:rPr lang="zh-CN" altLang="zh-CN" sz="2800" b="1" kern="100">
                <a:solidFill>
                  <a:srgbClr val="FF0000"/>
                </a:solidFill>
                <a:latin typeface="楷体" charset="-122"/>
                <a:ea typeface="楷体" charset="-122"/>
                <a:cs typeface="宋体" panose="02010600030101010101" pitchFamily="2" charset="-122"/>
              </a:rPr>
              <a:t>。</a:t>
            </a:r>
            <a:endParaRPr lang="zh-CN" altLang="zh-CN" sz="1100" kern="100">
              <a:solidFill>
                <a:srgbClr val="FF0000"/>
              </a:solidFill>
              <a:effectLst/>
              <a:latin typeface="楷体" charset="-122"/>
              <a:ea typeface="楷体" charset="-122"/>
              <a:cs typeface="Times New Roman" pitchFamily="18" charset="0"/>
            </a:endParaRPr>
          </a:p>
        </p:txBody>
      </p:sp>
      <p:sp>
        <p:nvSpPr>
          <p:cNvPr id="5" name="矩形 4"/>
          <p:cNvSpPr/>
          <p:nvPr/>
        </p:nvSpPr>
        <p:spPr>
          <a:xfrm>
            <a:off x="7287491" y="4399549"/>
            <a:ext cx="3616037" cy="523220"/>
          </a:xfrm>
          <a:prstGeom prst="rect">
            <a:avLst/>
          </a:prstGeom>
        </p:spPr>
        <p:txBody>
          <a:bodyPr wrap="square">
            <a:spAutoFit/>
          </a:bodyPr>
          <a:lstStyle/>
          <a:p>
            <a:r>
              <a:rPr lang="zh-CN" altLang="en-US" sz="2800" b="1" kern="0" smtClean="0">
                <a:solidFill>
                  <a:srgbClr val="0070C0"/>
                </a:solidFill>
                <a:latin typeface="华文行楷" pitchFamily="2" charset="-122"/>
                <a:ea typeface="华文行楷" pitchFamily="2" charset="-122"/>
                <a:cs typeface="微软雅黑" panose="020b0503020204020204" pitchFamily="34" charset="-122"/>
              </a:rPr>
              <a:t>重点词、句、联型</a:t>
            </a:r>
            <a:endParaRPr lang="en-US" altLang="zh-CN" sz="2800" b="1" kern="0" smtClean="0">
              <a:solidFill>
                <a:srgbClr val="0070C0"/>
              </a:solidFill>
              <a:latin typeface="华文行楷" pitchFamily="2" charset="-122"/>
              <a:ea typeface="华文行楷" pitchFamily="2" charset="-122"/>
              <a:cs typeface="微软雅黑" panose="020b0503020204020204" pitchFamily="34" charset="-122"/>
            </a:endParaRPr>
          </a:p>
        </p:txBody>
      </p:sp>
      <p:sp>
        <p:nvSpPr>
          <p:cNvPr id="6" name="矩形 5"/>
          <p:cNvSpPr/>
          <p:nvPr/>
        </p:nvSpPr>
        <p:spPr>
          <a:xfrm>
            <a:off x="6802582" y="5504460"/>
            <a:ext cx="5181600" cy="1041311"/>
          </a:xfrm>
          <a:prstGeom prst="rect">
            <a:avLst/>
          </a:prstGeom>
        </p:spPr>
        <p:txBody>
          <a:bodyPr wrap="square">
            <a:spAutoFit/>
          </a:bodyPr>
          <a:lstStyle/>
          <a:p>
            <a:pPr>
              <a:lnSpc>
                <a:spcPts val="3700"/>
              </a:lnSpc>
            </a:pPr>
            <a:r>
              <a:rPr lang="zh-CN" altLang="en-US" sz="2400">
                <a:latin typeface="楷体" charset="-122"/>
                <a:ea typeface="楷体" charset="-122"/>
              </a:rPr>
              <a:t>诗中最后两句有何</a:t>
            </a:r>
            <a:r>
              <a:rPr lang="zh-CN" altLang="en-US" sz="2400" b="1">
                <a:solidFill>
                  <a:srgbClr val="FF0000"/>
                </a:solidFill>
                <a:latin typeface="楷体" charset="-122"/>
                <a:ea typeface="楷体" charset="-122"/>
              </a:rPr>
              <a:t>含意</a:t>
            </a:r>
            <a:r>
              <a:rPr lang="zh-CN" altLang="en-US" sz="2400">
                <a:latin typeface="楷体" charset="-122"/>
                <a:ea typeface="楷体" charset="-122"/>
              </a:rPr>
              <a:t>，请简要分析？      《野歌》李贺（</a:t>
            </a:r>
            <a:r>
              <a:rPr lang="en-US" altLang="zh-CN" sz="2400">
                <a:latin typeface="楷体" charset="-122"/>
                <a:ea typeface="楷体" charset="-122"/>
              </a:rPr>
              <a:t>2018</a:t>
            </a:r>
            <a:r>
              <a:rPr lang="zh-CN" altLang="en-US" sz="2400">
                <a:latin typeface="楷体" charset="-122"/>
                <a:ea typeface="楷体" charset="-122"/>
              </a:rPr>
              <a:t>全国</a:t>
            </a:r>
            <a:r>
              <a:rPr lang="en-US" altLang="zh-CN" sz="2400">
                <a:latin typeface="楷体" charset="-122"/>
                <a:ea typeface="楷体" charset="-122"/>
              </a:rPr>
              <a:t>I</a:t>
            </a:r>
            <a:r>
              <a:rPr lang="zh-CN" altLang="en-US" sz="2400">
                <a:latin typeface="楷体" charset="-122"/>
                <a:ea typeface="楷体" charset="-122"/>
              </a:rPr>
              <a:t>卷）</a:t>
            </a:r>
            <a:endParaRPr lang="zh-CN" altLang="en-US" sz="2400">
              <a:latin typeface="楷体" charset="-122"/>
              <a:ea typeface="楷体" charset="-122"/>
              <a:sym typeface="+mn-ea"/>
            </a:endParaRPr>
          </a:p>
        </p:txBody>
      </p:sp>
      <p:sp>
        <p:nvSpPr>
          <p:cNvPr id="7" name="矩形 6"/>
          <p:cNvSpPr/>
          <p:nvPr/>
        </p:nvSpPr>
        <p:spPr>
          <a:xfrm>
            <a:off x="235526" y="140523"/>
            <a:ext cx="5160387" cy="377476"/>
          </a:xfrm>
          <a:prstGeom prst="rect">
            <a:avLst/>
          </a:prstGeom>
        </p:spPr>
        <p:txBody>
          <a:bodyPr wrap="none">
            <a:spAutoFit/>
          </a:bodyPr>
          <a:lstStyle/>
          <a:p>
            <a:pPr indent="304800">
              <a:lnSpc>
                <a:spcPts val="2000"/>
              </a:lnSpc>
            </a:pPr>
            <a:r>
              <a:rPr lang="zh-CN" altLang="zh-CN" sz="2800" b="1" kern="0" smtClean="0">
                <a:solidFill>
                  <a:srgbClr val="FF0000"/>
                </a:solidFill>
                <a:latin typeface="Calibri"/>
                <a:ea typeface="微软雅黑" panose="020b0503020204020204" pitchFamily="34" charset="-122"/>
                <a:cs typeface="微软雅黑" panose="020b0503020204020204" pitchFamily="34" charset="-122"/>
              </a:rPr>
              <a:t>高</a:t>
            </a:r>
            <a:r>
              <a:rPr lang="zh-CN" altLang="zh-CN" sz="2800" b="1" kern="0">
                <a:solidFill>
                  <a:srgbClr val="FF0000"/>
                </a:solidFill>
                <a:latin typeface="Calibri"/>
                <a:ea typeface="微软雅黑" panose="020b0503020204020204" pitchFamily="34" charset="-122"/>
                <a:cs typeface="微软雅黑" panose="020b0503020204020204" pitchFamily="34" charset="-122"/>
              </a:rPr>
              <a:t>考真题体验，方法思路解析</a:t>
            </a:r>
            <a:endParaRPr lang="zh-CN" altLang="zh-CN" sz="2000" kern="100">
              <a:solidFill>
                <a:srgbClr val="FF0000"/>
              </a:solidFill>
              <a:effectLst/>
              <a:latin typeface="Calibri"/>
              <a:ea typeface="宋体" pitchFamily="2" charset="-122"/>
              <a:cs typeface="Times New Roman" pitchFamily="18" charset="0"/>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9155" name="Rectangle 3"/>
          <p:cNvSpPr>
            <a:spLocks noGrp="1" noRot="1" noChangeArrowheads="1"/>
          </p:cNvSpPr>
          <p:nvPr>
            <p:ph type="body" idx="1"/>
          </p:nvPr>
        </p:nvSpPr>
        <p:spPr>
          <a:xfrm>
            <a:off x="124968" y="672177"/>
            <a:ext cx="6269502" cy="5513242"/>
          </a:xfrm>
        </p:spPr>
        <p:txBody>
          <a:bodyPr>
            <a:normAutofit fontScale="92500"/>
          </a:bodyPr>
          <a:lstStyle/>
          <a:p>
            <a:pPr marL="0" indent="0">
              <a:buNone/>
            </a:pPr>
            <a:r>
              <a:rPr lang="en-US" altLang="zh-CN" sz="2800"/>
              <a:t>2017</a:t>
            </a:r>
            <a:r>
              <a:rPr lang="zh-CN" altLang="en-US" sz="2800"/>
              <a:t>年全国卷</a:t>
            </a:r>
            <a:r>
              <a:rPr lang="en-US" altLang="zh-CN" sz="2800"/>
              <a:t>Ⅲ</a:t>
            </a:r>
            <a:endParaRPr lang="zh-CN" altLang="en-US" sz="2800"/>
          </a:p>
          <a:p>
            <a:pPr marL="0" indent="0" algn="ctr">
              <a:buNone/>
            </a:pPr>
            <a:r>
              <a:rPr lang="zh-CN" altLang="en-US" sz="2600">
                <a:solidFill>
                  <a:srgbClr val="FF0000"/>
                </a:solidFill>
              </a:rPr>
              <a:t>编集拙诗，成十一五卷，因题卷末，戏赠元九、李二</a:t>
            </a:r>
            <a:r>
              <a:rPr lang="zh-CN" altLang="en-US" sz="2600" smtClean="0">
                <a:solidFill>
                  <a:srgbClr val="FF0000"/>
                </a:solidFill>
              </a:rPr>
              <a:t>十</a:t>
            </a:r>
            <a:r>
              <a:rPr lang="zh-CN" altLang="en-US" sz="2800" smtClean="0">
                <a:solidFill>
                  <a:srgbClr val="FF0000"/>
                </a:solidFill>
              </a:rPr>
              <a:t>      </a:t>
            </a:r>
            <a:r>
              <a:rPr lang="zh-CN" altLang="en-US" sz="2800" smtClean="0"/>
              <a:t>                    </a:t>
            </a:r>
            <a:endParaRPr lang="en-US" altLang="zh-CN" sz="2800" smtClean="0"/>
          </a:p>
          <a:p>
            <a:pPr marL="0" indent="0" algn="ctr">
              <a:buNone/>
            </a:pPr>
            <a:r>
              <a:rPr lang="zh-CN" altLang="en-US" sz="2800" smtClean="0"/>
              <a:t> </a:t>
            </a:r>
            <a:r>
              <a:rPr lang="zh-CN" altLang="en-US" sz="2800"/>
              <a:t>白居易</a:t>
            </a:r>
          </a:p>
          <a:p>
            <a:pPr marL="0" indent="0" algn="ctr">
              <a:buNone/>
            </a:pPr>
            <a:r>
              <a:rPr lang="zh-CN" altLang="en-US" sz="2800"/>
              <a:t>      一篇长恨有风</a:t>
            </a:r>
            <a:r>
              <a:rPr lang="zh-CN" altLang="en-US" sz="2800" smtClean="0"/>
              <a:t>情，</a:t>
            </a:r>
            <a:r>
              <a:rPr lang="zh-CN" altLang="en-US" sz="2800"/>
              <a:t>十首秦吟近正</a:t>
            </a:r>
            <a:r>
              <a:rPr lang="zh-CN" altLang="en-US" sz="2800" smtClean="0"/>
              <a:t>声。</a:t>
            </a:r>
            <a:endParaRPr lang="zh-CN" altLang="en-US" sz="2800"/>
          </a:p>
          <a:p>
            <a:pPr marL="0" indent="0" algn="ctr">
              <a:buNone/>
            </a:pPr>
            <a:r>
              <a:rPr lang="zh-CN" altLang="en-US" sz="2800"/>
              <a:t>      每被老元偷格律，苦教短李伏歌</a:t>
            </a:r>
            <a:r>
              <a:rPr lang="zh-CN" altLang="en-US" sz="2800" smtClean="0"/>
              <a:t>行。</a:t>
            </a:r>
            <a:endParaRPr lang="zh-CN" altLang="en-US" sz="2800"/>
          </a:p>
          <a:p>
            <a:pPr marL="0" indent="0" algn="ctr">
              <a:buNone/>
            </a:pPr>
            <a:r>
              <a:rPr lang="zh-CN" altLang="en-US" sz="2800"/>
              <a:t>      世间富贵应无分，身后文章合有名。</a:t>
            </a:r>
          </a:p>
          <a:p>
            <a:pPr marL="0" indent="0" algn="ctr">
              <a:buNone/>
            </a:pPr>
            <a:r>
              <a:rPr lang="zh-CN" altLang="en-US" sz="2800"/>
              <a:t>      莫怪气粗言语大，新排十五卷诗成。</a:t>
            </a:r>
          </a:p>
          <a:p>
            <a:pPr marL="0" indent="0">
              <a:buNone/>
            </a:pPr>
            <a:r>
              <a:rPr lang="zh-CN" altLang="en-US" sz="2800">
                <a:solidFill>
                  <a:srgbClr val="FF0000"/>
                </a:solidFill>
              </a:rPr>
              <a:t>请从“戏赠”入手，结合全诗，分析作者表达的情感态度。（</a:t>
            </a:r>
            <a:r>
              <a:rPr lang="en-US" altLang="zh-CN" sz="2800">
                <a:solidFill>
                  <a:srgbClr val="FF0000"/>
                </a:solidFill>
              </a:rPr>
              <a:t>6</a:t>
            </a:r>
            <a:r>
              <a:rPr lang="zh-CN" altLang="en-US" sz="2800">
                <a:solidFill>
                  <a:srgbClr val="FF0000"/>
                </a:solidFill>
              </a:rPr>
              <a:t>分）</a:t>
            </a:r>
          </a:p>
        </p:txBody>
      </p:sp>
      <p:sp>
        <p:nvSpPr>
          <p:cNvPr id="4" name="Rectangle 3"/>
          <p:cNvSpPr txBox="1">
            <a:spLocks noRot="1" noChangeArrowheads="1"/>
          </p:cNvSpPr>
          <p:nvPr/>
        </p:nvSpPr>
        <p:spPr>
          <a:xfrm>
            <a:off x="6583680" y="2188623"/>
            <a:ext cx="5608320" cy="291760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buNone/>
            </a:pPr>
            <a:r>
              <a:rPr lang="en-US" altLang="zh-CN" sz="3200" smtClean="0">
                <a:solidFill>
                  <a:srgbClr val="000099"/>
                </a:solidFill>
              </a:rPr>
              <a:t>①</a:t>
            </a:r>
            <a:r>
              <a:rPr lang="zh-CN" altLang="en-US" sz="3200" smtClean="0">
                <a:solidFill>
                  <a:srgbClr val="000099"/>
                </a:solidFill>
              </a:rPr>
              <a:t>诗人戏谑友人，夸耀自己，通过诙谐的态度表现出对文学成就的自得；</a:t>
            </a:r>
          </a:p>
          <a:p>
            <a:pPr marL="0" indent="0">
              <a:buNone/>
            </a:pPr>
            <a:r>
              <a:rPr lang="zh-CN" altLang="en-US" sz="3200" smtClean="0">
                <a:solidFill>
                  <a:srgbClr val="000099"/>
                </a:solidFill>
              </a:rPr>
              <a:t>②诗歌并非全是戏言，也透露出一丝对自己现实境况的无奈与自嘲。</a:t>
            </a:r>
            <a:endParaRPr lang="zh-CN" altLang="en-US" sz="3200">
              <a:solidFill>
                <a:srgbClr val="000099"/>
              </a:solidFill>
            </a:endParaRPr>
          </a:p>
        </p:txBody>
      </p:sp>
      <p:sp>
        <p:nvSpPr>
          <p:cNvPr id="5" name="矩形 4"/>
          <p:cNvSpPr/>
          <p:nvPr/>
        </p:nvSpPr>
        <p:spPr>
          <a:xfrm>
            <a:off x="439768" y="177385"/>
            <a:ext cx="5160387" cy="377476"/>
          </a:xfrm>
          <a:prstGeom prst="rect">
            <a:avLst/>
          </a:prstGeom>
        </p:spPr>
        <p:txBody>
          <a:bodyPr wrap="none">
            <a:spAutoFit/>
          </a:bodyPr>
          <a:lstStyle/>
          <a:p>
            <a:pPr indent="304800">
              <a:lnSpc>
                <a:spcPts val="2000"/>
              </a:lnSpc>
            </a:pPr>
            <a:r>
              <a:rPr lang="zh-CN" altLang="zh-CN" sz="2800" b="1" kern="0" smtClean="0">
                <a:solidFill>
                  <a:srgbClr val="FF0000"/>
                </a:solidFill>
                <a:latin typeface="Calibri"/>
                <a:ea typeface="微软雅黑" panose="020b0503020204020204" pitchFamily="34" charset="-122"/>
                <a:cs typeface="微软雅黑" panose="020b0503020204020204" pitchFamily="34" charset="-122"/>
              </a:rPr>
              <a:t>高</a:t>
            </a:r>
            <a:r>
              <a:rPr lang="zh-CN" altLang="zh-CN" sz="2800" b="1" kern="0">
                <a:solidFill>
                  <a:srgbClr val="FF0000"/>
                </a:solidFill>
                <a:latin typeface="Calibri"/>
                <a:ea typeface="微软雅黑" panose="020b0503020204020204" pitchFamily="34" charset="-122"/>
                <a:cs typeface="微软雅黑" panose="020b0503020204020204" pitchFamily="34" charset="-122"/>
              </a:rPr>
              <a:t>考真题体验，方法思路解析</a:t>
            </a:r>
            <a:endParaRPr lang="zh-CN" altLang="zh-CN" sz="2000" kern="100">
              <a:solidFill>
                <a:srgbClr val="FF0000"/>
              </a:solidFill>
              <a:effectLst/>
              <a:latin typeface="Calibri"/>
              <a:ea typeface="宋体" pitchFamily="2" charset="-122"/>
              <a:cs typeface="Times New Roman" pitchFamily="18" charset="0"/>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p:nvPr/>
        </p:nvSpPr>
        <p:spPr>
          <a:xfrm>
            <a:off x="901700" y="901065"/>
            <a:ext cx="10495915" cy="4199890"/>
          </a:xfrm>
          <a:prstGeom prst="rect">
            <a:avLst/>
          </a:prstGeom>
        </p:spPr>
        <p:txBody>
          <a:bodyPr wrap="square">
            <a:spAutoFit/>
          </a:bodyPr>
          <a:lstStyle/>
          <a:p>
            <a:pPr indent="304800">
              <a:lnSpc>
                <a:spcPts val="2600"/>
              </a:lnSpc>
            </a:pPr>
            <a:r>
              <a:rPr lang="zh-CN" altLang="zh-CN" kern="0" smtClean="0">
                <a:solidFill>
                  <a:srgbClr val="323E32"/>
                </a:solidFill>
                <a:latin typeface="Calibri"/>
                <a:ea typeface="微软雅黑" panose="020b0503020204020204" pitchFamily="34" charset="-122"/>
                <a:cs typeface="微软雅黑" panose="020b0503020204020204" pitchFamily="34" charset="-122"/>
              </a:rPr>
              <a:t>（</a:t>
            </a:r>
            <a:r>
              <a:rPr lang="en-US" altLang="zh-CN" kern="0">
                <a:solidFill>
                  <a:srgbClr val="323E32"/>
                </a:solidFill>
                <a:latin typeface="Calibri"/>
                <a:ea typeface="微软雅黑" panose="020b0503020204020204" pitchFamily="34" charset="-122"/>
                <a:cs typeface="微软雅黑" panose="020b0503020204020204" pitchFamily="34" charset="-122"/>
              </a:rPr>
              <a:t>2019</a:t>
            </a:r>
            <a:r>
              <a:rPr lang="zh-CN" altLang="zh-CN" kern="0">
                <a:solidFill>
                  <a:srgbClr val="323E32"/>
                </a:solidFill>
                <a:latin typeface="Calibri"/>
                <a:ea typeface="微软雅黑" panose="020b0503020204020204" pitchFamily="34" charset="-122"/>
                <a:cs typeface="微软雅黑" panose="020b0503020204020204" pitchFamily="34" charset="-122"/>
              </a:rPr>
              <a:t>年全国</a:t>
            </a:r>
            <a:r>
              <a:rPr lang="zh-CN" altLang="zh-CN" kern="0" smtClean="0">
                <a:solidFill>
                  <a:srgbClr val="323E32"/>
                </a:solidFill>
                <a:latin typeface="Calibri"/>
                <a:ea typeface="微软雅黑" panose="020b0503020204020204" pitchFamily="34" charset="-122"/>
                <a:cs typeface="微软雅黑" panose="020b0503020204020204" pitchFamily="34" charset="-122"/>
              </a:rPr>
              <a:t>卷</a:t>
            </a:r>
            <a:r>
              <a:rPr lang="en-US" altLang="zh-CN" kern="0" smtClean="0">
                <a:solidFill>
                  <a:srgbClr val="323E32"/>
                </a:solidFill>
                <a:latin typeface="Calibri"/>
                <a:ea typeface="微软雅黑" panose="020b0503020204020204" pitchFamily="34" charset="-122"/>
                <a:cs typeface="微软雅黑" panose="020b0503020204020204" pitchFamily="34" charset="-122"/>
              </a:rPr>
              <a:t>2</a:t>
            </a:r>
            <a:r>
              <a:rPr lang="zh-CN" altLang="zh-CN" kern="0" smtClean="0">
                <a:solidFill>
                  <a:srgbClr val="323E32"/>
                </a:solidFill>
                <a:latin typeface="Calibri"/>
                <a:ea typeface="微软雅黑" panose="020b0503020204020204" pitchFamily="34" charset="-122"/>
                <a:cs typeface="微软雅黑" panose="020b0503020204020204" pitchFamily="34" charset="-122"/>
              </a:rPr>
              <a:t>）</a:t>
            </a:r>
            <a:endParaRPr lang="zh-CN" altLang="zh-CN" sz="1400" kern="100">
              <a:latin typeface="Calibri"/>
              <a:ea typeface="宋体" pitchFamily="2" charset="-122"/>
              <a:cs typeface="Times New Roman" pitchFamily="18" charset="0"/>
            </a:endParaRPr>
          </a:p>
          <a:p>
            <a:pPr indent="304800" algn="ctr" fontAlgn="auto">
              <a:lnSpc>
                <a:spcPts val="3680"/>
              </a:lnSpc>
            </a:pPr>
            <a:r>
              <a:rPr lang="zh-CN" altLang="zh-CN" sz="3200" kern="0">
                <a:solidFill>
                  <a:srgbClr val="FF0000"/>
                </a:solidFill>
                <a:latin typeface="Calibri"/>
                <a:ea typeface="微软雅黑" panose="020b0503020204020204" pitchFamily="34" charset="-122"/>
                <a:cs typeface="微软雅黑" panose="020b0503020204020204" pitchFamily="34" charset="-122"/>
              </a:rPr>
              <a:t>投长沙裴侍郎</a:t>
            </a:r>
            <a:endParaRPr lang="zh-CN" altLang="zh-CN" sz="2400" kern="100">
              <a:solidFill>
                <a:srgbClr val="FF0000"/>
              </a:solidFill>
              <a:latin typeface="Calibri"/>
              <a:ea typeface="宋体" pitchFamily="2" charset="-122"/>
              <a:cs typeface="Times New Roman" pitchFamily="18" charset="0"/>
            </a:endParaRPr>
          </a:p>
          <a:p>
            <a:pPr indent="304800" algn="ctr" fontAlgn="auto">
              <a:lnSpc>
                <a:spcPts val="3680"/>
              </a:lnSpc>
            </a:pPr>
            <a:r>
              <a:rPr lang="zh-CN" altLang="zh-CN" sz="3200" kern="0">
                <a:solidFill>
                  <a:srgbClr val="323E32"/>
                </a:solidFill>
                <a:latin typeface="Calibri"/>
                <a:ea typeface="微软雅黑" panose="020b0503020204020204" pitchFamily="34" charset="-122"/>
                <a:cs typeface="微软雅黑" panose="020b0503020204020204" pitchFamily="34" charset="-122"/>
              </a:rPr>
              <a:t>杜荀鹤</a:t>
            </a:r>
            <a:endParaRPr lang="zh-CN" altLang="zh-CN" sz="2400" kern="100">
              <a:latin typeface="Calibri"/>
              <a:ea typeface="宋体" pitchFamily="2" charset="-122"/>
              <a:cs typeface="Times New Roman" pitchFamily="18" charset="0"/>
            </a:endParaRPr>
          </a:p>
          <a:p>
            <a:pPr indent="304800" algn="ctr" fontAlgn="auto">
              <a:lnSpc>
                <a:spcPts val="3680"/>
              </a:lnSpc>
            </a:pPr>
            <a:r>
              <a:rPr lang="zh-CN" altLang="zh-CN" sz="3200" kern="0">
                <a:solidFill>
                  <a:srgbClr val="7030A0"/>
                </a:solidFill>
                <a:latin typeface="Calibri"/>
                <a:ea typeface="楷体" charset="-122"/>
                <a:cs typeface="楷体" panose="02010609060101010101" charset="-122"/>
              </a:rPr>
              <a:t>此身虽贱道长存，非谒朱门谒孔门。</a:t>
            </a:r>
            <a:endParaRPr lang="zh-CN" altLang="zh-CN" sz="2400" kern="100">
              <a:solidFill>
                <a:srgbClr val="7030A0"/>
              </a:solidFill>
              <a:latin typeface="Calibri"/>
              <a:ea typeface="宋体" pitchFamily="2" charset="-122"/>
              <a:cs typeface="Times New Roman" pitchFamily="18" charset="0"/>
            </a:endParaRPr>
          </a:p>
          <a:p>
            <a:pPr indent="304800" algn="ctr" fontAlgn="auto">
              <a:lnSpc>
                <a:spcPts val="3680"/>
              </a:lnSpc>
            </a:pPr>
            <a:r>
              <a:rPr lang="zh-CN" altLang="zh-CN" sz="3200" kern="0">
                <a:solidFill>
                  <a:srgbClr val="7030A0"/>
                </a:solidFill>
                <a:latin typeface="Calibri"/>
                <a:ea typeface="楷体" charset="-122"/>
                <a:cs typeface="楷体" panose="02010609060101010101" charset="-122"/>
              </a:rPr>
              <a:t>只望至公将卷</a:t>
            </a:r>
            <a:r>
              <a:rPr lang="zh-CN" altLang="zh-CN" sz="3200" kern="0" smtClean="0">
                <a:solidFill>
                  <a:srgbClr val="7030A0"/>
                </a:solidFill>
                <a:latin typeface="Calibri"/>
                <a:ea typeface="楷体" charset="-122"/>
                <a:cs typeface="楷体" panose="02010609060101010101" charset="-122"/>
              </a:rPr>
              <a:t>读，</a:t>
            </a:r>
            <a:r>
              <a:rPr lang="zh-CN" altLang="zh-CN" sz="3200" kern="0">
                <a:solidFill>
                  <a:srgbClr val="7030A0"/>
                </a:solidFill>
                <a:latin typeface="Calibri"/>
                <a:ea typeface="楷体" charset="-122"/>
                <a:cs typeface="楷体" panose="02010609060101010101" charset="-122"/>
              </a:rPr>
              <a:t>不求朝士致书论。</a:t>
            </a:r>
            <a:endParaRPr lang="zh-CN" altLang="zh-CN" sz="2400" kern="100">
              <a:solidFill>
                <a:srgbClr val="7030A0"/>
              </a:solidFill>
              <a:latin typeface="Calibri"/>
              <a:ea typeface="宋体" pitchFamily="2" charset="-122"/>
              <a:cs typeface="Times New Roman" pitchFamily="18" charset="0"/>
            </a:endParaRPr>
          </a:p>
          <a:p>
            <a:pPr indent="304800" algn="ctr" fontAlgn="auto">
              <a:lnSpc>
                <a:spcPts val="3680"/>
              </a:lnSpc>
            </a:pPr>
            <a:r>
              <a:rPr lang="zh-CN" altLang="zh-CN" sz="3200" kern="0">
                <a:solidFill>
                  <a:srgbClr val="7030A0"/>
                </a:solidFill>
                <a:latin typeface="Calibri"/>
                <a:ea typeface="楷体" charset="-122"/>
                <a:cs typeface="楷体" panose="02010609060101010101" charset="-122"/>
              </a:rPr>
              <a:t>垂纶雨结渔乡思，吹木风传雁夜瑰。</a:t>
            </a:r>
            <a:endParaRPr lang="zh-CN" altLang="zh-CN" sz="2400" kern="100">
              <a:solidFill>
                <a:srgbClr val="7030A0"/>
              </a:solidFill>
              <a:latin typeface="Calibri"/>
              <a:ea typeface="宋体" pitchFamily="2" charset="-122"/>
              <a:cs typeface="Times New Roman" pitchFamily="18" charset="0"/>
            </a:endParaRPr>
          </a:p>
          <a:p>
            <a:pPr indent="304800" algn="ctr" fontAlgn="auto">
              <a:lnSpc>
                <a:spcPts val="3680"/>
              </a:lnSpc>
            </a:pPr>
            <a:r>
              <a:rPr lang="zh-CN" altLang="zh-CN" sz="3200" kern="0">
                <a:solidFill>
                  <a:srgbClr val="7030A0"/>
                </a:solidFill>
                <a:latin typeface="Calibri"/>
                <a:ea typeface="楷体" charset="-122"/>
                <a:cs typeface="楷体" panose="02010609060101010101" charset="-122"/>
              </a:rPr>
              <a:t>男子受恩须有地，平生不受等闲恩。</a:t>
            </a:r>
            <a:endParaRPr lang="zh-CN" altLang="zh-CN" sz="2400" kern="100">
              <a:solidFill>
                <a:srgbClr val="7030A0"/>
              </a:solidFill>
              <a:latin typeface="Calibri"/>
              <a:ea typeface="宋体" pitchFamily="2" charset="-122"/>
              <a:cs typeface="Times New Roman" pitchFamily="18" charset="0"/>
            </a:endParaRPr>
          </a:p>
          <a:p>
            <a:pPr indent="304800" fontAlgn="auto">
              <a:lnSpc>
                <a:spcPts val="3680"/>
              </a:lnSpc>
            </a:pPr>
            <a:r>
              <a:rPr lang="zh-CN" altLang="zh-CN" sz="2400" kern="0" smtClean="0">
                <a:solidFill>
                  <a:srgbClr val="FF0000"/>
                </a:solidFill>
                <a:latin typeface="Calibri"/>
                <a:ea typeface="微软雅黑" panose="020b0503020204020204" pitchFamily="34" charset="-122"/>
                <a:cs typeface="微软雅黑" panose="020b0503020204020204" pitchFamily="34" charset="-122"/>
              </a:rPr>
              <a:t>诗</a:t>
            </a:r>
            <a:r>
              <a:rPr lang="zh-CN" altLang="zh-CN" sz="2400" kern="0">
                <a:solidFill>
                  <a:srgbClr val="FF0000"/>
                </a:solidFill>
                <a:latin typeface="Calibri"/>
                <a:ea typeface="微软雅黑" panose="020b0503020204020204" pitchFamily="34" charset="-122"/>
                <a:cs typeface="微软雅黑" panose="020b0503020204020204" pitchFamily="34" charset="-122"/>
              </a:rPr>
              <a:t>歌的颈联描写了两个具体场景，与其他各联直抒胸臆的写法不同，这样写在情感表达和结构安排有什么作用？</a:t>
            </a:r>
            <a:endParaRPr lang="zh-CN" altLang="zh-CN" sz="2400" u="sng" kern="0">
              <a:solidFill>
                <a:srgbClr val="FF0000"/>
              </a:solidFill>
              <a:latin typeface="Calibri"/>
              <a:ea typeface="微软雅黑" panose="020b0503020204020204" pitchFamily="34" charset="-122"/>
              <a:cs typeface="微软雅黑" panose="020b0503020204020204" pitchFamily="34" charset="-122"/>
            </a:endParaRPr>
          </a:p>
        </p:txBody>
      </p:sp>
      <p:sp>
        <p:nvSpPr>
          <p:cNvPr id="3" name="矩形 2"/>
          <p:cNvSpPr/>
          <p:nvPr/>
        </p:nvSpPr>
        <p:spPr>
          <a:xfrm>
            <a:off x="-441460" y="433187"/>
            <a:ext cx="6010156" cy="348813"/>
          </a:xfrm>
          <a:prstGeom prst="rect">
            <a:avLst/>
          </a:prstGeom>
        </p:spPr>
        <p:txBody>
          <a:bodyPr wrap="square">
            <a:spAutoFit/>
          </a:bodyPr>
          <a:lstStyle/>
          <a:p>
            <a:pPr indent="304800">
              <a:lnSpc>
                <a:spcPts val="2000"/>
              </a:lnSpc>
            </a:pPr>
            <a:r>
              <a:rPr lang="zh-CN" altLang="zh-CN" sz="4800" b="1">
                <a:solidFill>
                  <a:schemeClr val="accent6">
                    <a:lumMod val="75000"/>
                  </a:schemeClr>
                </a:solidFill>
                <a:latin typeface="启功字体简体"/>
                <a:ea typeface="华文新魏" panose="02010800040101010101" pitchFamily="2" charset="-122"/>
              </a:rPr>
              <a:t>（二）表达技巧类</a:t>
            </a:r>
          </a:p>
        </p:txBody>
      </p:sp>
      <p:sp>
        <p:nvSpPr>
          <p:cNvPr id="5" name="文本框 4"/>
          <p:cNvSpPr txBox="1"/>
          <p:nvPr/>
        </p:nvSpPr>
        <p:spPr>
          <a:xfrm>
            <a:off x="0" y="4993640"/>
            <a:ext cx="11995785" cy="1822450"/>
          </a:xfrm>
          <a:prstGeom prst="rect">
            <a:avLst/>
          </a:prstGeom>
          <a:noFill/>
        </p:spPr>
        <p:txBody>
          <a:bodyPr wrap="square" rtlCol="0">
            <a:spAutoFit/>
          </a:bodyPr>
          <a:lstStyle/>
          <a:p>
            <a:pPr indent="304800" algn="l" fontAlgn="auto">
              <a:lnSpc>
                <a:spcPts val="4500"/>
              </a:lnSpc>
            </a:pPr>
            <a:r>
              <a:rPr lang="zh-CN" altLang="zh-CN" sz="2400" kern="0" smtClean="0">
                <a:solidFill>
                  <a:srgbClr val="FF0000"/>
                </a:solidFill>
                <a:latin typeface="Calibri"/>
                <a:ea typeface="微软雅黑" panose="020b0503020204020204" pitchFamily="34" charset="-122"/>
                <a:cs typeface="微软雅黑" panose="020b0503020204020204" pitchFamily="34" charset="-122"/>
                <a:sym typeface="+mn-ea"/>
              </a:rPr>
              <a:t>情</a:t>
            </a:r>
            <a:r>
              <a:rPr lang="zh-CN" altLang="zh-CN" sz="2400" kern="0">
                <a:solidFill>
                  <a:srgbClr val="FF0000"/>
                </a:solidFill>
                <a:latin typeface="Calibri"/>
                <a:ea typeface="微软雅黑" panose="020b0503020204020204" pitchFamily="34" charset="-122"/>
                <a:cs typeface="微软雅黑" panose="020b0503020204020204" pitchFamily="34" charset="-122"/>
                <a:sym typeface="+mn-ea"/>
              </a:rPr>
              <a:t>感表达</a:t>
            </a:r>
            <a:r>
              <a:rPr lang="zh-CN" altLang="zh-CN" sz="2400" kern="0">
                <a:solidFill>
                  <a:srgbClr val="323E32"/>
                </a:solidFill>
                <a:latin typeface="Calibri"/>
                <a:ea typeface="微软雅黑" panose="020b0503020204020204" pitchFamily="34" charset="-122"/>
                <a:cs typeface="微软雅黑" panose="020b0503020204020204" pitchFamily="34" charset="-122"/>
                <a:sym typeface="+mn-ea"/>
              </a:rPr>
              <a:t>：颈联所写场景是作者孤高耿介情怀的形象化表达，可使读者更加直观地感受到作者的心志</a:t>
            </a:r>
            <a:r>
              <a:rPr lang="zh-CN" altLang="zh-CN" sz="2400" kern="0" smtClean="0">
                <a:solidFill>
                  <a:srgbClr val="323E32"/>
                </a:solidFill>
                <a:latin typeface="Calibri"/>
                <a:ea typeface="微软雅黑" panose="020b0503020204020204" pitchFamily="34" charset="-122"/>
                <a:cs typeface="微软雅黑" panose="020b0503020204020204" pitchFamily="34" charset="-122"/>
                <a:sym typeface="+mn-ea"/>
              </a:rPr>
              <a:t>。</a:t>
            </a:r>
            <a:endParaRPr lang="en-US" altLang="zh-CN" sz="2400" kern="0" smtClean="0">
              <a:solidFill>
                <a:srgbClr val="323E32"/>
              </a:solidFill>
              <a:latin typeface="Calibri"/>
              <a:ea typeface="微软雅黑" panose="020b0503020204020204" pitchFamily="34" charset="-122"/>
              <a:cs typeface="微软雅黑" panose="020b0503020204020204" pitchFamily="34" charset="-122"/>
            </a:endParaRPr>
          </a:p>
          <a:p>
            <a:pPr indent="304800" algn="l" fontAlgn="auto">
              <a:lnSpc>
                <a:spcPts val="4500"/>
              </a:lnSpc>
            </a:pPr>
            <a:r>
              <a:rPr lang="zh-CN" altLang="en-US" sz="2400" kern="0">
                <a:solidFill>
                  <a:srgbClr val="FF0000"/>
                </a:solidFill>
                <a:latin typeface="Calibri"/>
                <a:ea typeface="微软雅黑" panose="020b0503020204020204" pitchFamily="34" charset="-122"/>
                <a:cs typeface="微软雅黑" panose="020b0503020204020204" pitchFamily="34" charset="-122"/>
                <a:sym typeface="+mn-ea"/>
              </a:rPr>
              <a:t>结</a:t>
            </a:r>
            <a:r>
              <a:rPr lang="zh-CN" altLang="en-US" sz="2400" kern="0" smtClean="0">
                <a:solidFill>
                  <a:srgbClr val="FF0000"/>
                </a:solidFill>
                <a:latin typeface="Calibri"/>
                <a:ea typeface="微软雅黑" panose="020b0503020204020204" pitchFamily="34" charset="-122"/>
                <a:cs typeface="微软雅黑" panose="020b0503020204020204" pitchFamily="34" charset="-122"/>
                <a:sym typeface="+mn-ea"/>
              </a:rPr>
              <a:t>构安排</a:t>
            </a:r>
            <a:r>
              <a:rPr lang="zh-CN" altLang="en-US" sz="2400" kern="0" smtClean="0">
                <a:solidFill>
                  <a:srgbClr val="323E32"/>
                </a:solidFill>
                <a:latin typeface="Calibri"/>
                <a:ea typeface="微软雅黑" panose="020b0503020204020204" pitchFamily="34" charset="-122"/>
                <a:cs typeface="微软雅黑" panose="020b0503020204020204" pitchFamily="34" charset="-122"/>
                <a:sym typeface="+mn-ea"/>
              </a:rPr>
              <a:t>：</a:t>
            </a:r>
            <a:r>
              <a:rPr lang="zh-CN" altLang="zh-CN" sz="2400" kern="0" smtClean="0">
                <a:solidFill>
                  <a:srgbClr val="323E32"/>
                </a:solidFill>
                <a:latin typeface="Calibri"/>
                <a:ea typeface="微软雅黑" panose="020b0503020204020204" pitchFamily="34" charset="-122"/>
                <a:cs typeface="微软雅黑" panose="020b0503020204020204" pitchFamily="34" charset="-122"/>
                <a:sym typeface="+mn-ea"/>
              </a:rPr>
              <a:t>舒</a:t>
            </a:r>
            <a:r>
              <a:rPr lang="zh-CN" altLang="zh-CN" sz="2400" kern="0">
                <a:solidFill>
                  <a:srgbClr val="323E32"/>
                </a:solidFill>
                <a:latin typeface="Calibri"/>
                <a:ea typeface="微软雅黑" panose="020b0503020204020204" pitchFamily="34" charset="-122"/>
                <a:cs typeface="微软雅黑" panose="020b0503020204020204" pitchFamily="34" charset="-122"/>
                <a:sym typeface="+mn-ea"/>
              </a:rPr>
              <a:t>缓诗歌全篇的节奏，使整首诗歌有委婉从容之致</a:t>
            </a:r>
            <a:r>
              <a:rPr lang="zh-CN" altLang="zh-CN" sz="2400" kern="0" smtClean="0">
                <a:solidFill>
                  <a:srgbClr val="323E32"/>
                </a:solidFill>
                <a:latin typeface="Calibri"/>
                <a:ea typeface="微软雅黑" panose="020b0503020204020204" pitchFamily="34" charset="-122"/>
                <a:cs typeface="微软雅黑" panose="020b0503020204020204" pitchFamily="34" charset="-122"/>
                <a:sym typeface="+mn-ea"/>
              </a:rPr>
              <a:t>。</a:t>
            </a: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49485" name="Rectangle 909"/>
          <p:cNvSpPr>
            <a:spLocks noGrp="1" noChangeArrowheads="1"/>
          </p:cNvSpPr>
          <p:nvPr>
            <p:ph type="body" idx="4294967295"/>
          </p:nvPr>
        </p:nvSpPr>
        <p:spPr>
          <a:xfrm>
            <a:off x="135890" y="1429627"/>
            <a:ext cx="5889674" cy="4699343"/>
          </a:xfrm>
        </p:spPr>
        <p:txBody>
          <a:bodyPr>
            <a:noAutofit/>
          </a:bodyPr>
          <a:lstStyle/>
          <a:p>
            <a:pPr marL="0" indent="0">
              <a:lnSpc>
                <a:spcPct val="90000"/>
              </a:lnSpc>
              <a:buNone/>
            </a:pPr>
            <a:r>
              <a:rPr lang="zh-CN" altLang="en-US" sz="2800" b="1" smtClean="0">
                <a:solidFill>
                  <a:srgbClr val="6406AA"/>
                </a:solidFill>
              </a:rPr>
              <a:t>明问</a:t>
            </a:r>
            <a:r>
              <a:rPr lang="en-US" altLang="zh-CN" sz="2800" b="1">
                <a:solidFill>
                  <a:srgbClr val="FF0000"/>
                </a:solidFill>
              </a:rPr>
              <a:t>|</a:t>
            </a:r>
            <a:r>
              <a:rPr lang="zh-CN" altLang="en-US" sz="2800" b="1" smtClean="0">
                <a:solidFill>
                  <a:srgbClr val="6406AA"/>
                </a:solidFill>
              </a:rPr>
              <a:t>暗问</a:t>
            </a:r>
            <a:endParaRPr lang="en-US" altLang="zh-CN" sz="2800" b="1" smtClean="0">
              <a:solidFill>
                <a:srgbClr val="6406AA"/>
              </a:solidFill>
            </a:endParaRPr>
          </a:p>
          <a:p>
            <a:pPr marL="0" indent="0">
              <a:lnSpc>
                <a:spcPct val="90000"/>
              </a:lnSpc>
              <a:buNone/>
            </a:pPr>
            <a:r>
              <a:rPr lang="en-US" altLang="en-US" sz="2800" b="1" smtClean="0">
                <a:solidFill>
                  <a:srgbClr val="6406AA"/>
                </a:solidFill>
              </a:rPr>
              <a:t>这首诗运用了哪些的表达技巧</a:t>
            </a:r>
            <a:r>
              <a:rPr lang="en-US" altLang="en-US" sz="2800" b="1">
                <a:solidFill>
                  <a:srgbClr val="6406AA"/>
                </a:solidFill>
              </a:rPr>
              <a:t>?</a:t>
            </a:r>
            <a:endParaRPr lang="en-US" altLang="en-US" sz="2800"/>
          </a:p>
          <a:p>
            <a:pPr marL="0" indent="0" algn="just">
              <a:lnSpc>
                <a:spcPct val="90000"/>
              </a:lnSpc>
              <a:buNone/>
            </a:pPr>
            <a:r>
              <a:rPr lang="en-US" altLang="en-US" sz="2800" b="1" smtClean="0">
                <a:solidFill>
                  <a:srgbClr val="6406AA"/>
                </a:solidFill>
              </a:rPr>
              <a:t>请分析这首诗的手法</a:t>
            </a:r>
            <a:r>
              <a:rPr lang="en-US" altLang="en-US" sz="2800" b="1">
                <a:solidFill>
                  <a:srgbClr val="6406AA"/>
                </a:solidFill>
              </a:rPr>
              <a:t>(或艺术手法)。</a:t>
            </a:r>
            <a:endParaRPr lang="en-US" altLang="en-US" sz="2800"/>
          </a:p>
          <a:p>
            <a:pPr marL="0" indent="0" algn="just">
              <a:buNone/>
            </a:pPr>
            <a:r>
              <a:rPr lang="en-US" altLang="en-US" sz="2800" b="1" smtClean="0">
                <a:solidFill>
                  <a:srgbClr val="6406AA"/>
                </a:solidFill>
              </a:rPr>
              <a:t>诗人是</a:t>
            </a:r>
            <a:r>
              <a:rPr lang="en-US" altLang="en-US" sz="2800" b="1" smtClean="0">
                <a:solidFill>
                  <a:srgbClr val="FF0000"/>
                </a:solidFill>
              </a:rPr>
              <a:t>怎样</a:t>
            </a:r>
            <a:r>
              <a:rPr lang="en-US" altLang="en-US" sz="2800" b="1" smtClean="0">
                <a:solidFill>
                  <a:srgbClr val="6406AA"/>
                </a:solidFill>
              </a:rPr>
              <a:t>抒发自己的情感的</a:t>
            </a:r>
            <a:r>
              <a:rPr lang="en-US" altLang="en-US" sz="2800" b="1">
                <a:solidFill>
                  <a:srgbClr val="6406AA"/>
                </a:solidFill>
              </a:rPr>
              <a:t>?有何效果?</a:t>
            </a:r>
            <a:endParaRPr lang="en-US" altLang="en-US" sz="2800"/>
          </a:p>
          <a:p>
            <a:pPr marL="0" indent="0" algn="just">
              <a:buNone/>
            </a:pPr>
            <a:r>
              <a:rPr lang="en-US" altLang="en-US" sz="2800" b="1" smtClean="0">
                <a:solidFill>
                  <a:srgbClr val="6406AA"/>
                </a:solidFill>
              </a:rPr>
              <a:t>本诗是</a:t>
            </a:r>
            <a:r>
              <a:rPr lang="en-US" altLang="en-US" sz="2800" b="1" smtClean="0">
                <a:solidFill>
                  <a:srgbClr val="FF0000"/>
                </a:solidFill>
              </a:rPr>
              <a:t>如何</a:t>
            </a:r>
            <a:r>
              <a:rPr lang="en-US" altLang="en-US" sz="2800" b="1" smtClean="0">
                <a:solidFill>
                  <a:srgbClr val="6406AA"/>
                </a:solidFill>
              </a:rPr>
              <a:t>描写的</a:t>
            </a:r>
            <a:r>
              <a:rPr lang="en-US" altLang="en-US" sz="2800" b="1">
                <a:solidFill>
                  <a:srgbClr val="6406AA"/>
                </a:solidFill>
              </a:rPr>
              <a:t>？</a:t>
            </a:r>
            <a:r>
              <a:rPr lang="en-US" altLang="en-US" sz="2800" b="1">
                <a:solidFill>
                  <a:srgbClr val="FF0000"/>
                </a:solidFill>
              </a:rPr>
              <a:t>怎样</a:t>
            </a:r>
            <a:r>
              <a:rPr lang="en-US" altLang="en-US" sz="2800" b="1">
                <a:solidFill>
                  <a:srgbClr val="6406AA"/>
                </a:solidFill>
              </a:rPr>
              <a:t>表现的？</a:t>
            </a:r>
            <a:r>
              <a:rPr lang="en-US" altLang="en-US" sz="2800" b="1">
                <a:solidFill>
                  <a:srgbClr val="FF0000"/>
                </a:solidFill>
              </a:rPr>
              <a:t>怎样</a:t>
            </a:r>
            <a:r>
              <a:rPr lang="en-US" altLang="en-US" sz="2800" b="1">
                <a:solidFill>
                  <a:srgbClr val="6406AA"/>
                </a:solidFill>
              </a:rPr>
              <a:t>体现的？</a:t>
            </a:r>
            <a:endParaRPr lang="en-US" altLang="en-US" sz="2800"/>
          </a:p>
          <a:p>
            <a:pPr marL="0" indent="0" algn="just">
              <a:buNone/>
            </a:pPr>
            <a:r>
              <a:rPr lang="en-US" altLang="en-US" sz="2800" b="1" smtClean="0">
                <a:solidFill>
                  <a:srgbClr val="6406AA"/>
                </a:solidFill>
              </a:rPr>
              <a:t>从情和景的角度赏析。</a:t>
            </a:r>
          </a:p>
        </p:txBody>
      </p:sp>
      <p:sp>
        <p:nvSpPr>
          <p:cNvPr id="2" name="矩形 1"/>
          <p:cNvSpPr/>
          <p:nvPr/>
        </p:nvSpPr>
        <p:spPr>
          <a:xfrm>
            <a:off x="135890" y="72390"/>
            <a:ext cx="6429375" cy="755650"/>
          </a:xfrm>
          <a:prstGeom prst="rect">
            <a:avLst/>
          </a:prstGeom>
        </p:spPr>
        <p:txBody>
          <a:bodyPr wrap="square">
            <a:spAutoFit/>
          </a:bodyPr>
          <a:lstStyle/>
          <a:p>
            <a:pPr algn="ctr">
              <a:lnSpc>
                <a:spcPct val="90000"/>
              </a:lnSpc>
              <a:buFontTx/>
              <a:buNone/>
            </a:pPr>
            <a:r>
              <a:rPr lang="zh-CN" altLang="en-US" sz="4800" b="1" smtClean="0">
                <a:solidFill>
                  <a:schemeClr val="tx1"/>
                </a:solidFill>
                <a:latin typeface="启功字体简体"/>
                <a:ea typeface="华文新魏" panose="02010800040101010101" pitchFamily="2" charset="-122"/>
              </a:rPr>
              <a:t>表达</a:t>
            </a:r>
            <a:r>
              <a:rPr lang="en-US" altLang="en-US" sz="4800" b="1" smtClean="0">
                <a:solidFill>
                  <a:schemeClr val="tx1"/>
                </a:solidFill>
                <a:latin typeface="启功字体简体"/>
                <a:ea typeface="华文新魏" panose="02010800040101010101" pitchFamily="2" charset="-122"/>
              </a:rPr>
              <a:t>技巧</a:t>
            </a:r>
            <a:r>
              <a:rPr lang="zh-CN" altLang="en-US" sz="4800" b="1" smtClean="0">
                <a:solidFill>
                  <a:schemeClr val="tx1"/>
                </a:solidFill>
                <a:latin typeface="启功字体简体"/>
                <a:ea typeface="华文新魏" panose="02010800040101010101" pitchFamily="2" charset="-122"/>
              </a:rPr>
              <a:t>题</a:t>
            </a:r>
            <a:r>
              <a:rPr lang="zh-CN" altLang="en-US" sz="4800" b="1" smtClean="0">
                <a:solidFill>
                  <a:srgbClr val="FF0000"/>
                </a:solidFill>
                <a:latin typeface="启功字体简体"/>
                <a:ea typeface="华文新魏" panose="02010800040101010101" pitchFamily="2" charset="-122"/>
              </a:rPr>
              <a:t>明问</a:t>
            </a:r>
            <a:r>
              <a:rPr lang="zh-CN" altLang="en-US" sz="4800" b="1" smtClean="0">
                <a:solidFill>
                  <a:schemeClr val="tx1"/>
                </a:solidFill>
                <a:latin typeface="启功字体简体"/>
                <a:ea typeface="华文新魏" panose="02010800040101010101" pitchFamily="2" charset="-122"/>
              </a:rPr>
              <a:t>法</a:t>
            </a:r>
          </a:p>
        </p:txBody>
      </p:sp>
      <p:sp>
        <p:nvSpPr>
          <p:cNvPr id="3" name="矩形 2"/>
          <p:cNvSpPr/>
          <p:nvPr/>
        </p:nvSpPr>
        <p:spPr>
          <a:xfrm>
            <a:off x="5889674" y="1429547"/>
            <a:ext cx="5678424" cy="4154984"/>
          </a:xfrm>
          <a:prstGeom prst="rect">
            <a:avLst/>
          </a:prstGeom>
        </p:spPr>
        <p:txBody>
          <a:bodyPr wrap="square">
            <a:spAutoFit/>
          </a:bodyPr>
          <a:lstStyle/>
          <a:p>
            <a:pPr lvl="0">
              <a:spcBef>
                <a:spcPct val="0"/>
              </a:spcBef>
              <a:tabLst>
                <a:tab pos="2400300"/>
                <a:tab pos="2514600"/>
              </a:tabLst>
            </a:pPr>
            <a:r>
              <a:rPr lang="en-US" altLang="zh-CN" sz="2400" b="1">
                <a:solidFill>
                  <a:srgbClr val="FF0000"/>
                </a:solidFill>
                <a:latin typeface="楷体" charset="-122"/>
                <a:ea typeface="楷体" charset="-122"/>
                <a:cs typeface="Times New Roman" pitchFamily="18" charset="0"/>
              </a:rPr>
              <a:t>1.</a:t>
            </a:r>
            <a:r>
              <a:rPr lang="en-US" altLang="zh-CN" sz="2400" b="1">
                <a:solidFill>
                  <a:srgbClr val="FF0000"/>
                </a:solidFill>
                <a:latin typeface="楷体" charset="-122"/>
                <a:ea typeface="楷体" charset="-122"/>
              </a:rPr>
              <a:t>(2016·</a:t>
            </a:r>
            <a:r>
              <a:rPr lang="zh-CN" altLang="en-US" sz="2400" b="1">
                <a:solidFill>
                  <a:srgbClr val="FF0000"/>
                </a:solidFill>
                <a:latin typeface="楷体" charset="-122"/>
                <a:ea typeface="楷体" charset="-122"/>
              </a:rPr>
              <a:t>天津高考</a:t>
            </a:r>
            <a:r>
              <a:rPr lang="en-US" altLang="zh-CN" sz="2400" b="1">
                <a:solidFill>
                  <a:srgbClr val="FF0000"/>
                </a:solidFill>
                <a:latin typeface="楷体" charset="-122"/>
                <a:ea typeface="楷体" charset="-122"/>
              </a:rPr>
              <a:t>)</a:t>
            </a:r>
            <a:r>
              <a:rPr lang="zh-CN" altLang="en-US" sz="2400" b="1">
                <a:solidFill>
                  <a:srgbClr val="FF0000"/>
                </a:solidFill>
                <a:latin typeface="楷体" charset="-122"/>
                <a:ea typeface="楷体" charset="-122"/>
              </a:rPr>
              <a:t>请结合诗句说明颔联采用了</a:t>
            </a:r>
            <a:r>
              <a:rPr lang="zh-CN" altLang="en-US" sz="2400" b="1">
                <a:latin typeface="楷体" charset="-122"/>
                <a:ea typeface="楷体" charset="-122"/>
              </a:rPr>
              <a:t>哪些表现手法</a:t>
            </a:r>
            <a:r>
              <a:rPr lang="zh-CN" altLang="en-US" sz="2400" b="1">
                <a:solidFill>
                  <a:srgbClr val="FF0000"/>
                </a:solidFill>
                <a:latin typeface="楷体" charset="-122"/>
                <a:ea typeface="楷体" charset="-122"/>
              </a:rPr>
              <a:t>。</a:t>
            </a:r>
          </a:p>
          <a:p>
            <a:pPr lvl="0" eaLnBrk="0" hangingPunct="0">
              <a:spcBef>
                <a:spcPct val="0"/>
              </a:spcBef>
              <a:tabLst>
                <a:tab pos="2400300"/>
                <a:tab pos="2514600"/>
              </a:tabLst>
            </a:pPr>
            <a:r>
              <a:rPr lang="en-US" altLang="zh-CN" sz="2400" b="1">
                <a:solidFill>
                  <a:srgbClr val="FF0000"/>
                </a:solidFill>
                <a:latin typeface="楷体" charset="-122"/>
                <a:ea typeface="楷体" charset="-122"/>
              </a:rPr>
              <a:t>2</a:t>
            </a:r>
            <a:r>
              <a:rPr lang="zh-CN" altLang="en-US" sz="2400" b="1">
                <a:solidFill>
                  <a:srgbClr val="FF0000"/>
                </a:solidFill>
                <a:latin typeface="楷体" charset="-122"/>
                <a:ea typeface="楷体" charset="-122"/>
                <a:cs typeface="Times New Roman" pitchFamily="18" charset="0"/>
              </a:rPr>
              <a:t>．</a:t>
            </a:r>
            <a:r>
              <a:rPr lang="en-US" altLang="zh-CN" sz="2400" b="1">
                <a:solidFill>
                  <a:srgbClr val="FF0000"/>
                </a:solidFill>
                <a:latin typeface="楷体" charset="-122"/>
                <a:ea typeface="楷体" charset="-122"/>
              </a:rPr>
              <a:t>(2015·</a:t>
            </a:r>
            <a:r>
              <a:rPr lang="zh-CN" altLang="en-US" sz="2400" b="1">
                <a:solidFill>
                  <a:srgbClr val="FF0000"/>
                </a:solidFill>
                <a:latin typeface="楷体" charset="-122"/>
                <a:ea typeface="楷体" charset="-122"/>
              </a:rPr>
              <a:t>安徽高考</a:t>
            </a:r>
            <a:r>
              <a:rPr lang="en-US" altLang="zh-CN" sz="2400" b="1">
                <a:solidFill>
                  <a:srgbClr val="FF0000"/>
                </a:solidFill>
                <a:latin typeface="楷体" charset="-122"/>
                <a:ea typeface="楷体" charset="-122"/>
              </a:rPr>
              <a:t>)</a:t>
            </a:r>
            <a:r>
              <a:rPr lang="zh-CN" altLang="en-US" sz="2400" b="1">
                <a:solidFill>
                  <a:srgbClr val="FF0000"/>
                </a:solidFill>
                <a:latin typeface="楷体" charset="-122"/>
                <a:ea typeface="楷体" charset="-122"/>
              </a:rPr>
              <a:t>本诗最后两句情感真挚，请从</a:t>
            </a:r>
            <a:r>
              <a:rPr lang="zh-CN" altLang="en-US" sz="2400" b="1">
                <a:latin typeface="楷体" charset="-122"/>
                <a:ea typeface="楷体" charset="-122"/>
              </a:rPr>
              <a:t>虚实结合的角度</a:t>
            </a:r>
            <a:r>
              <a:rPr lang="zh-CN" altLang="en-US" sz="2400" b="1">
                <a:solidFill>
                  <a:srgbClr val="FF0000"/>
                </a:solidFill>
                <a:latin typeface="楷体" charset="-122"/>
                <a:ea typeface="楷体" charset="-122"/>
              </a:rPr>
              <a:t>作简要赏析。</a:t>
            </a:r>
            <a:endParaRPr lang="zh-CN" altLang="en-US" sz="2400" b="1">
              <a:solidFill>
                <a:srgbClr val="FF0000"/>
              </a:solidFill>
              <a:latin typeface="楷体" charset="-122"/>
              <a:ea typeface="楷体" charset="-122"/>
              <a:cs typeface="Times New Roman" pitchFamily="18" charset="0"/>
            </a:endParaRPr>
          </a:p>
          <a:p>
            <a:pPr lvl="0" eaLnBrk="0" hangingPunct="0">
              <a:spcBef>
                <a:spcPct val="0"/>
              </a:spcBef>
              <a:tabLst>
                <a:tab pos="2400300"/>
                <a:tab pos="2514600"/>
              </a:tabLst>
            </a:pPr>
            <a:r>
              <a:rPr lang="en-US" altLang="zh-CN" sz="2400" b="1">
                <a:solidFill>
                  <a:srgbClr val="FF0000"/>
                </a:solidFill>
                <a:latin typeface="楷体" charset="-122"/>
                <a:ea typeface="楷体" charset="-122"/>
                <a:cs typeface="Times New Roman" pitchFamily="18" charset="0"/>
              </a:rPr>
              <a:t>3</a:t>
            </a:r>
            <a:r>
              <a:rPr lang="zh-CN" altLang="en-US" sz="2400" b="1">
                <a:solidFill>
                  <a:srgbClr val="FF0000"/>
                </a:solidFill>
                <a:latin typeface="楷体" charset="-122"/>
                <a:ea typeface="楷体" charset="-122"/>
              </a:rPr>
              <a:t>．</a:t>
            </a:r>
            <a:r>
              <a:rPr lang="en-US" altLang="zh-CN" sz="2400" b="1">
                <a:solidFill>
                  <a:srgbClr val="FF0000"/>
                </a:solidFill>
                <a:latin typeface="楷体" charset="-122"/>
                <a:ea typeface="楷体" charset="-122"/>
              </a:rPr>
              <a:t>(2015·</a:t>
            </a:r>
            <a:r>
              <a:rPr lang="zh-CN" altLang="en-US" sz="2400" b="1">
                <a:solidFill>
                  <a:srgbClr val="FF0000"/>
                </a:solidFill>
                <a:latin typeface="楷体" charset="-122"/>
                <a:ea typeface="楷体" charset="-122"/>
              </a:rPr>
              <a:t>浙江高考</a:t>
            </a:r>
            <a:r>
              <a:rPr lang="en-US" altLang="zh-CN" sz="2400" b="1">
                <a:solidFill>
                  <a:srgbClr val="FF0000"/>
                </a:solidFill>
                <a:latin typeface="楷体" charset="-122"/>
                <a:ea typeface="楷体" charset="-122"/>
              </a:rPr>
              <a:t>)</a:t>
            </a:r>
            <a:r>
              <a:rPr lang="zh-CN" altLang="en-US" sz="2400" b="1">
                <a:solidFill>
                  <a:srgbClr val="FF0000"/>
                </a:solidFill>
                <a:latin typeface="楷体" charset="-122"/>
                <a:ea typeface="楷体" charset="-122"/>
              </a:rPr>
              <a:t>分析上片与下片</a:t>
            </a:r>
            <a:r>
              <a:rPr lang="zh-CN" altLang="en-US" sz="2400" b="1">
                <a:latin typeface="楷体" charset="-122"/>
                <a:ea typeface="楷体" charset="-122"/>
              </a:rPr>
              <a:t>对琵琶演奏描写角度</a:t>
            </a:r>
            <a:r>
              <a:rPr lang="zh-CN" altLang="en-US" sz="2400" b="1">
                <a:solidFill>
                  <a:srgbClr val="FF0000"/>
                </a:solidFill>
                <a:latin typeface="楷体" charset="-122"/>
                <a:ea typeface="楷体" charset="-122"/>
              </a:rPr>
              <a:t>的差异。</a:t>
            </a:r>
            <a:endParaRPr lang="zh-CN" altLang="en-US" sz="2400" b="1">
              <a:solidFill>
                <a:srgbClr val="FF0000"/>
              </a:solidFill>
              <a:latin typeface="楷体" charset="-122"/>
              <a:ea typeface="楷体" charset="-122"/>
              <a:cs typeface="Times New Roman" pitchFamily="18" charset="0"/>
            </a:endParaRPr>
          </a:p>
          <a:p>
            <a:pPr lvl="0" eaLnBrk="0" hangingPunct="0">
              <a:spcBef>
                <a:spcPct val="0"/>
              </a:spcBef>
              <a:tabLst>
                <a:tab pos="2400300"/>
                <a:tab pos="2514600"/>
              </a:tabLst>
            </a:pPr>
            <a:r>
              <a:rPr lang="en-US" altLang="zh-CN" sz="2400" b="1">
                <a:solidFill>
                  <a:srgbClr val="FF0000"/>
                </a:solidFill>
                <a:latin typeface="楷体" charset="-122"/>
                <a:ea typeface="楷体" charset="-122"/>
                <a:cs typeface="Times New Roman" pitchFamily="18" charset="0"/>
              </a:rPr>
              <a:t>4</a:t>
            </a:r>
            <a:r>
              <a:rPr lang="zh-CN" altLang="en-US" sz="2400" b="1">
                <a:solidFill>
                  <a:srgbClr val="FF0000"/>
                </a:solidFill>
                <a:latin typeface="楷体" charset="-122"/>
                <a:ea typeface="楷体" charset="-122"/>
              </a:rPr>
              <a:t>．</a:t>
            </a:r>
            <a:r>
              <a:rPr lang="en-US" altLang="zh-CN" sz="2400" b="1">
                <a:solidFill>
                  <a:srgbClr val="FF0000"/>
                </a:solidFill>
                <a:latin typeface="楷体" charset="-122"/>
                <a:ea typeface="楷体" charset="-122"/>
              </a:rPr>
              <a:t>(2014·</a:t>
            </a:r>
            <a:r>
              <a:rPr lang="zh-CN" altLang="en-US" sz="2400" b="1">
                <a:solidFill>
                  <a:srgbClr val="FF0000"/>
                </a:solidFill>
                <a:latin typeface="楷体" charset="-122"/>
                <a:ea typeface="楷体" charset="-122"/>
              </a:rPr>
              <a:t>全国卷</a:t>
            </a:r>
            <a:r>
              <a:rPr lang="en-US" altLang="zh-CN" sz="2400" b="1">
                <a:solidFill>
                  <a:srgbClr val="FF0000"/>
                </a:solidFill>
                <a:latin typeface="楷体" charset="-122"/>
                <a:ea typeface="楷体" charset="-122"/>
              </a:rPr>
              <a:t>Ⅱ)</a:t>
            </a:r>
            <a:r>
              <a:rPr lang="zh-CN" altLang="en-US" sz="2400" b="1">
                <a:solidFill>
                  <a:srgbClr val="FF0000"/>
                </a:solidFill>
                <a:latin typeface="楷体" charset="-122"/>
                <a:ea typeface="楷体" charset="-122"/>
              </a:rPr>
              <a:t>韦庄在诗中是</a:t>
            </a:r>
            <a:r>
              <a:rPr lang="zh-CN" altLang="en-US" sz="2400" b="1">
                <a:latin typeface="楷体" charset="-122"/>
                <a:ea typeface="楷体" charset="-122"/>
              </a:rPr>
              <a:t>用什么方法表现感情</a:t>
            </a:r>
            <a:r>
              <a:rPr lang="zh-CN" altLang="en-US" sz="2400" b="1">
                <a:solidFill>
                  <a:srgbClr val="FF0000"/>
                </a:solidFill>
                <a:latin typeface="楷体" charset="-122"/>
                <a:ea typeface="楷体" charset="-122"/>
              </a:rPr>
              <a:t>的？请简要分析。</a:t>
            </a:r>
            <a:endParaRPr lang="zh-CN" altLang="en-US" sz="2400" b="1">
              <a:solidFill>
                <a:srgbClr val="FF0000"/>
              </a:solidFill>
              <a:latin typeface="楷体" charset="-122"/>
              <a:ea typeface="楷体" charset="-122"/>
              <a:cs typeface="Times New Roman" pitchFamily="18" charset="0"/>
            </a:endParaRPr>
          </a:p>
          <a:p>
            <a:pPr lvl="0" eaLnBrk="0" hangingPunct="0">
              <a:spcBef>
                <a:spcPct val="0"/>
              </a:spcBef>
              <a:tabLst>
                <a:tab pos="2400300"/>
                <a:tab pos="2514600"/>
              </a:tabLst>
            </a:pPr>
            <a:r>
              <a:rPr lang="en-US" altLang="zh-CN" sz="2400" b="1">
                <a:solidFill>
                  <a:srgbClr val="FF0000"/>
                </a:solidFill>
                <a:latin typeface="楷体" charset="-122"/>
                <a:ea typeface="楷体" charset="-122"/>
                <a:cs typeface="Times New Roman" pitchFamily="18" charset="0"/>
              </a:rPr>
              <a:t>5</a:t>
            </a:r>
            <a:r>
              <a:rPr lang="zh-CN" altLang="en-US" sz="2400" b="1">
                <a:solidFill>
                  <a:srgbClr val="FF0000"/>
                </a:solidFill>
                <a:latin typeface="楷体" charset="-122"/>
                <a:ea typeface="楷体" charset="-122"/>
              </a:rPr>
              <a:t>．</a:t>
            </a:r>
            <a:r>
              <a:rPr lang="en-US" altLang="zh-CN" sz="2400" b="1">
                <a:solidFill>
                  <a:srgbClr val="FF0000"/>
                </a:solidFill>
                <a:latin typeface="楷体" charset="-122"/>
                <a:ea typeface="楷体" charset="-122"/>
              </a:rPr>
              <a:t>(2014·</a:t>
            </a:r>
            <a:r>
              <a:rPr lang="zh-CN" altLang="en-US" sz="2400" b="1">
                <a:solidFill>
                  <a:srgbClr val="FF0000"/>
                </a:solidFill>
                <a:latin typeface="楷体" charset="-122"/>
                <a:ea typeface="楷体" charset="-122"/>
              </a:rPr>
              <a:t>浙江高考</a:t>
            </a:r>
            <a:r>
              <a:rPr lang="en-US" altLang="zh-CN" sz="2400" b="1">
                <a:solidFill>
                  <a:srgbClr val="FF0000"/>
                </a:solidFill>
                <a:latin typeface="楷体" charset="-122"/>
                <a:ea typeface="楷体" charset="-122"/>
              </a:rPr>
              <a:t>)</a:t>
            </a:r>
            <a:r>
              <a:rPr lang="zh-CN" altLang="en-US" sz="2400" b="1">
                <a:solidFill>
                  <a:srgbClr val="FF0000"/>
                </a:solidFill>
                <a:latin typeface="楷体" charset="-122"/>
                <a:ea typeface="楷体" charset="-122"/>
              </a:rPr>
              <a:t>简要</a:t>
            </a:r>
            <a:r>
              <a:rPr lang="zh-CN" altLang="en-US" sz="2400" b="1">
                <a:latin typeface="楷体" charset="-122"/>
                <a:ea typeface="楷体" charset="-122"/>
              </a:rPr>
              <a:t>分析这两首诗抒情手法的差异。</a:t>
            </a:r>
            <a:endParaRPr lang="zh-CN" altLang="en-US" sz="2400">
              <a:latin typeface="楷体" charset="-122"/>
              <a:ea typeface="楷体" charset="-122"/>
            </a:endParaRPr>
          </a:p>
        </p:txBody>
      </p:sp>
    </p:spTree>
  </p:cSld>
  <p:clrMapOvr>
    <a:masterClrMapping/>
  </p:clrMapOvr>
  <p:transition>
    <p:fade/>
  </p:transition>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4034" name="Rectangle 2"/>
          <p:cNvSpPr>
            <a:spLocks noGrp="1" noRot="1" noChangeArrowheads="1"/>
          </p:cNvSpPr>
          <p:nvPr>
            <p:ph type="title"/>
          </p:nvPr>
        </p:nvSpPr>
        <p:spPr>
          <a:xfrm>
            <a:off x="164465" y="0"/>
            <a:ext cx="10515600" cy="1325563"/>
          </a:xfrm>
        </p:spPr>
        <p:txBody>
          <a:bodyPr/>
          <a:lstStyle/>
          <a:p>
            <a:r>
              <a:rPr lang="zh-CN" altLang="en-US" sz="5400" smtClean="0">
                <a:solidFill>
                  <a:srgbClr val="FF0000"/>
                </a:solidFill>
              </a:rPr>
              <a:t>暗</a:t>
            </a:r>
            <a:r>
              <a:rPr lang="zh-CN" altLang="en-US" sz="5400" smtClean="0"/>
              <a:t>含技巧手法的</a:t>
            </a:r>
            <a:r>
              <a:rPr lang="zh-CN" altLang="en-US" sz="5400" smtClean="0">
                <a:solidFill>
                  <a:srgbClr val="FF0000"/>
                </a:solidFill>
              </a:rPr>
              <a:t>问</a:t>
            </a:r>
            <a:r>
              <a:rPr lang="zh-CN" altLang="en-US" sz="5400" smtClean="0"/>
              <a:t>法</a:t>
            </a:r>
            <a:endParaRPr lang="zh-CN" altLang="en-US" sz="5400"/>
          </a:p>
        </p:txBody>
      </p:sp>
      <p:sp>
        <p:nvSpPr>
          <p:cNvPr id="44035" name="Rectangle 3"/>
          <p:cNvSpPr>
            <a:spLocks noGrp="1" noRot="1" noChangeArrowheads="1"/>
          </p:cNvSpPr>
          <p:nvPr>
            <p:ph type="body" idx="1"/>
          </p:nvPr>
        </p:nvSpPr>
        <p:spPr>
          <a:xfrm>
            <a:off x="164592" y="1591056"/>
            <a:ext cx="11734800" cy="4852988"/>
          </a:xfrm>
        </p:spPr>
        <p:txBody>
          <a:bodyPr>
            <a:normAutofit/>
          </a:bodyPr>
          <a:lstStyle/>
          <a:p>
            <a:pPr marL="0" indent="0">
              <a:lnSpc>
                <a:spcPts val="4400"/>
              </a:lnSpc>
              <a:buNone/>
            </a:pPr>
            <a:r>
              <a:rPr lang="zh-CN" altLang="en-US" sz="3600" smtClean="0">
                <a:solidFill>
                  <a:srgbClr val="FF0000"/>
                </a:solidFill>
                <a:latin typeface="楷体_GB2312"/>
              </a:rPr>
              <a:t>本</a:t>
            </a:r>
            <a:r>
              <a:rPr lang="zh-CN" altLang="en-US" sz="3600">
                <a:solidFill>
                  <a:srgbClr val="FF0000"/>
                </a:solidFill>
                <a:latin typeface="楷体_GB2312"/>
              </a:rPr>
              <a:t>诗的第四句“下笔春蚕食叶声”广受后世称道，请</a:t>
            </a:r>
            <a:r>
              <a:rPr lang="zh-CN" altLang="en-US" sz="3600" smtClean="0">
                <a:solidFill>
                  <a:srgbClr val="FF0000"/>
                </a:solidFill>
                <a:latin typeface="楷体_GB2312"/>
              </a:rPr>
              <a:t>赏</a:t>
            </a:r>
            <a:r>
              <a:rPr lang="zh-CN" altLang="en-US" sz="3600">
                <a:solidFill>
                  <a:srgbClr val="FF0000"/>
                </a:solidFill>
                <a:latin typeface="楷体_GB2312"/>
              </a:rPr>
              <a:t>析这一句的精妙之处</a:t>
            </a:r>
            <a:r>
              <a:rPr lang="zh-CN" altLang="en-US" sz="3600">
                <a:solidFill>
                  <a:srgbClr val="000000"/>
                </a:solidFill>
                <a:latin typeface="楷体_GB2312"/>
              </a:rPr>
              <a:t>。</a:t>
            </a:r>
          </a:p>
          <a:p>
            <a:pPr marL="0" indent="0">
              <a:lnSpc>
                <a:spcPts val="4400"/>
              </a:lnSpc>
              <a:buNone/>
            </a:pPr>
            <a:r>
              <a:rPr lang="zh-CN" altLang="en-US" sz="3600" smtClean="0">
                <a:latin typeface="楷体_GB2312"/>
              </a:rPr>
              <a:t>①</a:t>
            </a:r>
            <a:r>
              <a:rPr lang="zh-CN" altLang="en-US" sz="3600">
                <a:solidFill>
                  <a:srgbClr val="FF0000"/>
                </a:solidFill>
                <a:latin typeface="楷体_GB2312"/>
              </a:rPr>
              <a:t>用</a:t>
            </a:r>
            <a:r>
              <a:rPr lang="zh-CN" altLang="en-US" sz="3600">
                <a:latin typeface="楷体_GB2312"/>
              </a:rPr>
              <a:t>春蚕食叶</a:t>
            </a:r>
            <a:r>
              <a:rPr lang="zh-CN" altLang="en-US" sz="3600">
                <a:solidFill>
                  <a:srgbClr val="FF0000"/>
                </a:solidFill>
                <a:latin typeface="楷体_GB2312"/>
              </a:rPr>
              <a:t>描摹</a:t>
            </a:r>
            <a:r>
              <a:rPr lang="zh-CN" altLang="en-US" sz="3600">
                <a:latin typeface="楷体_GB2312"/>
              </a:rPr>
              <a:t>考场内考生落笔纸上的声响，</a:t>
            </a:r>
            <a:r>
              <a:rPr lang="zh-CN" altLang="en-US" sz="3600">
                <a:solidFill>
                  <a:srgbClr val="FF0000"/>
                </a:solidFill>
                <a:latin typeface="楷体_GB2312"/>
              </a:rPr>
              <a:t>生动贴切</a:t>
            </a:r>
            <a:r>
              <a:rPr lang="zh-CN" altLang="en-US" sz="3600">
                <a:latin typeface="楷体_GB2312"/>
              </a:rPr>
              <a:t>；</a:t>
            </a:r>
          </a:p>
          <a:p>
            <a:pPr marL="0" indent="0">
              <a:lnSpc>
                <a:spcPts val="4400"/>
              </a:lnSpc>
              <a:buNone/>
            </a:pPr>
            <a:r>
              <a:rPr lang="zh-CN" altLang="en-US" sz="3600">
                <a:latin typeface="楷体_GB2312"/>
              </a:rPr>
              <a:t>②</a:t>
            </a:r>
            <a:r>
              <a:rPr lang="zh-CN" altLang="en-US" sz="3600">
                <a:solidFill>
                  <a:srgbClr val="FF0000"/>
                </a:solidFill>
                <a:latin typeface="楷体_GB2312"/>
              </a:rPr>
              <a:t>动中见静</a:t>
            </a:r>
            <a:r>
              <a:rPr lang="zh-CN" altLang="en-US" sz="3600">
                <a:latin typeface="楷体_GB2312"/>
              </a:rPr>
              <a:t>，越发见出考场的庄严寂静；</a:t>
            </a:r>
          </a:p>
          <a:p>
            <a:pPr marL="0" indent="0">
              <a:lnSpc>
                <a:spcPts val="4400"/>
              </a:lnSpc>
              <a:buNone/>
            </a:pPr>
            <a:r>
              <a:rPr lang="zh-CN" altLang="en-US" sz="3600">
                <a:latin typeface="楷体_GB2312"/>
              </a:rPr>
              <a:t>③强化作者充满希望的喜悦之情</a:t>
            </a:r>
            <a:r>
              <a:rPr lang="zh-CN" altLang="en-US" sz="3600" smtClean="0">
                <a:latin typeface="楷体_GB2312"/>
              </a:rPr>
              <a:t>。</a:t>
            </a:r>
            <a:endParaRPr lang="zh-CN" altLang="en-US" sz="3600">
              <a:latin typeface="楷体_GB2312"/>
            </a:endParaRPr>
          </a:p>
          <a:p>
            <a:pPr marL="0" indent="0">
              <a:lnSpc>
                <a:spcPts val="4400"/>
              </a:lnSpc>
              <a:buNone/>
            </a:pPr>
            <a:endParaRPr lang="zh-CN" altLang="en-US" sz="3600">
              <a:latin typeface="楷体_GB2312"/>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286761" y="2690268"/>
            <a:ext cx="11244403" cy="1476375"/>
          </a:xfrm>
          <a:prstGeom prst="rect">
            <a:avLst/>
          </a:prstGeom>
        </p:spPr>
        <p:txBody>
          <a:bodyPr wrap="square">
            <a:spAutoFit/>
          </a:bodyPr>
          <a:lstStyle/>
          <a:p>
            <a:pPr indent="304800" fontAlgn="auto">
              <a:lnSpc>
                <a:spcPts val="3600"/>
              </a:lnSpc>
            </a:pPr>
            <a:r>
              <a:rPr lang="zh-CN" altLang="zh-CN" sz="2800" kern="0" smtClean="0">
                <a:solidFill>
                  <a:srgbClr val="323E32"/>
                </a:solidFill>
                <a:latin typeface="Calibri"/>
                <a:ea typeface="微软雅黑" panose="020b0503020204020204" pitchFamily="34" charset="-122"/>
                <a:cs typeface="微软雅黑" panose="020b0503020204020204" pitchFamily="34" charset="-122"/>
              </a:rPr>
              <a:t>（</a:t>
            </a:r>
            <a:r>
              <a:rPr lang="en-US" altLang="zh-CN" sz="2800" kern="0" smtClean="0">
                <a:solidFill>
                  <a:srgbClr val="323E32"/>
                </a:solidFill>
                <a:latin typeface="Calibri"/>
                <a:ea typeface="微软雅黑" panose="020b0503020204020204" pitchFamily="34" charset="-122"/>
                <a:cs typeface="微软雅黑" panose="020b0503020204020204" pitchFamily="34" charset="-122"/>
              </a:rPr>
              <a:t>1</a:t>
            </a:r>
            <a:r>
              <a:rPr lang="zh-CN" altLang="zh-CN" sz="2800" kern="0" smtClean="0">
                <a:solidFill>
                  <a:srgbClr val="323E32"/>
                </a:solidFill>
                <a:latin typeface="Calibri"/>
                <a:ea typeface="微软雅黑" panose="020b0503020204020204" pitchFamily="34" charset="-122"/>
                <a:cs typeface="微软雅黑" panose="020b0503020204020204" pitchFamily="34" charset="-122"/>
              </a:rPr>
              <a:t>）明手法：明确用了哪种手法</a:t>
            </a:r>
            <a:r>
              <a:rPr lang="en-US" altLang="zh-CN" sz="2800" kern="0" smtClean="0">
                <a:solidFill>
                  <a:srgbClr val="323E32"/>
                </a:solidFill>
                <a:latin typeface="Calibri"/>
                <a:ea typeface="微软雅黑" panose="020b0503020204020204" pitchFamily="34" charset="-122"/>
                <a:cs typeface="微软雅黑" panose="020b0503020204020204" pitchFamily="34" charset="-122"/>
              </a:rPr>
              <a:t>;</a:t>
            </a:r>
          </a:p>
          <a:p>
            <a:pPr indent="304800" fontAlgn="auto">
              <a:lnSpc>
                <a:spcPts val="3600"/>
              </a:lnSpc>
            </a:pPr>
            <a:r>
              <a:rPr lang="zh-CN" altLang="zh-CN" sz="2800" kern="0" smtClean="0">
                <a:solidFill>
                  <a:srgbClr val="323E32"/>
                </a:solidFill>
                <a:latin typeface="Calibri"/>
                <a:ea typeface="微软雅黑" panose="020b0503020204020204" pitchFamily="34" charset="-122"/>
                <a:cs typeface="微软雅黑" panose="020b0503020204020204" pitchFamily="34" charset="-122"/>
              </a:rPr>
              <a:t>（</a:t>
            </a:r>
            <a:r>
              <a:rPr lang="en-US" altLang="zh-CN" sz="2800" kern="0" smtClean="0">
                <a:solidFill>
                  <a:srgbClr val="323E32"/>
                </a:solidFill>
                <a:latin typeface="Calibri"/>
                <a:ea typeface="微软雅黑" panose="020b0503020204020204" pitchFamily="34" charset="-122"/>
                <a:cs typeface="微软雅黑" panose="020b0503020204020204" pitchFamily="34" charset="-122"/>
              </a:rPr>
              <a:t>2</a:t>
            </a:r>
            <a:r>
              <a:rPr lang="zh-CN" altLang="zh-CN" sz="2800" kern="0" smtClean="0">
                <a:solidFill>
                  <a:srgbClr val="323E32"/>
                </a:solidFill>
                <a:latin typeface="Calibri"/>
                <a:ea typeface="微软雅黑" panose="020b0503020204020204" pitchFamily="34" charset="-122"/>
                <a:cs typeface="微软雅黑" panose="020b0503020204020204" pitchFamily="34" charset="-122"/>
              </a:rPr>
              <a:t>）阐运用：结合诗句分析诗歌是如何运用的</a:t>
            </a:r>
            <a:r>
              <a:rPr lang="en-US" altLang="zh-CN" sz="2800" kern="0" smtClean="0">
                <a:solidFill>
                  <a:srgbClr val="323E32"/>
                </a:solidFill>
                <a:latin typeface="Calibri"/>
                <a:ea typeface="微软雅黑" panose="020b0503020204020204" pitchFamily="34" charset="-122"/>
                <a:cs typeface="微软雅黑" panose="020b0503020204020204" pitchFamily="34" charset="-122"/>
              </a:rPr>
              <a:t>;</a:t>
            </a:r>
          </a:p>
          <a:p>
            <a:pPr indent="304800" fontAlgn="auto">
              <a:lnSpc>
                <a:spcPts val="3600"/>
              </a:lnSpc>
            </a:pPr>
            <a:r>
              <a:rPr lang="zh-CN" altLang="zh-CN" sz="2800" kern="0" smtClean="0">
                <a:solidFill>
                  <a:srgbClr val="323E32"/>
                </a:solidFill>
                <a:latin typeface="Calibri"/>
                <a:ea typeface="微软雅黑" panose="020b0503020204020204" pitchFamily="34" charset="-122"/>
                <a:cs typeface="微软雅黑" panose="020b0503020204020204" pitchFamily="34" charset="-122"/>
              </a:rPr>
              <a:t>（</a:t>
            </a:r>
            <a:r>
              <a:rPr lang="en-US" altLang="zh-CN" sz="2800" kern="0" smtClean="0">
                <a:solidFill>
                  <a:srgbClr val="323E32"/>
                </a:solidFill>
                <a:latin typeface="Calibri"/>
                <a:ea typeface="微软雅黑" panose="020b0503020204020204" pitchFamily="34" charset="-122"/>
                <a:cs typeface="微软雅黑" panose="020b0503020204020204" pitchFamily="34" charset="-122"/>
              </a:rPr>
              <a:t>3</a:t>
            </a:r>
            <a:r>
              <a:rPr lang="zh-CN" altLang="zh-CN" sz="2800" kern="0" smtClean="0">
                <a:solidFill>
                  <a:srgbClr val="323E32"/>
                </a:solidFill>
                <a:latin typeface="Calibri"/>
                <a:ea typeface="微软雅黑" panose="020b0503020204020204" pitchFamily="34" charset="-122"/>
                <a:cs typeface="微软雅黑" panose="020b0503020204020204" pitchFamily="34" charset="-122"/>
              </a:rPr>
              <a:t>）析效果：简析该手法在塑造形象结构、表情达意的作用</a:t>
            </a:r>
          </a:p>
        </p:txBody>
      </p:sp>
      <p:sp>
        <p:nvSpPr>
          <p:cNvPr id="2" name="文本框 1"/>
          <p:cNvSpPr txBox="1"/>
          <p:nvPr/>
        </p:nvSpPr>
        <p:spPr>
          <a:xfrm>
            <a:off x="287020" y="368935"/>
            <a:ext cx="7498080" cy="645160"/>
          </a:xfrm>
          <a:prstGeom prst="rect">
            <a:avLst/>
          </a:prstGeom>
          <a:noFill/>
        </p:spPr>
        <p:txBody>
          <a:bodyPr wrap="none" rtlCol="0">
            <a:spAutoFit/>
          </a:bodyPr>
          <a:lstStyle/>
          <a:p>
            <a:pPr algn="l"/>
            <a:r>
              <a:rPr lang="zh-CN" altLang="zh-CN" sz="3600" kern="0" smtClean="0">
                <a:solidFill>
                  <a:srgbClr val="FF0000"/>
                </a:solidFill>
                <a:latin typeface="Calibri"/>
                <a:ea typeface="微软雅黑" panose="020b0503020204020204" pitchFamily="34" charset="-122"/>
                <a:cs typeface="微软雅黑" panose="020b0503020204020204" pitchFamily="34" charset="-122"/>
                <a:sym typeface="+mn-ea"/>
              </a:rPr>
              <a:t>诗歌表达技巧类（明问）答题模式：</a:t>
            </a: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Rectangle 1"/>
          <p:cNvSpPr>
            <a:spLocks noChangeArrowheads="1"/>
          </p:cNvSpPr>
          <p:nvPr/>
        </p:nvSpPr>
        <p:spPr bwMode="auto">
          <a:xfrm>
            <a:off x="146304" y="1256262"/>
            <a:ext cx="6246055" cy="4678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indent="612775" eaLnBrk="0" fontAlgn="base" hangingPunct="0">
              <a:spcBef>
                <a:spcPct val="0"/>
              </a:spcBef>
              <a:spcAft>
                <a:spcPct val="0"/>
              </a:spcAft>
              <a:tabLst>
                <a:tab pos="2400300"/>
              </a:tabLst>
              <a:defRPr>
                <a:solidFill>
                  <a:schemeClr val="tx1"/>
                </a:solidFill>
                <a:latin typeface="Arial" pitchFamily="34" charset="0"/>
              </a:defRPr>
            </a:lvl1pPr>
            <a:lvl2pPr eaLnBrk="0" fontAlgn="base" hangingPunct="0">
              <a:spcBef>
                <a:spcPct val="0"/>
              </a:spcBef>
              <a:spcAft>
                <a:spcPct val="0"/>
              </a:spcAft>
              <a:tabLst>
                <a:tab pos="2400300"/>
              </a:tabLst>
              <a:defRPr>
                <a:solidFill>
                  <a:schemeClr val="tx1"/>
                </a:solidFill>
                <a:latin typeface="Arial" pitchFamily="34" charset="0"/>
              </a:defRPr>
            </a:lvl2pPr>
            <a:lvl3pPr eaLnBrk="0" fontAlgn="base" hangingPunct="0">
              <a:spcBef>
                <a:spcPct val="0"/>
              </a:spcBef>
              <a:spcAft>
                <a:spcPct val="0"/>
              </a:spcAft>
              <a:tabLst>
                <a:tab pos="2400300"/>
              </a:tabLst>
              <a:defRPr>
                <a:solidFill>
                  <a:schemeClr val="tx1"/>
                </a:solidFill>
                <a:latin typeface="Arial" pitchFamily="34" charset="0"/>
              </a:defRPr>
            </a:lvl3pPr>
            <a:lvl4pPr eaLnBrk="0" fontAlgn="base" hangingPunct="0">
              <a:spcBef>
                <a:spcPct val="0"/>
              </a:spcBef>
              <a:spcAft>
                <a:spcPct val="0"/>
              </a:spcAft>
              <a:tabLst>
                <a:tab pos="2400300"/>
              </a:tabLst>
              <a:defRPr>
                <a:solidFill>
                  <a:schemeClr val="tx1"/>
                </a:solidFill>
                <a:latin typeface="Arial" pitchFamily="34" charset="0"/>
              </a:defRPr>
            </a:lvl4pPr>
            <a:lvl5pPr eaLnBrk="0" fontAlgn="base" hangingPunct="0">
              <a:spcBef>
                <a:spcPct val="0"/>
              </a:spcBef>
              <a:spcAft>
                <a:spcPct val="0"/>
              </a:spcAft>
              <a:tabLst>
                <a:tab pos="2400300"/>
              </a:tabLst>
              <a:defRPr>
                <a:solidFill>
                  <a:schemeClr val="tx1"/>
                </a:solidFill>
                <a:latin typeface="Arial" pitchFamily="34" charset="0"/>
              </a:defRPr>
            </a:lvl5pPr>
            <a:lvl6pPr eaLnBrk="0" fontAlgn="base" hangingPunct="0">
              <a:spcBef>
                <a:spcPct val="0"/>
              </a:spcBef>
              <a:spcAft>
                <a:spcPct val="0"/>
              </a:spcAft>
              <a:tabLst>
                <a:tab pos="2400300"/>
              </a:tabLst>
              <a:defRPr>
                <a:solidFill>
                  <a:schemeClr val="tx1"/>
                </a:solidFill>
                <a:latin typeface="Arial" pitchFamily="34" charset="0"/>
              </a:defRPr>
            </a:lvl6pPr>
            <a:lvl7pPr eaLnBrk="0" fontAlgn="base" hangingPunct="0">
              <a:spcBef>
                <a:spcPct val="0"/>
              </a:spcBef>
              <a:spcAft>
                <a:spcPct val="0"/>
              </a:spcAft>
              <a:tabLst>
                <a:tab pos="2400300"/>
              </a:tabLst>
              <a:defRPr>
                <a:solidFill>
                  <a:schemeClr val="tx1"/>
                </a:solidFill>
                <a:latin typeface="Arial" pitchFamily="34" charset="0"/>
              </a:defRPr>
            </a:lvl7pPr>
            <a:lvl8pPr eaLnBrk="0" fontAlgn="base" hangingPunct="0">
              <a:spcBef>
                <a:spcPct val="0"/>
              </a:spcBef>
              <a:spcAft>
                <a:spcPct val="0"/>
              </a:spcAft>
              <a:tabLst>
                <a:tab pos="2400300"/>
              </a:tabLst>
              <a:defRPr>
                <a:solidFill>
                  <a:schemeClr val="tx1"/>
                </a:solidFill>
                <a:latin typeface="Arial" pitchFamily="34" charset="0"/>
              </a:defRPr>
            </a:lvl8pPr>
            <a:lvl9pPr eaLnBrk="0" fontAlgn="base" hangingPunct="0">
              <a:spcBef>
                <a:spcPct val="0"/>
              </a:spcBef>
              <a:spcAft>
                <a:spcPct val="0"/>
              </a:spcAft>
              <a:tabLst>
                <a:tab pos="2400300"/>
              </a:tabLst>
              <a:defRPr>
                <a:solidFill>
                  <a:schemeClr val="tx1"/>
                </a:solidFill>
                <a:latin typeface="Arial" pitchFamily="34" charset="0"/>
              </a:defRPr>
            </a:lvl9pPr>
          </a:lstStyle>
          <a:p>
            <a:r>
              <a:rPr lang="en-US" altLang="zh-CN" b="1" smtClean="0"/>
              <a:t>(</a:t>
            </a:r>
            <a:r>
              <a:rPr lang="en-US" altLang="zh-CN" b="1"/>
              <a:t>2016·</a:t>
            </a:r>
            <a:r>
              <a:rPr lang="zh-CN" altLang="zh-CN" b="1"/>
              <a:t>山东高考</a:t>
            </a:r>
            <a:r>
              <a:rPr lang="en-US" altLang="zh-CN" b="1"/>
              <a:t>)</a:t>
            </a:r>
            <a:r>
              <a:rPr lang="zh-CN" altLang="zh-CN" b="1"/>
              <a:t>阅读下面的元曲，回答问题。</a:t>
            </a:r>
            <a:endParaRPr lang="zh-CN" altLang="zh-CN"/>
          </a:p>
          <a:p>
            <a:pPr algn="ctr"/>
            <a:r>
              <a:rPr lang="zh-CN" altLang="zh-CN" sz="2800" b="1">
                <a:solidFill>
                  <a:srgbClr val="FF0000"/>
                </a:solidFill>
                <a:latin typeface="楷体_GB2312"/>
              </a:rPr>
              <a:t>水仙子　舟中</a:t>
            </a:r>
            <a:endParaRPr lang="zh-CN" altLang="zh-CN" sz="2800">
              <a:solidFill>
                <a:srgbClr val="FF0000"/>
              </a:solidFill>
              <a:latin typeface="楷体_GB2312"/>
            </a:endParaRPr>
          </a:p>
          <a:p>
            <a:pPr algn="ctr"/>
            <a:r>
              <a:rPr lang="zh-CN" altLang="zh-CN" sz="2800" b="1">
                <a:latin typeface="楷体_GB2312"/>
              </a:rPr>
              <a:t>孙周卿</a:t>
            </a:r>
            <a:endParaRPr lang="zh-CN" altLang="zh-CN" sz="2800">
              <a:latin typeface="楷体_GB2312"/>
            </a:endParaRPr>
          </a:p>
          <a:p>
            <a:r>
              <a:rPr lang="zh-CN" altLang="zh-CN" sz="2800" b="1">
                <a:solidFill>
                  <a:schemeClr val="accent6">
                    <a:lumMod val="75000"/>
                  </a:schemeClr>
                </a:solidFill>
                <a:latin typeface="楷体_GB2312"/>
              </a:rPr>
              <a:t>孤舟夜泊洞庭边，灯火青荧对客船，朔风吹老梅花片。推开篷雪满天。诗豪与风雪争先，雪片与风鏖战，诗和雪缴缠。一笑琅然。</a:t>
            </a:r>
            <a:endParaRPr lang="zh-CN" altLang="zh-CN" sz="2800">
              <a:solidFill>
                <a:schemeClr val="accent6">
                  <a:lumMod val="75000"/>
                </a:schemeClr>
              </a:solidFill>
              <a:latin typeface="楷体_GB2312"/>
            </a:endParaRPr>
          </a:p>
          <a:p>
            <a:r>
              <a:rPr lang="zh-CN" altLang="zh-CN" sz="2800" b="1">
                <a:latin typeface="楷体_GB2312"/>
              </a:rPr>
              <a:t>分析</a:t>
            </a:r>
            <a:r>
              <a:rPr lang="en-US" altLang="zh-CN" sz="2800" b="1">
                <a:latin typeface="楷体_GB2312"/>
              </a:rPr>
              <a:t>“</a:t>
            </a:r>
            <a:r>
              <a:rPr lang="zh-CN" altLang="zh-CN" sz="2800" b="1">
                <a:solidFill>
                  <a:srgbClr val="FF0000"/>
                </a:solidFill>
                <a:latin typeface="楷体_GB2312"/>
              </a:rPr>
              <a:t>诗豪与风雪争先，雪片与风鏖战，诗和雪缴缠</a:t>
            </a:r>
            <a:r>
              <a:rPr lang="en-US" altLang="zh-CN" sz="2800" b="1">
                <a:latin typeface="楷体_GB2312"/>
              </a:rPr>
              <a:t>”</a:t>
            </a:r>
            <a:r>
              <a:rPr lang="zh-CN" altLang="zh-CN" sz="2800" b="1">
                <a:latin typeface="楷体_GB2312"/>
              </a:rPr>
              <a:t>使用的</a:t>
            </a:r>
            <a:r>
              <a:rPr lang="zh-CN" altLang="zh-CN" sz="2800" b="1" u="sng">
                <a:latin typeface="楷体_GB2312"/>
              </a:rPr>
              <a:t>两种修辞手法</a:t>
            </a:r>
            <a:r>
              <a:rPr lang="zh-CN" altLang="zh-CN" sz="2800" b="1">
                <a:latin typeface="楷体_GB2312"/>
              </a:rPr>
              <a:t>。</a:t>
            </a:r>
            <a:endParaRPr lang="zh-CN" altLang="zh-CN" sz="2800">
              <a:latin typeface="楷体_GB2312"/>
            </a:endParaRPr>
          </a:p>
          <a:p>
            <a:pPr marL="0" marR="0" lvl="0" indent="612775" algn="l" defTabSz="914400" rtl="0" eaLnBrk="0" fontAlgn="base" latinLnBrk="0" hangingPunct="0">
              <a:lnSpc>
                <a:spcPct val="100000"/>
              </a:lnSpc>
              <a:spcBef>
                <a:spcPct val="0"/>
              </a:spcBef>
              <a:spcAft>
                <a:spcPct val="0"/>
              </a:spcAft>
              <a:buClrTx/>
              <a:buSzTx/>
              <a:buFontTx/>
              <a:buNone/>
              <a:tabLst>
                <a:tab pos="2400300"/>
              </a:tabLst>
            </a:pPr>
            <a:endParaRPr kumimoji="0" lang="zh-CN" altLang="en-US" sz="2800" b="0" i="0" u="none" strike="noStrike" cap="none" normalizeH="0" baseline="0" smtClean="0">
              <a:ln>
                <a:noFill/>
              </a:ln>
              <a:solidFill>
                <a:schemeClr val="tx1"/>
              </a:solidFill>
              <a:effectLst/>
              <a:latin typeface="楷体_GB2312"/>
            </a:endParaRPr>
          </a:p>
        </p:txBody>
      </p:sp>
      <p:sp>
        <p:nvSpPr>
          <p:cNvPr id="4" name="矩形 3"/>
          <p:cNvSpPr/>
          <p:nvPr/>
        </p:nvSpPr>
        <p:spPr>
          <a:xfrm>
            <a:off x="217414" y="450054"/>
            <a:ext cx="5160387" cy="377476"/>
          </a:xfrm>
          <a:prstGeom prst="rect">
            <a:avLst/>
          </a:prstGeom>
        </p:spPr>
        <p:txBody>
          <a:bodyPr wrap="none">
            <a:spAutoFit/>
          </a:bodyPr>
          <a:lstStyle/>
          <a:p>
            <a:pPr indent="304800">
              <a:lnSpc>
                <a:spcPts val="2000"/>
              </a:lnSpc>
            </a:pPr>
            <a:r>
              <a:rPr lang="zh-CN" altLang="zh-CN" sz="2800" b="1" kern="0" smtClean="0">
                <a:solidFill>
                  <a:srgbClr val="FF0000"/>
                </a:solidFill>
                <a:latin typeface="Calibri"/>
                <a:ea typeface="微软雅黑" panose="020b0503020204020204" pitchFamily="34" charset="-122"/>
                <a:cs typeface="微软雅黑" panose="020b0503020204020204" pitchFamily="34" charset="-122"/>
              </a:rPr>
              <a:t>高</a:t>
            </a:r>
            <a:r>
              <a:rPr lang="zh-CN" altLang="zh-CN" sz="2800" b="1" kern="0">
                <a:solidFill>
                  <a:srgbClr val="FF0000"/>
                </a:solidFill>
                <a:latin typeface="Calibri"/>
                <a:ea typeface="微软雅黑" panose="020b0503020204020204" pitchFamily="34" charset="-122"/>
                <a:cs typeface="微软雅黑" panose="020b0503020204020204" pitchFamily="34" charset="-122"/>
              </a:rPr>
              <a:t>考真题体验，方法思路解析</a:t>
            </a:r>
            <a:endParaRPr lang="zh-CN" altLang="zh-CN" sz="2000" kern="100">
              <a:solidFill>
                <a:srgbClr val="FF0000"/>
              </a:solidFill>
              <a:effectLst/>
              <a:latin typeface="Calibri"/>
              <a:ea typeface="宋体" pitchFamily="2" charset="-122"/>
              <a:cs typeface="Times New Roman" pitchFamily="18" charset="0"/>
            </a:endParaRPr>
          </a:p>
        </p:txBody>
      </p:sp>
      <p:sp>
        <p:nvSpPr>
          <p:cNvPr id="5" name="矩形 4"/>
          <p:cNvSpPr/>
          <p:nvPr/>
        </p:nvSpPr>
        <p:spPr>
          <a:xfrm>
            <a:off x="6493510" y="1256030"/>
            <a:ext cx="5424805" cy="5015865"/>
          </a:xfrm>
          <a:prstGeom prst="rect">
            <a:avLst/>
          </a:prstGeom>
        </p:spPr>
        <p:txBody>
          <a:bodyPr wrap="square">
            <a:spAutoFit/>
          </a:bodyPr>
          <a:lstStyle/>
          <a:p>
            <a:pPr>
              <a:lnSpc>
                <a:spcPts val="3200"/>
              </a:lnSpc>
            </a:pPr>
            <a:r>
              <a:rPr lang="en-US" altLang="zh-CN" sz="2400" b="1">
                <a:latin typeface="楷体" charset="-122"/>
                <a:ea typeface="楷体" charset="-122"/>
                <a:cs typeface="楷体" panose="02010609060101010101" charset="-122"/>
              </a:rPr>
              <a:t>①</a:t>
            </a:r>
            <a:r>
              <a:rPr lang="zh-CN" altLang="zh-CN" sz="2400" b="1">
                <a:solidFill>
                  <a:srgbClr val="FF0000"/>
                </a:solidFill>
                <a:latin typeface="楷体" charset="-122"/>
                <a:ea typeface="楷体" charset="-122"/>
                <a:cs typeface="楷体" panose="02010609060101010101" charset="-122"/>
              </a:rPr>
              <a:t>比拟、排比</a:t>
            </a:r>
            <a:r>
              <a:rPr lang="zh-CN" altLang="zh-CN" sz="2400" b="1">
                <a:latin typeface="楷体" charset="-122"/>
                <a:ea typeface="楷体" charset="-122"/>
                <a:cs typeface="楷体" panose="02010609060101010101" charset="-122"/>
              </a:rPr>
              <a:t>。</a:t>
            </a:r>
            <a:r>
              <a:rPr lang="en-US" altLang="zh-CN" sz="2400" b="1">
                <a:latin typeface="楷体" charset="-122"/>
                <a:ea typeface="楷体" charset="-122"/>
                <a:cs typeface="楷体" panose="02010609060101010101" charset="-122"/>
              </a:rPr>
              <a:t>(</a:t>
            </a:r>
            <a:r>
              <a:rPr lang="zh-CN" altLang="zh-CN" sz="2400" b="1">
                <a:solidFill>
                  <a:srgbClr val="FF0000"/>
                </a:solidFill>
                <a:latin typeface="楷体" charset="-122"/>
                <a:ea typeface="楷体" charset="-122"/>
                <a:cs typeface="楷体" panose="02010609060101010101" charset="-122"/>
              </a:rPr>
              <a:t>明技巧</a:t>
            </a:r>
            <a:r>
              <a:rPr lang="en-US" altLang="zh-CN" sz="2400" b="1">
                <a:latin typeface="楷体" charset="-122"/>
                <a:ea typeface="楷体" charset="-122"/>
                <a:cs typeface="楷体" panose="02010609060101010101" charset="-122"/>
              </a:rPr>
              <a:t>)②“</a:t>
            </a:r>
            <a:r>
              <a:rPr lang="zh-CN" altLang="zh-CN" sz="2400" b="1">
                <a:latin typeface="楷体" charset="-122"/>
                <a:ea typeface="楷体" charset="-122"/>
                <a:cs typeface="楷体" panose="02010609060101010101" charset="-122"/>
              </a:rPr>
              <a:t>诗豪与风雪争先</a:t>
            </a:r>
            <a:r>
              <a:rPr lang="en-US" altLang="zh-CN" sz="2400" b="1">
                <a:latin typeface="楷体" charset="-122"/>
                <a:ea typeface="楷体" charset="-122"/>
                <a:cs typeface="楷体" panose="02010609060101010101" charset="-122"/>
              </a:rPr>
              <a:t>”“</a:t>
            </a:r>
            <a:r>
              <a:rPr lang="zh-CN" altLang="zh-CN" sz="2400" b="1">
                <a:latin typeface="楷体" charset="-122"/>
                <a:ea typeface="楷体" charset="-122"/>
                <a:cs typeface="楷体" panose="02010609060101010101" charset="-122"/>
              </a:rPr>
              <a:t>雪片与风鏖战</a:t>
            </a:r>
            <a:r>
              <a:rPr lang="en-US" altLang="zh-CN" sz="2400" b="1">
                <a:latin typeface="楷体" charset="-122"/>
                <a:ea typeface="楷体" charset="-122"/>
                <a:cs typeface="楷体" panose="02010609060101010101" charset="-122"/>
              </a:rPr>
              <a:t>”</a:t>
            </a:r>
            <a:r>
              <a:rPr lang="zh-CN" altLang="zh-CN" sz="2400" b="1">
                <a:latin typeface="楷体" charset="-122"/>
                <a:ea typeface="楷体" charset="-122"/>
                <a:cs typeface="楷体" panose="02010609060101010101" charset="-122"/>
              </a:rPr>
              <a:t>，</a:t>
            </a:r>
            <a:r>
              <a:rPr lang="zh-CN" altLang="zh-CN" sz="2400" b="1" u="sng">
                <a:latin typeface="楷体" charset="-122"/>
                <a:ea typeface="楷体" charset="-122"/>
                <a:cs typeface="楷体" panose="02010609060101010101" charset="-122"/>
              </a:rPr>
              <a:t>用</a:t>
            </a:r>
            <a:r>
              <a:rPr lang="en-US" altLang="zh-CN" sz="2400" b="1" u="sng">
                <a:latin typeface="楷体" charset="-122"/>
                <a:ea typeface="楷体" charset="-122"/>
                <a:cs typeface="楷体" panose="02010609060101010101" charset="-122"/>
              </a:rPr>
              <a:t>“</a:t>
            </a:r>
            <a:r>
              <a:rPr lang="zh-CN" altLang="zh-CN" sz="2400" b="1" u="sng">
                <a:latin typeface="楷体" charset="-122"/>
                <a:ea typeface="楷体" charset="-122"/>
                <a:cs typeface="楷体" panose="02010609060101010101" charset="-122"/>
              </a:rPr>
              <a:t>争先</a:t>
            </a:r>
            <a:r>
              <a:rPr lang="en-US" altLang="zh-CN" sz="2400" b="1" u="sng">
                <a:latin typeface="楷体" charset="-122"/>
                <a:ea typeface="楷体" charset="-122"/>
                <a:cs typeface="楷体" panose="02010609060101010101" charset="-122"/>
              </a:rPr>
              <a:t>”“</a:t>
            </a:r>
            <a:r>
              <a:rPr lang="zh-CN" altLang="zh-CN" sz="2400" b="1" u="sng">
                <a:latin typeface="楷体" charset="-122"/>
                <a:ea typeface="楷体" charset="-122"/>
                <a:cs typeface="楷体" panose="02010609060101010101" charset="-122"/>
              </a:rPr>
              <a:t>鏖战</a:t>
            </a:r>
            <a:r>
              <a:rPr lang="en-US" altLang="zh-CN" sz="2400" b="1" u="sng">
                <a:latin typeface="楷体" charset="-122"/>
                <a:ea typeface="楷体" charset="-122"/>
                <a:cs typeface="楷体" panose="02010609060101010101" charset="-122"/>
              </a:rPr>
              <a:t>”</a:t>
            </a:r>
            <a:r>
              <a:rPr lang="zh-CN" altLang="zh-CN" sz="2400" b="1" u="sng">
                <a:latin typeface="楷体" charset="-122"/>
                <a:ea typeface="楷体" charset="-122"/>
                <a:cs typeface="楷体" panose="02010609060101010101" charset="-122"/>
              </a:rPr>
              <a:t>把</a:t>
            </a:r>
            <a:r>
              <a:rPr lang="en-US" altLang="zh-CN" sz="2400" b="1" u="sng">
                <a:latin typeface="楷体" charset="-122"/>
                <a:ea typeface="楷体" charset="-122"/>
                <a:cs typeface="楷体" panose="02010609060101010101" charset="-122"/>
              </a:rPr>
              <a:t>“</a:t>
            </a:r>
            <a:r>
              <a:rPr lang="zh-CN" altLang="zh-CN" sz="2400" b="1" u="sng">
                <a:latin typeface="楷体" charset="-122"/>
                <a:ea typeface="楷体" charset="-122"/>
                <a:cs typeface="楷体" panose="02010609060101010101" charset="-122"/>
              </a:rPr>
              <a:t>诗豪</a:t>
            </a:r>
            <a:r>
              <a:rPr lang="en-US" altLang="zh-CN" sz="2400" b="1" u="sng">
                <a:latin typeface="楷体" charset="-122"/>
                <a:ea typeface="楷体" charset="-122"/>
                <a:cs typeface="楷体" panose="02010609060101010101" charset="-122"/>
              </a:rPr>
              <a:t>”“</a:t>
            </a:r>
            <a:r>
              <a:rPr lang="zh-CN" altLang="zh-CN" sz="2400" b="1" u="sng">
                <a:latin typeface="楷体" charset="-122"/>
                <a:ea typeface="楷体" charset="-122"/>
                <a:cs typeface="楷体" panose="02010609060101010101" charset="-122"/>
              </a:rPr>
              <a:t>风</a:t>
            </a:r>
            <a:r>
              <a:rPr lang="en-US" altLang="zh-CN" sz="2400" b="1" u="sng">
                <a:latin typeface="楷体" charset="-122"/>
                <a:ea typeface="楷体" charset="-122"/>
                <a:cs typeface="楷体" panose="02010609060101010101" charset="-122"/>
              </a:rPr>
              <a:t>”</a:t>
            </a:r>
            <a:r>
              <a:rPr lang="zh-CN" altLang="zh-CN" sz="2400" b="1" u="sng">
                <a:latin typeface="楷体" charset="-122"/>
                <a:ea typeface="楷体" charset="-122"/>
                <a:cs typeface="楷体" panose="02010609060101010101" charset="-122"/>
              </a:rPr>
              <a:t>和</a:t>
            </a:r>
            <a:r>
              <a:rPr lang="en-US" altLang="zh-CN" sz="2400" b="1" u="sng">
                <a:latin typeface="楷体" charset="-122"/>
                <a:ea typeface="楷体" charset="-122"/>
                <a:cs typeface="楷体" panose="02010609060101010101" charset="-122"/>
              </a:rPr>
              <a:t>“</a:t>
            </a:r>
            <a:r>
              <a:rPr lang="zh-CN" altLang="zh-CN" sz="2400" b="1" u="sng">
                <a:latin typeface="楷体" charset="-122"/>
                <a:ea typeface="楷体" charset="-122"/>
                <a:cs typeface="楷体" panose="02010609060101010101" charset="-122"/>
              </a:rPr>
              <a:t>雪</a:t>
            </a:r>
            <a:r>
              <a:rPr lang="en-US" altLang="zh-CN" sz="2400" b="1" u="sng">
                <a:latin typeface="楷体" charset="-122"/>
                <a:ea typeface="楷体" charset="-122"/>
                <a:cs typeface="楷体" panose="02010609060101010101" charset="-122"/>
              </a:rPr>
              <a:t>”</a:t>
            </a:r>
            <a:r>
              <a:rPr lang="zh-CN" altLang="zh-CN" sz="2400" b="1" u="sng">
                <a:latin typeface="楷体" charset="-122"/>
                <a:ea typeface="楷体" charset="-122"/>
                <a:cs typeface="楷体" panose="02010609060101010101" charset="-122"/>
              </a:rPr>
              <a:t>拟人化，</a:t>
            </a:r>
            <a:r>
              <a:rPr lang="en-US" altLang="zh-CN" sz="2400" b="1" u="sng">
                <a:latin typeface="楷体" charset="-122"/>
                <a:ea typeface="楷体" charset="-122"/>
                <a:cs typeface="楷体" panose="02010609060101010101" charset="-122"/>
              </a:rPr>
              <a:t>“</a:t>
            </a:r>
            <a:r>
              <a:rPr lang="zh-CN" altLang="zh-CN" sz="2400" b="1" u="sng">
                <a:latin typeface="楷体" charset="-122"/>
                <a:ea typeface="楷体" charset="-122"/>
                <a:cs typeface="楷体" panose="02010609060101010101" charset="-122"/>
              </a:rPr>
              <a:t>诗和雪缴缠</a:t>
            </a:r>
            <a:r>
              <a:rPr lang="en-US" altLang="zh-CN" sz="2400" b="1" u="sng">
                <a:latin typeface="楷体" charset="-122"/>
                <a:ea typeface="楷体" charset="-122"/>
                <a:cs typeface="楷体" panose="02010609060101010101" charset="-122"/>
              </a:rPr>
              <a:t>”</a:t>
            </a:r>
            <a:r>
              <a:rPr lang="zh-CN" altLang="zh-CN" sz="2400" b="1" u="sng">
                <a:latin typeface="楷体" charset="-122"/>
                <a:ea typeface="楷体" charset="-122"/>
                <a:cs typeface="楷体" panose="02010609060101010101" charset="-122"/>
              </a:rPr>
              <a:t>，用</a:t>
            </a:r>
            <a:r>
              <a:rPr lang="en-US" altLang="zh-CN" sz="2400" b="1" u="sng">
                <a:latin typeface="楷体" charset="-122"/>
                <a:ea typeface="楷体" charset="-122"/>
                <a:cs typeface="楷体" panose="02010609060101010101" charset="-122"/>
              </a:rPr>
              <a:t>“</a:t>
            </a:r>
            <a:r>
              <a:rPr lang="zh-CN" altLang="zh-CN" sz="2400" b="1" u="sng">
                <a:latin typeface="楷体" charset="-122"/>
                <a:ea typeface="楷体" charset="-122"/>
                <a:cs typeface="楷体" panose="02010609060101010101" charset="-122"/>
              </a:rPr>
              <a:t>缴缠</a:t>
            </a:r>
            <a:r>
              <a:rPr lang="en-US" altLang="zh-CN" sz="2400" b="1" u="sng">
                <a:latin typeface="楷体" charset="-122"/>
                <a:ea typeface="楷体" charset="-122"/>
                <a:cs typeface="楷体" panose="02010609060101010101" charset="-122"/>
              </a:rPr>
              <a:t>”</a:t>
            </a:r>
            <a:r>
              <a:rPr lang="zh-CN" altLang="zh-CN" sz="2400" b="1" u="sng">
                <a:latin typeface="楷体" charset="-122"/>
                <a:ea typeface="楷体" charset="-122"/>
                <a:cs typeface="楷体" panose="02010609060101010101" charset="-122"/>
              </a:rPr>
              <a:t>将</a:t>
            </a:r>
            <a:r>
              <a:rPr lang="en-US" altLang="zh-CN" sz="2400" b="1" u="sng">
                <a:latin typeface="楷体" charset="-122"/>
                <a:ea typeface="楷体" charset="-122"/>
                <a:cs typeface="楷体" panose="02010609060101010101" charset="-122"/>
              </a:rPr>
              <a:t>“</a:t>
            </a:r>
            <a:r>
              <a:rPr lang="zh-CN" altLang="zh-CN" sz="2400" b="1" u="sng">
                <a:latin typeface="楷体" charset="-122"/>
                <a:ea typeface="楷体" charset="-122"/>
                <a:cs typeface="楷体" panose="02010609060101010101" charset="-122"/>
              </a:rPr>
              <a:t>诗</a:t>
            </a:r>
            <a:r>
              <a:rPr lang="en-US" altLang="zh-CN" sz="2400" b="1" u="sng">
                <a:latin typeface="楷体" charset="-122"/>
                <a:ea typeface="楷体" charset="-122"/>
                <a:cs typeface="楷体" panose="02010609060101010101" charset="-122"/>
              </a:rPr>
              <a:t>”</a:t>
            </a:r>
            <a:r>
              <a:rPr lang="zh-CN" altLang="zh-CN" sz="2400" b="1" u="sng">
                <a:latin typeface="楷体" charset="-122"/>
                <a:ea typeface="楷体" charset="-122"/>
                <a:cs typeface="楷体" panose="02010609060101010101" charset="-122"/>
              </a:rPr>
              <a:t>拟物</a:t>
            </a:r>
            <a:r>
              <a:rPr lang="zh-CN" altLang="zh-CN" sz="2400" b="1">
                <a:latin typeface="楷体" charset="-122"/>
                <a:ea typeface="楷体" charset="-122"/>
                <a:cs typeface="楷体" panose="02010609060101010101" charset="-122"/>
              </a:rPr>
              <a:t>，</a:t>
            </a:r>
            <a:r>
              <a:rPr lang="en-US" altLang="zh-CN" sz="2400" b="1">
                <a:latin typeface="楷体" charset="-122"/>
                <a:ea typeface="楷体" charset="-122"/>
                <a:cs typeface="楷体" panose="02010609060101010101" charset="-122"/>
              </a:rPr>
              <a:t>(</a:t>
            </a:r>
            <a:r>
              <a:rPr lang="zh-CN" altLang="zh-CN" sz="2400" b="1">
                <a:solidFill>
                  <a:srgbClr val="FF0000"/>
                </a:solidFill>
                <a:latin typeface="楷体" charset="-122"/>
                <a:ea typeface="楷体" charset="-122"/>
                <a:cs typeface="楷体" panose="02010609060101010101" charset="-122"/>
              </a:rPr>
              <a:t>释运用</a:t>
            </a:r>
            <a:r>
              <a:rPr lang="en-US" altLang="zh-CN" sz="2400" b="1">
                <a:latin typeface="楷体" charset="-122"/>
                <a:ea typeface="楷体" charset="-122"/>
                <a:cs typeface="楷体" panose="02010609060101010101" charset="-122"/>
              </a:rPr>
              <a:t>)③</a:t>
            </a:r>
            <a:r>
              <a:rPr lang="zh-CN" altLang="zh-CN" sz="2400" b="1">
                <a:solidFill>
                  <a:srgbClr val="7030A0"/>
                </a:solidFill>
                <a:latin typeface="楷体" charset="-122"/>
                <a:ea typeface="楷体" charset="-122"/>
                <a:cs typeface="楷体" panose="02010609060101010101" charset="-122"/>
              </a:rPr>
              <a:t>把抽象的</a:t>
            </a:r>
            <a:r>
              <a:rPr lang="en-US" altLang="zh-CN" sz="2400" b="1">
                <a:solidFill>
                  <a:srgbClr val="7030A0"/>
                </a:solidFill>
                <a:latin typeface="楷体" charset="-122"/>
                <a:ea typeface="楷体" charset="-122"/>
                <a:cs typeface="楷体" panose="02010609060101010101" charset="-122"/>
              </a:rPr>
              <a:t>“</a:t>
            </a:r>
            <a:r>
              <a:rPr lang="zh-CN" altLang="zh-CN" sz="2400" b="1">
                <a:solidFill>
                  <a:srgbClr val="7030A0"/>
                </a:solidFill>
                <a:latin typeface="楷体" charset="-122"/>
                <a:ea typeface="楷体" charset="-122"/>
                <a:cs typeface="楷体" panose="02010609060101010101" charset="-122"/>
              </a:rPr>
              <a:t>诗</a:t>
            </a:r>
            <a:r>
              <a:rPr lang="en-US" altLang="zh-CN" sz="2400" b="1">
                <a:solidFill>
                  <a:srgbClr val="7030A0"/>
                </a:solidFill>
                <a:latin typeface="楷体" charset="-122"/>
                <a:ea typeface="楷体" charset="-122"/>
                <a:cs typeface="楷体" panose="02010609060101010101" charset="-122"/>
              </a:rPr>
              <a:t>”</a:t>
            </a:r>
            <a:r>
              <a:rPr lang="zh-CN" altLang="zh-CN" sz="2400" b="1">
                <a:solidFill>
                  <a:srgbClr val="7030A0"/>
                </a:solidFill>
                <a:latin typeface="楷体" charset="-122"/>
                <a:ea typeface="楷体" charset="-122"/>
                <a:cs typeface="楷体" panose="02010609060101010101" charset="-122"/>
              </a:rPr>
              <a:t>具象化，生动形象地描写风雪交加的壮美，表现作者迸发的诗情。</a:t>
            </a:r>
            <a:r>
              <a:rPr lang="en-US" altLang="zh-CN" sz="2400" b="1">
                <a:latin typeface="楷体" charset="-122"/>
                <a:ea typeface="楷体" charset="-122"/>
                <a:cs typeface="楷体" panose="02010609060101010101" charset="-122"/>
              </a:rPr>
              <a:t>(</a:t>
            </a:r>
            <a:r>
              <a:rPr lang="zh-CN" altLang="zh-CN" sz="2400" b="1">
                <a:solidFill>
                  <a:srgbClr val="FF0000"/>
                </a:solidFill>
                <a:latin typeface="楷体" charset="-122"/>
                <a:ea typeface="楷体" charset="-122"/>
                <a:cs typeface="楷体" panose="02010609060101010101" charset="-122"/>
              </a:rPr>
              <a:t>析作用</a:t>
            </a:r>
            <a:r>
              <a:rPr lang="en-US" altLang="zh-CN" sz="2400" b="1">
                <a:latin typeface="楷体" charset="-122"/>
                <a:ea typeface="楷体" charset="-122"/>
                <a:cs typeface="楷体" panose="02010609060101010101" charset="-122"/>
              </a:rPr>
              <a:t>)④“</a:t>
            </a:r>
            <a:r>
              <a:rPr lang="zh-CN" altLang="zh-CN" sz="2400" b="1">
                <a:solidFill>
                  <a:srgbClr val="FF0000"/>
                </a:solidFill>
                <a:latin typeface="楷体" charset="-122"/>
                <a:ea typeface="楷体" charset="-122"/>
                <a:cs typeface="楷体" panose="02010609060101010101" charset="-122"/>
              </a:rPr>
              <a:t>诗豪与风雪争先，雪片与风鏖战，诗和雪缴缠</a:t>
            </a:r>
            <a:r>
              <a:rPr lang="en-US" altLang="zh-CN" sz="2400" b="1">
                <a:latin typeface="楷体" charset="-122"/>
                <a:ea typeface="楷体" charset="-122"/>
                <a:cs typeface="楷体" panose="02010609060101010101" charset="-122"/>
              </a:rPr>
              <a:t>”</a:t>
            </a:r>
            <a:r>
              <a:rPr lang="zh-CN" altLang="zh-CN" sz="2400" b="1">
                <a:solidFill>
                  <a:srgbClr val="7030A0"/>
                </a:solidFill>
                <a:latin typeface="楷体" charset="-122"/>
                <a:ea typeface="楷体" charset="-122"/>
                <a:cs typeface="楷体" panose="02010609060101010101" charset="-122"/>
              </a:rPr>
              <a:t>构成排比句</a:t>
            </a:r>
            <a:r>
              <a:rPr lang="zh-CN" altLang="zh-CN" sz="2400" b="1">
                <a:latin typeface="楷体" charset="-122"/>
                <a:ea typeface="楷体" charset="-122"/>
                <a:cs typeface="楷体" panose="02010609060101010101" charset="-122"/>
              </a:rPr>
              <a:t>，</a:t>
            </a:r>
            <a:r>
              <a:rPr lang="en-US" altLang="zh-CN" sz="2400" b="1">
                <a:latin typeface="楷体" charset="-122"/>
                <a:ea typeface="楷体" charset="-122"/>
                <a:cs typeface="楷体" panose="02010609060101010101" charset="-122"/>
              </a:rPr>
              <a:t>(</a:t>
            </a:r>
            <a:r>
              <a:rPr lang="zh-CN" altLang="zh-CN" sz="2400" b="1">
                <a:latin typeface="楷体" charset="-122"/>
                <a:ea typeface="楷体" charset="-122"/>
                <a:cs typeface="楷体" panose="02010609060101010101" charset="-122"/>
              </a:rPr>
              <a:t>释运用</a:t>
            </a:r>
            <a:r>
              <a:rPr lang="en-US" altLang="zh-CN" sz="2400" b="1">
                <a:latin typeface="楷体" charset="-122"/>
                <a:ea typeface="楷体" charset="-122"/>
                <a:cs typeface="楷体" panose="02010609060101010101" charset="-122"/>
              </a:rPr>
              <a:t>)⑤</a:t>
            </a:r>
            <a:r>
              <a:rPr lang="zh-CN" altLang="zh-CN" sz="2400" b="1">
                <a:latin typeface="楷体" charset="-122"/>
                <a:ea typeface="楷体" charset="-122"/>
                <a:cs typeface="楷体" panose="02010609060101010101" charset="-122"/>
              </a:rPr>
              <a:t>描写了作者的诗情与风雪难分难解的关系，</a:t>
            </a:r>
            <a:r>
              <a:rPr lang="zh-CN" altLang="zh-CN" sz="2400" b="1">
                <a:solidFill>
                  <a:srgbClr val="7030A0"/>
                </a:solidFill>
                <a:latin typeface="楷体" charset="-122"/>
                <a:ea typeface="楷体" charset="-122"/>
                <a:cs typeface="楷体" panose="02010609060101010101" charset="-122"/>
              </a:rPr>
              <a:t>渲染了气氛</a:t>
            </a:r>
            <a:r>
              <a:rPr lang="zh-CN" altLang="zh-CN" sz="2400" b="1">
                <a:latin typeface="楷体" charset="-122"/>
                <a:ea typeface="楷体" charset="-122"/>
                <a:cs typeface="楷体" panose="02010609060101010101" charset="-122"/>
              </a:rPr>
              <a:t>。</a:t>
            </a:r>
            <a:r>
              <a:rPr lang="en-US" altLang="zh-CN" sz="2400" b="1">
                <a:latin typeface="楷体" charset="-122"/>
                <a:ea typeface="楷体" charset="-122"/>
                <a:cs typeface="楷体" panose="02010609060101010101" charset="-122"/>
              </a:rPr>
              <a:t>(</a:t>
            </a:r>
            <a:r>
              <a:rPr lang="zh-CN" altLang="zh-CN" sz="2400" b="1">
                <a:solidFill>
                  <a:srgbClr val="FF0000"/>
                </a:solidFill>
                <a:latin typeface="楷体" charset="-122"/>
                <a:ea typeface="楷体" charset="-122"/>
                <a:cs typeface="楷体" panose="02010609060101010101" charset="-122"/>
              </a:rPr>
              <a:t>析作用</a:t>
            </a:r>
            <a:r>
              <a:rPr lang="en-US" altLang="zh-CN" sz="2400" b="1">
                <a:latin typeface="楷体" charset="-122"/>
                <a:ea typeface="楷体" charset="-122"/>
                <a:cs typeface="楷体" panose="02010609060101010101" charset="-122"/>
              </a:rPr>
              <a:t>)</a:t>
            </a:r>
            <a:endParaRPr lang="zh-CN" altLang="zh-CN" sz="2400">
              <a:latin typeface="楷体" charset="-122"/>
              <a:ea typeface="楷体" charset="-122"/>
              <a:cs typeface="楷体" panose="02010609060101010101" charset="-122"/>
            </a:endParaRPr>
          </a:p>
          <a:p>
            <a:pPr>
              <a:lnSpc>
                <a:spcPts val="3200"/>
              </a:lnSpc>
            </a:pPr>
            <a:r>
              <a:rPr lang="en-US" altLang="zh-CN"/>
              <a:t> </a:t>
            </a:r>
            <a:endParaRPr lang="zh-CN" altLang="zh-CN"/>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p:nvPr/>
        </p:nvSpPr>
        <p:spPr>
          <a:xfrm>
            <a:off x="98425" y="850265"/>
            <a:ext cx="5610860" cy="6131560"/>
          </a:xfrm>
          <a:prstGeom prst="rect">
            <a:avLst/>
          </a:prstGeom>
        </p:spPr>
        <p:txBody>
          <a:bodyPr wrap="square">
            <a:spAutoFit/>
          </a:bodyPr>
          <a:lstStyle/>
          <a:p>
            <a:pPr indent="304800" fontAlgn="auto">
              <a:lnSpc>
                <a:spcPts val="2500"/>
              </a:lnSpc>
            </a:pPr>
            <a:r>
              <a:rPr lang="en-US" altLang="zh-CN" kern="0">
                <a:solidFill>
                  <a:srgbClr val="323E32"/>
                </a:solidFill>
                <a:latin typeface="Calibri"/>
                <a:ea typeface="微软雅黑" panose="020b0503020204020204" pitchFamily="34" charset="-122"/>
                <a:cs typeface="微软雅黑" panose="020b0503020204020204" pitchFamily="34" charset="-122"/>
              </a:rPr>
              <a:t>2019</a:t>
            </a:r>
            <a:r>
              <a:rPr lang="zh-CN" altLang="zh-CN" kern="0">
                <a:solidFill>
                  <a:srgbClr val="323E32"/>
                </a:solidFill>
                <a:latin typeface="Calibri"/>
                <a:ea typeface="微软雅黑" panose="020b0503020204020204" pitchFamily="34" charset="-122"/>
                <a:cs typeface="微软雅黑" panose="020b0503020204020204" pitchFamily="34" charset="-122"/>
              </a:rPr>
              <a:t>年全国卷</a:t>
            </a:r>
            <a:r>
              <a:rPr lang="en-US" altLang="zh-CN" kern="0">
                <a:solidFill>
                  <a:srgbClr val="323E32"/>
                </a:solidFill>
                <a:latin typeface="Calibri"/>
                <a:ea typeface="微软雅黑" panose="020b0503020204020204" pitchFamily="34" charset="-122"/>
                <a:cs typeface="微软雅黑" panose="020b0503020204020204" pitchFamily="34" charset="-122"/>
              </a:rPr>
              <a:t>3</a:t>
            </a:r>
            <a:endParaRPr lang="zh-CN" altLang="zh-CN" sz="1400" kern="100">
              <a:latin typeface="Calibri"/>
              <a:ea typeface="宋体" pitchFamily="2" charset="-122"/>
              <a:cs typeface="Times New Roman" pitchFamily="18" charset="0"/>
            </a:endParaRPr>
          </a:p>
          <a:p>
            <a:pPr indent="304800" algn="ctr" fontAlgn="auto">
              <a:lnSpc>
                <a:spcPts val="4460"/>
              </a:lnSpc>
            </a:pPr>
            <a:r>
              <a:rPr lang="zh-CN" altLang="zh-CN" sz="3600" b="1" kern="0">
                <a:solidFill>
                  <a:srgbClr val="FF0000"/>
                </a:solidFill>
                <a:latin typeface="Calibri"/>
                <a:ea typeface="微软雅黑" panose="020b0503020204020204" pitchFamily="34" charset="-122"/>
                <a:cs typeface="微软雅黑" panose="020b0503020204020204" pitchFamily="34" charset="-122"/>
              </a:rPr>
              <a:t>插田歌（节选）</a:t>
            </a:r>
            <a:endParaRPr lang="zh-CN" altLang="zh-CN" sz="2800" b="1" kern="100">
              <a:solidFill>
                <a:srgbClr val="FF0000"/>
              </a:solidFill>
              <a:latin typeface="Calibri"/>
              <a:ea typeface="宋体" pitchFamily="2" charset="-122"/>
              <a:cs typeface="Times New Roman" pitchFamily="18" charset="0"/>
            </a:endParaRPr>
          </a:p>
          <a:p>
            <a:pPr indent="304800" algn="ctr" fontAlgn="auto">
              <a:lnSpc>
                <a:spcPts val="4460"/>
              </a:lnSpc>
            </a:pPr>
            <a:r>
              <a:rPr lang="zh-CN" altLang="zh-CN" sz="3600" kern="0">
                <a:solidFill>
                  <a:srgbClr val="323E32"/>
                </a:solidFill>
                <a:latin typeface="Calibri"/>
                <a:ea typeface="微软雅黑" panose="020b0503020204020204" pitchFamily="34" charset="-122"/>
                <a:cs typeface="微软雅黑" panose="020b0503020204020204" pitchFamily="34" charset="-122"/>
              </a:rPr>
              <a:t>刘禹锡</a:t>
            </a:r>
            <a:endParaRPr lang="zh-CN" altLang="zh-CN" sz="2800" kern="100">
              <a:latin typeface="Calibri"/>
              <a:ea typeface="宋体" pitchFamily="2" charset="-122"/>
              <a:cs typeface="Times New Roman" pitchFamily="18" charset="0"/>
            </a:endParaRPr>
          </a:p>
          <a:p>
            <a:pPr indent="304800" algn="ctr" fontAlgn="auto">
              <a:lnSpc>
                <a:spcPts val="4460"/>
              </a:lnSpc>
            </a:pPr>
            <a:r>
              <a:rPr lang="zh-CN" altLang="zh-CN" sz="3600" kern="0">
                <a:solidFill>
                  <a:srgbClr val="FF0000"/>
                </a:solidFill>
                <a:latin typeface="Calibri"/>
                <a:ea typeface="楷体" charset="-122"/>
                <a:cs typeface="楷体" panose="02010609060101010101" charset="-122"/>
              </a:rPr>
              <a:t>岗头花草齐，燕子东西飞。</a:t>
            </a:r>
            <a:endParaRPr lang="zh-CN" altLang="zh-CN" sz="2800" kern="100">
              <a:solidFill>
                <a:srgbClr val="FF0000"/>
              </a:solidFill>
              <a:latin typeface="Calibri"/>
              <a:ea typeface="宋体" pitchFamily="2" charset="-122"/>
              <a:cs typeface="Times New Roman" pitchFamily="18" charset="0"/>
            </a:endParaRPr>
          </a:p>
          <a:p>
            <a:pPr indent="304800" algn="ctr" fontAlgn="auto">
              <a:lnSpc>
                <a:spcPts val="4460"/>
              </a:lnSpc>
            </a:pPr>
            <a:r>
              <a:rPr lang="zh-CN" altLang="zh-CN" sz="3600" kern="0">
                <a:solidFill>
                  <a:srgbClr val="FF0000"/>
                </a:solidFill>
                <a:latin typeface="Calibri"/>
                <a:ea typeface="楷体" charset="-122"/>
                <a:cs typeface="楷体" panose="02010609060101010101" charset="-122"/>
              </a:rPr>
              <a:t>田塍望如线，白水光参差。</a:t>
            </a:r>
            <a:endParaRPr lang="zh-CN" altLang="zh-CN" sz="2800" kern="100">
              <a:solidFill>
                <a:srgbClr val="FF0000"/>
              </a:solidFill>
              <a:latin typeface="Calibri"/>
              <a:ea typeface="宋体" pitchFamily="2" charset="-122"/>
              <a:cs typeface="Times New Roman" pitchFamily="18" charset="0"/>
            </a:endParaRPr>
          </a:p>
          <a:p>
            <a:pPr indent="304800" algn="ctr" fontAlgn="auto">
              <a:lnSpc>
                <a:spcPts val="4460"/>
              </a:lnSpc>
            </a:pPr>
            <a:r>
              <a:rPr lang="zh-CN" altLang="zh-CN" sz="3600" kern="0">
                <a:solidFill>
                  <a:srgbClr val="FF0000"/>
                </a:solidFill>
                <a:latin typeface="Calibri"/>
                <a:ea typeface="楷体" charset="-122"/>
                <a:cs typeface="楷体" panose="02010609060101010101" charset="-122"/>
              </a:rPr>
              <a:t>农夫白纻裙，农父绿蓑衣。齐唱郢中歌，嘤咛如《竹枝》。</a:t>
            </a:r>
            <a:endParaRPr lang="zh-CN" altLang="zh-CN" sz="2800" kern="100">
              <a:solidFill>
                <a:srgbClr val="FF0000"/>
              </a:solidFill>
              <a:latin typeface="Calibri"/>
              <a:ea typeface="宋体" pitchFamily="2" charset="-122"/>
              <a:cs typeface="Times New Roman" pitchFamily="18" charset="0"/>
            </a:endParaRPr>
          </a:p>
          <a:p>
            <a:pPr indent="304800" fontAlgn="auto">
              <a:lnSpc>
                <a:spcPts val="4460"/>
              </a:lnSpc>
            </a:pPr>
            <a:r>
              <a:rPr lang="zh-CN" altLang="zh-CN" sz="2800" kern="0">
                <a:solidFill>
                  <a:srgbClr val="323E32"/>
                </a:solidFill>
                <a:latin typeface="Calibri"/>
                <a:ea typeface="微软雅黑" panose="020b0503020204020204" pitchFamily="34" charset="-122"/>
                <a:cs typeface="微软雅黑" panose="020b0503020204020204" pitchFamily="34" charset="-122"/>
              </a:rPr>
              <a:t>与《酬乐天扬州初逢席上见赠》相比，这几句诗的</a:t>
            </a:r>
            <a:r>
              <a:rPr lang="zh-CN" altLang="zh-CN" sz="2800" kern="0">
                <a:solidFill>
                  <a:srgbClr val="FF0000"/>
                </a:solidFill>
                <a:latin typeface="Calibri"/>
                <a:ea typeface="微软雅黑" panose="020b0503020204020204" pitchFamily="34" charset="-122"/>
                <a:cs typeface="微软雅黑" panose="020b0503020204020204" pitchFamily="34" charset="-122"/>
              </a:rPr>
              <a:t>语言风格</a:t>
            </a:r>
            <a:r>
              <a:rPr lang="zh-CN" altLang="zh-CN" sz="2800" kern="0">
                <a:solidFill>
                  <a:srgbClr val="323E32"/>
                </a:solidFill>
                <a:latin typeface="Calibri"/>
                <a:ea typeface="微软雅黑" panose="020b0503020204020204" pitchFamily="34" charset="-122"/>
                <a:cs typeface="微软雅黑" panose="020b0503020204020204" pitchFamily="34" charset="-122"/>
              </a:rPr>
              <a:t>有什么不同？</a:t>
            </a:r>
            <a:endParaRPr lang="zh-CN" altLang="zh-CN" sz="2000" kern="100">
              <a:effectLst/>
              <a:latin typeface="Calibri"/>
              <a:ea typeface="宋体" pitchFamily="2" charset="-122"/>
              <a:cs typeface="Times New Roman" pitchFamily="18" charset="0"/>
            </a:endParaRPr>
          </a:p>
        </p:txBody>
      </p:sp>
      <p:sp>
        <p:nvSpPr>
          <p:cNvPr id="4" name="矩形 3"/>
          <p:cNvSpPr/>
          <p:nvPr/>
        </p:nvSpPr>
        <p:spPr>
          <a:xfrm>
            <a:off x="-172085" y="369570"/>
            <a:ext cx="5880735" cy="347345"/>
          </a:xfrm>
          <a:prstGeom prst="rect">
            <a:avLst/>
          </a:prstGeom>
        </p:spPr>
        <p:txBody>
          <a:bodyPr wrap="square">
            <a:spAutoFit/>
          </a:bodyPr>
          <a:lstStyle/>
          <a:p>
            <a:pPr indent="304800">
              <a:lnSpc>
                <a:spcPts val="2000"/>
              </a:lnSpc>
            </a:pPr>
            <a:r>
              <a:rPr lang="zh-CN" altLang="en-US" sz="4800" b="1" smtClean="0">
                <a:solidFill>
                  <a:schemeClr val="accent6">
                    <a:lumMod val="75000"/>
                  </a:schemeClr>
                </a:solidFill>
                <a:latin typeface="启功字体简体"/>
                <a:ea typeface="华文新魏" panose="02010800040101010101" pitchFamily="2" charset="-122"/>
              </a:rPr>
              <a:t>（三）诗歌语言类</a:t>
            </a:r>
          </a:p>
        </p:txBody>
      </p:sp>
      <p:sp>
        <p:nvSpPr>
          <p:cNvPr id="5" name="矩形 4"/>
          <p:cNvSpPr/>
          <p:nvPr/>
        </p:nvSpPr>
        <p:spPr>
          <a:xfrm>
            <a:off x="6129020" y="266065"/>
            <a:ext cx="5311140" cy="347345"/>
          </a:xfrm>
          <a:prstGeom prst="rect">
            <a:avLst/>
          </a:prstGeom>
        </p:spPr>
        <p:txBody>
          <a:bodyPr wrap="square">
            <a:spAutoFit/>
          </a:bodyPr>
          <a:lstStyle/>
          <a:p>
            <a:pPr indent="304800">
              <a:lnSpc>
                <a:spcPts val="2000"/>
              </a:lnSpc>
            </a:pPr>
            <a:r>
              <a:rPr lang="zh-CN" altLang="zh-CN" sz="2800" b="1" kern="0" smtClean="0">
                <a:solidFill>
                  <a:srgbClr val="FF0000"/>
                </a:solidFill>
                <a:latin typeface="Calibri"/>
                <a:ea typeface="微软雅黑" panose="020b0503020204020204" pitchFamily="34" charset="-122"/>
                <a:cs typeface="微软雅黑" panose="020b0503020204020204" pitchFamily="34" charset="-122"/>
              </a:rPr>
              <a:t>高</a:t>
            </a:r>
            <a:r>
              <a:rPr lang="zh-CN" altLang="zh-CN" sz="2800" b="1" kern="0">
                <a:solidFill>
                  <a:srgbClr val="FF0000"/>
                </a:solidFill>
                <a:latin typeface="Calibri"/>
                <a:ea typeface="微软雅黑" panose="020b0503020204020204" pitchFamily="34" charset="-122"/>
                <a:cs typeface="微软雅黑" panose="020b0503020204020204" pitchFamily="34" charset="-122"/>
              </a:rPr>
              <a:t>考真题体验，方法思路解析</a:t>
            </a:r>
            <a:endParaRPr lang="zh-CN" altLang="zh-CN" sz="2000" kern="100">
              <a:solidFill>
                <a:srgbClr val="FF0000"/>
              </a:solidFill>
              <a:effectLst/>
              <a:latin typeface="Calibri"/>
              <a:ea typeface="宋体" pitchFamily="2" charset="-122"/>
              <a:cs typeface="Times New Roman" pitchFamily="18" charset="0"/>
            </a:endParaRPr>
          </a:p>
        </p:txBody>
      </p:sp>
      <p:sp>
        <p:nvSpPr>
          <p:cNvPr id="6" name="文本框 5"/>
          <p:cNvSpPr txBox="1"/>
          <p:nvPr/>
        </p:nvSpPr>
        <p:spPr>
          <a:xfrm>
            <a:off x="6129020" y="2466340"/>
            <a:ext cx="5890260" cy="2399665"/>
          </a:xfrm>
          <a:prstGeom prst="rect">
            <a:avLst/>
          </a:prstGeom>
          <a:noFill/>
        </p:spPr>
        <p:txBody>
          <a:bodyPr wrap="square" rtlCol="0">
            <a:spAutoFit/>
          </a:bodyPr>
          <a:lstStyle/>
          <a:p>
            <a:pPr indent="304800" algn="l" fontAlgn="auto">
              <a:lnSpc>
                <a:spcPts val="3000"/>
              </a:lnSpc>
            </a:pPr>
            <a:r>
              <a:rPr lang="zh-CN" altLang="en-US" sz="2400" kern="0">
                <a:solidFill>
                  <a:srgbClr val="323E32"/>
                </a:solidFill>
                <a:latin typeface="微软雅黑" pitchFamily="34" charset="-122"/>
                <a:ea typeface="宋体" pitchFamily="2" charset="-122"/>
                <a:cs typeface="微软雅黑" panose="020b0503020204020204" pitchFamily="34" charset="-122"/>
                <a:sym typeface="+mn-ea"/>
              </a:rPr>
              <a:t>答案：</a:t>
            </a:r>
            <a:r>
              <a:rPr lang="zh-CN" altLang="zh-CN" sz="2400" kern="0">
                <a:solidFill>
                  <a:srgbClr val="323E32"/>
                </a:solidFill>
                <a:latin typeface="Calibri"/>
                <a:ea typeface="微软雅黑" panose="020b0503020204020204" pitchFamily="34" charset="-122"/>
                <a:cs typeface="微软雅黑" panose="020b0503020204020204" pitchFamily="34" charset="-122"/>
                <a:sym typeface="+mn-ea"/>
              </a:rPr>
              <a:t>《酬乐天扬州初逢席上见赠》</a:t>
            </a:r>
            <a:r>
              <a:rPr lang="zh-CN" altLang="zh-CN" sz="2400" kern="0">
                <a:solidFill>
                  <a:srgbClr val="FF0000"/>
                </a:solidFill>
                <a:latin typeface="Calibri"/>
                <a:ea typeface="微软雅黑" panose="020b0503020204020204" pitchFamily="34" charset="-122"/>
                <a:cs typeface="微软雅黑" panose="020b0503020204020204" pitchFamily="34" charset="-122"/>
                <a:sym typeface="+mn-ea"/>
              </a:rPr>
              <a:t>对仗工整，用典精当，语言雅丽平整</a:t>
            </a:r>
            <a:r>
              <a:rPr lang="zh-CN" altLang="zh-CN" sz="2400" kern="0">
                <a:solidFill>
                  <a:srgbClr val="323E32"/>
                </a:solidFill>
                <a:latin typeface="Calibri"/>
                <a:ea typeface="微软雅黑" panose="020b0503020204020204" pitchFamily="34" charset="-122"/>
                <a:cs typeface="微软雅黑" panose="020b0503020204020204" pitchFamily="34" charset="-122"/>
                <a:sym typeface="+mn-ea"/>
              </a:rPr>
              <a:t>，《插田歌》这几句诗则采用了民歌俚曲的表现手法，描写田野风光和劳动场景，</a:t>
            </a:r>
            <a:r>
              <a:rPr lang="zh-CN" altLang="zh-CN" sz="2400" kern="0">
                <a:solidFill>
                  <a:srgbClr val="FF0000"/>
                </a:solidFill>
                <a:latin typeface="Calibri"/>
                <a:ea typeface="微软雅黑" panose="020b0503020204020204" pitchFamily="34" charset="-122"/>
                <a:cs typeface="微软雅黑" panose="020b0503020204020204" pitchFamily="34" charset="-122"/>
                <a:sym typeface="+mn-ea"/>
              </a:rPr>
              <a:t>语言通俗浅显，清新流畅。</a:t>
            </a:r>
            <a:endParaRPr lang="zh-CN" altLang="zh-CN" kern="100">
              <a:latin typeface="Calibri"/>
              <a:ea typeface="宋体" pitchFamily="2" charset="-122"/>
              <a:cs typeface="Times New Roman" pitchFamily="18" charset="0"/>
            </a:endParaRPr>
          </a:p>
          <a:p>
            <a:pPr indent="304800" algn="l" fontAlgn="auto">
              <a:lnSpc>
                <a:spcPts val="3000"/>
              </a:lnSpc>
            </a:pPr>
            <a:endParaRPr lang="zh-CN" altLang="zh-CN" kern="100">
              <a:effectLst/>
              <a:latin typeface="Calibri"/>
              <a:ea typeface="宋体" pitchFamily="2" charset="-122"/>
              <a:cs typeface="Times New Roman" pitchFamily="18" charset="0"/>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577215" y="342265"/>
            <a:ext cx="4653280" cy="583565"/>
          </a:xfrm>
          <a:prstGeom prst="rect">
            <a:avLst/>
          </a:prstGeom>
          <a:noFill/>
        </p:spPr>
        <p:txBody>
          <a:bodyPr wrap="none" rtlCol="0" anchor="t">
            <a:spAutoFit/>
          </a:bodyPr>
          <a:lstStyle/>
          <a:p>
            <a:pPr algn="l"/>
            <a:r>
              <a:rPr lang="zh-CN" altLang="en-US" sz="3200">
                <a:solidFill>
                  <a:srgbClr val="FF0000"/>
                </a:solidFill>
                <a:latin typeface="黑体" panose="02010609060101010101" pitchFamily="2" charset="-122"/>
                <a:ea typeface="黑体" panose="02010609060101010101" pitchFamily="2" charset="-122"/>
                <a:sym typeface="+mn-ea"/>
              </a:rPr>
              <a:t>问题之六：知识储备不足</a:t>
            </a:r>
            <a:endParaRPr lang="zh-CN" altLang="en-US" sz="3200"/>
          </a:p>
        </p:txBody>
      </p:sp>
      <p:sp>
        <p:nvSpPr>
          <p:cNvPr id="3" name="文本框 2"/>
          <p:cNvSpPr txBox="1"/>
          <p:nvPr/>
        </p:nvSpPr>
        <p:spPr>
          <a:xfrm>
            <a:off x="826770" y="925830"/>
            <a:ext cx="10930255" cy="2453640"/>
          </a:xfrm>
          <a:prstGeom prst="rect">
            <a:avLst/>
          </a:prstGeom>
          <a:noFill/>
        </p:spPr>
        <p:txBody>
          <a:bodyPr wrap="square" rtlCol="0" anchor="t">
            <a:spAutoFit/>
          </a:bodyPr>
          <a:lstStyle/>
          <a:p>
            <a:pPr>
              <a:lnSpc>
                <a:spcPct val="80000"/>
              </a:lnSpc>
            </a:pPr>
            <a:r>
              <a:rPr lang="zh-CN" altLang="zh-CN" b="1">
                <a:solidFill>
                  <a:srgbClr val="1609B9"/>
                </a:solidFill>
                <a:sym typeface="+mn-ea"/>
              </a:rPr>
              <a:t>    </a:t>
            </a:r>
            <a:r>
              <a:rPr lang="zh-CN" altLang="zh-CN" sz="3200">
                <a:solidFill>
                  <a:schemeClr val="tx1"/>
                </a:solidFill>
                <a:latin typeface="黑体" panose="02010609060101010101" pitchFamily="2" charset="-122"/>
                <a:ea typeface="黑体" panose="02010609060101010101" pitchFamily="2" charset="-122"/>
                <a:sym typeface="+mn-ea"/>
              </a:rPr>
              <a:t>壬戌清明作  </a:t>
            </a:r>
            <a:r>
              <a:rPr lang="zh-CN" altLang="zh-CN" sz="3200">
                <a:solidFill>
                  <a:schemeClr val="tx1"/>
                </a:solidFill>
                <a:sym typeface="+mn-ea"/>
              </a:rPr>
              <a:t>  屈大均 </a:t>
            </a:r>
          </a:p>
          <a:p>
            <a:pPr>
              <a:lnSpc>
                <a:spcPct val="80000"/>
              </a:lnSpc>
            </a:pPr>
            <a:r>
              <a:rPr lang="zh-CN" altLang="zh-CN" sz="3200">
                <a:solidFill>
                  <a:schemeClr val="tx1"/>
                </a:solidFill>
                <a:sym typeface="+mn-ea"/>
              </a:rPr>
              <a:t>朝作轻寒暮作阴，愁中不觉已春深。</a:t>
            </a:r>
            <a:endParaRPr lang="zh-CN" altLang="zh-CN" sz="3200">
              <a:solidFill>
                <a:schemeClr val="tx1"/>
              </a:solidFill>
            </a:endParaRPr>
          </a:p>
          <a:p>
            <a:pPr>
              <a:lnSpc>
                <a:spcPct val="80000"/>
              </a:lnSpc>
            </a:pPr>
            <a:r>
              <a:rPr lang="zh-CN" altLang="zh-CN" sz="3200">
                <a:solidFill>
                  <a:schemeClr val="tx1"/>
                </a:solidFill>
                <a:sym typeface="+mn-ea"/>
              </a:rPr>
              <a:t>落花有泪因风雨，啼鸟无情自古今。</a:t>
            </a:r>
            <a:endParaRPr lang="zh-CN" altLang="zh-CN" sz="3200">
              <a:solidFill>
                <a:schemeClr val="tx1"/>
              </a:solidFill>
            </a:endParaRPr>
          </a:p>
          <a:p>
            <a:pPr>
              <a:lnSpc>
                <a:spcPct val="80000"/>
              </a:lnSpc>
            </a:pPr>
            <a:r>
              <a:rPr lang="zh-CN" altLang="zh-CN" sz="3200">
                <a:solidFill>
                  <a:schemeClr val="tx1"/>
                </a:solidFill>
                <a:sym typeface="+mn-ea"/>
              </a:rPr>
              <a:t>故国江山徒梦寐，中华人物又销沉。</a:t>
            </a:r>
            <a:endParaRPr lang="zh-CN" altLang="zh-CN" sz="3200">
              <a:solidFill>
                <a:schemeClr val="tx1"/>
              </a:solidFill>
            </a:endParaRPr>
          </a:p>
          <a:p>
            <a:pPr>
              <a:lnSpc>
                <a:spcPct val="80000"/>
              </a:lnSpc>
            </a:pPr>
            <a:r>
              <a:rPr lang="zh-CN" altLang="zh-CN" sz="3200">
                <a:solidFill>
                  <a:schemeClr val="tx1"/>
                </a:solidFill>
                <a:sym typeface="+mn-ea"/>
              </a:rPr>
              <a:t>龙蛇四海归无所，寒食年年怆客心。</a:t>
            </a:r>
            <a:endParaRPr lang="zh-CN" altLang="zh-CN" sz="3200">
              <a:solidFill>
                <a:schemeClr val="tx1"/>
              </a:solidFill>
            </a:endParaRPr>
          </a:p>
          <a:p>
            <a:pPr>
              <a:lnSpc>
                <a:spcPct val="80000"/>
              </a:lnSpc>
            </a:pPr>
            <a:r>
              <a:rPr lang="zh-CN" altLang="zh-CN" sz="3200">
                <a:gradFill>
                  <a:gsLst>
                    <a:gs pos="0">
                      <a:srgbClr val="007BD3"/>
                    </a:gs>
                    <a:gs pos="100000">
                      <a:srgbClr val="034373"/>
                    </a:gs>
                  </a:gsLst>
                  <a:lin scaled="0"/>
                </a:gradFill>
                <a:sym typeface="+mn-ea"/>
              </a:rPr>
              <a:t>本诗的颔联表现出怎样的语言风格？请简要赏析。</a:t>
            </a:r>
            <a:endParaRPr lang="zh-CN" altLang="zh-CN" sz="3200">
              <a:gradFill>
                <a:gsLst>
                  <a:gs pos="0">
                    <a:srgbClr val="007BD3"/>
                  </a:gs>
                  <a:gs pos="100000">
                    <a:srgbClr val="034373"/>
                  </a:gs>
                </a:gsLst>
                <a:lin scaled="0"/>
              </a:gradFill>
              <a:sym typeface="+mn-ea"/>
            </a:endParaRPr>
          </a:p>
        </p:txBody>
      </p:sp>
      <p:sp>
        <p:nvSpPr>
          <p:cNvPr id="5" name="文本框 4"/>
          <p:cNvSpPr txBox="1"/>
          <p:nvPr/>
        </p:nvSpPr>
        <p:spPr>
          <a:xfrm>
            <a:off x="601345" y="3379470"/>
            <a:ext cx="11155680" cy="1076325"/>
          </a:xfrm>
          <a:prstGeom prst="rect">
            <a:avLst/>
          </a:prstGeom>
          <a:noFill/>
        </p:spPr>
        <p:txBody>
          <a:bodyPr wrap="none" rtlCol="0" anchor="t">
            <a:spAutoFit/>
          </a:bodyPr>
          <a:lstStyle/>
          <a:p>
            <a:r>
              <a:rPr lang="zh-CN" altLang="zh-CN" sz="3200">
                <a:solidFill>
                  <a:srgbClr val="1609B9"/>
                </a:solidFill>
                <a:sym typeface="+mn-ea"/>
              </a:rPr>
              <a:t>【学生答案】形象的比喻。以“落花”比喻受打击的抗清志士</a:t>
            </a:r>
          </a:p>
          <a:p>
            <a:r>
              <a:rPr lang="zh-CN" altLang="zh-CN" sz="3200">
                <a:solidFill>
                  <a:srgbClr val="1609B9"/>
                </a:solidFill>
                <a:sym typeface="+mn-ea"/>
              </a:rPr>
              <a:t>，用“啼鸟”来比喻为清廷卖力帮腔的小人。</a:t>
            </a:r>
          </a:p>
        </p:txBody>
      </p:sp>
      <p:sp>
        <p:nvSpPr>
          <p:cNvPr id="6" name="文本框 5"/>
          <p:cNvSpPr txBox="1"/>
          <p:nvPr/>
        </p:nvSpPr>
        <p:spPr>
          <a:xfrm>
            <a:off x="826770" y="4531995"/>
            <a:ext cx="10929620" cy="1568450"/>
          </a:xfrm>
          <a:prstGeom prst="rect">
            <a:avLst/>
          </a:prstGeom>
          <a:noFill/>
        </p:spPr>
        <p:txBody>
          <a:bodyPr wrap="square" rtlCol="0" anchor="t">
            <a:spAutoFit/>
          </a:bodyPr>
          <a:lstStyle/>
          <a:p>
            <a:r>
              <a:rPr lang="zh-CN" altLang="zh-CN" sz="3200" b="1">
                <a:solidFill>
                  <a:srgbClr val="FF0000"/>
                </a:solidFill>
                <a:sym typeface="+mn-ea"/>
              </a:rPr>
              <a:t>【参考答案】含蓄委婉（或：深沉蕴藉）。作者用垂泪的“落花”比喻受打击的抗清志士，用得意的“啼鸟”来比喻为清廷卖力帮腔的小人，含蓄地表达了深沉悲怆的情怀。</a:t>
            </a:r>
            <a:endParaRPr lang="zh-CN" altLang="en-US" sz="32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ox(in)">
                                      <p:cBhvr>
                                        <p:cTn id="13" dur="2000"/>
                                        <p:tgtEl>
                                          <p:spTgt spid="3"/>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4" presetClass="entr" presetSubtype="16" fill="hold" grpId="4"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ox(in)">
                                      <p:cBhvr>
                                        <p:cTn id="19" dur="2000"/>
                                        <p:tgtEl>
                                          <p:spTgt spid="5"/>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4" presetClass="entr" presetSubtype="16" fill="hold" grpId="6"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ox(in)">
                                      <p:cBhvr>
                                        <p:cTn id="25"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2"/>
      <p:bldP spid="3" grpId="3"/>
      <p:bldP spid="5" grpId="4"/>
      <p:bldP spid="5" grpId="5"/>
      <p:bldP spid="6" grpId="6"/>
      <p:bldP spid="6" grpId="7"/>
    </p:bldLst>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335360" y="44624"/>
            <a:ext cx="6192688"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诗歌鉴赏之语言</a:t>
            </a:r>
            <a:r>
              <a:rPr lang="en-US" altLang="zh-CN"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常见设问</a:t>
            </a:r>
          </a:p>
        </p:txBody>
      </p:sp>
      <p:graphicFrame>
        <p:nvGraphicFramePr>
          <p:cNvPr id="3" name="表格 2"/>
          <p:cNvGraphicFramePr>
            <a:graphicFrameLocks noGrp="1"/>
          </p:cNvGraphicFramePr>
          <p:nvPr/>
        </p:nvGraphicFramePr>
        <p:xfrm>
          <a:off x="504190" y="931545"/>
          <a:ext cx="11183620" cy="5314315"/>
        </p:xfrm>
        <a:graphic>
          <a:graphicData uri="http://schemas.openxmlformats.org/drawingml/2006/table">
            <a:tbl>
              <a:tblPr>
                <a:tableStyleId>{5DA37D80-6434-44D0-A028-1B22A696006F}</a:tableStyleId>
              </a:tblPr>
              <a:tblGrid>
                <a:gridCol w="11183620"/>
              </a:tblGrid>
              <a:tr h="1181100">
                <a:tc>
                  <a:txBody>
                    <a:bodyPr/>
                    <a:lstStyle/>
                    <a:p>
                      <a:pPr indent="457200" algn="l">
                        <a:lnSpc>
                          <a:spcPct val="100000"/>
                        </a:lnSpc>
                        <a:spcAft>
                          <a:spcPct val="0"/>
                        </a:spcAft>
                      </a:pPr>
                      <a:r>
                        <a:rPr lang="zh-CN" altLang="en-US" sz="2800" kern="100">
                          <a:solidFill>
                            <a:srgbClr val="FF0000"/>
                          </a:solidFill>
                          <a:effectLst/>
                          <a:latin typeface="黑体" panose="02010609060101010101" pitchFamily="2" charset="-122"/>
                          <a:ea typeface="黑体" panose="02010609060101010101" pitchFamily="2" charset="-122"/>
                        </a:rPr>
                        <a:t>★</a:t>
                      </a:r>
                      <a:r>
                        <a:rPr lang="zh-CN" sz="2800" kern="100">
                          <a:effectLst/>
                          <a:latin typeface="黑体" panose="02010609060101010101" pitchFamily="2" charset="-122"/>
                          <a:ea typeface="黑体" panose="02010609060101010101" pitchFamily="2" charset="-122"/>
                        </a:rPr>
                        <a:t>某一联中</a:t>
                      </a:r>
                      <a:r>
                        <a:rPr lang="zh-CN" sz="28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最精练传神</a:t>
                      </a:r>
                      <a:r>
                        <a:rPr lang="zh-CN" sz="2800" kern="100">
                          <a:effectLst/>
                          <a:latin typeface="黑体" panose="02010609060101010101" pitchFamily="2" charset="-122"/>
                          <a:ea typeface="黑体" panose="02010609060101010101" pitchFamily="2" charset="-122"/>
                        </a:rPr>
                        <a:t>的是哪个</a:t>
                      </a:r>
                      <a:r>
                        <a:rPr lang="zh-CN" altLang="en-US" sz="28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mn-cs"/>
                        </a:rPr>
                        <a:t>字</a:t>
                      </a:r>
                      <a:r>
                        <a:rPr lang="zh-CN" sz="2800" kern="100">
                          <a:effectLst/>
                          <a:latin typeface="黑体" panose="02010609060101010101" pitchFamily="2" charset="-122"/>
                          <a:ea typeface="黑体" panose="02010609060101010101" pitchFamily="2" charset="-122"/>
                        </a:rPr>
                        <a:t>？请简要</a:t>
                      </a:r>
                      <a:r>
                        <a:rPr lang="zh-CN" altLang="en-US" sz="28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mn-cs"/>
                        </a:rPr>
                        <a:t>赏析</a:t>
                      </a:r>
                      <a:r>
                        <a:rPr lang="zh-CN" sz="2800" kern="100">
                          <a:effectLst/>
                          <a:latin typeface="黑体" panose="02010609060101010101" pitchFamily="2" charset="-122"/>
                          <a:ea typeface="黑体" panose="02010609060101010101" pitchFamily="2" charset="-122"/>
                        </a:rPr>
                        <a:t>。</a:t>
                      </a:r>
                      <a:endParaRPr lang="zh-CN" sz="2800" kern="100">
                        <a:effectLst/>
                        <a:latin typeface="黑体" panose="02010609060101010101" pitchFamily="2" charset="-122"/>
                        <a:ea typeface="黑体" panose="02010609060101010101" pitchFamily="2" charset="-122"/>
                        <a:cs typeface="Courier New" panose="02070309020205020404" pitchFamily="49" charset="0"/>
                      </a:endParaRPr>
                    </a:p>
                  </a:txBody>
                  <a:tcPr marL="68580" marR="68580" marT="0" marB="0" anchor="ctr"/>
                </a:tc>
              </a:tr>
              <a:tr h="589915">
                <a:tc>
                  <a:txBody>
                    <a:bodyPr/>
                    <a:lstStyle/>
                    <a:p>
                      <a:pPr indent="457200" algn="l">
                        <a:lnSpc>
                          <a:spcPct val="100000"/>
                        </a:lnSpc>
                        <a:spcAft>
                          <a:spcPct val="0"/>
                        </a:spcAft>
                      </a:pPr>
                      <a:r>
                        <a:rPr lang="zh-CN" altLang="en-US" sz="2800" kern="100">
                          <a:solidFill>
                            <a:srgbClr val="FF0000"/>
                          </a:solidFill>
                          <a:effectLst/>
                          <a:latin typeface="黑体" panose="02010609060101010101" pitchFamily="2" charset="-122"/>
                          <a:ea typeface="黑体" panose="02010609060101010101" pitchFamily="2" charset="-122"/>
                        </a:rPr>
                        <a:t>★</a:t>
                      </a:r>
                      <a:r>
                        <a:rPr lang="zh-CN" sz="2800" kern="100">
                          <a:effectLst/>
                          <a:latin typeface="黑体" panose="02010609060101010101" pitchFamily="2" charset="-122"/>
                          <a:ea typeface="黑体" panose="02010609060101010101" pitchFamily="2" charset="-122"/>
                        </a:rPr>
                        <a:t>某</a:t>
                      </a:r>
                      <a:r>
                        <a:rPr lang="zh-CN" altLang="en-US" sz="28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mn-cs"/>
                        </a:rPr>
                        <a:t>字</a:t>
                      </a:r>
                      <a:r>
                        <a:rPr lang="zh-CN" sz="2800" kern="100">
                          <a:effectLst/>
                          <a:latin typeface="黑体" panose="02010609060101010101" pitchFamily="2" charset="-122"/>
                          <a:ea typeface="黑体" panose="02010609060101010101" pitchFamily="2" charset="-122"/>
                        </a:rPr>
                        <a:t>历来被人称道，你认为它</a:t>
                      </a:r>
                      <a:r>
                        <a:rPr lang="zh-CN" altLang="en-US" sz="28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mn-cs"/>
                        </a:rPr>
                        <a:t>好在哪里</a:t>
                      </a:r>
                      <a:r>
                        <a:rPr lang="zh-CN" sz="2800" kern="100">
                          <a:effectLst/>
                          <a:latin typeface="黑体" panose="02010609060101010101" pitchFamily="2" charset="-122"/>
                          <a:ea typeface="黑体" panose="02010609060101010101" pitchFamily="2" charset="-122"/>
                        </a:rPr>
                        <a:t>？</a:t>
                      </a:r>
                      <a:endParaRPr lang="zh-CN" sz="2800" kern="100">
                        <a:effectLst/>
                        <a:latin typeface="黑体" panose="02010609060101010101" pitchFamily="2" charset="-122"/>
                        <a:ea typeface="黑体" panose="02010609060101010101" pitchFamily="2" charset="-122"/>
                        <a:cs typeface="Courier New" panose="02070309020205020404" pitchFamily="49" charset="0"/>
                      </a:endParaRPr>
                    </a:p>
                  </a:txBody>
                  <a:tcPr marL="68580" marR="68580" marT="0" marB="0" anchor="ctr"/>
                </a:tc>
              </a:tr>
              <a:tr h="1181735">
                <a:tc>
                  <a:txBody>
                    <a:bodyPr/>
                    <a:lstStyle/>
                    <a:p>
                      <a:pPr indent="457200" algn="l">
                        <a:lnSpc>
                          <a:spcPct val="100000"/>
                        </a:lnSpc>
                        <a:spcAft>
                          <a:spcPct val="0"/>
                        </a:spcAft>
                      </a:pPr>
                      <a:r>
                        <a:rPr lang="zh-CN" altLang="en-US" sz="2800" kern="100">
                          <a:solidFill>
                            <a:srgbClr val="FF0000"/>
                          </a:solidFill>
                          <a:effectLst/>
                          <a:latin typeface="黑体" panose="02010609060101010101" pitchFamily="2" charset="-122"/>
                          <a:ea typeface="黑体" panose="02010609060101010101" pitchFamily="2" charset="-122"/>
                        </a:rPr>
                        <a:t>★</a:t>
                      </a:r>
                      <a:r>
                        <a:rPr lang="zh-CN" sz="2800" kern="100">
                          <a:effectLst/>
                          <a:latin typeface="黑体" panose="02010609060101010101" pitchFamily="2" charset="-122"/>
                          <a:ea typeface="黑体" panose="02010609060101010101" pitchFamily="2" charset="-122"/>
                        </a:rPr>
                        <a:t>这首诗中的</a:t>
                      </a:r>
                      <a:r>
                        <a:rPr lang="zh-CN" altLang="en-US" sz="28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mn-cs"/>
                        </a:rPr>
                        <a:t>某字</a:t>
                      </a:r>
                      <a:r>
                        <a:rPr lang="zh-CN" sz="2800" kern="100">
                          <a:effectLst/>
                          <a:latin typeface="黑体" panose="02010609060101010101" pitchFamily="2" charset="-122"/>
                          <a:ea typeface="黑体" panose="02010609060101010101" pitchFamily="2" charset="-122"/>
                        </a:rPr>
                        <a:t>可否</a:t>
                      </a:r>
                      <a:r>
                        <a:rPr lang="zh-CN" altLang="en-US" sz="28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mn-cs"/>
                        </a:rPr>
                        <a:t>换成另一字</a:t>
                      </a:r>
                      <a:r>
                        <a:rPr lang="zh-CN" sz="2800" kern="100">
                          <a:effectLst/>
                          <a:latin typeface="黑体" panose="02010609060101010101" pitchFamily="2" charset="-122"/>
                          <a:ea typeface="黑体" panose="02010609060101010101" pitchFamily="2" charset="-122"/>
                        </a:rPr>
                        <a:t>？请简述</a:t>
                      </a:r>
                      <a:r>
                        <a:rPr lang="zh-CN" altLang="en-US" sz="28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mn-cs"/>
                        </a:rPr>
                        <a:t>理由</a:t>
                      </a:r>
                      <a:r>
                        <a:rPr lang="zh-CN" sz="2800" kern="100">
                          <a:effectLst/>
                          <a:latin typeface="黑体" panose="02010609060101010101" pitchFamily="2" charset="-122"/>
                          <a:ea typeface="黑体" panose="02010609060101010101" pitchFamily="2" charset="-122"/>
                        </a:rPr>
                        <a:t>。</a:t>
                      </a:r>
                      <a:endParaRPr lang="zh-CN" sz="2800" kern="100">
                        <a:effectLst/>
                        <a:latin typeface="黑体" panose="02010609060101010101" pitchFamily="2" charset="-122"/>
                        <a:ea typeface="黑体" panose="02010609060101010101" pitchFamily="2" charset="-122"/>
                        <a:cs typeface="Courier New" panose="02070309020205020404" pitchFamily="49" charset="0"/>
                      </a:endParaRPr>
                    </a:p>
                  </a:txBody>
                  <a:tcPr marL="68580" marR="68580" marT="0" marB="0" anchor="ctr"/>
                </a:tc>
              </a:tr>
              <a:tr h="590550">
                <a:tc>
                  <a:txBody>
                    <a:bodyPr/>
                    <a:lstStyle/>
                    <a:p>
                      <a:pPr indent="457200" algn="l">
                        <a:lnSpc>
                          <a:spcPct val="100000"/>
                        </a:lnSpc>
                        <a:spcAft>
                          <a:spcPct val="0"/>
                        </a:spcAft>
                      </a:pPr>
                      <a:r>
                        <a:rPr lang="zh-CN" altLang="en-US" sz="2800" kern="100">
                          <a:solidFill>
                            <a:srgbClr val="FF0000"/>
                          </a:solidFill>
                          <a:effectLst/>
                          <a:latin typeface="黑体" panose="02010609060101010101" pitchFamily="2" charset="-122"/>
                          <a:ea typeface="黑体" panose="02010609060101010101" pitchFamily="2" charset="-122"/>
                        </a:rPr>
                        <a:t>★</a:t>
                      </a:r>
                      <a:r>
                        <a:rPr lang="zh-CN" sz="2800" kern="100">
                          <a:effectLst/>
                          <a:latin typeface="黑体" panose="02010609060101010101" pitchFamily="2" charset="-122"/>
                          <a:ea typeface="黑体" panose="02010609060101010101" pitchFamily="2" charset="-122"/>
                        </a:rPr>
                        <a:t>请对某句中某</a:t>
                      </a:r>
                      <a:r>
                        <a:rPr lang="zh-CN" altLang="en-US" sz="28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mn-cs"/>
                        </a:rPr>
                        <a:t>字</a:t>
                      </a:r>
                      <a:r>
                        <a:rPr lang="zh-CN" sz="2800" kern="100">
                          <a:effectLst/>
                          <a:latin typeface="黑体" panose="02010609060101010101" pitchFamily="2" charset="-122"/>
                          <a:ea typeface="黑体" panose="02010609060101010101" pitchFamily="2" charset="-122"/>
                        </a:rPr>
                        <a:t>的</a:t>
                      </a:r>
                      <a:r>
                        <a:rPr lang="zh-CN" altLang="en-US" sz="28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mn-cs"/>
                        </a:rPr>
                        <a:t>妙处</a:t>
                      </a:r>
                      <a:r>
                        <a:rPr lang="zh-CN" sz="2800" kern="100">
                          <a:effectLst/>
                          <a:latin typeface="黑体" panose="02010609060101010101" pitchFamily="2" charset="-122"/>
                          <a:ea typeface="黑体" panose="02010609060101010101" pitchFamily="2" charset="-122"/>
                        </a:rPr>
                        <a:t>加以</a:t>
                      </a:r>
                      <a:r>
                        <a:rPr lang="zh-CN" altLang="en-US" sz="28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mn-cs"/>
                        </a:rPr>
                        <a:t>赏析</a:t>
                      </a:r>
                      <a:r>
                        <a:rPr lang="zh-CN" sz="2800" kern="100">
                          <a:effectLst/>
                          <a:latin typeface="黑体" panose="02010609060101010101" pitchFamily="2" charset="-122"/>
                          <a:ea typeface="黑体" panose="02010609060101010101" pitchFamily="2" charset="-122"/>
                        </a:rPr>
                        <a:t>。</a:t>
                      </a:r>
                      <a:endParaRPr lang="zh-CN" sz="2800" kern="100">
                        <a:effectLst/>
                        <a:latin typeface="黑体" panose="02010609060101010101" pitchFamily="2" charset="-122"/>
                        <a:ea typeface="黑体" panose="02010609060101010101" pitchFamily="2" charset="-122"/>
                        <a:cs typeface="Courier New" panose="02070309020205020404" pitchFamily="49" charset="0"/>
                      </a:endParaRPr>
                    </a:p>
                  </a:txBody>
                  <a:tcPr marL="68580" marR="68580" marT="0" marB="0" anchor="ctr"/>
                </a:tc>
              </a:tr>
              <a:tr h="590550">
                <a:tc>
                  <a:txBody>
                    <a:bodyPr/>
                    <a:lstStyle/>
                    <a:p>
                      <a:pPr indent="457200" algn="l">
                        <a:lnSpc>
                          <a:spcPct val="100000"/>
                        </a:lnSpc>
                        <a:spcAft>
                          <a:spcPct val="0"/>
                        </a:spcAft>
                      </a:pPr>
                      <a:r>
                        <a:rPr lang="zh-CN" altLang="en-US" sz="2800" kern="100">
                          <a:solidFill>
                            <a:srgbClr val="FF0000"/>
                          </a:solidFill>
                          <a:effectLst/>
                          <a:latin typeface="黑体" panose="02010609060101010101" pitchFamily="2" charset="-122"/>
                          <a:ea typeface="黑体" panose="02010609060101010101" pitchFamily="2" charset="-122"/>
                        </a:rPr>
                        <a:t>★</a:t>
                      </a:r>
                      <a:r>
                        <a:rPr lang="zh-CN" sz="2800" kern="100">
                          <a:effectLst/>
                          <a:latin typeface="黑体" panose="02010609060101010101" pitchFamily="2" charset="-122"/>
                          <a:ea typeface="黑体" panose="02010609060101010101" pitchFamily="2" charset="-122"/>
                        </a:rPr>
                        <a:t>某句中的某</a:t>
                      </a:r>
                      <a:r>
                        <a:rPr lang="zh-CN" altLang="en-US" sz="28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mn-cs"/>
                        </a:rPr>
                        <a:t>字</a:t>
                      </a:r>
                      <a:r>
                        <a:rPr lang="zh-CN" sz="2800" kern="100">
                          <a:effectLst/>
                          <a:latin typeface="黑体" panose="02010609060101010101" pitchFamily="2" charset="-122"/>
                          <a:ea typeface="黑体" panose="02010609060101010101" pitchFamily="2" charset="-122"/>
                        </a:rPr>
                        <a:t>带给你怎样的</a:t>
                      </a:r>
                      <a:r>
                        <a:rPr lang="zh-CN" altLang="en-US" sz="28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mn-cs"/>
                        </a:rPr>
                        <a:t>感觉</a:t>
                      </a:r>
                      <a:r>
                        <a:rPr lang="zh-CN" sz="2800" kern="100">
                          <a:effectLst/>
                          <a:latin typeface="黑体" panose="02010609060101010101" pitchFamily="2" charset="-122"/>
                          <a:ea typeface="黑体" panose="02010609060101010101" pitchFamily="2" charset="-122"/>
                        </a:rPr>
                        <a:t>？</a:t>
                      </a:r>
                      <a:endParaRPr lang="zh-CN" sz="2800" kern="100">
                        <a:effectLst/>
                        <a:latin typeface="黑体" panose="02010609060101010101" pitchFamily="2" charset="-122"/>
                        <a:ea typeface="黑体" panose="02010609060101010101" pitchFamily="2" charset="-122"/>
                        <a:cs typeface="Courier New" panose="02070309020205020404" pitchFamily="49" charset="0"/>
                      </a:endParaRPr>
                    </a:p>
                  </a:txBody>
                  <a:tcPr marL="68580" marR="68580" marT="0" marB="0" anchor="ctr"/>
                </a:tc>
              </a:tr>
              <a:tr h="1180465">
                <a:tc>
                  <a:txBody>
                    <a:bodyPr/>
                    <a:lstStyle/>
                    <a:p>
                      <a:pPr indent="457200" algn="l">
                        <a:lnSpc>
                          <a:spcPct val="100000"/>
                        </a:lnSpc>
                        <a:spcAft>
                          <a:spcPct val="0"/>
                        </a:spcAft>
                      </a:pPr>
                      <a:r>
                        <a:rPr lang="zh-CN" altLang="en-US" sz="2800" kern="100">
                          <a:solidFill>
                            <a:srgbClr val="FF0000"/>
                          </a:solidFill>
                          <a:effectLst/>
                          <a:latin typeface="黑体" panose="02010609060101010101" pitchFamily="2" charset="-122"/>
                          <a:ea typeface="黑体" panose="02010609060101010101" pitchFamily="2" charset="-122"/>
                        </a:rPr>
                        <a:t>★</a:t>
                      </a:r>
                      <a:r>
                        <a:rPr lang="zh-CN" sz="2800" kern="100">
                          <a:effectLst/>
                          <a:latin typeface="黑体" panose="02010609060101010101" pitchFamily="2" charset="-122"/>
                          <a:ea typeface="黑体" panose="02010609060101010101" pitchFamily="2" charset="-122"/>
                        </a:rPr>
                        <a:t>某</a:t>
                      </a:r>
                      <a:r>
                        <a:rPr lang="zh-CN" altLang="en-US" sz="28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mn-cs"/>
                        </a:rPr>
                        <a:t>字</a:t>
                      </a:r>
                      <a:r>
                        <a:rPr lang="zh-CN" sz="2800" kern="100">
                          <a:effectLst/>
                          <a:latin typeface="黑体" panose="02010609060101010101" pitchFamily="2" charset="-122"/>
                          <a:ea typeface="黑体" panose="02010609060101010101" pitchFamily="2" charset="-122"/>
                        </a:rPr>
                        <a:t>另一版作</a:t>
                      </a:r>
                      <a:r>
                        <a:rPr lang="zh-CN" altLang="en-US" sz="28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mn-cs"/>
                        </a:rPr>
                        <a:t>另一字</a:t>
                      </a:r>
                      <a:r>
                        <a:rPr lang="zh-CN" sz="2800" kern="100">
                          <a:effectLst/>
                          <a:latin typeface="黑体" panose="02010609060101010101" pitchFamily="2" charset="-122"/>
                          <a:ea typeface="黑体" panose="02010609060101010101" pitchFamily="2" charset="-122"/>
                        </a:rPr>
                        <a:t>，你</a:t>
                      </a:r>
                      <a:r>
                        <a:rPr lang="zh-CN" altLang="en-US" sz="28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mn-cs"/>
                        </a:rPr>
                        <a:t>认为哪个字更恰当</a:t>
                      </a:r>
                      <a:r>
                        <a:rPr lang="zh-CN" sz="2800" kern="100">
                          <a:effectLst/>
                          <a:latin typeface="黑体" panose="02010609060101010101" pitchFamily="2" charset="-122"/>
                          <a:ea typeface="黑体" panose="02010609060101010101" pitchFamily="2" charset="-122"/>
                        </a:rPr>
                        <a:t>？为</a:t>
                      </a:r>
                      <a:r>
                        <a:rPr lang="zh-CN" altLang="en-US" sz="28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mn-cs"/>
                        </a:rPr>
                        <a:t>什么</a:t>
                      </a:r>
                      <a:r>
                        <a:rPr lang="zh-CN" sz="2800" kern="100">
                          <a:effectLst/>
                          <a:latin typeface="黑体" panose="02010609060101010101" pitchFamily="2" charset="-122"/>
                          <a:ea typeface="黑体" panose="02010609060101010101" pitchFamily="2" charset="-122"/>
                        </a:rPr>
                        <a:t>？</a:t>
                      </a:r>
                      <a:endParaRPr lang="zh-CN" sz="2800" kern="100">
                        <a:effectLst/>
                        <a:latin typeface="黑体" panose="02010609060101010101" pitchFamily="2" charset="-122"/>
                        <a:ea typeface="黑体" panose="02010609060101010101" pitchFamily="2" charset="-122"/>
                        <a:cs typeface="Courier New" panose="02070309020205020404" pitchFamily="49" charset="0"/>
                      </a:endParaRPr>
                    </a:p>
                  </a:txBody>
                  <a:tcPr marL="68580" marR="68580" marT="0" marB="0" anchor="ctr"/>
                </a:tc>
              </a:tr>
            </a:tbl>
          </a:graphicData>
        </a:graphic>
      </p:graphicFrame>
    </p:spTree>
  </p:cSld>
  <p:clrMapOvr>
    <a:masterClrMapping/>
  </p:clrMapOvr>
  <p:transition/>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335360" y="44624"/>
            <a:ext cx="6192688"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诗歌鉴赏之语言</a:t>
            </a:r>
            <a:r>
              <a:rPr lang="en-US" altLang="zh-CN"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答题步骤</a:t>
            </a:r>
          </a:p>
        </p:txBody>
      </p:sp>
      <p:pic>
        <p:nvPicPr>
          <p:cNvPr id="8194" name="图片 257" descr="KB17-8-6.TIF"/>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999656" y="836715"/>
            <a:ext cx="7174076" cy="2592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695400" y="1700808"/>
            <a:ext cx="1980029" cy="523220"/>
          </a:xfrm>
          <a:prstGeom prst="rect">
            <a:avLst/>
          </a:prstGeom>
        </p:spPr>
        <p:txBody>
          <a:bodyPr wrap="none">
            <a:spAutoFit/>
          </a:bodyPr>
          <a:lstStyle/>
          <a:p>
            <a:r>
              <a:rPr lang="zh-CN" altLang="zh-CN" sz="2800" kern="100">
                <a:solidFill>
                  <a:srgbClr val="FF0000"/>
                </a:solidFill>
                <a:effectLst>
                  <a:outerShdw blurRad="38100" dist="38100" dir="2700000" algn="tl">
                    <a:srgbClr val="000000">
                      <a:alpha val="43137"/>
                    </a:srgbClr>
                  </a:outerShdw>
                </a:effectLst>
                <a:latin typeface="Times New Roman" pitchFamily="18" charset="0"/>
                <a:ea typeface="黑体" panose="02010609060101010101" pitchFamily="2" charset="-122"/>
                <a:cs typeface="Times New Roman" pitchFamily="18" charset="0"/>
              </a:rPr>
              <a:t>鉴赏炼字型</a:t>
            </a:r>
            <a:endParaRPr lang="zh-CN" altLang="en-US" sz="2800">
              <a:solidFill>
                <a:srgbClr val="FF0000"/>
              </a:solidFill>
              <a:effectLst>
                <a:outerShdw blurRad="38100" dist="38100" dir="2700000" algn="tl">
                  <a:srgbClr val="000000">
                    <a:alpha val="43137"/>
                  </a:srgbClr>
                </a:outerShdw>
              </a:effectLst>
            </a:endParaRPr>
          </a:p>
        </p:txBody>
      </p:sp>
      <p:sp>
        <p:nvSpPr>
          <p:cNvPr id="4" name="矩形 3"/>
          <p:cNvSpPr/>
          <p:nvPr/>
        </p:nvSpPr>
        <p:spPr>
          <a:xfrm>
            <a:off x="2927648" y="4149080"/>
            <a:ext cx="8784976" cy="1582677"/>
          </a:xfrm>
          <a:prstGeom prst="rect">
            <a:avLst/>
          </a:prstGeom>
        </p:spPr>
        <p:txBody>
          <a:bodyPr wrap="square">
            <a:spAutoFit/>
          </a:bodyPr>
          <a:lstStyle/>
          <a:p>
            <a:pPr indent="304800" algn="just">
              <a:lnSpc>
                <a:spcPct val="140000"/>
              </a:lnSpc>
              <a:spcAft>
                <a:spcPct val="0"/>
              </a:spcAft>
            </a:pPr>
            <a:r>
              <a:rPr lang="zh-CN" altLang="zh-CN" sz="2400" kern="100">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Times New Roman" pitchFamily="18" charset="0"/>
              </a:rPr>
              <a:t>步骤一：指出该字</a:t>
            </a:r>
            <a:r>
              <a:rPr lang="en-US" altLang="zh-CN" sz="2400" kern="100">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Courier New" panose="02070309020205020404" pitchFamily="49" charset="0"/>
              </a:rPr>
              <a:t>(</a:t>
            </a:r>
            <a:r>
              <a:rPr lang="zh-CN" altLang="zh-CN" sz="2400" kern="100">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Times New Roman" pitchFamily="18" charset="0"/>
              </a:rPr>
              <a:t>该词</a:t>
            </a:r>
            <a:r>
              <a:rPr lang="en-US" altLang="zh-CN" sz="2400" kern="100">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Courier New" panose="02070309020205020404" pitchFamily="49" charset="0"/>
              </a:rPr>
              <a:t>)</a:t>
            </a:r>
            <a:r>
              <a:rPr lang="zh-CN" altLang="zh-CN" sz="2400" kern="100">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Times New Roman" pitchFamily="18" charset="0"/>
              </a:rPr>
              <a:t>在表达主旨上所起的作用。</a:t>
            </a:r>
            <a:endParaRPr lang="zh-CN" altLang="zh-CN" sz="2400" kern="100">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Courier New" panose="02070309020205020404" pitchFamily="49" charset="0"/>
            </a:endParaRPr>
          </a:p>
          <a:p>
            <a:pPr indent="304800" algn="just">
              <a:lnSpc>
                <a:spcPct val="140000"/>
              </a:lnSpc>
              <a:spcAft>
                <a:spcPct val="0"/>
              </a:spcAft>
            </a:pPr>
            <a:r>
              <a:rPr lang="zh-CN" altLang="zh-CN" sz="2400" kern="100">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Times New Roman" pitchFamily="18" charset="0"/>
              </a:rPr>
              <a:t>步骤二：结合诗句梳理，围绕该字</a:t>
            </a:r>
            <a:r>
              <a:rPr lang="en-US" altLang="zh-CN" sz="2400" kern="100">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Courier New" panose="02070309020205020404" pitchFamily="49" charset="0"/>
              </a:rPr>
              <a:t>(</a:t>
            </a:r>
            <a:r>
              <a:rPr lang="zh-CN" altLang="zh-CN" sz="2400" kern="100">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Times New Roman" pitchFamily="18" charset="0"/>
              </a:rPr>
              <a:t>该词</a:t>
            </a:r>
            <a:r>
              <a:rPr lang="en-US" altLang="zh-CN" sz="2400" kern="100">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Courier New" panose="02070309020205020404" pitchFamily="49" charset="0"/>
              </a:rPr>
              <a:t>)</a:t>
            </a:r>
            <a:r>
              <a:rPr lang="zh-CN" altLang="zh-CN" sz="2400" kern="100">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Times New Roman" pitchFamily="18" charset="0"/>
              </a:rPr>
              <a:t>写了哪些内容。</a:t>
            </a:r>
            <a:endParaRPr lang="zh-CN" altLang="zh-CN" sz="2400" kern="100">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Courier New" panose="02070309020205020404" pitchFamily="49" charset="0"/>
            </a:endParaRPr>
          </a:p>
          <a:p>
            <a:pPr indent="304800" algn="just">
              <a:lnSpc>
                <a:spcPct val="140000"/>
              </a:lnSpc>
              <a:spcAft>
                <a:spcPct val="0"/>
              </a:spcAft>
            </a:pPr>
            <a:r>
              <a:rPr lang="zh-CN" altLang="zh-CN" sz="2400" kern="100">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Times New Roman" pitchFamily="18" charset="0"/>
              </a:rPr>
              <a:t>步骤三：分析该字</a:t>
            </a:r>
            <a:r>
              <a:rPr lang="en-US" altLang="zh-CN" sz="2400" kern="100">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Courier New" panose="02070309020205020404" pitchFamily="49" charset="0"/>
              </a:rPr>
              <a:t>(</a:t>
            </a:r>
            <a:r>
              <a:rPr lang="zh-CN" altLang="zh-CN" sz="2400" kern="100">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Times New Roman" pitchFamily="18" charset="0"/>
              </a:rPr>
              <a:t>该词</a:t>
            </a:r>
            <a:r>
              <a:rPr lang="en-US" altLang="zh-CN" sz="2400" kern="100">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Courier New" panose="02070309020205020404" pitchFamily="49" charset="0"/>
              </a:rPr>
              <a:t>)</a:t>
            </a:r>
            <a:r>
              <a:rPr lang="zh-CN" altLang="zh-CN" sz="2400" kern="100">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Times New Roman" pitchFamily="18" charset="0"/>
              </a:rPr>
              <a:t>在诗歌结构上所起的作用。</a:t>
            </a:r>
            <a:endParaRPr lang="zh-CN" altLang="zh-CN" sz="2400" kern="100">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Courier New" panose="02070309020205020404" pitchFamily="49" charset="0"/>
            </a:endParaRPr>
          </a:p>
        </p:txBody>
      </p:sp>
      <p:sp>
        <p:nvSpPr>
          <p:cNvPr id="5" name="矩形 4"/>
          <p:cNvSpPr/>
          <p:nvPr/>
        </p:nvSpPr>
        <p:spPr>
          <a:xfrm>
            <a:off x="767408" y="4725144"/>
            <a:ext cx="1980029" cy="523220"/>
          </a:xfrm>
          <a:prstGeom prst="rect">
            <a:avLst/>
          </a:prstGeom>
        </p:spPr>
        <p:txBody>
          <a:bodyPr wrap="none">
            <a:spAutoFit/>
          </a:bodyPr>
          <a:lstStyle/>
          <a:p>
            <a:r>
              <a:rPr lang="zh-CN" altLang="zh-CN" sz="2800" b="1" kern="100">
                <a:solidFill>
                  <a:srgbClr val="FF0000"/>
                </a:solidFill>
                <a:effectLst>
                  <a:outerShdw blurRad="38100" dist="38100" dir="2700000" algn="tl">
                    <a:srgbClr val="000000">
                      <a:alpha val="43137"/>
                    </a:srgbClr>
                  </a:outerShdw>
                </a:effectLst>
                <a:latin typeface="Times New Roman" pitchFamily="18" charset="0"/>
                <a:ea typeface="黑体" panose="02010609060101010101" pitchFamily="2" charset="-122"/>
                <a:cs typeface="Times New Roman" pitchFamily="18" charset="0"/>
              </a:rPr>
              <a:t>鉴赏诗眼型</a:t>
            </a:r>
            <a:endParaRPr lang="zh-CN" altLang="en-US" sz="2800" b="1">
              <a:solidFill>
                <a:srgbClr val="FF0000"/>
              </a:solidFill>
              <a:effectLst>
                <a:outerShdw blurRad="38100" dist="38100" dir="2700000" algn="tl">
                  <a:srgbClr val="000000">
                    <a:alpha val="43137"/>
                  </a:srgbClr>
                </a:outerShdw>
              </a:effectLst>
            </a:endParaRPr>
          </a:p>
        </p:txBody>
      </p:sp>
      <p:cxnSp>
        <p:nvCxnSpPr>
          <p:cNvPr id="7" name="直接连接符 6"/>
          <p:cNvCxnSpPr/>
          <p:nvPr/>
        </p:nvCxnSpPr>
        <p:spPr>
          <a:xfrm>
            <a:off x="1317646" y="3645024"/>
            <a:ext cx="9145016" cy="0"/>
          </a:xfrm>
          <a:prstGeom prst="line">
            <a:avLst/>
          </a:prstGeom>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335360" y="44624"/>
            <a:ext cx="6192688" cy="58356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诗歌鉴赏之语言</a:t>
            </a:r>
            <a:r>
              <a:rPr lang="en-US" altLang="zh-CN"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高考真题</a:t>
            </a:r>
          </a:p>
        </p:txBody>
      </p:sp>
      <p:sp>
        <p:nvSpPr>
          <p:cNvPr id="3" name="矩形 2"/>
          <p:cNvSpPr/>
          <p:nvPr/>
        </p:nvSpPr>
        <p:spPr>
          <a:xfrm>
            <a:off x="383704" y="908720"/>
            <a:ext cx="6096000" cy="4893647"/>
          </a:xfrm>
          <a:prstGeom prst="rect">
            <a:avLst/>
          </a:prstGeom>
        </p:spPr>
        <p:txBody>
          <a:bodyPr>
            <a:spAutoFit/>
          </a:bodyPr>
          <a:lstStyle/>
          <a:p>
            <a:pPr indent="304800" algn="just">
              <a:spcAft>
                <a:spcPct val="0"/>
              </a:spcAft>
            </a:pPr>
            <a:r>
              <a:rPr lang="en-US" altLang="zh-CN" sz="2400" kern="100">
                <a:latin typeface="黑体" panose="02010609060101010101" pitchFamily="2" charset="-122"/>
                <a:ea typeface="黑体" panose="02010609060101010101" pitchFamily="2" charset="-122"/>
                <a:cs typeface="Courier New" panose="02070309020205020404" pitchFamily="49" charset="0"/>
              </a:rPr>
              <a:t>(</a:t>
            </a:r>
            <a:r>
              <a:rPr lang="en-US" altLang="zh-CN" sz="2400" b="1" kern="100">
                <a:latin typeface="黑体" panose="02010609060101010101" pitchFamily="2" charset="-122"/>
                <a:ea typeface="黑体" panose="02010609060101010101" pitchFamily="2" charset="-122"/>
                <a:cs typeface="Courier New" panose="02070309020205020404" pitchFamily="49" charset="0"/>
              </a:rPr>
              <a:t>2015</a:t>
            </a:r>
            <a:r>
              <a:rPr lang="en-US" altLang="zh-CN" sz="2400" kern="100">
                <a:latin typeface="黑体" panose="02010609060101010101" pitchFamily="2" charset="-122"/>
                <a:ea typeface="黑体" panose="02010609060101010101" pitchFamily="2" charset="-122"/>
                <a:cs typeface="Courier New" panose="02070309020205020404" pitchFamily="49" charset="0"/>
              </a:rPr>
              <a:t>·</a:t>
            </a:r>
            <a:r>
              <a:rPr lang="zh-CN" altLang="zh-CN" sz="2400" kern="100">
                <a:latin typeface="黑体" panose="02010609060101010101" pitchFamily="2" charset="-122"/>
                <a:ea typeface="黑体" panose="02010609060101010101" pitchFamily="2" charset="-122"/>
                <a:cs typeface="Times New Roman" pitchFamily="18" charset="0"/>
              </a:rPr>
              <a:t>湖北卷</a:t>
            </a:r>
            <a:r>
              <a:rPr lang="en-US" altLang="zh-CN" sz="2400" kern="100">
                <a:latin typeface="黑体" panose="02010609060101010101" pitchFamily="2" charset="-122"/>
                <a:ea typeface="黑体" panose="02010609060101010101" pitchFamily="2" charset="-122"/>
                <a:cs typeface="Courier New" panose="02070309020205020404" pitchFamily="49" charset="0"/>
              </a:rPr>
              <a:t>)</a:t>
            </a:r>
            <a:r>
              <a:rPr lang="zh-CN" altLang="zh-CN" sz="2400" kern="100">
                <a:latin typeface="黑体" panose="02010609060101010101" pitchFamily="2" charset="-122"/>
                <a:ea typeface="黑体" panose="02010609060101010101" pitchFamily="2" charset="-122"/>
                <a:cs typeface="Times New Roman" pitchFamily="18" charset="0"/>
              </a:rPr>
              <a:t>阅读下面这首宋诗，然后回答问题。</a:t>
            </a:r>
            <a:endParaRPr lang="zh-CN" altLang="zh-CN" sz="2400" kern="100">
              <a:latin typeface="黑体" panose="02010609060101010101" pitchFamily="2" charset="-122"/>
              <a:ea typeface="黑体" panose="02010609060101010101" pitchFamily="2" charset="-122"/>
              <a:cs typeface="Courier New" panose="02070309020205020404" pitchFamily="49" charset="0"/>
            </a:endParaRPr>
          </a:p>
          <a:p>
            <a:pPr algn="ctr">
              <a:spcAft>
                <a:spcPct val="0"/>
              </a:spcAft>
            </a:pPr>
            <a:r>
              <a:rPr lang="zh-CN" altLang="zh-CN" sz="2400" kern="100">
                <a:latin typeface="黑体" panose="02010609060101010101" pitchFamily="2" charset="-122"/>
                <a:ea typeface="黑体" panose="02010609060101010101" pitchFamily="2" charset="-122"/>
                <a:cs typeface="Times New Roman" pitchFamily="18" charset="0"/>
              </a:rPr>
              <a:t>劳停驿</a:t>
            </a:r>
            <a:r>
              <a:rPr lang="zh-CN" altLang="zh-CN" sz="2400" kern="100" baseline="30000">
                <a:latin typeface="黑体" panose="02010609060101010101" pitchFamily="2" charset="-122"/>
                <a:ea typeface="黑体" panose="02010609060101010101" pitchFamily="2" charset="-122"/>
                <a:cs typeface="Times New Roman" pitchFamily="18" charset="0"/>
              </a:rPr>
              <a:t>【注】</a:t>
            </a:r>
            <a:endParaRPr lang="zh-CN" altLang="zh-CN" sz="2400" kern="100">
              <a:latin typeface="黑体" panose="02010609060101010101" pitchFamily="2" charset="-122"/>
              <a:ea typeface="黑体" panose="02010609060101010101" pitchFamily="2" charset="-122"/>
              <a:cs typeface="Courier New" panose="02070309020205020404" pitchFamily="49" charset="0"/>
            </a:endParaRPr>
          </a:p>
          <a:p>
            <a:pPr indent="304800" algn="ctr">
              <a:spcAft>
                <a:spcPct val="0"/>
              </a:spcAft>
            </a:pPr>
            <a:r>
              <a:rPr lang="zh-CN" altLang="zh-CN" sz="2400" kern="100">
                <a:latin typeface="黑体" panose="02010609060101010101" pitchFamily="2" charset="-122"/>
                <a:ea typeface="黑体" panose="02010609060101010101" pitchFamily="2" charset="-122"/>
                <a:cs typeface="Times New Roman" pitchFamily="18" charset="0"/>
              </a:rPr>
              <a:t>欧阳修</a:t>
            </a:r>
            <a:endParaRPr lang="zh-CN" altLang="zh-CN" sz="2400" kern="100">
              <a:latin typeface="黑体" panose="02010609060101010101" pitchFamily="2" charset="-122"/>
              <a:ea typeface="黑体" panose="02010609060101010101" pitchFamily="2" charset="-122"/>
              <a:cs typeface="Courier New" panose="02070309020205020404" pitchFamily="49" charset="0"/>
            </a:endParaRPr>
          </a:p>
          <a:p>
            <a:pPr indent="304800" algn="ctr">
              <a:spcAft>
                <a:spcPct val="0"/>
              </a:spcAft>
            </a:pPr>
            <a:r>
              <a:rPr lang="zh-CN" altLang="zh-CN" sz="2400" kern="100">
                <a:latin typeface="黑体" panose="02010609060101010101" pitchFamily="2" charset="-122"/>
                <a:ea typeface="黑体" panose="02010609060101010101" pitchFamily="2" charset="-122"/>
                <a:cs typeface="Times New Roman" pitchFamily="18" charset="0"/>
              </a:rPr>
              <a:t>孤舟转山曲</a:t>
            </a:r>
            <a:r>
              <a:rPr lang="zh-CN" altLang="zh-CN" sz="2400" kern="100">
                <a:latin typeface="黑体" panose="02010609060101010101" pitchFamily="2" charset="-122"/>
                <a:ea typeface="黑体" panose="02010609060101010101" pitchFamily="2" charset="-122"/>
                <a:cs typeface="MingLiU_HKSCS" panose="02020500000000000000" pitchFamily="18" charset="-120"/>
              </a:rPr>
              <a:t>，</a:t>
            </a:r>
            <a:r>
              <a:rPr lang="zh-CN" altLang="zh-CN" sz="2400" kern="100">
                <a:latin typeface="黑体" panose="02010609060101010101" pitchFamily="2" charset="-122"/>
                <a:ea typeface="黑体" panose="02010609060101010101" pitchFamily="2" charset="-122"/>
                <a:cs typeface="Times New Roman" pitchFamily="18" charset="0"/>
              </a:rPr>
              <a:t>豁尔见平川。</a:t>
            </a:r>
            <a:endParaRPr lang="zh-CN" altLang="zh-CN" sz="2400" kern="100">
              <a:latin typeface="黑体" panose="02010609060101010101" pitchFamily="2" charset="-122"/>
              <a:ea typeface="黑体" panose="02010609060101010101" pitchFamily="2" charset="-122"/>
              <a:cs typeface="Courier New" panose="02070309020205020404" pitchFamily="49" charset="0"/>
            </a:endParaRPr>
          </a:p>
          <a:p>
            <a:pPr indent="304800" algn="ctr">
              <a:spcAft>
                <a:spcPct val="0"/>
              </a:spcAft>
            </a:pPr>
            <a:r>
              <a:rPr lang="zh-CN" altLang="zh-CN" sz="2400" kern="100">
                <a:latin typeface="黑体" panose="02010609060101010101" pitchFamily="2" charset="-122"/>
                <a:ea typeface="黑体" panose="02010609060101010101" pitchFamily="2" charset="-122"/>
                <a:cs typeface="Times New Roman" pitchFamily="18" charset="0"/>
              </a:rPr>
              <a:t>树杪帆初落</a:t>
            </a:r>
            <a:r>
              <a:rPr lang="zh-CN" altLang="zh-CN" sz="2400" kern="100">
                <a:latin typeface="黑体" panose="02010609060101010101" pitchFamily="2" charset="-122"/>
                <a:ea typeface="黑体" panose="02010609060101010101" pitchFamily="2" charset="-122"/>
                <a:cs typeface="MingLiU_HKSCS" panose="02020500000000000000" pitchFamily="18" charset="-120"/>
              </a:rPr>
              <a:t>，</a:t>
            </a:r>
            <a:r>
              <a:rPr lang="zh-CN" altLang="zh-CN" sz="2400" kern="100">
                <a:latin typeface="黑体" panose="02010609060101010101" pitchFamily="2" charset="-122"/>
                <a:ea typeface="黑体" panose="02010609060101010101" pitchFamily="2" charset="-122"/>
                <a:cs typeface="Times New Roman" pitchFamily="18" charset="0"/>
              </a:rPr>
              <a:t>峰头月正圆。</a:t>
            </a:r>
            <a:endParaRPr lang="zh-CN" altLang="zh-CN" sz="2400" kern="100">
              <a:latin typeface="黑体" panose="02010609060101010101" pitchFamily="2" charset="-122"/>
              <a:ea typeface="黑体" panose="02010609060101010101" pitchFamily="2" charset="-122"/>
              <a:cs typeface="Courier New" panose="02070309020205020404" pitchFamily="49" charset="0"/>
            </a:endParaRPr>
          </a:p>
          <a:p>
            <a:pPr indent="304800" algn="ctr">
              <a:spcAft>
                <a:spcPct val="0"/>
              </a:spcAft>
            </a:pPr>
            <a:r>
              <a:rPr lang="zh-CN" altLang="zh-CN" sz="2400" kern="100">
                <a:latin typeface="黑体" panose="02010609060101010101" pitchFamily="2" charset="-122"/>
                <a:ea typeface="黑体" panose="02010609060101010101" pitchFamily="2" charset="-122"/>
                <a:cs typeface="Times New Roman" pitchFamily="18" charset="0"/>
              </a:rPr>
              <a:t>荒烟几家聚</a:t>
            </a:r>
            <a:r>
              <a:rPr lang="zh-CN" altLang="zh-CN" sz="2400" kern="100">
                <a:latin typeface="黑体" panose="02010609060101010101" pitchFamily="2" charset="-122"/>
                <a:ea typeface="黑体" panose="02010609060101010101" pitchFamily="2" charset="-122"/>
                <a:cs typeface="MingLiU_HKSCS" panose="02020500000000000000" pitchFamily="18" charset="-120"/>
              </a:rPr>
              <a:t>，</a:t>
            </a:r>
            <a:r>
              <a:rPr lang="zh-CN" altLang="zh-CN" sz="2400" kern="100">
                <a:latin typeface="黑体" panose="02010609060101010101" pitchFamily="2" charset="-122"/>
                <a:ea typeface="黑体" panose="02010609060101010101" pitchFamily="2" charset="-122"/>
                <a:cs typeface="楷体_GB2312"/>
              </a:rPr>
              <a:t>瘦野一刀田。</a:t>
            </a:r>
            <a:endParaRPr lang="zh-CN" altLang="zh-CN" sz="2400" kern="100">
              <a:latin typeface="黑体" panose="02010609060101010101" pitchFamily="2" charset="-122"/>
              <a:ea typeface="黑体" panose="02010609060101010101" pitchFamily="2" charset="-122"/>
              <a:cs typeface="Courier New" panose="02070309020205020404" pitchFamily="49" charset="0"/>
            </a:endParaRPr>
          </a:p>
          <a:p>
            <a:pPr indent="304800" algn="ctr">
              <a:spcAft>
                <a:spcPct val="0"/>
              </a:spcAft>
            </a:pPr>
            <a:r>
              <a:rPr lang="zh-CN" altLang="zh-CN" sz="2400" kern="100">
                <a:latin typeface="黑体" panose="02010609060101010101" pitchFamily="2" charset="-122"/>
                <a:ea typeface="黑体" panose="02010609060101010101" pitchFamily="2" charset="-122"/>
                <a:cs typeface="楷体_GB2312"/>
              </a:rPr>
              <a:t>行客愁明发</a:t>
            </a:r>
            <a:r>
              <a:rPr lang="zh-CN" altLang="zh-CN" sz="2400" kern="100">
                <a:latin typeface="黑体" panose="02010609060101010101" pitchFamily="2" charset="-122"/>
                <a:ea typeface="黑体" panose="02010609060101010101" pitchFamily="2" charset="-122"/>
                <a:cs typeface="MingLiU_HKSCS" panose="02020500000000000000" pitchFamily="18" charset="-120"/>
              </a:rPr>
              <a:t>，</a:t>
            </a:r>
            <a:r>
              <a:rPr lang="zh-CN" altLang="zh-CN" sz="2400" kern="100">
                <a:latin typeface="黑体" panose="02010609060101010101" pitchFamily="2" charset="-122"/>
                <a:ea typeface="黑体" panose="02010609060101010101" pitchFamily="2" charset="-122"/>
                <a:cs typeface="楷体_GB2312"/>
              </a:rPr>
              <a:t>惊滩鸟道前。</a:t>
            </a:r>
            <a:endParaRPr lang="zh-CN" altLang="zh-CN" sz="2400" kern="100">
              <a:latin typeface="黑体" panose="02010609060101010101" pitchFamily="2" charset="-122"/>
              <a:ea typeface="黑体" panose="02010609060101010101" pitchFamily="2" charset="-122"/>
              <a:cs typeface="Courier New" panose="02070309020205020404" pitchFamily="49" charset="0"/>
            </a:endParaRPr>
          </a:p>
          <a:p>
            <a:pPr algn="just">
              <a:spcAft>
                <a:spcPct val="0"/>
              </a:spcAft>
            </a:pPr>
            <a:r>
              <a:rPr lang="zh-CN" altLang="zh-CN" sz="2400" kern="100">
                <a:latin typeface="黑体" panose="02010609060101010101" pitchFamily="2" charset="-122"/>
                <a:ea typeface="黑体" panose="02010609060101010101" pitchFamily="2" charset="-122"/>
                <a:cs typeface="Times New Roman" pitchFamily="18" charset="0"/>
              </a:rPr>
              <a:t>【注】　此诗为欧阳修被贬峡州夷陵令时作。劳停驿</a:t>
            </a:r>
            <a:r>
              <a:rPr lang="zh-CN" altLang="zh-CN" sz="2400" kern="100">
                <a:latin typeface="黑体" panose="02010609060101010101" pitchFamily="2" charset="-122"/>
                <a:ea typeface="黑体" panose="02010609060101010101" pitchFamily="2" charset="-122"/>
                <a:cs typeface="MingLiU_HKSCS" panose="02020500000000000000" pitchFamily="18" charset="-120"/>
              </a:rPr>
              <a:t>，</a:t>
            </a:r>
            <a:r>
              <a:rPr lang="zh-CN" altLang="zh-CN" sz="2400" kern="100">
                <a:latin typeface="黑体" panose="02010609060101010101" pitchFamily="2" charset="-122"/>
                <a:ea typeface="黑体" panose="02010609060101010101" pitchFamily="2" charset="-122"/>
                <a:cs typeface="Times New Roman" pitchFamily="18" charset="0"/>
              </a:rPr>
              <a:t>驿站名。</a:t>
            </a:r>
            <a:endParaRPr lang="en-US" altLang="zh-CN" sz="2400" kern="100">
              <a:latin typeface="黑体" panose="02010609060101010101" pitchFamily="2" charset="-122"/>
              <a:ea typeface="黑体" panose="02010609060101010101" pitchFamily="2" charset="-122"/>
              <a:cs typeface="Times New Roman" pitchFamily="18" charset="0"/>
            </a:endParaRPr>
          </a:p>
          <a:p>
            <a:pPr algn="just">
              <a:spcAft>
                <a:spcPct val="0"/>
              </a:spcAft>
            </a:pPr>
            <a:endParaRPr lang="zh-CN" altLang="zh-CN" sz="2400" kern="100">
              <a:latin typeface="黑体" panose="02010609060101010101" pitchFamily="2" charset="-122"/>
              <a:ea typeface="黑体" panose="02010609060101010101" pitchFamily="2" charset="-122"/>
              <a:cs typeface="Courier New" panose="02070309020205020404" pitchFamily="49" charset="0"/>
            </a:endParaRPr>
          </a:p>
          <a:p>
            <a:pPr indent="304800" algn="just">
              <a:spcAft>
                <a:spcPct val="0"/>
              </a:spcAft>
            </a:pPr>
            <a:r>
              <a:rPr lang="zh-CN" altLang="zh-CN" sz="24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Times New Roman" pitchFamily="18" charset="0"/>
              </a:rPr>
              <a:t>简要分析第三联中</a:t>
            </a:r>
            <a:r>
              <a:rPr lang="en-US" altLang="zh-CN" sz="24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Times New Roman" pitchFamily="18" charset="0"/>
              </a:rPr>
              <a:t>“</a:t>
            </a:r>
            <a:r>
              <a:rPr lang="zh-CN" altLang="zh-CN" sz="24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Times New Roman" pitchFamily="18" charset="0"/>
              </a:rPr>
              <a:t>荒</a:t>
            </a:r>
            <a:r>
              <a:rPr lang="en-US" altLang="zh-CN" sz="24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Times New Roman" pitchFamily="18" charset="0"/>
              </a:rPr>
              <a:t>”“</a:t>
            </a:r>
            <a:r>
              <a:rPr lang="zh-CN" altLang="zh-CN" sz="24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Times New Roman" pitchFamily="18" charset="0"/>
              </a:rPr>
              <a:t>瘦</a:t>
            </a:r>
            <a:r>
              <a:rPr lang="en-US" altLang="zh-CN" sz="24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Times New Roman" pitchFamily="18" charset="0"/>
              </a:rPr>
              <a:t>”</a:t>
            </a:r>
            <a:r>
              <a:rPr lang="zh-CN" altLang="zh-CN" sz="24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Times New Roman" pitchFamily="18" charset="0"/>
              </a:rPr>
              <a:t>二字的妙处。</a:t>
            </a:r>
            <a:r>
              <a:rPr lang="en-US" altLang="zh-CN" sz="24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Courier New" panose="02070309020205020404" pitchFamily="49" charset="0"/>
              </a:rPr>
              <a:t>(4</a:t>
            </a:r>
            <a:r>
              <a:rPr lang="zh-CN" altLang="zh-CN" sz="24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Times New Roman" pitchFamily="18" charset="0"/>
              </a:rPr>
              <a:t>分</a:t>
            </a:r>
            <a:r>
              <a:rPr lang="en-US" altLang="zh-CN" sz="24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Courier New" panose="02070309020205020404" pitchFamily="49" charset="0"/>
              </a:rPr>
              <a:t>)</a:t>
            </a:r>
            <a:endParaRPr lang="zh-CN" altLang="zh-CN" sz="24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Courier New" panose="02070309020205020404" pitchFamily="49" charset="0"/>
            </a:endParaRPr>
          </a:p>
        </p:txBody>
      </p:sp>
      <p:sp>
        <p:nvSpPr>
          <p:cNvPr id="4" name="文本框 3"/>
          <p:cNvSpPr txBox="1"/>
          <p:nvPr/>
        </p:nvSpPr>
        <p:spPr>
          <a:xfrm>
            <a:off x="6768192" y="1628800"/>
            <a:ext cx="5256584" cy="4395434"/>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indent="457200">
              <a:lnSpc>
                <a:spcPts val="3400"/>
              </a:lnSpc>
            </a:pPr>
            <a:r>
              <a:rPr lang="zh-CN" altLang="en-US" sz="2400">
                <a:latin typeface="黑体" panose="02010609060101010101" pitchFamily="2" charset="-122"/>
                <a:ea typeface="黑体" panose="02010609060101010101" pitchFamily="2" charset="-122"/>
              </a:rPr>
              <a:t>一只孤舟转过山中弯曲的的山路，一片开阔的平川便出现在眼前。</a:t>
            </a:r>
          </a:p>
          <a:p>
            <a:pPr indent="457200">
              <a:lnSpc>
                <a:spcPts val="3400"/>
              </a:lnSpc>
            </a:pPr>
            <a:r>
              <a:rPr lang="zh-CN" altLang="en-US" sz="2400">
                <a:latin typeface="黑体" panose="02010609060101010101" pitchFamily="2" charset="-122"/>
                <a:ea typeface="黑体" panose="02010609060101010101" pitchFamily="2" charset="-122"/>
              </a:rPr>
              <a:t>抬头看见船帆好似从树梢降落，远山顶上圆月当空。</a:t>
            </a:r>
          </a:p>
          <a:p>
            <a:pPr indent="457200">
              <a:lnSpc>
                <a:spcPts val="3400"/>
              </a:lnSpc>
            </a:pPr>
            <a:r>
              <a:rPr lang="zh-CN" altLang="en-US" sz="2400">
                <a:latin typeface="黑体" panose="02010609060101010101" pitchFamily="2" charset="-122"/>
                <a:ea typeface="黑体" panose="02010609060101010101" pitchFamily="2" charset="-122"/>
              </a:rPr>
              <a:t>山间聚集着几户人家，炊烟缭绕，更显荒芜</a:t>
            </a:r>
            <a:r>
              <a:rPr lang="en-US" altLang="zh-CN" sz="2400">
                <a:latin typeface="黑体" panose="02010609060101010101" pitchFamily="2" charset="-122"/>
                <a:ea typeface="黑体" panose="02010609060101010101" pitchFamily="2" charset="-122"/>
              </a:rPr>
              <a:t>;</a:t>
            </a:r>
            <a:r>
              <a:rPr lang="zh-CN" altLang="en-US" sz="2400">
                <a:latin typeface="黑体" panose="02010609060101010101" pitchFamily="2" charset="-122"/>
                <a:ea typeface="黑体" panose="02010609060101010101" pitchFamily="2" charset="-122"/>
              </a:rPr>
              <a:t>瘦野薄田，狭促如刀，贫瘠之至。</a:t>
            </a:r>
          </a:p>
          <a:p>
            <a:pPr indent="457200">
              <a:lnSpc>
                <a:spcPts val="3400"/>
              </a:lnSpc>
            </a:pPr>
            <a:r>
              <a:rPr lang="zh-CN" altLang="en-US" sz="2400">
                <a:latin typeface="黑体" panose="02010609060101010101" pitchFamily="2" charset="-122"/>
                <a:ea typeface="黑体" panose="02010609060101010101" pitchFamily="2" charset="-122"/>
              </a:rPr>
              <a:t>在这弯曲的险滩、狭窄的水道前，我这个漂泊之人正在发愁明早要如何渡过这茫茫前路。</a:t>
            </a:r>
          </a:p>
        </p:txBody>
      </p:sp>
      <p:sp>
        <p:nvSpPr>
          <p:cNvPr id="5" name="椭圆 4"/>
          <p:cNvSpPr/>
          <p:nvPr/>
        </p:nvSpPr>
        <p:spPr>
          <a:xfrm>
            <a:off x="8328248" y="692696"/>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翻</a:t>
            </a:r>
          </a:p>
        </p:txBody>
      </p:sp>
      <p:sp>
        <p:nvSpPr>
          <p:cNvPr id="6" name="椭圆 5"/>
          <p:cNvSpPr/>
          <p:nvPr/>
        </p:nvSpPr>
        <p:spPr>
          <a:xfrm>
            <a:off x="9840416" y="692696"/>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译</a:t>
            </a:r>
          </a:p>
        </p:txBody>
      </p:sp>
      <p:cxnSp>
        <p:nvCxnSpPr>
          <p:cNvPr id="7" name="直接连接符 6"/>
          <p:cNvCxnSpPr/>
          <p:nvPr/>
        </p:nvCxnSpPr>
        <p:spPr>
          <a:xfrm>
            <a:off x="8256240" y="1389008"/>
            <a:ext cx="2280488" cy="0"/>
          </a:xfrm>
          <a:prstGeom prst="line">
            <a:avLst/>
          </a:prstGeom>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p:nvPr/>
        </p:nvSpPr>
        <p:spPr>
          <a:xfrm>
            <a:off x="383704" y="908720"/>
            <a:ext cx="5784304" cy="4966103"/>
          </a:xfrm>
          <a:prstGeom prst="rect">
            <a:avLst/>
          </a:prstGeom>
        </p:spPr>
        <p:txBody>
          <a:bodyPr wrap="square">
            <a:spAutoFit/>
          </a:bodyPr>
          <a:lstStyle/>
          <a:p>
            <a:pPr indent="304800" algn="just">
              <a:lnSpc>
                <a:spcPts val="3200"/>
              </a:lnSpc>
              <a:spcAft>
                <a:spcPct val="0"/>
              </a:spcAft>
            </a:pPr>
            <a:r>
              <a:rPr lang="en-US" altLang="zh-CN" sz="2400" kern="100">
                <a:latin typeface="黑体" panose="02010609060101010101" pitchFamily="2" charset="-122"/>
                <a:ea typeface="黑体" panose="02010609060101010101" pitchFamily="2" charset="-122"/>
                <a:cs typeface="Courier New" panose="02070309020205020404" pitchFamily="49" charset="0"/>
              </a:rPr>
              <a:t>(</a:t>
            </a:r>
            <a:r>
              <a:rPr lang="en-US" altLang="zh-CN" sz="2400" b="1" kern="100">
                <a:latin typeface="黑体" panose="02010609060101010101" pitchFamily="2" charset="-122"/>
                <a:ea typeface="黑体" panose="02010609060101010101" pitchFamily="2" charset="-122"/>
                <a:cs typeface="Courier New" panose="02070309020205020404" pitchFamily="49" charset="0"/>
              </a:rPr>
              <a:t>2015</a:t>
            </a:r>
            <a:r>
              <a:rPr lang="en-US" altLang="zh-CN" sz="2400" kern="100">
                <a:latin typeface="黑体" panose="02010609060101010101" pitchFamily="2" charset="-122"/>
                <a:ea typeface="黑体" panose="02010609060101010101" pitchFamily="2" charset="-122"/>
                <a:cs typeface="Courier New" panose="02070309020205020404" pitchFamily="49" charset="0"/>
              </a:rPr>
              <a:t>·</a:t>
            </a:r>
            <a:r>
              <a:rPr lang="zh-CN" altLang="zh-CN" sz="2400" kern="100">
                <a:latin typeface="黑体" panose="02010609060101010101" pitchFamily="2" charset="-122"/>
                <a:ea typeface="黑体" panose="02010609060101010101" pitchFamily="2" charset="-122"/>
                <a:cs typeface="Times New Roman" pitchFamily="18" charset="0"/>
              </a:rPr>
              <a:t>湖北卷</a:t>
            </a:r>
            <a:r>
              <a:rPr lang="en-US" altLang="zh-CN" sz="2400" kern="100">
                <a:latin typeface="黑体" panose="02010609060101010101" pitchFamily="2" charset="-122"/>
                <a:ea typeface="黑体" panose="02010609060101010101" pitchFamily="2" charset="-122"/>
                <a:cs typeface="Courier New" panose="02070309020205020404" pitchFamily="49" charset="0"/>
              </a:rPr>
              <a:t>)</a:t>
            </a:r>
            <a:r>
              <a:rPr lang="zh-CN" altLang="zh-CN" sz="2400" kern="100">
                <a:latin typeface="黑体" panose="02010609060101010101" pitchFamily="2" charset="-122"/>
                <a:ea typeface="黑体" panose="02010609060101010101" pitchFamily="2" charset="-122"/>
                <a:cs typeface="Times New Roman" pitchFamily="18" charset="0"/>
              </a:rPr>
              <a:t>阅读下面这首宋诗，然后回答问题。</a:t>
            </a:r>
            <a:endParaRPr lang="zh-CN" altLang="zh-CN" sz="2400" kern="100">
              <a:latin typeface="黑体" panose="02010609060101010101" pitchFamily="2" charset="-122"/>
              <a:ea typeface="黑体" panose="02010609060101010101" pitchFamily="2" charset="-122"/>
              <a:cs typeface="Courier New" panose="02070309020205020404" pitchFamily="49" charset="0"/>
            </a:endParaRPr>
          </a:p>
          <a:p>
            <a:pPr algn="ctr">
              <a:lnSpc>
                <a:spcPts val="3200"/>
              </a:lnSpc>
              <a:spcAft>
                <a:spcPct val="0"/>
              </a:spcAft>
            </a:pPr>
            <a:r>
              <a:rPr lang="zh-CN" altLang="zh-CN" sz="2400" kern="100">
                <a:latin typeface="黑体" panose="02010609060101010101" pitchFamily="2" charset="-122"/>
                <a:ea typeface="黑体" panose="02010609060101010101" pitchFamily="2" charset="-122"/>
                <a:cs typeface="Times New Roman" pitchFamily="18" charset="0"/>
              </a:rPr>
              <a:t>劳停驿</a:t>
            </a:r>
            <a:r>
              <a:rPr lang="zh-CN" altLang="zh-CN" sz="2400" kern="100" baseline="30000">
                <a:latin typeface="黑体" panose="02010609060101010101" pitchFamily="2" charset="-122"/>
                <a:ea typeface="黑体" panose="02010609060101010101" pitchFamily="2" charset="-122"/>
                <a:cs typeface="Times New Roman" pitchFamily="18" charset="0"/>
              </a:rPr>
              <a:t>【注】</a:t>
            </a:r>
            <a:endParaRPr lang="zh-CN" altLang="zh-CN" sz="2400" kern="100">
              <a:latin typeface="黑体" panose="02010609060101010101" pitchFamily="2" charset="-122"/>
              <a:ea typeface="黑体" panose="02010609060101010101" pitchFamily="2" charset="-122"/>
              <a:cs typeface="Courier New" panose="02070309020205020404" pitchFamily="49" charset="0"/>
            </a:endParaRPr>
          </a:p>
          <a:p>
            <a:pPr indent="304800" algn="ctr">
              <a:lnSpc>
                <a:spcPts val="3200"/>
              </a:lnSpc>
              <a:spcAft>
                <a:spcPct val="0"/>
              </a:spcAft>
            </a:pPr>
            <a:r>
              <a:rPr lang="zh-CN" altLang="zh-CN" sz="2400" kern="100">
                <a:latin typeface="黑体" panose="02010609060101010101" pitchFamily="2" charset="-122"/>
                <a:ea typeface="黑体" panose="02010609060101010101" pitchFamily="2" charset="-122"/>
                <a:cs typeface="Times New Roman" pitchFamily="18" charset="0"/>
              </a:rPr>
              <a:t>欧阳修</a:t>
            </a:r>
            <a:endParaRPr lang="zh-CN" altLang="zh-CN" sz="2400" kern="100">
              <a:latin typeface="黑体" panose="02010609060101010101" pitchFamily="2" charset="-122"/>
              <a:ea typeface="黑体" panose="02010609060101010101" pitchFamily="2" charset="-122"/>
              <a:cs typeface="Courier New" panose="02070309020205020404" pitchFamily="49" charset="0"/>
            </a:endParaRPr>
          </a:p>
          <a:p>
            <a:pPr indent="304800" algn="ctr">
              <a:lnSpc>
                <a:spcPts val="3200"/>
              </a:lnSpc>
              <a:spcAft>
                <a:spcPct val="0"/>
              </a:spcAft>
            </a:pPr>
            <a:r>
              <a:rPr lang="zh-CN" altLang="zh-CN" sz="2400" kern="100">
                <a:latin typeface="黑体" panose="02010609060101010101" pitchFamily="2" charset="-122"/>
                <a:ea typeface="黑体" panose="02010609060101010101" pitchFamily="2" charset="-122"/>
                <a:cs typeface="Times New Roman" pitchFamily="18" charset="0"/>
              </a:rPr>
              <a:t>孤舟转山曲</a:t>
            </a:r>
            <a:r>
              <a:rPr lang="zh-CN" altLang="zh-CN" sz="2400" kern="100">
                <a:latin typeface="黑体" panose="02010609060101010101" pitchFamily="2" charset="-122"/>
                <a:ea typeface="黑体" panose="02010609060101010101" pitchFamily="2" charset="-122"/>
                <a:cs typeface="MingLiU_HKSCS" panose="02020500000000000000" pitchFamily="18" charset="-120"/>
              </a:rPr>
              <a:t>，</a:t>
            </a:r>
            <a:r>
              <a:rPr lang="zh-CN" altLang="zh-CN" sz="2400" kern="100">
                <a:latin typeface="黑体" panose="02010609060101010101" pitchFamily="2" charset="-122"/>
                <a:ea typeface="黑体" panose="02010609060101010101" pitchFamily="2" charset="-122"/>
                <a:cs typeface="Times New Roman" pitchFamily="18" charset="0"/>
              </a:rPr>
              <a:t>豁尔见平川。</a:t>
            </a:r>
            <a:endParaRPr lang="zh-CN" altLang="zh-CN" sz="2400" kern="100">
              <a:latin typeface="黑体" panose="02010609060101010101" pitchFamily="2" charset="-122"/>
              <a:ea typeface="黑体" panose="02010609060101010101" pitchFamily="2" charset="-122"/>
              <a:cs typeface="Courier New" panose="02070309020205020404" pitchFamily="49" charset="0"/>
            </a:endParaRPr>
          </a:p>
          <a:p>
            <a:pPr indent="304800" algn="ctr">
              <a:lnSpc>
                <a:spcPts val="3200"/>
              </a:lnSpc>
              <a:spcAft>
                <a:spcPct val="0"/>
              </a:spcAft>
            </a:pPr>
            <a:r>
              <a:rPr lang="zh-CN" altLang="zh-CN" sz="2400" kern="100">
                <a:latin typeface="黑体" panose="02010609060101010101" pitchFamily="2" charset="-122"/>
                <a:ea typeface="黑体" panose="02010609060101010101" pitchFamily="2" charset="-122"/>
                <a:cs typeface="Times New Roman" pitchFamily="18" charset="0"/>
              </a:rPr>
              <a:t>树杪帆初落</a:t>
            </a:r>
            <a:r>
              <a:rPr lang="zh-CN" altLang="zh-CN" sz="2400" kern="100">
                <a:latin typeface="黑体" panose="02010609060101010101" pitchFamily="2" charset="-122"/>
                <a:ea typeface="黑体" panose="02010609060101010101" pitchFamily="2" charset="-122"/>
                <a:cs typeface="MingLiU_HKSCS" panose="02020500000000000000" pitchFamily="18" charset="-120"/>
              </a:rPr>
              <a:t>，</a:t>
            </a:r>
            <a:r>
              <a:rPr lang="zh-CN" altLang="zh-CN" sz="2400" kern="100">
                <a:latin typeface="黑体" panose="02010609060101010101" pitchFamily="2" charset="-122"/>
                <a:ea typeface="黑体" panose="02010609060101010101" pitchFamily="2" charset="-122"/>
                <a:cs typeface="Times New Roman" pitchFamily="18" charset="0"/>
              </a:rPr>
              <a:t>峰头月正圆。</a:t>
            </a:r>
            <a:endParaRPr lang="zh-CN" altLang="zh-CN" sz="2400" kern="100">
              <a:latin typeface="黑体" panose="02010609060101010101" pitchFamily="2" charset="-122"/>
              <a:ea typeface="黑体" panose="02010609060101010101" pitchFamily="2" charset="-122"/>
              <a:cs typeface="Courier New" panose="02070309020205020404" pitchFamily="49" charset="0"/>
            </a:endParaRPr>
          </a:p>
          <a:p>
            <a:pPr indent="304800" algn="ctr">
              <a:lnSpc>
                <a:spcPts val="3200"/>
              </a:lnSpc>
              <a:spcAft>
                <a:spcPct val="0"/>
              </a:spcAft>
            </a:pPr>
            <a:r>
              <a:rPr lang="zh-CN" altLang="zh-CN" sz="2400" kern="100">
                <a:latin typeface="黑体" panose="02010609060101010101" pitchFamily="2" charset="-122"/>
                <a:ea typeface="黑体" panose="02010609060101010101" pitchFamily="2" charset="-122"/>
                <a:cs typeface="Times New Roman" pitchFamily="18" charset="0"/>
              </a:rPr>
              <a:t>荒烟几家聚</a:t>
            </a:r>
            <a:r>
              <a:rPr lang="zh-CN" altLang="zh-CN" sz="2400" kern="100">
                <a:latin typeface="黑体" panose="02010609060101010101" pitchFamily="2" charset="-122"/>
                <a:ea typeface="黑体" panose="02010609060101010101" pitchFamily="2" charset="-122"/>
                <a:cs typeface="MingLiU_HKSCS" panose="02020500000000000000" pitchFamily="18" charset="-120"/>
              </a:rPr>
              <a:t>，</a:t>
            </a:r>
            <a:r>
              <a:rPr lang="zh-CN" altLang="zh-CN" sz="2400" kern="100">
                <a:latin typeface="黑体" panose="02010609060101010101" pitchFamily="2" charset="-122"/>
                <a:ea typeface="黑体" panose="02010609060101010101" pitchFamily="2" charset="-122"/>
                <a:cs typeface="楷体_GB2312"/>
              </a:rPr>
              <a:t>瘦野一刀田。</a:t>
            </a:r>
            <a:endParaRPr lang="zh-CN" altLang="zh-CN" sz="2400" kern="100">
              <a:latin typeface="黑体" panose="02010609060101010101" pitchFamily="2" charset="-122"/>
              <a:ea typeface="黑体" panose="02010609060101010101" pitchFamily="2" charset="-122"/>
              <a:cs typeface="Courier New" panose="02070309020205020404" pitchFamily="49" charset="0"/>
            </a:endParaRPr>
          </a:p>
          <a:p>
            <a:pPr indent="304800" algn="ctr">
              <a:lnSpc>
                <a:spcPts val="3200"/>
              </a:lnSpc>
              <a:spcAft>
                <a:spcPct val="0"/>
              </a:spcAft>
            </a:pPr>
            <a:r>
              <a:rPr lang="zh-CN" altLang="zh-CN" sz="2400" kern="100">
                <a:latin typeface="黑体" panose="02010609060101010101" pitchFamily="2" charset="-122"/>
                <a:ea typeface="黑体" panose="02010609060101010101" pitchFamily="2" charset="-122"/>
                <a:cs typeface="楷体_GB2312"/>
              </a:rPr>
              <a:t>行客愁明发</a:t>
            </a:r>
            <a:r>
              <a:rPr lang="zh-CN" altLang="zh-CN" sz="2400" kern="100">
                <a:latin typeface="黑体" panose="02010609060101010101" pitchFamily="2" charset="-122"/>
                <a:ea typeface="黑体" panose="02010609060101010101" pitchFamily="2" charset="-122"/>
                <a:cs typeface="MingLiU_HKSCS" panose="02020500000000000000" pitchFamily="18" charset="-120"/>
              </a:rPr>
              <a:t>，</a:t>
            </a:r>
            <a:r>
              <a:rPr lang="zh-CN" altLang="zh-CN" sz="2400" kern="100">
                <a:latin typeface="黑体" panose="02010609060101010101" pitchFamily="2" charset="-122"/>
                <a:ea typeface="黑体" panose="02010609060101010101" pitchFamily="2" charset="-122"/>
                <a:cs typeface="楷体_GB2312"/>
              </a:rPr>
              <a:t>惊滩鸟道前。</a:t>
            </a:r>
            <a:endParaRPr lang="zh-CN" altLang="zh-CN" sz="2400" kern="100">
              <a:latin typeface="黑体" panose="02010609060101010101" pitchFamily="2" charset="-122"/>
              <a:ea typeface="黑体" panose="02010609060101010101" pitchFamily="2" charset="-122"/>
              <a:cs typeface="Courier New" panose="02070309020205020404" pitchFamily="49" charset="0"/>
            </a:endParaRPr>
          </a:p>
          <a:p>
            <a:pPr algn="just">
              <a:lnSpc>
                <a:spcPts val="3200"/>
              </a:lnSpc>
              <a:spcAft>
                <a:spcPct val="0"/>
              </a:spcAft>
            </a:pPr>
            <a:r>
              <a:rPr lang="zh-CN" altLang="zh-CN" sz="2400" kern="100">
                <a:latin typeface="黑体" panose="02010609060101010101" pitchFamily="2" charset="-122"/>
                <a:ea typeface="黑体" panose="02010609060101010101" pitchFamily="2" charset="-122"/>
                <a:cs typeface="Times New Roman" pitchFamily="18" charset="0"/>
              </a:rPr>
              <a:t>【注】　此诗为欧阳修被贬峡州夷陵令时作。劳停驿</a:t>
            </a:r>
            <a:r>
              <a:rPr lang="zh-CN" altLang="zh-CN" sz="2400" kern="100">
                <a:latin typeface="黑体" panose="02010609060101010101" pitchFamily="2" charset="-122"/>
                <a:ea typeface="黑体" panose="02010609060101010101" pitchFamily="2" charset="-122"/>
                <a:cs typeface="MingLiU_HKSCS" panose="02020500000000000000" pitchFamily="18" charset="-120"/>
              </a:rPr>
              <a:t>，</a:t>
            </a:r>
            <a:r>
              <a:rPr lang="zh-CN" altLang="zh-CN" sz="2400" kern="100">
                <a:latin typeface="黑体" panose="02010609060101010101" pitchFamily="2" charset="-122"/>
                <a:ea typeface="黑体" panose="02010609060101010101" pitchFamily="2" charset="-122"/>
                <a:cs typeface="Times New Roman" pitchFamily="18" charset="0"/>
              </a:rPr>
              <a:t>驿站名。</a:t>
            </a:r>
            <a:endParaRPr lang="zh-CN" altLang="zh-CN" sz="2400" kern="100">
              <a:latin typeface="黑体" panose="02010609060101010101" pitchFamily="2" charset="-122"/>
              <a:ea typeface="黑体" panose="02010609060101010101" pitchFamily="2" charset="-122"/>
              <a:cs typeface="Courier New" panose="02070309020205020404" pitchFamily="49" charset="0"/>
            </a:endParaRPr>
          </a:p>
          <a:p>
            <a:pPr indent="304800" algn="just">
              <a:lnSpc>
                <a:spcPts val="3200"/>
              </a:lnSpc>
              <a:spcAft>
                <a:spcPct val="0"/>
              </a:spcAft>
            </a:pPr>
            <a:r>
              <a:rPr lang="zh-CN" altLang="zh-CN" sz="24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Times New Roman" pitchFamily="18" charset="0"/>
              </a:rPr>
              <a:t>简要分析第三联中</a:t>
            </a:r>
            <a:r>
              <a:rPr lang="en-US" altLang="zh-CN" sz="24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Times New Roman" pitchFamily="18" charset="0"/>
              </a:rPr>
              <a:t>“</a:t>
            </a:r>
            <a:r>
              <a:rPr lang="zh-CN" altLang="zh-CN" sz="24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Times New Roman" pitchFamily="18" charset="0"/>
              </a:rPr>
              <a:t>荒</a:t>
            </a:r>
            <a:r>
              <a:rPr lang="en-US" altLang="zh-CN" sz="24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Times New Roman" pitchFamily="18" charset="0"/>
              </a:rPr>
              <a:t>”“</a:t>
            </a:r>
            <a:r>
              <a:rPr lang="zh-CN" altLang="zh-CN" sz="24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Times New Roman" pitchFamily="18" charset="0"/>
              </a:rPr>
              <a:t>瘦</a:t>
            </a:r>
            <a:r>
              <a:rPr lang="en-US" altLang="zh-CN" sz="24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Times New Roman" pitchFamily="18" charset="0"/>
              </a:rPr>
              <a:t>”</a:t>
            </a:r>
            <a:r>
              <a:rPr lang="zh-CN" altLang="zh-CN" sz="24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Times New Roman" pitchFamily="18" charset="0"/>
              </a:rPr>
              <a:t>二字的妙处。</a:t>
            </a:r>
            <a:r>
              <a:rPr lang="en-US" altLang="zh-CN" sz="24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Courier New" panose="02070309020205020404" pitchFamily="49" charset="0"/>
              </a:rPr>
              <a:t>(4</a:t>
            </a:r>
            <a:r>
              <a:rPr lang="zh-CN" altLang="zh-CN" sz="24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Times New Roman" pitchFamily="18" charset="0"/>
              </a:rPr>
              <a:t>分</a:t>
            </a:r>
            <a:r>
              <a:rPr lang="en-US" altLang="zh-CN" sz="24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Courier New" panose="02070309020205020404" pitchFamily="49" charset="0"/>
              </a:rPr>
              <a:t>)</a:t>
            </a:r>
            <a:endParaRPr lang="zh-CN" altLang="zh-CN" sz="24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Courier New" panose="02070309020205020404" pitchFamily="49" charset="0"/>
            </a:endParaRPr>
          </a:p>
        </p:txBody>
      </p:sp>
      <p:sp>
        <p:nvSpPr>
          <p:cNvPr id="4" name="文本框 3"/>
          <p:cNvSpPr txBox="1"/>
          <p:nvPr/>
        </p:nvSpPr>
        <p:spPr>
          <a:xfrm>
            <a:off x="335360" y="44624"/>
            <a:ext cx="6192688" cy="58356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诗歌鉴赏之语言</a:t>
            </a:r>
            <a:r>
              <a:rPr lang="en-US" altLang="zh-CN"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高考真题</a:t>
            </a:r>
          </a:p>
        </p:txBody>
      </p:sp>
      <p:sp>
        <p:nvSpPr>
          <p:cNvPr id="5" name="矩形 4"/>
          <p:cNvSpPr/>
          <p:nvPr/>
        </p:nvSpPr>
        <p:spPr>
          <a:xfrm>
            <a:off x="6744072" y="980728"/>
            <a:ext cx="5231904" cy="5262979"/>
          </a:xfrm>
          <a:prstGeom prst="rect">
            <a:avLst/>
          </a:prstGeom>
        </p:spPr>
        <p:txBody>
          <a:bodyPr wrap="square">
            <a:spAutoFit/>
          </a:bodyPr>
          <a:lstStyle/>
          <a:p>
            <a:pPr algn="just">
              <a:spcAft>
                <a:spcPct val="0"/>
              </a:spcAft>
            </a:pPr>
            <a:r>
              <a:rPr lang="en-US" altLang="zh-CN" sz="2400" kern="100">
                <a:latin typeface="黑体" panose="02010609060101010101" pitchFamily="2" charset="-122"/>
                <a:ea typeface="黑体" panose="02010609060101010101" pitchFamily="2" charset="-122"/>
                <a:cs typeface="Times New Roman" pitchFamily="18" charset="0"/>
              </a:rPr>
              <a:t>   </a:t>
            </a:r>
            <a:r>
              <a:rPr lang="zh-CN" altLang="zh-CN" sz="24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Times New Roman" pitchFamily="18" charset="0"/>
              </a:rPr>
              <a:t>第一步：释含义</a:t>
            </a:r>
            <a:r>
              <a:rPr lang="zh-CN" altLang="zh-CN" sz="2400" kern="100">
                <a:latin typeface="黑体" panose="02010609060101010101" pitchFamily="2" charset="-122"/>
                <a:ea typeface="黑体" panose="02010609060101010101" pitchFamily="2" charset="-122"/>
                <a:cs typeface="Times New Roman" pitchFamily="18" charset="0"/>
              </a:rPr>
              <a:t>。对所要鉴赏的关键字进行解释，“荒</a:t>
            </a:r>
            <a:r>
              <a:rPr lang="en-US" altLang="zh-CN" sz="2400" kern="100">
                <a:latin typeface="黑体" panose="02010609060101010101" pitchFamily="2" charset="-122"/>
                <a:ea typeface="黑体" panose="02010609060101010101" pitchFamily="2" charset="-122"/>
                <a:cs typeface="Times New Roman" pitchFamily="18" charset="0"/>
              </a:rPr>
              <a:t>”</a:t>
            </a:r>
            <a:r>
              <a:rPr lang="zh-CN" altLang="zh-CN" sz="2400" kern="100">
                <a:latin typeface="黑体" panose="02010609060101010101" pitchFamily="2" charset="-122"/>
                <a:ea typeface="黑体" panose="02010609060101010101" pitchFamily="2" charset="-122"/>
                <a:cs typeface="Times New Roman" pitchFamily="18" charset="0"/>
              </a:rPr>
              <a:t>意为</a:t>
            </a:r>
            <a:r>
              <a:rPr lang="en-US" altLang="zh-CN" sz="2400" kern="100">
                <a:latin typeface="黑体" panose="02010609060101010101" pitchFamily="2" charset="-122"/>
                <a:ea typeface="黑体" panose="02010609060101010101" pitchFamily="2" charset="-122"/>
                <a:cs typeface="Times New Roman" pitchFamily="18" charset="0"/>
              </a:rPr>
              <a:t>“</a:t>
            </a:r>
            <a:r>
              <a:rPr lang="zh-CN" altLang="zh-CN" sz="2400" kern="100">
                <a:latin typeface="黑体" panose="02010609060101010101" pitchFamily="2" charset="-122"/>
                <a:ea typeface="黑体" panose="02010609060101010101" pitchFamily="2" charset="-122"/>
                <a:cs typeface="Times New Roman" pitchFamily="18" charset="0"/>
              </a:rPr>
              <a:t>偏僻，荒远</a:t>
            </a:r>
            <a:r>
              <a:rPr lang="en-US" altLang="zh-CN" sz="2400" kern="100">
                <a:latin typeface="黑体" panose="02010609060101010101" pitchFamily="2" charset="-122"/>
                <a:ea typeface="黑体" panose="02010609060101010101" pitchFamily="2" charset="-122"/>
                <a:cs typeface="Times New Roman" pitchFamily="18" charset="0"/>
              </a:rPr>
              <a:t>”</a:t>
            </a:r>
            <a:r>
              <a:rPr lang="zh-CN" altLang="zh-CN" sz="2400" kern="100">
                <a:latin typeface="黑体" panose="02010609060101010101" pitchFamily="2" charset="-122"/>
                <a:ea typeface="黑体" panose="02010609060101010101" pitchFamily="2" charset="-122"/>
                <a:cs typeface="Times New Roman" pitchFamily="18" charset="0"/>
              </a:rPr>
              <a:t>；</a:t>
            </a:r>
            <a:r>
              <a:rPr lang="en-US" altLang="zh-CN" sz="2400" kern="100">
                <a:latin typeface="黑体" panose="02010609060101010101" pitchFamily="2" charset="-122"/>
                <a:ea typeface="黑体" panose="02010609060101010101" pitchFamily="2" charset="-122"/>
                <a:cs typeface="Times New Roman" pitchFamily="18" charset="0"/>
              </a:rPr>
              <a:t>“</a:t>
            </a:r>
            <a:r>
              <a:rPr lang="zh-CN" altLang="zh-CN" sz="2400" kern="100">
                <a:latin typeface="黑体" panose="02010609060101010101" pitchFamily="2" charset="-122"/>
                <a:ea typeface="黑体" panose="02010609060101010101" pitchFamily="2" charset="-122"/>
                <a:cs typeface="Times New Roman" pitchFamily="18" charset="0"/>
              </a:rPr>
              <a:t>瘦</a:t>
            </a:r>
            <a:r>
              <a:rPr lang="en-US" altLang="zh-CN" sz="2400" kern="100">
                <a:latin typeface="黑体" panose="02010609060101010101" pitchFamily="2" charset="-122"/>
                <a:ea typeface="黑体" panose="02010609060101010101" pitchFamily="2" charset="-122"/>
                <a:cs typeface="Times New Roman" pitchFamily="18" charset="0"/>
              </a:rPr>
              <a:t>”</a:t>
            </a:r>
            <a:r>
              <a:rPr lang="zh-CN" altLang="zh-CN" sz="2400" kern="100">
                <a:latin typeface="黑体" panose="02010609060101010101" pitchFamily="2" charset="-122"/>
                <a:ea typeface="黑体" panose="02010609060101010101" pitchFamily="2" charset="-122"/>
                <a:cs typeface="Times New Roman" pitchFamily="18" charset="0"/>
              </a:rPr>
              <a:t>意为</a:t>
            </a:r>
            <a:r>
              <a:rPr lang="en-US" altLang="zh-CN" sz="2400" kern="100">
                <a:latin typeface="黑体" panose="02010609060101010101" pitchFamily="2" charset="-122"/>
                <a:ea typeface="黑体" panose="02010609060101010101" pitchFamily="2" charset="-122"/>
                <a:cs typeface="Times New Roman" pitchFamily="18" charset="0"/>
              </a:rPr>
              <a:t>“</a:t>
            </a:r>
            <a:r>
              <a:rPr lang="zh-CN" altLang="zh-CN" sz="2400" kern="100">
                <a:latin typeface="黑体" panose="02010609060101010101" pitchFamily="2" charset="-122"/>
                <a:ea typeface="黑体" panose="02010609060101010101" pitchFamily="2" charset="-122"/>
                <a:cs typeface="Times New Roman" pitchFamily="18" charset="0"/>
              </a:rPr>
              <a:t>贫瘠</a:t>
            </a:r>
            <a:r>
              <a:rPr lang="en-US" altLang="zh-CN" sz="2400" kern="100">
                <a:latin typeface="黑体" panose="02010609060101010101" pitchFamily="2" charset="-122"/>
                <a:ea typeface="黑体" panose="02010609060101010101" pitchFamily="2" charset="-122"/>
                <a:cs typeface="Times New Roman" pitchFamily="18" charset="0"/>
              </a:rPr>
              <a:t>”</a:t>
            </a:r>
            <a:r>
              <a:rPr lang="zh-CN" altLang="zh-CN" sz="2400" kern="100">
                <a:latin typeface="黑体" panose="02010609060101010101" pitchFamily="2" charset="-122"/>
                <a:ea typeface="黑体" panose="02010609060101010101" pitchFamily="2" charset="-122"/>
                <a:cs typeface="Times New Roman" pitchFamily="18" charset="0"/>
              </a:rPr>
              <a:t>。</a:t>
            </a:r>
            <a:endParaRPr lang="zh-CN" altLang="zh-CN" sz="2400" kern="100">
              <a:latin typeface="黑体" panose="02010609060101010101" pitchFamily="2" charset="-122"/>
              <a:ea typeface="黑体" panose="02010609060101010101" pitchFamily="2" charset="-122"/>
              <a:cs typeface="Courier New" panose="02070309020205020404" pitchFamily="49" charset="0"/>
            </a:endParaRPr>
          </a:p>
          <a:p>
            <a:pPr indent="304800" algn="just">
              <a:spcAft>
                <a:spcPct val="0"/>
              </a:spcAft>
            </a:pPr>
            <a:r>
              <a:rPr lang="en-US" altLang="zh-CN" sz="2400" kern="100">
                <a:latin typeface="黑体" panose="02010609060101010101" pitchFamily="2" charset="-122"/>
                <a:ea typeface="黑体" panose="02010609060101010101" pitchFamily="2" charset="-122"/>
                <a:cs typeface="Times New Roman" pitchFamily="18" charset="0"/>
              </a:rPr>
              <a:t> </a:t>
            </a:r>
            <a:r>
              <a:rPr lang="zh-CN" altLang="zh-CN" sz="24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Times New Roman" pitchFamily="18" charset="0"/>
              </a:rPr>
              <a:t>第二步：结合诗歌相关内容描绘该字所呈现的景象。</a:t>
            </a:r>
            <a:r>
              <a:rPr lang="en-US" altLang="zh-CN" sz="2400" kern="100">
                <a:latin typeface="黑体" panose="02010609060101010101" pitchFamily="2" charset="-122"/>
                <a:ea typeface="黑体" panose="02010609060101010101" pitchFamily="2" charset="-122"/>
                <a:cs typeface="Times New Roman" pitchFamily="18" charset="0"/>
              </a:rPr>
              <a:t>“</a:t>
            </a:r>
            <a:r>
              <a:rPr lang="zh-CN" altLang="zh-CN" sz="2400" kern="100">
                <a:latin typeface="黑体" panose="02010609060101010101" pitchFamily="2" charset="-122"/>
                <a:ea typeface="黑体" panose="02010609060101010101" pitchFamily="2" charset="-122"/>
                <a:cs typeface="Times New Roman" pitchFamily="18" charset="0"/>
              </a:rPr>
              <a:t>荒</a:t>
            </a:r>
            <a:r>
              <a:rPr lang="en-US" altLang="zh-CN" sz="2400" kern="100">
                <a:latin typeface="黑体" panose="02010609060101010101" pitchFamily="2" charset="-122"/>
                <a:ea typeface="黑体" panose="02010609060101010101" pitchFamily="2" charset="-122"/>
                <a:cs typeface="Times New Roman" pitchFamily="18" charset="0"/>
              </a:rPr>
              <a:t>”“</a:t>
            </a:r>
            <a:r>
              <a:rPr lang="zh-CN" altLang="zh-CN" sz="2400" kern="100">
                <a:latin typeface="黑体" panose="02010609060101010101" pitchFamily="2" charset="-122"/>
                <a:ea typeface="黑体" panose="02010609060101010101" pitchFamily="2" charset="-122"/>
                <a:cs typeface="Times New Roman" pitchFamily="18" charset="0"/>
              </a:rPr>
              <a:t>瘦</a:t>
            </a:r>
            <a:r>
              <a:rPr lang="en-US" altLang="zh-CN" sz="2400" kern="100">
                <a:latin typeface="黑体" panose="02010609060101010101" pitchFamily="2" charset="-122"/>
                <a:ea typeface="黑体" panose="02010609060101010101" pitchFamily="2" charset="-122"/>
                <a:cs typeface="Times New Roman" pitchFamily="18" charset="0"/>
              </a:rPr>
              <a:t>”</a:t>
            </a:r>
            <a:r>
              <a:rPr lang="zh-CN" altLang="zh-CN" sz="2400" kern="100">
                <a:latin typeface="黑体" panose="02010609060101010101" pitchFamily="2" charset="-122"/>
                <a:ea typeface="黑体" panose="02010609060101010101" pitchFamily="2" charset="-122"/>
                <a:cs typeface="Times New Roman" pitchFamily="18" charset="0"/>
              </a:rPr>
              <a:t>二字，描绘出数缕荒烟、几户人家，在暮色笼罩之下，尤显荒凉冷落；瘦野薄田，狭促如刀，瘦瘠之至。</a:t>
            </a:r>
            <a:endParaRPr lang="zh-CN" altLang="zh-CN" sz="2400" kern="100">
              <a:latin typeface="黑体" panose="02010609060101010101" pitchFamily="2" charset="-122"/>
              <a:ea typeface="黑体" panose="02010609060101010101" pitchFamily="2" charset="-122"/>
              <a:cs typeface="Courier New" panose="02070309020205020404" pitchFamily="49" charset="0"/>
            </a:endParaRPr>
          </a:p>
          <a:p>
            <a:pPr indent="304800" algn="just">
              <a:spcAft>
                <a:spcPct val="0"/>
              </a:spcAft>
            </a:pPr>
            <a:r>
              <a:rPr lang="en-US" altLang="zh-CN" sz="2400" kern="100">
                <a:latin typeface="黑体" panose="02010609060101010101" pitchFamily="2" charset="-122"/>
                <a:ea typeface="黑体" panose="02010609060101010101" pitchFamily="2" charset="-122"/>
                <a:cs typeface="Times New Roman" pitchFamily="18" charset="0"/>
              </a:rPr>
              <a:t> </a:t>
            </a:r>
            <a:r>
              <a:rPr lang="zh-CN" altLang="zh-CN" sz="24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Times New Roman" pitchFamily="18" charset="0"/>
              </a:rPr>
              <a:t>第三步：指出该关键字的表达效果，主要包括具体形象、生动传神地描绘了什么景色，写了什么内容，表达了什么情感等。</a:t>
            </a:r>
            <a:r>
              <a:rPr lang="en-US" altLang="zh-CN" sz="2400" kern="100">
                <a:latin typeface="黑体" panose="02010609060101010101" pitchFamily="2" charset="-122"/>
                <a:ea typeface="黑体" panose="02010609060101010101" pitchFamily="2" charset="-122"/>
                <a:cs typeface="Times New Roman" pitchFamily="18" charset="0"/>
              </a:rPr>
              <a:t>“</a:t>
            </a:r>
            <a:r>
              <a:rPr lang="zh-CN" altLang="zh-CN" sz="2400" kern="100">
                <a:latin typeface="黑体" panose="02010609060101010101" pitchFamily="2" charset="-122"/>
                <a:ea typeface="黑体" panose="02010609060101010101" pitchFamily="2" charset="-122"/>
                <a:cs typeface="Times New Roman" pitchFamily="18" charset="0"/>
              </a:rPr>
              <a:t>荒</a:t>
            </a:r>
            <a:r>
              <a:rPr lang="en-US" altLang="zh-CN" sz="2400" kern="100">
                <a:latin typeface="黑体" panose="02010609060101010101" pitchFamily="2" charset="-122"/>
                <a:ea typeface="黑体" panose="02010609060101010101" pitchFamily="2" charset="-122"/>
                <a:cs typeface="Times New Roman" pitchFamily="18" charset="0"/>
              </a:rPr>
              <a:t>”“</a:t>
            </a:r>
            <a:r>
              <a:rPr lang="zh-CN" altLang="zh-CN" sz="2400" kern="100">
                <a:latin typeface="黑体" panose="02010609060101010101" pitchFamily="2" charset="-122"/>
                <a:ea typeface="黑体" panose="02010609060101010101" pitchFamily="2" charset="-122"/>
                <a:cs typeface="Times New Roman" pitchFamily="18" charset="0"/>
              </a:rPr>
              <a:t>瘦</a:t>
            </a:r>
            <a:r>
              <a:rPr lang="en-US" altLang="zh-CN" sz="2400" kern="100">
                <a:latin typeface="黑体" panose="02010609060101010101" pitchFamily="2" charset="-122"/>
                <a:ea typeface="黑体" panose="02010609060101010101" pitchFamily="2" charset="-122"/>
                <a:cs typeface="Times New Roman" pitchFamily="18" charset="0"/>
              </a:rPr>
              <a:t>”</a:t>
            </a:r>
            <a:r>
              <a:rPr lang="zh-CN" altLang="zh-CN" sz="2400" kern="100">
                <a:latin typeface="黑体" panose="02010609060101010101" pitchFamily="2" charset="-122"/>
                <a:ea typeface="黑体" panose="02010609060101010101" pitchFamily="2" charset="-122"/>
                <a:cs typeface="Times New Roman" pitchFamily="18" charset="0"/>
              </a:rPr>
              <a:t>二字，寄寓了诗人对山民的怜悯、关切，以及被贬蛮荒的孤独失意之感。</a:t>
            </a:r>
            <a:endParaRPr lang="zh-CN" altLang="zh-CN" sz="2400" kern="100">
              <a:latin typeface="黑体" panose="02010609060101010101" pitchFamily="2" charset="-122"/>
              <a:ea typeface="黑体" panose="02010609060101010101" pitchFamily="2" charset="-122"/>
              <a:cs typeface="Courier New" panose="02070309020205020404" pitchFamily="49" charset="0"/>
            </a:endParaRPr>
          </a:p>
        </p:txBody>
      </p:sp>
      <p:sp>
        <p:nvSpPr>
          <p:cNvPr id="6" name="椭圆 5"/>
          <p:cNvSpPr/>
          <p:nvPr/>
        </p:nvSpPr>
        <p:spPr>
          <a:xfrm>
            <a:off x="8544272" y="260648"/>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解</a:t>
            </a:r>
          </a:p>
        </p:txBody>
      </p:sp>
      <p:sp>
        <p:nvSpPr>
          <p:cNvPr id="7" name="椭圆 6"/>
          <p:cNvSpPr/>
          <p:nvPr/>
        </p:nvSpPr>
        <p:spPr>
          <a:xfrm>
            <a:off x="10056440" y="260648"/>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析</a:t>
            </a:r>
          </a:p>
        </p:txBody>
      </p:sp>
      <p:cxnSp>
        <p:nvCxnSpPr>
          <p:cNvPr id="8" name="直接连接符 7"/>
          <p:cNvCxnSpPr/>
          <p:nvPr/>
        </p:nvCxnSpPr>
        <p:spPr>
          <a:xfrm>
            <a:off x="8472264" y="956960"/>
            <a:ext cx="2280488" cy="0"/>
          </a:xfrm>
          <a:prstGeom prst="line">
            <a:avLst/>
          </a:prstGeom>
        </p:spPr>
        <p:style>
          <a:lnRef idx="3">
            <a:schemeClr val="accent5"/>
          </a:lnRef>
          <a:fillRef idx="0">
            <a:schemeClr val="accent5"/>
          </a:fillRef>
          <a:effectRef idx="2">
            <a:schemeClr val="accent5"/>
          </a:effectRef>
          <a:fontRef idx="minor">
            <a:schemeClr val="tx1"/>
          </a:fontRef>
        </p:style>
      </p:cxnSp>
      <p:cxnSp>
        <p:nvCxnSpPr>
          <p:cNvPr id="10" name="直接连接符 9"/>
          <p:cNvCxnSpPr/>
          <p:nvPr/>
        </p:nvCxnSpPr>
        <p:spPr>
          <a:xfrm flipH="1">
            <a:off x="6456040" y="980728"/>
            <a:ext cx="0" cy="4536504"/>
          </a:xfrm>
          <a:prstGeom prst="line">
            <a:avLst/>
          </a:prstGeom>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p:nvPr/>
        </p:nvSpPr>
        <p:spPr>
          <a:xfrm>
            <a:off x="383704" y="908720"/>
            <a:ext cx="6096000" cy="4966103"/>
          </a:xfrm>
          <a:prstGeom prst="rect">
            <a:avLst/>
          </a:prstGeom>
        </p:spPr>
        <p:txBody>
          <a:bodyPr>
            <a:spAutoFit/>
          </a:bodyPr>
          <a:lstStyle/>
          <a:p>
            <a:pPr indent="304800" algn="just">
              <a:lnSpc>
                <a:spcPts val="3200"/>
              </a:lnSpc>
              <a:spcAft>
                <a:spcPct val="0"/>
              </a:spcAft>
            </a:pPr>
            <a:r>
              <a:rPr lang="en-US" altLang="zh-CN" sz="2400" kern="100">
                <a:latin typeface="黑体" panose="02010609060101010101" pitchFamily="2" charset="-122"/>
                <a:ea typeface="黑体" panose="02010609060101010101" pitchFamily="2" charset="-122"/>
                <a:cs typeface="Courier New" panose="02070309020205020404" pitchFamily="49" charset="0"/>
              </a:rPr>
              <a:t>(</a:t>
            </a:r>
            <a:r>
              <a:rPr lang="en-US" altLang="zh-CN" sz="2400" b="1" kern="100">
                <a:latin typeface="黑体" panose="02010609060101010101" pitchFamily="2" charset="-122"/>
                <a:ea typeface="黑体" panose="02010609060101010101" pitchFamily="2" charset="-122"/>
                <a:cs typeface="Courier New" panose="02070309020205020404" pitchFamily="49" charset="0"/>
              </a:rPr>
              <a:t>2015</a:t>
            </a:r>
            <a:r>
              <a:rPr lang="en-US" altLang="zh-CN" sz="2400" kern="100">
                <a:latin typeface="黑体" panose="02010609060101010101" pitchFamily="2" charset="-122"/>
                <a:ea typeface="黑体" panose="02010609060101010101" pitchFamily="2" charset="-122"/>
                <a:cs typeface="Courier New" panose="02070309020205020404" pitchFamily="49" charset="0"/>
              </a:rPr>
              <a:t>·</a:t>
            </a:r>
            <a:r>
              <a:rPr lang="zh-CN" altLang="zh-CN" sz="2400" kern="100">
                <a:latin typeface="黑体" panose="02010609060101010101" pitchFamily="2" charset="-122"/>
                <a:ea typeface="黑体" panose="02010609060101010101" pitchFamily="2" charset="-122"/>
                <a:cs typeface="Times New Roman" pitchFamily="18" charset="0"/>
              </a:rPr>
              <a:t>湖北卷</a:t>
            </a:r>
            <a:r>
              <a:rPr lang="en-US" altLang="zh-CN" sz="2400" kern="100">
                <a:latin typeface="黑体" panose="02010609060101010101" pitchFamily="2" charset="-122"/>
                <a:ea typeface="黑体" panose="02010609060101010101" pitchFamily="2" charset="-122"/>
                <a:cs typeface="Courier New" panose="02070309020205020404" pitchFamily="49" charset="0"/>
              </a:rPr>
              <a:t>)</a:t>
            </a:r>
            <a:r>
              <a:rPr lang="zh-CN" altLang="zh-CN" sz="2400" kern="100">
                <a:latin typeface="黑体" panose="02010609060101010101" pitchFamily="2" charset="-122"/>
                <a:ea typeface="黑体" panose="02010609060101010101" pitchFamily="2" charset="-122"/>
                <a:cs typeface="Times New Roman" pitchFamily="18" charset="0"/>
              </a:rPr>
              <a:t>阅读下面这首宋诗，然后回答问题。</a:t>
            </a:r>
            <a:endParaRPr lang="zh-CN" altLang="zh-CN" sz="2400" kern="100">
              <a:latin typeface="黑体" panose="02010609060101010101" pitchFamily="2" charset="-122"/>
              <a:ea typeface="黑体" panose="02010609060101010101" pitchFamily="2" charset="-122"/>
              <a:cs typeface="Courier New" panose="02070309020205020404" pitchFamily="49" charset="0"/>
            </a:endParaRPr>
          </a:p>
          <a:p>
            <a:pPr algn="ctr">
              <a:lnSpc>
                <a:spcPts val="3200"/>
              </a:lnSpc>
              <a:spcAft>
                <a:spcPct val="0"/>
              </a:spcAft>
            </a:pPr>
            <a:r>
              <a:rPr lang="zh-CN" altLang="zh-CN" sz="2400" kern="100">
                <a:latin typeface="黑体" panose="02010609060101010101" pitchFamily="2" charset="-122"/>
                <a:ea typeface="黑体" panose="02010609060101010101" pitchFamily="2" charset="-122"/>
                <a:cs typeface="Times New Roman" pitchFamily="18" charset="0"/>
              </a:rPr>
              <a:t>劳停驿</a:t>
            </a:r>
            <a:r>
              <a:rPr lang="zh-CN" altLang="zh-CN" sz="2400" kern="100" baseline="30000">
                <a:latin typeface="黑体" panose="02010609060101010101" pitchFamily="2" charset="-122"/>
                <a:ea typeface="黑体" panose="02010609060101010101" pitchFamily="2" charset="-122"/>
                <a:cs typeface="Times New Roman" pitchFamily="18" charset="0"/>
              </a:rPr>
              <a:t>【注】</a:t>
            </a:r>
            <a:endParaRPr lang="zh-CN" altLang="zh-CN" sz="2400" kern="100">
              <a:latin typeface="黑体" panose="02010609060101010101" pitchFamily="2" charset="-122"/>
              <a:ea typeface="黑体" panose="02010609060101010101" pitchFamily="2" charset="-122"/>
              <a:cs typeface="Courier New" panose="02070309020205020404" pitchFamily="49" charset="0"/>
            </a:endParaRPr>
          </a:p>
          <a:p>
            <a:pPr indent="304800" algn="ctr">
              <a:lnSpc>
                <a:spcPts val="3200"/>
              </a:lnSpc>
              <a:spcAft>
                <a:spcPct val="0"/>
              </a:spcAft>
            </a:pPr>
            <a:r>
              <a:rPr lang="zh-CN" altLang="zh-CN" sz="2400" kern="100">
                <a:latin typeface="黑体" panose="02010609060101010101" pitchFamily="2" charset="-122"/>
                <a:ea typeface="黑体" panose="02010609060101010101" pitchFamily="2" charset="-122"/>
                <a:cs typeface="Times New Roman" pitchFamily="18" charset="0"/>
              </a:rPr>
              <a:t>欧阳修</a:t>
            </a:r>
            <a:endParaRPr lang="zh-CN" altLang="zh-CN" sz="2400" kern="100">
              <a:latin typeface="黑体" panose="02010609060101010101" pitchFamily="2" charset="-122"/>
              <a:ea typeface="黑体" panose="02010609060101010101" pitchFamily="2" charset="-122"/>
              <a:cs typeface="Courier New" panose="02070309020205020404" pitchFamily="49" charset="0"/>
            </a:endParaRPr>
          </a:p>
          <a:p>
            <a:pPr indent="304800" algn="ctr">
              <a:lnSpc>
                <a:spcPts val="3200"/>
              </a:lnSpc>
              <a:spcAft>
                <a:spcPct val="0"/>
              </a:spcAft>
            </a:pPr>
            <a:r>
              <a:rPr lang="zh-CN" altLang="zh-CN" sz="2400" kern="100">
                <a:latin typeface="黑体" panose="02010609060101010101" pitchFamily="2" charset="-122"/>
                <a:ea typeface="黑体" panose="02010609060101010101" pitchFamily="2" charset="-122"/>
                <a:cs typeface="Times New Roman" pitchFamily="18" charset="0"/>
              </a:rPr>
              <a:t>孤舟转山曲</a:t>
            </a:r>
            <a:r>
              <a:rPr lang="zh-CN" altLang="zh-CN" sz="2400" kern="100">
                <a:latin typeface="黑体" panose="02010609060101010101" pitchFamily="2" charset="-122"/>
                <a:ea typeface="黑体" panose="02010609060101010101" pitchFamily="2" charset="-122"/>
                <a:cs typeface="MingLiU_HKSCS" panose="02020500000000000000" pitchFamily="18" charset="-120"/>
              </a:rPr>
              <a:t>，</a:t>
            </a:r>
            <a:r>
              <a:rPr lang="zh-CN" altLang="zh-CN" sz="2400" kern="100">
                <a:latin typeface="黑体" panose="02010609060101010101" pitchFamily="2" charset="-122"/>
                <a:ea typeface="黑体" panose="02010609060101010101" pitchFamily="2" charset="-122"/>
                <a:cs typeface="Times New Roman" pitchFamily="18" charset="0"/>
              </a:rPr>
              <a:t>豁尔见平川。</a:t>
            </a:r>
            <a:endParaRPr lang="zh-CN" altLang="zh-CN" sz="2400" kern="100">
              <a:latin typeface="黑体" panose="02010609060101010101" pitchFamily="2" charset="-122"/>
              <a:ea typeface="黑体" panose="02010609060101010101" pitchFamily="2" charset="-122"/>
              <a:cs typeface="Courier New" panose="02070309020205020404" pitchFamily="49" charset="0"/>
            </a:endParaRPr>
          </a:p>
          <a:p>
            <a:pPr indent="304800" algn="ctr">
              <a:lnSpc>
                <a:spcPts val="3200"/>
              </a:lnSpc>
              <a:spcAft>
                <a:spcPct val="0"/>
              </a:spcAft>
            </a:pPr>
            <a:r>
              <a:rPr lang="zh-CN" altLang="zh-CN" sz="2400" kern="100">
                <a:latin typeface="黑体" panose="02010609060101010101" pitchFamily="2" charset="-122"/>
                <a:ea typeface="黑体" panose="02010609060101010101" pitchFamily="2" charset="-122"/>
                <a:cs typeface="Times New Roman" pitchFamily="18" charset="0"/>
              </a:rPr>
              <a:t>树杪帆初落</a:t>
            </a:r>
            <a:r>
              <a:rPr lang="zh-CN" altLang="zh-CN" sz="2400" kern="100">
                <a:latin typeface="黑体" panose="02010609060101010101" pitchFamily="2" charset="-122"/>
                <a:ea typeface="黑体" panose="02010609060101010101" pitchFamily="2" charset="-122"/>
                <a:cs typeface="MingLiU_HKSCS" panose="02020500000000000000" pitchFamily="18" charset="-120"/>
              </a:rPr>
              <a:t>，</a:t>
            </a:r>
            <a:r>
              <a:rPr lang="zh-CN" altLang="zh-CN" sz="2400" kern="100">
                <a:latin typeface="黑体" panose="02010609060101010101" pitchFamily="2" charset="-122"/>
                <a:ea typeface="黑体" panose="02010609060101010101" pitchFamily="2" charset="-122"/>
                <a:cs typeface="Times New Roman" pitchFamily="18" charset="0"/>
              </a:rPr>
              <a:t>峰头月正圆。</a:t>
            </a:r>
            <a:endParaRPr lang="zh-CN" altLang="zh-CN" sz="2400" kern="100">
              <a:latin typeface="黑体" panose="02010609060101010101" pitchFamily="2" charset="-122"/>
              <a:ea typeface="黑体" panose="02010609060101010101" pitchFamily="2" charset="-122"/>
              <a:cs typeface="Courier New" panose="02070309020205020404" pitchFamily="49" charset="0"/>
            </a:endParaRPr>
          </a:p>
          <a:p>
            <a:pPr indent="304800" algn="ctr">
              <a:lnSpc>
                <a:spcPts val="3200"/>
              </a:lnSpc>
              <a:spcAft>
                <a:spcPct val="0"/>
              </a:spcAft>
            </a:pPr>
            <a:r>
              <a:rPr lang="zh-CN" altLang="zh-CN" sz="2400" b="1" u="sng" kern="100">
                <a:solidFill>
                  <a:srgbClr val="FF0000"/>
                </a:solidFill>
                <a:effectLst>
                  <a:outerShdw blurRad="38100" dist="38100" dir="2700000" algn="tl">
                    <a:srgbClr val="000000">
                      <a:alpha val="43137"/>
                    </a:srgbClr>
                  </a:outerShdw>
                </a:effectLst>
                <a:highlight>
                  <a:srgbClr val="FFFF00"/>
                </a:highlight>
                <a:latin typeface="黑体" panose="02010609060101010101" pitchFamily="2" charset="-122"/>
                <a:ea typeface="黑体" panose="02010609060101010101" pitchFamily="2" charset="-122"/>
              </a:rPr>
              <a:t>荒</a:t>
            </a:r>
            <a:r>
              <a:rPr lang="zh-CN" altLang="zh-CN" sz="2400" kern="100">
                <a:latin typeface="黑体" panose="02010609060101010101" pitchFamily="2" charset="-122"/>
                <a:ea typeface="黑体" panose="02010609060101010101" pitchFamily="2" charset="-122"/>
                <a:cs typeface="Times New Roman" pitchFamily="18" charset="0"/>
              </a:rPr>
              <a:t>烟几家聚</a:t>
            </a:r>
            <a:r>
              <a:rPr lang="zh-CN" altLang="zh-CN" sz="2400" kern="100">
                <a:latin typeface="黑体" panose="02010609060101010101" pitchFamily="2" charset="-122"/>
                <a:ea typeface="黑体" panose="02010609060101010101" pitchFamily="2" charset="-122"/>
                <a:cs typeface="MingLiU_HKSCS" panose="02020500000000000000" pitchFamily="18" charset="-120"/>
              </a:rPr>
              <a:t>，</a:t>
            </a:r>
            <a:r>
              <a:rPr lang="zh-CN" altLang="zh-CN" sz="2400" b="1" u="sng" kern="100">
                <a:solidFill>
                  <a:srgbClr val="FF0000"/>
                </a:solidFill>
                <a:effectLst>
                  <a:outerShdw blurRad="38100" dist="38100" dir="2700000" algn="tl">
                    <a:srgbClr val="000000">
                      <a:alpha val="43137"/>
                    </a:srgbClr>
                  </a:outerShdw>
                </a:effectLst>
                <a:highlight>
                  <a:srgbClr val="FFFF00"/>
                </a:highlight>
                <a:latin typeface="黑体" panose="02010609060101010101" pitchFamily="2" charset="-122"/>
                <a:ea typeface="黑体" panose="02010609060101010101" pitchFamily="2" charset="-122"/>
              </a:rPr>
              <a:t>瘦</a:t>
            </a:r>
            <a:r>
              <a:rPr lang="zh-CN" altLang="zh-CN" sz="2400" kern="100">
                <a:latin typeface="黑体" panose="02010609060101010101" pitchFamily="2" charset="-122"/>
                <a:ea typeface="黑体" panose="02010609060101010101" pitchFamily="2" charset="-122"/>
                <a:cs typeface="楷体_GB2312"/>
              </a:rPr>
              <a:t>野一刀田。</a:t>
            </a:r>
            <a:endParaRPr lang="zh-CN" altLang="zh-CN" sz="2400" kern="100">
              <a:latin typeface="黑体" panose="02010609060101010101" pitchFamily="2" charset="-122"/>
              <a:ea typeface="黑体" panose="02010609060101010101" pitchFamily="2" charset="-122"/>
              <a:cs typeface="Courier New" panose="02070309020205020404" pitchFamily="49" charset="0"/>
            </a:endParaRPr>
          </a:p>
          <a:p>
            <a:pPr indent="304800" algn="ctr">
              <a:lnSpc>
                <a:spcPts val="3200"/>
              </a:lnSpc>
              <a:spcAft>
                <a:spcPct val="0"/>
              </a:spcAft>
            </a:pPr>
            <a:r>
              <a:rPr lang="zh-CN" altLang="zh-CN" sz="2400" kern="100">
                <a:latin typeface="黑体" panose="02010609060101010101" pitchFamily="2" charset="-122"/>
                <a:ea typeface="黑体" panose="02010609060101010101" pitchFamily="2" charset="-122"/>
                <a:cs typeface="楷体_GB2312"/>
              </a:rPr>
              <a:t>行客愁明发</a:t>
            </a:r>
            <a:r>
              <a:rPr lang="zh-CN" altLang="zh-CN" sz="2400" kern="100">
                <a:latin typeface="黑体" panose="02010609060101010101" pitchFamily="2" charset="-122"/>
                <a:ea typeface="黑体" panose="02010609060101010101" pitchFamily="2" charset="-122"/>
                <a:cs typeface="MingLiU_HKSCS" panose="02020500000000000000" pitchFamily="18" charset="-120"/>
              </a:rPr>
              <a:t>，</a:t>
            </a:r>
            <a:r>
              <a:rPr lang="zh-CN" altLang="zh-CN" sz="2400" kern="100">
                <a:latin typeface="黑体" panose="02010609060101010101" pitchFamily="2" charset="-122"/>
                <a:ea typeface="黑体" panose="02010609060101010101" pitchFamily="2" charset="-122"/>
                <a:cs typeface="楷体_GB2312"/>
              </a:rPr>
              <a:t>惊滩鸟道前。</a:t>
            </a:r>
            <a:endParaRPr lang="zh-CN" altLang="zh-CN" sz="2400" kern="100">
              <a:latin typeface="黑体" panose="02010609060101010101" pitchFamily="2" charset="-122"/>
              <a:ea typeface="黑体" panose="02010609060101010101" pitchFamily="2" charset="-122"/>
              <a:cs typeface="Courier New" panose="02070309020205020404" pitchFamily="49" charset="0"/>
            </a:endParaRPr>
          </a:p>
          <a:p>
            <a:pPr algn="just">
              <a:lnSpc>
                <a:spcPts val="3200"/>
              </a:lnSpc>
              <a:spcAft>
                <a:spcPct val="0"/>
              </a:spcAft>
            </a:pPr>
            <a:r>
              <a:rPr lang="zh-CN" altLang="zh-CN" sz="2400" kern="100">
                <a:latin typeface="黑体" panose="02010609060101010101" pitchFamily="2" charset="-122"/>
                <a:ea typeface="黑体" panose="02010609060101010101" pitchFamily="2" charset="-122"/>
                <a:cs typeface="Times New Roman" pitchFamily="18" charset="0"/>
              </a:rPr>
              <a:t>【注】　此诗为欧阳修被贬峡州夷陵令时作。劳停驿</a:t>
            </a:r>
            <a:r>
              <a:rPr lang="zh-CN" altLang="zh-CN" sz="2400" kern="100">
                <a:latin typeface="黑体" panose="02010609060101010101" pitchFamily="2" charset="-122"/>
                <a:ea typeface="黑体" panose="02010609060101010101" pitchFamily="2" charset="-122"/>
                <a:cs typeface="MingLiU_HKSCS" panose="02020500000000000000" pitchFamily="18" charset="-120"/>
              </a:rPr>
              <a:t>，</a:t>
            </a:r>
            <a:r>
              <a:rPr lang="zh-CN" altLang="zh-CN" sz="2400" kern="100">
                <a:latin typeface="黑体" panose="02010609060101010101" pitchFamily="2" charset="-122"/>
                <a:ea typeface="黑体" panose="02010609060101010101" pitchFamily="2" charset="-122"/>
                <a:cs typeface="Times New Roman" pitchFamily="18" charset="0"/>
              </a:rPr>
              <a:t>驿站名。</a:t>
            </a:r>
            <a:endParaRPr lang="zh-CN" altLang="zh-CN" sz="2400" kern="100">
              <a:latin typeface="黑体" panose="02010609060101010101" pitchFamily="2" charset="-122"/>
              <a:ea typeface="黑体" panose="02010609060101010101" pitchFamily="2" charset="-122"/>
              <a:cs typeface="Courier New" panose="02070309020205020404" pitchFamily="49" charset="0"/>
            </a:endParaRPr>
          </a:p>
          <a:p>
            <a:pPr indent="304800" algn="just">
              <a:lnSpc>
                <a:spcPts val="3200"/>
              </a:lnSpc>
              <a:spcAft>
                <a:spcPct val="0"/>
              </a:spcAft>
            </a:pPr>
            <a:r>
              <a:rPr lang="zh-CN" altLang="zh-CN" sz="24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Times New Roman" pitchFamily="18" charset="0"/>
              </a:rPr>
              <a:t>简要分析第三联中</a:t>
            </a:r>
            <a:r>
              <a:rPr lang="en-US" altLang="zh-CN" sz="24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Times New Roman" pitchFamily="18" charset="0"/>
              </a:rPr>
              <a:t>“</a:t>
            </a:r>
            <a:r>
              <a:rPr lang="zh-CN" altLang="zh-CN" sz="24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Times New Roman" pitchFamily="18" charset="0"/>
              </a:rPr>
              <a:t>荒</a:t>
            </a:r>
            <a:r>
              <a:rPr lang="en-US" altLang="zh-CN" sz="24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Times New Roman" pitchFamily="18" charset="0"/>
              </a:rPr>
              <a:t>”“</a:t>
            </a:r>
            <a:r>
              <a:rPr lang="zh-CN" altLang="zh-CN" sz="24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Times New Roman" pitchFamily="18" charset="0"/>
              </a:rPr>
              <a:t>瘦</a:t>
            </a:r>
            <a:r>
              <a:rPr lang="en-US" altLang="zh-CN" sz="24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Times New Roman" pitchFamily="18" charset="0"/>
              </a:rPr>
              <a:t>”</a:t>
            </a:r>
            <a:r>
              <a:rPr lang="zh-CN" altLang="zh-CN" sz="24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Times New Roman" pitchFamily="18" charset="0"/>
              </a:rPr>
              <a:t>二字的妙处。</a:t>
            </a:r>
            <a:r>
              <a:rPr lang="en-US" altLang="zh-CN" sz="24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Courier New" panose="02070309020205020404" pitchFamily="49" charset="0"/>
              </a:rPr>
              <a:t>(4</a:t>
            </a:r>
            <a:r>
              <a:rPr lang="zh-CN" altLang="zh-CN" sz="24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Times New Roman" pitchFamily="18" charset="0"/>
              </a:rPr>
              <a:t>分</a:t>
            </a:r>
            <a:r>
              <a:rPr lang="en-US" altLang="zh-CN" sz="24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Courier New" panose="02070309020205020404" pitchFamily="49" charset="0"/>
              </a:rPr>
              <a:t>)</a:t>
            </a:r>
            <a:endParaRPr lang="zh-CN" altLang="zh-CN" sz="2400" u="sng" kern="1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Courier New" panose="02070309020205020404" pitchFamily="49" charset="0"/>
            </a:endParaRPr>
          </a:p>
        </p:txBody>
      </p:sp>
      <p:sp>
        <p:nvSpPr>
          <p:cNvPr id="4" name="文本框 3"/>
          <p:cNvSpPr txBox="1"/>
          <p:nvPr/>
        </p:nvSpPr>
        <p:spPr>
          <a:xfrm>
            <a:off x="335360" y="44624"/>
            <a:ext cx="6192688" cy="58356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诗歌鉴赏之语言</a:t>
            </a:r>
            <a:r>
              <a:rPr lang="en-US" altLang="zh-CN"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高考真题</a:t>
            </a:r>
          </a:p>
        </p:txBody>
      </p:sp>
      <p:cxnSp>
        <p:nvCxnSpPr>
          <p:cNvPr id="5" name="直接连接符 4"/>
          <p:cNvCxnSpPr/>
          <p:nvPr/>
        </p:nvCxnSpPr>
        <p:spPr>
          <a:xfrm flipH="1">
            <a:off x="6546343" y="980728"/>
            <a:ext cx="0" cy="4536504"/>
          </a:xfrm>
          <a:prstGeom prst="line">
            <a:avLst/>
          </a:prstGeom>
        </p:spPr>
        <p:style>
          <a:lnRef idx="3">
            <a:schemeClr val="accent5"/>
          </a:lnRef>
          <a:fillRef idx="0">
            <a:schemeClr val="accent5"/>
          </a:fillRef>
          <a:effectRef idx="2">
            <a:schemeClr val="accent5"/>
          </a:effectRef>
          <a:fontRef idx="minor">
            <a:schemeClr val="tx1"/>
          </a:fontRef>
        </p:style>
      </p:cxnSp>
      <p:sp>
        <p:nvSpPr>
          <p:cNvPr id="7" name="椭圆 6"/>
          <p:cNvSpPr/>
          <p:nvPr/>
        </p:nvSpPr>
        <p:spPr>
          <a:xfrm>
            <a:off x="8472264" y="332656"/>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答</a:t>
            </a:r>
          </a:p>
        </p:txBody>
      </p:sp>
      <p:sp>
        <p:nvSpPr>
          <p:cNvPr id="8" name="椭圆 7"/>
          <p:cNvSpPr/>
          <p:nvPr/>
        </p:nvSpPr>
        <p:spPr>
          <a:xfrm>
            <a:off x="9984432" y="332656"/>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案</a:t>
            </a:r>
          </a:p>
        </p:txBody>
      </p:sp>
      <p:cxnSp>
        <p:nvCxnSpPr>
          <p:cNvPr id="9" name="直接连接符 8"/>
          <p:cNvCxnSpPr/>
          <p:nvPr/>
        </p:nvCxnSpPr>
        <p:spPr>
          <a:xfrm>
            <a:off x="8400256" y="1028968"/>
            <a:ext cx="2280488" cy="0"/>
          </a:xfrm>
          <a:prstGeom prst="line">
            <a:avLst/>
          </a:prstGeom>
        </p:spPr>
        <p:style>
          <a:lnRef idx="3">
            <a:schemeClr val="accent5"/>
          </a:lnRef>
          <a:fillRef idx="0">
            <a:schemeClr val="accent5"/>
          </a:fillRef>
          <a:effectRef idx="2">
            <a:schemeClr val="accent5"/>
          </a:effectRef>
          <a:fontRef idx="minor">
            <a:schemeClr val="tx1"/>
          </a:fontRef>
        </p:style>
      </p:cxnSp>
      <p:sp>
        <p:nvSpPr>
          <p:cNvPr id="2" name="矩形 1"/>
          <p:cNvSpPr/>
          <p:nvPr/>
        </p:nvSpPr>
        <p:spPr>
          <a:xfrm>
            <a:off x="6960096" y="1289622"/>
            <a:ext cx="5040560" cy="4524315"/>
          </a:xfrm>
          <a:prstGeom prst="rect">
            <a:avLst/>
          </a:prstGeom>
        </p:spPr>
        <p:txBody>
          <a:bodyPr wrap="square">
            <a:spAutoFit/>
          </a:bodyPr>
          <a:lstStyle/>
          <a:p>
            <a:pPr indent="457200"/>
            <a:r>
              <a:rPr lang="en-US" altLang="zh-CN" sz="2400" b="1" u="sng" kern="100">
                <a:solidFill>
                  <a:srgbClr val="FF0000"/>
                </a:solidFill>
                <a:effectLst>
                  <a:outerShdw blurRad="38100" dist="38100" dir="2700000" algn="tl">
                    <a:srgbClr val="000000">
                      <a:alpha val="43137"/>
                    </a:srgbClr>
                  </a:outerShdw>
                </a:effectLst>
                <a:highlight>
                  <a:srgbClr val="FFFF00"/>
                </a:highlight>
                <a:latin typeface="黑体" panose="02010609060101010101" pitchFamily="2" charset="-122"/>
                <a:ea typeface="黑体" panose="02010609060101010101" pitchFamily="2" charset="-122"/>
              </a:rPr>
              <a:t>(</a:t>
            </a:r>
            <a:r>
              <a:rPr lang="zh-CN" altLang="zh-CN" sz="2400" b="1" u="sng" kern="100">
                <a:solidFill>
                  <a:srgbClr val="FF0000"/>
                </a:solidFill>
                <a:effectLst>
                  <a:outerShdw blurRad="38100" dist="38100" dir="2700000" algn="tl">
                    <a:srgbClr val="000000">
                      <a:alpha val="43137"/>
                    </a:srgbClr>
                  </a:outerShdw>
                </a:effectLst>
                <a:highlight>
                  <a:srgbClr val="FFFF00"/>
                </a:highlight>
                <a:latin typeface="黑体" panose="02010609060101010101" pitchFamily="2" charset="-122"/>
                <a:ea typeface="黑体" panose="02010609060101010101" pitchFamily="2" charset="-122"/>
                <a:cs typeface="Times New Roman" pitchFamily="18" charset="0"/>
              </a:rPr>
              <a:t>步骤一</a:t>
            </a:r>
            <a:r>
              <a:rPr lang="en-US" altLang="zh-CN" sz="2400" kern="100">
                <a:solidFill>
                  <a:srgbClr val="FF0000"/>
                </a:solidFill>
                <a:highlight>
                  <a:srgbClr val="FFFF00"/>
                </a:highlight>
                <a:latin typeface="黑体" panose="02010609060101010101" pitchFamily="2" charset="-122"/>
                <a:ea typeface="黑体" panose="02010609060101010101" pitchFamily="2" charset="-122"/>
              </a:rPr>
              <a:t>)</a:t>
            </a:r>
            <a:r>
              <a:rPr lang="en-US" altLang="zh-CN" sz="2400" kern="100">
                <a:solidFill>
                  <a:schemeClr val="tx1"/>
                </a:solidFill>
                <a:latin typeface="黑体" panose="02010609060101010101" pitchFamily="2" charset="-122"/>
                <a:ea typeface="黑体" panose="02010609060101010101" pitchFamily="2" charset="-122"/>
                <a:cs typeface="Times New Roman" pitchFamily="18" charset="0"/>
              </a:rPr>
              <a:t>“</a:t>
            </a:r>
            <a:r>
              <a:rPr lang="zh-CN" altLang="zh-CN" sz="2400" kern="100">
                <a:latin typeface="黑体" panose="02010609060101010101" pitchFamily="2" charset="-122"/>
                <a:ea typeface="黑体" panose="02010609060101010101" pitchFamily="2" charset="-122"/>
                <a:cs typeface="Times New Roman" pitchFamily="18" charset="0"/>
              </a:rPr>
              <a:t>荒</a:t>
            </a:r>
            <a:r>
              <a:rPr lang="en-US" altLang="zh-CN" sz="2400" kern="100">
                <a:latin typeface="黑体" panose="02010609060101010101" pitchFamily="2" charset="-122"/>
                <a:ea typeface="黑体" panose="02010609060101010101" pitchFamily="2" charset="-122"/>
                <a:cs typeface="Times New Roman" pitchFamily="18" charset="0"/>
              </a:rPr>
              <a:t>”“</a:t>
            </a:r>
            <a:r>
              <a:rPr lang="zh-CN" altLang="zh-CN" sz="2400" kern="100">
                <a:latin typeface="黑体" panose="02010609060101010101" pitchFamily="2" charset="-122"/>
                <a:ea typeface="黑体" panose="02010609060101010101" pitchFamily="2" charset="-122"/>
                <a:cs typeface="Times New Roman" pitchFamily="18" charset="0"/>
              </a:rPr>
              <a:t>瘦</a:t>
            </a:r>
            <a:r>
              <a:rPr lang="en-US" altLang="zh-CN" sz="2400" kern="100">
                <a:latin typeface="黑体" panose="02010609060101010101" pitchFamily="2" charset="-122"/>
                <a:ea typeface="黑体" panose="02010609060101010101" pitchFamily="2" charset="-122"/>
                <a:cs typeface="Times New Roman" pitchFamily="18" charset="0"/>
              </a:rPr>
              <a:t>”</a:t>
            </a:r>
            <a:r>
              <a:rPr lang="zh-CN" altLang="zh-CN" sz="2400" kern="100">
                <a:latin typeface="黑体" panose="02010609060101010101" pitchFamily="2" charset="-122"/>
                <a:ea typeface="黑体" panose="02010609060101010101" pitchFamily="2" charset="-122"/>
                <a:cs typeface="Times New Roman" pitchFamily="18" charset="0"/>
              </a:rPr>
              <a:t>二字，包含地僻、田瘦等多重意义。</a:t>
            </a:r>
            <a:endParaRPr lang="en-US" altLang="zh-CN" sz="2400" kern="100">
              <a:latin typeface="黑体" panose="02010609060101010101" pitchFamily="2" charset="-122"/>
              <a:ea typeface="黑体" panose="02010609060101010101" pitchFamily="2" charset="-122"/>
              <a:cs typeface="Times New Roman" pitchFamily="18" charset="0"/>
            </a:endParaRPr>
          </a:p>
          <a:p>
            <a:pPr indent="457200"/>
            <a:r>
              <a:rPr lang="en-US" altLang="zh-CN" sz="2400" b="1" u="sng" kern="100">
                <a:solidFill>
                  <a:srgbClr val="FF0000"/>
                </a:solidFill>
                <a:effectLst>
                  <a:outerShdw blurRad="38100" dist="38100" dir="2700000" algn="tl">
                    <a:srgbClr val="000000">
                      <a:alpha val="43137"/>
                    </a:srgbClr>
                  </a:outerShdw>
                </a:effectLst>
                <a:highlight>
                  <a:srgbClr val="FFFF00"/>
                </a:highlight>
                <a:latin typeface="黑体" panose="02010609060101010101" pitchFamily="2" charset="-122"/>
                <a:ea typeface="黑体" panose="02010609060101010101" pitchFamily="2" charset="-122"/>
              </a:rPr>
              <a:t>(</a:t>
            </a:r>
            <a:r>
              <a:rPr lang="zh-CN" altLang="zh-CN" sz="2400" b="1" u="sng" kern="100">
                <a:solidFill>
                  <a:srgbClr val="FF0000"/>
                </a:solidFill>
                <a:effectLst>
                  <a:outerShdw blurRad="38100" dist="38100" dir="2700000" algn="tl">
                    <a:srgbClr val="000000">
                      <a:alpha val="43137"/>
                    </a:srgbClr>
                  </a:outerShdw>
                </a:effectLst>
                <a:highlight>
                  <a:srgbClr val="FFFF00"/>
                </a:highlight>
                <a:latin typeface="黑体" panose="02010609060101010101" pitchFamily="2" charset="-122"/>
                <a:ea typeface="黑体" panose="02010609060101010101" pitchFamily="2" charset="-122"/>
              </a:rPr>
              <a:t>步骤二</a:t>
            </a:r>
            <a:r>
              <a:rPr lang="en-US" altLang="zh-CN" sz="2400" b="1" u="sng" kern="100">
                <a:solidFill>
                  <a:srgbClr val="FF0000"/>
                </a:solidFill>
                <a:effectLst>
                  <a:outerShdw blurRad="38100" dist="38100" dir="2700000" algn="tl">
                    <a:srgbClr val="000000">
                      <a:alpha val="43137"/>
                    </a:srgbClr>
                  </a:outerShdw>
                </a:effectLst>
                <a:highlight>
                  <a:srgbClr val="FFFF00"/>
                </a:highlight>
                <a:latin typeface="黑体" panose="02010609060101010101" pitchFamily="2" charset="-122"/>
                <a:ea typeface="黑体" panose="02010609060101010101" pitchFamily="2" charset="-122"/>
              </a:rPr>
              <a:t>)</a:t>
            </a:r>
            <a:r>
              <a:rPr lang="zh-CN" altLang="zh-CN" sz="2400" kern="100">
                <a:latin typeface="黑体" panose="02010609060101010101" pitchFamily="2" charset="-122"/>
                <a:ea typeface="黑体" panose="02010609060101010101" pitchFamily="2" charset="-122"/>
                <a:cs typeface="Times New Roman" pitchFamily="18" charset="0"/>
              </a:rPr>
              <a:t>主要描绘出数缕荒烟、几户人家，在暮色笼罩之下，尤显荒凉冷落；瘦野薄田，狭促如刀，瘦瘠之至。</a:t>
            </a:r>
            <a:endParaRPr lang="en-US" altLang="zh-CN" sz="2400" kern="100">
              <a:latin typeface="黑体" panose="02010609060101010101" pitchFamily="2" charset="-122"/>
              <a:ea typeface="黑体" panose="02010609060101010101" pitchFamily="2" charset="-122"/>
              <a:cs typeface="Times New Roman" pitchFamily="18" charset="0"/>
            </a:endParaRPr>
          </a:p>
          <a:p>
            <a:pPr indent="457200"/>
            <a:r>
              <a:rPr lang="en-US" altLang="zh-CN" sz="2400" b="1" u="sng" kern="100">
                <a:solidFill>
                  <a:srgbClr val="FF0000"/>
                </a:solidFill>
                <a:effectLst>
                  <a:outerShdw blurRad="38100" dist="38100" dir="2700000" algn="tl">
                    <a:srgbClr val="000000">
                      <a:alpha val="43137"/>
                    </a:srgbClr>
                  </a:outerShdw>
                </a:effectLst>
                <a:highlight>
                  <a:srgbClr val="FFFF00"/>
                </a:highlight>
                <a:latin typeface="黑体" panose="02010609060101010101" pitchFamily="2" charset="-122"/>
                <a:ea typeface="黑体" panose="02010609060101010101" pitchFamily="2" charset="-122"/>
              </a:rPr>
              <a:t>(</a:t>
            </a:r>
            <a:r>
              <a:rPr lang="zh-CN" altLang="zh-CN" sz="2400" b="1" u="sng" kern="100">
                <a:solidFill>
                  <a:srgbClr val="FF0000"/>
                </a:solidFill>
                <a:effectLst>
                  <a:outerShdw blurRad="38100" dist="38100" dir="2700000" algn="tl">
                    <a:srgbClr val="000000">
                      <a:alpha val="43137"/>
                    </a:srgbClr>
                  </a:outerShdw>
                </a:effectLst>
                <a:highlight>
                  <a:srgbClr val="FFFF00"/>
                </a:highlight>
                <a:latin typeface="黑体" panose="02010609060101010101" pitchFamily="2" charset="-122"/>
                <a:ea typeface="黑体" panose="02010609060101010101" pitchFamily="2" charset="-122"/>
              </a:rPr>
              <a:t>步骤三</a:t>
            </a:r>
            <a:r>
              <a:rPr lang="en-US" altLang="zh-CN" sz="2400" b="1" u="sng" kern="100">
                <a:solidFill>
                  <a:srgbClr val="FF0000"/>
                </a:solidFill>
                <a:effectLst>
                  <a:outerShdw blurRad="38100" dist="38100" dir="2700000" algn="tl">
                    <a:srgbClr val="000000">
                      <a:alpha val="43137"/>
                    </a:srgbClr>
                  </a:outerShdw>
                </a:effectLst>
                <a:highlight>
                  <a:srgbClr val="FFFF00"/>
                </a:highlight>
                <a:latin typeface="黑体" panose="02010609060101010101" pitchFamily="2" charset="-122"/>
                <a:ea typeface="黑体" panose="02010609060101010101" pitchFamily="2" charset="-122"/>
              </a:rPr>
              <a:t>)</a:t>
            </a:r>
            <a:r>
              <a:rPr lang="zh-CN" altLang="zh-CN" sz="2400" kern="100">
                <a:latin typeface="黑体" panose="02010609060101010101" pitchFamily="2" charset="-122"/>
                <a:ea typeface="黑体" panose="02010609060101010101" pitchFamily="2" charset="-122"/>
                <a:cs typeface="Times New Roman" pitchFamily="18" charset="0"/>
              </a:rPr>
              <a:t>作者用词十分贴切，显得自然而工稳，具有很强的感染力。作者这样写，寄寓了诗人对山民的怜悯、关切，以及诗人被贬蛮荒的失意，极好地丰富了全诗的情感内涵。</a:t>
            </a:r>
            <a:endParaRPr lang="zh-CN" altLang="en-US" sz="2400">
              <a:latin typeface="黑体" panose="02010609060101010101" pitchFamily="2" charset="-122"/>
              <a:ea typeface="黑体" panose="02010609060101010101" pitchFamily="2" charset="-122"/>
            </a:endParaRPr>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323930" y="539289"/>
            <a:ext cx="7704856" cy="58356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语言类之炼句</a:t>
            </a:r>
            <a:r>
              <a:rPr lang="en-US" altLang="zh-CN"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常见设问</a:t>
            </a:r>
          </a:p>
        </p:txBody>
      </p:sp>
      <p:graphicFrame>
        <p:nvGraphicFramePr>
          <p:cNvPr id="3" name="表格 2"/>
          <p:cNvGraphicFramePr>
            <a:graphicFrameLocks noGrp="1"/>
          </p:cNvGraphicFramePr>
          <p:nvPr/>
        </p:nvGraphicFramePr>
        <p:xfrm>
          <a:off x="255270" y="1762125"/>
          <a:ext cx="11366500" cy="3901440"/>
        </p:xfrm>
        <a:graphic>
          <a:graphicData uri="http://schemas.openxmlformats.org/drawingml/2006/table">
            <a:tbl>
              <a:tblPr>
                <a:tableStyleId>{ED083AE6-46FA-4A59-8FB0-9F97EB10719F}</a:tableStyleId>
              </a:tblPr>
              <a:tblGrid>
                <a:gridCol w="11366500"/>
              </a:tblGrid>
              <a:tr h="0">
                <a:tc>
                  <a:txBody>
                    <a:bodyPr/>
                    <a:lstStyle/>
                    <a:p>
                      <a:pPr indent="457200" algn="l">
                        <a:lnSpc>
                          <a:spcPct val="200000"/>
                        </a:lnSpc>
                        <a:spcAft>
                          <a:spcPct val="0"/>
                        </a:spcAft>
                      </a:pPr>
                      <a:r>
                        <a:rPr lang="zh-CN" altLang="en-US" sz="3200" kern="100">
                          <a:solidFill>
                            <a:srgbClr val="FF0000"/>
                          </a:solidFill>
                          <a:effectLst/>
                          <a:latin typeface="黑体" panose="02010609060101010101" pitchFamily="2" charset="-122"/>
                          <a:ea typeface="黑体" panose="02010609060101010101" pitchFamily="2" charset="-122"/>
                        </a:rPr>
                        <a:t>★</a:t>
                      </a:r>
                      <a:r>
                        <a:rPr lang="zh-CN" sz="3200" kern="100">
                          <a:solidFill>
                            <a:srgbClr val="0000FF"/>
                          </a:solidFill>
                          <a:effectLst/>
                          <a:latin typeface="黑体" panose="02010609060101010101" pitchFamily="2" charset="-122"/>
                          <a:ea typeface="黑体" panose="02010609060101010101" pitchFamily="2" charset="-122"/>
                        </a:rPr>
                        <a:t>分析某一诗句的含意</a:t>
                      </a:r>
                      <a:r>
                        <a:rPr lang="zh-CN" sz="3200" kern="100">
                          <a:solidFill>
                            <a:srgbClr val="FF0000"/>
                          </a:solidFill>
                          <a:effectLst/>
                          <a:latin typeface="黑体" panose="02010609060101010101" pitchFamily="2" charset="-122"/>
                          <a:ea typeface="黑体" panose="02010609060101010101" pitchFamily="2" charset="-122"/>
                        </a:rPr>
                        <a:t>。</a:t>
                      </a:r>
                      <a:endParaRPr lang="zh-CN" sz="2400" kern="100">
                        <a:solidFill>
                          <a:srgbClr val="FF0000"/>
                        </a:solidFill>
                        <a:effectLst/>
                        <a:latin typeface="黑体" panose="02010609060101010101" pitchFamily="2" charset="-122"/>
                        <a:ea typeface="黑体" panose="02010609060101010101" pitchFamily="2" charset="-122"/>
                        <a:cs typeface="Courier New" panose="02070309020205020404" pitchFamily="49" charset="0"/>
                      </a:endParaRPr>
                    </a:p>
                  </a:txBody>
                  <a:tcPr marL="68580" marR="68580" marT="0" marB="0" anchor="ctr"/>
                </a:tc>
              </a:tr>
              <a:tr h="975360">
                <a:tc>
                  <a:txBody>
                    <a:bodyPr/>
                    <a:lstStyle/>
                    <a:p>
                      <a:pPr indent="457200" algn="l">
                        <a:lnSpc>
                          <a:spcPct val="200000"/>
                        </a:lnSpc>
                        <a:spcAft>
                          <a:spcPct val="0"/>
                        </a:spcAft>
                      </a:pPr>
                      <a:r>
                        <a:rPr lang="zh-CN" altLang="en-US" sz="3200" kern="100">
                          <a:solidFill>
                            <a:srgbClr val="FF0000"/>
                          </a:solidFill>
                          <a:effectLst/>
                          <a:latin typeface="黑体" panose="02010609060101010101" pitchFamily="2" charset="-122"/>
                          <a:ea typeface="黑体" panose="02010609060101010101" pitchFamily="2" charset="-122"/>
                        </a:rPr>
                        <a:t>★</a:t>
                      </a:r>
                      <a:r>
                        <a:rPr lang="zh-CN" altLang="en-US" sz="3200" kern="100">
                          <a:solidFill>
                            <a:srgbClr val="0000FF"/>
                          </a:solidFill>
                          <a:effectLst/>
                          <a:latin typeface="黑体" panose="02010609060101010101" pitchFamily="2" charset="-122"/>
                          <a:ea typeface="黑体" panose="02010609060101010101" pitchFamily="2" charset="-122"/>
                          <a:cs typeface="+mn-cs"/>
                        </a:rPr>
                        <a:t>请简要赏析这首诗的首句</a:t>
                      </a:r>
                      <a:r>
                        <a:rPr lang="en-US" sz="3200" kern="100">
                          <a:solidFill>
                            <a:srgbClr val="0000FF"/>
                          </a:solidFill>
                          <a:effectLst/>
                          <a:latin typeface="黑体" panose="02010609060101010101" pitchFamily="2" charset="-122"/>
                          <a:ea typeface="黑体" panose="02010609060101010101" pitchFamily="2" charset="-122"/>
                          <a:cs typeface="+mn-cs"/>
                        </a:rPr>
                        <a:t>(</a:t>
                      </a:r>
                      <a:r>
                        <a:rPr lang="zh-CN" altLang="en-US" sz="3200" kern="100">
                          <a:solidFill>
                            <a:srgbClr val="0000FF"/>
                          </a:solidFill>
                          <a:effectLst/>
                          <a:latin typeface="黑体" panose="02010609060101010101" pitchFamily="2" charset="-122"/>
                          <a:ea typeface="黑体" panose="02010609060101010101" pitchFamily="2" charset="-122"/>
                          <a:cs typeface="+mn-cs"/>
                        </a:rPr>
                        <a:t>承上启下句或结句</a:t>
                      </a:r>
                      <a:r>
                        <a:rPr lang="en-US" sz="3200" kern="100">
                          <a:solidFill>
                            <a:srgbClr val="0000FF"/>
                          </a:solidFill>
                          <a:effectLst/>
                          <a:latin typeface="黑体" panose="02010609060101010101" pitchFamily="2" charset="-122"/>
                          <a:ea typeface="黑体" panose="02010609060101010101" pitchFamily="2" charset="-122"/>
                          <a:cs typeface="+mn-cs"/>
                        </a:rPr>
                        <a:t>)</a:t>
                      </a:r>
                      <a:r>
                        <a:rPr lang="zh-CN" altLang="en-US" sz="3200" kern="100">
                          <a:solidFill>
                            <a:srgbClr val="0000FF"/>
                          </a:solidFill>
                          <a:effectLst/>
                          <a:latin typeface="黑体" panose="02010609060101010101" pitchFamily="2" charset="-122"/>
                          <a:ea typeface="黑体" panose="02010609060101010101" pitchFamily="2" charset="-122"/>
                          <a:cs typeface="+mn-cs"/>
                        </a:rPr>
                        <a:t>。</a:t>
                      </a:r>
                    </a:p>
                  </a:txBody>
                  <a:tcPr marL="68580" marR="68580" marT="0" marB="0" anchor="ctr"/>
                </a:tc>
              </a:tr>
              <a:tr h="0">
                <a:tc>
                  <a:txBody>
                    <a:bodyPr/>
                    <a:lstStyle/>
                    <a:p>
                      <a:pPr indent="457200" algn="l">
                        <a:lnSpc>
                          <a:spcPct val="200000"/>
                        </a:lnSpc>
                        <a:spcAft>
                          <a:spcPct val="0"/>
                        </a:spcAft>
                      </a:pPr>
                      <a:r>
                        <a:rPr lang="zh-CN" altLang="en-US" sz="3200" kern="100">
                          <a:solidFill>
                            <a:srgbClr val="FF0000"/>
                          </a:solidFill>
                          <a:effectLst/>
                          <a:latin typeface="黑体" panose="02010609060101010101" pitchFamily="2" charset="-122"/>
                          <a:ea typeface="黑体" panose="02010609060101010101" pitchFamily="2" charset="-122"/>
                        </a:rPr>
                        <a:t>★</a:t>
                      </a:r>
                      <a:r>
                        <a:rPr lang="zh-CN" altLang="en-US" sz="3200" kern="100">
                          <a:solidFill>
                            <a:srgbClr val="0000FF"/>
                          </a:solidFill>
                          <a:effectLst/>
                          <a:latin typeface="黑体" panose="02010609060101010101" pitchFamily="2" charset="-122"/>
                          <a:ea typeface="黑体" panose="02010609060101010101" pitchFamily="2" charset="-122"/>
                          <a:cs typeface="+mn-cs"/>
                        </a:rPr>
                        <a:t>请对这首诗的第几联进行赏析。</a:t>
                      </a:r>
                    </a:p>
                  </a:txBody>
                  <a:tcPr marL="68580" marR="68580" marT="0" marB="0" anchor="ctr"/>
                </a:tc>
              </a:tr>
              <a:tr h="0">
                <a:tc>
                  <a:txBody>
                    <a:bodyPr/>
                    <a:lstStyle/>
                    <a:p>
                      <a:pPr indent="457200" algn="l">
                        <a:lnSpc>
                          <a:spcPct val="200000"/>
                        </a:lnSpc>
                        <a:spcAft>
                          <a:spcPct val="0"/>
                        </a:spcAft>
                      </a:pPr>
                      <a:r>
                        <a:rPr lang="zh-CN" altLang="en-US" sz="3200" kern="100">
                          <a:solidFill>
                            <a:srgbClr val="FF0000"/>
                          </a:solidFill>
                          <a:effectLst/>
                          <a:latin typeface="黑体" panose="02010609060101010101" pitchFamily="2" charset="-122"/>
                          <a:ea typeface="黑体" panose="02010609060101010101" pitchFamily="2" charset="-122"/>
                        </a:rPr>
                        <a:t>★</a:t>
                      </a:r>
                      <a:r>
                        <a:rPr lang="zh-CN" altLang="en-US" sz="3200" kern="100">
                          <a:solidFill>
                            <a:srgbClr val="0000FF"/>
                          </a:solidFill>
                          <a:effectLst/>
                          <a:latin typeface="黑体" panose="02010609060101010101" pitchFamily="2" charset="-122"/>
                          <a:ea typeface="黑体" panose="02010609060101010101" pitchFamily="2" charset="-122"/>
                          <a:cs typeface="+mn-cs"/>
                        </a:rPr>
                        <a:t>结合全诗，简要分析某一诗句的妙处。</a:t>
                      </a:r>
                    </a:p>
                  </a:txBody>
                  <a:tcPr marL="68580" marR="68580" marT="0" marB="0" anchor="ctr"/>
                </a:tc>
              </a:tr>
            </a:tbl>
          </a:graphicData>
        </a:graphic>
      </p:graphicFrame>
    </p:spTree>
  </p:cSld>
  <p:clrMapOvr>
    <a:masterClrMapping/>
  </p:clrMapOvr>
  <p:transition/>
  <p:timing/>
</p:sld>
</file>

<file path=ppt/slides/slide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335360" y="44624"/>
            <a:ext cx="7704856"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诗歌鉴赏之语言炼句</a:t>
            </a:r>
            <a:r>
              <a:rPr lang="en-US" altLang="zh-CN"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答题步骤</a:t>
            </a:r>
          </a:p>
        </p:txBody>
      </p:sp>
      <p:sp>
        <p:nvSpPr>
          <p:cNvPr id="3" name="矩形 2"/>
          <p:cNvSpPr/>
          <p:nvPr/>
        </p:nvSpPr>
        <p:spPr>
          <a:xfrm>
            <a:off x="531495" y="1575435"/>
            <a:ext cx="11486515" cy="4310380"/>
          </a:xfrm>
          <a:prstGeom prst="rect">
            <a:avLst/>
          </a:prstGeom>
        </p:spPr>
        <p:txBody>
          <a:bodyPr wrap="square">
            <a:spAutoFit/>
          </a:bodyPr>
          <a:lstStyle/>
          <a:p>
            <a:pPr indent="304800" algn="just">
              <a:lnSpc>
                <a:spcPct val="140000"/>
              </a:lnSpc>
              <a:spcAft>
                <a:spcPct val="0"/>
              </a:spcAft>
            </a:pPr>
            <a:r>
              <a:rPr lang="zh-CN" altLang="zh-CN" sz="2800" b="1" u="sng" kern="100">
                <a:solidFill>
                  <a:srgbClr val="FF0000"/>
                </a:solidFill>
                <a:effectLst>
                  <a:outerShdw blurRad="38100" dist="38100" dir="2700000" algn="tl">
                    <a:srgbClr val="000000">
                      <a:alpha val="43137"/>
                    </a:srgbClr>
                  </a:outerShdw>
                </a:effectLst>
                <a:latin typeface="Times New Roman" pitchFamily="18" charset="0"/>
                <a:ea typeface="黑体" panose="02010609060101010101" pitchFamily="2" charset="-122"/>
                <a:cs typeface="Times New Roman" pitchFamily="18" charset="0"/>
              </a:rPr>
              <a:t>步骤一</a:t>
            </a:r>
            <a:r>
              <a:rPr lang="zh-CN" altLang="zh-CN" sz="2800" b="1" kern="100">
                <a:effectLst>
                  <a:outerShdw blurRad="38100" dist="38100" dir="2700000" algn="tl">
                    <a:srgbClr val="000000">
                      <a:alpha val="43137"/>
                    </a:srgbClr>
                  </a:outerShdw>
                </a:effectLst>
                <a:latin typeface="Times New Roman" pitchFamily="18" charset="0"/>
                <a:ea typeface="黑体" panose="02010609060101010101" pitchFamily="2" charset="-122"/>
                <a:cs typeface="Times New Roman" pitchFamily="18" charset="0"/>
              </a:rPr>
              <a:t>：</a:t>
            </a:r>
            <a:r>
              <a:rPr lang="zh-CN" altLang="zh-CN" sz="2800" b="1" kern="10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理解诗句含意</a:t>
            </a:r>
            <a:r>
              <a:rPr lang="zh-CN" altLang="zh-CN" sz="2800" b="1" kern="100">
                <a:solidFill>
                  <a:srgbClr val="0000FF"/>
                </a:solidFill>
                <a:effectLst>
                  <a:outerShdw blurRad="38100" dist="38100" dir="2700000" algn="tl">
                    <a:srgbClr val="000000">
                      <a:alpha val="43137"/>
                    </a:srgbClr>
                  </a:outerShdw>
                </a:effectLst>
                <a:latin typeface="宋体" pitchFamily="2" charset="-122"/>
                <a:cs typeface="Times New Roman" pitchFamily="18" charset="0"/>
              </a:rPr>
              <a:t>，</a:t>
            </a:r>
            <a:r>
              <a:rPr lang="zh-CN" altLang="zh-CN" sz="2800" b="1" kern="10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描述诗句</a:t>
            </a:r>
            <a:r>
              <a:rPr lang="zh-CN" altLang="zh-CN" sz="2800" b="1" u="sng" kern="100">
                <a:solidFill>
                  <a:srgbClr val="FF0000"/>
                </a:solidFill>
                <a:effectLst>
                  <a:outerShdw blurRad="38100" dist="38100" dir="2700000" algn="tl">
                    <a:srgbClr val="000000">
                      <a:alpha val="43137"/>
                    </a:srgbClr>
                  </a:outerShdw>
                </a:effectLst>
                <a:highlight>
                  <a:srgbClr val="FFFF00"/>
                </a:highlight>
                <a:latin typeface="Times New Roman" pitchFamily="18" charset="0"/>
                <a:cs typeface="Times New Roman" pitchFamily="18" charset="0"/>
              </a:rPr>
              <a:t>内容</a:t>
            </a:r>
            <a:r>
              <a:rPr lang="zh-CN" altLang="zh-CN" sz="2800" b="1" kern="100">
                <a:effectLst>
                  <a:outerShdw blurRad="38100" dist="38100" dir="2700000" algn="tl">
                    <a:srgbClr val="000000">
                      <a:alpha val="43137"/>
                    </a:srgbClr>
                  </a:outerShdw>
                </a:effectLst>
                <a:latin typeface="Times New Roman" pitchFamily="18" charset="0"/>
                <a:cs typeface="Times New Roman" pitchFamily="18" charset="0"/>
              </a:rPr>
              <a:t>。（翻译诗句意思）</a:t>
            </a:r>
            <a:endParaRPr lang="zh-CN" altLang="zh-CN" sz="2800" b="1" kern="100">
              <a:effectLst>
                <a:outerShdw blurRad="38100" dist="38100" dir="2700000" algn="tl">
                  <a:srgbClr val="000000">
                    <a:alpha val="43137"/>
                  </a:srgbClr>
                </a:outerShdw>
              </a:effectLst>
              <a:latin typeface="宋体" pitchFamily="2" charset="-122"/>
              <a:cs typeface="Courier New" panose="02070309020205020404" pitchFamily="49" charset="0"/>
            </a:endParaRPr>
          </a:p>
          <a:p>
            <a:pPr indent="304800" algn="just">
              <a:lnSpc>
                <a:spcPct val="140000"/>
              </a:lnSpc>
              <a:spcAft>
                <a:spcPct val="0"/>
              </a:spcAft>
            </a:pPr>
            <a:r>
              <a:rPr lang="zh-CN" altLang="zh-CN" sz="2800" b="1" u="sng" kern="100">
                <a:solidFill>
                  <a:srgbClr val="FF0000"/>
                </a:solidFill>
                <a:effectLst>
                  <a:outerShdw blurRad="38100" dist="38100" dir="2700000" algn="tl">
                    <a:srgbClr val="000000">
                      <a:alpha val="43137"/>
                    </a:srgbClr>
                  </a:outerShdw>
                </a:effectLst>
                <a:latin typeface="Times New Roman" pitchFamily="18" charset="0"/>
                <a:ea typeface="黑体" panose="02010609060101010101" pitchFamily="2" charset="-122"/>
                <a:cs typeface="Times New Roman" pitchFamily="18" charset="0"/>
              </a:rPr>
              <a:t>步骤二</a:t>
            </a:r>
            <a:r>
              <a:rPr lang="zh-CN" altLang="zh-CN" sz="2800" b="1" kern="100">
                <a:effectLst>
                  <a:outerShdw blurRad="38100" dist="38100" dir="2700000" algn="tl">
                    <a:srgbClr val="000000">
                      <a:alpha val="43137"/>
                    </a:srgbClr>
                  </a:outerShdw>
                </a:effectLst>
                <a:latin typeface="Times New Roman" pitchFamily="18" charset="0"/>
                <a:ea typeface="黑体" panose="02010609060101010101" pitchFamily="2" charset="-122"/>
                <a:cs typeface="Times New Roman" pitchFamily="18" charset="0"/>
              </a:rPr>
              <a:t>：</a:t>
            </a:r>
            <a:r>
              <a:rPr lang="zh-CN" altLang="zh-CN" sz="2800" b="1" kern="10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指明诗句在炼字、词法、句法、章法上的特点，尤其是运用了什么</a:t>
            </a:r>
            <a:r>
              <a:rPr lang="zh-CN" altLang="zh-CN" sz="2800" b="1" u="sng" kern="100">
                <a:solidFill>
                  <a:srgbClr val="FF0000"/>
                </a:solidFill>
                <a:effectLst>
                  <a:outerShdw blurRad="38100" dist="38100" dir="2700000" algn="tl">
                    <a:srgbClr val="000000">
                      <a:alpha val="43137"/>
                    </a:srgbClr>
                  </a:outerShdw>
                </a:effectLst>
                <a:highlight>
                  <a:srgbClr val="FFFF00"/>
                </a:highlight>
                <a:latin typeface="Times New Roman" pitchFamily="18" charset="0"/>
                <a:cs typeface="Times New Roman" pitchFamily="18" charset="0"/>
              </a:rPr>
              <a:t>表现手法</a:t>
            </a:r>
            <a:r>
              <a:rPr lang="zh-CN" altLang="zh-CN" sz="2800" b="1" kern="10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，并分析其</a:t>
            </a:r>
            <a:r>
              <a:rPr lang="zh-CN" altLang="zh-CN" sz="2800" b="1" u="sng" kern="100">
                <a:solidFill>
                  <a:srgbClr val="FF0000"/>
                </a:solidFill>
                <a:effectLst>
                  <a:outerShdw blurRad="38100" dist="38100" dir="2700000" algn="tl">
                    <a:srgbClr val="000000">
                      <a:alpha val="43137"/>
                    </a:srgbClr>
                  </a:outerShdw>
                </a:effectLst>
                <a:highlight>
                  <a:srgbClr val="FFFF00"/>
                </a:highlight>
                <a:latin typeface="Times New Roman" pitchFamily="18" charset="0"/>
                <a:cs typeface="Times New Roman" pitchFamily="18" charset="0"/>
              </a:rPr>
              <a:t>作用</a:t>
            </a:r>
            <a:r>
              <a:rPr lang="zh-CN" altLang="zh-CN" sz="2800" b="1" kern="10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及表达</a:t>
            </a:r>
            <a:r>
              <a:rPr lang="zh-CN" altLang="zh-CN" sz="2800" b="1" u="sng" kern="100">
                <a:solidFill>
                  <a:srgbClr val="FF0000"/>
                </a:solidFill>
                <a:effectLst>
                  <a:outerShdw blurRad="38100" dist="38100" dir="2700000" algn="tl">
                    <a:srgbClr val="000000">
                      <a:alpha val="43137"/>
                    </a:srgbClr>
                  </a:outerShdw>
                </a:effectLst>
                <a:highlight>
                  <a:srgbClr val="FFFF00"/>
                </a:highlight>
                <a:latin typeface="Times New Roman" pitchFamily="18" charset="0"/>
                <a:cs typeface="Times New Roman" pitchFamily="18" charset="0"/>
              </a:rPr>
              <a:t>效果</a:t>
            </a:r>
            <a:r>
              <a:rPr lang="zh-CN" altLang="zh-CN" sz="2800" b="1" kern="10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a:t>
            </a:r>
          </a:p>
          <a:p>
            <a:pPr indent="304800" algn="just">
              <a:lnSpc>
                <a:spcPct val="140000"/>
              </a:lnSpc>
              <a:spcAft>
                <a:spcPct val="0"/>
              </a:spcAft>
            </a:pPr>
            <a:r>
              <a:rPr lang="zh-CN" altLang="zh-CN" sz="2800" b="1" u="sng" kern="100">
                <a:solidFill>
                  <a:srgbClr val="FF0000"/>
                </a:solidFill>
                <a:effectLst>
                  <a:outerShdw blurRad="38100" dist="38100" dir="2700000" algn="tl">
                    <a:srgbClr val="000000">
                      <a:alpha val="43137"/>
                    </a:srgbClr>
                  </a:outerShdw>
                </a:effectLst>
                <a:latin typeface="Times New Roman" pitchFamily="18" charset="0"/>
                <a:ea typeface="黑体" panose="02010609060101010101" pitchFamily="2" charset="-122"/>
                <a:cs typeface="Times New Roman" pitchFamily="18" charset="0"/>
              </a:rPr>
              <a:t>步骤三</a:t>
            </a:r>
            <a:r>
              <a:rPr lang="zh-CN" altLang="zh-CN" sz="2800" b="1" kern="100">
                <a:effectLst>
                  <a:outerShdw blurRad="38100" dist="38100" dir="2700000" algn="tl">
                    <a:srgbClr val="000000">
                      <a:alpha val="43137"/>
                    </a:srgbClr>
                  </a:outerShdw>
                </a:effectLst>
                <a:latin typeface="Times New Roman" pitchFamily="18" charset="0"/>
                <a:ea typeface="黑体" panose="02010609060101010101" pitchFamily="2" charset="-122"/>
                <a:cs typeface="Times New Roman" pitchFamily="18" charset="0"/>
              </a:rPr>
              <a:t>：</a:t>
            </a:r>
            <a:r>
              <a:rPr lang="zh-CN" altLang="zh-CN" sz="2800" b="1" kern="10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根据诗句在全诗中所处的位置，分析诗句在全诗的</a:t>
            </a:r>
            <a:r>
              <a:rPr lang="zh-CN" altLang="zh-CN" sz="2800" b="1" u="sng" kern="100">
                <a:solidFill>
                  <a:srgbClr val="FF0000"/>
                </a:solidFill>
                <a:effectLst>
                  <a:outerShdw blurRad="38100" dist="38100" dir="2700000" algn="tl">
                    <a:srgbClr val="000000">
                      <a:alpha val="43137"/>
                    </a:srgbClr>
                  </a:outerShdw>
                </a:effectLst>
                <a:highlight>
                  <a:srgbClr val="FFFF00"/>
                </a:highlight>
                <a:latin typeface="Times New Roman" pitchFamily="18" charset="0"/>
                <a:cs typeface="Times New Roman" pitchFamily="18" charset="0"/>
              </a:rPr>
              <a:t>结构</a:t>
            </a:r>
            <a:r>
              <a:rPr lang="zh-CN" altLang="zh-CN" sz="2800" b="1" kern="10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上所起的</a:t>
            </a:r>
            <a:r>
              <a:rPr lang="zh-CN" altLang="zh-CN" sz="2800" b="1" u="sng" kern="100">
                <a:solidFill>
                  <a:srgbClr val="FF0000"/>
                </a:solidFill>
                <a:effectLst>
                  <a:outerShdw blurRad="38100" dist="38100" dir="2700000" algn="tl">
                    <a:srgbClr val="000000">
                      <a:alpha val="43137"/>
                    </a:srgbClr>
                  </a:outerShdw>
                </a:effectLst>
                <a:highlight>
                  <a:srgbClr val="FFFF00"/>
                </a:highlight>
                <a:latin typeface="Times New Roman" pitchFamily="18" charset="0"/>
                <a:cs typeface="Times New Roman" pitchFamily="18" charset="0"/>
              </a:rPr>
              <a:t>作用</a:t>
            </a:r>
            <a:r>
              <a:rPr lang="zh-CN" altLang="zh-CN" sz="2800" b="1" kern="10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a:t>
            </a:r>
            <a:r>
              <a:rPr lang="zh-CN" altLang="zh-CN" sz="2800" b="1" kern="10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（构思、手法技巧）</a:t>
            </a:r>
            <a:endParaRPr lang="zh-CN" altLang="zh-CN" sz="2800" b="1" kern="100">
              <a:solidFill>
                <a:srgbClr val="0000FF"/>
              </a:solidFill>
              <a:effectLst>
                <a:outerShdw blurRad="38100" dist="38100" dir="2700000" algn="tl">
                  <a:srgbClr val="000000">
                    <a:alpha val="43137"/>
                  </a:srgbClr>
                </a:outerShdw>
              </a:effectLst>
              <a:latin typeface="Times New Roman" pitchFamily="18" charset="0"/>
              <a:cs typeface="Times New Roman" pitchFamily="18" charset="0"/>
            </a:endParaRPr>
          </a:p>
          <a:p>
            <a:pPr indent="304800" algn="just">
              <a:lnSpc>
                <a:spcPct val="140000"/>
              </a:lnSpc>
              <a:spcAft>
                <a:spcPct val="0"/>
              </a:spcAft>
            </a:pPr>
            <a:r>
              <a:rPr lang="zh-CN" altLang="zh-CN" sz="2800" b="1" u="sng" kern="100">
                <a:solidFill>
                  <a:srgbClr val="FF0000"/>
                </a:solidFill>
                <a:effectLst>
                  <a:outerShdw blurRad="38100" dist="38100" dir="2700000" algn="tl">
                    <a:srgbClr val="000000">
                      <a:alpha val="43137"/>
                    </a:srgbClr>
                  </a:outerShdw>
                </a:effectLst>
                <a:latin typeface="Times New Roman" pitchFamily="18" charset="0"/>
                <a:ea typeface="黑体" panose="02010609060101010101" pitchFamily="2" charset="-122"/>
                <a:cs typeface="Times New Roman" pitchFamily="18" charset="0"/>
              </a:rPr>
              <a:t>步骤四</a:t>
            </a:r>
            <a:r>
              <a:rPr lang="zh-CN" altLang="zh-CN" sz="2800" b="1" kern="100">
                <a:effectLst>
                  <a:outerShdw blurRad="38100" dist="38100" dir="2700000" algn="tl">
                    <a:srgbClr val="000000">
                      <a:alpha val="43137"/>
                    </a:srgbClr>
                  </a:outerShdw>
                </a:effectLst>
                <a:latin typeface="Times New Roman" pitchFamily="18" charset="0"/>
                <a:ea typeface="黑体" panose="02010609060101010101" pitchFamily="2" charset="-122"/>
                <a:cs typeface="Times New Roman" pitchFamily="18" charset="0"/>
              </a:rPr>
              <a:t>：</a:t>
            </a:r>
            <a:r>
              <a:rPr lang="zh-CN" altLang="zh-CN" sz="2800" b="1" kern="10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点出诗句营造了怎样的</a:t>
            </a:r>
            <a:r>
              <a:rPr lang="zh-CN" altLang="zh-CN" sz="2800" b="1" u="sng" kern="100">
                <a:solidFill>
                  <a:srgbClr val="FF0000"/>
                </a:solidFill>
                <a:effectLst>
                  <a:outerShdw blurRad="38100" dist="38100" dir="2700000" algn="tl">
                    <a:srgbClr val="000000">
                      <a:alpha val="43137"/>
                    </a:srgbClr>
                  </a:outerShdw>
                </a:effectLst>
                <a:highlight>
                  <a:srgbClr val="FFFF00"/>
                </a:highlight>
                <a:latin typeface="Times New Roman" pitchFamily="18" charset="0"/>
                <a:cs typeface="Times New Roman" pitchFamily="18" charset="0"/>
              </a:rPr>
              <a:t>意境</a:t>
            </a:r>
            <a:r>
              <a:rPr lang="zh-CN" altLang="zh-CN" sz="2800" b="1" kern="10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，或表达了诗人怎样的</a:t>
            </a:r>
            <a:r>
              <a:rPr lang="zh-CN" altLang="zh-CN" sz="2800" b="1" u="sng" kern="100">
                <a:solidFill>
                  <a:srgbClr val="FF0000"/>
                </a:solidFill>
                <a:effectLst>
                  <a:outerShdw blurRad="38100" dist="38100" dir="2700000" algn="tl">
                    <a:srgbClr val="000000">
                      <a:alpha val="43137"/>
                    </a:srgbClr>
                  </a:outerShdw>
                </a:effectLst>
                <a:highlight>
                  <a:srgbClr val="FFFF00"/>
                </a:highlight>
                <a:latin typeface="Times New Roman" pitchFamily="18" charset="0"/>
                <a:cs typeface="Times New Roman" pitchFamily="18" charset="0"/>
              </a:rPr>
              <a:t>感情</a:t>
            </a:r>
            <a:r>
              <a:rPr lang="zh-CN" altLang="zh-CN" sz="2800" b="1" kern="10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a:t>
            </a:r>
            <a:r>
              <a:rPr lang="zh-CN" altLang="zh-CN" sz="2800" b="1" kern="10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（表情达意）</a:t>
            </a:r>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335360" y="44624"/>
            <a:ext cx="7704856" cy="58356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诗歌鉴赏之语言炼句</a:t>
            </a:r>
            <a:r>
              <a:rPr lang="en-US" altLang="zh-CN"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高考真题</a:t>
            </a:r>
          </a:p>
        </p:txBody>
      </p:sp>
      <p:sp>
        <p:nvSpPr>
          <p:cNvPr id="3" name="矩形 2"/>
          <p:cNvSpPr/>
          <p:nvPr/>
        </p:nvSpPr>
        <p:spPr>
          <a:xfrm>
            <a:off x="479376" y="1012954"/>
            <a:ext cx="6608854" cy="4832092"/>
          </a:xfrm>
          <a:prstGeom prst="rect">
            <a:avLst/>
          </a:prstGeom>
        </p:spPr>
        <p:txBody>
          <a:bodyPr wrap="square">
            <a:spAutoFit/>
          </a:bodyPr>
          <a:lstStyle/>
          <a:p>
            <a:r>
              <a:rPr lang="en-US" altLang="zh-CN" sz="2800">
                <a:latin typeface="黑体" panose="02010609060101010101" pitchFamily="2" charset="-122"/>
                <a:ea typeface="黑体" panose="02010609060101010101" pitchFamily="2" charset="-122"/>
              </a:rPr>
              <a:t>(2017·</a:t>
            </a:r>
            <a:r>
              <a:rPr lang="zh-CN" altLang="en-US" sz="2800">
                <a:latin typeface="黑体" panose="02010609060101010101" pitchFamily="2" charset="-122"/>
                <a:ea typeface="黑体" panose="02010609060101010101" pitchFamily="2" charset="-122"/>
              </a:rPr>
              <a:t>全国卷</a:t>
            </a:r>
            <a:r>
              <a:rPr lang="en-US" altLang="zh-CN" sz="2800">
                <a:latin typeface="黑体" panose="02010609060101010101" pitchFamily="2" charset="-122"/>
                <a:ea typeface="黑体" panose="02010609060101010101" pitchFamily="2" charset="-122"/>
              </a:rPr>
              <a:t>Ⅰ</a:t>
            </a:r>
            <a:r>
              <a:rPr lang="zh-CN" altLang="en-US" sz="2800">
                <a:latin typeface="黑体" panose="02010609060101010101" pitchFamily="2" charset="-122"/>
                <a:ea typeface="黑体" panose="02010609060101010101" pitchFamily="2" charset="-122"/>
              </a:rPr>
              <a:t>，改造</a:t>
            </a:r>
            <a:r>
              <a:rPr lang="en-US" altLang="zh-CN" sz="2800">
                <a:latin typeface="黑体" panose="02010609060101010101" pitchFamily="2" charset="-122"/>
                <a:ea typeface="黑体" panose="02010609060101010101" pitchFamily="2" charset="-122"/>
              </a:rPr>
              <a:t>)</a:t>
            </a:r>
            <a:r>
              <a:rPr lang="zh-CN" altLang="en-US" sz="2800">
                <a:latin typeface="黑体" panose="02010609060101010101" pitchFamily="2" charset="-122"/>
                <a:ea typeface="黑体" panose="02010609060101010101" pitchFamily="2" charset="-122"/>
              </a:rPr>
              <a:t>阅读下面这首宋诗，完成后面的题目。 </a:t>
            </a:r>
          </a:p>
          <a:p>
            <a:pPr algn="ctr"/>
            <a:r>
              <a:rPr lang="zh-CN" altLang="en-US" sz="2800">
                <a:latin typeface="黑体" panose="02010609060101010101" pitchFamily="2" charset="-122"/>
                <a:ea typeface="黑体" panose="02010609060101010101" pitchFamily="2" charset="-122"/>
              </a:rPr>
              <a:t>礼部贡院阅进士就试</a:t>
            </a:r>
          </a:p>
          <a:p>
            <a:pPr algn="ctr"/>
            <a:r>
              <a:rPr lang="zh-CN" altLang="en-US" sz="2800">
                <a:latin typeface="黑体" panose="02010609060101010101" pitchFamily="2" charset="-122"/>
                <a:ea typeface="黑体" panose="02010609060101010101" pitchFamily="2" charset="-122"/>
              </a:rPr>
              <a:t>欧阳修</a:t>
            </a:r>
          </a:p>
          <a:p>
            <a:pPr algn="ctr"/>
            <a:r>
              <a:rPr lang="zh-CN" altLang="en-US" sz="2800">
                <a:latin typeface="黑体" panose="02010609060101010101" pitchFamily="2" charset="-122"/>
                <a:ea typeface="黑体" panose="02010609060101010101" pitchFamily="2" charset="-122"/>
              </a:rPr>
              <a:t>紫案焚香暖吹轻，广庭清晓席群英。</a:t>
            </a:r>
          </a:p>
          <a:p>
            <a:pPr algn="ctr"/>
            <a:r>
              <a:rPr lang="zh-CN" altLang="en-US" sz="2800">
                <a:latin typeface="黑体" panose="02010609060101010101" pitchFamily="2" charset="-122"/>
                <a:ea typeface="黑体" panose="02010609060101010101" pitchFamily="2" charset="-122"/>
              </a:rPr>
              <a:t>无哗战士衔枚勇，下笔春蚕食叶声。</a:t>
            </a:r>
          </a:p>
          <a:p>
            <a:pPr algn="ctr"/>
            <a:r>
              <a:rPr lang="zh-CN" altLang="en-US" sz="2800">
                <a:latin typeface="黑体" panose="02010609060101010101" pitchFamily="2" charset="-122"/>
                <a:ea typeface="黑体" panose="02010609060101010101" pitchFamily="2" charset="-122"/>
              </a:rPr>
              <a:t>乡里献贤先德行，朝廷列爵待公卿。</a:t>
            </a:r>
          </a:p>
          <a:p>
            <a:pPr algn="ctr"/>
            <a:r>
              <a:rPr lang="zh-CN" altLang="en-US" sz="2800">
                <a:latin typeface="黑体" panose="02010609060101010101" pitchFamily="2" charset="-122"/>
                <a:ea typeface="黑体" panose="02010609060101010101" pitchFamily="2" charset="-122"/>
              </a:rPr>
              <a:t>自惭衰病心神耗，赖有群公鉴裁精。</a:t>
            </a:r>
            <a:endParaRPr lang="en-US" altLang="zh-CN" sz="2800">
              <a:latin typeface="黑体" panose="02010609060101010101" pitchFamily="2" charset="-122"/>
              <a:ea typeface="黑体" panose="02010609060101010101" pitchFamily="2" charset="-122"/>
            </a:endParaRPr>
          </a:p>
          <a:p>
            <a:pPr algn="ctr"/>
            <a:endParaRPr lang="zh-CN" altLang="en-US" sz="2800">
              <a:latin typeface="黑体" panose="02010609060101010101" pitchFamily="2" charset="-122"/>
              <a:ea typeface="黑体" panose="02010609060101010101" pitchFamily="2" charset="-122"/>
            </a:endParaRPr>
          </a:p>
          <a:p>
            <a:r>
              <a:rPr lang="en-US" altLang="zh-CN" sz="2800">
                <a:solidFill>
                  <a:srgbClr val="FF0000"/>
                </a:solidFill>
                <a:latin typeface="黑体" panose="02010609060101010101" pitchFamily="2" charset="-122"/>
                <a:ea typeface="黑体" panose="02010609060101010101" pitchFamily="2" charset="-122"/>
              </a:rPr>
              <a:t>(1)</a:t>
            </a:r>
            <a:r>
              <a:rPr lang="zh-CN" altLang="en-US" sz="2800">
                <a:solidFill>
                  <a:srgbClr val="FF0000"/>
                </a:solidFill>
                <a:latin typeface="黑体" panose="02010609060101010101" pitchFamily="2" charset="-122"/>
                <a:ea typeface="黑体" panose="02010609060101010101" pitchFamily="2" charset="-122"/>
              </a:rPr>
              <a:t>本诗的第四句“下笔春蚕食叶声”广受后世称道，请赏析这一句的精妙</a:t>
            </a:r>
          </a:p>
        </p:txBody>
      </p:sp>
      <p:sp>
        <p:nvSpPr>
          <p:cNvPr id="4" name="矩形 3"/>
          <p:cNvSpPr/>
          <p:nvPr/>
        </p:nvSpPr>
        <p:spPr>
          <a:xfrm>
            <a:off x="7088230" y="1041093"/>
            <a:ext cx="4912426" cy="5107167"/>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indent="457200">
              <a:lnSpc>
                <a:spcPts val="3600"/>
              </a:lnSpc>
            </a:pPr>
            <a:r>
              <a:rPr lang="zh-CN" altLang="en-US" sz="2400">
                <a:latin typeface="黑体" panose="02010609060101010101" pitchFamily="2" charset="-122"/>
                <a:ea typeface="黑体" panose="02010609060101010101" pitchFamily="2" charset="-122"/>
              </a:rPr>
              <a:t>贡院里香烟缭绕，春天的和风又暖又轻，宽阔的庭中一清早就坐满了各地来应试的精英。举子们紧张肃穆地战斗，如同衔枚疾走的士兵，只听见笔在纸上沙沙作响，仿佛是春蚕嚼食桑叶的声音。郡县里向京都献上贤才，首先重视的是品德操行，朝廷中分等授予官职，依赖着执政大臣。我感到惭愧的是身体衰病心神已尽，选拔超群的英才，全仗诸位来识别辨明。</a:t>
            </a:r>
          </a:p>
        </p:txBody>
      </p:sp>
      <p:sp>
        <p:nvSpPr>
          <p:cNvPr id="5" name="椭圆 4"/>
          <p:cNvSpPr/>
          <p:nvPr/>
        </p:nvSpPr>
        <p:spPr>
          <a:xfrm>
            <a:off x="8400256" y="260648"/>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翻</a:t>
            </a:r>
          </a:p>
        </p:txBody>
      </p:sp>
      <p:sp>
        <p:nvSpPr>
          <p:cNvPr id="6" name="椭圆 5"/>
          <p:cNvSpPr/>
          <p:nvPr/>
        </p:nvSpPr>
        <p:spPr>
          <a:xfrm>
            <a:off x="9912424" y="260648"/>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译</a:t>
            </a:r>
          </a:p>
        </p:txBody>
      </p:sp>
      <p:cxnSp>
        <p:nvCxnSpPr>
          <p:cNvPr id="7" name="直接连接符 6"/>
          <p:cNvCxnSpPr/>
          <p:nvPr/>
        </p:nvCxnSpPr>
        <p:spPr>
          <a:xfrm>
            <a:off x="8328248" y="956960"/>
            <a:ext cx="2280488" cy="0"/>
          </a:xfrm>
          <a:prstGeom prst="line">
            <a:avLst/>
          </a:prstGeom>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sld>
</file>

<file path=ppt/slides/slide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335360" y="44624"/>
            <a:ext cx="7704856" cy="58356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诗歌鉴赏之语言炼句</a:t>
            </a:r>
            <a:r>
              <a:rPr lang="en-US" altLang="zh-CN"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高考真题</a:t>
            </a:r>
          </a:p>
        </p:txBody>
      </p:sp>
      <p:sp>
        <p:nvSpPr>
          <p:cNvPr id="3" name="矩形 2"/>
          <p:cNvSpPr/>
          <p:nvPr/>
        </p:nvSpPr>
        <p:spPr>
          <a:xfrm>
            <a:off x="479376" y="1012954"/>
            <a:ext cx="6608854" cy="4832092"/>
          </a:xfrm>
          <a:prstGeom prst="rect">
            <a:avLst/>
          </a:prstGeom>
        </p:spPr>
        <p:txBody>
          <a:bodyPr wrap="square">
            <a:spAutoFit/>
          </a:bodyPr>
          <a:lstStyle/>
          <a:p>
            <a:r>
              <a:rPr lang="en-US" altLang="zh-CN" sz="2800">
                <a:latin typeface="黑体" panose="02010609060101010101" pitchFamily="2" charset="-122"/>
                <a:ea typeface="黑体" panose="02010609060101010101" pitchFamily="2" charset="-122"/>
              </a:rPr>
              <a:t>(2017·</a:t>
            </a:r>
            <a:r>
              <a:rPr lang="zh-CN" altLang="en-US" sz="2800">
                <a:latin typeface="黑体" panose="02010609060101010101" pitchFamily="2" charset="-122"/>
                <a:ea typeface="黑体" panose="02010609060101010101" pitchFamily="2" charset="-122"/>
              </a:rPr>
              <a:t>全国卷</a:t>
            </a:r>
            <a:r>
              <a:rPr lang="en-US" altLang="zh-CN" sz="2800">
                <a:latin typeface="黑体" panose="02010609060101010101" pitchFamily="2" charset="-122"/>
                <a:ea typeface="黑体" panose="02010609060101010101" pitchFamily="2" charset="-122"/>
              </a:rPr>
              <a:t>Ⅰ</a:t>
            </a:r>
            <a:r>
              <a:rPr lang="zh-CN" altLang="en-US" sz="2800">
                <a:latin typeface="黑体" panose="02010609060101010101" pitchFamily="2" charset="-122"/>
                <a:ea typeface="黑体" panose="02010609060101010101" pitchFamily="2" charset="-122"/>
              </a:rPr>
              <a:t>，改造</a:t>
            </a:r>
            <a:r>
              <a:rPr lang="en-US" altLang="zh-CN" sz="2800">
                <a:latin typeface="黑体" panose="02010609060101010101" pitchFamily="2" charset="-122"/>
                <a:ea typeface="黑体" panose="02010609060101010101" pitchFamily="2" charset="-122"/>
              </a:rPr>
              <a:t>)</a:t>
            </a:r>
            <a:r>
              <a:rPr lang="zh-CN" altLang="en-US" sz="2800">
                <a:latin typeface="黑体" panose="02010609060101010101" pitchFamily="2" charset="-122"/>
                <a:ea typeface="黑体" panose="02010609060101010101" pitchFamily="2" charset="-122"/>
              </a:rPr>
              <a:t>阅读下面这首宋诗，完成后面的题目。 </a:t>
            </a:r>
          </a:p>
          <a:p>
            <a:pPr algn="ctr"/>
            <a:r>
              <a:rPr lang="zh-CN" altLang="en-US" sz="2800">
                <a:latin typeface="黑体" panose="02010609060101010101" pitchFamily="2" charset="-122"/>
                <a:ea typeface="黑体" panose="02010609060101010101" pitchFamily="2" charset="-122"/>
              </a:rPr>
              <a:t>礼部贡院阅进士就试</a:t>
            </a:r>
          </a:p>
          <a:p>
            <a:pPr algn="ctr"/>
            <a:r>
              <a:rPr lang="zh-CN" altLang="en-US" sz="2800">
                <a:latin typeface="黑体" panose="02010609060101010101" pitchFamily="2" charset="-122"/>
                <a:ea typeface="黑体" panose="02010609060101010101" pitchFamily="2" charset="-122"/>
              </a:rPr>
              <a:t>欧阳修</a:t>
            </a:r>
          </a:p>
          <a:p>
            <a:pPr algn="ctr"/>
            <a:r>
              <a:rPr lang="zh-CN" altLang="en-US" sz="2800">
                <a:latin typeface="黑体" panose="02010609060101010101" pitchFamily="2" charset="-122"/>
                <a:ea typeface="黑体" panose="02010609060101010101" pitchFamily="2" charset="-122"/>
              </a:rPr>
              <a:t>紫案焚香暖吹轻，广庭清晓席群英。</a:t>
            </a:r>
          </a:p>
          <a:p>
            <a:pPr algn="ctr"/>
            <a:r>
              <a:rPr lang="zh-CN" altLang="en-US" sz="2800">
                <a:latin typeface="黑体" panose="02010609060101010101" pitchFamily="2" charset="-122"/>
                <a:ea typeface="黑体" panose="02010609060101010101" pitchFamily="2" charset="-122"/>
              </a:rPr>
              <a:t>无哗战士衔枚勇，下笔春蚕食叶声。</a:t>
            </a:r>
          </a:p>
          <a:p>
            <a:pPr algn="ctr"/>
            <a:r>
              <a:rPr lang="zh-CN" altLang="en-US" sz="2800">
                <a:latin typeface="黑体" panose="02010609060101010101" pitchFamily="2" charset="-122"/>
                <a:ea typeface="黑体" panose="02010609060101010101" pitchFamily="2" charset="-122"/>
              </a:rPr>
              <a:t>乡里献贤先德行，朝廷列爵待公卿。</a:t>
            </a:r>
          </a:p>
          <a:p>
            <a:pPr algn="ctr"/>
            <a:r>
              <a:rPr lang="zh-CN" altLang="en-US" sz="2800">
                <a:latin typeface="黑体" panose="02010609060101010101" pitchFamily="2" charset="-122"/>
                <a:ea typeface="黑体" panose="02010609060101010101" pitchFamily="2" charset="-122"/>
              </a:rPr>
              <a:t>自惭衰病心神耗，赖有群公鉴裁精。</a:t>
            </a:r>
            <a:endParaRPr lang="en-US" altLang="zh-CN" sz="2800">
              <a:latin typeface="黑体" panose="02010609060101010101" pitchFamily="2" charset="-122"/>
              <a:ea typeface="黑体" panose="02010609060101010101" pitchFamily="2" charset="-122"/>
            </a:endParaRPr>
          </a:p>
          <a:p>
            <a:pPr algn="ctr"/>
            <a:endParaRPr lang="zh-CN" altLang="en-US" sz="2800">
              <a:latin typeface="黑体" panose="02010609060101010101" pitchFamily="2" charset="-122"/>
              <a:ea typeface="黑体" panose="02010609060101010101" pitchFamily="2" charset="-122"/>
            </a:endParaRPr>
          </a:p>
          <a:p>
            <a:r>
              <a:rPr lang="en-US" altLang="zh-CN" sz="2800">
                <a:solidFill>
                  <a:srgbClr val="FF0000"/>
                </a:solidFill>
                <a:latin typeface="黑体" panose="02010609060101010101" pitchFamily="2" charset="-122"/>
                <a:ea typeface="黑体" panose="02010609060101010101" pitchFamily="2" charset="-122"/>
              </a:rPr>
              <a:t>(1)</a:t>
            </a:r>
            <a:r>
              <a:rPr lang="zh-CN" altLang="en-US" sz="2800">
                <a:solidFill>
                  <a:srgbClr val="FF0000"/>
                </a:solidFill>
                <a:latin typeface="黑体" panose="02010609060101010101" pitchFamily="2" charset="-122"/>
                <a:ea typeface="黑体" panose="02010609060101010101" pitchFamily="2" charset="-122"/>
              </a:rPr>
              <a:t>本诗的第四句“下笔春蚕食叶声”广受后世称道，请赏析这一句的精妙</a:t>
            </a:r>
          </a:p>
        </p:txBody>
      </p:sp>
      <p:sp>
        <p:nvSpPr>
          <p:cNvPr id="4" name="矩形 3"/>
          <p:cNvSpPr/>
          <p:nvPr/>
        </p:nvSpPr>
        <p:spPr>
          <a:xfrm>
            <a:off x="7088230" y="1041093"/>
            <a:ext cx="4912426" cy="5107167"/>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indent="457200">
              <a:lnSpc>
                <a:spcPts val="3600"/>
              </a:lnSpc>
            </a:pPr>
            <a:r>
              <a:rPr lang="zh-CN" altLang="en-US" sz="2400" b="1" u="sng">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首先</a:t>
            </a:r>
            <a:r>
              <a:rPr lang="zh-CN" altLang="en-US" sz="2400">
                <a:solidFill>
                  <a:srgbClr val="0000FF"/>
                </a:solidFill>
                <a:latin typeface="黑体" panose="02010609060101010101" pitchFamily="2" charset="-122"/>
                <a:ea typeface="黑体" panose="02010609060101010101" pitchFamily="2" charset="-122"/>
              </a:rPr>
              <a:t>观察诗句，有特殊</a:t>
            </a:r>
            <a:r>
              <a:rPr lang="zh-CN" altLang="en-US" sz="2400" b="1" u="sng">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表现手法</a:t>
            </a:r>
            <a:r>
              <a:rPr lang="zh-CN" altLang="en-US" sz="2400">
                <a:solidFill>
                  <a:srgbClr val="0000FF"/>
                </a:solidFill>
                <a:latin typeface="黑体" panose="02010609060101010101" pitchFamily="2" charset="-122"/>
                <a:ea typeface="黑体" panose="02010609060101010101" pitchFamily="2" charset="-122"/>
              </a:rPr>
              <a:t>的要指出，并进行分析。本句“下笔春蚕食叶声”，先点出其修辞手法</a:t>
            </a:r>
            <a:r>
              <a:rPr lang="en-US" altLang="zh-CN" sz="2400">
                <a:solidFill>
                  <a:srgbClr val="0000FF"/>
                </a:solidFill>
                <a:latin typeface="黑体" panose="02010609060101010101" pitchFamily="2" charset="-122"/>
                <a:ea typeface="黑体" panose="02010609060101010101" pitchFamily="2" charset="-122"/>
              </a:rPr>
              <a:t>——</a:t>
            </a:r>
            <a:r>
              <a:rPr lang="zh-CN" altLang="en-US" sz="2400">
                <a:solidFill>
                  <a:srgbClr val="0000FF"/>
                </a:solidFill>
                <a:latin typeface="黑体" panose="02010609060101010101" pitchFamily="2" charset="-122"/>
                <a:ea typeface="黑体" panose="02010609060101010101" pitchFamily="2" charset="-122"/>
              </a:rPr>
              <a:t>比喻，将考生们写字的声音比作春蚕嚼桑叶的声音；</a:t>
            </a:r>
            <a:r>
              <a:rPr lang="zh-CN" altLang="en-US" sz="2400" b="1" u="sng">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再表述</a:t>
            </a:r>
            <a:r>
              <a:rPr lang="zh-CN" altLang="en-US" sz="2400">
                <a:solidFill>
                  <a:srgbClr val="0000FF"/>
                </a:solidFill>
                <a:latin typeface="黑体" panose="02010609060101010101" pitchFamily="2" charset="-122"/>
                <a:ea typeface="黑体" panose="02010609060101010101" pitchFamily="2" charset="-122"/>
              </a:rPr>
              <a:t>这样写的</a:t>
            </a:r>
            <a:r>
              <a:rPr lang="zh-CN" altLang="en-US" sz="2400" b="1" u="sng">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作用</a:t>
            </a:r>
            <a:r>
              <a:rPr lang="zh-CN" altLang="en-US" sz="2400">
                <a:solidFill>
                  <a:srgbClr val="0000FF"/>
                </a:solidFill>
                <a:latin typeface="黑体" panose="02010609060101010101" pitchFamily="2" charset="-122"/>
                <a:ea typeface="黑体" panose="02010609060101010101" pitchFamily="2" charset="-122"/>
              </a:rPr>
              <a:t>和表达</a:t>
            </a:r>
            <a:r>
              <a:rPr lang="zh-CN" altLang="en-US" sz="2400" b="1" u="sng">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效果</a:t>
            </a:r>
            <a:r>
              <a:rPr lang="zh-CN" altLang="en-US" sz="2400">
                <a:solidFill>
                  <a:srgbClr val="0000FF"/>
                </a:solidFill>
                <a:latin typeface="黑体" panose="02010609060101010101" pitchFamily="2" charset="-122"/>
                <a:ea typeface="黑体" panose="02010609060101010101" pitchFamily="2" charset="-122"/>
              </a:rPr>
              <a:t>，即生动地写出考生们应考的情形，以声音衬托考场的寂静庄严；</a:t>
            </a:r>
            <a:r>
              <a:rPr lang="zh-CN" altLang="en-US" sz="2400" b="1" u="sng">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最后</a:t>
            </a:r>
            <a:r>
              <a:rPr lang="zh-CN" altLang="en-US" sz="2400">
                <a:solidFill>
                  <a:srgbClr val="0000FF"/>
                </a:solidFill>
                <a:latin typeface="黑体" panose="02010609060101010101" pitchFamily="2" charset="-122"/>
                <a:ea typeface="黑体" panose="02010609060101010101" pitchFamily="2" charset="-122"/>
              </a:rPr>
              <a:t>，</a:t>
            </a:r>
            <a:r>
              <a:rPr lang="zh-CN" altLang="en-US" sz="2400" b="1" u="sng">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点出</a:t>
            </a:r>
            <a:r>
              <a:rPr lang="zh-CN" altLang="en-US" sz="2400">
                <a:solidFill>
                  <a:srgbClr val="0000FF"/>
                </a:solidFill>
                <a:latin typeface="黑体" panose="02010609060101010101" pitchFamily="2" charset="-122"/>
                <a:ea typeface="黑体" panose="02010609060101010101" pitchFamily="2" charset="-122"/>
              </a:rPr>
              <a:t>这样写所表现出的</a:t>
            </a:r>
            <a:r>
              <a:rPr lang="zh-CN" altLang="en-US" sz="2400" b="1" u="sng">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诗人的情感</a:t>
            </a:r>
            <a:r>
              <a:rPr lang="en-US" altLang="zh-CN" sz="2400">
                <a:solidFill>
                  <a:srgbClr val="0000FF"/>
                </a:solidFill>
                <a:latin typeface="黑体" panose="02010609060101010101" pitchFamily="2" charset="-122"/>
                <a:ea typeface="黑体" panose="02010609060101010101" pitchFamily="2" charset="-122"/>
              </a:rPr>
              <a:t>——</a:t>
            </a:r>
            <a:r>
              <a:rPr lang="zh-CN" altLang="en-US" sz="2400">
                <a:solidFill>
                  <a:srgbClr val="0000FF"/>
                </a:solidFill>
                <a:latin typeface="黑体" panose="02010609060101010101" pitchFamily="2" charset="-122"/>
                <a:ea typeface="黑体" panose="02010609060101010101" pitchFamily="2" charset="-122"/>
              </a:rPr>
              <a:t>看到才华横溢的考生们内心流露出的喜悦之情。</a:t>
            </a:r>
          </a:p>
        </p:txBody>
      </p:sp>
      <p:sp>
        <p:nvSpPr>
          <p:cNvPr id="5" name="椭圆 4"/>
          <p:cNvSpPr/>
          <p:nvPr/>
        </p:nvSpPr>
        <p:spPr>
          <a:xfrm>
            <a:off x="8400256" y="260648"/>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解</a:t>
            </a:r>
          </a:p>
        </p:txBody>
      </p:sp>
      <p:sp>
        <p:nvSpPr>
          <p:cNvPr id="6" name="椭圆 5"/>
          <p:cNvSpPr/>
          <p:nvPr/>
        </p:nvSpPr>
        <p:spPr>
          <a:xfrm>
            <a:off x="9912424" y="260648"/>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析</a:t>
            </a:r>
          </a:p>
        </p:txBody>
      </p:sp>
      <p:cxnSp>
        <p:nvCxnSpPr>
          <p:cNvPr id="7" name="直接连接符 6"/>
          <p:cNvCxnSpPr/>
          <p:nvPr/>
        </p:nvCxnSpPr>
        <p:spPr>
          <a:xfrm>
            <a:off x="8328248" y="956960"/>
            <a:ext cx="2280488" cy="0"/>
          </a:xfrm>
          <a:prstGeom prst="line">
            <a:avLst/>
          </a:prstGeom>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sld>
</file>

<file path=ppt/slides/slide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335360" y="44624"/>
            <a:ext cx="7704856" cy="58356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诗歌鉴赏之语言炼句</a:t>
            </a:r>
            <a:r>
              <a:rPr lang="en-US" altLang="zh-CN"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高考真题</a:t>
            </a:r>
          </a:p>
        </p:txBody>
      </p:sp>
      <p:sp>
        <p:nvSpPr>
          <p:cNvPr id="3" name="矩形 2"/>
          <p:cNvSpPr/>
          <p:nvPr/>
        </p:nvSpPr>
        <p:spPr>
          <a:xfrm>
            <a:off x="479376" y="1012954"/>
            <a:ext cx="6608854" cy="4831080"/>
          </a:xfrm>
          <a:prstGeom prst="rect">
            <a:avLst/>
          </a:prstGeom>
        </p:spPr>
        <p:txBody>
          <a:bodyPr wrap="square">
            <a:spAutoFit/>
          </a:bodyPr>
          <a:lstStyle/>
          <a:p>
            <a:r>
              <a:rPr lang="en-US" altLang="zh-CN" sz="2800">
                <a:latin typeface="黑体" panose="02010609060101010101" pitchFamily="2" charset="-122"/>
                <a:ea typeface="黑体" panose="02010609060101010101" pitchFamily="2" charset="-122"/>
              </a:rPr>
              <a:t>(2017·</a:t>
            </a:r>
            <a:r>
              <a:rPr lang="zh-CN" altLang="en-US" sz="2800">
                <a:latin typeface="黑体" panose="02010609060101010101" pitchFamily="2" charset="-122"/>
                <a:ea typeface="黑体" panose="02010609060101010101" pitchFamily="2" charset="-122"/>
              </a:rPr>
              <a:t>全国卷</a:t>
            </a:r>
            <a:r>
              <a:rPr lang="en-US" altLang="zh-CN" sz="2800">
                <a:latin typeface="黑体" panose="02010609060101010101" pitchFamily="2" charset="-122"/>
                <a:ea typeface="黑体" panose="02010609060101010101" pitchFamily="2" charset="-122"/>
              </a:rPr>
              <a:t>Ⅰ)</a:t>
            </a:r>
            <a:r>
              <a:rPr lang="zh-CN" altLang="en-US" sz="2800">
                <a:latin typeface="黑体" panose="02010609060101010101" pitchFamily="2" charset="-122"/>
                <a:ea typeface="黑体" panose="02010609060101010101" pitchFamily="2" charset="-122"/>
              </a:rPr>
              <a:t>阅读下面这首宋诗，完成后面的题目。 </a:t>
            </a:r>
          </a:p>
          <a:p>
            <a:pPr algn="ctr"/>
            <a:r>
              <a:rPr lang="zh-CN" altLang="en-US" sz="2800">
                <a:latin typeface="黑体" panose="02010609060101010101" pitchFamily="2" charset="-122"/>
                <a:ea typeface="黑体" panose="02010609060101010101" pitchFamily="2" charset="-122"/>
              </a:rPr>
              <a:t>礼部贡院阅进士就试</a:t>
            </a:r>
          </a:p>
          <a:p>
            <a:pPr algn="ctr"/>
            <a:r>
              <a:rPr lang="zh-CN" altLang="en-US" sz="2800">
                <a:latin typeface="黑体" panose="02010609060101010101" pitchFamily="2" charset="-122"/>
                <a:ea typeface="黑体" panose="02010609060101010101" pitchFamily="2" charset="-122"/>
              </a:rPr>
              <a:t>欧阳修</a:t>
            </a:r>
          </a:p>
          <a:p>
            <a:pPr algn="ctr"/>
            <a:r>
              <a:rPr lang="zh-CN" altLang="en-US" sz="2800">
                <a:latin typeface="黑体" panose="02010609060101010101" pitchFamily="2" charset="-122"/>
                <a:ea typeface="黑体" panose="02010609060101010101" pitchFamily="2" charset="-122"/>
              </a:rPr>
              <a:t>紫案焚香暖吹轻，广庭清晓席群英。</a:t>
            </a:r>
          </a:p>
          <a:p>
            <a:pPr algn="ctr"/>
            <a:r>
              <a:rPr lang="zh-CN" altLang="en-US" sz="2800">
                <a:latin typeface="黑体" panose="02010609060101010101" pitchFamily="2" charset="-122"/>
                <a:ea typeface="黑体" panose="02010609060101010101" pitchFamily="2" charset="-122"/>
              </a:rPr>
              <a:t>无哗战士衔枚勇，下笔春蚕食叶声。</a:t>
            </a:r>
          </a:p>
          <a:p>
            <a:pPr algn="ctr"/>
            <a:r>
              <a:rPr lang="zh-CN" altLang="en-US" sz="2800">
                <a:latin typeface="黑体" panose="02010609060101010101" pitchFamily="2" charset="-122"/>
                <a:ea typeface="黑体" panose="02010609060101010101" pitchFamily="2" charset="-122"/>
              </a:rPr>
              <a:t>乡里献贤先德行，朝廷列爵待公卿。</a:t>
            </a:r>
          </a:p>
          <a:p>
            <a:pPr algn="ctr"/>
            <a:r>
              <a:rPr lang="zh-CN" altLang="en-US" sz="2800">
                <a:latin typeface="黑体" panose="02010609060101010101" pitchFamily="2" charset="-122"/>
                <a:ea typeface="黑体" panose="02010609060101010101" pitchFamily="2" charset="-122"/>
              </a:rPr>
              <a:t>自惭衰病心神耗，赖有群公鉴裁精。</a:t>
            </a:r>
            <a:endParaRPr lang="en-US" altLang="zh-CN" sz="2800">
              <a:latin typeface="黑体" panose="02010609060101010101" pitchFamily="2" charset="-122"/>
              <a:ea typeface="黑体" panose="02010609060101010101" pitchFamily="2" charset="-122"/>
            </a:endParaRPr>
          </a:p>
          <a:p>
            <a:pPr algn="ctr"/>
            <a:endParaRPr lang="zh-CN" altLang="en-US" sz="2800">
              <a:latin typeface="黑体" panose="02010609060101010101" pitchFamily="2" charset="-122"/>
              <a:ea typeface="黑体" panose="02010609060101010101" pitchFamily="2" charset="-122"/>
            </a:endParaRPr>
          </a:p>
          <a:p>
            <a:r>
              <a:rPr lang="en-US" altLang="zh-CN" sz="2800">
                <a:solidFill>
                  <a:srgbClr val="FF0000"/>
                </a:solidFill>
                <a:latin typeface="黑体" panose="02010609060101010101" pitchFamily="2" charset="-122"/>
                <a:ea typeface="黑体" panose="02010609060101010101" pitchFamily="2" charset="-122"/>
              </a:rPr>
              <a:t>(1)</a:t>
            </a:r>
            <a:r>
              <a:rPr lang="zh-CN" altLang="en-US" sz="2800">
                <a:solidFill>
                  <a:srgbClr val="FF0000"/>
                </a:solidFill>
                <a:latin typeface="黑体" panose="02010609060101010101" pitchFamily="2" charset="-122"/>
                <a:ea typeface="黑体" panose="02010609060101010101" pitchFamily="2" charset="-122"/>
              </a:rPr>
              <a:t>本诗的第四句“下笔春蚕食叶声”广受后世称道，请赏析这一句的精妙</a:t>
            </a:r>
          </a:p>
        </p:txBody>
      </p:sp>
      <p:sp>
        <p:nvSpPr>
          <p:cNvPr id="4" name="矩形 3"/>
          <p:cNvSpPr/>
          <p:nvPr/>
        </p:nvSpPr>
        <p:spPr>
          <a:xfrm>
            <a:off x="7012030" y="1778328"/>
            <a:ext cx="4912426" cy="395097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indent="457200" fontAlgn="auto">
              <a:lnSpc>
                <a:spcPts val="4300"/>
              </a:lnSpc>
            </a:pPr>
            <a:r>
              <a:rPr lang="zh-CN" altLang="en-US" sz="4000">
                <a:latin typeface="黑体" panose="02010609060101010101" pitchFamily="2" charset="-122"/>
                <a:ea typeface="黑体" panose="02010609060101010101" pitchFamily="2" charset="-122"/>
              </a:rPr>
              <a:t>①用春蚕食叶描摹考场内考生落笔纸上的声响，生动贴切；</a:t>
            </a:r>
            <a:endParaRPr lang="en-US" altLang="zh-CN" sz="4000">
              <a:latin typeface="黑体" panose="02010609060101010101" pitchFamily="2" charset="-122"/>
              <a:ea typeface="黑体" panose="02010609060101010101" pitchFamily="2" charset="-122"/>
            </a:endParaRPr>
          </a:p>
          <a:p>
            <a:pPr indent="457200" fontAlgn="auto">
              <a:lnSpc>
                <a:spcPts val="4300"/>
              </a:lnSpc>
            </a:pPr>
            <a:r>
              <a:rPr lang="zh-CN" altLang="en-US" sz="4000">
                <a:latin typeface="黑体" panose="02010609060101010101" pitchFamily="2" charset="-122"/>
                <a:ea typeface="黑体" panose="02010609060101010101" pitchFamily="2" charset="-122"/>
              </a:rPr>
              <a:t>②动中见静，越发见出考场的庄严寂静；</a:t>
            </a:r>
            <a:endParaRPr lang="en-US" altLang="zh-CN" sz="4000">
              <a:latin typeface="黑体" panose="02010609060101010101" pitchFamily="2" charset="-122"/>
              <a:ea typeface="黑体" panose="02010609060101010101" pitchFamily="2" charset="-122"/>
            </a:endParaRPr>
          </a:p>
          <a:p>
            <a:pPr indent="457200" fontAlgn="auto">
              <a:lnSpc>
                <a:spcPts val="4300"/>
              </a:lnSpc>
            </a:pPr>
            <a:r>
              <a:rPr lang="zh-CN" altLang="en-US" sz="4000">
                <a:latin typeface="黑体" panose="02010609060101010101" pitchFamily="2" charset="-122"/>
                <a:ea typeface="黑体" panose="02010609060101010101" pitchFamily="2" charset="-122"/>
              </a:rPr>
              <a:t>③强化作者充满希望的喜悦之情。</a:t>
            </a:r>
          </a:p>
        </p:txBody>
      </p:sp>
      <p:sp>
        <p:nvSpPr>
          <p:cNvPr id="5" name="椭圆 4"/>
          <p:cNvSpPr/>
          <p:nvPr/>
        </p:nvSpPr>
        <p:spPr>
          <a:xfrm>
            <a:off x="8400256" y="260648"/>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答</a:t>
            </a:r>
          </a:p>
        </p:txBody>
      </p:sp>
      <p:sp>
        <p:nvSpPr>
          <p:cNvPr id="6" name="椭圆 5"/>
          <p:cNvSpPr/>
          <p:nvPr/>
        </p:nvSpPr>
        <p:spPr>
          <a:xfrm>
            <a:off x="9912424" y="260648"/>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案</a:t>
            </a:r>
          </a:p>
        </p:txBody>
      </p:sp>
      <p:cxnSp>
        <p:nvCxnSpPr>
          <p:cNvPr id="7" name="直接连接符 6"/>
          <p:cNvCxnSpPr/>
          <p:nvPr/>
        </p:nvCxnSpPr>
        <p:spPr>
          <a:xfrm>
            <a:off x="8328248" y="956960"/>
            <a:ext cx="2280488" cy="0"/>
          </a:xfrm>
          <a:prstGeom prst="line">
            <a:avLst/>
          </a:prstGeom>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339725" y="1080770"/>
            <a:ext cx="11189970" cy="2553335"/>
          </a:xfrm>
          <a:prstGeom prst="rect">
            <a:avLst/>
          </a:prstGeom>
          <a:noFill/>
        </p:spPr>
        <p:txBody>
          <a:bodyPr wrap="square" rtlCol="0" anchor="t">
            <a:spAutoFit/>
          </a:bodyPr>
          <a:lstStyle/>
          <a:p>
            <a:r>
              <a:rPr lang="zh-CN" altLang="zh-CN">
                <a:solidFill>
                  <a:srgbClr val="1609B9"/>
                </a:solidFill>
                <a:sym typeface="Arial" pitchFamily="34" charset="0"/>
              </a:rPr>
              <a:t>                                           </a:t>
            </a:r>
            <a:r>
              <a:rPr lang="zh-CN" altLang="zh-CN">
                <a:solidFill>
                  <a:schemeClr val="tx1"/>
                </a:solidFill>
                <a:sym typeface="Arial" pitchFamily="34" charset="0"/>
              </a:rPr>
              <a:t>           </a:t>
            </a:r>
            <a:r>
              <a:rPr lang="zh-CN" altLang="zh-CN" sz="3200">
                <a:solidFill>
                  <a:schemeClr val="tx1"/>
                </a:solidFill>
                <a:ea typeface="黑体" panose="02010609060101010101" pitchFamily="2" charset="-122"/>
                <a:sym typeface="Arial" pitchFamily="34" charset="0"/>
              </a:rPr>
              <a:t>关河令</a:t>
            </a:r>
            <a:r>
              <a:rPr lang="zh-CN" altLang="zh-CN" sz="3200">
                <a:solidFill>
                  <a:schemeClr val="tx1"/>
                </a:solidFill>
                <a:sym typeface="Arial" pitchFamily="34" charset="0"/>
              </a:rPr>
              <a:t>          周邦彦 </a:t>
            </a:r>
            <a:br>
              <a:rPr lang="zh-CN" altLang="zh-CN" sz="3200">
                <a:solidFill>
                  <a:schemeClr val="tx1"/>
                </a:solidFill>
                <a:sym typeface="Arial" pitchFamily="34" charset="0"/>
              </a:rPr>
            </a:br>
            <a:r>
              <a:rPr lang="zh-CN" altLang="zh-CN" sz="3200">
                <a:solidFill>
                  <a:schemeClr val="tx1"/>
                </a:solidFill>
                <a:sym typeface="Arial" pitchFamily="34" charset="0"/>
              </a:rPr>
              <a:t>　　秋阴时晴渐向暝。变一庭凄冷。伫听寒声 ，云深无雁影 。     更深人去寂静。但照壁孤灯相映。酒已都醒，如何消夜永！</a:t>
            </a:r>
            <a:br>
              <a:rPr lang="zh-CN" altLang="zh-CN" sz="3200">
                <a:solidFill>
                  <a:schemeClr val="tx1"/>
                </a:solidFill>
                <a:sym typeface="Arial" pitchFamily="34" charset="0"/>
              </a:rPr>
            </a:br>
            <a:r>
              <a:rPr lang="zh-CN" altLang="zh-CN" sz="3200">
                <a:solidFill>
                  <a:srgbClr val="1609B9"/>
                </a:solidFill>
                <a:sym typeface="Arial" pitchFamily="34" charset="0"/>
              </a:rPr>
              <a:t>简要分析作者在这首词中所表现的心情。</a:t>
            </a:r>
            <a:br>
              <a:rPr lang="zh-CN" altLang="zh-CN" sz="3200">
                <a:solidFill>
                  <a:srgbClr val="1609B9"/>
                </a:solidFill>
                <a:sym typeface="Arial" pitchFamily="34" charset="0"/>
              </a:rPr>
            </a:br>
            <a:endParaRPr lang="zh-CN" altLang="en-US" sz="3200"/>
          </a:p>
        </p:txBody>
      </p:sp>
      <p:sp>
        <p:nvSpPr>
          <p:cNvPr id="3" name="文本框 2"/>
          <p:cNvSpPr txBox="1"/>
          <p:nvPr/>
        </p:nvSpPr>
        <p:spPr>
          <a:xfrm>
            <a:off x="469265" y="3740150"/>
            <a:ext cx="11060430" cy="583565"/>
          </a:xfrm>
          <a:prstGeom prst="rect">
            <a:avLst/>
          </a:prstGeom>
          <a:noFill/>
        </p:spPr>
        <p:txBody>
          <a:bodyPr wrap="square" rtlCol="0" anchor="t">
            <a:spAutoFit/>
          </a:bodyPr>
          <a:lstStyle/>
          <a:p>
            <a:r>
              <a:rPr lang="zh-CN" altLang="zh-CN" sz="3200">
                <a:solidFill>
                  <a:srgbClr val="1609B9"/>
                </a:solidFill>
                <a:sym typeface="Arial" pitchFamily="34" charset="0"/>
              </a:rPr>
              <a:t>【学生答案】作者在词中表达了思家、孤寂的心情。</a:t>
            </a:r>
            <a:endParaRPr lang="zh-CN" altLang="en-US" sz="3200"/>
          </a:p>
        </p:txBody>
      </p:sp>
      <p:sp>
        <p:nvSpPr>
          <p:cNvPr id="4" name="文本框 3"/>
          <p:cNvSpPr txBox="1"/>
          <p:nvPr/>
        </p:nvSpPr>
        <p:spPr>
          <a:xfrm>
            <a:off x="404495" y="4507865"/>
            <a:ext cx="11059795" cy="2061210"/>
          </a:xfrm>
          <a:prstGeom prst="rect">
            <a:avLst/>
          </a:prstGeom>
          <a:noFill/>
        </p:spPr>
        <p:txBody>
          <a:bodyPr wrap="square" rtlCol="0" anchor="t">
            <a:spAutoFit/>
          </a:bodyPr>
          <a:lstStyle/>
          <a:p>
            <a:r>
              <a:rPr lang="zh-CN" altLang="zh-CN" sz="3200">
                <a:solidFill>
                  <a:srgbClr val="FF0000"/>
                </a:solidFill>
                <a:sym typeface="Arial" pitchFamily="34" charset="0"/>
              </a:rPr>
              <a:t>【参考答案】作者在词中表达了思家、孤寂的心情，上阕写作者站在庭院等侯亲人的消息，但盼来的只是无雁影；下阕作者本想借酒浇愁，酒醒之后，却愁上加愁，于是感叹不已，使孤栖之愁更深一层</a:t>
            </a:r>
            <a:r>
              <a:rPr lang="zh-CN" altLang="zh-CN" sz="3200">
                <a:solidFill>
                  <a:srgbClr val="FF0000"/>
                </a:solidFill>
                <a:sym typeface="+mn-ea"/>
              </a:rPr>
              <a:t>。</a:t>
            </a:r>
            <a:endParaRPr lang="zh-CN" altLang="en-US" sz="3200"/>
          </a:p>
        </p:txBody>
      </p:sp>
      <p:sp>
        <p:nvSpPr>
          <p:cNvPr id="5" name="文本框 4"/>
          <p:cNvSpPr txBox="1"/>
          <p:nvPr/>
        </p:nvSpPr>
        <p:spPr>
          <a:xfrm>
            <a:off x="904875" y="267335"/>
            <a:ext cx="5059680" cy="583565"/>
          </a:xfrm>
          <a:prstGeom prst="rect">
            <a:avLst/>
          </a:prstGeom>
          <a:noFill/>
        </p:spPr>
        <p:txBody>
          <a:bodyPr wrap="none" rtlCol="0" anchor="t">
            <a:spAutoFit/>
          </a:bodyPr>
          <a:lstStyle/>
          <a:p>
            <a:r>
              <a:rPr lang="zh-CN" altLang="en-US" sz="3200">
                <a:solidFill>
                  <a:srgbClr val="FF0000"/>
                </a:solidFill>
                <a:ea typeface="黑体" panose="02010609060101010101" pitchFamily="2" charset="-122"/>
                <a:sym typeface="+mn-ea"/>
              </a:rPr>
              <a:t>问题之一：不看问点乱回答</a:t>
            </a:r>
            <a:endParaRPr lang="zh-CN" altLang="en-US" sz="32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20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ox(in)">
                                      <p:cBhvr>
                                        <p:cTn id="13" dur="2000"/>
                                        <p:tgtEl>
                                          <p:spTgt spid="2"/>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4" presetClass="entr" presetSubtype="16" fill="hold" grpId="4"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ox(in)">
                                      <p:cBhvr>
                                        <p:cTn id="19" dur="2000"/>
                                        <p:tgtEl>
                                          <p:spTgt spid="3"/>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4" presetClass="entr" presetSubtype="16" fill="hold" grpId="6"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ox(in)">
                                      <p:cBhvr>
                                        <p:cTn id="25"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 grpId="2"/>
      <p:bldP spid="2" grpId="3"/>
      <p:bldP spid="3" grpId="4"/>
      <p:bldP spid="3" grpId="5"/>
      <p:bldP spid="4" grpId="6"/>
      <p:bldP spid="4" grpId="7"/>
    </p:bldLst>
  </p:timing>
</p:sld>
</file>

<file path=ppt/slides/slide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335360" y="44624"/>
            <a:ext cx="7704856"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诗歌鉴赏之语言风格</a:t>
            </a:r>
            <a:r>
              <a:rPr lang="en-US" altLang="zh-CN"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常见设问</a:t>
            </a:r>
          </a:p>
        </p:txBody>
      </p:sp>
      <p:graphicFrame>
        <p:nvGraphicFramePr>
          <p:cNvPr id="3" name="表格 2"/>
          <p:cNvGraphicFramePr>
            <a:graphicFrameLocks noGrp="1"/>
          </p:cNvGraphicFramePr>
          <p:nvPr/>
        </p:nvGraphicFramePr>
        <p:xfrm>
          <a:off x="382270" y="929005"/>
          <a:ext cx="11427460" cy="5472390"/>
        </p:xfrm>
        <a:graphic>
          <a:graphicData uri="http://schemas.openxmlformats.org/drawingml/2006/table">
            <a:tbl>
              <a:tblPr>
                <a:tableStyleId>{8799B23B-EC83-4686-B30A-512413B5E67A}</a:tableStyleId>
              </a:tblPr>
              <a:tblGrid>
                <a:gridCol w="11427460"/>
              </a:tblGrid>
              <a:tr h="1053935">
                <a:tc>
                  <a:txBody>
                    <a:bodyPr/>
                    <a:lstStyle/>
                    <a:p>
                      <a:pPr indent="457200" algn="l">
                        <a:lnSpc>
                          <a:spcPct val="100000"/>
                        </a:lnSpc>
                        <a:spcAft>
                          <a:spcPct val="0"/>
                        </a:spcAft>
                      </a:pPr>
                      <a:r>
                        <a:rPr lang="zh-CN" altLang="en-US" sz="2800" kern="100">
                          <a:solidFill>
                            <a:srgbClr val="FF0000"/>
                          </a:solidFill>
                          <a:effectLst/>
                          <a:latin typeface="黑体" panose="02010609060101010101" pitchFamily="2" charset="-122"/>
                          <a:ea typeface="黑体" panose="02010609060101010101" pitchFamily="2" charset="-122"/>
                        </a:rPr>
                        <a:t>★</a:t>
                      </a:r>
                      <a:r>
                        <a:rPr lang="zh-CN" sz="2800" kern="100">
                          <a:solidFill>
                            <a:srgbClr val="0000FF"/>
                          </a:solidFill>
                          <a:effectLst/>
                          <a:latin typeface="黑体" panose="02010609060101010101" pitchFamily="2" charset="-122"/>
                          <a:ea typeface="黑体" panose="02010609060101010101" pitchFamily="2" charset="-122"/>
                        </a:rPr>
                        <a:t>请简要分析这首诗</a:t>
                      </a:r>
                      <a:r>
                        <a:rPr lang="en-US" sz="2800" kern="100">
                          <a:solidFill>
                            <a:srgbClr val="0000FF"/>
                          </a:solidFill>
                          <a:effectLst/>
                          <a:latin typeface="黑体" panose="02010609060101010101" pitchFamily="2" charset="-122"/>
                          <a:ea typeface="黑体" panose="02010609060101010101" pitchFamily="2" charset="-122"/>
                        </a:rPr>
                        <a:t>(</a:t>
                      </a:r>
                      <a:r>
                        <a:rPr lang="zh-CN" sz="2800" kern="100">
                          <a:solidFill>
                            <a:srgbClr val="0000FF"/>
                          </a:solidFill>
                          <a:effectLst/>
                          <a:latin typeface="黑体" panose="02010609060101010101" pitchFamily="2" charset="-122"/>
                          <a:ea typeface="黑体" panose="02010609060101010101" pitchFamily="2" charset="-122"/>
                        </a:rPr>
                        <a:t>词</a:t>
                      </a:r>
                      <a:r>
                        <a:rPr lang="en-US" sz="2800" kern="100">
                          <a:solidFill>
                            <a:srgbClr val="0000FF"/>
                          </a:solidFill>
                          <a:effectLst/>
                          <a:latin typeface="黑体" panose="02010609060101010101" pitchFamily="2" charset="-122"/>
                          <a:ea typeface="黑体" panose="02010609060101010101" pitchFamily="2" charset="-122"/>
                        </a:rPr>
                        <a:t>)</a:t>
                      </a:r>
                      <a:r>
                        <a:rPr lang="zh-CN" sz="2800" kern="100">
                          <a:solidFill>
                            <a:srgbClr val="0000FF"/>
                          </a:solidFill>
                          <a:effectLst/>
                          <a:latin typeface="黑体" panose="02010609060101010101" pitchFamily="2" charset="-122"/>
                          <a:ea typeface="黑体" panose="02010609060101010101" pitchFamily="2" charset="-122"/>
                        </a:rPr>
                        <a:t>的语言特色。</a:t>
                      </a:r>
                      <a:endParaRPr lang="zh-CN" sz="2800" kern="100">
                        <a:solidFill>
                          <a:srgbClr val="0000FF"/>
                        </a:solidFill>
                        <a:effectLst/>
                        <a:latin typeface="黑体" panose="02010609060101010101" pitchFamily="2" charset="-122"/>
                        <a:ea typeface="黑体" panose="02010609060101010101" pitchFamily="2" charset="-122"/>
                        <a:cs typeface="Courier New" panose="02070309020205020404" pitchFamily="49" charset="0"/>
                      </a:endParaRPr>
                    </a:p>
                  </a:txBody>
                  <a:tcPr marL="68580" marR="68580" marT="0" marB="0" anchor="ctr"/>
                </a:tc>
              </a:tr>
              <a:tr h="981927">
                <a:tc>
                  <a:txBody>
                    <a:bodyPr/>
                    <a:lstStyle/>
                    <a:p>
                      <a:pPr indent="457200" algn="l">
                        <a:lnSpc>
                          <a:spcPct val="100000"/>
                        </a:lnSpc>
                        <a:spcAft>
                          <a:spcPct val="0"/>
                        </a:spcAft>
                      </a:pPr>
                      <a:r>
                        <a:rPr lang="zh-CN" altLang="en-US" sz="2800" kern="100">
                          <a:solidFill>
                            <a:srgbClr val="FF0000"/>
                          </a:solidFill>
                          <a:effectLst/>
                          <a:latin typeface="黑体" panose="02010609060101010101" pitchFamily="2" charset="-122"/>
                          <a:ea typeface="黑体" panose="02010609060101010101" pitchFamily="2" charset="-122"/>
                        </a:rPr>
                        <a:t>★</a:t>
                      </a:r>
                      <a:r>
                        <a:rPr lang="zh-CN" sz="2800" kern="100">
                          <a:solidFill>
                            <a:srgbClr val="0000FF"/>
                          </a:solidFill>
                          <a:effectLst/>
                          <a:latin typeface="黑体" panose="02010609060101010101" pitchFamily="2" charset="-122"/>
                          <a:ea typeface="黑体" panose="02010609060101010101" pitchFamily="2" charset="-122"/>
                        </a:rPr>
                        <a:t>这首诗</a:t>
                      </a:r>
                      <a:r>
                        <a:rPr lang="en-US" sz="2800" kern="100">
                          <a:solidFill>
                            <a:srgbClr val="0000FF"/>
                          </a:solidFill>
                          <a:effectLst/>
                          <a:latin typeface="黑体" panose="02010609060101010101" pitchFamily="2" charset="-122"/>
                          <a:ea typeface="黑体" panose="02010609060101010101" pitchFamily="2" charset="-122"/>
                        </a:rPr>
                        <a:t>(</a:t>
                      </a:r>
                      <a:r>
                        <a:rPr lang="zh-CN" sz="2800" kern="100">
                          <a:solidFill>
                            <a:srgbClr val="0000FF"/>
                          </a:solidFill>
                          <a:effectLst/>
                          <a:latin typeface="黑体" panose="02010609060101010101" pitchFamily="2" charset="-122"/>
                          <a:ea typeface="黑体" panose="02010609060101010101" pitchFamily="2" charset="-122"/>
                        </a:rPr>
                        <a:t>词</a:t>
                      </a:r>
                      <a:r>
                        <a:rPr lang="en-US" sz="2800" kern="100">
                          <a:solidFill>
                            <a:srgbClr val="0000FF"/>
                          </a:solidFill>
                          <a:effectLst/>
                          <a:latin typeface="黑体" panose="02010609060101010101" pitchFamily="2" charset="-122"/>
                          <a:ea typeface="黑体" panose="02010609060101010101" pitchFamily="2" charset="-122"/>
                        </a:rPr>
                        <a:t>)</a:t>
                      </a:r>
                      <a:r>
                        <a:rPr lang="zh-CN" sz="2800" kern="100">
                          <a:solidFill>
                            <a:srgbClr val="0000FF"/>
                          </a:solidFill>
                          <a:effectLst/>
                          <a:latin typeface="黑体" panose="02010609060101010101" pitchFamily="2" charset="-122"/>
                          <a:ea typeface="黑体" panose="02010609060101010101" pitchFamily="2" charset="-122"/>
                        </a:rPr>
                        <a:t>的某特点主要表现在哪些方面？请作简要分析。</a:t>
                      </a:r>
                      <a:endParaRPr lang="zh-CN" sz="2800" kern="100">
                        <a:solidFill>
                          <a:srgbClr val="0000FF"/>
                        </a:solidFill>
                        <a:effectLst/>
                        <a:latin typeface="黑体" panose="02010609060101010101" pitchFamily="2" charset="-122"/>
                        <a:ea typeface="黑体" panose="02010609060101010101" pitchFamily="2" charset="-122"/>
                        <a:cs typeface="Courier New" panose="02070309020205020404" pitchFamily="49" charset="0"/>
                      </a:endParaRPr>
                    </a:p>
                  </a:txBody>
                  <a:tcPr marL="68580" marR="68580" marT="0" marB="0" anchor="ctr"/>
                </a:tc>
              </a:tr>
              <a:tr h="981710">
                <a:tc>
                  <a:txBody>
                    <a:bodyPr/>
                    <a:lstStyle/>
                    <a:p>
                      <a:pPr indent="457200" algn="l">
                        <a:lnSpc>
                          <a:spcPct val="100000"/>
                        </a:lnSpc>
                        <a:spcAft>
                          <a:spcPct val="0"/>
                        </a:spcAft>
                      </a:pPr>
                      <a:r>
                        <a:rPr lang="zh-CN" altLang="en-US" sz="2800" kern="100">
                          <a:solidFill>
                            <a:srgbClr val="FF0000"/>
                          </a:solidFill>
                          <a:effectLst/>
                          <a:latin typeface="黑体" panose="02010609060101010101" pitchFamily="2" charset="-122"/>
                          <a:ea typeface="黑体" panose="02010609060101010101" pitchFamily="2" charset="-122"/>
                        </a:rPr>
                        <a:t>★</a:t>
                      </a:r>
                      <a:r>
                        <a:rPr lang="zh-CN" sz="2800" kern="100">
                          <a:solidFill>
                            <a:srgbClr val="0000FF"/>
                          </a:solidFill>
                          <a:effectLst/>
                          <a:latin typeface="黑体" panose="02010609060101010101" pitchFamily="2" charset="-122"/>
                          <a:ea typeface="黑体" panose="02010609060101010101" pitchFamily="2" charset="-122"/>
                        </a:rPr>
                        <a:t>这首诗</a:t>
                      </a:r>
                      <a:r>
                        <a:rPr lang="en-US" sz="2800" kern="100">
                          <a:solidFill>
                            <a:srgbClr val="0000FF"/>
                          </a:solidFill>
                          <a:effectLst/>
                          <a:latin typeface="黑体" panose="02010609060101010101" pitchFamily="2" charset="-122"/>
                          <a:ea typeface="黑体" panose="02010609060101010101" pitchFamily="2" charset="-122"/>
                        </a:rPr>
                        <a:t>(</a:t>
                      </a:r>
                      <a:r>
                        <a:rPr lang="zh-CN" sz="2800" kern="100">
                          <a:solidFill>
                            <a:srgbClr val="0000FF"/>
                          </a:solidFill>
                          <a:effectLst/>
                          <a:latin typeface="黑体" panose="02010609060101010101" pitchFamily="2" charset="-122"/>
                          <a:ea typeface="黑体" panose="02010609060101010101" pitchFamily="2" charset="-122"/>
                        </a:rPr>
                        <a:t>词</a:t>
                      </a:r>
                      <a:r>
                        <a:rPr lang="en-US" sz="2800" kern="100">
                          <a:solidFill>
                            <a:srgbClr val="0000FF"/>
                          </a:solidFill>
                          <a:effectLst/>
                          <a:latin typeface="黑体" panose="02010609060101010101" pitchFamily="2" charset="-122"/>
                          <a:ea typeface="黑体" panose="02010609060101010101" pitchFamily="2" charset="-122"/>
                        </a:rPr>
                        <a:t>)</a:t>
                      </a:r>
                      <a:r>
                        <a:rPr lang="zh-CN" sz="2800" kern="100">
                          <a:solidFill>
                            <a:srgbClr val="0000FF"/>
                          </a:solidFill>
                          <a:effectLst/>
                          <a:latin typeface="黑体" panose="02010609060101010101" pitchFamily="2" charset="-122"/>
                          <a:ea typeface="黑体" panose="02010609060101010101" pitchFamily="2" charset="-122"/>
                        </a:rPr>
                        <a:t>的风格是</a:t>
                      </a:r>
                      <a:r>
                        <a:rPr lang="en-US" sz="2800" kern="100">
                          <a:solidFill>
                            <a:srgbClr val="0000FF"/>
                          </a:solidFill>
                          <a:effectLst/>
                          <a:latin typeface="黑体" panose="02010609060101010101" pitchFamily="2" charset="-122"/>
                          <a:ea typeface="黑体" panose="02010609060101010101" pitchFamily="2" charset="-122"/>
                        </a:rPr>
                        <a:t>……</a:t>
                      </a:r>
                      <a:r>
                        <a:rPr lang="zh-CN" sz="2800" kern="100">
                          <a:solidFill>
                            <a:srgbClr val="0000FF"/>
                          </a:solidFill>
                          <a:effectLst/>
                          <a:latin typeface="黑体" panose="02010609060101010101" pitchFamily="2" charset="-122"/>
                          <a:ea typeface="黑体" panose="02010609060101010101" pitchFamily="2" charset="-122"/>
                        </a:rPr>
                        <a:t>，请结合诗句具体分析。</a:t>
                      </a:r>
                      <a:endParaRPr lang="zh-CN" sz="2800" kern="100">
                        <a:solidFill>
                          <a:srgbClr val="0000FF"/>
                        </a:solidFill>
                        <a:effectLst/>
                        <a:latin typeface="黑体" panose="02010609060101010101" pitchFamily="2" charset="-122"/>
                        <a:ea typeface="黑体" panose="02010609060101010101" pitchFamily="2" charset="-122"/>
                        <a:cs typeface="Courier New" panose="02070309020205020404" pitchFamily="49" charset="0"/>
                      </a:endParaRPr>
                    </a:p>
                  </a:txBody>
                  <a:tcPr marL="68580" marR="68580" marT="0" marB="0" anchor="ctr"/>
                </a:tc>
              </a:tr>
              <a:tr h="1472891">
                <a:tc>
                  <a:txBody>
                    <a:bodyPr/>
                    <a:lstStyle/>
                    <a:p>
                      <a:pPr indent="457200" algn="l">
                        <a:lnSpc>
                          <a:spcPct val="100000"/>
                        </a:lnSpc>
                        <a:spcAft>
                          <a:spcPct val="0"/>
                        </a:spcAft>
                      </a:pPr>
                      <a:r>
                        <a:rPr lang="zh-CN" altLang="en-US" sz="2800" kern="100">
                          <a:solidFill>
                            <a:srgbClr val="FF0000"/>
                          </a:solidFill>
                          <a:effectLst/>
                          <a:latin typeface="黑体" panose="02010609060101010101" pitchFamily="2" charset="-122"/>
                          <a:ea typeface="黑体" panose="02010609060101010101" pitchFamily="2" charset="-122"/>
                        </a:rPr>
                        <a:t>★</a:t>
                      </a:r>
                      <a:r>
                        <a:rPr lang="zh-CN" sz="2800" kern="100">
                          <a:solidFill>
                            <a:srgbClr val="0000FF"/>
                          </a:solidFill>
                          <a:effectLst/>
                          <a:latin typeface="黑体" panose="02010609060101010101" pitchFamily="2" charset="-122"/>
                          <a:ea typeface="黑体" panose="02010609060101010101" pitchFamily="2" charset="-122"/>
                        </a:rPr>
                        <a:t>前人对这首诗</a:t>
                      </a:r>
                      <a:r>
                        <a:rPr lang="en-US" sz="2800" kern="100">
                          <a:solidFill>
                            <a:srgbClr val="0000FF"/>
                          </a:solidFill>
                          <a:effectLst/>
                          <a:latin typeface="黑体" panose="02010609060101010101" pitchFamily="2" charset="-122"/>
                          <a:ea typeface="黑体" panose="02010609060101010101" pitchFamily="2" charset="-122"/>
                        </a:rPr>
                        <a:t>(</a:t>
                      </a:r>
                      <a:r>
                        <a:rPr lang="zh-CN" sz="2800" kern="100">
                          <a:solidFill>
                            <a:srgbClr val="0000FF"/>
                          </a:solidFill>
                          <a:effectLst/>
                          <a:latin typeface="黑体" panose="02010609060101010101" pitchFamily="2" charset="-122"/>
                          <a:ea typeface="黑体" panose="02010609060101010101" pitchFamily="2" charset="-122"/>
                        </a:rPr>
                        <a:t>词</a:t>
                      </a:r>
                      <a:r>
                        <a:rPr lang="en-US" sz="2800" kern="100">
                          <a:solidFill>
                            <a:srgbClr val="0000FF"/>
                          </a:solidFill>
                          <a:effectLst/>
                          <a:latin typeface="黑体" panose="02010609060101010101" pitchFamily="2" charset="-122"/>
                          <a:ea typeface="黑体" panose="02010609060101010101" pitchFamily="2" charset="-122"/>
                        </a:rPr>
                        <a:t>)</a:t>
                      </a:r>
                      <a:r>
                        <a:rPr lang="zh-CN" sz="2800" kern="100">
                          <a:solidFill>
                            <a:srgbClr val="0000FF"/>
                          </a:solidFill>
                          <a:effectLst/>
                          <a:latin typeface="黑体" panose="02010609060101010101" pitchFamily="2" charset="-122"/>
                          <a:ea typeface="黑体" panose="02010609060101010101" pitchFamily="2" charset="-122"/>
                        </a:rPr>
                        <a:t>的评价是</a:t>
                      </a:r>
                      <a:r>
                        <a:rPr lang="en-US" sz="2800" kern="100">
                          <a:solidFill>
                            <a:srgbClr val="0000FF"/>
                          </a:solidFill>
                          <a:effectLst/>
                          <a:latin typeface="黑体" panose="02010609060101010101" pitchFamily="2" charset="-122"/>
                          <a:ea typeface="黑体" panose="02010609060101010101" pitchFamily="2" charset="-122"/>
                        </a:rPr>
                        <a:t>……</a:t>
                      </a:r>
                      <a:r>
                        <a:rPr lang="zh-CN" sz="2800" kern="100">
                          <a:solidFill>
                            <a:srgbClr val="0000FF"/>
                          </a:solidFill>
                          <a:effectLst/>
                          <a:latin typeface="黑体" panose="02010609060101010101" pitchFamily="2" charset="-122"/>
                          <a:ea typeface="黑体" panose="02010609060101010101" pitchFamily="2" charset="-122"/>
                        </a:rPr>
                        <a:t>，你是否同意？请结合诗句作简要赏析。</a:t>
                      </a:r>
                      <a:endParaRPr lang="zh-CN" sz="2800" kern="100">
                        <a:solidFill>
                          <a:srgbClr val="0000FF"/>
                        </a:solidFill>
                        <a:effectLst/>
                        <a:latin typeface="黑体" panose="02010609060101010101" pitchFamily="2" charset="-122"/>
                        <a:ea typeface="黑体" panose="02010609060101010101" pitchFamily="2" charset="-122"/>
                        <a:cs typeface="Courier New" panose="02070309020205020404" pitchFamily="49" charset="0"/>
                      </a:endParaRPr>
                    </a:p>
                  </a:txBody>
                  <a:tcPr marL="68580" marR="68580" marT="0" marB="0" anchor="ctr"/>
                </a:tc>
              </a:tr>
              <a:tr h="981927">
                <a:tc>
                  <a:txBody>
                    <a:bodyPr/>
                    <a:lstStyle/>
                    <a:p>
                      <a:pPr indent="457200" algn="l">
                        <a:lnSpc>
                          <a:spcPct val="100000"/>
                        </a:lnSpc>
                        <a:spcAft>
                          <a:spcPct val="0"/>
                        </a:spcAft>
                      </a:pPr>
                      <a:r>
                        <a:rPr lang="zh-CN" altLang="en-US" sz="2800" kern="100">
                          <a:solidFill>
                            <a:srgbClr val="FF0000"/>
                          </a:solidFill>
                          <a:effectLst/>
                          <a:latin typeface="黑体" panose="02010609060101010101" pitchFamily="2" charset="-122"/>
                          <a:ea typeface="黑体" panose="02010609060101010101" pitchFamily="2" charset="-122"/>
                        </a:rPr>
                        <a:t>★</a:t>
                      </a:r>
                      <a:r>
                        <a:rPr lang="zh-CN" sz="2800" kern="100">
                          <a:solidFill>
                            <a:srgbClr val="0000FF"/>
                          </a:solidFill>
                          <a:effectLst/>
                          <a:latin typeface="黑体" panose="02010609060101010101" pitchFamily="2" charset="-122"/>
                          <a:ea typeface="黑体" panose="02010609060101010101" pitchFamily="2" charset="-122"/>
                        </a:rPr>
                        <a:t>这首诗</a:t>
                      </a:r>
                      <a:r>
                        <a:rPr lang="en-US" sz="2800" kern="100">
                          <a:solidFill>
                            <a:srgbClr val="0000FF"/>
                          </a:solidFill>
                          <a:effectLst/>
                          <a:latin typeface="黑体" panose="02010609060101010101" pitchFamily="2" charset="-122"/>
                          <a:ea typeface="黑体" panose="02010609060101010101" pitchFamily="2" charset="-122"/>
                        </a:rPr>
                        <a:t>(</a:t>
                      </a:r>
                      <a:r>
                        <a:rPr lang="zh-CN" sz="2800" kern="100">
                          <a:solidFill>
                            <a:srgbClr val="0000FF"/>
                          </a:solidFill>
                          <a:effectLst/>
                          <a:latin typeface="黑体" panose="02010609060101010101" pitchFamily="2" charset="-122"/>
                          <a:ea typeface="黑体" panose="02010609060101010101" pitchFamily="2" charset="-122"/>
                        </a:rPr>
                        <a:t>词</a:t>
                      </a:r>
                      <a:r>
                        <a:rPr lang="en-US" sz="2800" kern="100">
                          <a:solidFill>
                            <a:srgbClr val="0000FF"/>
                          </a:solidFill>
                          <a:effectLst/>
                          <a:latin typeface="黑体" panose="02010609060101010101" pitchFamily="2" charset="-122"/>
                          <a:ea typeface="黑体" panose="02010609060101010101" pitchFamily="2" charset="-122"/>
                        </a:rPr>
                        <a:t>)</a:t>
                      </a:r>
                      <a:r>
                        <a:rPr lang="zh-CN" sz="2800" kern="100">
                          <a:solidFill>
                            <a:srgbClr val="0000FF"/>
                          </a:solidFill>
                          <a:effectLst/>
                          <a:latin typeface="黑体" panose="02010609060101010101" pitchFamily="2" charset="-122"/>
                          <a:ea typeface="黑体" panose="02010609060101010101" pitchFamily="2" charset="-122"/>
                        </a:rPr>
                        <a:t>是如何体现</a:t>
                      </a:r>
                      <a:r>
                        <a:rPr lang="en-US" sz="2800" kern="100">
                          <a:solidFill>
                            <a:srgbClr val="0000FF"/>
                          </a:solidFill>
                          <a:effectLst/>
                          <a:latin typeface="黑体" panose="02010609060101010101" pitchFamily="2" charset="-122"/>
                          <a:ea typeface="黑体" panose="02010609060101010101" pitchFamily="2" charset="-122"/>
                        </a:rPr>
                        <a:t>……</a:t>
                      </a:r>
                      <a:r>
                        <a:rPr lang="zh-CN" sz="2800" kern="100">
                          <a:solidFill>
                            <a:srgbClr val="0000FF"/>
                          </a:solidFill>
                          <a:effectLst/>
                          <a:latin typeface="黑体" panose="02010609060101010101" pitchFamily="2" charset="-122"/>
                          <a:ea typeface="黑体" panose="02010609060101010101" pitchFamily="2" charset="-122"/>
                        </a:rPr>
                        <a:t>风格特点的？请简要分析。</a:t>
                      </a:r>
                      <a:endParaRPr lang="zh-CN" sz="2800" kern="100">
                        <a:solidFill>
                          <a:srgbClr val="0000FF"/>
                        </a:solidFill>
                        <a:effectLst/>
                        <a:latin typeface="黑体" panose="02010609060101010101" pitchFamily="2" charset="-122"/>
                        <a:ea typeface="黑体" panose="02010609060101010101" pitchFamily="2" charset="-122"/>
                        <a:cs typeface="Courier New" panose="02070309020205020404" pitchFamily="49" charset="0"/>
                      </a:endParaRPr>
                    </a:p>
                  </a:txBody>
                  <a:tcPr marL="68580" marR="68580" marT="0" marB="0" anchor="ctr"/>
                </a:tc>
              </a:tr>
            </a:tbl>
          </a:graphicData>
        </a:graphic>
      </p:graphicFrame>
    </p:spTree>
  </p:cSld>
  <p:clrMapOvr>
    <a:masterClrMapping/>
  </p:clrMapOvr>
  <p:transition/>
  <p:timing/>
</p:sld>
</file>

<file path=ppt/slides/slide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37218" name="Text Box 2"/>
          <p:cNvSpPr txBox="1">
            <a:spLocks noChangeArrowheads="1"/>
          </p:cNvSpPr>
          <p:nvPr/>
        </p:nvSpPr>
        <p:spPr bwMode="auto">
          <a:xfrm>
            <a:off x="2509839" y="763589"/>
            <a:ext cx="1676400" cy="310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923925">
              <a:defRPr>
                <a:solidFill>
                  <a:schemeClr val="tx1"/>
                </a:solidFill>
                <a:latin typeface="Arial" pitchFamily="34" charset="0"/>
                <a:ea typeface="宋体" pitchFamily="2" charset="-122"/>
              </a:defRPr>
            </a:lvl1pPr>
            <a:lvl2pPr marL="751205" indent="-288925" defTabSz="923925">
              <a:defRPr>
                <a:solidFill>
                  <a:schemeClr val="tx1"/>
                </a:solidFill>
                <a:latin typeface="Arial" pitchFamily="34" charset="0"/>
                <a:ea typeface="宋体" pitchFamily="2" charset="-122"/>
              </a:defRPr>
            </a:lvl2pPr>
            <a:lvl3pPr marL="1154430" indent="-230505" defTabSz="923925">
              <a:defRPr>
                <a:solidFill>
                  <a:schemeClr val="tx1"/>
                </a:solidFill>
                <a:latin typeface="Arial" pitchFamily="34" charset="0"/>
                <a:ea typeface="宋体" pitchFamily="2" charset="-122"/>
              </a:defRPr>
            </a:lvl3pPr>
            <a:lvl4pPr marL="1616075" indent="-230505" defTabSz="923925">
              <a:defRPr>
                <a:solidFill>
                  <a:schemeClr val="tx1"/>
                </a:solidFill>
                <a:latin typeface="Arial" pitchFamily="34" charset="0"/>
                <a:ea typeface="宋体" pitchFamily="2" charset="-122"/>
              </a:defRPr>
            </a:lvl4pPr>
            <a:lvl5pPr marL="2078355" indent="-230505" defTabSz="923925">
              <a:defRPr>
                <a:solidFill>
                  <a:schemeClr val="tx1"/>
                </a:solidFill>
                <a:latin typeface="Arial" pitchFamily="34" charset="0"/>
                <a:ea typeface="宋体" pitchFamily="2" charset="-122"/>
              </a:defRPr>
            </a:lvl5pPr>
            <a:lvl6pPr marL="2535555" indent="-230505" defTabSz="923925" fontAlgn="base">
              <a:spcBef>
                <a:spcPct val="0"/>
              </a:spcBef>
              <a:spcAft>
                <a:spcPct val="0"/>
              </a:spcAft>
              <a:defRPr>
                <a:solidFill>
                  <a:schemeClr val="tx1"/>
                </a:solidFill>
                <a:latin typeface="Arial" pitchFamily="34" charset="0"/>
                <a:ea typeface="宋体" pitchFamily="2" charset="-122"/>
              </a:defRPr>
            </a:lvl6pPr>
            <a:lvl7pPr marL="2992755" indent="-230505" defTabSz="923925" fontAlgn="base">
              <a:spcBef>
                <a:spcPct val="0"/>
              </a:spcBef>
              <a:spcAft>
                <a:spcPct val="0"/>
              </a:spcAft>
              <a:defRPr>
                <a:solidFill>
                  <a:schemeClr val="tx1"/>
                </a:solidFill>
                <a:latin typeface="Arial" pitchFamily="34" charset="0"/>
                <a:ea typeface="宋体" pitchFamily="2" charset="-122"/>
              </a:defRPr>
            </a:lvl7pPr>
            <a:lvl8pPr marL="3449955" indent="-230505" defTabSz="923925" fontAlgn="base">
              <a:spcBef>
                <a:spcPct val="0"/>
              </a:spcBef>
              <a:spcAft>
                <a:spcPct val="0"/>
              </a:spcAft>
              <a:defRPr>
                <a:solidFill>
                  <a:schemeClr val="tx1"/>
                </a:solidFill>
                <a:latin typeface="Arial" pitchFamily="34" charset="0"/>
                <a:ea typeface="宋体" pitchFamily="2" charset="-122"/>
              </a:defRPr>
            </a:lvl8pPr>
            <a:lvl9pPr marL="3907155" indent="-230505" defTabSz="923925" fontAlgn="base">
              <a:spcBef>
                <a:spcPct val="0"/>
              </a:spcBef>
              <a:spcAft>
                <a:spcPct val="0"/>
              </a:spcAft>
              <a:defRPr>
                <a:solidFill>
                  <a:schemeClr val="tx1"/>
                </a:solidFill>
                <a:latin typeface="Arial" pitchFamily="34" charset="0"/>
                <a:ea typeface="宋体" pitchFamily="2" charset="-122"/>
              </a:defRPr>
            </a:lvl9pPr>
          </a:lstStyle>
          <a:p>
            <a:pPr>
              <a:lnSpc>
                <a:spcPts val="2425"/>
              </a:lnSpc>
            </a:pPr>
            <a:r>
              <a:rPr lang="zh-CN" altLang="en-US" sz="5400">
                <a:solidFill>
                  <a:srgbClr val="FF0000"/>
                </a:solidFill>
                <a:latin typeface="Times New Roman" pitchFamily="18" charset="0"/>
                <a:ea typeface="黑体" panose="02010609060101010101" pitchFamily="2" charset="-122"/>
              </a:rPr>
              <a:t>例如</a:t>
            </a:r>
            <a:r>
              <a:rPr lang="zh-CN" altLang="en-US" sz="2400">
                <a:solidFill>
                  <a:srgbClr val="000000"/>
                </a:solidFill>
                <a:latin typeface="Times New Roman" pitchFamily="18" charset="0"/>
                <a:ea typeface="黑体" panose="02010609060101010101" pitchFamily="2" charset="-122"/>
              </a:rPr>
              <a:t>：</a:t>
            </a:r>
          </a:p>
        </p:txBody>
      </p:sp>
      <p:sp>
        <p:nvSpPr>
          <p:cNvPr id="137219" name="Text Box 3"/>
          <p:cNvSpPr txBox="1">
            <a:spLocks noChangeArrowheads="1"/>
          </p:cNvSpPr>
          <p:nvPr/>
        </p:nvSpPr>
        <p:spPr bwMode="auto">
          <a:xfrm>
            <a:off x="5630863" y="1260475"/>
            <a:ext cx="309562"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923925">
              <a:defRPr>
                <a:solidFill>
                  <a:schemeClr val="tx1"/>
                </a:solidFill>
                <a:latin typeface="Arial" pitchFamily="34" charset="0"/>
                <a:ea typeface="宋体" pitchFamily="2" charset="-122"/>
              </a:defRPr>
            </a:lvl1pPr>
            <a:lvl2pPr marL="751205" indent="-288925" defTabSz="923925">
              <a:defRPr>
                <a:solidFill>
                  <a:schemeClr val="tx1"/>
                </a:solidFill>
                <a:latin typeface="Arial" pitchFamily="34" charset="0"/>
                <a:ea typeface="宋体" pitchFamily="2" charset="-122"/>
              </a:defRPr>
            </a:lvl2pPr>
            <a:lvl3pPr marL="1154430" indent="-230505" defTabSz="923925">
              <a:defRPr>
                <a:solidFill>
                  <a:schemeClr val="tx1"/>
                </a:solidFill>
                <a:latin typeface="Arial" pitchFamily="34" charset="0"/>
                <a:ea typeface="宋体" pitchFamily="2" charset="-122"/>
              </a:defRPr>
            </a:lvl3pPr>
            <a:lvl4pPr marL="1616075" indent="-230505" defTabSz="923925">
              <a:defRPr>
                <a:solidFill>
                  <a:schemeClr val="tx1"/>
                </a:solidFill>
                <a:latin typeface="Arial" pitchFamily="34" charset="0"/>
                <a:ea typeface="宋体" pitchFamily="2" charset="-122"/>
              </a:defRPr>
            </a:lvl4pPr>
            <a:lvl5pPr marL="2078355" indent="-230505" defTabSz="923925">
              <a:defRPr>
                <a:solidFill>
                  <a:schemeClr val="tx1"/>
                </a:solidFill>
                <a:latin typeface="Arial" pitchFamily="34" charset="0"/>
                <a:ea typeface="宋体" pitchFamily="2" charset="-122"/>
              </a:defRPr>
            </a:lvl5pPr>
            <a:lvl6pPr marL="2535555" indent="-230505" defTabSz="923925" fontAlgn="base">
              <a:spcBef>
                <a:spcPct val="0"/>
              </a:spcBef>
              <a:spcAft>
                <a:spcPct val="0"/>
              </a:spcAft>
              <a:defRPr>
                <a:solidFill>
                  <a:schemeClr val="tx1"/>
                </a:solidFill>
                <a:latin typeface="Arial" pitchFamily="34" charset="0"/>
                <a:ea typeface="宋体" pitchFamily="2" charset="-122"/>
              </a:defRPr>
            </a:lvl6pPr>
            <a:lvl7pPr marL="2992755" indent="-230505" defTabSz="923925" fontAlgn="base">
              <a:spcBef>
                <a:spcPct val="0"/>
              </a:spcBef>
              <a:spcAft>
                <a:spcPct val="0"/>
              </a:spcAft>
              <a:defRPr>
                <a:solidFill>
                  <a:schemeClr val="tx1"/>
                </a:solidFill>
                <a:latin typeface="Arial" pitchFamily="34" charset="0"/>
                <a:ea typeface="宋体" pitchFamily="2" charset="-122"/>
              </a:defRPr>
            </a:lvl7pPr>
            <a:lvl8pPr marL="3449955" indent="-230505" defTabSz="923925" fontAlgn="base">
              <a:spcBef>
                <a:spcPct val="0"/>
              </a:spcBef>
              <a:spcAft>
                <a:spcPct val="0"/>
              </a:spcAft>
              <a:defRPr>
                <a:solidFill>
                  <a:schemeClr val="tx1"/>
                </a:solidFill>
                <a:latin typeface="Arial" pitchFamily="34" charset="0"/>
                <a:ea typeface="宋体" pitchFamily="2" charset="-122"/>
              </a:defRPr>
            </a:lvl8pPr>
            <a:lvl9pPr marL="3907155" indent="-230505" defTabSz="923925" fontAlgn="base">
              <a:spcBef>
                <a:spcPct val="0"/>
              </a:spcBef>
              <a:spcAft>
                <a:spcPct val="0"/>
              </a:spcAft>
              <a:defRPr>
                <a:solidFill>
                  <a:schemeClr val="tx1"/>
                </a:solidFill>
                <a:latin typeface="Arial" pitchFamily="34" charset="0"/>
                <a:ea typeface="宋体" pitchFamily="2" charset="-122"/>
              </a:defRPr>
            </a:lvl9pPr>
          </a:lstStyle>
          <a:p>
            <a:pPr>
              <a:lnSpc>
                <a:spcPts val="2425"/>
              </a:lnSpc>
            </a:pPr>
            <a:r>
              <a:rPr lang="zh-CN" altLang="en-US" sz="2400">
                <a:solidFill>
                  <a:srgbClr val="000000"/>
                </a:solidFill>
                <a:latin typeface="黑体" panose="02010609060101010101" pitchFamily="2" charset="-122"/>
                <a:ea typeface="黑体" panose="02010609060101010101" pitchFamily="2" charset="-122"/>
              </a:rPr>
              <a:t>春</a:t>
            </a:r>
          </a:p>
        </p:txBody>
      </p:sp>
      <p:sp>
        <p:nvSpPr>
          <p:cNvPr id="137220" name="Text Box 4"/>
          <p:cNvSpPr txBox="1">
            <a:spLocks noChangeArrowheads="1"/>
          </p:cNvSpPr>
          <p:nvPr/>
        </p:nvSpPr>
        <p:spPr bwMode="auto">
          <a:xfrm>
            <a:off x="6251576" y="1260475"/>
            <a:ext cx="309563"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923925">
              <a:defRPr>
                <a:solidFill>
                  <a:schemeClr val="tx1"/>
                </a:solidFill>
                <a:latin typeface="Arial" pitchFamily="34" charset="0"/>
                <a:ea typeface="宋体" pitchFamily="2" charset="-122"/>
              </a:defRPr>
            </a:lvl1pPr>
            <a:lvl2pPr marL="751205" indent="-288925" defTabSz="923925">
              <a:defRPr>
                <a:solidFill>
                  <a:schemeClr val="tx1"/>
                </a:solidFill>
                <a:latin typeface="Arial" pitchFamily="34" charset="0"/>
                <a:ea typeface="宋体" pitchFamily="2" charset="-122"/>
              </a:defRPr>
            </a:lvl2pPr>
            <a:lvl3pPr marL="1154430" indent="-230505" defTabSz="923925">
              <a:defRPr>
                <a:solidFill>
                  <a:schemeClr val="tx1"/>
                </a:solidFill>
                <a:latin typeface="Arial" pitchFamily="34" charset="0"/>
                <a:ea typeface="宋体" pitchFamily="2" charset="-122"/>
              </a:defRPr>
            </a:lvl3pPr>
            <a:lvl4pPr marL="1616075" indent="-230505" defTabSz="923925">
              <a:defRPr>
                <a:solidFill>
                  <a:schemeClr val="tx1"/>
                </a:solidFill>
                <a:latin typeface="Arial" pitchFamily="34" charset="0"/>
                <a:ea typeface="宋体" pitchFamily="2" charset="-122"/>
              </a:defRPr>
            </a:lvl4pPr>
            <a:lvl5pPr marL="2078355" indent="-230505" defTabSz="923925">
              <a:defRPr>
                <a:solidFill>
                  <a:schemeClr val="tx1"/>
                </a:solidFill>
                <a:latin typeface="Arial" pitchFamily="34" charset="0"/>
                <a:ea typeface="宋体" pitchFamily="2" charset="-122"/>
              </a:defRPr>
            </a:lvl5pPr>
            <a:lvl6pPr marL="2535555" indent="-230505" defTabSz="923925" fontAlgn="base">
              <a:spcBef>
                <a:spcPct val="0"/>
              </a:spcBef>
              <a:spcAft>
                <a:spcPct val="0"/>
              </a:spcAft>
              <a:defRPr>
                <a:solidFill>
                  <a:schemeClr val="tx1"/>
                </a:solidFill>
                <a:latin typeface="Arial" pitchFamily="34" charset="0"/>
                <a:ea typeface="宋体" pitchFamily="2" charset="-122"/>
              </a:defRPr>
            </a:lvl6pPr>
            <a:lvl7pPr marL="2992755" indent="-230505" defTabSz="923925" fontAlgn="base">
              <a:spcBef>
                <a:spcPct val="0"/>
              </a:spcBef>
              <a:spcAft>
                <a:spcPct val="0"/>
              </a:spcAft>
              <a:defRPr>
                <a:solidFill>
                  <a:schemeClr val="tx1"/>
                </a:solidFill>
                <a:latin typeface="Arial" pitchFamily="34" charset="0"/>
                <a:ea typeface="宋体" pitchFamily="2" charset="-122"/>
              </a:defRPr>
            </a:lvl7pPr>
            <a:lvl8pPr marL="3449955" indent="-230505" defTabSz="923925" fontAlgn="base">
              <a:spcBef>
                <a:spcPct val="0"/>
              </a:spcBef>
              <a:spcAft>
                <a:spcPct val="0"/>
              </a:spcAft>
              <a:defRPr>
                <a:solidFill>
                  <a:schemeClr val="tx1"/>
                </a:solidFill>
                <a:latin typeface="Arial" pitchFamily="34" charset="0"/>
                <a:ea typeface="宋体" pitchFamily="2" charset="-122"/>
              </a:defRPr>
            </a:lvl8pPr>
            <a:lvl9pPr marL="3907155" indent="-230505" defTabSz="923925" fontAlgn="base">
              <a:spcBef>
                <a:spcPct val="0"/>
              </a:spcBef>
              <a:spcAft>
                <a:spcPct val="0"/>
              </a:spcAft>
              <a:defRPr>
                <a:solidFill>
                  <a:schemeClr val="tx1"/>
                </a:solidFill>
                <a:latin typeface="Arial" pitchFamily="34" charset="0"/>
                <a:ea typeface="宋体" pitchFamily="2" charset="-122"/>
              </a:defRPr>
            </a:lvl9pPr>
          </a:lstStyle>
          <a:p>
            <a:pPr>
              <a:lnSpc>
                <a:spcPts val="2425"/>
              </a:lnSpc>
            </a:pPr>
            <a:r>
              <a:rPr lang="zh-CN" altLang="en-US" sz="2400">
                <a:solidFill>
                  <a:srgbClr val="000000"/>
                </a:solidFill>
                <a:latin typeface="黑体" panose="02010609060101010101" pitchFamily="2" charset="-122"/>
                <a:ea typeface="黑体" panose="02010609060101010101" pitchFamily="2" charset="-122"/>
              </a:rPr>
              <a:t>怨</a:t>
            </a:r>
          </a:p>
        </p:txBody>
      </p:sp>
      <p:sp>
        <p:nvSpPr>
          <p:cNvPr id="137221" name="Text Box 5"/>
          <p:cNvSpPr txBox="1">
            <a:spLocks noChangeArrowheads="1"/>
          </p:cNvSpPr>
          <p:nvPr/>
        </p:nvSpPr>
        <p:spPr bwMode="auto">
          <a:xfrm>
            <a:off x="74295" y="1730375"/>
            <a:ext cx="12117705" cy="4522470"/>
          </a:xfrm>
          <a:prstGeom prst="rect">
            <a:avLst/>
          </a:prstGeom>
          <a:noFill/>
          <a:ln w="9525">
            <a:noFill/>
            <a:miter lim="800000"/>
          </a:ln>
        </p:spPr>
        <p:txBody>
          <a:bodyPr wrap="square" lIns="0" tIns="0" rIns="0" bIns="0">
            <a:spAutoFit/>
          </a:bodyPr>
          <a:lstStyle>
            <a:lvl1pPr defTabSz="923925">
              <a:tabLst>
                <a:tab pos="615950"/>
                <a:tab pos="2334895"/>
                <a:tab pos="3721100"/>
              </a:tabLst>
              <a:defRPr>
                <a:solidFill>
                  <a:schemeClr val="tx1"/>
                </a:solidFill>
                <a:latin typeface="Arial" pitchFamily="34" charset="0"/>
                <a:ea typeface="宋体" pitchFamily="2" charset="-122"/>
              </a:defRPr>
            </a:lvl1pPr>
            <a:lvl2pPr marL="751205" indent="-288925" defTabSz="923925">
              <a:tabLst>
                <a:tab pos="615950"/>
                <a:tab pos="2334895"/>
                <a:tab pos="3721100"/>
              </a:tabLst>
              <a:defRPr>
                <a:solidFill>
                  <a:schemeClr val="tx1"/>
                </a:solidFill>
                <a:latin typeface="Arial" pitchFamily="34" charset="0"/>
                <a:ea typeface="宋体" pitchFamily="2" charset="-122"/>
              </a:defRPr>
            </a:lvl2pPr>
            <a:lvl3pPr marL="1154430" indent="-230505" defTabSz="923925">
              <a:tabLst>
                <a:tab pos="615950"/>
                <a:tab pos="2334895"/>
                <a:tab pos="3721100"/>
              </a:tabLst>
              <a:defRPr>
                <a:solidFill>
                  <a:schemeClr val="tx1"/>
                </a:solidFill>
                <a:latin typeface="Arial" pitchFamily="34" charset="0"/>
                <a:ea typeface="宋体" pitchFamily="2" charset="-122"/>
              </a:defRPr>
            </a:lvl3pPr>
            <a:lvl4pPr marL="1616075" indent="-230505" defTabSz="923925">
              <a:tabLst>
                <a:tab pos="615950"/>
                <a:tab pos="2334895"/>
                <a:tab pos="3721100"/>
              </a:tabLst>
              <a:defRPr>
                <a:solidFill>
                  <a:schemeClr val="tx1"/>
                </a:solidFill>
                <a:latin typeface="Arial" pitchFamily="34" charset="0"/>
                <a:ea typeface="宋体" pitchFamily="2" charset="-122"/>
              </a:defRPr>
            </a:lvl4pPr>
            <a:lvl5pPr marL="2078355" indent="-230505" defTabSz="923925">
              <a:tabLst>
                <a:tab pos="615950"/>
                <a:tab pos="2334895"/>
                <a:tab pos="3721100"/>
              </a:tabLst>
              <a:defRPr>
                <a:solidFill>
                  <a:schemeClr val="tx1"/>
                </a:solidFill>
                <a:latin typeface="Arial" pitchFamily="34" charset="0"/>
                <a:ea typeface="宋体" pitchFamily="2" charset="-122"/>
              </a:defRPr>
            </a:lvl5pPr>
            <a:lvl6pPr marL="2535555" indent="-230505" defTabSz="923925" fontAlgn="base">
              <a:spcBef>
                <a:spcPct val="0"/>
              </a:spcBef>
              <a:spcAft>
                <a:spcPct val="0"/>
              </a:spcAft>
              <a:tabLst>
                <a:tab pos="615950"/>
                <a:tab pos="2334895"/>
                <a:tab pos="3721100"/>
              </a:tabLst>
              <a:defRPr>
                <a:solidFill>
                  <a:schemeClr val="tx1"/>
                </a:solidFill>
                <a:latin typeface="Arial" pitchFamily="34" charset="0"/>
                <a:ea typeface="宋体" pitchFamily="2" charset="-122"/>
              </a:defRPr>
            </a:lvl6pPr>
            <a:lvl7pPr marL="2992755" indent="-230505" defTabSz="923925" fontAlgn="base">
              <a:spcBef>
                <a:spcPct val="0"/>
              </a:spcBef>
              <a:spcAft>
                <a:spcPct val="0"/>
              </a:spcAft>
              <a:tabLst>
                <a:tab pos="615950"/>
                <a:tab pos="2334895"/>
                <a:tab pos="3721100"/>
              </a:tabLst>
              <a:defRPr>
                <a:solidFill>
                  <a:schemeClr val="tx1"/>
                </a:solidFill>
                <a:latin typeface="Arial" pitchFamily="34" charset="0"/>
                <a:ea typeface="宋体" pitchFamily="2" charset="-122"/>
              </a:defRPr>
            </a:lvl7pPr>
            <a:lvl8pPr marL="3449955" indent="-230505" defTabSz="923925" fontAlgn="base">
              <a:spcBef>
                <a:spcPct val="0"/>
              </a:spcBef>
              <a:spcAft>
                <a:spcPct val="0"/>
              </a:spcAft>
              <a:tabLst>
                <a:tab pos="615950"/>
                <a:tab pos="2334895"/>
                <a:tab pos="3721100"/>
              </a:tabLst>
              <a:defRPr>
                <a:solidFill>
                  <a:schemeClr val="tx1"/>
                </a:solidFill>
                <a:latin typeface="Arial" pitchFamily="34" charset="0"/>
                <a:ea typeface="宋体" pitchFamily="2" charset="-122"/>
              </a:defRPr>
            </a:lvl8pPr>
            <a:lvl9pPr marL="3907155" indent="-230505" defTabSz="923925" fontAlgn="base">
              <a:spcBef>
                <a:spcPct val="0"/>
              </a:spcBef>
              <a:spcAft>
                <a:spcPct val="0"/>
              </a:spcAft>
              <a:tabLst>
                <a:tab pos="615950"/>
                <a:tab pos="2334895"/>
                <a:tab pos="3721100"/>
              </a:tabLst>
              <a:defRPr>
                <a:solidFill>
                  <a:schemeClr val="tx1"/>
                </a:solidFill>
                <a:latin typeface="Arial" pitchFamily="34" charset="0"/>
                <a:ea typeface="宋体" pitchFamily="2" charset="-122"/>
              </a:defRPr>
            </a:lvl9pPr>
          </a:lstStyle>
          <a:p>
            <a:pPr algn="ctr">
              <a:lnSpc>
                <a:spcPts val="2425"/>
              </a:lnSpc>
            </a:pPr>
            <a:r>
              <a:rPr lang="zh-CN" altLang="en-US" sz="2400">
                <a:solidFill>
                  <a:srgbClr val="000000"/>
                </a:solidFill>
                <a:latin typeface="仿宋_GB2312" pitchFamily="49" charset="-122"/>
                <a:ea typeface="仿宋_GB2312" pitchFamily="49" charset="-122"/>
              </a:rPr>
              <a:t>金昌绪</a:t>
            </a:r>
          </a:p>
          <a:p>
            <a:pPr algn="ctr">
              <a:lnSpc>
                <a:spcPts val="1015"/>
              </a:lnSpc>
            </a:pPr>
            <a:endParaRPr lang="zh-CN" altLang="en-US" sz="2400">
              <a:solidFill>
                <a:srgbClr val="000000"/>
              </a:solidFill>
              <a:latin typeface="仿宋_GB2312" pitchFamily="49" charset="-122"/>
              <a:ea typeface="仿宋_GB2312" pitchFamily="49" charset="-122"/>
            </a:endParaRPr>
          </a:p>
          <a:p>
            <a:pPr algn="ctr">
              <a:lnSpc>
                <a:spcPts val="2915"/>
              </a:lnSpc>
            </a:pPr>
            <a:r>
              <a:rPr lang="zh-CN" altLang="en-US" sz="2400">
                <a:solidFill>
                  <a:srgbClr val="000000"/>
                </a:solidFill>
                <a:latin typeface="楷体_GB2312" pitchFamily="1" charset="-122"/>
                <a:ea typeface="楷体_GB2312" pitchFamily="1" charset="-122"/>
              </a:rPr>
              <a:t>打起黄莺儿，莫教枝上啼。</a:t>
            </a:r>
          </a:p>
          <a:p>
            <a:pPr algn="ctr">
              <a:lnSpc>
                <a:spcPts val="1015"/>
              </a:lnSpc>
            </a:pPr>
            <a:endParaRPr lang="zh-CN" altLang="en-US" sz="2400">
              <a:solidFill>
                <a:srgbClr val="000000"/>
              </a:solidFill>
              <a:latin typeface="楷体_GB2312" pitchFamily="1" charset="-122"/>
              <a:ea typeface="楷体_GB2312" pitchFamily="1" charset="-122"/>
            </a:endParaRPr>
          </a:p>
          <a:p>
            <a:pPr algn="ctr">
              <a:lnSpc>
                <a:spcPts val="2915"/>
              </a:lnSpc>
            </a:pPr>
            <a:r>
              <a:rPr lang="zh-CN" altLang="en-US" sz="2400">
                <a:solidFill>
                  <a:srgbClr val="FF0000"/>
                </a:solidFill>
                <a:latin typeface="楷体_GB2312" pitchFamily="1" charset="-122"/>
                <a:ea typeface="楷体_GB2312" pitchFamily="1" charset="-122"/>
              </a:rPr>
              <a:t>啼时惊妾梦，不得到辽西。</a:t>
            </a:r>
          </a:p>
          <a:p>
            <a:pPr algn="l">
              <a:lnSpc>
                <a:spcPts val="2915"/>
              </a:lnSpc>
            </a:pPr>
            <a:r>
              <a:rPr lang="zh-CN" altLang="en-US" sz="2400">
                <a:solidFill>
                  <a:srgbClr val="FF0000"/>
                </a:solidFill>
                <a:latin typeface="Times New Roman" pitchFamily="18" charset="0"/>
                <a:ea typeface="楷体_GB2312" pitchFamily="1" charset="-122"/>
              </a:rPr>
              <a:t>请分析此诗的语言特色。</a:t>
            </a:r>
          </a:p>
          <a:p>
            <a:pPr algn="l">
              <a:lnSpc>
                <a:spcPts val="1015"/>
              </a:lnSpc>
            </a:pPr>
            <a:endParaRPr lang="zh-CN" altLang="en-US" sz="2400">
              <a:solidFill>
                <a:srgbClr val="000000"/>
              </a:solidFill>
              <a:latin typeface="Times New Roman" pitchFamily="18" charset="0"/>
              <a:ea typeface="楷体_GB2312" pitchFamily="1" charset="-122"/>
            </a:endParaRPr>
          </a:p>
          <a:p>
            <a:pPr algn="l">
              <a:lnSpc>
                <a:spcPts val="2915"/>
              </a:lnSpc>
            </a:pPr>
            <a:r>
              <a:rPr lang="zh-CN" altLang="en-US" sz="2400">
                <a:solidFill>
                  <a:srgbClr val="000000"/>
                </a:solidFill>
                <a:latin typeface="Times New Roman" pitchFamily="18" charset="0"/>
                <a:ea typeface="楷体_GB2312" pitchFamily="1" charset="-122"/>
              </a:rPr>
              <a:t>	</a:t>
            </a:r>
            <a:r>
              <a:rPr lang="en-US" altLang="zh-CN" sz="2400">
                <a:solidFill>
                  <a:srgbClr val="000000"/>
                </a:solidFill>
                <a:latin typeface="Times New Roman" pitchFamily="18" charset="0"/>
                <a:ea typeface="楷体_GB2312" pitchFamily="1" charset="-122"/>
              </a:rPr>
              <a:t>__________________________________________________</a:t>
            </a:r>
          </a:p>
          <a:p>
            <a:pPr algn="l">
              <a:lnSpc>
                <a:spcPts val="1015"/>
              </a:lnSpc>
            </a:pPr>
            <a:endParaRPr lang="en-US" altLang="zh-CN" sz="2400">
              <a:solidFill>
                <a:srgbClr val="000000"/>
              </a:solidFill>
              <a:latin typeface="Times New Roman" pitchFamily="18" charset="0"/>
              <a:ea typeface="楷体_GB2312" pitchFamily="1" charset="-122"/>
            </a:endParaRPr>
          </a:p>
          <a:p>
            <a:pPr algn="l" defTabSz="923925" fontAlgn="auto">
              <a:lnSpc>
                <a:spcPts val="4280"/>
              </a:lnSpc>
              <a:tabLst>
                <a:tab pos="615950"/>
                <a:tab pos="2334895"/>
                <a:tab pos="3721100"/>
              </a:tabLst>
            </a:pPr>
            <a:r>
              <a:rPr lang="en-US" altLang="zh-CN" sz="2400">
                <a:solidFill>
                  <a:srgbClr val="000000"/>
                </a:solidFill>
                <a:latin typeface="Times New Roman" pitchFamily="18" charset="0"/>
                <a:ea typeface="楷体_GB2312" pitchFamily="1" charset="-122"/>
              </a:rPr>
              <a:t>	</a:t>
            </a:r>
            <a:r>
              <a:rPr lang="zh-CN" altLang="en-US" sz="2400">
                <a:solidFill>
                  <a:srgbClr val="0000FF"/>
                </a:solidFill>
                <a:ea typeface="黑体" panose="02010609060101010101" pitchFamily="2" charset="-122"/>
                <a:sym typeface="+mn-ea"/>
              </a:rPr>
              <a:t>答案：</a:t>
            </a:r>
            <a:r>
              <a:rPr lang="zh-CN" altLang="en-US" sz="2400">
                <a:solidFill>
                  <a:srgbClr val="FF0000"/>
                </a:solidFill>
                <a:latin typeface="Times New Roman" pitchFamily="18" charset="0"/>
                <a:ea typeface="黑体" panose="02010609060101010101" pitchFamily="2" charset="-122"/>
                <a:sym typeface="+mn-ea"/>
              </a:rPr>
              <a:t>此诗语言特点是清新自然，口语化。</a:t>
            </a:r>
            <a:r>
              <a:rPr lang="en-US" altLang="zh-CN" sz="2400">
                <a:solidFill>
                  <a:schemeClr val="tx1"/>
                </a:solidFill>
                <a:latin typeface="Times New Roman" pitchFamily="18" charset="0"/>
                <a:ea typeface="黑体" panose="02010609060101010101" pitchFamily="2" charset="-122"/>
                <a:sym typeface="+mn-ea"/>
              </a:rPr>
              <a:t>(</a:t>
            </a:r>
            <a:r>
              <a:rPr lang="zh-CN" altLang="en-US" sz="2400">
                <a:solidFill>
                  <a:schemeClr val="tx1"/>
                </a:solidFill>
                <a:latin typeface="楷体_GB2312" pitchFamily="1" charset="-122"/>
                <a:ea typeface="楷体_GB2312" pitchFamily="1" charset="-122"/>
                <a:sym typeface="+mn-ea"/>
              </a:rPr>
              <a:t>明特色</a:t>
            </a:r>
            <a:r>
              <a:rPr lang="en-US" altLang="zh-CN" sz="2400">
                <a:solidFill>
                  <a:schemeClr val="tx1"/>
                </a:solidFill>
                <a:latin typeface="Times New Roman" pitchFamily="18" charset="0"/>
                <a:ea typeface="楷体_GB2312" pitchFamily="1" charset="-122"/>
                <a:sym typeface="+mn-ea"/>
              </a:rPr>
              <a:t>)</a:t>
            </a:r>
            <a:r>
              <a:rPr lang="en-US" altLang="zh-CN" sz="2400">
                <a:solidFill>
                  <a:srgbClr val="FF0000"/>
                </a:solidFill>
                <a:latin typeface="宋体" pitchFamily="2" charset="-122"/>
                <a:ea typeface="楷体_GB2312" pitchFamily="1" charset="-122"/>
                <a:sym typeface="+mn-ea"/>
              </a:rPr>
              <a:t>“</a:t>
            </a:r>
            <a:r>
              <a:rPr lang="zh-CN" altLang="en-US" sz="2400">
                <a:solidFill>
                  <a:srgbClr val="FF0000"/>
                </a:solidFill>
                <a:latin typeface="宋体" pitchFamily="2" charset="-122"/>
                <a:ea typeface="楷体_GB2312" pitchFamily="1" charset="-122"/>
                <a:sym typeface="+mn-ea"/>
              </a:rPr>
              <a:t>黄莺儿”是儿化音，显出女子的纯真娇憨；“啼时惊妾梦，不得</a:t>
            </a:r>
            <a:r>
              <a:rPr lang="zh-CN" altLang="en-US" sz="2400">
                <a:solidFill>
                  <a:srgbClr val="FF0000"/>
                </a:solidFill>
                <a:latin typeface="Times New Roman" pitchFamily="18" charset="0"/>
                <a:ea typeface="楷体_GB2312" pitchFamily="1" charset="-122"/>
                <a:sym typeface="+mn-ea"/>
              </a:rPr>
              <a:t>到辽西”用质朴的语言表明了打黄莺是因为它惊扰了自己思念丈夫的美梦。</a:t>
            </a:r>
            <a:r>
              <a:rPr lang="en-US" altLang="zh-CN" sz="2400">
                <a:solidFill>
                  <a:schemeClr val="tx1"/>
                </a:solidFill>
                <a:latin typeface="Times New Roman" pitchFamily="18" charset="0"/>
                <a:ea typeface="楷体_GB2312" pitchFamily="1" charset="-122"/>
                <a:sym typeface="+mn-ea"/>
              </a:rPr>
              <a:t>(</a:t>
            </a:r>
            <a:r>
              <a:rPr lang="zh-CN" altLang="en-US" sz="2400">
                <a:solidFill>
                  <a:schemeClr val="tx1"/>
                </a:solidFill>
                <a:latin typeface="楷体_GB2312" pitchFamily="1" charset="-122"/>
                <a:ea typeface="楷体_GB2312" pitchFamily="1" charset="-122"/>
                <a:sym typeface="+mn-ea"/>
              </a:rPr>
              <a:t>列例证</a:t>
            </a:r>
            <a:r>
              <a:rPr lang="en-US" altLang="zh-CN" sz="2400">
                <a:solidFill>
                  <a:schemeClr val="tx1"/>
                </a:solidFill>
                <a:latin typeface="Times New Roman" pitchFamily="18" charset="0"/>
                <a:ea typeface="楷体_GB2312" pitchFamily="1" charset="-122"/>
                <a:sym typeface="+mn-ea"/>
              </a:rPr>
              <a:t>)</a:t>
            </a:r>
            <a:r>
              <a:rPr lang="zh-CN" altLang="en-US" sz="2400">
                <a:solidFill>
                  <a:srgbClr val="FF0000"/>
                </a:solidFill>
                <a:latin typeface="宋体" pitchFamily="2" charset="-122"/>
                <a:ea typeface="楷体_GB2312" pitchFamily="1" charset="-122"/>
                <a:sym typeface="+mn-ea"/>
              </a:rPr>
              <a:t>这样非常自然地表现了女子对丈夫的思念之情。</a:t>
            </a:r>
            <a:r>
              <a:rPr lang="en-US" altLang="zh-CN" sz="2400">
                <a:solidFill>
                  <a:schemeClr val="tx1"/>
                </a:solidFill>
                <a:latin typeface="Times New Roman" pitchFamily="18" charset="0"/>
                <a:ea typeface="楷体_GB2312" pitchFamily="1" charset="-122"/>
                <a:sym typeface="+mn-ea"/>
              </a:rPr>
              <a:t>(</a:t>
            </a:r>
            <a:r>
              <a:rPr lang="zh-CN" altLang="en-US" sz="2400">
                <a:solidFill>
                  <a:schemeClr val="tx1"/>
                </a:solidFill>
                <a:latin typeface="楷体_GB2312" pitchFamily="1" charset="-122"/>
                <a:ea typeface="楷体_GB2312" pitchFamily="1" charset="-122"/>
                <a:sym typeface="+mn-ea"/>
              </a:rPr>
              <a:t>析感情</a:t>
            </a:r>
            <a:r>
              <a:rPr lang="en-US" altLang="zh-CN" sz="2400">
                <a:solidFill>
                  <a:schemeClr val="tx1"/>
                </a:solidFill>
                <a:latin typeface="Times New Roman" pitchFamily="18" charset="0"/>
                <a:ea typeface="楷体_GB2312" pitchFamily="1" charset="-122"/>
                <a:sym typeface="+mn-ea"/>
              </a:rPr>
              <a:t>)</a:t>
            </a:r>
            <a:endParaRPr lang="en-US" altLang="zh-CN" sz="2400">
              <a:solidFill>
                <a:srgbClr val="FF0000"/>
              </a:solidFill>
              <a:latin typeface="Times New Roman" pitchFamily="18" charset="0"/>
              <a:ea typeface="楷体_GB2312" pitchFamily="1" charset="-122"/>
            </a:endParaRPr>
          </a:p>
          <a:p>
            <a:pPr algn="l" defTabSz="923925" fontAlgn="auto">
              <a:lnSpc>
                <a:spcPts val="4280"/>
              </a:lnSpc>
              <a:tabLst>
                <a:tab pos="615950"/>
                <a:tab pos="2334895"/>
                <a:tab pos="3721100"/>
              </a:tabLst>
            </a:pPr>
            <a:endParaRPr lang="zh-CN" altLang="en-US" sz="2400">
              <a:solidFill>
                <a:srgbClr val="FF0000"/>
              </a:solidFill>
              <a:latin typeface="Times New Roman" pitchFamily="18" charset="0"/>
              <a:ea typeface="黑体" panose="02010609060101010101" pitchFamily="2" charset="-122"/>
            </a:endParaRPr>
          </a:p>
        </p:txBody>
      </p:sp>
    </p:spTree>
  </p:cSld>
  <p:clrMapOvr>
    <a:masterClrMapping/>
  </p:clrMapOvr>
  <p:transition/>
  <p:timing/>
</p:sld>
</file>

<file path=ppt/slides/slide4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335360" y="44624"/>
            <a:ext cx="9073008"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诗歌鉴赏之语言风格</a:t>
            </a:r>
            <a:r>
              <a:rPr lang="en-US" altLang="zh-CN"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鉴赏方法及答题步骤</a:t>
            </a:r>
          </a:p>
        </p:txBody>
      </p:sp>
      <p:sp>
        <p:nvSpPr>
          <p:cNvPr id="3" name="矩形 2"/>
          <p:cNvSpPr/>
          <p:nvPr/>
        </p:nvSpPr>
        <p:spPr>
          <a:xfrm>
            <a:off x="551384" y="908720"/>
            <a:ext cx="11377264" cy="5759450"/>
          </a:xfrm>
          <a:prstGeom prst="rect">
            <a:avLst/>
          </a:prstGeom>
        </p:spPr>
        <p:txBody>
          <a:bodyPr wrap="square">
            <a:spAutoFit/>
          </a:bodyPr>
          <a:lstStyle/>
          <a:p>
            <a:pPr indent="304800" algn="just">
              <a:lnSpc>
                <a:spcPts val="3400"/>
              </a:lnSpc>
              <a:spcAft>
                <a:spcPct val="0"/>
              </a:spcAft>
            </a:pPr>
            <a:r>
              <a:rPr lang="en-US" altLang="zh-CN" sz="2400" kern="100">
                <a:solidFill>
                  <a:srgbClr val="FF0000"/>
                </a:solidFill>
                <a:effectLst>
                  <a:outerShdw blurRad="38100" dist="38100" dir="2700000" algn="tl">
                    <a:srgbClr val="000000">
                      <a:alpha val="43137"/>
                    </a:srgbClr>
                  </a:outerShdw>
                </a:effectLst>
                <a:highlight>
                  <a:srgbClr val="FFFF00"/>
                </a:highlight>
                <a:latin typeface="Times New Roman" pitchFamily="18" charset="0"/>
                <a:ea typeface="黑体" panose="02010609060101010101" pitchFamily="2" charset="-122"/>
                <a:cs typeface="Courier New" panose="02070309020205020404" pitchFamily="49" charset="0"/>
              </a:rPr>
              <a:t>1.</a:t>
            </a:r>
            <a:r>
              <a:rPr lang="zh-CN" altLang="en-US" sz="2400" kern="100">
                <a:solidFill>
                  <a:srgbClr val="FF0000"/>
                </a:solidFill>
                <a:effectLst>
                  <a:outerShdw blurRad="38100" dist="38100" dir="2700000" algn="tl">
                    <a:srgbClr val="000000">
                      <a:alpha val="43137"/>
                    </a:srgbClr>
                  </a:outerShdw>
                </a:effectLst>
                <a:highlight>
                  <a:srgbClr val="FFFF00"/>
                </a:highlight>
                <a:latin typeface="Times New Roman" pitchFamily="18" charset="0"/>
                <a:ea typeface="黑体" panose="02010609060101010101" pitchFamily="2" charset="-122"/>
                <a:cs typeface="Courier New" panose="02070309020205020404" pitchFamily="49" charset="0"/>
              </a:rPr>
              <a:t>鉴赏方法</a:t>
            </a:r>
            <a:endParaRPr lang="en-US" altLang="zh-CN" sz="2400" kern="100">
              <a:solidFill>
                <a:srgbClr val="FF0000"/>
              </a:solidFill>
              <a:effectLst>
                <a:outerShdw blurRad="38100" dist="38100" dir="2700000" algn="tl">
                  <a:srgbClr val="000000">
                    <a:alpha val="43137"/>
                  </a:srgbClr>
                </a:outerShdw>
              </a:effectLst>
              <a:highlight>
                <a:srgbClr val="FFFF00"/>
              </a:highlight>
              <a:latin typeface="Times New Roman" pitchFamily="18" charset="0"/>
              <a:ea typeface="黑体" panose="02010609060101010101" pitchFamily="2" charset="-122"/>
              <a:cs typeface="Courier New" panose="02070309020205020404" pitchFamily="49" charset="0"/>
            </a:endParaRPr>
          </a:p>
          <a:p>
            <a:pPr indent="304800" algn="just">
              <a:lnSpc>
                <a:spcPts val="3400"/>
              </a:lnSpc>
              <a:spcAft>
                <a:spcPct val="0"/>
              </a:spcAft>
            </a:pPr>
            <a:r>
              <a:rPr lang="en-US" altLang="zh-CN" sz="2400" u="sng" kern="100">
                <a:solidFill>
                  <a:srgbClr val="FF0000"/>
                </a:solidFill>
                <a:effectLst>
                  <a:outerShdw blurRad="38100" dist="38100" dir="2700000" algn="tl">
                    <a:srgbClr val="000000">
                      <a:alpha val="43137"/>
                    </a:srgbClr>
                  </a:outerShdw>
                </a:effectLst>
                <a:latin typeface="Times New Roman" pitchFamily="18" charset="0"/>
                <a:ea typeface="黑体" panose="02010609060101010101" pitchFamily="2" charset="-122"/>
                <a:cs typeface="Courier New" panose="02070309020205020404" pitchFamily="49" charset="0"/>
              </a:rPr>
              <a:t>(1)</a:t>
            </a:r>
            <a:r>
              <a:rPr lang="zh-CN" altLang="zh-CN" sz="2400" u="sng" kern="100">
                <a:solidFill>
                  <a:srgbClr val="FF0000"/>
                </a:solidFill>
                <a:effectLst>
                  <a:outerShdw blurRad="38100" dist="38100" dir="2700000" algn="tl">
                    <a:srgbClr val="000000">
                      <a:alpha val="43137"/>
                    </a:srgbClr>
                  </a:outerShdw>
                </a:effectLst>
                <a:latin typeface="Times New Roman" pitchFamily="18" charset="0"/>
                <a:ea typeface="黑体" panose="02010609060101010101" pitchFamily="2" charset="-122"/>
                <a:cs typeface="Times New Roman" pitchFamily="18" charset="0"/>
              </a:rPr>
              <a:t>整体感知</a:t>
            </a:r>
            <a:endParaRPr lang="zh-CN" altLang="zh-CN" sz="2400" u="sng" kern="100">
              <a:solidFill>
                <a:srgbClr val="FF0000"/>
              </a:solidFill>
              <a:effectLst>
                <a:outerShdw blurRad="38100" dist="38100" dir="2700000" algn="tl">
                  <a:srgbClr val="000000">
                    <a:alpha val="43137"/>
                  </a:srgbClr>
                </a:outerShdw>
              </a:effectLst>
              <a:latin typeface="宋体" pitchFamily="2" charset="-122"/>
              <a:cs typeface="Courier New" panose="02070309020205020404" pitchFamily="49" charset="0"/>
            </a:endParaRPr>
          </a:p>
          <a:p>
            <a:pPr indent="304800" algn="just">
              <a:lnSpc>
                <a:spcPts val="3400"/>
              </a:lnSpc>
              <a:spcAft>
                <a:spcPct val="0"/>
              </a:spcAft>
            </a:pPr>
            <a:r>
              <a:rPr lang="zh-CN" altLang="zh-CN" sz="2400" kern="100">
                <a:effectLst>
                  <a:outerShdw blurRad="38100" dist="38100" dir="2700000" algn="tl">
                    <a:srgbClr val="000000">
                      <a:alpha val="43137"/>
                    </a:srgbClr>
                  </a:outerShdw>
                </a:effectLst>
                <a:latin typeface="Times New Roman" pitchFamily="18" charset="0"/>
                <a:cs typeface="Times New Roman" pitchFamily="18" charset="0"/>
              </a:rPr>
              <a:t>鉴赏语言风格应立足于全诗</a:t>
            </a:r>
            <a:r>
              <a:rPr lang="zh-CN" altLang="zh-CN" sz="2400" kern="100">
                <a:effectLst>
                  <a:outerShdw blurRad="38100" dist="38100" dir="2700000" algn="tl">
                    <a:srgbClr val="000000">
                      <a:alpha val="43137"/>
                    </a:srgbClr>
                  </a:outerShdw>
                </a:effectLst>
                <a:latin typeface="宋体" pitchFamily="2" charset="-122"/>
                <a:cs typeface="Times New Roman" pitchFamily="18" charset="0"/>
              </a:rPr>
              <a:t>，</a:t>
            </a:r>
            <a:r>
              <a:rPr lang="zh-CN" altLang="zh-CN" sz="2400" kern="100">
                <a:effectLst>
                  <a:outerShdw blurRad="38100" dist="38100" dir="2700000" algn="tl">
                    <a:srgbClr val="000000">
                      <a:alpha val="43137"/>
                    </a:srgbClr>
                  </a:outerShdw>
                </a:effectLst>
                <a:latin typeface="Times New Roman" pitchFamily="18" charset="0"/>
                <a:cs typeface="Times New Roman" pitchFamily="18" charset="0"/>
              </a:rPr>
              <a:t>不是揣摩个别字词的巧妙。</a:t>
            </a:r>
            <a:endParaRPr lang="zh-CN" altLang="zh-CN" sz="2400" kern="100">
              <a:effectLst>
                <a:outerShdw blurRad="38100" dist="38100" dir="2700000" algn="tl">
                  <a:srgbClr val="000000">
                    <a:alpha val="43137"/>
                  </a:srgbClr>
                </a:outerShdw>
              </a:effectLst>
              <a:latin typeface="宋体" pitchFamily="2" charset="-122"/>
              <a:cs typeface="Courier New" panose="02070309020205020404" pitchFamily="49" charset="0"/>
            </a:endParaRPr>
          </a:p>
          <a:p>
            <a:pPr indent="304800" algn="just">
              <a:lnSpc>
                <a:spcPts val="3400"/>
              </a:lnSpc>
            </a:pPr>
            <a:r>
              <a:rPr lang="en-US" altLang="zh-CN" sz="2400" u="sng" kern="100">
                <a:solidFill>
                  <a:srgbClr val="FF0000"/>
                </a:solidFill>
                <a:effectLst>
                  <a:outerShdw blurRad="38100" dist="38100" dir="2700000" algn="tl">
                    <a:srgbClr val="000000">
                      <a:alpha val="43137"/>
                    </a:srgbClr>
                  </a:outerShdw>
                </a:effectLst>
                <a:latin typeface="Times New Roman" pitchFamily="18" charset="0"/>
                <a:ea typeface="黑体" panose="02010609060101010101" pitchFamily="2" charset="-122"/>
                <a:cs typeface="Courier New" panose="02070309020205020404" pitchFamily="49" charset="0"/>
              </a:rPr>
              <a:t>(2)</a:t>
            </a:r>
            <a:r>
              <a:rPr lang="zh-CN" altLang="zh-CN" sz="2400" u="sng" kern="100">
                <a:solidFill>
                  <a:srgbClr val="FF0000"/>
                </a:solidFill>
                <a:effectLst>
                  <a:outerShdw blurRad="38100" dist="38100" dir="2700000" algn="tl">
                    <a:srgbClr val="000000">
                      <a:alpha val="43137"/>
                    </a:srgbClr>
                  </a:outerShdw>
                </a:effectLst>
                <a:latin typeface="Times New Roman" pitchFamily="18" charset="0"/>
                <a:ea typeface="黑体" panose="02010609060101010101" pitchFamily="2" charset="-122"/>
                <a:cs typeface="Courier New" panose="02070309020205020404" pitchFamily="49" charset="0"/>
              </a:rPr>
              <a:t>联系主旨</a:t>
            </a:r>
          </a:p>
          <a:p>
            <a:pPr indent="304800" algn="just">
              <a:lnSpc>
                <a:spcPts val="3400"/>
              </a:lnSpc>
              <a:spcAft>
                <a:spcPct val="0"/>
              </a:spcAft>
            </a:pPr>
            <a:r>
              <a:rPr lang="zh-CN" altLang="zh-CN" sz="2400" kern="100">
                <a:effectLst>
                  <a:outerShdw blurRad="38100" dist="38100" dir="2700000" algn="tl">
                    <a:srgbClr val="000000">
                      <a:alpha val="43137"/>
                    </a:srgbClr>
                  </a:outerShdw>
                </a:effectLst>
                <a:latin typeface="Times New Roman" pitchFamily="18" charset="0"/>
                <a:cs typeface="Times New Roman" pitchFamily="18" charset="0"/>
              </a:rPr>
              <a:t>语言是为内容服务的</a:t>
            </a:r>
            <a:r>
              <a:rPr lang="zh-CN" altLang="zh-CN" sz="2400" kern="100">
                <a:effectLst>
                  <a:outerShdw blurRad="38100" dist="38100" dir="2700000" algn="tl">
                    <a:srgbClr val="000000">
                      <a:alpha val="43137"/>
                    </a:srgbClr>
                  </a:outerShdw>
                </a:effectLst>
                <a:latin typeface="宋体" pitchFamily="2" charset="-122"/>
                <a:cs typeface="Times New Roman" pitchFamily="18" charset="0"/>
              </a:rPr>
              <a:t>，</a:t>
            </a:r>
            <a:r>
              <a:rPr lang="zh-CN" altLang="zh-CN" sz="2400" kern="100">
                <a:effectLst>
                  <a:outerShdw blurRad="38100" dist="38100" dir="2700000" algn="tl">
                    <a:srgbClr val="000000">
                      <a:alpha val="43137"/>
                    </a:srgbClr>
                  </a:outerShdw>
                </a:effectLst>
                <a:latin typeface="Times New Roman" pitchFamily="18" charset="0"/>
                <a:cs typeface="Times New Roman" pitchFamily="18" charset="0"/>
              </a:rPr>
              <a:t>内容决定语言风格</a:t>
            </a:r>
            <a:r>
              <a:rPr lang="zh-CN" altLang="zh-CN" sz="2400" kern="100">
                <a:effectLst>
                  <a:outerShdw blurRad="38100" dist="38100" dir="2700000" algn="tl">
                    <a:srgbClr val="000000">
                      <a:alpha val="43137"/>
                    </a:srgbClr>
                  </a:outerShdw>
                </a:effectLst>
                <a:latin typeface="宋体" pitchFamily="2" charset="-122"/>
                <a:cs typeface="Times New Roman" pitchFamily="18" charset="0"/>
              </a:rPr>
              <a:t>，</a:t>
            </a:r>
            <a:r>
              <a:rPr lang="zh-CN" altLang="zh-CN" sz="2400" kern="100">
                <a:effectLst>
                  <a:outerShdw blurRad="38100" dist="38100" dir="2700000" algn="tl">
                    <a:srgbClr val="000000">
                      <a:alpha val="43137"/>
                    </a:srgbClr>
                  </a:outerShdw>
                </a:effectLst>
                <a:latin typeface="Times New Roman" pitchFamily="18" charset="0"/>
                <a:cs typeface="Times New Roman" pitchFamily="18" charset="0"/>
              </a:rPr>
              <a:t>切忌脱离诗歌主旨而空谈语言。</a:t>
            </a:r>
            <a:endParaRPr lang="zh-CN" altLang="zh-CN" sz="2400" kern="100">
              <a:effectLst>
                <a:outerShdw blurRad="38100" dist="38100" dir="2700000" algn="tl">
                  <a:srgbClr val="000000">
                    <a:alpha val="43137"/>
                  </a:srgbClr>
                </a:outerShdw>
              </a:effectLst>
              <a:latin typeface="宋体" pitchFamily="2" charset="-122"/>
              <a:cs typeface="Courier New" panose="02070309020205020404" pitchFamily="49" charset="0"/>
            </a:endParaRPr>
          </a:p>
          <a:p>
            <a:pPr indent="304800" algn="just">
              <a:lnSpc>
                <a:spcPts val="3400"/>
              </a:lnSpc>
            </a:pPr>
            <a:r>
              <a:rPr lang="en-US" altLang="zh-CN" sz="2400" u="sng" kern="100">
                <a:solidFill>
                  <a:srgbClr val="FF0000"/>
                </a:solidFill>
                <a:effectLst>
                  <a:outerShdw blurRad="38100" dist="38100" dir="2700000" algn="tl">
                    <a:srgbClr val="000000">
                      <a:alpha val="43137"/>
                    </a:srgbClr>
                  </a:outerShdw>
                </a:effectLst>
                <a:latin typeface="Times New Roman" pitchFamily="18" charset="0"/>
                <a:ea typeface="黑体" panose="02010609060101010101" pitchFamily="2" charset="-122"/>
                <a:cs typeface="Courier New" panose="02070309020205020404" pitchFamily="49" charset="0"/>
              </a:rPr>
              <a:t>(3)</a:t>
            </a:r>
            <a:r>
              <a:rPr lang="zh-CN" altLang="zh-CN" sz="2400" u="sng" kern="100">
                <a:solidFill>
                  <a:srgbClr val="FF0000"/>
                </a:solidFill>
                <a:effectLst>
                  <a:outerShdw blurRad="38100" dist="38100" dir="2700000" algn="tl">
                    <a:srgbClr val="000000">
                      <a:alpha val="43137"/>
                    </a:srgbClr>
                  </a:outerShdw>
                </a:effectLst>
                <a:latin typeface="Times New Roman" pitchFamily="18" charset="0"/>
                <a:ea typeface="黑体" panose="02010609060101010101" pitchFamily="2" charset="-122"/>
                <a:cs typeface="Courier New" panose="02070309020205020404" pitchFamily="49" charset="0"/>
              </a:rPr>
              <a:t>多角度入手</a:t>
            </a:r>
          </a:p>
          <a:p>
            <a:pPr indent="304800" algn="just">
              <a:lnSpc>
                <a:spcPts val="3400"/>
              </a:lnSpc>
              <a:spcAft>
                <a:spcPct val="0"/>
              </a:spcAft>
            </a:pPr>
            <a:r>
              <a:rPr lang="zh-CN" altLang="zh-CN" sz="2400" kern="100">
                <a:effectLst>
                  <a:outerShdw blurRad="38100" dist="38100" dir="2700000" algn="tl">
                    <a:srgbClr val="000000">
                      <a:alpha val="43137"/>
                    </a:srgbClr>
                  </a:outerShdw>
                </a:effectLst>
                <a:latin typeface="Times New Roman" pitchFamily="18" charset="0"/>
                <a:cs typeface="Times New Roman" pitchFamily="18" charset="0"/>
              </a:rPr>
              <a:t>鉴赏语言风格</a:t>
            </a:r>
            <a:r>
              <a:rPr lang="zh-CN" altLang="zh-CN" sz="2400" kern="100">
                <a:effectLst>
                  <a:outerShdw blurRad="38100" dist="38100" dir="2700000" algn="tl">
                    <a:srgbClr val="000000">
                      <a:alpha val="43137"/>
                    </a:srgbClr>
                  </a:outerShdw>
                </a:effectLst>
                <a:latin typeface="宋体" pitchFamily="2" charset="-122"/>
                <a:cs typeface="Times New Roman" pitchFamily="18" charset="0"/>
              </a:rPr>
              <a:t>，</a:t>
            </a:r>
            <a:r>
              <a:rPr lang="zh-CN" altLang="zh-CN" sz="2400" kern="100">
                <a:effectLst>
                  <a:outerShdw blurRad="38100" dist="38100" dir="2700000" algn="tl">
                    <a:srgbClr val="000000">
                      <a:alpha val="43137"/>
                    </a:srgbClr>
                  </a:outerShdw>
                </a:effectLst>
                <a:latin typeface="Times New Roman" pitchFamily="18" charset="0"/>
                <a:cs typeface="Times New Roman" pitchFamily="18" charset="0"/>
              </a:rPr>
              <a:t>要从诗歌语言的</a:t>
            </a:r>
            <a:r>
              <a:rPr lang="zh-CN" altLang="zh-CN" sz="2400" kern="10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格调、色彩、境界（意象意境、手法技巧、遣词造句、情感表达）</a:t>
            </a:r>
            <a:r>
              <a:rPr lang="zh-CN" altLang="zh-CN" sz="2400" kern="100">
                <a:effectLst>
                  <a:outerShdw blurRad="38100" dist="38100" dir="2700000" algn="tl">
                    <a:srgbClr val="000000">
                      <a:alpha val="43137"/>
                    </a:srgbClr>
                  </a:outerShdw>
                </a:effectLst>
                <a:latin typeface="Times New Roman" pitchFamily="18" charset="0"/>
                <a:cs typeface="Times New Roman" pitchFamily="18" charset="0"/>
              </a:rPr>
              <a:t>等角度入手。</a:t>
            </a:r>
            <a:endParaRPr lang="zh-CN" altLang="zh-CN" sz="2400" kern="100">
              <a:effectLst>
                <a:outerShdw blurRad="38100" dist="38100" dir="2700000" algn="tl">
                  <a:srgbClr val="000000">
                    <a:alpha val="43137"/>
                  </a:srgbClr>
                </a:outerShdw>
              </a:effectLst>
              <a:latin typeface="宋体" pitchFamily="2" charset="-122"/>
              <a:cs typeface="Courier New" panose="02070309020205020404" pitchFamily="49" charset="0"/>
            </a:endParaRPr>
          </a:p>
          <a:p>
            <a:pPr indent="304800" algn="just">
              <a:lnSpc>
                <a:spcPts val="3400"/>
              </a:lnSpc>
            </a:pPr>
            <a:r>
              <a:rPr lang="en-US" altLang="zh-CN" sz="2400" kern="100">
                <a:solidFill>
                  <a:srgbClr val="FF0000"/>
                </a:solidFill>
                <a:effectLst>
                  <a:outerShdw blurRad="38100" dist="38100" dir="2700000" algn="tl">
                    <a:srgbClr val="000000">
                      <a:alpha val="43137"/>
                    </a:srgbClr>
                  </a:outerShdw>
                </a:effectLst>
                <a:highlight>
                  <a:srgbClr val="FFFF00"/>
                </a:highlight>
                <a:latin typeface="Times New Roman" pitchFamily="18" charset="0"/>
                <a:ea typeface="黑体" panose="02010609060101010101" pitchFamily="2" charset="-122"/>
                <a:cs typeface="Courier New" panose="02070309020205020404" pitchFamily="49" charset="0"/>
              </a:rPr>
              <a:t>2</a:t>
            </a:r>
            <a:r>
              <a:rPr lang="zh-CN" altLang="zh-CN" sz="2400" kern="100">
                <a:solidFill>
                  <a:srgbClr val="FF0000"/>
                </a:solidFill>
                <a:effectLst>
                  <a:outerShdw blurRad="38100" dist="38100" dir="2700000" algn="tl">
                    <a:srgbClr val="000000">
                      <a:alpha val="43137"/>
                    </a:srgbClr>
                  </a:outerShdw>
                </a:effectLst>
                <a:highlight>
                  <a:srgbClr val="FFFF00"/>
                </a:highlight>
                <a:latin typeface="Times New Roman" pitchFamily="18" charset="0"/>
                <a:ea typeface="黑体" panose="02010609060101010101" pitchFamily="2" charset="-122"/>
                <a:cs typeface="Courier New" panose="02070309020205020404" pitchFamily="49" charset="0"/>
              </a:rPr>
              <a:t>．答题步骤</a:t>
            </a:r>
          </a:p>
          <a:p>
            <a:pPr indent="304800" algn="just">
              <a:lnSpc>
                <a:spcPts val="3400"/>
              </a:lnSpc>
              <a:spcAft>
                <a:spcPct val="0"/>
              </a:spcAft>
            </a:pPr>
            <a:r>
              <a:rPr lang="zh-CN" altLang="zh-CN" sz="2400" u="sng" kern="100">
                <a:solidFill>
                  <a:srgbClr val="FF0000"/>
                </a:solidFill>
                <a:effectLst>
                  <a:outerShdw blurRad="38100" dist="38100" dir="2700000" algn="tl">
                    <a:srgbClr val="000000">
                      <a:alpha val="43137"/>
                    </a:srgbClr>
                  </a:outerShdw>
                </a:effectLst>
                <a:latin typeface="Times New Roman" pitchFamily="18" charset="0"/>
                <a:ea typeface="黑体" panose="02010609060101010101" pitchFamily="2" charset="-122"/>
                <a:cs typeface="Courier New" panose="02070309020205020404" pitchFamily="49" charset="0"/>
              </a:rPr>
              <a:t>步骤一</a:t>
            </a:r>
            <a:r>
              <a:rPr lang="zh-CN" altLang="zh-CN" sz="2400" kern="100">
                <a:effectLst>
                  <a:outerShdw blurRad="38100" dist="38100" dir="2700000" algn="tl">
                    <a:srgbClr val="000000">
                      <a:alpha val="43137"/>
                    </a:srgbClr>
                  </a:outerShdw>
                </a:effectLst>
                <a:latin typeface="Times New Roman" pitchFamily="18" charset="0"/>
                <a:ea typeface="黑体" panose="02010609060101010101" pitchFamily="2" charset="-122"/>
                <a:cs typeface="Times New Roman" pitchFamily="18" charset="0"/>
              </a:rPr>
              <a:t>：</a:t>
            </a:r>
            <a:r>
              <a:rPr lang="zh-CN" altLang="zh-CN" sz="2400" kern="100">
                <a:effectLst>
                  <a:outerShdw blurRad="38100" dist="38100" dir="2700000" algn="tl">
                    <a:srgbClr val="000000">
                      <a:alpha val="43137"/>
                    </a:srgbClr>
                  </a:outerShdw>
                </a:effectLst>
                <a:latin typeface="Times New Roman" pitchFamily="18" charset="0"/>
                <a:cs typeface="Times New Roman" pitchFamily="18" charset="0"/>
              </a:rPr>
              <a:t>用一两个词或一两句话</a:t>
            </a:r>
            <a:r>
              <a:rPr lang="zh-CN" altLang="zh-CN" sz="2400" kern="100">
                <a:effectLst>
                  <a:outerShdw blurRad="38100" dist="38100" dir="2700000" algn="tl">
                    <a:srgbClr val="000000">
                      <a:alpha val="43137"/>
                    </a:srgbClr>
                  </a:outerShdw>
                </a:effectLst>
                <a:latin typeface="宋体" pitchFamily="2" charset="-122"/>
                <a:cs typeface="Times New Roman" pitchFamily="18" charset="0"/>
              </a:rPr>
              <a:t>，</a:t>
            </a:r>
            <a:r>
              <a:rPr lang="zh-CN" altLang="zh-CN" sz="2400" kern="100">
                <a:effectLst>
                  <a:outerShdw blurRad="38100" dist="38100" dir="2700000" algn="tl">
                    <a:srgbClr val="000000">
                      <a:alpha val="43137"/>
                    </a:srgbClr>
                  </a:outerShdw>
                </a:effectLst>
                <a:latin typeface="Times New Roman" pitchFamily="18" charset="0"/>
                <a:cs typeface="Times New Roman" pitchFamily="18" charset="0"/>
              </a:rPr>
              <a:t>准确点明语言特色</a:t>
            </a:r>
            <a:r>
              <a:rPr lang="en-US" altLang="zh-CN" sz="2400" kern="100">
                <a:effectLst>
                  <a:outerShdw blurRad="38100" dist="38100" dir="2700000" algn="tl">
                    <a:srgbClr val="000000">
                      <a:alpha val="43137"/>
                    </a:srgbClr>
                  </a:outerShdw>
                </a:effectLst>
                <a:latin typeface="Times New Roman" pitchFamily="18" charset="0"/>
                <a:cs typeface="Courier New" panose="02070309020205020404" pitchFamily="49" charset="0"/>
              </a:rPr>
              <a:t>(</a:t>
            </a:r>
            <a:r>
              <a:rPr lang="zh-CN" altLang="zh-CN" sz="2400" kern="100">
                <a:effectLst>
                  <a:outerShdw blurRad="38100" dist="38100" dir="2700000" algn="tl">
                    <a:srgbClr val="000000">
                      <a:alpha val="43137"/>
                    </a:srgbClr>
                  </a:outerShdw>
                </a:effectLst>
                <a:latin typeface="Times New Roman" pitchFamily="18" charset="0"/>
                <a:cs typeface="Times New Roman" pitchFamily="18" charset="0"/>
              </a:rPr>
              <a:t>豪迈雄奇、飘逸洒脱、沉郁顿挫、悲壮慷慨、朴素自然、婉约细腻、含蓄委婉、清新明丽、幽默讽刺等</a:t>
            </a:r>
            <a:r>
              <a:rPr lang="en-US" altLang="zh-CN" sz="2400" kern="100">
                <a:effectLst>
                  <a:outerShdw blurRad="38100" dist="38100" dir="2700000" algn="tl">
                    <a:srgbClr val="000000">
                      <a:alpha val="43137"/>
                    </a:srgbClr>
                  </a:outerShdw>
                </a:effectLst>
                <a:latin typeface="Times New Roman" pitchFamily="18" charset="0"/>
                <a:cs typeface="Courier New" panose="02070309020205020404" pitchFamily="49" charset="0"/>
              </a:rPr>
              <a:t>)</a:t>
            </a:r>
            <a:r>
              <a:rPr lang="zh-CN" altLang="zh-CN" sz="2400" kern="100">
                <a:effectLst>
                  <a:outerShdw blurRad="38100" dist="38100" dir="2700000" algn="tl">
                    <a:srgbClr val="000000">
                      <a:alpha val="43137"/>
                    </a:srgbClr>
                  </a:outerShdw>
                </a:effectLst>
                <a:latin typeface="Times New Roman" pitchFamily="18" charset="0"/>
                <a:cs typeface="Times New Roman" pitchFamily="18" charset="0"/>
              </a:rPr>
              <a:t>。</a:t>
            </a:r>
            <a:endParaRPr lang="zh-CN" altLang="zh-CN" sz="2400" kern="100">
              <a:effectLst>
                <a:outerShdw blurRad="38100" dist="38100" dir="2700000" algn="tl">
                  <a:srgbClr val="000000">
                    <a:alpha val="43137"/>
                  </a:srgbClr>
                </a:outerShdw>
              </a:effectLst>
              <a:latin typeface="宋体" pitchFamily="2" charset="-122"/>
              <a:cs typeface="Courier New" panose="02070309020205020404" pitchFamily="49" charset="0"/>
            </a:endParaRPr>
          </a:p>
          <a:p>
            <a:pPr indent="304800" algn="just">
              <a:lnSpc>
                <a:spcPts val="3400"/>
              </a:lnSpc>
              <a:spcAft>
                <a:spcPct val="0"/>
              </a:spcAft>
            </a:pPr>
            <a:r>
              <a:rPr lang="zh-CN" altLang="zh-CN" sz="2400" u="sng" kern="100">
                <a:solidFill>
                  <a:srgbClr val="FF0000"/>
                </a:solidFill>
                <a:effectLst>
                  <a:outerShdw blurRad="38100" dist="38100" dir="2700000" algn="tl">
                    <a:srgbClr val="000000">
                      <a:alpha val="43137"/>
                    </a:srgbClr>
                  </a:outerShdw>
                </a:effectLst>
                <a:latin typeface="Times New Roman" pitchFamily="18" charset="0"/>
                <a:ea typeface="黑体" panose="02010609060101010101" pitchFamily="2" charset="-122"/>
                <a:cs typeface="Courier New" panose="02070309020205020404" pitchFamily="49" charset="0"/>
              </a:rPr>
              <a:t>步骤二</a:t>
            </a:r>
            <a:r>
              <a:rPr lang="zh-CN" altLang="zh-CN" sz="2400" kern="100">
                <a:effectLst>
                  <a:outerShdw blurRad="38100" dist="38100" dir="2700000" algn="tl">
                    <a:srgbClr val="000000">
                      <a:alpha val="43137"/>
                    </a:srgbClr>
                  </a:outerShdw>
                </a:effectLst>
                <a:latin typeface="Times New Roman" pitchFamily="18" charset="0"/>
                <a:ea typeface="黑体" panose="02010609060101010101" pitchFamily="2" charset="-122"/>
                <a:cs typeface="Times New Roman" pitchFamily="18" charset="0"/>
              </a:rPr>
              <a:t>：</a:t>
            </a:r>
            <a:r>
              <a:rPr lang="zh-CN" altLang="zh-CN" sz="2400" kern="100">
                <a:effectLst>
                  <a:outerShdw blurRad="38100" dist="38100" dir="2700000" algn="tl">
                    <a:srgbClr val="000000">
                      <a:alpha val="43137"/>
                    </a:srgbClr>
                  </a:outerShdw>
                </a:effectLst>
                <a:latin typeface="Times New Roman" pitchFamily="18" charset="0"/>
                <a:cs typeface="Times New Roman" pitchFamily="18" charset="0"/>
              </a:rPr>
              <a:t>结合诗中有关语句具体分析这种特色。</a:t>
            </a:r>
            <a:endParaRPr lang="zh-CN" altLang="zh-CN" sz="2400" kern="100">
              <a:effectLst>
                <a:outerShdw blurRad="38100" dist="38100" dir="2700000" algn="tl">
                  <a:srgbClr val="000000">
                    <a:alpha val="43137"/>
                  </a:srgbClr>
                </a:outerShdw>
              </a:effectLst>
              <a:latin typeface="宋体" pitchFamily="2" charset="-122"/>
              <a:cs typeface="Courier New" panose="02070309020205020404" pitchFamily="49" charset="0"/>
            </a:endParaRPr>
          </a:p>
          <a:p>
            <a:pPr indent="304800" algn="just">
              <a:lnSpc>
                <a:spcPts val="3400"/>
              </a:lnSpc>
              <a:spcAft>
                <a:spcPct val="0"/>
              </a:spcAft>
            </a:pPr>
            <a:r>
              <a:rPr lang="zh-CN" altLang="zh-CN" sz="2400" u="sng" kern="100">
                <a:solidFill>
                  <a:srgbClr val="FF0000"/>
                </a:solidFill>
                <a:effectLst>
                  <a:outerShdw blurRad="38100" dist="38100" dir="2700000" algn="tl">
                    <a:srgbClr val="000000">
                      <a:alpha val="43137"/>
                    </a:srgbClr>
                  </a:outerShdw>
                </a:effectLst>
                <a:latin typeface="Times New Roman" pitchFamily="18" charset="0"/>
                <a:ea typeface="黑体" panose="02010609060101010101" pitchFamily="2" charset="-122"/>
                <a:cs typeface="Courier New" panose="02070309020205020404" pitchFamily="49" charset="0"/>
              </a:rPr>
              <a:t>步骤三</a:t>
            </a:r>
            <a:r>
              <a:rPr lang="zh-CN" altLang="zh-CN" sz="2400" kern="100">
                <a:effectLst>
                  <a:outerShdw blurRad="38100" dist="38100" dir="2700000" algn="tl">
                    <a:srgbClr val="000000">
                      <a:alpha val="43137"/>
                    </a:srgbClr>
                  </a:outerShdw>
                </a:effectLst>
                <a:latin typeface="Times New Roman" pitchFamily="18" charset="0"/>
                <a:ea typeface="黑体" panose="02010609060101010101" pitchFamily="2" charset="-122"/>
                <a:cs typeface="Times New Roman" pitchFamily="18" charset="0"/>
              </a:rPr>
              <a:t>：</a:t>
            </a:r>
            <a:r>
              <a:rPr lang="zh-CN" altLang="zh-CN" sz="2400" kern="100">
                <a:effectLst>
                  <a:outerShdw blurRad="38100" dist="38100" dir="2700000" algn="tl">
                    <a:srgbClr val="000000">
                      <a:alpha val="43137"/>
                    </a:srgbClr>
                  </a:outerShdw>
                </a:effectLst>
                <a:latin typeface="Times New Roman" pitchFamily="18" charset="0"/>
                <a:cs typeface="Times New Roman" pitchFamily="18" charset="0"/>
              </a:rPr>
              <a:t>阐述诗中用语表达了诗人怎样的感情。</a:t>
            </a:r>
            <a:endParaRPr lang="zh-CN" altLang="zh-CN" sz="2400" kern="100">
              <a:effectLst>
                <a:outerShdw blurRad="38100" dist="38100" dir="2700000" algn="tl">
                  <a:srgbClr val="000000">
                    <a:alpha val="43137"/>
                  </a:srgbClr>
                </a:outerShdw>
              </a:effectLst>
              <a:latin typeface="宋体" pitchFamily="2" charset="-122"/>
              <a:cs typeface="Courier New" panose="02070309020205020404" pitchFamily="49" charset="0"/>
            </a:endParaRPr>
          </a:p>
        </p:txBody>
      </p:sp>
    </p:spTree>
  </p:cSld>
  <p:clrMapOvr>
    <a:masterClrMapping/>
  </p:clrMapOvr>
  <p:transition/>
  <p:timing/>
</p:sld>
</file>

<file path=ppt/slides/slide4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335360" y="44624"/>
            <a:ext cx="7704856" cy="58356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诗歌鉴赏之语言风格</a:t>
            </a:r>
            <a:r>
              <a:rPr lang="en-US" altLang="zh-CN"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高考真题</a:t>
            </a:r>
          </a:p>
        </p:txBody>
      </p:sp>
      <p:sp>
        <p:nvSpPr>
          <p:cNvPr id="3" name="矩形 2"/>
          <p:cNvSpPr/>
          <p:nvPr/>
        </p:nvSpPr>
        <p:spPr>
          <a:xfrm>
            <a:off x="309532" y="764704"/>
            <a:ext cx="6650564" cy="5632311"/>
          </a:xfrm>
          <a:prstGeom prst="rect">
            <a:avLst/>
          </a:prstGeom>
        </p:spPr>
        <p:txBody>
          <a:bodyPr wrap="square">
            <a:spAutoFit/>
          </a:bodyPr>
          <a:lstStyle/>
          <a:p>
            <a:r>
              <a:rPr lang="en-US" altLang="zh-CN" sz="2400">
                <a:latin typeface="黑体" panose="02010609060101010101" pitchFamily="2" charset="-122"/>
                <a:ea typeface="黑体" panose="02010609060101010101" pitchFamily="2" charset="-122"/>
              </a:rPr>
              <a:t>(2013·</a:t>
            </a:r>
            <a:r>
              <a:rPr lang="zh-CN" altLang="en-US" sz="2400">
                <a:latin typeface="黑体" panose="02010609060101010101" pitchFamily="2" charset="-122"/>
                <a:ea typeface="黑体" panose="02010609060101010101" pitchFamily="2" charset="-122"/>
              </a:rPr>
              <a:t>湖北卷</a:t>
            </a:r>
            <a:r>
              <a:rPr lang="en-US" altLang="zh-CN" sz="2400">
                <a:latin typeface="黑体" panose="02010609060101010101" pitchFamily="2" charset="-122"/>
                <a:ea typeface="黑体" panose="02010609060101010101" pitchFamily="2" charset="-122"/>
              </a:rPr>
              <a:t>)</a:t>
            </a:r>
            <a:r>
              <a:rPr lang="zh-CN" altLang="en-US" sz="2400">
                <a:latin typeface="黑体" panose="02010609060101010101" pitchFamily="2" charset="-122"/>
                <a:ea typeface="黑体" panose="02010609060101010101" pitchFamily="2" charset="-122"/>
              </a:rPr>
              <a:t>阅读下面这首宋词，然后回答问题。</a:t>
            </a:r>
          </a:p>
          <a:p>
            <a:pPr algn="ctr"/>
            <a:r>
              <a:rPr lang="zh-CN" altLang="en-US" sz="2400">
                <a:latin typeface="黑体" panose="02010609060101010101" pitchFamily="2" charset="-122"/>
                <a:ea typeface="黑体" panose="02010609060101010101" pitchFamily="2" charset="-122"/>
              </a:rPr>
              <a:t>临江仙    欧阳修</a:t>
            </a:r>
          </a:p>
          <a:p>
            <a:pPr indent="457200"/>
            <a:r>
              <a:rPr lang="zh-CN" altLang="en-US" sz="2400">
                <a:latin typeface="黑体" panose="02010609060101010101" pitchFamily="2" charset="-122"/>
                <a:ea typeface="黑体" panose="02010609060101010101" pitchFamily="2" charset="-122"/>
              </a:rPr>
              <a:t>记得金銮同唱第，春风上国繁华。如今薄宦老天涯。十年歧路，空负曲江花。　　闻说阆山通阆苑，楼高不见君家。孤城寒日等闲斜。离愁难尽，红树远连霞。</a:t>
            </a:r>
          </a:p>
          <a:p>
            <a:pPr indent="457200"/>
            <a:r>
              <a:rPr lang="en-US" altLang="zh-CN" sz="2400">
                <a:latin typeface="黑体" panose="02010609060101010101" pitchFamily="2" charset="-122"/>
                <a:ea typeface="黑体" panose="02010609060101010101" pitchFamily="2" charset="-122"/>
              </a:rPr>
              <a:t>【</a:t>
            </a:r>
            <a:r>
              <a:rPr lang="zh-CN" altLang="en-US" sz="2400">
                <a:latin typeface="黑体" panose="02010609060101010101" pitchFamily="2" charset="-122"/>
                <a:ea typeface="黑体" panose="02010609060101010101" pitchFamily="2" charset="-122"/>
              </a:rPr>
              <a:t>注</a:t>
            </a:r>
            <a:r>
              <a:rPr lang="en-US" altLang="zh-CN" sz="2400">
                <a:latin typeface="黑体" panose="02010609060101010101" pitchFamily="2" charset="-122"/>
                <a:ea typeface="黑体" panose="02010609060101010101" pitchFamily="2" charset="-122"/>
              </a:rPr>
              <a:t>】</a:t>
            </a:r>
            <a:r>
              <a:rPr lang="zh-CN" altLang="en-US" sz="2400">
                <a:latin typeface="黑体" panose="02010609060101010101" pitchFamily="2" charset="-122"/>
                <a:ea typeface="黑体" panose="02010609060101010101" pitchFamily="2" charset="-122"/>
              </a:rPr>
              <a:t>　欧阳修贬任滁州太守期间，一位同榜及第的朋友将赴任阆州</a:t>
            </a:r>
            <a:r>
              <a:rPr lang="en-US" altLang="zh-CN" sz="2400">
                <a:latin typeface="黑体" panose="02010609060101010101" pitchFamily="2" charset="-122"/>
                <a:ea typeface="黑体" panose="02010609060101010101" pitchFamily="2" charset="-122"/>
              </a:rPr>
              <a:t>(</a:t>
            </a:r>
            <a:r>
              <a:rPr lang="zh-CN" altLang="en-US" sz="2400">
                <a:latin typeface="黑体" panose="02010609060101010101" pitchFamily="2" charset="-122"/>
                <a:ea typeface="黑体" panose="02010609060101010101" pitchFamily="2" charset="-122"/>
              </a:rPr>
              <a:t>今四川阆中</a:t>
            </a:r>
            <a:r>
              <a:rPr lang="en-US" altLang="zh-CN" sz="2400">
                <a:latin typeface="黑体" panose="02010609060101010101" pitchFamily="2" charset="-122"/>
                <a:ea typeface="黑体" panose="02010609060101010101" pitchFamily="2" charset="-122"/>
              </a:rPr>
              <a:t>)</a:t>
            </a:r>
            <a:r>
              <a:rPr lang="zh-CN" altLang="en-US" sz="2400">
                <a:latin typeface="黑体" panose="02010609060101010101" pitchFamily="2" charset="-122"/>
                <a:ea typeface="黑体" panose="02010609060101010101" pitchFamily="2" charset="-122"/>
              </a:rPr>
              <a:t>通判，远道来访，欧阳修席上作此词相送。词中的“曲江花”代指新科进士的宴会，“阆苑”指传说中神仙居住的地方。 </a:t>
            </a:r>
          </a:p>
          <a:p>
            <a:pPr indent="457200"/>
            <a:r>
              <a:rPr lang="zh-CN" altLang="en-US" sz="2400">
                <a:solidFill>
                  <a:srgbClr val="FF0000"/>
                </a:solidFill>
                <a:latin typeface="黑体" panose="02010609060101010101" pitchFamily="2" charset="-122"/>
                <a:ea typeface="黑体" panose="02010609060101010101" pitchFamily="2" charset="-122"/>
              </a:rPr>
              <a:t>前人评此词，称其“飘逸”。请结合“闻说阆山通阆苑，楼高不见君家”两句作简要赏析。</a:t>
            </a:r>
            <a:r>
              <a:rPr lang="en-US" altLang="zh-CN" sz="2400">
                <a:solidFill>
                  <a:srgbClr val="FF0000"/>
                </a:solidFill>
                <a:latin typeface="黑体" panose="02010609060101010101" pitchFamily="2" charset="-122"/>
                <a:ea typeface="黑体" panose="02010609060101010101" pitchFamily="2" charset="-122"/>
              </a:rPr>
              <a:t>(5</a:t>
            </a:r>
            <a:r>
              <a:rPr lang="zh-CN" altLang="en-US" sz="2400">
                <a:solidFill>
                  <a:srgbClr val="FF0000"/>
                </a:solidFill>
                <a:latin typeface="黑体" panose="02010609060101010101" pitchFamily="2" charset="-122"/>
                <a:ea typeface="黑体" panose="02010609060101010101" pitchFamily="2" charset="-122"/>
              </a:rPr>
              <a:t>分</a:t>
            </a:r>
            <a:r>
              <a:rPr lang="en-US" altLang="zh-CN" sz="2400">
                <a:solidFill>
                  <a:srgbClr val="FF0000"/>
                </a:solidFill>
                <a:latin typeface="黑体" panose="02010609060101010101" pitchFamily="2" charset="-122"/>
                <a:ea typeface="黑体" panose="02010609060101010101" pitchFamily="2" charset="-122"/>
              </a:rPr>
              <a:t>)</a:t>
            </a:r>
          </a:p>
        </p:txBody>
      </p:sp>
      <p:sp>
        <p:nvSpPr>
          <p:cNvPr id="4" name="矩形 3"/>
          <p:cNvSpPr/>
          <p:nvPr/>
        </p:nvSpPr>
        <p:spPr>
          <a:xfrm>
            <a:off x="6960096" y="1414752"/>
            <a:ext cx="5040560" cy="466884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indent="457200">
              <a:lnSpc>
                <a:spcPts val="3600"/>
              </a:lnSpc>
            </a:pPr>
            <a:r>
              <a:rPr lang="zh-CN" altLang="en-US" sz="2400">
                <a:latin typeface="黑体" panose="02010609060101010101" pitchFamily="2" charset="-122"/>
                <a:ea typeface="黑体" panose="02010609060101010101" pitchFamily="2" charset="-122"/>
              </a:rPr>
              <a:t>还记得当年刚刚进士登第时，春风得意，自以为前途似锦。可如今却是官职卑微身老天涯。分别十年以来我一事无成，白白辜负了当年新科进士的宴会。听说您要到的阆州有阆山可以通往神仙阆苑，可我登上高楼却望不到您的家。独处孤城寒日无端西斜，离别愁绪难以说尽，只见那经霜的红树连接着远处的红霞。</a:t>
            </a:r>
          </a:p>
        </p:txBody>
      </p:sp>
      <p:sp>
        <p:nvSpPr>
          <p:cNvPr id="5" name="椭圆 4"/>
          <p:cNvSpPr/>
          <p:nvPr/>
        </p:nvSpPr>
        <p:spPr>
          <a:xfrm>
            <a:off x="8400256" y="500440"/>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翻</a:t>
            </a:r>
          </a:p>
        </p:txBody>
      </p:sp>
      <p:sp>
        <p:nvSpPr>
          <p:cNvPr id="6" name="椭圆 5"/>
          <p:cNvSpPr/>
          <p:nvPr/>
        </p:nvSpPr>
        <p:spPr>
          <a:xfrm>
            <a:off x="9912424" y="500440"/>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译</a:t>
            </a:r>
          </a:p>
        </p:txBody>
      </p:sp>
      <p:cxnSp>
        <p:nvCxnSpPr>
          <p:cNvPr id="7" name="直接连接符 6"/>
          <p:cNvCxnSpPr/>
          <p:nvPr/>
        </p:nvCxnSpPr>
        <p:spPr>
          <a:xfrm>
            <a:off x="8328248" y="1196752"/>
            <a:ext cx="2280488" cy="0"/>
          </a:xfrm>
          <a:prstGeom prst="line">
            <a:avLst/>
          </a:prstGeom>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sld>
</file>

<file path=ppt/slides/slide4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335360" y="44624"/>
            <a:ext cx="7704856" cy="58356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诗歌鉴赏之语言风格</a:t>
            </a:r>
            <a:r>
              <a:rPr lang="en-US" altLang="zh-CN"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高考真题</a:t>
            </a:r>
          </a:p>
        </p:txBody>
      </p:sp>
      <p:sp>
        <p:nvSpPr>
          <p:cNvPr id="3" name="矩形 2"/>
          <p:cNvSpPr/>
          <p:nvPr/>
        </p:nvSpPr>
        <p:spPr>
          <a:xfrm>
            <a:off x="309532" y="764704"/>
            <a:ext cx="6650564" cy="5632311"/>
          </a:xfrm>
          <a:prstGeom prst="rect">
            <a:avLst/>
          </a:prstGeom>
        </p:spPr>
        <p:txBody>
          <a:bodyPr wrap="square">
            <a:spAutoFit/>
          </a:bodyPr>
          <a:lstStyle/>
          <a:p>
            <a:r>
              <a:rPr lang="en-US" altLang="zh-CN" sz="2400">
                <a:latin typeface="黑体" panose="02010609060101010101" pitchFamily="2" charset="-122"/>
                <a:ea typeface="黑体" panose="02010609060101010101" pitchFamily="2" charset="-122"/>
              </a:rPr>
              <a:t>(2013·</a:t>
            </a:r>
            <a:r>
              <a:rPr lang="zh-CN" altLang="en-US" sz="2400">
                <a:latin typeface="黑体" panose="02010609060101010101" pitchFamily="2" charset="-122"/>
                <a:ea typeface="黑体" panose="02010609060101010101" pitchFamily="2" charset="-122"/>
              </a:rPr>
              <a:t>湖北卷</a:t>
            </a:r>
            <a:r>
              <a:rPr lang="en-US" altLang="zh-CN" sz="2400">
                <a:latin typeface="黑体" panose="02010609060101010101" pitchFamily="2" charset="-122"/>
                <a:ea typeface="黑体" panose="02010609060101010101" pitchFamily="2" charset="-122"/>
              </a:rPr>
              <a:t>)</a:t>
            </a:r>
            <a:r>
              <a:rPr lang="zh-CN" altLang="en-US" sz="2400">
                <a:latin typeface="黑体" panose="02010609060101010101" pitchFamily="2" charset="-122"/>
                <a:ea typeface="黑体" panose="02010609060101010101" pitchFamily="2" charset="-122"/>
              </a:rPr>
              <a:t>阅读下面这首宋词，然后回答问题。</a:t>
            </a:r>
          </a:p>
          <a:p>
            <a:pPr algn="ctr"/>
            <a:r>
              <a:rPr lang="zh-CN" altLang="en-US" sz="2400">
                <a:latin typeface="黑体" panose="02010609060101010101" pitchFamily="2" charset="-122"/>
                <a:ea typeface="黑体" panose="02010609060101010101" pitchFamily="2" charset="-122"/>
              </a:rPr>
              <a:t>临江仙    欧阳修</a:t>
            </a:r>
          </a:p>
          <a:p>
            <a:pPr indent="457200"/>
            <a:r>
              <a:rPr lang="zh-CN" altLang="en-US" sz="2400">
                <a:latin typeface="黑体" panose="02010609060101010101" pitchFamily="2" charset="-122"/>
                <a:ea typeface="黑体" panose="02010609060101010101" pitchFamily="2" charset="-122"/>
              </a:rPr>
              <a:t>记得金銮同唱第，春风上国繁华。如今薄宦老天涯。十年歧路，空负曲江花。　　闻说阆山通阆苑，楼高不见君家。孤城寒日等闲斜。离愁难尽，红树远连霞。</a:t>
            </a:r>
          </a:p>
          <a:p>
            <a:pPr indent="457200"/>
            <a:r>
              <a:rPr lang="en-US" altLang="zh-CN" sz="2400">
                <a:latin typeface="黑体" panose="02010609060101010101" pitchFamily="2" charset="-122"/>
                <a:ea typeface="黑体" panose="02010609060101010101" pitchFamily="2" charset="-122"/>
              </a:rPr>
              <a:t>【</a:t>
            </a:r>
            <a:r>
              <a:rPr lang="zh-CN" altLang="en-US" sz="2400">
                <a:latin typeface="黑体" panose="02010609060101010101" pitchFamily="2" charset="-122"/>
                <a:ea typeface="黑体" panose="02010609060101010101" pitchFamily="2" charset="-122"/>
              </a:rPr>
              <a:t>注</a:t>
            </a:r>
            <a:r>
              <a:rPr lang="en-US" altLang="zh-CN" sz="2400">
                <a:latin typeface="黑体" panose="02010609060101010101" pitchFamily="2" charset="-122"/>
                <a:ea typeface="黑体" panose="02010609060101010101" pitchFamily="2" charset="-122"/>
              </a:rPr>
              <a:t>】</a:t>
            </a:r>
            <a:r>
              <a:rPr lang="zh-CN" altLang="en-US" sz="2400">
                <a:latin typeface="黑体" panose="02010609060101010101" pitchFamily="2" charset="-122"/>
                <a:ea typeface="黑体" panose="02010609060101010101" pitchFamily="2" charset="-122"/>
              </a:rPr>
              <a:t>　欧阳修贬任滁州太守期间，一位同榜及第的朋友将赴任阆州</a:t>
            </a:r>
            <a:r>
              <a:rPr lang="en-US" altLang="zh-CN" sz="2400">
                <a:latin typeface="黑体" panose="02010609060101010101" pitchFamily="2" charset="-122"/>
                <a:ea typeface="黑体" panose="02010609060101010101" pitchFamily="2" charset="-122"/>
              </a:rPr>
              <a:t>(</a:t>
            </a:r>
            <a:r>
              <a:rPr lang="zh-CN" altLang="en-US" sz="2400">
                <a:latin typeface="黑体" panose="02010609060101010101" pitchFamily="2" charset="-122"/>
                <a:ea typeface="黑体" panose="02010609060101010101" pitchFamily="2" charset="-122"/>
              </a:rPr>
              <a:t>今四川阆中</a:t>
            </a:r>
            <a:r>
              <a:rPr lang="en-US" altLang="zh-CN" sz="2400">
                <a:latin typeface="黑体" panose="02010609060101010101" pitchFamily="2" charset="-122"/>
                <a:ea typeface="黑体" panose="02010609060101010101" pitchFamily="2" charset="-122"/>
              </a:rPr>
              <a:t>)</a:t>
            </a:r>
            <a:r>
              <a:rPr lang="zh-CN" altLang="en-US" sz="2400">
                <a:latin typeface="黑体" panose="02010609060101010101" pitchFamily="2" charset="-122"/>
                <a:ea typeface="黑体" panose="02010609060101010101" pitchFamily="2" charset="-122"/>
              </a:rPr>
              <a:t>通判，远道来访，欧阳修席上作此词相送。词中的“曲江花”代指新科进士的宴会，“阆苑”指传说中神仙居住的地方。 </a:t>
            </a:r>
          </a:p>
          <a:p>
            <a:pPr indent="457200"/>
            <a:r>
              <a:rPr lang="zh-CN" altLang="en-US" sz="2400">
                <a:solidFill>
                  <a:srgbClr val="FF0000"/>
                </a:solidFill>
                <a:latin typeface="黑体" panose="02010609060101010101" pitchFamily="2" charset="-122"/>
                <a:ea typeface="黑体" panose="02010609060101010101" pitchFamily="2" charset="-122"/>
              </a:rPr>
              <a:t>前人评此词，称其“飘逸”。请结合“闻说阆山通阆苑，楼高不见君家”两句作简要赏析。</a:t>
            </a:r>
            <a:r>
              <a:rPr lang="en-US" altLang="zh-CN" sz="2400">
                <a:solidFill>
                  <a:srgbClr val="FF0000"/>
                </a:solidFill>
                <a:latin typeface="黑体" panose="02010609060101010101" pitchFamily="2" charset="-122"/>
                <a:ea typeface="黑体" panose="02010609060101010101" pitchFamily="2" charset="-122"/>
              </a:rPr>
              <a:t>(5</a:t>
            </a:r>
            <a:r>
              <a:rPr lang="zh-CN" altLang="en-US" sz="2400">
                <a:solidFill>
                  <a:srgbClr val="FF0000"/>
                </a:solidFill>
                <a:latin typeface="黑体" panose="02010609060101010101" pitchFamily="2" charset="-122"/>
                <a:ea typeface="黑体" panose="02010609060101010101" pitchFamily="2" charset="-122"/>
              </a:rPr>
              <a:t>分</a:t>
            </a:r>
            <a:r>
              <a:rPr lang="en-US" altLang="zh-CN" sz="2400">
                <a:solidFill>
                  <a:srgbClr val="FF0000"/>
                </a:solidFill>
                <a:latin typeface="黑体" panose="02010609060101010101" pitchFamily="2" charset="-122"/>
                <a:ea typeface="黑体" panose="02010609060101010101" pitchFamily="2" charset="-122"/>
              </a:rPr>
              <a:t>)</a:t>
            </a:r>
          </a:p>
        </p:txBody>
      </p:sp>
      <p:sp>
        <p:nvSpPr>
          <p:cNvPr id="4" name="矩形 3"/>
          <p:cNvSpPr/>
          <p:nvPr/>
        </p:nvSpPr>
        <p:spPr>
          <a:xfrm>
            <a:off x="6960096" y="1331718"/>
            <a:ext cx="5040560" cy="4893647"/>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indent="457200"/>
            <a:r>
              <a:rPr lang="zh-CN" altLang="en-US" sz="2400">
                <a:solidFill>
                  <a:srgbClr val="FF0000"/>
                </a:solidFill>
                <a:highlight>
                  <a:srgbClr val="FFFF00"/>
                </a:highlight>
                <a:latin typeface="黑体" panose="02010609060101010101" pitchFamily="2" charset="-122"/>
                <a:ea typeface="黑体" panose="02010609060101010101" pitchFamily="2" charset="-122"/>
              </a:rPr>
              <a:t>第一步</a:t>
            </a:r>
            <a:r>
              <a:rPr lang="zh-CN" altLang="en-US" sz="2400">
                <a:latin typeface="黑体" panose="02010609060101010101" pitchFamily="2" charset="-122"/>
                <a:ea typeface="黑体" panose="02010609060101010101" pitchFamily="2" charset="-122"/>
              </a:rPr>
              <a:t>：理解什么是“飘逸”的风格。</a:t>
            </a:r>
          </a:p>
          <a:p>
            <a:pPr indent="457200"/>
            <a:r>
              <a:rPr lang="zh-CN" altLang="en-US" sz="2400">
                <a:solidFill>
                  <a:srgbClr val="FF0000"/>
                </a:solidFill>
                <a:highlight>
                  <a:srgbClr val="FFFF00"/>
                </a:highlight>
                <a:latin typeface="黑体" panose="02010609060101010101" pitchFamily="2" charset="-122"/>
                <a:ea typeface="黑体" panose="02010609060101010101" pitchFamily="2" charset="-122"/>
              </a:rPr>
              <a:t>第二步</a:t>
            </a:r>
            <a:r>
              <a:rPr lang="zh-CN" altLang="en-US" sz="2400">
                <a:latin typeface="黑体" panose="02010609060101010101" pitchFamily="2" charset="-122"/>
                <a:ea typeface="黑体" panose="02010609060101010101" pitchFamily="2" charset="-122"/>
              </a:rPr>
              <a:t>：结合词中有关语句具体分析这种特色。在这两句中，“阆山”是友人将去赴任的地方，实实在在存在于现实生活之中，而“阆苑”则指传说中神仙居住的地方。词人将本来荒僻的阆州点化为神仙阆苑，赋予阆州神话般的美丽，可谓想象独特，现实与想象虚实结合，富有浪漫色彩。展示了词作的飘逸之姿。</a:t>
            </a:r>
          </a:p>
          <a:p>
            <a:pPr indent="457200"/>
            <a:r>
              <a:rPr lang="zh-CN" altLang="en-US" sz="2400">
                <a:solidFill>
                  <a:srgbClr val="FF0000"/>
                </a:solidFill>
                <a:highlight>
                  <a:srgbClr val="FFFF00"/>
                </a:highlight>
                <a:latin typeface="黑体" panose="02010609060101010101" pitchFamily="2" charset="-122"/>
                <a:ea typeface="黑体" panose="02010609060101010101" pitchFamily="2" charset="-122"/>
              </a:rPr>
              <a:t>第三步</a:t>
            </a:r>
            <a:r>
              <a:rPr lang="zh-CN" altLang="en-US" sz="2400">
                <a:latin typeface="黑体" panose="02010609060101010101" pitchFamily="2" charset="-122"/>
                <a:ea typeface="黑体" panose="02010609060101010101" pitchFamily="2" charset="-122"/>
              </a:rPr>
              <a:t>：组织答案。</a:t>
            </a:r>
          </a:p>
        </p:txBody>
      </p:sp>
      <p:sp>
        <p:nvSpPr>
          <p:cNvPr id="5" name="椭圆 4"/>
          <p:cNvSpPr/>
          <p:nvPr/>
        </p:nvSpPr>
        <p:spPr>
          <a:xfrm>
            <a:off x="8400256" y="500440"/>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解</a:t>
            </a:r>
          </a:p>
        </p:txBody>
      </p:sp>
      <p:sp>
        <p:nvSpPr>
          <p:cNvPr id="6" name="椭圆 5"/>
          <p:cNvSpPr/>
          <p:nvPr/>
        </p:nvSpPr>
        <p:spPr>
          <a:xfrm>
            <a:off x="9912424" y="500440"/>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析</a:t>
            </a:r>
          </a:p>
        </p:txBody>
      </p:sp>
      <p:cxnSp>
        <p:nvCxnSpPr>
          <p:cNvPr id="7" name="直接连接符 6"/>
          <p:cNvCxnSpPr/>
          <p:nvPr/>
        </p:nvCxnSpPr>
        <p:spPr>
          <a:xfrm>
            <a:off x="8328248" y="1196752"/>
            <a:ext cx="2280488" cy="0"/>
          </a:xfrm>
          <a:prstGeom prst="line">
            <a:avLst/>
          </a:prstGeom>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sld>
</file>

<file path=ppt/slides/slide4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335360" y="44624"/>
            <a:ext cx="7704856" cy="58356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诗歌鉴赏之语言风格</a:t>
            </a:r>
            <a:r>
              <a:rPr lang="en-US" altLang="zh-CN"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高考真题</a:t>
            </a:r>
          </a:p>
        </p:txBody>
      </p:sp>
      <p:sp>
        <p:nvSpPr>
          <p:cNvPr id="3" name="矩形 2"/>
          <p:cNvSpPr/>
          <p:nvPr/>
        </p:nvSpPr>
        <p:spPr>
          <a:xfrm>
            <a:off x="309532" y="764704"/>
            <a:ext cx="6650564" cy="5632311"/>
          </a:xfrm>
          <a:prstGeom prst="rect">
            <a:avLst/>
          </a:prstGeom>
        </p:spPr>
        <p:txBody>
          <a:bodyPr wrap="square">
            <a:spAutoFit/>
          </a:bodyPr>
          <a:lstStyle/>
          <a:p>
            <a:r>
              <a:rPr lang="en-US" altLang="zh-CN" sz="2400">
                <a:latin typeface="黑体" panose="02010609060101010101" pitchFamily="2" charset="-122"/>
                <a:ea typeface="黑体" panose="02010609060101010101" pitchFamily="2" charset="-122"/>
              </a:rPr>
              <a:t>(2013·</a:t>
            </a:r>
            <a:r>
              <a:rPr lang="zh-CN" altLang="en-US" sz="2400">
                <a:latin typeface="黑体" panose="02010609060101010101" pitchFamily="2" charset="-122"/>
                <a:ea typeface="黑体" panose="02010609060101010101" pitchFamily="2" charset="-122"/>
              </a:rPr>
              <a:t>湖北卷</a:t>
            </a:r>
            <a:r>
              <a:rPr lang="en-US" altLang="zh-CN" sz="2400">
                <a:latin typeface="黑体" panose="02010609060101010101" pitchFamily="2" charset="-122"/>
                <a:ea typeface="黑体" panose="02010609060101010101" pitchFamily="2" charset="-122"/>
              </a:rPr>
              <a:t>)</a:t>
            </a:r>
            <a:r>
              <a:rPr lang="zh-CN" altLang="en-US" sz="2400">
                <a:latin typeface="黑体" panose="02010609060101010101" pitchFamily="2" charset="-122"/>
                <a:ea typeface="黑体" panose="02010609060101010101" pitchFamily="2" charset="-122"/>
              </a:rPr>
              <a:t>阅读下面这首宋词，然后回答问题。</a:t>
            </a:r>
          </a:p>
          <a:p>
            <a:pPr algn="ctr"/>
            <a:r>
              <a:rPr lang="zh-CN" altLang="en-US" sz="2400">
                <a:latin typeface="黑体" panose="02010609060101010101" pitchFamily="2" charset="-122"/>
                <a:ea typeface="黑体" panose="02010609060101010101" pitchFamily="2" charset="-122"/>
              </a:rPr>
              <a:t>临江仙    欧阳修</a:t>
            </a:r>
          </a:p>
          <a:p>
            <a:pPr indent="457200"/>
            <a:r>
              <a:rPr lang="zh-CN" altLang="en-US" sz="2400">
                <a:latin typeface="黑体" panose="02010609060101010101" pitchFamily="2" charset="-122"/>
                <a:ea typeface="黑体" panose="02010609060101010101" pitchFamily="2" charset="-122"/>
              </a:rPr>
              <a:t>记得金銮同唱第，春风上国繁华。如今薄宦老天涯。十年歧路，空负曲江花。　　闻说阆山通阆苑，楼高不见君家。孤城寒日等闲斜。离愁难尽，红树远连霞。</a:t>
            </a:r>
          </a:p>
          <a:p>
            <a:pPr indent="457200"/>
            <a:r>
              <a:rPr lang="en-US" altLang="zh-CN" sz="2400">
                <a:latin typeface="黑体" panose="02010609060101010101" pitchFamily="2" charset="-122"/>
                <a:ea typeface="黑体" panose="02010609060101010101" pitchFamily="2" charset="-122"/>
              </a:rPr>
              <a:t>【</a:t>
            </a:r>
            <a:r>
              <a:rPr lang="zh-CN" altLang="en-US" sz="2400">
                <a:latin typeface="黑体" panose="02010609060101010101" pitchFamily="2" charset="-122"/>
                <a:ea typeface="黑体" panose="02010609060101010101" pitchFamily="2" charset="-122"/>
              </a:rPr>
              <a:t>注</a:t>
            </a:r>
            <a:r>
              <a:rPr lang="en-US" altLang="zh-CN" sz="2400">
                <a:latin typeface="黑体" panose="02010609060101010101" pitchFamily="2" charset="-122"/>
                <a:ea typeface="黑体" panose="02010609060101010101" pitchFamily="2" charset="-122"/>
              </a:rPr>
              <a:t>】</a:t>
            </a:r>
            <a:r>
              <a:rPr lang="zh-CN" altLang="en-US" sz="2400">
                <a:latin typeface="黑体" panose="02010609060101010101" pitchFamily="2" charset="-122"/>
                <a:ea typeface="黑体" panose="02010609060101010101" pitchFamily="2" charset="-122"/>
              </a:rPr>
              <a:t>　欧阳修贬任滁州太守期间，一位同榜及第的朋友将赴任阆州</a:t>
            </a:r>
            <a:r>
              <a:rPr lang="en-US" altLang="zh-CN" sz="2400">
                <a:latin typeface="黑体" panose="02010609060101010101" pitchFamily="2" charset="-122"/>
                <a:ea typeface="黑体" panose="02010609060101010101" pitchFamily="2" charset="-122"/>
              </a:rPr>
              <a:t>(</a:t>
            </a:r>
            <a:r>
              <a:rPr lang="zh-CN" altLang="en-US" sz="2400">
                <a:latin typeface="黑体" panose="02010609060101010101" pitchFamily="2" charset="-122"/>
                <a:ea typeface="黑体" panose="02010609060101010101" pitchFamily="2" charset="-122"/>
              </a:rPr>
              <a:t>今四川阆中</a:t>
            </a:r>
            <a:r>
              <a:rPr lang="en-US" altLang="zh-CN" sz="2400">
                <a:latin typeface="黑体" panose="02010609060101010101" pitchFamily="2" charset="-122"/>
                <a:ea typeface="黑体" panose="02010609060101010101" pitchFamily="2" charset="-122"/>
              </a:rPr>
              <a:t>)</a:t>
            </a:r>
            <a:r>
              <a:rPr lang="zh-CN" altLang="en-US" sz="2400">
                <a:latin typeface="黑体" panose="02010609060101010101" pitchFamily="2" charset="-122"/>
                <a:ea typeface="黑体" panose="02010609060101010101" pitchFamily="2" charset="-122"/>
              </a:rPr>
              <a:t>通判，远道来访，欧阳修席上作此词相送。词中的“曲江花”代指新科进士的宴会，“阆苑”指传说中神仙居住的地方。 </a:t>
            </a:r>
          </a:p>
          <a:p>
            <a:pPr indent="457200"/>
            <a:r>
              <a:rPr lang="zh-CN" altLang="en-US" sz="2400">
                <a:solidFill>
                  <a:srgbClr val="FF0000"/>
                </a:solidFill>
                <a:latin typeface="黑体" panose="02010609060101010101" pitchFamily="2" charset="-122"/>
                <a:ea typeface="黑体" panose="02010609060101010101" pitchFamily="2" charset="-122"/>
              </a:rPr>
              <a:t>前人评此词，称其“飘逸”。请结合“闻说阆山通阆苑，楼高不见君家”两句作简要赏析。</a:t>
            </a:r>
            <a:r>
              <a:rPr lang="en-US" altLang="zh-CN" sz="2400">
                <a:solidFill>
                  <a:srgbClr val="FF0000"/>
                </a:solidFill>
                <a:latin typeface="黑体" panose="02010609060101010101" pitchFamily="2" charset="-122"/>
                <a:ea typeface="黑体" panose="02010609060101010101" pitchFamily="2" charset="-122"/>
              </a:rPr>
              <a:t>(5</a:t>
            </a:r>
            <a:r>
              <a:rPr lang="zh-CN" altLang="en-US" sz="2400">
                <a:solidFill>
                  <a:srgbClr val="FF0000"/>
                </a:solidFill>
                <a:latin typeface="黑体" panose="02010609060101010101" pitchFamily="2" charset="-122"/>
                <a:ea typeface="黑体" panose="02010609060101010101" pitchFamily="2" charset="-122"/>
              </a:rPr>
              <a:t>分</a:t>
            </a:r>
            <a:r>
              <a:rPr lang="en-US" altLang="zh-CN" sz="2400">
                <a:solidFill>
                  <a:srgbClr val="FF0000"/>
                </a:solidFill>
                <a:latin typeface="黑体" panose="02010609060101010101" pitchFamily="2" charset="-122"/>
                <a:ea typeface="黑体" panose="02010609060101010101" pitchFamily="2" charset="-122"/>
              </a:rPr>
              <a:t>)</a:t>
            </a:r>
          </a:p>
        </p:txBody>
      </p:sp>
      <p:sp>
        <p:nvSpPr>
          <p:cNvPr id="4" name="矩形 3"/>
          <p:cNvSpPr/>
          <p:nvPr/>
        </p:nvSpPr>
        <p:spPr>
          <a:xfrm>
            <a:off x="6960096" y="1325711"/>
            <a:ext cx="5040560" cy="466884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indent="457200">
              <a:lnSpc>
                <a:spcPts val="3600"/>
              </a:lnSpc>
            </a:pPr>
            <a:r>
              <a:rPr lang="en-US" altLang="zh-CN" sz="2400" b="1" u="sng">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a:t>
            </a:r>
            <a:r>
              <a:rPr lang="zh-CN" altLang="en-US" sz="2400" b="1" u="sng">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步骤一</a:t>
            </a:r>
            <a:r>
              <a:rPr lang="en-US" altLang="zh-CN" sz="2400" b="1" u="sng">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a:t>
            </a:r>
            <a:r>
              <a:rPr lang="zh-CN" altLang="en-US" sz="2400">
                <a:solidFill>
                  <a:srgbClr val="0000FF"/>
                </a:solidFill>
                <a:latin typeface="黑体" panose="02010609060101010101" pitchFamily="2" charset="-122"/>
                <a:ea typeface="黑体" panose="02010609060101010101" pitchFamily="2" charset="-122"/>
              </a:rPr>
              <a:t>这首词语言风格“飘逸”，富有浪漫色彩。</a:t>
            </a:r>
            <a:endParaRPr lang="en-US" altLang="zh-CN" sz="2400">
              <a:solidFill>
                <a:srgbClr val="0000FF"/>
              </a:solidFill>
              <a:latin typeface="黑体" panose="02010609060101010101" pitchFamily="2" charset="-122"/>
              <a:ea typeface="黑体" panose="02010609060101010101" pitchFamily="2" charset="-122"/>
            </a:endParaRPr>
          </a:p>
          <a:p>
            <a:pPr indent="457200">
              <a:lnSpc>
                <a:spcPts val="3600"/>
              </a:lnSpc>
            </a:pPr>
            <a:r>
              <a:rPr lang="en-US" altLang="zh-CN" sz="2400" b="1" u="sng">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a:t>
            </a:r>
            <a:r>
              <a:rPr lang="zh-CN" altLang="en-US" sz="2400" b="1" u="sng">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步骤二</a:t>
            </a:r>
            <a:r>
              <a:rPr lang="en-US" altLang="zh-CN" sz="2400" b="1" u="sng">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a:t>
            </a:r>
            <a:r>
              <a:rPr lang="zh-CN" altLang="en-US" sz="2400">
                <a:solidFill>
                  <a:srgbClr val="0000FF"/>
                </a:solidFill>
                <a:latin typeface="黑体" panose="02010609060101010101" pitchFamily="2" charset="-122"/>
                <a:ea typeface="黑体" panose="02010609060101010101" pitchFamily="2" charset="-122"/>
              </a:rPr>
              <a:t>飘逸”风格首先体现在想象奇特，虚实相生。词人忽发奇想，将本来荒僻的阆州点化为神仙阆苑，赋予阆州神话般的美丽，富有浪漫色彩。其次，体现在境界缥缈开阔，语言洒脱灵动。“闻说”二字导入传说，忽又接以“楼高”句设想将来，灵动超逸，挥洒自如。</a:t>
            </a:r>
          </a:p>
        </p:txBody>
      </p:sp>
      <p:sp>
        <p:nvSpPr>
          <p:cNvPr id="5" name="椭圆 4"/>
          <p:cNvSpPr/>
          <p:nvPr/>
        </p:nvSpPr>
        <p:spPr>
          <a:xfrm>
            <a:off x="8400256" y="500440"/>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答</a:t>
            </a:r>
          </a:p>
        </p:txBody>
      </p:sp>
      <p:sp>
        <p:nvSpPr>
          <p:cNvPr id="6" name="椭圆 5"/>
          <p:cNvSpPr/>
          <p:nvPr/>
        </p:nvSpPr>
        <p:spPr>
          <a:xfrm>
            <a:off x="9912424" y="500440"/>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案</a:t>
            </a:r>
          </a:p>
        </p:txBody>
      </p:sp>
      <p:cxnSp>
        <p:nvCxnSpPr>
          <p:cNvPr id="7" name="直接连接符 6"/>
          <p:cNvCxnSpPr/>
          <p:nvPr/>
        </p:nvCxnSpPr>
        <p:spPr>
          <a:xfrm>
            <a:off x="8328248" y="1196752"/>
            <a:ext cx="2280488" cy="0"/>
          </a:xfrm>
          <a:prstGeom prst="line">
            <a:avLst/>
          </a:prstGeom>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sld>
</file>

<file path=ppt/slides/slide4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02754" name="Rectangle 2"/>
          <p:cNvSpPr>
            <a:spLocks noChangeArrowheads="1"/>
          </p:cNvSpPr>
          <p:nvPr/>
        </p:nvSpPr>
        <p:spPr bwMode="auto">
          <a:xfrm>
            <a:off x="106045" y="80645"/>
            <a:ext cx="5958205" cy="645160"/>
          </a:xfrm>
          <a:prstGeom prst="rect">
            <a:avLst/>
          </a:prstGeom>
          <a:noFill/>
          <a:ln>
            <a:noFill/>
          </a:ln>
          <a:effectLst/>
        </p:spPr>
        <p:txBody>
          <a:bodyPr wrap="square">
            <a:spAutoFit/>
          </a:bodyPr>
          <a:lstStyle/>
          <a:p>
            <a:pPr algn="l"/>
            <a:r>
              <a:rPr lang="zh-CN" altLang="en-US" sz="3600" b="1" smtClean="0">
                <a:solidFill>
                  <a:srgbClr val="00B050"/>
                </a:solidFill>
                <a:latin typeface="迷你简启体" pitchFamily="65" charset="-122"/>
                <a:ea typeface="迷你简启体" pitchFamily="65" charset="-122"/>
                <a:sym typeface="+mn-ea"/>
              </a:rPr>
              <a:t>（四）诗歌形象类常见题型</a:t>
            </a:r>
            <a:endParaRPr kumimoji="1" lang="zh-CN" altLang="en-US" sz="3600" b="1" i="0" u="none" strike="noStrike" kern="1200" cap="none" spc="0" normalizeH="0" baseline="0" noProof="0" smtClean="0">
              <a:ln>
                <a:noFill/>
              </a:ln>
              <a:solidFill>
                <a:srgbClr val="00B050"/>
              </a:solidFill>
              <a:effectLst>
                <a:outerShdw blurRad="38100" dist="38100" dir="2700000" algn="tl">
                  <a:srgbClr val="C0C0C0"/>
                </a:outerShdw>
              </a:effectLst>
              <a:uLnTx/>
              <a:uFillTx/>
              <a:latin typeface="迷你简启体" pitchFamily="65" charset="-122"/>
              <a:ea typeface="迷你简启体" pitchFamily="65" charset="-122"/>
              <a:cs typeface="+mn-cs"/>
              <a:sym typeface="+mn-ea"/>
            </a:endParaRPr>
          </a:p>
        </p:txBody>
      </p:sp>
      <p:grpSp>
        <p:nvGrpSpPr>
          <p:cNvPr id="202755" name="Group 3"/>
          <p:cNvGrpSpPr/>
          <p:nvPr/>
        </p:nvGrpSpPr>
        <p:grpSpPr>
          <a:xfrm>
            <a:off x="1582421" y="2554605"/>
            <a:ext cx="9212263" cy="2884488"/>
            <a:chOff x="146" y="1200"/>
            <a:chExt cx="5803" cy="1817"/>
          </a:xfrm>
        </p:grpSpPr>
        <p:sp>
          <p:nvSpPr>
            <p:cNvPr id="202756" name="Text Box 4"/>
            <p:cNvSpPr txBox="1">
              <a:spLocks noChangeArrowheads="1"/>
            </p:cNvSpPr>
            <p:nvPr/>
          </p:nvSpPr>
          <p:spPr bwMode="auto">
            <a:xfrm>
              <a:off x="146" y="1645"/>
              <a:ext cx="638" cy="926"/>
            </a:xfrm>
            <a:prstGeom prst="rect">
              <a:avLst/>
            </a:prstGeom>
            <a:noFill/>
            <a:ln>
              <a:noFill/>
            </a:ln>
            <a:effectLst/>
          </p:spPr>
          <p:txBody>
            <a:bodyPr vert="eaVert" wrap="none">
              <a:spAutoFit/>
            </a:bodyPr>
            <a:lstStyle/>
            <a:p>
              <a:pPr marR="0" defTabSz="914400" eaLnBrk="1" hangingPunct="1">
                <a:spcBef>
                  <a:spcPct val="50000"/>
                </a:spcBef>
                <a:buClrTx/>
                <a:buSzTx/>
                <a:buFontTx/>
                <a:defRPr/>
              </a:pPr>
              <a:r>
                <a:rPr kumimoji="1" lang="zh-CN" altLang="en-US" sz="5400" b="1" kern="1200" cap="none" spc="0" normalizeH="0" baseline="0" noProof="0">
                  <a:solidFill>
                    <a:srgbClr val="FF0000"/>
                  </a:solidFill>
                  <a:effectLst>
                    <a:outerShdw blurRad="38100" dist="38100" dir="2700000" algn="tl">
                      <a:srgbClr val="C0C0C0"/>
                    </a:outerShdw>
                  </a:effectLst>
                  <a:latin typeface="黑体" panose="02010609060101010101" pitchFamily="2" charset="-122"/>
                  <a:ea typeface="黑体" panose="02010609060101010101" pitchFamily="2" charset="-122"/>
                  <a:cs typeface="+mn-cs"/>
                </a:rPr>
                <a:t>形象</a:t>
              </a:r>
            </a:p>
          </p:txBody>
        </p:sp>
        <p:sp>
          <p:nvSpPr>
            <p:cNvPr id="7176" name="Rectangle 6"/>
            <p:cNvSpPr/>
            <p:nvPr/>
          </p:nvSpPr>
          <p:spPr>
            <a:xfrm>
              <a:off x="1200" y="1200"/>
              <a:ext cx="4587" cy="44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4000" b="1">
                  <a:solidFill>
                    <a:srgbClr val="FF0000"/>
                  </a:solidFill>
                  <a:latin typeface="黑体" panose="02010609060101010101" pitchFamily="2" charset="-122"/>
                  <a:ea typeface="黑体" panose="02010609060101010101" pitchFamily="2" charset="-122"/>
                </a:rPr>
                <a:t>人物</a:t>
              </a:r>
              <a:r>
                <a:rPr lang="zh-CN" altLang="en-US" sz="2800" b="1">
                  <a:solidFill>
                    <a:srgbClr val="0000FF"/>
                  </a:solidFill>
                  <a:latin typeface="黑体" panose="02010609060101010101" pitchFamily="2" charset="-122"/>
                  <a:ea typeface="黑体" panose="02010609060101010101" pitchFamily="2" charset="-122"/>
                </a:rPr>
                <a:t>（诗中塑造的人物形象或抒情主人公）</a:t>
              </a:r>
            </a:p>
          </p:txBody>
        </p:sp>
        <p:sp>
          <p:nvSpPr>
            <p:cNvPr id="7177" name="Rectangle 7"/>
            <p:cNvSpPr/>
            <p:nvPr/>
          </p:nvSpPr>
          <p:spPr>
            <a:xfrm>
              <a:off x="1200" y="2727"/>
              <a:ext cx="3955" cy="290"/>
            </a:xfrm>
            <a:prstGeom prst="rect">
              <a:avLst/>
            </a:prstGeom>
            <a:gradFill>
              <a:gsLst>
                <a:gs pos="0">
                  <a:srgbClr val="FBFB11"/>
                </a:gs>
                <a:gs pos="100000">
                  <a:srgbClr val="838309"/>
                </a:gs>
              </a:gsLst>
              <a:lin scaled="0"/>
            </a:gradFill>
            <a:ln w="9525">
              <a:noFill/>
            </a:ln>
          </p:spPr>
          <p:txBody>
            <a:bodyPr wrap="non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lgn="l" eaLnBrk="1" hangingPunct="1">
                <a:spcBef>
                  <a:spcPct val="50000"/>
                </a:spcBef>
                <a:buNone/>
              </a:pPr>
              <a:r>
                <a:rPr lang="zh-CN" altLang="en-US" sz="2400" b="1">
                  <a:solidFill>
                    <a:srgbClr val="FF0000"/>
                  </a:solidFill>
                  <a:sym typeface="+mn-ea"/>
                </a:rPr>
                <a:t>事象——事件：借古讽今，借事抒情，典故</a:t>
              </a:r>
              <a:r>
                <a:rPr lang="zh-CN" altLang="en-US" sz="2400">
                  <a:solidFill>
                    <a:schemeClr val="accent2"/>
                  </a:solidFill>
                  <a:sym typeface="+mn-ea"/>
                </a:rPr>
                <a:t>。</a:t>
              </a:r>
              <a:endParaRPr lang="zh-CN" altLang="en-US" sz="2400" b="1">
                <a:solidFill>
                  <a:schemeClr val="accent2"/>
                </a:solidFill>
                <a:latin typeface="黑体" panose="02010609060101010101" pitchFamily="2" charset="-122"/>
                <a:ea typeface="黑体" panose="02010609060101010101" pitchFamily="2" charset="-122"/>
                <a:sym typeface="+mn-ea"/>
              </a:endParaRPr>
            </a:p>
          </p:txBody>
        </p:sp>
        <p:sp>
          <p:nvSpPr>
            <p:cNvPr id="202760" name="Rectangle 8"/>
            <p:cNvSpPr>
              <a:spLocks noChangeArrowheads="1"/>
            </p:cNvSpPr>
            <p:nvPr/>
          </p:nvSpPr>
          <p:spPr bwMode="auto">
            <a:xfrm>
              <a:off x="1202" y="1730"/>
              <a:ext cx="4747" cy="445"/>
            </a:xfrm>
            <a:prstGeom prst="rect">
              <a:avLst/>
            </a:prstGeom>
            <a:noFill/>
            <a:ln>
              <a:noFill/>
            </a:ln>
            <a:effectLst/>
          </p:spPr>
          <p:txBody>
            <a:bodyPr wrap="none">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4000" b="1" i="0" u="none" strike="noStrike" kern="1200" cap="none" spc="0" normalizeH="0" baseline="0" noProof="0">
                  <a:ln>
                    <a:noFill/>
                  </a:ln>
                  <a:solidFill>
                    <a:srgbClr val="FF0000"/>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n-cs"/>
                </a:rPr>
                <a:t>景物</a:t>
              </a:r>
              <a:r>
                <a:rPr kumimoji="1" lang="zh-CN" altLang="en-US" sz="4000" b="1" noProof="0">
                  <a:solidFill>
                    <a:srgbClr val="FF0000"/>
                  </a:solidFill>
                  <a:latin typeface="黑体" panose="02010609060101010101" pitchFamily="2" charset="-122"/>
                  <a:ea typeface="黑体" panose="02010609060101010101" pitchFamily="2" charset="-122"/>
                  <a:sym typeface="+mn-ea"/>
                </a:rPr>
                <a:t>（意象）</a:t>
              </a:r>
              <a:r>
                <a:rPr kumimoji="1" lang="zh-CN" altLang="en-US" sz="2800" b="1" i="0" u="none" strike="noStrike" kern="1200" cap="none" spc="0" normalizeH="0" baseline="0" noProof="0">
                  <a:ln>
                    <a:noFill/>
                  </a:ln>
                  <a:solidFill>
                    <a:srgbClr val="0000FF"/>
                  </a:solidFill>
                  <a:effectLst/>
                  <a:uLnTx/>
                  <a:uFillTx/>
                  <a:latin typeface="黑体" panose="02010609060101010101" pitchFamily="2" charset="-122"/>
                  <a:ea typeface="黑体" panose="02010609060101010101" pitchFamily="2" charset="-122"/>
                  <a:cs typeface="+mn-cs"/>
                </a:rPr>
                <a:t>（写景诗或杂诗中的景象）</a:t>
              </a:r>
              <a:endParaRPr kumimoji="1" lang="zh-CN" altLang="en-US" sz="2800" b="1" i="0" u="none" strike="noStrike" kern="1200" cap="none" spc="0" normalizeH="0" baseline="0" noProof="0">
                <a:ln>
                  <a:noFill/>
                </a:ln>
                <a:solidFill>
                  <a:srgbClr val="0000FF"/>
                </a:solidFill>
                <a:effectLst/>
                <a:uLnTx/>
                <a:uFillTx/>
                <a:latin typeface="黑体" panose="02010609060101010101" pitchFamily="2" charset="-122"/>
                <a:ea typeface="黑体" panose="02010609060101010101" pitchFamily="2" charset="-122"/>
                <a:cs typeface="+mn-cs"/>
              </a:endParaRPr>
            </a:p>
          </p:txBody>
        </p:sp>
      </p:grpSp>
      <p:sp>
        <p:nvSpPr>
          <p:cNvPr id="202761" name="Rectangle 9"/>
          <p:cNvSpPr/>
          <p:nvPr/>
        </p:nvSpPr>
        <p:spPr>
          <a:xfrm>
            <a:off x="635" y="5873433"/>
            <a:ext cx="12096115" cy="521970"/>
          </a:xfrm>
          <a:prstGeom prst="rect">
            <a:avLst/>
          </a:prstGeom>
          <a:solidFill>
            <a:schemeClr val="bg1"/>
          </a:solidFill>
          <a:ln w="9525" cap="flat" cmpd="sng">
            <a:solidFill>
              <a:schemeClr val="bg2"/>
            </a:solidFill>
            <a:prstDash val="solid"/>
            <a:miter/>
            <a:headEnd type="none" w="med" len="med"/>
            <a:tailEnd type="none" w="med" len="med"/>
          </a:ln>
        </p:spPr>
        <p:txBody>
          <a:bodyPr wrap="square" anchor="ct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2800" b="1">
                <a:latin typeface="楷体_GB2312" pitchFamily="1" charset="-122"/>
                <a:ea typeface="楷体_GB2312" pitchFamily="1" charset="-122"/>
              </a:rPr>
              <a:t>    把握形象的特征，分析寓于形象中的思想感情，理解形象的典型意义。 </a:t>
            </a:r>
          </a:p>
        </p:txBody>
      </p:sp>
      <p:sp>
        <p:nvSpPr>
          <p:cNvPr id="202762" name="Rectangle 10"/>
          <p:cNvSpPr/>
          <p:nvPr/>
        </p:nvSpPr>
        <p:spPr>
          <a:xfrm>
            <a:off x="170180" y="1166495"/>
            <a:ext cx="11756390" cy="953135"/>
          </a:xfrm>
          <a:prstGeom prst="rect">
            <a:avLst/>
          </a:prstGeom>
          <a:noFill/>
          <a:ln w="9525" cap="flat" cmpd="sng">
            <a:noFill/>
            <a:prstDash val="solid"/>
            <a:miter/>
            <a:headEnd type="none" w="med" len="med"/>
            <a:tailEnd type="none" w="med" len="med"/>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2800" b="1">
                <a:solidFill>
                  <a:srgbClr val="000099"/>
                </a:solidFill>
                <a:latin typeface="隶书" panose="02010509060101010101" pitchFamily="49" charset="-122"/>
                <a:ea typeface="隶书" panose="02010509060101010101" pitchFamily="49" charset="-122"/>
              </a:rPr>
              <a:t>    诗歌作品的形象指的是诗歌作品创造出来的生动具体的、寄寓作者的生活理想和思想感情的艺术形象。</a:t>
            </a:r>
          </a:p>
        </p:txBody>
      </p:sp>
      <p:sp>
        <p:nvSpPr>
          <p:cNvPr id="2" name="Rectangle 7"/>
          <p:cNvSpPr/>
          <p:nvPr/>
        </p:nvSpPr>
        <p:spPr>
          <a:xfrm>
            <a:off x="3301366" y="3836353"/>
            <a:ext cx="5494020" cy="70675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4000" b="1">
                <a:solidFill>
                  <a:srgbClr val="FF0000"/>
                </a:solidFill>
                <a:latin typeface="黑体" panose="02010609060101010101" pitchFamily="2" charset="-122"/>
                <a:ea typeface="黑体" panose="02010609060101010101" pitchFamily="2" charset="-122"/>
              </a:rPr>
              <a:t>物象</a:t>
            </a:r>
            <a:r>
              <a:rPr lang="zh-CN" altLang="en-US" sz="2800" b="1">
                <a:solidFill>
                  <a:srgbClr val="0000FF"/>
                </a:solidFill>
                <a:latin typeface="黑体" panose="02010609060101010101" pitchFamily="2" charset="-122"/>
                <a:ea typeface="黑体" panose="02010609060101010101" pitchFamily="2" charset="-122"/>
              </a:rPr>
              <a:t>（咏物诗或杂诗中的物象）</a:t>
            </a:r>
          </a:p>
        </p:txBody>
      </p:sp>
    </p:spTree>
  </p:cSld>
  <p:clrMapOvr>
    <a:masterClrMapping/>
  </p:clrMapOvr>
  <p:transition spd="med">
    <p:split orient="vert"/>
  </p:transition>
  <p:timing/>
</p:sld>
</file>

<file path=ppt/slides/slide4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4" name="图片 3"/>
          <p:cNvPicPr>
            <a:picLocks noChangeAspect="1"/>
          </p:cNvPicPr>
          <p:nvPr>
            <p:custDataLst>
              <p:tags r:id="rId4"/>
            </p:custDataLst>
          </p:nvPr>
        </p:nvPicPr>
        <p:blipFill>
          <a:blip r:embed="rId3"/>
          <a:stretch>
            <a:fillRect/>
          </a:stretch>
        </p:blipFill>
        <p:spPr>
          <a:xfrm>
            <a:off x="918771" y="1991361"/>
            <a:ext cx="820974" cy="434974"/>
          </a:xfrm>
          <a:prstGeom prst="rect">
            <a:avLst/>
          </a:prstGeom>
        </p:spPr>
      </p:pic>
      <p:pic>
        <p:nvPicPr>
          <p:cNvPr id="5" name="图片 4"/>
          <p:cNvPicPr>
            <a:picLocks noChangeAspect="1"/>
          </p:cNvPicPr>
          <p:nvPr>
            <p:custDataLst>
              <p:tags r:id="rId5"/>
            </p:custDataLst>
          </p:nvPr>
        </p:nvPicPr>
        <p:blipFill>
          <a:blip r:embed="rId3"/>
          <a:stretch>
            <a:fillRect/>
          </a:stretch>
        </p:blipFill>
        <p:spPr>
          <a:xfrm>
            <a:off x="918771" y="2869566"/>
            <a:ext cx="820974" cy="434974"/>
          </a:xfrm>
          <a:prstGeom prst="rect">
            <a:avLst/>
          </a:prstGeom>
        </p:spPr>
      </p:pic>
      <p:pic>
        <p:nvPicPr>
          <p:cNvPr id="6" name="图片 5"/>
          <p:cNvPicPr>
            <a:picLocks noChangeAspect="1"/>
          </p:cNvPicPr>
          <p:nvPr>
            <p:custDataLst>
              <p:tags r:id="rId6"/>
            </p:custDataLst>
          </p:nvPr>
        </p:nvPicPr>
        <p:blipFill>
          <a:blip r:embed="rId3"/>
          <a:stretch>
            <a:fillRect/>
          </a:stretch>
        </p:blipFill>
        <p:spPr>
          <a:xfrm>
            <a:off x="918771" y="3747771"/>
            <a:ext cx="820974" cy="434974"/>
          </a:xfrm>
          <a:prstGeom prst="rect">
            <a:avLst/>
          </a:prstGeom>
        </p:spPr>
      </p:pic>
      <p:pic>
        <p:nvPicPr>
          <p:cNvPr id="7" name="图片 6"/>
          <p:cNvPicPr>
            <a:picLocks noChangeAspect="1"/>
          </p:cNvPicPr>
          <p:nvPr>
            <p:custDataLst>
              <p:tags r:id="rId7"/>
            </p:custDataLst>
          </p:nvPr>
        </p:nvPicPr>
        <p:blipFill>
          <a:blip r:embed="rId3"/>
          <a:stretch>
            <a:fillRect/>
          </a:stretch>
        </p:blipFill>
        <p:spPr>
          <a:xfrm>
            <a:off x="918771" y="4625976"/>
            <a:ext cx="820974" cy="434974"/>
          </a:xfrm>
          <a:prstGeom prst="rect">
            <a:avLst/>
          </a:prstGeom>
        </p:spPr>
      </p:pic>
      <p:sp>
        <p:nvSpPr>
          <p:cNvPr id="8" name="文本框 7"/>
          <p:cNvSpPr txBox="1"/>
          <p:nvPr/>
        </p:nvSpPr>
        <p:spPr>
          <a:xfrm>
            <a:off x="956945" y="773430"/>
            <a:ext cx="7647305" cy="1137285"/>
          </a:xfrm>
          <a:prstGeom prst="rect">
            <a:avLst/>
          </a:prstGeom>
          <a:noFill/>
        </p:spPr>
        <p:txBody>
          <a:bodyPr wrap="square" rtlCol="0" anchor="t">
            <a:spAutoFit/>
          </a:bodyPr>
          <a:lstStyle/>
          <a:p>
            <a:pPr marL="0" lvl="0" indent="0">
              <a:spcBef>
                <a:spcPct val="0"/>
              </a:spcBef>
              <a:buClrTx/>
              <a:buSzTx/>
              <a:buFont typeface="Arial" pitchFamily="34" charset="0"/>
              <a:buNone/>
            </a:pPr>
            <a:r>
              <a:rPr lang="zh-CN" altLang="en-US" sz="3200" b="1">
                <a:solidFill>
                  <a:schemeClr val="tx1"/>
                </a:solidFill>
                <a:latin typeface="华文楷体" panose="02010600040101010101" pitchFamily="2" charset="-122"/>
                <a:ea typeface="华文楷体" panose="02010600040101010101" pitchFamily="2" charset="-122"/>
                <a:sym typeface="+mn-ea"/>
              </a:rPr>
              <a:t>人物形象鉴赏题目类型有以下几种：</a:t>
            </a:r>
            <a:endParaRPr lang="en-US" altLang="zh-CN" sz="3200" b="1">
              <a:solidFill>
                <a:schemeClr val="tx1"/>
              </a:solidFill>
              <a:latin typeface="华文楷体" panose="02010600040101010101" pitchFamily="2" charset="-122"/>
              <a:ea typeface="华文楷体" panose="02010600040101010101" pitchFamily="2" charset="-122"/>
            </a:endParaRPr>
          </a:p>
          <a:p>
            <a:pPr marL="0" lvl="0" indent="0">
              <a:spcBef>
                <a:spcPct val="0"/>
              </a:spcBef>
              <a:buClrTx/>
              <a:buSzTx/>
              <a:buFont typeface="Arial" pitchFamily="34" charset="0"/>
              <a:buNone/>
            </a:pPr>
            <a:endParaRPr lang="zh-CN" altLang="en-US" b="1">
              <a:solidFill>
                <a:srgbClr val="0000FF"/>
              </a:solidFill>
              <a:latin typeface="华文楷体" panose="02010600040101010101" pitchFamily="2" charset="-122"/>
              <a:ea typeface="华文楷体" panose="02010600040101010101" pitchFamily="2" charset="-122"/>
            </a:endParaRPr>
          </a:p>
          <a:p>
            <a:pPr marL="0" lvl="0" indent="0">
              <a:spcBef>
                <a:spcPct val="0"/>
              </a:spcBef>
              <a:buClrTx/>
              <a:buSzTx/>
              <a:buFont typeface="Arial" pitchFamily="34" charset="0"/>
              <a:buNone/>
            </a:pPr>
            <a:r>
              <a:rPr lang="zh-CN" altLang="en-US" b="1">
                <a:solidFill>
                  <a:srgbClr val="FF0000"/>
                </a:solidFill>
                <a:latin typeface="华文楷体" panose="02010600040101010101" pitchFamily="2" charset="-122"/>
                <a:ea typeface="华文楷体" panose="02010600040101010101" pitchFamily="2" charset="-122"/>
                <a:sym typeface="+mn-ea"/>
              </a:rPr>
              <a:t> </a:t>
            </a:r>
            <a:endParaRPr lang="zh-CN" altLang="en-US"/>
          </a:p>
        </p:txBody>
      </p:sp>
      <p:sp>
        <p:nvSpPr>
          <p:cNvPr id="9" name="文本框 8"/>
          <p:cNvSpPr txBox="1"/>
          <p:nvPr/>
        </p:nvSpPr>
        <p:spPr>
          <a:xfrm>
            <a:off x="2083435" y="2024380"/>
            <a:ext cx="9651365" cy="460375"/>
          </a:xfrm>
          <a:prstGeom prst="rect">
            <a:avLst/>
          </a:prstGeom>
          <a:noFill/>
        </p:spPr>
        <p:txBody>
          <a:bodyPr wrap="none" rtlCol="0">
            <a:spAutoFit/>
          </a:bodyPr>
          <a:lstStyle/>
          <a:p>
            <a:pPr marL="0" lvl="0" indent="0" algn="l">
              <a:spcBef>
                <a:spcPct val="0"/>
              </a:spcBef>
              <a:buClrTx/>
              <a:buSzTx/>
              <a:buFont typeface="Arial" pitchFamily="34" charset="0"/>
              <a:buNone/>
            </a:pPr>
            <a:r>
              <a:rPr lang="zh-CN" altLang="en-US" sz="2400" b="1">
                <a:solidFill>
                  <a:srgbClr val="00B050"/>
                </a:solidFill>
                <a:latin typeface="华文楷体" panose="02010600040101010101" pitchFamily="2" charset="-122"/>
                <a:ea typeface="华文楷体" panose="02010600040101010101" pitchFamily="2" charset="-122"/>
                <a:sym typeface="+mn-ea"/>
              </a:rPr>
              <a:t>这首诗（词）塑造了什么样的诗（词）（主人公）形象？试加以分析。</a:t>
            </a:r>
          </a:p>
        </p:txBody>
      </p:sp>
      <p:sp>
        <p:nvSpPr>
          <p:cNvPr id="10" name="文本框 9"/>
          <p:cNvSpPr txBox="1"/>
          <p:nvPr/>
        </p:nvSpPr>
        <p:spPr>
          <a:xfrm>
            <a:off x="2083435" y="3713480"/>
            <a:ext cx="8124190" cy="460375"/>
          </a:xfrm>
          <a:prstGeom prst="rect">
            <a:avLst/>
          </a:prstGeom>
          <a:noFill/>
        </p:spPr>
        <p:txBody>
          <a:bodyPr wrap="none" rtlCol="0">
            <a:spAutoFit/>
          </a:bodyPr>
          <a:lstStyle/>
          <a:p>
            <a:pPr marL="0" lvl="0" indent="0" algn="l">
              <a:spcBef>
                <a:spcPct val="0"/>
              </a:spcBef>
              <a:buClrTx/>
              <a:buSzTx/>
              <a:buFont typeface="Arial" pitchFamily="34" charset="0"/>
              <a:buNone/>
            </a:pPr>
            <a:r>
              <a:rPr lang="zh-CN" altLang="en-US" sz="2400" b="1">
                <a:solidFill>
                  <a:srgbClr val="00B050"/>
                </a:solidFill>
                <a:latin typeface="华文楷体" panose="02010600040101010101" pitchFamily="2" charset="-122"/>
                <a:ea typeface="华文楷体" panose="02010600040101010101" pitchFamily="2" charset="-122"/>
                <a:sym typeface="+mn-ea"/>
              </a:rPr>
              <a:t>请概括（或分析）这首诗（词）中人物（作者）形象特点。</a:t>
            </a:r>
          </a:p>
        </p:txBody>
      </p:sp>
      <p:sp>
        <p:nvSpPr>
          <p:cNvPr id="11" name="文本框 10"/>
          <p:cNvSpPr txBox="1"/>
          <p:nvPr/>
        </p:nvSpPr>
        <p:spPr>
          <a:xfrm>
            <a:off x="2083435" y="4625340"/>
            <a:ext cx="9364980" cy="460375"/>
          </a:xfrm>
          <a:prstGeom prst="rect">
            <a:avLst/>
          </a:prstGeom>
          <a:noFill/>
        </p:spPr>
        <p:txBody>
          <a:bodyPr wrap="none" rtlCol="0">
            <a:spAutoFit/>
          </a:bodyPr>
          <a:lstStyle/>
          <a:p>
            <a:pPr marL="0" lvl="0" indent="0" algn="l">
              <a:spcBef>
                <a:spcPct val="0"/>
              </a:spcBef>
              <a:buClrTx/>
              <a:buSzTx/>
              <a:buFont typeface="Arial" pitchFamily="34" charset="0"/>
              <a:buNone/>
            </a:pPr>
            <a:r>
              <a:rPr lang="zh-CN" altLang="en-US" sz="2400" b="1">
                <a:solidFill>
                  <a:srgbClr val="00B050"/>
                </a:solidFill>
                <a:latin typeface="华文楷体" panose="02010600040101010101" pitchFamily="2" charset="-122"/>
                <a:ea typeface="华文楷体" panose="02010600040101010101" pitchFamily="2" charset="-122"/>
                <a:sym typeface="+mn-ea"/>
              </a:rPr>
              <a:t>某一联刻画了一位什么样的诗（词）（主人公）形象？请简要分析。</a:t>
            </a:r>
          </a:p>
        </p:txBody>
      </p:sp>
      <p:sp>
        <p:nvSpPr>
          <p:cNvPr id="12" name="文本框 11"/>
          <p:cNvSpPr txBox="1"/>
          <p:nvPr/>
        </p:nvSpPr>
        <p:spPr>
          <a:xfrm>
            <a:off x="2083435" y="2902585"/>
            <a:ext cx="9040495" cy="460375"/>
          </a:xfrm>
          <a:prstGeom prst="rect">
            <a:avLst/>
          </a:prstGeom>
          <a:noFill/>
        </p:spPr>
        <p:txBody>
          <a:bodyPr wrap="none" rtlCol="0">
            <a:spAutoFit/>
          </a:bodyPr>
          <a:lstStyle/>
          <a:p>
            <a:pPr marL="0" lvl="0" indent="0" algn="l">
              <a:spcBef>
                <a:spcPct val="0"/>
              </a:spcBef>
              <a:buClrTx/>
              <a:buSzTx/>
              <a:buFont typeface="Arial" pitchFamily="34" charset="0"/>
              <a:buNone/>
            </a:pPr>
            <a:r>
              <a:rPr lang="zh-CN" altLang="en-US" sz="2400" b="1">
                <a:solidFill>
                  <a:srgbClr val="00B050"/>
                </a:solidFill>
                <a:latin typeface="华文楷体" panose="02010600040101010101" pitchFamily="2" charset="-122"/>
                <a:ea typeface="华文楷体" panose="02010600040101010101" pitchFamily="2" charset="-122"/>
                <a:sym typeface="+mn-ea"/>
              </a:rPr>
              <a:t>诗（词）中的人物形象具有怎样的特点？试加以概括（或分析）。</a:t>
            </a:r>
          </a:p>
        </p:txBody>
      </p:sp>
      <p:pic>
        <p:nvPicPr>
          <p:cNvPr id="2" name="图片 1"/>
          <p:cNvPicPr>
            <a:picLocks noChangeAspect="1"/>
          </p:cNvPicPr>
          <p:nvPr>
            <p:custDataLst>
              <p:tags r:id="rId8"/>
            </p:custDataLst>
          </p:nvPr>
        </p:nvPicPr>
        <p:blipFill>
          <a:blip r:embed="rId3"/>
          <a:stretch>
            <a:fillRect/>
          </a:stretch>
        </p:blipFill>
        <p:spPr>
          <a:xfrm>
            <a:off x="918771" y="5412741"/>
            <a:ext cx="820974" cy="434974"/>
          </a:xfrm>
          <a:prstGeom prst="rect">
            <a:avLst/>
          </a:prstGeom>
        </p:spPr>
      </p:pic>
      <p:sp>
        <p:nvSpPr>
          <p:cNvPr id="3" name="文本框 2"/>
          <p:cNvSpPr txBox="1"/>
          <p:nvPr/>
        </p:nvSpPr>
        <p:spPr>
          <a:xfrm>
            <a:off x="2083435" y="5412740"/>
            <a:ext cx="9725660" cy="953135"/>
          </a:xfrm>
          <a:prstGeom prst="rect">
            <a:avLst/>
          </a:prstGeom>
          <a:noFill/>
        </p:spPr>
        <p:txBody>
          <a:bodyPr wrap="square" rtlCol="0">
            <a:spAutoFit/>
          </a:bodyPr>
          <a:lstStyle/>
          <a:p>
            <a:pPr marL="0" lvl="0" indent="0" algn="l">
              <a:spcBef>
                <a:spcPct val="0"/>
              </a:spcBef>
              <a:buClrTx/>
              <a:buSzTx/>
              <a:buFont typeface="Arial" pitchFamily="34" charset="0"/>
              <a:buNone/>
            </a:pPr>
            <a:r>
              <a:rPr lang="zh-CN" altLang="en-US" sz="2800" b="1">
                <a:solidFill>
                  <a:srgbClr val="00B050"/>
                </a:solidFill>
                <a:latin typeface="华文楷体" panose="02010600040101010101" pitchFamily="2" charset="-122"/>
                <a:ea typeface="华文楷体" panose="02010600040101010101" pitchFamily="2" charset="-122"/>
                <a:sym typeface="+mn-ea"/>
              </a:rPr>
              <a:t>某一联（诗）是怎样刻画诗（词）（主人公）形象？请简要分析。（技巧题）</a:t>
            </a: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
</file>

<file path=ppt/slides/slide4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1986" name="Rectangle 2"/>
          <p:cNvSpPr>
            <a:spLocks noGrp="1"/>
          </p:cNvSpPr>
          <p:nvPr>
            <p:ph type="title"/>
          </p:nvPr>
        </p:nvSpPr>
        <p:spPr>
          <a:xfrm>
            <a:off x="486410" y="266700"/>
            <a:ext cx="6541770" cy="665480"/>
          </a:xfrm>
          <a:solidFill>
            <a:srgbClr val="FFFFFF">
              <a:alpha val="100000"/>
            </a:srgbClr>
          </a:solidFill>
          <a:ln>
            <a:solidFill>
              <a:srgbClr val="000000">
                <a:alpha val="100000"/>
              </a:srgbClr>
            </a:solidFill>
            <a:miter lim="800000"/>
          </a:ln>
        </p:spPr>
        <p:txBody>
          <a:bodyPr vert="horz" wrap="square" lIns="91440" tIns="45720" rIns="91440" bIns="45720" anchor="t"/>
          <a:lstStyle/>
          <a:p>
            <a:pPr algn="l" eaLnBrk="1" hangingPunct="1"/>
            <a:r>
              <a:rPr lang="zh-CN" altLang="en-US" sz="3600" b="1">
                <a:solidFill>
                  <a:srgbClr val="000099"/>
                </a:solidFill>
                <a:ea typeface="楷体_GB2312" pitchFamily="1" charset="-122"/>
              </a:rPr>
              <a:t>如何鉴赏古诗中的人物形象？</a:t>
            </a:r>
          </a:p>
        </p:txBody>
      </p:sp>
      <p:sp>
        <p:nvSpPr>
          <p:cNvPr id="41987" name="Rectangle 3"/>
          <p:cNvSpPr>
            <a:spLocks noGrp="1"/>
          </p:cNvSpPr>
          <p:nvPr>
            <p:ph idx="1"/>
          </p:nvPr>
        </p:nvSpPr>
        <p:spPr>
          <a:xfrm>
            <a:off x="486410" y="1042670"/>
            <a:ext cx="11120755" cy="5699125"/>
          </a:xfrm>
          <a:solidFill>
            <a:srgbClr val="FFFFFF">
              <a:alpha val="100000"/>
            </a:srgbClr>
          </a:solidFill>
          <a:ln>
            <a:solidFill>
              <a:srgbClr val="000000">
                <a:alpha val="100000"/>
              </a:srgbClr>
            </a:solidFill>
            <a:miter lim="800000"/>
          </a:ln>
        </p:spPr>
        <p:txBody>
          <a:bodyPr vert="horz" wrap="square" lIns="91440" tIns="45720" rIns="91440" bIns="45720" anchor="t">
            <a:noAutofit/>
          </a:bodyPr>
          <a:lstStyle/>
          <a:p>
            <a:pPr>
              <a:lnSpc>
                <a:spcPct val="150000"/>
              </a:lnSpc>
              <a:buFontTx/>
              <a:buNone/>
            </a:pPr>
            <a:r>
              <a:rPr lang="en-US" altLang="zh-CN" sz="2800" b="1">
                <a:latin typeface="楷体_GB2312" pitchFamily="1" charset="-122"/>
                <a:ea typeface="楷体_GB2312" pitchFamily="1" charset="-122"/>
              </a:rPr>
              <a:t>1</a:t>
            </a:r>
            <a:r>
              <a:rPr lang="zh-CN" altLang="en-US" sz="2800" b="1">
                <a:latin typeface="楷体_GB2312" pitchFamily="1" charset="-122"/>
                <a:ea typeface="楷体_GB2312" pitchFamily="1" charset="-122"/>
              </a:rPr>
              <a:t>、从人物的</a:t>
            </a:r>
            <a:r>
              <a:rPr lang="zh-CN" altLang="en-US" sz="2800" b="1" u="sng">
                <a:solidFill>
                  <a:srgbClr val="FF0000"/>
                </a:solidFill>
                <a:latin typeface="楷体_GB2312" pitchFamily="1" charset="-122"/>
                <a:ea typeface="楷体_GB2312" pitchFamily="1" charset="-122"/>
              </a:rPr>
              <a:t>神态、行动、语言、心理、处境</a:t>
            </a:r>
            <a:r>
              <a:rPr lang="zh-CN" altLang="en-US" sz="2800" b="1">
                <a:latin typeface="楷体_GB2312" pitchFamily="1" charset="-122"/>
                <a:ea typeface="楷体_GB2312" pitchFamily="1" charset="-122"/>
                <a:sym typeface="+mn-ea"/>
              </a:rPr>
              <a:t>（细节）</a:t>
            </a:r>
            <a:r>
              <a:rPr lang="zh-CN" altLang="en-US" sz="2800" b="1">
                <a:latin typeface="楷体_GB2312" pitchFamily="1" charset="-122"/>
                <a:ea typeface="楷体_GB2312" pitchFamily="1" charset="-122"/>
              </a:rPr>
              <a:t>等角度入手分析，关注反映感情的词语(情语)。</a:t>
            </a:r>
          </a:p>
          <a:p>
            <a:pPr>
              <a:lnSpc>
                <a:spcPct val="150000"/>
              </a:lnSpc>
              <a:buFontTx/>
              <a:buNone/>
            </a:pPr>
            <a:r>
              <a:rPr lang="en-US" altLang="zh-CN" sz="2800" b="1">
                <a:latin typeface="楷体_GB2312" pitchFamily="1" charset="-122"/>
                <a:ea typeface="楷体_GB2312" pitchFamily="1" charset="-122"/>
              </a:rPr>
              <a:t>2</a:t>
            </a:r>
            <a:r>
              <a:rPr lang="zh-CN" altLang="en-US" sz="2800" b="1">
                <a:latin typeface="楷体_GB2312" pitchFamily="1" charset="-122"/>
                <a:ea typeface="楷体_GB2312" pitchFamily="1" charset="-122"/>
              </a:rPr>
              <a:t>、注意环境（</a:t>
            </a:r>
            <a:r>
              <a:rPr lang="zh-CN" altLang="en-US" sz="2800" b="1" u="sng">
                <a:solidFill>
                  <a:srgbClr val="FF0000"/>
                </a:solidFill>
                <a:latin typeface="楷体_GB2312" pitchFamily="1" charset="-122"/>
                <a:ea typeface="楷体_GB2312" pitchFamily="1" charset="-122"/>
              </a:rPr>
              <a:t>时间、地点、天气、周围景物</a:t>
            </a:r>
            <a:r>
              <a:rPr lang="zh-CN" altLang="en-US" sz="2800" b="1">
                <a:latin typeface="楷体_GB2312" pitchFamily="1" charset="-122"/>
                <a:ea typeface="楷体_GB2312" pitchFamily="1" charset="-122"/>
              </a:rPr>
              <a:t>）对刻画人物所起的作用。分析诗中出现的具体景物的含义，理解这些景象所承载的思想感情。（烘托渲染）</a:t>
            </a:r>
          </a:p>
          <a:p>
            <a:pPr>
              <a:lnSpc>
                <a:spcPct val="150000"/>
              </a:lnSpc>
              <a:buFontTx/>
              <a:buNone/>
            </a:pPr>
            <a:r>
              <a:rPr lang="en-US" altLang="zh-CN" sz="2800" b="1">
                <a:latin typeface="楷体_GB2312" pitchFamily="1" charset="-122"/>
                <a:ea typeface="楷体_GB2312" pitchFamily="1" charset="-122"/>
              </a:rPr>
              <a:t>3</a:t>
            </a:r>
            <a:r>
              <a:rPr sz="2800" b="1">
                <a:latin typeface="楷体_GB2312" pitchFamily="1" charset="-122"/>
                <a:ea typeface="楷体_GB2312" pitchFamily="1" charset="-122"/>
              </a:rPr>
              <a:t>、</a:t>
            </a:r>
            <a:r>
              <a:rPr lang="zh-CN" altLang="en-US" sz="2800" b="1">
                <a:latin typeface="楷体_GB2312" pitchFamily="1" charset="-122"/>
                <a:ea typeface="楷体_GB2312" pitchFamily="1" charset="-122"/>
              </a:rPr>
              <a:t>了解作者的生平、思想、所处时代的特征等，尤其是</a:t>
            </a:r>
            <a:r>
              <a:rPr lang="zh-CN" altLang="en-US" sz="2800" b="1">
                <a:solidFill>
                  <a:srgbClr val="FF0000"/>
                </a:solidFill>
                <a:latin typeface="楷体_GB2312" pitchFamily="1" charset="-122"/>
                <a:ea typeface="楷体_GB2312" pitchFamily="1" charset="-122"/>
              </a:rPr>
              <a:t>具体的创作背景</a:t>
            </a:r>
            <a:r>
              <a:rPr lang="zh-CN" altLang="en-US" sz="2800" b="1">
                <a:latin typeface="楷体_GB2312" pitchFamily="1" charset="-122"/>
                <a:ea typeface="楷体_GB2312" pitchFamily="1" charset="-122"/>
              </a:rPr>
              <a:t>。（知人论世）</a:t>
            </a:r>
          </a:p>
          <a:p>
            <a:pPr>
              <a:lnSpc>
                <a:spcPct val="150000"/>
              </a:lnSpc>
              <a:buFontTx/>
              <a:buNone/>
            </a:pPr>
            <a:r>
              <a:rPr lang="en-US" altLang="zh-CN" sz="2800" b="1">
                <a:latin typeface="楷体_GB2312" pitchFamily="1" charset="-122"/>
                <a:ea typeface="楷体_GB2312" pitchFamily="1" charset="-122"/>
              </a:rPr>
              <a:t>4</a:t>
            </a:r>
            <a:r>
              <a:rPr lang="zh-CN" altLang="en-US" sz="2800" b="1">
                <a:latin typeface="楷体_GB2312" pitchFamily="1" charset="-122"/>
                <a:ea typeface="楷体_GB2312" pitchFamily="1" charset="-122"/>
              </a:rPr>
              <a:t>、结合</a:t>
            </a:r>
            <a:r>
              <a:rPr lang="zh-CN" altLang="en-US" sz="2800" b="1">
                <a:solidFill>
                  <a:srgbClr val="FF0000"/>
                </a:solidFill>
                <a:latin typeface="楷体_GB2312" pitchFamily="1" charset="-122"/>
                <a:ea typeface="楷体_GB2312" pitchFamily="1" charset="-122"/>
              </a:rPr>
              <a:t>诗题、注解和关键语句</a:t>
            </a:r>
            <a:r>
              <a:rPr lang="zh-CN" altLang="en-US" sz="2800" b="1">
                <a:latin typeface="楷体_GB2312" pitchFamily="1" charset="-122"/>
                <a:ea typeface="楷体_GB2312" pitchFamily="1" charset="-122"/>
              </a:rPr>
              <a:t>把握作者情感世界。（情感）</a:t>
            </a:r>
          </a:p>
        </p:txBody>
      </p:sp>
    </p:spTree>
  </p:cSld>
  <p:clrMapOvr>
    <a:masterClrMapping/>
  </p:clrMapOvr>
  <p:transition/>
  <p:timing/>
</p:sld>
</file>

<file path=ppt/slides/slide4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68910" y="121920"/>
            <a:ext cx="2595245" cy="758825"/>
          </a:xfrm>
        </p:spPr>
        <p:txBody>
          <a:bodyPr/>
          <a:lstStyle/>
          <a:p>
            <a:r>
              <a:rPr lang="zh-CN" altLang="en-US" sz="3600">
                <a:solidFill>
                  <a:srgbClr val="FF0000"/>
                </a:solidFill>
                <a:latin typeface="楷体" charset="-122"/>
                <a:ea typeface="楷体" charset="-122"/>
              </a:rPr>
              <a:t>答题步骤</a:t>
            </a:r>
          </a:p>
        </p:txBody>
      </p:sp>
      <p:sp>
        <p:nvSpPr>
          <p:cNvPr id="25602" name="Rectangle 5"/>
          <p:cNvSpPr/>
          <p:nvPr/>
        </p:nvSpPr>
        <p:spPr>
          <a:xfrm>
            <a:off x="168910" y="1721485"/>
            <a:ext cx="5194300" cy="3415030"/>
          </a:xfrm>
          <a:prstGeom prst="rect">
            <a:avLst/>
          </a:prstGeom>
          <a:noFill/>
          <a:ln w="9525">
            <a:noFill/>
          </a:ln>
        </p:spPr>
        <p:txBody>
          <a:bodyPr wrap="square" anchor="ct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0"/>
              </a:spcBef>
              <a:buNone/>
            </a:pPr>
            <a:r>
              <a:rPr lang="zh-CN" altLang="zh-CN" sz="2800">
                <a:latin typeface="Arial" pitchFamily="34" charset="0"/>
              </a:rPr>
              <a:t>分析下列诗中塑造的陆鸿渐的形象</a:t>
            </a:r>
            <a:r>
              <a:rPr lang="en-US" altLang="zh-CN" sz="2800">
                <a:latin typeface="Arial" pitchFamily="34" charset="0"/>
              </a:rPr>
              <a:t> </a:t>
            </a:r>
            <a:endParaRPr lang="zh-CN" altLang="zh-CN" sz="2800">
              <a:latin typeface="Arial" pitchFamily="34" charset="0"/>
            </a:endParaRPr>
          </a:p>
          <a:p>
            <a:pPr marL="0" lvl="0" indent="0">
              <a:spcBef>
                <a:spcPct val="0"/>
              </a:spcBef>
              <a:buNone/>
            </a:pPr>
            <a:r>
              <a:rPr lang="en-US" altLang="zh-CN" sz="2800">
                <a:latin typeface="Arial" pitchFamily="34" charset="0"/>
              </a:rPr>
              <a:t>               </a:t>
            </a:r>
            <a:r>
              <a:rPr lang="zh-CN" altLang="zh-CN">
                <a:solidFill>
                  <a:srgbClr val="FF0000"/>
                </a:solidFill>
                <a:latin typeface="楷体" charset="-122"/>
                <a:ea typeface="楷体" charset="-122"/>
              </a:rPr>
              <a:t>寻陆鸿渐不遇</a:t>
            </a:r>
          </a:p>
          <a:p>
            <a:pPr marL="0" lvl="0" indent="0" algn="ctr">
              <a:spcBef>
                <a:spcPct val="0"/>
              </a:spcBef>
              <a:buNone/>
            </a:pPr>
            <a:r>
              <a:rPr lang="zh-CN" altLang="zh-CN">
                <a:latin typeface="楷体" charset="-122"/>
                <a:ea typeface="楷体" charset="-122"/>
              </a:rPr>
              <a:t>移家虽带郭，野径入桑麻。</a:t>
            </a:r>
          </a:p>
          <a:p>
            <a:pPr marL="0" lvl="0" indent="0" algn="ctr">
              <a:spcBef>
                <a:spcPct val="0"/>
              </a:spcBef>
              <a:buNone/>
            </a:pPr>
            <a:r>
              <a:rPr lang="zh-CN" altLang="zh-CN">
                <a:latin typeface="楷体" charset="-122"/>
                <a:ea typeface="楷体" charset="-122"/>
              </a:rPr>
              <a:t>近种篱边菊，秋来未著花。</a:t>
            </a:r>
          </a:p>
          <a:p>
            <a:pPr marL="0" lvl="0" indent="0" algn="ctr">
              <a:spcBef>
                <a:spcPct val="0"/>
              </a:spcBef>
              <a:buNone/>
            </a:pPr>
            <a:r>
              <a:rPr lang="zh-CN" altLang="zh-CN">
                <a:latin typeface="楷体" charset="-122"/>
                <a:ea typeface="楷体" charset="-122"/>
              </a:rPr>
              <a:t>扣门无犬吠，欲去问西家。</a:t>
            </a:r>
          </a:p>
          <a:p>
            <a:pPr marL="0" lvl="0" indent="0" algn="ctr">
              <a:spcBef>
                <a:spcPct val="0"/>
              </a:spcBef>
              <a:buNone/>
            </a:pPr>
            <a:r>
              <a:rPr lang="zh-CN" altLang="zh-CN">
                <a:latin typeface="楷体" charset="-122"/>
                <a:ea typeface="楷体" charset="-122"/>
              </a:rPr>
              <a:t>报道山中去，归来每日斜。</a:t>
            </a:r>
          </a:p>
        </p:txBody>
      </p:sp>
      <p:sp>
        <p:nvSpPr>
          <p:cNvPr id="208902" name="Rectangle 6"/>
          <p:cNvSpPr/>
          <p:nvPr/>
        </p:nvSpPr>
        <p:spPr>
          <a:xfrm>
            <a:off x="5588000" y="1205230"/>
            <a:ext cx="6410960" cy="4831080"/>
          </a:xfrm>
          <a:prstGeom prst="rect">
            <a:avLst/>
          </a:prstGeom>
          <a:solidFill>
            <a:schemeClr val="bg1"/>
          </a:solidFill>
          <a:ln w="9525" cap="flat" cmpd="sng">
            <a:solidFill>
              <a:srgbClr val="000099"/>
            </a:solidFill>
            <a:prstDash val="solid"/>
            <a:miter/>
            <a:headEnd type="none" w="med" len="med"/>
            <a:tailEnd type="none" w="med" len="med"/>
          </a:ln>
        </p:spPr>
        <p:txBody>
          <a:bodyPr wrap="square" anchor="ct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0"/>
              </a:spcBef>
              <a:buNone/>
            </a:pPr>
            <a:r>
              <a:rPr lang="zh-CN" altLang="en-US" sz="2600">
                <a:solidFill>
                  <a:schemeClr val="tx2"/>
                </a:solidFill>
                <a:latin typeface="楷体_GB2312" pitchFamily="1" charset="-122"/>
                <a:ea typeface="楷体_GB2312" pitchFamily="1" charset="-122"/>
              </a:rPr>
              <a:t>  </a:t>
            </a:r>
            <a:r>
              <a:rPr lang="zh-CN" altLang="zh-CN" sz="2800">
                <a:solidFill>
                  <a:schemeClr val="tx1"/>
                </a:solidFill>
                <a:effectLst>
                  <a:outerShdw blurRad="38100" dist="19050" dir="2700000" algn="tl" rotWithShape="0">
                    <a:schemeClr val="dk1">
                      <a:alpha val="40000"/>
                    </a:schemeClr>
                  </a:outerShdw>
                </a:effectLst>
                <a:latin typeface="Arial" pitchFamily="34" charset="0"/>
              </a:rPr>
              <a:t>（步骤</a:t>
            </a:r>
            <a:r>
              <a:rPr lang="en-US" altLang="zh-CN" sz="2800">
                <a:solidFill>
                  <a:schemeClr val="tx1"/>
                </a:solidFill>
                <a:effectLst>
                  <a:outerShdw blurRad="38100" dist="19050" dir="2700000" algn="tl" rotWithShape="0">
                    <a:schemeClr val="dk1">
                      <a:alpha val="40000"/>
                    </a:schemeClr>
                  </a:outerShdw>
                </a:effectLst>
                <a:latin typeface="Arial" pitchFamily="34" charset="0"/>
              </a:rPr>
              <a:t>1</a:t>
            </a:r>
            <a:r>
              <a:rPr lang="zh-CN" altLang="zh-CN" sz="2800">
                <a:solidFill>
                  <a:schemeClr val="tx1"/>
                </a:solidFill>
                <a:effectLst>
                  <a:outerShdw blurRad="38100" dist="19050" dir="2700000" algn="tl" rotWithShape="0">
                    <a:schemeClr val="dk1">
                      <a:alpha val="40000"/>
                    </a:schemeClr>
                  </a:outerShdw>
                </a:effectLst>
                <a:latin typeface="Arial" pitchFamily="34" charset="0"/>
              </a:rPr>
              <a:t>）陆鸿渐是一个寄情山水、不以尘事为念的高人逸士形象。</a:t>
            </a:r>
            <a:r>
              <a:rPr lang="zh-CN" altLang="zh-CN" sz="2800">
                <a:solidFill>
                  <a:srgbClr val="FF0000"/>
                </a:solidFill>
                <a:latin typeface="Arial" pitchFamily="34" charset="0"/>
              </a:rPr>
              <a:t>【特点</a:t>
            </a:r>
            <a:r>
              <a:rPr lang="en-US" altLang="zh-CN" sz="2800">
                <a:solidFill>
                  <a:srgbClr val="FF0000"/>
                </a:solidFill>
                <a:latin typeface="Arial" pitchFamily="34" charset="0"/>
              </a:rPr>
              <a:t>+</a:t>
            </a:r>
            <a:r>
              <a:rPr lang="zh-CN" altLang="zh-CN" sz="2800">
                <a:solidFill>
                  <a:srgbClr val="FF0000"/>
                </a:solidFill>
                <a:latin typeface="Arial" pitchFamily="34" charset="0"/>
              </a:rPr>
              <a:t>身份】</a:t>
            </a:r>
          </a:p>
          <a:p>
            <a:pPr marL="0" lvl="0" indent="0">
              <a:spcBef>
                <a:spcPct val="0"/>
              </a:spcBef>
              <a:buNone/>
            </a:pPr>
            <a:r>
              <a:rPr lang="en-US" altLang="zh-CN" sz="2800">
                <a:solidFill>
                  <a:schemeClr val="tx2"/>
                </a:solidFill>
                <a:latin typeface="Arial" pitchFamily="34" charset="0"/>
              </a:rPr>
              <a:t>      </a:t>
            </a:r>
            <a:r>
              <a:rPr lang="zh-CN" altLang="zh-CN" sz="2800">
                <a:solidFill>
                  <a:schemeClr val="tx1"/>
                </a:solidFill>
                <a:effectLst>
                  <a:outerShdw blurRad="38100" dist="19050" dir="2700000" algn="tl" rotWithShape="0">
                    <a:schemeClr val="dk1">
                      <a:alpha val="40000"/>
                    </a:schemeClr>
                  </a:outerShdw>
                </a:effectLst>
                <a:latin typeface="Arial" pitchFamily="34" charset="0"/>
              </a:rPr>
              <a:t>（步骤</a:t>
            </a:r>
            <a:r>
              <a:rPr lang="en-US" altLang="zh-CN" sz="2800">
                <a:solidFill>
                  <a:schemeClr val="tx1"/>
                </a:solidFill>
                <a:effectLst>
                  <a:outerShdw blurRad="38100" dist="19050" dir="2700000" algn="tl" rotWithShape="0">
                    <a:schemeClr val="dk1">
                      <a:alpha val="40000"/>
                    </a:schemeClr>
                  </a:outerShdw>
                </a:effectLst>
                <a:latin typeface="Arial" pitchFamily="34" charset="0"/>
              </a:rPr>
              <a:t>2</a:t>
            </a:r>
            <a:r>
              <a:rPr lang="zh-CN" altLang="zh-CN" sz="2800">
                <a:solidFill>
                  <a:schemeClr val="tx1"/>
                </a:solidFill>
                <a:effectLst>
                  <a:outerShdw blurRad="38100" dist="19050" dir="2700000" algn="tl" rotWithShape="0">
                    <a:schemeClr val="dk1">
                      <a:alpha val="40000"/>
                    </a:schemeClr>
                  </a:outerShdw>
                </a:effectLst>
                <a:latin typeface="Arial" pitchFamily="34" charset="0"/>
              </a:rPr>
              <a:t>）前四句通过对陆鸿渐幽僻、高雅的隐居之地的</a:t>
            </a:r>
            <a:r>
              <a:rPr lang="zh-CN" altLang="zh-CN" sz="2800">
                <a:solidFill>
                  <a:srgbClr val="FF0000"/>
                </a:solidFill>
                <a:latin typeface="Arial" pitchFamily="34" charset="0"/>
              </a:rPr>
              <a:t>景物描写</a:t>
            </a:r>
            <a:r>
              <a:rPr lang="zh-CN" altLang="zh-CN" sz="2800">
                <a:solidFill>
                  <a:schemeClr val="tx1"/>
                </a:solidFill>
                <a:effectLst>
                  <a:outerShdw blurRad="38100" dist="19050" dir="2700000" algn="tl" rotWithShape="0">
                    <a:schemeClr val="dk1">
                      <a:alpha val="40000"/>
                    </a:schemeClr>
                  </a:outerShdw>
                </a:effectLst>
                <a:latin typeface="Arial" pitchFamily="34" charset="0"/>
              </a:rPr>
              <a:t>，表现了他的高洁不俗。最后两句通过西邻对陆鸿渐行踪的叙述，</a:t>
            </a:r>
            <a:r>
              <a:rPr lang="zh-CN" altLang="zh-CN" sz="2800">
                <a:solidFill>
                  <a:srgbClr val="FF0000"/>
                </a:solidFill>
                <a:latin typeface="Arial" pitchFamily="34" charset="0"/>
              </a:rPr>
              <a:t>侧面烘托</a:t>
            </a:r>
            <a:r>
              <a:rPr lang="zh-CN" altLang="zh-CN" sz="2800">
                <a:solidFill>
                  <a:schemeClr val="tx1"/>
                </a:solidFill>
                <a:effectLst>
                  <a:outerShdw blurRad="38100" dist="19050" dir="2700000" algn="tl" rotWithShape="0">
                    <a:schemeClr val="dk1">
                      <a:alpha val="40000"/>
                    </a:schemeClr>
                  </a:outerShdw>
                </a:effectLst>
                <a:latin typeface="Arial" pitchFamily="34" charset="0"/>
              </a:rPr>
              <a:t>了陆鸿渐的潇洒疏放。</a:t>
            </a:r>
            <a:r>
              <a:rPr lang="zh-CN" altLang="zh-CN" sz="2800">
                <a:solidFill>
                  <a:srgbClr val="FF0000"/>
                </a:solidFill>
                <a:latin typeface="Arial" pitchFamily="34" charset="0"/>
              </a:rPr>
              <a:t>【分析依据】</a:t>
            </a:r>
            <a:endParaRPr lang="zh-CN" altLang="zh-CN" sz="2800">
              <a:solidFill>
                <a:schemeClr val="tx2"/>
              </a:solidFill>
              <a:latin typeface="Arial" pitchFamily="34" charset="0"/>
            </a:endParaRPr>
          </a:p>
          <a:p>
            <a:pPr marL="0" lvl="0" indent="0">
              <a:spcBef>
                <a:spcPct val="0"/>
              </a:spcBef>
              <a:buNone/>
            </a:pPr>
            <a:r>
              <a:rPr lang="en-US" altLang="zh-CN" sz="2800">
                <a:solidFill>
                  <a:schemeClr val="tx2"/>
                </a:solidFill>
                <a:latin typeface="Arial" pitchFamily="34" charset="0"/>
              </a:rPr>
              <a:t>     </a:t>
            </a:r>
            <a:r>
              <a:rPr lang="zh-CN" altLang="zh-CN" sz="2800">
                <a:solidFill>
                  <a:schemeClr val="tx1"/>
                </a:solidFill>
                <a:effectLst>
                  <a:outerShdw blurRad="38100" dist="19050" dir="2700000" algn="tl" rotWithShape="0">
                    <a:schemeClr val="dk1">
                      <a:alpha val="40000"/>
                    </a:schemeClr>
                  </a:outerShdw>
                </a:effectLst>
                <a:latin typeface="Arial" pitchFamily="34" charset="0"/>
              </a:rPr>
              <a:t>（步骤</a:t>
            </a:r>
            <a:r>
              <a:rPr lang="en-US" altLang="zh-CN" sz="2800">
                <a:solidFill>
                  <a:schemeClr val="tx1"/>
                </a:solidFill>
                <a:effectLst>
                  <a:outerShdw blurRad="38100" dist="19050" dir="2700000" algn="tl" rotWithShape="0">
                    <a:schemeClr val="dk1">
                      <a:alpha val="40000"/>
                    </a:schemeClr>
                  </a:outerShdw>
                </a:effectLst>
                <a:latin typeface="Arial" pitchFamily="34" charset="0"/>
              </a:rPr>
              <a:t>3</a:t>
            </a:r>
            <a:r>
              <a:rPr lang="zh-CN" altLang="zh-CN" sz="2800">
                <a:solidFill>
                  <a:schemeClr val="tx1"/>
                </a:solidFill>
                <a:effectLst>
                  <a:outerShdw blurRad="38100" dist="19050" dir="2700000" algn="tl" rotWithShape="0">
                    <a:schemeClr val="dk1">
                      <a:alpha val="40000"/>
                    </a:schemeClr>
                  </a:outerShdw>
                </a:effectLst>
                <a:latin typeface="Arial" pitchFamily="34" charset="0"/>
              </a:rPr>
              <a:t>）作者通过陆鸿渐这一形象的塑造</a:t>
            </a:r>
            <a:r>
              <a:rPr lang="zh-CN" altLang="zh-CN" sz="2800">
                <a:solidFill>
                  <a:srgbClr val="FF0000"/>
                </a:solidFill>
                <a:latin typeface="Arial" pitchFamily="34" charset="0"/>
              </a:rPr>
              <a:t>表现</a:t>
            </a:r>
            <a:r>
              <a:rPr lang="zh-CN" altLang="zh-CN" sz="2800">
                <a:solidFill>
                  <a:schemeClr val="tx1"/>
                </a:solidFill>
                <a:effectLst>
                  <a:outerShdw blurRad="38100" dist="19050" dir="2700000" algn="tl" rotWithShape="0">
                    <a:schemeClr val="dk1">
                      <a:alpha val="40000"/>
                    </a:schemeClr>
                  </a:outerShdw>
                </a:effectLst>
                <a:latin typeface="Arial" pitchFamily="34" charset="0"/>
              </a:rPr>
              <a:t>了他对</a:t>
            </a:r>
            <a:r>
              <a:rPr lang="zh-CN" altLang="zh-CN" sz="2800">
                <a:solidFill>
                  <a:srgbClr val="FF0000"/>
                </a:solidFill>
                <a:latin typeface="Arial" pitchFamily="34" charset="0"/>
              </a:rPr>
              <a:t>隐逸生活的向往和追求</a:t>
            </a:r>
            <a:r>
              <a:rPr lang="zh-CN" altLang="zh-CN" sz="2800">
                <a:solidFill>
                  <a:schemeClr val="tx1"/>
                </a:solidFill>
                <a:effectLst>
                  <a:outerShdw blurRad="38100" dist="19050" dir="2700000" algn="tl" rotWithShape="0">
                    <a:schemeClr val="dk1">
                      <a:alpha val="40000"/>
                    </a:schemeClr>
                  </a:outerShdw>
                </a:effectLst>
                <a:latin typeface="Arial" pitchFamily="34" charset="0"/>
              </a:rPr>
              <a:t>。【</a:t>
            </a:r>
            <a:r>
              <a:rPr lang="zh-CN" altLang="zh-CN" sz="2800">
                <a:solidFill>
                  <a:srgbClr val="FF0000"/>
                </a:solidFill>
                <a:latin typeface="Arial" pitchFamily="34" charset="0"/>
              </a:rPr>
              <a:t>（意义或情感）</a:t>
            </a:r>
            <a:r>
              <a:rPr lang="zh-CN" altLang="zh-CN" sz="2800">
                <a:solidFill>
                  <a:schemeClr val="tx1"/>
                </a:solidFill>
                <a:effectLst>
                  <a:outerShdw blurRad="38100" dist="19050" dir="2700000" algn="tl" rotWithShape="0">
                    <a:schemeClr val="dk1">
                      <a:alpha val="40000"/>
                    </a:schemeClr>
                  </a:outerShdw>
                </a:effectLst>
                <a:latin typeface="Arial" pitchFamily="34" charset="0"/>
              </a:rPr>
              <a:t>】</a:t>
            </a: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375920" y="294005"/>
            <a:ext cx="4653280" cy="583565"/>
          </a:xfrm>
          <a:prstGeom prst="rect">
            <a:avLst/>
          </a:prstGeom>
          <a:noFill/>
        </p:spPr>
        <p:txBody>
          <a:bodyPr wrap="none" rtlCol="0" anchor="t">
            <a:spAutoFit/>
          </a:bodyPr>
          <a:lstStyle/>
          <a:p>
            <a:r>
              <a:rPr lang="zh-CN" altLang="zh-CN" sz="3200">
                <a:solidFill>
                  <a:srgbClr val="FF0000"/>
                </a:solidFill>
                <a:ea typeface="黑体" panose="02010609060101010101" pitchFamily="2" charset="-122"/>
                <a:sym typeface="+mn-ea"/>
              </a:rPr>
              <a:t>问题之二：答题不合规范</a:t>
            </a:r>
            <a:endParaRPr lang="zh-CN" altLang="en-US" sz="3200"/>
          </a:p>
        </p:txBody>
      </p:sp>
      <p:sp>
        <p:nvSpPr>
          <p:cNvPr id="3" name="文本框 2"/>
          <p:cNvSpPr txBox="1"/>
          <p:nvPr/>
        </p:nvSpPr>
        <p:spPr>
          <a:xfrm>
            <a:off x="647700" y="877570"/>
            <a:ext cx="10737215" cy="1812925"/>
          </a:xfrm>
          <a:prstGeom prst="rect">
            <a:avLst/>
          </a:prstGeom>
          <a:noFill/>
        </p:spPr>
        <p:txBody>
          <a:bodyPr wrap="square" rtlCol="0" anchor="t">
            <a:spAutoFit/>
          </a:bodyPr>
          <a:lstStyle/>
          <a:p>
            <a:pPr>
              <a:lnSpc>
                <a:spcPct val="80000"/>
              </a:lnSpc>
            </a:pPr>
            <a:r>
              <a:rPr lang="zh-CN" altLang="zh-CN" b="1">
                <a:solidFill>
                  <a:srgbClr val="1609B9"/>
                </a:solidFill>
                <a:sym typeface="+mn-ea"/>
              </a:rPr>
              <a:t>                        </a:t>
            </a:r>
            <a:r>
              <a:rPr lang="zh-CN" altLang="zh-CN" sz="2800" b="1">
                <a:solidFill>
                  <a:srgbClr val="1609B9"/>
                </a:solidFill>
                <a:sym typeface="+mn-ea"/>
              </a:rPr>
              <a:t>  </a:t>
            </a:r>
            <a:r>
              <a:rPr lang="zh-CN" altLang="zh-CN" sz="2800">
                <a:solidFill>
                  <a:schemeClr val="tx1"/>
                </a:solidFill>
                <a:sym typeface="+mn-ea"/>
              </a:rPr>
              <a:t>江间作四首（其三）   潘大临</a:t>
            </a:r>
            <a:endParaRPr lang="zh-CN" altLang="zh-CN" sz="2800">
              <a:solidFill>
                <a:schemeClr val="tx1"/>
              </a:solidFill>
            </a:endParaRPr>
          </a:p>
          <a:p>
            <a:pPr>
              <a:lnSpc>
                <a:spcPct val="80000"/>
              </a:lnSpc>
            </a:pPr>
            <a:r>
              <a:rPr lang="zh-CN" altLang="zh-CN" sz="2800">
                <a:solidFill>
                  <a:schemeClr val="tx1"/>
                </a:solidFill>
                <a:sym typeface="+mn-ea"/>
              </a:rPr>
              <a:t>            西山通虎穴，赤壁隐龙宫。</a:t>
            </a:r>
            <a:endParaRPr lang="zh-CN" altLang="zh-CN" sz="2800">
              <a:solidFill>
                <a:schemeClr val="tx1"/>
              </a:solidFill>
            </a:endParaRPr>
          </a:p>
          <a:p>
            <a:pPr>
              <a:lnSpc>
                <a:spcPct val="80000"/>
              </a:lnSpc>
            </a:pPr>
            <a:r>
              <a:rPr lang="zh-CN" altLang="zh-CN" sz="2800">
                <a:solidFill>
                  <a:schemeClr val="tx1"/>
                </a:solidFill>
                <a:sym typeface="+mn-ea"/>
              </a:rPr>
              <a:t>            形胜三分国，波流万世功。</a:t>
            </a:r>
            <a:endParaRPr lang="zh-CN" altLang="zh-CN" sz="2800">
              <a:solidFill>
                <a:schemeClr val="tx1"/>
              </a:solidFill>
            </a:endParaRPr>
          </a:p>
          <a:p>
            <a:pPr>
              <a:lnSpc>
                <a:spcPct val="80000"/>
              </a:lnSpc>
            </a:pPr>
            <a:r>
              <a:rPr lang="zh-CN" altLang="zh-CN" sz="2800">
                <a:solidFill>
                  <a:schemeClr val="tx1"/>
                </a:solidFill>
                <a:sym typeface="+mn-ea"/>
              </a:rPr>
              <a:t>            沙明拳宿鹭，天阔退飞鸿。</a:t>
            </a:r>
            <a:endParaRPr lang="zh-CN" altLang="zh-CN" sz="2800">
              <a:solidFill>
                <a:schemeClr val="tx1"/>
              </a:solidFill>
            </a:endParaRPr>
          </a:p>
          <a:p>
            <a:pPr>
              <a:lnSpc>
                <a:spcPct val="80000"/>
              </a:lnSpc>
            </a:pPr>
            <a:r>
              <a:rPr lang="zh-CN" altLang="zh-CN" sz="2800">
                <a:solidFill>
                  <a:schemeClr val="tx1"/>
                </a:solidFill>
                <a:sym typeface="+mn-ea"/>
              </a:rPr>
              <a:t>            最羡渔竿客，归船雨打篷。</a:t>
            </a:r>
          </a:p>
        </p:txBody>
      </p:sp>
      <p:sp>
        <p:nvSpPr>
          <p:cNvPr id="4" name="文本框 3"/>
          <p:cNvSpPr txBox="1"/>
          <p:nvPr/>
        </p:nvSpPr>
        <p:spPr>
          <a:xfrm>
            <a:off x="128270" y="2690495"/>
            <a:ext cx="11776075" cy="521970"/>
          </a:xfrm>
          <a:prstGeom prst="rect">
            <a:avLst/>
          </a:prstGeom>
          <a:noFill/>
        </p:spPr>
        <p:txBody>
          <a:bodyPr wrap="square" rtlCol="0" anchor="t">
            <a:spAutoFit/>
          </a:bodyPr>
          <a:lstStyle/>
          <a:p>
            <a:r>
              <a:rPr lang="zh-CN" altLang="zh-CN" b="1">
                <a:solidFill>
                  <a:srgbClr val="1609B9"/>
                </a:solidFill>
                <a:sym typeface="+mn-ea"/>
              </a:rPr>
              <a:t> </a:t>
            </a:r>
            <a:r>
              <a:rPr lang="zh-CN" altLang="zh-CN" sz="2800" b="1">
                <a:solidFill>
                  <a:srgbClr val="1609B9"/>
                </a:solidFill>
                <a:sym typeface="+mn-ea"/>
              </a:rPr>
              <a:t> 第三联两句中各有一个字用得十分传神，请找出来，并说说这样写的好处。</a:t>
            </a:r>
            <a:endParaRPr lang="zh-CN" altLang="en-US" sz="2800"/>
          </a:p>
        </p:txBody>
      </p:sp>
      <p:sp>
        <p:nvSpPr>
          <p:cNvPr id="5" name="文本框 4"/>
          <p:cNvSpPr txBox="1"/>
          <p:nvPr/>
        </p:nvSpPr>
        <p:spPr>
          <a:xfrm>
            <a:off x="331470" y="3329940"/>
            <a:ext cx="11528425" cy="521970"/>
          </a:xfrm>
          <a:prstGeom prst="rect">
            <a:avLst/>
          </a:prstGeom>
          <a:noFill/>
        </p:spPr>
        <p:txBody>
          <a:bodyPr wrap="square" rtlCol="0" anchor="t">
            <a:spAutoFit/>
          </a:bodyPr>
          <a:lstStyle/>
          <a:p>
            <a:r>
              <a:rPr lang="zh-CN" altLang="zh-CN" sz="2800" b="1">
                <a:solidFill>
                  <a:schemeClr val="tx1"/>
                </a:solidFill>
                <a:sym typeface="+mn-ea"/>
              </a:rPr>
              <a:t>【学生答案】“拳”和“退”静动结合，用得十分传神</a:t>
            </a:r>
            <a:r>
              <a:rPr lang="zh-CN" altLang="zh-CN" sz="2800" b="1">
                <a:solidFill>
                  <a:srgbClr val="1609B9"/>
                </a:solidFill>
                <a:sym typeface="+mn-ea"/>
              </a:rPr>
              <a:t>。</a:t>
            </a:r>
            <a:endParaRPr lang="zh-CN" altLang="en-US" sz="2800"/>
          </a:p>
        </p:txBody>
      </p:sp>
      <p:sp>
        <p:nvSpPr>
          <p:cNvPr id="6" name="文本框 5"/>
          <p:cNvSpPr txBox="1"/>
          <p:nvPr/>
        </p:nvSpPr>
        <p:spPr>
          <a:xfrm>
            <a:off x="375920" y="3988435"/>
            <a:ext cx="11243945" cy="1666240"/>
          </a:xfrm>
          <a:prstGeom prst="rect">
            <a:avLst/>
          </a:prstGeom>
          <a:noFill/>
        </p:spPr>
        <p:txBody>
          <a:bodyPr wrap="square" rtlCol="0" anchor="t">
            <a:spAutoFit/>
          </a:bodyPr>
          <a:lstStyle/>
          <a:p>
            <a:pPr>
              <a:lnSpc>
                <a:spcPct val="80000"/>
              </a:lnSpc>
            </a:pPr>
            <a:r>
              <a:rPr lang="zh-CN" altLang="zh-CN" sz="3200">
                <a:solidFill>
                  <a:srgbClr val="FF0000"/>
                </a:solidFill>
                <a:sym typeface="+mn-ea"/>
              </a:rPr>
              <a:t>【参考答案】“拳”和“退”。用“拳”字形象地表现出鹭鸟在沙滩上栖息时的神态。用“退”字别致、生动地表现出鸿鸟在天空中飞行的状态。这样写构成了作者江边所见的一幅静动结合的画面。</a:t>
            </a:r>
            <a:endParaRPr lang="zh-CN" altLang="en-US" sz="32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ox(in)">
                                      <p:cBhvr>
                                        <p:cTn id="13" dur="2000"/>
                                        <p:tgtEl>
                                          <p:spTgt spid="3"/>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4" presetClass="entr" presetSubtype="16" fill="hold" grpId="4"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ox(in)">
                                      <p:cBhvr>
                                        <p:cTn id="19" dur="2000"/>
                                        <p:tgtEl>
                                          <p:spTgt spid="4"/>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4" presetClass="entr" presetSubtype="16" fill="hold" grpId="6"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ox(in)">
                                      <p:cBhvr>
                                        <p:cTn id="25" dur="2000"/>
                                        <p:tgtEl>
                                          <p:spTgt spid="5"/>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4" presetClass="entr" presetSubtype="16" fill="hold" grpId="8"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ox(in)">
                                      <p:cBhvr>
                                        <p:cTn id="3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2"/>
      <p:bldP spid="3" grpId="3"/>
      <p:bldP spid="4" grpId="4"/>
      <p:bldP spid="4" grpId="5"/>
      <p:bldP spid="5" grpId="6"/>
      <p:bldP spid="5" grpId="7"/>
      <p:bldP spid="6" grpId="8"/>
      <p:bldP spid="6" grpId="9"/>
    </p:bldLst>
  </p:timing>
</p:sld>
</file>

<file path=ppt/slides/slide5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7650" name="Rectangle 5"/>
          <p:cNvSpPr/>
          <p:nvPr/>
        </p:nvSpPr>
        <p:spPr>
          <a:xfrm>
            <a:off x="215265" y="-59055"/>
            <a:ext cx="11976735" cy="2922905"/>
          </a:xfrm>
          <a:prstGeom prst="rect">
            <a:avLst/>
          </a:prstGeom>
          <a:noFill/>
          <a:ln w="9525">
            <a:noFill/>
          </a:ln>
        </p:spPr>
        <p:txBody>
          <a:bodyPr wrap="square" anchor="ct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0"/>
              </a:spcBef>
              <a:buNone/>
            </a:pPr>
            <a:r>
              <a:rPr lang="zh-CN" altLang="zh-CN" sz="2400">
                <a:solidFill>
                  <a:srgbClr val="FF0000"/>
                </a:solidFill>
                <a:latin typeface="Arial" pitchFamily="34" charset="0"/>
              </a:rPr>
              <a:t>请结合全诗，简要分析诗人的形象</a:t>
            </a:r>
            <a:r>
              <a:rPr lang="zh-CN" altLang="zh-CN" sz="2400">
                <a:latin typeface="Arial" pitchFamily="34" charset="0"/>
              </a:rPr>
              <a:t>。</a:t>
            </a:r>
          </a:p>
          <a:p>
            <a:pPr marL="0" lvl="0" indent="0" algn="ctr">
              <a:spcBef>
                <a:spcPct val="0"/>
              </a:spcBef>
              <a:buNone/>
            </a:pPr>
            <a:r>
              <a:rPr lang="en-US" altLang="zh-CN" sz="2400">
                <a:latin typeface="Arial" pitchFamily="34" charset="0"/>
              </a:rPr>
              <a:t>        </a:t>
            </a:r>
            <a:r>
              <a:rPr lang="en-US" altLang="zh-CN">
                <a:latin typeface="Arial" pitchFamily="34" charset="0"/>
              </a:rPr>
              <a:t> </a:t>
            </a:r>
            <a:r>
              <a:rPr lang="zh-CN" altLang="zh-CN">
                <a:latin typeface="楷体" charset="-122"/>
                <a:ea typeface="楷体" charset="-122"/>
              </a:rPr>
              <a:t>竹轩诗兴</a:t>
            </a:r>
            <a:r>
              <a:rPr lang="en-US" altLang="zh-CN">
                <a:latin typeface="楷体" charset="-122"/>
                <a:ea typeface="楷体" charset="-122"/>
              </a:rPr>
              <a:t>      </a:t>
            </a:r>
            <a:r>
              <a:rPr lang="zh-CN" altLang="zh-CN">
                <a:latin typeface="楷体" charset="-122"/>
                <a:ea typeface="楷体" charset="-122"/>
              </a:rPr>
              <a:t>张　镃</a:t>
            </a:r>
          </a:p>
          <a:p>
            <a:pPr marL="0" lvl="0" indent="0" algn="ctr">
              <a:spcBef>
                <a:spcPct val="0"/>
              </a:spcBef>
              <a:buNone/>
            </a:pPr>
            <a:r>
              <a:rPr lang="zh-CN" altLang="zh-CN">
                <a:latin typeface="楷体" charset="-122"/>
                <a:ea typeface="楷体" charset="-122"/>
              </a:rPr>
              <a:t>柴门风卷却吹开，狭径初成竹旋栽。</a:t>
            </a:r>
            <a:endParaRPr lang="en-US" altLang="zh-CN">
              <a:latin typeface="楷体" charset="-122"/>
              <a:ea typeface="楷体" charset="-122"/>
            </a:endParaRPr>
          </a:p>
          <a:p>
            <a:pPr marL="0" lvl="0" indent="0" algn="ctr">
              <a:spcBef>
                <a:spcPct val="0"/>
              </a:spcBef>
              <a:buNone/>
            </a:pPr>
            <a:r>
              <a:rPr lang="zh-CN" altLang="zh-CN">
                <a:latin typeface="楷体" charset="-122"/>
                <a:ea typeface="楷体" charset="-122"/>
              </a:rPr>
              <a:t>梢影细从茶碗入，叶声轻逐篆烟来。</a:t>
            </a:r>
          </a:p>
          <a:p>
            <a:pPr marL="0" lvl="0" indent="0" algn="ctr">
              <a:spcBef>
                <a:spcPct val="0"/>
              </a:spcBef>
              <a:buNone/>
            </a:pPr>
            <a:r>
              <a:rPr lang="zh-CN" altLang="zh-CN">
                <a:latin typeface="楷体" charset="-122"/>
                <a:ea typeface="楷体" charset="-122"/>
              </a:rPr>
              <a:t>暑天倦卧星穿过，冬昼闲吟雪压摧。</a:t>
            </a:r>
          </a:p>
          <a:p>
            <a:pPr marL="0" lvl="0" indent="0" algn="ctr">
              <a:spcBef>
                <a:spcPct val="0"/>
              </a:spcBef>
              <a:buNone/>
            </a:pPr>
            <a:r>
              <a:rPr lang="zh-CN" altLang="zh-CN">
                <a:latin typeface="楷体" charset="-122"/>
                <a:ea typeface="楷体" charset="-122"/>
              </a:rPr>
              <a:t>预想此时应更好，莫移墙下一株梅。</a:t>
            </a:r>
          </a:p>
        </p:txBody>
      </p:sp>
      <p:sp>
        <p:nvSpPr>
          <p:cNvPr id="208902" name="Rectangle 6"/>
          <p:cNvSpPr/>
          <p:nvPr/>
        </p:nvSpPr>
        <p:spPr>
          <a:xfrm>
            <a:off x="215265" y="3382010"/>
            <a:ext cx="11976735" cy="3415030"/>
          </a:xfrm>
          <a:prstGeom prst="rect">
            <a:avLst/>
          </a:prstGeom>
          <a:solidFill>
            <a:schemeClr val="bg1"/>
          </a:solidFill>
          <a:ln w="9525" cap="flat" cmpd="sng">
            <a:solidFill>
              <a:srgbClr val="000099"/>
            </a:solidFill>
            <a:prstDash val="solid"/>
            <a:miter/>
            <a:headEnd type="none" w="med" len="med"/>
            <a:tailEnd type="none" w="med" len="med"/>
          </a:ln>
        </p:spPr>
        <p:txBody>
          <a:bodyPr wrap="square" anchor="ct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0"/>
              </a:spcBef>
              <a:buNone/>
            </a:pPr>
            <a:r>
              <a:rPr lang="zh-CN" altLang="zh-CN" sz="2400" b="1">
                <a:solidFill>
                  <a:schemeClr val="tx1"/>
                </a:solidFill>
                <a:effectLst>
                  <a:outerShdw blurRad="38100" dist="19050" dir="2700000" algn="tl" rotWithShape="0">
                    <a:schemeClr val="dk1">
                      <a:alpha val="40000"/>
                    </a:schemeClr>
                  </a:outerShdw>
                </a:effectLst>
                <a:latin typeface="Arial" pitchFamily="34" charset="0"/>
              </a:rPr>
              <a:t>①塑造了闲适、洒脱、高雅的诗人形象。【</a:t>
            </a:r>
            <a:r>
              <a:rPr lang="zh-CN" altLang="zh-CN" sz="2400" b="1">
                <a:solidFill>
                  <a:srgbClr val="FF0000"/>
                </a:solidFill>
                <a:latin typeface="Arial" pitchFamily="34" charset="0"/>
              </a:rPr>
              <a:t>特点</a:t>
            </a:r>
            <a:r>
              <a:rPr lang="en-US" altLang="zh-CN" sz="2400" b="1">
                <a:solidFill>
                  <a:srgbClr val="FF0000"/>
                </a:solidFill>
                <a:latin typeface="Arial" pitchFamily="34" charset="0"/>
              </a:rPr>
              <a:t>+</a:t>
            </a:r>
            <a:r>
              <a:rPr lang="zh-CN" altLang="zh-CN" sz="2400" b="1">
                <a:solidFill>
                  <a:srgbClr val="FF0000"/>
                </a:solidFill>
                <a:latin typeface="Arial" pitchFamily="34" charset="0"/>
              </a:rPr>
              <a:t>身份</a:t>
            </a:r>
            <a:r>
              <a:rPr lang="zh-CN" altLang="zh-CN" sz="2400" b="1">
                <a:solidFill>
                  <a:schemeClr val="tx1"/>
                </a:solidFill>
                <a:effectLst>
                  <a:outerShdw blurRad="38100" dist="19050" dir="2700000" algn="tl" rotWithShape="0">
                    <a:schemeClr val="dk1">
                      <a:alpha val="40000"/>
                    </a:schemeClr>
                  </a:outerShdw>
                </a:effectLst>
                <a:latin typeface="Arial" pitchFamily="34" charset="0"/>
              </a:rPr>
              <a:t>】②</a:t>
            </a:r>
            <a:r>
              <a:rPr lang="zh-CN" altLang="zh-CN" sz="2400" b="1">
                <a:solidFill>
                  <a:schemeClr val="accent4">
                    <a:lumMod val="50000"/>
                  </a:schemeClr>
                </a:solidFill>
                <a:latin typeface="Arial" pitchFamily="34" charset="0"/>
              </a:rPr>
              <a:t>通过对“竹轩”“柴门”“狭径”等简朴清幽的生活环境的描写</a:t>
            </a:r>
            <a:r>
              <a:rPr lang="zh-CN" altLang="zh-CN" sz="2400" b="1">
                <a:solidFill>
                  <a:schemeClr val="tx2"/>
                </a:solidFill>
                <a:latin typeface="Arial" pitchFamily="34" charset="0"/>
              </a:rPr>
              <a:t>，</a:t>
            </a:r>
            <a:r>
              <a:rPr lang="zh-CN" altLang="zh-CN" sz="2400" b="1">
                <a:gradFill>
                  <a:gsLst>
                    <a:gs pos="0">
                      <a:srgbClr val="007BD3"/>
                    </a:gs>
                    <a:gs pos="100000">
                      <a:srgbClr val="034373"/>
                    </a:gs>
                  </a:gsLst>
                  <a:lin scaled="0"/>
                </a:gradFill>
                <a:latin typeface="Arial" pitchFamily="34" charset="0"/>
              </a:rPr>
              <a:t>表现了诗人日常生活的闲适自得；“倦卧”“闲吟”等反映了诗人洒脱的生活态度；“竹”“雪”“梅”等意象表现出诗人高雅的人生志趣。</a:t>
            </a:r>
            <a:r>
              <a:rPr lang="zh-CN" altLang="zh-CN" sz="2400" b="1">
                <a:solidFill>
                  <a:srgbClr val="FF0000"/>
                </a:solidFill>
                <a:latin typeface="Arial" pitchFamily="34" charset="0"/>
              </a:rPr>
              <a:t>【分析依据】【意义或情感】 </a:t>
            </a:r>
          </a:p>
          <a:p>
            <a:pPr marL="0" lvl="0" indent="0">
              <a:spcBef>
                <a:spcPct val="0"/>
              </a:spcBef>
              <a:buNone/>
            </a:pPr>
            <a:r>
              <a:rPr lang="zh-CN" altLang="zh-CN" sz="2400" b="1">
                <a:solidFill>
                  <a:schemeClr val="tx1"/>
                </a:solidFill>
                <a:effectLst>
                  <a:outerShdw blurRad="38100" dist="19050" dir="2700000" algn="tl" rotWithShape="0">
                    <a:schemeClr val="dk1">
                      <a:alpha val="40000"/>
                    </a:schemeClr>
                  </a:outerShdw>
                </a:effectLst>
                <a:latin typeface="楷体" charset="-122"/>
                <a:ea typeface="楷体" charset="-122"/>
              </a:rPr>
              <a:t>【人物形象】</a:t>
            </a:r>
          </a:p>
          <a:p>
            <a:pPr marL="0" lvl="0" indent="0">
              <a:spcBef>
                <a:spcPct val="0"/>
              </a:spcBef>
              <a:buNone/>
            </a:pPr>
            <a:r>
              <a:rPr lang="zh-CN" altLang="zh-CN" sz="2400" b="1">
                <a:solidFill>
                  <a:schemeClr val="tx1"/>
                </a:solidFill>
                <a:effectLst>
                  <a:outerShdw blurRad="38100" dist="19050" dir="2700000" algn="tl" rotWithShape="0">
                    <a:schemeClr val="dk1">
                      <a:alpha val="40000"/>
                    </a:schemeClr>
                  </a:outerShdw>
                </a:effectLst>
                <a:latin typeface="楷体" charset="-122"/>
                <a:ea typeface="楷体" charset="-122"/>
              </a:rPr>
              <a:t>豪放潇洒、英姿飒爽、武艺不凡、斗志昂扬、不拘礼节、天真顽皮、勇猛剽悍、干练果决、英武豪迈、寂寞惆怅、饱经磨难、顾影自怜、身孤影单、百无聊赖、零落漂泊、情趣高雅、怀才不遇、壮志难酬、悠闲自得、怡然自得、安闲宁静、心如止水、夜不能寐、幽独苦闷、辗转漂泊、羁旅天涯等。</a:t>
            </a:r>
            <a:r>
              <a:rPr lang="zh-CN" altLang="zh-CN" sz="2400" b="1">
                <a:solidFill>
                  <a:schemeClr val="tx2"/>
                </a:solidFill>
                <a:latin typeface="Arial" pitchFamily="34" charset="0"/>
              </a:rPr>
              <a:t> </a:t>
            </a:r>
          </a:p>
        </p:txBody>
      </p:sp>
      <p:sp>
        <p:nvSpPr>
          <p:cNvPr id="2" name="文本框 1"/>
          <p:cNvSpPr txBox="1"/>
          <p:nvPr/>
        </p:nvSpPr>
        <p:spPr>
          <a:xfrm>
            <a:off x="448945" y="748030"/>
            <a:ext cx="603885" cy="1814830"/>
          </a:xfrm>
          <a:prstGeom prst="rect">
            <a:avLst/>
          </a:prstGeom>
          <a:noFill/>
        </p:spPr>
        <p:txBody>
          <a:bodyPr wrap="square">
            <a:spAutoFit/>
            <a:scene3d>
              <a:camera prst="orthographicFront"/>
              <a:lightRig rig="threePt" dir="t"/>
            </a:scene3d>
          </a:bodyPr>
          <a:lstStyle/>
          <a:p>
            <a:pPr marR="0" defTabSz="914400">
              <a:buClrTx/>
              <a:buSzTx/>
              <a:buFontTx/>
              <a:defRPr/>
            </a:pPr>
            <a:r>
              <a:rPr kumimoji="0" lang="zh-CN" altLang="en-US" sz="2800" b="1" kern="1200" cap="none" spc="0" normalizeH="0" baseline="0" noProof="0">
                <a:ln w="22225">
                  <a:solidFill>
                    <a:schemeClr val="accent2"/>
                  </a:solidFill>
                  <a:prstDash val="solid"/>
                </a:ln>
                <a:solidFill>
                  <a:schemeClr val="accent2">
                    <a:lumMod val="40000"/>
                    <a:lumOff val="60000"/>
                  </a:schemeClr>
                </a:solidFill>
                <a:effectLst/>
                <a:latin typeface="+mj-ea"/>
                <a:ea typeface="+mj-ea"/>
                <a:cs typeface="+mn-cs"/>
              </a:rPr>
              <a:t>高考真题</a:t>
            </a:r>
            <a:endParaRPr kumimoji="0" lang="zh-CN" altLang="en-US" sz="2800" b="1" kern="1200" cap="none" spc="0" normalizeH="0" baseline="0" noProof="0">
              <a:ln w="22225">
                <a:solidFill>
                  <a:schemeClr val="accent2"/>
                </a:solidFill>
                <a:prstDash val="solid"/>
              </a:ln>
              <a:solidFill>
                <a:schemeClr val="accent2">
                  <a:lumMod val="40000"/>
                  <a:lumOff val="60000"/>
                </a:schemeClr>
              </a:solidFill>
              <a:effectLst/>
              <a:latin typeface="+mj-ea"/>
              <a:ea typeface="+mj-ea"/>
              <a:cs typeface="+mn-cs"/>
            </a:endParaRPr>
          </a:p>
        </p:txBody>
      </p:sp>
    </p:spTree>
  </p:cSld>
  <p:clrMapOvr>
    <a:masterClrMapping/>
  </p:clrMapOvr>
  <p:transition spd="med">
    <p:split orient="vert"/>
  </p:transition>
  <p:timing/>
</p:sld>
</file>

<file path=ppt/slides/slide5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标题 4"/>
          <p:cNvSpPr>
            <a:spLocks noGrp="1"/>
          </p:cNvSpPr>
          <p:nvPr>
            <p:ph type="title"/>
            <p:custDataLst>
              <p:tags r:id="rId3"/>
            </p:custDataLst>
          </p:nvPr>
        </p:nvSpPr>
        <p:spPr>
          <a:xfrm>
            <a:off x="184785" y="91440"/>
            <a:ext cx="3893185" cy="910590"/>
          </a:xfrm>
        </p:spPr>
        <p:txBody>
          <a:bodyPr/>
          <a:lstStyle/>
          <a:p>
            <a:r>
              <a:rPr lang="zh-CN" altLang="en-US">
                <a:solidFill>
                  <a:srgbClr val="FF0000"/>
                </a:solidFill>
              </a:rPr>
              <a:t>人物形象鉴赏</a:t>
            </a:r>
          </a:p>
        </p:txBody>
      </p:sp>
      <p:sp>
        <p:nvSpPr>
          <p:cNvPr id="100" name="文本框 99"/>
          <p:cNvSpPr txBox="1"/>
          <p:nvPr/>
        </p:nvSpPr>
        <p:spPr>
          <a:xfrm>
            <a:off x="0" y="91440"/>
            <a:ext cx="12289790" cy="4169410"/>
          </a:xfrm>
          <a:prstGeom prst="rect">
            <a:avLst/>
          </a:prstGeom>
          <a:noFill/>
          <a:ln w="9525">
            <a:noFill/>
          </a:ln>
        </p:spPr>
        <p:txBody>
          <a:bodyPr wrap="square">
            <a:spAutoFit/>
          </a:bodyPr>
          <a:lstStyle/>
          <a:p>
            <a:pPr indent="355600" algn="ctr" fontAlgn="auto">
              <a:lnSpc>
                <a:spcPts val="3300"/>
              </a:lnSpc>
            </a:pPr>
            <a:r>
              <a:rPr lang="zh-CN" sz="2000" b="1">
                <a:latin typeface="楷体" charset="-122"/>
                <a:ea typeface="楷体" charset="-122"/>
                <a:cs typeface="楷体" panose="02010609060101010101" charset="-122"/>
              </a:rPr>
              <a:t>送子由使契丹</a:t>
            </a:r>
          </a:p>
          <a:p>
            <a:pPr indent="355600" algn="ctr" fontAlgn="auto">
              <a:lnSpc>
                <a:spcPts val="3300"/>
              </a:lnSpc>
            </a:pPr>
            <a:r>
              <a:rPr lang="zh-CN" sz="2000" b="1">
                <a:latin typeface="楷体" charset="-122"/>
                <a:ea typeface="楷体" charset="-122"/>
                <a:cs typeface="楷体" panose="02010609060101010101" charset="-122"/>
              </a:rPr>
              <a:t>苏　轼</a:t>
            </a:r>
          </a:p>
          <a:p>
            <a:pPr indent="355600" algn="ctr" fontAlgn="auto">
              <a:lnSpc>
                <a:spcPts val="3300"/>
              </a:lnSpc>
            </a:pPr>
            <a:r>
              <a:rPr lang="zh-CN" sz="2000" b="1">
                <a:latin typeface="楷体" charset="-122"/>
                <a:ea typeface="楷体" charset="-122"/>
                <a:cs typeface="楷体" panose="02010609060101010101" charset="-122"/>
              </a:rPr>
              <a:t>云海相望寄此身，那因远适更沾巾。</a:t>
            </a:r>
          </a:p>
          <a:p>
            <a:pPr indent="355600" algn="ctr" fontAlgn="auto">
              <a:lnSpc>
                <a:spcPts val="3300"/>
              </a:lnSpc>
            </a:pPr>
            <a:r>
              <a:rPr lang="zh-CN" sz="2000" b="1">
                <a:latin typeface="楷体" charset="-122"/>
                <a:ea typeface="楷体" charset="-122"/>
                <a:cs typeface="楷体" panose="02010609060101010101" charset="-122"/>
              </a:rPr>
              <a:t>不辞驿骑凌风雪，要使天骄识凤麟。</a:t>
            </a:r>
          </a:p>
          <a:p>
            <a:pPr indent="355600" algn="ctr" fontAlgn="auto">
              <a:lnSpc>
                <a:spcPts val="3300"/>
              </a:lnSpc>
            </a:pPr>
            <a:r>
              <a:rPr lang="zh-CN" sz="2000" b="1">
                <a:latin typeface="楷体" charset="-122"/>
                <a:ea typeface="楷体" charset="-122"/>
                <a:cs typeface="楷体" panose="02010609060101010101" charset="-122"/>
              </a:rPr>
              <a:t>沙漠回看清禁月</a:t>
            </a:r>
            <a:r>
              <a:rPr lang="en-US" sz="2000" b="1" baseline="30000">
                <a:latin typeface="楷体" charset="-122"/>
                <a:ea typeface="楷体" charset="-122"/>
                <a:cs typeface="楷体" panose="02010609060101010101" charset="-122"/>
              </a:rPr>
              <a:t>①</a:t>
            </a:r>
            <a:r>
              <a:rPr lang="zh-CN" sz="2000" b="1">
                <a:latin typeface="楷体" charset="-122"/>
                <a:ea typeface="楷体" charset="-122"/>
                <a:cs typeface="楷体" panose="02010609060101010101" charset="-122"/>
              </a:rPr>
              <a:t>，湖山应梦武林春</a:t>
            </a:r>
            <a:r>
              <a:rPr lang="en-US" sz="2000" b="1" baseline="30000">
                <a:latin typeface="楷体" charset="-122"/>
                <a:ea typeface="楷体" charset="-122"/>
                <a:cs typeface="楷体" panose="02010609060101010101" charset="-122"/>
              </a:rPr>
              <a:t>②</a:t>
            </a:r>
            <a:r>
              <a:rPr lang="zh-CN" sz="2000" b="1">
                <a:latin typeface="楷体" charset="-122"/>
                <a:ea typeface="楷体" charset="-122"/>
                <a:cs typeface="楷体" panose="02010609060101010101" charset="-122"/>
              </a:rPr>
              <a:t>。</a:t>
            </a:r>
          </a:p>
          <a:p>
            <a:pPr indent="355600" algn="ctr" fontAlgn="auto">
              <a:lnSpc>
                <a:spcPts val="3300"/>
              </a:lnSpc>
            </a:pPr>
            <a:r>
              <a:rPr lang="zh-CN" sz="2000" b="1">
                <a:latin typeface="楷体" charset="-122"/>
                <a:ea typeface="楷体" charset="-122"/>
                <a:cs typeface="楷体" panose="02010609060101010101" charset="-122"/>
              </a:rPr>
              <a:t>单于若问君家世，莫道中朝第一人</a:t>
            </a:r>
            <a:r>
              <a:rPr lang="en-US" sz="2000" b="1" baseline="30000">
                <a:latin typeface="楷体" charset="-122"/>
                <a:ea typeface="楷体" charset="-122"/>
                <a:cs typeface="楷体" panose="02010609060101010101" charset="-122"/>
              </a:rPr>
              <a:t>③</a:t>
            </a:r>
            <a:r>
              <a:rPr lang="zh-CN" sz="2000" b="1">
                <a:latin typeface="楷体" charset="-122"/>
                <a:ea typeface="楷体" charset="-122"/>
                <a:cs typeface="楷体" panose="02010609060101010101" charset="-122"/>
              </a:rPr>
              <a:t>。</a:t>
            </a:r>
            <a:endParaRPr lang="en-US" sz="2000" b="1">
              <a:latin typeface="楷体" charset="-122"/>
              <a:ea typeface="楷体" charset="-122"/>
              <a:cs typeface="楷体" panose="02010609060101010101" charset="-122"/>
            </a:endParaRPr>
          </a:p>
          <a:p>
            <a:pPr indent="355600" algn="l"/>
            <a:r>
              <a:rPr lang="zh-CN" altLang="en-US" sz="2000" b="1">
                <a:latin typeface="楷体" charset="-122"/>
                <a:ea typeface="楷体" charset="-122"/>
                <a:cs typeface="楷体" panose="02010609060101010101" charset="-122"/>
              </a:rPr>
              <a:t>注：</a:t>
            </a:r>
            <a:r>
              <a:rPr lang="en-US" sz="2000" b="1">
                <a:latin typeface="楷体" charset="-122"/>
                <a:ea typeface="楷体" charset="-122"/>
                <a:cs typeface="楷体" panose="02010609060101010101" charset="-122"/>
              </a:rPr>
              <a:t>①</a:t>
            </a:r>
            <a:r>
              <a:rPr lang="zh-CN" sz="2000" b="1">
                <a:latin typeface="楷体" charset="-122"/>
                <a:ea typeface="楷体" charset="-122"/>
                <a:cs typeface="楷体" panose="02010609060101010101" charset="-122"/>
              </a:rPr>
              <a:t>清禁：皇宫。苏辙时任翰林学士，常出入宫禁。</a:t>
            </a:r>
            <a:r>
              <a:rPr lang="en-US" sz="2000" b="1">
                <a:latin typeface="楷体" charset="-122"/>
                <a:ea typeface="楷体" charset="-122"/>
                <a:cs typeface="楷体" panose="02010609060101010101" charset="-122"/>
              </a:rPr>
              <a:t>②</a:t>
            </a:r>
            <a:r>
              <a:rPr lang="zh-CN" sz="2000" b="1">
                <a:latin typeface="楷体" charset="-122"/>
                <a:ea typeface="楷体" charset="-122"/>
                <a:cs typeface="楷体" panose="02010609060101010101" charset="-122"/>
              </a:rPr>
              <a:t>武林：杭州的别称。苏轼时知杭州。</a:t>
            </a:r>
            <a:r>
              <a:rPr lang="en-US" sz="2000" b="1">
                <a:latin typeface="楷体" charset="-122"/>
                <a:ea typeface="楷体" charset="-122"/>
                <a:cs typeface="楷体" panose="02010609060101010101" charset="-122"/>
              </a:rPr>
              <a:t>③</a:t>
            </a:r>
            <a:r>
              <a:rPr lang="zh-CN" sz="2000" b="1">
                <a:latin typeface="楷体" charset="-122"/>
                <a:ea typeface="楷体" charset="-122"/>
                <a:cs typeface="楷体" panose="02010609060101010101" charset="-122"/>
              </a:rPr>
              <a:t>唐代李    </a:t>
            </a:r>
          </a:p>
          <a:p>
            <a:pPr indent="355600" algn="l"/>
            <a:r>
              <a:rPr lang="zh-CN" sz="2000" b="1">
                <a:latin typeface="楷体" charset="-122"/>
                <a:ea typeface="楷体" charset="-122"/>
                <a:cs typeface="楷体" panose="02010609060101010101" charset="-122"/>
              </a:rPr>
              <a:t>揆被皇帝誉为</a:t>
            </a:r>
            <a:r>
              <a:rPr lang="en-US" sz="2000" b="1">
                <a:latin typeface="楷体" charset="-122"/>
                <a:ea typeface="楷体" charset="-122"/>
                <a:cs typeface="楷体" panose="02010609060101010101" charset="-122"/>
              </a:rPr>
              <a:t>“</a:t>
            </a:r>
            <a:r>
              <a:rPr lang="zh-CN" sz="2000" b="1">
                <a:latin typeface="楷体" charset="-122"/>
                <a:ea typeface="楷体" charset="-122"/>
                <a:cs typeface="楷体" panose="02010609060101010101" charset="-122"/>
              </a:rPr>
              <a:t>门地、人物、文学皆当世第一</a:t>
            </a:r>
            <a:r>
              <a:rPr lang="en-US" sz="2000" b="1">
                <a:latin typeface="楷体" charset="-122"/>
                <a:ea typeface="楷体" charset="-122"/>
                <a:cs typeface="楷体" panose="02010609060101010101" charset="-122"/>
              </a:rPr>
              <a:t>”</a:t>
            </a:r>
            <a:r>
              <a:rPr lang="zh-CN" sz="2000" b="1">
                <a:latin typeface="楷体" charset="-122"/>
                <a:ea typeface="楷体" charset="-122"/>
                <a:cs typeface="楷体" panose="02010609060101010101" charset="-122"/>
              </a:rPr>
              <a:t>。后来入吐蕃会盟，酋长问他：</a:t>
            </a:r>
            <a:r>
              <a:rPr lang="en-US" sz="2000" b="1">
                <a:latin typeface="楷体" charset="-122"/>
                <a:ea typeface="楷体" charset="-122"/>
                <a:cs typeface="楷体" panose="02010609060101010101" charset="-122"/>
              </a:rPr>
              <a:t>“</a:t>
            </a:r>
            <a:r>
              <a:rPr lang="zh-CN" sz="2000" b="1">
                <a:latin typeface="楷体" charset="-122"/>
                <a:ea typeface="楷体" charset="-122"/>
                <a:cs typeface="楷体" panose="02010609060101010101" charset="-122"/>
              </a:rPr>
              <a:t>闻唐有第一人李揆，</a:t>
            </a:r>
          </a:p>
          <a:p>
            <a:pPr indent="355600" algn="l"/>
            <a:r>
              <a:rPr lang="zh-CN" sz="2000" b="1">
                <a:latin typeface="楷体" charset="-122"/>
                <a:ea typeface="楷体" charset="-122"/>
                <a:cs typeface="楷体" panose="02010609060101010101" charset="-122"/>
              </a:rPr>
              <a:t>公是否？</a:t>
            </a:r>
            <a:r>
              <a:rPr lang="en-US" sz="2000" b="1">
                <a:latin typeface="楷体" charset="-122"/>
                <a:ea typeface="楷体" charset="-122"/>
                <a:cs typeface="楷体" panose="02010609060101010101" charset="-122"/>
              </a:rPr>
              <a:t>”</a:t>
            </a:r>
            <a:r>
              <a:rPr lang="zh-CN" sz="2000" b="1">
                <a:latin typeface="楷体" charset="-122"/>
                <a:ea typeface="楷体" charset="-122"/>
                <a:cs typeface="楷体" panose="02010609060101010101" charset="-122"/>
              </a:rPr>
              <a:t>李揆怕被扣留，骗他说：</a:t>
            </a:r>
            <a:r>
              <a:rPr lang="en-US" sz="2000" b="1">
                <a:latin typeface="楷体" charset="-122"/>
                <a:ea typeface="楷体" charset="-122"/>
                <a:cs typeface="楷体" panose="02010609060101010101" charset="-122"/>
              </a:rPr>
              <a:t>“</a:t>
            </a:r>
            <a:r>
              <a:rPr lang="zh-CN" sz="2000" b="1">
                <a:latin typeface="楷体" charset="-122"/>
                <a:ea typeface="楷体" charset="-122"/>
                <a:cs typeface="楷体" panose="02010609060101010101" charset="-122"/>
              </a:rPr>
              <a:t>彼李揆，安肯来邪？</a:t>
            </a:r>
            <a:r>
              <a:rPr lang="en-US" sz="2000" b="1">
                <a:latin typeface="楷体" charset="-122"/>
                <a:ea typeface="楷体" charset="-122"/>
                <a:cs typeface="楷体" panose="02010609060101010101" charset="-122"/>
              </a:rPr>
              <a:t>”</a:t>
            </a:r>
          </a:p>
          <a:p>
            <a:pPr indent="355600" algn="l"/>
            <a:endParaRPr lang="en-US" sz="2000" b="1">
              <a:latin typeface="Times New Roman" pitchFamily="18" charset="0"/>
            </a:endParaRPr>
          </a:p>
          <a:p>
            <a:pPr indent="355600" algn="l"/>
            <a:r>
              <a:rPr lang="zh-CN" sz="2000" b="1">
                <a:solidFill>
                  <a:srgbClr val="FF0000"/>
                </a:solidFill>
                <a:ea typeface="宋体" pitchFamily="2" charset="-122"/>
              </a:rPr>
              <a:t>本诗</a:t>
            </a:r>
            <a:r>
              <a:rPr lang="zh-CN" sz="2000" b="1">
                <a:solidFill>
                  <a:schemeClr val="tx1">
                    <a:lumMod val="95000"/>
                    <a:lumOff val="5000"/>
                  </a:schemeClr>
                </a:solidFill>
                <a:ea typeface="宋体" pitchFamily="2" charset="-122"/>
              </a:rPr>
              <a:t>表现了诗人什么样的性格</a:t>
            </a:r>
            <a:r>
              <a:rPr lang="zh-CN" sz="2000" b="1">
                <a:solidFill>
                  <a:srgbClr val="FF0000"/>
                </a:solidFill>
                <a:ea typeface="宋体" pitchFamily="2" charset="-122"/>
              </a:rPr>
              <a:t>？请加以分析。</a:t>
            </a:r>
            <a:r>
              <a:rPr lang="en-US" sz="2000" b="1">
                <a:solidFill>
                  <a:srgbClr val="FF0000"/>
                </a:solidFill>
                <a:latin typeface="Times New Roman" pitchFamily="18" charset="0"/>
                <a:ea typeface="宋体" pitchFamily="2" charset="-122"/>
                <a:cs typeface="宋体" panose="02010600030101010101" pitchFamily="2" charset="-122"/>
              </a:rPr>
              <a:t>(6</a:t>
            </a:r>
            <a:r>
              <a:rPr lang="zh-CN" sz="2000" b="1">
                <a:solidFill>
                  <a:srgbClr val="FF0000"/>
                </a:solidFill>
                <a:ea typeface="宋体" pitchFamily="2" charset="-122"/>
              </a:rPr>
              <a:t>分</a:t>
            </a:r>
            <a:r>
              <a:rPr lang="en-US" sz="2000" b="1">
                <a:solidFill>
                  <a:srgbClr val="FF0000"/>
                </a:solidFill>
                <a:latin typeface="Times New Roman" pitchFamily="18" charset="0"/>
                <a:ea typeface="宋体" pitchFamily="2" charset="-122"/>
              </a:rPr>
              <a:t>)</a:t>
            </a:r>
            <a:endParaRPr lang="en-US" altLang="en-US" sz="2000" b="1">
              <a:solidFill>
                <a:srgbClr val="FF0000"/>
              </a:solidFill>
              <a:latin typeface="Times New Roman" pitchFamily="18" charset="0"/>
              <a:ea typeface="宋体" pitchFamily="2" charset="-122"/>
            </a:endParaRPr>
          </a:p>
        </p:txBody>
      </p:sp>
      <p:sp>
        <p:nvSpPr>
          <p:cNvPr id="2" name="文本框 1"/>
          <p:cNvSpPr txBox="1"/>
          <p:nvPr/>
        </p:nvSpPr>
        <p:spPr>
          <a:xfrm>
            <a:off x="401955" y="1002030"/>
            <a:ext cx="3188335" cy="337185"/>
          </a:xfrm>
          <a:prstGeom prst="rect">
            <a:avLst/>
          </a:prstGeom>
          <a:noFill/>
        </p:spPr>
        <p:txBody>
          <a:bodyPr wrap="none" rtlCol="0" anchor="t">
            <a:spAutoFit/>
          </a:bodyPr>
          <a:lstStyle/>
          <a:p>
            <a:r>
              <a:rPr lang="en-US" sz="1600">
                <a:ln w="22225">
                  <a:solidFill>
                    <a:schemeClr val="accent2"/>
                  </a:solidFill>
                  <a:prstDash val="solid"/>
                </a:ln>
                <a:solidFill>
                  <a:schemeClr val="accent2">
                    <a:lumMod val="40000"/>
                    <a:lumOff val="60000"/>
                  </a:schemeClr>
                </a:solidFill>
                <a:effectLst/>
                <a:latin typeface="宋体" pitchFamily="2" charset="-122"/>
                <a:cs typeface="Times New Roman" pitchFamily="18" charset="0"/>
                <a:sym typeface="+mn-ea"/>
              </a:rPr>
              <a:t>[2017</a:t>
            </a:r>
            <a:r>
              <a:rPr lang="zh-CN" sz="1600">
                <a:ln w="22225">
                  <a:solidFill>
                    <a:schemeClr val="accent2"/>
                  </a:solidFill>
                  <a:prstDash val="solid"/>
                </a:ln>
                <a:solidFill>
                  <a:schemeClr val="accent2">
                    <a:lumMod val="40000"/>
                    <a:lumOff val="60000"/>
                  </a:schemeClr>
                </a:solidFill>
                <a:effectLst/>
                <a:ea typeface="宋体" pitchFamily="2" charset="-122"/>
                <a:sym typeface="+mn-ea"/>
              </a:rPr>
              <a:t>新课标全国卷甲卷（</a:t>
            </a:r>
            <a:r>
              <a:rPr lang="zh-CN" sz="1600">
                <a:ln w="22225">
                  <a:solidFill>
                    <a:schemeClr val="accent2"/>
                  </a:solidFill>
                  <a:prstDash val="solid"/>
                </a:ln>
                <a:solidFill>
                  <a:schemeClr val="accent2">
                    <a:lumMod val="40000"/>
                    <a:lumOff val="60000"/>
                  </a:schemeClr>
                </a:solidFill>
                <a:effectLst/>
                <a:ea typeface="宋体" pitchFamily="2" charset="-122"/>
                <a:cs typeface="Times New Roman" pitchFamily="18" charset="0"/>
                <a:sym typeface="+mn-ea"/>
              </a:rPr>
              <a:t>Ⅱ卷）]</a:t>
            </a:r>
            <a:endParaRPr lang="zh-CN" altLang="en-US" sz="1600">
              <a:ln w="22225">
                <a:solidFill>
                  <a:schemeClr val="accent2"/>
                </a:solidFill>
                <a:prstDash val="solid"/>
              </a:ln>
              <a:solidFill>
                <a:schemeClr val="accent2">
                  <a:lumMod val="40000"/>
                  <a:lumOff val="60000"/>
                </a:schemeClr>
              </a:solidFill>
              <a:effectLst/>
              <a:ea typeface="宋体" pitchFamily="2" charset="-122"/>
              <a:cs typeface="Times New Roman" pitchFamily="18" charset="0"/>
              <a:sym typeface="+mn-ea"/>
            </a:endParaRPr>
          </a:p>
        </p:txBody>
      </p:sp>
      <p:sp>
        <p:nvSpPr>
          <p:cNvPr id="3" name="文本框 2"/>
          <p:cNvSpPr txBox="1"/>
          <p:nvPr/>
        </p:nvSpPr>
        <p:spPr>
          <a:xfrm>
            <a:off x="401955" y="4505960"/>
            <a:ext cx="11333480" cy="1337945"/>
          </a:xfrm>
          <a:prstGeom prst="rect">
            <a:avLst/>
          </a:prstGeom>
          <a:noFill/>
        </p:spPr>
        <p:txBody>
          <a:bodyPr wrap="square" rtlCol="0" anchor="t">
            <a:spAutoFit/>
          </a:bodyPr>
          <a:lstStyle/>
          <a:p>
            <a:pPr fontAlgn="auto">
              <a:lnSpc>
                <a:spcPct val="150000"/>
              </a:lnSpc>
            </a:pPr>
            <a:r>
              <a:rPr lang="zh-CN" altLang="en-US" b="1">
                <a:solidFill>
                  <a:srgbClr val="FF0000"/>
                </a:solidFill>
              </a:rPr>
              <a:t>①忠于国家，赤诚豪迈。</a:t>
            </a:r>
            <a:r>
              <a:rPr lang="zh-CN" altLang="en-US" b="1">
                <a:solidFill>
                  <a:srgbClr val="FF0000"/>
                </a:solidFill>
                <a:sym typeface="+mn-ea"/>
              </a:rPr>
              <a:t>无论仕途生涯中遭遇了何等挫折，他始终以国家利益为重，顾全大局。</a:t>
            </a:r>
            <a:endParaRPr lang="zh-CN" altLang="en-US" b="1">
              <a:solidFill>
                <a:srgbClr val="FF0000"/>
              </a:solidFill>
            </a:endParaRPr>
          </a:p>
          <a:p>
            <a:pPr fontAlgn="auto">
              <a:lnSpc>
                <a:spcPct val="150000"/>
              </a:lnSpc>
            </a:pPr>
            <a:r>
              <a:rPr lang="zh-CN" altLang="en-US" b="1">
                <a:solidFill>
                  <a:srgbClr val="FF0000"/>
                </a:solidFill>
              </a:rPr>
              <a:t>②虽为远别，依旧旷达。兄弟宦游四海，天各一方，已是常事，这次也不会因远别而悲伤落泪。</a:t>
            </a:r>
          </a:p>
          <a:p>
            <a:pPr fontAlgn="auto">
              <a:lnSpc>
                <a:spcPct val="150000"/>
              </a:lnSpc>
            </a:pPr>
            <a:r>
              <a:rPr lang="zh-CN" altLang="en-US" b="1">
                <a:solidFill>
                  <a:srgbClr val="FF0000"/>
                </a:solidFill>
              </a:rPr>
              <a:t>③手足情深，关爱弟弟。劝勉弟弟不辱家国使命的同时也能保全自身，平安归来。</a:t>
            </a: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4275" name="Rectangle 5"/>
          <p:cNvSpPr/>
          <p:nvPr/>
        </p:nvSpPr>
        <p:spPr>
          <a:xfrm>
            <a:off x="1774825" y="979170"/>
            <a:ext cx="7704138" cy="645160"/>
          </a:xfrm>
          <a:prstGeom prst="rect">
            <a:avLst/>
          </a:prstGeom>
          <a:noFill/>
          <a:ln w="9525">
            <a:noFill/>
          </a:ln>
        </p:spPr>
        <p:txBody>
          <a:bodyPr anchor="ct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3600" b="1">
                <a:solidFill>
                  <a:srgbClr val="CC6600"/>
                </a:solidFill>
                <a:latin typeface="宋体" pitchFamily="2" charset="-122"/>
              </a:rPr>
              <a:t>    </a:t>
            </a:r>
            <a:endParaRPr lang="en-US" altLang="zh-CN" sz="3600" b="1">
              <a:solidFill>
                <a:srgbClr val="CC6600"/>
              </a:solidFill>
              <a:latin typeface="宋体" pitchFamily="2" charset="-122"/>
            </a:endParaRPr>
          </a:p>
        </p:txBody>
      </p:sp>
      <p:sp>
        <p:nvSpPr>
          <p:cNvPr id="206854" name="Rectangle 6"/>
          <p:cNvSpPr/>
          <p:nvPr/>
        </p:nvSpPr>
        <p:spPr>
          <a:xfrm>
            <a:off x="2969260" y="1984375"/>
            <a:ext cx="8765540" cy="2183765"/>
          </a:xfrm>
          <a:prstGeom prst="rect">
            <a:avLst/>
          </a:prstGeom>
          <a:noFill/>
          <a:ln w="9525">
            <a:noFill/>
          </a:ln>
        </p:spPr>
        <p:txBody>
          <a:bodyPr wrap="square" anchor="ct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buNone/>
            </a:pPr>
            <a:r>
              <a:rPr lang="en-US" altLang="zh-CN" sz="4000" b="1">
                <a:solidFill>
                  <a:srgbClr val="FF0000"/>
                </a:solidFill>
              </a:rPr>
              <a:t>1.</a:t>
            </a:r>
            <a:r>
              <a:rPr lang="zh-CN" altLang="zh-CN" sz="4000" b="1">
                <a:solidFill>
                  <a:srgbClr val="FF0000"/>
                </a:solidFill>
              </a:rPr>
              <a:t>分析概括事物形象的特点。</a:t>
            </a:r>
          </a:p>
          <a:p>
            <a:pPr marL="0" lvl="0" indent="0">
              <a:buNone/>
            </a:pPr>
            <a:r>
              <a:rPr lang="en-US" altLang="zh-CN" sz="4000" b="1">
                <a:solidFill>
                  <a:srgbClr val="FF0000"/>
                </a:solidFill>
              </a:rPr>
              <a:t>2.</a:t>
            </a:r>
            <a:r>
              <a:rPr lang="zh-CN" altLang="zh-CN" sz="4000" b="1">
                <a:solidFill>
                  <a:srgbClr val="FF0000"/>
                </a:solidFill>
              </a:rPr>
              <a:t>分析描写事物形象的角度和手法。</a:t>
            </a:r>
          </a:p>
          <a:p>
            <a:pPr marL="0" lvl="0" indent="0">
              <a:buNone/>
            </a:pPr>
            <a:r>
              <a:rPr lang="en-US" altLang="zh-CN" sz="4000" b="1">
                <a:solidFill>
                  <a:srgbClr val="FF0000"/>
                </a:solidFill>
              </a:rPr>
              <a:t>3.</a:t>
            </a:r>
            <a:r>
              <a:rPr lang="zh-CN" altLang="zh-CN" sz="4000" b="1">
                <a:solidFill>
                  <a:srgbClr val="FF0000"/>
                </a:solidFill>
              </a:rPr>
              <a:t>分析概括事物形象寄寓的情感。</a:t>
            </a:r>
          </a:p>
        </p:txBody>
      </p:sp>
      <p:sp>
        <p:nvSpPr>
          <p:cNvPr id="54277" name="Text Box 7"/>
          <p:cNvSpPr txBox="1"/>
          <p:nvPr/>
        </p:nvSpPr>
        <p:spPr>
          <a:xfrm>
            <a:off x="1774825" y="744220"/>
            <a:ext cx="736600" cy="4664075"/>
          </a:xfrm>
          <a:prstGeom prst="rect">
            <a:avLst/>
          </a:prstGeom>
          <a:noFill/>
          <a:ln w="9525">
            <a:noFill/>
          </a:ln>
        </p:spPr>
        <p:txBody>
          <a:bodyPr vert="eaVert"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sz="2400" b="1">
                <a:solidFill>
                  <a:srgbClr val="000000"/>
                </a:solidFill>
                <a:latin typeface="Arial" pitchFamily="34" charset="0"/>
              </a:rPr>
              <a:t>        </a:t>
            </a:r>
            <a:r>
              <a:rPr lang="zh-CN" altLang="zh-CN" sz="3600" b="1">
                <a:solidFill>
                  <a:srgbClr val="000000"/>
                </a:solidFill>
                <a:latin typeface="Arial" pitchFamily="34" charset="0"/>
              </a:rPr>
              <a:t>鉴赏诗歌</a:t>
            </a:r>
            <a:r>
              <a:rPr lang="zh-CN" altLang="en-US" sz="3600" b="1">
                <a:solidFill>
                  <a:srgbClr val="000000"/>
                </a:solidFill>
                <a:latin typeface="Arial" pitchFamily="34" charset="0"/>
              </a:rPr>
              <a:t>事</a:t>
            </a:r>
            <a:r>
              <a:rPr lang="zh-CN" altLang="zh-CN" sz="3600" b="1">
                <a:solidFill>
                  <a:srgbClr val="000000"/>
                </a:solidFill>
                <a:latin typeface="Arial" pitchFamily="34" charset="0"/>
              </a:rPr>
              <a:t>物形象</a:t>
            </a:r>
          </a:p>
        </p:txBody>
      </p:sp>
    </p:spTree>
  </p:cSld>
  <p:clrMapOvr>
    <a:masterClrMapping/>
  </p:clrMapOvr>
  <p:transition spd="med">
    <p:split orient="vert"/>
  </p:transition>
  <p:timing/>
</p:sld>
</file>

<file path=ppt/slides/slide5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5299" name="Rectangle 5"/>
          <p:cNvSpPr/>
          <p:nvPr/>
        </p:nvSpPr>
        <p:spPr>
          <a:xfrm>
            <a:off x="1774825" y="979170"/>
            <a:ext cx="7704138" cy="645160"/>
          </a:xfrm>
          <a:prstGeom prst="rect">
            <a:avLst/>
          </a:prstGeom>
          <a:noFill/>
          <a:ln w="9525">
            <a:noFill/>
          </a:ln>
        </p:spPr>
        <p:txBody>
          <a:bodyPr anchor="ct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3600" b="1">
                <a:solidFill>
                  <a:srgbClr val="CC6600"/>
                </a:solidFill>
                <a:latin typeface="宋体" pitchFamily="2" charset="-122"/>
              </a:rPr>
              <a:t>    </a:t>
            </a:r>
            <a:endParaRPr lang="en-US" altLang="zh-CN" sz="3600" b="1">
              <a:solidFill>
                <a:srgbClr val="CC6600"/>
              </a:solidFill>
              <a:latin typeface="宋体" pitchFamily="2" charset="-122"/>
            </a:endParaRPr>
          </a:p>
        </p:txBody>
      </p:sp>
      <p:sp>
        <p:nvSpPr>
          <p:cNvPr id="206854" name="Rectangle 6"/>
          <p:cNvSpPr/>
          <p:nvPr/>
        </p:nvSpPr>
        <p:spPr>
          <a:xfrm>
            <a:off x="2606040" y="1446530"/>
            <a:ext cx="9096375" cy="3242310"/>
          </a:xfrm>
          <a:prstGeom prst="rect">
            <a:avLst/>
          </a:prstGeom>
          <a:noFill/>
          <a:ln w="9525">
            <a:noFill/>
          </a:ln>
        </p:spPr>
        <p:txBody>
          <a:bodyPr wrap="square" anchor="ct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buNone/>
            </a:pPr>
            <a:r>
              <a:rPr lang="zh-CN" altLang="zh-CN" b="1">
                <a:solidFill>
                  <a:srgbClr val="FF0000"/>
                </a:solidFill>
              </a:rPr>
              <a:t>第一步：结合描写或刻画物象的方法分析概括物象的特点。（</a:t>
            </a:r>
            <a:r>
              <a:rPr lang="zh-CN" altLang="zh-CN" b="1">
                <a:solidFill>
                  <a:schemeClr val="tx1"/>
                </a:solidFill>
              </a:rPr>
              <a:t>物象的特征</a:t>
            </a:r>
            <a:r>
              <a:rPr lang="zh-CN" altLang="zh-CN" b="1">
                <a:solidFill>
                  <a:srgbClr val="FF0000"/>
                </a:solidFill>
              </a:rPr>
              <a:t>）</a:t>
            </a:r>
          </a:p>
          <a:p>
            <a:pPr marL="0" lvl="0" indent="0">
              <a:buNone/>
            </a:pPr>
            <a:r>
              <a:rPr lang="zh-CN" altLang="zh-CN" b="1">
                <a:solidFill>
                  <a:srgbClr val="FF0000"/>
                </a:solidFill>
              </a:rPr>
              <a:t>第二步：根据物象的外在特点，挖掘物象</a:t>
            </a:r>
            <a:r>
              <a:rPr lang="zh-CN" altLang="zh-CN" b="1">
                <a:solidFill>
                  <a:schemeClr val="tx1"/>
                </a:solidFill>
              </a:rPr>
              <a:t>内在</a:t>
            </a:r>
            <a:r>
              <a:rPr lang="zh-CN" altLang="zh-CN" b="1">
                <a:solidFill>
                  <a:srgbClr val="FF0000"/>
                </a:solidFill>
              </a:rPr>
              <a:t>的</a:t>
            </a:r>
            <a:r>
              <a:rPr lang="zh-CN" altLang="zh-CN" b="1">
                <a:solidFill>
                  <a:schemeClr val="tx1"/>
                </a:solidFill>
              </a:rPr>
              <a:t>品格、精神</a:t>
            </a:r>
            <a:r>
              <a:rPr lang="zh-CN" altLang="zh-CN" b="1">
                <a:solidFill>
                  <a:srgbClr val="FF0000"/>
                </a:solidFill>
              </a:rPr>
              <a:t>。注意联系表现手法。 </a:t>
            </a:r>
          </a:p>
          <a:p>
            <a:pPr marL="0" lvl="0" indent="0">
              <a:buNone/>
            </a:pPr>
            <a:r>
              <a:rPr lang="zh-CN" altLang="zh-CN" b="1">
                <a:solidFill>
                  <a:srgbClr val="FF0000"/>
                </a:solidFill>
              </a:rPr>
              <a:t>第三步：结合物象内在的品格、精神，再写出</a:t>
            </a:r>
            <a:r>
              <a:rPr lang="zh-CN" altLang="zh-CN" b="1">
                <a:solidFill>
                  <a:schemeClr val="tx1"/>
                </a:solidFill>
              </a:rPr>
              <a:t>诗人寄托的情感</a:t>
            </a:r>
            <a:r>
              <a:rPr lang="zh-CN" altLang="zh-CN" b="1">
                <a:solidFill>
                  <a:srgbClr val="FF0000"/>
                </a:solidFill>
              </a:rPr>
              <a:t>（有歌颂，有批判的）。</a:t>
            </a:r>
          </a:p>
        </p:txBody>
      </p:sp>
      <p:sp>
        <p:nvSpPr>
          <p:cNvPr id="55301" name="Text Box 7"/>
          <p:cNvSpPr txBox="1"/>
          <p:nvPr/>
        </p:nvSpPr>
        <p:spPr>
          <a:xfrm>
            <a:off x="1407795" y="1159828"/>
            <a:ext cx="921385" cy="3529012"/>
          </a:xfrm>
          <a:prstGeom prst="rect">
            <a:avLst/>
          </a:prstGeom>
          <a:noFill/>
          <a:ln w="9525">
            <a:noFill/>
          </a:ln>
        </p:spPr>
        <p:txBody>
          <a:bodyPr vert="eaVert">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lgn="ctr" eaLnBrk="1" hangingPunct="1">
              <a:spcBef>
                <a:spcPct val="0"/>
              </a:spcBef>
              <a:buNone/>
            </a:pPr>
            <a:r>
              <a:rPr lang="zh-CN" altLang="zh-CN" sz="4800" b="1">
                <a:gradFill>
                  <a:gsLst>
                    <a:gs pos="0">
                      <a:srgbClr val="012D86"/>
                    </a:gs>
                    <a:gs pos="100000">
                      <a:srgbClr val="0E2557"/>
                    </a:gs>
                  </a:gsLst>
                  <a:lin scaled="0"/>
                </a:gradFill>
              </a:rPr>
              <a:t>答题步骤</a:t>
            </a:r>
            <a:endParaRPr lang="zh-CN" altLang="zh-CN" sz="4800" b="1">
              <a:gradFill>
                <a:gsLst>
                  <a:gs pos="0">
                    <a:srgbClr val="012D86"/>
                  </a:gs>
                  <a:gs pos="100000">
                    <a:srgbClr val="0E2557"/>
                  </a:gs>
                </a:gsLst>
                <a:lin scaled="0"/>
              </a:gradFill>
              <a:latin typeface="Arial" pitchFamily="34" charset="0"/>
            </a:endParaRPr>
          </a:p>
        </p:txBody>
      </p:sp>
    </p:spTree>
  </p:cSld>
  <p:clrMapOvr>
    <a:masterClrMapping/>
  </p:clrMapOvr>
  <p:transition spd="med">
    <p:split orient="vert"/>
  </p:transition>
  <p:timing/>
</p:sld>
</file>

<file path=ppt/slides/slide5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107315" y="892175"/>
            <a:ext cx="12084685" cy="2614930"/>
          </a:xfrm>
          <a:prstGeom prst="rect">
            <a:avLst/>
          </a:prstGeom>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zh-CN" sz="3200" b="0" i="0" u="none" strike="noStrike" kern="1200" cap="none" spc="0" normalizeH="0" baseline="0" noProof="0">
                <a:ln>
                  <a:noFill/>
                </a:ln>
                <a:solidFill>
                  <a:schemeClr val="tx1"/>
                </a:solidFill>
                <a:effectLst/>
                <a:uLnTx/>
                <a:uFillTx/>
                <a:latin typeface="Times New Roman" pitchFamily="18" charset="0"/>
                <a:ea typeface="楷体" charset="-122"/>
                <a:cs typeface="宋体" panose="02010600030101010101" pitchFamily="2" charset="-122"/>
              </a:rPr>
              <a:t>归</a:t>
            </a:r>
            <a:r>
              <a:rPr kumimoji="0" lang="en-US" altLang="zh-CN" sz="3200" b="0" i="0" u="none" strike="noStrike" kern="1200" cap="none" spc="0" normalizeH="0" baseline="0" noProof="0">
                <a:ln>
                  <a:noFill/>
                </a:ln>
                <a:solidFill>
                  <a:schemeClr val="tx1"/>
                </a:solidFill>
                <a:effectLst/>
                <a:uLnTx/>
                <a:uFillTx/>
                <a:latin typeface="Times New Roman" pitchFamily="18" charset="0"/>
                <a:ea typeface="楷体" charset="-122"/>
                <a:cs typeface="宋体" panose="02010600030101010101" pitchFamily="2" charset="-122"/>
              </a:rPr>
              <a:t>  </a:t>
            </a:r>
            <a:r>
              <a:rPr kumimoji="0" lang="zh-CN" altLang="zh-CN" sz="3200" b="0" i="0" u="none" strike="noStrike" kern="1200" cap="none" spc="0" normalizeH="0" baseline="0" noProof="0">
                <a:ln>
                  <a:noFill/>
                </a:ln>
                <a:solidFill>
                  <a:schemeClr val="tx1"/>
                </a:solidFill>
                <a:effectLst/>
                <a:uLnTx/>
                <a:uFillTx/>
                <a:latin typeface="Times New Roman" pitchFamily="18" charset="0"/>
                <a:ea typeface="楷体" charset="-122"/>
                <a:cs typeface="宋体" panose="02010600030101010101" pitchFamily="2" charset="-122"/>
              </a:rPr>
              <a:t>燕</a:t>
            </a:r>
            <a:r>
              <a:rPr kumimoji="0" lang="en-US" altLang="zh-CN" sz="3200" b="0" i="0" u="none" strike="noStrike" kern="1200" cap="none" spc="0" normalizeH="0" baseline="0" noProof="0">
                <a:ln>
                  <a:noFill/>
                </a:ln>
                <a:solidFill>
                  <a:schemeClr val="tx1"/>
                </a:solidFill>
                <a:effectLst/>
                <a:uLnTx/>
                <a:uFillTx/>
                <a:latin typeface="Times New Roman" pitchFamily="18" charset="0"/>
                <a:ea typeface="楷体" charset="-122"/>
                <a:cs typeface="宋体" panose="02010600030101010101" pitchFamily="2" charset="-122"/>
              </a:rPr>
              <a:t>  </a:t>
            </a:r>
            <a:r>
              <a:rPr kumimoji="0" lang="zh-CN" altLang="zh-CN" sz="3200" b="0" i="0" u="none" strike="noStrike" kern="1200" cap="none" spc="0" normalizeH="0" baseline="0" noProof="0">
                <a:ln>
                  <a:noFill/>
                </a:ln>
                <a:solidFill>
                  <a:schemeClr val="tx1"/>
                </a:solidFill>
                <a:effectLst/>
                <a:uLnTx/>
                <a:uFillTx/>
                <a:latin typeface="Times New Roman" pitchFamily="18" charset="0"/>
                <a:ea typeface="楷体" charset="-122"/>
                <a:cs typeface="宋体" panose="02010600030101010101" pitchFamily="2" charset="-122"/>
              </a:rPr>
              <a:t>诗</a:t>
            </a:r>
            <a:r>
              <a:rPr kumimoji="0" lang="en-US" altLang="zh-CN" sz="3200" b="0" i="0" u="none" strike="noStrike" kern="1200" cap="none" spc="0" normalizeH="0" baseline="0" noProof="0">
                <a:ln>
                  <a:noFill/>
                </a:ln>
                <a:solidFill>
                  <a:schemeClr val="tx1"/>
                </a:solidFill>
                <a:effectLst/>
                <a:uLnTx/>
                <a:uFillTx/>
                <a:latin typeface="Times New Roman" pitchFamily="18" charset="0"/>
                <a:ea typeface="楷体" charset="-122"/>
                <a:cs typeface="宋体" panose="02010600030101010101" pitchFamily="2" charset="-122"/>
              </a:rPr>
              <a:t>    </a:t>
            </a:r>
            <a:r>
              <a:rPr kumimoji="0" lang="zh-CN" altLang="zh-CN" sz="3200" b="0" i="0" u="none" strike="noStrike" kern="1200" cap="none" spc="0" normalizeH="0" baseline="0" noProof="0">
                <a:ln>
                  <a:noFill/>
                </a:ln>
                <a:solidFill>
                  <a:schemeClr val="tx1"/>
                </a:solidFill>
                <a:effectLst/>
                <a:uLnTx/>
                <a:uFillTx/>
                <a:latin typeface="Times New Roman" pitchFamily="18" charset="0"/>
                <a:ea typeface="楷体" charset="-122"/>
                <a:cs typeface="宋体" panose="02010600030101010101" pitchFamily="2" charset="-122"/>
              </a:rPr>
              <a:t>张九龄</a:t>
            </a:r>
            <a:endParaRPr kumimoji="0" lang="zh-CN" altLang="zh-CN" sz="3200" b="0" i="0" u="none" strike="noStrike" kern="1200" cap="none" spc="0" normalizeH="0" baseline="0" noProof="0">
              <a:ln>
                <a:noFill/>
              </a:ln>
              <a:solidFill>
                <a:schemeClr val="tx1"/>
              </a:solidFill>
              <a:effectLst/>
              <a:uLnTx/>
              <a:uFillTx/>
              <a:latin typeface="Times New Roman" pitchFamily="18" charset="0"/>
              <a:ea typeface="宋体" pitchFamily="2" charset="-122"/>
              <a:cs typeface="宋体" panose="02010600030101010101" pitchFamily="2" charset="-122"/>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zh-CN" sz="3200" b="0" i="0" u="none" strike="noStrike" kern="1200" cap="none" spc="0" normalizeH="0" baseline="0" noProof="0">
                <a:ln>
                  <a:noFill/>
                </a:ln>
                <a:solidFill>
                  <a:srgbClr val="FF0000"/>
                </a:solidFill>
                <a:effectLst/>
                <a:uLnTx/>
                <a:uFillTx/>
                <a:latin typeface="Times New Roman" pitchFamily="18" charset="0"/>
                <a:ea typeface="楷体" charset="-122"/>
                <a:cs typeface="宋体" panose="02010600030101010101" pitchFamily="2" charset="-122"/>
              </a:rPr>
              <a:t>海燕虽微渺，乘春亦暂来。岂知泥滓贱，只见玉堂开。</a:t>
            </a:r>
            <a:endParaRPr kumimoji="0" lang="zh-CN" altLang="zh-CN" sz="3200" b="0" i="0" u="none" strike="noStrike" kern="1200" cap="none" spc="0" normalizeH="0" baseline="0" noProof="0">
              <a:ln>
                <a:noFill/>
              </a:ln>
              <a:solidFill>
                <a:srgbClr val="FF0000"/>
              </a:solidFill>
              <a:effectLst/>
              <a:uLnTx/>
              <a:uFillTx/>
              <a:latin typeface="Times New Roman" pitchFamily="18" charset="0"/>
              <a:ea typeface="宋体" pitchFamily="2" charset="-122"/>
              <a:cs typeface="宋体" panose="02010600030101010101" pitchFamily="2" charset="-122"/>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zh-CN" sz="3200" b="0" i="0" u="none" strike="noStrike" kern="1200" cap="none" spc="0" normalizeH="0" baseline="0" noProof="0">
                <a:ln>
                  <a:noFill/>
                </a:ln>
                <a:solidFill>
                  <a:srgbClr val="FF0000"/>
                </a:solidFill>
                <a:effectLst/>
                <a:uLnTx/>
                <a:uFillTx/>
                <a:latin typeface="Times New Roman" pitchFamily="18" charset="0"/>
                <a:ea typeface="楷体" charset="-122"/>
                <a:cs typeface="宋体" panose="02010600030101010101" pitchFamily="2" charset="-122"/>
              </a:rPr>
              <a:t>绣户时双入，华堂日几回。无心与物竞，鹰隼莫相猜。</a:t>
            </a:r>
            <a:endParaRPr kumimoji="0" lang="zh-CN" altLang="zh-CN" sz="3200" b="0" i="0" u="none" strike="noStrike" kern="1200" cap="none" spc="0" normalizeH="0" baseline="0" noProof="0">
              <a:ln>
                <a:noFill/>
              </a:ln>
              <a:solidFill>
                <a:srgbClr val="FF0000"/>
              </a:solidFill>
              <a:effectLst/>
              <a:uLnTx/>
              <a:uFillTx/>
              <a:latin typeface="Times New Roman" pitchFamily="18" charset="0"/>
              <a:ea typeface="宋体" pitchFamily="2" charset="-122"/>
              <a:cs typeface="宋体" panose="02010600030101010101" pitchFamily="2" charset="-122"/>
            </a:endParaRPr>
          </a:p>
          <a:p>
            <a:pPr marL="0" marR="0" lvl="0" indent="266700" algn="just" defTabSz="914400" rtl="0" eaLnBrk="0" fontAlgn="base" latinLnBrk="0" hangingPunct="0">
              <a:lnSpc>
                <a:spcPct val="100000"/>
              </a:lnSpc>
              <a:spcBef>
                <a:spcPct val="0"/>
              </a:spcBef>
              <a:spcAft>
                <a:spcPct val="0"/>
              </a:spcAft>
              <a:buClrTx/>
              <a:buSzTx/>
              <a:buFontTx/>
              <a:buNone/>
              <a:defRPr/>
            </a:pPr>
            <a:r>
              <a:rPr kumimoji="0" lang="zh-CN" altLang="zh-CN" b="0" i="0" u="none" strike="noStrike" kern="1200" cap="none" spc="0" normalizeH="0" baseline="0" noProof="0">
                <a:ln>
                  <a:noFill/>
                </a:ln>
                <a:solidFill>
                  <a:schemeClr val="tx1"/>
                </a:solidFill>
                <a:effectLst/>
                <a:uLnTx/>
                <a:uFillTx/>
                <a:latin typeface="Times New Roman" pitchFamily="18" charset="0"/>
                <a:ea typeface="楷体" charset="-122"/>
                <a:cs typeface="宋体" panose="02010600030101010101" pitchFamily="2" charset="-122"/>
              </a:rPr>
              <a:t>注：作者是唐玄宗开元年间的名相，以直言敢谏著称。开元二十四年，因李林甫等人的毁谤而被罢免相职，本诗写于这年秋天。 </a:t>
            </a:r>
            <a:endParaRPr kumimoji="0" lang="zh-CN" altLang="zh-CN" b="0" i="0" u="none" strike="noStrike" kern="1200" cap="none" spc="0" normalizeH="0" baseline="0" noProof="0">
              <a:ln>
                <a:noFill/>
              </a:ln>
              <a:solidFill>
                <a:schemeClr val="tx1"/>
              </a:solidFill>
              <a:effectLst/>
              <a:uLnTx/>
              <a:uFillTx/>
              <a:latin typeface="Times New Roman" pitchFamily="18" charset="0"/>
              <a:ea typeface="宋体" pitchFamily="2" charset="-122"/>
              <a:cs typeface="宋体" panose="02010600030101010101" pitchFamily="2" charset="-122"/>
            </a:endParaRPr>
          </a:p>
          <a:p>
            <a:pPr marL="0" marR="0" lvl="0" indent="266700" algn="just" defTabSz="914400" rtl="0" eaLnBrk="0" fontAlgn="base" latinLnBrk="0" hangingPunct="0">
              <a:lnSpc>
                <a:spcPct val="100000"/>
              </a:lnSpc>
              <a:spcBef>
                <a:spcPct val="0"/>
              </a:spcBef>
              <a:spcAft>
                <a:spcPct val="0"/>
              </a:spcAft>
              <a:buClrTx/>
              <a:buSzTx/>
              <a:buFontTx/>
              <a:buNone/>
              <a:defRPr/>
            </a:pPr>
            <a:r>
              <a:rPr kumimoji="0" lang="zh-CN" altLang="zh-CN" sz="3200" b="0" i="0" u="none" strike="noStrike" kern="1200" cap="none" spc="0" normalizeH="0" baseline="0" noProof="0">
                <a:ln>
                  <a:noFill/>
                </a:ln>
                <a:solidFill>
                  <a:schemeClr val="tx1"/>
                </a:solidFill>
                <a:effectLst/>
                <a:uLnTx/>
                <a:uFillTx/>
                <a:latin typeface="Times New Roman" pitchFamily="18" charset="0"/>
                <a:ea typeface="新宋体" panose="02010609030101010101" charset="-122"/>
                <a:cs typeface="宋体" panose="02010600030101010101" pitchFamily="2" charset="-122"/>
              </a:rPr>
              <a:t>本诗塑造的归燕有何特点？作者借燕子表达了怎样的感情？ </a:t>
            </a:r>
            <a:endParaRPr kumimoji="0" lang="zh-CN" altLang="zh-CN" sz="3200" b="0" i="0" u="none" strike="noStrike" kern="1200" cap="none" spc="0" normalizeH="0" baseline="0" noProof="0">
              <a:ln>
                <a:noFill/>
              </a:ln>
              <a:solidFill>
                <a:schemeClr val="tx1"/>
              </a:solidFill>
              <a:effectLst/>
              <a:uLnTx/>
              <a:uFillTx/>
              <a:latin typeface="Times New Roman" pitchFamily="18" charset="0"/>
              <a:ea typeface="新宋体" panose="02010609030101010101" charset="-122"/>
              <a:cs typeface="宋体" panose="02010600030101010101" pitchFamily="2" charset="-122"/>
            </a:endParaRPr>
          </a:p>
        </p:txBody>
      </p:sp>
      <p:sp>
        <p:nvSpPr>
          <p:cNvPr id="5" name="矩形 4"/>
          <p:cNvSpPr/>
          <p:nvPr/>
        </p:nvSpPr>
        <p:spPr>
          <a:xfrm>
            <a:off x="273050" y="4167505"/>
            <a:ext cx="11918950" cy="1938020"/>
          </a:xfrm>
          <a:prstGeom prst="rect">
            <a:avLst/>
          </a:prstGeom>
        </p:spPr>
        <p:txBody>
          <a:bodyPr wrap="square">
            <a:spAutoFit/>
          </a:bodyPr>
          <a:lstStyle/>
          <a:p>
            <a:pPr marL="0" marR="0" lvl="0" indent="266700" algn="just" defTabSz="914400" rtl="0" eaLnBrk="0" fontAlgn="base" latinLnBrk="0" hangingPunct="0">
              <a:lnSpc>
                <a:spcPct val="100000"/>
              </a:lnSpc>
              <a:spcBef>
                <a:spcPct val="0"/>
              </a:spcBef>
              <a:spcAft>
                <a:spcPct val="0"/>
              </a:spcAft>
              <a:buClrTx/>
              <a:buSzTx/>
              <a:buFontTx/>
              <a:buNone/>
              <a:defRPr/>
            </a:pPr>
            <a:r>
              <a:rPr kumimoji="0" lang="en-US" altLang="zh-CN" sz="2400" b="1" i="0" u="none" strike="noStrike" kern="1200" cap="none" spc="0" normalizeH="0" baseline="0" noProof="0">
                <a:ln>
                  <a:noFill/>
                </a:ln>
                <a:solidFill>
                  <a:srgbClr val="FF0000"/>
                </a:solidFill>
                <a:effectLst/>
                <a:uLnTx/>
                <a:uFillTx/>
                <a:latin typeface="Times New Roman" pitchFamily="18" charset="0"/>
                <a:ea typeface="新宋体" panose="02010609030101010101" charset="-122"/>
                <a:cs typeface="宋体" panose="02010600030101010101" pitchFamily="2" charset="-122"/>
              </a:rPr>
              <a:t>    1</a:t>
            </a:r>
            <a:r>
              <a:rPr kumimoji="0" lang="zh-CN" altLang="zh-CN" sz="2400" b="1" i="0" u="none" strike="noStrike" kern="1200" cap="none" spc="0" normalizeH="0" baseline="0" noProof="0">
                <a:ln>
                  <a:noFill/>
                </a:ln>
                <a:solidFill>
                  <a:srgbClr val="FF0000"/>
                </a:solidFill>
                <a:effectLst/>
                <a:uLnTx/>
                <a:uFillTx/>
                <a:latin typeface="Times New Roman" pitchFamily="18" charset="0"/>
                <a:ea typeface="新宋体" panose="02010609030101010101" charset="-122"/>
                <a:cs typeface="宋体" panose="02010600030101010101" pitchFamily="2" charset="-122"/>
              </a:rPr>
              <a:t>、作者所咏的归燕出身微渺，却十分勤劳。【</a:t>
            </a:r>
            <a:r>
              <a:rPr kumimoji="0" lang="zh-CN" altLang="zh-CN" sz="2400" b="1" i="0" u="none" strike="noStrike" kern="1200" cap="none" spc="0" normalizeH="0" baseline="0" noProof="0">
                <a:ln>
                  <a:noFill/>
                </a:ln>
                <a:solidFill>
                  <a:schemeClr val="tx1"/>
                </a:solidFill>
                <a:effectLst/>
                <a:uLnTx/>
                <a:uFillTx/>
                <a:latin typeface="Times New Roman" pitchFamily="18" charset="0"/>
                <a:ea typeface="新宋体" panose="02010609030101010101" charset="-122"/>
                <a:cs typeface="宋体" panose="02010600030101010101" pitchFamily="2" charset="-122"/>
              </a:rPr>
              <a:t>物象特征</a:t>
            </a:r>
            <a:r>
              <a:rPr kumimoji="0" lang="zh-CN" altLang="zh-CN" sz="2400" b="1" i="0" u="none" strike="noStrike" kern="1200" cap="none" spc="0" normalizeH="0" baseline="0" noProof="0">
                <a:ln>
                  <a:noFill/>
                </a:ln>
                <a:solidFill>
                  <a:srgbClr val="FF0000"/>
                </a:solidFill>
                <a:effectLst/>
                <a:uLnTx/>
                <a:uFillTx/>
                <a:latin typeface="Times New Roman" pitchFamily="18" charset="0"/>
                <a:ea typeface="新宋体" panose="02010609030101010101" charset="-122"/>
                <a:cs typeface="宋体" panose="02010600030101010101" pitchFamily="2" charset="-122"/>
              </a:rPr>
              <a:t>】一到春天，不知“泥滓”之贱，只见“玉堂”开着，便一日数次出入其间，衔泥作窠，不与他物相争，【</a:t>
            </a:r>
            <a:r>
              <a:rPr kumimoji="0" lang="zh-CN" altLang="zh-CN" sz="2400" b="1" i="0" u="none" strike="noStrike" kern="1200" cap="none" spc="0" normalizeH="0" baseline="0" noProof="0">
                <a:ln>
                  <a:noFill/>
                </a:ln>
                <a:solidFill>
                  <a:schemeClr val="tx1"/>
                </a:solidFill>
                <a:effectLst/>
                <a:uLnTx/>
                <a:uFillTx/>
                <a:latin typeface="Times New Roman" pitchFamily="18" charset="0"/>
                <a:ea typeface="新宋体" panose="02010609030101010101" charset="-122"/>
                <a:cs typeface="宋体" panose="02010600030101010101" pitchFamily="2" charset="-122"/>
              </a:rPr>
              <a:t>内在品格精神</a:t>
            </a:r>
            <a:r>
              <a:rPr kumimoji="0" lang="zh-CN" altLang="zh-CN" sz="2400" b="1" i="0" u="none" strike="noStrike" kern="1200" cap="none" spc="0" normalizeH="0" baseline="0" noProof="0">
                <a:ln>
                  <a:noFill/>
                </a:ln>
                <a:solidFill>
                  <a:srgbClr val="FF0000"/>
                </a:solidFill>
                <a:effectLst/>
                <a:uLnTx/>
                <a:uFillTx/>
                <a:latin typeface="Times New Roman" pitchFamily="18" charset="0"/>
                <a:ea typeface="新宋体" panose="02010609030101010101" charset="-122"/>
                <a:cs typeface="宋体" panose="02010600030101010101" pitchFamily="2" charset="-122"/>
              </a:rPr>
              <a:t>】结果还是被猜忌。</a:t>
            </a:r>
            <a:endParaRPr kumimoji="0" lang="zh-CN" altLang="zh-CN" sz="2400" b="1" i="0" u="none" strike="noStrike" kern="1200" cap="none" spc="0" normalizeH="0" baseline="0" noProof="0">
              <a:ln>
                <a:noFill/>
              </a:ln>
              <a:solidFill>
                <a:schemeClr val="tx1"/>
              </a:solidFill>
              <a:effectLst/>
              <a:uLnTx/>
              <a:uFillTx/>
              <a:latin typeface="Times New Roman" pitchFamily="18" charset="0"/>
              <a:ea typeface="宋体" pitchFamily="2" charset="-122"/>
              <a:cs typeface="宋体" panose="02010600030101010101" pitchFamily="2" charset="-122"/>
            </a:endParaRPr>
          </a:p>
          <a:p>
            <a:pPr marL="0" marR="0" lvl="0" indent="0" algn="just" defTabSz="914400" rtl="0" eaLnBrk="0" fontAlgn="base" latinLnBrk="0" hangingPunct="0">
              <a:lnSpc>
                <a:spcPct val="100000"/>
              </a:lnSpc>
              <a:spcBef>
                <a:spcPct val="0"/>
              </a:spcBef>
              <a:spcAft>
                <a:spcPct val="0"/>
              </a:spcAft>
              <a:buClrTx/>
              <a:buSzTx/>
              <a:buFontTx/>
              <a:buNone/>
              <a:defRPr/>
            </a:pPr>
            <a:r>
              <a:rPr kumimoji="0" lang="en-US" altLang="zh-CN" sz="2400" b="1" i="0" u="none" strike="noStrike" kern="1200" cap="none" spc="0" normalizeH="0" baseline="0" noProof="0">
                <a:ln>
                  <a:noFill/>
                </a:ln>
                <a:solidFill>
                  <a:srgbClr val="FF0000"/>
                </a:solidFill>
                <a:effectLst/>
                <a:uLnTx/>
                <a:uFillTx/>
                <a:latin typeface="新宋体" panose="02010609030101010101" charset="-122"/>
                <a:ea typeface="宋体" pitchFamily="2" charset="-122"/>
                <a:cs typeface="宋体" panose="02010600030101010101" pitchFamily="2" charset="-122"/>
              </a:rPr>
              <a:t>2</a:t>
            </a:r>
            <a:r>
              <a:rPr kumimoji="0" lang="zh-CN" altLang="zh-CN" sz="2400" b="1" i="0" u="none" strike="noStrike" kern="1200" cap="none" spc="0" normalizeH="0" baseline="0" noProof="0">
                <a:ln>
                  <a:noFill/>
                </a:ln>
                <a:solidFill>
                  <a:srgbClr val="FF0000"/>
                </a:solidFill>
                <a:effectLst/>
                <a:uLnTx/>
                <a:uFillTx/>
                <a:latin typeface="Times New Roman" pitchFamily="18" charset="0"/>
                <a:ea typeface="新宋体" panose="02010609030101010101" charset="-122"/>
                <a:cs typeface="宋体" panose="02010600030101010101" pitchFamily="2" charset="-122"/>
              </a:rPr>
              <a:t>、作者借燕喻己，自己出身微贱，在圣明的时代暂时来朝廷做官，日夜辛劳 ，无心与他人争权夺利，却仍遭到排挤猜忌。借本诗表达了隐退之意。【</a:t>
            </a:r>
            <a:r>
              <a:rPr kumimoji="0" lang="zh-CN" altLang="zh-CN" sz="2400" b="1" i="0" u="none" strike="noStrike" kern="1200" cap="none" spc="0" normalizeH="0" baseline="0" noProof="0">
                <a:ln>
                  <a:noFill/>
                </a:ln>
                <a:solidFill>
                  <a:schemeClr val="tx1"/>
                </a:solidFill>
                <a:effectLst/>
                <a:uLnTx/>
                <a:uFillTx/>
                <a:latin typeface="Times New Roman" pitchFamily="18" charset="0"/>
                <a:ea typeface="新宋体" panose="02010609030101010101" charset="-122"/>
                <a:cs typeface="宋体" panose="02010600030101010101" pitchFamily="2" charset="-122"/>
              </a:rPr>
              <a:t>所托之情</a:t>
            </a:r>
            <a:r>
              <a:rPr kumimoji="0" lang="zh-CN" altLang="zh-CN" sz="2400" b="1" i="0" u="none" strike="noStrike" kern="1200" cap="none" spc="0" normalizeH="0" baseline="0" noProof="0">
                <a:ln>
                  <a:noFill/>
                </a:ln>
                <a:solidFill>
                  <a:srgbClr val="FF0000"/>
                </a:solidFill>
                <a:effectLst/>
                <a:uLnTx/>
                <a:uFillTx/>
                <a:latin typeface="Times New Roman" pitchFamily="18" charset="0"/>
                <a:ea typeface="新宋体" panose="02010609030101010101" charset="-122"/>
                <a:cs typeface="宋体" panose="02010600030101010101" pitchFamily="2" charset="-122"/>
              </a:rPr>
              <a:t>】</a:t>
            </a:r>
            <a:endParaRPr kumimoji="0" lang="zh-CN" altLang="zh-CN" sz="2400" b="1" i="0" u="none" strike="noStrike" kern="1200" cap="none" spc="0" normalizeH="0" baseline="0" noProof="0">
              <a:ln>
                <a:noFill/>
              </a:ln>
              <a:solidFill>
                <a:schemeClr val="tx1"/>
              </a:solidFill>
              <a:effectLst/>
              <a:uLnTx/>
              <a:uFillTx/>
              <a:latin typeface="Times New Roman" pitchFamily="18" charset="0"/>
              <a:ea typeface="宋体" pitchFamily="2" charset="-122"/>
              <a:cs typeface="宋体" panose="02010600030101010101" pitchFamily="2" charset="-122"/>
            </a:endParaRPr>
          </a:p>
        </p:txBody>
      </p:sp>
      <p:sp>
        <p:nvSpPr>
          <p:cNvPr id="56324" name="矩形 5"/>
          <p:cNvSpPr/>
          <p:nvPr/>
        </p:nvSpPr>
        <p:spPr>
          <a:xfrm>
            <a:off x="106998" y="-317"/>
            <a:ext cx="2011680" cy="645160"/>
          </a:xfrm>
          <a:prstGeom prst="rect">
            <a:avLst/>
          </a:prstGeom>
          <a:noFill/>
          <a:ln w="9525">
            <a:noFill/>
          </a:ln>
        </p:spPr>
        <p:txBody>
          <a:bodyPr wrap="none">
            <a:spAutoFit/>
          </a:bodyPr>
          <a:lstStyle/>
          <a:p>
            <a:r>
              <a:rPr lang="zh-CN" altLang="zh-CN" sz="3600" b="1">
                <a:latin typeface="Arial" pitchFamily="34" charset="0"/>
              </a:rPr>
              <a:t>规范答题</a:t>
            </a:r>
          </a:p>
        </p:txBody>
      </p:sp>
    </p:spTree>
  </p:cSld>
  <p:clrMapOvr>
    <a:masterClrMapping/>
  </p:clrMapOvr>
  <p:transition spd="med">
    <p:split orient="vert"/>
  </p:transition>
  <p:timing/>
</p:sld>
</file>

<file path=ppt/slides/slide5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9394" name="矩形 3"/>
          <p:cNvSpPr/>
          <p:nvPr/>
        </p:nvSpPr>
        <p:spPr>
          <a:xfrm>
            <a:off x="184785" y="892175"/>
            <a:ext cx="11779885" cy="2461260"/>
          </a:xfrm>
          <a:prstGeom prst="rect">
            <a:avLst/>
          </a:prstGeom>
          <a:noFill/>
          <a:ln w="9525">
            <a:noFill/>
          </a:ln>
        </p:spPr>
        <p:txBody>
          <a:bodyPr wrap="square">
            <a:spAutoFit/>
          </a:bodyPr>
          <a:lstStyle/>
          <a:p>
            <a:pPr algn="ctr"/>
            <a:r>
              <a:rPr lang="en-US" altLang="zh-CN">
                <a:latin typeface="Arial" pitchFamily="34" charset="0"/>
              </a:rPr>
              <a:t>                </a:t>
            </a:r>
            <a:r>
              <a:rPr lang="zh-CN" altLang="zh-CN" sz="3200">
                <a:latin typeface="楷体" charset="-122"/>
                <a:ea typeface="楷体" charset="-122"/>
              </a:rPr>
              <a:t>孤　桐</a:t>
            </a:r>
            <a:r>
              <a:rPr lang="en-US" altLang="zh-CN" sz="3200">
                <a:latin typeface="楷体" charset="-122"/>
                <a:ea typeface="楷体" charset="-122"/>
              </a:rPr>
              <a:t>    </a:t>
            </a:r>
            <a:r>
              <a:rPr lang="zh-CN" altLang="zh-CN" sz="3200">
                <a:latin typeface="楷体" charset="-122"/>
                <a:ea typeface="楷体" charset="-122"/>
              </a:rPr>
              <a:t>王安石</a:t>
            </a:r>
          </a:p>
          <a:p>
            <a:pPr algn="ctr"/>
            <a:r>
              <a:rPr lang="en-US" altLang="zh-CN" sz="3200">
                <a:latin typeface="楷体" charset="-122"/>
                <a:ea typeface="楷体" charset="-122"/>
              </a:rPr>
              <a:t>        </a:t>
            </a:r>
            <a:r>
              <a:rPr lang="zh-CN" altLang="zh-CN" sz="3200">
                <a:latin typeface="楷体" charset="-122"/>
                <a:ea typeface="楷体" charset="-122"/>
              </a:rPr>
              <a:t>天质自森森，孤高几百寻。凌霄不屈己，得地本虚心。</a:t>
            </a:r>
          </a:p>
          <a:p>
            <a:pPr algn="ctr"/>
            <a:r>
              <a:rPr lang="en-US" altLang="zh-CN" sz="3200">
                <a:latin typeface="楷体" charset="-122"/>
                <a:ea typeface="楷体" charset="-122"/>
              </a:rPr>
              <a:t>        </a:t>
            </a:r>
            <a:r>
              <a:rPr lang="zh-CN" altLang="zh-CN" sz="3200">
                <a:latin typeface="楷体" charset="-122"/>
                <a:ea typeface="楷体" charset="-122"/>
              </a:rPr>
              <a:t>岁老根弥壮，阳骄叶更阴。明时思解愠，愿斫五弦琴。</a:t>
            </a:r>
          </a:p>
          <a:p>
            <a:r>
              <a:rPr lang="en-US" altLang="zh-CN" sz="2000">
                <a:latin typeface="楷体" charset="-122"/>
                <a:ea typeface="楷体" charset="-122"/>
              </a:rPr>
              <a:t>      [</a:t>
            </a:r>
            <a:r>
              <a:rPr lang="zh-CN" altLang="zh-CN" sz="2000">
                <a:latin typeface="楷体" charset="-122"/>
                <a:ea typeface="楷体" charset="-122"/>
              </a:rPr>
              <a:t>注</a:t>
            </a:r>
            <a:r>
              <a:rPr lang="en-US" altLang="zh-CN" sz="2000">
                <a:latin typeface="楷体" charset="-122"/>
                <a:ea typeface="楷体" charset="-122"/>
              </a:rPr>
              <a:t>]</a:t>
            </a:r>
            <a:r>
              <a:rPr lang="zh-CN" altLang="zh-CN" sz="2000">
                <a:latin typeface="楷体" charset="-122"/>
                <a:ea typeface="楷体" charset="-122"/>
              </a:rPr>
              <a:t>　</a:t>
            </a:r>
            <a:r>
              <a:rPr lang="en-US" altLang="zh-CN" sz="2000">
                <a:latin typeface="楷体" charset="-122"/>
                <a:ea typeface="楷体" charset="-122"/>
              </a:rPr>
              <a:t>① </a:t>
            </a:r>
            <a:r>
              <a:rPr lang="zh-CN" altLang="zh-CN" sz="2000">
                <a:latin typeface="楷体" charset="-122"/>
                <a:ea typeface="楷体" charset="-122"/>
              </a:rPr>
              <a:t>明时：政治清明的时代。愠：疾苦、怨愤。②桐木是造琴的上好材料。据《孔子家语》记载，帝舜曾一面弹着五弦琴，一面唱“南风之熏兮，可以解吾民之愠兮”。</a:t>
            </a:r>
          </a:p>
          <a:p>
            <a:r>
              <a:rPr lang="en-US" altLang="zh-CN">
                <a:latin typeface="Arial" pitchFamily="34" charset="0"/>
              </a:rPr>
              <a:t>       </a:t>
            </a:r>
            <a:endParaRPr lang="zh-CN" altLang="zh-CN" b="1">
              <a:solidFill>
                <a:srgbClr val="FF0000"/>
              </a:solidFill>
              <a:latin typeface="Arial" pitchFamily="34" charset="0"/>
            </a:endParaRPr>
          </a:p>
        </p:txBody>
      </p:sp>
      <p:sp>
        <p:nvSpPr>
          <p:cNvPr id="5" name="矩形 4"/>
          <p:cNvSpPr/>
          <p:nvPr/>
        </p:nvSpPr>
        <p:spPr>
          <a:xfrm>
            <a:off x="272415" y="4433570"/>
            <a:ext cx="11603990" cy="1753235"/>
          </a:xfrm>
          <a:prstGeom prst="rect">
            <a:avLst/>
          </a:prstGeom>
          <a:noFill/>
          <a:ln w="9525">
            <a:noFill/>
          </a:ln>
        </p:spPr>
        <p:txBody>
          <a:bodyPr wrap="square">
            <a:spAutoFit/>
          </a:bodyPr>
          <a:lstStyle/>
          <a:p>
            <a:r>
              <a:rPr lang="en-US" altLang="zh-CN" b="1">
                <a:solidFill>
                  <a:srgbClr val="FF0000"/>
                </a:solidFill>
                <a:latin typeface="Arial" pitchFamily="34" charset="0"/>
              </a:rPr>
              <a:t>       </a:t>
            </a:r>
            <a:r>
              <a:rPr lang="en-US" altLang="zh-CN" sz="3600" b="1">
                <a:solidFill>
                  <a:srgbClr val="FF0000"/>
                </a:solidFill>
                <a:latin typeface="Arial" pitchFamily="34" charset="0"/>
              </a:rPr>
              <a:t> </a:t>
            </a:r>
            <a:r>
              <a:rPr lang="zh-CN" altLang="zh-CN" sz="3600" b="1">
                <a:solidFill>
                  <a:srgbClr val="FF0000"/>
                </a:solidFill>
                <a:latin typeface="Arial" pitchFamily="34" charset="0"/>
              </a:rPr>
              <a:t>根深叶茂，高大粗壮。正直向上，虚心扎实，坚强不屈，年龄越大、环境越恶劣，意志越顽强。甘愿为百姓解除疾苦而献身。</a:t>
            </a:r>
          </a:p>
        </p:txBody>
      </p:sp>
      <p:sp>
        <p:nvSpPr>
          <p:cNvPr id="59396" name="矩形 1"/>
          <p:cNvSpPr/>
          <p:nvPr/>
        </p:nvSpPr>
        <p:spPr>
          <a:xfrm>
            <a:off x="74930" y="-317"/>
            <a:ext cx="2316480" cy="521970"/>
          </a:xfrm>
          <a:prstGeom prst="rect">
            <a:avLst/>
          </a:prstGeom>
          <a:noFill/>
          <a:ln w="9525">
            <a:noFill/>
          </a:ln>
        </p:spPr>
        <p:txBody>
          <a:bodyPr wrap="none">
            <a:spAutoFit/>
          </a:bodyPr>
          <a:lstStyle/>
          <a:p>
            <a:r>
              <a:rPr lang="zh-CN" altLang="zh-CN" sz="2800" b="1">
                <a:solidFill>
                  <a:srgbClr val="FF0000"/>
                </a:solidFill>
                <a:latin typeface="Arial" pitchFamily="34" charset="0"/>
              </a:rPr>
              <a:t>高考真题演练</a:t>
            </a:r>
          </a:p>
        </p:txBody>
      </p:sp>
      <p:sp>
        <p:nvSpPr>
          <p:cNvPr id="2" name="文本框 1"/>
          <p:cNvSpPr txBox="1"/>
          <p:nvPr/>
        </p:nvSpPr>
        <p:spPr>
          <a:xfrm>
            <a:off x="568325" y="3540125"/>
            <a:ext cx="10812780" cy="583565"/>
          </a:xfrm>
          <a:prstGeom prst="rect">
            <a:avLst/>
          </a:prstGeom>
          <a:noFill/>
        </p:spPr>
        <p:txBody>
          <a:bodyPr wrap="none" rtlCol="0">
            <a:spAutoFit/>
            <a:scene3d>
              <a:camera prst="orthographicFront"/>
              <a:lightRig rig="threePt" dir="t"/>
            </a:scene3d>
          </a:bodyPr>
          <a:lstStyle/>
          <a:p>
            <a:pPr algn="l"/>
            <a:r>
              <a:rPr lang="en-US" altLang="zh-CN" b="1">
                <a:solidFill>
                  <a:schemeClr val="accent4"/>
                </a:solidFill>
                <a:latin typeface="Arial" pitchFamily="34" charset="0"/>
                <a:sym typeface="+mn-ea"/>
              </a:rPr>
              <a:t> </a:t>
            </a:r>
            <a:r>
              <a:rPr lang="zh-CN" altLang="zh-CN" sz="3200" b="1">
                <a:solidFill>
                  <a:schemeClr val="accent1"/>
                </a:solidFill>
                <a:effectLst>
                  <a:outerShdw blurRad="38100" dist="25400" dir="5400000" algn="ctr" rotWithShape="0">
                    <a:srgbClr val="6E747A">
                      <a:alpha val="43000"/>
                    </a:srgbClr>
                  </a:outerShdw>
                </a:effectLst>
                <a:latin typeface="Arial" pitchFamily="34" charset="0"/>
                <a:sym typeface="+mn-ea"/>
              </a:rPr>
              <a:t>诗歌前六句表达了桐树怎样的特点？表达诗人怎样的思想？</a:t>
            </a:r>
          </a:p>
        </p:txBody>
      </p:sp>
    </p:spTree>
  </p:cSld>
  <p:clrMapOvr>
    <a:masterClrMapping/>
  </p:clrMapOvr>
  <p:transition spd="med">
    <p:split orient="vert"/>
  </p:transition>
  <p:timing/>
</p:sld>
</file>

<file path=ppt/slides/slide5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Rectangle 2"/>
          <p:cNvSpPr>
            <a:spLocks noGrp="1"/>
          </p:cNvSpPr>
          <p:nvPr>
            <p:ph type="title"/>
          </p:nvPr>
        </p:nvSpPr>
        <p:spPr>
          <a:xfrm>
            <a:off x="2011045" y="953135"/>
            <a:ext cx="10515600" cy="1325563"/>
          </a:xfrm>
        </p:spPr>
        <p:txBody>
          <a:bodyPr vert="horz" wrap="square" lIns="91440" tIns="45720" rIns="91440" bIns="45720" anchor="ctr"/>
          <a:lstStyle/>
          <a:p>
            <a:r>
              <a:rPr lang="zh-CN" altLang="en-US" sz="3600">
                <a:solidFill>
                  <a:srgbClr val="FF0000"/>
                </a:solidFill>
                <a:sym typeface="Arial" pitchFamily="34" charset="0"/>
              </a:rPr>
              <a:t>事象——借事抒情</a:t>
            </a:r>
          </a:p>
        </p:txBody>
      </p:sp>
      <p:sp>
        <p:nvSpPr>
          <p:cNvPr id="60419" name="Text Box 3"/>
          <p:cNvSpPr txBox="1"/>
          <p:nvPr/>
        </p:nvSpPr>
        <p:spPr>
          <a:xfrm>
            <a:off x="1469390" y="2399983"/>
            <a:ext cx="8382000" cy="521970"/>
          </a:xfrm>
          <a:prstGeom prst="rect">
            <a:avLst/>
          </a:prstGeom>
          <a:noFill/>
          <a:ln w="9525">
            <a:noFill/>
          </a:ln>
        </p:spPr>
        <p:txBody>
          <a:bodyPr>
            <a:spAutoFit/>
          </a:bodyPr>
          <a:lstStyle/>
          <a:p>
            <a:r>
              <a:rPr lang="zh-CN" altLang="en-US">
                <a:solidFill>
                  <a:srgbClr val="CC3300"/>
                </a:solidFill>
                <a:latin typeface="Times New Roman" pitchFamily="18" charset="0"/>
              </a:rPr>
              <a:t>       </a:t>
            </a:r>
            <a:r>
              <a:rPr lang="zh-CN" altLang="en-US" sz="2800">
                <a:solidFill>
                  <a:srgbClr val="CC3300"/>
                </a:solidFill>
                <a:latin typeface="Times New Roman" pitchFamily="18" charset="0"/>
              </a:rPr>
              <a:t> 寓情于事，叙述一件完整的事情，以抒发感情。</a:t>
            </a:r>
          </a:p>
        </p:txBody>
      </p:sp>
      <p:sp>
        <p:nvSpPr>
          <p:cNvPr id="61442" name="标题 1"/>
          <p:cNvSpPr>
            <a:spLocks noGrp="1"/>
          </p:cNvSpPr>
          <p:nvPr/>
        </p:nvSpPr>
        <p:spPr>
          <a:xfrm>
            <a:off x="2082165" y="3248660"/>
            <a:ext cx="3872230" cy="819150"/>
          </a:xfrm>
          <a:prstGeom prst="rect">
            <a:avLst/>
          </a:prstGeom>
        </p:spPr>
        <p:txBody>
          <a:bodyPr vert="horz" wrap="square"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a:solidFill>
                  <a:srgbClr val="FF0000"/>
                </a:solidFill>
              </a:rPr>
              <a:t>昔盛今衰，借古讽今</a:t>
            </a:r>
          </a:p>
        </p:txBody>
      </p:sp>
      <p:sp>
        <p:nvSpPr>
          <p:cNvPr id="62466" name="标题 1"/>
          <p:cNvSpPr>
            <a:spLocks noGrp="1"/>
          </p:cNvSpPr>
          <p:nvPr/>
        </p:nvSpPr>
        <p:spPr>
          <a:xfrm>
            <a:off x="2082165" y="4399915"/>
            <a:ext cx="2214880" cy="687070"/>
          </a:xfrm>
          <a:prstGeom prst="rect">
            <a:avLst/>
          </a:prstGeom>
        </p:spPr>
        <p:txBody>
          <a:bodyPr vert="horz" wrap="square" lIns="91440" tIns="45720" rIns="91440" bIns="45720" rtlCol="0"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600" b="1">
                <a:solidFill>
                  <a:srgbClr val="FF0000"/>
                </a:solidFill>
              </a:rPr>
              <a:t>典故</a:t>
            </a:r>
          </a:p>
        </p:txBody>
      </p:sp>
      <p:sp>
        <p:nvSpPr>
          <p:cNvPr id="54277" name="Text Box 7"/>
          <p:cNvSpPr txBox="1"/>
          <p:nvPr/>
        </p:nvSpPr>
        <p:spPr>
          <a:xfrm>
            <a:off x="732790" y="1325880"/>
            <a:ext cx="736600" cy="4664075"/>
          </a:xfrm>
          <a:prstGeom prst="rect">
            <a:avLst/>
          </a:prstGeom>
          <a:noFill/>
          <a:ln w="9525">
            <a:noFill/>
          </a:ln>
        </p:spPr>
        <p:txBody>
          <a:bodyPr vert="eaVert"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sz="2400" b="1">
                <a:solidFill>
                  <a:srgbClr val="000000"/>
                </a:solidFill>
                <a:latin typeface="Arial" pitchFamily="34" charset="0"/>
              </a:rPr>
              <a:t>        </a:t>
            </a:r>
            <a:r>
              <a:rPr lang="zh-CN" altLang="zh-CN" sz="3600" b="1">
                <a:solidFill>
                  <a:srgbClr val="000000"/>
                </a:solidFill>
                <a:latin typeface="Arial" pitchFamily="34" charset="0"/>
              </a:rPr>
              <a:t>鉴赏诗歌</a:t>
            </a:r>
            <a:r>
              <a:rPr lang="zh-CN" altLang="en-US" sz="3600" b="1">
                <a:solidFill>
                  <a:srgbClr val="000000"/>
                </a:solidFill>
                <a:latin typeface="Arial" pitchFamily="34" charset="0"/>
              </a:rPr>
              <a:t>事</a:t>
            </a:r>
            <a:r>
              <a:rPr lang="zh-CN" altLang="zh-CN" sz="3600" b="1">
                <a:solidFill>
                  <a:srgbClr val="000000"/>
                </a:solidFill>
                <a:latin typeface="Arial" pitchFamily="34" charset="0"/>
              </a:rPr>
              <a:t>象</a:t>
            </a:r>
          </a:p>
        </p:txBody>
      </p:sp>
    </p:spTree>
  </p:cSld>
  <p:clrMapOvr>
    <a:masterClrMapping/>
  </p:clrMapOvr>
  <p:transition spd="med"/>
  <p:timing/>
</p:sld>
</file>

<file path=ppt/slides/slide5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文本框 2"/>
          <p:cNvSpPr txBox="1"/>
          <p:nvPr/>
        </p:nvSpPr>
        <p:spPr>
          <a:xfrm>
            <a:off x="346710" y="730250"/>
            <a:ext cx="12067540" cy="4584700"/>
          </a:xfrm>
          <a:prstGeom prst="rect">
            <a:avLst/>
          </a:prstGeom>
          <a:noFill/>
        </p:spPr>
        <p:txBody>
          <a:bodyPr wrap="square" rtlCol="0">
            <a:spAutoFit/>
          </a:bodyPr>
          <a:lstStyle/>
          <a:p>
            <a:pPr algn="l"/>
            <a:endParaRPr lang="zh-CN" altLang="en-US" sz="2800"/>
          </a:p>
          <a:p>
            <a:pPr algn="l"/>
            <a:r>
              <a:rPr lang="zh-CN" altLang="en-US" sz="2800"/>
              <a:t>                    </a:t>
            </a:r>
            <a:r>
              <a:rPr lang="zh-CN" altLang="en-US" sz="2800" b="1">
                <a:latin typeface="华文楷体" panose="02010600040101010101" pitchFamily="2" charset="-122"/>
                <a:ea typeface="华文楷体" panose="02010600040101010101" pitchFamily="2" charset="-122"/>
                <a:cs typeface="华文楷体" panose="02010600040101010101" pitchFamily="2" charset="-122"/>
              </a:rPr>
              <a:t>示秬秸① 【宋】张耒②</a:t>
            </a:r>
          </a:p>
          <a:p>
            <a:pPr algn="l"/>
            <a:r>
              <a:rPr lang="zh-CN" altLang="en-US" sz="2400">
                <a:latin typeface="华文楷体" panose="02010600040101010101" pitchFamily="2" charset="-122"/>
                <a:ea typeface="华文楷体" panose="02010600040101010101" pitchFamily="2" charset="-122"/>
                <a:cs typeface="华文楷体" panose="02010600040101010101" pitchFamily="2" charset="-122"/>
              </a:rPr>
              <a:t>北邻卖饼儿，每五鼓未旦，即绕街呼卖，虽大寒烈风不废，而时略不少差也。因为作诗，且有示警， 示秬、秸。</a:t>
            </a:r>
            <a:endParaRPr lang="zh-CN" altLang="en-US" sz="2800"/>
          </a:p>
          <a:p>
            <a:pPr algn="l"/>
            <a:r>
              <a:rPr lang="zh-CN" altLang="en-US" sz="2800"/>
              <a:t>               城头月落霜如雪，楼头五更声欲绝。</a:t>
            </a:r>
          </a:p>
          <a:p>
            <a:pPr algn="l"/>
            <a:r>
              <a:rPr lang="zh-CN" altLang="en-US" sz="2800"/>
              <a:t>               捧盘出户歌一声，市楼东西人未行。</a:t>
            </a:r>
          </a:p>
          <a:p>
            <a:pPr algn="l"/>
            <a:r>
              <a:rPr lang="zh-CN" altLang="en-US" sz="2800"/>
              <a:t>              北风吹衣射我饼，不忧衣单忧饼冷。</a:t>
            </a:r>
          </a:p>
          <a:p>
            <a:pPr algn="l"/>
            <a:r>
              <a:rPr lang="zh-CN" altLang="en-US" sz="2800"/>
              <a:t>              业无高卑志当坚，男儿有求安得闲。</a:t>
            </a:r>
          </a:p>
          <a:p>
            <a:pPr algn="l"/>
            <a:r>
              <a:rPr lang="zh-CN" altLang="en-US" sz="2800"/>
              <a:t>【</a:t>
            </a:r>
            <a:r>
              <a:rPr lang="zh-CN" altLang="en-US" sz="2400">
                <a:latin typeface="华文楷体" panose="02010600040101010101" pitchFamily="2" charset="-122"/>
                <a:ea typeface="华文楷体" panose="02010600040101010101" pitchFamily="2" charset="-122"/>
                <a:cs typeface="华文楷体" panose="02010600040101010101" pitchFamily="2" charset="-122"/>
              </a:rPr>
              <a:t>注释】 ①秬秸(jù jiē)：张耒二子张秬、张秸。②张耒（lěi）：北宋著名文学家，曾官太常寺少卿。</a:t>
            </a:r>
          </a:p>
          <a:p>
            <a:pPr algn="l"/>
            <a:endParaRPr lang="zh-CN" altLang="en-US" sz="2400">
              <a:latin typeface="华文楷体" panose="02010600040101010101" pitchFamily="2" charset="-122"/>
              <a:ea typeface="华文楷体" panose="02010600040101010101" pitchFamily="2" charset="-122"/>
              <a:cs typeface="华文楷体" panose="02010600040101010101" pitchFamily="2" charset="-122"/>
            </a:endParaRPr>
          </a:p>
        </p:txBody>
      </p:sp>
      <p:sp>
        <p:nvSpPr>
          <p:cNvPr id="5" name="内容占位符 4"/>
          <p:cNvSpPr>
            <a:spLocks noGrp="1"/>
          </p:cNvSpPr>
          <p:nvPr/>
        </p:nvSpPr>
        <p:spPr>
          <a:xfrm>
            <a:off x="0" y="0"/>
            <a:ext cx="1659890" cy="743585"/>
          </a:xfrm>
          <a:prstGeom prst="rect">
            <a:avLst/>
          </a:prstGeom>
        </p:spPr>
        <p:txBody>
          <a:bodyPr vert="horz" lIns="91440" tIns="45720" rIns="91440" bIns="45720" rtlCol="0">
            <a:normAutofit fontScale="87500" lnSpcReduction="20000"/>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82550" indent="0">
              <a:buNone/>
            </a:pPr>
            <a:r>
              <a:rPr lang="zh-CN" altLang="en-US" sz="5400">
                <a:solidFill>
                  <a:srgbClr val="FF0000"/>
                </a:solidFill>
              </a:rPr>
              <a:t>示例</a:t>
            </a:r>
            <a:r>
              <a:rPr lang="zh-CN" altLang="en-US" sz="6600"/>
              <a:t>           </a:t>
            </a:r>
          </a:p>
        </p:txBody>
      </p:sp>
    </p:spTree>
  </p:cSld>
  <p:clrMapOvr>
    <a:masterClrMapping/>
  </p:clrMapOvr>
  <p:transition>
    <p:pull/>
  </p:transition>
  <p:timing/>
</p:sld>
</file>

<file path=ppt/slides/slide5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核心事件</a:t>
            </a:r>
          </a:p>
        </p:txBody>
      </p:sp>
      <p:sp>
        <p:nvSpPr>
          <p:cNvPr id="3" name="内容占位符 2"/>
          <p:cNvSpPr>
            <a:spLocks noGrp="1"/>
          </p:cNvSpPr>
          <p:nvPr>
            <p:ph idx="1"/>
          </p:nvPr>
        </p:nvSpPr>
        <p:spPr/>
        <p:txBody>
          <a:bodyPr/>
          <a:lstStyle/>
          <a:p>
            <a:pPr marL="82550" indent="0">
              <a:buNone/>
            </a:pPr>
            <a:endParaRPr lang="zh-CN" altLang="en-US" b="1">
              <a:latin typeface="华文楷体" panose="02010600040101010101" pitchFamily="2" charset="-122"/>
              <a:ea typeface="华文楷体" panose="02010600040101010101" pitchFamily="2" charset="-122"/>
              <a:cs typeface="华文楷体" panose="02010600040101010101" pitchFamily="2" charset="-122"/>
              <a:sym typeface="+mn-ea"/>
            </a:endParaRPr>
          </a:p>
          <a:p>
            <a:pPr marL="82550" indent="0">
              <a:buNone/>
            </a:pPr>
            <a:endParaRPr lang="zh-CN" altLang="en-US" b="1">
              <a:latin typeface="华文楷体" panose="02010600040101010101" pitchFamily="2" charset="-122"/>
              <a:ea typeface="华文楷体" panose="02010600040101010101" pitchFamily="2" charset="-122"/>
              <a:cs typeface="华文楷体" panose="02010600040101010101" pitchFamily="2" charset="-122"/>
              <a:sym typeface="+mn-ea"/>
            </a:endParaRPr>
          </a:p>
        </p:txBody>
      </p:sp>
      <p:sp>
        <p:nvSpPr>
          <p:cNvPr id="4" name="文本框 3"/>
          <p:cNvSpPr txBox="1"/>
          <p:nvPr/>
        </p:nvSpPr>
        <p:spPr>
          <a:xfrm>
            <a:off x="1598930" y="1447800"/>
            <a:ext cx="6366510" cy="583565"/>
          </a:xfrm>
          <a:prstGeom prst="rect">
            <a:avLst/>
          </a:prstGeom>
          <a:noFill/>
        </p:spPr>
        <p:txBody>
          <a:bodyPr wrap="none" rtlCol="0">
            <a:spAutoFit/>
          </a:bodyPr>
          <a:lstStyle/>
          <a:p>
            <a:pPr marL="82550" algn="l">
              <a:spcBef>
                <a:spcPts val="600"/>
              </a:spcBef>
              <a:buClr>
                <a:schemeClr val="accent1"/>
              </a:buClr>
              <a:buSzPct val="80000"/>
              <a:buFont typeface="Wingdings 2" panose="05020102010507070707"/>
              <a:buNone/>
            </a:pPr>
            <a:r>
              <a:rPr lang="zh-CN" altLang="en-US" sz="3200">
                <a:sym typeface="+mn-ea"/>
              </a:rPr>
              <a:t>人物：</a:t>
            </a:r>
            <a:r>
              <a:rPr lang="zh-CN" altLang="en-US" sz="3200">
                <a:solidFill>
                  <a:srgbClr val="FF0000"/>
                </a:solidFill>
                <a:sym typeface="+mn-ea"/>
              </a:rPr>
              <a:t>张耒、张</a:t>
            </a:r>
            <a:r>
              <a:rPr lang="zh-CN" altLang="en-US" sz="3200" b="1">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秬、张秸、卖饼儿</a:t>
            </a:r>
          </a:p>
        </p:txBody>
      </p:sp>
      <p:sp>
        <p:nvSpPr>
          <p:cNvPr id="6" name="文本框 5"/>
          <p:cNvSpPr txBox="1"/>
          <p:nvPr/>
        </p:nvSpPr>
        <p:spPr>
          <a:xfrm>
            <a:off x="1689735" y="2302510"/>
            <a:ext cx="4303395" cy="645160"/>
          </a:xfrm>
          <a:prstGeom prst="rect">
            <a:avLst/>
          </a:prstGeom>
          <a:noFill/>
        </p:spPr>
        <p:txBody>
          <a:bodyPr wrap="none" rtlCol="0">
            <a:spAutoFit/>
          </a:bodyPr>
          <a:lstStyle/>
          <a:p>
            <a:pPr algn="l"/>
            <a:r>
              <a:rPr lang="zh-CN" altLang="en-US" sz="3600" b="1">
                <a:latin typeface="华文楷体" panose="02010600040101010101" pitchFamily="2" charset="-122"/>
                <a:ea typeface="华文楷体" panose="02010600040101010101" pitchFamily="2" charset="-122"/>
                <a:cs typeface="华文楷体" panose="02010600040101010101" pitchFamily="2" charset="-122"/>
                <a:sym typeface="+mn-ea"/>
              </a:rPr>
              <a:t>时间：</a:t>
            </a:r>
            <a:r>
              <a:rPr lang="zh-CN" altLang="en-US" sz="3600" b="1">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深秋的五更天</a:t>
            </a:r>
          </a:p>
        </p:txBody>
      </p:sp>
      <p:sp>
        <p:nvSpPr>
          <p:cNvPr id="8" name="文本框 7"/>
          <p:cNvSpPr txBox="1"/>
          <p:nvPr/>
        </p:nvSpPr>
        <p:spPr>
          <a:xfrm>
            <a:off x="1689735" y="3106420"/>
            <a:ext cx="2472055" cy="645160"/>
          </a:xfrm>
          <a:prstGeom prst="rect">
            <a:avLst/>
          </a:prstGeom>
          <a:noFill/>
        </p:spPr>
        <p:txBody>
          <a:bodyPr wrap="none" rtlCol="0">
            <a:spAutoFit/>
          </a:bodyPr>
          <a:lstStyle/>
          <a:p>
            <a:pPr algn="l"/>
            <a:r>
              <a:rPr lang="zh-CN" altLang="en-US" sz="3600" b="1">
                <a:latin typeface="华文楷体" panose="02010600040101010101" pitchFamily="2" charset="-122"/>
                <a:ea typeface="华文楷体" panose="02010600040101010101" pitchFamily="2" charset="-122"/>
                <a:cs typeface="华文楷体" panose="02010600040101010101" pitchFamily="2" charset="-122"/>
                <a:sym typeface="+mn-ea"/>
              </a:rPr>
              <a:t>地点：</a:t>
            </a:r>
            <a:r>
              <a:rPr lang="zh-CN" altLang="en-US" sz="3600" b="1">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北邻</a:t>
            </a:r>
          </a:p>
        </p:txBody>
      </p:sp>
      <p:sp>
        <p:nvSpPr>
          <p:cNvPr id="9" name="文本框 8"/>
          <p:cNvSpPr txBox="1"/>
          <p:nvPr/>
        </p:nvSpPr>
        <p:spPr>
          <a:xfrm>
            <a:off x="188595" y="4620895"/>
            <a:ext cx="11873230" cy="1383665"/>
          </a:xfrm>
          <a:prstGeom prst="rect">
            <a:avLst/>
          </a:prstGeom>
          <a:noFill/>
        </p:spPr>
        <p:txBody>
          <a:bodyPr wrap="square" rtlCol="0">
            <a:spAutoFit/>
          </a:bodyPr>
          <a:lstStyle/>
          <a:p>
            <a:r>
              <a:rPr lang="zh-CN" altLang="en-US" sz="2800" b="1">
                <a:latin typeface="华文楷体" panose="02010600040101010101" pitchFamily="2" charset="-122"/>
                <a:ea typeface="华文楷体" panose="02010600040101010101" pitchFamily="2" charset="-122"/>
                <a:cs typeface="华文楷体" panose="02010600040101010101" pitchFamily="2" charset="-122"/>
              </a:rPr>
              <a:t>事件：一个当官的父亲给两个官二代儿子讲述一个关于北边邻居卖饼儿</a:t>
            </a:r>
          </a:p>
          <a:p>
            <a:r>
              <a:rPr lang="zh-CN" altLang="en-US" sz="2800" b="1">
                <a:latin typeface="华文楷体" panose="02010600040101010101" pitchFamily="2" charset="-122"/>
                <a:ea typeface="华文楷体" panose="02010600040101010101" pitchFamily="2" charset="-122"/>
                <a:cs typeface="华文楷体" panose="02010600040101010101" pitchFamily="2" charset="-122"/>
              </a:rPr>
              <a:t>深秋时节每天五点准时起来冒着寒风去卖饼的故事，通过此故事劝诫、</a:t>
            </a:r>
          </a:p>
          <a:p>
            <a:r>
              <a:rPr lang="zh-CN" altLang="en-US" sz="2800" b="1">
                <a:latin typeface="华文楷体" panose="02010600040101010101" pitchFamily="2" charset="-122"/>
                <a:ea typeface="华文楷体" panose="02010600040101010101" pitchFamily="2" charset="-122"/>
                <a:cs typeface="华文楷体" panose="02010600040101010101" pitchFamily="2" charset="-122"/>
              </a:rPr>
              <a:t>教育他的两个儿子。</a:t>
            </a:r>
          </a:p>
        </p:txBody>
      </p:sp>
      <p:sp>
        <p:nvSpPr>
          <p:cNvPr id="10" name="文本框 9"/>
          <p:cNvSpPr txBox="1"/>
          <p:nvPr/>
        </p:nvSpPr>
        <p:spPr>
          <a:xfrm>
            <a:off x="1773555" y="3837305"/>
            <a:ext cx="2281555" cy="645160"/>
          </a:xfrm>
          <a:prstGeom prst="rect">
            <a:avLst/>
          </a:prstGeom>
          <a:noFill/>
        </p:spPr>
        <p:txBody>
          <a:bodyPr wrap="square" rtlCol="0">
            <a:spAutoFit/>
          </a:bodyPr>
          <a:lstStyle/>
          <a:p>
            <a:r>
              <a:rPr lang="zh-CN" altLang="en-US" sz="3600"/>
              <a:t>事件：</a:t>
            </a:r>
            <a:r>
              <a:rPr lang="zh-CN" altLang="en-US" sz="3600">
                <a:solidFill>
                  <a:srgbClr val="FF0000"/>
                </a:solidFill>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1" presetClass="entr" presetSubtype="1" fill="hold" grpId="1"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heel(1)">
                                      <p:cBhvr>
                                        <p:cTn id="13" dur="2000"/>
                                        <p:tgtEl>
                                          <p:spTgt spid="6"/>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2" presetClass="entr" presetSubtype="8" fill="hold" grpId="4"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8" presetClass="entr" presetSubtype="16" fill="hold" grpId="3"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diamond(in)">
                                      <p:cBhvr>
                                        <p:cTn id="31"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1"/>
      <p:bldP spid="8" grpId="2"/>
      <p:bldP spid="9" grpId="3"/>
      <p:bldP spid="10" grpId="4"/>
    </p:bldLst>
  </p:timing>
</p:sld>
</file>

<file path=ppt/slides/slide5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2" name="表格 1"/>
          <p:cNvGraphicFramePr>
            <a:graphicFrameLocks noGrp="1"/>
          </p:cNvGraphicFramePr>
          <p:nvPr>
            <p:custDataLst>
              <p:tags r:id="rId3"/>
            </p:custDataLst>
          </p:nvPr>
        </p:nvGraphicFramePr>
        <p:xfrm>
          <a:off x="80010" y="1039495"/>
          <a:ext cx="12031345" cy="5163185"/>
        </p:xfrm>
        <a:graphic>
          <a:graphicData uri="http://schemas.openxmlformats.org/drawingml/2006/table">
            <a:tbl>
              <a:tblPr firstRow="1" bandRow="1">
                <a:tableStyleId>{5940675A-B579-460E-94D1-54222C63F5DA}</a:tableStyleId>
              </a:tblPr>
              <a:tblGrid>
                <a:gridCol w="8301355"/>
                <a:gridCol w="1927860"/>
                <a:gridCol w="1802130"/>
              </a:tblGrid>
              <a:tr h="584200">
                <a:tc>
                  <a:txBody>
                    <a:bodyPr/>
                    <a:lstStyle/>
                    <a:p>
                      <a:pPr algn="l">
                        <a:buNone/>
                      </a:pPr>
                      <a:r>
                        <a:rPr lang="zh-CN" altLang="en-US" sz="2400" b="1">
                          <a:solidFill>
                            <a:schemeClr val="tx1"/>
                          </a:solidFill>
                          <a:latin typeface="方正兰亭纤黑简体" panose="03000509000000000000" charset="-122"/>
                          <a:ea typeface="方正兰亭纤黑简体" panose="03000509000000000000" charset="-122"/>
                          <a:sym typeface="+mn-ea"/>
                        </a:rPr>
                        <a:t>年份 与 诗篇 </a:t>
                      </a:r>
                      <a:r>
                        <a:rPr lang="zh-CN" altLang="en-US" sz="2400" b="1">
                          <a:solidFill>
                            <a:srgbClr val="FF0000"/>
                          </a:solidFill>
                          <a:latin typeface="方正兰亭纤黑简体" panose="03000509000000000000" charset="-122"/>
                          <a:ea typeface="方正兰亭纤黑简体" panose="03000509000000000000" charset="-122"/>
                          <a:sym typeface="+mn-ea"/>
                        </a:rPr>
                        <a:t>                                                                   </a:t>
                      </a:r>
                    </a:p>
                  </a:txBody>
                  <a:tcPr marL="50097" marR="50097" marT="25048" marB="25048">
                    <a:solidFill>
                      <a:schemeClr val="bg1">
                        <a:lumMod val="95000"/>
                      </a:schemeClr>
                    </a:solidFill>
                  </a:tcPr>
                </a:tc>
                <a:tc>
                  <a:txBody>
                    <a:bodyPr/>
                    <a:lstStyle/>
                    <a:p>
                      <a:pPr algn="ctr">
                        <a:buNone/>
                      </a:pPr>
                      <a:r>
                        <a:rPr lang="zh-CN" altLang="en-US" sz="2400" b="1">
                          <a:solidFill>
                            <a:schemeClr val="tx1"/>
                          </a:solidFill>
                          <a:latin typeface="方正兰亭纤黑简体" panose="03000509000000000000" charset="-122"/>
                          <a:ea typeface="方正兰亭纤黑简体" panose="03000509000000000000" charset="-122"/>
                        </a:rPr>
                        <a:t>题型</a:t>
                      </a:r>
                    </a:p>
                  </a:txBody>
                  <a:tcPr marL="50097" marR="50097" marT="25048" marB="25048">
                    <a:solidFill>
                      <a:schemeClr val="bg1">
                        <a:lumMod val="95000"/>
                      </a:schemeClr>
                    </a:solidFill>
                  </a:tcPr>
                </a:tc>
                <a:tc>
                  <a:txBody>
                    <a:bodyPr/>
                    <a:lstStyle/>
                    <a:p>
                      <a:pPr algn="ctr">
                        <a:buNone/>
                      </a:pPr>
                      <a:r>
                        <a:rPr lang="zh-CN" altLang="en-US" sz="2400" b="1">
                          <a:solidFill>
                            <a:schemeClr val="tx1"/>
                          </a:solidFill>
                          <a:latin typeface="方正兰亭纤黑简体" panose="03000509000000000000" charset="-122"/>
                          <a:ea typeface="方正兰亭纤黑简体" panose="03000509000000000000" charset="-122"/>
                        </a:rPr>
                        <a:t>分值</a:t>
                      </a:r>
                    </a:p>
                  </a:txBody>
                  <a:tcPr marL="50097" marR="50097" marT="25048" marB="25048">
                    <a:solidFill>
                      <a:schemeClr val="bg1">
                        <a:lumMod val="95000"/>
                      </a:schemeClr>
                    </a:solidFill>
                  </a:tcPr>
                </a:tc>
              </a:tr>
              <a:tr h="586105">
                <a:tc>
                  <a:txBody>
                    <a:bodyPr/>
                    <a:lstStyle/>
                    <a:p>
                      <a:pPr algn="l">
                        <a:buNone/>
                      </a:pPr>
                      <a:r>
                        <a:rPr lang="en-US" altLang="zh-CN" sz="2400" b="1">
                          <a:solidFill>
                            <a:srgbClr val="FF0000"/>
                          </a:solidFill>
                          <a:sym typeface="+mn-ea"/>
                        </a:rPr>
                        <a:t>2015</a:t>
                      </a:r>
                      <a:r>
                        <a:rPr lang="zh-CN" altLang="en-US" sz="2400" b="1">
                          <a:solidFill>
                            <a:srgbClr val="FF0000"/>
                          </a:solidFill>
                          <a:sym typeface="+mn-ea"/>
                        </a:rPr>
                        <a:t>年全国I卷        岑参《发临洮将赴北庭留别》 </a:t>
                      </a:r>
                    </a:p>
                  </a:txBody>
                  <a:tcPr marL="50097" marR="50097" marT="25048" marB="25048">
                    <a:solidFill>
                      <a:schemeClr val="bg1">
                        <a:lumMod val="95000"/>
                      </a:schemeClr>
                    </a:solidFill>
                  </a:tcPr>
                </a:tc>
                <a:tc>
                  <a:txBody>
                    <a:bodyPr/>
                    <a:lstStyle/>
                    <a:p>
                      <a:pPr algn="ctr">
                        <a:buNone/>
                      </a:pPr>
                      <a:r>
                        <a:rPr lang="zh-CN" altLang="en-US" sz="2400" b="1">
                          <a:solidFill>
                            <a:srgbClr val="FF0000"/>
                          </a:solidFill>
                          <a:sym typeface="+mn-ea"/>
                        </a:rPr>
                        <a:t>主观题</a:t>
                      </a:r>
                    </a:p>
                  </a:txBody>
                  <a:tcPr marL="50097" marR="50097" marT="25048" marB="25048">
                    <a:solidFill>
                      <a:schemeClr val="bg1">
                        <a:lumMod val="95000"/>
                      </a:schemeClr>
                    </a:solidFill>
                  </a:tcPr>
                </a:tc>
                <a:tc>
                  <a:txBody>
                    <a:bodyPr/>
                    <a:lstStyle/>
                    <a:p>
                      <a:pPr algn="ctr">
                        <a:buNone/>
                      </a:pPr>
                      <a:r>
                        <a:rPr lang="en-US" altLang="zh-CN" sz="2400" b="1">
                          <a:solidFill>
                            <a:srgbClr val="FF0000"/>
                          </a:solidFill>
                        </a:rPr>
                        <a:t>5</a:t>
                      </a:r>
                      <a:r>
                        <a:rPr lang="zh-CN" altLang="en-US" sz="2400" b="1">
                          <a:solidFill>
                            <a:srgbClr val="FF0000"/>
                          </a:solidFill>
                        </a:rPr>
                        <a:t>分</a:t>
                      </a:r>
                    </a:p>
                  </a:txBody>
                  <a:tcPr marL="50097" marR="50097" marT="25048" marB="25048">
                    <a:solidFill>
                      <a:schemeClr val="bg1">
                        <a:lumMod val="95000"/>
                      </a:schemeClr>
                    </a:solidFill>
                  </a:tcPr>
                </a:tc>
              </a:tr>
              <a:tr h="586105">
                <a:tc>
                  <a:txBody>
                    <a:bodyPr/>
                    <a:lstStyle/>
                    <a:p>
                      <a:pPr algn="l">
                        <a:buNone/>
                      </a:pPr>
                      <a:r>
                        <a:rPr lang="en-US" altLang="zh-CN" sz="2400" b="1">
                          <a:sym typeface="+mn-ea"/>
                        </a:rPr>
                        <a:t>2016</a:t>
                      </a:r>
                      <a:r>
                        <a:rPr lang="zh-CN" altLang="en-US" sz="2400" b="1">
                          <a:sym typeface="+mn-ea"/>
                        </a:rPr>
                        <a:t>年北京卷         陆游《西村》</a:t>
                      </a:r>
                      <a:endParaRPr lang="zh-CN" altLang="en-US" sz="2400" b="1">
                        <a:solidFill>
                          <a:schemeClr val="tx1"/>
                        </a:solidFill>
                        <a:sym typeface="+mn-ea"/>
                      </a:endParaRPr>
                    </a:p>
                  </a:txBody>
                  <a:tcPr marL="50097" marR="50097" marT="25048" marB="25048">
                    <a:solidFill>
                      <a:schemeClr val="bg1">
                        <a:lumMod val="95000"/>
                      </a:schemeClr>
                    </a:solidFill>
                  </a:tcPr>
                </a:tc>
                <a:tc>
                  <a:txBody>
                    <a:bodyPr/>
                    <a:lstStyle/>
                    <a:p>
                      <a:pPr algn="ctr">
                        <a:buNone/>
                      </a:pPr>
                      <a:r>
                        <a:rPr lang="zh-CN" altLang="en-US" sz="2400" b="1">
                          <a:solidFill>
                            <a:srgbClr val="FF0000"/>
                          </a:solidFill>
                          <a:sym typeface="+mn-ea"/>
                        </a:rPr>
                        <a:t>主观题</a:t>
                      </a:r>
                    </a:p>
                  </a:txBody>
                  <a:tcPr marL="50097" marR="50097" marT="25048" marB="25048">
                    <a:solidFill>
                      <a:schemeClr val="bg1">
                        <a:lumMod val="95000"/>
                      </a:schemeClr>
                    </a:solidFill>
                  </a:tcPr>
                </a:tc>
                <a:tc>
                  <a:txBody>
                    <a:bodyPr/>
                    <a:lstStyle/>
                    <a:p>
                      <a:pPr algn="ctr">
                        <a:buNone/>
                      </a:pPr>
                      <a:r>
                        <a:rPr lang="en-US" altLang="zh-CN" sz="2400" b="1">
                          <a:solidFill>
                            <a:srgbClr val="FF0000"/>
                          </a:solidFill>
                        </a:rPr>
                        <a:t>6</a:t>
                      </a:r>
                      <a:r>
                        <a:rPr lang="zh-CN" altLang="en-US" sz="2400" b="1">
                          <a:solidFill>
                            <a:srgbClr val="FF0000"/>
                          </a:solidFill>
                        </a:rPr>
                        <a:t>分</a:t>
                      </a:r>
                    </a:p>
                  </a:txBody>
                  <a:tcPr marL="50097" marR="50097" marT="25048" marB="25048">
                    <a:solidFill>
                      <a:schemeClr val="bg1">
                        <a:lumMod val="95000"/>
                      </a:schemeClr>
                    </a:solidFill>
                  </a:tcPr>
                </a:tc>
              </a:tr>
              <a:tr h="586105">
                <a:tc>
                  <a:txBody>
                    <a:bodyPr/>
                    <a:lstStyle/>
                    <a:p>
                      <a:pPr algn="l">
                        <a:buNone/>
                      </a:pPr>
                      <a:r>
                        <a:rPr lang="en-US" altLang="zh-CN" sz="2400" b="1">
                          <a:solidFill>
                            <a:srgbClr val="FF0000"/>
                          </a:solidFill>
                          <a:sym typeface="+mn-ea"/>
                        </a:rPr>
                        <a:t>2016</a:t>
                      </a:r>
                      <a:r>
                        <a:rPr lang="zh-CN" altLang="en-US" sz="2400" b="1">
                          <a:solidFill>
                            <a:srgbClr val="FF0000"/>
                          </a:solidFill>
                          <a:sym typeface="+mn-ea"/>
                        </a:rPr>
                        <a:t>年全国III卷      曹翰《内宴奉诏作》</a:t>
                      </a:r>
                    </a:p>
                  </a:txBody>
                  <a:tcPr marL="50097" marR="50097" marT="25048" marB="25048">
                    <a:solidFill>
                      <a:schemeClr val="bg1">
                        <a:lumMod val="95000"/>
                      </a:schemeClr>
                    </a:solidFill>
                  </a:tcPr>
                </a:tc>
                <a:tc>
                  <a:txBody>
                    <a:bodyPr/>
                    <a:lstStyle/>
                    <a:p>
                      <a:pPr algn="ctr">
                        <a:buNone/>
                      </a:pPr>
                      <a:r>
                        <a:rPr lang="zh-CN" altLang="en-US" sz="2400" b="1">
                          <a:solidFill>
                            <a:srgbClr val="FF0000"/>
                          </a:solidFill>
                          <a:sym typeface="+mn-ea"/>
                        </a:rPr>
                        <a:t>主观题</a:t>
                      </a:r>
                    </a:p>
                  </a:txBody>
                  <a:tcPr marL="50097" marR="50097" marT="25048" marB="25048">
                    <a:solidFill>
                      <a:schemeClr val="bg1">
                        <a:lumMod val="95000"/>
                      </a:schemeClr>
                    </a:solidFill>
                  </a:tcPr>
                </a:tc>
                <a:tc>
                  <a:txBody>
                    <a:bodyPr/>
                    <a:lstStyle/>
                    <a:p>
                      <a:pPr algn="ctr">
                        <a:buNone/>
                      </a:pPr>
                      <a:r>
                        <a:rPr lang="en-US" altLang="zh-CN" sz="2400" b="1">
                          <a:solidFill>
                            <a:srgbClr val="FF0000"/>
                          </a:solidFill>
                        </a:rPr>
                        <a:t>6</a:t>
                      </a:r>
                      <a:r>
                        <a:rPr lang="zh-CN" altLang="en-US" sz="2400" b="1">
                          <a:solidFill>
                            <a:srgbClr val="FF0000"/>
                          </a:solidFill>
                        </a:rPr>
                        <a:t>分</a:t>
                      </a:r>
                    </a:p>
                  </a:txBody>
                  <a:tcPr marL="50097" marR="50097" marT="25048" marB="25048">
                    <a:solidFill>
                      <a:schemeClr val="bg1">
                        <a:lumMod val="95000"/>
                      </a:schemeClr>
                    </a:solidFill>
                  </a:tcPr>
                </a:tc>
              </a:tr>
              <a:tr h="586105">
                <a:tc>
                  <a:txBody>
                    <a:bodyPr/>
                    <a:lstStyle/>
                    <a:p>
                      <a:pPr algn="l">
                        <a:buNone/>
                      </a:pPr>
                      <a:r>
                        <a:rPr lang="en-US" altLang="zh-CN" sz="2400" b="1">
                          <a:solidFill>
                            <a:schemeClr val="tx1"/>
                          </a:solidFill>
                        </a:rPr>
                        <a:t>2017</a:t>
                      </a:r>
                      <a:r>
                        <a:rPr lang="zh-CN" altLang="en-US" sz="2400" b="1">
                          <a:solidFill>
                            <a:schemeClr val="tx1"/>
                          </a:solidFill>
                        </a:rPr>
                        <a:t>年北京卷         </a:t>
                      </a:r>
                      <a:r>
                        <a:rPr lang="zh-CN" altLang="en-US" sz="2400" b="1">
                          <a:solidFill>
                            <a:schemeClr val="tx1"/>
                          </a:solidFill>
                          <a:sym typeface="+mn-ea"/>
                        </a:rPr>
                        <a:t>王维</a:t>
                      </a:r>
                      <a:r>
                        <a:rPr lang="zh-CN" altLang="en-US" sz="2400" b="1">
                          <a:solidFill>
                            <a:schemeClr val="tx1"/>
                          </a:solidFill>
                        </a:rPr>
                        <a:t> 《晓行巴峡》 </a:t>
                      </a:r>
                    </a:p>
                  </a:txBody>
                  <a:tcPr marL="50097" marR="50097" marT="25048" marB="25048">
                    <a:solidFill>
                      <a:schemeClr val="bg1">
                        <a:lumMod val="95000"/>
                      </a:schemeClr>
                    </a:solidFill>
                  </a:tcPr>
                </a:tc>
                <a:tc>
                  <a:txBody>
                    <a:bodyPr/>
                    <a:lstStyle/>
                    <a:p>
                      <a:pPr algn="ctr">
                        <a:buNone/>
                      </a:pPr>
                      <a:r>
                        <a:rPr lang="zh-CN" altLang="en-US" sz="2400" b="1">
                          <a:solidFill>
                            <a:srgbClr val="FF0000"/>
                          </a:solidFill>
                          <a:sym typeface="+mn-ea"/>
                        </a:rPr>
                        <a:t>主观题</a:t>
                      </a:r>
                    </a:p>
                  </a:txBody>
                  <a:tcPr marL="50097" marR="50097" marT="25048" marB="25048">
                    <a:solidFill>
                      <a:schemeClr val="bg1">
                        <a:lumMod val="95000"/>
                      </a:schemeClr>
                    </a:solidFill>
                  </a:tcPr>
                </a:tc>
                <a:tc>
                  <a:txBody>
                    <a:bodyPr/>
                    <a:lstStyle/>
                    <a:p>
                      <a:pPr algn="ctr">
                        <a:buNone/>
                      </a:pPr>
                      <a:r>
                        <a:rPr lang="en-US" altLang="zh-CN" sz="2400" b="1">
                          <a:solidFill>
                            <a:srgbClr val="FF0000"/>
                          </a:solidFill>
                        </a:rPr>
                        <a:t>6</a:t>
                      </a:r>
                      <a:r>
                        <a:rPr lang="zh-CN" altLang="en-US" sz="2400" b="1">
                          <a:solidFill>
                            <a:srgbClr val="FF0000"/>
                          </a:solidFill>
                        </a:rPr>
                        <a:t>分</a:t>
                      </a:r>
                    </a:p>
                  </a:txBody>
                  <a:tcPr marL="50097" marR="50097" marT="25048" marB="25048">
                    <a:solidFill>
                      <a:schemeClr val="bg1">
                        <a:lumMod val="95000"/>
                      </a:schemeClr>
                    </a:solidFill>
                  </a:tcPr>
                </a:tc>
              </a:tr>
              <a:tr h="603250">
                <a:tc>
                  <a:txBody>
                    <a:bodyPr/>
                    <a:lstStyle/>
                    <a:p>
                      <a:pPr algn="l">
                        <a:buNone/>
                      </a:pPr>
                      <a:r>
                        <a:rPr lang="en-US" altLang="zh-CN" sz="2400" b="1">
                          <a:solidFill>
                            <a:srgbClr val="FF0000"/>
                          </a:solidFill>
                        </a:rPr>
                        <a:t>2018</a:t>
                      </a:r>
                      <a:r>
                        <a:rPr lang="zh-CN" altLang="en-US" sz="2400" b="1">
                          <a:solidFill>
                            <a:srgbClr val="FF0000"/>
                          </a:solidFill>
                        </a:rPr>
                        <a:t>年</a:t>
                      </a:r>
                      <a:r>
                        <a:rPr lang="zh-CN" altLang="en-US" sz="2400" b="1">
                          <a:solidFill>
                            <a:srgbClr val="FF0000"/>
                          </a:solidFill>
                          <a:sym typeface="+mn-ea"/>
                        </a:rPr>
                        <a:t>全国I卷        李 贺《野  歌》</a:t>
                      </a:r>
                    </a:p>
                  </a:txBody>
                  <a:tcPr marL="50097" marR="50097" marT="25048" marB="25048">
                    <a:solidFill>
                      <a:schemeClr val="bg1">
                        <a:lumMod val="95000"/>
                      </a:schemeClr>
                    </a:solidFill>
                  </a:tcPr>
                </a:tc>
                <a:tc>
                  <a:txBody>
                    <a:bodyPr/>
                    <a:lstStyle/>
                    <a:p>
                      <a:pPr algn="ctr">
                        <a:buNone/>
                      </a:pPr>
                      <a:r>
                        <a:rPr lang="zh-CN" altLang="en-US" sz="2400" b="1">
                          <a:solidFill>
                            <a:schemeClr val="tx1"/>
                          </a:solidFill>
                        </a:rPr>
                        <a:t>选择题</a:t>
                      </a:r>
                    </a:p>
                  </a:txBody>
                  <a:tcPr marL="50097" marR="50097" marT="25048" marB="25048">
                    <a:solidFill>
                      <a:schemeClr val="bg1">
                        <a:lumMod val="95000"/>
                      </a:schemeClr>
                    </a:solidFill>
                  </a:tcPr>
                </a:tc>
                <a:tc>
                  <a:txBody>
                    <a:bodyPr/>
                    <a:lstStyle/>
                    <a:p>
                      <a:pPr algn="ctr">
                        <a:buNone/>
                      </a:pPr>
                      <a:r>
                        <a:rPr lang="en-US" altLang="zh-CN" sz="2400" b="1">
                          <a:solidFill>
                            <a:schemeClr val="tx1"/>
                          </a:solidFill>
                        </a:rPr>
                        <a:t>3</a:t>
                      </a:r>
                      <a:r>
                        <a:rPr lang="zh-CN" altLang="en-US" sz="2400" b="1">
                          <a:solidFill>
                            <a:schemeClr val="tx1"/>
                          </a:solidFill>
                        </a:rPr>
                        <a:t>分</a:t>
                      </a:r>
                    </a:p>
                  </a:txBody>
                  <a:tcPr marL="50097" marR="50097" marT="25048" marB="25048">
                    <a:solidFill>
                      <a:schemeClr val="bg1">
                        <a:lumMod val="95000"/>
                      </a:schemeClr>
                    </a:solidFill>
                  </a:tcPr>
                </a:tc>
              </a:tr>
              <a:tr h="592455">
                <a:tc>
                  <a:txBody>
                    <a:bodyPr/>
                    <a:lstStyle/>
                    <a:p>
                      <a:pPr algn="l">
                        <a:buNone/>
                      </a:pPr>
                      <a:r>
                        <a:rPr lang="en-US" altLang="zh-CN" sz="2400" b="1">
                          <a:solidFill>
                            <a:srgbClr val="FF0000"/>
                          </a:solidFill>
                        </a:rPr>
                        <a:t>2018</a:t>
                      </a:r>
                      <a:r>
                        <a:rPr lang="zh-CN" altLang="en-US" sz="2400" b="1">
                          <a:solidFill>
                            <a:srgbClr val="FF0000"/>
                          </a:solidFill>
                        </a:rPr>
                        <a:t>年全国</a:t>
                      </a:r>
                      <a:r>
                        <a:rPr lang="zh-CN" altLang="en-US" sz="2400" b="1">
                          <a:solidFill>
                            <a:srgbClr val="FF0000"/>
                          </a:solidFill>
                          <a:sym typeface="+mn-ea"/>
                        </a:rPr>
                        <a:t>III卷      王 建《精卫词》</a:t>
                      </a:r>
                    </a:p>
                  </a:txBody>
                  <a:tcPr marL="50097" marR="50097" marT="25048" marB="25048">
                    <a:solidFill>
                      <a:schemeClr val="bg1">
                        <a:lumMod val="95000"/>
                      </a:schemeClr>
                    </a:solidFill>
                  </a:tcPr>
                </a:tc>
                <a:tc>
                  <a:txBody>
                    <a:bodyPr/>
                    <a:lstStyle/>
                    <a:p>
                      <a:pPr algn="ctr">
                        <a:buNone/>
                      </a:pPr>
                      <a:r>
                        <a:rPr lang="zh-CN" altLang="en-US" sz="2400" b="1">
                          <a:solidFill>
                            <a:schemeClr val="tx1"/>
                          </a:solidFill>
                          <a:sym typeface="+mn-ea"/>
                        </a:rPr>
                        <a:t>选择题</a:t>
                      </a:r>
                    </a:p>
                  </a:txBody>
                  <a:tcPr marL="50097" marR="50097" marT="25048" marB="25048">
                    <a:solidFill>
                      <a:schemeClr val="bg1">
                        <a:lumMod val="95000"/>
                      </a:schemeClr>
                    </a:solidFill>
                  </a:tcPr>
                </a:tc>
                <a:tc>
                  <a:txBody>
                    <a:bodyPr/>
                    <a:lstStyle/>
                    <a:p>
                      <a:pPr algn="ctr">
                        <a:buNone/>
                      </a:pPr>
                      <a:r>
                        <a:rPr lang="en-US" altLang="zh-CN" sz="2400" b="1">
                          <a:solidFill>
                            <a:schemeClr val="tx1"/>
                          </a:solidFill>
                        </a:rPr>
                        <a:t>3</a:t>
                      </a:r>
                      <a:r>
                        <a:rPr lang="zh-CN" altLang="en-US" sz="2400" b="1">
                          <a:solidFill>
                            <a:schemeClr val="tx1"/>
                          </a:solidFill>
                        </a:rPr>
                        <a:t>分</a:t>
                      </a:r>
                    </a:p>
                  </a:txBody>
                  <a:tcPr marL="50097" marR="50097" marT="25048" marB="25048">
                    <a:solidFill>
                      <a:schemeClr val="bg1">
                        <a:lumMod val="95000"/>
                      </a:schemeClr>
                    </a:solidFill>
                  </a:tcPr>
                </a:tc>
              </a:tr>
              <a:tr h="579755">
                <a:tc>
                  <a:txBody>
                    <a:bodyPr/>
                    <a:lstStyle/>
                    <a:p>
                      <a:pPr algn="l">
                        <a:buNone/>
                      </a:pPr>
                      <a:r>
                        <a:rPr lang="zh-CN" altLang="en-US" sz="2400" b="1">
                          <a:solidFill>
                            <a:schemeClr val="tx1"/>
                          </a:solidFill>
                        </a:rPr>
                        <a:t>2019年北京卷         </a:t>
                      </a:r>
                      <a:r>
                        <a:rPr lang="zh-CN" altLang="en-US" sz="2400" b="1">
                          <a:solidFill>
                            <a:schemeClr val="tx1"/>
                          </a:solidFill>
                          <a:sym typeface="+mn-ea"/>
                        </a:rPr>
                        <a:t>陈与义《</a:t>
                      </a:r>
                      <a:r>
                        <a:rPr lang="zh-CN" altLang="en-US" sz="2400" b="1">
                          <a:solidFill>
                            <a:schemeClr val="tx1"/>
                          </a:solidFill>
                        </a:rPr>
                        <a:t>和张规臣水墨梅五绝》   </a:t>
                      </a:r>
                    </a:p>
                  </a:txBody>
                  <a:tcPr marL="50097" marR="50097" marT="25048" marB="25048">
                    <a:solidFill>
                      <a:schemeClr val="bg1">
                        <a:lumMod val="95000"/>
                      </a:schemeClr>
                    </a:solidFill>
                  </a:tcPr>
                </a:tc>
                <a:tc>
                  <a:txBody>
                    <a:bodyPr/>
                    <a:lstStyle/>
                    <a:p>
                      <a:pPr algn="ctr">
                        <a:buNone/>
                      </a:pPr>
                      <a:r>
                        <a:rPr lang="zh-CN" altLang="en-US" sz="2400" b="1">
                          <a:solidFill>
                            <a:srgbClr val="FF0000"/>
                          </a:solidFill>
                          <a:sym typeface="+mn-ea"/>
                        </a:rPr>
                        <a:t>主观题</a:t>
                      </a:r>
                    </a:p>
                  </a:txBody>
                  <a:tcPr marL="50097" marR="50097" marT="25048" marB="25048">
                    <a:solidFill>
                      <a:schemeClr val="bg1">
                        <a:lumMod val="95000"/>
                      </a:schemeClr>
                    </a:solidFill>
                  </a:tcPr>
                </a:tc>
                <a:tc>
                  <a:txBody>
                    <a:bodyPr/>
                    <a:lstStyle/>
                    <a:p>
                      <a:pPr algn="ctr">
                        <a:buNone/>
                      </a:pPr>
                      <a:r>
                        <a:rPr lang="en-US" altLang="zh-CN" sz="2400" b="1">
                          <a:solidFill>
                            <a:srgbClr val="FF0000"/>
                          </a:solidFill>
                        </a:rPr>
                        <a:t>6</a:t>
                      </a:r>
                      <a:r>
                        <a:rPr lang="zh-CN" altLang="en-US" sz="2400" b="1">
                          <a:solidFill>
                            <a:srgbClr val="FF0000"/>
                          </a:solidFill>
                        </a:rPr>
                        <a:t>分</a:t>
                      </a:r>
                    </a:p>
                  </a:txBody>
                  <a:tcPr marL="50097" marR="50097" marT="25048" marB="25048">
                    <a:solidFill>
                      <a:schemeClr val="bg1">
                        <a:lumMod val="95000"/>
                      </a:schemeClr>
                    </a:solidFill>
                  </a:tcPr>
                </a:tc>
              </a:tr>
              <a:tr h="459105">
                <a:tc>
                  <a:txBody>
                    <a:bodyPr/>
                    <a:lstStyle/>
                    <a:p>
                      <a:pPr algn="l">
                        <a:buNone/>
                      </a:pPr>
                      <a:r>
                        <a:rPr lang="zh-CN" altLang="en-US" sz="2400" b="1">
                          <a:solidFill>
                            <a:srgbClr val="FF0000"/>
                          </a:solidFill>
                        </a:rPr>
                        <a:t>2019年全国</a:t>
                      </a:r>
                      <a:r>
                        <a:rPr lang="zh-CN" altLang="en-US" sz="2400" b="1">
                          <a:solidFill>
                            <a:srgbClr val="FF0000"/>
                          </a:solidFill>
                          <a:sym typeface="+mn-ea"/>
                        </a:rPr>
                        <a:t>III</a:t>
                      </a:r>
                      <a:r>
                        <a:rPr lang="zh-CN" altLang="en-US" sz="2400" b="1">
                          <a:solidFill>
                            <a:srgbClr val="FF0000"/>
                          </a:solidFill>
                        </a:rPr>
                        <a:t>卷      </a:t>
                      </a:r>
                      <a:r>
                        <a:rPr lang="zh-CN" altLang="en-US" sz="2400" b="1">
                          <a:solidFill>
                            <a:srgbClr val="FF0000"/>
                          </a:solidFill>
                          <a:sym typeface="+mn-ea"/>
                        </a:rPr>
                        <a:t>刘禹锡《</a:t>
                      </a:r>
                      <a:r>
                        <a:rPr lang="zh-CN" altLang="en-US" sz="2400" b="1">
                          <a:solidFill>
                            <a:srgbClr val="FF0000"/>
                          </a:solidFill>
                        </a:rPr>
                        <a:t> 插田歌》（节选）  </a:t>
                      </a:r>
                    </a:p>
                  </a:txBody>
                  <a:tcPr marL="50097" marR="50097" marT="25048" marB="25048">
                    <a:solidFill>
                      <a:schemeClr val="bg1">
                        <a:lumMod val="95000"/>
                      </a:schemeClr>
                    </a:solidFill>
                  </a:tcPr>
                </a:tc>
                <a:tc>
                  <a:txBody>
                    <a:bodyPr/>
                    <a:lstStyle/>
                    <a:p>
                      <a:pPr algn="ctr">
                        <a:buNone/>
                      </a:pPr>
                      <a:r>
                        <a:rPr lang="zh-CN" altLang="en-US" sz="2400" b="1">
                          <a:solidFill>
                            <a:srgbClr val="FF0000"/>
                          </a:solidFill>
                          <a:sym typeface="+mn-ea"/>
                        </a:rPr>
                        <a:t>主观题</a:t>
                      </a:r>
                    </a:p>
                  </a:txBody>
                  <a:tcPr marL="50097" marR="50097" marT="25048" marB="25048">
                    <a:solidFill>
                      <a:schemeClr val="bg1">
                        <a:lumMod val="95000"/>
                      </a:schemeClr>
                    </a:solidFill>
                  </a:tcPr>
                </a:tc>
                <a:tc>
                  <a:txBody>
                    <a:bodyPr/>
                    <a:lstStyle/>
                    <a:p>
                      <a:pPr algn="ctr">
                        <a:buNone/>
                      </a:pPr>
                      <a:r>
                        <a:rPr lang="en-US" altLang="zh-CN" sz="2400" b="1">
                          <a:solidFill>
                            <a:srgbClr val="FF0000"/>
                          </a:solidFill>
                        </a:rPr>
                        <a:t>6</a:t>
                      </a:r>
                      <a:r>
                        <a:rPr lang="zh-CN" altLang="en-US" sz="2400" b="1">
                          <a:solidFill>
                            <a:srgbClr val="FF0000"/>
                          </a:solidFill>
                        </a:rPr>
                        <a:t>分</a:t>
                      </a:r>
                    </a:p>
                  </a:txBody>
                  <a:tcPr marL="50097" marR="50097" marT="25048" marB="25048">
                    <a:solidFill>
                      <a:schemeClr val="bg1">
                        <a:lumMod val="95000"/>
                      </a:schemeClr>
                    </a:solidFill>
                  </a:tcPr>
                </a:tc>
              </a:tr>
            </a:tbl>
          </a:graphicData>
        </a:graphic>
      </p:graphicFrame>
      <p:sp>
        <p:nvSpPr>
          <p:cNvPr id="8" name="文本框 7"/>
          <p:cNvSpPr txBox="1"/>
          <p:nvPr/>
        </p:nvSpPr>
        <p:spPr>
          <a:xfrm>
            <a:off x="0" y="0"/>
            <a:ext cx="7372350" cy="922020"/>
          </a:xfrm>
          <a:prstGeom prst="rect">
            <a:avLst/>
          </a:prstGeom>
          <a:noFill/>
        </p:spPr>
        <p:txBody>
          <a:bodyPr wrap="square" rtlCol="0" anchor="t">
            <a:spAutoFit/>
          </a:bodyPr>
          <a:lstStyle/>
          <a:p>
            <a:pPr marR="0" defTabSz="914400">
              <a:buClrTx/>
              <a:buSzTx/>
              <a:buFontTx/>
              <a:defRPr/>
            </a:pPr>
            <a:r>
              <a:rPr lang="zh-CN" altLang="en-US" sz="5400" b="1" noProof="0">
                <a:solidFill>
                  <a:srgbClr val="00B050"/>
                </a:solidFill>
                <a:effectLst>
                  <a:outerShdw blurRad="38100" dist="38100" dir="2700000" algn="tl">
                    <a:srgbClr val="C0C0C0"/>
                  </a:outerShdw>
                </a:effectLst>
                <a:latin typeface="Arial" pitchFamily="34" charset="0"/>
                <a:ea typeface="华文隶书" panose="02010800040101010101" pitchFamily="2" charset="-122"/>
                <a:sym typeface="+mn-ea"/>
              </a:rPr>
              <a:t>（五）比较鉴赏题型</a:t>
            </a: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473075" y="221615"/>
            <a:ext cx="5441315" cy="583565"/>
          </a:xfrm>
          <a:prstGeom prst="rect">
            <a:avLst/>
          </a:prstGeom>
          <a:noFill/>
        </p:spPr>
        <p:txBody>
          <a:bodyPr wrap="square" rtlCol="0" anchor="t">
            <a:spAutoFit/>
          </a:bodyPr>
          <a:lstStyle/>
          <a:p>
            <a:r>
              <a:rPr lang="zh-CN" altLang="en-US" sz="3200">
                <a:solidFill>
                  <a:srgbClr val="FF0000"/>
                </a:solidFill>
                <a:ea typeface="黑体" panose="02010609060101010101" pitchFamily="2" charset="-122"/>
                <a:sym typeface="+mn-ea"/>
              </a:rPr>
              <a:t>问题之三：关键词不准确</a:t>
            </a:r>
            <a:endParaRPr lang="zh-CN" altLang="en-US" sz="3200"/>
          </a:p>
        </p:txBody>
      </p:sp>
      <p:sp>
        <p:nvSpPr>
          <p:cNvPr id="3" name="文本框 2"/>
          <p:cNvSpPr txBox="1"/>
          <p:nvPr/>
        </p:nvSpPr>
        <p:spPr>
          <a:xfrm>
            <a:off x="685165" y="805180"/>
            <a:ext cx="10943590" cy="1272540"/>
          </a:xfrm>
          <a:prstGeom prst="rect">
            <a:avLst/>
          </a:prstGeom>
          <a:noFill/>
        </p:spPr>
        <p:txBody>
          <a:bodyPr wrap="square" rtlCol="0" anchor="t">
            <a:spAutoFit/>
          </a:bodyPr>
          <a:lstStyle/>
          <a:p>
            <a:pPr>
              <a:lnSpc>
                <a:spcPct val="80000"/>
              </a:lnSpc>
            </a:pPr>
            <a:r>
              <a:rPr lang="en-US" altLang="zh-CN" sz="3200">
                <a:solidFill>
                  <a:srgbClr val="1609B9"/>
                </a:solidFill>
                <a:latin typeface="黑体" panose="02010609060101010101" pitchFamily="2" charset="-122"/>
                <a:ea typeface="黑体" panose="02010609060101010101" pitchFamily="2" charset="-122"/>
                <a:sym typeface="+mn-ea"/>
              </a:rPr>
              <a:t>        </a:t>
            </a:r>
            <a:r>
              <a:rPr lang="zh-CN" altLang="zh-CN" sz="3200">
                <a:solidFill>
                  <a:schemeClr val="tx1"/>
                </a:solidFill>
                <a:latin typeface="宋体" pitchFamily="2" charset="-122"/>
                <a:ea typeface="宋体" pitchFamily="2" charset="-122"/>
                <a:cs typeface="宋体" panose="02010600030101010101" pitchFamily="2" charset="-122"/>
                <a:sym typeface="+mn-ea"/>
              </a:rPr>
              <a:t>中夜起望西园值月上    柳宗元           </a:t>
            </a:r>
            <a:endParaRPr lang="zh-CN" altLang="zh-CN" sz="3200">
              <a:solidFill>
                <a:schemeClr val="tx1"/>
              </a:solidFill>
              <a:latin typeface="宋体" pitchFamily="2" charset="-122"/>
              <a:ea typeface="宋体" pitchFamily="2" charset="-122"/>
              <a:cs typeface="宋体" panose="02010600030101010101" pitchFamily="2" charset="-122"/>
            </a:endParaRPr>
          </a:p>
          <a:p>
            <a:pPr>
              <a:lnSpc>
                <a:spcPct val="80000"/>
              </a:lnSpc>
            </a:pPr>
            <a:r>
              <a:rPr lang="zh-CN" altLang="zh-CN" sz="3200">
                <a:solidFill>
                  <a:schemeClr val="tx1"/>
                </a:solidFill>
                <a:latin typeface="宋体" pitchFamily="2" charset="-122"/>
                <a:ea typeface="宋体" pitchFamily="2" charset="-122"/>
                <a:cs typeface="宋体" panose="02010600030101010101" pitchFamily="2" charset="-122"/>
                <a:sym typeface="+mn-ea"/>
              </a:rPr>
              <a:t>觉闻繁露坠，开户临西园。寒月上东岭，泠泠疏竹根。</a:t>
            </a:r>
            <a:endParaRPr lang="zh-CN" altLang="zh-CN" sz="3200">
              <a:solidFill>
                <a:schemeClr val="tx1"/>
              </a:solidFill>
              <a:latin typeface="宋体" pitchFamily="2" charset="-122"/>
              <a:ea typeface="宋体" pitchFamily="2" charset="-122"/>
              <a:cs typeface="宋体" panose="02010600030101010101" pitchFamily="2" charset="-122"/>
            </a:endParaRPr>
          </a:p>
          <a:p>
            <a:pPr>
              <a:lnSpc>
                <a:spcPct val="80000"/>
              </a:lnSpc>
            </a:pPr>
            <a:r>
              <a:rPr lang="zh-CN" altLang="zh-CN" sz="3200">
                <a:solidFill>
                  <a:schemeClr val="tx1"/>
                </a:solidFill>
                <a:latin typeface="宋体" pitchFamily="2" charset="-122"/>
                <a:ea typeface="宋体" pitchFamily="2" charset="-122"/>
                <a:cs typeface="宋体" panose="02010600030101010101" pitchFamily="2" charset="-122"/>
                <a:sym typeface="+mn-ea"/>
              </a:rPr>
              <a:t>石泉远逾响，山鸟时一喧。倚楹遂至旦，寂寞将何言。</a:t>
            </a:r>
          </a:p>
        </p:txBody>
      </p:sp>
      <p:sp>
        <p:nvSpPr>
          <p:cNvPr id="4" name="文本框 3"/>
          <p:cNvSpPr txBox="1"/>
          <p:nvPr/>
        </p:nvSpPr>
        <p:spPr>
          <a:xfrm>
            <a:off x="685165" y="2152015"/>
            <a:ext cx="10080625" cy="521970"/>
          </a:xfrm>
          <a:prstGeom prst="rect">
            <a:avLst/>
          </a:prstGeom>
          <a:noFill/>
        </p:spPr>
        <p:txBody>
          <a:bodyPr wrap="none" rtlCol="0" anchor="t">
            <a:spAutoFit/>
          </a:bodyPr>
          <a:lstStyle/>
          <a:p>
            <a:r>
              <a:rPr lang="zh-CN" altLang="zh-CN" sz="2800" b="1">
                <a:solidFill>
                  <a:srgbClr val="1609B9"/>
                </a:solidFill>
                <a:sym typeface="+mn-ea"/>
              </a:rPr>
              <a:t>（1）这首诗通过哪些意象营造了怎样的意境？ 试作简要分析。</a:t>
            </a:r>
            <a:endParaRPr lang="zh-CN" altLang="en-US" sz="2800"/>
          </a:p>
        </p:txBody>
      </p:sp>
      <p:sp>
        <p:nvSpPr>
          <p:cNvPr id="5" name="文本框 4"/>
          <p:cNvSpPr txBox="1"/>
          <p:nvPr/>
        </p:nvSpPr>
        <p:spPr>
          <a:xfrm>
            <a:off x="788670" y="2844165"/>
            <a:ext cx="10650855" cy="1076325"/>
          </a:xfrm>
          <a:prstGeom prst="rect">
            <a:avLst/>
          </a:prstGeom>
          <a:noFill/>
        </p:spPr>
        <p:txBody>
          <a:bodyPr wrap="square" rtlCol="0" anchor="t">
            <a:spAutoFit/>
          </a:bodyPr>
          <a:lstStyle/>
          <a:p>
            <a:r>
              <a:rPr lang="zh-CN" altLang="zh-CN" sz="3200">
                <a:solidFill>
                  <a:schemeClr val="tx1"/>
                </a:solidFill>
                <a:latin typeface="宋体" pitchFamily="2" charset="-122"/>
                <a:ea typeface="宋体" pitchFamily="2" charset="-122"/>
                <a:sym typeface="+mn-ea"/>
              </a:rPr>
              <a:t>【学生答案】这首诗通过繁露、寒月、疏竹、石泉、山鸟等意象，营造了</a:t>
            </a:r>
            <a:r>
              <a:rPr lang="zh-CN" altLang="zh-CN" sz="3200">
                <a:solidFill>
                  <a:srgbClr val="FF0000"/>
                </a:solidFill>
                <a:latin typeface="宋体" pitchFamily="2" charset="-122"/>
                <a:ea typeface="宋体" pitchFamily="2" charset="-122"/>
                <a:sym typeface="+mn-ea"/>
              </a:rPr>
              <a:t>非常美妙</a:t>
            </a:r>
            <a:r>
              <a:rPr lang="zh-CN" altLang="zh-CN" sz="3200">
                <a:solidFill>
                  <a:schemeClr val="tx1"/>
                </a:solidFill>
                <a:latin typeface="宋体" pitchFamily="2" charset="-122"/>
                <a:ea typeface="宋体" pitchFamily="2" charset="-122"/>
                <a:sym typeface="+mn-ea"/>
              </a:rPr>
              <a:t>的意境。</a:t>
            </a:r>
          </a:p>
        </p:txBody>
      </p:sp>
      <p:sp>
        <p:nvSpPr>
          <p:cNvPr id="6" name="文本框 5"/>
          <p:cNvSpPr txBox="1"/>
          <p:nvPr/>
        </p:nvSpPr>
        <p:spPr>
          <a:xfrm>
            <a:off x="685165" y="4137025"/>
            <a:ext cx="10292080" cy="878840"/>
          </a:xfrm>
          <a:prstGeom prst="rect">
            <a:avLst/>
          </a:prstGeom>
          <a:noFill/>
        </p:spPr>
        <p:txBody>
          <a:bodyPr wrap="none" rtlCol="0" anchor="t">
            <a:spAutoFit/>
          </a:bodyPr>
          <a:lstStyle/>
          <a:p>
            <a:pPr algn="l">
              <a:lnSpc>
                <a:spcPct val="80000"/>
              </a:lnSpc>
            </a:pPr>
            <a:r>
              <a:rPr lang="zh-CN" altLang="zh-CN" sz="2800">
                <a:solidFill>
                  <a:srgbClr val="1609B9"/>
                </a:solidFill>
                <a:sym typeface="+mn-ea"/>
              </a:rPr>
              <a:t>【</a:t>
            </a:r>
            <a:r>
              <a:rPr lang="zh-CN" altLang="zh-CN" sz="3200">
                <a:solidFill>
                  <a:srgbClr val="1609B9"/>
                </a:solidFill>
                <a:latin typeface="宋体" pitchFamily="2" charset="-122"/>
                <a:ea typeface="宋体" pitchFamily="2" charset="-122"/>
                <a:cs typeface="宋体" panose="02010600030101010101" pitchFamily="2" charset="-122"/>
                <a:sym typeface="+mn-ea"/>
              </a:rPr>
              <a:t>参考答案】这首诗通过繁露、寒月、疏竹、石泉、山鸟</a:t>
            </a:r>
          </a:p>
          <a:p>
            <a:pPr algn="l">
              <a:lnSpc>
                <a:spcPct val="80000"/>
              </a:lnSpc>
            </a:pPr>
            <a:r>
              <a:rPr lang="zh-CN" altLang="zh-CN" sz="3200">
                <a:solidFill>
                  <a:srgbClr val="1609B9"/>
                </a:solidFill>
                <a:latin typeface="宋体" pitchFamily="2" charset="-122"/>
                <a:ea typeface="宋体" pitchFamily="2" charset="-122"/>
                <a:cs typeface="宋体" panose="02010600030101010101" pitchFamily="2" charset="-122"/>
                <a:sym typeface="+mn-ea"/>
              </a:rPr>
              <a:t>等意象，营造了</a:t>
            </a:r>
            <a:r>
              <a:rPr lang="zh-CN" altLang="zh-CN" sz="3200">
                <a:solidFill>
                  <a:srgbClr val="FF0000"/>
                </a:solidFill>
                <a:latin typeface="宋体" pitchFamily="2" charset="-122"/>
                <a:ea typeface="宋体" pitchFamily="2" charset="-122"/>
                <a:cs typeface="宋体" panose="02010600030101010101" pitchFamily="2" charset="-122"/>
                <a:sym typeface="+mn-ea"/>
              </a:rPr>
              <a:t>宁静、幽美</a:t>
            </a:r>
            <a:r>
              <a:rPr lang="zh-CN" altLang="zh-CN" sz="3200">
                <a:solidFill>
                  <a:srgbClr val="1609B9"/>
                </a:solidFill>
                <a:latin typeface="宋体" pitchFamily="2" charset="-122"/>
                <a:ea typeface="宋体" pitchFamily="2" charset="-122"/>
                <a:cs typeface="宋体" panose="02010600030101010101" pitchFamily="2" charset="-122"/>
                <a:sym typeface="+mn-ea"/>
              </a:rPr>
              <a:t>的意境。</a:t>
            </a:r>
            <a:endParaRPr lang="zh-CN" altLang="en-US" sz="3200">
              <a:latin typeface="宋体" pitchFamily="2" charset="-122"/>
              <a:ea typeface="宋体" pitchFamily="2" charset="-122"/>
              <a:cs typeface="宋体" panose="02010600030101010101" pitchFamily="2"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ox(in)">
                                      <p:cBhvr>
                                        <p:cTn id="13" dur="2000"/>
                                        <p:tgtEl>
                                          <p:spTgt spid="3"/>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4" presetClass="entr" presetSubtype="16" fill="hold" grpId="4"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ox(in)">
                                      <p:cBhvr>
                                        <p:cTn id="19" dur="2000"/>
                                        <p:tgtEl>
                                          <p:spTgt spid="4"/>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4" presetClass="entr" presetSubtype="16" fill="hold" grpId="6"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ox(in)">
                                      <p:cBhvr>
                                        <p:cTn id="25" dur="2000"/>
                                        <p:tgtEl>
                                          <p:spTgt spid="5"/>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4" presetClass="entr" presetSubtype="16" fill="hold" grpId="8"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ox(in)">
                                      <p:cBhvr>
                                        <p:cTn id="3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2"/>
      <p:bldP spid="3" grpId="3"/>
      <p:bldP spid="4" grpId="4"/>
      <p:bldP spid="4" grpId="5"/>
      <p:bldP spid="5" grpId="6"/>
      <p:bldP spid="5" grpId="7"/>
      <p:bldP spid="6" grpId="8"/>
      <p:bldP spid="6" grpId="9"/>
    </p:bldLst>
  </p:timing>
</p:sld>
</file>

<file path=ppt/slides/slide6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0" name="文本框 99"/>
          <p:cNvSpPr txBox="1"/>
          <p:nvPr/>
        </p:nvSpPr>
        <p:spPr>
          <a:xfrm>
            <a:off x="193675" y="95250"/>
            <a:ext cx="11998325" cy="6816090"/>
          </a:xfrm>
          <a:prstGeom prst="rect">
            <a:avLst/>
          </a:prstGeom>
          <a:noFill/>
          <a:ln w="9525">
            <a:noFill/>
          </a:ln>
        </p:spPr>
        <p:txBody>
          <a:bodyPr wrap="square">
            <a:spAutoFit/>
          </a:bodyPr>
          <a:lstStyle/>
          <a:p>
            <a:pPr indent="0"/>
            <a:r>
              <a:rPr lang="zh-CN" altLang="en-US" sz="2300" b="1" spc="150">
                <a:solidFill>
                  <a:schemeClr val="tx1">
                    <a:lumMod val="85000"/>
                    <a:lumOff val="15000"/>
                  </a:schemeClr>
                </a:solidFill>
                <a:uFillTx/>
                <a:latin typeface="华文宋体" panose="02010600040101010101" charset="-122"/>
                <a:ea typeface="华文宋体" panose="02010600040101010101" charset="-122"/>
                <a:cs typeface="华文宋体" panose="02010600040101010101" charset="-122"/>
              </a:rPr>
              <a:t>[201</a:t>
            </a:r>
            <a:r>
              <a:rPr lang="en-US" altLang="zh-CN" sz="2300" b="1" spc="150">
                <a:solidFill>
                  <a:schemeClr val="tx1">
                    <a:lumMod val="85000"/>
                    <a:lumOff val="15000"/>
                  </a:schemeClr>
                </a:solidFill>
                <a:uFillTx/>
                <a:latin typeface="华文宋体" panose="02010600040101010101" charset="-122"/>
                <a:ea typeface="华文宋体" panose="02010600040101010101" charset="-122"/>
                <a:cs typeface="华文宋体" panose="02010600040101010101" charset="-122"/>
              </a:rPr>
              <a:t>8</a:t>
            </a:r>
            <a:r>
              <a:rPr lang="zh-CN" altLang="en-US" sz="2300" b="1" spc="150">
                <a:solidFill>
                  <a:schemeClr val="tx1">
                    <a:lumMod val="85000"/>
                    <a:lumOff val="15000"/>
                  </a:schemeClr>
                </a:solidFill>
                <a:uFillTx/>
                <a:latin typeface="华文宋体" panose="02010600040101010101" charset="-122"/>
                <a:ea typeface="华文宋体" panose="02010600040101010101" charset="-122"/>
                <a:cs typeface="华文宋体" panose="02010600040101010101" charset="-122"/>
              </a:rPr>
              <a:t>·全国卷</a:t>
            </a:r>
            <a:r>
              <a:rPr lang="zh-CN" altLang="en-US" sz="2300" b="1" spc="150">
                <a:solidFill>
                  <a:schemeClr val="tx1">
                    <a:lumMod val="85000"/>
                    <a:lumOff val="15000"/>
                  </a:schemeClr>
                </a:solidFill>
                <a:uFillTx/>
                <a:latin typeface="华文宋体" panose="02010600040101010101" charset="-122"/>
                <a:ea typeface="华文宋体" panose="02010600040101010101" charset="-122"/>
                <a:cs typeface="华文宋体" panose="02010600040101010101" charset="-122"/>
                <a:sym typeface="+mn-ea"/>
              </a:rPr>
              <a:t>Ⅲ</a:t>
            </a:r>
            <a:r>
              <a:rPr lang="zh-CN" altLang="en-US" sz="2300" b="1" spc="150">
                <a:solidFill>
                  <a:schemeClr val="tx1">
                    <a:lumMod val="85000"/>
                    <a:lumOff val="15000"/>
                  </a:schemeClr>
                </a:solidFill>
                <a:uFillTx/>
                <a:latin typeface="华文宋体" panose="02010600040101010101" charset="-122"/>
                <a:ea typeface="华文宋体" panose="02010600040101010101" charset="-122"/>
                <a:cs typeface="华文宋体" panose="02010600040101010101" charset="-122"/>
              </a:rPr>
              <a:t>]</a:t>
            </a:r>
          </a:p>
          <a:p>
            <a:pPr indent="0" algn="ctr" fontAlgn="auto">
              <a:lnSpc>
                <a:spcPct val="150000"/>
              </a:lnSpc>
            </a:pPr>
            <a:r>
              <a:rPr lang="zh-CN" altLang="en-US" sz="2300" b="1" spc="150">
                <a:solidFill>
                  <a:schemeClr val="tx1">
                    <a:lumMod val="85000"/>
                    <a:lumOff val="15000"/>
                  </a:schemeClr>
                </a:solidFill>
                <a:uFillTx/>
                <a:latin typeface="+mn-ea"/>
                <a:cs typeface="+mn-ea"/>
              </a:rPr>
              <a:t>精卫词</a:t>
            </a:r>
          </a:p>
          <a:p>
            <a:pPr indent="0" algn="ctr" fontAlgn="auto">
              <a:lnSpc>
                <a:spcPct val="150000"/>
              </a:lnSpc>
            </a:pPr>
            <a:r>
              <a:rPr lang="zh-CN" altLang="en-US" sz="2300" b="1" spc="150">
                <a:solidFill>
                  <a:schemeClr val="tx1">
                    <a:lumMod val="85000"/>
                    <a:lumOff val="15000"/>
                  </a:schemeClr>
                </a:solidFill>
                <a:uFillTx/>
                <a:latin typeface="+mn-ea"/>
                <a:cs typeface="+mn-ea"/>
              </a:rPr>
              <a:t>王 建</a:t>
            </a:r>
          </a:p>
          <a:p>
            <a:pPr indent="0" algn="ctr" fontAlgn="auto">
              <a:lnSpc>
                <a:spcPct val="150000"/>
              </a:lnSpc>
            </a:pPr>
            <a:r>
              <a:rPr lang="zh-CN" altLang="en-US" sz="2300" b="1" spc="150">
                <a:solidFill>
                  <a:schemeClr val="tx1">
                    <a:lumMod val="85000"/>
                    <a:lumOff val="15000"/>
                  </a:schemeClr>
                </a:solidFill>
                <a:uFillTx/>
                <a:latin typeface="+mn-ea"/>
                <a:cs typeface="+mn-ea"/>
              </a:rPr>
              <a:t>精卫谁教尔填海，海边石子青磊磊。</a:t>
            </a:r>
          </a:p>
          <a:p>
            <a:pPr indent="0" algn="ctr" fontAlgn="auto">
              <a:lnSpc>
                <a:spcPct val="150000"/>
              </a:lnSpc>
            </a:pPr>
            <a:r>
              <a:rPr lang="zh-CN" altLang="en-US" sz="2300" b="1" spc="150">
                <a:solidFill>
                  <a:schemeClr val="tx1">
                    <a:lumMod val="85000"/>
                    <a:lumOff val="15000"/>
                  </a:schemeClr>
                </a:solidFill>
                <a:uFillTx/>
                <a:latin typeface="+mn-ea"/>
                <a:cs typeface="+mn-ea"/>
              </a:rPr>
              <a:t>但得海水作枯池，海中鱼龙何所为。</a:t>
            </a:r>
          </a:p>
          <a:p>
            <a:pPr indent="0" algn="ctr" fontAlgn="auto">
              <a:lnSpc>
                <a:spcPct val="150000"/>
              </a:lnSpc>
            </a:pPr>
            <a:r>
              <a:rPr lang="zh-CN" altLang="en-US" sz="2300" b="1" spc="150">
                <a:solidFill>
                  <a:schemeClr val="tx1">
                    <a:lumMod val="85000"/>
                    <a:lumOff val="15000"/>
                  </a:schemeClr>
                </a:solidFill>
                <a:uFillTx/>
                <a:latin typeface="+mn-ea"/>
                <a:cs typeface="+mn-ea"/>
              </a:rPr>
              <a:t>口穿岂为空衔石，山中草木无全枝。</a:t>
            </a:r>
          </a:p>
          <a:p>
            <a:pPr indent="0" algn="ctr" fontAlgn="auto">
              <a:lnSpc>
                <a:spcPct val="150000"/>
              </a:lnSpc>
            </a:pPr>
            <a:r>
              <a:rPr lang="zh-CN" altLang="en-US" sz="2300" b="1" spc="150">
                <a:solidFill>
                  <a:schemeClr val="tx1">
                    <a:lumMod val="85000"/>
                    <a:lumOff val="15000"/>
                  </a:schemeClr>
                </a:solidFill>
                <a:uFillTx/>
                <a:latin typeface="+mn-ea"/>
                <a:cs typeface="+mn-ea"/>
              </a:rPr>
              <a:t>朝在树头暮海里，飞多羽折时堕水。</a:t>
            </a:r>
          </a:p>
          <a:p>
            <a:pPr indent="0" algn="ctr" fontAlgn="auto">
              <a:lnSpc>
                <a:spcPct val="150000"/>
              </a:lnSpc>
            </a:pPr>
            <a:r>
              <a:rPr lang="zh-CN" altLang="en-US" sz="2300" b="1" spc="150">
                <a:solidFill>
                  <a:schemeClr val="tx1">
                    <a:lumMod val="85000"/>
                    <a:lumOff val="15000"/>
                  </a:schemeClr>
                </a:solidFill>
                <a:uFillTx/>
                <a:latin typeface="+mn-ea"/>
                <a:cs typeface="+mn-ea"/>
              </a:rPr>
              <a:t>高山未尽海未平，愿我身死子还生。</a:t>
            </a:r>
          </a:p>
          <a:p>
            <a:pPr indent="0" algn="l" fontAlgn="auto">
              <a:lnSpc>
                <a:spcPct val="150000"/>
              </a:lnSpc>
            </a:pPr>
            <a:r>
              <a:rPr lang="zh-CN" altLang="en-US" sz="2300" b="1" spc="150">
                <a:solidFill>
                  <a:schemeClr val="tx1">
                    <a:lumMod val="85000"/>
                    <a:lumOff val="15000"/>
                  </a:schemeClr>
                </a:solidFill>
                <a:uFillTx/>
                <a:latin typeface="新宋体" panose="02010609030101010101" charset="-122"/>
                <a:ea typeface="新宋体" panose="02010609030101010101" charset="-122"/>
                <a:cs typeface="新宋体" panose="02010609030101010101" charset="-122"/>
              </a:rPr>
              <a:t>（1）下列对这首诗的赏析，不正确的一项是（3分）</a:t>
            </a:r>
          </a:p>
          <a:p>
            <a:pPr indent="0" algn="l" fontAlgn="auto">
              <a:lnSpc>
                <a:spcPct val="150000"/>
              </a:lnSpc>
            </a:pPr>
            <a:r>
              <a:rPr lang="zh-CN" altLang="en-US" sz="2300" b="1" spc="150">
                <a:solidFill>
                  <a:schemeClr val="tx1">
                    <a:lumMod val="85000"/>
                    <a:lumOff val="15000"/>
                  </a:schemeClr>
                </a:solidFill>
                <a:uFillTx/>
                <a:latin typeface="新宋体" panose="02010609030101010101" charset="-122"/>
                <a:ea typeface="新宋体" panose="02010609030101010101" charset="-122"/>
                <a:cs typeface="新宋体" panose="02010609030101010101" charset="-122"/>
              </a:rPr>
              <a:t>A.作者对精卫辛劳填海的动机感到困惑，因此用提问的方式来开启全篇。</a:t>
            </a:r>
          </a:p>
          <a:p>
            <a:pPr indent="0" algn="l" fontAlgn="auto">
              <a:lnSpc>
                <a:spcPct val="150000"/>
              </a:lnSpc>
            </a:pPr>
            <a:r>
              <a:rPr lang="zh-CN" altLang="en-US" sz="2300" b="1" spc="150">
                <a:solidFill>
                  <a:schemeClr val="tx1">
                    <a:lumMod val="85000"/>
                    <a:lumOff val="15000"/>
                  </a:schemeClr>
                </a:solidFill>
                <a:uFillTx/>
                <a:latin typeface="新宋体" panose="02010609030101010101" charset="-122"/>
                <a:ea typeface="新宋体" panose="02010609030101010101" charset="-122"/>
                <a:cs typeface="新宋体" panose="02010609030101010101" charset="-122"/>
              </a:rPr>
              <a:t>B.诗的第三、四句设想，若有一天海水枯干，海中的鱼龙也会陷入困境。</a:t>
            </a:r>
          </a:p>
          <a:p>
            <a:pPr indent="0" algn="l" fontAlgn="auto">
              <a:lnSpc>
                <a:spcPct val="150000"/>
              </a:lnSpc>
            </a:pPr>
            <a:r>
              <a:rPr lang="zh-CN" altLang="en-US" sz="2300" b="1" spc="150">
                <a:solidFill>
                  <a:schemeClr val="tx1">
                    <a:lumMod val="85000"/>
                    <a:lumOff val="15000"/>
                  </a:schemeClr>
                </a:solidFill>
                <a:uFillTx/>
                <a:latin typeface="新宋体" panose="02010609030101010101" charset="-122"/>
                <a:ea typeface="新宋体" panose="02010609030101010101" charset="-122"/>
                <a:cs typeface="新宋体" panose="02010609030101010101" charset="-122"/>
              </a:rPr>
              <a:t>C.第五至第八句着力描写精卫填海的艰辛，不仅奔波劳碌而且遍体鳞伤。</a:t>
            </a:r>
          </a:p>
          <a:p>
            <a:pPr indent="0" algn="l" fontAlgn="auto">
              <a:lnSpc>
                <a:spcPct val="150000"/>
              </a:lnSpc>
            </a:pPr>
            <a:r>
              <a:rPr lang="zh-CN" altLang="en-US" sz="2300" b="1" spc="150">
                <a:solidFill>
                  <a:schemeClr val="tx1">
                    <a:lumMod val="85000"/>
                    <a:lumOff val="15000"/>
                  </a:schemeClr>
                </a:solidFill>
                <a:uFillTx/>
                <a:latin typeface="新宋体" panose="02010609030101010101" charset="-122"/>
                <a:ea typeface="新宋体" panose="02010609030101010101" charset="-122"/>
                <a:cs typeface="新宋体" panose="02010609030101010101" charset="-122"/>
              </a:rPr>
              <a:t>D.</a:t>
            </a:r>
            <a:r>
              <a:rPr lang="zh-CN" altLang="en-US" sz="2300" b="1" spc="150">
                <a:solidFill>
                  <a:srgbClr val="FF0000"/>
                </a:solidFill>
                <a:uFillTx/>
                <a:latin typeface="新宋体" panose="02010609030101010101" charset="-122"/>
                <a:ea typeface="新宋体" panose="02010609030101010101" charset="-122"/>
                <a:cs typeface="新宋体" panose="02010609030101010101" charset="-122"/>
              </a:rPr>
              <a:t>这首诗的语言质朴无华，平白如话，与白居易的《观刈麦》一诗相近。</a:t>
            </a:r>
          </a:p>
        </p:txBody>
      </p:sp>
    </p:spTree>
    <p:custDataLst>
      <p:tags r:id="rId2"/>
    </p:custDataLst>
  </p:cSld>
  <p:clrMapOvr>
    <a:masterClrMapping/>
  </p:clrMapOvr>
  <p:transition/>
  <p:timing/>
</p:sld>
</file>

<file path=ppt/slides/slide6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0" name="文本框 99"/>
          <p:cNvSpPr txBox="1"/>
          <p:nvPr/>
        </p:nvSpPr>
        <p:spPr>
          <a:xfrm>
            <a:off x="193675" y="95250"/>
            <a:ext cx="11998325" cy="6816090"/>
          </a:xfrm>
          <a:prstGeom prst="rect">
            <a:avLst/>
          </a:prstGeom>
          <a:noFill/>
          <a:ln w="9525">
            <a:noFill/>
          </a:ln>
        </p:spPr>
        <p:txBody>
          <a:bodyPr wrap="square">
            <a:spAutoFit/>
          </a:bodyPr>
          <a:lstStyle/>
          <a:p>
            <a:pPr indent="0"/>
            <a:r>
              <a:rPr lang="zh-CN" altLang="en-US" sz="2300" b="1" spc="150">
                <a:solidFill>
                  <a:schemeClr val="tx1">
                    <a:lumMod val="85000"/>
                    <a:lumOff val="15000"/>
                  </a:schemeClr>
                </a:solidFill>
                <a:uFillTx/>
                <a:latin typeface="华文宋体" panose="02010600040101010101" charset="-122"/>
                <a:ea typeface="华文宋体" panose="02010600040101010101" charset="-122"/>
                <a:cs typeface="华文宋体" panose="02010600040101010101" charset="-122"/>
              </a:rPr>
              <a:t>[201</a:t>
            </a:r>
            <a:r>
              <a:rPr lang="en-US" altLang="zh-CN" sz="2300" b="1" spc="150">
                <a:solidFill>
                  <a:schemeClr val="tx1">
                    <a:lumMod val="85000"/>
                    <a:lumOff val="15000"/>
                  </a:schemeClr>
                </a:solidFill>
                <a:uFillTx/>
                <a:latin typeface="华文宋体" panose="02010600040101010101" charset="-122"/>
                <a:ea typeface="华文宋体" panose="02010600040101010101" charset="-122"/>
                <a:cs typeface="华文宋体" panose="02010600040101010101" charset="-122"/>
              </a:rPr>
              <a:t>9</a:t>
            </a:r>
            <a:r>
              <a:rPr lang="zh-CN" altLang="en-US" sz="2300" b="1" spc="150">
                <a:solidFill>
                  <a:schemeClr val="tx1">
                    <a:lumMod val="85000"/>
                    <a:lumOff val="15000"/>
                  </a:schemeClr>
                </a:solidFill>
                <a:uFillTx/>
                <a:latin typeface="华文宋体" panose="02010600040101010101" charset="-122"/>
                <a:ea typeface="华文宋体" panose="02010600040101010101" charset="-122"/>
                <a:cs typeface="华文宋体" panose="02010600040101010101" charset="-122"/>
              </a:rPr>
              <a:t>·全国卷</a:t>
            </a:r>
            <a:r>
              <a:rPr lang="zh-CN" altLang="en-US" sz="2300" b="1" spc="150">
                <a:solidFill>
                  <a:schemeClr val="tx1">
                    <a:lumMod val="85000"/>
                    <a:lumOff val="15000"/>
                  </a:schemeClr>
                </a:solidFill>
                <a:uFillTx/>
                <a:latin typeface="华文宋体" panose="02010600040101010101" charset="-122"/>
                <a:ea typeface="华文宋体" panose="02010600040101010101" charset="-122"/>
                <a:cs typeface="华文宋体" panose="02010600040101010101" charset="-122"/>
                <a:sym typeface="+mn-ea"/>
              </a:rPr>
              <a:t>Ⅲ</a:t>
            </a:r>
            <a:r>
              <a:rPr lang="zh-CN" altLang="en-US" sz="2300" b="1" spc="150">
                <a:solidFill>
                  <a:schemeClr val="tx1">
                    <a:lumMod val="85000"/>
                    <a:lumOff val="15000"/>
                  </a:schemeClr>
                </a:solidFill>
                <a:uFillTx/>
                <a:latin typeface="华文宋体" panose="02010600040101010101" charset="-122"/>
                <a:ea typeface="华文宋体" panose="02010600040101010101" charset="-122"/>
                <a:cs typeface="华文宋体" panose="02010600040101010101" charset="-122"/>
              </a:rPr>
              <a:t>]</a:t>
            </a:r>
          </a:p>
          <a:p>
            <a:pPr indent="0" algn="ctr" fontAlgn="auto">
              <a:lnSpc>
                <a:spcPct val="150000"/>
              </a:lnSpc>
            </a:pPr>
            <a:r>
              <a:rPr lang="zh-CN" altLang="en-US" sz="2300" b="1" spc="150">
                <a:solidFill>
                  <a:schemeClr val="tx1">
                    <a:lumMod val="85000"/>
                    <a:lumOff val="15000"/>
                  </a:schemeClr>
                </a:solidFill>
                <a:uFillTx/>
                <a:latin typeface="+mn-ea"/>
                <a:cs typeface="+mn-ea"/>
              </a:rPr>
              <a:t>插田歌（节选）</a:t>
            </a:r>
          </a:p>
          <a:p>
            <a:pPr indent="0" algn="ctr" fontAlgn="auto">
              <a:lnSpc>
                <a:spcPct val="150000"/>
              </a:lnSpc>
            </a:pPr>
            <a:r>
              <a:rPr lang="zh-CN" altLang="en-US" sz="2300" b="1" spc="150">
                <a:solidFill>
                  <a:schemeClr val="tx1">
                    <a:lumMod val="85000"/>
                    <a:lumOff val="15000"/>
                  </a:schemeClr>
                </a:solidFill>
                <a:uFillTx/>
                <a:latin typeface="+mn-ea"/>
                <a:cs typeface="+mn-ea"/>
              </a:rPr>
              <a:t>刘禹锡</a:t>
            </a:r>
          </a:p>
          <a:p>
            <a:pPr indent="0" algn="ctr" fontAlgn="auto">
              <a:lnSpc>
                <a:spcPct val="150000"/>
              </a:lnSpc>
            </a:pPr>
            <a:r>
              <a:rPr lang="zh-CN" altLang="en-US" sz="2300" b="1" spc="150">
                <a:solidFill>
                  <a:schemeClr val="tx1">
                    <a:lumMod val="85000"/>
                    <a:lumOff val="15000"/>
                  </a:schemeClr>
                </a:solidFill>
                <a:uFillTx/>
                <a:latin typeface="+mn-ea"/>
                <a:cs typeface="+mn-ea"/>
              </a:rPr>
              <a:t>冈头花草齐，燕子东西飞。</a:t>
            </a:r>
          </a:p>
          <a:p>
            <a:pPr indent="0" algn="ctr" fontAlgn="auto">
              <a:lnSpc>
                <a:spcPct val="150000"/>
              </a:lnSpc>
            </a:pPr>
            <a:r>
              <a:rPr lang="zh-CN" altLang="en-US" sz="2300" b="1" spc="150">
                <a:solidFill>
                  <a:schemeClr val="tx1">
                    <a:lumMod val="85000"/>
                    <a:lumOff val="15000"/>
                  </a:schemeClr>
                </a:solidFill>
                <a:uFillTx/>
                <a:latin typeface="+mn-ea"/>
                <a:cs typeface="+mn-ea"/>
              </a:rPr>
              <a:t>田塍望如线，白水光参差。</a:t>
            </a:r>
          </a:p>
          <a:p>
            <a:pPr indent="0" algn="ctr" fontAlgn="auto">
              <a:lnSpc>
                <a:spcPct val="150000"/>
              </a:lnSpc>
            </a:pPr>
            <a:r>
              <a:rPr lang="zh-CN" altLang="en-US" sz="2300" b="1" spc="150">
                <a:solidFill>
                  <a:schemeClr val="tx1">
                    <a:lumMod val="85000"/>
                    <a:lumOff val="15000"/>
                  </a:schemeClr>
                </a:solidFill>
                <a:uFillTx/>
                <a:latin typeface="+mn-ea"/>
                <a:cs typeface="+mn-ea"/>
              </a:rPr>
              <a:t>农妇白纻裙，农父绿蓑衣。</a:t>
            </a:r>
          </a:p>
          <a:p>
            <a:pPr indent="0" algn="ctr" fontAlgn="auto">
              <a:lnSpc>
                <a:spcPct val="150000"/>
              </a:lnSpc>
            </a:pPr>
            <a:r>
              <a:rPr lang="zh-CN" altLang="en-US" sz="2300" b="1" spc="150">
                <a:solidFill>
                  <a:schemeClr val="tx1">
                    <a:lumMod val="85000"/>
                    <a:lumOff val="15000"/>
                  </a:schemeClr>
                </a:solidFill>
                <a:uFillTx/>
                <a:latin typeface="+mn-ea"/>
                <a:cs typeface="+mn-ea"/>
              </a:rPr>
              <a:t>齐唱郢中歌，嘤咛如《竹枝》。</a:t>
            </a:r>
          </a:p>
          <a:p>
            <a:pPr indent="0" algn="l" fontAlgn="auto">
              <a:lnSpc>
                <a:spcPct val="150000"/>
              </a:lnSpc>
            </a:pPr>
            <a:r>
              <a:rPr lang="zh-CN" altLang="en-US" sz="2300" b="1" spc="150">
                <a:solidFill>
                  <a:schemeClr val="tx1">
                    <a:lumMod val="85000"/>
                    <a:lumOff val="15000"/>
                  </a:schemeClr>
                </a:solidFill>
                <a:uFillTx/>
                <a:latin typeface="新宋体" panose="02010609030101010101" charset="-122"/>
                <a:ea typeface="新宋体" panose="02010609030101010101" charset="-122"/>
                <a:cs typeface="新宋体" panose="02010609030101010101" charset="-122"/>
              </a:rPr>
              <a:t>14. 下列对本诗的赏析，不正确的一项是</a:t>
            </a:r>
          </a:p>
          <a:p>
            <a:pPr indent="0" algn="l" fontAlgn="auto">
              <a:lnSpc>
                <a:spcPct val="150000"/>
              </a:lnSpc>
            </a:pPr>
            <a:r>
              <a:rPr lang="zh-CN" altLang="en-US" sz="2300" b="1" spc="150">
                <a:solidFill>
                  <a:schemeClr val="tx1">
                    <a:lumMod val="85000"/>
                    <a:lumOff val="15000"/>
                  </a:schemeClr>
                </a:solidFill>
                <a:uFillTx/>
                <a:latin typeface="新宋体" panose="02010609030101010101" charset="-122"/>
                <a:ea typeface="新宋体" panose="02010609030101010101" charset="-122"/>
                <a:cs typeface="新宋体" panose="02010609030101010101" charset="-122"/>
              </a:rPr>
              <a:t>A. 诗歌以花鸟发端，通过简练的笔触，勾勒出一幅意趣盎然的美丽画面。</a:t>
            </a:r>
          </a:p>
          <a:p>
            <a:pPr indent="0" algn="l" fontAlgn="auto">
              <a:lnSpc>
                <a:spcPct val="150000"/>
              </a:lnSpc>
            </a:pPr>
            <a:r>
              <a:rPr lang="zh-CN" altLang="en-US" sz="2300" b="1" spc="150">
                <a:solidFill>
                  <a:schemeClr val="tx1">
                    <a:lumMod val="85000"/>
                    <a:lumOff val="15000"/>
                  </a:schemeClr>
                </a:solidFill>
                <a:uFillTx/>
                <a:latin typeface="新宋体" panose="02010609030101010101" charset="-122"/>
                <a:ea typeface="新宋体" panose="02010609030101010101" charset="-122"/>
                <a:cs typeface="新宋体" panose="02010609030101010101" charset="-122"/>
              </a:rPr>
              <a:t>B. 诗人举目眺望，能看到远处田埂在粼粼的波光中蜿蜒起伏，时隐时现。</a:t>
            </a:r>
          </a:p>
          <a:p>
            <a:pPr indent="0" algn="l" fontAlgn="auto">
              <a:lnSpc>
                <a:spcPct val="150000"/>
              </a:lnSpc>
            </a:pPr>
            <a:r>
              <a:rPr lang="zh-CN" altLang="en-US" sz="2300" b="1" spc="150">
                <a:solidFill>
                  <a:schemeClr val="tx1">
                    <a:lumMod val="85000"/>
                    <a:lumOff val="15000"/>
                  </a:schemeClr>
                </a:solidFill>
                <a:uFillTx/>
                <a:latin typeface="新宋体" panose="02010609030101010101" charset="-122"/>
                <a:ea typeface="新宋体" panose="02010609030101010101" charset="-122"/>
                <a:cs typeface="新宋体" panose="02010609030101010101" charset="-122"/>
              </a:rPr>
              <a:t>C. 诗中写到了农父农妇的衣着，白裙绿水映照绿苗白水，色调分外和谐。</a:t>
            </a:r>
          </a:p>
          <a:p>
            <a:pPr indent="0" algn="l" fontAlgn="auto">
              <a:lnSpc>
                <a:spcPct val="150000"/>
              </a:lnSpc>
            </a:pPr>
            <a:r>
              <a:rPr lang="zh-CN" altLang="en-US" sz="2300" b="1" spc="150">
                <a:solidFill>
                  <a:schemeClr val="tx1">
                    <a:lumMod val="85000"/>
                    <a:lumOff val="15000"/>
                  </a:schemeClr>
                </a:solidFill>
                <a:uFillTx/>
                <a:latin typeface="新宋体" panose="02010609030101010101" charset="-122"/>
                <a:ea typeface="新宋体" panose="02010609030101010101" charset="-122"/>
                <a:cs typeface="新宋体" panose="02010609030101010101" charset="-122"/>
              </a:rPr>
              <a:t>D. 诗的七、八两句通过听觉描写，表现农民们的劳动场面以及愉悦心情。</a:t>
            </a:r>
          </a:p>
          <a:p>
            <a:pPr indent="0" algn="l" fontAlgn="auto">
              <a:lnSpc>
                <a:spcPct val="150000"/>
              </a:lnSpc>
            </a:pPr>
            <a:r>
              <a:rPr lang="zh-CN" altLang="en-US" sz="2300" b="1" spc="150">
                <a:solidFill>
                  <a:schemeClr val="tx1">
                    <a:lumMod val="85000"/>
                    <a:lumOff val="15000"/>
                  </a:schemeClr>
                </a:solidFill>
                <a:uFillTx/>
                <a:latin typeface="新宋体" panose="02010609030101010101" charset="-122"/>
                <a:ea typeface="新宋体" panose="02010609030101010101" charset="-122"/>
                <a:cs typeface="新宋体" panose="02010609030101010101" charset="-122"/>
              </a:rPr>
              <a:t>15. </a:t>
            </a:r>
            <a:r>
              <a:rPr lang="zh-CN" altLang="en-US" sz="2300" b="1" spc="150">
                <a:solidFill>
                  <a:srgbClr val="FF0000"/>
                </a:solidFill>
                <a:uFillTx/>
                <a:latin typeface="新宋体" panose="02010609030101010101" charset="-122"/>
                <a:ea typeface="新宋体" panose="02010609030101010101" charset="-122"/>
                <a:cs typeface="新宋体" panose="02010609030101010101" charset="-122"/>
              </a:rPr>
              <a:t>与《酬乐天扬州初逢席上见赠》相比，这几句诗的语言风格有什么不同？</a:t>
            </a:r>
          </a:p>
        </p:txBody>
      </p:sp>
    </p:spTree>
    <p:custDataLst>
      <p:tags r:id="rId2"/>
    </p:custDataLst>
  </p:cSld>
  <p:clrMapOvr>
    <a:masterClrMapping/>
  </p:clrMapOvr>
  <p:transition/>
  <p:timing/>
</p:sld>
</file>

<file path=ppt/slides/slide6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文本框 2"/>
          <p:cNvSpPr txBox="1"/>
          <p:nvPr/>
        </p:nvSpPr>
        <p:spPr>
          <a:xfrm>
            <a:off x="4458970" y="2467610"/>
            <a:ext cx="6610350" cy="1198880"/>
          </a:xfrm>
          <a:prstGeom prst="rect">
            <a:avLst/>
          </a:prstGeom>
          <a:noFill/>
        </p:spPr>
        <p:txBody>
          <a:bodyPr wrap="none" rtlCol="0" anchor="t">
            <a:spAutoFit/>
          </a:bodyPr>
          <a:lstStyle/>
          <a:p>
            <a:r>
              <a:rPr lang="zh-CN" altLang="en-US" sz="7200" b="1" smtClean="0">
                <a:solidFill>
                  <a:srgbClr val="FF0000"/>
                </a:solidFill>
                <a:latin typeface="启功字体简体" panose="03000509000000000000" pitchFamily="65" charset="-122"/>
                <a:ea typeface="启功字体简体" panose="03000509000000000000" pitchFamily="65" charset="-122"/>
                <a:sym typeface="+mn-ea"/>
              </a:rPr>
              <a:t>选择题答题技巧</a:t>
            </a:r>
            <a:endParaRPr lang="zh-CN" altLang="en-US" sz="7200"/>
          </a:p>
        </p:txBody>
      </p:sp>
    </p:spTree>
    <p:custDataLst>
      <p:tags r:id="rId2"/>
    </p:custDataLst>
  </p:cSld>
  <p:clrMapOvr>
    <a:masterClrMapping/>
  </p:clrMapOvr>
  <p:transition/>
  <p:timing/>
</p:sld>
</file>

<file path=ppt/slides/slide6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71681" name="内容占位符 2"/>
          <p:cNvSpPr>
            <a:spLocks noGrp="1"/>
          </p:cNvSpPr>
          <p:nvPr>
            <p:ph idx="4294967295"/>
          </p:nvPr>
        </p:nvSpPr>
        <p:spPr>
          <a:xfrm>
            <a:off x="185738" y="0"/>
            <a:ext cx="8015287" cy="6743700"/>
          </a:xfrm>
        </p:spPr>
        <p:txBody>
          <a:bodyPr/>
          <a:lstStyle/>
          <a:p>
            <a:pPr algn="ctr" eaLnBrk="1" hangingPunct="1">
              <a:buFont typeface="Arial" pitchFamily="34" charset="0"/>
              <a:buNone/>
            </a:pPr>
            <a:endParaRPr lang="en-US" altLang="zh-CN" b="1" smtClean="0"/>
          </a:p>
          <a:p>
            <a:pPr algn="ctr" eaLnBrk="1" hangingPunct="1">
              <a:buFont typeface="Arial" pitchFamily="34" charset="0"/>
              <a:buNone/>
            </a:pPr>
            <a:r>
              <a:rPr lang="zh-CN" altLang="en-US" b="1" smtClean="0">
                <a:solidFill>
                  <a:srgbClr val="0000FF"/>
                </a:solidFill>
                <a:latin typeface="黑体" panose="02010609060101010101" pitchFamily="2" charset="-122"/>
                <a:ea typeface="黑体" panose="02010609060101010101" pitchFamily="2" charset="-122"/>
              </a:rPr>
              <a:t>落叶  修睦</a:t>
            </a:r>
            <a:r>
              <a:rPr lang="zh-CN" altLang="en-US" b="1" baseline="30000" smtClean="0">
                <a:solidFill>
                  <a:srgbClr val="0000FF"/>
                </a:solidFill>
                <a:latin typeface="黑体" panose="02010609060101010101" pitchFamily="2" charset="-122"/>
                <a:ea typeface="黑体" panose="02010609060101010101" pitchFamily="2" charset="-122"/>
              </a:rPr>
              <a:t>①</a:t>
            </a:r>
            <a:endParaRPr lang="zh-CN" altLang="en-US" b="1" smtClean="0">
              <a:solidFill>
                <a:srgbClr val="0000FF"/>
              </a:solidFill>
              <a:latin typeface="黑体" panose="02010609060101010101" pitchFamily="2" charset="-122"/>
              <a:ea typeface="黑体" panose="02010609060101010101" pitchFamily="2" charset="-122"/>
            </a:endParaRPr>
          </a:p>
          <a:p>
            <a:pPr algn="ctr" eaLnBrk="1" hangingPunct="1">
              <a:buFont typeface="Arial" pitchFamily="34" charset="0"/>
              <a:buNone/>
            </a:pPr>
            <a:r>
              <a:rPr lang="zh-CN" altLang="en-US" sz="2400" b="1">
                <a:solidFill>
                  <a:srgbClr val="0000FF"/>
                </a:solidFill>
                <a:latin typeface="黑体" panose="02010609060101010101" pitchFamily="2" charset="-122"/>
                <a:ea typeface="黑体" panose="02010609060101010101" pitchFamily="2" charset="-122"/>
              </a:rPr>
              <a:t>雨过闲田地，重重落叶红。翻思向春日，肯信有秋风。</a:t>
            </a:r>
          </a:p>
          <a:p>
            <a:pPr algn="ctr" eaLnBrk="1" hangingPunct="1">
              <a:buFont typeface="Arial" pitchFamily="34" charset="0"/>
              <a:buNone/>
            </a:pPr>
            <a:r>
              <a:rPr lang="zh-CN" altLang="en-US" sz="2400" b="1">
                <a:solidFill>
                  <a:srgbClr val="0000FF"/>
                </a:solidFill>
                <a:latin typeface="黑体" panose="02010609060101010101" pitchFamily="2" charset="-122"/>
                <a:ea typeface="黑体" panose="02010609060101010101" pitchFamily="2" charset="-122"/>
              </a:rPr>
              <a:t>     几处随流水，河边乱暮空。只应松自立，而不与君同。</a:t>
            </a:r>
          </a:p>
          <a:p>
            <a:pPr algn="ctr" eaLnBrk="1" hangingPunct="1">
              <a:buFont typeface="Arial" pitchFamily="34" charset="0"/>
              <a:buNone/>
            </a:pPr>
            <a:r>
              <a:rPr lang="zh-CN" altLang="en-US" sz="2000"/>
              <a:t>                  </a:t>
            </a:r>
            <a:r>
              <a:rPr lang="zh-CN" altLang="en-US" sz="1600"/>
              <a:t>［注］ </a:t>
            </a:r>
            <a:r>
              <a:rPr lang="zh-CN" altLang="en-US" sz="1600" b="1">
                <a:solidFill>
                  <a:srgbClr val="003300"/>
                </a:solidFill>
                <a:latin typeface="宋体" pitchFamily="2" charset="-122"/>
              </a:rPr>
              <a:t>①</a:t>
            </a:r>
            <a:r>
              <a:rPr lang="zh-CN" altLang="en-US" sz="1600"/>
              <a:t>修睦：晚唐诗人。</a:t>
            </a:r>
            <a:endParaRPr lang="zh-CN" altLang="en-US" sz="1600" b="1">
              <a:solidFill>
                <a:srgbClr val="003300"/>
              </a:solidFill>
              <a:latin typeface="宋体" pitchFamily="2" charset="-122"/>
            </a:endParaRPr>
          </a:p>
          <a:p>
            <a:pPr marL="0" indent="342900" eaLnBrk="1" hangingPunct="1">
              <a:lnSpc>
                <a:spcPts val="2700"/>
              </a:lnSpc>
              <a:spcBef>
                <a:spcPct val="0"/>
              </a:spcBef>
              <a:buFont typeface="Arial" pitchFamily="34" charset="0"/>
              <a:buNone/>
            </a:pPr>
            <a:r>
              <a:rPr lang="zh-CN" altLang="en-US" sz="2000" b="1">
                <a:latin typeface="黑体" panose="02010609060101010101" pitchFamily="2" charset="-122"/>
                <a:ea typeface="黑体" panose="02010609060101010101" pitchFamily="2" charset="-122"/>
              </a:rPr>
              <a:t>（</a:t>
            </a:r>
            <a:r>
              <a:rPr lang="en-US" altLang="zh-CN" sz="2000" b="1">
                <a:latin typeface="黑体" panose="02010609060101010101" pitchFamily="2" charset="-122"/>
                <a:ea typeface="黑体" panose="02010609060101010101" pitchFamily="2" charset="-122"/>
              </a:rPr>
              <a:t>1</a:t>
            </a:r>
            <a:r>
              <a:rPr lang="zh-CN" altLang="en-US" sz="2000" b="1">
                <a:latin typeface="黑体" panose="02010609060101010101" pitchFamily="2" charset="-122"/>
                <a:ea typeface="黑体" panose="02010609060101010101" pitchFamily="2" charset="-122"/>
              </a:rPr>
              <a:t>）下列对</a:t>
            </a:r>
            <a:r>
              <a:rPr lang="zh-CN" altLang="en-US" sz="2000" b="1">
                <a:solidFill>
                  <a:srgbClr val="FF0000"/>
                </a:solidFill>
                <a:latin typeface="黑体" panose="02010609060101010101" pitchFamily="2" charset="-122"/>
                <a:ea typeface="黑体" panose="02010609060101010101" pitchFamily="2" charset="-122"/>
              </a:rPr>
              <a:t>本诗的赏析</a:t>
            </a:r>
            <a:r>
              <a:rPr lang="zh-CN" altLang="en-US" sz="2000" b="1">
                <a:latin typeface="黑体" panose="02010609060101010101" pitchFamily="2" charset="-122"/>
                <a:ea typeface="黑体" panose="02010609060101010101" pitchFamily="2" charset="-122"/>
              </a:rPr>
              <a:t>，不恰当的两项是（</a:t>
            </a:r>
            <a:r>
              <a:rPr lang="en-US" altLang="zh-CN" sz="2000" b="1">
                <a:latin typeface="黑体" panose="02010609060101010101" pitchFamily="2" charset="-122"/>
                <a:ea typeface="黑体" panose="02010609060101010101" pitchFamily="2" charset="-122"/>
              </a:rPr>
              <a:t>5</a:t>
            </a:r>
            <a:r>
              <a:rPr lang="zh-CN" altLang="en-US" sz="2000" b="1">
                <a:latin typeface="黑体" panose="02010609060101010101" pitchFamily="2" charset="-122"/>
                <a:ea typeface="黑体" panose="02010609060101010101" pitchFamily="2" charset="-122"/>
              </a:rPr>
              <a:t>分）（   ）（   ）</a:t>
            </a:r>
          </a:p>
          <a:p>
            <a:pPr marL="0" indent="342900" eaLnBrk="1" hangingPunct="1">
              <a:lnSpc>
                <a:spcPts val="2700"/>
              </a:lnSpc>
              <a:spcBef>
                <a:spcPct val="0"/>
              </a:spcBef>
              <a:buFont typeface="Arial" pitchFamily="34" charset="0"/>
              <a:buNone/>
            </a:pPr>
            <a:r>
              <a:rPr lang="en-US" altLang="zh-CN" sz="2000" b="1">
                <a:latin typeface="黑体" panose="02010609060101010101" pitchFamily="2" charset="-122"/>
                <a:ea typeface="黑体" panose="02010609060101010101" pitchFamily="2" charset="-122"/>
              </a:rPr>
              <a:t>A</a:t>
            </a:r>
            <a:r>
              <a:rPr lang="zh-CN" altLang="en-US" sz="2000" b="1">
                <a:latin typeface="黑体" panose="02010609060101010101" pitchFamily="2" charset="-122"/>
                <a:ea typeface="黑体" panose="02010609060101010101" pitchFamily="2" charset="-122"/>
              </a:rPr>
              <a:t>、首联的“重重”表示落叶之多，</a:t>
            </a:r>
            <a:r>
              <a:rPr lang="zh-CN" altLang="en-US" sz="2000" b="1" u="sng">
                <a:latin typeface="黑体" panose="02010609060101010101" pitchFamily="2" charset="-122"/>
                <a:ea typeface="黑体" panose="02010609060101010101" pitchFamily="2" charset="-122"/>
              </a:rPr>
              <a:t>不禁让人想到杜诗“无边落木萧萧下”。</a:t>
            </a:r>
          </a:p>
          <a:p>
            <a:pPr marL="0" indent="342900" eaLnBrk="1" hangingPunct="1">
              <a:lnSpc>
                <a:spcPts val="2700"/>
              </a:lnSpc>
              <a:spcBef>
                <a:spcPct val="0"/>
              </a:spcBef>
              <a:buFont typeface="Arial" pitchFamily="34" charset="0"/>
              <a:buNone/>
            </a:pPr>
            <a:r>
              <a:rPr lang="en-US" altLang="zh-CN" sz="2000" b="1">
                <a:solidFill>
                  <a:srgbClr val="0000FF"/>
                </a:solidFill>
                <a:latin typeface="黑体" panose="02010609060101010101" pitchFamily="2" charset="-122"/>
                <a:ea typeface="黑体" panose="02010609060101010101" pitchFamily="2" charset="-122"/>
              </a:rPr>
              <a:t>B</a:t>
            </a:r>
            <a:r>
              <a:rPr lang="zh-CN" altLang="en-US" sz="2000" b="1">
                <a:solidFill>
                  <a:srgbClr val="0000FF"/>
                </a:solidFill>
                <a:latin typeface="黑体" panose="02010609060101010101" pitchFamily="2" charset="-122"/>
                <a:ea typeface="黑体" panose="02010609060101010101" pitchFamily="2" charset="-122"/>
              </a:rPr>
              <a:t>、颔联以</a:t>
            </a:r>
            <a:r>
              <a:rPr lang="zh-CN" altLang="en-US" sz="2000" b="1">
                <a:solidFill>
                  <a:srgbClr val="FF0000"/>
                </a:solidFill>
                <a:latin typeface="黑体" panose="02010609060101010101" pitchFamily="2" charset="-122"/>
                <a:ea typeface="黑体" panose="02010609060101010101" pitchFamily="2" charset="-122"/>
              </a:rPr>
              <a:t>比喻的手法</a:t>
            </a:r>
            <a:r>
              <a:rPr lang="zh-CN" altLang="en-US" sz="2000" b="1">
                <a:solidFill>
                  <a:srgbClr val="0000FF"/>
                </a:solidFill>
                <a:latin typeface="黑体" panose="02010609060101010101" pitchFamily="2" charset="-122"/>
                <a:ea typeface="黑体" panose="02010609060101010101" pitchFamily="2" charset="-122"/>
              </a:rPr>
              <a:t>生动地描摹了落叶思绪翻飞和对春日的无比向往。</a:t>
            </a:r>
          </a:p>
          <a:p>
            <a:pPr marL="0" indent="342900" eaLnBrk="1" hangingPunct="1">
              <a:lnSpc>
                <a:spcPts val="2700"/>
              </a:lnSpc>
              <a:spcBef>
                <a:spcPct val="0"/>
              </a:spcBef>
              <a:buFont typeface="Arial" pitchFamily="34" charset="0"/>
              <a:buNone/>
            </a:pPr>
            <a:r>
              <a:rPr lang="en-US" altLang="zh-CN" sz="2000" b="1">
                <a:latin typeface="黑体" panose="02010609060101010101" pitchFamily="2" charset="-122"/>
                <a:ea typeface="黑体" panose="02010609060101010101" pitchFamily="2" charset="-122"/>
              </a:rPr>
              <a:t>C</a:t>
            </a:r>
            <a:r>
              <a:rPr lang="zh-CN" altLang="en-US" sz="2000" b="1">
                <a:latin typeface="黑体" panose="02010609060101010101" pitchFamily="2" charset="-122"/>
                <a:ea typeface="黑体" panose="02010609060101010101" pitchFamily="2" charset="-122"/>
              </a:rPr>
              <a:t>、颈联的“河边”有版本作“何边”，</a:t>
            </a:r>
            <a:r>
              <a:rPr lang="zh-CN" altLang="en-US" sz="2000" b="1">
                <a:solidFill>
                  <a:srgbClr val="FF0000"/>
                </a:solidFill>
                <a:latin typeface="黑体" panose="02010609060101010101" pitchFamily="2" charset="-122"/>
                <a:ea typeface="黑体" panose="02010609060101010101" pitchFamily="2" charset="-122"/>
              </a:rPr>
              <a:t>与前文“流水”无关，因而是错误的</a:t>
            </a:r>
            <a:r>
              <a:rPr lang="zh-CN" altLang="en-US" sz="2000" b="1">
                <a:latin typeface="黑体" panose="02010609060101010101" pitchFamily="2" charset="-122"/>
                <a:ea typeface="黑体" panose="02010609060101010101" pitchFamily="2" charset="-122"/>
              </a:rPr>
              <a:t>。</a:t>
            </a:r>
          </a:p>
          <a:p>
            <a:pPr marL="0" indent="342900" eaLnBrk="1" hangingPunct="1">
              <a:lnSpc>
                <a:spcPts val="2700"/>
              </a:lnSpc>
              <a:spcBef>
                <a:spcPct val="0"/>
              </a:spcBef>
              <a:buFont typeface="Arial" pitchFamily="34" charset="0"/>
              <a:buNone/>
            </a:pPr>
            <a:r>
              <a:rPr lang="en-US" altLang="zh-CN" sz="2000" b="1">
                <a:solidFill>
                  <a:srgbClr val="0000FF"/>
                </a:solidFill>
                <a:latin typeface="黑体" panose="02010609060101010101" pitchFamily="2" charset="-122"/>
                <a:ea typeface="黑体" panose="02010609060101010101" pitchFamily="2" charset="-122"/>
              </a:rPr>
              <a:t>D</a:t>
            </a:r>
            <a:r>
              <a:rPr lang="zh-CN" altLang="en-US" sz="2000" b="1">
                <a:solidFill>
                  <a:srgbClr val="0000FF"/>
                </a:solidFill>
                <a:latin typeface="黑体" panose="02010609060101010101" pitchFamily="2" charset="-122"/>
                <a:ea typeface="黑体" panose="02010609060101010101" pitchFamily="2" charset="-122"/>
              </a:rPr>
              <a:t>、作者借落叶来寄托总结的情志，表达了对世事变迁的、人生无常的感慨。</a:t>
            </a:r>
          </a:p>
          <a:p>
            <a:pPr marL="0" indent="342900" eaLnBrk="1" hangingPunct="1">
              <a:lnSpc>
                <a:spcPts val="2700"/>
              </a:lnSpc>
              <a:spcBef>
                <a:spcPct val="0"/>
              </a:spcBef>
              <a:buFont typeface="Arial" pitchFamily="34" charset="0"/>
              <a:buNone/>
            </a:pPr>
            <a:r>
              <a:rPr lang="en-US" altLang="zh-CN" sz="2000" b="1">
                <a:latin typeface="黑体" panose="02010609060101010101" pitchFamily="2" charset="-122"/>
                <a:ea typeface="黑体" panose="02010609060101010101" pitchFamily="2" charset="-122"/>
              </a:rPr>
              <a:t>E</a:t>
            </a:r>
            <a:r>
              <a:rPr lang="zh-CN" altLang="en-US" sz="2000" b="1">
                <a:latin typeface="黑体" panose="02010609060101010101" pitchFamily="2" charset="-122"/>
                <a:ea typeface="黑体" panose="02010609060101010101" pitchFamily="2" charset="-122"/>
              </a:rPr>
              <a:t>、全诗运用了</a:t>
            </a:r>
            <a:r>
              <a:rPr lang="zh-CN" altLang="en-US" sz="2000" b="1">
                <a:solidFill>
                  <a:srgbClr val="FF0000"/>
                </a:solidFill>
                <a:latin typeface="黑体" panose="02010609060101010101" pitchFamily="2" charset="-122"/>
                <a:ea typeface="黑体" panose="02010609060101010101" pitchFamily="2" charset="-122"/>
              </a:rPr>
              <a:t>虚实相生</a:t>
            </a:r>
            <a:r>
              <a:rPr lang="zh-CN" altLang="en-US" sz="2000" b="1">
                <a:latin typeface="黑体" panose="02010609060101010101" pitchFamily="2" charset="-122"/>
                <a:ea typeface="黑体" panose="02010609060101010101" pitchFamily="2" charset="-122"/>
              </a:rPr>
              <a:t>的笔法，既有眼前之景，也有想象之景，相得益彰。</a:t>
            </a:r>
          </a:p>
        </p:txBody>
      </p:sp>
      <p:sp>
        <p:nvSpPr>
          <p:cNvPr id="71682" name="文本框 40963"/>
          <p:cNvSpPr txBox="1">
            <a:spLocks noChangeArrowheads="1"/>
          </p:cNvSpPr>
          <p:nvPr/>
        </p:nvSpPr>
        <p:spPr bwMode="auto">
          <a:xfrm>
            <a:off x="0" y="0"/>
            <a:ext cx="7045325" cy="707886"/>
          </a:xfrm>
          <a:prstGeom prst="rect">
            <a:avLst/>
          </a:prstGeom>
          <a:noFill/>
          <a:ln w="9525">
            <a:noFill/>
            <a:miter lim="800000"/>
          </a:ln>
        </p:spPr>
        <p:txBody>
          <a:bodyPr>
            <a:spAutoFit/>
          </a:bodyPr>
          <a:lstStyle/>
          <a:p>
            <a:pPr fontAlgn="base">
              <a:spcBef>
                <a:spcPct val="0"/>
              </a:spcBef>
              <a:spcAft>
                <a:spcPct val="0"/>
              </a:spcAft>
            </a:pPr>
            <a:r>
              <a:rPr lang="zh-CN" altLang="en-US" sz="4000" smtClean="0">
                <a:solidFill>
                  <a:srgbClr val="CC3300"/>
                </a:solidFill>
                <a:latin typeface="Times New Roman" pitchFamily="18" charset="0"/>
                <a:ea typeface="方正稚艺_GBK" pitchFamily="65" charset="-122"/>
                <a:cs typeface="Times New Roman" pitchFamily="18" charset="0"/>
              </a:rPr>
              <a:t>考</a:t>
            </a:r>
            <a:r>
              <a:rPr lang="zh-CN" altLang="en-US" sz="4000">
                <a:solidFill>
                  <a:srgbClr val="CC3300"/>
                </a:solidFill>
                <a:latin typeface="Times New Roman" pitchFamily="18" charset="0"/>
                <a:ea typeface="方正稚艺_GBK" pitchFamily="65" charset="-122"/>
                <a:cs typeface="Times New Roman" pitchFamily="18" charset="0"/>
              </a:rPr>
              <a:t>试说明示例</a:t>
            </a:r>
            <a:endParaRPr lang="zh-CN" altLang="en-US" sz="4000">
              <a:solidFill>
                <a:srgbClr val="FF0000"/>
              </a:solidFill>
              <a:latin typeface="Arial" pitchFamily="34" charset="0"/>
              <a:ea typeface="宋体" pitchFamily="2" charset="-122"/>
            </a:endParaRPr>
          </a:p>
        </p:txBody>
      </p:sp>
      <p:sp>
        <p:nvSpPr>
          <p:cNvPr id="4" name="Rectangle 8"/>
          <p:cNvSpPr>
            <a:spLocks noChangeArrowheads="1"/>
          </p:cNvSpPr>
          <p:nvPr/>
        </p:nvSpPr>
        <p:spPr bwMode="auto">
          <a:xfrm>
            <a:off x="8201025" y="2590800"/>
            <a:ext cx="1620957" cy="523220"/>
          </a:xfrm>
          <a:prstGeom prst="rect">
            <a:avLst/>
          </a:prstGeom>
          <a:solidFill>
            <a:srgbClr val="FFFFCC"/>
          </a:solidFill>
          <a:ln w="9525" algn="ctr">
            <a:solidFill>
              <a:schemeClr val="accent2">
                <a:lumMod val="60000"/>
                <a:lumOff val="40000"/>
              </a:schemeClr>
            </a:solidFill>
            <a:miter lim="800000"/>
          </a:ln>
        </p:spPr>
        <p:txBody>
          <a:bodyPr wrap="none">
            <a:spAutoFit/>
          </a:bodyPr>
          <a:lstStyle/>
          <a:p>
            <a:pPr fontAlgn="base">
              <a:spcBef>
                <a:spcPct val="0"/>
              </a:spcBef>
              <a:spcAft>
                <a:spcPct val="0"/>
              </a:spcAft>
              <a:defRPr/>
            </a:pPr>
            <a:r>
              <a:rPr lang="zh-CN" altLang="en-US" sz="2800" smtClean="0">
                <a:solidFill>
                  <a:srgbClr val="CC0066"/>
                </a:solidFill>
                <a:latin typeface="黑体" panose="02010609060101010101" pitchFamily="2" charset="-122"/>
                <a:ea typeface="黑体" panose="02010609060101010101" pitchFamily="2" charset="-122"/>
                <a:cs typeface="华文中宋"/>
              </a:rPr>
              <a:t>词</a:t>
            </a:r>
            <a:r>
              <a:rPr lang="zh-CN" altLang="en-US" sz="2800">
                <a:solidFill>
                  <a:srgbClr val="CC0066"/>
                </a:solidFill>
                <a:latin typeface="黑体" panose="02010609060101010101" pitchFamily="2" charset="-122"/>
                <a:ea typeface="黑体" panose="02010609060101010101" pitchFamily="2" charset="-122"/>
                <a:cs typeface="华文中宋"/>
              </a:rPr>
              <a:t>语理解</a:t>
            </a:r>
          </a:p>
        </p:txBody>
      </p:sp>
      <p:sp>
        <p:nvSpPr>
          <p:cNvPr id="5" name="Rectangle 8"/>
          <p:cNvSpPr>
            <a:spLocks noChangeArrowheads="1"/>
          </p:cNvSpPr>
          <p:nvPr/>
        </p:nvSpPr>
        <p:spPr bwMode="auto">
          <a:xfrm>
            <a:off x="8201025" y="3245429"/>
            <a:ext cx="1620957" cy="523220"/>
          </a:xfrm>
          <a:prstGeom prst="rect">
            <a:avLst/>
          </a:prstGeom>
          <a:solidFill>
            <a:srgbClr val="FFFFCC"/>
          </a:solidFill>
          <a:ln w="9525" algn="ctr">
            <a:solidFill>
              <a:schemeClr val="accent2">
                <a:lumMod val="60000"/>
                <a:lumOff val="40000"/>
              </a:schemeClr>
            </a:solidFill>
            <a:miter lim="800000"/>
          </a:ln>
        </p:spPr>
        <p:txBody>
          <a:bodyPr wrap="none">
            <a:spAutoFit/>
          </a:bodyPr>
          <a:lstStyle/>
          <a:p>
            <a:pPr fontAlgn="base">
              <a:spcBef>
                <a:spcPct val="0"/>
              </a:spcBef>
              <a:spcAft>
                <a:spcPct val="0"/>
              </a:spcAft>
              <a:defRPr/>
            </a:pPr>
            <a:r>
              <a:rPr lang="zh-CN" altLang="en-US" sz="2800">
                <a:solidFill>
                  <a:srgbClr val="CC0066"/>
                </a:solidFill>
                <a:latin typeface="黑体" panose="02010609060101010101" pitchFamily="2" charset="-122"/>
                <a:ea typeface="黑体" panose="02010609060101010101" pitchFamily="2" charset="-122"/>
                <a:cs typeface="华文中宋"/>
              </a:rPr>
              <a:t>表达技</a:t>
            </a:r>
            <a:r>
              <a:rPr lang="zh-CN" altLang="en-US" sz="2800" smtClean="0">
                <a:solidFill>
                  <a:srgbClr val="CC0066"/>
                </a:solidFill>
                <a:latin typeface="黑体" panose="02010609060101010101" pitchFamily="2" charset="-122"/>
                <a:ea typeface="黑体" panose="02010609060101010101" pitchFamily="2" charset="-122"/>
                <a:cs typeface="华文中宋"/>
              </a:rPr>
              <a:t>巧</a:t>
            </a:r>
            <a:endParaRPr lang="zh-CN" altLang="en-US" sz="2800">
              <a:solidFill>
                <a:srgbClr val="CC0066"/>
              </a:solidFill>
              <a:latin typeface="黑体" panose="02010609060101010101" pitchFamily="2" charset="-122"/>
              <a:ea typeface="黑体" panose="02010609060101010101" pitchFamily="2" charset="-122"/>
              <a:cs typeface="华文中宋"/>
            </a:endParaRPr>
          </a:p>
        </p:txBody>
      </p:sp>
      <p:sp>
        <p:nvSpPr>
          <p:cNvPr id="6" name="Rectangle 8"/>
          <p:cNvSpPr>
            <a:spLocks noChangeArrowheads="1"/>
          </p:cNvSpPr>
          <p:nvPr/>
        </p:nvSpPr>
        <p:spPr bwMode="auto">
          <a:xfrm>
            <a:off x="8201025" y="4732626"/>
            <a:ext cx="1631355" cy="523875"/>
          </a:xfrm>
          <a:prstGeom prst="rect">
            <a:avLst/>
          </a:prstGeom>
          <a:solidFill>
            <a:srgbClr val="FFFFCC"/>
          </a:solidFill>
          <a:ln w="9525" algn="ctr">
            <a:solidFill>
              <a:schemeClr val="accent2">
                <a:lumMod val="60000"/>
                <a:lumOff val="40000"/>
              </a:schemeClr>
            </a:solidFill>
            <a:miter lim="800000"/>
          </a:ln>
        </p:spPr>
        <p:txBody>
          <a:bodyPr wrap="square">
            <a:spAutoFit/>
          </a:bodyPr>
          <a:lstStyle/>
          <a:p>
            <a:pPr algn="ctr" fontAlgn="base">
              <a:spcBef>
                <a:spcPct val="0"/>
              </a:spcBef>
              <a:spcAft>
                <a:spcPct val="0"/>
              </a:spcAft>
              <a:defRPr/>
            </a:pPr>
            <a:r>
              <a:rPr lang="zh-CN" altLang="en-US" sz="2800">
                <a:solidFill>
                  <a:srgbClr val="CC0066"/>
                </a:solidFill>
                <a:latin typeface="黑体" panose="02010609060101010101" pitchFamily="2" charset="-122"/>
                <a:ea typeface="黑体" panose="02010609060101010101" pitchFamily="2" charset="-122"/>
                <a:cs typeface="华文中宋"/>
              </a:rPr>
              <a:t>情感分</a:t>
            </a:r>
            <a:r>
              <a:rPr lang="zh-CN" altLang="en-US" sz="2800" smtClean="0">
                <a:solidFill>
                  <a:srgbClr val="CC0066"/>
                </a:solidFill>
                <a:latin typeface="黑体" panose="02010609060101010101" pitchFamily="2" charset="-122"/>
                <a:ea typeface="黑体" panose="02010609060101010101" pitchFamily="2" charset="-122"/>
                <a:cs typeface="华文中宋"/>
              </a:rPr>
              <a:t>析</a:t>
            </a:r>
            <a:endParaRPr lang="zh-CN" altLang="en-US" sz="2800">
              <a:solidFill>
                <a:srgbClr val="CC0066"/>
              </a:solidFill>
              <a:latin typeface="黑体" panose="02010609060101010101" pitchFamily="2" charset="-122"/>
              <a:ea typeface="黑体" panose="02010609060101010101" pitchFamily="2" charset="-122"/>
              <a:cs typeface="华文中宋"/>
            </a:endParaRPr>
          </a:p>
        </p:txBody>
      </p:sp>
      <p:sp>
        <p:nvSpPr>
          <p:cNvPr id="7" name="Rectangle 8"/>
          <p:cNvSpPr>
            <a:spLocks noChangeArrowheads="1"/>
          </p:cNvSpPr>
          <p:nvPr/>
        </p:nvSpPr>
        <p:spPr bwMode="auto">
          <a:xfrm>
            <a:off x="8211423" y="4036283"/>
            <a:ext cx="1620957" cy="523220"/>
          </a:xfrm>
          <a:prstGeom prst="rect">
            <a:avLst/>
          </a:prstGeom>
          <a:solidFill>
            <a:srgbClr val="FFFFCC"/>
          </a:solidFill>
          <a:ln w="9525" algn="ctr">
            <a:solidFill>
              <a:schemeClr val="accent2">
                <a:lumMod val="60000"/>
                <a:lumOff val="40000"/>
              </a:schemeClr>
            </a:solidFill>
            <a:miter lim="800000"/>
          </a:ln>
        </p:spPr>
        <p:txBody>
          <a:bodyPr wrap="none">
            <a:spAutoFit/>
          </a:bodyPr>
          <a:lstStyle/>
          <a:p>
            <a:pPr fontAlgn="base">
              <a:spcBef>
                <a:spcPct val="0"/>
              </a:spcBef>
              <a:spcAft>
                <a:spcPct val="0"/>
              </a:spcAft>
              <a:defRPr/>
            </a:pPr>
            <a:r>
              <a:rPr lang="zh-CN" altLang="en-US" sz="2800">
                <a:solidFill>
                  <a:srgbClr val="CC0066"/>
                </a:solidFill>
                <a:latin typeface="黑体" panose="02010609060101010101" pitchFamily="2" charset="-122"/>
                <a:ea typeface="黑体" panose="02010609060101010101" pitchFamily="2" charset="-122"/>
                <a:cs typeface="华文中宋"/>
              </a:rPr>
              <a:t>语</a:t>
            </a:r>
            <a:r>
              <a:rPr lang="zh-CN" altLang="en-US" sz="2800" smtClean="0">
                <a:solidFill>
                  <a:srgbClr val="CC0066"/>
                </a:solidFill>
                <a:latin typeface="黑体" panose="02010609060101010101" pitchFamily="2" charset="-122"/>
                <a:ea typeface="黑体" panose="02010609060101010101" pitchFamily="2" charset="-122"/>
                <a:cs typeface="华文中宋"/>
              </a:rPr>
              <a:t>言炼</a:t>
            </a:r>
            <a:r>
              <a:rPr lang="zh-CN" altLang="en-US" sz="2800">
                <a:solidFill>
                  <a:srgbClr val="CC0066"/>
                </a:solidFill>
                <a:latin typeface="黑体" panose="02010609060101010101" pitchFamily="2" charset="-122"/>
                <a:ea typeface="黑体" panose="02010609060101010101" pitchFamily="2" charset="-122"/>
                <a:cs typeface="华文中宋"/>
              </a:rPr>
              <a:t>字</a:t>
            </a:r>
          </a:p>
        </p:txBody>
      </p:sp>
      <p:sp>
        <p:nvSpPr>
          <p:cNvPr id="8" name="Rectangle 8"/>
          <p:cNvSpPr>
            <a:spLocks noChangeArrowheads="1"/>
          </p:cNvSpPr>
          <p:nvPr/>
        </p:nvSpPr>
        <p:spPr bwMode="auto">
          <a:xfrm>
            <a:off x="8166034" y="5377917"/>
            <a:ext cx="1620957" cy="954107"/>
          </a:xfrm>
          <a:prstGeom prst="rect">
            <a:avLst/>
          </a:prstGeom>
          <a:solidFill>
            <a:srgbClr val="FFFFCC"/>
          </a:solidFill>
          <a:ln w="9525" algn="ctr">
            <a:solidFill>
              <a:schemeClr val="accent2">
                <a:lumMod val="60000"/>
                <a:lumOff val="40000"/>
              </a:schemeClr>
            </a:solidFill>
            <a:miter lim="800000"/>
          </a:ln>
        </p:spPr>
        <p:txBody>
          <a:bodyPr wrap="none">
            <a:spAutoFit/>
          </a:bodyPr>
          <a:lstStyle/>
          <a:p>
            <a:pPr fontAlgn="base">
              <a:spcBef>
                <a:spcPct val="0"/>
              </a:spcBef>
              <a:spcAft>
                <a:spcPct val="0"/>
              </a:spcAft>
              <a:defRPr/>
            </a:pPr>
            <a:r>
              <a:rPr lang="zh-CN" altLang="en-US" sz="2800">
                <a:solidFill>
                  <a:srgbClr val="CC0066"/>
                </a:solidFill>
                <a:latin typeface="黑体" panose="02010609060101010101" pitchFamily="2" charset="-122"/>
                <a:ea typeface="黑体" panose="02010609060101010101" pitchFamily="2" charset="-122"/>
                <a:cs typeface="华文中宋"/>
              </a:rPr>
              <a:t>概</a:t>
            </a:r>
            <a:r>
              <a:rPr lang="zh-CN" altLang="en-US" sz="2800" smtClean="0">
                <a:solidFill>
                  <a:srgbClr val="CC0066"/>
                </a:solidFill>
                <a:latin typeface="黑体" panose="02010609060101010101" pitchFamily="2" charset="-122"/>
                <a:ea typeface="黑体" panose="02010609060101010101" pitchFamily="2" charset="-122"/>
                <a:cs typeface="华文中宋"/>
              </a:rPr>
              <a:t>括内</a:t>
            </a:r>
            <a:r>
              <a:rPr lang="zh-CN" altLang="en-US" sz="2800">
                <a:solidFill>
                  <a:srgbClr val="CC0066"/>
                </a:solidFill>
                <a:latin typeface="黑体" panose="02010609060101010101" pitchFamily="2" charset="-122"/>
                <a:ea typeface="黑体" panose="02010609060101010101" pitchFamily="2" charset="-122"/>
                <a:cs typeface="华文中宋"/>
              </a:rPr>
              <a:t>容</a:t>
            </a:r>
            <a:endParaRPr lang="en-US" altLang="zh-CN" sz="2800">
              <a:solidFill>
                <a:srgbClr val="CC0066"/>
              </a:solidFill>
              <a:latin typeface="黑体" panose="02010609060101010101" pitchFamily="2" charset="-122"/>
              <a:ea typeface="黑体" panose="02010609060101010101" pitchFamily="2" charset="-122"/>
              <a:cs typeface="华文中宋"/>
            </a:endParaRPr>
          </a:p>
          <a:p>
            <a:pPr fontAlgn="base">
              <a:spcBef>
                <a:spcPct val="0"/>
              </a:spcBef>
              <a:spcAft>
                <a:spcPct val="0"/>
              </a:spcAft>
              <a:defRPr/>
            </a:pPr>
            <a:r>
              <a:rPr lang="zh-CN" altLang="en-US" sz="2800">
                <a:solidFill>
                  <a:srgbClr val="CC0066"/>
                </a:solidFill>
                <a:latin typeface="黑体" panose="02010609060101010101" pitchFamily="2" charset="-122"/>
                <a:ea typeface="黑体" panose="02010609060101010101" pitchFamily="2" charset="-122"/>
                <a:cs typeface="华文中宋"/>
              </a:rPr>
              <a:t>表达技</a:t>
            </a:r>
            <a:r>
              <a:rPr lang="zh-CN" altLang="en-US" sz="2800" smtClean="0">
                <a:solidFill>
                  <a:srgbClr val="CC0066"/>
                </a:solidFill>
                <a:latin typeface="黑体" panose="02010609060101010101" pitchFamily="2" charset="-122"/>
                <a:ea typeface="黑体" panose="02010609060101010101" pitchFamily="2" charset="-122"/>
                <a:cs typeface="华文中宋"/>
              </a:rPr>
              <a:t>巧</a:t>
            </a:r>
            <a:endParaRPr lang="zh-CN" altLang="en-US" sz="2800">
              <a:solidFill>
                <a:srgbClr val="CC0066"/>
              </a:solidFill>
              <a:latin typeface="黑体" panose="02010609060101010101" pitchFamily="2" charset="-122"/>
              <a:ea typeface="黑体" panose="02010609060101010101" pitchFamily="2" charset="-122"/>
              <a:cs typeface="华文中宋"/>
            </a:endParaRPr>
          </a:p>
        </p:txBody>
      </p:sp>
      <p:sp>
        <p:nvSpPr>
          <p:cNvPr id="10" name="AutoShape 20"/>
          <p:cNvSpPr>
            <a:spLocks noChangeArrowheads="1"/>
          </p:cNvSpPr>
          <p:nvPr/>
        </p:nvSpPr>
        <p:spPr bwMode="auto">
          <a:xfrm>
            <a:off x="8166034" y="268340"/>
            <a:ext cx="2593975" cy="576262"/>
          </a:xfrm>
          <a:prstGeom prst="cloudCallout">
            <a:avLst>
              <a:gd name="adj1" fmla="val -19644"/>
              <a:gd name="adj2" fmla="val 138153"/>
            </a:avLst>
          </a:prstGeom>
          <a:solidFill>
            <a:srgbClr val="CCECFF"/>
          </a:solidFill>
          <a:ln w="9525">
            <a:solidFill>
              <a:srgbClr val="0033CC"/>
            </a:solidFill>
            <a:round/>
          </a:ln>
        </p:spPr>
        <p:txBody>
          <a:bodyPr anchor="ctr"/>
          <a:lstStyle/>
          <a:p>
            <a:pPr algn="ctr" eaLnBrk="0" fontAlgn="base" hangingPunct="0">
              <a:spcBef>
                <a:spcPct val="0"/>
              </a:spcBef>
              <a:spcAft>
                <a:spcPct val="0"/>
              </a:spcAft>
            </a:pPr>
            <a:r>
              <a:rPr lang="zh-CN" altLang="en-US" sz="3600">
                <a:solidFill>
                  <a:srgbClr val="000000"/>
                </a:solidFill>
                <a:latin typeface="Arial" pitchFamily="34" charset="0"/>
                <a:ea typeface="宋体" pitchFamily="2" charset="-122"/>
              </a:rPr>
              <a:t>设陷点</a:t>
            </a:r>
          </a:p>
        </p:txBody>
      </p:sp>
      <p:sp>
        <p:nvSpPr>
          <p:cNvPr id="11" name="AutoShape 20"/>
          <p:cNvSpPr>
            <a:spLocks noChangeArrowheads="1"/>
          </p:cNvSpPr>
          <p:nvPr/>
        </p:nvSpPr>
        <p:spPr bwMode="auto">
          <a:xfrm>
            <a:off x="4310062" y="5854970"/>
            <a:ext cx="2593975" cy="576262"/>
          </a:xfrm>
          <a:prstGeom prst="cloudCallout">
            <a:avLst>
              <a:gd name="adj1" fmla="val -19644"/>
              <a:gd name="adj2" fmla="val 138153"/>
            </a:avLst>
          </a:prstGeom>
          <a:solidFill>
            <a:srgbClr val="CCECFF"/>
          </a:solidFill>
          <a:ln w="9525">
            <a:solidFill>
              <a:srgbClr val="0033CC"/>
            </a:solidFill>
            <a:round/>
          </a:ln>
        </p:spPr>
        <p:txBody>
          <a:bodyPr anchor="ctr"/>
          <a:lstStyle/>
          <a:p>
            <a:pPr algn="ctr" eaLnBrk="0" fontAlgn="base" hangingPunct="0">
              <a:spcBef>
                <a:spcPct val="0"/>
              </a:spcBef>
              <a:spcAft>
                <a:spcPct val="0"/>
              </a:spcAft>
            </a:pPr>
            <a:r>
              <a:rPr lang="zh-CN" altLang="en-US" sz="3600">
                <a:solidFill>
                  <a:srgbClr val="000000"/>
                </a:solidFill>
                <a:latin typeface="Arial" pitchFamily="34" charset="0"/>
                <a:ea typeface="宋体" pitchFamily="2" charset="-122"/>
              </a:rPr>
              <a:t>设陷点</a:t>
            </a:r>
          </a:p>
        </p:txBody>
      </p:sp>
      <p:sp>
        <p:nvSpPr>
          <p:cNvPr id="12" name="Rectangle 16"/>
          <p:cNvSpPr>
            <a:spLocks noChangeArrowheads="1"/>
          </p:cNvSpPr>
          <p:nvPr/>
        </p:nvSpPr>
        <p:spPr bwMode="auto">
          <a:xfrm>
            <a:off x="8976512" y="1130709"/>
            <a:ext cx="2736850" cy="647700"/>
          </a:xfrm>
          <a:prstGeom prst="rect">
            <a:avLst/>
          </a:prstGeom>
          <a:solidFill>
            <a:srgbClr val="FFFFFF"/>
          </a:solidFill>
          <a:ln w="38100" algn="ctr">
            <a:solidFill>
              <a:srgbClr val="0033CC"/>
            </a:solidFill>
            <a:miter lim="800000"/>
          </a:ln>
        </p:spPr>
        <p:txBody>
          <a:bodyPr wrap="none" anchor="ctr"/>
          <a:lstStyle/>
          <a:p>
            <a:pPr algn="ctr" fontAlgn="base">
              <a:spcBef>
                <a:spcPct val="0"/>
              </a:spcBef>
              <a:spcAft>
                <a:spcPct val="0"/>
              </a:spcAft>
            </a:pPr>
            <a:r>
              <a:rPr lang="zh-CN" altLang="en-US" sz="2800" smtClean="0">
                <a:solidFill>
                  <a:srgbClr val="FF5050"/>
                </a:solidFill>
                <a:latin typeface="Arial" pitchFamily="34" charset="0"/>
                <a:ea typeface="黑体" panose="02010609060101010101" pitchFamily="2" charset="-122"/>
              </a:rPr>
              <a:t>修辞有误</a:t>
            </a:r>
            <a:endParaRPr lang="zh-CN" altLang="en-US" sz="2800">
              <a:solidFill>
                <a:srgbClr val="FF5050"/>
              </a:solidFill>
              <a:latin typeface="Arial" pitchFamily="34" charset="0"/>
              <a:ea typeface="黑体" panose="02010609060101010101" pitchFamily="2" charset="-122"/>
            </a:endParaRPr>
          </a:p>
        </p:txBody>
      </p:sp>
      <p:sp>
        <p:nvSpPr>
          <p:cNvPr id="13" name="Rectangle 16"/>
          <p:cNvSpPr>
            <a:spLocks noChangeArrowheads="1"/>
          </p:cNvSpPr>
          <p:nvPr/>
        </p:nvSpPr>
        <p:spPr bwMode="auto">
          <a:xfrm>
            <a:off x="1573212" y="6008174"/>
            <a:ext cx="2736850" cy="647700"/>
          </a:xfrm>
          <a:prstGeom prst="rect">
            <a:avLst/>
          </a:prstGeom>
          <a:solidFill>
            <a:srgbClr val="FFFFFF"/>
          </a:solidFill>
          <a:ln w="38100" algn="ctr">
            <a:solidFill>
              <a:srgbClr val="0033CC"/>
            </a:solidFill>
            <a:miter lim="800000"/>
          </a:ln>
        </p:spPr>
        <p:txBody>
          <a:bodyPr wrap="none" anchor="ctr"/>
          <a:lstStyle/>
          <a:p>
            <a:pPr algn="ctr" fontAlgn="base">
              <a:spcBef>
                <a:spcPct val="0"/>
              </a:spcBef>
              <a:spcAft>
                <a:spcPct val="0"/>
              </a:spcAft>
            </a:pPr>
            <a:r>
              <a:rPr lang="zh-CN" altLang="en-US" sz="2800">
                <a:solidFill>
                  <a:srgbClr val="FF5050"/>
                </a:solidFill>
                <a:latin typeface="Arial" pitchFamily="34" charset="0"/>
                <a:ea typeface="黑体" panose="02010609060101010101" pitchFamily="2" charset="-122"/>
              </a:rPr>
              <a:t>具体阐释有误</a:t>
            </a:r>
          </a:p>
        </p:txBody>
      </p:sp>
      <p:sp>
        <p:nvSpPr>
          <p:cNvPr id="14" name="Line 15"/>
          <p:cNvSpPr>
            <a:spLocks noChangeShapeType="1"/>
          </p:cNvSpPr>
          <p:nvPr/>
        </p:nvSpPr>
        <p:spPr bwMode="auto">
          <a:xfrm flipH="1">
            <a:off x="2881745" y="966018"/>
            <a:ext cx="5745307" cy="2442200"/>
          </a:xfrm>
          <a:prstGeom prst="line">
            <a:avLst/>
          </a:prstGeom>
          <a:noFill/>
          <a:ln w="38100">
            <a:solidFill>
              <a:srgbClr val="00B050"/>
            </a:solidFill>
            <a:round/>
          </a:ln>
        </p:spPr>
        <p:txBody>
          <a:bodyPr anchor="ctr"/>
          <a:lstStyle/>
          <a:p>
            <a:pPr fontAlgn="base">
              <a:spcBef>
                <a:spcPct val="0"/>
              </a:spcBef>
              <a:spcAft>
                <a:spcPct val="0"/>
              </a:spcAft>
            </a:pPr>
            <a:endParaRPr lang="zh-CN" altLang="en-US">
              <a:solidFill>
                <a:srgbClr val="000000"/>
              </a:solidFill>
              <a:latin typeface="Arial" pitchFamily="34" charset="0"/>
              <a:ea typeface="宋体" pitchFamily="2" charset="-122"/>
            </a:endParaRPr>
          </a:p>
        </p:txBody>
      </p:sp>
      <p:sp>
        <p:nvSpPr>
          <p:cNvPr id="15" name="Line 15"/>
          <p:cNvSpPr>
            <a:spLocks noChangeShapeType="1"/>
          </p:cNvSpPr>
          <p:nvPr/>
        </p:nvSpPr>
        <p:spPr bwMode="auto">
          <a:xfrm flipH="1">
            <a:off x="2881744" y="4301500"/>
            <a:ext cx="4653290" cy="1706674"/>
          </a:xfrm>
          <a:prstGeom prst="line">
            <a:avLst/>
          </a:prstGeom>
          <a:noFill/>
          <a:ln w="38100">
            <a:solidFill>
              <a:srgbClr val="FFFF00"/>
            </a:solidFill>
            <a:round/>
          </a:ln>
        </p:spPr>
        <p:txBody>
          <a:bodyPr anchor="ctr"/>
          <a:lstStyle/>
          <a:p>
            <a:pPr fontAlgn="base">
              <a:spcBef>
                <a:spcPct val="0"/>
              </a:spcBef>
              <a:spcAft>
                <a:spcPct val="0"/>
              </a:spcAft>
            </a:pPr>
            <a:endParaRPr lang="zh-CN" altLang="en-US">
              <a:solidFill>
                <a:srgbClr val="000000"/>
              </a:solidFill>
              <a:latin typeface="Arial"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ox(in)">
                                      <p:cBhvr>
                                        <p:cTn id="13" dur="500"/>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 presetClass="entr" presetSubtype="0" fill="hold" grpId="3"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indefinite"/>
                            </p:stCondLst>
                          </p:cTn>
                        </p:par>
                        <p:par>
                          <p:cTn id="21" fill="hold" nodeType="afterGroup">
                            <p:stCondLst>
                              <p:cond delay="0"/>
                            </p:stCondLst>
                            <p:childTnLst>
                              <p:par>
                                <p:cTn id="22" presetID="1" presetClass="entr" presetSubtype="0" fill="hold" grpId="2" nodeType="clickEffect">
                                  <p:stCondLst>
                                    <p:cond delay="0"/>
                                  </p:stCondLst>
                                  <p:childTnLst>
                                    <p:set>
                                      <p:cBhvr>
                                        <p:cTn id="23" dur="1" fill="hold">
                                          <p:stCondLst>
                                            <p:cond delay="0"/>
                                          </p:stCondLst>
                                        </p:cTn>
                                        <p:tgtEl>
                                          <p:spTgt spid="6"/>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withGroup">
                            <p:stCondLst>
                              <p:cond delay="indefinite"/>
                            </p:stCondLst>
                          </p:cTn>
                        </p:par>
                        <p:par>
                          <p:cTn id="26" fill="hold" nodeType="afterGroup">
                            <p:stCondLst>
                              <p:cond delay="0"/>
                            </p:stCondLst>
                            <p:childTnLst>
                              <p:par>
                                <p:cTn id="27" presetID="1" presetClass="entr" presetSubtype="0" fill="hold" grpId="4" nodeType="clickEffect">
                                  <p:stCondLst>
                                    <p:cond delay="0"/>
                                  </p:stCondLst>
                                  <p:childTnLst>
                                    <p:set>
                                      <p:cBhvr>
                                        <p:cTn id="28" dur="1" fill="hold">
                                          <p:stCondLst>
                                            <p:cond delay="0"/>
                                          </p:stCondLst>
                                        </p:cTn>
                                        <p:tgtEl>
                                          <p:spTgt spid="8"/>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3" presetClass="entr" presetSubtype="10" fill="hold" grpId="5"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linds(horizontal)">
                                      <p:cBhvr>
                                        <p:cTn id="34" dur="500"/>
                                        <p:tgtEl>
                                          <p:spTgt spid="10"/>
                                        </p:tgtEl>
                                      </p:cBhvr>
                                    </p:animEffect>
                                  </p:childTnLst>
                                </p:cTn>
                              </p:par>
                            </p:childTnLst>
                          </p:cTn>
                        </p:par>
                      </p:childTnLst>
                    </p:cTn>
                  </p:par>
                  <p:par>
                    <p:cTn id="35" fill="hold" nodeType="clickPar">
                      <p:stCondLst>
                        <p:cond delay="indefinite"/>
                      </p:stCondLst>
                      <p:childTnLst>
                        <p:par>
                          <p:cTn id="36" fill="hold" nodeType="withGroup">
                            <p:stCondLst>
                              <p:cond delay="indefinite"/>
                            </p:stCondLst>
                          </p:cTn>
                        </p:par>
                        <p:par>
                          <p:cTn id="37" fill="hold" nodeType="afterGroup">
                            <p:stCondLst>
                              <p:cond delay="0"/>
                            </p:stCondLst>
                            <p:childTnLst>
                              <p:par>
                                <p:cTn id="38" presetID="4" presetClass="entr" presetSubtype="16" fill="hold" grpId="6"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box(in)">
                                      <p:cBhvr>
                                        <p:cTn id="40" dur="500"/>
                                        <p:tgtEl>
                                          <p:spTgt spid="11"/>
                                        </p:tgtEl>
                                      </p:cBhvr>
                                    </p:animEffect>
                                  </p:childTnLst>
                                </p:cTn>
                              </p:par>
                            </p:childTnLst>
                          </p:cTn>
                        </p:par>
                      </p:childTnLst>
                    </p:cTn>
                  </p:par>
                  <p:par>
                    <p:cTn id="41" fill="hold" nodeType="clickPar">
                      <p:stCondLst>
                        <p:cond delay="indefinite"/>
                      </p:stCondLst>
                      <p:childTnLst>
                        <p:par>
                          <p:cTn id="42" fill="hold" nodeType="withGroup">
                            <p:stCondLst>
                              <p:cond delay="indefinite"/>
                            </p:stCondLst>
                          </p:cTn>
                        </p:par>
                        <p:par>
                          <p:cTn id="43" fill="hold" nodeType="afterGroup">
                            <p:stCondLst>
                              <p:cond delay="0"/>
                            </p:stCondLst>
                            <p:childTnLst>
                              <p:par>
                                <p:cTn id="44" presetID="3" presetClass="entr" presetSubtype="10" fill="hold" grpId="9" nodeType="click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blinds(horizontal)">
                                      <p:cBhvr>
                                        <p:cTn id="46" dur="500"/>
                                        <p:tgtEl>
                                          <p:spTgt spid="14"/>
                                        </p:tgtEl>
                                      </p:cBhvr>
                                    </p:animEffect>
                                  </p:childTnLst>
                                </p:cTn>
                              </p:par>
                            </p:childTnLst>
                          </p:cTn>
                        </p:par>
                      </p:childTnLst>
                    </p:cTn>
                  </p:par>
                  <p:par>
                    <p:cTn id="47" fill="hold" nodeType="clickPar">
                      <p:stCondLst>
                        <p:cond delay="indefinite"/>
                      </p:stCondLst>
                      <p:childTnLst>
                        <p:par>
                          <p:cTn id="48" fill="hold" nodeType="withGroup">
                            <p:stCondLst>
                              <p:cond delay="indefinite"/>
                            </p:stCondLst>
                          </p:cTn>
                        </p:par>
                        <p:par>
                          <p:cTn id="49" fill="hold" nodeType="afterGroup">
                            <p:stCondLst>
                              <p:cond delay="0"/>
                            </p:stCondLst>
                            <p:childTnLst>
                              <p:par>
                                <p:cTn id="50" presetID="3" presetClass="entr" presetSubtype="10" fill="hold" grpId="7"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blinds(horizontal)">
                                      <p:cBhvr>
                                        <p:cTn id="52" dur="500"/>
                                        <p:tgtEl>
                                          <p:spTgt spid="12"/>
                                        </p:tgtEl>
                                      </p:cBhvr>
                                    </p:animEffect>
                                  </p:childTnLst>
                                </p:cTn>
                              </p:par>
                            </p:childTnLst>
                          </p:cTn>
                        </p:par>
                      </p:childTnLst>
                    </p:cTn>
                  </p:par>
                  <p:par>
                    <p:cTn id="53" fill="hold" nodeType="clickPar">
                      <p:stCondLst>
                        <p:cond delay="indefinite"/>
                      </p:stCondLst>
                      <p:childTnLst>
                        <p:par>
                          <p:cTn id="54" fill="hold" nodeType="withGroup">
                            <p:stCondLst>
                              <p:cond delay="indefinite"/>
                            </p:stCondLst>
                          </p:cTn>
                        </p:par>
                        <p:par>
                          <p:cTn id="55" fill="hold" nodeType="afterGroup">
                            <p:stCondLst>
                              <p:cond delay="0"/>
                            </p:stCondLst>
                            <p:childTnLst>
                              <p:par>
                                <p:cTn id="56" presetID="3" presetClass="entr" presetSubtype="10" fill="hold" grpId="10" nodeType="click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blinds(horizontal)">
                                      <p:cBhvr>
                                        <p:cTn id="58" dur="500"/>
                                        <p:tgtEl>
                                          <p:spTgt spid="15"/>
                                        </p:tgtEl>
                                      </p:cBhvr>
                                    </p:animEffect>
                                  </p:childTnLst>
                                </p:cTn>
                              </p:par>
                            </p:childTnLst>
                          </p:cTn>
                        </p:par>
                      </p:childTnLst>
                    </p:cTn>
                  </p:par>
                  <p:par>
                    <p:cTn id="59" fill="hold" nodeType="clickPar">
                      <p:stCondLst>
                        <p:cond delay="indefinite"/>
                      </p:stCondLst>
                      <p:childTnLst>
                        <p:par>
                          <p:cTn id="60" fill="hold" nodeType="withGroup">
                            <p:stCondLst>
                              <p:cond delay="indefinite"/>
                            </p:stCondLst>
                          </p:cTn>
                        </p:par>
                        <p:par>
                          <p:cTn id="61" fill="hold" nodeType="afterGroup">
                            <p:stCondLst>
                              <p:cond delay="0"/>
                            </p:stCondLst>
                            <p:childTnLst>
                              <p:par>
                                <p:cTn id="62" presetID="3" presetClass="entr" presetSubtype="10" fill="hold" grpId="8" nodeType="click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blinds(horizontal)">
                                      <p:cBhvr>
                                        <p:cTn id="6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P spid="6" grpId="2"/>
      <p:bldP spid="7" grpId="3"/>
      <p:bldP spid="8" grpId="4"/>
      <p:bldP spid="10" grpId="5"/>
      <p:bldP spid="11" grpId="6"/>
      <p:bldP spid="12" grpId="7"/>
      <p:bldP spid="13" grpId="8"/>
      <p:bldP spid="14" grpId="9"/>
      <p:bldP spid="15" grpId="10"/>
    </p:bldLst>
  </p:timing>
</p:sld>
</file>

<file path=ppt/slides/slide6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1266" name="文本框 74753"/>
          <p:cNvSpPr txBox="1"/>
          <p:nvPr/>
        </p:nvSpPr>
        <p:spPr>
          <a:xfrm>
            <a:off x="0" y="1"/>
            <a:ext cx="12192000" cy="6592574"/>
          </a:xfrm>
          <a:prstGeom prst="rect">
            <a:avLst/>
          </a:prstGeom>
          <a:noFill/>
          <a:ln w="9525">
            <a:noFill/>
          </a:ln>
        </p:spPr>
        <p:txBody>
          <a:bodyPr wrap="square" anchor="t">
            <a:spAutoFit/>
          </a:bodyPr>
          <a:lstStyle/>
          <a:p>
            <a:pPr algn="ctr">
              <a:lnSpc>
                <a:spcPct val="120000"/>
              </a:lnSpc>
              <a:spcAft>
                <a:spcPct val="0"/>
              </a:spcAft>
              <a:tabLst>
                <a:tab pos="1029335"/>
                <a:tab pos="1850390"/>
                <a:tab pos="2538095"/>
                <a:tab pos="3221990"/>
              </a:tabLst>
            </a:pPr>
            <a:r>
              <a:rPr lang="zh-CN" altLang="zh-CN" sz="2800" smtClean="0">
                <a:solidFill>
                  <a:srgbClr val="000000"/>
                </a:solidFill>
                <a:latin typeface="NEU-BZ-S92"/>
                <a:ea typeface="方正宋黑_GBK" panose="03000509000000000000" pitchFamily="65" charset="-122"/>
                <a:cs typeface="Times New Roman" pitchFamily="18" charset="0"/>
              </a:rPr>
              <a:t>题</a:t>
            </a:r>
            <a:r>
              <a:rPr lang="zh-CN" altLang="zh-CN" sz="2800">
                <a:solidFill>
                  <a:srgbClr val="000000"/>
                </a:solidFill>
                <a:latin typeface="NEU-BZ-S92"/>
                <a:ea typeface="方正宋黑_GBK" panose="03000509000000000000" pitchFamily="65" charset="-122"/>
                <a:cs typeface="Times New Roman" pitchFamily="18" charset="0"/>
              </a:rPr>
              <a:t>许道宁画</a:t>
            </a:r>
            <a:r>
              <a:rPr lang="zh-CN" altLang="zh-CN" sz="2800" baseline="30000">
                <a:solidFill>
                  <a:srgbClr val="000000"/>
                </a:solidFill>
                <a:latin typeface="NEU-BZ-S92"/>
                <a:cs typeface="宋体" panose="02010600030101010101" pitchFamily="2" charset="-122"/>
              </a:rPr>
              <a:t>①</a:t>
            </a:r>
            <a:endParaRPr lang="zh-CN" altLang="zh-CN" sz="2800">
              <a:solidFill>
                <a:srgbClr val="000000"/>
              </a:solidFill>
              <a:latin typeface="NEU-BZ-S92"/>
              <a:ea typeface="方正书宋_GBK" panose="03000509000000000000" pitchFamily="65" charset="-122"/>
              <a:cs typeface="Times New Roman" pitchFamily="18" charset="0"/>
            </a:endParaRPr>
          </a:p>
          <a:p>
            <a:pPr indent="266700" algn="ctr">
              <a:lnSpc>
                <a:spcPct val="120000"/>
              </a:lnSpc>
              <a:spcAft>
                <a:spcPct val="0"/>
              </a:spcAft>
              <a:tabLst>
                <a:tab pos="1029335"/>
                <a:tab pos="1850390"/>
                <a:tab pos="2538095"/>
                <a:tab pos="3221990"/>
              </a:tabLst>
            </a:pPr>
            <a:r>
              <a:rPr lang="zh-CN" altLang="zh-CN" sz="2800">
                <a:solidFill>
                  <a:srgbClr val="000000"/>
                </a:solidFill>
                <a:latin typeface="Times New Roman" pitchFamily="18" charset="0"/>
                <a:ea typeface="楷体" charset="-122"/>
                <a:cs typeface="Times New Roman" pitchFamily="18" charset="0"/>
              </a:rPr>
              <a:t>陈与义</a:t>
            </a:r>
            <a:endParaRPr lang="zh-CN" altLang="zh-CN" sz="2800">
              <a:solidFill>
                <a:srgbClr val="000000"/>
              </a:solidFill>
              <a:latin typeface="NEU-BZ-S92"/>
              <a:ea typeface="方正书宋_GBK" panose="03000509000000000000" pitchFamily="65" charset="-122"/>
              <a:cs typeface="Times New Roman" pitchFamily="18" charset="0"/>
            </a:endParaRPr>
          </a:p>
          <a:p>
            <a:pPr algn="ctr">
              <a:lnSpc>
                <a:spcPct val="120000"/>
              </a:lnSpc>
              <a:spcAft>
                <a:spcPct val="0"/>
              </a:spcAft>
              <a:tabLst>
                <a:tab pos="1029335"/>
                <a:tab pos="1850390"/>
                <a:tab pos="2538095"/>
                <a:tab pos="3221990"/>
              </a:tabLst>
            </a:pPr>
            <a:r>
              <a:rPr lang="zh-CN" altLang="zh-CN" sz="2800">
                <a:solidFill>
                  <a:srgbClr val="000000"/>
                </a:solidFill>
                <a:latin typeface="Times New Roman" pitchFamily="18" charset="0"/>
                <a:ea typeface="楷体" charset="-122"/>
                <a:cs typeface="Times New Roman" pitchFamily="18" charset="0"/>
              </a:rPr>
              <a:t>满眼长江水</a:t>
            </a:r>
            <a:r>
              <a:rPr lang="en-US" altLang="zh-CN" sz="2800">
                <a:solidFill>
                  <a:srgbClr val="000000"/>
                </a:solidFill>
                <a:latin typeface="Times New Roman" pitchFamily="18" charset="0"/>
                <a:cs typeface="Times New Roman" pitchFamily="18" charset="0"/>
              </a:rPr>
              <a:t>,</a:t>
            </a:r>
            <a:r>
              <a:rPr lang="zh-CN" altLang="zh-CN" sz="2800">
                <a:solidFill>
                  <a:srgbClr val="000000"/>
                </a:solidFill>
                <a:latin typeface="Times New Roman" pitchFamily="18" charset="0"/>
                <a:ea typeface="楷体" charset="-122"/>
                <a:cs typeface="Times New Roman" pitchFamily="18" charset="0"/>
              </a:rPr>
              <a:t>苍然何郡山</a:t>
            </a:r>
            <a:r>
              <a:rPr lang="en-US" altLang="zh-CN" sz="2800">
                <a:solidFill>
                  <a:srgbClr val="000000"/>
                </a:solidFill>
                <a:latin typeface="Times New Roman" pitchFamily="18" charset="0"/>
                <a:cs typeface="Times New Roman" pitchFamily="18" charset="0"/>
              </a:rPr>
              <a:t>?</a:t>
            </a:r>
            <a:endParaRPr lang="zh-CN" altLang="zh-CN" sz="2800">
              <a:solidFill>
                <a:srgbClr val="000000"/>
              </a:solidFill>
              <a:latin typeface="NEU-BZ-S92"/>
              <a:ea typeface="方正书宋_GBK" panose="03000509000000000000" pitchFamily="65" charset="-122"/>
              <a:cs typeface="Times New Roman" pitchFamily="18" charset="0"/>
            </a:endParaRPr>
          </a:p>
          <a:p>
            <a:pPr algn="ctr">
              <a:lnSpc>
                <a:spcPct val="120000"/>
              </a:lnSpc>
              <a:spcAft>
                <a:spcPct val="0"/>
              </a:spcAft>
              <a:tabLst>
                <a:tab pos="1029335"/>
                <a:tab pos="1850390"/>
                <a:tab pos="2538095"/>
                <a:tab pos="3221990"/>
              </a:tabLst>
            </a:pPr>
            <a:r>
              <a:rPr lang="zh-CN" altLang="zh-CN" sz="2800">
                <a:solidFill>
                  <a:srgbClr val="000000"/>
                </a:solidFill>
                <a:latin typeface="Times New Roman" pitchFamily="18" charset="0"/>
                <a:ea typeface="楷体" charset="-122"/>
                <a:cs typeface="Times New Roman" pitchFamily="18" charset="0"/>
              </a:rPr>
              <a:t>向来万里意</a:t>
            </a:r>
            <a:r>
              <a:rPr lang="en-US" altLang="zh-CN" sz="2800">
                <a:solidFill>
                  <a:srgbClr val="000000"/>
                </a:solidFill>
                <a:latin typeface="Times New Roman" pitchFamily="18" charset="0"/>
                <a:cs typeface="Times New Roman" pitchFamily="18" charset="0"/>
              </a:rPr>
              <a:t>,</a:t>
            </a:r>
            <a:r>
              <a:rPr lang="zh-CN" altLang="zh-CN" sz="2800">
                <a:solidFill>
                  <a:srgbClr val="000000"/>
                </a:solidFill>
                <a:latin typeface="Times New Roman" pitchFamily="18" charset="0"/>
                <a:ea typeface="楷体" charset="-122"/>
                <a:cs typeface="Times New Roman" pitchFamily="18" charset="0"/>
              </a:rPr>
              <a:t>今在一窗间。</a:t>
            </a:r>
            <a:endParaRPr lang="zh-CN" altLang="zh-CN" sz="2800">
              <a:solidFill>
                <a:srgbClr val="000000"/>
              </a:solidFill>
              <a:latin typeface="NEU-BZ-S92"/>
              <a:ea typeface="方正书宋_GBK" panose="03000509000000000000" pitchFamily="65" charset="-122"/>
              <a:cs typeface="Times New Roman" pitchFamily="18" charset="0"/>
            </a:endParaRPr>
          </a:p>
          <a:p>
            <a:pPr algn="ctr">
              <a:lnSpc>
                <a:spcPct val="120000"/>
              </a:lnSpc>
              <a:spcAft>
                <a:spcPct val="0"/>
              </a:spcAft>
              <a:tabLst>
                <a:tab pos="1029335"/>
                <a:tab pos="1850390"/>
                <a:tab pos="2538095"/>
                <a:tab pos="3221990"/>
              </a:tabLst>
            </a:pPr>
            <a:r>
              <a:rPr lang="zh-CN" altLang="zh-CN" sz="2800">
                <a:solidFill>
                  <a:srgbClr val="000000"/>
                </a:solidFill>
                <a:latin typeface="Times New Roman" pitchFamily="18" charset="0"/>
                <a:ea typeface="楷体" charset="-122"/>
                <a:cs typeface="Times New Roman" pitchFamily="18" charset="0"/>
              </a:rPr>
              <a:t>众木俱含晚</a:t>
            </a:r>
            <a:r>
              <a:rPr lang="en-US" altLang="zh-CN" sz="2800">
                <a:solidFill>
                  <a:srgbClr val="000000"/>
                </a:solidFill>
                <a:latin typeface="Times New Roman" pitchFamily="18" charset="0"/>
                <a:cs typeface="Times New Roman" pitchFamily="18" charset="0"/>
              </a:rPr>
              <a:t>,</a:t>
            </a:r>
            <a:r>
              <a:rPr lang="zh-CN" altLang="zh-CN" sz="2800">
                <a:solidFill>
                  <a:srgbClr val="000000"/>
                </a:solidFill>
                <a:latin typeface="Times New Roman" pitchFamily="18" charset="0"/>
                <a:ea typeface="楷体" charset="-122"/>
                <a:cs typeface="Times New Roman" pitchFamily="18" charset="0"/>
              </a:rPr>
              <a:t>孤云遂不还。</a:t>
            </a:r>
            <a:endParaRPr lang="zh-CN" altLang="zh-CN" sz="2800">
              <a:solidFill>
                <a:srgbClr val="000000"/>
              </a:solidFill>
              <a:latin typeface="NEU-BZ-S92"/>
              <a:ea typeface="方正书宋_GBK" panose="03000509000000000000" pitchFamily="65" charset="-122"/>
              <a:cs typeface="Times New Roman" pitchFamily="18" charset="0"/>
            </a:endParaRPr>
          </a:p>
          <a:p>
            <a:pPr algn="ctr">
              <a:lnSpc>
                <a:spcPct val="120000"/>
              </a:lnSpc>
              <a:spcAft>
                <a:spcPct val="0"/>
              </a:spcAft>
              <a:tabLst>
                <a:tab pos="1029335"/>
                <a:tab pos="1850390"/>
                <a:tab pos="2538095"/>
                <a:tab pos="3221990"/>
              </a:tabLst>
            </a:pPr>
            <a:r>
              <a:rPr lang="zh-CN" altLang="zh-CN" sz="2800">
                <a:solidFill>
                  <a:srgbClr val="000000"/>
                </a:solidFill>
                <a:latin typeface="Times New Roman" pitchFamily="18" charset="0"/>
                <a:ea typeface="楷体" charset="-122"/>
                <a:cs typeface="Times New Roman" pitchFamily="18" charset="0"/>
              </a:rPr>
              <a:t>此中有佳句</a:t>
            </a:r>
            <a:r>
              <a:rPr lang="en-US" altLang="zh-CN" sz="2800">
                <a:solidFill>
                  <a:srgbClr val="000000"/>
                </a:solidFill>
                <a:latin typeface="Times New Roman" pitchFamily="18" charset="0"/>
                <a:cs typeface="Times New Roman" pitchFamily="18" charset="0"/>
              </a:rPr>
              <a:t>,</a:t>
            </a:r>
            <a:r>
              <a:rPr lang="zh-CN" altLang="zh-CN" sz="2800">
                <a:solidFill>
                  <a:srgbClr val="000000"/>
                </a:solidFill>
                <a:latin typeface="Times New Roman" pitchFamily="18" charset="0"/>
                <a:ea typeface="楷体" charset="-122"/>
                <a:cs typeface="Times New Roman" pitchFamily="18" charset="0"/>
              </a:rPr>
              <a:t>吟断不相关。</a:t>
            </a:r>
            <a:endParaRPr lang="zh-CN" altLang="zh-CN" sz="2800">
              <a:solidFill>
                <a:srgbClr val="000000"/>
              </a:solidFill>
              <a:latin typeface="NEU-BZ-S92"/>
              <a:ea typeface="方正书宋_GBK" panose="03000509000000000000" pitchFamily="65" charset="-122"/>
              <a:cs typeface="Times New Roman" pitchFamily="18" charset="0"/>
            </a:endParaRPr>
          </a:p>
          <a:p>
            <a:pPr algn="ctr">
              <a:lnSpc>
                <a:spcPct val="120000"/>
              </a:lnSpc>
              <a:spcAft>
                <a:spcPct val="0"/>
              </a:spcAft>
              <a:tabLst>
                <a:tab pos="1029335"/>
                <a:tab pos="1850390"/>
                <a:tab pos="2538095"/>
                <a:tab pos="3221990"/>
              </a:tabLst>
            </a:pPr>
            <a:r>
              <a:rPr lang="zh-CN" altLang="zh-CN" sz="1600">
                <a:solidFill>
                  <a:srgbClr val="000000"/>
                </a:solidFill>
                <a:latin typeface="Arial" pitchFamily="34" charset="0"/>
                <a:ea typeface="黑体" panose="02010609060101010101" pitchFamily="2" charset="-122"/>
                <a:cs typeface="Times New Roman" pitchFamily="18" charset="0"/>
              </a:rPr>
              <a:t>注</a:t>
            </a:r>
            <a:r>
              <a:rPr lang="en-US" altLang="zh-CN" sz="1600">
                <a:solidFill>
                  <a:srgbClr val="000000"/>
                </a:solidFill>
                <a:latin typeface="Times New Roman" pitchFamily="18" charset="0"/>
                <a:cs typeface="Times New Roman" pitchFamily="18" charset="0"/>
              </a:rPr>
              <a:t>:</a:t>
            </a:r>
            <a:r>
              <a:rPr lang="zh-CN" altLang="zh-CN" sz="1600">
                <a:solidFill>
                  <a:srgbClr val="000000"/>
                </a:solidFill>
                <a:latin typeface="NEU-BZ-S92"/>
                <a:cs typeface="宋体" panose="02010600030101010101" pitchFamily="2" charset="-122"/>
              </a:rPr>
              <a:t>①</a:t>
            </a:r>
            <a:r>
              <a:rPr lang="zh-CN" altLang="zh-CN" sz="1600">
                <a:solidFill>
                  <a:srgbClr val="000000"/>
                </a:solidFill>
                <a:latin typeface="Times New Roman" pitchFamily="18" charset="0"/>
                <a:cs typeface="Times New Roman" pitchFamily="18" charset="0"/>
              </a:rPr>
              <a:t>许道宁</a:t>
            </a:r>
            <a:r>
              <a:rPr lang="en-US" altLang="zh-CN" sz="1600">
                <a:solidFill>
                  <a:srgbClr val="000000"/>
                </a:solidFill>
                <a:latin typeface="Times New Roman" pitchFamily="18" charset="0"/>
                <a:cs typeface="Times New Roman" pitchFamily="18" charset="0"/>
              </a:rPr>
              <a:t>:</a:t>
            </a:r>
            <a:r>
              <a:rPr lang="zh-CN" altLang="zh-CN" sz="1600">
                <a:solidFill>
                  <a:srgbClr val="000000"/>
                </a:solidFill>
                <a:latin typeface="Times New Roman" pitchFamily="18" charset="0"/>
                <a:cs typeface="Times New Roman" pitchFamily="18" charset="0"/>
              </a:rPr>
              <a:t>北宋画家。</a:t>
            </a:r>
            <a:endParaRPr lang="zh-CN" altLang="zh-CN" sz="1600">
              <a:solidFill>
                <a:srgbClr val="000000"/>
              </a:solidFill>
              <a:latin typeface="NEU-BZ-S92"/>
              <a:ea typeface="方正书宋_GBK" panose="03000509000000000000" pitchFamily="65" charset="-122"/>
              <a:cs typeface="Times New Roman" pitchFamily="18" charset="0"/>
            </a:endParaRPr>
          </a:p>
          <a:p>
            <a:pPr>
              <a:lnSpc>
                <a:spcPct val="120000"/>
              </a:lnSpc>
              <a:spcAft>
                <a:spcPct val="0"/>
              </a:spcAft>
              <a:tabLst>
                <a:tab pos="1029335"/>
                <a:tab pos="1850390"/>
                <a:tab pos="2538095"/>
                <a:tab pos="3221990"/>
              </a:tabLst>
            </a:pPr>
            <a:endParaRPr lang="en-US" altLang="zh-CN" sz="2800" b="1" smtClean="0">
              <a:solidFill>
                <a:srgbClr val="000000"/>
              </a:solidFill>
              <a:latin typeface="Times New Roman" pitchFamily="18" charset="0"/>
              <a:cs typeface="Times New Roman" pitchFamily="18" charset="0"/>
            </a:endParaRPr>
          </a:p>
          <a:p>
            <a:pPr>
              <a:lnSpc>
                <a:spcPct val="120000"/>
              </a:lnSpc>
              <a:spcAft>
                <a:spcPct val="0"/>
              </a:spcAft>
              <a:tabLst>
                <a:tab pos="1029335"/>
                <a:tab pos="1850390"/>
                <a:tab pos="2538095"/>
                <a:tab pos="3221990"/>
              </a:tabLst>
            </a:pPr>
            <a:r>
              <a:rPr lang="en-US" altLang="zh-CN" sz="2800" b="1" smtClean="0">
                <a:solidFill>
                  <a:srgbClr val="000000"/>
                </a:solidFill>
                <a:latin typeface="Times New Roman" pitchFamily="18" charset="0"/>
                <a:cs typeface="Times New Roman" pitchFamily="18" charset="0"/>
              </a:rPr>
              <a:t>1</a:t>
            </a:r>
            <a:r>
              <a:rPr lang="en-US" altLang="zh-CN" sz="2800">
                <a:solidFill>
                  <a:srgbClr val="000000"/>
                </a:solidFill>
                <a:latin typeface="Times New Roman" pitchFamily="18" charset="0"/>
                <a:cs typeface="Times New Roman" pitchFamily="18" charset="0"/>
              </a:rPr>
              <a:t>.</a:t>
            </a:r>
            <a:r>
              <a:rPr lang="zh-CN" altLang="zh-CN" sz="2800">
                <a:solidFill>
                  <a:srgbClr val="000000"/>
                </a:solidFill>
                <a:latin typeface="Times New Roman" pitchFamily="18" charset="0"/>
                <a:cs typeface="Times New Roman" pitchFamily="18" charset="0"/>
              </a:rPr>
              <a:t>下列对这首诗的赏析</a:t>
            </a:r>
            <a:r>
              <a:rPr lang="en-US" altLang="zh-CN" sz="2800">
                <a:solidFill>
                  <a:srgbClr val="000000"/>
                </a:solidFill>
                <a:latin typeface="Times New Roman" pitchFamily="18" charset="0"/>
                <a:cs typeface="Times New Roman" pitchFamily="18" charset="0"/>
              </a:rPr>
              <a:t>,</a:t>
            </a:r>
            <a:r>
              <a:rPr lang="zh-CN" altLang="zh-CN" sz="2800">
                <a:solidFill>
                  <a:srgbClr val="000000"/>
                </a:solidFill>
                <a:latin typeface="Times New Roman" pitchFamily="18" charset="0"/>
                <a:cs typeface="Times New Roman" pitchFamily="18" charset="0"/>
              </a:rPr>
              <a:t>不正确的一项是</a:t>
            </a:r>
            <a:r>
              <a:rPr lang="en-US" altLang="zh-CN" sz="2800">
                <a:solidFill>
                  <a:srgbClr val="000000"/>
                </a:solidFill>
                <a:latin typeface="Times New Roman" pitchFamily="18" charset="0"/>
                <a:cs typeface="Times New Roman" pitchFamily="18" charset="0"/>
              </a:rPr>
              <a:t>(</a:t>
            </a:r>
            <a:r>
              <a:rPr lang="zh-CN" altLang="zh-CN" sz="2800">
                <a:solidFill>
                  <a:srgbClr val="FF00FF"/>
                </a:solidFill>
                <a:latin typeface="Times New Roman" pitchFamily="18" charset="0"/>
                <a:cs typeface="Times New Roman" pitchFamily="18" charset="0"/>
              </a:rPr>
              <a:t>　　</a:t>
            </a:r>
            <a:r>
              <a:rPr lang="en-US" altLang="zh-CN" sz="2800">
                <a:solidFill>
                  <a:srgbClr val="000000"/>
                </a:solidFill>
                <a:latin typeface="Times New Roman" pitchFamily="18" charset="0"/>
                <a:cs typeface="Times New Roman" pitchFamily="18" charset="0"/>
              </a:rPr>
              <a:t>)</a:t>
            </a:r>
            <a:endParaRPr lang="zh-CN" altLang="zh-CN" sz="2800">
              <a:solidFill>
                <a:srgbClr val="000000"/>
              </a:solidFill>
              <a:latin typeface="NEU-BZ-S92"/>
              <a:ea typeface="方正书宋_GBK" panose="03000509000000000000" pitchFamily="65" charset="-122"/>
              <a:cs typeface="Times New Roman" pitchFamily="18" charset="0"/>
            </a:endParaRPr>
          </a:p>
          <a:p>
            <a:pPr>
              <a:lnSpc>
                <a:spcPct val="120000"/>
              </a:lnSpc>
              <a:spcAft>
                <a:spcPct val="0"/>
              </a:spcAft>
              <a:tabLst>
                <a:tab pos="1029335"/>
                <a:tab pos="1850390"/>
                <a:tab pos="2538095"/>
                <a:tab pos="3221990"/>
              </a:tabLst>
            </a:pPr>
            <a:r>
              <a:rPr lang="en-US" altLang="zh-CN" sz="2800">
                <a:solidFill>
                  <a:srgbClr val="000000"/>
                </a:solidFill>
                <a:latin typeface="Times New Roman" pitchFamily="18" charset="0"/>
                <a:cs typeface="Times New Roman" pitchFamily="18" charset="0"/>
              </a:rPr>
              <a:t>A.</a:t>
            </a:r>
            <a:r>
              <a:rPr lang="zh-CN" altLang="zh-CN" sz="2800">
                <a:solidFill>
                  <a:srgbClr val="000000"/>
                </a:solidFill>
                <a:latin typeface="Times New Roman" pitchFamily="18" charset="0"/>
                <a:cs typeface="Times New Roman" pitchFamily="18" charset="0"/>
              </a:rPr>
              <a:t>这首题画诗</a:t>
            </a:r>
            <a:r>
              <a:rPr lang="zh-CN" altLang="zh-CN" sz="2800">
                <a:solidFill>
                  <a:srgbClr val="FF0000"/>
                </a:solidFill>
                <a:latin typeface="Times New Roman" pitchFamily="18" charset="0"/>
                <a:cs typeface="Times New Roman" pitchFamily="18" charset="0"/>
              </a:rPr>
              <a:t>写景兼抒情</a:t>
            </a:r>
            <a:r>
              <a:rPr lang="en-US" altLang="zh-CN" sz="2800">
                <a:solidFill>
                  <a:srgbClr val="FF0000"/>
                </a:solidFill>
                <a:latin typeface="Times New Roman" pitchFamily="18" charset="0"/>
                <a:cs typeface="Times New Roman" pitchFamily="18" charset="0"/>
              </a:rPr>
              <a:t>,</a:t>
            </a:r>
            <a:r>
              <a:rPr lang="zh-CN" altLang="zh-CN" sz="2800">
                <a:solidFill>
                  <a:srgbClr val="000000"/>
                </a:solidFill>
                <a:latin typeface="Times New Roman" pitchFamily="18" charset="0"/>
                <a:cs typeface="Times New Roman" pitchFamily="18" charset="0"/>
              </a:rPr>
              <a:t>并未刻意进行雕琢</a:t>
            </a:r>
            <a:r>
              <a:rPr lang="en-US" altLang="zh-CN" sz="2800">
                <a:solidFill>
                  <a:srgbClr val="000000"/>
                </a:solidFill>
                <a:latin typeface="Times New Roman" pitchFamily="18" charset="0"/>
                <a:cs typeface="Times New Roman" pitchFamily="18" charset="0"/>
              </a:rPr>
              <a:t>,</a:t>
            </a:r>
            <a:r>
              <a:rPr lang="zh-CN" altLang="zh-CN" sz="2800">
                <a:solidFill>
                  <a:srgbClr val="000000"/>
                </a:solidFill>
                <a:latin typeface="Times New Roman" pitchFamily="18" charset="0"/>
                <a:cs typeface="Times New Roman" pitchFamily="18" charset="0"/>
              </a:rPr>
              <a:t>却能够于</a:t>
            </a:r>
            <a:r>
              <a:rPr lang="zh-CN" altLang="zh-CN" sz="2800">
                <a:solidFill>
                  <a:srgbClr val="FF0000"/>
                </a:solidFill>
                <a:latin typeface="Times New Roman" pitchFamily="18" charset="0"/>
                <a:cs typeface="Times New Roman" pitchFamily="18" charset="0"/>
              </a:rPr>
              <a:t>简淡中见新奇</a:t>
            </a:r>
            <a:r>
              <a:rPr lang="zh-CN" altLang="zh-CN" sz="2800">
                <a:solidFill>
                  <a:srgbClr val="000000"/>
                </a:solidFill>
                <a:latin typeface="Times New Roman" pitchFamily="18" charset="0"/>
                <a:cs typeface="Times New Roman" pitchFamily="18" charset="0"/>
              </a:rPr>
              <a:t>。</a:t>
            </a:r>
            <a:endParaRPr lang="zh-CN" altLang="zh-CN" sz="2800">
              <a:solidFill>
                <a:srgbClr val="000000"/>
              </a:solidFill>
              <a:latin typeface="NEU-BZ-S92"/>
              <a:ea typeface="方正书宋_GBK" panose="03000509000000000000" pitchFamily="65" charset="-122"/>
              <a:cs typeface="Times New Roman" pitchFamily="18" charset="0"/>
            </a:endParaRPr>
          </a:p>
          <a:p>
            <a:pPr>
              <a:lnSpc>
                <a:spcPct val="120000"/>
              </a:lnSpc>
              <a:spcAft>
                <a:spcPct val="0"/>
              </a:spcAft>
              <a:tabLst>
                <a:tab pos="1029335"/>
                <a:tab pos="1850390"/>
                <a:tab pos="2538095"/>
                <a:tab pos="3221990"/>
              </a:tabLst>
            </a:pPr>
            <a:r>
              <a:rPr lang="en-US" altLang="zh-CN" sz="2800">
                <a:solidFill>
                  <a:srgbClr val="000000"/>
                </a:solidFill>
                <a:latin typeface="Times New Roman" pitchFamily="18" charset="0"/>
                <a:cs typeface="Times New Roman" pitchFamily="18" charset="0"/>
              </a:rPr>
              <a:t>B.</a:t>
            </a:r>
            <a:r>
              <a:rPr lang="zh-CN" altLang="zh-CN" sz="2800">
                <a:solidFill>
                  <a:srgbClr val="FF0000"/>
                </a:solidFill>
                <a:latin typeface="Times New Roman" pitchFamily="18" charset="0"/>
                <a:cs typeface="Times New Roman" pitchFamily="18" charset="0"/>
              </a:rPr>
              <a:t>山水</a:t>
            </a:r>
            <a:r>
              <a:rPr lang="zh-CN" altLang="zh-CN" sz="2800">
                <a:solidFill>
                  <a:srgbClr val="000000"/>
                </a:solidFill>
                <a:latin typeface="Times New Roman" pitchFamily="18" charset="0"/>
                <a:cs typeface="Times New Roman" pitchFamily="18" charset="0"/>
              </a:rPr>
              <a:t>是这幅画的主要元素</a:t>
            </a:r>
            <a:r>
              <a:rPr lang="en-US" altLang="zh-CN" sz="2800">
                <a:solidFill>
                  <a:srgbClr val="000000"/>
                </a:solidFill>
                <a:latin typeface="Times New Roman" pitchFamily="18" charset="0"/>
                <a:cs typeface="Times New Roman" pitchFamily="18" charset="0"/>
              </a:rPr>
              <a:t>,</a:t>
            </a:r>
            <a:r>
              <a:rPr lang="zh-CN" altLang="zh-CN" sz="2800">
                <a:solidFill>
                  <a:srgbClr val="000000"/>
                </a:solidFill>
                <a:latin typeface="Times New Roman" pitchFamily="18" charset="0"/>
                <a:cs typeface="Times New Roman" pitchFamily="18" charset="0"/>
              </a:rPr>
              <a:t>特别是江水</a:t>
            </a:r>
            <a:r>
              <a:rPr lang="en-US" altLang="zh-CN" sz="2800">
                <a:solidFill>
                  <a:srgbClr val="000000"/>
                </a:solidFill>
                <a:latin typeface="Times New Roman" pitchFamily="18" charset="0"/>
                <a:cs typeface="Times New Roman" pitchFamily="18" charset="0"/>
              </a:rPr>
              <a:t>,</a:t>
            </a:r>
            <a:r>
              <a:rPr lang="zh-CN" altLang="zh-CN" sz="2800">
                <a:solidFill>
                  <a:srgbClr val="000000"/>
                </a:solidFill>
                <a:latin typeface="Times New Roman" pitchFamily="18" charset="0"/>
                <a:cs typeface="Times New Roman" pitchFamily="18" charset="0"/>
              </a:rPr>
              <a:t>占据了画面上</a:t>
            </a:r>
            <a:r>
              <a:rPr lang="zh-CN" altLang="zh-CN" sz="2800">
                <a:solidFill>
                  <a:srgbClr val="FF0000"/>
                </a:solidFill>
                <a:latin typeface="Times New Roman" pitchFamily="18" charset="0"/>
                <a:cs typeface="Times New Roman" pitchFamily="18" charset="0"/>
              </a:rPr>
              <a:t>大部分</a:t>
            </a:r>
            <a:r>
              <a:rPr lang="zh-CN" altLang="zh-CN" sz="2800">
                <a:solidFill>
                  <a:srgbClr val="000000"/>
                </a:solidFill>
                <a:latin typeface="Times New Roman" pitchFamily="18" charset="0"/>
                <a:cs typeface="Times New Roman" pitchFamily="18" charset="0"/>
              </a:rPr>
              <a:t>的篇幅。</a:t>
            </a:r>
            <a:endParaRPr lang="zh-CN" altLang="zh-CN" sz="2800">
              <a:solidFill>
                <a:srgbClr val="000000"/>
              </a:solidFill>
              <a:latin typeface="NEU-BZ-S92"/>
              <a:ea typeface="方正书宋_GBK" panose="03000509000000000000" pitchFamily="65" charset="-122"/>
              <a:cs typeface="Times New Roman" pitchFamily="18" charset="0"/>
            </a:endParaRPr>
          </a:p>
          <a:p>
            <a:pPr>
              <a:lnSpc>
                <a:spcPct val="120000"/>
              </a:lnSpc>
              <a:spcAft>
                <a:spcPct val="0"/>
              </a:spcAft>
              <a:tabLst>
                <a:tab pos="1029335"/>
                <a:tab pos="1850390"/>
                <a:tab pos="2538095"/>
                <a:tab pos="3221990"/>
              </a:tabLst>
            </a:pPr>
            <a:r>
              <a:rPr lang="en-US" altLang="zh-CN" sz="2800">
                <a:solidFill>
                  <a:srgbClr val="000000"/>
                </a:solidFill>
                <a:latin typeface="Times New Roman" pitchFamily="18" charset="0"/>
                <a:cs typeface="Times New Roman" pitchFamily="18" charset="0"/>
              </a:rPr>
              <a:t>C.</a:t>
            </a:r>
            <a:r>
              <a:rPr lang="zh-CN" altLang="zh-CN" sz="2800" u="sng">
                <a:solidFill>
                  <a:srgbClr val="000000"/>
                </a:solidFill>
                <a:latin typeface="Times New Roman" pitchFamily="18" charset="0"/>
                <a:cs typeface="Times New Roman" pitchFamily="18" charset="0"/>
              </a:rPr>
              <a:t>诗人透过一扇小窗远距离欣赏这幅画作</a:t>
            </a:r>
            <a:r>
              <a:rPr lang="en-US" altLang="zh-CN" sz="2800" u="sng">
                <a:solidFill>
                  <a:srgbClr val="000000"/>
                </a:solidFill>
                <a:latin typeface="Times New Roman" pitchFamily="18" charset="0"/>
                <a:cs typeface="Times New Roman" pitchFamily="18" charset="0"/>
              </a:rPr>
              <a:t>,</a:t>
            </a:r>
            <a:r>
              <a:rPr lang="zh-CN" altLang="zh-CN" sz="2800" u="sng">
                <a:solidFill>
                  <a:srgbClr val="000000"/>
                </a:solidFill>
                <a:latin typeface="Times New Roman" pitchFamily="18" charset="0"/>
                <a:cs typeface="Times New Roman" pitchFamily="18" charset="0"/>
              </a:rPr>
              <a:t>领略其表现的辽阔万里之势。</a:t>
            </a:r>
            <a:endParaRPr lang="zh-CN" altLang="zh-CN" sz="2800" u="sng">
              <a:solidFill>
                <a:srgbClr val="000000"/>
              </a:solidFill>
              <a:latin typeface="NEU-BZ-S92"/>
              <a:ea typeface="方正书宋_GBK" panose="03000509000000000000" pitchFamily="65" charset="-122"/>
              <a:cs typeface="Times New Roman" pitchFamily="18" charset="0"/>
            </a:endParaRPr>
          </a:p>
          <a:p>
            <a:pPr>
              <a:lnSpc>
                <a:spcPct val="120000"/>
              </a:lnSpc>
              <a:spcAft>
                <a:spcPct val="0"/>
              </a:spcAft>
              <a:tabLst>
                <a:tab pos="1029335"/>
                <a:tab pos="1850390"/>
                <a:tab pos="2538095"/>
                <a:tab pos="3221990"/>
              </a:tabLst>
            </a:pPr>
            <a:r>
              <a:rPr lang="en-US" altLang="zh-CN" sz="2800">
                <a:solidFill>
                  <a:srgbClr val="000000"/>
                </a:solidFill>
                <a:latin typeface="Times New Roman" pitchFamily="18" charset="0"/>
                <a:cs typeface="Times New Roman" pitchFamily="18" charset="0"/>
              </a:rPr>
              <a:t>D.</a:t>
            </a:r>
            <a:r>
              <a:rPr lang="zh-CN" altLang="zh-CN" sz="2800">
                <a:solidFill>
                  <a:srgbClr val="FF0000"/>
                </a:solidFill>
                <a:latin typeface="Times New Roman" pitchFamily="18" charset="0"/>
                <a:cs typeface="Times New Roman" pitchFamily="18" charset="0"/>
              </a:rPr>
              <a:t>颈联具体</a:t>
            </a:r>
            <a:r>
              <a:rPr lang="zh-CN" altLang="zh-CN" sz="2800">
                <a:solidFill>
                  <a:srgbClr val="000000"/>
                </a:solidFill>
                <a:latin typeface="Times New Roman" pitchFamily="18" charset="0"/>
                <a:cs typeface="Times New Roman" pitchFamily="18" charset="0"/>
              </a:rPr>
              <a:t>写到苍茫暮色中的树木与浮云</a:t>
            </a:r>
            <a:r>
              <a:rPr lang="en-US" altLang="zh-CN" sz="2800">
                <a:solidFill>
                  <a:srgbClr val="000000"/>
                </a:solidFill>
                <a:latin typeface="Times New Roman" pitchFamily="18" charset="0"/>
                <a:cs typeface="Times New Roman" pitchFamily="18" charset="0"/>
              </a:rPr>
              <a:t>,</a:t>
            </a:r>
            <a:r>
              <a:rPr lang="zh-CN" altLang="zh-CN" sz="2800">
                <a:solidFill>
                  <a:srgbClr val="000000"/>
                </a:solidFill>
                <a:latin typeface="Times New Roman" pitchFamily="18" charset="0"/>
                <a:cs typeface="Times New Roman" pitchFamily="18" charset="0"/>
              </a:rPr>
              <a:t>也蕴含了</a:t>
            </a:r>
            <a:r>
              <a:rPr lang="zh-CN" altLang="zh-CN" sz="2800">
                <a:solidFill>
                  <a:srgbClr val="FF0000"/>
                </a:solidFill>
                <a:latin typeface="Times New Roman" pitchFamily="18" charset="0"/>
                <a:cs typeface="Times New Roman" pitchFamily="18" charset="0"/>
              </a:rPr>
              <a:t>欣赏者的主观感受</a:t>
            </a:r>
            <a:r>
              <a:rPr lang="zh-CN" altLang="zh-CN" sz="2800" smtClean="0">
                <a:solidFill>
                  <a:srgbClr val="000000"/>
                </a:solidFill>
                <a:latin typeface="Times New Roman" pitchFamily="18" charset="0"/>
                <a:cs typeface="Times New Roman" pitchFamily="18" charset="0"/>
              </a:rPr>
              <a:t>。</a:t>
            </a:r>
            <a:endParaRPr lang="zh-CN" altLang="zh-CN" sz="2800">
              <a:solidFill>
                <a:srgbClr val="000000"/>
              </a:solidFill>
              <a:latin typeface="NEU-BZ-S92"/>
              <a:ea typeface="方正书宋_GBK" panose="03000509000000000000" pitchFamily="65" charset="-122"/>
              <a:cs typeface="Times New Roman" pitchFamily="18" charset="0"/>
            </a:endParaRPr>
          </a:p>
        </p:txBody>
      </p:sp>
      <p:sp>
        <p:nvSpPr>
          <p:cNvPr id="11268" name="矩形 126980"/>
          <p:cNvSpPr/>
          <p:nvPr/>
        </p:nvSpPr>
        <p:spPr>
          <a:xfrm>
            <a:off x="528638" y="1160200"/>
            <a:ext cx="4786313" cy="584775"/>
          </a:xfrm>
          <a:prstGeom prst="rect">
            <a:avLst/>
          </a:prstGeom>
          <a:noFill/>
          <a:ln w="9525" cap="flat" cmpd="sng">
            <a:noFill/>
            <a:prstDash val="solid"/>
            <a:miter/>
            <a:headEnd type="none" w="med" len="med"/>
            <a:tailEnd type="none" w="med" len="med"/>
          </a:ln>
        </p:spPr>
        <p:txBody>
          <a:bodyPr wrap="square" anchor="t">
            <a:spAutoFit/>
          </a:bodyPr>
          <a:lstStyle/>
          <a:p>
            <a:pPr fontAlgn="base">
              <a:spcBef>
                <a:spcPct val="0"/>
              </a:spcBef>
              <a:spcAft>
                <a:spcPct val="0"/>
              </a:spcAft>
            </a:pPr>
            <a:r>
              <a:rPr lang="en-US" altLang="zh-CN" sz="3200">
                <a:solidFill>
                  <a:srgbClr val="CC3300"/>
                </a:solidFill>
                <a:latin typeface="Times New Roman" pitchFamily="18" charset="0"/>
                <a:ea typeface="方正稚艺_GBK" pitchFamily="65" charset="-122"/>
                <a:cs typeface="Times New Roman" pitchFamily="18" charset="0"/>
              </a:rPr>
              <a:t>2019</a:t>
            </a:r>
            <a:r>
              <a:rPr lang="zh-CN" altLang="en-US" sz="3200">
                <a:solidFill>
                  <a:srgbClr val="CC3300"/>
                </a:solidFill>
                <a:latin typeface="Times New Roman" pitchFamily="18" charset="0"/>
                <a:ea typeface="方正稚艺_GBK" pitchFamily="65" charset="-122"/>
                <a:cs typeface="Times New Roman" pitchFamily="18" charset="0"/>
              </a:rPr>
              <a:t>全国卷</a:t>
            </a:r>
            <a:r>
              <a:rPr lang="en-US" altLang="zh-CN" sz="3200">
                <a:solidFill>
                  <a:srgbClr val="CC3300"/>
                </a:solidFill>
                <a:latin typeface="Times New Roman" pitchFamily="18" charset="0"/>
                <a:ea typeface="方正稚艺_GBK" pitchFamily="65" charset="-122"/>
                <a:cs typeface="Times New Roman" pitchFamily="18" charset="0"/>
              </a:rPr>
              <a:t>1</a:t>
            </a:r>
          </a:p>
        </p:txBody>
      </p:sp>
      <p:sp>
        <p:nvSpPr>
          <p:cNvPr id="5" name="矩形 126980"/>
          <p:cNvSpPr/>
          <p:nvPr/>
        </p:nvSpPr>
        <p:spPr>
          <a:xfrm>
            <a:off x="34203" y="121740"/>
            <a:ext cx="4786313" cy="830997"/>
          </a:xfrm>
          <a:prstGeom prst="rect">
            <a:avLst/>
          </a:prstGeom>
          <a:noFill/>
          <a:ln w="9525" cap="flat" cmpd="sng">
            <a:noFill/>
            <a:prstDash val="solid"/>
            <a:miter/>
            <a:headEnd type="none" w="med" len="med"/>
            <a:tailEnd type="none" w="med" len="med"/>
          </a:ln>
        </p:spPr>
        <p:txBody>
          <a:bodyPr wrap="square" anchor="t">
            <a:spAutoFit/>
          </a:bodyPr>
          <a:lstStyle/>
          <a:p>
            <a:pPr fontAlgn="base">
              <a:spcBef>
                <a:spcPct val="0"/>
              </a:spcBef>
              <a:spcAft>
                <a:spcPct val="0"/>
              </a:spcAft>
            </a:pPr>
            <a:r>
              <a:rPr lang="zh-CN" altLang="en-US" sz="4800" smtClean="0">
                <a:solidFill>
                  <a:srgbClr val="FF0000"/>
                </a:solidFill>
                <a:latin typeface="Times New Roman" pitchFamily="18" charset="0"/>
                <a:ea typeface="方正稚艺_GBK" pitchFamily="65" charset="-122"/>
                <a:cs typeface="Times New Roman" pitchFamily="18" charset="0"/>
              </a:rPr>
              <a:t>高考回顾</a:t>
            </a:r>
            <a:endParaRPr lang="en-US" altLang="zh-CN" sz="4800">
              <a:solidFill>
                <a:srgbClr val="FF0000"/>
              </a:solidFill>
              <a:latin typeface="Times New Roman" pitchFamily="18" charset="0"/>
              <a:ea typeface="方正稚艺_GBK" pitchFamily="65" charset="-122"/>
              <a:cs typeface="Times New Roman" pitchFamily="18" charset="0"/>
            </a:endParaRPr>
          </a:p>
        </p:txBody>
      </p:sp>
      <p:sp>
        <p:nvSpPr>
          <p:cNvPr id="6" name="Line 15"/>
          <p:cNvSpPr>
            <a:spLocks noChangeShapeType="1"/>
          </p:cNvSpPr>
          <p:nvPr/>
        </p:nvSpPr>
        <p:spPr bwMode="auto">
          <a:xfrm flipH="1">
            <a:off x="3057524" y="2112936"/>
            <a:ext cx="3629026" cy="3644926"/>
          </a:xfrm>
          <a:prstGeom prst="line">
            <a:avLst/>
          </a:prstGeom>
          <a:noFill/>
          <a:ln w="38100">
            <a:solidFill>
              <a:srgbClr val="00B050"/>
            </a:solidFill>
            <a:round/>
          </a:ln>
        </p:spPr>
        <p:txBody>
          <a:bodyPr anchor="ctr"/>
          <a:lstStyle/>
          <a:p>
            <a:pPr fontAlgn="base">
              <a:spcBef>
                <a:spcPct val="0"/>
              </a:spcBef>
              <a:spcAft>
                <a:spcPct val="0"/>
              </a:spcAft>
            </a:pPr>
            <a:endParaRPr lang="zh-CN" altLang="en-US">
              <a:solidFill>
                <a:srgbClr val="000000"/>
              </a:solidFill>
              <a:latin typeface="Arial"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237490" y="466090"/>
            <a:ext cx="11162030" cy="4831080"/>
          </a:xfrm>
          <a:prstGeom prst="rect">
            <a:avLst/>
          </a:prstGeom>
          <a:noFill/>
        </p:spPr>
        <p:txBody>
          <a:bodyPr wrap="square" rtlCol="0">
            <a:spAutoFit/>
          </a:bodyPr>
          <a:lstStyle/>
          <a:p>
            <a:r>
              <a:rPr lang="zh-CN" altLang="en-US" sz="2800">
                <a:latin typeface="楷体" charset="-122"/>
                <a:ea typeface="楷体" charset="-122"/>
                <a:cs typeface="楷体" panose="02010609060101010101" charset="-122"/>
              </a:rPr>
              <a:t>【2019年高考新课标Ⅰ卷】</a:t>
            </a:r>
          </a:p>
          <a:p>
            <a:r>
              <a:rPr lang="zh-CN" altLang="en-US" sz="2800">
                <a:latin typeface="楷体" charset="-122"/>
                <a:ea typeface="楷体" charset="-122"/>
                <a:cs typeface="楷体" panose="02010609060101010101" charset="-122"/>
              </a:rPr>
              <a:t>14．下面对这首诗的赏析，不正确的一项是（3分）</a:t>
            </a:r>
          </a:p>
          <a:p>
            <a:r>
              <a:rPr lang="zh-CN" altLang="en-US" sz="2800">
                <a:latin typeface="楷体" charset="-122"/>
                <a:ea typeface="楷体" charset="-122"/>
                <a:cs typeface="楷体" panose="02010609060101010101" charset="-122"/>
              </a:rPr>
              <a:t>A．这首题画诗</a:t>
            </a:r>
            <a:r>
              <a:rPr lang="zh-CN" altLang="en-US" sz="2800">
                <a:solidFill>
                  <a:srgbClr val="FF0000"/>
                </a:solidFill>
                <a:latin typeface="楷体" charset="-122"/>
                <a:ea typeface="楷体" charset="-122"/>
                <a:cs typeface="楷体" panose="02010609060101010101" charset="-122"/>
              </a:rPr>
              <a:t>写景兼抒情</a:t>
            </a:r>
            <a:r>
              <a:rPr lang="zh-CN" altLang="en-US" sz="2800">
                <a:latin typeface="楷体" charset="-122"/>
                <a:ea typeface="楷体" charset="-122"/>
                <a:cs typeface="楷体" panose="02010609060101010101" charset="-122"/>
              </a:rPr>
              <a:t>，并未刻意进行雕琢，却能够于</a:t>
            </a:r>
            <a:r>
              <a:rPr lang="zh-CN" altLang="en-US" sz="2800">
                <a:solidFill>
                  <a:srgbClr val="FF0000"/>
                </a:solidFill>
                <a:latin typeface="楷体" charset="-122"/>
                <a:ea typeface="楷体" charset="-122"/>
                <a:cs typeface="楷体" panose="02010609060101010101" charset="-122"/>
              </a:rPr>
              <a:t>简淡中见新奇</a:t>
            </a:r>
            <a:r>
              <a:rPr lang="zh-CN" altLang="en-US" sz="2800">
                <a:latin typeface="楷体" charset="-122"/>
                <a:ea typeface="楷体" charset="-122"/>
                <a:cs typeface="楷体" panose="02010609060101010101" charset="-122"/>
              </a:rPr>
              <a:t>。</a:t>
            </a:r>
            <a:r>
              <a:rPr lang="en-US" altLang="zh-CN" sz="2800">
                <a:latin typeface="楷体" charset="-122"/>
                <a:ea typeface="楷体" charset="-122"/>
                <a:cs typeface="楷体" panose="02010609060101010101" charset="-122"/>
              </a:rPr>
              <a:t>——</a:t>
            </a:r>
            <a:r>
              <a:rPr lang="zh-CN" altLang="en-US" sz="2800">
                <a:solidFill>
                  <a:srgbClr val="1D41D5"/>
                </a:solidFill>
                <a:latin typeface="楷体" charset="-122"/>
                <a:ea typeface="楷体" charset="-122"/>
                <a:cs typeface="楷体" panose="02010609060101010101" charset="-122"/>
              </a:rPr>
              <a:t>表达技巧、语言</a:t>
            </a:r>
          </a:p>
          <a:p>
            <a:r>
              <a:rPr lang="zh-CN" altLang="en-US" sz="2800">
                <a:latin typeface="楷体" charset="-122"/>
                <a:ea typeface="楷体" charset="-122"/>
                <a:cs typeface="楷体" panose="02010609060101010101" charset="-122"/>
              </a:rPr>
              <a:t>B．</a:t>
            </a:r>
            <a:r>
              <a:rPr lang="zh-CN" altLang="en-US" sz="2800">
                <a:solidFill>
                  <a:srgbClr val="FF0000"/>
                </a:solidFill>
                <a:latin typeface="楷体" charset="-122"/>
                <a:ea typeface="楷体" charset="-122"/>
                <a:cs typeface="楷体" panose="02010609060101010101" charset="-122"/>
              </a:rPr>
              <a:t>山水</a:t>
            </a:r>
            <a:r>
              <a:rPr lang="zh-CN" altLang="en-US" sz="2800">
                <a:latin typeface="楷体" charset="-122"/>
                <a:ea typeface="楷体" charset="-122"/>
                <a:cs typeface="楷体" panose="02010609060101010101" charset="-122"/>
              </a:rPr>
              <a:t>是这幅画的主要元素，特别是</a:t>
            </a:r>
            <a:r>
              <a:rPr lang="zh-CN" altLang="en-US" sz="2800">
                <a:solidFill>
                  <a:srgbClr val="FF0000"/>
                </a:solidFill>
                <a:latin typeface="楷体" charset="-122"/>
                <a:ea typeface="楷体" charset="-122"/>
                <a:cs typeface="楷体" panose="02010609060101010101" charset="-122"/>
              </a:rPr>
              <a:t>江水</a:t>
            </a:r>
            <a:r>
              <a:rPr lang="zh-CN" altLang="en-US" sz="2800">
                <a:latin typeface="楷体" charset="-122"/>
                <a:ea typeface="楷体" charset="-122"/>
                <a:cs typeface="楷体" panose="02010609060101010101" charset="-122"/>
              </a:rPr>
              <a:t>，占据了画面上大部分的篇幅。</a:t>
            </a:r>
            <a:r>
              <a:rPr lang="en-US" altLang="zh-CN" sz="2800">
                <a:latin typeface="楷体" charset="-122"/>
                <a:ea typeface="楷体" charset="-122"/>
                <a:cs typeface="楷体" panose="02010609060101010101" charset="-122"/>
              </a:rPr>
              <a:t>——</a:t>
            </a:r>
            <a:r>
              <a:rPr lang="zh-CN" altLang="en-US" sz="2800">
                <a:solidFill>
                  <a:srgbClr val="1D41D5"/>
                </a:solidFill>
                <a:latin typeface="楷体" charset="-122"/>
                <a:ea typeface="楷体" charset="-122"/>
                <a:cs typeface="楷体" panose="02010609060101010101" charset="-122"/>
              </a:rPr>
              <a:t>形象</a:t>
            </a:r>
          </a:p>
          <a:p>
            <a:r>
              <a:rPr lang="zh-CN" altLang="en-US" sz="2800">
                <a:latin typeface="楷体" charset="-122"/>
                <a:ea typeface="楷体" charset="-122"/>
                <a:cs typeface="楷体" panose="02010609060101010101" charset="-122"/>
              </a:rPr>
              <a:t>C．诗人</a:t>
            </a:r>
            <a:r>
              <a:rPr lang="zh-CN" altLang="en-US" sz="2800">
                <a:solidFill>
                  <a:srgbClr val="FF0000"/>
                </a:solidFill>
                <a:latin typeface="楷体" charset="-122"/>
                <a:ea typeface="楷体" charset="-122"/>
                <a:cs typeface="楷体" panose="02010609060101010101" charset="-122"/>
              </a:rPr>
              <a:t>透过一扇小窗远距离欣赏</a:t>
            </a:r>
            <a:r>
              <a:rPr lang="zh-CN" altLang="en-US" sz="2800">
                <a:latin typeface="楷体" charset="-122"/>
                <a:ea typeface="楷体" charset="-122"/>
                <a:cs typeface="楷体" panose="02010609060101010101" charset="-122"/>
              </a:rPr>
              <a:t>这幅画作，领略其表现的</a:t>
            </a:r>
            <a:r>
              <a:rPr lang="zh-CN" altLang="en-US" sz="2800">
                <a:solidFill>
                  <a:srgbClr val="FF0000"/>
                </a:solidFill>
                <a:latin typeface="楷体" charset="-122"/>
                <a:ea typeface="楷体" charset="-122"/>
                <a:cs typeface="楷体" panose="02010609060101010101" charset="-122"/>
              </a:rPr>
              <a:t>辽阔万里之势。</a:t>
            </a:r>
            <a:r>
              <a:rPr lang="en-US" altLang="zh-CN" sz="2800">
                <a:latin typeface="楷体" charset="-122"/>
                <a:ea typeface="楷体" charset="-122"/>
                <a:cs typeface="楷体" panose="02010609060101010101" charset="-122"/>
              </a:rPr>
              <a:t>——</a:t>
            </a:r>
            <a:r>
              <a:rPr lang="zh-CN" altLang="en-US" sz="2800">
                <a:solidFill>
                  <a:srgbClr val="1D41D5"/>
                </a:solidFill>
                <a:latin typeface="楷体" charset="-122"/>
                <a:ea typeface="楷体" charset="-122"/>
                <a:cs typeface="楷体" panose="02010609060101010101" charset="-122"/>
              </a:rPr>
              <a:t>内容</a:t>
            </a:r>
          </a:p>
          <a:p>
            <a:r>
              <a:rPr lang="zh-CN" altLang="en-US" sz="2800">
                <a:latin typeface="楷体" charset="-122"/>
                <a:ea typeface="楷体" charset="-122"/>
                <a:cs typeface="楷体" panose="02010609060101010101" charset="-122"/>
              </a:rPr>
              <a:t>D．颈联</a:t>
            </a:r>
            <a:r>
              <a:rPr lang="zh-CN" altLang="en-US" sz="2800">
                <a:solidFill>
                  <a:srgbClr val="FF0000"/>
                </a:solidFill>
                <a:latin typeface="楷体" charset="-122"/>
                <a:ea typeface="楷体" charset="-122"/>
                <a:cs typeface="楷体" panose="02010609060101010101" charset="-122"/>
              </a:rPr>
              <a:t>具体</a:t>
            </a:r>
            <a:r>
              <a:rPr lang="zh-CN" altLang="en-US" sz="2800">
                <a:latin typeface="楷体" charset="-122"/>
                <a:ea typeface="楷体" charset="-122"/>
                <a:cs typeface="楷体" panose="02010609060101010101" charset="-122"/>
              </a:rPr>
              <a:t>写到</a:t>
            </a:r>
            <a:r>
              <a:rPr lang="zh-CN" altLang="en-US" sz="2800">
                <a:solidFill>
                  <a:srgbClr val="FF0000"/>
                </a:solidFill>
                <a:latin typeface="楷体" charset="-122"/>
                <a:ea typeface="楷体" charset="-122"/>
                <a:cs typeface="楷体" panose="02010609060101010101" charset="-122"/>
              </a:rPr>
              <a:t>苍茫暮色中的树木与浮云</a:t>
            </a:r>
            <a:r>
              <a:rPr lang="zh-CN" altLang="en-US" sz="2800">
                <a:latin typeface="楷体" charset="-122"/>
                <a:ea typeface="楷体" charset="-122"/>
                <a:cs typeface="楷体" panose="02010609060101010101" charset="-122"/>
              </a:rPr>
              <a:t>，也蕴含了欣赏者的</a:t>
            </a:r>
            <a:r>
              <a:rPr lang="zh-CN" altLang="en-US" sz="2800">
                <a:solidFill>
                  <a:srgbClr val="FF0000"/>
                </a:solidFill>
                <a:latin typeface="楷体" charset="-122"/>
                <a:ea typeface="楷体" charset="-122"/>
                <a:cs typeface="楷体" panose="02010609060101010101" charset="-122"/>
              </a:rPr>
              <a:t>主观感受</a:t>
            </a:r>
            <a:r>
              <a:rPr lang="zh-CN" altLang="en-US" sz="2800">
                <a:latin typeface="楷体" charset="-122"/>
                <a:ea typeface="楷体" charset="-122"/>
                <a:cs typeface="楷体" panose="02010609060101010101" charset="-122"/>
              </a:rPr>
              <a:t>。</a:t>
            </a:r>
            <a:r>
              <a:rPr lang="en-US" altLang="zh-CN" sz="2800">
                <a:latin typeface="楷体" charset="-122"/>
                <a:ea typeface="楷体" charset="-122"/>
                <a:cs typeface="楷体" panose="02010609060101010101" charset="-122"/>
              </a:rPr>
              <a:t>——</a:t>
            </a:r>
            <a:r>
              <a:rPr lang="zh-CN" altLang="en-US" sz="2800">
                <a:solidFill>
                  <a:srgbClr val="1D41D5"/>
                </a:solidFill>
                <a:latin typeface="楷体" charset="-122"/>
                <a:ea typeface="楷体" charset="-122"/>
                <a:cs typeface="楷体" panose="02010609060101010101" charset="-122"/>
              </a:rPr>
              <a:t>形象、思想内容</a:t>
            </a:r>
          </a:p>
          <a:p>
            <a:endParaRPr lang="zh-CN" altLang="en-US" sz="2800">
              <a:solidFill>
                <a:srgbClr val="1D41D5"/>
              </a:solidFill>
              <a:latin typeface="楷体" charset="-122"/>
              <a:ea typeface="楷体" charset="-122"/>
              <a:cs typeface="楷体" panose="02010609060101010101" charset="-122"/>
            </a:endParaRPr>
          </a:p>
        </p:txBody>
      </p:sp>
    </p:spTree>
    <p:custDataLst>
      <p:tags r:id="rId2"/>
    </p:custDataLst>
  </p:cSld>
  <p:clrMapOvr>
    <a:masterClrMapping/>
  </p:clrMapOvr>
  <p:transition/>
  <p:timing/>
</p:sld>
</file>

<file path=ppt/slides/slide6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1266" name="文本框 74753"/>
          <p:cNvSpPr txBox="1"/>
          <p:nvPr/>
        </p:nvSpPr>
        <p:spPr>
          <a:xfrm>
            <a:off x="34203" y="606597"/>
            <a:ext cx="12157797" cy="6370975"/>
          </a:xfrm>
          <a:prstGeom prst="rect">
            <a:avLst/>
          </a:prstGeom>
          <a:noFill/>
          <a:ln w="9525">
            <a:noFill/>
          </a:ln>
        </p:spPr>
        <p:txBody>
          <a:bodyPr wrap="square" anchor="t">
            <a:spAutoFit/>
          </a:bodyPr>
          <a:lstStyle/>
          <a:p>
            <a:pPr algn="ctr">
              <a:lnSpc>
                <a:spcPct val="150000"/>
              </a:lnSpc>
              <a:spcAft>
                <a:spcPct val="0"/>
              </a:spcAft>
              <a:tabLst>
                <a:tab pos="1029335"/>
                <a:tab pos="1850390"/>
                <a:tab pos="2538095"/>
                <a:tab pos="3221990"/>
              </a:tabLst>
            </a:pPr>
            <a:r>
              <a:rPr lang="zh-CN" altLang="zh-CN" sz="2400">
                <a:solidFill>
                  <a:srgbClr val="000000"/>
                </a:solidFill>
                <a:latin typeface="NEU-BZ-S92"/>
                <a:ea typeface="方正宋黑_GBK" panose="03000509000000000000" pitchFamily="65" charset="-122"/>
                <a:cs typeface="Times New Roman" pitchFamily="18" charset="0"/>
              </a:rPr>
              <a:t>投长沙裴侍郎</a:t>
            </a:r>
            <a:endParaRPr lang="zh-CN" altLang="zh-CN" sz="2400">
              <a:solidFill>
                <a:srgbClr val="000000"/>
              </a:solidFill>
              <a:latin typeface="NEU-BZ-S92"/>
              <a:ea typeface="方正书宋_GBK" panose="03000509000000000000" pitchFamily="65" charset="-122"/>
              <a:cs typeface="Times New Roman" pitchFamily="18" charset="0"/>
            </a:endParaRPr>
          </a:p>
          <a:p>
            <a:pPr algn="ctr">
              <a:lnSpc>
                <a:spcPct val="150000"/>
              </a:lnSpc>
              <a:spcAft>
                <a:spcPct val="0"/>
              </a:spcAft>
              <a:tabLst>
                <a:tab pos="1029335"/>
                <a:tab pos="1850390"/>
                <a:tab pos="2538095"/>
                <a:tab pos="3221990"/>
              </a:tabLst>
            </a:pPr>
            <a:r>
              <a:rPr lang="zh-CN" altLang="zh-CN" sz="2400">
                <a:solidFill>
                  <a:srgbClr val="000000"/>
                </a:solidFill>
                <a:latin typeface="Times New Roman" pitchFamily="18" charset="0"/>
                <a:ea typeface="楷体" charset="-122"/>
                <a:cs typeface="Times New Roman" pitchFamily="18" charset="0"/>
              </a:rPr>
              <a:t>杜荀鹤</a:t>
            </a:r>
            <a:endParaRPr lang="zh-CN" altLang="zh-CN" sz="2400">
              <a:solidFill>
                <a:srgbClr val="000000"/>
              </a:solidFill>
              <a:latin typeface="NEU-BZ-S92"/>
              <a:ea typeface="方正书宋_GBK" panose="03000509000000000000" pitchFamily="65" charset="-122"/>
              <a:cs typeface="Times New Roman" pitchFamily="18" charset="0"/>
            </a:endParaRPr>
          </a:p>
          <a:p>
            <a:pPr algn="ctr">
              <a:lnSpc>
                <a:spcPct val="150000"/>
              </a:lnSpc>
              <a:spcAft>
                <a:spcPct val="0"/>
              </a:spcAft>
              <a:tabLst>
                <a:tab pos="1029335"/>
                <a:tab pos="1850390"/>
                <a:tab pos="2538095"/>
                <a:tab pos="3221990"/>
              </a:tabLst>
            </a:pPr>
            <a:r>
              <a:rPr lang="zh-CN" altLang="zh-CN" sz="2400">
                <a:solidFill>
                  <a:srgbClr val="000000"/>
                </a:solidFill>
                <a:latin typeface="Times New Roman" pitchFamily="18" charset="0"/>
                <a:ea typeface="楷体" charset="-122"/>
                <a:cs typeface="Times New Roman" pitchFamily="18" charset="0"/>
              </a:rPr>
              <a:t>此身虽贱道长存</a:t>
            </a:r>
            <a:r>
              <a:rPr lang="en-US" altLang="zh-CN" sz="2400">
                <a:solidFill>
                  <a:srgbClr val="000000"/>
                </a:solidFill>
                <a:latin typeface="Times New Roman" pitchFamily="18" charset="0"/>
                <a:cs typeface="Times New Roman" pitchFamily="18" charset="0"/>
              </a:rPr>
              <a:t>,</a:t>
            </a:r>
            <a:r>
              <a:rPr lang="zh-CN" altLang="zh-CN" sz="2400">
                <a:solidFill>
                  <a:srgbClr val="000000"/>
                </a:solidFill>
                <a:latin typeface="Times New Roman" pitchFamily="18" charset="0"/>
                <a:ea typeface="楷体" charset="-122"/>
                <a:cs typeface="Times New Roman" pitchFamily="18" charset="0"/>
              </a:rPr>
              <a:t>非谒朱门谒孔门。</a:t>
            </a:r>
            <a:endParaRPr lang="zh-CN" altLang="zh-CN" sz="2400">
              <a:solidFill>
                <a:srgbClr val="000000"/>
              </a:solidFill>
              <a:latin typeface="NEU-BZ-S92"/>
              <a:ea typeface="方正书宋_GBK" panose="03000509000000000000" pitchFamily="65" charset="-122"/>
              <a:cs typeface="Times New Roman" pitchFamily="18" charset="0"/>
            </a:endParaRPr>
          </a:p>
          <a:p>
            <a:pPr algn="ctr">
              <a:lnSpc>
                <a:spcPct val="150000"/>
              </a:lnSpc>
              <a:spcAft>
                <a:spcPct val="0"/>
              </a:spcAft>
              <a:tabLst>
                <a:tab pos="1029335"/>
                <a:tab pos="1850390"/>
                <a:tab pos="2538095"/>
                <a:tab pos="3221990"/>
              </a:tabLst>
            </a:pPr>
            <a:r>
              <a:rPr lang="zh-CN" altLang="zh-CN" sz="2400">
                <a:solidFill>
                  <a:srgbClr val="000000"/>
                </a:solidFill>
                <a:latin typeface="Times New Roman" pitchFamily="18" charset="0"/>
                <a:ea typeface="楷体" charset="-122"/>
                <a:cs typeface="Times New Roman" pitchFamily="18" charset="0"/>
              </a:rPr>
              <a:t>只望至公将卷读</a:t>
            </a:r>
            <a:r>
              <a:rPr lang="zh-CN" altLang="zh-CN" sz="2400" baseline="30000">
                <a:solidFill>
                  <a:srgbClr val="000000"/>
                </a:solidFill>
                <a:latin typeface="NEU-BZ-S92"/>
                <a:cs typeface="宋体" panose="02010600030101010101" pitchFamily="2" charset="-122"/>
              </a:rPr>
              <a:t>①</a:t>
            </a:r>
            <a:r>
              <a:rPr lang="en-US" altLang="zh-CN" sz="2400">
                <a:solidFill>
                  <a:srgbClr val="000000"/>
                </a:solidFill>
                <a:latin typeface="Times New Roman" pitchFamily="18" charset="0"/>
                <a:cs typeface="Times New Roman" pitchFamily="18" charset="0"/>
              </a:rPr>
              <a:t>,</a:t>
            </a:r>
            <a:r>
              <a:rPr lang="zh-CN" altLang="zh-CN" sz="2400">
                <a:solidFill>
                  <a:srgbClr val="000000"/>
                </a:solidFill>
                <a:latin typeface="Times New Roman" pitchFamily="18" charset="0"/>
                <a:ea typeface="楷体" charset="-122"/>
                <a:cs typeface="Times New Roman" pitchFamily="18" charset="0"/>
              </a:rPr>
              <a:t>不求朝士致书论。</a:t>
            </a:r>
            <a:endParaRPr lang="zh-CN" altLang="zh-CN" sz="2400">
              <a:solidFill>
                <a:srgbClr val="000000"/>
              </a:solidFill>
              <a:latin typeface="NEU-BZ-S92"/>
              <a:ea typeface="方正书宋_GBK" panose="03000509000000000000" pitchFamily="65" charset="-122"/>
              <a:cs typeface="Times New Roman" pitchFamily="18" charset="0"/>
            </a:endParaRPr>
          </a:p>
          <a:p>
            <a:pPr algn="ctr">
              <a:lnSpc>
                <a:spcPct val="150000"/>
              </a:lnSpc>
              <a:spcAft>
                <a:spcPct val="0"/>
              </a:spcAft>
              <a:tabLst>
                <a:tab pos="1029335"/>
                <a:tab pos="1850390"/>
                <a:tab pos="2538095"/>
                <a:tab pos="3221990"/>
              </a:tabLst>
            </a:pPr>
            <a:r>
              <a:rPr lang="zh-CN" altLang="zh-CN" sz="2400">
                <a:solidFill>
                  <a:srgbClr val="000000"/>
                </a:solidFill>
                <a:latin typeface="Times New Roman" pitchFamily="18" charset="0"/>
                <a:ea typeface="楷体" charset="-122"/>
                <a:cs typeface="Times New Roman" pitchFamily="18" charset="0"/>
              </a:rPr>
              <a:t>垂纶雨结渔乡思</a:t>
            </a:r>
            <a:r>
              <a:rPr lang="en-US" altLang="zh-CN" sz="2400">
                <a:solidFill>
                  <a:srgbClr val="000000"/>
                </a:solidFill>
                <a:latin typeface="Times New Roman" pitchFamily="18" charset="0"/>
                <a:cs typeface="Times New Roman" pitchFamily="18" charset="0"/>
              </a:rPr>
              <a:t>,</a:t>
            </a:r>
            <a:r>
              <a:rPr lang="zh-CN" altLang="zh-CN" sz="2400">
                <a:solidFill>
                  <a:srgbClr val="000000"/>
                </a:solidFill>
                <a:latin typeface="Times New Roman" pitchFamily="18" charset="0"/>
                <a:ea typeface="楷体" charset="-122"/>
                <a:cs typeface="Times New Roman" pitchFamily="18" charset="0"/>
              </a:rPr>
              <a:t>吹木风传雁夜魂。</a:t>
            </a:r>
            <a:endParaRPr lang="zh-CN" altLang="zh-CN" sz="2400">
              <a:solidFill>
                <a:srgbClr val="000000"/>
              </a:solidFill>
              <a:latin typeface="NEU-BZ-S92"/>
              <a:ea typeface="方正书宋_GBK" panose="03000509000000000000" pitchFamily="65" charset="-122"/>
              <a:cs typeface="Times New Roman" pitchFamily="18" charset="0"/>
            </a:endParaRPr>
          </a:p>
          <a:p>
            <a:pPr algn="ctr">
              <a:lnSpc>
                <a:spcPct val="150000"/>
              </a:lnSpc>
              <a:spcAft>
                <a:spcPct val="0"/>
              </a:spcAft>
              <a:tabLst>
                <a:tab pos="1029335"/>
                <a:tab pos="1850390"/>
                <a:tab pos="2538095"/>
                <a:tab pos="3221990"/>
              </a:tabLst>
            </a:pPr>
            <a:r>
              <a:rPr lang="zh-CN" altLang="zh-CN" sz="2400">
                <a:solidFill>
                  <a:srgbClr val="000000"/>
                </a:solidFill>
                <a:latin typeface="Times New Roman" pitchFamily="18" charset="0"/>
                <a:ea typeface="楷体" charset="-122"/>
                <a:cs typeface="Times New Roman" pitchFamily="18" charset="0"/>
              </a:rPr>
              <a:t>男子受恩须有地</a:t>
            </a:r>
            <a:r>
              <a:rPr lang="en-US" altLang="zh-CN" sz="2400">
                <a:solidFill>
                  <a:srgbClr val="000000"/>
                </a:solidFill>
                <a:latin typeface="Times New Roman" pitchFamily="18" charset="0"/>
                <a:cs typeface="Times New Roman" pitchFamily="18" charset="0"/>
              </a:rPr>
              <a:t>,</a:t>
            </a:r>
            <a:r>
              <a:rPr lang="zh-CN" altLang="zh-CN" sz="2400">
                <a:solidFill>
                  <a:srgbClr val="000000"/>
                </a:solidFill>
                <a:latin typeface="Times New Roman" pitchFamily="18" charset="0"/>
                <a:ea typeface="楷体" charset="-122"/>
                <a:cs typeface="Times New Roman" pitchFamily="18" charset="0"/>
              </a:rPr>
              <a:t>平生不受等闲恩。</a:t>
            </a:r>
            <a:endParaRPr lang="zh-CN" altLang="zh-CN" sz="2400">
              <a:solidFill>
                <a:srgbClr val="000000"/>
              </a:solidFill>
              <a:latin typeface="NEU-BZ-S92"/>
              <a:ea typeface="方正书宋_GBK" panose="03000509000000000000" pitchFamily="65" charset="-122"/>
              <a:cs typeface="Times New Roman" pitchFamily="18" charset="0"/>
            </a:endParaRPr>
          </a:p>
          <a:p>
            <a:pPr algn="ctr">
              <a:lnSpc>
                <a:spcPct val="120000"/>
              </a:lnSpc>
              <a:spcAft>
                <a:spcPct val="0"/>
              </a:spcAft>
              <a:tabLst>
                <a:tab pos="1029335"/>
                <a:tab pos="1850390"/>
                <a:tab pos="2538095"/>
                <a:tab pos="3221990"/>
              </a:tabLst>
            </a:pPr>
            <a:r>
              <a:rPr lang="zh-CN" altLang="zh-CN" sz="1400">
                <a:solidFill>
                  <a:srgbClr val="000000"/>
                </a:solidFill>
                <a:latin typeface="Arial" pitchFamily="34" charset="0"/>
                <a:ea typeface="黑体" panose="02010609060101010101" pitchFamily="2" charset="-122"/>
                <a:cs typeface="Times New Roman" pitchFamily="18" charset="0"/>
              </a:rPr>
              <a:t>注</a:t>
            </a:r>
            <a:r>
              <a:rPr lang="en-US" altLang="zh-CN" sz="1400">
                <a:solidFill>
                  <a:srgbClr val="000000"/>
                </a:solidFill>
                <a:latin typeface="Times New Roman" pitchFamily="18" charset="0"/>
                <a:cs typeface="Times New Roman" pitchFamily="18" charset="0"/>
              </a:rPr>
              <a:t>:</a:t>
            </a:r>
            <a:r>
              <a:rPr lang="zh-CN" altLang="zh-CN" sz="1400">
                <a:solidFill>
                  <a:srgbClr val="000000"/>
                </a:solidFill>
                <a:latin typeface="NEU-BZ-S92"/>
                <a:cs typeface="宋体" panose="02010600030101010101" pitchFamily="2" charset="-122"/>
              </a:rPr>
              <a:t>①</a:t>
            </a:r>
            <a:r>
              <a:rPr lang="zh-CN" altLang="zh-CN" sz="1400">
                <a:solidFill>
                  <a:srgbClr val="000000"/>
                </a:solidFill>
                <a:latin typeface="Times New Roman" pitchFamily="18" charset="0"/>
                <a:cs typeface="Times New Roman" pitchFamily="18" charset="0"/>
              </a:rPr>
              <a:t>至公</a:t>
            </a:r>
            <a:r>
              <a:rPr lang="en-US" altLang="zh-CN" sz="1400">
                <a:solidFill>
                  <a:srgbClr val="000000"/>
                </a:solidFill>
                <a:latin typeface="Times New Roman" pitchFamily="18" charset="0"/>
                <a:cs typeface="Times New Roman" pitchFamily="18" charset="0"/>
              </a:rPr>
              <a:t>:</a:t>
            </a:r>
            <a:r>
              <a:rPr lang="zh-CN" altLang="zh-CN" sz="1400">
                <a:solidFill>
                  <a:srgbClr val="000000"/>
                </a:solidFill>
                <a:latin typeface="Times New Roman" pitchFamily="18" charset="0"/>
                <a:cs typeface="Times New Roman" pitchFamily="18" charset="0"/>
              </a:rPr>
              <a:t>科举时代对主考官的敬称。</a:t>
            </a:r>
            <a:endParaRPr lang="zh-CN" altLang="zh-CN" sz="1400">
              <a:solidFill>
                <a:srgbClr val="000000"/>
              </a:solidFill>
              <a:latin typeface="NEU-BZ-S92"/>
              <a:ea typeface="方正书宋_GBK" panose="03000509000000000000" pitchFamily="65" charset="-122"/>
              <a:cs typeface="Times New Roman" pitchFamily="18" charset="0"/>
            </a:endParaRPr>
          </a:p>
          <a:p>
            <a:pPr>
              <a:lnSpc>
                <a:spcPct val="120000"/>
              </a:lnSpc>
              <a:spcAft>
                <a:spcPct val="0"/>
              </a:spcAft>
              <a:tabLst>
                <a:tab pos="1029335"/>
                <a:tab pos="1850390"/>
                <a:tab pos="2538095"/>
                <a:tab pos="3221990"/>
              </a:tabLst>
            </a:pPr>
            <a:r>
              <a:rPr lang="en-US" altLang="zh-CN" sz="2800" b="1">
                <a:solidFill>
                  <a:srgbClr val="000000"/>
                </a:solidFill>
                <a:latin typeface="Times New Roman" pitchFamily="18" charset="0"/>
                <a:cs typeface="Times New Roman" pitchFamily="18" charset="0"/>
              </a:rPr>
              <a:t>1</a:t>
            </a:r>
            <a:r>
              <a:rPr lang="en-US" altLang="zh-CN" sz="2800">
                <a:solidFill>
                  <a:srgbClr val="000000"/>
                </a:solidFill>
                <a:latin typeface="Times New Roman" pitchFamily="18" charset="0"/>
                <a:cs typeface="Times New Roman" pitchFamily="18" charset="0"/>
              </a:rPr>
              <a:t>.</a:t>
            </a:r>
            <a:r>
              <a:rPr lang="zh-CN" altLang="zh-CN" sz="2800">
                <a:solidFill>
                  <a:srgbClr val="000000"/>
                </a:solidFill>
                <a:latin typeface="Times New Roman" pitchFamily="18" charset="0"/>
                <a:cs typeface="Times New Roman" pitchFamily="18" charset="0"/>
              </a:rPr>
              <a:t>下列对这首诗的理解和分析</a:t>
            </a:r>
            <a:r>
              <a:rPr lang="en-US" altLang="zh-CN" sz="2800">
                <a:solidFill>
                  <a:srgbClr val="000000"/>
                </a:solidFill>
                <a:latin typeface="Times New Roman" pitchFamily="18" charset="0"/>
                <a:cs typeface="Times New Roman" pitchFamily="18" charset="0"/>
              </a:rPr>
              <a:t>,</a:t>
            </a:r>
            <a:r>
              <a:rPr lang="zh-CN" altLang="zh-CN" sz="2800">
                <a:solidFill>
                  <a:srgbClr val="000000"/>
                </a:solidFill>
                <a:latin typeface="Times New Roman" pitchFamily="18" charset="0"/>
                <a:cs typeface="Times New Roman" pitchFamily="18" charset="0"/>
              </a:rPr>
              <a:t>不正确的一项是</a:t>
            </a:r>
            <a:r>
              <a:rPr lang="en-US" altLang="zh-CN" sz="2800">
                <a:solidFill>
                  <a:srgbClr val="000000"/>
                </a:solidFill>
                <a:latin typeface="Times New Roman" pitchFamily="18" charset="0"/>
                <a:cs typeface="Times New Roman" pitchFamily="18" charset="0"/>
              </a:rPr>
              <a:t>(</a:t>
            </a:r>
            <a:r>
              <a:rPr lang="zh-CN" altLang="zh-CN" sz="2800">
                <a:solidFill>
                  <a:srgbClr val="FF00FF"/>
                </a:solidFill>
                <a:latin typeface="Times New Roman" pitchFamily="18" charset="0"/>
                <a:cs typeface="Times New Roman" pitchFamily="18" charset="0"/>
              </a:rPr>
              <a:t>　</a:t>
            </a:r>
            <a:r>
              <a:rPr lang="en-US" altLang="zh-CN" sz="2800" smtClean="0">
                <a:solidFill>
                  <a:srgbClr val="000000"/>
                </a:solidFill>
                <a:latin typeface="Times New Roman" pitchFamily="18" charset="0"/>
                <a:cs typeface="Times New Roman" pitchFamily="18" charset="0"/>
              </a:rPr>
              <a:t>)</a:t>
            </a:r>
            <a:endParaRPr lang="zh-CN" altLang="zh-CN" sz="2800">
              <a:solidFill>
                <a:srgbClr val="000000"/>
              </a:solidFill>
              <a:latin typeface="NEU-BZ-S92"/>
              <a:ea typeface="方正书宋_GBK" panose="03000509000000000000" pitchFamily="65" charset="-122"/>
              <a:cs typeface="Times New Roman" pitchFamily="18" charset="0"/>
            </a:endParaRPr>
          </a:p>
          <a:p>
            <a:pPr>
              <a:lnSpc>
                <a:spcPct val="120000"/>
              </a:lnSpc>
              <a:spcAft>
                <a:spcPct val="0"/>
              </a:spcAft>
              <a:tabLst>
                <a:tab pos="1029335"/>
                <a:tab pos="1850390"/>
                <a:tab pos="2538095"/>
                <a:tab pos="3221990"/>
              </a:tabLst>
            </a:pPr>
            <a:r>
              <a:rPr lang="en-US" altLang="zh-CN" sz="2800">
                <a:solidFill>
                  <a:srgbClr val="000000"/>
                </a:solidFill>
                <a:latin typeface="Times New Roman" pitchFamily="18" charset="0"/>
                <a:cs typeface="Times New Roman" pitchFamily="18" charset="0"/>
              </a:rPr>
              <a:t>A.</a:t>
            </a:r>
            <a:r>
              <a:rPr lang="zh-CN" altLang="zh-CN" sz="2800">
                <a:solidFill>
                  <a:srgbClr val="000000"/>
                </a:solidFill>
                <a:latin typeface="Times New Roman" pitchFamily="18" charset="0"/>
                <a:cs typeface="Times New Roman" pitchFamily="18" charset="0"/>
              </a:rPr>
              <a:t>诗人表示</a:t>
            </a:r>
            <a:r>
              <a:rPr lang="en-US" altLang="zh-CN" sz="2800">
                <a:solidFill>
                  <a:srgbClr val="000000"/>
                </a:solidFill>
                <a:latin typeface="Times New Roman" pitchFamily="18" charset="0"/>
                <a:cs typeface="Times New Roman" pitchFamily="18" charset="0"/>
              </a:rPr>
              <a:t>,</a:t>
            </a:r>
            <a:r>
              <a:rPr lang="zh-CN" altLang="zh-CN" sz="2800">
                <a:solidFill>
                  <a:srgbClr val="000000"/>
                </a:solidFill>
                <a:latin typeface="Times New Roman" pitchFamily="18" charset="0"/>
                <a:cs typeface="Times New Roman" pitchFamily="18" charset="0"/>
              </a:rPr>
              <a:t>虽然自己的社会地位低下</a:t>
            </a:r>
            <a:r>
              <a:rPr lang="en-US" altLang="zh-CN" sz="2800">
                <a:solidFill>
                  <a:srgbClr val="000000"/>
                </a:solidFill>
                <a:latin typeface="Times New Roman" pitchFamily="18" charset="0"/>
                <a:cs typeface="Times New Roman" pitchFamily="18" charset="0"/>
              </a:rPr>
              <a:t>,</a:t>
            </a:r>
            <a:r>
              <a:rPr lang="zh-CN" altLang="zh-CN" sz="2800">
                <a:solidFill>
                  <a:srgbClr val="000000"/>
                </a:solidFill>
                <a:latin typeface="Times New Roman" pitchFamily="18" charset="0"/>
                <a:cs typeface="Times New Roman" pitchFamily="18" charset="0"/>
              </a:rPr>
              <a:t>但对儒家思想的信奉坚定不移。</a:t>
            </a:r>
            <a:endParaRPr lang="zh-CN" altLang="zh-CN" sz="2800">
              <a:solidFill>
                <a:srgbClr val="000000"/>
              </a:solidFill>
              <a:latin typeface="NEU-BZ-S92"/>
              <a:ea typeface="方正书宋_GBK" panose="03000509000000000000" pitchFamily="65" charset="-122"/>
              <a:cs typeface="Times New Roman" pitchFamily="18" charset="0"/>
            </a:endParaRPr>
          </a:p>
          <a:p>
            <a:pPr>
              <a:lnSpc>
                <a:spcPct val="120000"/>
              </a:lnSpc>
              <a:spcAft>
                <a:spcPct val="0"/>
              </a:spcAft>
              <a:tabLst>
                <a:tab pos="1029335"/>
                <a:tab pos="1850390"/>
                <a:tab pos="2538095"/>
                <a:tab pos="3221990"/>
              </a:tabLst>
            </a:pPr>
            <a:r>
              <a:rPr lang="en-US" altLang="zh-CN" sz="2800">
                <a:solidFill>
                  <a:srgbClr val="000000"/>
                </a:solidFill>
                <a:latin typeface="Times New Roman" pitchFamily="18" charset="0"/>
                <a:cs typeface="Times New Roman" pitchFamily="18" charset="0"/>
              </a:rPr>
              <a:t>B.“</a:t>
            </a:r>
            <a:r>
              <a:rPr lang="zh-CN" altLang="zh-CN" sz="2800">
                <a:solidFill>
                  <a:srgbClr val="FF0000"/>
                </a:solidFill>
                <a:latin typeface="Times New Roman" pitchFamily="18" charset="0"/>
                <a:cs typeface="Times New Roman" pitchFamily="18" charset="0"/>
              </a:rPr>
              <a:t>朱门</a:t>
            </a:r>
            <a:r>
              <a:rPr lang="en-US" altLang="zh-CN" sz="2800">
                <a:solidFill>
                  <a:srgbClr val="000000"/>
                </a:solidFill>
                <a:latin typeface="Times New Roman" pitchFamily="18" charset="0"/>
                <a:cs typeface="Times New Roman" pitchFamily="18" charset="0"/>
              </a:rPr>
              <a:t>”“</a:t>
            </a:r>
            <a:r>
              <a:rPr lang="zh-CN" altLang="zh-CN" sz="2800">
                <a:solidFill>
                  <a:srgbClr val="FF0000"/>
                </a:solidFill>
                <a:latin typeface="Times New Roman" pitchFamily="18" charset="0"/>
                <a:cs typeface="Times New Roman" pitchFamily="18" charset="0"/>
              </a:rPr>
              <a:t>孔门</a:t>
            </a:r>
            <a:r>
              <a:rPr lang="en-US" altLang="zh-CN" sz="2800">
                <a:solidFill>
                  <a:srgbClr val="000000"/>
                </a:solidFill>
                <a:latin typeface="Times New Roman" pitchFamily="18" charset="0"/>
                <a:cs typeface="Times New Roman" pitchFamily="18" charset="0"/>
              </a:rPr>
              <a:t>”</a:t>
            </a:r>
            <a:r>
              <a:rPr lang="zh-CN" altLang="zh-CN" sz="2800">
                <a:solidFill>
                  <a:srgbClr val="000000"/>
                </a:solidFill>
                <a:latin typeface="Times New Roman" pitchFamily="18" charset="0"/>
                <a:cs typeface="Times New Roman" pitchFamily="18" charset="0"/>
              </a:rPr>
              <a:t>分别代指世俗的权势与精神的归依</a:t>
            </a:r>
            <a:r>
              <a:rPr lang="en-US" altLang="zh-CN" sz="2800">
                <a:solidFill>
                  <a:srgbClr val="000000"/>
                </a:solidFill>
                <a:latin typeface="Times New Roman" pitchFamily="18" charset="0"/>
                <a:cs typeface="Times New Roman" pitchFamily="18" charset="0"/>
              </a:rPr>
              <a:t>,</a:t>
            </a:r>
            <a:r>
              <a:rPr lang="zh-CN" altLang="zh-CN" sz="2800">
                <a:solidFill>
                  <a:srgbClr val="000000"/>
                </a:solidFill>
                <a:latin typeface="Times New Roman" pitchFamily="18" charset="0"/>
                <a:cs typeface="Times New Roman" pitchFamily="18" charset="0"/>
              </a:rPr>
              <a:t>形成鲜明的</a:t>
            </a:r>
            <a:r>
              <a:rPr lang="zh-CN" altLang="zh-CN" sz="2800">
                <a:solidFill>
                  <a:srgbClr val="FF0000"/>
                </a:solidFill>
                <a:latin typeface="Times New Roman" pitchFamily="18" charset="0"/>
                <a:cs typeface="Times New Roman" pitchFamily="18" charset="0"/>
              </a:rPr>
              <a:t>对比</a:t>
            </a:r>
            <a:r>
              <a:rPr lang="zh-CN" altLang="zh-CN" sz="2800">
                <a:solidFill>
                  <a:srgbClr val="000000"/>
                </a:solidFill>
                <a:latin typeface="Times New Roman" pitchFamily="18" charset="0"/>
                <a:cs typeface="Times New Roman" pitchFamily="18" charset="0"/>
              </a:rPr>
              <a:t>。</a:t>
            </a:r>
            <a:endParaRPr lang="zh-CN" altLang="zh-CN" sz="2800">
              <a:solidFill>
                <a:srgbClr val="000000"/>
              </a:solidFill>
              <a:latin typeface="NEU-BZ-S92"/>
              <a:ea typeface="方正书宋_GBK" panose="03000509000000000000" pitchFamily="65" charset="-122"/>
              <a:cs typeface="Times New Roman" pitchFamily="18" charset="0"/>
            </a:endParaRPr>
          </a:p>
          <a:p>
            <a:pPr>
              <a:lnSpc>
                <a:spcPct val="120000"/>
              </a:lnSpc>
              <a:spcAft>
                <a:spcPct val="0"/>
              </a:spcAft>
              <a:tabLst>
                <a:tab pos="1029335"/>
                <a:tab pos="1850390"/>
                <a:tab pos="2538095"/>
                <a:tab pos="3221990"/>
              </a:tabLst>
            </a:pPr>
            <a:r>
              <a:rPr lang="en-US" altLang="zh-CN" sz="2800">
                <a:solidFill>
                  <a:srgbClr val="000000"/>
                </a:solidFill>
                <a:latin typeface="Times New Roman" pitchFamily="18" charset="0"/>
                <a:cs typeface="Times New Roman" pitchFamily="18" charset="0"/>
              </a:rPr>
              <a:t>C.</a:t>
            </a:r>
            <a:r>
              <a:rPr lang="zh-CN" altLang="zh-CN" sz="2800">
                <a:solidFill>
                  <a:srgbClr val="000000"/>
                </a:solidFill>
                <a:latin typeface="Times New Roman" pitchFamily="18" charset="0"/>
                <a:cs typeface="Times New Roman" pitchFamily="18" charset="0"/>
              </a:rPr>
              <a:t>诗人</a:t>
            </a:r>
            <a:r>
              <a:rPr lang="zh-CN" altLang="zh-CN" sz="2800">
                <a:solidFill>
                  <a:srgbClr val="FF0000"/>
                </a:solidFill>
                <a:latin typeface="Times New Roman" pitchFamily="18" charset="0"/>
                <a:cs typeface="Times New Roman" pitchFamily="18" charset="0"/>
              </a:rPr>
              <a:t>希望</a:t>
            </a:r>
            <a:r>
              <a:rPr lang="zh-CN" altLang="zh-CN" sz="2800">
                <a:solidFill>
                  <a:srgbClr val="000000"/>
                </a:solidFill>
                <a:latin typeface="Times New Roman" pitchFamily="18" charset="0"/>
                <a:cs typeface="Times New Roman" pitchFamily="18" charset="0"/>
              </a:rPr>
              <a:t>自己能凭借真才实学通过正常渠道进身</a:t>
            </a:r>
            <a:r>
              <a:rPr lang="en-US" altLang="zh-CN" sz="2800">
                <a:solidFill>
                  <a:srgbClr val="000000"/>
                </a:solidFill>
                <a:latin typeface="Times New Roman" pitchFamily="18" charset="0"/>
                <a:cs typeface="Times New Roman" pitchFamily="18" charset="0"/>
              </a:rPr>
              <a:t>,</a:t>
            </a:r>
            <a:r>
              <a:rPr lang="zh-CN" altLang="zh-CN" sz="2800">
                <a:solidFill>
                  <a:srgbClr val="000000"/>
                </a:solidFill>
                <a:latin typeface="Times New Roman" pitchFamily="18" charset="0"/>
                <a:cs typeface="Times New Roman" pitchFamily="18" charset="0"/>
              </a:rPr>
              <a:t>而不愿去寻找捷径。</a:t>
            </a:r>
            <a:endParaRPr lang="zh-CN" altLang="zh-CN" sz="2800">
              <a:solidFill>
                <a:srgbClr val="000000"/>
              </a:solidFill>
              <a:latin typeface="NEU-BZ-S92"/>
              <a:ea typeface="方正书宋_GBK" panose="03000509000000000000" pitchFamily="65" charset="-122"/>
              <a:cs typeface="Times New Roman" pitchFamily="18" charset="0"/>
            </a:endParaRPr>
          </a:p>
          <a:p>
            <a:pPr>
              <a:lnSpc>
                <a:spcPct val="120000"/>
              </a:lnSpc>
              <a:spcAft>
                <a:spcPct val="0"/>
              </a:spcAft>
              <a:tabLst>
                <a:tab pos="1029335"/>
                <a:tab pos="1850390"/>
                <a:tab pos="2538095"/>
                <a:tab pos="3221990"/>
              </a:tabLst>
            </a:pPr>
            <a:r>
              <a:rPr lang="en-US" altLang="zh-CN" sz="2800">
                <a:solidFill>
                  <a:srgbClr val="000000"/>
                </a:solidFill>
                <a:latin typeface="Times New Roman" pitchFamily="18" charset="0"/>
                <a:cs typeface="Times New Roman" pitchFamily="18" charset="0"/>
              </a:rPr>
              <a:t>D.</a:t>
            </a:r>
            <a:r>
              <a:rPr lang="zh-CN" altLang="zh-CN" sz="2800">
                <a:solidFill>
                  <a:srgbClr val="000000"/>
                </a:solidFill>
                <a:latin typeface="Times New Roman" pitchFamily="18" charset="0"/>
                <a:cs typeface="Times New Roman" pitchFamily="18" charset="0"/>
              </a:rPr>
              <a:t>诗人表达了自己对待恩惠的态度</a:t>
            </a:r>
            <a:r>
              <a:rPr lang="en-US" altLang="zh-CN" sz="2800">
                <a:solidFill>
                  <a:srgbClr val="000000"/>
                </a:solidFill>
                <a:latin typeface="Times New Roman" pitchFamily="18" charset="0"/>
                <a:cs typeface="Times New Roman" pitchFamily="18" charset="0"/>
              </a:rPr>
              <a:t>,</a:t>
            </a:r>
            <a:r>
              <a:rPr lang="zh-CN" altLang="zh-CN" sz="2800">
                <a:solidFill>
                  <a:srgbClr val="000000"/>
                </a:solidFill>
                <a:latin typeface="Times New Roman" pitchFamily="18" charset="0"/>
                <a:cs typeface="Times New Roman" pitchFamily="18" charset="0"/>
              </a:rPr>
              <a:t>不随便接受别人的恩惠</a:t>
            </a:r>
            <a:r>
              <a:rPr lang="en-US" altLang="zh-CN" sz="2800">
                <a:solidFill>
                  <a:srgbClr val="000000"/>
                </a:solidFill>
                <a:latin typeface="Times New Roman" pitchFamily="18" charset="0"/>
                <a:cs typeface="Times New Roman" pitchFamily="18" charset="0"/>
              </a:rPr>
              <a:t>,</a:t>
            </a:r>
            <a:r>
              <a:rPr lang="zh-CN" altLang="zh-CN" sz="2800">
                <a:solidFill>
                  <a:srgbClr val="000000"/>
                </a:solidFill>
                <a:latin typeface="Times New Roman" pitchFamily="18" charset="0"/>
                <a:cs typeface="Times New Roman" pitchFamily="18" charset="0"/>
              </a:rPr>
              <a:t>受恩必报</a:t>
            </a:r>
            <a:r>
              <a:rPr lang="zh-CN" altLang="zh-CN" sz="2800" smtClean="0">
                <a:solidFill>
                  <a:srgbClr val="000000"/>
                </a:solidFill>
                <a:latin typeface="Times New Roman" pitchFamily="18" charset="0"/>
                <a:cs typeface="Times New Roman" pitchFamily="18" charset="0"/>
              </a:rPr>
              <a:t>。</a:t>
            </a:r>
            <a:endParaRPr lang="zh-CN" altLang="zh-CN" sz="2800">
              <a:solidFill>
                <a:srgbClr val="000000"/>
              </a:solidFill>
              <a:latin typeface="NEU-BZ-S92"/>
              <a:ea typeface="方正书宋_GBK" panose="03000509000000000000" pitchFamily="65" charset="-122"/>
              <a:cs typeface="Times New Roman" pitchFamily="18" charset="0"/>
            </a:endParaRPr>
          </a:p>
        </p:txBody>
      </p:sp>
      <p:sp>
        <p:nvSpPr>
          <p:cNvPr id="11268" name="矩形 126980"/>
          <p:cNvSpPr/>
          <p:nvPr/>
        </p:nvSpPr>
        <p:spPr>
          <a:xfrm>
            <a:off x="2993884" y="722549"/>
            <a:ext cx="1938337" cy="460375"/>
          </a:xfrm>
          <a:prstGeom prst="rect">
            <a:avLst/>
          </a:prstGeom>
          <a:solidFill>
            <a:srgbClr val="FFFFFF"/>
          </a:solidFill>
          <a:ln w="9525" cap="flat" cmpd="sng">
            <a:solidFill>
              <a:srgbClr val="777777"/>
            </a:solidFill>
            <a:prstDash val="solid"/>
            <a:miter/>
            <a:headEnd type="none" w="med" len="med"/>
            <a:tailEnd type="none" w="med" len="med"/>
          </a:ln>
        </p:spPr>
        <p:txBody>
          <a:bodyPr anchor="t">
            <a:spAutoFit/>
          </a:bodyPr>
          <a:lstStyle/>
          <a:p>
            <a:pPr fontAlgn="base">
              <a:spcBef>
                <a:spcPct val="0"/>
              </a:spcBef>
              <a:spcAft>
                <a:spcPct val="0"/>
              </a:spcAft>
            </a:pPr>
            <a:r>
              <a:rPr lang="en-US" altLang="zh-CN" sz="2400" b="1" smtClean="0">
                <a:solidFill>
                  <a:srgbClr val="000000"/>
                </a:solidFill>
                <a:latin typeface="楷体_GB2312" pitchFamily="1" charset="-122"/>
                <a:ea typeface="楷体_GB2312" pitchFamily="1" charset="-122"/>
              </a:rPr>
              <a:t>2019</a:t>
            </a:r>
            <a:r>
              <a:rPr lang="zh-CN" altLang="en-US" sz="2400" b="1" smtClean="0">
                <a:solidFill>
                  <a:srgbClr val="000000"/>
                </a:solidFill>
                <a:latin typeface="楷体_GB2312" pitchFamily="1" charset="-122"/>
                <a:ea typeface="楷体_GB2312" pitchFamily="1" charset="-122"/>
              </a:rPr>
              <a:t>全</a:t>
            </a:r>
            <a:r>
              <a:rPr lang="zh-CN" altLang="en-US" sz="2400" b="1">
                <a:solidFill>
                  <a:srgbClr val="000000"/>
                </a:solidFill>
                <a:latin typeface="楷体_GB2312" pitchFamily="1" charset="-122"/>
                <a:ea typeface="楷体_GB2312" pitchFamily="1" charset="-122"/>
              </a:rPr>
              <a:t>国</a:t>
            </a:r>
            <a:r>
              <a:rPr lang="zh-CN" altLang="en-US" sz="2400" b="1" smtClean="0">
                <a:solidFill>
                  <a:srgbClr val="000000"/>
                </a:solidFill>
                <a:latin typeface="楷体_GB2312" pitchFamily="1" charset="-122"/>
                <a:ea typeface="楷体_GB2312" pitchFamily="1" charset="-122"/>
              </a:rPr>
              <a:t>卷</a:t>
            </a:r>
            <a:r>
              <a:rPr lang="en-US" altLang="zh-CN" sz="2400" b="1" smtClean="0">
                <a:solidFill>
                  <a:srgbClr val="000000"/>
                </a:solidFill>
                <a:latin typeface="楷体_GB2312" pitchFamily="1" charset="-122"/>
                <a:ea typeface="楷体_GB2312" pitchFamily="1" charset="-122"/>
              </a:rPr>
              <a:t>2</a:t>
            </a:r>
            <a:endParaRPr lang="en-US" altLang="zh-CN" sz="2400" b="1">
              <a:solidFill>
                <a:srgbClr val="000000"/>
              </a:solidFill>
              <a:latin typeface="楷体_GB2312" pitchFamily="1" charset="-122"/>
              <a:ea typeface="楷体_GB2312" pitchFamily="1" charset="-122"/>
            </a:endParaRPr>
          </a:p>
        </p:txBody>
      </p:sp>
      <p:sp>
        <p:nvSpPr>
          <p:cNvPr id="5" name="矩形 126980"/>
          <p:cNvSpPr/>
          <p:nvPr/>
        </p:nvSpPr>
        <p:spPr>
          <a:xfrm>
            <a:off x="34203" y="121740"/>
            <a:ext cx="4786313" cy="830997"/>
          </a:xfrm>
          <a:prstGeom prst="rect">
            <a:avLst/>
          </a:prstGeom>
          <a:noFill/>
          <a:ln w="9525" cap="flat" cmpd="sng">
            <a:noFill/>
            <a:prstDash val="solid"/>
            <a:miter/>
            <a:headEnd type="none" w="med" len="med"/>
            <a:tailEnd type="none" w="med" len="med"/>
          </a:ln>
        </p:spPr>
        <p:txBody>
          <a:bodyPr wrap="square" anchor="t">
            <a:spAutoFit/>
          </a:bodyPr>
          <a:lstStyle/>
          <a:p>
            <a:pPr fontAlgn="base">
              <a:spcBef>
                <a:spcPct val="0"/>
              </a:spcBef>
              <a:spcAft>
                <a:spcPct val="0"/>
              </a:spcAft>
            </a:pPr>
            <a:r>
              <a:rPr lang="zh-CN" altLang="en-US" sz="4800" smtClean="0">
                <a:solidFill>
                  <a:srgbClr val="FF0000"/>
                </a:solidFill>
                <a:latin typeface="Times New Roman" pitchFamily="18" charset="0"/>
                <a:ea typeface="方正稚艺_GBK" pitchFamily="65" charset="-122"/>
                <a:cs typeface="Times New Roman" pitchFamily="18" charset="0"/>
              </a:rPr>
              <a:t>高考回顾</a:t>
            </a:r>
            <a:endParaRPr lang="en-US" altLang="zh-CN" sz="4800">
              <a:solidFill>
                <a:srgbClr val="FF0000"/>
              </a:solidFill>
              <a:latin typeface="Times New Roman" pitchFamily="18" charset="0"/>
              <a:ea typeface="方正稚艺_GBK" pitchFamily="65" charset="-122"/>
              <a:cs typeface="Times New Roman" pitchFamily="18" charset="0"/>
            </a:endParaRPr>
          </a:p>
        </p:txBody>
      </p:sp>
      <p:sp>
        <p:nvSpPr>
          <p:cNvPr id="6" name="Line 15"/>
          <p:cNvSpPr>
            <a:spLocks noChangeShapeType="1"/>
          </p:cNvSpPr>
          <p:nvPr/>
        </p:nvSpPr>
        <p:spPr bwMode="auto">
          <a:xfrm>
            <a:off x="7406984" y="3664645"/>
            <a:ext cx="2568289" cy="2736155"/>
          </a:xfrm>
          <a:prstGeom prst="line">
            <a:avLst/>
          </a:prstGeom>
          <a:noFill/>
          <a:ln w="38100">
            <a:solidFill>
              <a:srgbClr val="00B050"/>
            </a:solidFill>
            <a:round/>
          </a:ln>
        </p:spPr>
        <p:txBody>
          <a:bodyPr anchor="ctr"/>
          <a:lstStyle/>
          <a:p>
            <a:pPr fontAlgn="base">
              <a:spcBef>
                <a:spcPct val="0"/>
              </a:spcBef>
              <a:spcAft>
                <a:spcPct val="0"/>
              </a:spcAft>
            </a:pPr>
            <a:endParaRPr lang="zh-CN" altLang="en-US">
              <a:solidFill>
                <a:srgbClr val="000000"/>
              </a:solidFill>
              <a:latin typeface="Arial" pitchFamily="34" charset="0"/>
              <a:ea typeface="宋体" pitchFamily="2" charset="-122"/>
            </a:endParaRPr>
          </a:p>
        </p:txBody>
      </p:sp>
      <p:sp>
        <p:nvSpPr>
          <p:cNvPr id="7" name="Line 15"/>
          <p:cNvSpPr>
            <a:spLocks noChangeShapeType="1"/>
          </p:cNvSpPr>
          <p:nvPr/>
        </p:nvSpPr>
        <p:spPr bwMode="auto">
          <a:xfrm flipH="1">
            <a:off x="4099429" y="2189017"/>
            <a:ext cx="1622498" cy="2660073"/>
          </a:xfrm>
          <a:prstGeom prst="line">
            <a:avLst/>
          </a:prstGeom>
          <a:noFill/>
          <a:ln w="38100">
            <a:solidFill>
              <a:srgbClr val="00B050"/>
            </a:solidFill>
            <a:round/>
          </a:ln>
        </p:spPr>
        <p:txBody>
          <a:bodyPr anchor="ctr"/>
          <a:lstStyle/>
          <a:p>
            <a:pPr fontAlgn="base">
              <a:spcBef>
                <a:spcPct val="0"/>
              </a:spcBef>
              <a:spcAft>
                <a:spcPct val="0"/>
              </a:spcAft>
            </a:pPr>
            <a:endParaRPr lang="zh-CN" altLang="en-US">
              <a:solidFill>
                <a:srgbClr val="000000"/>
              </a:solidFill>
              <a:latin typeface="Arial"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grpId="1"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1"/>
    </p:bldLst>
  </p:timing>
</p:sld>
</file>

<file path=ppt/slides/slide6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727710" y="570230"/>
            <a:ext cx="10887710" cy="4831080"/>
          </a:xfrm>
          <a:prstGeom prst="rect">
            <a:avLst/>
          </a:prstGeom>
          <a:noFill/>
        </p:spPr>
        <p:txBody>
          <a:bodyPr wrap="square" rtlCol="0">
            <a:spAutoFit/>
          </a:bodyPr>
          <a:lstStyle/>
          <a:p>
            <a:endParaRPr lang="zh-CN" altLang="en-US" sz="2800">
              <a:latin typeface="楷体" charset="-122"/>
              <a:ea typeface="楷体" charset="-122"/>
              <a:cs typeface="楷体" panose="02010609060101010101" charset="-122"/>
            </a:endParaRPr>
          </a:p>
          <a:p>
            <a:r>
              <a:rPr lang="zh-CN" altLang="en-US" sz="2800">
                <a:latin typeface="楷体" charset="-122"/>
                <a:ea typeface="楷体" charset="-122"/>
                <a:cs typeface="楷体" panose="02010609060101010101" charset="-122"/>
              </a:rPr>
              <a:t>【2019年高考新课标Ⅱ卷】14．下列对这首诗的理解和分析，不正确的一项是（3分）</a:t>
            </a:r>
          </a:p>
          <a:p>
            <a:r>
              <a:rPr lang="zh-CN" altLang="en-US" sz="2800">
                <a:latin typeface="楷体" charset="-122"/>
                <a:ea typeface="楷体" charset="-122"/>
                <a:cs typeface="楷体" panose="02010609060101010101" charset="-122"/>
              </a:rPr>
              <a:t>A．诗人表示，虽然自己的社会地位低下，但对儒家思想的信奉坚定不移。</a:t>
            </a:r>
            <a:r>
              <a:rPr lang="en-US" altLang="zh-CN" sz="2800">
                <a:solidFill>
                  <a:srgbClr val="1D41D5"/>
                </a:solidFill>
                <a:latin typeface="楷体" charset="-122"/>
                <a:ea typeface="楷体" charset="-122"/>
                <a:cs typeface="楷体" panose="02010609060101010101" charset="-122"/>
              </a:rPr>
              <a:t>——</a:t>
            </a:r>
            <a:r>
              <a:rPr lang="zh-CN" altLang="en-US" sz="2800">
                <a:solidFill>
                  <a:srgbClr val="1D41D5"/>
                </a:solidFill>
                <a:latin typeface="楷体" charset="-122"/>
                <a:ea typeface="楷体" charset="-122"/>
                <a:cs typeface="楷体" panose="02010609060101010101" charset="-122"/>
              </a:rPr>
              <a:t>观点态度</a:t>
            </a:r>
          </a:p>
          <a:p>
            <a:r>
              <a:rPr lang="zh-CN" altLang="en-US" sz="2800">
                <a:latin typeface="楷体" charset="-122"/>
                <a:ea typeface="楷体" charset="-122"/>
                <a:cs typeface="楷体" panose="02010609060101010101" charset="-122"/>
              </a:rPr>
              <a:t>B．“朱门”“孔门”分别代指世俗的权势与精神的归依，形成鲜明的对比。</a:t>
            </a:r>
            <a:r>
              <a:rPr lang="en-US" altLang="zh-CN" sz="2800">
                <a:solidFill>
                  <a:srgbClr val="1D41D5"/>
                </a:solidFill>
                <a:latin typeface="楷体" charset="-122"/>
                <a:ea typeface="楷体" charset="-122"/>
                <a:cs typeface="楷体" panose="02010609060101010101" charset="-122"/>
              </a:rPr>
              <a:t>——</a:t>
            </a:r>
            <a:r>
              <a:rPr lang="zh-CN" altLang="en-US" sz="2800">
                <a:solidFill>
                  <a:srgbClr val="1D41D5"/>
                </a:solidFill>
                <a:latin typeface="楷体" charset="-122"/>
                <a:ea typeface="楷体" charset="-122"/>
                <a:cs typeface="楷体" panose="02010609060101010101" charset="-122"/>
              </a:rPr>
              <a:t>表达技巧</a:t>
            </a:r>
          </a:p>
          <a:p>
            <a:r>
              <a:rPr lang="zh-CN" altLang="en-US" sz="2800">
                <a:latin typeface="楷体" charset="-122"/>
                <a:ea typeface="楷体" charset="-122"/>
                <a:cs typeface="楷体" panose="02010609060101010101" charset="-122"/>
              </a:rPr>
              <a:t>C．诗人希望自己能凭借真才实学通过正常渠道进身，而不愿去寻找捷径。</a:t>
            </a:r>
            <a:r>
              <a:rPr lang="en-US" altLang="zh-CN" sz="2800">
                <a:solidFill>
                  <a:srgbClr val="1D41D5"/>
                </a:solidFill>
                <a:latin typeface="楷体" charset="-122"/>
                <a:ea typeface="楷体" charset="-122"/>
                <a:cs typeface="楷体" panose="02010609060101010101" charset="-122"/>
              </a:rPr>
              <a:t>——</a:t>
            </a:r>
            <a:r>
              <a:rPr lang="zh-CN" altLang="en-US" sz="2800">
                <a:solidFill>
                  <a:srgbClr val="1D41D5"/>
                </a:solidFill>
                <a:latin typeface="楷体" charset="-122"/>
                <a:ea typeface="楷体" charset="-122"/>
                <a:cs typeface="楷体" panose="02010609060101010101" charset="-122"/>
              </a:rPr>
              <a:t>观点态度</a:t>
            </a:r>
          </a:p>
          <a:p>
            <a:r>
              <a:rPr lang="zh-CN" altLang="en-US" sz="2800">
                <a:latin typeface="楷体" charset="-122"/>
                <a:ea typeface="楷体" charset="-122"/>
                <a:cs typeface="楷体" panose="02010609060101010101" charset="-122"/>
              </a:rPr>
              <a:t>D．诗人表达了自己对待恩惠的态度，不随便接受别人的恩惠，受恩必报。</a:t>
            </a:r>
            <a:r>
              <a:rPr lang="en-US" altLang="zh-CN" sz="2800">
                <a:solidFill>
                  <a:srgbClr val="1D41D5"/>
                </a:solidFill>
                <a:latin typeface="楷体" charset="-122"/>
                <a:ea typeface="楷体" charset="-122"/>
                <a:cs typeface="楷体" panose="02010609060101010101" charset="-122"/>
              </a:rPr>
              <a:t>——</a:t>
            </a:r>
            <a:r>
              <a:rPr lang="zh-CN" altLang="en-US" sz="2800">
                <a:solidFill>
                  <a:srgbClr val="1D41D5"/>
                </a:solidFill>
                <a:latin typeface="楷体" charset="-122"/>
                <a:ea typeface="楷体" charset="-122"/>
                <a:cs typeface="楷体" panose="02010609060101010101" charset="-122"/>
              </a:rPr>
              <a:t>观点态度</a:t>
            </a:r>
          </a:p>
        </p:txBody>
      </p:sp>
    </p:spTree>
    <p:custDataLst>
      <p:tags r:id="rId2"/>
    </p:custDataLst>
  </p:cSld>
  <p:clrMapOvr>
    <a:masterClrMapping/>
  </p:clrMapOvr>
  <p:transition/>
  <p:timing/>
</p:sld>
</file>

<file path=ppt/slides/slide6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1266" name="文本框 74753"/>
          <p:cNvSpPr txBox="1"/>
          <p:nvPr/>
        </p:nvSpPr>
        <p:spPr>
          <a:xfrm>
            <a:off x="1" y="1"/>
            <a:ext cx="12191998" cy="6986528"/>
          </a:xfrm>
          <a:prstGeom prst="rect">
            <a:avLst/>
          </a:prstGeom>
          <a:noFill/>
          <a:ln w="9525">
            <a:noFill/>
          </a:ln>
        </p:spPr>
        <p:txBody>
          <a:bodyPr wrap="square" anchor="t">
            <a:spAutoFit/>
          </a:bodyPr>
          <a:lstStyle/>
          <a:p>
            <a:pPr algn="ctr">
              <a:lnSpc>
                <a:spcPct val="150000"/>
              </a:lnSpc>
              <a:spcAft>
                <a:spcPct val="0"/>
              </a:spcAft>
              <a:tabLst>
                <a:tab pos="1029335"/>
                <a:tab pos="1850390"/>
                <a:tab pos="2538095"/>
                <a:tab pos="3221990"/>
              </a:tabLst>
            </a:pPr>
            <a:r>
              <a:rPr lang="zh-CN" altLang="zh-CN" sz="2800" b="1">
                <a:solidFill>
                  <a:srgbClr val="FF0000"/>
                </a:solidFill>
                <a:latin typeface="NEU-BZ-S92"/>
                <a:ea typeface="方正宋黑_GBK" panose="03000509000000000000" pitchFamily="65" charset="-122"/>
                <a:cs typeface="Times New Roman" pitchFamily="18" charset="0"/>
              </a:rPr>
              <a:t>插田歌</a:t>
            </a:r>
            <a:r>
              <a:rPr lang="en-US" altLang="zh-CN" sz="2800" b="1">
                <a:solidFill>
                  <a:srgbClr val="FF0000"/>
                </a:solidFill>
                <a:latin typeface="Times New Roman" pitchFamily="18" charset="0"/>
                <a:cs typeface="Times New Roman" pitchFamily="18" charset="0"/>
              </a:rPr>
              <a:t>(</a:t>
            </a:r>
            <a:r>
              <a:rPr lang="zh-CN" altLang="zh-CN" sz="2800" b="1">
                <a:solidFill>
                  <a:srgbClr val="FF0000"/>
                </a:solidFill>
                <a:latin typeface="NEU-BZ-S92"/>
                <a:ea typeface="方正宋黑_GBK" panose="03000509000000000000" pitchFamily="65" charset="-122"/>
                <a:cs typeface="Times New Roman" pitchFamily="18" charset="0"/>
              </a:rPr>
              <a:t>节选</a:t>
            </a:r>
            <a:r>
              <a:rPr lang="en-US" altLang="zh-CN" sz="2800" b="1">
                <a:solidFill>
                  <a:srgbClr val="FF0000"/>
                </a:solidFill>
                <a:latin typeface="Times New Roman" pitchFamily="18" charset="0"/>
                <a:cs typeface="Times New Roman" pitchFamily="18" charset="0"/>
              </a:rPr>
              <a:t>)</a:t>
            </a:r>
            <a:endParaRPr lang="zh-CN" altLang="zh-CN" sz="2800" b="1">
              <a:solidFill>
                <a:srgbClr val="FF0000"/>
              </a:solidFill>
              <a:latin typeface="NEU-BZ-S92"/>
              <a:ea typeface="方正书宋_GBK" panose="03000509000000000000" pitchFamily="65" charset="-122"/>
              <a:cs typeface="Times New Roman" pitchFamily="18" charset="0"/>
            </a:endParaRPr>
          </a:p>
          <a:p>
            <a:pPr indent="266700" algn="ctr">
              <a:lnSpc>
                <a:spcPct val="150000"/>
              </a:lnSpc>
              <a:spcAft>
                <a:spcPct val="0"/>
              </a:spcAft>
              <a:tabLst>
                <a:tab pos="1029335"/>
                <a:tab pos="1850390"/>
                <a:tab pos="2538095"/>
                <a:tab pos="3221990"/>
              </a:tabLst>
            </a:pPr>
            <a:r>
              <a:rPr lang="zh-CN" altLang="zh-CN" sz="2800">
                <a:solidFill>
                  <a:srgbClr val="000000"/>
                </a:solidFill>
                <a:latin typeface="Times New Roman" pitchFamily="18" charset="0"/>
                <a:ea typeface="楷体" charset="-122"/>
                <a:cs typeface="Times New Roman" pitchFamily="18" charset="0"/>
              </a:rPr>
              <a:t>刘禹锡</a:t>
            </a:r>
            <a:endParaRPr lang="zh-CN" altLang="zh-CN" sz="2800">
              <a:solidFill>
                <a:srgbClr val="000000"/>
              </a:solidFill>
              <a:latin typeface="NEU-BZ-S92"/>
              <a:ea typeface="方正书宋_GBK" panose="03000509000000000000" pitchFamily="65" charset="-122"/>
              <a:cs typeface="Times New Roman" pitchFamily="18" charset="0"/>
            </a:endParaRPr>
          </a:p>
          <a:p>
            <a:pPr algn="ctr">
              <a:lnSpc>
                <a:spcPct val="150000"/>
              </a:lnSpc>
              <a:spcAft>
                <a:spcPct val="0"/>
              </a:spcAft>
              <a:tabLst>
                <a:tab pos="1029335"/>
                <a:tab pos="1850390"/>
                <a:tab pos="2538095"/>
                <a:tab pos="3221990"/>
              </a:tabLst>
            </a:pPr>
            <a:r>
              <a:rPr lang="zh-CN" altLang="zh-CN" sz="2800">
                <a:solidFill>
                  <a:srgbClr val="000000"/>
                </a:solidFill>
                <a:latin typeface="Times New Roman" pitchFamily="18" charset="0"/>
                <a:ea typeface="楷体" charset="-122"/>
                <a:cs typeface="Times New Roman" pitchFamily="18" charset="0"/>
              </a:rPr>
              <a:t>冈头花草齐</a:t>
            </a:r>
            <a:r>
              <a:rPr lang="en-US" altLang="zh-CN" sz="2800">
                <a:solidFill>
                  <a:srgbClr val="000000"/>
                </a:solidFill>
                <a:latin typeface="Times New Roman" pitchFamily="18" charset="0"/>
                <a:cs typeface="Times New Roman" pitchFamily="18" charset="0"/>
              </a:rPr>
              <a:t>,</a:t>
            </a:r>
            <a:r>
              <a:rPr lang="zh-CN" altLang="zh-CN" sz="2800">
                <a:solidFill>
                  <a:srgbClr val="000000"/>
                </a:solidFill>
                <a:latin typeface="Times New Roman" pitchFamily="18" charset="0"/>
                <a:ea typeface="楷体" charset="-122"/>
                <a:cs typeface="Times New Roman" pitchFamily="18" charset="0"/>
              </a:rPr>
              <a:t>燕子东西飞。</a:t>
            </a:r>
            <a:endParaRPr lang="zh-CN" altLang="zh-CN" sz="2800">
              <a:solidFill>
                <a:srgbClr val="000000"/>
              </a:solidFill>
              <a:latin typeface="NEU-BZ-S92"/>
              <a:ea typeface="方正书宋_GBK" panose="03000509000000000000" pitchFamily="65" charset="-122"/>
              <a:cs typeface="Times New Roman" pitchFamily="18" charset="0"/>
            </a:endParaRPr>
          </a:p>
          <a:p>
            <a:pPr algn="ctr">
              <a:lnSpc>
                <a:spcPct val="150000"/>
              </a:lnSpc>
              <a:spcAft>
                <a:spcPct val="0"/>
              </a:spcAft>
              <a:tabLst>
                <a:tab pos="1029335"/>
                <a:tab pos="1850390"/>
                <a:tab pos="2538095"/>
                <a:tab pos="3221990"/>
              </a:tabLst>
            </a:pPr>
            <a:r>
              <a:rPr lang="zh-CN" altLang="zh-CN" sz="2800">
                <a:solidFill>
                  <a:srgbClr val="000000"/>
                </a:solidFill>
                <a:latin typeface="Times New Roman" pitchFamily="18" charset="0"/>
                <a:ea typeface="楷体" charset="-122"/>
                <a:cs typeface="Times New Roman" pitchFamily="18" charset="0"/>
              </a:rPr>
              <a:t>田塍望如线</a:t>
            </a:r>
            <a:r>
              <a:rPr lang="en-US" altLang="zh-CN" sz="2800">
                <a:solidFill>
                  <a:srgbClr val="000000"/>
                </a:solidFill>
                <a:latin typeface="Times New Roman" pitchFamily="18" charset="0"/>
                <a:cs typeface="Times New Roman" pitchFamily="18" charset="0"/>
              </a:rPr>
              <a:t>,</a:t>
            </a:r>
            <a:r>
              <a:rPr lang="zh-CN" altLang="zh-CN" sz="2800">
                <a:solidFill>
                  <a:srgbClr val="000000"/>
                </a:solidFill>
                <a:latin typeface="Times New Roman" pitchFamily="18" charset="0"/>
                <a:ea typeface="楷体" charset="-122"/>
                <a:cs typeface="Times New Roman" pitchFamily="18" charset="0"/>
              </a:rPr>
              <a:t>白水光参差。</a:t>
            </a:r>
            <a:endParaRPr lang="zh-CN" altLang="zh-CN" sz="2800">
              <a:solidFill>
                <a:srgbClr val="000000"/>
              </a:solidFill>
              <a:latin typeface="NEU-BZ-S92"/>
              <a:ea typeface="方正书宋_GBK" panose="03000509000000000000" pitchFamily="65" charset="-122"/>
              <a:cs typeface="Times New Roman" pitchFamily="18" charset="0"/>
            </a:endParaRPr>
          </a:p>
          <a:p>
            <a:pPr algn="ctr">
              <a:lnSpc>
                <a:spcPct val="150000"/>
              </a:lnSpc>
              <a:spcAft>
                <a:spcPct val="0"/>
              </a:spcAft>
              <a:tabLst>
                <a:tab pos="1029335"/>
                <a:tab pos="1850390"/>
                <a:tab pos="2538095"/>
                <a:tab pos="3221990"/>
              </a:tabLst>
            </a:pPr>
            <a:r>
              <a:rPr lang="zh-CN" altLang="zh-CN" sz="2800">
                <a:solidFill>
                  <a:srgbClr val="000000"/>
                </a:solidFill>
                <a:latin typeface="Times New Roman" pitchFamily="18" charset="0"/>
                <a:ea typeface="楷体" charset="-122"/>
                <a:cs typeface="Times New Roman" pitchFamily="18" charset="0"/>
              </a:rPr>
              <a:t>农妇白纻裙</a:t>
            </a:r>
            <a:r>
              <a:rPr lang="en-US" altLang="zh-CN" sz="2800">
                <a:solidFill>
                  <a:srgbClr val="000000"/>
                </a:solidFill>
                <a:latin typeface="Times New Roman" pitchFamily="18" charset="0"/>
                <a:cs typeface="Times New Roman" pitchFamily="18" charset="0"/>
              </a:rPr>
              <a:t>,</a:t>
            </a:r>
            <a:r>
              <a:rPr lang="zh-CN" altLang="zh-CN" sz="2800">
                <a:solidFill>
                  <a:srgbClr val="000000"/>
                </a:solidFill>
                <a:latin typeface="Times New Roman" pitchFamily="18" charset="0"/>
                <a:ea typeface="楷体" charset="-122"/>
                <a:cs typeface="Times New Roman" pitchFamily="18" charset="0"/>
              </a:rPr>
              <a:t>农父绿蓑衣。</a:t>
            </a:r>
            <a:endParaRPr lang="zh-CN" altLang="zh-CN" sz="2800">
              <a:solidFill>
                <a:srgbClr val="000000"/>
              </a:solidFill>
              <a:latin typeface="NEU-BZ-S92"/>
              <a:ea typeface="方正书宋_GBK" panose="03000509000000000000" pitchFamily="65" charset="-122"/>
              <a:cs typeface="Times New Roman" pitchFamily="18" charset="0"/>
            </a:endParaRPr>
          </a:p>
          <a:p>
            <a:pPr algn="ctr">
              <a:lnSpc>
                <a:spcPct val="150000"/>
              </a:lnSpc>
              <a:spcAft>
                <a:spcPct val="0"/>
              </a:spcAft>
              <a:tabLst>
                <a:tab pos="1029335"/>
                <a:tab pos="1850390"/>
                <a:tab pos="2538095"/>
                <a:tab pos="3221990"/>
              </a:tabLst>
            </a:pPr>
            <a:r>
              <a:rPr lang="zh-CN" altLang="zh-CN" sz="2800">
                <a:solidFill>
                  <a:srgbClr val="000000"/>
                </a:solidFill>
                <a:latin typeface="Times New Roman" pitchFamily="18" charset="0"/>
                <a:ea typeface="楷体" charset="-122"/>
                <a:cs typeface="Times New Roman" pitchFamily="18" charset="0"/>
              </a:rPr>
              <a:t>齐唱郢中歌</a:t>
            </a:r>
            <a:r>
              <a:rPr lang="en-US" altLang="zh-CN" sz="2800">
                <a:solidFill>
                  <a:srgbClr val="000000"/>
                </a:solidFill>
                <a:latin typeface="Times New Roman" pitchFamily="18" charset="0"/>
                <a:cs typeface="Times New Roman" pitchFamily="18" charset="0"/>
              </a:rPr>
              <a:t>,</a:t>
            </a:r>
            <a:r>
              <a:rPr lang="zh-CN" altLang="zh-CN" sz="2800">
                <a:solidFill>
                  <a:srgbClr val="000000"/>
                </a:solidFill>
                <a:latin typeface="Times New Roman" pitchFamily="18" charset="0"/>
                <a:ea typeface="楷体" charset="-122"/>
                <a:cs typeface="Times New Roman" pitchFamily="18" charset="0"/>
              </a:rPr>
              <a:t>嘤咛如《竹枝》。</a:t>
            </a:r>
            <a:endParaRPr lang="zh-CN" altLang="zh-CN" sz="2800">
              <a:solidFill>
                <a:srgbClr val="000000"/>
              </a:solidFill>
              <a:latin typeface="NEU-BZ-S92"/>
              <a:ea typeface="方正书宋_GBK" panose="03000509000000000000" pitchFamily="65" charset="-122"/>
              <a:cs typeface="Times New Roman" pitchFamily="18" charset="0"/>
            </a:endParaRPr>
          </a:p>
          <a:p>
            <a:pPr>
              <a:lnSpc>
                <a:spcPct val="140000"/>
              </a:lnSpc>
              <a:spcAft>
                <a:spcPct val="0"/>
              </a:spcAft>
              <a:tabLst>
                <a:tab pos="1029335"/>
                <a:tab pos="1850390"/>
                <a:tab pos="2538095"/>
                <a:tab pos="3221990"/>
              </a:tabLst>
            </a:pPr>
            <a:r>
              <a:rPr lang="en-US" altLang="zh-CN" sz="2800" b="1">
                <a:solidFill>
                  <a:srgbClr val="000000"/>
                </a:solidFill>
                <a:latin typeface="Times New Roman" pitchFamily="18" charset="0"/>
                <a:cs typeface="Times New Roman" pitchFamily="18" charset="0"/>
              </a:rPr>
              <a:t>1</a:t>
            </a:r>
            <a:r>
              <a:rPr lang="en-US" altLang="zh-CN" sz="2800">
                <a:solidFill>
                  <a:srgbClr val="000000"/>
                </a:solidFill>
                <a:latin typeface="Times New Roman" pitchFamily="18" charset="0"/>
                <a:cs typeface="Times New Roman" pitchFamily="18" charset="0"/>
              </a:rPr>
              <a:t>.</a:t>
            </a:r>
            <a:r>
              <a:rPr lang="zh-CN" altLang="zh-CN" sz="2800">
                <a:solidFill>
                  <a:srgbClr val="000000"/>
                </a:solidFill>
                <a:latin typeface="Times New Roman" pitchFamily="18" charset="0"/>
                <a:cs typeface="Times New Roman" pitchFamily="18" charset="0"/>
              </a:rPr>
              <a:t>下列对本诗的赏析</a:t>
            </a:r>
            <a:r>
              <a:rPr lang="en-US" altLang="zh-CN" sz="2800">
                <a:solidFill>
                  <a:srgbClr val="000000"/>
                </a:solidFill>
                <a:latin typeface="Times New Roman" pitchFamily="18" charset="0"/>
                <a:cs typeface="Times New Roman" pitchFamily="18" charset="0"/>
              </a:rPr>
              <a:t>,</a:t>
            </a:r>
            <a:r>
              <a:rPr lang="zh-CN" altLang="zh-CN" sz="2800">
                <a:solidFill>
                  <a:srgbClr val="000000"/>
                </a:solidFill>
                <a:latin typeface="Times New Roman" pitchFamily="18" charset="0"/>
                <a:cs typeface="Times New Roman" pitchFamily="18" charset="0"/>
              </a:rPr>
              <a:t>不正确的一项是</a:t>
            </a:r>
            <a:r>
              <a:rPr lang="en-US" altLang="zh-CN" sz="2800">
                <a:solidFill>
                  <a:srgbClr val="000000"/>
                </a:solidFill>
                <a:latin typeface="Times New Roman" pitchFamily="18" charset="0"/>
                <a:cs typeface="Times New Roman" pitchFamily="18" charset="0"/>
              </a:rPr>
              <a:t>(</a:t>
            </a:r>
            <a:r>
              <a:rPr lang="zh-CN" altLang="zh-CN" sz="2800">
                <a:solidFill>
                  <a:srgbClr val="FF00FF"/>
                </a:solidFill>
                <a:latin typeface="Times New Roman" pitchFamily="18" charset="0"/>
                <a:cs typeface="Times New Roman" pitchFamily="18" charset="0"/>
              </a:rPr>
              <a:t>　　</a:t>
            </a:r>
            <a:r>
              <a:rPr lang="en-US" altLang="zh-CN" sz="2800">
                <a:solidFill>
                  <a:srgbClr val="000000"/>
                </a:solidFill>
                <a:latin typeface="Times New Roman" pitchFamily="18" charset="0"/>
                <a:cs typeface="Times New Roman" pitchFamily="18" charset="0"/>
              </a:rPr>
              <a:t>)</a:t>
            </a:r>
            <a:endParaRPr lang="zh-CN" altLang="zh-CN" sz="2800">
              <a:solidFill>
                <a:srgbClr val="000000"/>
              </a:solidFill>
              <a:latin typeface="NEU-BZ-S92"/>
              <a:ea typeface="方正书宋_GBK" panose="03000509000000000000" pitchFamily="65" charset="-122"/>
              <a:cs typeface="Times New Roman" pitchFamily="18" charset="0"/>
            </a:endParaRPr>
          </a:p>
          <a:p>
            <a:pPr>
              <a:lnSpc>
                <a:spcPct val="140000"/>
              </a:lnSpc>
              <a:spcAft>
                <a:spcPct val="0"/>
              </a:spcAft>
              <a:tabLst>
                <a:tab pos="1029335"/>
                <a:tab pos="1850390"/>
                <a:tab pos="2538095"/>
                <a:tab pos="3221990"/>
              </a:tabLst>
            </a:pPr>
            <a:r>
              <a:rPr lang="en-US" altLang="zh-CN" sz="2800">
                <a:solidFill>
                  <a:srgbClr val="000000"/>
                </a:solidFill>
                <a:latin typeface="Times New Roman" pitchFamily="18" charset="0"/>
                <a:cs typeface="Times New Roman" pitchFamily="18" charset="0"/>
              </a:rPr>
              <a:t>A.</a:t>
            </a:r>
            <a:r>
              <a:rPr lang="zh-CN" altLang="zh-CN" sz="2800">
                <a:solidFill>
                  <a:srgbClr val="000000"/>
                </a:solidFill>
                <a:latin typeface="Times New Roman" pitchFamily="18" charset="0"/>
                <a:cs typeface="Times New Roman" pitchFamily="18" charset="0"/>
              </a:rPr>
              <a:t>诗歌以花鸟发端</a:t>
            </a:r>
            <a:r>
              <a:rPr lang="en-US" altLang="zh-CN" sz="2800">
                <a:solidFill>
                  <a:srgbClr val="000000"/>
                </a:solidFill>
                <a:latin typeface="Times New Roman" pitchFamily="18" charset="0"/>
                <a:cs typeface="Times New Roman" pitchFamily="18" charset="0"/>
              </a:rPr>
              <a:t>,</a:t>
            </a:r>
            <a:r>
              <a:rPr lang="zh-CN" altLang="zh-CN" sz="2800">
                <a:solidFill>
                  <a:srgbClr val="000000"/>
                </a:solidFill>
                <a:latin typeface="Times New Roman" pitchFamily="18" charset="0"/>
                <a:cs typeface="Times New Roman" pitchFamily="18" charset="0"/>
              </a:rPr>
              <a:t>通过</a:t>
            </a:r>
            <a:r>
              <a:rPr lang="zh-CN" altLang="zh-CN" sz="2800">
                <a:solidFill>
                  <a:srgbClr val="FF0000"/>
                </a:solidFill>
                <a:latin typeface="Times New Roman" pitchFamily="18" charset="0"/>
                <a:cs typeface="Times New Roman" pitchFamily="18" charset="0"/>
              </a:rPr>
              <a:t>简练的笔触</a:t>
            </a:r>
            <a:r>
              <a:rPr lang="en-US" altLang="zh-CN" sz="2800">
                <a:solidFill>
                  <a:srgbClr val="FF0000"/>
                </a:solidFill>
                <a:latin typeface="Times New Roman" pitchFamily="18" charset="0"/>
                <a:cs typeface="Times New Roman" pitchFamily="18" charset="0"/>
              </a:rPr>
              <a:t>,</a:t>
            </a:r>
            <a:r>
              <a:rPr lang="zh-CN" altLang="zh-CN" sz="2800">
                <a:solidFill>
                  <a:srgbClr val="FF0000"/>
                </a:solidFill>
                <a:latin typeface="Times New Roman" pitchFamily="18" charset="0"/>
                <a:cs typeface="Times New Roman" pitchFamily="18" charset="0"/>
              </a:rPr>
              <a:t>勾勒出一幅意趣盎然的美丽画面</a:t>
            </a:r>
            <a:r>
              <a:rPr lang="zh-CN" altLang="zh-CN" sz="2800">
                <a:solidFill>
                  <a:srgbClr val="000000"/>
                </a:solidFill>
                <a:latin typeface="Times New Roman" pitchFamily="18" charset="0"/>
                <a:cs typeface="Times New Roman" pitchFamily="18" charset="0"/>
              </a:rPr>
              <a:t>。</a:t>
            </a:r>
            <a:endParaRPr lang="zh-CN" altLang="zh-CN" sz="2800">
              <a:solidFill>
                <a:srgbClr val="000000"/>
              </a:solidFill>
              <a:latin typeface="NEU-BZ-S92"/>
              <a:ea typeface="方正书宋_GBK" panose="03000509000000000000" pitchFamily="65" charset="-122"/>
              <a:cs typeface="Times New Roman" pitchFamily="18" charset="0"/>
            </a:endParaRPr>
          </a:p>
          <a:p>
            <a:pPr>
              <a:lnSpc>
                <a:spcPct val="140000"/>
              </a:lnSpc>
              <a:spcAft>
                <a:spcPct val="0"/>
              </a:spcAft>
              <a:tabLst>
                <a:tab pos="1029335"/>
                <a:tab pos="1850390"/>
                <a:tab pos="2538095"/>
                <a:tab pos="3221990"/>
              </a:tabLst>
            </a:pPr>
            <a:r>
              <a:rPr lang="en-US" altLang="zh-CN" sz="2800">
                <a:solidFill>
                  <a:srgbClr val="000000"/>
                </a:solidFill>
                <a:latin typeface="Times New Roman" pitchFamily="18" charset="0"/>
                <a:cs typeface="Times New Roman" pitchFamily="18" charset="0"/>
              </a:rPr>
              <a:t>B.</a:t>
            </a:r>
            <a:r>
              <a:rPr lang="zh-CN" altLang="zh-CN" sz="2800">
                <a:solidFill>
                  <a:srgbClr val="000000"/>
                </a:solidFill>
                <a:latin typeface="Times New Roman" pitchFamily="18" charset="0"/>
                <a:cs typeface="Times New Roman" pitchFamily="18" charset="0"/>
              </a:rPr>
              <a:t>诗人举目眺望</a:t>
            </a:r>
            <a:r>
              <a:rPr lang="en-US" altLang="zh-CN" sz="2800">
                <a:solidFill>
                  <a:srgbClr val="000000"/>
                </a:solidFill>
                <a:latin typeface="Times New Roman" pitchFamily="18" charset="0"/>
                <a:cs typeface="Times New Roman" pitchFamily="18" charset="0"/>
              </a:rPr>
              <a:t>,</a:t>
            </a:r>
            <a:r>
              <a:rPr lang="zh-CN" altLang="zh-CN" sz="2800">
                <a:solidFill>
                  <a:srgbClr val="000000"/>
                </a:solidFill>
                <a:latin typeface="Times New Roman" pitchFamily="18" charset="0"/>
                <a:cs typeface="Times New Roman" pitchFamily="18" charset="0"/>
              </a:rPr>
              <a:t>能看到远处田埂在粼粼的波光中蜿蜒起伏</a:t>
            </a:r>
            <a:r>
              <a:rPr lang="en-US" altLang="zh-CN" sz="2800">
                <a:solidFill>
                  <a:srgbClr val="000000"/>
                </a:solidFill>
                <a:latin typeface="Times New Roman" pitchFamily="18" charset="0"/>
                <a:cs typeface="Times New Roman" pitchFamily="18" charset="0"/>
              </a:rPr>
              <a:t>,</a:t>
            </a:r>
            <a:r>
              <a:rPr lang="zh-CN" altLang="zh-CN" sz="2800">
                <a:solidFill>
                  <a:srgbClr val="000000"/>
                </a:solidFill>
                <a:latin typeface="Times New Roman" pitchFamily="18" charset="0"/>
                <a:cs typeface="Times New Roman" pitchFamily="18" charset="0"/>
              </a:rPr>
              <a:t>时隐时现。</a:t>
            </a:r>
            <a:endParaRPr lang="zh-CN" altLang="zh-CN" sz="2800">
              <a:solidFill>
                <a:srgbClr val="000000"/>
              </a:solidFill>
              <a:latin typeface="NEU-BZ-S92"/>
              <a:ea typeface="方正书宋_GBK" panose="03000509000000000000" pitchFamily="65" charset="-122"/>
              <a:cs typeface="Times New Roman" pitchFamily="18" charset="0"/>
            </a:endParaRPr>
          </a:p>
          <a:p>
            <a:pPr>
              <a:lnSpc>
                <a:spcPct val="140000"/>
              </a:lnSpc>
              <a:spcAft>
                <a:spcPct val="0"/>
              </a:spcAft>
              <a:tabLst>
                <a:tab pos="1029335"/>
                <a:tab pos="1850390"/>
                <a:tab pos="2538095"/>
                <a:tab pos="3221990"/>
              </a:tabLst>
            </a:pPr>
            <a:r>
              <a:rPr lang="en-US" altLang="zh-CN" sz="2800">
                <a:solidFill>
                  <a:srgbClr val="000000"/>
                </a:solidFill>
                <a:latin typeface="Times New Roman" pitchFamily="18" charset="0"/>
                <a:cs typeface="Times New Roman" pitchFamily="18" charset="0"/>
              </a:rPr>
              <a:t>C.</a:t>
            </a:r>
            <a:r>
              <a:rPr lang="zh-CN" altLang="zh-CN" sz="2800">
                <a:solidFill>
                  <a:srgbClr val="000000"/>
                </a:solidFill>
                <a:latin typeface="Times New Roman" pitchFamily="18" charset="0"/>
                <a:cs typeface="Times New Roman" pitchFamily="18" charset="0"/>
              </a:rPr>
              <a:t>诗中写到了农父农妇的衣着</a:t>
            </a:r>
            <a:r>
              <a:rPr lang="en-US" altLang="zh-CN" sz="2800">
                <a:solidFill>
                  <a:srgbClr val="000000"/>
                </a:solidFill>
                <a:latin typeface="Times New Roman" pitchFamily="18" charset="0"/>
                <a:cs typeface="Times New Roman" pitchFamily="18" charset="0"/>
              </a:rPr>
              <a:t>,</a:t>
            </a:r>
            <a:r>
              <a:rPr lang="zh-CN" altLang="zh-CN" sz="2800">
                <a:solidFill>
                  <a:srgbClr val="000000"/>
                </a:solidFill>
                <a:latin typeface="Times New Roman" pitchFamily="18" charset="0"/>
                <a:cs typeface="Times New Roman" pitchFamily="18" charset="0"/>
              </a:rPr>
              <a:t>白裙绿衣映照绿苗白水</a:t>
            </a:r>
            <a:r>
              <a:rPr lang="en-US" altLang="zh-CN" sz="2800">
                <a:solidFill>
                  <a:srgbClr val="000000"/>
                </a:solidFill>
                <a:latin typeface="Times New Roman" pitchFamily="18" charset="0"/>
                <a:cs typeface="Times New Roman" pitchFamily="18" charset="0"/>
              </a:rPr>
              <a:t>,</a:t>
            </a:r>
            <a:r>
              <a:rPr lang="zh-CN" altLang="zh-CN" sz="2800">
                <a:solidFill>
                  <a:srgbClr val="000000"/>
                </a:solidFill>
                <a:latin typeface="Times New Roman" pitchFamily="18" charset="0"/>
                <a:cs typeface="Times New Roman" pitchFamily="18" charset="0"/>
              </a:rPr>
              <a:t>色调分外和谐。</a:t>
            </a:r>
            <a:endParaRPr lang="zh-CN" altLang="zh-CN" sz="2800">
              <a:solidFill>
                <a:srgbClr val="000000"/>
              </a:solidFill>
              <a:latin typeface="NEU-BZ-S92"/>
              <a:ea typeface="方正书宋_GBK" panose="03000509000000000000" pitchFamily="65" charset="-122"/>
              <a:cs typeface="Times New Roman" pitchFamily="18" charset="0"/>
            </a:endParaRPr>
          </a:p>
          <a:p>
            <a:pPr>
              <a:lnSpc>
                <a:spcPct val="140000"/>
              </a:lnSpc>
              <a:spcAft>
                <a:spcPct val="0"/>
              </a:spcAft>
              <a:tabLst>
                <a:tab pos="1029335"/>
                <a:tab pos="1850390"/>
                <a:tab pos="2538095"/>
                <a:tab pos="3221990"/>
              </a:tabLst>
            </a:pPr>
            <a:r>
              <a:rPr lang="en-US" altLang="zh-CN" sz="2800">
                <a:solidFill>
                  <a:srgbClr val="000000"/>
                </a:solidFill>
                <a:latin typeface="Times New Roman" pitchFamily="18" charset="0"/>
                <a:cs typeface="Times New Roman" pitchFamily="18" charset="0"/>
              </a:rPr>
              <a:t>D.</a:t>
            </a:r>
            <a:r>
              <a:rPr lang="zh-CN" altLang="zh-CN" sz="2800">
                <a:solidFill>
                  <a:srgbClr val="000000"/>
                </a:solidFill>
                <a:latin typeface="Times New Roman" pitchFamily="18" charset="0"/>
                <a:cs typeface="Times New Roman" pitchFamily="18" charset="0"/>
              </a:rPr>
              <a:t>诗的七、八两句通过</a:t>
            </a:r>
            <a:r>
              <a:rPr lang="zh-CN" altLang="zh-CN" sz="2800" b="1">
                <a:solidFill>
                  <a:srgbClr val="FF0000"/>
                </a:solidFill>
                <a:latin typeface="Times New Roman" pitchFamily="18" charset="0"/>
                <a:cs typeface="Times New Roman" pitchFamily="18" charset="0"/>
              </a:rPr>
              <a:t>听觉描写</a:t>
            </a:r>
            <a:r>
              <a:rPr lang="en-US" altLang="zh-CN" sz="2800">
                <a:solidFill>
                  <a:srgbClr val="000000"/>
                </a:solidFill>
                <a:latin typeface="Times New Roman" pitchFamily="18" charset="0"/>
                <a:cs typeface="Times New Roman" pitchFamily="18" charset="0"/>
              </a:rPr>
              <a:t>,</a:t>
            </a:r>
            <a:r>
              <a:rPr lang="zh-CN" altLang="zh-CN" sz="2800">
                <a:solidFill>
                  <a:srgbClr val="000000"/>
                </a:solidFill>
                <a:latin typeface="Times New Roman" pitchFamily="18" charset="0"/>
                <a:cs typeface="Times New Roman" pitchFamily="18" charset="0"/>
              </a:rPr>
              <a:t>表现农民们的</a:t>
            </a:r>
            <a:r>
              <a:rPr lang="zh-CN" altLang="zh-CN" sz="2800" b="1">
                <a:solidFill>
                  <a:srgbClr val="FF0000"/>
                </a:solidFill>
                <a:latin typeface="Times New Roman" pitchFamily="18" charset="0"/>
                <a:cs typeface="Times New Roman" pitchFamily="18" charset="0"/>
              </a:rPr>
              <a:t>劳动场面以及愉悦心情</a:t>
            </a:r>
            <a:r>
              <a:rPr lang="zh-CN" altLang="zh-CN" sz="2800" smtClean="0">
                <a:solidFill>
                  <a:srgbClr val="000000"/>
                </a:solidFill>
                <a:latin typeface="Times New Roman" pitchFamily="18" charset="0"/>
                <a:cs typeface="Times New Roman" pitchFamily="18" charset="0"/>
              </a:rPr>
              <a:t>。</a:t>
            </a:r>
            <a:endParaRPr lang="zh-CN" altLang="zh-CN" sz="2800">
              <a:solidFill>
                <a:srgbClr val="000000"/>
              </a:solidFill>
              <a:latin typeface="NEU-BZ-S92"/>
              <a:ea typeface="方正书宋_GBK" panose="03000509000000000000" pitchFamily="65" charset="-122"/>
              <a:cs typeface="Times New Roman" pitchFamily="18" charset="0"/>
            </a:endParaRPr>
          </a:p>
        </p:txBody>
      </p:sp>
      <p:sp>
        <p:nvSpPr>
          <p:cNvPr id="11268" name="矩形 126980"/>
          <p:cNvSpPr/>
          <p:nvPr/>
        </p:nvSpPr>
        <p:spPr>
          <a:xfrm>
            <a:off x="1385453" y="1074897"/>
            <a:ext cx="1938337" cy="460375"/>
          </a:xfrm>
          <a:prstGeom prst="rect">
            <a:avLst/>
          </a:prstGeom>
          <a:noFill/>
          <a:ln w="9525" cap="flat" cmpd="sng">
            <a:solidFill>
              <a:srgbClr val="FFFFFF"/>
            </a:solidFill>
            <a:prstDash val="solid"/>
            <a:miter/>
            <a:headEnd type="none" w="med" len="med"/>
            <a:tailEnd type="none" w="med" len="med"/>
          </a:ln>
        </p:spPr>
        <p:txBody>
          <a:bodyPr anchor="t">
            <a:spAutoFit/>
          </a:bodyPr>
          <a:lstStyle/>
          <a:p>
            <a:pPr fontAlgn="base">
              <a:spcBef>
                <a:spcPct val="0"/>
              </a:spcBef>
              <a:spcAft>
                <a:spcPct val="0"/>
              </a:spcAft>
            </a:pPr>
            <a:r>
              <a:rPr lang="en-US" altLang="zh-CN" sz="2400" b="1" smtClean="0">
                <a:solidFill>
                  <a:srgbClr val="000000"/>
                </a:solidFill>
                <a:latin typeface="楷体_GB2312" pitchFamily="1" charset="-122"/>
                <a:ea typeface="楷体_GB2312" pitchFamily="1" charset="-122"/>
              </a:rPr>
              <a:t>2019</a:t>
            </a:r>
            <a:r>
              <a:rPr lang="zh-CN" altLang="en-US" sz="2400" b="1" smtClean="0">
                <a:solidFill>
                  <a:srgbClr val="000000"/>
                </a:solidFill>
                <a:latin typeface="楷体_GB2312" pitchFamily="1" charset="-122"/>
                <a:ea typeface="楷体_GB2312" pitchFamily="1" charset="-122"/>
              </a:rPr>
              <a:t>全</a:t>
            </a:r>
            <a:r>
              <a:rPr lang="zh-CN" altLang="en-US" sz="2400" b="1">
                <a:solidFill>
                  <a:srgbClr val="000000"/>
                </a:solidFill>
                <a:latin typeface="楷体_GB2312" pitchFamily="1" charset="-122"/>
                <a:ea typeface="楷体_GB2312" pitchFamily="1" charset="-122"/>
              </a:rPr>
              <a:t>国</a:t>
            </a:r>
            <a:r>
              <a:rPr lang="zh-CN" altLang="en-US" sz="2400" b="1" smtClean="0">
                <a:solidFill>
                  <a:srgbClr val="000000"/>
                </a:solidFill>
                <a:latin typeface="楷体_GB2312" pitchFamily="1" charset="-122"/>
                <a:ea typeface="楷体_GB2312" pitchFamily="1" charset="-122"/>
              </a:rPr>
              <a:t>卷</a:t>
            </a:r>
            <a:r>
              <a:rPr lang="en-US" altLang="zh-CN" sz="2400" b="1" smtClean="0">
                <a:solidFill>
                  <a:srgbClr val="000000"/>
                </a:solidFill>
                <a:latin typeface="楷体_GB2312" pitchFamily="1" charset="-122"/>
                <a:ea typeface="楷体_GB2312" pitchFamily="1" charset="-122"/>
              </a:rPr>
              <a:t>3</a:t>
            </a:r>
            <a:endParaRPr lang="en-US" altLang="zh-CN" sz="2400" b="1">
              <a:solidFill>
                <a:srgbClr val="000000"/>
              </a:solidFill>
              <a:latin typeface="楷体_GB2312" pitchFamily="1" charset="-122"/>
              <a:ea typeface="楷体_GB2312" pitchFamily="1" charset="-122"/>
            </a:endParaRPr>
          </a:p>
        </p:txBody>
      </p:sp>
      <p:sp>
        <p:nvSpPr>
          <p:cNvPr id="5" name="矩形 126980"/>
          <p:cNvSpPr/>
          <p:nvPr/>
        </p:nvSpPr>
        <p:spPr>
          <a:xfrm>
            <a:off x="116896" y="0"/>
            <a:ext cx="3028085" cy="830997"/>
          </a:xfrm>
          <a:prstGeom prst="rect">
            <a:avLst/>
          </a:prstGeom>
          <a:noFill/>
          <a:ln w="9525" cap="flat" cmpd="sng">
            <a:noFill/>
            <a:prstDash val="solid"/>
            <a:miter/>
            <a:headEnd type="none" w="med" len="med"/>
            <a:tailEnd type="none" w="med" len="med"/>
          </a:ln>
        </p:spPr>
        <p:txBody>
          <a:bodyPr wrap="square" anchor="t">
            <a:spAutoFit/>
          </a:bodyPr>
          <a:lstStyle/>
          <a:p>
            <a:pPr fontAlgn="base">
              <a:spcBef>
                <a:spcPct val="0"/>
              </a:spcBef>
              <a:spcAft>
                <a:spcPct val="0"/>
              </a:spcAft>
            </a:pPr>
            <a:r>
              <a:rPr lang="zh-CN" altLang="en-US" sz="4800" smtClean="0">
                <a:solidFill>
                  <a:srgbClr val="FF0000"/>
                </a:solidFill>
                <a:latin typeface="Times New Roman" pitchFamily="18" charset="0"/>
                <a:ea typeface="方正稚艺_GBK" pitchFamily="65" charset="-122"/>
                <a:cs typeface="Times New Roman" pitchFamily="18" charset="0"/>
              </a:rPr>
              <a:t>高考回顾</a:t>
            </a:r>
            <a:endParaRPr lang="en-US" altLang="zh-CN" sz="4800">
              <a:solidFill>
                <a:srgbClr val="FF0000"/>
              </a:solidFill>
              <a:latin typeface="Times New Roman" pitchFamily="18" charset="0"/>
              <a:ea typeface="方正稚艺_GBK" pitchFamily="65" charset="-122"/>
              <a:cs typeface="Times New Roman" pitchFamily="18" charset="0"/>
            </a:endParaRPr>
          </a:p>
        </p:txBody>
      </p:sp>
      <p:sp>
        <p:nvSpPr>
          <p:cNvPr id="6" name="Line 15"/>
          <p:cNvSpPr>
            <a:spLocks noChangeShapeType="1"/>
          </p:cNvSpPr>
          <p:nvPr/>
        </p:nvSpPr>
        <p:spPr bwMode="auto">
          <a:xfrm>
            <a:off x="5514108" y="1870365"/>
            <a:ext cx="2521527" cy="2840180"/>
          </a:xfrm>
          <a:prstGeom prst="line">
            <a:avLst/>
          </a:prstGeom>
          <a:noFill/>
          <a:ln w="38100">
            <a:solidFill>
              <a:srgbClr val="00B050"/>
            </a:solidFill>
            <a:round/>
          </a:ln>
        </p:spPr>
        <p:txBody>
          <a:bodyPr anchor="ctr"/>
          <a:lstStyle/>
          <a:p>
            <a:pPr fontAlgn="base">
              <a:spcBef>
                <a:spcPct val="0"/>
              </a:spcBef>
              <a:spcAft>
                <a:spcPct val="0"/>
              </a:spcAft>
            </a:pPr>
            <a:endParaRPr lang="zh-CN" altLang="en-US">
              <a:solidFill>
                <a:srgbClr val="000000"/>
              </a:solidFill>
              <a:latin typeface="Arial" pitchFamily="34" charset="0"/>
              <a:ea typeface="宋体" pitchFamily="2" charset="-122"/>
            </a:endParaRPr>
          </a:p>
        </p:txBody>
      </p:sp>
      <p:sp>
        <p:nvSpPr>
          <p:cNvPr id="7" name="Line 15"/>
          <p:cNvSpPr>
            <a:spLocks noChangeShapeType="1"/>
          </p:cNvSpPr>
          <p:nvPr/>
        </p:nvSpPr>
        <p:spPr bwMode="auto">
          <a:xfrm flipH="1">
            <a:off x="4480210" y="2578727"/>
            <a:ext cx="865805" cy="2602874"/>
          </a:xfrm>
          <a:prstGeom prst="line">
            <a:avLst/>
          </a:prstGeom>
          <a:noFill/>
          <a:ln w="38100">
            <a:solidFill>
              <a:srgbClr val="00B050"/>
            </a:solidFill>
            <a:round/>
          </a:ln>
        </p:spPr>
        <p:txBody>
          <a:bodyPr anchor="ctr"/>
          <a:lstStyle/>
          <a:p>
            <a:pPr fontAlgn="base">
              <a:spcBef>
                <a:spcPct val="0"/>
              </a:spcBef>
              <a:spcAft>
                <a:spcPct val="0"/>
              </a:spcAft>
            </a:pPr>
            <a:endParaRPr lang="zh-CN" altLang="en-US">
              <a:solidFill>
                <a:srgbClr val="000000"/>
              </a:solidFill>
              <a:latin typeface="Arial" pitchFamily="34" charset="0"/>
              <a:ea typeface="宋体" pitchFamily="2" charset="-122"/>
            </a:endParaRPr>
          </a:p>
        </p:txBody>
      </p:sp>
      <p:sp>
        <p:nvSpPr>
          <p:cNvPr id="8" name="Line 15"/>
          <p:cNvSpPr>
            <a:spLocks noChangeShapeType="1"/>
          </p:cNvSpPr>
          <p:nvPr/>
        </p:nvSpPr>
        <p:spPr bwMode="auto">
          <a:xfrm flipH="1">
            <a:off x="5514108" y="3105200"/>
            <a:ext cx="865805" cy="2602874"/>
          </a:xfrm>
          <a:prstGeom prst="line">
            <a:avLst/>
          </a:prstGeom>
          <a:noFill/>
          <a:ln w="38100">
            <a:solidFill>
              <a:srgbClr val="00B050"/>
            </a:solidFill>
            <a:round/>
          </a:ln>
        </p:spPr>
        <p:txBody>
          <a:bodyPr anchor="ctr"/>
          <a:lstStyle/>
          <a:p>
            <a:pPr fontAlgn="base">
              <a:spcBef>
                <a:spcPct val="0"/>
              </a:spcBef>
              <a:spcAft>
                <a:spcPct val="0"/>
              </a:spcAft>
            </a:pPr>
            <a:endParaRPr lang="zh-CN" altLang="en-US">
              <a:solidFill>
                <a:srgbClr val="000000"/>
              </a:solidFill>
              <a:latin typeface="Arial"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grpId="1"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indefinite"/>
                            </p:stCondLst>
                          </p:cTn>
                        </p:par>
                        <p:par>
                          <p:cTn id="14" fill="hold" nodeType="afterGroup">
                            <p:stCondLst>
                              <p:cond delay="0"/>
                            </p:stCondLst>
                            <p:childTnLst>
                              <p:par>
                                <p:cTn id="15" presetID="1" presetClass="entr" presetSubtype="0" fill="hold" grpId="2"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1"/>
      <p:bldP spid="8" grpId="2"/>
    </p:bldLst>
  </p:timing>
</p:sld>
</file>

<file path=ppt/slides/slide6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539750" y="478155"/>
            <a:ext cx="11099800" cy="4399915"/>
          </a:xfrm>
          <a:prstGeom prst="rect">
            <a:avLst/>
          </a:prstGeom>
          <a:noFill/>
        </p:spPr>
        <p:txBody>
          <a:bodyPr wrap="square" rtlCol="0">
            <a:spAutoFit/>
          </a:bodyPr>
          <a:lstStyle/>
          <a:p>
            <a:r>
              <a:rPr lang="zh-CN" altLang="en-US" sz="2800">
                <a:latin typeface="楷体" charset="-122"/>
                <a:ea typeface="楷体" charset="-122"/>
                <a:cs typeface="楷体" panose="02010609060101010101" charset="-122"/>
              </a:rPr>
              <a:t>【2019年高考新课标Ⅲ卷】阅读下面这首唐诗，完成14~15题。</a:t>
            </a:r>
          </a:p>
          <a:p>
            <a:r>
              <a:rPr lang="zh-CN" altLang="en-US" sz="2800">
                <a:latin typeface="楷体" charset="-122"/>
                <a:ea typeface="楷体" charset="-122"/>
                <a:cs typeface="楷体" panose="02010609060101010101" charset="-122"/>
              </a:rPr>
              <a:t>14．下列对本诗的赏析，不正确的一项是（3分）                                    </a:t>
            </a:r>
          </a:p>
          <a:p>
            <a:r>
              <a:rPr lang="zh-CN" altLang="en-US" sz="2800">
                <a:latin typeface="楷体" charset="-122"/>
                <a:ea typeface="楷体" charset="-122"/>
                <a:cs typeface="楷体" panose="02010609060101010101" charset="-122"/>
              </a:rPr>
              <a:t>A．诗歌以花鸟发端，通过简练的笔触，勾勒出一幅意趣盎然的美丽画面。</a:t>
            </a:r>
            <a:r>
              <a:rPr lang="en-US" altLang="zh-CN" sz="2800">
                <a:solidFill>
                  <a:srgbClr val="1D41D5"/>
                </a:solidFill>
                <a:latin typeface="楷体" charset="-122"/>
                <a:ea typeface="楷体" charset="-122"/>
                <a:cs typeface="楷体" panose="02010609060101010101" charset="-122"/>
              </a:rPr>
              <a:t>——</a:t>
            </a:r>
            <a:r>
              <a:rPr lang="zh-CN" altLang="en-US" sz="2800">
                <a:solidFill>
                  <a:srgbClr val="1D41D5"/>
                </a:solidFill>
                <a:latin typeface="楷体" charset="-122"/>
                <a:ea typeface="楷体" charset="-122"/>
                <a:cs typeface="楷体" panose="02010609060101010101" charset="-122"/>
              </a:rPr>
              <a:t>形象、语言</a:t>
            </a:r>
          </a:p>
          <a:p>
            <a:r>
              <a:rPr lang="zh-CN" altLang="en-US" sz="2800">
                <a:latin typeface="楷体" charset="-122"/>
                <a:ea typeface="楷体" charset="-122"/>
                <a:cs typeface="楷体" panose="02010609060101010101" charset="-122"/>
              </a:rPr>
              <a:t>B．诗人举目眺望，能看到远处田埂在粼粼的波光中蜿蜒起伏，时隐时现。</a:t>
            </a:r>
            <a:r>
              <a:rPr lang="en-US" altLang="zh-CN" sz="2800">
                <a:solidFill>
                  <a:srgbClr val="1D41D5"/>
                </a:solidFill>
                <a:latin typeface="楷体" charset="-122"/>
                <a:ea typeface="楷体" charset="-122"/>
                <a:cs typeface="楷体" panose="02010609060101010101" charset="-122"/>
              </a:rPr>
              <a:t>——</a:t>
            </a:r>
            <a:r>
              <a:rPr lang="zh-CN" altLang="en-US" sz="2800">
                <a:solidFill>
                  <a:srgbClr val="1D41D5"/>
                </a:solidFill>
                <a:latin typeface="楷体" charset="-122"/>
                <a:ea typeface="楷体" charset="-122"/>
                <a:cs typeface="楷体" panose="02010609060101010101" charset="-122"/>
              </a:rPr>
              <a:t>内容</a:t>
            </a:r>
          </a:p>
          <a:p>
            <a:r>
              <a:rPr lang="zh-CN" altLang="en-US" sz="2800">
                <a:latin typeface="楷体" charset="-122"/>
                <a:ea typeface="楷体" charset="-122"/>
                <a:cs typeface="楷体" panose="02010609060101010101" charset="-122"/>
              </a:rPr>
              <a:t>C．诗中写到了农父农妇的衣着，白裙绿水映照绿苗白水，色调分外和谐。</a:t>
            </a:r>
            <a:r>
              <a:rPr lang="en-US" altLang="zh-CN" sz="2800">
                <a:solidFill>
                  <a:srgbClr val="1D41D5"/>
                </a:solidFill>
                <a:latin typeface="楷体" charset="-122"/>
                <a:ea typeface="楷体" charset="-122"/>
                <a:cs typeface="楷体" panose="02010609060101010101" charset="-122"/>
              </a:rPr>
              <a:t>——</a:t>
            </a:r>
            <a:r>
              <a:rPr lang="zh-CN" altLang="en-US" sz="2800">
                <a:solidFill>
                  <a:srgbClr val="1D41D5"/>
                </a:solidFill>
                <a:latin typeface="楷体" charset="-122"/>
                <a:ea typeface="楷体" charset="-122"/>
                <a:cs typeface="楷体" panose="02010609060101010101" charset="-122"/>
              </a:rPr>
              <a:t>形象</a:t>
            </a:r>
          </a:p>
          <a:p>
            <a:r>
              <a:rPr lang="zh-CN" altLang="en-US" sz="2800">
                <a:latin typeface="楷体" charset="-122"/>
                <a:ea typeface="楷体" charset="-122"/>
                <a:cs typeface="楷体" panose="02010609060101010101" charset="-122"/>
              </a:rPr>
              <a:t>D．诗的七、八两句通过听觉描写，表现农民们的劳动场面以及愉悦心情。</a:t>
            </a:r>
            <a:r>
              <a:rPr lang="en-US" altLang="zh-CN" sz="2800">
                <a:latin typeface="楷体" charset="-122"/>
                <a:ea typeface="楷体" charset="-122"/>
                <a:cs typeface="楷体" panose="02010609060101010101" charset="-122"/>
              </a:rPr>
              <a:t>——</a:t>
            </a:r>
            <a:r>
              <a:rPr lang="zh-CN" altLang="en-US" sz="2800">
                <a:solidFill>
                  <a:srgbClr val="1D41D5"/>
                </a:solidFill>
                <a:latin typeface="楷体" charset="-122"/>
                <a:ea typeface="楷体" charset="-122"/>
                <a:cs typeface="楷体" panose="02010609060101010101" charset="-122"/>
              </a:rPr>
              <a:t>表达技巧、思想内容</a:t>
            </a:r>
          </a:p>
        </p:txBody>
      </p:sp>
    </p:spTree>
    <p:custDataLst>
      <p:tags r:id="rId2"/>
    </p:custDataLst>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396240" y="443230"/>
            <a:ext cx="11108055" cy="977265"/>
          </a:xfrm>
          <a:prstGeom prst="rect">
            <a:avLst/>
          </a:prstGeom>
          <a:noFill/>
        </p:spPr>
        <p:txBody>
          <a:bodyPr wrap="square" rtlCol="0" anchor="t">
            <a:spAutoFit/>
          </a:bodyPr>
          <a:lstStyle/>
          <a:p>
            <a:pPr>
              <a:lnSpc>
                <a:spcPct val="80000"/>
              </a:lnSpc>
            </a:pPr>
            <a:r>
              <a:rPr lang="zh-CN" altLang="zh-CN" sz="3600" b="1">
                <a:solidFill>
                  <a:srgbClr val="1609B9"/>
                </a:solidFill>
                <a:latin typeface="宋体" pitchFamily="2" charset="-122"/>
                <a:ea typeface="宋体" pitchFamily="2" charset="-122"/>
                <a:cs typeface="宋体" panose="02010600030101010101" pitchFamily="2" charset="-122"/>
                <a:sym typeface="+mn-ea"/>
              </a:rPr>
              <a:t>（2）第三联写景运用了什么艺术手法？有怎样的表达效果？试作简要分析。</a:t>
            </a:r>
          </a:p>
        </p:txBody>
      </p:sp>
      <p:sp>
        <p:nvSpPr>
          <p:cNvPr id="3" name="文本框 2"/>
          <p:cNvSpPr txBox="1"/>
          <p:nvPr/>
        </p:nvSpPr>
        <p:spPr>
          <a:xfrm>
            <a:off x="663575" y="1912620"/>
            <a:ext cx="10572750" cy="977265"/>
          </a:xfrm>
          <a:prstGeom prst="rect">
            <a:avLst/>
          </a:prstGeom>
          <a:noFill/>
        </p:spPr>
        <p:txBody>
          <a:bodyPr wrap="square" rtlCol="0" anchor="t">
            <a:spAutoFit/>
          </a:bodyPr>
          <a:lstStyle/>
          <a:p>
            <a:pPr>
              <a:lnSpc>
                <a:spcPct val="80000"/>
              </a:lnSpc>
            </a:pPr>
            <a:r>
              <a:rPr lang="zh-CN" altLang="zh-CN" sz="3200">
                <a:solidFill>
                  <a:srgbClr val="1609B9"/>
                </a:solidFill>
                <a:latin typeface="宋体" pitchFamily="2" charset="-122"/>
                <a:ea typeface="宋体" pitchFamily="2" charset="-122"/>
                <a:cs typeface="宋体" panose="02010600030101010101" pitchFamily="2" charset="-122"/>
                <a:sym typeface="+mn-ea"/>
              </a:rPr>
              <a:t> </a:t>
            </a:r>
            <a:r>
              <a:rPr lang="zh-CN" altLang="zh-CN" sz="3600">
                <a:solidFill>
                  <a:schemeClr val="tx1"/>
                </a:solidFill>
                <a:latin typeface="宋体" pitchFamily="2" charset="-122"/>
                <a:ea typeface="宋体" pitchFamily="2" charset="-122"/>
                <a:cs typeface="宋体" panose="02010600030101010101" pitchFamily="2" charset="-122"/>
                <a:sym typeface="+mn-ea"/>
              </a:rPr>
              <a:t>学生答案：用石泉的响声和鸟的喧闹声,写出山间的热闹，表达了诗人孤独、寂寞的心情。</a:t>
            </a:r>
          </a:p>
        </p:txBody>
      </p:sp>
      <p:sp>
        <p:nvSpPr>
          <p:cNvPr id="4" name="文本框 3"/>
          <p:cNvSpPr txBox="1"/>
          <p:nvPr/>
        </p:nvSpPr>
        <p:spPr>
          <a:xfrm>
            <a:off x="621030" y="2531745"/>
            <a:ext cx="10572750" cy="534035"/>
          </a:xfrm>
          <a:prstGeom prst="rect">
            <a:avLst/>
          </a:prstGeom>
          <a:noFill/>
        </p:spPr>
        <p:txBody>
          <a:bodyPr wrap="square" rtlCol="0" anchor="t">
            <a:spAutoFit/>
          </a:bodyPr>
          <a:lstStyle/>
          <a:p>
            <a:pPr>
              <a:lnSpc>
                <a:spcPct val="80000"/>
              </a:lnSpc>
              <a:buNone/>
            </a:pPr>
            <a:r>
              <a:rPr lang="zh-CN" altLang="zh-CN" sz="3600" b="1">
                <a:solidFill>
                  <a:srgbClr val="FF0000"/>
                </a:solidFill>
                <a:sym typeface="+mn-ea"/>
              </a:rPr>
              <a:t>  </a:t>
            </a:r>
            <a:endParaRPr lang="zh-CN" altLang="en-US" sz="3600"/>
          </a:p>
        </p:txBody>
      </p:sp>
      <p:sp>
        <p:nvSpPr>
          <p:cNvPr id="5" name="文本框 4"/>
          <p:cNvSpPr txBox="1"/>
          <p:nvPr/>
        </p:nvSpPr>
        <p:spPr>
          <a:xfrm>
            <a:off x="742950" y="3174365"/>
            <a:ext cx="9941560" cy="2306320"/>
          </a:xfrm>
          <a:prstGeom prst="rect">
            <a:avLst/>
          </a:prstGeom>
          <a:noFill/>
        </p:spPr>
        <p:txBody>
          <a:bodyPr wrap="square" rtlCol="0" anchor="t">
            <a:spAutoFit/>
          </a:bodyPr>
          <a:lstStyle/>
          <a:p>
            <a:pPr>
              <a:lnSpc>
                <a:spcPct val="80000"/>
              </a:lnSpc>
              <a:buNone/>
            </a:pPr>
            <a:r>
              <a:rPr lang="zh-CN" altLang="zh-CN" sz="3600">
                <a:solidFill>
                  <a:srgbClr val="1609B9"/>
                </a:solidFill>
                <a:latin typeface="宋体" pitchFamily="2" charset="-122"/>
                <a:ea typeface="宋体" pitchFamily="2" charset="-122"/>
                <a:cs typeface="宋体" panose="02010600030101010101" pitchFamily="2" charset="-122"/>
                <a:sym typeface="+mn-ea"/>
              </a:rPr>
              <a:t> </a:t>
            </a:r>
            <a:r>
              <a:rPr lang="zh-CN" altLang="zh-CN" sz="3600">
                <a:solidFill>
                  <a:srgbClr val="FF0000"/>
                </a:solidFill>
                <a:latin typeface="宋体" pitchFamily="2" charset="-122"/>
                <a:ea typeface="宋体" pitchFamily="2" charset="-122"/>
                <a:cs typeface="宋体" panose="02010600030101010101" pitchFamily="2" charset="-122"/>
                <a:sym typeface="+mn-ea"/>
              </a:rPr>
              <a:t>参考答案  </a:t>
            </a:r>
          </a:p>
          <a:p>
            <a:pPr>
              <a:lnSpc>
                <a:spcPct val="80000"/>
              </a:lnSpc>
              <a:buNone/>
            </a:pPr>
            <a:r>
              <a:rPr lang="zh-CN" altLang="zh-CN" sz="3600">
                <a:solidFill>
                  <a:srgbClr val="FF0000"/>
                </a:solidFill>
                <a:latin typeface="宋体" pitchFamily="2" charset="-122"/>
                <a:ea typeface="宋体" pitchFamily="2" charset="-122"/>
                <a:cs typeface="宋体" panose="02010600030101010101" pitchFamily="2" charset="-122"/>
                <a:sym typeface="+mn-ea"/>
              </a:rPr>
              <a:t>（2）</a:t>
            </a:r>
            <a:r>
              <a:rPr lang="zh-CN" altLang="zh-CN" sz="3600">
                <a:solidFill>
                  <a:srgbClr val="1609B9"/>
                </a:solidFill>
                <a:latin typeface="宋体" pitchFamily="2" charset="-122"/>
                <a:ea typeface="宋体" pitchFamily="2" charset="-122"/>
                <a:cs typeface="宋体" panose="02010600030101010101" pitchFamily="2" charset="-122"/>
                <a:sym typeface="+mn-ea"/>
              </a:rPr>
              <a:t>以动（声）衬静</a:t>
            </a:r>
            <a:r>
              <a:rPr lang="zh-CN" altLang="zh-CN" sz="3600">
                <a:solidFill>
                  <a:srgbClr val="FF0000"/>
                </a:solidFill>
                <a:latin typeface="宋体" pitchFamily="2" charset="-122"/>
                <a:ea typeface="宋体" pitchFamily="2" charset="-122"/>
                <a:cs typeface="宋体" panose="02010600030101010101" pitchFamily="2" charset="-122"/>
                <a:sym typeface="+mn-ea"/>
              </a:rPr>
              <a:t>。用越远越清晰的泉水声和偶尔一喧的鸟鸣,反衬环境的</a:t>
            </a:r>
            <a:r>
              <a:rPr lang="zh-CN" altLang="zh-CN" sz="3600">
                <a:solidFill>
                  <a:srgbClr val="1609B9"/>
                </a:solidFill>
                <a:latin typeface="宋体" pitchFamily="2" charset="-122"/>
                <a:ea typeface="宋体" pitchFamily="2" charset="-122"/>
                <a:cs typeface="宋体" panose="02010600030101010101" pitchFamily="2" charset="-122"/>
                <a:sym typeface="+mn-ea"/>
              </a:rPr>
              <a:t>清远、幽静和空旷</a:t>
            </a:r>
            <a:r>
              <a:rPr lang="zh-CN" altLang="zh-CN" sz="3600">
                <a:solidFill>
                  <a:srgbClr val="FF0000"/>
                </a:solidFill>
                <a:latin typeface="宋体" pitchFamily="2" charset="-122"/>
                <a:ea typeface="宋体" pitchFamily="2" charset="-122"/>
                <a:cs typeface="宋体" panose="02010600030101010101" pitchFamily="2" charset="-122"/>
                <a:sym typeface="+mn-ea"/>
              </a:rPr>
              <a:t>， 渲染了</a:t>
            </a:r>
            <a:r>
              <a:rPr lang="zh-CN" altLang="zh-CN" sz="3600">
                <a:solidFill>
                  <a:srgbClr val="1609B9"/>
                </a:solidFill>
                <a:latin typeface="宋体" pitchFamily="2" charset="-122"/>
                <a:ea typeface="宋体" pitchFamily="2" charset="-122"/>
                <a:cs typeface="宋体" panose="02010600030101010101" pitchFamily="2" charset="-122"/>
                <a:sym typeface="+mn-ea"/>
              </a:rPr>
              <a:t>静谧</a:t>
            </a:r>
            <a:r>
              <a:rPr lang="zh-CN" altLang="zh-CN" sz="3600">
                <a:solidFill>
                  <a:srgbClr val="FF0000"/>
                </a:solidFill>
                <a:latin typeface="宋体" pitchFamily="2" charset="-122"/>
                <a:ea typeface="宋体" pitchFamily="2" charset="-122"/>
                <a:cs typeface="宋体" panose="02010600030101010101" pitchFamily="2" charset="-122"/>
                <a:sym typeface="+mn-ea"/>
              </a:rPr>
              <a:t>的气氛，表达了诗人</a:t>
            </a:r>
            <a:r>
              <a:rPr lang="zh-CN" altLang="zh-CN" sz="3600">
                <a:solidFill>
                  <a:srgbClr val="1609B9"/>
                </a:solidFill>
                <a:latin typeface="宋体" pitchFamily="2" charset="-122"/>
                <a:ea typeface="宋体" pitchFamily="2" charset="-122"/>
                <a:cs typeface="宋体" panose="02010600030101010101" pitchFamily="2" charset="-122"/>
                <a:sym typeface="+mn-ea"/>
              </a:rPr>
              <a:t>孤独愁苦</a:t>
            </a:r>
            <a:r>
              <a:rPr lang="zh-CN" altLang="zh-CN" sz="3600">
                <a:solidFill>
                  <a:srgbClr val="FF0000"/>
                </a:solidFill>
                <a:latin typeface="宋体" pitchFamily="2" charset="-122"/>
                <a:ea typeface="宋体" pitchFamily="2" charset="-122"/>
                <a:cs typeface="宋体" panose="02010600030101010101" pitchFamily="2" charset="-122"/>
                <a:sym typeface="+mn-ea"/>
              </a:rPr>
              <a:t>的心情。</a:t>
            </a:r>
            <a:endParaRPr lang="zh-CN" altLang="en-US" sz="3600">
              <a:latin typeface="宋体" pitchFamily="2" charset="-122"/>
              <a:ea typeface="宋体" pitchFamily="2" charset="-122"/>
              <a:cs typeface="宋体" panose="02010600030101010101" pitchFamily="2"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ox(in)">
                                      <p:cBhvr>
                                        <p:cTn id="13" dur="2000"/>
                                        <p:tgtEl>
                                          <p:spTgt spid="3"/>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4" presetClass="entr" presetSubtype="16" fill="hold" grpId="4"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ox(in)">
                                      <p:cBhvr>
                                        <p:cTn id="1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2"/>
      <p:bldP spid="3" grpId="3"/>
      <p:bldP spid="5" grpId="4"/>
      <p:bldP spid="5" grpId="5"/>
    </p:bldLst>
  </p:timing>
</p:sld>
</file>

<file path=ppt/slides/slide7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1476375" y="72390"/>
            <a:ext cx="7268210" cy="706755"/>
          </a:xfrm>
          <a:prstGeom prst="rect">
            <a:avLst/>
          </a:prstGeom>
          <a:noFill/>
        </p:spPr>
        <p:txBody>
          <a:bodyPr wrap="square" rtlCol="0">
            <a:spAutoFit/>
          </a:bodyPr>
          <a:lstStyle/>
          <a:p>
            <a:r>
              <a:rPr lang="zh-CN" altLang="en-US" sz="4000"/>
              <a:t>真题直击</a:t>
            </a:r>
          </a:p>
        </p:txBody>
      </p:sp>
      <p:sp>
        <p:nvSpPr>
          <p:cNvPr id="3" name="文本框 2"/>
          <p:cNvSpPr txBox="1"/>
          <p:nvPr/>
        </p:nvSpPr>
        <p:spPr>
          <a:xfrm>
            <a:off x="193040" y="683260"/>
            <a:ext cx="11805920" cy="5262245"/>
          </a:xfrm>
          <a:prstGeom prst="rect">
            <a:avLst/>
          </a:prstGeom>
          <a:noFill/>
        </p:spPr>
        <p:txBody>
          <a:bodyPr wrap="square" rtlCol="0">
            <a:spAutoFit/>
          </a:bodyPr>
          <a:lstStyle/>
          <a:p>
            <a:r>
              <a:rPr lang="zh-CN" altLang="en-US" sz="2800"/>
              <a:t>【2018年高考新课标Ⅰ卷】阅读下面这首唐诗，完成下列各题。</a:t>
            </a:r>
          </a:p>
          <a:p>
            <a:pPr algn="ctr"/>
            <a:r>
              <a:rPr lang="zh-CN" altLang="en-US" sz="2800"/>
              <a:t>野歌 李贺</a:t>
            </a:r>
          </a:p>
          <a:p>
            <a:pPr algn="ctr"/>
            <a:r>
              <a:rPr lang="zh-CN" altLang="en-US" sz="2800"/>
              <a:t>鸦翎羽箭山桑弓，仰天射落衔芦鸿。</a:t>
            </a:r>
          </a:p>
          <a:p>
            <a:pPr algn="ctr"/>
            <a:r>
              <a:rPr lang="zh-CN" altLang="en-US" sz="2800"/>
              <a:t>麻衣黑肥冲北风，带酒日晚歌田中。</a:t>
            </a:r>
          </a:p>
          <a:p>
            <a:pPr algn="ctr"/>
            <a:r>
              <a:rPr lang="zh-CN" altLang="en-US" sz="2800"/>
              <a:t>男儿屈穷心不穷，枯荣不等嗔天公。</a:t>
            </a:r>
          </a:p>
          <a:p>
            <a:pPr algn="ctr"/>
            <a:r>
              <a:rPr lang="zh-CN" altLang="en-US" sz="2800"/>
              <a:t>寒风又变为春柳，条条看即烟濛濛。</a:t>
            </a:r>
          </a:p>
          <a:p>
            <a:r>
              <a:rPr lang="zh-CN" altLang="en-US" sz="2800"/>
              <a:t>下列对这首诗的赏析，</a:t>
            </a:r>
            <a:r>
              <a:rPr lang="zh-CN" altLang="en-US" sz="2800">
                <a:solidFill>
                  <a:srgbClr val="FF0000"/>
                </a:solidFill>
              </a:rPr>
              <a:t>不正确的一项</a:t>
            </a:r>
            <a:r>
              <a:rPr lang="zh-CN" altLang="en-US" sz="2800"/>
              <a:t>是（    ）　   　</a:t>
            </a:r>
          </a:p>
          <a:p>
            <a:r>
              <a:rPr lang="zh-CN" altLang="en-US" sz="2800"/>
              <a:t>A．弯弓射鸿、麻衣冲风、饮酒高歌</a:t>
            </a:r>
            <a:r>
              <a:rPr lang="zh-CN" altLang="en-US" sz="2800">
                <a:solidFill>
                  <a:srgbClr val="1D41D5"/>
                </a:solidFill>
              </a:rPr>
              <a:t>都是</a:t>
            </a:r>
            <a:r>
              <a:rPr lang="zh-CN" altLang="en-US" sz="2800"/>
              <a:t>诗人</a:t>
            </a:r>
            <a:r>
              <a:rPr lang="zh-CN" altLang="en-US" sz="2800">
                <a:solidFill>
                  <a:srgbClr val="1D41D5"/>
                </a:solidFill>
              </a:rPr>
              <a:t>排解心头苦闷与抑郁的方式</a:t>
            </a:r>
            <a:r>
              <a:rPr lang="zh-CN" altLang="en-US" sz="2800"/>
              <a:t>。</a:t>
            </a:r>
          </a:p>
          <a:p>
            <a:r>
              <a:rPr lang="zh-CN" altLang="en-US" sz="2800"/>
              <a:t>B．诗人</a:t>
            </a:r>
            <a:r>
              <a:rPr lang="zh-CN" altLang="en-US" sz="2800">
                <a:solidFill>
                  <a:srgbClr val="1D41D5"/>
                </a:solidFill>
              </a:rPr>
              <a:t>虽不得不接受生活贫穷的命运</a:t>
            </a:r>
            <a:r>
              <a:rPr lang="zh-CN" altLang="en-US" sz="2800"/>
              <a:t>，但</a:t>
            </a:r>
            <a:r>
              <a:rPr lang="zh-CN" altLang="en-US" sz="2800">
                <a:solidFill>
                  <a:srgbClr val="1D41D5"/>
                </a:solidFill>
              </a:rPr>
              <a:t>意志并未消沉，气概仍然豪迈</a:t>
            </a:r>
            <a:r>
              <a:rPr lang="zh-CN" altLang="en-US" sz="2800"/>
              <a:t>。</a:t>
            </a:r>
          </a:p>
          <a:p>
            <a:r>
              <a:rPr lang="zh-CN" altLang="en-US" sz="2800"/>
              <a:t>C．诗中</a:t>
            </a:r>
            <a:r>
              <a:rPr lang="zh-CN" altLang="en-US" sz="2800">
                <a:solidFill>
                  <a:srgbClr val="1D41D5"/>
                </a:solidFill>
              </a:rPr>
              <a:t>形容春柳的方式</a:t>
            </a:r>
            <a:r>
              <a:rPr lang="zh-CN" altLang="en-US" sz="2800"/>
              <a:t>与韩愈《早春呈水部张十八员外》相同，较为常见。</a:t>
            </a:r>
          </a:p>
          <a:p>
            <a:r>
              <a:rPr lang="zh-CN" altLang="en-US" sz="2800"/>
              <a:t>D．本诗</a:t>
            </a:r>
            <a:r>
              <a:rPr lang="zh-CN" altLang="en-US" sz="2800">
                <a:solidFill>
                  <a:srgbClr val="1D41D5"/>
                </a:solidFill>
              </a:rPr>
              <a:t>前半描写场景</a:t>
            </a:r>
            <a:r>
              <a:rPr lang="zh-CN" altLang="en-US" sz="2800"/>
              <a:t>，</a:t>
            </a:r>
            <a:r>
              <a:rPr lang="zh-CN" altLang="en-US" sz="2800">
                <a:solidFill>
                  <a:srgbClr val="1D41D5"/>
                </a:solidFill>
              </a:rPr>
              <a:t>后半感事抒怀</a:t>
            </a:r>
            <a:r>
              <a:rPr lang="zh-CN" altLang="en-US" sz="2800"/>
              <a:t>，描写与抒情紧密关联，脉络清晰。</a:t>
            </a:r>
          </a:p>
        </p:txBody>
      </p:sp>
    </p:spTree>
    <p:custDataLst>
      <p:tags r:id="rId2"/>
    </p:custDataLst>
  </p:cSld>
  <p:clrMapOvr>
    <a:masterClrMapping/>
  </p:clrMapOvr>
  <p:transition/>
  <p:timing/>
</p:sld>
</file>

<file path=ppt/slides/slide7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文本框 3"/>
          <p:cNvSpPr txBox="1"/>
          <p:nvPr/>
        </p:nvSpPr>
        <p:spPr>
          <a:xfrm>
            <a:off x="1005840" y="478790"/>
            <a:ext cx="10618470" cy="645160"/>
          </a:xfrm>
          <a:prstGeom prst="rect">
            <a:avLst/>
          </a:prstGeom>
          <a:noFill/>
        </p:spPr>
        <p:txBody>
          <a:bodyPr wrap="square" rtlCol="0">
            <a:spAutoFit/>
          </a:bodyPr>
          <a:lstStyle/>
          <a:p>
            <a:r>
              <a:rPr lang="zh-CN" altLang="en-US" sz="3600">
                <a:solidFill>
                  <a:srgbClr val="FF0000"/>
                </a:solidFill>
              </a:rPr>
              <a:t>参考答案：</a:t>
            </a:r>
            <a:r>
              <a:rPr lang="en-US" altLang="zh-CN" sz="3600">
                <a:solidFill>
                  <a:srgbClr val="FF0000"/>
                </a:solidFill>
              </a:rPr>
              <a:t>B</a:t>
            </a:r>
          </a:p>
        </p:txBody>
      </p:sp>
      <p:sp>
        <p:nvSpPr>
          <p:cNvPr id="3" name="文本框 2"/>
          <p:cNvSpPr txBox="1"/>
          <p:nvPr/>
        </p:nvSpPr>
        <p:spPr>
          <a:xfrm>
            <a:off x="470535" y="1313815"/>
            <a:ext cx="10832465" cy="5262245"/>
          </a:xfrm>
          <a:prstGeom prst="rect">
            <a:avLst/>
          </a:prstGeom>
          <a:noFill/>
        </p:spPr>
        <p:txBody>
          <a:bodyPr wrap="square" rtlCol="0">
            <a:spAutoFit/>
          </a:bodyPr>
          <a:lstStyle/>
          <a:p>
            <a:pPr algn="l"/>
            <a:r>
              <a:rPr lang="en-US" altLang="zh-CN" sz="2800"/>
              <a:t>A</a:t>
            </a:r>
            <a:r>
              <a:rPr lang="zh-CN" altLang="en-US" sz="2800"/>
              <a:t>项：</a:t>
            </a:r>
            <a:r>
              <a:rPr lang="zh-CN" altLang="en-US" sz="2800">
                <a:solidFill>
                  <a:srgbClr val="1D41D5"/>
                </a:solidFill>
              </a:rPr>
              <a:t>弯弓射鸿、麻衣冲风、饮酒高歌</a:t>
            </a:r>
            <a:r>
              <a:rPr lang="zh-CN" altLang="en-US" sz="2800"/>
              <a:t>对应</a:t>
            </a:r>
            <a:r>
              <a:rPr lang="en-US" altLang="zh-CN" sz="2800"/>
              <a:t>“</a:t>
            </a:r>
            <a:r>
              <a:rPr lang="zh-CN" altLang="en-US" sz="2800">
                <a:sym typeface="+mn-ea"/>
              </a:rPr>
              <a:t>鸦翎羽箭山桑弓，仰天射落衔芦鸿。麻衣黑肥冲北风，带酒日晚歌田中</a:t>
            </a:r>
            <a:r>
              <a:rPr lang="en-US" altLang="zh-CN" sz="2800"/>
              <a:t>”</a:t>
            </a:r>
            <a:r>
              <a:rPr lang="zh-CN" altLang="en-US" sz="2800"/>
              <a:t>四句，且概括准确，</a:t>
            </a:r>
            <a:r>
              <a:rPr lang="zh-CN" altLang="en-US" sz="2800">
                <a:solidFill>
                  <a:srgbClr val="1D41D5"/>
                </a:solidFill>
                <a:sym typeface="+mn-ea"/>
              </a:rPr>
              <a:t>排解心头苦闷与抑郁的方式</a:t>
            </a:r>
            <a:r>
              <a:rPr lang="zh-CN" altLang="en-US" sz="2800">
                <a:solidFill>
                  <a:schemeClr val="tx1"/>
                </a:solidFill>
                <a:sym typeface="+mn-ea"/>
              </a:rPr>
              <a:t>呼应</a:t>
            </a:r>
            <a:r>
              <a:rPr lang="en-US" altLang="zh-CN" sz="2800">
                <a:solidFill>
                  <a:schemeClr val="tx1"/>
                </a:solidFill>
                <a:sym typeface="+mn-ea"/>
              </a:rPr>
              <a:t>“</a:t>
            </a:r>
            <a:r>
              <a:rPr lang="zh-CN" altLang="en-US" sz="2800">
                <a:sym typeface="+mn-ea"/>
              </a:rPr>
              <a:t>枯荣不等嗔天公</a:t>
            </a:r>
            <a:r>
              <a:rPr lang="en-US" altLang="zh-CN" sz="2800">
                <a:solidFill>
                  <a:schemeClr val="tx1"/>
                </a:solidFill>
                <a:sym typeface="+mn-ea"/>
              </a:rPr>
              <a:t>”</a:t>
            </a:r>
            <a:r>
              <a:rPr lang="zh-CN" altLang="en-US" sz="2800">
                <a:solidFill>
                  <a:schemeClr val="tx1"/>
                </a:solidFill>
                <a:sym typeface="+mn-ea"/>
              </a:rPr>
              <a:t>一句，可知作者确实心情抑郁，故正确。</a:t>
            </a:r>
          </a:p>
          <a:p>
            <a:pPr algn="l"/>
            <a:r>
              <a:rPr lang="en-US" altLang="zh-CN" sz="2800">
                <a:solidFill>
                  <a:schemeClr val="tx1"/>
                </a:solidFill>
                <a:sym typeface="+mn-ea"/>
              </a:rPr>
              <a:t>B</a:t>
            </a:r>
            <a:r>
              <a:rPr lang="zh-CN" altLang="en-US" sz="2800">
                <a:solidFill>
                  <a:schemeClr val="tx1"/>
                </a:solidFill>
                <a:sym typeface="+mn-ea"/>
              </a:rPr>
              <a:t>项：选项内容对应</a:t>
            </a:r>
            <a:r>
              <a:rPr lang="en-US" altLang="zh-CN" sz="2800">
                <a:solidFill>
                  <a:schemeClr val="tx1"/>
                </a:solidFill>
                <a:sym typeface="+mn-ea"/>
              </a:rPr>
              <a:t>“</a:t>
            </a:r>
            <a:r>
              <a:rPr lang="zh-CN" altLang="en-US" sz="2800">
                <a:sym typeface="+mn-ea"/>
              </a:rPr>
              <a:t>男儿屈穷心不穷，枯荣不等嗔天公</a:t>
            </a:r>
            <a:r>
              <a:rPr lang="en-US" altLang="zh-CN" sz="2800">
                <a:solidFill>
                  <a:schemeClr val="tx1"/>
                </a:solidFill>
                <a:sym typeface="+mn-ea"/>
              </a:rPr>
              <a:t>”</a:t>
            </a:r>
            <a:r>
              <a:rPr lang="zh-CN" altLang="en-US" sz="2800">
                <a:solidFill>
                  <a:schemeClr val="tx1"/>
                </a:solidFill>
                <a:sym typeface="+mn-ea"/>
              </a:rPr>
              <a:t>一句，但原句中</a:t>
            </a:r>
            <a:r>
              <a:rPr lang="en-US" altLang="zh-CN" sz="2800">
                <a:solidFill>
                  <a:schemeClr val="tx1"/>
                </a:solidFill>
                <a:sym typeface="+mn-ea"/>
              </a:rPr>
              <a:t>“</a:t>
            </a:r>
            <a:r>
              <a:rPr lang="zh-CN" altLang="en-US" sz="2800">
                <a:solidFill>
                  <a:schemeClr val="tx1"/>
                </a:solidFill>
                <a:sym typeface="+mn-ea"/>
              </a:rPr>
              <a:t>屈穷</a:t>
            </a:r>
            <a:r>
              <a:rPr lang="en-US" altLang="zh-CN" sz="2800">
                <a:solidFill>
                  <a:schemeClr val="tx1"/>
                </a:solidFill>
                <a:sym typeface="+mn-ea"/>
              </a:rPr>
              <a:t>”</a:t>
            </a:r>
            <a:r>
              <a:rPr lang="zh-CN" altLang="en-US" sz="2800">
                <a:solidFill>
                  <a:schemeClr val="tx1"/>
                </a:solidFill>
                <a:sym typeface="+mn-ea"/>
              </a:rPr>
              <a:t>是困厄，走投无路的意思，并非指生活贫穷，故错误。</a:t>
            </a:r>
          </a:p>
          <a:p>
            <a:pPr algn="l"/>
            <a:r>
              <a:rPr lang="en-US" altLang="zh-CN" sz="2800">
                <a:solidFill>
                  <a:schemeClr val="tx1"/>
                </a:solidFill>
                <a:sym typeface="+mn-ea"/>
              </a:rPr>
              <a:t>C</a:t>
            </a:r>
            <a:r>
              <a:rPr lang="zh-CN" altLang="en-US" sz="2800">
                <a:solidFill>
                  <a:schemeClr val="tx1"/>
                </a:solidFill>
                <a:sym typeface="+mn-ea"/>
              </a:rPr>
              <a:t>项：</a:t>
            </a:r>
            <a:r>
              <a:rPr lang="zh-CN" altLang="en-US" sz="2800">
                <a:sym typeface="+mn-ea"/>
              </a:rPr>
              <a:t>诗中</a:t>
            </a:r>
            <a:r>
              <a:rPr lang="zh-CN" altLang="en-US" sz="2800">
                <a:solidFill>
                  <a:srgbClr val="1D41D5"/>
                </a:solidFill>
                <a:sym typeface="+mn-ea"/>
              </a:rPr>
              <a:t>形容春柳的方式</a:t>
            </a:r>
            <a:r>
              <a:rPr lang="zh-CN" altLang="en-US" sz="2800">
                <a:sym typeface="+mn-ea"/>
              </a:rPr>
              <a:t>是用</a:t>
            </a:r>
            <a:r>
              <a:rPr lang="en-US" altLang="zh-CN" sz="2800">
                <a:sym typeface="+mn-ea"/>
              </a:rPr>
              <a:t>“</a:t>
            </a:r>
            <a:r>
              <a:rPr lang="zh-CN" altLang="en-US" sz="2800">
                <a:sym typeface="+mn-ea"/>
              </a:rPr>
              <a:t>条条看即烟濛濛</a:t>
            </a:r>
            <a:r>
              <a:rPr lang="en-US" altLang="zh-CN" sz="2800">
                <a:sym typeface="+mn-ea"/>
              </a:rPr>
              <a:t>”</a:t>
            </a:r>
            <a:r>
              <a:rPr lang="zh-CN" altLang="en-US" sz="2800">
                <a:sym typeface="+mn-ea"/>
              </a:rPr>
              <a:t>写出柳树的迷蒙之态，韩愈诗作中也是用</a:t>
            </a:r>
            <a:r>
              <a:rPr lang="en-US" altLang="zh-CN" sz="2800">
                <a:sym typeface="+mn-ea"/>
              </a:rPr>
              <a:t>“</a:t>
            </a:r>
            <a:r>
              <a:rPr lang="zh-CN" altLang="en-US" sz="2800">
                <a:sym typeface="+mn-ea"/>
              </a:rPr>
              <a:t>烟柳</a:t>
            </a:r>
            <a:r>
              <a:rPr lang="en-US" altLang="zh-CN" sz="2800">
                <a:sym typeface="+mn-ea"/>
              </a:rPr>
              <a:t>”</a:t>
            </a:r>
            <a:r>
              <a:rPr lang="zh-CN" altLang="en-US" sz="2800">
                <a:sym typeface="+mn-ea"/>
              </a:rPr>
              <a:t>一词，故正确。</a:t>
            </a:r>
          </a:p>
          <a:p>
            <a:pPr algn="l"/>
            <a:r>
              <a:rPr lang="en-US" altLang="zh-CN" sz="2800">
                <a:solidFill>
                  <a:schemeClr val="tx1"/>
                </a:solidFill>
                <a:sym typeface="+mn-ea"/>
              </a:rPr>
              <a:t>D</a:t>
            </a:r>
            <a:r>
              <a:rPr lang="zh-CN" altLang="en-US" sz="2800">
                <a:solidFill>
                  <a:schemeClr val="tx1"/>
                </a:solidFill>
                <a:sym typeface="+mn-ea"/>
              </a:rPr>
              <a:t>项：</a:t>
            </a:r>
            <a:r>
              <a:rPr lang="zh-CN" altLang="en-US" sz="2800">
                <a:sym typeface="+mn-ea"/>
              </a:rPr>
              <a:t>本诗</a:t>
            </a:r>
            <a:r>
              <a:rPr lang="zh-CN" altLang="en-US" sz="2800">
                <a:solidFill>
                  <a:srgbClr val="1D41D5"/>
                </a:solidFill>
                <a:sym typeface="+mn-ea"/>
              </a:rPr>
              <a:t>前半描写场景</a:t>
            </a:r>
            <a:r>
              <a:rPr lang="zh-CN" altLang="en-US" sz="2800">
                <a:sym typeface="+mn-ea"/>
              </a:rPr>
              <a:t>，</a:t>
            </a:r>
            <a:r>
              <a:rPr lang="zh-CN" altLang="en-US" sz="2800">
                <a:solidFill>
                  <a:srgbClr val="1D41D5"/>
                </a:solidFill>
                <a:sym typeface="+mn-ea"/>
              </a:rPr>
              <a:t>后半感事抒怀，</a:t>
            </a:r>
            <a:r>
              <a:rPr lang="zh-CN" altLang="en-US" sz="2800">
                <a:solidFill>
                  <a:schemeClr val="tx1"/>
                </a:solidFill>
                <a:sym typeface="+mn-ea"/>
              </a:rPr>
              <a:t>前半部分写</a:t>
            </a:r>
            <a:r>
              <a:rPr lang="zh-CN" altLang="en-US" sz="2800">
                <a:solidFill>
                  <a:srgbClr val="1D41D5"/>
                </a:solidFill>
                <a:sym typeface="+mn-ea"/>
              </a:rPr>
              <a:t>弯弓射鸿、麻衣冲风、饮酒高歌</a:t>
            </a:r>
            <a:r>
              <a:rPr lang="zh-CN" altLang="en-US" sz="2800">
                <a:solidFill>
                  <a:schemeClr val="tx1"/>
                </a:solidFill>
                <a:sym typeface="+mn-ea"/>
              </a:rPr>
              <a:t>的场景，后半部分则抒发内心的乐观勉励之情，最后两个看似写景，其实是借景物抒发了作者内心的乐观之情。故正确。</a:t>
            </a:r>
          </a:p>
        </p:txBody>
      </p:sp>
    </p:spTree>
    <p:custDataLst>
      <p:tags r:id="rId2"/>
    </p:custDataLst>
  </p:cSld>
  <p:clrMapOvr>
    <a:masterClrMapping/>
  </p:clrMapOvr>
  <p:transition/>
  <p:timing/>
</p:sld>
</file>

<file path=ppt/slides/slide7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99654" y="0"/>
            <a:ext cx="10515600" cy="1325563"/>
          </a:xfrm>
        </p:spPr>
        <p:txBody>
          <a:bodyPr>
            <a:normAutofit/>
          </a:bodyPr>
          <a:lstStyle/>
          <a:p>
            <a:pPr eaLnBrk="0" hangingPunct="0">
              <a:lnSpc>
                <a:spcPct val="85000"/>
              </a:lnSpc>
              <a:spcBef>
                <a:spcPct val="30000"/>
              </a:spcBef>
            </a:pPr>
            <a:r>
              <a:rPr lang="zh-CN" altLang="en-US" sz="6000" smtClean="0">
                <a:solidFill>
                  <a:srgbClr val="CC3300"/>
                </a:solidFill>
                <a:latin typeface="Times New Roman" pitchFamily="18" charset="0"/>
                <a:ea typeface="方正稚艺_GBK" pitchFamily="65" charset="-122"/>
                <a:cs typeface="Times New Roman" pitchFamily="18" charset="0"/>
              </a:rPr>
              <a:t>错因归类及答题对策</a:t>
            </a:r>
            <a:endParaRPr lang="zh-CN" altLang="en-US" sz="6000">
              <a:solidFill>
                <a:srgbClr val="CC3300"/>
              </a:solidFill>
              <a:latin typeface="Times New Roman" pitchFamily="18" charset="0"/>
              <a:ea typeface="方正稚艺_GBK" pitchFamily="65" charset="-122"/>
              <a:cs typeface="Times New Roman" pitchFamily="18" charset="0"/>
            </a:endParaRPr>
          </a:p>
        </p:txBody>
      </p:sp>
      <p:sp>
        <p:nvSpPr>
          <p:cNvPr id="7" name="矩形 6"/>
          <p:cNvSpPr/>
          <p:nvPr/>
        </p:nvSpPr>
        <p:spPr>
          <a:xfrm>
            <a:off x="128587" y="1520031"/>
            <a:ext cx="12192000" cy="4838248"/>
          </a:xfrm>
          <a:prstGeom prst="rect">
            <a:avLst/>
          </a:prstGeom>
        </p:spPr>
        <p:txBody>
          <a:bodyPr wrap="square">
            <a:spAutoFit/>
          </a:bodyPr>
          <a:lstStyle/>
          <a:p>
            <a:pPr lvl="0">
              <a:lnSpc>
                <a:spcPct val="80000"/>
              </a:lnSpc>
            </a:pPr>
            <a:endParaRPr lang="en-US" altLang="zh-CN" b="1"/>
          </a:p>
          <a:p>
            <a:pPr lvl="0">
              <a:lnSpc>
                <a:spcPct val="150000"/>
              </a:lnSpc>
            </a:pPr>
            <a:r>
              <a:rPr lang="en-US" altLang="zh-CN" sz="2800" b="1">
                <a:solidFill>
                  <a:srgbClr val="000000"/>
                </a:solidFill>
                <a:latin typeface="Arial" pitchFamily="34" charset="0"/>
                <a:ea typeface="华文中宋" pitchFamily="2" charset="-122"/>
              </a:rPr>
              <a:t>1.</a:t>
            </a:r>
            <a:r>
              <a:rPr lang="zh-CN" altLang="en-US" sz="2800" b="1">
                <a:solidFill>
                  <a:srgbClr val="FF0000"/>
                </a:solidFill>
                <a:latin typeface="Arial" pitchFamily="34" charset="0"/>
                <a:ea typeface="华文中宋" pitchFamily="2" charset="-122"/>
              </a:rPr>
              <a:t>语言语风类错误</a:t>
            </a:r>
            <a:r>
              <a:rPr lang="zh-CN" altLang="en-US" sz="2800" b="1">
                <a:solidFill>
                  <a:srgbClr val="000000"/>
                </a:solidFill>
                <a:latin typeface="Arial" pitchFamily="34" charset="0"/>
                <a:ea typeface="华文中宋" pitchFamily="2" charset="-122"/>
              </a:rPr>
              <a:t>：或</a:t>
            </a:r>
            <a:r>
              <a:rPr lang="zh-CN" altLang="en-US" sz="2800" b="1">
                <a:solidFill>
                  <a:schemeClr val="accent2"/>
                </a:solidFill>
                <a:latin typeface="Arial" pitchFamily="34" charset="0"/>
                <a:ea typeface="华文中宋" pitchFamily="2" charset="-122"/>
              </a:rPr>
              <a:t>故意译错实词虚词</a:t>
            </a:r>
            <a:r>
              <a:rPr lang="en-US" altLang="zh-CN" sz="2800" b="1">
                <a:solidFill>
                  <a:srgbClr val="000000"/>
                </a:solidFill>
                <a:latin typeface="Arial" pitchFamily="34" charset="0"/>
                <a:ea typeface="华文中宋" pitchFamily="2" charset="-122"/>
              </a:rPr>
              <a:t>;</a:t>
            </a:r>
            <a:r>
              <a:rPr lang="zh-CN" altLang="en-US" sz="2800" b="1">
                <a:solidFill>
                  <a:srgbClr val="000000"/>
                </a:solidFill>
                <a:latin typeface="Arial" pitchFamily="34" charset="0"/>
                <a:ea typeface="华文中宋" pitchFamily="2" charset="-122"/>
              </a:rPr>
              <a:t>或对诗歌的语言风格判断错误。</a:t>
            </a:r>
          </a:p>
          <a:p>
            <a:pPr lvl="0">
              <a:lnSpc>
                <a:spcPct val="150000"/>
              </a:lnSpc>
            </a:pPr>
            <a:r>
              <a:rPr lang="en-US" altLang="zh-CN" sz="2800" b="1">
                <a:solidFill>
                  <a:srgbClr val="000000"/>
                </a:solidFill>
                <a:latin typeface="Arial" pitchFamily="34" charset="0"/>
                <a:ea typeface="华文中宋" pitchFamily="2" charset="-122"/>
              </a:rPr>
              <a:t>2.</a:t>
            </a:r>
            <a:r>
              <a:rPr lang="zh-CN" altLang="en-US" sz="2800" b="1">
                <a:solidFill>
                  <a:srgbClr val="FF0000"/>
                </a:solidFill>
                <a:latin typeface="Arial" pitchFamily="34" charset="0"/>
                <a:ea typeface="华文中宋" pitchFamily="2" charset="-122"/>
              </a:rPr>
              <a:t>意境意象类错误</a:t>
            </a:r>
            <a:r>
              <a:rPr lang="zh-CN" altLang="en-US" sz="2800" b="1">
                <a:solidFill>
                  <a:srgbClr val="000000"/>
                </a:solidFill>
                <a:latin typeface="Arial" pitchFamily="34" charset="0"/>
                <a:ea typeface="华文中宋" pitchFamily="2" charset="-122"/>
              </a:rPr>
              <a:t>：对诗歌的意象的含义判断错误</a:t>
            </a:r>
            <a:r>
              <a:rPr lang="en-US" altLang="zh-CN" sz="2800" b="1">
                <a:solidFill>
                  <a:srgbClr val="000000"/>
                </a:solidFill>
                <a:latin typeface="Arial" pitchFamily="34" charset="0"/>
                <a:ea typeface="华文中宋" pitchFamily="2" charset="-122"/>
              </a:rPr>
              <a:t>;</a:t>
            </a:r>
            <a:r>
              <a:rPr lang="zh-CN" altLang="en-US" sz="2800" b="1">
                <a:solidFill>
                  <a:srgbClr val="000000"/>
                </a:solidFill>
                <a:latin typeface="Arial" pitchFamily="34" charset="0"/>
                <a:ea typeface="华文中宋" pitchFamily="2" charset="-122"/>
              </a:rPr>
              <a:t>或对意境的概括错误。</a:t>
            </a:r>
          </a:p>
          <a:p>
            <a:pPr lvl="0">
              <a:lnSpc>
                <a:spcPct val="150000"/>
              </a:lnSpc>
            </a:pPr>
            <a:r>
              <a:rPr lang="en-US" altLang="zh-CN" sz="2800" b="1">
                <a:solidFill>
                  <a:srgbClr val="000000"/>
                </a:solidFill>
                <a:latin typeface="Arial" pitchFamily="34" charset="0"/>
                <a:ea typeface="华文中宋" pitchFamily="2" charset="-122"/>
              </a:rPr>
              <a:t>3.</a:t>
            </a:r>
            <a:r>
              <a:rPr lang="zh-CN" altLang="en-US" sz="2800" b="1">
                <a:solidFill>
                  <a:srgbClr val="FF0000"/>
                </a:solidFill>
                <a:latin typeface="Arial" pitchFamily="34" charset="0"/>
                <a:ea typeface="华文中宋" pitchFamily="2" charset="-122"/>
              </a:rPr>
              <a:t>技巧手法类错误</a:t>
            </a:r>
            <a:r>
              <a:rPr lang="zh-CN" altLang="en-US" sz="2800" b="1">
                <a:solidFill>
                  <a:srgbClr val="000000"/>
                </a:solidFill>
                <a:latin typeface="Arial" pitchFamily="34" charset="0"/>
                <a:ea typeface="华文中宋" pitchFamily="2" charset="-122"/>
              </a:rPr>
              <a:t>：对诗歌运用的写作技巧的类型或作用判断错误。</a:t>
            </a:r>
          </a:p>
          <a:p>
            <a:pPr lvl="0">
              <a:lnSpc>
                <a:spcPct val="150000"/>
              </a:lnSpc>
            </a:pPr>
            <a:r>
              <a:rPr lang="en-US" altLang="zh-CN" sz="2800" b="1">
                <a:solidFill>
                  <a:srgbClr val="000000"/>
                </a:solidFill>
                <a:latin typeface="Arial" pitchFamily="34" charset="0"/>
                <a:ea typeface="华文中宋" pitchFamily="2" charset="-122"/>
              </a:rPr>
              <a:t>4.</a:t>
            </a:r>
            <a:r>
              <a:rPr lang="zh-CN" altLang="en-US" sz="2800" b="1">
                <a:solidFill>
                  <a:srgbClr val="FF0000"/>
                </a:solidFill>
                <a:latin typeface="Arial" pitchFamily="34" charset="0"/>
                <a:ea typeface="华文中宋" pitchFamily="2" charset="-122"/>
              </a:rPr>
              <a:t>思想情感类错误</a:t>
            </a:r>
            <a:r>
              <a:rPr lang="zh-CN" altLang="en-US" sz="2800" b="1">
                <a:solidFill>
                  <a:srgbClr val="000000"/>
                </a:solidFill>
                <a:latin typeface="Arial" pitchFamily="34" charset="0"/>
                <a:ea typeface="华文中宋" pitchFamily="2" charset="-122"/>
              </a:rPr>
              <a:t>：拔高情感</a:t>
            </a:r>
            <a:r>
              <a:rPr lang="en-US" altLang="zh-CN" sz="2800" b="1">
                <a:solidFill>
                  <a:srgbClr val="000000"/>
                </a:solidFill>
                <a:latin typeface="Arial" pitchFamily="34" charset="0"/>
                <a:ea typeface="华文中宋" pitchFamily="2" charset="-122"/>
              </a:rPr>
              <a:t>(</a:t>
            </a:r>
            <a:r>
              <a:rPr lang="zh-CN" altLang="en-US" sz="2800" b="1">
                <a:solidFill>
                  <a:srgbClr val="000000"/>
                </a:solidFill>
                <a:latin typeface="Arial" pitchFamily="34" charset="0"/>
                <a:ea typeface="华文中宋" pitchFamily="2" charset="-122"/>
              </a:rPr>
              <a:t>对诗歌中描写的情感故意妄加引申，添上某种光圈</a:t>
            </a:r>
            <a:r>
              <a:rPr lang="en-US" altLang="zh-CN" sz="2800" b="1">
                <a:solidFill>
                  <a:srgbClr val="000000"/>
                </a:solidFill>
                <a:latin typeface="Arial" pitchFamily="34" charset="0"/>
                <a:ea typeface="华文中宋" pitchFamily="2" charset="-122"/>
              </a:rPr>
              <a:t>);</a:t>
            </a:r>
            <a:r>
              <a:rPr lang="zh-CN" altLang="en-US" sz="2800" b="1">
                <a:solidFill>
                  <a:srgbClr val="000000"/>
                </a:solidFill>
                <a:latin typeface="Arial" pitchFamily="34" charset="0"/>
                <a:ea typeface="华文中宋" pitchFamily="2" charset="-122"/>
              </a:rPr>
              <a:t>或转移情感。</a:t>
            </a:r>
          </a:p>
          <a:p>
            <a:pPr lvl="0">
              <a:lnSpc>
                <a:spcPct val="150000"/>
              </a:lnSpc>
            </a:pPr>
            <a:r>
              <a:rPr lang="en-US" altLang="zh-CN" sz="2800" b="1">
                <a:solidFill>
                  <a:srgbClr val="000000"/>
                </a:solidFill>
                <a:latin typeface="Arial" pitchFamily="34" charset="0"/>
                <a:ea typeface="华文中宋" pitchFamily="2" charset="-122"/>
              </a:rPr>
              <a:t>5.</a:t>
            </a:r>
            <a:r>
              <a:rPr lang="zh-CN" altLang="en-US" sz="2800" b="1">
                <a:solidFill>
                  <a:srgbClr val="FF0000"/>
                </a:solidFill>
                <a:latin typeface="Arial" pitchFamily="34" charset="0"/>
                <a:ea typeface="华文中宋" pitchFamily="2" charset="-122"/>
              </a:rPr>
              <a:t>观点内容类错误</a:t>
            </a:r>
            <a:r>
              <a:rPr lang="zh-CN" altLang="en-US" sz="2800" b="1">
                <a:latin typeface="Arial" pitchFamily="34" charset="0"/>
                <a:ea typeface="华文中宋" pitchFamily="2" charset="-122"/>
              </a:rPr>
              <a:t>：扩大范围</a:t>
            </a:r>
            <a:r>
              <a:rPr lang="en-US" altLang="zh-CN" sz="2800" b="1">
                <a:latin typeface="Arial" pitchFamily="34" charset="0"/>
                <a:ea typeface="华文中宋" pitchFamily="2" charset="-122"/>
              </a:rPr>
              <a:t>(</a:t>
            </a:r>
            <a:r>
              <a:rPr lang="zh-CN" altLang="en-US" sz="2800" b="1">
                <a:latin typeface="Arial" pitchFamily="34" charset="0"/>
                <a:ea typeface="华文中宋" pitchFamily="2" charset="-122"/>
              </a:rPr>
              <a:t>把作家的某一具体作品风格用其整体作品风格来</a:t>
            </a:r>
            <a:r>
              <a:rPr lang="zh-CN" altLang="en-US" sz="2800" b="1">
                <a:solidFill>
                  <a:srgbClr val="000000"/>
                </a:solidFill>
                <a:latin typeface="Arial" pitchFamily="34" charset="0"/>
                <a:ea typeface="华文中宋" pitchFamily="2" charset="-122"/>
              </a:rPr>
              <a:t>代替</a:t>
            </a:r>
            <a:r>
              <a:rPr lang="en-US" altLang="zh-CN" sz="2800" b="1">
                <a:solidFill>
                  <a:srgbClr val="000000"/>
                </a:solidFill>
                <a:latin typeface="Arial" pitchFamily="34" charset="0"/>
                <a:ea typeface="华文中宋" pitchFamily="2" charset="-122"/>
              </a:rPr>
              <a:t>)</a:t>
            </a:r>
          </a:p>
        </p:txBody>
      </p:sp>
    </p:spTree>
  </p:cSld>
  <p:clrMapOvr>
    <a:masterClrMapping/>
  </p:clrMapOvr>
  <p:transition/>
  <p:timing/>
</p:sld>
</file>

<file path=ppt/slides/slide7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1028" name="Picture 4" descr="学科网(www.zxxk.com)--教育资源门户，提供试卷、教案、课件、论文、素材及各类教学资源下载，还有大量而丰富的教学相关资讯！"/>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457200"/>
            <a:ext cx="9525" cy="9525"/>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78122" y="11896"/>
            <a:ext cx="9562233" cy="684803"/>
          </a:xfrm>
          <a:prstGeom prst="rect">
            <a:avLst/>
          </a:prstGeom>
        </p:spPr>
        <p:txBody>
          <a:bodyPr wrap="none">
            <a:spAutoFit/>
          </a:bodyPr>
          <a:lstStyle/>
          <a:p>
            <a:pPr lvl="0" algn="just">
              <a:lnSpc>
                <a:spcPct val="150000"/>
              </a:lnSpc>
              <a:spcAft>
                <a:spcPct val="0"/>
              </a:spcAft>
            </a:pPr>
            <a:r>
              <a:rPr lang="zh-CN" altLang="en-US" sz="2800" b="1">
                <a:solidFill>
                  <a:schemeClr val="accent5">
                    <a:lumMod val="50000"/>
                  </a:schemeClr>
                </a:solidFill>
                <a:latin typeface="启功字体简体" panose="03000509000000000000" pitchFamily="65" charset="-122"/>
                <a:ea typeface="启功字体简体" panose="03000509000000000000" pitchFamily="65" charset="-122"/>
              </a:rPr>
              <a:t>设误点一</a:t>
            </a:r>
            <a:r>
              <a:rPr lang="zh-CN" altLang="zh-CN" sz="2800" b="1" smtClean="0">
                <a:solidFill>
                  <a:schemeClr val="accent5">
                    <a:lumMod val="50000"/>
                  </a:schemeClr>
                </a:solidFill>
                <a:latin typeface="启功字体简体" panose="03000509000000000000" pitchFamily="65" charset="-122"/>
                <a:ea typeface="启功字体简体" panose="03000509000000000000" pitchFamily="65" charset="-122"/>
              </a:rPr>
              <a:t>：</a:t>
            </a:r>
            <a:r>
              <a:rPr lang="zh-CN" altLang="en-US" sz="2800" b="1">
                <a:solidFill>
                  <a:schemeClr val="accent5">
                    <a:lumMod val="50000"/>
                  </a:schemeClr>
                </a:solidFill>
                <a:latin typeface="启功字体简体" panose="03000509000000000000" pitchFamily="65" charset="-122"/>
                <a:ea typeface="启功字体简体" panose="03000509000000000000" pitchFamily="65" charset="-122"/>
              </a:rPr>
              <a:t>语言语风类错</a:t>
            </a:r>
            <a:r>
              <a:rPr lang="zh-CN" altLang="en-US" sz="2800" b="1" smtClean="0">
                <a:solidFill>
                  <a:schemeClr val="accent5">
                    <a:lumMod val="50000"/>
                  </a:schemeClr>
                </a:solidFill>
                <a:latin typeface="启功字体简体" panose="03000509000000000000" pitchFamily="65" charset="-122"/>
                <a:ea typeface="启功字体简体" panose="03000509000000000000" pitchFamily="65" charset="-122"/>
              </a:rPr>
              <a:t>误之</a:t>
            </a:r>
            <a:r>
              <a:rPr lang="zh-CN" altLang="zh-CN" sz="2800" b="1" smtClean="0">
                <a:solidFill>
                  <a:schemeClr val="accent5">
                    <a:lumMod val="50000"/>
                  </a:schemeClr>
                </a:solidFill>
                <a:latin typeface="启功字体简体" panose="03000509000000000000" pitchFamily="65" charset="-122"/>
                <a:ea typeface="启功字体简体" panose="03000509000000000000" pitchFamily="65" charset="-122"/>
              </a:rPr>
              <a:t>词</a:t>
            </a:r>
            <a:r>
              <a:rPr lang="zh-CN" altLang="zh-CN" sz="2800" b="1">
                <a:solidFill>
                  <a:schemeClr val="accent5">
                    <a:lumMod val="50000"/>
                  </a:schemeClr>
                </a:solidFill>
                <a:latin typeface="启功字体简体" panose="03000509000000000000" pitchFamily="65" charset="-122"/>
                <a:ea typeface="启功字体简体" panose="03000509000000000000" pitchFamily="65" charset="-122"/>
              </a:rPr>
              <a:t>句翻译不准，内容理解有误</a:t>
            </a:r>
          </a:p>
        </p:txBody>
      </p:sp>
      <p:sp>
        <p:nvSpPr>
          <p:cNvPr id="7" name="矩形 6"/>
          <p:cNvSpPr/>
          <p:nvPr/>
        </p:nvSpPr>
        <p:spPr>
          <a:xfrm>
            <a:off x="9525" y="3257014"/>
            <a:ext cx="12182475" cy="3600986"/>
          </a:xfrm>
          <a:prstGeom prst="rect">
            <a:avLst/>
          </a:prstGeom>
        </p:spPr>
        <p:txBody>
          <a:bodyPr wrap="square">
            <a:spAutoFit/>
          </a:bodyPr>
          <a:lstStyle/>
          <a:p>
            <a:pPr algn="just">
              <a:spcAft>
                <a:spcPct val="0"/>
              </a:spcAft>
            </a:pPr>
            <a:r>
              <a:rPr lang="en-US" altLang="zh-CN" sz="2000" b="1" kern="100" smtClean="0">
                <a:latin typeface="楷体" charset="-122"/>
                <a:ea typeface="楷体" charset="-122"/>
              </a:rPr>
              <a:t>1</a:t>
            </a:r>
            <a:r>
              <a:rPr lang="zh-CN" altLang="zh-CN" sz="2000" b="1" kern="100">
                <a:latin typeface="楷体" charset="-122"/>
                <a:ea typeface="楷体" charset="-122"/>
              </a:rPr>
              <a:t>．下面对这首诗歌思想内容与艺术特色的分析和鉴赏，不恰当的两项是（</a:t>
            </a:r>
            <a:r>
              <a:rPr lang="en-US" altLang="zh-CN" sz="2000" b="1" kern="100">
                <a:latin typeface="楷体" charset="-122"/>
                <a:ea typeface="楷体" charset="-122"/>
              </a:rPr>
              <a:t>    </a:t>
            </a:r>
            <a:r>
              <a:rPr lang="zh-CN" altLang="zh-CN" sz="2000" b="1" kern="100">
                <a:latin typeface="楷体" charset="-122"/>
                <a:ea typeface="楷体" charset="-122"/>
              </a:rPr>
              <a:t>）（</a:t>
            </a:r>
            <a:r>
              <a:rPr lang="en-US" altLang="zh-CN" sz="2000" b="1" kern="100">
                <a:latin typeface="楷体" charset="-122"/>
                <a:ea typeface="楷体" charset="-122"/>
              </a:rPr>
              <a:t>    </a:t>
            </a:r>
            <a:r>
              <a:rPr lang="zh-CN" altLang="zh-CN" sz="2000" b="1" kern="100">
                <a:latin typeface="楷体" charset="-122"/>
                <a:ea typeface="楷体" charset="-122"/>
              </a:rPr>
              <a:t>）</a:t>
            </a:r>
          </a:p>
          <a:p>
            <a:pPr algn="just">
              <a:spcAft>
                <a:spcPct val="0"/>
              </a:spcAft>
            </a:pPr>
            <a:r>
              <a:rPr lang="en-US" altLang="zh-CN" sz="2000" b="1" kern="100">
                <a:latin typeface="楷体" charset="-122"/>
                <a:ea typeface="楷体" charset="-122"/>
              </a:rPr>
              <a:t>A</a:t>
            </a:r>
            <a:r>
              <a:rPr lang="zh-CN" altLang="zh-CN" sz="2000" b="1" kern="100">
                <a:latin typeface="楷体" charset="-122"/>
                <a:ea typeface="楷体" charset="-122"/>
              </a:rPr>
              <a:t>．诗人行至西塞山这个东吴江防边塞，前望江水，历史往事等引起丰富的联想，但诗人并没有借西塞山势发盛衰荣辱的感叹。</a:t>
            </a:r>
          </a:p>
          <a:p>
            <a:pPr algn="just">
              <a:spcAft>
                <a:spcPct val="0"/>
              </a:spcAft>
            </a:pPr>
            <a:r>
              <a:rPr lang="en-US" altLang="zh-CN" sz="2000" b="1" kern="100">
                <a:latin typeface="楷体" charset="-122"/>
                <a:ea typeface="楷体" charset="-122"/>
              </a:rPr>
              <a:t>B</a:t>
            </a:r>
            <a:r>
              <a:rPr lang="zh-CN" altLang="zh-CN" sz="2000" b="1" kern="100">
                <a:latin typeface="楷体" charset="-122"/>
                <a:ea typeface="楷体" charset="-122"/>
              </a:rPr>
              <a:t>．颔联写诗人所见，前望是庐山，后看是斜月；</a:t>
            </a:r>
            <a:r>
              <a:rPr lang="zh-CN" altLang="zh-CN" sz="2000" b="1" kern="100">
                <a:solidFill>
                  <a:srgbClr val="FF0000"/>
                </a:solidFill>
                <a:latin typeface="楷体" charset="-122"/>
                <a:ea typeface="楷体" charset="-122"/>
              </a:rPr>
              <a:t>“渐映”写月光逐渐明亮</a:t>
            </a:r>
            <a:r>
              <a:rPr lang="zh-CN" altLang="zh-CN" sz="2000" b="1" kern="100">
                <a:latin typeface="楷体" charset="-122"/>
                <a:ea typeface="楷体" charset="-122"/>
              </a:rPr>
              <a:t>，“斜生”巧妙的写时间的推移、位差的变化。</a:t>
            </a:r>
          </a:p>
          <a:p>
            <a:pPr algn="just">
              <a:spcAft>
                <a:spcPct val="0"/>
              </a:spcAft>
            </a:pPr>
            <a:r>
              <a:rPr lang="en-US" altLang="zh-CN" sz="2000" b="1" kern="100">
                <a:latin typeface="楷体" charset="-122"/>
                <a:ea typeface="楷体" charset="-122"/>
              </a:rPr>
              <a:t>C</a:t>
            </a:r>
            <a:r>
              <a:rPr lang="zh-CN" altLang="zh-CN" sz="2000" b="1" kern="100">
                <a:latin typeface="楷体" charset="-122"/>
                <a:ea typeface="楷体" charset="-122"/>
              </a:rPr>
              <a:t>．颈</a:t>
            </a:r>
            <a:r>
              <a:rPr lang="zh-CN" altLang="zh-CN" sz="2000" b="1" kern="100" smtClean="0">
                <a:latin typeface="楷体" charset="-122"/>
                <a:ea typeface="楷体" charset="-122"/>
              </a:rPr>
              <a:t>联</a:t>
            </a:r>
            <a:r>
              <a:rPr lang="zh-CN" altLang="en-US" sz="2000" b="1" kern="100" smtClean="0">
                <a:solidFill>
                  <a:srgbClr val="FF0000"/>
                </a:solidFill>
                <a:latin typeface="楷体" charset="-122"/>
                <a:ea typeface="楷体" charset="-122"/>
              </a:rPr>
              <a:t>化虚为实</a:t>
            </a:r>
            <a:r>
              <a:rPr lang="zh-CN" altLang="zh-CN" sz="2000" b="1" kern="100" smtClean="0">
                <a:latin typeface="楷体" charset="-122"/>
                <a:ea typeface="楷体" charset="-122"/>
              </a:rPr>
              <a:t>，</a:t>
            </a:r>
            <a:r>
              <a:rPr lang="zh-CN" altLang="zh-CN" sz="2000" b="1" kern="100">
                <a:latin typeface="楷体" charset="-122"/>
                <a:ea typeface="楷体" charset="-122"/>
              </a:rPr>
              <a:t>把西塞山一带异时生长成熟的植物作艺术的归纳，使得描绘的景物更加富有艺术魅力和生活情趣。</a:t>
            </a:r>
          </a:p>
          <a:p>
            <a:pPr algn="just">
              <a:spcAft>
                <a:spcPct val="0"/>
              </a:spcAft>
            </a:pPr>
            <a:r>
              <a:rPr lang="en-US" altLang="zh-CN" sz="2000" b="1" kern="100">
                <a:latin typeface="楷体" charset="-122"/>
                <a:ea typeface="楷体" charset="-122"/>
              </a:rPr>
              <a:t>D</a:t>
            </a:r>
            <a:r>
              <a:rPr lang="zh-CN" altLang="zh-CN" sz="2000" b="1" kern="100">
                <a:latin typeface="楷体" charset="-122"/>
                <a:ea typeface="楷体" charset="-122"/>
              </a:rPr>
              <a:t>．尾联，表现了诗人对西塞山的爱恋，他把芦花化作宁静恬适的生活伴侣，期望有一天独棹扁舟而来，依傍芦荻结庵而居</a:t>
            </a:r>
            <a:r>
              <a:rPr lang="zh-CN" altLang="zh-CN" sz="2000" b="1" kern="100" smtClean="0">
                <a:latin typeface="楷体" charset="-122"/>
                <a:ea typeface="楷体" charset="-122"/>
              </a:rPr>
              <a:t>。</a:t>
            </a:r>
            <a:endParaRPr lang="en-US" altLang="zh-CN" sz="2000" b="1" kern="100" smtClean="0">
              <a:latin typeface="楷体" charset="-122"/>
              <a:ea typeface="楷体" charset="-122"/>
            </a:endParaRPr>
          </a:p>
          <a:p>
            <a:pPr algn="just">
              <a:spcAft>
                <a:spcPct val="0"/>
              </a:spcAft>
            </a:pPr>
            <a:r>
              <a:rPr lang="en-US" altLang="zh-CN" sz="2000" b="1" kern="100" smtClean="0">
                <a:latin typeface="楷体" charset="-122"/>
                <a:ea typeface="楷体" charset="-122"/>
              </a:rPr>
              <a:t>E</a:t>
            </a:r>
            <a:r>
              <a:rPr lang="zh-CN" altLang="zh-CN" sz="2000" b="1" kern="100">
                <a:latin typeface="楷体" charset="-122"/>
                <a:ea typeface="楷体" charset="-122"/>
              </a:rPr>
              <a:t>．这首诗写诗人舟行至西塞山下时所见所感，前两联暗示诗人的行迹，第三联写出对此地烹紫薇、摘黄柑的乡间生活的赞美</a:t>
            </a:r>
            <a:r>
              <a:rPr lang="zh-CN" altLang="zh-CN" sz="2800" b="1" kern="100">
                <a:latin typeface="楷体" charset="-122"/>
                <a:ea typeface="楷体" charset="-122"/>
              </a:rPr>
              <a:t>。</a:t>
            </a:r>
          </a:p>
        </p:txBody>
      </p:sp>
      <p:sp>
        <p:nvSpPr>
          <p:cNvPr id="2" name="矩形 1"/>
          <p:cNvSpPr/>
          <p:nvPr/>
        </p:nvSpPr>
        <p:spPr>
          <a:xfrm>
            <a:off x="6341849" y="696699"/>
            <a:ext cx="5458265" cy="3046988"/>
          </a:xfrm>
          <a:prstGeom prst="rect">
            <a:avLst/>
          </a:prstGeom>
        </p:spPr>
        <p:txBody>
          <a:bodyPr wrap="square">
            <a:spAutoFit/>
          </a:bodyPr>
          <a:lstStyle/>
          <a:p>
            <a:pPr lvl="0" eaLnBrk="0" fontAlgn="base" hangingPunct="0">
              <a:spcBef>
                <a:spcPct val="0"/>
              </a:spcBef>
              <a:spcAft>
                <a:spcPct val="0"/>
              </a:spcAft>
            </a:pPr>
            <a:r>
              <a:rPr lang="zh-CN" altLang="en-US" sz="2400" b="1" smtClean="0">
                <a:latin typeface="楷体" charset="-122"/>
                <a:ea typeface="楷体" charset="-122"/>
                <a:cs typeface="Times New Roman" pitchFamily="18" charset="0"/>
              </a:rPr>
              <a:t>答题方法：</a:t>
            </a:r>
            <a:endParaRPr lang="en-US" altLang="zh-CN" sz="2400" b="1" smtClean="0">
              <a:latin typeface="楷体" charset="-122"/>
              <a:ea typeface="楷体" charset="-122"/>
              <a:cs typeface="Times New Roman" pitchFamily="18" charset="0"/>
            </a:endParaRPr>
          </a:p>
          <a:p>
            <a:pPr lvl="0" eaLnBrk="0" fontAlgn="base" hangingPunct="0">
              <a:spcBef>
                <a:spcPct val="0"/>
              </a:spcBef>
              <a:spcAft>
                <a:spcPct val="0"/>
              </a:spcAft>
            </a:pPr>
            <a:r>
              <a:rPr lang="en-US" altLang="zh-CN" sz="2400" b="1" smtClean="0">
                <a:latin typeface="楷体" charset="-122"/>
                <a:ea typeface="楷体" charset="-122"/>
                <a:cs typeface="Times New Roman" pitchFamily="18" charset="0"/>
              </a:rPr>
              <a:t>1.</a:t>
            </a:r>
            <a:r>
              <a:rPr lang="zh-CN" altLang="zh-CN" sz="2400" b="1" smtClean="0">
                <a:latin typeface="楷体" charset="-122"/>
                <a:ea typeface="楷体" charset="-122"/>
                <a:cs typeface="Times New Roman" pitchFamily="18" charset="0"/>
              </a:rPr>
              <a:t>回</a:t>
            </a:r>
            <a:r>
              <a:rPr lang="zh-CN" altLang="zh-CN" sz="2400" b="1">
                <a:latin typeface="楷体" charset="-122"/>
                <a:ea typeface="楷体" charset="-122"/>
                <a:cs typeface="Times New Roman" pitchFamily="18" charset="0"/>
              </a:rPr>
              <a:t>归诗歌词句，从整体上把握诗歌内容</a:t>
            </a:r>
            <a:r>
              <a:rPr lang="zh-CN" altLang="zh-CN" sz="2400" b="1" smtClean="0">
                <a:latin typeface="楷体" charset="-122"/>
                <a:ea typeface="楷体" charset="-122"/>
                <a:cs typeface="Times New Roman" pitchFamily="18" charset="0"/>
              </a:rPr>
              <a:t>。</a:t>
            </a:r>
            <a:endParaRPr lang="en-US" altLang="zh-CN" sz="2400" b="1" smtClean="0">
              <a:latin typeface="楷体" charset="-122"/>
              <a:ea typeface="楷体" charset="-122"/>
              <a:cs typeface="Times New Roman" pitchFamily="18" charset="0"/>
            </a:endParaRPr>
          </a:p>
          <a:p>
            <a:pPr lvl="0" eaLnBrk="0" fontAlgn="base" hangingPunct="0">
              <a:spcBef>
                <a:spcPct val="0"/>
              </a:spcBef>
              <a:spcAft>
                <a:spcPct val="0"/>
              </a:spcAft>
            </a:pPr>
            <a:r>
              <a:rPr lang="en-US" altLang="zh-CN" sz="2400" b="1" smtClean="0">
                <a:latin typeface="楷体" charset="-122"/>
                <a:ea typeface="楷体" charset="-122"/>
                <a:cs typeface="Times New Roman" pitchFamily="18" charset="0"/>
              </a:rPr>
              <a:t>2.</a:t>
            </a:r>
            <a:r>
              <a:rPr lang="zh-CN" altLang="zh-CN" sz="2400" b="1" smtClean="0">
                <a:latin typeface="楷体" charset="-122"/>
                <a:ea typeface="楷体" charset="-122"/>
                <a:cs typeface="Times New Roman" pitchFamily="18" charset="0"/>
              </a:rPr>
              <a:t>关</a:t>
            </a:r>
            <a:r>
              <a:rPr lang="zh-CN" altLang="zh-CN" sz="2400" b="1">
                <a:latin typeface="楷体" charset="-122"/>
                <a:ea typeface="楷体" charset="-122"/>
                <a:cs typeface="Times New Roman" pitchFamily="18" charset="0"/>
              </a:rPr>
              <a:t>注景物描写的</a:t>
            </a:r>
            <a:r>
              <a:rPr lang="zh-CN" altLang="zh-CN" sz="2400" b="1">
                <a:solidFill>
                  <a:srgbClr val="FF0000"/>
                </a:solidFill>
                <a:latin typeface="楷体" charset="-122"/>
                <a:ea typeface="楷体" charset="-122"/>
                <a:cs typeface="Times New Roman" pitchFamily="18" charset="0"/>
              </a:rPr>
              <a:t>时节、地点、特点</a:t>
            </a:r>
            <a:r>
              <a:rPr lang="zh-CN" altLang="zh-CN" sz="2400" b="1" smtClean="0">
                <a:latin typeface="楷体" charset="-122"/>
                <a:ea typeface="楷体" charset="-122"/>
                <a:cs typeface="Times New Roman" pitchFamily="18" charset="0"/>
              </a:rPr>
              <a:t>；</a:t>
            </a:r>
            <a:r>
              <a:rPr lang="zh-CN" altLang="zh-CN" sz="2400" kern="100">
                <a:latin typeface="楷体" charset="-122"/>
                <a:ea typeface="楷体" charset="-122"/>
              </a:rPr>
              <a:t> </a:t>
            </a:r>
            <a:endParaRPr lang="en-US" altLang="zh-CN" sz="2400" kern="100" smtClean="0">
              <a:latin typeface="楷体" charset="-122"/>
              <a:ea typeface="楷体" charset="-122"/>
            </a:endParaRPr>
          </a:p>
          <a:p>
            <a:pPr lvl="0" eaLnBrk="0" fontAlgn="base" hangingPunct="0">
              <a:spcBef>
                <a:spcPct val="0"/>
              </a:spcBef>
              <a:spcAft>
                <a:spcPct val="0"/>
              </a:spcAft>
            </a:pPr>
            <a:r>
              <a:rPr lang="en-US" altLang="zh-CN" sz="2400" kern="100" smtClean="0">
                <a:latin typeface="楷体" charset="-122"/>
                <a:ea typeface="楷体" charset="-122"/>
              </a:rPr>
              <a:t>3.</a:t>
            </a:r>
            <a:r>
              <a:rPr lang="zh-CN" altLang="zh-CN" sz="2400" b="1" smtClean="0">
                <a:latin typeface="楷体" charset="-122"/>
                <a:ea typeface="楷体" charset="-122"/>
                <a:cs typeface="Times New Roman" pitchFamily="18" charset="0"/>
              </a:rPr>
              <a:t>关</a:t>
            </a:r>
            <a:r>
              <a:rPr lang="zh-CN" altLang="zh-CN" sz="2400" b="1">
                <a:latin typeface="楷体" charset="-122"/>
                <a:ea typeface="楷体" charset="-122"/>
                <a:cs typeface="Times New Roman" pitchFamily="18" charset="0"/>
              </a:rPr>
              <a:t>注</a:t>
            </a:r>
            <a:r>
              <a:rPr lang="zh-CN" altLang="zh-CN" sz="2400" b="1">
                <a:solidFill>
                  <a:srgbClr val="FF0000"/>
                </a:solidFill>
                <a:latin typeface="楷体" charset="-122"/>
                <a:ea typeface="楷体" charset="-122"/>
                <a:cs typeface="Times New Roman" pitchFamily="18" charset="0"/>
              </a:rPr>
              <a:t>事件、人物、动作或评</a:t>
            </a:r>
            <a:r>
              <a:rPr lang="zh-CN" altLang="zh-CN" sz="2400" b="1" smtClean="0">
                <a:solidFill>
                  <a:srgbClr val="FF0000"/>
                </a:solidFill>
                <a:latin typeface="楷体" charset="-122"/>
                <a:ea typeface="楷体" charset="-122"/>
                <a:cs typeface="Times New Roman" pitchFamily="18" charset="0"/>
              </a:rPr>
              <a:t>价</a:t>
            </a:r>
            <a:r>
              <a:rPr lang="zh-CN" altLang="en-US" sz="2400" b="1" smtClean="0">
                <a:latin typeface="楷体" charset="-122"/>
                <a:ea typeface="楷体" charset="-122"/>
                <a:cs typeface="Times New Roman" pitchFamily="18" charset="0"/>
              </a:rPr>
              <a:t>；</a:t>
            </a:r>
            <a:endParaRPr lang="zh-CN" altLang="zh-CN" sz="3200">
              <a:latin typeface="楷体" charset="-122"/>
              <a:ea typeface="楷体" charset="-122"/>
            </a:endParaRPr>
          </a:p>
          <a:p>
            <a:pPr eaLnBrk="0" fontAlgn="base" hangingPunct="0">
              <a:spcBef>
                <a:spcPct val="0"/>
              </a:spcBef>
              <a:spcAft>
                <a:spcPct val="0"/>
              </a:spcAft>
            </a:pPr>
            <a:r>
              <a:rPr lang="en-US" altLang="zh-CN" sz="2400" b="1" smtClean="0">
                <a:latin typeface="楷体" charset="-122"/>
                <a:ea typeface="楷体" charset="-122"/>
                <a:cs typeface="Times New Roman" pitchFamily="18" charset="0"/>
              </a:rPr>
              <a:t>4.</a:t>
            </a:r>
            <a:r>
              <a:rPr lang="zh-CN" altLang="zh-CN" sz="2400" b="1" smtClean="0">
                <a:latin typeface="楷体" charset="-122"/>
                <a:ea typeface="楷体" charset="-122"/>
                <a:cs typeface="Times New Roman" pitchFamily="18" charset="0"/>
              </a:rPr>
              <a:t>关</a:t>
            </a:r>
            <a:r>
              <a:rPr lang="zh-CN" altLang="zh-CN" sz="2400" b="1">
                <a:latin typeface="楷体" charset="-122"/>
                <a:ea typeface="楷体" charset="-122"/>
                <a:cs typeface="Times New Roman" pitchFamily="18" charset="0"/>
              </a:rPr>
              <a:t>注选项中的</a:t>
            </a:r>
            <a:r>
              <a:rPr lang="zh-CN" altLang="zh-CN" sz="2400" b="1">
                <a:solidFill>
                  <a:srgbClr val="FF0000"/>
                </a:solidFill>
                <a:latin typeface="楷体" charset="-122"/>
                <a:ea typeface="楷体" charset="-122"/>
                <a:cs typeface="Times New Roman" pitchFamily="18" charset="0"/>
              </a:rPr>
              <a:t>“意思是”、“状写”、“描绘”、“刻画”</a:t>
            </a:r>
            <a:r>
              <a:rPr lang="zh-CN" altLang="zh-CN" sz="2400" b="1">
                <a:latin typeface="楷体" charset="-122"/>
                <a:ea typeface="楷体" charset="-122"/>
                <a:cs typeface="Times New Roman" pitchFamily="18" charset="0"/>
              </a:rPr>
              <a:t>等词</a:t>
            </a:r>
            <a:r>
              <a:rPr lang="zh-CN" altLang="zh-CN" sz="2400" b="1" smtClean="0">
                <a:latin typeface="楷体" charset="-122"/>
                <a:ea typeface="楷体" charset="-122"/>
                <a:cs typeface="Times New Roman" pitchFamily="18" charset="0"/>
              </a:rPr>
              <a:t>。</a:t>
            </a:r>
            <a:endParaRPr lang="en-US" altLang="zh-CN" sz="2400" b="1" smtClean="0">
              <a:latin typeface="楷体" charset="-122"/>
              <a:ea typeface="楷体" charset="-122"/>
              <a:cs typeface="Times New Roman" pitchFamily="18" charset="0"/>
            </a:endParaRPr>
          </a:p>
          <a:p>
            <a:pPr lvl="0" eaLnBrk="0" fontAlgn="base" hangingPunct="0">
              <a:spcBef>
                <a:spcPct val="0"/>
              </a:spcBef>
              <a:spcAft>
                <a:spcPct val="0"/>
              </a:spcAft>
            </a:pPr>
            <a:endParaRPr lang="zh-CN" altLang="zh-CN" sz="2400"/>
          </a:p>
        </p:txBody>
      </p:sp>
      <p:sp>
        <p:nvSpPr>
          <p:cNvPr id="3" name="矩形 2"/>
          <p:cNvSpPr/>
          <p:nvPr/>
        </p:nvSpPr>
        <p:spPr>
          <a:xfrm>
            <a:off x="9525" y="683007"/>
            <a:ext cx="6785169" cy="2308324"/>
          </a:xfrm>
          <a:prstGeom prst="rect">
            <a:avLst/>
          </a:prstGeom>
        </p:spPr>
        <p:txBody>
          <a:bodyPr wrap="square">
            <a:spAutoFit/>
          </a:bodyPr>
          <a:lstStyle/>
          <a:p>
            <a:pPr algn="ctr">
              <a:spcAft>
                <a:spcPct val="0"/>
              </a:spcAft>
            </a:pPr>
            <a:r>
              <a:rPr lang="zh-CN" altLang="zh-CN" sz="2400" b="1" kern="0">
                <a:solidFill>
                  <a:srgbClr val="FF0000"/>
                </a:solidFill>
                <a:latin typeface="Times New Roman" pitchFamily="18" charset="0"/>
                <a:cs typeface="宋体" panose="02010600030101010101" pitchFamily="2" charset="-122"/>
              </a:rPr>
              <a:t>西塞山下作</a:t>
            </a:r>
            <a:endParaRPr lang="zh-CN" altLang="zh-CN" sz="2400" b="1" kern="100">
              <a:solidFill>
                <a:srgbClr val="FF0000"/>
              </a:solidFill>
              <a:latin typeface="Times New Roman" pitchFamily="18" charset="0"/>
            </a:endParaRPr>
          </a:p>
          <a:p>
            <a:pPr algn="ctr">
              <a:spcAft>
                <a:spcPct val="0"/>
              </a:spcAft>
            </a:pPr>
            <a:r>
              <a:rPr lang="zh-CN" altLang="zh-CN" sz="2400" b="1" kern="0">
                <a:solidFill>
                  <a:srgbClr val="FF0000"/>
                </a:solidFill>
                <a:latin typeface="Times New Roman" pitchFamily="18" charset="0"/>
                <a:ea typeface="仿宋" panose="02010609060101010101" charset="-122"/>
                <a:cs typeface="仿宋" panose="02010609060101010101" charset="-122"/>
              </a:rPr>
              <a:t>韦庄</a:t>
            </a:r>
            <a:endParaRPr lang="zh-CN" altLang="zh-CN" sz="2400" b="1" kern="100">
              <a:solidFill>
                <a:srgbClr val="FF0000"/>
              </a:solidFill>
              <a:latin typeface="Times New Roman" pitchFamily="18" charset="0"/>
            </a:endParaRPr>
          </a:p>
          <a:p>
            <a:pPr algn="ctr">
              <a:spcAft>
                <a:spcPct val="0"/>
              </a:spcAft>
            </a:pPr>
            <a:r>
              <a:rPr lang="zh-CN" altLang="zh-CN" sz="2400" b="1" kern="100">
                <a:solidFill>
                  <a:srgbClr val="FF0000"/>
                </a:solidFill>
                <a:latin typeface="Times New Roman" pitchFamily="18" charset="0"/>
                <a:ea typeface="楷体" charset="-122"/>
              </a:rPr>
              <a:t>西塞山前水似蓝，乱云如絮满澄潭。</a:t>
            </a:r>
            <a:endParaRPr lang="zh-CN" altLang="zh-CN" sz="2400" b="1" kern="100">
              <a:solidFill>
                <a:srgbClr val="FF0000"/>
              </a:solidFill>
              <a:latin typeface="Times New Roman" pitchFamily="18" charset="0"/>
            </a:endParaRPr>
          </a:p>
          <a:p>
            <a:pPr algn="ctr">
              <a:spcAft>
                <a:spcPct val="0"/>
              </a:spcAft>
            </a:pPr>
            <a:r>
              <a:rPr lang="zh-CN" altLang="zh-CN" sz="2400" b="1" kern="100">
                <a:solidFill>
                  <a:srgbClr val="FF0000"/>
                </a:solidFill>
                <a:latin typeface="Times New Roman" pitchFamily="18" charset="0"/>
                <a:ea typeface="楷体" charset="-122"/>
              </a:rPr>
              <a:t>孤</a:t>
            </a:r>
            <a:r>
              <a:rPr lang="zh-CN" altLang="zh-CN" sz="2400" b="1" kern="100" smtClean="0">
                <a:solidFill>
                  <a:srgbClr val="FF0000"/>
                </a:solidFill>
                <a:latin typeface="Times New Roman" pitchFamily="18" charset="0"/>
                <a:ea typeface="楷体" charset="-122"/>
              </a:rPr>
              <a:t>峰渐</a:t>
            </a:r>
            <a:r>
              <a:rPr lang="zh-CN" altLang="zh-CN" sz="2400" b="1" kern="100">
                <a:solidFill>
                  <a:srgbClr val="FF0000"/>
                </a:solidFill>
                <a:latin typeface="Times New Roman" pitchFamily="18" charset="0"/>
                <a:ea typeface="楷体" charset="-122"/>
              </a:rPr>
              <a:t>映湓城北，片月斜生梦泽南。</a:t>
            </a:r>
            <a:endParaRPr lang="zh-CN" altLang="zh-CN" sz="2400" b="1" kern="100">
              <a:solidFill>
                <a:srgbClr val="FF0000"/>
              </a:solidFill>
              <a:latin typeface="Times New Roman" pitchFamily="18" charset="0"/>
            </a:endParaRPr>
          </a:p>
          <a:p>
            <a:pPr algn="ctr">
              <a:spcAft>
                <a:spcPct val="0"/>
              </a:spcAft>
            </a:pPr>
            <a:r>
              <a:rPr lang="zh-CN" altLang="zh-CN" sz="2400" b="1" kern="100" smtClean="0">
                <a:solidFill>
                  <a:srgbClr val="FF0000"/>
                </a:solidFill>
                <a:latin typeface="Times New Roman" pitchFamily="18" charset="0"/>
                <a:ea typeface="楷体" charset="-122"/>
              </a:rPr>
              <a:t>爨动</a:t>
            </a:r>
            <a:r>
              <a:rPr lang="zh-CN" altLang="zh-CN" sz="2400" b="1" kern="100">
                <a:solidFill>
                  <a:srgbClr val="FF0000"/>
                </a:solidFill>
                <a:latin typeface="Times New Roman" pitchFamily="18" charset="0"/>
                <a:ea typeface="楷体" charset="-122"/>
              </a:rPr>
              <a:t>晓烟烹紫蕨，露和香蒂摘黄柑。</a:t>
            </a:r>
            <a:endParaRPr lang="zh-CN" altLang="zh-CN" sz="2400" b="1" kern="100">
              <a:solidFill>
                <a:srgbClr val="FF0000"/>
              </a:solidFill>
              <a:latin typeface="Times New Roman" pitchFamily="18" charset="0"/>
            </a:endParaRPr>
          </a:p>
          <a:p>
            <a:pPr algn="ctr"/>
            <a:r>
              <a:rPr lang="zh-CN" altLang="zh-CN" sz="2400" b="1" kern="100">
                <a:solidFill>
                  <a:srgbClr val="FF0000"/>
                </a:solidFill>
                <a:latin typeface="Times New Roman" pitchFamily="18" charset="0"/>
                <a:ea typeface="楷体" charset="-122"/>
              </a:rPr>
              <a:t>他年却棹扁舟去，终傍芦花结一庵</a:t>
            </a:r>
            <a:r>
              <a:rPr lang="zh-CN" altLang="zh-CN" sz="2400" b="1" kern="100" smtClean="0">
                <a:solidFill>
                  <a:srgbClr val="FF0000"/>
                </a:solidFill>
                <a:latin typeface="Times New Roman" pitchFamily="18" charset="0"/>
                <a:ea typeface="楷体" charset="-122"/>
              </a:rPr>
              <a:t>。</a:t>
            </a:r>
            <a:endParaRPr lang="en-US" altLang="zh-CN" sz="2400" b="1" kern="100">
              <a:solidFill>
                <a:srgbClr val="FF0000"/>
              </a:solidFill>
              <a:latin typeface="Times New Roman" pitchFamily="18" charset="0"/>
              <a:ea typeface="楷体"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1028" name="Picture 4" descr="学科网(www.zxxk.com)--教育资源门户，提供试卷、教案、课件、论文、素材及各类教学资源下载，还有大量而丰富的教学相关资讯！"/>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457200"/>
            <a:ext cx="9525" cy="9525"/>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154746" y="4713985"/>
            <a:ext cx="12135174" cy="1938992"/>
          </a:xfrm>
          <a:prstGeom prst="rect">
            <a:avLst/>
          </a:prstGeom>
        </p:spPr>
        <p:txBody>
          <a:bodyPr wrap="square">
            <a:spAutoFit/>
          </a:bodyPr>
          <a:lstStyle/>
          <a:p>
            <a:pPr lvl="0" eaLnBrk="0" fontAlgn="base" hangingPunct="0">
              <a:spcBef>
                <a:spcPct val="0"/>
              </a:spcBef>
              <a:spcAft>
                <a:spcPct val="0"/>
              </a:spcAft>
            </a:pPr>
            <a:r>
              <a:rPr lang="en-US" altLang="zh-CN" sz="2000" b="1">
                <a:latin typeface="Times New Roman" pitchFamily="18" charset="0"/>
                <a:cs typeface="Times New Roman" pitchFamily="18" charset="0"/>
              </a:rPr>
              <a:t>1</a:t>
            </a:r>
            <a:r>
              <a:rPr lang="zh-CN" altLang="en-US" sz="2000" b="1">
                <a:latin typeface="Times New Roman" pitchFamily="18" charset="0"/>
                <a:cs typeface="Times New Roman" pitchFamily="18" charset="0"/>
              </a:rPr>
              <a:t>．下列对这首诗的赏析不正确的一项是（    ） </a:t>
            </a:r>
            <a:endParaRPr lang="zh-CN" altLang="en-US" sz="2000" b="1"/>
          </a:p>
          <a:p>
            <a:pPr lvl="0" eaLnBrk="0" fontAlgn="base" hangingPunct="0">
              <a:spcBef>
                <a:spcPct val="0"/>
              </a:spcBef>
              <a:spcAft>
                <a:spcPct val="0"/>
              </a:spcAft>
            </a:pPr>
            <a:r>
              <a:rPr lang="en-US" altLang="zh-CN" sz="2000" b="1">
                <a:latin typeface="Times New Roman" pitchFamily="18" charset="0"/>
                <a:cs typeface="Times New Roman" pitchFamily="18" charset="0"/>
              </a:rPr>
              <a:t>A</a:t>
            </a:r>
            <a:r>
              <a:rPr lang="zh-CN" altLang="en-US" sz="2000" b="1">
                <a:latin typeface="Times New Roman" pitchFamily="18" charset="0"/>
                <a:cs typeface="Times New Roman" pitchFamily="18" charset="0"/>
              </a:rPr>
              <a:t>．首联写诗人离开辋川已近一年，归时正遇春耕农忙，细数时间点明时节，也流露出归来的急切与喜悦。</a:t>
            </a:r>
            <a:endParaRPr lang="zh-CN" altLang="en-US" sz="2000" b="1"/>
          </a:p>
          <a:p>
            <a:pPr lvl="0" eaLnBrk="0" fontAlgn="base" hangingPunct="0">
              <a:spcBef>
                <a:spcPct val="0"/>
              </a:spcBef>
              <a:spcAft>
                <a:spcPct val="0"/>
              </a:spcAft>
            </a:pPr>
            <a:r>
              <a:rPr lang="en-US" altLang="zh-CN" sz="2000" b="1">
                <a:latin typeface="Times New Roman" pitchFamily="18" charset="0"/>
                <a:cs typeface="Times New Roman" pitchFamily="18" charset="0"/>
              </a:rPr>
              <a:t>B</a:t>
            </a:r>
            <a:r>
              <a:rPr lang="zh-CN" altLang="en-US" sz="2000" b="1">
                <a:latin typeface="Times New Roman" pitchFamily="18" charset="0"/>
                <a:cs typeface="Times New Roman" pitchFamily="18" charset="0"/>
              </a:rPr>
              <a:t>．颔联写出辋川沿途所见，用语秀而不媚，于全诗质朴清新中别出生趣，合乎王维诗作“诗中有画”的特点。</a:t>
            </a:r>
            <a:endParaRPr lang="zh-CN" altLang="en-US" sz="2000" b="1"/>
          </a:p>
          <a:p>
            <a:pPr lvl="0" eaLnBrk="0" fontAlgn="base" hangingPunct="0">
              <a:spcBef>
                <a:spcPct val="0"/>
              </a:spcBef>
              <a:spcAft>
                <a:spcPct val="0"/>
              </a:spcAft>
            </a:pPr>
            <a:r>
              <a:rPr lang="en-US" altLang="zh-CN" sz="2000" b="1">
                <a:latin typeface="Times New Roman" pitchFamily="18" charset="0"/>
                <a:cs typeface="Times New Roman" pitchFamily="18" charset="0"/>
              </a:rPr>
              <a:t>C</a:t>
            </a:r>
            <a:r>
              <a:rPr lang="zh-CN" altLang="en-US" sz="2000" b="1">
                <a:latin typeface="Times New Roman" pitchFamily="18" charset="0"/>
                <a:cs typeface="Times New Roman" pitchFamily="18" charset="0"/>
              </a:rPr>
              <a:t>．颈联道出邻里多为善谈经论的僧人和年迈的乡贤，也暗合山庄的主要用</a:t>
            </a:r>
            <a:r>
              <a:rPr lang="zh-CN" altLang="zh-CN" sz="2000" b="1">
                <a:latin typeface="Times New Roman" pitchFamily="18" charset="0"/>
                <a:cs typeface="Times New Roman" pitchFamily="18" charset="0"/>
              </a:rPr>
              <a:t>途及诗人参禅悟理的宗教倾向。</a:t>
            </a:r>
            <a:endParaRPr lang="zh-CN" altLang="zh-CN" sz="2000" b="1"/>
          </a:p>
          <a:p>
            <a:pPr lvl="0" eaLnBrk="0" fontAlgn="base" hangingPunct="0">
              <a:spcBef>
                <a:spcPct val="0"/>
              </a:spcBef>
              <a:spcAft>
                <a:spcPct val="0"/>
              </a:spcAft>
            </a:pPr>
            <a:r>
              <a:rPr lang="en-US" altLang="zh-CN" sz="2000" b="1">
                <a:solidFill>
                  <a:srgbClr val="FF0000"/>
                </a:solidFill>
                <a:latin typeface="Times New Roman" pitchFamily="18" charset="0"/>
                <a:cs typeface="Times New Roman" pitchFamily="18" charset="0"/>
              </a:rPr>
              <a:t>D</a:t>
            </a:r>
            <a:r>
              <a:rPr lang="zh-CN" altLang="en-US" sz="2000" b="1">
                <a:latin typeface="Times New Roman" pitchFamily="18" charset="0"/>
                <a:cs typeface="Times New Roman" pitchFamily="18" charset="0"/>
              </a:rPr>
              <a:t>．尾联描写</a:t>
            </a:r>
            <a:r>
              <a:rPr lang="zh-CN" altLang="en-US" sz="2000" b="1">
                <a:solidFill>
                  <a:srgbClr val="FF0000"/>
                </a:solidFill>
                <a:latin typeface="Times New Roman" pitchFamily="18" charset="0"/>
                <a:cs typeface="Times New Roman" pitchFamily="18" charset="0"/>
              </a:rPr>
              <a:t>诗人披衣倒屣与乡邻相见</a:t>
            </a:r>
            <a:r>
              <a:rPr lang="zh-CN" altLang="en-US" sz="2000" b="1">
                <a:latin typeface="Times New Roman" pitchFamily="18" charset="0"/>
                <a:cs typeface="Times New Roman" pitchFamily="18" charset="0"/>
              </a:rPr>
              <a:t>，开怀畅谈的情景，以虚写的笔法表现了乡里间淳朴亲密的人际关</a:t>
            </a:r>
            <a:r>
              <a:rPr lang="zh-CN" altLang="en-US" sz="2000" b="1" smtClean="0">
                <a:latin typeface="Times New Roman" pitchFamily="18" charset="0"/>
                <a:cs typeface="Times New Roman" pitchFamily="18" charset="0"/>
              </a:rPr>
              <a:t>系</a:t>
            </a:r>
            <a:endParaRPr lang="en-US" altLang="zh-CN" sz="2000" b="1">
              <a:latin typeface="Times New Roman" pitchFamily="18" charset="0"/>
              <a:cs typeface="Times New Roman" pitchFamily="18" charset="0"/>
            </a:endParaRPr>
          </a:p>
        </p:txBody>
      </p:sp>
      <p:sp>
        <p:nvSpPr>
          <p:cNvPr id="2" name="矩形 1"/>
          <p:cNvSpPr/>
          <p:nvPr/>
        </p:nvSpPr>
        <p:spPr>
          <a:xfrm>
            <a:off x="6396134" y="1564877"/>
            <a:ext cx="5458265" cy="2246769"/>
          </a:xfrm>
          <a:prstGeom prst="rect">
            <a:avLst/>
          </a:prstGeom>
        </p:spPr>
        <p:txBody>
          <a:bodyPr wrap="square">
            <a:spAutoFit/>
          </a:bodyPr>
          <a:lstStyle/>
          <a:p>
            <a:r>
              <a:rPr lang="zh-CN" altLang="en-US" sz="2800" b="1" smtClean="0">
                <a:solidFill>
                  <a:srgbClr val="FF0000"/>
                </a:solidFill>
              </a:rPr>
              <a:t>答题</a:t>
            </a:r>
            <a:r>
              <a:rPr lang="zh-CN" altLang="zh-CN" sz="2800" b="1" smtClean="0">
                <a:solidFill>
                  <a:srgbClr val="FF0000"/>
                </a:solidFill>
              </a:rPr>
              <a:t>方</a:t>
            </a:r>
            <a:r>
              <a:rPr lang="zh-CN" altLang="zh-CN" sz="2800" b="1">
                <a:solidFill>
                  <a:srgbClr val="FF0000"/>
                </a:solidFill>
              </a:rPr>
              <a:t>法</a:t>
            </a:r>
            <a:r>
              <a:rPr lang="zh-CN" altLang="zh-CN" sz="2800" b="1" smtClean="0">
                <a:solidFill>
                  <a:srgbClr val="FF0000"/>
                </a:solidFill>
              </a:rPr>
              <a:t>：</a:t>
            </a:r>
            <a:endParaRPr lang="en-US" altLang="zh-CN" sz="2800" b="1" smtClean="0">
              <a:solidFill>
                <a:srgbClr val="FF0000"/>
              </a:solidFill>
            </a:endParaRPr>
          </a:p>
          <a:p>
            <a:r>
              <a:rPr lang="zh-CN" altLang="zh-CN" sz="2800" b="1" smtClean="0">
                <a:solidFill>
                  <a:srgbClr val="FF0000"/>
                </a:solidFill>
              </a:rPr>
              <a:t>①</a:t>
            </a:r>
            <a:r>
              <a:rPr lang="zh-CN" altLang="zh-CN" sz="2800" b="1">
                <a:solidFill>
                  <a:srgbClr val="FF0000"/>
                </a:solidFill>
              </a:rPr>
              <a:t>理清诗中的人物关系。尤其是送别诗、怀人诗中，要注意主客问题。</a:t>
            </a:r>
          </a:p>
          <a:p>
            <a:r>
              <a:rPr lang="zh-CN" altLang="zh-CN" sz="2800" b="1">
                <a:solidFill>
                  <a:srgbClr val="FF0000"/>
                </a:solidFill>
              </a:rPr>
              <a:t>②关注选项中的提到人名和代词</a:t>
            </a:r>
            <a:r>
              <a:rPr lang="zh-CN" altLang="zh-CN" sz="2800" b="1" smtClean="0">
                <a:solidFill>
                  <a:srgbClr val="FF0000"/>
                </a:solidFill>
              </a:rPr>
              <a:t>。</a:t>
            </a:r>
            <a:endParaRPr lang="zh-CN" altLang="zh-CN" sz="2800">
              <a:solidFill>
                <a:srgbClr val="FF0000"/>
              </a:solidFill>
            </a:endParaRPr>
          </a:p>
        </p:txBody>
      </p:sp>
      <p:sp>
        <p:nvSpPr>
          <p:cNvPr id="3" name="矩形 2"/>
          <p:cNvSpPr/>
          <p:nvPr/>
        </p:nvSpPr>
        <p:spPr>
          <a:xfrm>
            <a:off x="154746" y="1056300"/>
            <a:ext cx="6119446" cy="3416320"/>
          </a:xfrm>
          <a:prstGeom prst="rect">
            <a:avLst/>
          </a:prstGeom>
        </p:spPr>
        <p:txBody>
          <a:bodyPr wrap="square">
            <a:spAutoFit/>
          </a:bodyPr>
          <a:lstStyle/>
          <a:p>
            <a:pPr lvl="0" algn="ctr" eaLnBrk="0" fontAlgn="base" hangingPunct="0">
              <a:spcBef>
                <a:spcPct val="0"/>
              </a:spcBef>
              <a:spcAft>
                <a:spcPct val="0"/>
              </a:spcAft>
            </a:pPr>
            <a:r>
              <a:rPr lang="zh-CN" altLang="zh-CN" sz="2800">
                <a:solidFill>
                  <a:srgbClr val="FF0000"/>
                </a:solidFill>
                <a:latin typeface="Times New Roman" pitchFamily="18" charset="0"/>
                <a:cs typeface="宋体" panose="02010600030101010101" pitchFamily="2" charset="-122"/>
              </a:rPr>
              <a:t>辋川别业</a:t>
            </a:r>
            <a:endParaRPr lang="zh-CN" altLang="zh-CN" sz="2800">
              <a:solidFill>
                <a:srgbClr val="FF0000"/>
              </a:solidFill>
            </a:endParaRPr>
          </a:p>
          <a:p>
            <a:pPr lvl="0" algn="ctr" eaLnBrk="0" fontAlgn="base" hangingPunct="0">
              <a:spcBef>
                <a:spcPct val="0"/>
              </a:spcBef>
              <a:spcAft>
                <a:spcPct val="0"/>
              </a:spcAft>
            </a:pPr>
            <a:r>
              <a:rPr lang="zh-CN" altLang="zh-CN" sz="2800">
                <a:solidFill>
                  <a:srgbClr val="FF0000"/>
                </a:solidFill>
                <a:latin typeface="Times New Roman" pitchFamily="18" charset="0"/>
                <a:cs typeface="仿宋" panose="02010609060101010101" charset="-122"/>
              </a:rPr>
              <a:t>王维</a:t>
            </a:r>
            <a:endParaRPr lang="zh-CN" altLang="zh-CN" sz="2800">
              <a:solidFill>
                <a:srgbClr val="FF0000"/>
              </a:solidFill>
            </a:endParaRPr>
          </a:p>
          <a:p>
            <a:pPr lvl="0" algn="ctr" eaLnBrk="0" fontAlgn="base" hangingPunct="0">
              <a:spcBef>
                <a:spcPct val="0"/>
              </a:spcBef>
              <a:spcAft>
                <a:spcPct val="0"/>
              </a:spcAft>
            </a:pPr>
            <a:r>
              <a:rPr lang="zh-CN" altLang="zh-CN" sz="2800">
                <a:solidFill>
                  <a:srgbClr val="FF0000"/>
                </a:solidFill>
                <a:latin typeface="楷体" charset="-122"/>
                <a:ea typeface="楷体" charset="-122"/>
                <a:cs typeface="Times New Roman" pitchFamily="18" charset="0"/>
              </a:rPr>
              <a:t>不到东山向一年，归来才及种春田。</a:t>
            </a:r>
            <a:endParaRPr lang="zh-CN" altLang="zh-CN" sz="2800">
              <a:solidFill>
                <a:srgbClr val="FF0000"/>
              </a:solidFill>
            </a:endParaRPr>
          </a:p>
          <a:p>
            <a:pPr lvl="0" algn="ctr" eaLnBrk="0" fontAlgn="base" hangingPunct="0">
              <a:spcBef>
                <a:spcPct val="0"/>
              </a:spcBef>
              <a:spcAft>
                <a:spcPct val="0"/>
              </a:spcAft>
            </a:pPr>
            <a:r>
              <a:rPr lang="zh-CN" altLang="zh-CN" sz="2800">
                <a:solidFill>
                  <a:srgbClr val="FF0000"/>
                </a:solidFill>
                <a:latin typeface="楷体" charset="-122"/>
                <a:ea typeface="楷体" charset="-122"/>
                <a:cs typeface="Times New Roman" pitchFamily="18" charset="0"/>
              </a:rPr>
              <a:t>雨中草色绿堪染，水上桃花红欲然。</a:t>
            </a:r>
            <a:endParaRPr lang="zh-CN" altLang="zh-CN" sz="2800">
              <a:solidFill>
                <a:srgbClr val="FF0000"/>
              </a:solidFill>
            </a:endParaRPr>
          </a:p>
          <a:p>
            <a:pPr lvl="0" algn="ctr" eaLnBrk="0" fontAlgn="base" hangingPunct="0">
              <a:spcBef>
                <a:spcPct val="0"/>
              </a:spcBef>
              <a:spcAft>
                <a:spcPct val="0"/>
              </a:spcAft>
            </a:pPr>
            <a:r>
              <a:rPr lang="zh-CN" altLang="zh-CN" sz="2800">
                <a:solidFill>
                  <a:srgbClr val="FF0000"/>
                </a:solidFill>
                <a:latin typeface="楷体" charset="-122"/>
                <a:ea typeface="楷体" charset="-122"/>
                <a:cs typeface="Times New Roman" pitchFamily="18" charset="0"/>
              </a:rPr>
              <a:t>优娄比丘经论学，伛偻丈人乡里贤。</a:t>
            </a:r>
            <a:endParaRPr lang="zh-CN" altLang="zh-CN" sz="2800">
              <a:solidFill>
                <a:srgbClr val="FF0000"/>
              </a:solidFill>
            </a:endParaRPr>
          </a:p>
          <a:p>
            <a:pPr lvl="0" algn="ctr" eaLnBrk="0" fontAlgn="base" hangingPunct="0">
              <a:spcBef>
                <a:spcPct val="0"/>
              </a:spcBef>
              <a:spcAft>
                <a:spcPct val="0"/>
              </a:spcAft>
            </a:pPr>
            <a:r>
              <a:rPr lang="zh-CN" altLang="zh-CN" sz="2800">
                <a:solidFill>
                  <a:srgbClr val="FF0000"/>
                </a:solidFill>
                <a:latin typeface="楷体" charset="-122"/>
                <a:ea typeface="楷体" charset="-122"/>
                <a:cs typeface="Times New Roman" pitchFamily="18" charset="0"/>
              </a:rPr>
              <a:t>披衣倒屣且相见，相欢语笑衡门前。</a:t>
            </a:r>
            <a:endParaRPr lang="zh-CN" altLang="en-US" sz="2800">
              <a:solidFill>
                <a:srgbClr val="FF0000"/>
              </a:solidFill>
            </a:endParaRPr>
          </a:p>
          <a:p>
            <a:pPr lvl="0" eaLnBrk="0" fontAlgn="base" hangingPunct="0">
              <a:spcBef>
                <a:spcPct val="0"/>
              </a:spcBef>
              <a:spcAft>
                <a:spcPct val="0"/>
              </a:spcAft>
            </a:pPr>
            <a:r>
              <a:rPr lang="zh-CN" altLang="zh-CN" sz="1600">
                <a:latin typeface="楷体" charset="-122"/>
                <a:ea typeface="楷体" charset="-122"/>
                <a:cs typeface="Times New Roman" pitchFamily="18" charset="0"/>
              </a:rPr>
              <a:t>【注释】辋川别业：王维在辋川山谷中园林旧址上营建的山庄，既富自然之趣，又有诗情画意，以供其母参禅礼佛及诗人自身隐居。别业：别墅。东山：指辋川别业所在的蓝田山。</a:t>
            </a:r>
            <a:endParaRPr lang="en-US" altLang="zh-CN" sz="1600">
              <a:latin typeface="楷体" charset="-122"/>
              <a:ea typeface="楷体" charset="-122"/>
              <a:cs typeface="Times New Roman" pitchFamily="18" charset="0"/>
            </a:endParaRPr>
          </a:p>
        </p:txBody>
      </p:sp>
      <p:sp>
        <p:nvSpPr>
          <p:cNvPr id="8" name="矩形 7"/>
          <p:cNvSpPr/>
          <p:nvPr/>
        </p:nvSpPr>
        <p:spPr>
          <a:xfrm>
            <a:off x="32804" y="73446"/>
            <a:ext cx="11765133" cy="954107"/>
          </a:xfrm>
          <a:prstGeom prst="rect">
            <a:avLst/>
          </a:prstGeom>
        </p:spPr>
        <p:txBody>
          <a:bodyPr wrap="square">
            <a:spAutoFit/>
          </a:bodyPr>
          <a:lstStyle/>
          <a:p>
            <a:pPr lvl="0" eaLnBrk="0" fontAlgn="base" hangingPunct="0">
              <a:spcBef>
                <a:spcPct val="0"/>
              </a:spcBef>
              <a:spcAft>
                <a:spcPct val="0"/>
              </a:spcAft>
            </a:pPr>
            <a:r>
              <a:rPr lang="zh-CN" altLang="en-US" sz="2800" b="1">
                <a:solidFill>
                  <a:schemeClr val="accent5">
                    <a:lumMod val="50000"/>
                  </a:schemeClr>
                </a:solidFill>
                <a:latin typeface="启功字体简体" panose="03000509000000000000" pitchFamily="65" charset="-122"/>
                <a:ea typeface="启功字体简体" panose="03000509000000000000" pitchFamily="65" charset="-122"/>
              </a:rPr>
              <a:t>设误点一</a:t>
            </a:r>
            <a:r>
              <a:rPr lang="zh-CN" altLang="zh-CN" sz="2800" b="1">
                <a:solidFill>
                  <a:schemeClr val="accent5">
                    <a:lumMod val="50000"/>
                  </a:schemeClr>
                </a:solidFill>
                <a:latin typeface="启功字体简体" panose="03000509000000000000" pitchFamily="65" charset="-122"/>
                <a:ea typeface="启功字体简体" panose="03000509000000000000" pitchFamily="65" charset="-122"/>
              </a:rPr>
              <a:t>：</a:t>
            </a:r>
            <a:r>
              <a:rPr lang="zh-CN" altLang="en-US" sz="2800" b="1">
                <a:solidFill>
                  <a:schemeClr val="accent5">
                    <a:lumMod val="50000"/>
                  </a:schemeClr>
                </a:solidFill>
                <a:latin typeface="启功字体简体" panose="03000509000000000000" pitchFamily="65" charset="-122"/>
                <a:ea typeface="启功字体简体" panose="03000509000000000000" pitchFamily="65" charset="-122"/>
              </a:rPr>
              <a:t>语言语风类错误</a:t>
            </a:r>
            <a:r>
              <a:rPr lang="zh-CN" altLang="en-US" sz="2800" b="1" smtClean="0">
                <a:solidFill>
                  <a:schemeClr val="accent5">
                    <a:lumMod val="50000"/>
                  </a:schemeClr>
                </a:solidFill>
                <a:latin typeface="启功字体简体" panose="03000509000000000000" pitchFamily="65" charset="-122"/>
                <a:ea typeface="启功字体简体" panose="03000509000000000000" pitchFamily="65" charset="-122"/>
              </a:rPr>
              <a:t>之</a:t>
            </a:r>
            <a:r>
              <a:rPr lang="zh-CN" altLang="zh-CN" sz="2800" b="1" smtClean="0">
                <a:solidFill>
                  <a:schemeClr val="accent5">
                    <a:lumMod val="50000"/>
                  </a:schemeClr>
                </a:solidFill>
                <a:latin typeface="启功字体简体" panose="03000509000000000000" pitchFamily="65" charset="-122"/>
                <a:ea typeface="启功字体简体" panose="03000509000000000000" pitchFamily="65" charset="-122"/>
              </a:rPr>
              <a:t>混</a:t>
            </a:r>
            <a:r>
              <a:rPr lang="zh-CN" altLang="zh-CN" sz="2800" b="1">
                <a:solidFill>
                  <a:schemeClr val="accent5">
                    <a:lumMod val="50000"/>
                  </a:schemeClr>
                </a:solidFill>
                <a:latin typeface="启功字体简体" panose="03000509000000000000" pitchFamily="65" charset="-122"/>
                <a:ea typeface="启功字体简体" panose="03000509000000000000" pitchFamily="65" charset="-122"/>
              </a:rPr>
              <a:t>淆视听</a:t>
            </a:r>
            <a:r>
              <a:rPr lang="zh-CN" altLang="en-US" sz="2800" b="1">
                <a:solidFill>
                  <a:schemeClr val="accent5">
                    <a:lumMod val="50000"/>
                  </a:schemeClr>
                </a:solidFill>
                <a:latin typeface="启功字体简体" panose="03000509000000000000" pitchFamily="65" charset="-122"/>
                <a:ea typeface="启功字体简体" panose="03000509000000000000" pitchFamily="65" charset="-122"/>
              </a:rPr>
              <a:t>：</a:t>
            </a:r>
            <a:r>
              <a:rPr lang="zh-CN" altLang="zh-CN" sz="2800" b="1">
                <a:solidFill>
                  <a:schemeClr val="accent5">
                    <a:lumMod val="50000"/>
                  </a:schemeClr>
                </a:solidFill>
                <a:latin typeface="启功字体简体" panose="03000509000000000000" pitchFamily="65" charset="-122"/>
                <a:ea typeface="启功字体简体" panose="03000509000000000000" pitchFamily="65" charset="-122"/>
              </a:rPr>
              <a:t>弄错对象或动作的双方，以混淆视听。</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360680" y="257175"/>
            <a:ext cx="8757285" cy="583565"/>
          </a:xfrm>
          <a:prstGeom prst="rect">
            <a:avLst/>
          </a:prstGeom>
          <a:noFill/>
        </p:spPr>
        <p:txBody>
          <a:bodyPr wrap="none" rtlCol="0" anchor="t">
            <a:spAutoFit/>
          </a:bodyPr>
          <a:lstStyle/>
          <a:p>
            <a:pPr eaLnBrk="0" fontAlgn="base" hangingPunct="0">
              <a:spcBef>
                <a:spcPct val="0"/>
              </a:spcBef>
              <a:spcAft>
                <a:spcPct val="0"/>
              </a:spcAft>
            </a:pPr>
            <a:r>
              <a:rPr lang="zh-CN" altLang="en-US" sz="3200" b="1">
                <a:solidFill>
                  <a:srgbClr val="00B050"/>
                </a:solidFill>
                <a:latin typeface="启功字体简体" panose="03000509000000000000" pitchFamily="65" charset="-122"/>
                <a:ea typeface="启功字体简体" panose="03000509000000000000" pitchFamily="65" charset="-122"/>
                <a:sym typeface="+mn-ea"/>
              </a:rPr>
              <a:t>设误点一</a:t>
            </a:r>
            <a:r>
              <a:rPr lang="zh-CN" altLang="zh-CN" sz="3200" b="1">
                <a:solidFill>
                  <a:srgbClr val="00B050"/>
                </a:solidFill>
                <a:latin typeface="启功字体简体" panose="03000509000000000000" pitchFamily="65" charset="-122"/>
                <a:ea typeface="启功字体简体" panose="03000509000000000000" pitchFamily="65" charset="-122"/>
                <a:sym typeface="+mn-ea"/>
              </a:rPr>
              <a:t>：</a:t>
            </a:r>
            <a:r>
              <a:rPr lang="zh-CN" altLang="en-US" sz="3200" b="1">
                <a:solidFill>
                  <a:srgbClr val="00B050"/>
                </a:solidFill>
                <a:latin typeface="启功字体简体" panose="03000509000000000000" pitchFamily="65" charset="-122"/>
                <a:ea typeface="启功字体简体" panose="03000509000000000000" pitchFamily="65" charset="-122"/>
                <a:sym typeface="+mn-ea"/>
              </a:rPr>
              <a:t>语言语风类错误之</a:t>
            </a:r>
            <a:r>
              <a:rPr lang="zh-CN" altLang="zh-CN" sz="3200" b="1">
                <a:solidFill>
                  <a:srgbClr val="00B050"/>
                </a:solidFill>
                <a:latin typeface="启功字体简体" panose="03000509000000000000" pitchFamily="65" charset="-122"/>
                <a:ea typeface="启功字体简体" panose="03000509000000000000" pitchFamily="65" charset="-122"/>
                <a:sym typeface="+mn-ea"/>
              </a:rPr>
              <a:t>语言特色分析有误</a:t>
            </a:r>
          </a:p>
        </p:txBody>
      </p:sp>
      <p:sp>
        <p:nvSpPr>
          <p:cNvPr id="3" name="文本框 2"/>
          <p:cNvSpPr txBox="1"/>
          <p:nvPr/>
        </p:nvSpPr>
        <p:spPr>
          <a:xfrm>
            <a:off x="466725" y="840740"/>
            <a:ext cx="6474460" cy="3046095"/>
          </a:xfrm>
          <a:prstGeom prst="rect">
            <a:avLst/>
          </a:prstGeom>
          <a:noFill/>
        </p:spPr>
        <p:txBody>
          <a:bodyPr wrap="square" rtlCol="0" anchor="t">
            <a:spAutoFit/>
          </a:bodyPr>
          <a:lstStyle/>
          <a:p>
            <a:pPr marL="0" indent="0" algn="ctr">
              <a:lnSpc>
                <a:spcPct val="100000"/>
              </a:lnSpc>
              <a:spcBef>
                <a:spcPct val="0"/>
              </a:spcBef>
              <a:buNone/>
            </a:pPr>
            <a:r>
              <a:rPr lang="zh-CN" altLang="zh-CN" sz="2400" smtClean="0">
                <a:solidFill>
                  <a:srgbClr val="FF0000"/>
                </a:solidFill>
                <a:sym typeface="+mn-ea"/>
              </a:rPr>
              <a:t>己亥①岁二首•僖宗广明元年</a:t>
            </a:r>
            <a:endParaRPr lang="zh-CN" altLang="zh-CN" sz="2400" smtClean="0">
              <a:solidFill>
                <a:srgbClr val="FF0000"/>
              </a:solidFill>
            </a:endParaRPr>
          </a:p>
          <a:p>
            <a:pPr marL="0" indent="0" algn="ctr">
              <a:lnSpc>
                <a:spcPct val="100000"/>
              </a:lnSpc>
              <a:spcBef>
                <a:spcPct val="0"/>
              </a:spcBef>
              <a:buNone/>
            </a:pPr>
            <a:r>
              <a:rPr lang="zh-CN" altLang="zh-CN" sz="2400" smtClean="0">
                <a:sym typeface="+mn-ea"/>
              </a:rPr>
              <a:t>曹</a:t>
            </a:r>
            <a:r>
              <a:rPr lang="en-US" altLang="zh-CN" sz="2400" smtClean="0">
                <a:sym typeface="+mn-ea"/>
              </a:rPr>
              <a:t>  </a:t>
            </a:r>
            <a:r>
              <a:rPr lang="zh-CN" altLang="zh-CN" sz="2400" smtClean="0">
                <a:sym typeface="+mn-ea"/>
              </a:rPr>
              <a:t>松</a:t>
            </a:r>
            <a:endParaRPr lang="zh-CN" altLang="zh-CN" sz="2400" smtClean="0"/>
          </a:p>
          <a:p>
            <a:pPr marL="0" indent="0" algn="ctr">
              <a:lnSpc>
                <a:spcPct val="100000"/>
              </a:lnSpc>
              <a:spcBef>
                <a:spcPct val="0"/>
              </a:spcBef>
              <a:buNone/>
            </a:pPr>
            <a:r>
              <a:rPr lang="zh-CN" altLang="zh-CN" sz="2400" b="1" smtClean="0">
                <a:solidFill>
                  <a:schemeClr val="accent5">
                    <a:lumMod val="50000"/>
                  </a:schemeClr>
                </a:solidFill>
                <a:sym typeface="+mn-ea"/>
              </a:rPr>
              <a:t>其一</a:t>
            </a:r>
            <a:endParaRPr lang="zh-CN" altLang="zh-CN" sz="2400" b="1" smtClean="0">
              <a:solidFill>
                <a:schemeClr val="accent5">
                  <a:lumMod val="50000"/>
                </a:schemeClr>
              </a:solidFill>
            </a:endParaRPr>
          </a:p>
          <a:p>
            <a:pPr marL="0" indent="0" algn="ctr">
              <a:lnSpc>
                <a:spcPct val="100000"/>
              </a:lnSpc>
              <a:spcBef>
                <a:spcPct val="0"/>
              </a:spcBef>
              <a:buNone/>
            </a:pPr>
            <a:r>
              <a:rPr lang="zh-CN" altLang="zh-CN" sz="2400" b="1" smtClean="0">
                <a:sym typeface="+mn-ea"/>
              </a:rPr>
              <a:t>泽国②江山入战图，生民何计乐樵苏③。</a:t>
            </a:r>
            <a:endParaRPr lang="zh-CN" altLang="zh-CN" sz="2400" b="1" smtClean="0"/>
          </a:p>
          <a:p>
            <a:pPr marL="0" indent="0" algn="ctr">
              <a:lnSpc>
                <a:spcPct val="100000"/>
              </a:lnSpc>
              <a:spcBef>
                <a:spcPct val="0"/>
              </a:spcBef>
              <a:buNone/>
            </a:pPr>
            <a:r>
              <a:rPr lang="zh-CN" altLang="zh-CN" sz="2400" b="1" smtClean="0">
                <a:sym typeface="+mn-ea"/>
              </a:rPr>
              <a:t>凭君莫话封侯事，一将功成万骨枯。</a:t>
            </a:r>
            <a:endParaRPr lang="zh-CN" altLang="zh-CN" sz="2400" b="1" smtClean="0"/>
          </a:p>
          <a:p>
            <a:pPr marL="0" indent="0" algn="ctr">
              <a:lnSpc>
                <a:spcPct val="100000"/>
              </a:lnSpc>
              <a:spcBef>
                <a:spcPct val="0"/>
              </a:spcBef>
              <a:buNone/>
            </a:pPr>
            <a:r>
              <a:rPr lang="zh-CN" altLang="zh-CN" sz="2400" b="1" smtClean="0">
                <a:solidFill>
                  <a:schemeClr val="accent5">
                    <a:lumMod val="50000"/>
                  </a:schemeClr>
                </a:solidFill>
                <a:sym typeface="+mn-ea"/>
              </a:rPr>
              <a:t>其二</a:t>
            </a:r>
            <a:endParaRPr lang="zh-CN" altLang="zh-CN" sz="2400" b="1" smtClean="0">
              <a:solidFill>
                <a:schemeClr val="accent5">
                  <a:lumMod val="50000"/>
                </a:schemeClr>
              </a:solidFill>
            </a:endParaRPr>
          </a:p>
          <a:p>
            <a:pPr marL="0" indent="0" algn="ctr">
              <a:lnSpc>
                <a:spcPct val="100000"/>
              </a:lnSpc>
              <a:spcBef>
                <a:spcPct val="0"/>
              </a:spcBef>
              <a:buNone/>
            </a:pPr>
            <a:r>
              <a:rPr lang="zh-CN" altLang="zh-CN" sz="2400" b="1" smtClean="0">
                <a:sym typeface="+mn-ea"/>
              </a:rPr>
              <a:t>传闻④一战百神愁，两岸强兵过未休。</a:t>
            </a:r>
            <a:endParaRPr lang="zh-CN" altLang="zh-CN" sz="2400" b="1" smtClean="0"/>
          </a:p>
          <a:p>
            <a:pPr marL="0" indent="0" algn="ctr">
              <a:lnSpc>
                <a:spcPct val="100000"/>
              </a:lnSpc>
              <a:spcBef>
                <a:spcPct val="0"/>
              </a:spcBef>
              <a:buNone/>
            </a:pPr>
            <a:r>
              <a:rPr lang="zh-CN" altLang="zh-CN" sz="2400" b="1" smtClean="0">
                <a:sym typeface="+mn-ea"/>
              </a:rPr>
              <a:t>谁道沧江总无事，近来长共血争流。</a:t>
            </a:r>
            <a:endParaRPr lang="zh-CN" altLang="en-US" sz="2400"/>
          </a:p>
        </p:txBody>
      </p:sp>
      <p:sp>
        <p:nvSpPr>
          <p:cNvPr id="4" name="文本框 3"/>
          <p:cNvSpPr txBox="1"/>
          <p:nvPr/>
        </p:nvSpPr>
        <p:spPr>
          <a:xfrm>
            <a:off x="6941185" y="937260"/>
            <a:ext cx="4762500" cy="1938020"/>
          </a:xfrm>
          <a:prstGeom prst="rect">
            <a:avLst/>
          </a:prstGeom>
          <a:noFill/>
        </p:spPr>
        <p:txBody>
          <a:bodyPr wrap="square" rtlCol="0" anchor="t">
            <a:spAutoFit/>
          </a:bodyPr>
          <a:lstStyle/>
          <a:p>
            <a:r>
              <a:rPr lang="zh-CN" altLang="zh-CN" sz="2400" b="1" smtClean="0">
                <a:solidFill>
                  <a:srgbClr val="FF0000"/>
                </a:solidFill>
                <a:latin typeface="楷体" charset="-122"/>
                <a:ea typeface="楷体" charset="-122"/>
                <a:sym typeface="+mn-ea"/>
              </a:rPr>
              <a:t>方</a:t>
            </a:r>
            <a:r>
              <a:rPr lang="zh-CN" altLang="zh-CN" sz="2400" b="1">
                <a:solidFill>
                  <a:srgbClr val="FF0000"/>
                </a:solidFill>
                <a:latin typeface="楷体" charset="-122"/>
                <a:ea typeface="楷体" charset="-122"/>
                <a:sym typeface="+mn-ea"/>
              </a:rPr>
              <a:t>法：</a:t>
            </a:r>
            <a:endParaRPr lang="zh-CN" altLang="zh-CN" sz="2400" b="1">
              <a:solidFill>
                <a:srgbClr val="FF0000"/>
              </a:solidFill>
              <a:latin typeface="楷体" charset="-122"/>
              <a:ea typeface="楷体" charset="-122"/>
            </a:endParaRPr>
          </a:p>
          <a:p>
            <a:r>
              <a:rPr lang="zh-CN" altLang="zh-CN" sz="2400" b="1">
                <a:solidFill>
                  <a:srgbClr val="FF0000"/>
                </a:solidFill>
                <a:latin typeface="楷体" charset="-122"/>
                <a:ea typeface="楷体" charset="-122"/>
                <a:sym typeface="+mn-ea"/>
              </a:rPr>
              <a:t>①初读过程中注意整体感知诗歌语言特点</a:t>
            </a:r>
            <a:r>
              <a:rPr lang="zh-CN" altLang="zh-CN" sz="2400" b="1" smtClean="0">
                <a:solidFill>
                  <a:srgbClr val="FF0000"/>
                </a:solidFill>
                <a:latin typeface="楷体" charset="-122"/>
                <a:ea typeface="楷体" charset="-122"/>
                <a:sym typeface="+mn-ea"/>
              </a:rPr>
              <a:t>，</a:t>
            </a:r>
            <a:r>
              <a:rPr lang="zh-CN" altLang="en-US" sz="2400" b="1" smtClean="0">
                <a:solidFill>
                  <a:srgbClr val="FF0000"/>
                </a:solidFill>
                <a:latin typeface="楷体" charset="-122"/>
                <a:ea typeface="楷体" charset="-122"/>
                <a:sym typeface="+mn-ea"/>
              </a:rPr>
              <a:t>学会判断诗歌的</a:t>
            </a:r>
            <a:r>
              <a:rPr lang="zh-CN" altLang="zh-CN" sz="2400" b="1" smtClean="0">
                <a:solidFill>
                  <a:srgbClr val="FF0000"/>
                </a:solidFill>
                <a:latin typeface="楷体" charset="-122"/>
                <a:ea typeface="楷体" charset="-122"/>
                <a:sym typeface="+mn-ea"/>
              </a:rPr>
              <a:t>语</a:t>
            </a:r>
            <a:r>
              <a:rPr lang="zh-CN" altLang="zh-CN" sz="2400" b="1">
                <a:solidFill>
                  <a:srgbClr val="FF0000"/>
                </a:solidFill>
                <a:latin typeface="楷体" charset="-122"/>
                <a:ea typeface="楷体" charset="-122"/>
                <a:sym typeface="+mn-ea"/>
              </a:rPr>
              <a:t>言特色。</a:t>
            </a:r>
            <a:endParaRPr lang="zh-CN" altLang="zh-CN" sz="2400" b="1">
              <a:solidFill>
                <a:srgbClr val="FF0000"/>
              </a:solidFill>
              <a:latin typeface="楷体" charset="-122"/>
              <a:ea typeface="楷体" charset="-122"/>
            </a:endParaRPr>
          </a:p>
          <a:p>
            <a:r>
              <a:rPr lang="zh-CN" altLang="zh-CN" sz="2400" b="1">
                <a:solidFill>
                  <a:srgbClr val="FF0000"/>
                </a:solidFill>
                <a:latin typeface="楷体" charset="-122"/>
                <a:ea typeface="楷体" charset="-122"/>
                <a:sym typeface="+mn-ea"/>
              </a:rPr>
              <a:t>②注意对诗歌语言特色的概括词。</a:t>
            </a:r>
            <a:endParaRPr lang="zh-CN" altLang="en-US" sz="2400"/>
          </a:p>
        </p:txBody>
      </p:sp>
      <p:sp>
        <p:nvSpPr>
          <p:cNvPr id="5" name="文本框 4"/>
          <p:cNvSpPr txBox="1"/>
          <p:nvPr/>
        </p:nvSpPr>
        <p:spPr>
          <a:xfrm>
            <a:off x="6400800" y="2875280"/>
            <a:ext cx="5499735" cy="922020"/>
          </a:xfrm>
          <a:prstGeom prst="rect">
            <a:avLst/>
          </a:prstGeom>
          <a:noFill/>
        </p:spPr>
        <p:txBody>
          <a:bodyPr wrap="square" rtlCol="0" anchor="t">
            <a:spAutoFit/>
          </a:bodyPr>
          <a:lstStyle/>
          <a:p>
            <a:pPr marL="0" indent="0">
              <a:buNone/>
            </a:pPr>
            <a:r>
              <a:rPr lang="en-US" altLang="zh-CN" smtClean="0">
                <a:sym typeface="+mn-ea"/>
              </a:rPr>
              <a:t>[</a:t>
            </a:r>
            <a:r>
              <a:rPr lang="zh-CN" altLang="zh-CN" smtClean="0">
                <a:sym typeface="+mn-ea"/>
              </a:rPr>
              <a:t>注</a:t>
            </a:r>
            <a:r>
              <a:rPr lang="en-US" altLang="zh-CN" smtClean="0">
                <a:sym typeface="+mn-ea"/>
              </a:rPr>
              <a:t>]</a:t>
            </a:r>
            <a:r>
              <a:rPr lang="zh-CN" altLang="zh-CN" smtClean="0">
                <a:sym typeface="+mn-ea"/>
              </a:rPr>
              <a:t>①己亥：公元</a:t>
            </a:r>
            <a:r>
              <a:rPr lang="en-US" altLang="zh-CN" smtClean="0">
                <a:sym typeface="+mn-ea"/>
              </a:rPr>
              <a:t>879</a:t>
            </a:r>
            <a:r>
              <a:rPr lang="zh-CN" altLang="zh-CN" smtClean="0">
                <a:sym typeface="+mn-ea"/>
              </a:rPr>
              <a:t>年（乾符六年）的干支。②泽国：泛指江南各地，因湖泽星罗棋布，故称。③樵苏：打柴为“樵”，割草为“苏”。④传闻：一作“波间”。</a:t>
            </a:r>
            <a:r>
              <a:rPr lang="en-US" altLang="zh-CN" smtClean="0">
                <a:sym typeface="+mn-ea"/>
              </a:rPr>
              <a:t> </a:t>
            </a:r>
            <a:endParaRPr lang="zh-CN" altLang="en-US"/>
          </a:p>
        </p:txBody>
      </p:sp>
      <p:sp>
        <p:nvSpPr>
          <p:cNvPr id="6" name="文本框 5"/>
          <p:cNvSpPr txBox="1"/>
          <p:nvPr/>
        </p:nvSpPr>
        <p:spPr>
          <a:xfrm>
            <a:off x="140970" y="4003675"/>
            <a:ext cx="11910060" cy="1950720"/>
          </a:xfrm>
          <a:prstGeom prst="rect">
            <a:avLst/>
          </a:prstGeom>
          <a:noFill/>
        </p:spPr>
        <p:txBody>
          <a:bodyPr wrap="square" rtlCol="0" anchor="t">
            <a:spAutoFit/>
          </a:bodyPr>
          <a:lstStyle/>
          <a:p>
            <a:pPr>
              <a:lnSpc>
                <a:spcPts val="2900"/>
              </a:lnSpc>
            </a:pPr>
            <a:r>
              <a:rPr lang="zh-CN" altLang="zh-CN" sz="2400" b="1">
                <a:sym typeface="+mn-ea"/>
              </a:rPr>
              <a:t>下列对这首诗的理解和赏析，不正确的一项是</a:t>
            </a:r>
            <a:r>
              <a:rPr lang="en-US" altLang="zh-CN" sz="2400" b="1">
                <a:sym typeface="+mn-ea"/>
              </a:rPr>
              <a:t>(    )</a:t>
            </a:r>
            <a:endParaRPr lang="zh-CN" altLang="zh-CN" sz="2400" b="1"/>
          </a:p>
          <a:p>
            <a:pPr>
              <a:lnSpc>
                <a:spcPts val="2900"/>
              </a:lnSpc>
            </a:pPr>
            <a:r>
              <a:rPr lang="en-US" altLang="zh-CN" sz="2400" b="1">
                <a:sym typeface="+mn-ea"/>
              </a:rPr>
              <a:t>A</a:t>
            </a:r>
            <a:r>
              <a:rPr lang="zh-CN" altLang="zh-CN" sz="2400" b="1">
                <a:sym typeface="+mn-ea"/>
              </a:rPr>
              <a:t>．</a:t>
            </a:r>
            <a:r>
              <a:rPr lang="zh-CN" altLang="zh-CN" sz="2400" b="1" smtClean="0">
                <a:sym typeface="+mn-ea"/>
              </a:rPr>
              <a:t>第</a:t>
            </a:r>
            <a:r>
              <a:rPr lang="zh-CN" altLang="en-US" sz="2400" b="1" smtClean="0">
                <a:sym typeface="+mn-ea"/>
              </a:rPr>
              <a:t>一</a:t>
            </a:r>
            <a:r>
              <a:rPr lang="zh-CN" altLang="zh-CN" sz="2400" b="1" smtClean="0">
                <a:sym typeface="+mn-ea"/>
              </a:rPr>
              <a:t>首</a:t>
            </a:r>
            <a:r>
              <a:rPr lang="zh-CN" altLang="zh-CN" sz="2400" b="1">
                <a:sym typeface="+mn-ea"/>
              </a:rPr>
              <a:t>开篇轻描淡写，让读者从那“战图”中去想象兵荒马乱、血流成河的现实。</a:t>
            </a:r>
            <a:r>
              <a:rPr lang="en-US" altLang="zh-CN" sz="2400" b="1">
                <a:sym typeface="+mn-ea"/>
              </a:rPr>
              <a:t> </a:t>
            </a:r>
            <a:endParaRPr lang="zh-CN" altLang="zh-CN" sz="2400" b="1"/>
          </a:p>
          <a:p>
            <a:pPr>
              <a:lnSpc>
                <a:spcPts val="2900"/>
              </a:lnSpc>
            </a:pPr>
            <a:r>
              <a:rPr lang="en-US" altLang="zh-CN" sz="2400" b="1">
                <a:sym typeface="+mn-ea"/>
              </a:rPr>
              <a:t>B</a:t>
            </a:r>
            <a:r>
              <a:rPr lang="zh-CN" altLang="zh-CN" sz="2400" b="1">
                <a:sym typeface="+mn-ea"/>
              </a:rPr>
              <a:t>．“凭君”一句直写作者对将领讲封侯事的厌弃态度，表达出心中对战争的痛恨之情。</a:t>
            </a:r>
            <a:endParaRPr lang="zh-CN" altLang="zh-CN" sz="2400" b="1"/>
          </a:p>
          <a:p>
            <a:pPr>
              <a:lnSpc>
                <a:spcPts val="2900"/>
              </a:lnSpc>
            </a:pPr>
            <a:r>
              <a:rPr lang="en-US" altLang="zh-CN" sz="2400" b="1">
                <a:sym typeface="+mn-ea"/>
              </a:rPr>
              <a:t>C</a:t>
            </a:r>
            <a:r>
              <a:rPr lang="zh-CN" altLang="zh-CN" sz="2400" b="1">
                <a:sym typeface="+mn-ea"/>
              </a:rPr>
              <a:t>．第二首以“百神愁”之语痛斥战争的罪恶，用“谁道沧江总无食”反讽战事的频繁。</a:t>
            </a:r>
            <a:endParaRPr lang="zh-CN" altLang="zh-CN" sz="2400" b="1"/>
          </a:p>
          <a:p>
            <a:pPr>
              <a:lnSpc>
                <a:spcPts val="2900"/>
              </a:lnSpc>
            </a:pPr>
            <a:r>
              <a:rPr lang="en-US" altLang="zh-CN" sz="2400" b="1">
                <a:sym typeface="+mn-ea"/>
              </a:rPr>
              <a:t>D</a:t>
            </a:r>
            <a:r>
              <a:rPr lang="zh-CN" altLang="zh-CN" sz="2400" b="1">
                <a:sym typeface="+mn-ea"/>
              </a:rPr>
              <a:t>．两首诗风格迥异：其一用意曲折，语言</a:t>
            </a:r>
            <a:r>
              <a:rPr lang="zh-CN" altLang="zh-CN" sz="2400" b="1">
                <a:solidFill>
                  <a:srgbClr val="FF0000"/>
                </a:solidFill>
                <a:sym typeface="+mn-ea"/>
              </a:rPr>
              <a:t>委婉含蓄</a:t>
            </a:r>
            <a:r>
              <a:rPr lang="zh-CN" altLang="zh-CN" sz="2400" b="1">
                <a:sym typeface="+mn-ea"/>
              </a:rPr>
              <a:t>；其二着力用笔，表达直白显豁</a:t>
            </a:r>
            <a:r>
              <a:rPr lang="zh-CN" altLang="zh-CN" sz="2400" b="1" smtClean="0">
                <a:sym typeface="+mn-ea"/>
              </a:rPr>
              <a:t>。</a:t>
            </a:r>
            <a:endParaRPr lang="zh-CN" altLang="en-US" sz="24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ox(in)">
                                      <p:cBhvr>
                                        <p:cTn id="13" dur="2000"/>
                                        <p:tgtEl>
                                          <p:spTgt spid="3"/>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4" presetClass="entr" presetSubtype="16" fill="hold" grpId="4"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ox(in)">
                                      <p:cBhvr>
                                        <p:cTn id="19" dur="2000"/>
                                        <p:tgtEl>
                                          <p:spTgt spid="5"/>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4" presetClass="entr" presetSubtype="16" fill="hold" grpId="6"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ox(in)">
                                      <p:cBhvr>
                                        <p:cTn id="25" dur="2000"/>
                                        <p:tgtEl>
                                          <p:spTgt spid="4"/>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4" presetClass="entr" presetSubtype="16" fill="hold" grpId="8"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ox(in)">
                                      <p:cBhvr>
                                        <p:cTn id="3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2"/>
      <p:bldP spid="3" grpId="3"/>
      <p:bldP spid="5" grpId="4"/>
      <p:bldP spid="5" grpId="5"/>
      <p:bldP spid="4" grpId="6"/>
      <p:bldP spid="4" grpId="7"/>
      <p:bldP spid="6" grpId="8"/>
      <p:bldP spid="6" grpId="9"/>
    </p:bldLst>
  </p:timing>
</p:sld>
</file>

<file path=ppt/slides/slide7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138546" y="186355"/>
            <a:ext cx="5743880" cy="646331"/>
          </a:xfrm>
          <a:prstGeom prst="rect">
            <a:avLst/>
          </a:prstGeom>
        </p:spPr>
        <p:txBody>
          <a:bodyPr wrap="none">
            <a:spAutoFit/>
          </a:bodyPr>
          <a:lstStyle/>
          <a:p>
            <a:pPr eaLnBrk="0" fontAlgn="base" hangingPunct="0">
              <a:spcBef>
                <a:spcPct val="0"/>
              </a:spcBef>
              <a:spcAft>
                <a:spcPct val="0"/>
              </a:spcAft>
            </a:pPr>
            <a:r>
              <a:rPr lang="zh-CN" altLang="en-US" sz="3600" b="1">
                <a:solidFill>
                  <a:schemeClr val="accent5">
                    <a:lumMod val="50000"/>
                  </a:schemeClr>
                </a:solidFill>
                <a:latin typeface="启功字体简体" panose="03000509000000000000" pitchFamily="65" charset="-122"/>
                <a:ea typeface="启功字体简体" panose="03000509000000000000" pitchFamily="65" charset="-122"/>
              </a:rPr>
              <a:t>设误点二：意境意象类错误</a:t>
            </a:r>
          </a:p>
        </p:txBody>
      </p:sp>
      <p:sp>
        <p:nvSpPr>
          <p:cNvPr id="5" name="矩形 4"/>
          <p:cNvSpPr/>
          <p:nvPr/>
        </p:nvSpPr>
        <p:spPr>
          <a:xfrm>
            <a:off x="6170502" y="740353"/>
            <a:ext cx="5857375" cy="5632311"/>
          </a:xfrm>
          <a:prstGeom prst="rect">
            <a:avLst/>
          </a:prstGeom>
        </p:spPr>
        <p:txBody>
          <a:bodyPr wrap="square">
            <a:spAutoFit/>
          </a:bodyPr>
          <a:lstStyle/>
          <a:p>
            <a:pPr lvl="0">
              <a:buFontTx/>
              <a:buNone/>
            </a:pPr>
            <a:r>
              <a:rPr lang="zh-CN" altLang="en-US" sz="2400" b="1" smtClean="0">
                <a:solidFill>
                  <a:srgbClr val="FF0000"/>
                </a:solidFill>
                <a:latin typeface="楷体" charset="-122"/>
                <a:ea typeface="楷体" charset="-122"/>
                <a:cs typeface="Times New Roman" pitchFamily="18" charset="0"/>
              </a:rPr>
              <a:t>答题方法：</a:t>
            </a:r>
            <a:endParaRPr lang="en-US" altLang="zh-CN" sz="2400" b="1" smtClean="0">
              <a:solidFill>
                <a:srgbClr val="FF0000"/>
              </a:solidFill>
              <a:latin typeface="楷体" charset="-122"/>
              <a:ea typeface="楷体" charset="-122"/>
              <a:cs typeface="Times New Roman" pitchFamily="18" charset="0"/>
            </a:endParaRPr>
          </a:p>
          <a:p>
            <a:pPr fontAlgn="base">
              <a:lnSpc>
                <a:spcPct val="200000"/>
              </a:lnSpc>
              <a:spcBef>
                <a:spcPct val="0"/>
              </a:spcBef>
              <a:spcAft>
                <a:spcPct val="0"/>
              </a:spcAft>
            </a:pPr>
            <a:r>
              <a:rPr lang="zh-CN" altLang="en-US" sz="2400" b="1" smtClean="0">
                <a:solidFill>
                  <a:srgbClr val="FF0000"/>
                </a:solidFill>
                <a:latin typeface="楷体" charset="-122"/>
                <a:ea typeface="楷体" charset="-122"/>
                <a:cs typeface="Times New Roman" pitchFamily="18" charset="0"/>
              </a:rPr>
              <a:t>找</a:t>
            </a:r>
            <a:r>
              <a:rPr lang="zh-CN" altLang="en-US" sz="2400" b="1">
                <a:solidFill>
                  <a:srgbClr val="FF0000"/>
                </a:solidFill>
                <a:latin typeface="楷体" charset="-122"/>
                <a:ea typeface="楷体" charset="-122"/>
                <a:cs typeface="Times New Roman" pitchFamily="18" charset="0"/>
              </a:rPr>
              <a:t>出诗句中出现的意象，分析其各自的特征</a:t>
            </a:r>
            <a:r>
              <a:rPr lang="zh-CN" altLang="en-US" sz="2400" b="1" smtClean="0">
                <a:solidFill>
                  <a:srgbClr val="FF0000"/>
                </a:solidFill>
                <a:latin typeface="楷体" charset="-122"/>
                <a:ea typeface="楷体" charset="-122"/>
                <a:cs typeface="Times New Roman" pitchFamily="18" charset="0"/>
              </a:rPr>
              <a:t>，</a:t>
            </a:r>
            <a:r>
              <a:rPr lang="zh-CN" altLang="en-US" sz="2400" b="1" smtClean="0">
                <a:solidFill>
                  <a:srgbClr val="FF0000"/>
                </a:solidFill>
                <a:latin typeface="楷体" charset="-122"/>
                <a:ea typeface="楷体" charset="-122"/>
              </a:rPr>
              <a:t>把</a:t>
            </a:r>
            <a:r>
              <a:rPr lang="zh-CN" altLang="en-US" sz="2400" b="1">
                <a:solidFill>
                  <a:srgbClr val="FF0000"/>
                </a:solidFill>
                <a:latin typeface="楷体" charset="-122"/>
                <a:ea typeface="楷体" charset="-122"/>
              </a:rPr>
              <a:t>握意象特点，关注意象的空间、色彩、声响、冷暖等</a:t>
            </a:r>
            <a:r>
              <a:rPr lang="zh-CN" altLang="en-US" sz="2400" b="1" smtClean="0">
                <a:solidFill>
                  <a:srgbClr val="FF0000"/>
                </a:solidFill>
                <a:latin typeface="楷体" charset="-122"/>
                <a:ea typeface="楷体" charset="-122"/>
              </a:rPr>
              <a:t>词，</a:t>
            </a:r>
            <a:r>
              <a:rPr lang="zh-CN" altLang="en-US" sz="2400" b="1" smtClean="0">
                <a:solidFill>
                  <a:srgbClr val="FF0000"/>
                </a:solidFill>
                <a:latin typeface="楷体" charset="-122"/>
                <a:ea typeface="楷体" charset="-122"/>
                <a:cs typeface="Times New Roman" pitchFamily="18" charset="0"/>
              </a:rPr>
              <a:t>最</a:t>
            </a:r>
            <a:r>
              <a:rPr lang="zh-CN" altLang="en-US" sz="2400" b="1">
                <a:solidFill>
                  <a:srgbClr val="FF0000"/>
                </a:solidFill>
                <a:latin typeface="楷体" charset="-122"/>
                <a:ea typeface="楷体" charset="-122"/>
                <a:cs typeface="Times New Roman" pitchFamily="18" charset="0"/>
              </a:rPr>
              <a:t>后整合，整体感知营造的氛围，就能品味出诗歌意境。另外，熟记常见的意境特征：雄浑壮丽、壮阔苍茫、苍凉悲壮、闲适恬淡、清幽明净、冷清幽静等。</a:t>
            </a:r>
          </a:p>
        </p:txBody>
      </p:sp>
      <p:sp>
        <p:nvSpPr>
          <p:cNvPr id="6" name="矩形 5"/>
          <p:cNvSpPr/>
          <p:nvPr/>
        </p:nvSpPr>
        <p:spPr>
          <a:xfrm>
            <a:off x="0" y="946323"/>
            <a:ext cx="6387738" cy="5309146"/>
          </a:xfrm>
          <a:prstGeom prst="rect">
            <a:avLst/>
          </a:prstGeom>
        </p:spPr>
        <p:txBody>
          <a:bodyPr wrap="square">
            <a:spAutoFit/>
          </a:bodyPr>
          <a:lstStyle/>
          <a:p>
            <a:pPr lvl="0" algn="ctr" latinLnBrk="1">
              <a:lnSpc>
                <a:spcPct val="150000"/>
              </a:lnSpc>
            </a:pPr>
            <a:r>
              <a:rPr lang="zh-CN" altLang="en-US" sz="2400" b="1"/>
              <a:t>宿武陵即事</a:t>
            </a:r>
          </a:p>
          <a:p>
            <a:pPr lvl="0" algn="ctr" latinLnBrk="1">
              <a:lnSpc>
                <a:spcPct val="150000"/>
              </a:lnSpc>
            </a:pPr>
            <a:r>
              <a:rPr lang="en-US" altLang="zh-CN" b="1" smtClean="0">
                <a:solidFill>
                  <a:srgbClr val="FF3300"/>
                </a:solidFill>
              </a:rPr>
              <a:t>孟浩然</a:t>
            </a:r>
            <a:endParaRPr lang="en-US" altLang="zh-CN" b="1">
              <a:solidFill>
                <a:srgbClr val="FF3300"/>
              </a:solidFill>
            </a:endParaRPr>
          </a:p>
          <a:p>
            <a:pPr lvl="0" algn="ctr" latinLnBrk="1">
              <a:lnSpc>
                <a:spcPct val="150000"/>
              </a:lnSpc>
            </a:pPr>
            <a:r>
              <a:rPr lang="zh-CN" altLang="en-US" sz="2400" b="1"/>
              <a:t>川暗夕阳尽，孤舟泊岸初。</a:t>
            </a:r>
          </a:p>
          <a:p>
            <a:pPr lvl="0" algn="ctr" latinLnBrk="1">
              <a:lnSpc>
                <a:spcPct val="150000"/>
              </a:lnSpc>
            </a:pPr>
            <a:r>
              <a:rPr lang="zh-CN" altLang="en-US" sz="2400" b="1"/>
              <a:t>岭猿相叫啸，潭影似空虚。</a:t>
            </a:r>
          </a:p>
          <a:p>
            <a:pPr lvl="0" algn="ctr" latinLnBrk="1">
              <a:lnSpc>
                <a:spcPct val="150000"/>
              </a:lnSpc>
            </a:pPr>
            <a:r>
              <a:rPr lang="zh-CN" altLang="en-US" sz="2400" b="1"/>
              <a:t>就枕灭明烛，扣船闻夜渔。</a:t>
            </a:r>
          </a:p>
          <a:p>
            <a:pPr lvl="0" algn="ctr" latinLnBrk="1">
              <a:lnSpc>
                <a:spcPct val="150000"/>
              </a:lnSpc>
            </a:pPr>
            <a:r>
              <a:rPr lang="zh-CN" altLang="en-US" sz="2400" b="1"/>
              <a:t>鸡鸣问何处，人物是秦</a:t>
            </a:r>
            <a:r>
              <a:rPr lang="zh-CN" altLang="en-US" sz="2400" b="1" smtClean="0"/>
              <a:t>余</a:t>
            </a:r>
            <a:r>
              <a:rPr lang="zh-CN" altLang="en-US" b="1" smtClean="0"/>
              <a:t>。</a:t>
            </a:r>
            <a:endParaRPr lang="zh-CN" altLang="en-US" b="1"/>
          </a:p>
          <a:p>
            <a:pPr lvl="0" latinLnBrk="1">
              <a:lnSpc>
                <a:spcPct val="150000"/>
              </a:lnSpc>
            </a:pPr>
            <a:r>
              <a:rPr lang="zh-CN" altLang="en-US" sz="1600" b="1" smtClean="0"/>
              <a:t>秦</a:t>
            </a:r>
            <a:r>
              <a:rPr lang="zh-CN" altLang="en-US" sz="1600" b="1"/>
              <a:t>余：桃花源记中的典故</a:t>
            </a:r>
            <a:r>
              <a:rPr lang="zh-CN" altLang="en-US" sz="1600" b="1" smtClean="0"/>
              <a:t>。</a:t>
            </a:r>
            <a:endParaRPr lang="en-US" altLang="zh-CN" sz="1600" b="1" smtClean="0"/>
          </a:p>
          <a:p>
            <a:pPr latinLnBrk="1">
              <a:lnSpc>
                <a:spcPct val="150000"/>
              </a:lnSpc>
            </a:pPr>
            <a:r>
              <a:rPr lang="en-US" altLang="zh-CN" sz="2400" b="1"/>
              <a:t>C</a:t>
            </a:r>
            <a:r>
              <a:rPr lang="zh-CN" altLang="en-US" sz="2400" b="1"/>
              <a:t>、夜猿的啼声与望去深不可测的潭水表现出武陵之夜的</a:t>
            </a:r>
            <a:r>
              <a:rPr lang="zh-CN" altLang="en-US" sz="2400" b="1">
                <a:solidFill>
                  <a:srgbClr val="002060"/>
                </a:solidFill>
              </a:rPr>
              <a:t>壮阔美好</a:t>
            </a:r>
            <a:r>
              <a:rPr lang="zh-CN" altLang="en-US" sz="2400" b="1"/>
              <a:t>。</a:t>
            </a:r>
          </a:p>
          <a:p>
            <a:pPr lvl="0" latinLnBrk="1">
              <a:lnSpc>
                <a:spcPct val="150000"/>
              </a:lnSpc>
            </a:pPr>
            <a:endParaRPr lang="zh-CN" altLang="en-US" sz="2400" b="1"/>
          </a:p>
        </p:txBody>
      </p:sp>
      <p:sp>
        <p:nvSpPr>
          <p:cNvPr id="7" name="矩形 6"/>
          <p:cNvSpPr/>
          <p:nvPr/>
        </p:nvSpPr>
        <p:spPr>
          <a:xfrm>
            <a:off x="3573193" y="6372664"/>
            <a:ext cx="1453661" cy="369332"/>
          </a:xfrm>
          <a:prstGeom prst="rect">
            <a:avLst/>
          </a:prstGeom>
        </p:spPr>
        <p:txBody>
          <a:bodyPr wrap="square">
            <a:spAutoFit/>
          </a:bodyPr>
          <a:lstStyle/>
          <a:p>
            <a:pPr>
              <a:spcBef>
                <a:spcPct val="50000"/>
              </a:spcBef>
            </a:pPr>
            <a:r>
              <a:rPr lang="zh-CN" altLang="en-US" b="1" smtClean="0">
                <a:solidFill>
                  <a:srgbClr val="FF3300"/>
                </a:solidFill>
              </a:rPr>
              <a:t>“</a:t>
            </a:r>
            <a:r>
              <a:rPr lang="zh-CN" altLang="en-US" b="1">
                <a:solidFill>
                  <a:srgbClr val="FF3300"/>
                </a:solidFill>
              </a:rPr>
              <a:t>幽静冷僻”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1"/>
    </p:bldLst>
  </p:timing>
</p:sld>
</file>

<file path=ppt/slides/slide7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文本框 3"/>
          <p:cNvSpPr txBox="1"/>
          <p:nvPr/>
        </p:nvSpPr>
        <p:spPr>
          <a:xfrm>
            <a:off x="132791" y="830997"/>
            <a:ext cx="6385575" cy="6555641"/>
          </a:xfrm>
          <a:prstGeom prst="rect">
            <a:avLst/>
          </a:prstGeom>
          <a:noFill/>
          <a:ln>
            <a:noFill/>
          </a:ln>
        </p:spPr>
        <p:txBody>
          <a:bodyPr vert="horz" wrap="square" lIns="91440" tIns="45720" rIns="91440" bIns="45720" anchor="t">
            <a:spAutoFit/>
          </a:bodyPr>
          <a:lstStyle>
            <a:lvl1pPr marL="0" indent="0" algn="l" rtl="0" fontAlgn="base" latinLnBrk="1">
              <a:lnSpc>
                <a:spcPct val="100000"/>
              </a:lnSpc>
              <a:spcBef>
                <a:spcPct val="0"/>
              </a:spcBef>
              <a:spcAft>
                <a:spcPct val="0"/>
              </a:spcAft>
              <a:buFont typeface="Arial" pitchFamily="34" charset="0"/>
              <a:buNone/>
              <a:defRPr sz="1800" b="0" i="0" u="none" baseline="0">
                <a:solidFill>
                  <a:schemeClr val="dk1"/>
                </a:solidFill>
                <a:latin typeface="Arial" pitchFamily="34" charset="0"/>
                <a:ea typeface="宋体" pitchFamily="2" charset="-122"/>
                <a:sym typeface="Arial" pitchFamily="34" charset="0"/>
              </a:defRPr>
            </a:lvl1pPr>
            <a:lvl2pPr marL="457200" indent="0" algn="l" rtl="0" fontAlgn="base" latinLnBrk="1">
              <a:lnSpc>
                <a:spcPct val="100000"/>
              </a:lnSpc>
              <a:spcBef>
                <a:spcPct val="0"/>
              </a:spcBef>
              <a:spcAft>
                <a:spcPct val="0"/>
              </a:spcAft>
              <a:buFont typeface="Arial" pitchFamily="34" charset="0"/>
              <a:buNone/>
              <a:defRPr sz="1800" b="0" i="0" u="none" baseline="0">
                <a:solidFill>
                  <a:schemeClr val="dk1"/>
                </a:solidFill>
                <a:latin typeface="Arial" pitchFamily="34" charset="0"/>
                <a:ea typeface="宋体" pitchFamily="2" charset="-122"/>
                <a:sym typeface="Arial" pitchFamily="34" charset="0"/>
              </a:defRPr>
            </a:lvl2pPr>
            <a:lvl3pPr marL="914400" indent="0" algn="l" rtl="0" fontAlgn="base" latinLnBrk="1">
              <a:lnSpc>
                <a:spcPct val="100000"/>
              </a:lnSpc>
              <a:spcBef>
                <a:spcPct val="0"/>
              </a:spcBef>
              <a:spcAft>
                <a:spcPct val="0"/>
              </a:spcAft>
              <a:buFont typeface="Arial" pitchFamily="34" charset="0"/>
              <a:buNone/>
              <a:defRPr sz="1800" b="0" i="0" u="none" baseline="0">
                <a:solidFill>
                  <a:schemeClr val="dk1"/>
                </a:solidFill>
                <a:latin typeface="Arial" pitchFamily="34" charset="0"/>
                <a:ea typeface="宋体" pitchFamily="2" charset="-122"/>
                <a:sym typeface="Arial" pitchFamily="34" charset="0"/>
              </a:defRPr>
            </a:lvl3pPr>
            <a:lvl4pPr marL="1371600" indent="0" algn="l" rtl="0" fontAlgn="base" latinLnBrk="1">
              <a:lnSpc>
                <a:spcPct val="100000"/>
              </a:lnSpc>
              <a:spcBef>
                <a:spcPct val="0"/>
              </a:spcBef>
              <a:spcAft>
                <a:spcPct val="0"/>
              </a:spcAft>
              <a:buFont typeface="Arial" pitchFamily="34" charset="0"/>
              <a:buNone/>
              <a:defRPr sz="1800" b="0" i="0" u="none" baseline="0">
                <a:solidFill>
                  <a:schemeClr val="dk1"/>
                </a:solidFill>
                <a:latin typeface="Arial" pitchFamily="34" charset="0"/>
                <a:ea typeface="宋体" pitchFamily="2" charset="-122"/>
                <a:sym typeface="Arial" pitchFamily="34" charset="0"/>
              </a:defRPr>
            </a:lvl4pPr>
            <a:lvl5pPr marL="1828800" indent="0" algn="l" rtl="0" fontAlgn="base" latinLnBrk="1">
              <a:lnSpc>
                <a:spcPct val="100000"/>
              </a:lnSpc>
              <a:spcBef>
                <a:spcPct val="0"/>
              </a:spcBef>
              <a:spcAft>
                <a:spcPct val="0"/>
              </a:spcAft>
              <a:buFont typeface="Arial" pitchFamily="34" charset="0"/>
              <a:buNone/>
              <a:defRPr sz="1800" b="0" i="0" u="none" baseline="0">
                <a:solidFill>
                  <a:schemeClr val="dk1"/>
                </a:solidFill>
                <a:latin typeface="Arial" pitchFamily="34" charset="0"/>
                <a:ea typeface="宋体" pitchFamily="2" charset="-122"/>
                <a:sym typeface="Arial" pitchFamily="34" charset="0"/>
              </a:defRPr>
            </a:lvl5pPr>
          </a:lstStyle>
          <a:p>
            <a:pPr lvl="0" algn="ctr" eaLnBrk="1" latinLnBrk="1" hangingPunct="1"/>
            <a:r>
              <a:rPr lang="zh-CN" altLang="en-US" sz="2800" b="1"/>
              <a:t>早夏寄元校书</a:t>
            </a:r>
          </a:p>
          <a:p>
            <a:pPr lvl="0" algn="ctr" eaLnBrk="1" latinLnBrk="1" hangingPunct="1"/>
            <a:r>
              <a:rPr lang="zh-CN" altLang="en-US" sz="2400" b="1"/>
              <a:t>    </a:t>
            </a:r>
            <a:r>
              <a:rPr lang="zh-CN" altLang="en-US" sz="2000" b="1">
                <a:solidFill>
                  <a:srgbClr val="0000FF"/>
                </a:solidFill>
              </a:rPr>
              <a:t>司空曙</a:t>
            </a:r>
          </a:p>
          <a:p>
            <a:pPr lvl="0" algn="ctr" eaLnBrk="1" latinLnBrk="1" hangingPunct="1"/>
            <a:r>
              <a:rPr lang="zh-CN" altLang="en-US" sz="2800" b="1"/>
              <a:t>独游野径送</a:t>
            </a:r>
            <a:r>
              <a:rPr lang="zh-CN" altLang="en-US" sz="2800" b="1">
                <a:solidFill>
                  <a:srgbClr val="FF0000"/>
                </a:solidFill>
              </a:rPr>
              <a:t>芳菲</a:t>
            </a:r>
            <a:r>
              <a:rPr lang="zh-CN" altLang="en-US" sz="2800" b="1"/>
              <a:t>，</a:t>
            </a:r>
          </a:p>
          <a:p>
            <a:pPr lvl="0" algn="ctr" eaLnBrk="1" latinLnBrk="1" hangingPunct="1"/>
            <a:r>
              <a:rPr lang="zh-CN" altLang="en-US" sz="2800" b="1"/>
              <a:t>高竹林居接翠微。</a:t>
            </a:r>
          </a:p>
          <a:p>
            <a:pPr lvl="0" algn="ctr" eaLnBrk="1" latinLnBrk="1" hangingPunct="1"/>
            <a:r>
              <a:rPr lang="zh-CN" altLang="en-US" sz="2800" b="1"/>
              <a:t>绿岸草深虫入遍，</a:t>
            </a:r>
          </a:p>
          <a:p>
            <a:pPr lvl="0" algn="ctr" eaLnBrk="1" latinLnBrk="1" hangingPunct="1"/>
            <a:r>
              <a:rPr lang="zh-CN" altLang="en-US" sz="2800" b="1"/>
              <a:t>青丛花尽蝶来稀。</a:t>
            </a:r>
          </a:p>
          <a:p>
            <a:pPr lvl="0" algn="ctr" eaLnBrk="1" latinLnBrk="1" hangingPunct="1"/>
            <a:r>
              <a:rPr lang="zh-CN" altLang="en-US" sz="2800" b="1"/>
              <a:t>珠荷荐果香寒簟，</a:t>
            </a:r>
          </a:p>
          <a:p>
            <a:pPr lvl="0" algn="ctr" eaLnBrk="1" latinLnBrk="1" hangingPunct="1"/>
            <a:r>
              <a:rPr lang="zh-CN" altLang="en-US" sz="2800" b="1"/>
              <a:t>玉柄摇风满夏衣。</a:t>
            </a:r>
          </a:p>
          <a:p>
            <a:pPr lvl="0" algn="ctr" eaLnBrk="1" latinLnBrk="1" hangingPunct="1"/>
            <a:r>
              <a:rPr lang="zh-CN" altLang="en-US" sz="2800" b="1">
                <a:solidFill>
                  <a:srgbClr val="FF0000"/>
                </a:solidFill>
              </a:rPr>
              <a:t>蓬荜永无车马到</a:t>
            </a:r>
            <a:r>
              <a:rPr lang="zh-CN" altLang="en-US" sz="2800" b="1"/>
              <a:t>，</a:t>
            </a:r>
          </a:p>
          <a:p>
            <a:pPr lvl="0" algn="ctr" eaLnBrk="1" latinLnBrk="1" hangingPunct="1"/>
            <a:r>
              <a:rPr lang="zh-CN" altLang="en-US" sz="2800" b="1"/>
              <a:t>更当斋夜忆玄晖①</a:t>
            </a:r>
            <a:r>
              <a:rPr lang="zh-CN" altLang="en-US" sz="2400" b="1"/>
              <a:t>。</a:t>
            </a:r>
          </a:p>
          <a:p>
            <a:pPr lvl="0" eaLnBrk="1" latinLnBrk="1" hangingPunct="1"/>
            <a:r>
              <a:rPr lang="zh-CN" altLang="en-US" b="1"/>
              <a:t>注：①玄晖：南朝谢眺，字玄晖，善为诗，后常以此指有文采的人，此处借指元校书</a:t>
            </a:r>
            <a:r>
              <a:rPr lang="zh-CN" altLang="en-US" b="1" smtClean="0"/>
              <a:t>。</a:t>
            </a:r>
            <a:endParaRPr lang="en-US" altLang="zh-CN" b="1" smtClean="0"/>
          </a:p>
          <a:p>
            <a:r>
              <a:rPr lang="en-US" altLang="zh-CN" sz="2400" b="1">
                <a:solidFill>
                  <a:srgbClr val="FF3300"/>
                </a:solidFill>
              </a:rPr>
              <a:t>B</a:t>
            </a:r>
            <a:r>
              <a:rPr lang="zh-CN" altLang="en-US" sz="2400" b="1">
                <a:solidFill>
                  <a:srgbClr val="FF3300"/>
                </a:solidFill>
              </a:rPr>
              <a:t>芳草描写早夏美景，诗人借景抒情抒发自己对居室清幽得意，无人造访的孤独伤感。</a:t>
            </a:r>
            <a:r>
              <a:rPr lang="en-US" altLang="zh-CN" sz="2400" b="1">
                <a:solidFill>
                  <a:srgbClr val="FF3300"/>
                </a:solidFill>
              </a:rPr>
              <a:t>D</a:t>
            </a:r>
            <a:r>
              <a:rPr lang="zh-CN" altLang="en-US" sz="2400" b="1">
                <a:solidFill>
                  <a:srgbClr val="FF3300"/>
                </a:solidFill>
              </a:rPr>
              <a:t>并没有听到虫鸣声，反而见到虫子到处穿。</a:t>
            </a:r>
          </a:p>
          <a:p>
            <a:pPr lvl="0" eaLnBrk="1" latinLnBrk="1" hangingPunct="1"/>
            <a:endParaRPr lang="zh-CN" altLang="en-US" sz="2400" b="1"/>
          </a:p>
        </p:txBody>
      </p:sp>
      <p:sp>
        <p:nvSpPr>
          <p:cNvPr id="6" name="矩形 5"/>
          <p:cNvSpPr/>
          <p:nvPr/>
        </p:nvSpPr>
        <p:spPr>
          <a:xfrm>
            <a:off x="6026728" y="1206028"/>
            <a:ext cx="6165272" cy="3785652"/>
          </a:xfrm>
          <a:prstGeom prst="rect">
            <a:avLst/>
          </a:prstGeom>
        </p:spPr>
        <p:txBody>
          <a:bodyPr wrap="square">
            <a:spAutoFit/>
          </a:bodyPr>
          <a:lstStyle/>
          <a:p>
            <a:pPr lvl="0" latinLnBrk="1"/>
            <a:r>
              <a:rPr lang="en-US" altLang="zh-CN" sz="2000" b="1"/>
              <a:t>14.</a:t>
            </a:r>
            <a:r>
              <a:rPr lang="zh-CN" altLang="en-US" sz="2000" b="1"/>
              <a:t>下列对这首诗的理解和赏析，不正确的两项是（</a:t>
            </a:r>
            <a:r>
              <a:rPr lang="en-US" altLang="zh-CN" sz="2000" b="1"/>
              <a:t>5</a:t>
            </a:r>
            <a:r>
              <a:rPr lang="zh-CN" altLang="en-US" sz="2000" b="1"/>
              <a:t>分） （   ）（   ）</a:t>
            </a:r>
          </a:p>
          <a:p>
            <a:pPr lvl="0" latinLnBrk="1"/>
            <a:r>
              <a:rPr lang="en-US" altLang="zh-CN" sz="2000" b="1"/>
              <a:t>A.</a:t>
            </a:r>
            <a:r>
              <a:rPr lang="zh-CN" altLang="en-US" sz="2000" b="1"/>
              <a:t>题目中的“早夏”</a:t>
            </a:r>
            <a:r>
              <a:rPr lang="zh-CN" altLang="en-US" sz="2000" b="1">
                <a:solidFill>
                  <a:srgbClr val="FF0000"/>
                </a:solidFill>
              </a:rPr>
              <a:t>点明</a:t>
            </a:r>
            <a:r>
              <a:rPr lang="zh-CN" altLang="en-US" sz="2000" b="1"/>
              <a:t>此诗写的是早夏之景，同时从诗中的“花尽”“夏衣”两处也能够看出。</a:t>
            </a:r>
          </a:p>
          <a:p>
            <a:pPr lvl="0" latinLnBrk="1"/>
            <a:r>
              <a:rPr lang="en-US" altLang="zh-CN" sz="2000" b="1"/>
              <a:t>B.</a:t>
            </a:r>
            <a:r>
              <a:rPr lang="zh-CN" altLang="en-US" sz="2000" b="1"/>
              <a:t>首句中的“芳菲”</a:t>
            </a:r>
            <a:r>
              <a:rPr lang="zh-CN" altLang="en-US" sz="2000" b="1">
                <a:solidFill>
                  <a:srgbClr val="FF0000"/>
                </a:solidFill>
              </a:rPr>
              <a:t>描写了</a:t>
            </a:r>
            <a:r>
              <a:rPr lang="zh-CN" altLang="en-US" sz="2000" b="1"/>
              <a:t>早</a:t>
            </a:r>
            <a:r>
              <a:rPr lang="zh-CN" altLang="en-US" sz="2000" b="1">
                <a:solidFill>
                  <a:schemeClr val="tx1">
                    <a:lumMod val="95000"/>
                    <a:lumOff val="5000"/>
                  </a:schemeClr>
                </a:solidFill>
              </a:rPr>
              <a:t>夏</a:t>
            </a:r>
            <a:r>
              <a:rPr lang="zh-CN" altLang="en-US" sz="2000" b="1"/>
              <a:t>的美景，作者</a:t>
            </a:r>
            <a:r>
              <a:rPr lang="zh-CN" altLang="en-US" sz="2000" b="1">
                <a:solidFill>
                  <a:srgbClr val="FF0000"/>
                </a:solidFill>
              </a:rPr>
              <a:t>借景抒发自己因年老而一事无成的伤感之情。</a:t>
            </a:r>
          </a:p>
          <a:p>
            <a:pPr lvl="0" latinLnBrk="1"/>
            <a:r>
              <a:rPr lang="en-US" altLang="zh-CN" sz="2000" b="1"/>
              <a:t>C.“</a:t>
            </a:r>
            <a:r>
              <a:rPr lang="zh-CN" altLang="en-US" sz="2000" b="1"/>
              <a:t>高竹林居接翠微”</a:t>
            </a:r>
            <a:r>
              <a:rPr lang="zh-CN" altLang="en-US" sz="2000" b="1">
                <a:solidFill>
                  <a:srgbClr val="FF0000"/>
                </a:solidFill>
              </a:rPr>
              <a:t>是说</a:t>
            </a:r>
            <a:r>
              <a:rPr lang="zh-CN" altLang="en-US" sz="2000" b="1"/>
              <a:t>种着高大竹子的居所紧挨着青翠的山峰，</a:t>
            </a:r>
            <a:r>
              <a:rPr lang="zh-CN" altLang="en-US" sz="2000" b="1">
                <a:solidFill>
                  <a:srgbClr val="FF0000"/>
                </a:solidFill>
              </a:rPr>
              <a:t>写出</a:t>
            </a:r>
            <a:r>
              <a:rPr lang="zh-CN" altLang="en-US" sz="2000" b="1"/>
              <a:t>了居所环境的清幽。</a:t>
            </a:r>
          </a:p>
          <a:p>
            <a:pPr lvl="0" latinLnBrk="1"/>
            <a:r>
              <a:rPr lang="en-US" altLang="zh-CN" sz="2000" b="1"/>
              <a:t>D.“</a:t>
            </a:r>
            <a:r>
              <a:rPr lang="zh-CN" altLang="en-US" sz="2000" b="1"/>
              <a:t>绿岸草深虫入遍”一句生动形象地</a:t>
            </a:r>
            <a:r>
              <a:rPr lang="zh-CN" altLang="en-US" sz="2000" b="1">
                <a:solidFill>
                  <a:srgbClr val="FF0000"/>
                </a:solidFill>
              </a:rPr>
              <a:t>写出了</a:t>
            </a:r>
            <a:r>
              <a:rPr lang="zh-CN" altLang="en-US" sz="2000" b="1"/>
              <a:t>作者因草深看不到虫子的踪影，却听到虫鸣的情形。</a:t>
            </a:r>
          </a:p>
          <a:p>
            <a:pPr lvl="0" latinLnBrk="1"/>
            <a:r>
              <a:rPr lang="en-US" altLang="zh-CN" sz="2000" b="1"/>
              <a:t>E.“</a:t>
            </a:r>
            <a:r>
              <a:rPr lang="zh-CN" altLang="en-US" sz="2000" b="1"/>
              <a:t>玉柄摇风满夏衣”中的“满”字，将扇子摇出的无形凉爽的风化为有形，</a:t>
            </a:r>
            <a:r>
              <a:rPr lang="zh-CN" altLang="en-US" sz="2000" b="1">
                <a:solidFill>
                  <a:srgbClr val="FF0000"/>
                </a:solidFill>
              </a:rPr>
              <a:t>写出了</a:t>
            </a:r>
            <a:r>
              <a:rPr lang="zh-CN" altLang="en-US" sz="2000" b="1"/>
              <a:t>风入衣襟之态。</a:t>
            </a:r>
          </a:p>
        </p:txBody>
      </p:sp>
      <p:sp>
        <p:nvSpPr>
          <p:cNvPr id="7" name="矩形 6"/>
          <p:cNvSpPr/>
          <p:nvPr/>
        </p:nvSpPr>
        <p:spPr>
          <a:xfrm>
            <a:off x="0" y="0"/>
            <a:ext cx="7600157" cy="830997"/>
          </a:xfrm>
          <a:prstGeom prst="rect">
            <a:avLst/>
          </a:prstGeom>
        </p:spPr>
        <p:txBody>
          <a:bodyPr wrap="none">
            <a:spAutoFit/>
          </a:bodyPr>
          <a:lstStyle/>
          <a:p>
            <a:pPr eaLnBrk="0" fontAlgn="base" hangingPunct="0">
              <a:lnSpc>
                <a:spcPct val="150000"/>
              </a:lnSpc>
              <a:spcBef>
                <a:spcPct val="0"/>
              </a:spcBef>
              <a:spcAft>
                <a:spcPct val="0"/>
              </a:spcAft>
            </a:pPr>
            <a:r>
              <a:rPr lang="zh-CN" altLang="en-US" sz="3200" b="1">
                <a:solidFill>
                  <a:srgbClr val="002060"/>
                </a:solidFill>
                <a:latin typeface="启功字体简体" panose="03000509000000000000" pitchFamily="65" charset="-122"/>
                <a:ea typeface="启功字体简体" panose="03000509000000000000" pitchFamily="65" charset="-122"/>
              </a:rPr>
              <a:t>设误</a:t>
            </a:r>
            <a:r>
              <a:rPr lang="zh-CN" altLang="en-US" sz="3200" b="1" smtClean="0">
                <a:solidFill>
                  <a:srgbClr val="002060"/>
                </a:solidFill>
                <a:latin typeface="启功字体简体" panose="03000509000000000000" pitchFamily="65" charset="-122"/>
                <a:ea typeface="启功字体简体" panose="03000509000000000000" pitchFamily="65" charset="-122"/>
              </a:rPr>
              <a:t>点三</a:t>
            </a:r>
            <a:r>
              <a:rPr lang="zh-CN" altLang="zh-CN" sz="3200" b="1" smtClean="0">
                <a:solidFill>
                  <a:srgbClr val="002060"/>
                </a:solidFill>
                <a:latin typeface="启功字体简体" panose="03000509000000000000" pitchFamily="65" charset="-122"/>
                <a:ea typeface="启功字体简体" panose="03000509000000000000" pitchFamily="65" charset="-122"/>
              </a:rPr>
              <a:t>：</a:t>
            </a:r>
            <a:r>
              <a:rPr lang="zh-CN" altLang="zh-CN" sz="3200" b="1">
                <a:solidFill>
                  <a:srgbClr val="002060"/>
                </a:solidFill>
                <a:latin typeface="启功字体简体" panose="03000509000000000000" pitchFamily="65" charset="-122"/>
                <a:ea typeface="启功字体简体" panose="03000509000000000000" pitchFamily="65" charset="-122"/>
              </a:rPr>
              <a:t>情感分析有误，不明诗人意图</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7" name="任意多边形 6"/>
          <p:cNvSpPr/>
          <p:nvPr/>
        </p:nvSpPr>
        <p:spPr>
          <a:xfrm rot="10800000">
            <a:off x="11266026" y="2539539"/>
            <a:ext cx="925974" cy="1851948"/>
          </a:xfrm>
          <a:custGeom>
            <a:gdLst>
              <a:gd name="connsiteX0" fmla="*/ 0 w 925974"/>
              <a:gd name="connsiteY0" fmla="*/ 0 h 1851948"/>
              <a:gd name="connsiteX1" fmla="*/ 925974 w 925974"/>
              <a:gd name="connsiteY1" fmla="*/ 925974 h 1851948"/>
              <a:gd name="connsiteX2" fmla="*/ 0 w 925974"/>
              <a:gd name="connsiteY2" fmla="*/ 1851948 h 1851948"/>
            </a:gdLst>
            <a:cxnLst>
              <a:cxn ang="0">
                <a:pos x="connsiteX0" y="connsiteY0"/>
              </a:cxn>
              <a:cxn ang="0">
                <a:pos x="connsiteX1" y="connsiteY1"/>
              </a:cxn>
              <a:cxn ang="0">
                <a:pos x="connsiteX2" y="connsiteY2"/>
              </a:cxn>
            </a:cxnLst>
            <a:rect l="l" t="t" r="r" b="b"/>
            <a:pathLst>
              <a:path w="925973" h="1851947">
                <a:moveTo>
                  <a:pt x="0" y="0"/>
                </a:moveTo>
                <a:lnTo>
                  <a:pt x="925974" y="925974"/>
                </a:lnTo>
                <a:lnTo>
                  <a:pt x="0" y="1851948"/>
                </a:lnTo>
                <a:close/>
              </a:path>
            </a:pathLst>
          </a:custGeom>
          <a:solidFill>
            <a:srgbClr val="6F868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1961" y="2767019"/>
            <a:ext cx="925974" cy="1851948"/>
          </a:xfrm>
          <a:custGeom>
            <a:gdLst>
              <a:gd name="connsiteX0" fmla="*/ 0 w 925974"/>
              <a:gd name="connsiteY0" fmla="*/ 0 h 1851948"/>
              <a:gd name="connsiteX1" fmla="*/ 925974 w 925974"/>
              <a:gd name="connsiteY1" fmla="*/ 925974 h 1851948"/>
              <a:gd name="connsiteX2" fmla="*/ 0 w 925974"/>
              <a:gd name="connsiteY2" fmla="*/ 1851948 h 1851948"/>
            </a:gdLst>
            <a:cxnLst>
              <a:cxn ang="0">
                <a:pos x="connsiteX0" y="connsiteY0"/>
              </a:cxn>
              <a:cxn ang="0">
                <a:pos x="connsiteX1" y="connsiteY1"/>
              </a:cxn>
              <a:cxn ang="0">
                <a:pos x="connsiteX2" y="connsiteY2"/>
              </a:cxn>
            </a:cxnLst>
            <a:rect l="l" t="t" r="r" b="b"/>
            <a:pathLst>
              <a:path w="925973" h="1851947">
                <a:moveTo>
                  <a:pt x="0" y="0"/>
                </a:moveTo>
                <a:lnTo>
                  <a:pt x="925974" y="925974"/>
                </a:lnTo>
                <a:lnTo>
                  <a:pt x="0" y="1851948"/>
                </a:lnTo>
                <a:close/>
              </a:path>
            </a:pathLst>
          </a:custGeom>
          <a:solidFill>
            <a:srgbClr val="6F868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0577" y="3552316"/>
            <a:ext cx="12266023" cy="2862322"/>
          </a:xfrm>
          <a:prstGeom prst="rect">
            <a:avLst/>
          </a:prstGeom>
        </p:spPr>
        <p:txBody>
          <a:bodyPr wrap="square">
            <a:spAutoFit/>
          </a:bodyPr>
          <a:lstStyle/>
          <a:p>
            <a:pPr algn="just">
              <a:lnSpc>
                <a:spcPct val="150000"/>
              </a:lnSpc>
              <a:spcAft>
                <a:spcPct val="0"/>
              </a:spcAft>
            </a:pPr>
            <a:r>
              <a:rPr lang="en-US" altLang="zh-CN" sz="2400" b="1" kern="100" smtClean="0">
                <a:latin typeface="楷体" charset="-122"/>
                <a:ea typeface="楷体" charset="-122"/>
              </a:rPr>
              <a:t>1</a:t>
            </a:r>
            <a:r>
              <a:rPr lang="zh-CN" altLang="zh-CN" sz="2400" b="1" kern="100">
                <a:latin typeface="楷体" charset="-122"/>
                <a:ea typeface="楷体" charset="-122"/>
              </a:rPr>
              <a:t>．</a:t>
            </a:r>
            <a:r>
              <a:rPr lang="zh-CN" altLang="zh-CN" sz="2400" b="1" kern="100">
                <a:latin typeface="楷体" charset="-122"/>
                <a:ea typeface="楷体" charset="-122"/>
                <a:cs typeface="宋体" panose="02010600030101010101" pitchFamily="2" charset="-122"/>
              </a:rPr>
              <a:t>下列对诗歌内容的分析鉴赏，不正确的一项是（</a:t>
            </a:r>
            <a:r>
              <a:rPr lang="en-US" altLang="zh-CN" sz="2400" b="1" kern="100">
                <a:latin typeface="楷体" charset="-122"/>
                <a:ea typeface="楷体" charset="-122"/>
                <a:cs typeface="宋体" panose="02010600030101010101" pitchFamily="2" charset="-122"/>
              </a:rPr>
              <a:t>    </a:t>
            </a:r>
            <a:r>
              <a:rPr lang="zh-CN" altLang="zh-CN" sz="2400" b="1" kern="100">
                <a:latin typeface="楷体" charset="-122"/>
                <a:ea typeface="楷体" charset="-122"/>
                <a:cs typeface="宋体" panose="02010600030101010101" pitchFamily="2" charset="-122"/>
              </a:rPr>
              <a:t>）</a:t>
            </a:r>
            <a:endParaRPr lang="zh-CN" altLang="zh-CN" sz="2400" b="1" kern="100">
              <a:latin typeface="楷体" charset="-122"/>
              <a:ea typeface="楷体" charset="-122"/>
            </a:endParaRPr>
          </a:p>
          <a:p>
            <a:pPr algn="just">
              <a:lnSpc>
                <a:spcPct val="150000"/>
              </a:lnSpc>
              <a:spcAft>
                <a:spcPct val="0"/>
              </a:spcAft>
            </a:pPr>
            <a:r>
              <a:rPr lang="en-US" altLang="zh-CN" sz="2400" b="1" kern="100">
                <a:latin typeface="楷体" charset="-122"/>
                <a:ea typeface="楷体" charset="-122"/>
                <a:cs typeface="宋体" panose="02010600030101010101" pitchFamily="2" charset="-122"/>
              </a:rPr>
              <a:t>A</a:t>
            </a:r>
            <a:r>
              <a:rPr lang="zh-CN" altLang="zh-CN" sz="2400" b="1" kern="100">
                <a:latin typeface="楷体" charset="-122"/>
                <a:ea typeface="楷体" charset="-122"/>
                <a:cs typeface="宋体" panose="02010600030101010101" pitchFamily="2" charset="-122"/>
              </a:rPr>
              <a:t>．首联写相送，“江城”点明送别的地点，“新秋”点明送别的时间。</a:t>
            </a:r>
            <a:endParaRPr lang="zh-CN" altLang="zh-CN" sz="2400" b="1" kern="100">
              <a:latin typeface="楷体" charset="-122"/>
              <a:ea typeface="楷体" charset="-122"/>
            </a:endParaRPr>
          </a:p>
          <a:p>
            <a:pPr algn="just">
              <a:lnSpc>
                <a:spcPct val="150000"/>
              </a:lnSpc>
              <a:spcAft>
                <a:spcPct val="0"/>
              </a:spcAft>
            </a:pPr>
            <a:r>
              <a:rPr lang="en-US" altLang="zh-CN" sz="2400" b="1" kern="100">
                <a:latin typeface="楷体" charset="-122"/>
                <a:ea typeface="楷体" charset="-122"/>
                <a:cs typeface="宋体" panose="02010600030101010101" pitchFamily="2" charset="-122"/>
              </a:rPr>
              <a:t>B</a:t>
            </a:r>
            <a:r>
              <a:rPr lang="zh-CN" altLang="zh-CN" sz="2400" b="1" kern="100">
                <a:latin typeface="楷体" charset="-122"/>
                <a:ea typeface="楷体" charset="-122"/>
                <a:cs typeface="宋体" panose="02010600030101010101" pitchFamily="2" charset="-122"/>
              </a:rPr>
              <a:t>．首联中的“阻”既指相送之人视线为烟波所阻，又指行舟被烟波所阻。</a:t>
            </a:r>
            <a:endParaRPr lang="zh-CN" altLang="zh-CN" sz="2400" b="1" kern="100">
              <a:latin typeface="楷体" charset="-122"/>
              <a:ea typeface="楷体" charset="-122"/>
            </a:endParaRPr>
          </a:p>
          <a:p>
            <a:pPr algn="just">
              <a:lnSpc>
                <a:spcPct val="150000"/>
              </a:lnSpc>
              <a:spcAft>
                <a:spcPct val="0"/>
              </a:spcAft>
            </a:pPr>
            <a:r>
              <a:rPr lang="en-US" altLang="zh-CN" sz="2400" b="1" kern="100">
                <a:latin typeface="楷体" charset="-122"/>
                <a:ea typeface="楷体" charset="-122"/>
                <a:cs typeface="宋体" panose="02010600030101010101" pitchFamily="2" charset="-122"/>
              </a:rPr>
              <a:t>C</a:t>
            </a:r>
            <a:r>
              <a:rPr lang="zh-CN" altLang="zh-CN" sz="2400" b="1" kern="100">
                <a:latin typeface="楷体" charset="-122"/>
                <a:ea typeface="楷体" charset="-122"/>
                <a:cs typeface="宋体" panose="02010600030101010101" pitchFamily="2" charset="-122"/>
              </a:rPr>
              <a:t>．颔联“闻道”“更言”两词语言含糊，表明这些消息都是来自传闻。</a:t>
            </a:r>
            <a:endParaRPr lang="zh-CN" altLang="zh-CN" sz="2400" b="1" kern="100">
              <a:latin typeface="楷体" charset="-122"/>
              <a:ea typeface="楷体" charset="-122"/>
            </a:endParaRPr>
          </a:p>
          <a:p>
            <a:pPr algn="just">
              <a:lnSpc>
                <a:spcPct val="150000"/>
              </a:lnSpc>
              <a:spcAft>
                <a:spcPct val="0"/>
              </a:spcAft>
            </a:pPr>
            <a:r>
              <a:rPr lang="en-US" altLang="zh-CN" sz="2400" b="1" kern="100">
                <a:solidFill>
                  <a:schemeClr val="bg2">
                    <a:lumMod val="10000"/>
                  </a:schemeClr>
                </a:solidFill>
                <a:latin typeface="楷体" charset="-122"/>
                <a:ea typeface="楷体" charset="-122"/>
                <a:cs typeface="宋体" panose="02010600030101010101" pitchFamily="2" charset="-122"/>
              </a:rPr>
              <a:t>D</a:t>
            </a:r>
            <a:r>
              <a:rPr lang="zh-CN" altLang="zh-CN" sz="2400" b="1" kern="100">
                <a:latin typeface="楷体" charset="-122"/>
                <a:ea typeface="楷体" charset="-122"/>
                <a:cs typeface="宋体" panose="02010600030101010101" pitchFamily="2" charset="-122"/>
              </a:rPr>
              <a:t>．这首诗是一首七言律诗，律诗通常是四联八句，也可以是四句，也可以多于八句</a:t>
            </a:r>
            <a:r>
              <a:rPr lang="zh-CN" altLang="zh-CN" sz="2400" b="1" kern="100" smtClean="0">
                <a:latin typeface="楷体" charset="-122"/>
                <a:ea typeface="楷体" charset="-122"/>
                <a:cs typeface="宋体" panose="02010600030101010101" pitchFamily="2" charset="-122"/>
              </a:rPr>
              <a:t>。</a:t>
            </a:r>
            <a:endParaRPr lang="zh-CN" altLang="zh-CN" sz="2400" b="1" kern="100">
              <a:latin typeface="楷体" charset="-122"/>
              <a:ea typeface="楷体" charset="-122"/>
            </a:endParaRPr>
          </a:p>
        </p:txBody>
      </p:sp>
      <p:sp>
        <p:nvSpPr>
          <p:cNvPr id="8" name="矩形 7"/>
          <p:cNvSpPr/>
          <p:nvPr/>
        </p:nvSpPr>
        <p:spPr>
          <a:xfrm>
            <a:off x="101961" y="62091"/>
            <a:ext cx="7133684" cy="923330"/>
          </a:xfrm>
          <a:prstGeom prst="rect">
            <a:avLst/>
          </a:prstGeom>
        </p:spPr>
        <p:txBody>
          <a:bodyPr wrap="none">
            <a:spAutoFit/>
          </a:bodyPr>
          <a:lstStyle/>
          <a:p>
            <a:pPr algn="just">
              <a:lnSpc>
                <a:spcPct val="150000"/>
              </a:lnSpc>
            </a:pPr>
            <a:r>
              <a:rPr lang="zh-CN" altLang="en-US" sz="3600" b="1" smtClean="0">
                <a:solidFill>
                  <a:schemeClr val="accent5">
                    <a:lumMod val="50000"/>
                  </a:schemeClr>
                </a:solidFill>
                <a:latin typeface="启功字体简体" panose="03000509000000000000" pitchFamily="65" charset="-122"/>
                <a:ea typeface="启功字体简体" panose="03000509000000000000" pitchFamily="65" charset="-122"/>
              </a:rPr>
              <a:t>设误点四</a:t>
            </a:r>
            <a:r>
              <a:rPr lang="zh-CN" altLang="zh-CN" sz="3600" b="1" smtClean="0">
                <a:solidFill>
                  <a:schemeClr val="accent5">
                    <a:lumMod val="50000"/>
                  </a:schemeClr>
                </a:solidFill>
                <a:latin typeface="启功字体简体" panose="03000509000000000000" pitchFamily="65" charset="-122"/>
                <a:ea typeface="启功字体简体" panose="03000509000000000000" pitchFamily="65" charset="-122"/>
              </a:rPr>
              <a:t>：</a:t>
            </a:r>
            <a:r>
              <a:rPr lang="zh-CN" altLang="zh-CN" sz="3600" b="1">
                <a:solidFill>
                  <a:schemeClr val="accent5">
                    <a:lumMod val="50000"/>
                  </a:schemeClr>
                </a:solidFill>
                <a:latin typeface="启功字体简体" panose="03000509000000000000" pitchFamily="65" charset="-122"/>
                <a:ea typeface="启功字体简体" panose="03000509000000000000" pitchFamily="65" charset="-122"/>
              </a:rPr>
              <a:t>诗歌基本知识分析有误</a:t>
            </a:r>
          </a:p>
        </p:txBody>
      </p:sp>
      <p:sp>
        <p:nvSpPr>
          <p:cNvPr id="4" name="矩形 3"/>
          <p:cNvSpPr/>
          <p:nvPr/>
        </p:nvSpPr>
        <p:spPr>
          <a:xfrm>
            <a:off x="264600" y="1007557"/>
            <a:ext cx="6096000" cy="2554545"/>
          </a:xfrm>
          <a:prstGeom prst="rect">
            <a:avLst/>
          </a:prstGeom>
        </p:spPr>
        <p:txBody>
          <a:bodyPr>
            <a:spAutoFit/>
          </a:bodyPr>
          <a:lstStyle/>
          <a:p>
            <a:pPr algn="ctr" eaLnBrk="0" fontAlgn="base" hangingPunct="0">
              <a:spcBef>
                <a:spcPct val="0"/>
              </a:spcBef>
              <a:spcAft>
                <a:spcPct val="0"/>
              </a:spcAft>
            </a:pPr>
            <a:r>
              <a:rPr lang="zh-CN" altLang="zh-CN" sz="2800" b="1">
                <a:solidFill>
                  <a:srgbClr val="FF0000"/>
                </a:solidFill>
                <a:latin typeface="Times New Roman" pitchFamily="18" charset="0"/>
                <a:cs typeface="宋体" panose="02010600030101010101" pitchFamily="2" charset="-122"/>
              </a:rPr>
              <a:t>送孔巢父赴河南军</a:t>
            </a:r>
          </a:p>
          <a:p>
            <a:pPr algn="ctr" eaLnBrk="0" fontAlgn="base" hangingPunct="0">
              <a:spcBef>
                <a:spcPct val="0"/>
              </a:spcBef>
              <a:spcAft>
                <a:spcPct val="0"/>
              </a:spcAft>
            </a:pPr>
            <a:r>
              <a:rPr lang="zh-CN" altLang="zh-CN" sz="2000" b="1">
                <a:solidFill>
                  <a:schemeClr val="bg2">
                    <a:lumMod val="10000"/>
                  </a:schemeClr>
                </a:solidFill>
                <a:latin typeface="Times New Roman" pitchFamily="18" charset="0"/>
                <a:cs typeface="宋体" panose="02010600030101010101" pitchFamily="2" charset="-122"/>
              </a:rPr>
              <a:t>皇甫冉</a:t>
            </a:r>
          </a:p>
          <a:p>
            <a:pPr algn="ctr" eaLnBrk="0" fontAlgn="base" hangingPunct="0">
              <a:spcBef>
                <a:spcPct val="0"/>
              </a:spcBef>
              <a:spcAft>
                <a:spcPct val="0"/>
              </a:spcAft>
            </a:pPr>
            <a:r>
              <a:rPr lang="zh-CN" altLang="zh-CN" sz="2800" b="1">
                <a:solidFill>
                  <a:srgbClr val="FF0000"/>
                </a:solidFill>
                <a:latin typeface="Times New Roman" pitchFamily="18" charset="0"/>
                <a:cs typeface="宋体" panose="02010600030101010101" pitchFamily="2" charset="-122"/>
              </a:rPr>
              <a:t>江城相送阻烟波，况复新秋一雁过。</a:t>
            </a:r>
          </a:p>
          <a:p>
            <a:pPr algn="ctr" eaLnBrk="0" fontAlgn="base" hangingPunct="0">
              <a:spcBef>
                <a:spcPct val="0"/>
              </a:spcBef>
              <a:spcAft>
                <a:spcPct val="0"/>
              </a:spcAft>
            </a:pPr>
            <a:r>
              <a:rPr lang="zh-CN" altLang="zh-CN" sz="2800" b="1">
                <a:solidFill>
                  <a:srgbClr val="FF0000"/>
                </a:solidFill>
                <a:latin typeface="Times New Roman" pitchFamily="18" charset="0"/>
                <a:cs typeface="宋体" panose="02010600030101010101" pitchFamily="2" charset="-122"/>
              </a:rPr>
              <a:t>闻道全师征北虏，更言诸将会南河。</a:t>
            </a:r>
          </a:p>
          <a:p>
            <a:pPr algn="ctr" eaLnBrk="0" fontAlgn="base" hangingPunct="0">
              <a:spcBef>
                <a:spcPct val="0"/>
              </a:spcBef>
              <a:spcAft>
                <a:spcPct val="0"/>
              </a:spcAft>
            </a:pPr>
            <a:r>
              <a:rPr lang="zh-CN" altLang="zh-CN" sz="2800" b="1">
                <a:solidFill>
                  <a:srgbClr val="FF0000"/>
                </a:solidFill>
                <a:latin typeface="Times New Roman" pitchFamily="18" charset="0"/>
                <a:cs typeface="宋体" panose="02010600030101010101" pitchFamily="2" charset="-122"/>
              </a:rPr>
              <a:t>边心杳杳乡人绝，塞草青青战马多。</a:t>
            </a:r>
          </a:p>
          <a:p>
            <a:pPr algn="ctr" eaLnBrk="0" fontAlgn="base" hangingPunct="0">
              <a:spcBef>
                <a:spcPct val="0"/>
              </a:spcBef>
              <a:spcAft>
                <a:spcPct val="0"/>
              </a:spcAft>
            </a:pPr>
            <a:r>
              <a:rPr lang="zh-CN" altLang="zh-CN" sz="2800" b="1">
                <a:solidFill>
                  <a:srgbClr val="FF0000"/>
                </a:solidFill>
                <a:latin typeface="Times New Roman" pitchFamily="18" charset="0"/>
                <a:cs typeface="宋体" panose="02010600030101010101" pitchFamily="2" charset="-122"/>
              </a:rPr>
              <a:t>共许陈琳工奏记，知君名宦未蹉跎。</a:t>
            </a:r>
          </a:p>
        </p:txBody>
      </p:sp>
      <p:sp>
        <p:nvSpPr>
          <p:cNvPr id="5" name="矩形 4"/>
          <p:cNvSpPr/>
          <p:nvPr/>
        </p:nvSpPr>
        <p:spPr>
          <a:xfrm>
            <a:off x="6360600" y="1464230"/>
            <a:ext cx="5950657" cy="1569660"/>
          </a:xfrm>
          <a:prstGeom prst="rect">
            <a:avLst/>
          </a:prstGeom>
        </p:spPr>
        <p:txBody>
          <a:bodyPr wrap="square">
            <a:spAutoFit/>
          </a:bodyPr>
          <a:lstStyle/>
          <a:p>
            <a:r>
              <a:rPr lang="zh-CN" altLang="en-US" sz="3200" b="1" kern="100" smtClean="0">
                <a:solidFill>
                  <a:schemeClr val="bg2">
                    <a:lumMod val="10000"/>
                  </a:schemeClr>
                </a:solidFill>
                <a:latin typeface="Calibri"/>
              </a:rPr>
              <a:t>答题</a:t>
            </a:r>
            <a:r>
              <a:rPr lang="zh-CN" altLang="zh-CN" sz="3200" b="1" kern="100" smtClean="0">
                <a:solidFill>
                  <a:schemeClr val="bg2">
                    <a:lumMod val="10000"/>
                  </a:schemeClr>
                </a:solidFill>
                <a:latin typeface="Calibri"/>
              </a:rPr>
              <a:t>方</a:t>
            </a:r>
            <a:r>
              <a:rPr lang="zh-CN" altLang="zh-CN" sz="3200" b="1" kern="100">
                <a:solidFill>
                  <a:schemeClr val="bg2">
                    <a:lumMod val="10000"/>
                  </a:schemeClr>
                </a:solidFill>
                <a:latin typeface="Calibri"/>
              </a:rPr>
              <a:t>法</a:t>
            </a:r>
            <a:r>
              <a:rPr lang="zh-CN" altLang="zh-CN" sz="3200" b="1" kern="100" smtClean="0">
                <a:solidFill>
                  <a:schemeClr val="bg2">
                    <a:lumMod val="10000"/>
                  </a:schemeClr>
                </a:solidFill>
                <a:latin typeface="Calibri"/>
              </a:rPr>
              <a:t>：</a:t>
            </a:r>
            <a:endParaRPr lang="en-US" altLang="zh-CN" sz="3200" b="1" kern="100" smtClean="0">
              <a:solidFill>
                <a:schemeClr val="bg2">
                  <a:lumMod val="10000"/>
                </a:schemeClr>
              </a:solidFill>
              <a:latin typeface="Calibri"/>
            </a:endParaRPr>
          </a:p>
          <a:p>
            <a:r>
              <a:rPr lang="zh-CN" altLang="zh-CN" sz="3200" b="1" kern="100" smtClean="0">
                <a:solidFill>
                  <a:schemeClr val="bg2">
                    <a:lumMod val="10000"/>
                  </a:schemeClr>
                </a:solidFill>
                <a:latin typeface="Calibri"/>
              </a:rPr>
              <a:t>注</a:t>
            </a:r>
            <a:r>
              <a:rPr lang="zh-CN" altLang="zh-CN" sz="3200" b="1" kern="100">
                <a:solidFill>
                  <a:schemeClr val="bg2">
                    <a:lumMod val="10000"/>
                  </a:schemeClr>
                </a:solidFill>
                <a:latin typeface="Calibri"/>
              </a:rPr>
              <a:t>意选项中对诗歌体裁、题材等知识的表述。</a:t>
            </a:r>
            <a:endParaRPr lang="zh-CN" altLang="en-US" sz="3200">
              <a:solidFill>
                <a:schemeClr val="bg2">
                  <a:lumMod val="10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7" name="任意多边形 6"/>
          <p:cNvSpPr/>
          <p:nvPr/>
        </p:nvSpPr>
        <p:spPr>
          <a:xfrm rot="10800000">
            <a:off x="11266026" y="2539539"/>
            <a:ext cx="925974" cy="1851948"/>
          </a:xfrm>
          <a:custGeom>
            <a:gdLst>
              <a:gd name="connsiteX0" fmla="*/ 0 w 925974"/>
              <a:gd name="connsiteY0" fmla="*/ 0 h 1851948"/>
              <a:gd name="connsiteX1" fmla="*/ 925974 w 925974"/>
              <a:gd name="connsiteY1" fmla="*/ 925974 h 1851948"/>
              <a:gd name="connsiteX2" fmla="*/ 0 w 925974"/>
              <a:gd name="connsiteY2" fmla="*/ 1851948 h 1851948"/>
            </a:gdLst>
            <a:cxnLst>
              <a:cxn ang="0">
                <a:pos x="connsiteX0" y="connsiteY0"/>
              </a:cxn>
              <a:cxn ang="0">
                <a:pos x="connsiteX1" y="connsiteY1"/>
              </a:cxn>
              <a:cxn ang="0">
                <a:pos x="connsiteX2" y="connsiteY2"/>
              </a:cxn>
            </a:cxnLst>
            <a:rect l="l" t="t" r="r" b="b"/>
            <a:pathLst>
              <a:path w="925973" h="1851947">
                <a:moveTo>
                  <a:pt x="0" y="0"/>
                </a:moveTo>
                <a:lnTo>
                  <a:pt x="925974" y="925974"/>
                </a:lnTo>
                <a:lnTo>
                  <a:pt x="0" y="1851948"/>
                </a:lnTo>
                <a:close/>
              </a:path>
            </a:pathLst>
          </a:custGeom>
          <a:solidFill>
            <a:srgbClr val="6F868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nvCxnSpPr>
        <p:spPr>
          <a:xfrm>
            <a:off x="4052820" y="4391487"/>
            <a:ext cx="183822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任意多边形 8"/>
          <p:cNvSpPr/>
          <p:nvPr/>
        </p:nvSpPr>
        <p:spPr>
          <a:xfrm>
            <a:off x="0" y="2539539"/>
            <a:ext cx="925974" cy="1851948"/>
          </a:xfrm>
          <a:custGeom>
            <a:gdLst>
              <a:gd name="connsiteX0" fmla="*/ 0 w 925974"/>
              <a:gd name="connsiteY0" fmla="*/ 0 h 1851948"/>
              <a:gd name="connsiteX1" fmla="*/ 925974 w 925974"/>
              <a:gd name="connsiteY1" fmla="*/ 925974 h 1851948"/>
              <a:gd name="connsiteX2" fmla="*/ 0 w 925974"/>
              <a:gd name="connsiteY2" fmla="*/ 1851948 h 1851948"/>
            </a:gdLst>
            <a:cxnLst>
              <a:cxn ang="0">
                <a:pos x="connsiteX0" y="connsiteY0"/>
              </a:cxn>
              <a:cxn ang="0">
                <a:pos x="connsiteX1" y="connsiteY1"/>
              </a:cxn>
              <a:cxn ang="0">
                <a:pos x="connsiteX2" y="connsiteY2"/>
              </a:cxn>
            </a:cxnLst>
            <a:rect l="l" t="t" r="r" b="b"/>
            <a:pathLst>
              <a:path w="925973" h="1851947">
                <a:moveTo>
                  <a:pt x="0" y="0"/>
                </a:moveTo>
                <a:lnTo>
                  <a:pt x="925974" y="925974"/>
                </a:lnTo>
                <a:lnTo>
                  <a:pt x="0" y="1851948"/>
                </a:lnTo>
                <a:close/>
              </a:path>
            </a:pathLst>
          </a:custGeom>
          <a:solidFill>
            <a:srgbClr val="6F868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193" name="Picture 1" descr="学科网(www.zxxk.com)--教育资源门户，提供试卷、教案、课件、论文、素材及各类教学资源下载，还有大量而丰富的教学相关资讯！"/>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457200"/>
            <a:ext cx="19050" cy="1905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p:cNvSpPr>
            <a:spLocks noChangeArrowheads="1"/>
          </p:cNvSpPr>
          <p:nvPr/>
        </p:nvSpPr>
        <p:spPr bwMode="auto">
          <a:xfrm rot="10800000" flipV="1">
            <a:off x="5534712" y="4124850"/>
            <a:ext cx="5303520" cy="1546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lvl="0" eaLnBrk="0" fontAlgn="base" hangingPunct="0">
              <a:spcBef>
                <a:spcPct val="0"/>
              </a:spcBef>
              <a:spcAft>
                <a:spcPct val="0"/>
              </a:spcAft>
            </a:pPr>
            <a:r>
              <a:rPr kumimoji="0" lang="zh-CN" altLang="en-US" sz="200" b="0" i="0" u="none" strike="noStrike" cap="none" normalizeH="0" baseline="0" smtClean="0">
                <a:ln>
                  <a:noFill/>
                </a:ln>
                <a:solidFill>
                  <a:srgbClr val="FFFFFF"/>
                </a:solidFill>
                <a:effectLst/>
                <a:latin typeface="楷体" charset="-122"/>
                <a:ea typeface="楷体" charset="-122"/>
                <a:cs typeface="Times New Roman" pitchFamily="18" charset="0"/>
              </a:rPr>
              <a:t>学</a:t>
            </a:r>
            <a:r>
              <a:rPr kumimoji="0" lang="en-US" altLang="zh-CN" sz="200" b="0" i="0" u="none" strike="noStrike" cap="none" normalizeH="0" baseline="0" smtClean="0">
                <a:ln>
                  <a:noFill/>
                </a:ln>
                <a:solidFill>
                  <a:srgbClr val="FFFFFF"/>
                </a:solidFill>
                <a:effectLst/>
                <a:latin typeface="楷体" charset="-122"/>
                <a:ea typeface="楷体" charset="-122"/>
                <a:cs typeface="Times New Roman" pitchFamily="18" charset="0"/>
              </a:rPr>
              <a:t>_</a:t>
            </a:r>
            <a:r>
              <a:rPr kumimoji="0" lang="zh-CN" altLang="en-US" sz="200" b="0" i="0" u="none" strike="noStrike" cap="none" normalizeH="0" baseline="0" smtClean="0">
                <a:ln>
                  <a:noFill/>
                </a:ln>
                <a:solidFill>
                  <a:srgbClr val="FFFFFF"/>
                </a:solidFill>
                <a:effectLst/>
                <a:latin typeface="楷体" charset="-122"/>
                <a:ea typeface="楷体" charset="-122"/>
                <a:cs typeface="Times New Roman" pitchFamily="18" charset="0"/>
              </a:rPr>
              <a:t>科</a:t>
            </a:r>
            <a:r>
              <a:rPr kumimoji="0" lang="en-US" altLang="zh-CN" sz="200" b="0" i="0" u="none" strike="noStrike" cap="none" normalizeH="0" baseline="0" smtClean="0">
                <a:ln>
                  <a:noFill/>
                </a:ln>
                <a:solidFill>
                  <a:srgbClr val="FFFFFF"/>
                </a:solidFill>
                <a:effectLst/>
                <a:latin typeface="楷体" charset="-122"/>
                <a:ea typeface="楷体" charset="-122"/>
                <a:cs typeface="Times New Roman" pitchFamily="18" charset="0"/>
              </a:rPr>
              <a:t>_</a:t>
            </a:r>
            <a:r>
              <a:rPr kumimoji="0" lang="zh-CN" altLang="en-US" sz="200" b="0" i="0" u="none" strike="noStrike" cap="none" normalizeH="0" baseline="0" smtClean="0">
                <a:ln>
                  <a:noFill/>
                </a:ln>
                <a:solidFill>
                  <a:srgbClr val="FFFFFF"/>
                </a:solidFill>
                <a:effectLst/>
                <a:latin typeface="楷体" charset="-122"/>
                <a:ea typeface="楷体" charset="-122"/>
                <a:cs typeface="Times New Roman" pitchFamily="18" charset="0"/>
              </a:rPr>
              <a:t>网</a:t>
            </a:r>
            <a:r>
              <a:rPr kumimoji="0" lang="en-US" altLang="zh-CN" sz="200" b="0" i="0" u="none" strike="noStrike" cap="none" normalizeH="0" baseline="0" smtClean="0">
                <a:ln>
                  <a:noFill/>
                </a:ln>
                <a:solidFill>
                  <a:srgbClr val="FFFFFF"/>
                </a:solidFill>
                <a:effectLst/>
                <a:latin typeface="楷体" charset="-122"/>
                <a:ea typeface="楷体" charset="-122"/>
                <a:cs typeface="Times New Roman" pitchFamily="18" charset="0"/>
              </a:rPr>
              <a:t>Z_X_X_K]</a:t>
            </a:r>
            <a:endParaRPr kumimoji="0" lang="en-US" altLang="zh-CN" sz="2400" b="0" i="0" u="none" strike="noStrike" cap="none" normalizeH="0" baseline="0" smtClean="0">
              <a:ln>
                <a:noFill/>
              </a:ln>
              <a:solidFill>
                <a:schemeClr val="tx1"/>
              </a:solidFill>
              <a:effectLst/>
            </a:endParaRPr>
          </a:p>
          <a:p>
            <a:pPr marL="0" marR="0" lvl="0" indent="0" algn="l" defTabSz="914400" rtl="0" eaLnBrk="0" fontAlgn="base" latinLnBrk="0" hangingPunct="0">
              <a:lnSpc>
                <a:spcPts val="3700"/>
              </a:lnSpc>
              <a:spcBef>
                <a:spcPct val="0"/>
              </a:spcBef>
              <a:spcAft>
                <a:spcPct val="0"/>
              </a:spcAft>
              <a:buClrTx/>
              <a:buSzTx/>
              <a:buFontTx/>
              <a:buNone/>
            </a:pPr>
            <a:r>
              <a:rPr kumimoji="0" lang="zh-CN" altLang="en-US" sz="2000" b="1" i="0" u="none" strike="noStrike" cap="none" normalizeH="0" baseline="0" smtClean="0">
                <a:ln>
                  <a:noFill/>
                </a:ln>
                <a:effectLst/>
                <a:latin typeface="楷体" charset="-122"/>
                <a:ea typeface="楷体" charset="-122"/>
                <a:cs typeface="Times New Roman" pitchFamily="18" charset="0"/>
              </a:rPr>
              <a:t>下列对这首诗的理解和赏析，不正确的一项是</a:t>
            </a:r>
            <a:r>
              <a:rPr kumimoji="0" lang="en-US" altLang="zh-CN" sz="2000" b="1" i="0" u="none" strike="noStrike" cap="none" normalizeH="0" baseline="0" smtClean="0">
                <a:ln>
                  <a:noFill/>
                </a:ln>
                <a:effectLst/>
                <a:latin typeface="楷体" charset="-122"/>
                <a:ea typeface="楷体" charset="-122"/>
                <a:cs typeface="Times New Roman" pitchFamily="18" charset="0"/>
              </a:rPr>
              <a:t>B</a:t>
            </a:r>
            <a:r>
              <a:rPr kumimoji="0" lang="zh-CN" altLang="en-US" sz="2000" b="1" i="0" u="none" strike="noStrike" cap="none" normalizeH="0" baseline="0" smtClean="0">
                <a:ln>
                  <a:noFill/>
                </a:ln>
                <a:effectLst/>
                <a:latin typeface="楷体" charset="-122"/>
                <a:ea typeface="楷体" charset="-122"/>
                <a:cs typeface="Times New Roman" pitchFamily="18" charset="0"/>
              </a:rPr>
              <a:t>．首联运用拟人的手法，写泰山上涌起山峰一样的云层；无边无际，遮满天空。</a:t>
            </a:r>
            <a:endParaRPr kumimoji="0" lang="zh-CN" altLang="en-US" sz="2800" b="1" i="0" u="none" strike="noStrike" cap="none" normalizeH="0" baseline="0" smtClean="0">
              <a:ln>
                <a:noFill/>
              </a:ln>
              <a:effectLst/>
              <a:latin typeface="楷体" charset="-122"/>
              <a:ea typeface="楷体" charset="-122"/>
            </a:endParaRPr>
          </a:p>
        </p:txBody>
      </p:sp>
      <p:sp>
        <p:nvSpPr>
          <p:cNvPr id="8" name="矩形 7"/>
          <p:cNvSpPr/>
          <p:nvPr/>
        </p:nvSpPr>
        <p:spPr>
          <a:xfrm>
            <a:off x="295423" y="721767"/>
            <a:ext cx="5167830" cy="4708981"/>
          </a:xfrm>
          <a:prstGeom prst="rect">
            <a:avLst/>
          </a:prstGeom>
        </p:spPr>
        <p:txBody>
          <a:bodyPr wrap="square">
            <a:spAutoFit/>
          </a:bodyPr>
          <a:lstStyle/>
          <a:p>
            <a:pPr algn="ctr">
              <a:lnSpc>
                <a:spcPct val="150000"/>
              </a:lnSpc>
              <a:spcAft>
                <a:spcPct val="0"/>
              </a:spcAft>
            </a:pPr>
            <a:r>
              <a:rPr lang="zh-CN" altLang="zh-CN" sz="3600" b="1" kern="100" smtClean="0">
                <a:solidFill>
                  <a:srgbClr val="C00000"/>
                </a:solidFill>
                <a:latin typeface="Calibri"/>
              </a:rPr>
              <a:t>对</a:t>
            </a:r>
            <a:r>
              <a:rPr lang="zh-CN" altLang="zh-CN" sz="3600" b="1" kern="100">
                <a:solidFill>
                  <a:srgbClr val="C00000"/>
                </a:solidFill>
                <a:latin typeface="Calibri"/>
              </a:rPr>
              <a:t>雨书怀走邀许主簿</a:t>
            </a:r>
            <a:endParaRPr lang="zh-CN" altLang="zh-CN" sz="2800" b="1" kern="100">
              <a:solidFill>
                <a:srgbClr val="C00000"/>
              </a:solidFill>
              <a:latin typeface="Times New Roman" pitchFamily="18" charset="0"/>
            </a:endParaRPr>
          </a:p>
          <a:p>
            <a:pPr algn="ctr">
              <a:lnSpc>
                <a:spcPct val="150000"/>
              </a:lnSpc>
              <a:spcAft>
                <a:spcPct val="0"/>
              </a:spcAft>
            </a:pPr>
            <a:r>
              <a:rPr lang="zh-CN" altLang="zh-CN" sz="2800" b="1" kern="100">
                <a:solidFill>
                  <a:srgbClr val="C00000"/>
                </a:solidFill>
                <a:latin typeface="Times New Roman" pitchFamily="18" charset="0"/>
                <a:ea typeface="仿宋" panose="02010609060101010101" charset="-122"/>
                <a:cs typeface="仿宋" panose="02010609060101010101" charset="-122"/>
              </a:rPr>
              <a:t>杜甫</a:t>
            </a:r>
            <a:endParaRPr lang="zh-CN" altLang="zh-CN" sz="2800" b="1" kern="100">
              <a:solidFill>
                <a:srgbClr val="C00000"/>
              </a:solidFill>
              <a:latin typeface="Times New Roman" pitchFamily="18" charset="0"/>
            </a:endParaRPr>
          </a:p>
          <a:p>
            <a:pPr algn="ctr">
              <a:lnSpc>
                <a:spcPct val="150000"/>
              </a:lnSpc>
              <a:spcAft>
                <a:spcPct val="0"/>
              </a:spcAft>
            </a:pPr>
            <a:r>
              <a:rPr lang="zh-CN" altLang="zh-CN" sz="2800" b="1" kern="100">
                <a:solidFill>
                  <a:srgbClr val="C00000"/>
                </a:solidFill>
                <a:latin typeface="Times New Roman" pitchFamily="18" charset="0"/>
                <a:ea typeface="楷体" charset="-122"/>
              </a:rPr>
              <a:t>东岳云峰起，溶溶满太虚①</a:t>
            </a:r>
            <a:r>
              <a:rPr lang="zh-CN" altLang="zh-CN" sz="2800" b="1" kern="100" smtClean="0">
                <a:solidFill>
                  <a:srgbClr val="C00000"/>
                </a:solidFill>
                <a:latin typeface="Times New Roman" pitchFamily="18" charset="0"/>
                <a:ea typeface="楷体" charset="-122"/>
              </a:rPr>
              <a:t>。</a:t>
            </a:r>
            <a:endParaRPr lang="en-US" altLang="zh-CN" sz="2800" b="1" kern="100">
              <a:solidFill>
                <a:srgbClr val="C00000"/>
              </a:solidFill>
              <a:latin typeface="Times New Roman" pitchFamily="18" charset="0"/>
            </a:endParaRPr>
          </a:p>
          <a:p>
            <a:pPr algn="ctr">
              <a:lnSpc>
                <a:spcPct val="150000"/>
              </a:lnSpc>
              <a:spcAft>
                <a:spcPct val="0"/>
              </a:spcAft>
            </a:pPr>
            <a:r>
              <a:rPr lang="zh-CN" altLang="zh-CN" sz="2800" b="1" kern="100" smtClean="0">
                <a:solidFill>
                  <a:srgbClr val="C00000"/>
                </a:solidFill>
                <a:latin typeface="Times New Roman" pitchFamily="18" charset="0"/>
                <a:ea typeface="楷体" charset="-122"/>
              </a:rPr>
              <a:t>震</a:t>
            </a:r>
            <a:r>
              <a:rPr lang="zh-CN" altLang="zh-CN" sz="2800" b="1" kern="100">
                <a:solidFill>
                  <a:srgbClr val="C00000"/>
                </a:solidFill>
                <a:latin typeface="Times New Roman" pitchFamily="18" charset="0"/>
                <a:ea typeface="楷体" charset="-122"/>
              </a:rPr>
              <a:t>雷翻幕燕，骤雨落河鱼。</a:t>
            </a:r>
            <a:endParaRPr lang="zh-CN" altLang="zh-CN" sz="2800" b="1" kern="100">
              <a:solidFill>
                <a:srgbClr val="C00000"/>
              </a:solidFill>
              <a:latin typeface="Times New Roman" pitchFamily="18" charset="0"/>
            </a:endParaRPr>
          </a:p>
          <a:p>
            <a:pPr algn="ctr">
              <a:lnSpc>
                <a:spcPct val="150000"/>
              </a:lnSpc>
              <a:spcAft>
                <a:spcPct val="0"/>
              </a:spcAft>
            </a:pPr>
            <a:r>
              <a:rPr lang="zh-CN" altLang="zh-CN" sz="2800" b="1" kern="100">
                <a:solidFill>
                  <a:srgbClr val="C00000"/>
                </a:solidFill>
                <a:latin typeface="Times New Roman" pitchFamily="18" charset="0"/>
                <a:ea typeface="楷体" charset="-122"/>
              </a:rPr>
              <a:t>座对贤人酒②，门听长者车。</a:t>
            </a:r>
            <a:endParaRPr lang="zh-CN" altLang="zh-CN" sz="2800" b="1" kern="100">
              <a:solidFill>
                <a:srgbClr val="C00000"/>
              </a:solidFill>
              <a:latin typeface="Times New Roman" pitchFamily="18" charset="0"/>
            </a:endParaRPr>
          </a:p>
          <a:p>
            <a:pPr algn="ctr">
              <a:lnSpc>
                <a:spcPct val="150000"/>
              </a:lnSpc>
              <a:spcAft>
                <a:spcPct val="0"/>
              </a:spcAft>
            </a:pPr>
            <a:r>
              <a:rPr lang="zh-CN" altLang="zh-CN" sz="2800" b="1" kern="100">
                <a:solidFill>
                  <a:srgbClr val="C00000"/>
                </a:solidFill>
                <a:latin typeface="Times New Roman" pitchFamily="18" charset="0"/>
                <a:ea typeface="楷体" charset="-122"/>
              </a:rPr>
              <a:t>相邀愧泥泞，骑马到阶除③。</a:t>
            </a:r>
            <a:endParaRPr lang="zh-CN" altLang="zh-CN" sz="2800" b="1" kern="100">
              <a:solidFill>
                <a:srgbClr val="C00000"/>
              </a:solidFill>
              <a:latin typeface="Times New Roman" pitchFamily="18" charset="0"/>
            </a:endParaRPr>
          </a:p>
          <a:p>
            <a:r>
              <a:rPr lang="zh-CN" altLang="zh-CN" kern="100">
                <a:latin typeface="楷体" charset="-122"/>
                <a:ea typeface="楷体" charset="-122"/>
                <a:cs typeface="Times New Roman" pitchFamily="18" charset="0"/>
              </a:rPr>
              <a:t>【注】①太虚：天空。②贤人酒：浊酒。古人称清酒为圣人，浊酒为贤</a:t>
            </a:r>
            <a:r>
              <a:rPr lang="zh-CN" altLang="zh-CN" kern="100" smtClean="0">
                <a:latin typeface="楷体" charset="-122"/>
                <a:ea typeface="楷体" charset="-122"/>
                <a:cs typeface="Times New Roman" pitchFamily="18" charset="0"/>
              </a:rPr>
              <a:t>人</a:t>
            </a:r>
            <a:r>
              <a:rPr lang="zh-CN" altLang="zh-CN">
                <a:latin typeface="楷体" charset="-122"/>
                <a:ea typeface="楷体" charset="-122"/>
              </a:rPr>
              <a:t>③阶</a:t>
            </a:r>
            <a:r>
              <a:rPr lang="zh-CN" altLang="zh-CN">
                <a:latin typeface="楷体" charset="-122"/>
                <a:ea typeface="楷体" charset="-122"/>
                <a:cs typeface="Times New Roman" pitchFamily="18" charset="0"/>
              </a:rPr>
              <a:t>除：台阶</a:t>
            </a:r>
            <a:r>
              <a:rPr lang="zh-CN" altLang="zh-CN" smtClean="0">
                <a:latin typeface="楷体" charset="-122"/>
                <a:ea typeface="楷体" charset="-122"/>
                <a:cs typeface="Times New Roman" pitchFamily="18" charset="0"/>
              </a:rPr>
              <a:t>。</a:t>
            </a:r>
            <a:endParaRPr lang="zh-CN" altLang="en-US">
              <a:latin typeface="楷体" charset="-122"/>
              <a:ea typeface="楷体" charset="-122"/>
            </a:endParaRPr>
          </a:p>
        </p:txBody>
      </p:sp>
      <p:sp>
        <p:nvSpPr>
          <p:cNvPr id="4" name="矩形 3"/>
          <p:cNvSpPr/>
          <p:nvPr/>
        </p:nvSpPr>
        <p:spPr>
          <a:xfrm>
            <a:off x="5890777" y="981315"/>
            <a:ext cx="6096000" cy="2308324"/>
          </a:xfrm>
          <a:prstGeom prst="rect">
            <a:avLst/>
          </a:prstGeom>
        </p:spPr>
        <p:txBody>
          <a:bodyPr>
            <a:spAutoFit/>
          </a:bodyPr>
          <a:lstStyle/>
          <a:p>
            <a:r>
              <a:rPr lang="zh-CN" altLang="zh-CN" sz="2400" b="1">
                <a:solidFill>
                  <a:srgbClr val="FF0000"/>
                </a:solidFill>
                <a:latin typeface="楷体" charset="-122"/>
                <a:ea typeface="楷体" charset="-122"/>
              </a:rPr>
              <a:t>突破方法：</a:t>
            </a:r>
            <a:br>
              <a:rPr lang="zh-CN" altLang="zh-CN" sz="2400">
                <a:solidFill>
                  <a:srgbClr val="FF0000"/>
                </a:solidFill>
                <a:latin typeface="楷体" charset="-122"/>
                <a:ea typeface="楷体" charset="-122"/>
              </a:rPr>
            </a:br>
            <a:r>
              <a:rPr lang="zh-CN" altLang="zh-CN" sz="2400" b="1">
                <a:solidFill>
                  <a:srgbClr val="FF0000"/>
                </a:solidFill>
                <a:latin typeface="楷体" charset="-122"/>
                <a:ea typeface="楷体" charset="-122"/>
              </a:rPr>
              <a:t>①注意结合诗句准确判断手法；【明确有无手法、何种手法】</a:t>
            </a:r>
            <a:br>
              <a:rPr lang="zh-CN" altLang="zh-CN" sz="2400">
                <a:solidFill>
                  <a:srgbClr val="FF0000"/>
                </a:solidFill>
                <a:latin typeface="楷体" charset="-122"/>
                <a:ea typeface="楷体" charset="-122"/>
              </a:rPr>
            </a:br>
            <a:r>
              <a:rPr lang="zh-CN" altLang="zh-CN" sz="2400" b="1">
                <a:solidFill>
                  <a:srgbClr val="FF0000"/>
                </a:solidFill>
                <a:latin typeface="楷体" charset="-122"/>
                <a:ea typeface="楷体" charset="-122"/>
              </a:rPr>
              <a:t>②了解相近手法的区别，细心体察、辨析。</a:t>
            </a:r>
            <a:r>
              <a:rPr lang="en-US" altLang="zh-CN" sz="2400" b="1">
                <a:solidFill>
                  <a:srgbClr val="FF0000"/>
                </a:solidFill>
                <a:latin typeface="楷体" charset="-122"/>
                <a:ea typeface="楷体" charset="-122"/>
              </a:rPr>
              <a:t> </a:t>
            </a:r>
            <a:endParaRPr lang="en-US" altLang="zh-CN" sz="2400" b="1" smtClean="0">
              <a:solidFill>
                <a:srgbClr val="FF0000"/>
              </a:solidFill>
              <a:latin typeface="楷体" charset="-122"/>
              <a:ea typeface="楷体" charset="-122"/>
            </a:endParaRPr>
          </a:p>
          <a:p>
            <a:r>
              <a:rPr lang="zh-CN" altLang="zh-CN" sz="2400" b="1" smtClean="0">
                <a:solidFill>
                  <a:srgbClr val="FF0000"/>
                </a:solidFill>
                <a:latin typeface="楷体" charset="-122"/>
                <a:ea typeface="楷体" charset="-122"/>
              </a:rPr>
              <a:t>③</a:t>
            </a:r>
            <a:r>
              <a:rPr lang="zh-CN" altLang="zh-CN" sz="2400" b="1">
                <a:solidFill>
                  <a:srgbClr val="FF0000"/>
                </a:solidFill>
                <a:latin typeface="楷体" charset="-122"/>
                <a:ea typeface="楷体" charset="-122"/>
              </a:rPr>
              <a:t>关注选项中的手法判定术语，还需注意手法效果与用意的分析是否准确。</a:t>
            </a:r>
            <a:endParaRPr lang="zh-CN" altLang="en-US" sz="2400">
              <a:solidFill>
                <a:srgbClr val="FF0000"/>
              </a:solidFill>
              <a:latin typeface="楷体" charset="-122"/>
              <a:ea typeface="楷体" charset="-122"/>
            </a:endParaRPr>
          </a:p>
        </p:txBody>
      </p:sp>
      <p:sp>
        <p:nvSpPr>
          <p:cNvPr id="11" name="矩形 10"/>
          <p:cNvSpPr/>
          <p:nvPr/>
        </p:nvSpPr>
        <p:spPr>
          <a:xfrm>
            <a:off x="19050" y="-147906"/>
            <a:ext cx="8523487" cy="923330"/>
          </a:xfrm>
          <a:prstGeom prst="rect">
            <a:avLst/>
          </a:prstGeom>
        </p:spPr>
        <p:txBody>
          <a:bodyPr wrap="none">
            <a:spAutoFit/>
          </a:bodyPr>
          <a:lstStyle/>
          <a:p>
            <a:pPr lvl="0" algn="just">
              <a:lnSpc>
                <a:spcPct val="150000"/>
              </a:lnSpc>
              <a:spcAft>
                <a:spcPct val="0"/>
              </a:spcAft>
            </a:pPr>
            <a:r>
              <a:rPr lang="zh-CN" altLang="en-US" sz="3600" b="1" smtClean="0">
                <a:solidFill>
                  <a:schemeClr val="accent5">
                    <a:lumMod val="50000"/>
                  </a:schemeClr>
                </a:solidFill>
                <a:latin typeface="启功字体简体" panose="03000509000000000000" pitchFamily="65" charset="-122"/>
                <a:ea typeface="启功字体简体" panose="03000509000000000000" pitchFamily="65" charset="-122"/>
              </a:rPr>
              <a:t>设误点五</a:t>
            </a:r>
            <a:r>
              <a:rPr lang="zh-CN" altLang="zh-CN" sz="3600" b="1" smtClean="0">
                <a:solidFill>
                  <a:schemeClr val="accent5">
                    <a:lumMod val="50000"/>
                  </a:schemeClr>
                </a:solidFill>
                <a:latin typeface="启功字体简体" panose="03000509000000000000" pitchFamily="65" charset="-122"/>
                <a:ea typeface="启功字体简体" panose="03000509000000000000" pitchFamily="65" charset="-122"/>
              </a:rPr>
              <a:t>：</a:t>
            </a:r>
            <a:r>
              <a:rPr lang="zh-CN" altLang="zh-CN" sz="3600" b="1">
                <a:solidFill>
                  <a:schemeClr val="accent5">
                    <a:lumMod val="50000"/>
                  </a:schemeClr>
                </a:solidFill>
                <a:latin typeface="启功字体简体" panose="03000509000000000000" pitchFamily="65" charset="-122"/>
                <a:ea typeface="启功字体简体" panose="03000509000000000000" pitchFamily="65" charset="-122"/>
              </a:rPr>
              <a:t>手法判断失误，效果分析不准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497205" y="354965"/>
            <a:ext cx="4653280" cy="583565"/>
          </a:xfrm>
          <a:prstGeom prst="rect">
            <a:avLst/>
          </a:prstGeom>
          <a:noFill/>
        </p:spPr>
        <p:txBody>
          <a:bodyPr wrap="none" rtlCol="0" anchor="t">
            <a:spAutoFit/>
          </a:bodyPr>
          <a:lstStyle/>
          <a:p>
            <a:r>
              <a:rPr lang="zh-CN" altLang="en-US" sz="3200">
                <a:solidFill>
                  <a:srgbClr val="FF0000"/>
                </a:solidFill>
                <a:ea typeface="黑体" panose="02010609060101010101" pitchFamily="2" charset="-122"/>
                <a:sym typeface="+mn-ea"/>
              </a:rPr>
              <a:t>问题之四：答案要点不全</a:t>
            </a:r>
            <a:endParaRPr lang="zh-CN" altLang="en-US" sz="3200"/>
          </a:p>
        </p:txBody>
      </p:sp>
      <p:sp>
        <p:nvSpPr>
          <p:cNvPr id="3" name="文本框 2"/>
          <p:cNvSpPr txBox="1"/>
          <p:nvPr/>
        </p:nvSpPr>
        <p:spPr>
          <a:xfrm>
            <a:off x="405765" y="938530"/>
            <a:ext cx="11501120" cy="2453640"/>
          </a:xfrm>
          <a:prstGeom prst="rect">
            <a:avLst/>
          </a:prstGeom>
          <a:noFill/>
        </p:spPr>
        <p:txBody>
          <a:bodyPr wrap="square" rtlCol="0" anchor="t">
            <a:spAutoFit/>
          </a:bodyPr>
          <a:lstStyle/>
          <a:p>
            <a:pPr>
              <a:lnSpc>
                <a:spcPct val="80000"/>
              </a:lnSpc>
            </a:pPr>
            <a:r>
              <a:rPr lang="zh-CN" altLang="zh-CN" b="1">
                <a:solidFill>
                  <a:srgbClr val="1609B9"/>
                </a:solidFill>
                <a:latin typeface="黑体" panose="02010609060101010101" pitchFamily="2" charset="-122"/>
                <a:ea typeface="黑体" panose="02010609060101010101" pitchFamily="2" charset="-122"/>
                <a:sym typeface="+mn-ea"/>
              </a:rPr>
              <a:t> </a:t>
            </a:r>
            <a:r>
              <a:rPr lang="zh-CN" altLang="zh-CN" sz="3200">
                <a:solidFill>
                  <a:srgbClr val="1609B9"/>
                </a:solidFill>
                <a:latin typeface="宋体" pitchFamily="2" charset="-122"/>
                <a:ea typeface="宋体" pitchFamily="2" charset="-122"/>
                <a:cs typeface="宋体" panose="02010600030101010101" pitchFamily="2" charset="-122"/>
                <a:sym typeface="+mn-ea"/>
              </a:rPr>
              <a:t>            </a:t>
            </a:r>
            <a:r>
              <a:rPr lang="zh-CN" altLang="zh-CN" sz="3200">
                <a:solidFill>
                  <a:schemeClr val="tx1"/>
                </a:solidFill>
                <a:latin typeface="宋体" pitchFamily="2" charset="-122"/>
                <a:ea typeface="宋体" pitchFamily="2" charset="-122"/>
                <a:cs typeface="宋体" panose="02010600030101010101" pitchFamily="2" charset="-122"/>
                <a:sym typeface="+mn-ea"/>
              </a:rPr>
              <a:t> 御街行·秋日怀旧    范仲淹</a:t>
            </a:r>
            <a:endParaRPr lang="zh-CN" altLang="zh-CN" sz="3200">
              <a:solidFill>
                <a:schemeClr val="tx1"/>
              </a:solidFill>
              <a:latin typeface="宋体" pitchFamily="2" charset="-122"/>
              <a:ea typeface="宋体" pitchFamily="2" charset="-122"/>
              <a:cs typeface="宋体" panose="02010600030101010101" pitchFamily="2" charset="-122"/>
            </a:endParaRPr>
          </a:p>
          <a:p>
            <a:pPr algn="just">
              <a:lnSpc>
                <a:spcPct val="80000"/>
              </a:lnSpc>
            </a:pPr>
            <a:r>
              <a:rPr lang="zh-CN" altLang="zh-CN" sz="3200">
                <a:solidFill>
                  <a:schemeClr val="tx1"/>
                </a:solidFill>
                <a:latin typeface="宋体" pitchFamily="2" charset="-122"/>
                <a:ea typeface="宋体" pitchFamily="2" charset="-122"/>
                <a:cs typeface="宋体" panose="02010600030101010101" pitchFamily="2" charset="-122"/>
                <a:sym typeface="+mn-ea"/>
              </a:rPr>
              <a:t>     纷纷坠叶飘香砌① 。夜寂静、寒声碎。真珠帘卷玉楼空，天淡银河垂地。年年今夜，月华如练，长是人千里。                                </a:t>
            </a:r>
            <a:r>
              <a:rPr lang="zh-CN" altLang="zh-CN" sz="3200">
                <a:latin typeface="宋体" pitchFamily="2" charset="-122"/>
                <a:ea typeface="宋体" pitchFamily="2" charset="-122"/>
                <a:cs typeface="宋体" panose="02010600030101010101" pitchFamily="2" charset="-122"/>
                <a:sym typeface="+mn-ea"/>
              </a:rPr>
              <a:t>愁肠</a:t>
            </a:r>
            <a:r>
              <a:rPr lang="zh-CN" altLang="zh-CN" sz="3200">
                <a:solidFill>
                  <a:schemeClr val="tx1"/>
                </a:solidFill>
                <a:latin typeface="宋体" pitchFamily="2" charset="-122"/>
                <a:ea typeface="宋体" pitchFamily="2" charset="-122"/>
                <a:cs typeface="宋体" panose="02010600030101010101" pitchFamily="2" charset="-122"/>
                <a:sym typeface="+mn-ea"/>
              </a:rPr>
              <a:t>已断无由醉。酒未到、先成泪。残灯明灭枕头欹②，谙尽孤眠滋味。都来③此事，眉间心上，无计相回避。</a:t>
            </a:r>
            <a:endParaRPr lang="zh-CN" altLang="zh-CN" sz="3200">
              <a:solidFill>
                <a:srgbClr val="1609B9"/>
              </a:solidFill>
              <a:latin typeface="宋体" pitchFamily="2" charset="-122"/>
              <a:ea typeface="宋体" pitchFamily="2" charset="-122"/>
              <a:cs typeface="宋体" panose="02010600030101010101" pitchFamily="2" charset="-122"/>
            </a:endParaRPr>
          </a:p>
          <a:p>
            <a:pPr>
              <a:lnSpc>
                <a:spcPct val="80000"/>
              </a:lnSpc>
              <a:buNone/>
            </a:pPr>
            <a:r>
              <a:rPr lang="zh-CN" altLang="zh-CN" sz="3200">
                <a:solidFill>
                  <a:srgbClr val="1609B9"/>
                </a:solidFill>
                <a:latin typeface="宋体" pitchFamily="2" charset="-122"/>
                <a:ea typeface="宋体" pitchFamily="2" charset="-122"/>
                <a:cs typeface="宋体" panose="02010600030101010101" pitchFamily="2" charset="-122"/>
                <a:sym typeface="+mn-ea"/>
              </a:rPr>
              <a:t>【注】  ①香砌：指花坛。②欹：倾斜。③都来：算来。</a:t>
            </a:r>
            <a:endParaRPr lang="zh-CN" altLang="en-US" sz="3200">
              <a:latin typeface="宋体" pitchFamily="2" charset="-122"/>
              <a:ea typeface="宋体" pitchFamily="2" charset="-122"/>
              <a:cs typeface="宋体" panose="02010600030101010101" pitchFamily="2" charset="-122"/>
            </a:endParaRPr>
          </a:p>
        </p:txBody>
      </p:sp>
      <p:sp>
        <p:nvSpPr>
          <p:cNvPr id="4" name="文本框 3"/>
          <p:cNvSpPr txBox="1"/>
          <p:nvPr/>
        </p:nvSpPr>
        <p:spPr>
          <a:xfrm>
            <a:off x="497205" y="3483610"/>
            <a:ext cx="11562080" cy="878840"/>
          </a:xfrm>
          <a:prstGeom prst="rect">
            <a:avLst/>
          </a:prstGeom>
          <a:noFill/>
        </p:spPr>
        <p:txBody>
          <a:bodyPr wrap="none" rtlCol="0" anchor="t">
            <a:spAutoFit/>
          </a:bodyPr>
          <a:lstStyle/>
          <a:p>
            <a:pPr>
              <a:lnSpc>
                <a:spcPct val="80000"/>
              </a:lnSpc>
              <a:buNone/>
            </a:pPr>
            <a:r>
              <a:rPr lang="zh-CN" altLang="zh-CN" sz="3200">
                <a:solidFill>
                  <a:srgbClr val="1609B9"/>
                </a:solidFill>
                <a:latin typeface="宋体" pitchFamily="2" charset="-122"/>
                <a:ea typeface="宋体" pitchFamily="2" charset="-122"/>
                <a:sym typeface="+mn-ea"/>
              </a:rPr>
              <a:t>问：词的下阕表达了作者内心的无尽愁苦，请分析词人是如何将</a:t>
            </a:r>
          </a:p>
          <a:p>
            <a:pPr>
              <a:lnSpc>
                <a:spcPct val="80000"/>
              </a:lnSpc>
              <a:buNone/>
            </a:pPr>
            <a:r>
              <a:rPr lang="zh-CN" altLang="zh-CN" sz="3200">
                <a:solidFill>
                  <a:srgbClr val="1609B9"/>
                </a:solidFill>
                <a:latin typeface="宋体" pitchFamily="2" charset="-122"/>
                <a:ea typeface="宋体" pitchFamily="2" charset="-122"/>
                <a:sym typeface="+mn-ea"/>
              </a:rPr>
              <a:t>这种愁苦之情传达出来的。</a:t>
            </a:r>
            <a:endParaRPr lang="zh-CN" altLang="en-US" sz="3200">
              <a:latin typeface="宋体" pitchFamily="2" charset="-122"/>
              <a:ea typeface="宋体" pitchFamily="2" charset="-122"/>
            </a:endParaRPr>
          </a:p>
        </p:txBody>
      </p:sp>
      <p:sp>
        <p:nvSpPr>
          <p:cNvPr id="5" name="文本框 4"/>
          <p:cNvSpPr txBox="1"/>
          <p:nvPr/>
        </p:nvSpPr>
        <p:spPr>
          <a:xfrm>
            <a:off x="405765" y="4453255"/>
            <a:ext cx="11296015" cy="1076325"/>
          </a:xfrm>
          <a:prstGeom prst="rect">
            <a:avLst/>
          </a:prstGeom>
          <a:noFill/>
        </p:spPr>
        <p:txBody>
          <a:bodyPr wrap="square" rtlCol="0" anchor="t">
            <a:spAutoFit/>
          </a:bodyPr>
          <a:lstStyle/>
          <a:p>
            <a:r>
              <a:rPr lang="zh-CN" altLang="zh-CN" sz="3200" b="1">
                <a:solidFill>
                  <a:srgbClr val="FF0000"/>
                </a:solidFill>
                <a:sym typeface="+mn-ea"/>
              </a:rPr>
              <a:t>【学生答案】运用夸张手法，表达了诗人孤独愁苦之情（得1分，答出一种，另几种未答出。）</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ox(in)">
                                      <p:cBhvr>
                                        <p:cTn id="13" dur="2000"/>
                                        <p:tgtEl>
                                          <p:spTgt spid="3"/>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4" presetClass="entr" presetSubtype="16" fill="hold" grpId="4"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ox(in)">
                                      <p:cBhvr>
                                        <p:cTn id="19" dur="2000"/>
                                        <p:tgtEl>
                                          <p:spTgt spid="4"/>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4" presetClass="entr" presetSubtype="16" fill="hold" grpId="6"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ox(in)">
                                      <p:cBhvr>
                                        <p:cTn id="25"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2"/>
      <p:bldP spid="3" grpId="3"/>
      <p:bldP spid="4" grpId="4"/>
      <p:bldP spid="4" grpId="5"/>
      <p:bldP spid="5" grpId="6"/>
      <p:bldP spid="5" grpId="7"/>
    </p:bldLst>
  </p:timing>
</p:sld>
</file>

<file path=ppt/slides/slide8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p:nvPr/>
        </p:nvSpPr>
        <p:spPr>
          <a:xfrm>
            <a:off x="6740972" y="1846155"/>
            <a:ext cx="5242023" cy="3539430"/>
          </a:xfrm>
          <a:prstGeom prst="rect">
            <a:avLst/>
          </a:prstGeom>
        </p:spPr>
        <p:txBody>
          <a:bodyPr wrap="square">
            <a:spAutoFit/>
          </a:bodyPr>
          <a:lstStyle/>
          <a:p>
            <a:r>
              <a:rPr lang="zh-CN" altLang="en-US" sz="3200" smtClean="0">
                <a:latin typeface="楷体" charset="-122"/>
                <a:ea typeface="楷体" charset="-122"/>
              </a:rPr>
              <a:t>答题</a:t>
            </a:r>
            <a:r>
              <a:rPr lang="zh-CN" altLang="zh-CN" sz="3200" smtClean="0">
                <a:latin typeface="楷体" charset="-122"/>
                <a:ea typeface="楷体" charset="-122"/>
              </a:rPr>
              <a:t>方</a:t>
            </a:r>
            <a:r>
              <a:rPr lang="zh-CN" altLang="zh-CN" sz="3200">
                <a:latin typeface="楷体" charset="-122"/>
                <a:ea typeface="楷体" charset="-122"/>
              </a:rPr>
              <a:t>法：</a:t>
            </a:r>
          </a:p>
          <a:p>
            <a:r>
              <a:rPr lang="zh-CN" altLang="zh-CN" sz="3200">
                <a:latin typeface="楷体" charset="-122"/>
                <a:ea typeface="楷体" charset="-122"/>
              </a:rPr>
              <a:t>①整体理解诗歌，了解词与词、句与句间的逻辑关系；</a:t>
            </a:r>
          </a:p>
          <a:p>
            <a:r>
              <a:rPr lang="zh-CN" altLang="zh-CN" sz="3200">
                <a:latin typeface="楷体" charset="-122"/>
                <a:ea typeface="楷体" charset="-122"/>
              </a:rPr>
              <a:t>②关注选项中的“起承转合 ”、“线索”、“照应”、“对照”、“伏笔”、“铺垫”等词。</a:t>
            </a:r>
          </a:p>
        </p:txBody>
      </p:sp>
      <p:sp>
        <p:nvSpPr>
          <p:cNvPr id="5" name="矩形 4"/>
          <p:cNvSpPr/>
          <p:nvPr/>
        </p:nvSpPr>
        <p:spPr>
          <a:xfrm>
            <a:off x="-10419" y="125800"/>
            <a:ext cx="8523487" cy="923330"/>
          </a:xfrm>
          <a:prstGeom prst="rect">
            <a:avLst/>
          </a:prstGeom>
        </p:spPr>
        <p:txBody>
          <a:bodyPr wrap="none">
            <a:spAutoFit/>
          </a:bodyPr>
          <a:lstStyle/>
          <a:p>
            <a:pPr algn="just">
              <a:lnSpc>
                <a:spcPct val="150000"/>
              </a:lnSpc>
            </a:pPr>
            <a:r>
              <a:rPr lang="zh-CN" altLang="en-US" sz="3600" b="1" smtClean="0">
                <a:solidFill>
                  <a:schemeClr val="accent5">
                    <a:lumMod val="50000"/>
                  </a:schemeClr>
                </a:solidFill>
                <a:latin typeface="启功字体简体" panose="03000509000000000000" pitchFamily="65" charset="-122"/>
                <a:ea typeface="启功字体简体" panose="03000509000000000000" pitchFamily="65" charset="-122"/>
              </a:rPr>
              <a:t>设误点六</a:t>
            </a:r>
            <a:r>
              <a:rPr lang="zh-CN" altLang="zh-CN" sz="3600" b="1" smtClean="0">
                <a:solidFill>
                  <a:schemeClr val="accent5">
                    <a:lumMod val="50000"/>
                  </a:schemeClr>
                </a:solidFill>
                <a:latin typeface="启功字体简体" panose="03000509000000000000" pitchFamily="65" charset="-122"/>
                <a:ea typeface="启功字体简体" panose="03000509000000000000" pitchFamily="65" charset="-122"/>
              </a:rPr>
              <a:t>：</a:t>
            </a:r>
            <a:r>
              <a:rPr lang="zh-CN" altLang="zh-CN" sz="3600" b="1">
                <a:solidFill>
                  <a:schemeClr val="accent5">
                    <a:lumMod val="50000"/>
                  </a:schemeClr>
                </a:solidFill>
                <a:latin typeface="启功字体简体" panose="03000509000000000000" pitchFamily="65" charset="-122"/>
                <a:ea typeface="启功字体简体" panose="03000509000000000000" pitchFamily="65" charset="-122"/>
              </a:rPr>
              <a:t>结构分析不当，谋篇乱加阐</a:t>
            </a:r>
            <a:r>
              <a:rPr lang="zh-CN" altLang="zh-CN" sz="3600" b="1" smtClean="0">
                <a:solidFill>
                  <a:schemeClr val="accent5">
                    <a:lumMod val="50000"/>
                  </a:schemeClr>
                </a:solidFill>
                <a:latin typeface="启功字体简体" panose="03000509000000000000" pitchFamily="65" charset="-122"/>
                <a:ea typeface="启功字体简体" panose="03000509000000000000" pitchFamily="65" charset="-122"/>
              </a:rPr>
              <a:t>释</a:t>
            </a:r>
            <a:endParaRPr lang="zh-CN" altLang="en-US" sz="3600" b="1">
              <a:solidFill>
                <a:schemeClr val="accent5">
                  <a:lumMod val="50000"/>
                </a:schemeClr>
              </a:solidFill>
              <a:latin typeface="启功字体简体" panose="03000509000000000000" pitchFamily="65" charset="-122"/>
              <a:ea typeface="启功字体简体" panose="03000509000000000000" pitchFamily="65" charset="-122"/>
            </a:endParaRPr>
          </a:p>
        </p:txBody>
      </p:sp>
      <p:sp>
        <p:nvSpPr>
          <p:cNvPr id="4" name="矩形 3"/>
          <p:cNvSpPr/>
          <p:nvPr/>
        </p:nvSpPr>
        <p:spPr>
          <a:xfrm>
            <a:off x="198154" y="1049130"/>
            <a:ext cx="6542818" cy="5509200"/>
          </a:xfrm>
          <a:prstGeom prst="rect">
            <a:avLst/>
          </a:prstGeom>
        </p:spPr>
        <p:txBody>
          <a:bodyPr wrap="square">
            <a:spAutoFit/>
          </a:bodyPr>
          <a:lstStyle/>
          <a:p>
            <a:pPr algn="ctr"/>
            <a:r>
              <a:rPr lang="zh-CN" altLang="zh-CN" sz="2800">
                <a:solidFill>
                  <a:srgbClr val="FF0000"/>
                </a:solidFill>
              </a:rPr>
              <a:t>宿府①</a:t>
            </a:r>
          </a:p>
          <a:p>
            <a:pPr algn="ctr"/>
            <a:r>
              <a:rPr lang="zh-CN" altLang="zh-CN" sz="2800">
                <a:solidFill>
                  <a:srgbClr val="FF0000"/>
                </a:solidFill>
              </a:rPr>
              <a:t>杜甫</a:t>
            </a:r>
          </a:p>
          <a:p>
            <a:pPr algn="ctr"/>
            <a:r>
              <a:rPr lang="zh-CN" altLang="zh-CN" sz="2800">
                <a:solidFill>
                  <a:srgbClr val="FF0000"/>
                </a:solidFill>
              </a:rPr>
              <a:t>清秋幕府井梧寒，独宿江城蜡炬残。</a:t>
            </a:r>
          </a:p>
          <a:p>
            <a:pPr algn="ctr"/>
            <a:r>
              <a:rPr lang="zh-CN" altLang="zh-CN" sz="2800">
                <a:solidFill>
                  <a:srgbClr val="FF0000"/>
                </a:solidFill>
              </a:rPr>
              <a:t>永夜角声悲自语，中天月色好谁看？</a:t>
            </a:r>
          </a:p>
          <a:p>
            <a:pPr algn="ctr"/>
            <a:r>
              <a:rPr lang="zh-CN" altLang="zh-CN" sz="2800">
                <a:solidFill>
                  <a:srgbClr val="FF0000"/>
                </a:solidFill>
              </a:rPr>
              <a:t>风尘荏苒音书绝，关塞萧条行路难。</a:t>
            </a:r>
          </a:p>
          <a:p>
            <a:pPr algn="ctr"/>
            <a:r>
              <a:rPr lang="en-US" altLang="zh-CN" sz="2800">
                <a:solidFill>
                  <a:srgbClr val="FF0000"/>
                </a:solidFill>
              </a:rPr>
              <a:t>   </a:t>
            </a:r>
            <a:r>
              <a:rPr lang="zh-CN" altLang="zh-CN" sz="2800">
                <a:solidFill>
                  <a:srgbClr val="FF0000"/>
                </a:solidFill>
              </a:rPr>
              <a:t>已忍伶俜②十年事，强移栖息一枝安③。</a:t>
            </a:r>
          </a:p>
          <a:p>
            <a:r>
              <a:rPr lang="zh-CN" altLang="zh-CN" sz="1400"/>
              <a:t>【注】①这首诗是杜甫在安史之乱发生后十年，避乱成都，在严武幕府中任职时写下的。②伶俜：流离失所。③用《庄子·逍遥游》“鹪鹩巢于深林，不过一枝”意，喻自己之入严府，任参谋一职，只是为了一家生活，勉强求得暂时的安居。</a:t>
            </a:r>
            <a:r>
              <a:rPr lang="en-US" altLang="zh-CN" sz="1400"/>
              <a:t> </a:t>
            </a:r>
            <a:endParaRPr lang="en-US" altLang="zh-CN" sz="1400" smtClean="0"/>
          </a:p>
          <a:p>
            <a:r>
              <a:rPr lang="en-US" altLang="zh-CN" sz="3200" smtClean="0">
                <a:latin typeface="楷体" charset="-122"/>
                <a:ea typeface="楷体" charset="-122"/>
              </a:rPr>
              <a:t>D</a:t>
            </a:r>
            <a:r>
              <a:rPr lang="en-US" altLang="zh-CN" sz="3200">
                <a:latin typeface="楷体" charset="-122"/>
                <a:ea typeface="楷体" charset="-122"/>
              </a:rPr>
              <a:t>. </a:t>
            </a:r>
            <a:r>
              <a:rPr lang="zh-CN" altLang="zh-CN" sz="3200">
                <a:solidFill>
                  <a:srgbClr val="FF0000"/>
                </a:solidFill>
                <a:latin typeface="楷体" charset="-122"/>
                <a:ea typeface="楷体" charset="-122"/>
              </a:rPr>
              <a:t>尾联照应颔联</a:t>
            </a:r>
            <a:r>
              <a:rPr lang="zh-CN" altLang="zh-CN" sz="3200">
                <a:latin typeface="楷体" charset="-122"/>
                <a:ea typeface="楷体" charset="-122"/>
              </a:rPr>
              <a:t>，虽写“栖息一枝安”，但仍然有辗转流离之苦闷。诗人当时境遇凄凉，十年漂泊辗转，诗风沉郁。</a:t>
            </a:r>
          </a:p>
          <a:p>
            <a:endParaRPr lang="zh-CN" altLang="zh-CN" sz="1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1316355" y="222250"/>
            <a:ext cx="9933305" cy="706755"/>
          </a:xfrm>
          <a:prstGeom prst="rect">
            <a:avLst/>
          </a:prstGeom>
          <a:noFill/>
        </p:spPr>
        <p:txBody>
          <a:bodyPr wrap="square" rtlCol="0">
            <a:spAutoFit/>
          </a:bodyPr>
          <a:lstStyle/>
          <a:p>
            <a:r>
              <a:rPr lang="zh-CN" altLang="en-US" sz="4000"/>
              <a:t>模拟练习</a:t>
            </a:r>
          </a:p>
        </p:txBody>
      </p:sp>
      <p:sp>
        <p:nvSpPr>
          <p:cNvPr id="3" name="文本框 2"/>
          <p:cNvSpPr txBox="1"/>
          <p:nvPr/>
        </p:nvSpPr>
        <p:spPr>
          <a:xfrm>
            <a:off x="513080" y="929005"/>
            <a:ext cx="11346815" cy="5631180"/>
          </a:xfrm>
          <a:prstGeom prst="rect">
            <a:avLst/>
          </a:prstGeom>
          <a:noFill/>
        </p:spPr>
        <p:txBody>
          <a:bodyPr wrap="square" rtlCol="0">
            <a:spAutoFit/>
          </a:bodyPr>
          <a:lstStyle/>
          <a:p>
            <a:r>
              <a:rPr lang="zh-CN" altLang="en-US" sz="2400"/>
              <a:t>阅读下面这首唐诗，完成后面的题目。</a:t>
            </a:r>
          </a:p>
          <a:p>
            <a:pPr algn="ctr"/>
            <a:r>
              <a:rPr lang="zh-CN" altLang="en-US" sz="2400"/>
              <a:t>送李中丞之襄州</a:t>
            </a:r>
          </a:p>
          <a:p>
            <a:pPr algn="ctr"/>
            <a:r>
              <a:rPr lang="zh-CN" altLang="en-US" sz="2400"/>
              <a:t>【唐】刘长卿</a:t>
            </a:r>
          </a:p>
          <a:p>
            <a:pPr algn="ctr"/>
            <a:r>
              <a:rPr lang="zh-CN" altLang="en-US" sz="2400"/>
              <a:t>流落征南将，曾驱十万师。罢归无旧业，老去恋明时。</a:t>
            </a:r>
          </a:p>
          <a:p>
            <a:pPr algn="ctr"/>
            <a:r>
              <a:rPr lang="zh-CN" altLang="en-US" sz="2400"/>
              <a:t>独立三边静，轻生一剑知。茫茫江汉上，日暮欲何之？</a:t>
            </a:r>
          </a:p>
          <a:p>
            <a:r>
              <a:rPr lang="zh-CN" altLang="en-US" sz="2400"/>
              <a:t>1. 下列对诗歌的理解，不正确的一项是（        ）（3分）</a:t>
            </a:r>
          </a:p>
          <a:p>
            <a:r>
              <a:rPr lang="zh-CN" altLang="en-US" sz="2400"/>
              <a:t>A.起首两句，从主人公当下当下的境遇着笔，将过去的业绩作为追忆来叙写交代，形成了今与昔的鲜明对照，引起读者对主人公的关切。</a:t>
            </a:r>
          </a:p>
          <a:p>
            <a:r>
              <a:rPr lang="zh-CN" altLang="en-US" sz="2400"/>
              <a:t>B.“恋明时”三字，既有对昔日国家繁荣气象的追缅，也有对当时统治者重视人才的追恋，更含蓄表达了对当前统治者刻薄寡恩的不满和怨意，言简义丰，耐人寻味</a:t>
            </a:r>
          </a:p>
          <a:p>
            <a:r>
              <a:rPr lang="zh-CN" altLang="en-US" sz="2400"/>
              <a:t>C.“三边静”写作者独立江边，看到周围一派宁静景象，内心充满了对李中丞的钦佩。</a:t>
            </a:r>
          </a:p>
          <a:p>
            <a:r>
              <a:rPr lang="zh-CN" altLang="en-US" sz="2400"/>
              <a:t>D.尾联呼应标题中的“送”字，点明送别的地点和时间，将李中丞“流落”的境遇具体化，进一步显示了人物的悲剧命运。</a:t>
            </a:r>
          </a:p>
          <a:p>
            <a:r>
              <a:rPr lang="zh-CN" altLang="en-US" sz="2400">
                <a:solidFill>
                  <a:srgbClr val="1D41D5"/>
                </a:solidFill>
              </a:rPr>
              <a:t>参考答案：</a:t>
            </a:r>
            <a:r>
              <a:rPr lang="en-US" altLang="zh-CN" sz="2400">
                <a:solidFill>
                  <a:srgbClr val="1D41D5"/>
                </a:solidFill>
              </a:rPr>
              <a:t>C</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文本框 2"/>
          <p:cNvSpPr txBox="1"/>
          <p:nvPr/>
        </p:nvSpPr>
        <p:spPr>
          <a:xfrm>
            <a:off x="513080" y="384175"/>
            <a:ext cx="11464290" cy="6000750"/>
          </a:xfrm>
          <a:prstGeom prst="rect">
            <a:avLst/>
          </a:prstGeom>
          <a:noFill/>
        </p:spPr>
        <p:txBody>
          <a:bodyPr wrap="square" rtlCol="0">
            <a:spAutoFit/>
          </a:bodyPr>
          <a:lstStyle/>
          <a:p>
            <a:r>
              <a:rPr lang="zh-CN" altLang="en-US" sz="2400"/>
              <a:t>阅读下面这首唐诗，完成后面的题目。</a:t>
            </a:r>
          </a:p>
          <a:p>
            <a:pPr algn="ctr"/>
            <a:r>
              <a:rPr lang="zh-CN" altLang="en-US" sz="2400">
                <a:latin typeface="楷体" charset="-122"/>
                <a:ea typeface="楷体" charset="-122"/>
              </a:rPr>
              <a:t>寻南溪常山道人①隐居　</a:t>
            </a:r>
          </a:p>
          <a:p>
            <a:pPr algn="ctr"/>
            <a:r>
              <a:rPr lang="zh-CN" altLang="en-US" sz="2400">
                <a:latin typeface="楷体" charset="-122"/>
                <a:ea typeface="楷体" charset="-122"/>
              </a:rPr>
              <a:t>　　【唐】刘长卿　　</a:t>
            </a:r>
          </a:p>
          <a:p>
            <a:pPr algn="ctr"/>
            <a:r>
              <a:rPr lang="zh-CN" altLang="en-US" sz="2400">
                <a:latin typeface="楷体" charset="-122"/>
                <a:ea typeface="楷体" charset="-122"/>
              </a:rPr>
              <a:t>　　一路经行处，莓苔见履痕。白云依静渚，春草闭闲门。</a:t>
            </a:r>
          </a:p>
          <a:p>
            <a:pPr algn="ctr"/>
            <a:r>
              <a:rPr lang="zh-CN" altLang="en-US" sz="2400">
                <a:latin typeface="楷体" charset="-122"/>
                <a:ea typeface="楷体" charset="-122"/>
              </a:rPr>
              <a:t>　　过雨看松色，随山到水源。溪花与禅意，相对亦忘言。</a:t>
            </a:r>
          </a:p>
          <a:p>
            <a:r>
              <a:rPr lang="zh-CN" altLang="en-US" sz="2400"/>
              <a:t>【注】①道人：得道之人。据“禅意”语，当为僧人。</a:t>
            </a:r>
          </a:p>
          <a:p>
            <a:r>
              <a:rPr lang="zh-CN" altLang="en-US" sz="2400"/>
              <a:t>1、下列对诗歌的理解，不正确的一项是（        ）（3分）</a:t>
            </a:r>
          </a:p>
          <a:p>
            <a:r>
              <a:rPr lang="zh-CN" altLang="en-US" sz="2400"/>
              <a:t>A.首联写诗人在路上边行走，边辨认履痕，从急匆匆的步伐上，可以想见其即将见到禅僧之际的喜悦。</a:t>
            </a:r>
          </a:p>
          <a:p>
            <a:r>
              <a:rPr lang="zh-CN" altLang="en-US" sz="2400"/>
              <a:t>B.颈联写抵达禅僧栖隐之地所见景象：隐居之所傍着溪边的洲渚，上面缭绕浮动着白色的云雾；萋萋春草，封锁住了幽居的门户。表现诗人寻人不遇的无聊与失望。</a:t>
            </a:r>
          </a:p>
          <a:p>
            <a:r>
              <a:rPr lang="zh-CN" altLang="en-US" sz="2400"/>
              <a:t>C.颔联写访道人不遇的情况下纵情适意游赏山景的兴致，表现的是一种无往而均适意的意趣。</a:t>
            </a:r>
          </a:p>
          <a:p>
            <a:r>
              <a:rPr lang="zh-CN" altLang="en-US" sz="2400"/>
              <a:t>D.此诗写寻访一位栖隐在南溪的禅僧一路所见所感，于清新秀雅中渗透闲适的意趣和禅意.</a:t>
            </a:r>
          </a:p>
          <a:p>
            <a:r>
              <a:rPr lang="zh-CN" altLang="en-US" sz="2400">
                <a:solidFill>
                  <a:srgbClr val="1D41D5"/>
                </a:solidFill>
              </a:rPr>
              <a:t>参考答案：</a:t>
            </a:r>
            <a:r>
              <a:rPr lang="en-US" altLang="zh-CN" sz="2400">
                <a:solidFill>
                  <a:srgbClr val="1D41D5"/>
                </a:solidFill>
              </a:rPr>
              <a:t>B</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idx="13"/>
            <p:custDataLst>
              <p:tags r:id="rId2"/>
            </p:custDataLst>
          </p:nvPr>
        </p:nvSpPr>
        <p:spPr>
          <a:xfrm>
            <a:off x="2249152" y="2538159"/>
            <a:ext cx="4572036" cy="1172210"/>
          </a:xfrm>
        </p:spPr>
        <p:txBody>
          <a:bodyPr/>
          <a:lstStyle/>
          <a:p>
            <a:r>
              <a:rPr lang="zh-CN" altLang="en-US"/>
              <a:t>谢谢观看</a:t>
            </a:r>
          </a:p>
        </p:txBody>
      </p:sp>
      <p:sp>
        <p:nvSpPr>
          <p:cNvPr id="8" name="文本占位符 7"/>
          <p:cNvSpPr>
            <a:spLocks noGrp="1"/>
          </p:cNvSpPr>
          <p:nvPr>
            <p:ph type="body" sz="quarter" idx="4294967295"/>
            <p:custDataLst>
              <p:tags r:id="rId3"/>
            </p:custDataLst>
          </p:nvPr>
        </p:nvSpPr>
        <p:spPr>
          <a:xfrm>
            <a:off x="0" y="2244725"/>
            <a:ext cx="1276350" cy="419100"/>
          </a:xfrm>
        </p:spPr>
        <p:txBody>
          <a:bodyPr>
            <a:normAutofit fontScale="97500"/>
          </a:bodyPr>
          <a:lstStyle/>
          <a:p>
            <a:pPr marL="0">
              <a:buNone/>
            </a:pPr>
            <a:r>
              <a:rPr lang="en-US" altLang="zh-CN">
                <a:solidFill>
                  <a:schemeClr val="bg1"/>
                </a:solidFill>
              </a:rPr>
              <a:t>2020</a:t>
            </a:r>
          </a:p>
        </p:txBody>
      </p:sp>
      <p:pic>
        <p:nvPicPr>
          <p:cNvPr id="9" name="New picture"/>
          <p:cNvPicPr/>
          <p:nvPr/>
        </p:nvPicPr>
        <p:blipFill>
          <a:blip r:embed="rId4"/>
          <a:stretch>
            <a:fillRect/>
          </a:stretch>
        </p:blipFill>
        <p:spPr>
          <a:xfrm>
            <a:off x="11544300" y="11633200"/>
            <a:ext cx="355600" cy="266700"/>
          </a:xfrm>
          <a:prstGeom prst="cube">
            <a:avLst/>
          </a:prstGeom>
        </p:spPr>
      </p:pic>
    </p:spTree>
    <p:custDataLst>
      <p:tags r:id="rId5"/>
    </p:custDataLst>
  </p:cSld>
  <p:clrMapOvr>
    <a:masterClrMapping/>
  </p:clrMapOvr>
  <p:transition/>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547370" y="298450"/>
            <a:ext cx="11308080" cy="5851525"/>
          </a:xfrm>
          <a:prstGeom prst="rect">
            <a:avLst/>
          </a:prstGeom>
          <a:noFill/>
        </p:spPr>
        <p:txBody>
          <a:bodyPr wrap="square" rtlCol="0" anchor="t">
            <a:spAutoFit/>
          </a:bodyPr>
          <a:lstStyle/>
          <a:p>
            <a:pPr>
              <a:lnSpc>
                <a:spcPct val="80000"/>
              </a:lnSpc>
              <a:buNone/>
            </a:pPr>
            <a:r>
              <a:rPr lang="zh-CN" altLang="zh-CN" sz="3600">
                <a:solidFill>
                  <a:srgbClr val="FF0000"/>
                </a:solidFill>
                <a:latin typeface="宋体" pitchFamily="2" charset="-122"/>
                <a:ea typeface="宋体" pitchFamily="2" charset="-122"/>
                <a:cs typeface="宋体" panose="02010600030101010101" pitchFamily="2" charset="-122"/>
                <a:sym typeface="+mn-ea"/>
              </a:rPr>
              <a:t>【参考答案】①</a:t>
            </a:r>
            <a:r>
              <a:rPr lang="zh-CN" altLang="zh-CN" sz="3600">
                <a:solidFill>
                  <a:srgbClr val="1609B9"/>
                </a:solidFill>
                <a:latin typeface="宋体" pitchFamily="2" charset="-122"/>
                <a:ea typeface="宋体" pitchFamily="2" charset="-122"/>
                <a:cs typeface="宋体" panose="02010600030101010101" pitchFamily="2" charset="-122"/>
                <a:sym typeface="+mn-ea"/>
              </a:rPr>
              <a:t>夸张手法</a:t>
            </a:r>
            <a:r>
              <a:rPr lang="zh-CN" altLang="zh-CN" sz="3600">
                <a:solidFill>
                  <a:srgbClr val="FF0000"/>
                </a:solidFill>
                <a:latin typeface="宋体" pitchFamily="2" charset="-122"/>
                <a:ea typeface="宋体" pitchFamily="2" charset="-122"/>
                <a:cs typeface="宋体" panose="02010600030101010101" pitchFamily="2" charset="-122"/>
                <a:sym typeface="+mn-ea"/>
              </a:rPr>
              <a:t>：“愁肠已断无由醉。酒未到、先成泪。”肠已愁断，酒无由入，虽未到愁肠，已先化泪。运用夸张手法，比入肠化泪更进一层，愁情更是难堪凄切。②</a:t>
            </a:r>
            <a:r>
              <a:rPr lang="zh-CN" altLang="zh-CN" sz="3600">
                <a:solidFill>
                  <a:srgbClr val="1609B9"/>
                </a:solidFill>
                <a:latin typeface="宋体" pitchFamily="2" charset="-122"/>
                <a:ea typeface="宋体" pitchFamily="2" charset="-122"/>
                <a:cs typeface="宋体" panose="02010600030101010101" pitchFamily="2" charset="-122"/>
                <a:sym typeface="Arial" pitchFamily="34" charset="0"/>
              </a:rPr>
              <a:t>细节描写</a:t>
            </a:r>
            <a:r>
              <a:rPr lang="zh-CN" altLang="zh-CN" sz="3600">
                <a:solidFill>
                  <a:srgbClr val="FF0000"/>
                </a:solidFill>
                <a:latin typeface="宋体" pitchFamily="2" charset="-122"/>
                <a:ea typeface="宋体" pitchFamily="2" charset="-122"/>
                <a:cs typeface="宋体" panose="02010600030101010101" pitchFamily="2" charset="-122"/>
                <a:sym typeface="+mn-ea"/>
              </a:rPr>
              <a:t>：下阕先以一个“愁”字尽写酌酒垂泪的愁意，“枕头欹”，作者以极为简练的语言生动写出了词人挑灯倚枕独对灯寂然凝思的愁苦神态。③</a:t>
            </a:r>
            <a:r>
              <a:rPr lang="zh-CN" altLang="zh-CN" sz="3600">
                <a:solidFill>
                  <a:srgbClr val="1609B9"/>
                </a:solidFill>
                <a:latin typeface="宋体" pitchFamily="2" charset="-122"/>
                <a:ea typeface="宋体" pitchFamily="2" charset="-122"/>
                <a:cs typeface="宋体" panose="02010600030101010101" pitchFamily="2" charset="-122"/>
                <a:sym typeface="Arial" pitchFamily="34" charset="0"/>
              </a:rPr>
              <a:t>融情于景</a:t>
            </a:r>
            <a:r>
              <a:rPr lang="zh-CN" altLang="zh-CN" sz="3600">
                <a:solidFill>
                  <a:srgbClr val="FF0000"/>
                </a:solidFill>
                <a:latin typeface="宋体" pitchFamily="2" charset="-122"/>
                <a:ea typeface="宋体" pitchFamily="2" charset="-122"/>
                <a:cs typeface="宋体" panose="02010600030101010101" pitchFamily="2" charset="-122"/>
                <a:sym typeface="+mn-ea"/>
              </a:rPr>
              <a:t>：“残灯明灭枕头欹”，室外月明如昼，室内昏灯如灭，两相映照，渲染了低沉阴暗的氛围，表达了词人凄苦的情感。④</a:t>
            </a:r>
            <a:r>
              <a:rPr lang="zh-CN" altLang="zh-CN" sz="3600">
                <a:solidFill>
                  <a:srgbClr val="1609B9"/>
                </a:solidFill>
                <a:latin typeface="宋体" pitchFamily="2" charset="-122"/>
                <a:ea typeface="宋体" pitchFamily="2" charset="-122"/>
                <a:cs typeface="宋体" panose="02010600030101010101" pitchFamily="2" charset="-122"/>
                <a:sym typeface="Arial" pitchFamily="34" charset="0"/>
              </a:rPr>
              <a:t>直抒胸臆</a:t>
            </a:r>
            <a:r>
              <a:rPr lang="zh-CN" altLang="zh-CN" sz="3600">
                <a:solidFill>
                  <a:srgbClr val="FF0000"/>
                </a:solidFill>
                <a:latin typeface="宋体" pitchFamily="2" charset="-122"/>
                <a:ea typeface="宋体" pitchFamily="2" charset="-122"/>
                <a:cs typeface="宋体" panose="02010600030101010101" pitchFamily="2" charset="-122"/>
                <a:sym typeface="+mn-ea"/>
              </a:rPr>
              <a:t>：“谙尽孤眠滋味”，这句以独白式的语言直接表述了孤枕难眠的难言愁情。“都来此事，眉间心上，无计相回避”，算来这怀旧之事，是无法回避的，不是在心头</a:t>
            </a:r>
            <a:r>
              <a:rPr lang="zh-CN" altLang="zh-CN" sz="3600">
                <a:solidFill>
                  <a:srgbClr val="FF0000"/>
                </a:solidFill>
                <a:latin typeface="宋体" pitchFamily="2" charset="-122"/>
                <a:ea typeface="宋体" pitchFamily="2" charset="-122"/>
                <a:cs typeface="宋体" panose="02010600030101010101" pitchFamily="2" charset="-122"/>
                <a:sym typeface="Arial" pitchFamily="34" charset="0"/>
              </a:rPr>
              <a:t>萦绕，就是在眉头攒聚。作者的内心独白形象地写出了无法排遣的愁情。</a:t>
            </a:r>
            <a:endParaRPr lang="zh-CN" altLang="en-US" sz="3600">
              <a:latin typeface="宋体" pitchFamily="2" charset="-122"/>
              <a:ea typeface="宋体" pitchFamily="2" charset="-122"/>
              <a:cs typeface="宋体" panose="02010600030101010101" pitchFamily="2" charset="-122"/>
            </a:endParaRPr>
          </a:p>
        </p:txBody>
      </p:sp>
    </p:spTree>
    <p:custDataLst>
      <p:tags r:id="rId2"/>
    </p:custDataLst>
  </p:cSld>
  <p:clrMapOvr>
    <a:masterClrMapping/>
  </p:clrMapOvr>
  <p:transition/>
  <p:timing/>
</p:sld>
</file>

<file path=ppt/tags/tag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0"/>
  <p:tag name="KSO_WM_UNIT_INDEX" val="0"/>
  <p:tag name="KSO_WM_UNIT_LAYERLEVEL" val="1"/>
  <p:tag name="KSO_WM_UNIT_SUBTYPE" val="h"/>
  <p:tag name="KSO_WM_UNIT_TYPE" val="i"/>
</p:tagLst>
</file>

<file path=ppt/tags/tag10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9.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0"/>
  <p:tag name="KSO_WM_UNIT_INDEX" val="0"/>
  <p:tag name="KSO_WM_UNIT_LAYERLEVEL" val="1"/>
  <p:tag name="KSO_WM_UNIT_SUBTYPE" val="h"/>
  <p:tag name="KSO_WM_UNIT_TYPE" val="i"/>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7.xml><?xml version="1.0" encoding="utf-8"?>
<p:tagLst xmlns:p="http://schemas.openxmlformats.org/presentationml/2006/main">
  <p:tag name="KSO_WM_BEAUTIFY_FLAG" val="#wm#"/>
  <p:tag name="KSO_WM_TAG_VERSION" val="1.0"/>
  <p:tag name="KSO_WM_TEMPLATE_CATEGORY" val="custom"/>
  <p:tag name="KSO_WM_TEMPLATE_INDEX" val="20204120"/>
  <p:tag name="KSO_WM_UNIT_COMPATIBLE" val="0"/>
  <p:tag name="KSO_WM_UNIT_DIAGRAM_ISNUMVISUAL" val="0"/>
  <p:tag name="KSO_WM_UNIT_DIAGRAM_ISREFERUNIT" val="0"/>
  <p:tag name="KSO_WM_UNIT_HIGHLIGHT" val="0"/>
  <p:tag name="KSO_WM_UNIT_ID" val="_0**"/>
  <p:tag name="KSO_WM_UNIT_LAYERLEVEL" val="1"/>
</p:tagLst>
</file>

<file path=ppt/tags/tag128.xml><?xml version="1.0" encoding="utf-8"?>
<p:tagLst xmlns:p="http://schemas.openxmlformats.org/presentationml/2006/main">
  <p:tag name="KSO_WM_BEAUTIFY_FLAG" val="#wm#"/>
  <p:tag name="KSO_WM_TAG_VERSION" val="1.0"/>
  <p:tag name="KSO_WM_TEMPLATE_CATEGORY" val="custom"/>
  <p:tag name="KSO_WM_TEMPLATE_INDEX" val="20204120"/>
  <p:tag name="KSO_WM_UNIT_COMPATIBLE" val="0"/>
  <p:tag name="KSO_WM_UNIT_DIAGRAM_ISNUMVISUAL" val="0"/>
  <p:tag name="KSO_WM_UNIT_DIAGRAM_ISREFERUNIT" val="0"/>
  <p:tag name="KSO_WM_UNIT_HIGHLIGHT" val="0"/>
  <p:tag name="KSO_WM_UNIT_ID" val="_0**"/>
  <p:tag name="KSO_WM_UNIT_LAYERLEVEL" val="1"/>
</p:tagLst>
</file>

<file path=ppt/tags/tag1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4120"/>
  <p:tag name="KSO_WM_TEMPLATE_MASTER_THUMB_INDEX" val="12"/>
  <p:tag name="KSO_WM_TEMPLATE_MASTER_TYPE" val="1"/>
  <p:tag name="KSO_WM_TEMPLATE_SUBCATEGORY" val="0"/>
  <p:tag name="KSO_WM_TEMPLATE_THUMBS_INDEX" val="1、4、7、8、9、10、15、17、21、24、25、26、27、30、33、38、41"/>
</p:tagLst>
</file>

<file path=ppt/tags/tag133.xml><?xml version="1.0" encoding="utf-8"?>
<p:tagLst xmlns:p="http://schemas.openxmlformats.org/presentationml/2006/main">
  <p:tag name="KSO_WM_BEAUTIFY_FLAG" val="#wm#"/>
  <p:tag name="KSO_WM_TAG_VERSION" val="1.0"/>
  <p:tag name="KSO_WM_TEMPLATE_CATEGORY" val="custom"/>
  <p:tag name="KSO_WM_TEMPLATE_INDEX" val="20204120"/>
  <p:tag name="KSO_WM_UNIT_COMPATIBLE" val="0"/>
  <p:tag name="KSO_WM_UNIT_DIAGRAM_ISNUMVISUAL" val="0"/>
  <p:tag name="KSO_WM_UNIT_DIAGRAM_ISREFERUNIT" val="0"/>
  <p:tag name="KSO_WM_UNIT_HIGHLIGHT" val="0"/>
  <p:tag name="KSO_WM_UNIT_ID" val="custom20204120_1*a*1"/>
  <p:tag name="KSO_WM_UNIT_INDEX" val="1"/>
  <p:tag name="KSO_WM_UNIT_ISCONTENTSTITLE" val="0"/>
  <p:tag name="KSO_WM_UNIT_ISNUMDGMTITLE" val="0"/>
  <p:tag name="KSO_WM_UNIT_LAYERLEVEL" val="1"/>
  <p:tag name="KSO_WM_UNIT_NOCLEAR" val="0"/>
  <p:tag name="KSO_WM_UNIT_PRESET_TEXT" val="中国风通用模板"/>
  <p:tag name="KSO_WM_UNIT_TYPE" val="a"/>
  <p:tag name="KSO_WM_UNIT_VALUE" val="16"/>
</p:tagLst>
</file>

<file path=ppt/tags/tag134.xml><?xml version="1.0" encoding="utf-8"?>
<p:tagLst xmlns:p="http://schemas.openxmlformats.org/presentationml/2006/main">
  <p:tag name="KSO_WM_BEAUTIFY_FLAG" val="#wm#"/>
  <p:tag name="KSO_WM_TAG_VERSION" val="1.0"/>
  <p:tag name="KSO_WM_TEMPLATE_CATEGORY" val="custom"/>
  <p:tag name="KSO_WM_TEMPLATE_INDEX" val="20204120"/>
  <p:tag name="KSO_WM_UNIT_COMPATIBLE" val="0"/>
  <p:tag name="KSO_WM_UNIT_DIAGRAM_ISNUMVISUAL" val="0"/>
  <p:tag name="KSO_WM_UNIT_DIAGRAM_ISREFERUNIT" val="0"/>
  <p:tag name="KSO_WM_UNIT_HIGHLIGHT" val="0"/>
  <p:tag name="KSO_WM_UNIT_ID" val="custom20204120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YPE" val="b"/>
  <p:tag name="KSO_WM_UNIT_VALUE" val="21"/>
</p:tagLst>
</file>

<file path=ppt/tags/tag135.xml><?xml version="1.0" encoding="utf-8"?>
<p:tagLst xmlns:p="http://schemas.openxmlformats.org/presentationml/2006/main">
  <p:tag name="KSO_WM_BEAUTIFY_FLAG" val="#wm#"/>
  <p:tag name="KSO_WM_SLIDE_ID" val="custom20204120_1"/>
  <p:tag name="KSO_WM_SLIDE_INDEX" val="1"/>
  <p:tag name="KSO_WM_SLIDE_ITEM_CNT" val="0"/>
  <p:tag name="KSO_WM_SLIDE_LAYOUT" val="a_b"/>
  <p:tag name="KSO_WM_SLIDE_LAYOUT_CNT" val="1_1"/>
  <p:tag name="KSO_WM_SLIDE_SUBTYPE" val="pureTxt"/>
  <p:tag name="KSO_WM_SLIDE_TYPE" val="title"/>
  <p:tag name="KSO_WM_TAG_VERSION" val="1.0"/>
  <p:tag name="KSO_WM_TEMPLATE_CATEGORY" val="custom"/>
  <p:tag name="KSO_WM_TEMPLATE_COLOR_TYPE" val="1"/>
  <p:tag name="KSO_WM_TEMPLATE_INDEX" val="20204120"/>
  <p:tag name="KSO_WM_TEMPLATE_MASTER_THUMB_INDEX" val="12"/>
  <p:tag name="KSO_WM_TEMPLATE_MASTER_TYPE" val="1"/>
  <p:tag name="KSO_WM_TEMPLATE_SUBCATEGORY" val="0"/>
  <p:tag name="KSO_WM_TEMPLATE_THUMBS_INDEX" val="1、4、7、8、9、10、15、17、21、24、25、26、27、30、33、38、41"/>
</p:tagLst>
</file>

<file path=ppt/tags/tag136.xml><?xml version="1.0" encoding="utf-8"?>
<p:tagLst xmlns:p="http://schemas.openxmlformats.org/presentationml/2006/main">
  <p:tag name="KSO_WM_BEAUTIFY_FLAG" val="#wm#"/>
  <p:tag name="KSO_WM_TEMPLATE_CATEGORY" val="custom"/>
  <p:tag name="KSO_WM_TEMPLATE_INDEX" val="20204120"/>
</p:tagLst>
</file>

<file path=ppt/tags/tag137.xml><?xml version="1.0" encoding="utf-8"?>
<p:tagLst xmlns:p="http://schemas.openxmlformats.org/presentationml/2006/main">
  <p:tag name="KSO_WM_BEAUTIFY_FLAG" val="#wm#"/>
  <p:tag name="KSO_WM_TEMPLATE_CATEGORY" val="custom"/>
  <p:tag name="KSO_WM_TEMPLATE_INDEX" val="20204120"/>
</p:tagLst>
</file>

<file path=ppt/tags/tag138.xml><?xml version="1.0" encoding="utf-8"?>
<p:tagLst xmlns:p="http://schemas.openxmlformats.org/presentationml/2006/main">
  <p:tag name="KSO_WM_BEAUTIFY_FLAG" val="#wm#"/>
  <p:tag name="KSO_WM_TEMPLATE_CATEGORY" val="custom"/>
  <p:tag name="KSO_WM_TEMPLATE_INDEX" val="20204120"/>
</p:tagLst>
</file>

<file path=ppt/tags/tag139.xml><?xml version="1.0" encoding="utf-8"?>
<p:tagLst xmlns:p="http://schemas.openxmlformats.org/presentationml/2006/main">
  <p:tag name="KSO_WM_BEAUTIFY_FLAG" val="#wm#"/>
  <p:tag name="KSO_WM_TEMPLATE_CATEGORY" val="custom"/>
  <p:tag name="KSO_WM_TEMPLATE_INDEX" val="20204120"/>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TEMPLATE_CATEGORY" val="custom"/>
  <p:tag name="KSO_WM_TEMPLATE_INDEX" val="20204120"/>
</p:tagLst>
</file>

<file path=ppt/tags/tag141.xml><?xml version="1.0" encoding="utf-8"?>
<p:tagLst xmlns:p="http://schemas.openxmlformats.org/presentationml/2006/main">
  <p:tag name="KSO_WM_BEAUTIFY_FLAG" val="#wm#"/>
  <p:tag name="KSO_WM_TEMPLATE_CATEGORY" val="custom"/>
  <p:tag name="KSO_WM_TEMPLATE_INDEX" val="20204120"/>
</p:tagLst>
</file>

<file path=ppt/tags/tag142.xml><?xml version="1.0" encoding="utf-8"?>
<p:tagLst xmlns:p="http://schemas.openxmlformats.org/presentationml/2006/main">
  <p:tag name="KSO_WM_BEAUTIFY_FLAG" val="#wm#"/>
  <p:tag name="KSO_WM_TEMPLATE_CATEGORY" val="custom"/>
  <p:tag name="KSO_WM_TEMPLATE_INDEX" val="20204120"/>
</p:tagLst>
</file>

<file path=ppt/tags/tag143.xml><?xml version="1.0" encoding="utf-8"?>
<p:tagLst xmlns:p="http://schemas.openxmlformats.org/presentationml/2006/main">
  <p:tag name="KSO_WM_BEAUTIFY_FLAG" val="#wm#"/>
  <p:tag name="KSO_WM_TEMPLATE_CATEGORY" val="custom"/>
  <p:tag name="KSO_WM_TEMPLATE_INDEX" val="20204120"/>
</p:tagLst>
</file>

<file path=ppt/tags/tag144.xml><?xml version="1.0" encoding="utf-8"?>
<p:tagLst xmlns:p="http://schemas.openxmlformats.org/presentationml/2006/main">
  <p:tag name="KSO_WM_BEAUTIFY_FLAG" val="#wm#"/>
  <p:tag name="KSO_WM_TEMPLATE_CATEGORY" val="custom"/>
  <p:tag name="KSO_WM_TEMPLATE_INDEX" val="20204120"/>
</p:tagLst>
</file>

<file path=ppt/tags/tag145.xml><?xml version="1.0" encoding="utf-8"?>
<p:tagLst xmlns:p="http://schemas.openxmlformats.org/presentationml/2006/main">
  <p:tag name="KSO_WM_BEAUTIFY_FLAG" val="#wm#"/>
  <p:tag name="KSO_WM_TEMPLATE_CATEGORY" val="custom"/>
  <p:tag name="KSO_WM_TEMPLATE_INDEX" val="20204120"/>
</p:tagLst>
</file>

<file path=ppt/tags/tag146.xml><?xml version="1.0" encoding="utf-8"?>
<p:tagLst xmlns:p="http://schemas.openxmlformats.org/presentationml/2006/main">
  <p:tag name="KSO_WM_BEAUTIFY_FLAG" val="#wm#"/>
  <p:tag name="KSO_WM_TEMPLATE_CATEGORY" val="custom"/>
  <p:tag name="KSO_WM_TEMPLATE_INDEX" val="20204120"/>
</p:tagLst>
</file>

<file path=ppt/tags/tag147.xml><?xml version="1.0" encoding="utf-8"?>
<p:tagLst xmlns:p="http://schemas.openxmlformats.org/presentationml/2006/main">
  <p:tag name="KSO_WM_BEAUTIFY_FLAG" val="#wm#"/>
  <p:tag name="KSO_WM_TEMPLATE_CATEGORY" val="custom"/>
  <p:tag name="KSO_WM_TEMPLATE_INDEX" val="20204120"/>
</p:tagLst>
</file>

<file path=ppt/tags/tag148.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2810"/>
  <p:tag name="KSO_WM_UNIT_COMPATIBLE" val="0"/>
  <p:tag name="KSO_WM_UNIT_DIAGRAM_ISNUMVISUAL" val="0"/>
  <p:tag name="KSO_WM_UNIT_DIAGRAM_ISREFERUNIT" val="0"/>
  <p:tag name="KSO_WM_UNIT_HIGHLIGHT" val="0"/>
  <p:tag name="KSO_WM_UNIT_ID" val="custom20202810_4*l_h_i*1_1_1"/>
  <p:tag name="KSO_WM_UNIT_INDEX" val="1_1_1"/>
  <p:tag name="KSO_WM_UNIT_LAYERLEVEL" val="1_1_1"/>
  <p:tag name="KSO_WM_UNIT_TYPE" val="l_h_i"/>
  <p:tag name="KSO_WM_UNIT_USESOURCEFORMAT_APPLY" val="1"/>
</p:tagLst>
</file>

<file path=ppt/tags/tag149.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2810"/>
  <p:tag name="KSO_WM_UNIT_COMPATIBLE" val="0"/>
  <p:tag name="KSO_WM_UNIT_DIAGRAM_ISNUMVISUAL" val="0"/>
  <p:tag name="KSO_WM_UNIT_DIAGRAM_ISREFERUNIT" val="0"/>
  <p:tag name="KSO_WM_UNIT_HIGHLIGHT" val="0"/>
  <p:tag name="KSO_WM_UNIT_ID" val="custom20202810_4*l_h_i*1_1_1"/>
  <p:tag name="KSO_WM_UNIT_INDEX" val="1_1_1"/>
  <p:tag name="KSO_WM_UNIT_LAYERLEVEL" val="1_1_1"/>
  <p:tag name="KSO_WM_UNIT_TYPE" val="l_h_i"/>
  <p:tag name="KSO_WM_UNIT_USESOURCEFORMAT_APPLY"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2810"/>
  <p:tag name="KSO_WM_UNIT_COMPATIBLE" val="0"/>
  <p:tag name="KSO_WM_UNIT_DIAGRAM_ISNUMVISUAL" val="0"/>
  <p:tag name="KSO_WM_UNIT_DIAGRAM_ISREFERUNIT" val="0"/>
  <p:tag name="KSO_WM_UNIT_HIGHLIGHT" val="0"/>
  <p:tag name="KSO_WM_UNIT_ID" val="custom20202810_4*l_h_i*1_1_1"/>
  <p:tag name="KSO_WM_UNIT_INDEX" val="1_1_1"/>
  <p:tag name="KSO_WM_UNIT_LAYERLEVEL" val="1_1_1"/>
  <p:tag name="KSO_WM_UNIT_TYPE" val="l_h_i"/>
  <p:tag name="KSO_WM_UNIT_USESOURCEFORMAT_APPLY" val="1"/>
</p:tagLst>
</file>

<file path=ppt/tags/tag151.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2810"/>
  <p:tag name="KSO_WM_UNIT_COMPATIBLE" val="0"/>
  <p:tag name="KSO_WM_UNIT_DIAGRAM_ISNUMVISUAL" val="0"/>
  <p:tag name="KSO_WM_UNIT_DIAGRAM_ISREFERUNIT" val="0"/>
  <p:tag name="KSO_WM_UNIT_HIGHLIGHT" val="0"/>
  <p:tag name="KSO_WM_UNIT_ID" val="custom20202810_4*l_h_i*1_1_1"/>
  <p:tag name="KSO_WM_UNIT_INDEX" val="1_1_1"/>
  <p:tag name="KSO_WM_UNIT_LAYERLEVEL" val="1_1_1"/>
  <p:tag name="KSO_WM_UNIT_TYPE" val="l_h_i"/>
  <p:tag name="KSO_WM_UNIT_USESOURCEFORMAT_APPLY" val="1"/>
</p:tagLst>
</file>

<file path=ppt/tags/tag152.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2810"/>
  <p:tag name="KSO_WM_UNIT_COMPATIBLE" val="0"/>
  <p:tag name="KSO_WM_UNIT_DIAGRAM_ISNUMVISUAL" val="0"/>
  <p:tag name="KSO_WM_UNIT_DIAGRAM_ISREFERUNIT" val="0"/>
  <p:tag name="KSO_WM_UNIT_HIGHLIGHT" val="0"/>
  <p:tag name="KSO_WM_UNIT_ID" val="custom20202810_4*l_h_i*1_1_1"/>
  <p:tag name="KSO_WM_UNIT_INDEX" val="1_1_1"/>
  <p:tag name="KSO_WM_UNIT_LAYERLEVEL" val="1_1_1"/>
  <p:tag name="KSO_WM_UNIT_TYPE" val="l_h_i"/>
  <p:tag name="KSO_WM_UNIT_USESOURCEFORMAT_APPLY" val="1"/>
</p:tagLst>
</file>

<file path=ppt/tags/tag153.xml><?xml version="1.0" encoding="utf-8"?>
<p:tagLst xmlns:p="http://schemas.openxmlformats.org/presentationml/2006/main">
  <p:tag name="KSO_WM_BEAUTIFY_FLAG" val="#wm#"/>
  <p:tag name="KSO_WM_DIAGRAM_GROUP_CODE" val="l1-1"/>
  <p:tag name="KSO_WM_SLIDE_DIAGTYPE" val="l"/>
  <p:tag name="KSO_WM_SLIDE_ID" val="custom20202810_4"/>
  <p:tag name="KSO_WM_SLIDE_INDEX" val="4"/>
  <p:tag name="KSO_WM_SLIDE_ITEM_CNT" val="4"/>
  <p:tag name="KSO_WM_SLIDE_LAYOUT" val="a_l"/>
  <p:tag name="KSO_WM_SLIDE_LAYOUT_CNT" val="1_1"/>
  <p:tag name="KSO_WM_SLIDE_SUBTYPE" val="diag"/>
  <p:tag name="KSO_WM_SLIDE_TYPE" val="contents"/>
  <p:tag name="KSO_WM_TAG_VERSION" val="1.0"/>
  <p:tag name="KSO_WM_TEMPLATE_CATEGORY" val="custom"/>
  <p:tag name="KSO_WM_TEMPLATE_COLOR_TYPE" val="1"/>
  <p:tag name="KSO_WM_TEMPLATE_INDEX" val="20202810"/>
  <p:tag name="KSO_WM_TEMPLATE_MASTER_TYPE" val="1"/>
  <p:tag name="KSO_WM_TEMPLATE_SUBCATEGORY" val="0"/>
</p:tagLst>
</file>

<file path=ppt/tags/tag154.xml><?xml version="1.0" encoding="utf-8"?>
<p:tagLst xmlns:p="http://schemas.openxmlformats.org/presentationml/2006/main">
  <p:tag name="KSO_WM_BEAUTIFY_FLAG" val="#wm#"/>
  <p:tag name="KSO_WM_TAG_VERSION" val="1.0"/>
  <p:tag name="KSO_WM_TEMPLATE_CATEGORY" val="custom"/>
  <p:tag name="KSO_WM_TEMPLATE_INDEX" val="20202810"/>
  <p:tag name="KSO_WM_UNIT_COMPATIBLE" val="0"/>
  <p:tag name="KSO_WM_UNIT_DIAGRAM_ISNUMVISUAL" val="0"/>
  <p:tag name="KSO_WM_UNIT_DIAGRAM_ISREFERUNIT" val="0"/>
  <p:tag name="KSO_WM_UNIT_HIGHLIGHT" val="0"/>
  <p:tag name="KSO_WM_UNIT_ID" val="custom20202810_12*a*1"/>
  <p:tag name="KSO_WM_UNIT_INDEX" val="1"/>
  <p:tag name="KSO_WM_UNIT_ISCONTENTSTITLE" val="0"/>
  <p:tag name="KSO_WM_UNIT_LAYERLEVEL" val="1"/>
  <p:tag name="KSO_WM_UNIT_NOCLEAR" val="0"/>
  <p:tag name="KSO_WM_UNIT_PRESET_TEXT" val="单击此处添加标题"/>
  <p:tag name="KSO_WM_UNIT_TYPE" val="a"/>
  <p:tag name="KSO_WM_UNIT_VALUE" val="42"/>
</p:tagLst>
</file>

<file path=ppt/tags/tag155.xml><?xml version="1.0" encoding="utf-8"?>
<p:tagLst xmlns:p="http://schemas.openxmlformats.org/presentationml/2006/main">
  <p:tag name="KSO_WM_BEAUTIFY_FLAG" val="#wm#"/>
  <p:tag name="KSO_WM_SLIDE_ID" val="custom20202810_12"/>
  <p:tag name="KSO_WM_SLIDE_INDEX" val="12"/>
  <p:tag name="KSO_WM_SLIDE_ITEM_CNT" val="0"/>
  <p:tag name="KSO_WM_SLIDE_LAYOUT" val="a_d_f"/>
  <p:tag name="KSO_WM_SLIDE_LAYOUT_CNT" val="1_2_2"/>
  <p:tag name="KSO_WM_SLIDE_POSITION" val="45*18"/>
  <p:tag name="KSO_WM_SLIDE_SIZE" val="869*422"/>
  <p:tag name="KSO_WM_SLIDE_SUBTYPE" val="picTxt"/>
  <p:tag name="KSO_WM_SLIDE_TYPE" val="text"/>
  <p:tag name="KSO_WM_TAG_VERSION" val="1.0"/>
  <p:tag name="KSO_WM_TEMPLATE_CATEGORY" val="custom"/>
  <p:tag name="KSO_WM_TEMPLATE_COLOR_TYPE" val="1"/>
  <p:tag name="KSO_WM_TEMPLATE_INDEX" val="20202810"/>
  <p:tag name="KSO_WM_TEMPLATE_MASTER_TYPE" val="1"/>
  <p:tag name="KSO_WM_TEMPLATE_SUBCATEGORY" val="0"/>
</p:tagLst>
</file>

<file path=ppt/tags/tag156.xml><?xml version="1.0" encoding="utf-8"?>
<p:tagLst xmlns:p="http://schemas.openxmlformats.org/presentationml/2006/main">
  <p:tag name="KSO_WM_UNIT_TABLE_BEAUTIFY" val="smartTable{fb72f542-1204-488c-a82f-2b0243c89c00}"/>
</p:tagLst>
</file>

<file path=ppt/tags/tag157.xml><?xml version="1.0" encoding="utf-8"?>
<p:tagLst xmlns:p="http://schemas.openxmlformats.org/presentationml/2006/main">
  <p:tag name="KSO_WM_BEAUTIFY_FLAG" val="#wm#"/>
  <p:tag name="KSO_WM_DIAGRAM_GROUP_CODE" val="l1-1"/>
  <p:tag name="KSO_WM_SLIDE_DIAGTYPE" val="l"/>
  <p:tag name="KSO_WM_SLIDE_ID" val="custom20202810_2"/>
  <p:tag name="KSO_WM_SLIDE_INDEX" val="2"/>
  <p:tag name="KSO_WM_SLIDE_ITEM_CNT" val="2"/>
  <p:tag name="KSO_WM_SLIDE_LAYOUT" val="a_l"/>
  <p:tag name="KSO_WM_SLIDE_LAYOUT_CNT" val="1_1"/>
  <p:tag name="KSO_WM_SLIDE_SUBTYPE" val="diag"/>
  <p:tag name="KSO_WM_SLIDE_TYPE" val="contents"/>
  <p:tag name="KSO_WM_TAG_VERSION" val="1.0"/>
  <p:tag name="KSO_WM_TEMPLATE_CATEGORY" val="custom"/>
  <p:tag name="KSO_WM_TEMPLATE_COLOR_TYPE" val="1"/>
  <p:tag name="KSO_WM_TEMPLATE_INDEX" val="20202810"/>
  <p:tag name="KSO_WM_TEMPLATE_MASTER_TYPE" val="1"/>
  <p:tag name="KSO_WM_TEMPLATE_SUBCATEGORY" val="0"/>
</p:tagLst>
</file>

<file path=ppt/tags/tag158.xml><?xml version="1.0" encoding="utf-8"?>
<p:tagLst xmlns:p="http://schemas.openxmlformats.org/presentationml/2006/main">
  <p:tag name="KSO_WM_BEAUTIFY_FLAG" val="#wm#"/>
  <p:tag name="KSO_WM_SLIDE_ID" val="custom20202810_7"/>
  <p:tag name="KSO_WM_SLIDE_INDEX" val="7"/>
  <p:tag name="KSO_WM_SLIDE_ITEM_CNT" val="0"/>
  <p:tag name="KSO_WM_SLIDE_LAYOUT" val="a_d_f"/>
  <p:tag name="KSO_WM_SLIDE_LAYOUT_CNT" val="1_1_1"/>
  <p:tag name="KSO_WM_SLIDE_POSITION" val="47*33"/>
  <p:tag name="KSO_WM_SLIDE_SIZE" val="864*458"/>
  <p:tag name="KSO_WM_SLIDE_SUBTYPE" val="picTxt"/>
  <p:tag name="KSO_WM_SLIDE_TYPE" val="text"/>
  <p:tag name="KSO_WM_TAG_VERSION" val="1.0"/>
  <p:tag name="KSO_WM_TEMPLATE_CATEGORY" val="custom"/>
  <p:tag name="KSO_WM_TEMPLATE_COLOR_TYPE" val="1"/>
  <p:tag name="KSO_WM_TEMPLATE_INDEX" val="20202810"/>
  <p:tag name="KSO_WM_TEMPLATE_MASTER_TYPE" val="1"/>
  <p:tag name="KSO_WM_TEMPLATE_SUBCATEGORY" val="0"/>
</p:tagLst>
</file>

<file path=ppt/tags/tag159.xml><?xml version="1.0" encoding="utf-8"?>
<p:tagLst xmlns:p="http://schemas.openxmlformats.org/presentationml/2006/main">
  <p:tag name="KSO_WM_BEAUTIFY_FLAG" val="#wm#"/>
  <p:tag name="KSO_WM_SLIDE_ID" val="custom20202810_7"/>
  <p:tag name="KSO_WM_SLIDE_INDEX" val="7"/>
  <p:tag name="KSO_WM_SLIDE_ITEM_CNT" val="0"/>
  <p:tag name="KSO_WM_SLIDE_LAYOUT" val="a_d_f"/>
  <p:tag name="KSO_WM_SLIDE_LAYOUT_CNT" val="1_1_1"/>
  <p:tag name="KSO_WM_SLIDE_POSITION" val="47*33"/>
  <p:tag name="KSO_WM_SLIDE_SIZE" val="864*458"/>
  <p:tag name="KSO_WM_SLIDE_SUBTYPE" val="picTxt"/>
  <p:tag name="KSO_WM_SLIDE_TYPE" val="text"/>
  <p:tag name="KSO_WM_TAG_VERSION" val="1.0"/>
  <p:tag name="KSO_WM_TEMPLATE_CATEGORY" val="custom"/>
  <p:tag name="KSO_WM_TEMPLATE_COLOR_TYPE" val="1"/>
  <p:tag name="KSO_WM_TEMPLATE_INDEX" val="20202810"/>
  <p:tag name="KSO_WM_TEMPLATE_MASTER_TYPE" val="1"/>
  <p:tag name="KSO_WM_TEMPLATE_SUBCATEGORY" val="0"/>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KSO_WM_BEAUTIFY_FLAG" val="#wm#"/>
  <p:tag name="KSO_WM_TEMPLATE_CATEGORY" val="custom"/>
  <p:tag name="KSO_WM_TEMPLATE_INDEX" val="20204120"/>
</p:tagLst>
</file>

<file path=ppt/tags/tag161.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162.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163.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164.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165.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166.xml><?xml version="1.0" encoding="utf-8"?>
<p:tagLst xmlns:p="http://schemas.openxmlformats.org/presentationml/2006/main">
  <p:tag name="KSO_WM_BEAUTIFY_FLAG" val="#wm#"/>
  <p:tag name="KSO_WM_TEMPLATE_CATEGORY" val="custom"/>
  <p:tag name="KSO_WM_TEMPLATE_INDEX" val="20204120"/>
</p:tagLst>
</file>

<file path=ppt/tags/tag167.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168.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169.xml><?xml version="1.0" encoding="utf-8"?>
<p:tagLst xmlns:p="http://schemas.openxmlformats.org/presentationml/2006/main">
  <p:tag name="KSO_WM_BEAUTIFY_FLAG" val="#wm#"/>
  <p:tag name="KSO_WM_TAG_VERSION" val="1.0"/>
  <p:tag name="KSO_WM_TEMPLATE_CATEGORY" val="custom"/>
  <p:tag name="KSO_WM_TEMPLATE_INDEX" val="20204120"/>
  <p:tag name="KSO_WM_UNIT_COMPATIBLE" val="0"/>
  <p:tag name="KSO_WM_UNIT_DIAGRAM_ISNUMVISUAL" val="0"/>
  <p:tag name="KSO_WM_UNIT_DIAGRAM_ISREFERUNIT" val="0"/>
  <p:tag name="KSO_WM_UNIT_HIGHLIGHT" val="0"/>
  <p:tag name="KSO_WM_UNIT_ID" val="custom20204120_41*a*1"/>
  <p:tag name="KSO_WM_UNIT_INDEX" val="1"/>
  <p:tag name="KSO_WM_UNIT_ISCONTENTSTITLE" val="0"/>
  <p:tag name="KSO_WM_UNIT_ISNUMDGMTITLE" val="0"/>
  <p:tag name="KSO_WM_UNIT_LAYERLEVEL" val="1"/>
  <p:tag name="KSO_WM_UNIT_NOCLEAR" val="1"/>
  <p:tag name="KSO_WM_UNIT_PRESET_TEXT" val="谢谢观看"/>
  <p:tag name="KSO_WM_UNIT_TYPE" val="a"/>
  <p:tag name="KSO_WM_UNIT_VALUE" val="10"/>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0.xml><?xml version="1.0" encoding="utf-8"?>
<p:tagLst xmlns:p="http://schemas.openxmlformats.org/presentationml/2006/main">
  <p:tag name="KSO_WM_BEAUTIFY_FLAG" val="#wm#"/>
  <p:tag name="KSO_WM_TAG_VERSION" val="1.0"/>
  <p:tag name="KSO_WM_TEMPLATE_CATEGORY" val="custom"/>
  <p:tag name="KSO_WM_TEMPLATE_INDEX" val="20204120"/>
  <p:tag name="KSO_WM_UNIT_COMPATIBLE" val="0"/>
  <p:tag name="KSO_WM_UNIT_DIAGRAM_ISNUMVISUAL" val="0"/>
  <p:tag name="KSO_WM_UNIT_DIAGRAM_ISREFERUNIT" val="0"/>
  <p:tag name="KSO_WM_UNIT_HIGHLIGHT" val="0"/>
  <p:tag name="KSO_WM_UNIT_ID" val="custom20204120_41*i*1"/>
  <p:tag name="KSO_WM_UNIT_INDEX" val="1"/>
  <p:tag name="KSO_WM_UNIT_LAYERLEVEL" val="1"/>
  <p:tag name="KSO_WM_UNIT_PRESET_TEXT" val="2020"/>
  <p:tag name="KSO_WM_UNIT_TYPE" val="i"/>
</p:tagLst>
</file>

<file path=ppt/tags/tag171.xml><?xml version="1.0" encoding="utf-8"?>
<p:tagLst xmlns:p="http://schemas.openxmlformats.org/presentationml/2006/main">
  <p:tag name="KSO_WM_BEAUTIFY_FLAG" val="#wm#"/>
  <p:tag name="KSO_WM_SLIDE_ID" val="custom20204120_41"/>
  <p:tag name="KSO_WM_SLIDE_INDEX" val="41"/>
  <p:tag name="KSO_WM_SLIDE_ITEM_CNT" val="0"/>
  <p:tag name="KSO_WM_SLIDE_LAYOUT" val="a_b"/>
  <p:tag name="KSO_WM_SLIDE_LAYOUT_CNT" val="1_1"/>
  <p:tag name="KSO_WM_SLIDE_SUBTYPE" val="pureTxt"/>
  <p:tag name="KSO_WM_SLIDE_TYPE" val="endPage"/>
  <p:tag name="KSO_WM_TAG_VERSION" val="1.0"/>
  <p:tag name="KSO_WM_TEMPLATE_CATEGORY" val="custom"/>
  <p:tag name="KSO_WM_TEMPLATE_COLOR_TYPE" val="1"/>
  <p:tag name="KSO_WM_TEMPLATE_INDEX" val="20204120"/>
  <p:tag name="KSO_WM_TEMPLATE_MASTER_TYPE" val="1"/>
  <p:tag name="KSO_WM_TEMPLATE_SUBCATEGORY" val="0"/>
</p:tagLst>
</file>

<file path=ppt/tags/tag172.xml><?xml version="1.0" encoding="utf-8"?>
<p:tagLst xmlns:p="http://schemas.openxmlformats.org/presentationml/2006/main">
  <p:tag name="AS_OS" val="Unix 3.10 unknown"/>
  <p:tag name="AS_RELEASE_DATE" val="2017.06.20"/>
  <p:tag name="AS_TITLE" val="Aspose.Slides for Java"/>
  <p:tag name="AS_VERSION" val="17.6"/>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5.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0"/>
  <p:tag name="KSO_WM_UNIT_INDEX" val="0"/>
  <p:tag name="KSO_WM_UNIT_LAYERLEVEL" val="1"/>
  <p:tag name="KSO_WM_UNIT_SUBTYPE" val="h"/>
  <p:tag name="KSO_WM_UNIT_TYPE" val="i"/>
</p:tagLst>
</file>

<file path=ppt/tags/tag7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2.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0"/>
  <p:tag name="KSO_WM_UNIT_INDEX" val="0"/>
  <p:tag name="KSO_WM_UNIT_LAYERLEVEL" val="1"/>
  <p:tag name="KSO_WM_UNIT_SUBTYPE" val="h"/>
  <p:tag name="KSO_WM_UNIT_TYPE" val="i"/>
</p:tagLst>
</file>

<file path=ppt/tags/tag8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0"/>
  <p:tag name="KSO_WM_UNIT_INDEX" val="0"/>
  <p:tag name="KSO_WM_UNIT_LAYERLEVEL" val="1"/>
  <p:tag name="KSO_WM_UNIT_SUBTYPE" val="h"/>
  <p:tag name="KSO_WM_UNIT_TYPE" val="i"/>
</p:tagLst>
</file>

<file path=ppt/tags/tag9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9.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0"/>
  <p:tag name="KSO_WM_UNIT_INDEX" val="0"/>
  <p:tag name="KSO_WM_UNIT_LAYERLEVEL" val="1"/>
  <p:tag name="KSO_WM_UNIT_SUBTYPE" val="h"/>
  <p:tag name="KSO_WM_UNIT_TYPE" val="i"/>
</p:tagLst>
</file>

<file path=ppt/theme/theme1.xml><?xml version="1.0" encoding="utf-8"?>
<a:theme xmlns:r="http://schemas.openxmlformats.org/officeDocument/2006/relationships" xmlns:a="http://schemas.openxmlformats.org/drawingml/2006/main" name="1_Office 主题​​">
  <a:themeElements>
    <a:clrScheme name="自定义 86">
      <a:dk1>
        <a:srgbClr val="000000"/>
      </a:dk1>
      <a:lt1>
        <a:srgbClr val="FFFFFF"/>
      </a:lt1>
      <a:dk2>
        <a:srgbClr val="EFEAEB"/>
      </a:dk2>
      <a:lt2>
        <a:srgbClr val="FCFBFB"/>
      </a:lt2>
      <a:accent1>
        <a:srgbClr val="CD5A7C"/>
      </a:accent1>
      <a:accent2>
        <a:srgbClr val="A26DC9"/>
      </a:accent2>
      <a:accent3>
        <a:srgbClr val="568CFF"/>
      </a:accent3>
      <a:accent4>
        <a:srgbClr val="21ADF7"/>
      </a:accent4>
      <a:accent5>
        <a:srgbClr val="22C3B5"/>
      </a:accent5>
      <a:accent6>
        <a:srgbClr val="59CC6E"/>
      </a:accent6>
      <a:hlink>
        <a:srgbClr val="0563C1"/>
      </a:hlink>
      <a:folHlink>
        <a:srgbClr val="954F72"/>
      </a:folHlink>
    </a:clrScheme>
    <a:fontScheme name="自定义 9">
      <a:majorFont>
        <a:latin typeface="Arial"/>
        <a:ea typeface="微软雅黑" charset="-122"/>
        <a:cs typeface="Arial"/>
      </a:majorFont>
      <a:minorFont>
        <a:latin typeface="Arial"/>
        <a:ea typeface="微软雅黑"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717</Paragraphs>
  <Slides>83</Slides>
  <Notes>6</Notes>
  <TotalTime>0</TotalTime>
  <HiddenSlides>0</HiddenSlides>
  <MMClips>0</MMClips>
  <ScaleCrop>0</ScaleCrop>
  <HeadingPairs>
    <vt:vector baseType="variant" size="4">
      <vt:variant>
        <vt:lpstr>Theme</vt:lpstr>
      </vt:variant>
      <vt:variant>
        <vt:i4>1</vt:i4>
      </vt:variant>
      <vt:variant>
        <vt:lpstr>Slide Titles</vt:lpstr>
      </vt:variant>
      <vt:variant>
        <vt:i4>83</vt:i4>
      </vt:variant>
    </vt:vector>
  </HeadingPairs>
  <TitlesOfParts>
    <vt:vector baseType="lpstr" size="84">
      <vt:lpstr>1_Office 主题​​</vt:lpstr>
      <vt:lpstr>诗歌鉴赏十讲</vt:lpstr>
      <vt:lpstr>一、学生答题中存在的问题例举：</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暗含技巧手法的问法</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如何鉴赏古诗中的人物形象？</vt:lpstr>
      <vt:lpstr>答题步骤</vt:lpstr>
      <vt:lpstr>Slide 50</vt:lpstr>
      <vt:lpstr>人物形象鉴赏</vt:lpstr>
      <vt:lpstr>Slide 52</vt:lpstr>
      <vt:lpstr>Slide 53</vt:lpstr>
      <vt:lpstr>Slide 54</vt:lpstr>
      <vt:lpstr>Slide 55</vt:lpstr>
      <vt:lpstr>事象——借事抒情</vt:lpstr>
      <vt:lpstr>Slide 57</vt:lpstr>
      <vt:lpstr>核心事件</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错因归类及答题对策</vt:lpstr>
      <vt:lpstr>Slide 73</vt:lpstr>
      <vt:lpstr>Slide 74</vt:lpstr>
      <vt:lpstr>Slide 75</vt:lpstr>
      <vt:lpstr>Slide 76</vt:lpstr>
      <vt:lpstr>Slide 77</vt:lpstr>
      <vt:lpstr>Slide 78</vt:lpstr>
      <vt:lpstr>Slide 79</vt:lpstr>
      <vt:lpstr>Slide 80</vt:lpstr>
      <vt:lpstr>Slide 81</vt:lpstr>
      <vt:lpstr>Slide 82</vt:lpstr>
      <vt:lpstr>谢谢观看</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2020-11-20T10:19:53.164</cp:lastPrinted>
  <dcterms:created xsi:type="dcterms:W3CDTF">2020-11-20T10:19:53Z</dcterms:created>
  <dcterms:modified xsi:type="dcterms:W3CDTF">2020-11-20T02:20:01Z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