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3"/>
    <p:sldId id="257" r:id="rId5"/>
    <p:sldId id="258" r:id="rId6"/>
    <p:sldId id="259" r:id="rId7"/>
    <p:sldId id="260" r:id="rId8"/>
    <p:sldId id="261" r:id="rId9"/>
    <p:sldId id="262" r:id="rId10"/>
    <p:sldId id="263" r:id="rId11"/>
    <p:sldId id="264" r:id="rId12"/>
    <p:sldId id="265" r:id="rId13"/>
    <p:sldId id="266" r:id="rId14"/>
    <p:sldId id="267" r:id="rId15"/>
    <p:sldId id="268" r:id="rId16"/>
    <p:sldId id="269" r:id="rId17"/>
    <p:sldId id="270" r:id="rId18"/>
    <p:sldId id="271" r:id="rId19"/>
    <p:sldId id="272" r:id="rId20"/>
    <p:sldId id="273" r:id="rId21"/>
    <p:sldId id="274" r:id="rId22"/>
    <p:sldId id="275" r:id="rId23"/>
    <p:sldId id="276" r:id="rId24"/>
    <p:sldId id="277" r:id="rId25"/>
    <p:sldId id="278" r:id="rId26"/>
    <p:sldId id="279" r:id="rId27"/>
    <p:sldId id="280" r:id="rId28"/>
    <p:sldId id="281" r:id="rId29"/>
    <p:sldId id="282" r:id="rId30"/>
    <p:sldId id="283" r:id="rId31"/>
    <p:sldId id="284" r:id="rId32"/>
    <p:sldId id="285" r:id="rId33"/>
    <p:sldId id="286" r:id="rId34"/>
    <p:sldId id="287" r:id="rId35"/>
    <p:sldId id="288" r:id="rId36"/>
    <p:sldId id="289" r:id="rId37"/>
    <p:sldId id="290" r:id="rId38"/>
    <p:sldId id="291" r:id="rId39"/>
    <p:sldId id="292" r:id="rId40"/>
    <p:sldId id="293" r:id="rId41"/>
    <p:sldId id="294" r:id="rId42"/>
    <p:sldId id="295" r:id="rId43"/>
    <p:sldId id="296" r:id="rId44"/>
    <p:sldId id="297" r:id="rId45"/>
    <p:sldId id="298" r:id="rId46"/>
    <p:sldId id="299" r:id="rId47"/>
    <p:sldId id="300" r:id="rId48"/>
    <p:sldId id="301" r:id="rId49"/>
    <p:sldId id="302" r:id="rId50"/>
    <p:sldId id="303" r:id="rId51"/>
    <p:sldId id="304" r:id="rId52"/>
    <p:sldId id="305" r:id="rId53"/>
    <p:sldId id="306" r:id="rId54"/>
    <p:sldId id="307" r:id="rId55"/>
    <p:sldId id="308" r:id="rId56"/>
    <p:sldId id="309" r:id="rId57"/>
    <p:sldId id="310" r:id="rId58"/>
    <p:sldId id="311" r:id="rId59"/>
    <p:sldId id="312" r:id="rId60"/>
    <p:sldId id="313" r:id="rId61"/>
    <p:sldId id="314" r:id="rId62"/>
    <p:sldId id="315" r:id="rId63"/>
    <p:sldId id="316" r:id="rId64"/>
    <p:sldId id="317" r:id="rId65"/>
    <p:sldId id="318" r:id="rId66"/>
    <p:sldId id="319" r:id="rId67"/>
    <p:sldId id="320" r:id="rId68"/>
    <p:sldId id="321" r:id="rId69"/>
    <p:sldId id="322" r:id="rId70"/>
    <p:sldId id="323" r:id="rId71"/>
    <p:sldId id="324" r:id="rId72"/>
    <p:sldId id="325" r:id="rId73"/>
    <p:sldId id="326" r:id="rId74"/>
    <p:sldId id="327" r:id="rId75"/>
    <p:sldId id="328" r:id="rId76"/>
    <p:sldId id="329" r:id="rId77"/>
    <p:sldId id="330" r:id="rId78"/>
    <p:sldId id="331" r:id="rId79"/>
    <p:sldId id="332" r:id="rId80"/>
    <p:sldId id="333" r:id="rId81"/>
    <p:sldId id="334" r:id="rId82"/>
    <p:sldId id="335" r:id="rId83"/>
    <p:sldId id="336" r:id="rId84"/>
    <p:sldId id="337" r:id="rId85"/>
    <p:sldId id="338" r:id="rId86"/>
    <p:sldId id="339" r:id="rId87"/>
    <p:sldId id="340" r:id="rId88"/>
    <p:sldId id="341" r:id="rId89"/>
    <p:sldId id="342" r:id="rId90"/>
    <p:sldId id="343" r:id="rId91"/>
    <p:sldId id="344" r:id="rId92"/>
    <p:sldId id="345" r:id="rId93"/>
    <p:sldId id="346" r:id="rId94"/>
    <p:sldId id="347" r:id="rId95"/>
    <p:sldId id="348" r:id="rId96"/>
    <p:sldId id="349" r:id="rId97"/>
    <p:sldId id="350" r:id="rId98"/>
    <p:sldId id="351" r:id="rId99"/>
    <p:sldId id="352" r:id="rId100"/>
    <p:sldId id="353" r:id="rId101"/>
    <p:sldId id="354" r:id="rId102"/>
    <p:sldId id="355" r:id="rId103"/>
    <p:sldId id="356" r:id="rId104"/>
    <p:sldId id="357" r:id="rId105"/>
    <p:sldId id="358" r:id="rId106"/>
    <p:sldId id="359" r:id="rId107"/>
    <p:sldId id="360" r:id="rId108"/>
    <p:sldId id="361" r:id="rId109"/>
    <p:sldId id="362" r:id="rId110"/>
    <p:sldId id="363" r:id="rId111"/>
    <p:sldId id="364" r:id="rId112"/>
    <p:sldId id="365" r:id="rId113"/>
    <p:sldId id="366" r:id="rId114"/>
    <p:sldId id="367" r:id="rId115"/>
    <p:sldId id="368" r:id="rId116"/>
    <p:sldId id="369" r:id="rId117"/>
    <p:sldId id="370" r:id="rId118"/>
    <p:sldId id="371" r:id="rId119"/>
  </p:sldIdLst>
  <p:sldSz cx="9144000" cy="6858000" type="screen4x3"/>
  <p:notesSz cx="6858000" cy="9144000"/>
  <p:defaultTextStyle>
    <a:defPPr>
      <a:defRPr lang="zh-CN"/>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DA37D80-6434-44D0-A028-1B22A696006F}" styleName="浅色样式 3 - 强调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showGuides="1">
      <p:cViewPr varScale="1">
        <p:scale>
          <a:sx n="69" d="100"/>
          <a:sy n="69" d="100"/>
        </p:scale>
        <p:origin x="-138" y="-102"/>
      </p:cViewPr>
      <p:guideLst>
        <p:guide orient="horz" pos="2160"/>
        <p:guide pos="2880"/>
      </p:guideLst>
    </p:cSldViewPr>
  </p:slideViewPr>
  <p:gridSpacing cx="72008" cy="72008"/>
</p:viewPr>
</file>

<file path=ppt/_rels/presentation.xml.rels><?xml version="1.0" encoding="UTF-8" standalone="yes"?>
<Relationships xmlns="http://schemas.openxmlformats.org/package/2006/relationships"><Relationship Id="rId99" Type="http://schemas.openxmlformats.org/officeDocument/2006/relationships/slide" Target="slides/slide96.xml"/><Relationship Id="rId98" Type="http://schemas.openxmlformats.org/officeDocument/2006/relationships/slide" Target="slides/slide95.xml"/><Relationship Id="rId97" Type="http://schemas.openxmlformats.org/officeDocument/2006/relationships/slide" Target="slides/slide94.xml"/><Relationship Id="rId96" Type="http://schemas.openxmlformats.org/officeDocument/2006/relationships/slide" Target="slides/slide93.xml"/><Relationship Id="rId95" Type="http://schemas.openxmlformats.org/officeDocument/2006/relationships/slide" Target="slides/slide92.xml"/><Relationship Id="rId94" Type="http://schemas.openxmlformats.org/officeDocument/2006/relationships/slide" Target="slides/slide91.xml"/><Relationship Id="rId93" Type="http://schemas.openxmlformats.org/officeDocument/2006/relationships/slide" Target="slides/slide90.xml"/><Relationship Id="rId92" Type="http://schemas.openxmlformats.org/officeDocument/2006/relationships/slide" Target="slides/slide89.xml"/><Relationship Id="rId91" Type="http://schemas.openxmlformats.org/officeDocument/2006/relationships/slide" Target="slides/slide88.xml"/><Relationship Id="rId90" Type="http://schemas.openxmlformats.org/officeDocument/2006/relationships/slide" Target="slides/slide87.xml"/><Relationship Id="rId9" Type="http://schemas.openxmlformats.org/officeDocument/2006/relationships/slide" Target="slides/slide6.xml"/><Relationship Id="rId89" Type="http://schemas.openxmlformats.org/officeDocument/2006/relationships/slide" Target="slides/slide86.xml"/><Relationship Id="rId88" Type="http://schemas.openxmlformats.org/officeDocument/2006/relationships/slide" Target="slides/slide85.xml"/><Relationship Id="rId87" Type="http://schemas.openxmlformats.org/officeDocument/2006/relationships/slide" Target="slides/slide84.xml"/><Relationship Id="rId86" Type="http://schemas.openxmlformats.org/officeDocument/2006/relationships/slide" Target="slides/slide83.xml"/><Relationship Id="rId85" Type="http://schemas.openxmlformats.org/officeDocument/2006/relationships/slide" Target="slides/slide82.xml"/><Relationship Id="rId84" Type="http://schemas.openxmlformats.org/officeDocument/2006/relationships/slide" Target="slides/slide81.xml"/><Relationship Id="rId83" Type="http://schemas.openxmlformats.org/officeDocument/2006/relationships/slide" Target="slides/slide80.xml"/><Relationship Id="rId82" Type="http://schemas.openxmlformats.org/officeDocument/2006/relationships/slide" Target="slides/slide79.xml"/><Relationship Id="rId81" Type="http://schemas.openxmlformats.org/officeDocument/2006/relationships/slide" Target="slides/slide78.xml"/><Relationship Id="rId80" Type="http://schemas.openxmlformats.org/officeDocument/2006/relationships/slide" Target="slides/slide77.xml"/><Relationship Id="rId8" Type="http://schemas.openxmlformats.org/officeDocument/2006/relationships/slide" Target="slides/slide5.xml"/><Relationship Id="rId79" Type="http://schemas.openxmlformats.org/officeDocument/2006/relationships/slide" Target="slides/slide76.xml"/><Relationship Id="rId78" Type="http://schemas.openxmlformats.org/officeDocument/2006/relationships/slide" Target="slides/slide75.xml"/><Relationship Id="rId77" Type="http://schemas.openxmlformats.org/officeDocument/2006/relationships/slide" Target="slides/slide74.xml"/><Relationship Id="rId76" Type="http://schemas.openxmlformats.org/officeDocument/2006/relationships/slide" Target="slides/slide73.xml"/><Relationship Id="rId75" Type="http://schemas.openxmlformats.org/officeDocument/2006/relationships/slide" Target="slides/slide72.xml"/><Relationship Id="rId74" Type="http://schemas.openxmlformats.org/officeDocument/2006/relationships/slide" Target="slides/slide71.xml"/><Relationship Id="rId73" Type="http://schemas.openxmlformats.org/officeDocument/2006/relationships/slide" Target="slides/slide70.xml"/><Relationship Id="rId72" Type="http://schemas.openxmlformats.org/officeDocument/2006/relationships/slide" Target="slides/slide69.xml"/><Relationship Id="rId71" Type="http://schemas.openxmlformats.org/officeDocument/2006/relationships/slide" Target="slides/slide68.xml"/><Relationship Id="rId70" Type="http://schemas.openxmlformats.org/officeDocument/2006/relationships/slide" Target="slides/slide67.xml"/><Relationship Id="rId7" Type="http://schemas.openxmlformats.org/officeDocument/2006/relationships/slide" Target="slides/slide4.xml"/><Relationship Id="rId69" Type="http://schemas.openxmlformats.org/officeDocument/2006/relationships/slide" Target="slides/slide66.xml"/><Relationship Id="rId68" Type="http://schemas.openxmlformats.org/officeDocument/2006/relationships/slide" Target="slides/slide65.xml"/><Relationship Id="rId67" Type="http://schemas.openxmlformats.org/officeDocument/2006/relationships/slide" Target="slides/slide64.xml"/><Relationship Id="rId66" Type="http://schemas.openxmlformats.org/officeDocument/2006/relationships/slide" Target="slides/slide63.xml"/><Relationship Id="rId65" Type="http://schemas.openxmlformats.org/officeDocument/2006/relationships/slide" Target="slides/slide62.xml"/><Relationship Id="rId64" Type="http://schemas.openxmlformats.org/officeDocument/2006/relationships/slide" Target="slides/slide61.xml"/><Relationship Id="rId63" Type="http://schemas.openxmlformats.org/officeDocument/2006/relationships/slide" Target="slides/slide60.xml"/><Relationship Id="rId62" Type="http://schemas.openxmlformats.org/officeDocument/2006/relationships/slide" Target="slides/slide59.xml"/><Relationship Id="rId61" Type="http://schemas.openxmlformats.org/officeDocument/2006/relationships/slide" Target="slides/slide58.xml"/><Relationship Id="rId60" Type="http://schemas.openxmlformats.org/officeDocument/2006/relationships/slide" Target="slides/slide57.xml"/><Relationship Id="rId6" Type="http://schemas.openxmlformats.org/officeDocument/2006/relationships/slide" Target="slides/slide3.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2.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2" Type="http://schemas.openxmlformats.org/officeDocument/2006/relationships/tableStyles" Target="tableStyles.xml"/><Relationship Id="rId121" Type="http://schemas.openxmlformats.org/officeDocument/2006/relationships/viewProps" Target="viewProps.xml"/><Relationship Id="rId120" Type="http://schemas.openxmlformats.org/officeDocument/2006/relationships/presProps" Target="presProps.xml"/><Relationship Id="rId12" Type="http://schemas.openxmlformats.org/officeDocument/2006/relationships/slide" Target="slides/slide9.xml"/><Relationship Id="rId119" Type="http://schemas.openxmlformats.org/officeDocument/2006/relationships/slide" Target="slides/slide116.xml"/><Relationship Id="rId118" Type="http://schemas.openxmlformats.org/officeDocument/2006/relationships/slide" Target="slides/slide115.xml"/><Relationship Id="rId117" Type="http://schemas.openxmlformats.org/officeDocument/2006/relationships/slide" Target="slides/slide114.xml"/><Relationship Id="rId116" Type="http://schemas.openxmlformats.org/officeDocument/2006/relationships/slide" Target="slides/slide113.xml"/><Relationship Id="rId115" Type="http://schemas.openxmlformats.org/officeDocument/2006/relationships/slide" Target="slides/slide112.xml"/><Relationship Id="rId114" Type="http://schemas.openxmlformats.org/officeDocument/2006/relationships/slide" Target="slides/slide111.xml"/><Relationship Id="rId113" Type="http://schemas.openxmlformats.org/officeDocument/2006/relationships/slide" Target="slides/slide110.xml"/><Relationship Id="rId112" Type="http://schemas.openxmlformats.org/officeDocument/2006/relationships/slide" Target="slides/slide109.xml"/><Relationship Id="rId111" Type="http://schemas.openxmlformats.org/officeDocument/2006/relationships/slide" Target="slides/slide108.xml"/><Relationship Id="rId110" Type="http://schemas.openxmlformats.org/officeDocument/2006/relationships/slide" Target="slides/slide107.xml"/><Relationship Id="rId11" Type="http://schemas.openxmlformats.org/officeDocument/2006/relationships/slide" Target="slides/slide8.xml"/><Relationship Id="rId109" Type="http://schemas.openxmlformats.org/officeDocument/2006/relationships/slide" Target="slides/slide106.xml"/><Relationship Id="rId108" Type="http://schemas.openxmlformats.org/officeDocument/2006/relationships/slide" Target="slides/slide105.xml"/><Relationship Id="rId107" Type="http://schemas.openxmlformats.org/officeDocument/2006/relationships/slide" Target="slides/slide104.xml"/><Relationship Id="rId106" Type="http://schemas.openxmlformats.org/officeDocument/2006/relationships/slide" Target="slides/slide103.xml"/><Relationship Id="rId105" Type="http://schemas.openxmlformats.org/officeDocument/2006/relationships/slide" Target="slides/slide102.xml"/><Relationship Id="rId104" Type="http://schemas.openxmlformats.org/officeDocument/2006/relationships/slide" Target="slides/slide101.xml"/><Relationship Id="rId103" Type="http://schemas.openxmlformats.org/officeDocument/2006/relationships/slide" Target="slides/slide100.xml"/><Relationship Id="rId102" Type="http://schemas.openxmlformats.org/officeDocument/2006/relationships/slide" Target="slides/slide99.xml"/><Relationship Id="rId101" Type="http://schemas.openxmlformats.org/officeDocument/2006/relationships/slide" Target="slides/slide98.xml"/><Relationship Id="rId100" Type="http://schemas.openxmlformats.org/officeDocument/2006/relationships/slide" Target="slides/slide97.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199682" name="页眉占位符 199681"/>
          <p:cNvSpPr>
            <a:spLocks noGrp="1"/>
          </p:cNvSpPr>
          <p:nvPr>
            <p:ph type="hdr" sz="quarter"/>
          </p:nvPr>
        </p:nvSpPr>
        <p:spPr>
          <a:xfrm>
            <a:off x="0" y="0"/>
            <a:ext cx="2971800" cy="457200"/>
          </a:xfrm>
          <a:prstGeom prst="rect">
            <a:avLst/>
          </a:prstGeom>
          <a:noFill/>
          <a:ln w="9525">
            <a:noFill/>
          </a:ln>
        </p:spPr>
        <p:txBody>
          <a:bodyPr/>
          <a:p>
            <a:pPr lvl="0" fontAlgn="base"/>
            <a:endParaRPr lang="zh-CN" altLang="en-US" sz="1200" strike="noStrike" noProof="1" dirty="0"/>
          </a:p>
        </p:txBody>
      </p:sp>
      <p:sp>
        <p:nvSpPr>
          <p:cNvPr id="199683" name="日期占位符 199682"/>
          <p:cNvSpPr>
            <a:spLocks noGrp="1"/>
          </p:cNvSpPr>
          <p:nvPr>
            <p:ph type="dt" idx="1"/>
          </p:nvPr>
        </p:nvSpPr>
        <p:spPr>
          <a:xfrm>
            <a:off x="3884613" y="0"/>
            <a:ext cx="2971800" cy="457200"/>
          </a:xfrm>
          <a:prstGeom prst="rect">
            <a:avLst/>
          </a:prstGeom>
          <a:noFill/>
          <a:ln w="9525">
            <a:noFill/>
          </a:ln>
        </p:spPr>
        <p:txBody>
          <a:bodyPr/>
          <a:p>
            <a:pPr lvl="0" algn="r" fontAlgn="base"/>
            <a:fld id="{BB962C8B-B14F-4D97-AF65-F5344CB8AC3E}" type="datetimeFigureOut">
              <a:rPr lang="zh-CN" altLang="en-US" sz="1200" strike="noStrike" noProof="1" dirty="0">
                <a:latin typeface="Arial" panose="020B0604020202020204" pitchFamily="34" charset="0"/>
                <a:ea typeface="宋体" panose="02010600030101010101" pitchFamily="2" charset="-122"/>
                <a:cs typeface="+mn-cs"/>
              </a:rPr>
            </a:fld>
            <a:endParaRPr lang="zh-CN" altLang="en-US" sz="1200" strike="noStrike" noProof="1" dirty="0">
              <a:latin typeface="Arial" panose="020B0604020202020204" pitchFamily="34" charset="0"/>
              <a:ea typeface="宋体" panose="02010600030101010101" pitchFamily="2" charset="-122"/>
              <a:cs typeface="+mn-cs"/>
            </a:endParaRPr>
          </a:p>
        </p:txBody>
      </p:sp>
      <p:sp>
        <p:nvSpPr>
          <p:cNvPr id="2052" name="幻灯片图像占位符 199683"/>
          <p:cNvSpPr>
            <a:spLocks noRot="1" noTextEdit="1"/>
          </p:cNvSpPr>
          <p:nvPr>
            <p:ph type="sldImg"/>
          </p:nvPr>
        </p:nvSpPr>
        <p:spPr>
          <a:xfrm>
            <a:off x="1143000" y="685800"/>
            <a:ext cx="4572000" cy="3429000"/>
          </a:xfrm>
          <a:prstGeom prst="rect">
            <a:avLst/>
          </a:prstGeom>
          <a:noFill/>
          <a:ln w="9525" cap="flat" cmpd="sng">
            <a:solidFill>
              <a:srgbClr val="000000"/>
            </a:solidFill>
            <a:prstDash val="solid"/>
            <a:miter/>
            <a:headEnd type="none" w="med" len="med"/>
            <a:tailEnd type="none" w="med" len="med"/>
          </a:ln>
        </p:spPr>
      </p:sp>
      <p:sp>
        <p:nvSpPr>
          <p:cNvPr id="2053" name="文本占位符 199684"/>
          <p:cNvSpPr>
            <a:spLocks noGrp="1"/>
          </p:cNvSpPr>
          <p:nvPr>
            <p:ph type="body" sz="quarter"/>
          </p:nvPr>
        </p:nvSpPr>
        <p:spPr>
          <a:xfrm>
            <a:off x="685800" y="4343400"/>
            <a:ext cx="5486400" cy="4114800"/>
          </a:xfrm>
          <a:prstGeom prst="rect">
            <a:avLst/>
          </a:prstGeom>
          <a:noFill/>
          <a:ln w="9525">
            <a:noFill/>
          </a:ln>
        </p:spPr>
        <p:txBody>
          <a:bodyPr anchor="t"/>
          <a:p>
            <a:pPr lvl="0"/>
            <a:r>
              <a:rPr lang="zh-CN" altLang="en-US" dirty="0"/>
              <a:t>单击此处编辑母版文本样式</a:t>
            </a:r>
            <a:endParaRPr lang="zh-CN" altLang="en-US" dirty="0"/>
          </a:p>
          <a:p>
            <a:pPr lvl="1" indent="0"/>
            <a:r>
              <a:rPr lang="zh-CN" altLang="en-US" dirty="0"/>
              <a:t>第二级</a:t>
            </a:r>
            <a:endParaRPr lang="zh-CN" altLang="en-US" dirty="0"/>
          </a:p>
          <a:p>
            <a:pPr lvl="2" indent="0"/>
            <a:r>
              <a:rPr lang="zh-CN" altLang="en-US" dirty="0"/>
              <a:t>第三级</a:t>
            </a:r>
            <a:endParaRPr lang="zh-CN" altLang="en-US" dirty="0"/>
          </a:p>
          <a:p>
            <a:pPr lvl="3" indent="0"/>
            <a:r>
              <a:rPr lang="zh-CN" altLang="en-US" dirty="0"/>
              <a:t>第四级</a:t>
            </a:r>
            <a:endParaRPr lang="zh-CN" altLang="en-US" dirty="0"/>
          </a:p>
          <a:p>
            <a:pPr lvl="4" indent="0"/>
            <a:r>
              <a:rPr lang="zh-CN" altLang="en-US" dirty="0"/>
              <a:t>第五级</a:t>
            </a:r>
            <a:endParaRPr lang="zh-CN" altLang="en-US" dirty="0"/>
          </a:p>
        </p:txBody>
      </p:sp>
      <p:sp>
        <p:nvSpPr>
          <p:cNvPr id="199686" name="页脚占位符 199685"/>
          <p:cNvSpPr>
            <a:spLocks noGrp="1"/>
          </p:cNvSpPr>
          <p:nvPr>
            <p:ph type="ftr" sz="quarter" idx="4"/>
          </p:nvPr>
        </p:nvSpPr>
        <p:spPr>
          <a:xfrm>
            <a:off x="0" y="8685213"/>
            <a:ext cx="2971800" cy="457200"/>
          </a:xfrm>
          <a:prstGeom prst="rect">
            <a:avLst/>
          </a:prstGeom>
          <a:noFill/>
          <a:ln w="9525">
            <a:noFill/>
          </a:ln>
        </p:spPr>
        <p:txBody>
          <a:bodyPr anchor="b"/>
          <a:p>
            <a:pPr lvl="0" fontAlgn="base"/>
            <a:endParaRPr lang="zh-CN" altLang="en-US" sz="1200" strike="noStrike" noProof="1" dirty="0"/>
          </a:p>
        </p:txBody>
      </p:sp>
      <p:sp>
        <p:nvSpPr>
          <p:cNvPr id="199687" name="灯片编号占位符 199686"/>
          <p:cNvSpPr>
            <a:spLocks noGrp="1"/>
          </p:cNvSpPr>
          <p:nvPr>
            <p:ph type="sldNum" sz="quarter" idx="5"/>
          </p:nvPr>
        </p:nvSpPr>
        <p:spPr>
          <a:xfrm>
            <a:off x="3884613" y="8685213"/>
            <a:ext cx="2971800" cy="457200"/>
          </a:xfrm>
          <a:prstGeom prst="rect">
            <a:avLst/>
          </a:prstGeom>
          <a:noFill/>
          <a:ln w="9525">
            <a:noFill/>
          </a:ln>
        </p:spPr>
        <p:txBody>
          <a:bodyPr anchor="b"/>
          <a:p>
            <a:pPr lvl="0" algn="r" fontAlgn="base"/>
            <a:fld id="{9A0DB2DC-4C9A-4742-B13C-FB6460FD3503}" type="slidenum">
              <a:rPr lang="zh-CN" altLang="en-US" sz="1200" strike="noStrike" noProof="1" dirty="0">
                <a:latin typeface="Arial" panose="020B0604020202020204" pitchFamily="34" charset="0"/>
                <a:ea typeface="宋体" panose="02010600030101010101" pitchFamily="2" charset="-122"/>
                <a:cs typeface="+mn-cs"/>
              </a:rPr>
            </a:fld>
            <a:endParaRPr lang="zh-CN" altLang="en-US" sz="1200" strike="noStrike" noProof="1" dirty="0"/>
          </a:p>
        </p:txBody>
      </p:sp>
    </p:spTree>
  </p:cSld>
  <p:clrMap bg1="lt1" tx1="dk1" bg2="lt2" tx2="dk2" accent1="accent1" accent2="accent2" accent3="accent3" accent4="accent4" accent5="accent5" accent6="accent6" hlink="hlink" folHlink="folHlink"/>
  <p:hf sldNum="0" hdr="0" ftr="0" dt="0"/>
  <p:notesStyle>
    <a:lvl1pPr marL="0" lvl="0" indent="0" algn="l" defTabSz="914400" rtl="0" eaLnBrk="1" fontAlgn="base" latinLnBrk="0" hangingPunct="1">
      <a:lnSpc>
        <a:spcPct val="100000"/>
      </a:lnSpc>
      <a:spcBef>
        <a:spcPct val="0"/>
      </a:spcBef>
      <a:spcAft>
        <a:spcPct val="0"/>
      </a:spcAft>
      <a:buNone/>
      <a:defRPr sz="1200" b="0" i="0" u="none" kern="1200" baseline="0">
        <a:solidFill>
          <a:schemeClr val="tx1"/>
        </a:solidFill>
        <a:latin typeface="Calibri" panose="020F050202020403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sz="1200" b="0" i="0" u="none" kern="1200" baseline="0">
        <a:solidFill>
          <a:schemeClr val="tx1"/>
        </a:solidFill>
        <a:latin typeface="Calibri" panose="020F0502020204030204" pitchFamily="34" charset="0"/>
        <a:ea typeface="宋体" panose="02010600030101010101" pitchFamily="2" charset="-122"/>
      </a:defRPr>
    </a:lvl2pPr>
    <a:lvl3pPr marL="914400" lvl="2" indent="0" algn="l" defTabSz="914400" rtl="0" eaLnBrk="1" fontAlgn="base" latinLnBrk="0" hangingPunct="1">
      <a:lnSpc>
        <a:spcPct val="100000"/>
      </a:lnSpc>
      <a:spcBef>
        <a:spcPct val="0"/>
      </a:spcBef>
      <a:spcAft>
        <a:spcPct val="0"/>
      </a:spcAft>
      <a:buNone/>
      <a:defRPr sz="1200" b="0" i="0" u="none" kern="1200" baseline="0">
        <a:solidFill>
          <a:schemeClr val="tx1"/>
        </a:solidFill>
        <a:latin typeface="Calibri" panose="020F0502020204030204" pitchFamily="34" charset="0"/>
        <a:ea typeface="宋体" panose="02010600030101010101" pitchFamily="2" charset="-122"/>
      </a:defRPr>
    </a:lvl3pPr>
    <a:lvl4pPr marL="1371600" lvl="3" indent="0" algn="l" defTabSz="914400" rtl="0" eaLnBrk="1" fontAlgn="base" latinLnBrk="0" hangingPunct="1">
      <a:lnSpc>
        <a:spcPct val="100000"/>
      </a:lnSpc>
      <a:spcBef>
        <a:spcPct val="0"/>
      </a:spcBef>
      <a:spcAft>
        <a:spcPct val="0"/>
      </a:spcAft>
      <a:buNone/>
      <a:defRPr sz="1200" b="0" i="0" u="none" kern="1200" baseline="0">
        <a:solidFill>
          <a:schemeClr val="tx1"/>
        </a:solidFill>
        <a:latin typeface="Calibri" panose="020F0502020204030204" pitchFamily="34" charset="0"/>
        <a:ea typeface="宋体" panose="02010600030101010101" pitchFamily="2" charset="-122"/>
      </a:defRPr>
    </a:lvl4pPr>
    <a:lvl5pPr marL="1828800" lvl="4" indent="0" algn="l" defTabSz="914400" rtl="0" eaLnBrk="1" fontAlgn="base" latinLnBrk="0" hangingPunct="1">
      <a:lnSpc>
        <a:spcPct val="100000"/>
      </a:lnSpc>
      <a:spcBef>
        <a:spcPct val="0"/>
      </a:spcBef>
      <a:spcAft>
        <a:spcPct val="0"/>
      </a:spcAft>
      <a:buNone/>
      <a:defRPr sz="1200" b="0" i="0" u="none" kern="1200" baseline="0">
        <a:solidFill>
          <a:schemeClr val="tx1"/>
        </a:solidFill>
        <a:latin typeface="Calibri" panose="020F0502020204030204" pitchFamily="34" charset="0"/>
        <a:ea typeface="宋体" panose="02010600030101010101" pitchFamily="2" charset="-122"/>
      </a:defRPr>
    </a:lvl5pPr>
    <a:lvl6pPr marL="2286000" lvl="5" indent="0" algn="l" defTabSz="914400" rtl="0" eaLnBrk="1" fontAlgn="base" latinLnBrk="0" hangingPunct="1">
      <a:lnSpc>
        <a:spcPct val="100000"/>
      </a:lnSpc>
      <a:spcBef>
        <a:spcPct val="0"/>
      </a:spcBef>
      <a:spcAft>
        <a:spcPct val="0"/>
      </a:spcAft>
      <a:buNone/>
      <a:defRPr sz="1200" b="0" i="0" u="none" kern="1200" baseline="0">
        <a:solidFill>
          <a:schemeClr val="tx1"/>
        </a:solidFill>
        <a:latin typeface="Calibri" panose="020F0502020204030204" pitchFamily="34" charset="0"/>
        <a:ea typeface="宋体" panose="02010600030101010101" pitchFamily="2" charset="-122"/>
      </a:defRPr>
    </a:lvl6pPr>
    <a:lvl7pPr marL="2743200" lvl="6" indent="0" algn="l" defTabSz="914400" rtl="0" eaLnBrk="1" fontAlgn="base" latinLnBrk="0" hangingPunct="1">
      <a:lnSpc>
        <a:spcPct val="100000"/>
      </a:lnSpc>
      <a:spcBef>
        <a:spcPct val="0"/>
      </a:spcBef>
      <a:spcAft>
        <a:spcPct val="0"/>
      </a:spcAft>
      <a:buNone/>
      <a:defRPr sz="1200" b="0" i="0" u="none" kern="1200" baseline="0">
        <a:solidFill>
          <a:schemeClr val="tx1"/>
        </a:solidFill>
        <a:latin typeface="Calibri" panose="020F0502020204030204" pitchFamily="34" charset="0"/>
        <a:ea typeface="宋体" panose="02010600030101010101" pitchFamily="2" charset="-122"/>
      </a:defRPr>
    </a:lvl7pPr>
    <a:lvl8pPr marL="3200400" lvl="7" indent="0" algn="l" defTabSz="914400" rtl="0" eaLnBrk="1" fontAlgn="base" latinLnBrk="0" hangingPunct="1">
      <a:lnSpc>
        <a:spcPct val="100000"/>
      </a:lnSpc>
      <a:spcBef>
        <a:spcPct val="0"/>
      </a:spcBef>
      <a:spcAft>
        <a:spcPct val="0"/>
      </a:spcAft>
      <a:buNone/>
      <a:defRPr sz="1200" b="0" i="0" u="none" kern="1200" baseline="0">
        <a:solidFill>
          <a:schemeClr val="tx1"/>
        </a:solidFill>
        <a:latin typeface="Calibri" panose="020F0502020204030204" pitchFamily="34" charset="0"/>
        <a:ea typeface="宋体" panose="02010600030101010101" pitchFamily="2" charset="-122"/>
      </a:defRPr>
    </a:lvl8pPr>
    <a:lvl9pPr marL="3657600" lvl="8" indent="0" algn="l" defTabSz="914400" rtl="0" eaLnBrk="1" fontAlgn="base" latinLnBrk="0" hangingPunct="1">
      <a:lnSpc>
        <a:spcPct val="100000"/>
      </a:lnSpc>
      <a:spcBef>
        <a:spcPct val="0"/>
      </a:spcBef>
      <a:spcAft>
        <a:spcPct val="0"/>
      </a:spcAft>
      <a:buNone/>
      <a:defRPr sz="1200" b="0" i="0" u="none" kern="1200" baseline="0">
        <a:solidFill>
          <a:schemeClr val="tx1"/>
        </a:solidFill>
        <a:latin typeface="Calibri" panose="020F0502020204030204" pitchFamily="34" charset="0"/>
        <a:ea typeface="宋体" panose="02010600030101010101" pitchFamily="2" charset="-122"/>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9.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5.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110AE4DA-CEF6-4E60-B036-AEC2BC1C1283}"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110AE4DA-CEF6-4E60-B036-AEC2BC1C1283}"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596078E6-24B0-4C32-962D-7EBABEDE7F97}"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596078E6-24B0-4C32-962D-7EBABEDE7F97}"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596078E6-24B0-4C32-962D-7EBABEDE7F97}"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pPr fontAlgn="base"/>
            <a:r>
              <a:rPr lang="zh-CN" altLang="en-US" strike="noStrike" noProof="1" smtClean="0"/>
              <a:t>单击此处编辑母版副标题样式</a:t>
            </a:r>
            <a:endParaRPr lang="zh-CN" altLang="en-US" strike="noStrike" noProof="1"/>
          </a:p>
        </p:txBody>
      </p:sp>
      <p:sp>
        <p:nvSpPr>
          <p:cNvPr id="4" name="日期占位符 3"/>
          <p:cNvSpPr>
            <a:spLocks noGrp="1"/>
          </p:cNvSpPr>
          <p:nvPr>
            <p:ph type="dt" sz="half" idx="10"/>
          </p:nvPr>
        </p:nvSpPr>
        <p:spPr/>
        <p:txBody>
          <a:bodyPr/>
          <a:p>
            <a:pPr lvl="0" fontAlgn="base"/>
            <a:endParaRPr lang="zh-CN" altLang="en-US" strike="noStrike" noProof="1"/>
          </a:p>
        </p:txBody>
      </p:sp>
      <p:sp>
        <p:nvSpPr>
          <p:cNvPr id="5" name="页脚占位符 4"/>
          <p:cNvSpPr>
            <a:spLocks noGrp="1"/>
          </p:cNvSpPr>
          <p:nvPr>
            <p:ph type="ftr" sz="quarter" idx="11"/>
          </p:nvPr>
        </p:nvSpPr>
        <p:spPr/>
        <p:txBody>
          <a:bodyPr/>
          <a:p>
            <a:pPr lvl="0" fontAlgn="base"/>
            <a:endParaRPr lang="zh-CN" strike="noStrike" noProof="1"/>
          </a:p>
        </p:txBody>
      </p:sp>
      <p:sp>
        <p:nvSpPr>
          <p:cNvPr id="6" name="灯片编号占位符 5"/>
          <p:cNvSpPr>
            <a:spLocks noGrp="1"/>
          </p:cNvSpPr>
          <p:nvPr>
            <p:ph type="sldNum" sz="quarter" idx="12"/>
          </p:nvPr>
        </p:nvSpPr>
        <p:spPr/>
        <p:txBody>
          <a:bodyPr/>
          <a:p>
            <a:pPr lvl="0" fontAlgn="base"/>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fontAlgn="base"/>
            <a:endParaRPr lang="zh-CN" altLang="en-US" strike="noStrike" noProof="1"/>
          </a:p>
        </p:txBody>
      </p:sp>
      <p:sp>
        <p:nvSpPr>
          <p:cNvPr id="5" name="页脚占位符 4"/>
          <p:cNvSpPr>
            <a:spLocks noGrp="1"/>
          </p:cNvSpPr>
          <p:nvPr>
            <p:ph type="ftr" sz="quarter" idx="11"/>
          </p:nvPr>
        </p:nvSpPr>
        <p:spPr/>
        <p:txBody>
          <a:bodyPr/>
          <a:p>
            <a:pPr lvl="0" fontAlgn="base"/>
            <a:endParaRPr lang="zh-CN" strike="noStrike" noProof="1"/>
          </a:p>
        </p:txBody>
      </p:sp>
      <p:sp>
        <p:nvSpPr>
          <p:cNvPr id="6" name="灯片编号占位符 5"/>
          <p:cNvSpPr>
            <a:spLocks noGrp="1"/>
          </p:cNvSpPr>
          <p:nvPr>
            <p:ph type="sldNum" sz="quarter" idx="12"/>
          </p:nvPr>
        </p:nvSpPr>
        <p:spPr/>
        <p:txBody>
          <a:bodyPr/>
          <a:p>
            <a:pPr lvl="0" fontAlgn="base"/>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457200" y="274638"/>
            <a:ext cx="6052930" cy="5851525"/>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fontAlgn="base"/>
            <a:endParaRPr lang="zh-CN" altLang="en-US" strike="noStrike" noProof="1"/>
          </a:p>
        </p:txBody>
      </p:sp>
      <p:sp>
        <p:nvSpPr>
          <p:cNvPr id="5" name="页脚占位符 4"/>
          <p:cNvSpPr>
            <a:spLocks noGrp="1"/>
          </p:cNvSpPr>
          <p:nvPr>
            <p:ph type="ftr" sz="quarter" idx="11"/>
          </p:nvPr>
        </p:nvSpPr>
        <p:spPr/>
        <p:txBody>
          <a:bodyPr/>
          <a:p>
            <a:pPr lvl="0" fontAlgn="base"/>
            <a:endParaRPr lang="zh-CN" strike="noStrike" noProof="1"/>
          </a:p>
        </p:txBody>
      </p:sp>
      <p:sp>
        <p:nvSpPr>
          <p:cNvPr id="6" name="灯片编号占位符 5"/>
          <p:cNvSpPr>
            <a:spLocks noGrp="1"/>
          </p:cNvSpPr>
          <p:nvPr>
            <p:ph type="sldNum" sz="quarter" idx="12"/>
          </p:nvPr>
        </p:nvSpPr>
        <p:spPr/>
        <p:txBody>
          <a:bodyPr/>
          <a:p>
            <a:pPr lvl="0" fontAlgn="base"/>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大标题">
    <p:spTree>
      <p:nvGrpSpPr>
        <p:cNvPr id="1" name=""/>
        <p:cNvGrpSpPr/>
        <p:nvPr/>
      </p:nvGrpSpPr>
      <p:grpSpPr>
        <a:xfrm>
          <a:off x="0" y="0"/>
          <a:ext cx="0" cy="0"/>
          <a:chOff x="0" y="0"/>
          <a:chExt cx="0" cy="0"/>
        </a:xfrm>
      </p:grpSpPr>
      <p:sp>
        <p:nvSpPr>
          <p:cNvPr id="146" name="is1ide-Oval 2"/>
          <p:cNvSpPr/>
          <p:nvPr/>
        </p:nvSpPr>
        <p:spPr>
          <a:xfrm>
            <a:off x="2738665" y="2320101"/>
            <a:ext cx="1500495" cy="1553700"/>
          </a:xfrm>
          <a:prstGeom prst="ellipse">
            <a:avLst/>
          </a:prstGeom>
          <a:solidFill>
            <a:schemeClr val="bg1">
              <a:lumMod val="95000"/>
            </a:schemeClr>
          </a:solidFill>
          <a:ln w="12700" cap="flat">
            <a:solidFill>
              <a:srgbClr val="DCDEE0"/>
            </a:solidFill>
            <a:prstDash val="solid"/>
            <a:round/>
          </a:ln>
          <a:effectLst/>
        </p:spPr>
        <p:txBody>
          <a:bodyPr anchor="ctr"/>
          <a:lstStyle/>
          <a:p>
            <a:pPr algn="ctr"/>
            <a:endParaRPr dirty="0"/>
          </a:p>
        </p:txBody>
      </p:sp>
      <p:sp>
        <p:nvSpPr>
          <p:cNvPr id="142" name="is1ide-Freeform: Shape 4"/>
          <p:cNvSpPr/>
          <p:nvPr userDrawn="1"/>
        </p:nvSpPr>
        <p:spPr>
          <a:xfrm>
            <a:off x="3517559" y="2062769"/>
            <a:ext cx="980963" cy="1015747"/>
          </a:xfrm>
          <a:custGeom>
            <a:avLst/>
            <a:gdLst/>
            <a:ahLst/>
            <a:cxnLst>
              <a:cxn ang="0">
                <a:pos x="wd2" y="hd2"/>
              </a:cxn>
              <a:cxn ang="5400000">
                <a:pos x="wd2" y="hd2"/>
              </a:cxn>
              <a:cxn ang="10800000">
                <a:pos x="wd2" y="hd2"/>
              </a:cxn>
              <a:cxn ang="16200000">
                <a:pos x="wd2" y="hd2"/>
              </a:cxn>
            </a:cxnLst>
            <a:rect l="0" t="0" r="r" b="b"/>
            <a:pathLst>
              <a:path w="21600" h="21600" extrusionOk="0">
                <a:moveTo>
                  <a:pt x="18436" y="21567"/>
                </a:moveTo>
                <a:cubicBezTo>
                  <a:pt x="18436" y="21578"/>
                  <a:pt x="18435" y="21589"/>
                  <a:pt x="18435" y="21600"/>
                </a:cubicBezTo>
                <a:lnTo>
                  <a:pt x="21600" y="21600"/>
                </a:lnTo>
                <a:cubicBezTo>
                  <a:pt x="21600" y="17665"/>
                  <a:pt x="20548" y="13976"/>
                  <a:pt x="18709" y="10799"/>
                </a:cubicBezTo>
                <a:cubicBezTo>
                  <a:pt x="17761" y="9160"/>
                  <a:pt x="16603" y="7657"/>
                  <a:pt x="15274" y="6327"/>
                </a:cubicBezTo>
                <a:cubicBezTo>
                  <a:pt x="11364" y="2418"/>
                  <a:pt x="5965" y="0"/>
                  <a:pt x="0" y="0"/>
                </a:cubicBezTo>
                <a:lnTo>
                  <a:pt x="0" y="3064"/>
                </a:lnTo>
                <a:cubicBezTo>
                  <a:pt x="10188" y="3101"/>
                  <a:pt x="18436" y="11370"/>
                  <a:pt x="18436" y="21567"/>
                </a:cubicBezTo>
                <a:close/>
              </a:path>
            </a:pathLst>
          </a:custGeom>
          <a:solidFill>
            <a:schemeClr val="accent1"/>
          </a:solidFill>
          <a:ln w="12700">
            <a:miter lim="400000"/>
          </a:ln>
        </p:spPr>
        <p:txBody>
          <a:bodyPr anchor="ctr"/>
          <a:lstStyle/>
          <a:p>
            <a:pPr algn="ctr"/>
            <a:endParaRPr dirty="0"/>
          </a:p>
        </p:txBody>
      </p:sp>
      <p:sp>
        <p:nvSpPr>
          <p:cNvPr id="143" name="is1ide-Freeform: Shape 5"/>
          <p:cNvSpPr/>
          <p:nvPr userDrawn="1"/>
        </p:nvSpPr>
        <p:spPr>
          <a:xfrm>
            <a:off x="3517563" y="3115382"/>
            <a:ext cx="980955" cy="1015747"/>
          </a:xfrm>
          <a:custGeom>
            <a:avLst/>
            <a:gdLst/>
            <a:ahLst/>
            <a:cxnLst>
              <a:cxn ang="0">
                <a:pos x="wd2" y="hd2"/>
              </a:cxn>
              <a:cxn ang="5400000">
                <a:pos x="wd2" y="hd2"/>
              </a:cxn>
              <a:cxn ang="10800000">
                <a:pos x="wd2" y="hd2"/>
              </a:cxn>
              <a:cxn ang="16200000">
                <a:pos x="wd2" y="hd2"/>
              </a:cxn>
            </a:cxnLst>
            <a:rect l="0" t="0" r="r" b="b"/>
            <a:pathLst>
              <a:path w="21600" h="21600" extrusionOk="0">
                <a:moveTo>
                  <a:pt x="18435" y="0"/>
                </a:moveTo>
                <a:cubicBezTo>
                  <a:pt x="18417" y="10181"/>
                  <a:pt x="10177" y="18432"/>
                  <a:pt x="0" y="18469"/>
                </a:cubicBezTo>
                <a:lnTo>
                  <a:pt x="0" y="21600"/>
                </a:lnTo>
                <a:cubicBezTo>
                  <a:pt x="5965" y="21600"/>
                  <a:pt x="11364" y="19182"/>
                  <a:pt x="15274" y="15274"/>
                </a:cubicBezTo>
                <a:cubicBezTo>
                  <a:pt x="16603" y="13944"/>
                  <a:pt x="17761" y="12441"/>
                  <a:pt x="18709" y="10802"/>
                </a:cubicBezTo>
                <a:cubicBezTo>
                  <a:pt x="20548" y="7624"/>
                  <a:pt x="21600" y="3935"/>
                  <a:pt x="21600" y="0"/>
                </a:cubicBezTo>
                <a:cubicBezTo>
                  <a:pt x="21600" y="0"/>
                  <a:pt x="18435" y="0"/>
                  <a:pt x="18435" y="0"/>
                </a:cubicBezTo>
                <a:close/>
              </a:path>
            </a:pathLst>
          </a:custGeom>
          <a:solidFill>
            <a:schemeClr val="accent2"/>
          </a:solidFill>
          <a:ln w="12700">
            <a:miter lim="400000"/>
          </a:ln>
        </p:spPr>
        <p:txBody>
          <a:bodyPr anchor="ctr"/>
          <a:lstStyle/>
          <a:p>
            <a:pPr algn="ctr"/>
            <a:endParaRPr dirty="0"/>
          </a:p>
        </p:txBody>
      </p:sp>
      <p:sp>
        <p:nvSpPr>
          <p:cNvPr id="144" name="is1ide-Freeform: Shape 6"/>
          <p:cNvSpPr/>
          <p:nvPr userDrawn="1"/>
        </p:nvSpPr>
        <p:spPr>
          <a:xfrm>
            <a:off x="2501000" y="3115382"/>
            <a:ext cx="980963" cy="1015747"/>
          </a:xfrm>
          <a:custGeom>
            <a:avLst/>
            <a:gdLst/>
            <a:ahLst/>
            <a:cxnLst>
              <a:cxn ang="0">
                <a:pos x="wd2" y="hd2"/>
              </a:cxn>
              <a:cxn ang="5400000">
                <a:pos x="wd2" y="hd2"/>
              </a:cxn>
              <a:cxn ang="10800000">
                <a:pos x="wd2" y="hd2"/>
              </a:cxn>
              <a:cxn ang="16200000">
                <a:pos x="wd2" y="hd2"/>
              </a:cxn>
            </a:cxnLst>
            <a:rect l="0" t="0" r="r" b="b"/>
            <a:pathLst>
              <a:path w="21600" h="21600" extrusionOk="0">
                <a:moveTo>
                  <a:pt x="21532" y="18470"/>
                </a:moveTo>
                <a:cubicBezTo>
                  <a:pt x="11325" y="18470"/>
                  <a:pt x="3048" y="10204"/>
                  <a:pt x="3030" y="0"/>
                </a:cubicBezTo>
                <a:lnTo>
                  <a:pt x="0" y="0"/>
                </a:lnTo>
                <a:cubicBezTo>
                  <a:pt x="0" y="3935"/>
                  <a:pt x="1052" y="7624"/>
                  <a:pt x="2891" y="10802"/>
                </a:cubicBezTo>
                <a:cubicBezTo>
                  <a:pt x="3839" y="12441"/>
                  <a:pt x="4997" y="13944"/>
                  <a:pt x="6326" y="15274"/>
                </a:cubicBezTo>
                <a:cubicBezTo>
                  <a:pt x="10235" y="19182"/>
                  <a:pt x="15635" y="21600"/>
                  <a:pt x="21600" y="21600"/>
                </a:cubicBezTo>
                <a:lnTo>
                  <a:pt x="21600" y="18469"/>
                </a:lnTo>
                <a:cubicBezTo>
                  <a:pt x="21577" y="18469"/>
                  <a:pt x="21555" y="18470"/>
                  <a:pt x="21532" y="18470"/>
                </a:cubicBezTo>
                <a:close/>
              </a:path>
            </a:pathLst>
          </a:custGeom>
          <a:solidFill>
            <a:schemeClr val="accent3"/>
          </a:solidFill>
          <a:ln w="12700">
            <a:miter lim="400000"/>
          </a:ln>
        </p:spPr>
        <p:txBody>
          <a:bodyPr anchor="ctr"/>
          <a:lstStyle/>
          <a:p>
            <a:pPr algn="ctr"/>
            <a:endParaRPr dirty="0"/>
          </a:p>
        </p:txBody>
      </p:sp>
      <p:sp>
        <p:nvSpPr>
          <p:cNvPr id="145" name="is1ide-Freeform: Shape 7"/>
          <p:cNvSpPr/>
          <p:nvPr userDrawn="1"/>
        </p:nvSpPr>
        <p:spPr>
          <a:xfrm>
            <a:off x="2500996" y="2062769"/>
            <a:ext cx="980971" cy="1015747"/>
          </a:xfrm>
          <a:custGeom>
            <a:avLst/>
            <a:gdLst/>
            <a:ahLst/>
            <a:cxnLst>
              <a:cxn ang="0">
                <a:pos x="wd2" y="hd2"/>
              </a:cxn>
              <a:cxn ang="5400000">
                <a:pos x="wd2" y="hd2"/>
              </a:cxn>
              <a:cxn ang="10800000">
                <a:pos x="wd2" y="hd2"/>
              </a:cxn>
              <a:cxn ang="16200000">
                <a:pos x="wd2" y="hd2"/>
              </a:cxn>
            </a:cxnLst>
            <a:rect l="0" t="0" r="r" b="b"/>
            <a:pathLst>
              <a:path w="21600" h="21600" extrusionOk="0">
                <a:moveTo>
                  <a:pt x="3030" y="21567"/>
                </a:moveTo>
                <a:cubicBezTo>
                  <a:pt x="3030" y="11347"/>
                  <a:pt x="11313" y="3063"/>
                  <a:pt x="21532" y="3063"/>
                </a:cubicBezTo>
                <a:cubicBezTo>
                  <a:pt x="21555" y="3063"/>
                  <a:pt x="21577" y="3064"/>
                  <a:pt x="21600" y="3064"/>
                </a:cubicBezTo>
                <a:lnTo>
                  <a:pt x="21600" y="0"/>
                </a:lnTo>
                <a:cubicBezTo>
                  <a:pt x="15635" y="0"/>
                  <a:pt x="10235" y="2418"/>
                  <a:pt x="6326" y="6327"/>
                </a:cubicBezTo>
                <a:cubicBezTo>
                  <a:pt x="4997" y="7657"/>
                  <a:pt x="3839" y="9160"/>
                  <a:pt x="2891" y="10799"/>
                </a:cubicBezTo>
                <a:cubicBezTo>
                  <a:pt x="1052" y="13976"/>
                  <a:pt x="0" y="17665"/>
                  <a:pt x="0" y="21600"/>
                </a:cubicBezTo>
                <a:lnTo>
                  <a:pt x="3030" y="21600"/>
                </a:lnTo>
                <a:cubicBezTo>
                  <a:pt x="3030" y="21589"/>
                  <a:pt x="3030" y="21578"/>
                  <a:pt x="3030" y="21567"/>
                </a:cubicBezTo>
                <a:close/>
              </a:path>
            </a:pathLst>
          </a:custGeom>
          <a:solidFill>
            <a:schemeClr val="accent4"/>
          </a:solidFill>
          <a:ln w="12700">
            <a:miter lim="400000"/>
          </a:ln>
        </p:spPr>
        <p:txBody>
          <a:bodyPr anchor="ctr"/>
          <a:lstStyle/>
          <a:p>
            <a:pPr algn="ctr"/>
            <a:endParaRPr dirty="0"/>
          </a:p>
        </p:txBody>
      </p:sp>
      <p:pic>
        <p:nvPicPr>
          <p:cNvPr id="3" name="图片 2"/>
          <p:cNvPicPr>
            <a:picLocks noChangeAspect="1"/>
          </p:cNvPicPr>
          <p:nvPr userDrawn="1"/>
        </p:nvPicPr>
        <p:blipFill>
          <a:blip r:embed="rId2" cstate="print">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a:off x="2992202" y="2614835"/>
            <a:ext cx="1050706" cy="927362"/>
          </a:xfrm>
          <a:prstGeom prst="rect">
            <a:avLst/>
          </a:prstGeom>
        </p:spPr>
      </p:pic>
    </p:spTree>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小标题1">
    <p:spTree>
      <p:nvGrpSpPr>
        <p:cNvPr id="1" name=""/>
        <p:cNvGrpSpPr/>
        <p:nvPr/>
      </p:nvGrpSpPr>
      <p:grpSpPr>
        <a:xfrm>
          <a:off x="0" y="0"/>
          <a:ext cx="0" cy="0"/>
          <a:chOff x="0" y="0"/>
          <a:chExt cx="0" cy="0"/>
        </a:xfrm>
      </p:grpSpPr>
      <p:grpSp>
        <p:nvGrpSpPr>
          <p:cNvPr id="8" name="组合 9"/>
          <p:cNvGrpSpPr/>
          <p:nvPr userDrawn="1"/>
        </p:nvGrpSpPr>
        <p:grpSpPr bwMode="auto">
          <a:xfrm>
            <a:off x="2503624" y="2543018"/>
            <a:ext cx="1641044" cy="1602663"/>
            <a:chOff x="0" y="0"/>
            <a:chExt cx="1387872" cy="1387872"/>
          </a:xfrm>
        </p:grpSpPr>
        <p:sp>
          <p:nvSpPr>
            <p:cNvPr id="9" name="同心圆 11"/>
            <p:cNvSpPr>
              <a:spLocks noChangeArrowheads="1"/>
            </p:cNvSpPr>
            <p:nvPr/>
          </p:nvSpPr>
          <p:spPr bwMode="auto">
            <a:xfrm>
              <a:off x="0" y="0"/>
              <a:ext cx="1387872" cy="1387872"/>
            </a:xfrm>
            <a:custGeom>
              <a:avLst/>
              <a:gdLst>
                <a:gd name="G0" fmla="+- 3311 0 0"/>
                <a:gd name="G1" fmla="+- 21600 0 3311"/>
                <a:gd name="G2" fmla="+- 21600 0 3311"/>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311" y="10800"/>
                  </a:moveTo>
                  <a:cubicBezTo>
                    <a:pt x="3311" y="14936"/>
                    <a:pt x="6664" y="18289"/>
                    <a:pt x="10800" y="18289"/>
                  </a:cubicBezTo>
                  <a:cubicBezTo>
                    <a:pt x="14936" y="18289"/>
                    <a:pt x="18289" y="14936"/>
                    <a:pt x="18289" y="10800"/>
                  </a:cubicBezTo>
                  <a:cubicBezTo>
                    <a:pt x="18289" y="6664"/>
                    <a:pt x="14936" y="3311"/>
                    <a:pt x="10800" y="3311"/>
                  </a:cubicBezTo>
                  <a:cubicBezTo>
                    <a:pt x="6664" y="3311"/>
                    <a:pt x="3311" y="6664"/>
                    <a:pt x="3311" y="10800"/>
                  </a:cubicBezTo>
                  <a:close/>
                </a:path>
              </a:pathLst>
            </a:custGeom>
            <a:solidFill>
              <a:srgbClr val="E44B42"/>
            </a:solidFill>
            <a:ln>
              <a:noFill/>
            </a:ln>
            <a:extLst>
              <a:ext uri="{91240B29-F687-4F45-9708-019B960494DF}">
                <a14:hiddenLine xmlns:a14="http://schemas.microsoft.com/office/drawing/2010/main" w="25400">
                  <a:solidFill>
                    <a:srgbClr val="395E8A"/>
                  </a:solidFill>
                  <a:bevel/>
                </a14:hiddenLine>
              </a:ext>
            </a:extLst>
          </p:spPr>
          <p:txBody>
            <a:bodyPr anchor="ctr"/>
            <a:lstStyle/>
            <a:p>
              <a:pPr algn="ctr"/>
              <a:endParaRPr lang="zh-CN" altLang="zh-CN">
                <a:solidFill>
                  <a:schemeClr val="bg1">
                    <a:lumMod val="50000"/>
                  </a:schemeClr>
                </a:solidFill>
                <a:latin typeface="宋体" panose="02010600030101010101" pitchFamily="2" charset="-122"/>
                <a:sym typeface="宋体" panose="02010600030101010101" pitchFamily="2" charset="-122"/>
              </a:endParaRPr>
            </a:p>
          </p:txBody>
        </p:sp>
        <p:sp>
          <p:nvSpPr>
            <p:cNvPr id="10" name="空心弧 12"/>
            <p:cNvSpPr>
              <a:spLocks noChangeArrowheads="1"/>
            </p:cNvSpPr>
            <p:nvPr/>
          </p:nvSpPr>
          <p:spPr bwMode="auto">
            <a:xfrm rot="5400000">
              <a:off x="0" y="0"/>
              <a:ext cx="1387872" cy="1387872"/>
            </a:xfrm>
            <a:custGeom>
              <a:avLst/>
              <a:gdLst>
                <a:gd name="G0" fmla="+- 7411 0 0"/>
                <a:gd name="G1" fmla="+- 11796480 0 0"/>
                <a:gd name="G2" fmla="+- 0 0 11796480"/>
                <a:gd name="T0" fmla="*/ 0 256 1"/>
                <a:gd name="T1" fmla="*/ 180 256 1"/>
                <a:gd name="G3" fmla="+- 11796480 T0 T1"/>
                <a:gd name="T2" fmla="*/ 0 256 1"/>
                <a:gd name="T3" fmla="*/ 90 256 1"/>
                <a:gd name="G4" fmla="+- 11796480 T2 T3"/>
                <a:gd name="G5" fmla="*/ G4 2 1"/>
                <a:gd name="T4" fmla="*/ 90 256 1"/>
                <a:gd name="T5" fmla="*/ 0 256 1"/>
                <a:gd name="G6" fmla="+- 11796480 T4 T5"/>
                <a:gd name="G7" fmla="*/ G6 2 1"/>
                <a:gd name="G8" fmla="abs 11796480"/>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7411"/>
                <a:gd name="G18" fmla="*/ 7411 1 2"/>
                <a:gd name="G19" fmla="+- G18 5400 0"/>
                <a:gd name="G20" fmla="cos G19 11796480"/>
                <a:gd name="G21" fmla="sin G19 11796480"/>
                <a:gd name="G22" fmla="+- G20 10800 0"/>
                <a:gd name="G23" fmla="+- G21 10800 0"/>
                <a:gd name="G24" fmla="+- 10800 0 G20"/>
                <a:gd name="G25" fmla="+- 7411 10800 0"/>
                <a:gd name="G26" fmla="?: G9 G17 G25"/>
                <a:gd name="G27" fmla="?: G9 0 21600"/>
                <a:gd name="G28" fmla="cos 10800 11796480"/>
                <a:gd name="G29" fmla="sin 10800 11796480"/>
                <a:gd name="G30" fmla="sin 7411 11796480"/>
                <a:gd name="G31" fmla="+- G28 10800 0"/>
                <a:gd name="G32" fmla="+- G29 10800 0"/>
                <a:gd name="G33" fmla="+- G30 10800 0"/>
                <a:gd name="G34" fmla="?: G4 0 G31"/>
                <a:gd name="G35" fmla="?: 11796480 G34 0"/>
                <a:gd name="G36" fmla="?: G6 G35 G31"/>
                <a:gd name="G37" fmla="+- 21600 0 G36"/>
                <a:gd name="G38" fmla="?: G4 0 G33"/>
                <a:gd name="G39" fmla="?: 11796480 G38 G32"/>
                <a:gd name="G40" fmla="?: G6 G39 0"/>
                <a:gd name="G41" fmla="?: G4 G32 21600"/>
                <a:gd name="G42" fmla="?: G6 G41 G33"/>
                <a:gd name="T12" fmla="*/ 10800 w 21600"/>
                <a:gd name="T13" fmla="*/ 0 h 21600"/>
                <a:gd name="T14" fmla="*/ 1694 w 21600"/>
                <a:gd name="T15" fmla="*/ 10800 h 21600"/>
                <a:gd name="T16" fmla="*/ 10800 w 21600"/>
                <a:gd name="T17" fmla="*/ 3389 h 21600"/>
                <a:gd name="T18" fmla="*/ 19906 w 21600"/>
                <a:gd name="T19" fmla="*/ 10800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3389" y="10800"/>
                  </a:moveTo>
                  <a:cubicBezTo>
                    <a:pt x="3389" y="6707"/>
                    <a:pt x="6707" y="3389"/>
                    <a:pt x="10800" y="3389"/>
                  </a:cubicBezTo>
                  <a:cubicBezTo>
                    <a:pt x="14892" y="3388"/>
                    <a:pt x="18210" y="6707"/>
                    <a:pt x="18211" y="10799"/>
                  </a:cubicBezTo>
                  <a:lnTo>
                    <a:pt x="21600" y="10800"/>
                  </a:lnTo>
                  <a:cubicBezTo>
                    <a:pt x="21600" y="4835"/>
                    <a:pt x="16764" y="0"/>
                    <a:pt x="10800" y="0"/>
                  </a:cubicBezTo>
                  <a:cubicBezTo>
                    <a:pt x="4835" y="0"/>
                    <a:pt x="0" y="4835"/>
                    <a:pt x="0" y="10800"/>
                  </a:cubicBezTo>
                  <a:close/>
                </a:path>
              </a:pathLst>
            </a:custGeom>
            <a:solidFill>
              <a:schemeClr val="bg1">
                <a:lumMod val="75000"/>
                <a:alpha val="34000"/>
              </a:schemeClr>
            </a:solidFill>
            <a:ln>
              <a:noFill/>
            </a:ln>
            <a:extLst>
              <a:ext uri="{91240B29-F687-4F45-9708-019B960494DF}">
                <a14:hiddenLine xmlns:a14="http://schemas.microsoft.com/office/drawing/2010/main" w="25400">
                  <a:solidFill>
                    <a:srgbClr val="395E8A"/>
                  </a:solidFill>
                  <a:bevel/>
                </a14:hiddenLine>
              </a:ext>
            </a:extLst>
          </p:spPr>
          <p:txBody>
            <a:bodyPr anchor="ctr"/>
            <a:lstStyle/>
            <a:p>
              <a:pPr algn="ctr"/>
              <a:endParaRPr lang="zh-CN" altLang="zh-CN">
                <a:solidFill>
                  <a:schemeClr val="bg1">
                    <a:lumMod val="50000"/>
                  </a:schemeClr>
                </a:solidFill>
                <a:latin typeface="宋体" panose="02010600030101010101" pitchFamily="2" charset="-122"/>
                <a:sym typeface="宋体" panose="02010600030101010101" pitchFamily="2" charset="-122"/>
              </a:endParaRPr>
            </a:p>
          </p:txBody>
        </p:sp>
      </p:grpSp>
      <p:sp>
        <p:nvSpPr>
          <p:cNvPr id="11" name="文本框 19"/>
          <p:cNvSpPr>
            <a:spLocks noChangeArrowheads="1"/>
          </p:cNvSpPr>
          <p:nvPr userDrawn="1"/>
        </p:nvSpPr>
        <p:spPr bwMode="auto">
          <a:xfrm>
            <a:off x="2858240" y="2990114"/>
            <a:ext cx="956343" cy="6929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07086" tIns="53545" rIns="107086" bIns="53545">
            <a:spAutoFit/>
          </a:bodyPr>
          <a:lstStyle/>
          <a:p>
            <a:pPr algn="ctr"/>
            <a:r>
              <a:rPr lang="en-US" sz="3800" b="1"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01</a:t>
            </a:r>
            <a:endParaRPr lang="zh-CN" altLang="en-US" sz="3800" b="1"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小标题2">
    <p:spTree>
      <p:nvGrpSpPr>
        <p:cNvPr id="1" name=""/>
        <p:cNvGrpSpPr/>
        <p:nvPr/>
      </p:nvGrpSpPr>
      <p:grpSpPr>
        <a:xfrm>
          <a:off x="0" y="0"/>
          <a:ext cx="0" cy="0"/>
          <a:chOff x="0" y="0"/>
          <a:chExt cx="0" cy="0"/>
        </a:xfrm>
      </p:grpSpPr>
      <p:grpSp>
        <p:nvGrpSpPr>
          <p:cNvPr id="10" name="组合 13"/>
          <p:cNvGrpSpPr/>
          <p:nvPr userDrawn="1"/>
        </p:nvGrpSpPr>
        <p:grpSpPr bwMode="auto">
          <a:xfrm>
            <a:off x="2516128" y="2530976"/>
            <a:ext cx="1641044" cy="1602663"/>
            <a:chOff x="0" y="0"/>
            <a:chExt cx="1387872" cy="1387872"/>
          </a:xfrm>
        </p:grpSpPr>
        <p:sp>
          <p:nvSpPr>
            <p:cNvPr id="11" name="同心圆 14"/>
            <p:cNvSpPr>
              <a:spLocks noChangeArrowheads="1"/>
            </p:cNvSpPr>
            <p:nvPr/>
          </p:nvSpPr>
          <p:spPr bwMode="auto">
            <a:xfrm>
              <a:off x="0" y="0"/>
              <a:ext cx="1387872" cy="1387872"/>
            </a:xfrm>
            <a:custGeom>
              <a:avLst/>
              <a:gdLst>
                <a:gd name="G0" fmla="+- 3311 0 0"/>
                <a:gd name="G1" fmla="+- 21600 0 3311"/>
                <a:gd name="G2" fmla="+- 21600 0 3311"/>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311" y="10800"/>
                  </a:moveTo>
                  <a:cubicBezTo>
                    <a:pt x="3311" y="14936"/>
                    <a:pt x="6664" y="18289"/>
                    <a:pt x="10800" y="18289"/>
                  </a:cubicBezTo>
                  <a:cubicBezTo>
                    <a:pt x="14936" y="18289"/>
                    <a:pt x="18289" y="14936"/>
                    <a:pt x="18289" y="10800"/>
                  </a:cubicBezTo>
                  <a:cubicBezTo>
                    <a:pt x="18289" y="6664"/>
                    <a:pt x="14936" y="3311"/>
                    <a:pt x="10800" y="3311"/>
                  </a:cubicBezTo>
                  <a:cubicBezTo>
                    <a:pt x="6664" y="3311"/>
                    <a:pt x="3311" y="6664"/>
                    <a:pt x="3311" y="10800"/>
                  </a:cubicBezTo>
                  <a:close/>
                </a:path>
              </a:pathLst>
            </a:custGeom>
            <a:solidFill>
              <a:srgbClr val="02918B"/>
            </a:solidFill>
            <a:ln>
              <a:noFill/>
            </a:ln>
            <a:extLst>
              <a:ext uri="{91240B29-F687-4F45-9708-019B960494DF}">
                <a14:hiddenLine xmlns:a14="http://schemas.microsoft.com/office/drawing/2010/main" w="25400">
                  <a:solidFill>
                    <a:srgbClr val="395E8A"/>
                  </a:solidFill>
                  <a:bevel/>
                </a14:hiddenLine>
              </a:ext>
            </a:extLst>
          </p:spPr>
          <p:txBody>
            <a:bodyPr anchor="ctr"/>
            <a:lstStyle/>
            <a:p>
              <a:pPr algn="ctr"/>
              <a:endParaRPr lang="zh-CN" altLang="zh-CN">
                <a:solidFill>
                  <a:schemeClr val="bg1">
                    <a:lumMod val="50000"/>
                  </a:schemeClr>
                </a:solidFill>
                <a:latin typeface="宋体" panose="02010600030101010101" pitchFamily="2" charset="-122"/>
                <a:sym typeface="宋体" panose="02010600030101010101" pitchFamily="2" charset="-122"/>
              </a:endParaRPr>
            </a:p>
          </p:txBody>
        </p:sp>
        <p:sp>
          <p:nvSpPr>
            <p:cNvPr id="12" name="空心弧 15"/>
            <p:cNvSpPr>
              <a:spLocks noChangeArrowheads="1"/>
            </p:cNvSpPr>
            <p:nvPr/>
          </p:nvSpPr>
          <p:spPr bwMode="auto">
            <a:xfrm rot="5400000">
              <a:off x="0" y="0"/>
              <a:ext cx="1387872" cy="1387872"/>
            </a:xfrm>
            <a:custGeom>
              <a:avLst/>
              <a:gdLst>
                <a:gd name="G0" fmla="+- 7506 0 0"/>
                <a:gd name="G1" fmla="+- 11796480 0 0"/>
                <a:gd name="G2" fmla="+- 0 0 11796480"/>
                <a:gd name="T0" fmla="*/ 0 256 1"/>
                <a:gd name="T1" fmla="*/ 180 256 1"/>
                <a:gd name="G3" fmla="+- 11796480 T0 T1"/>
                <a:gd name="T2" fmla="*/ 0 256 1"/>
                <a:gd name="T3" fmla="*/ 90 256 1"/>
                <a:gd name="G4" fmla="+- 11796480 T2 T3"/>
                <a:gd name="G5" fmla="*/ G4 2 1"/>
                <a:gd name="T4" fmla="*/ 90 256 1"/>
                <a:gd name="T5" fmla="*/ 0 256 1"/>
                <a:gd name="G6" fmla="+- 11796480 T4 T5"/>
                <a:gd name="G7" fmla="*/ G6 2 1"/>
                <a:gd name="G8" fmla="abs 11796480"/>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7506"/>
                <a:gd name="G18" fmla="*/ 7506 1 2"/>
                <a:gd name="G19" fmla="+- G18 5400 0"/>
                <a:gd name="G20" fmla="cos G19 11796480"/>
                <a:gd name="G21" fmla="sin G19 11796480"/>
                <a:gd name="G22" fmla="+- G20 10800 0"/>
                <a:gd name="G23" fmla="+- G21 10800 0"/>
                <a:gd name="G24" fmla="+- 10800 0 G20"/>
                <a:gd name="G25" fmla="+- 7506 10800 0"/>
                <a:gd name="G26" fmla="?: G9 G17 G25"/>
                <a:gd name="G27" fmla="?: G9 0 21600"/>
                <a:gd name="G28" fmla="cos 10800 11796480"/>
                <a:gd name="G29" fmla="sin 10800 11796480"/>
                <a:gd name="G30" fmla="sin 7506 11796480"/>
                <a:gd name="G31" fmla="+- G28 10800 0"/>
                <a:gd name="G32" fmla="+- G29 10800 0"/>
                <a:gd name="G33" fmla="+- G30 10800 0"/>
                <a:gd name="G34" fmla="?: G4 0 G31"/>
                <a:gd name="G35" fmla="?: 11796480 G34 0"/>
                <a:gd name="G36" fmla="?: G6 G35 G31"/>
                <a:gd name="G37" fmla="+- 21600 0 G36"/>
                <a:gd name="G38" fmla="?: G4 0 G33"/>
                <a:gd name="G39" fmla="?: 11796480 G38 G32"/>
                <a:gd name="G40" fmla="?: G6 G39 0"/>
                <a:gd name="G41" fmla="?: G4 G32 21600"/>
                <a:gd name="G42" fmla="?: G6 G41 G33"/>
                <a:gd name="T12" fmla="*/ 10800 w 21600"/>
                <a:gd name="T13" fmla="*/ 0 h 21600"/>
                <a:gd name="T14" fmla="*/ 1647 w 21600"/>
                <a:gd name="T15" fmla="*/ 10800 h 21600"/>
                <a:gd name="T16" fmla="*/ 10800 w 21600"/>
                <a:gd name="T17" fmla="*/ 3294 h 21600"/>
                <a:gd name="T18" fmla="*/ 19953 w 21600"/>
                <a:gd name="T19" fmla="*/ 10800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3294" y="10800"/>
                  </a:moveTo>
                  <a:cubicBezTo>
                    <a:pt x="3294" y="6654"/>
                    <a:pt x="6654" y="3294"/>
                    <a:pt x="10800" y="3294"/>
                  </a:cubicBezTo>
                  <a:cubicBezTo>
                    <a:pt x="14945" y="3293"/>
                    <a:pt x="18305" y="6654"/>
                    <a:pt x="18306" y="10799"/>
                  </a:cubicBezTo>
                  <a:lnTo>
                    <a:pt x="21600" y="10800"/>
                  </a:lnTo>
                  <a:cubicBezTo>
                    <a:pt x="21600" y="4835"/>
                    <a:pt x="16764" y="0"/>
                    <a:pt x="10800" y="0"/>
                  </a:cubicBezTo>
                  <a:cubicBezTo>
                    <a:pt x="4835" y="0"/>
                    <a:pt x="0" y="4835"/>
                    <a:pt x="0" y="10800"/>
                  </a:cubicBezTo>
                  <a:close/>
                </a:path>
              </a:pathLst>
            </a:custGeom>
            <a:solidFill>
              <a:schemeClr val="accent6">
                <a:lumMod val="20000"/>
                <a:lumOff val="80000"/>
                <a:alpha val="49000"/>
              </a:schemeClr>
            </a:solidFill>
            <a:ln>
              <a:noFill/>
            </a:ln>
            <a:extLst>
              <a:ext uri="{91240B29-F687-4F45-9708-019B960494DF}">
                <a14:hiddenLine xmlns:a14="http://schemas.microsoft.com/office/drawing/2010/main" w="25400">
                  <a:solidFill>
                    <a:srgbClr val="395E8A"/>
                  </a:solidFill>
                  <a:bevel/>
                </a14:hiddenLine>
              </a:ext>
            </a:extLst>
          </p:spPr>
          <p:txBody>
            <a:bodyPr anchor="ctr"/>
            <a:lstStyle/>
            <a:p>
              <a:pPr algn="ctr"/>
              <a:endParaRPr lang="zh-CN" altLang="zh-CN">
                <a:solidFill>
                  <a:schemeClr val="bg1">
                    <a:lumMod val="50000"/>
                  </a:schemeClr>
                </a:solidFill>
                <a:latin typeface="宋体" panose="02010600030101010101" pitchFamily="2" charset="-122"/>
                <a:sym typeface="宋体" panose="02010600030101010101" pitchFamily="2" charset="-122"/>
              </a:endParaRPr>
            </a:p>
          </p:txBody>
        </p:sp>
      </p:grpSp>
      <p:sp>
        <p:nvSpPr>
          <p:cNvPr id="13" name="文本框 19"/>
          <p:cNvSpPr>
            <a:spLocks noChangeArrowheads="1"/>
          </p:cNvSpPr>
          <p:nvPr userDrawn="1"/>
        </p:nvSpPr>
        <p:spPr bwMode="auto">
          <a:xfrm>
            <a:off x="2876089" y="3000622"/>
            <a:ext cx="956343" cy="6929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07086" tIns="53545" rIns="107086" bIns="53545">
            <a:spAutoFit/>
          </a:bodyPr>
          <a:lstStyle/>
          <a:p>
            <a:pPr algn="ctr"/>
            <a:r>
              <a:rPr lang="en-US" sz="3800" b="1"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02</a:t>
            </a:r>
            <a:endParaRPr lang="zh-CN" altLang="en-US" sz="3800" b="1"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小标题3">
    <p:spTree>
      <p:nvGrpSpPr>
        <p:cNvPr id="1" name=""/>
        <p:cNvGrpSpPr/>
        <p:nvPr/>
      </p:nvGrpSpPr>
      <p:grpSpPr>
        <a:xfrm>
          <a:off x="0" y="0"/>
          <a:ext cx="0" cy="0"/>
          <a:chOff x="0" y="0"/>
          <a:chExt cx="0" cy="0"/>
        </a:xfrm>
      </p:grpSpPr>
      <p:grpSp>
        <p:nvGrpSpPr>
          <p:cNvPr id="6" name="组合 9"/>
          <p:cNvGrpSpPr/>
          <p:nvPr userDrawn="1"/>
        </p:nvGrpSpPr>
        <p:grpSpPr bwMode="auto">
          <a:xfrm>
            <a:off x="2510295" y="2543017"/>
            <a:ext cx="1641044" cy="1602663"/>
            <a:chOff x="0" y="0"/>
            <a:chExt cx="1387872" cy="1387872"/>
          </a:xfrm>
        </p:grpSpPr>
        <p:sp>
          <p:nvSpPr>
            <p:cNvPr id="7" name="同心圆 11"/>
            <p:cNvSpPr>
              <a:spLocks noChangeArrowheads="1"/>
            </p:cNvSpPr>
            <p:nvPr/>
          </p:nvSpPr>
          <p:spPr bwMode="auto">
            <a:xfrm>
              <a:off x="0" y="0"/>
              <a:ext cx="1387872" cy="1387872"/>
            </a:xfrm>
            <a:custGeom>
              <a:avLst/>
              <a:gdLst>
                <a:gd name="G0" fmla="+- 3311 0 0"/>
                <a:gd name="G1" fmla="+- 21600 0 3311"/>
                <a:gd name="G2" fmla="+- 21600 0 3311"/>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311" y="10800"/>
                  </a:moveTo>
                  <a:cubicBezTo>
                    <a:pt x="3311" y="14936"/>
                    <a:pt x="6664" y="18289"/>
                    <a:pt x="10800" y="18289"/>
                  </a:cubicBezTo>
                  <a:cubicBezTo>
                    <a:pt x="14936" y="18289"/>
                    <a:pt x="18289" y="14936"/>
                    <a:pt x="18289" y="10800"/>
                  </a:cubicBezTo>
                  <a:cubicBezTo>
                    <a:pt x="18289" y="6664"/>
                    <a:pt x="14936" y="3311"/>
                    <a:pt x="10800" y="3311"/>
                  </a:cubicBezTo>
                  <a:cubicBezTo>
                    <a:pt x="6664" y="3311"/>
                    <a:pt x="3311" y="6664"/>
                    <a:pt x="3311" y="10800"/>
                  </a:cubicBezTo>
                  <a:close/>
                </a:path>
              </a:pathLst>
            </a:custGeom>
            <a:solidFill>
              <a:srgbClr val="F47349"/>
            </a:solidFill>
            <a:ln>
              <a:noFill/>
            </a:ln>
            <a:extLst>
              <a:ext uri="{91240B29-F687-4F45-9708-019B960494DF}">
                <a14:hiddenLine xmlns:a14="http://schemas.microsoft.com/office/drawing/2010/main" w="25400">
                  <a:solidFill>
                    <a:srgbClr val="395E8A"/>
                  </a:solidFill>
                  <a:bevel/>
                </a14:hiddenLine>
              </a:ext>
            </a:extLst>
          </p:spPr>
          <p:txBody>
            <a:bodyPr anchor="ctr"/>
            <a:lstStyle/>
            <a:p>
              <a:pPr algn="ctr"/>
              <a:endParaRPr lang="zh-CN" altLang="zh-CN">
                <a:solidFill>
                  <a:schemeClr val="bg1">
                    <a:lumMod val="50000"/>
                  </a:schemeClr>
                </a:solidFill>
                <a:latin typeface="宋体" panose="02010600030101010101" pitchFamily="2" charset="-122"/>
                <a:sym typeface="宋体" panose="02010600030101010101" pitchFamily="2" charset="-122"/>
              </a:endParaRPr>
            </a:p>
          </p:txBody>
        </p:sp>
        <p:sp>
          <p:nvSpPr>
            <p:cNvPr id="8" name="空心弧 12"/>
            <p:cNvSpPr>
              <a:spLocks noChangeArrowheads="1"/>
            </p:cNvSpPr>
            <p:nvPr/>
          </p:nvSpPr>
          <p:spPr bwMode="auto">
            <a:xfrm rot="5400000">
              <a:off x="0" y="0"/>
              <a:ext cx="1387872" cy="1387872"/>
            </a:xfrm>
            <a:custGeom>
              <a:avLst/>
              <a:gdLst>
                <a:gd name="G0" fmla="+- 7411 0 0"/>
                <a:gd name="G1" fmla="+- 11796480 0 0"/>
                <a:gd name="G2" fmla="+- 0 0 11796480"/>
                <a:gd name="T0" fmla="*/ 0 256 1"/>
                <a:gd name="T1" fmla="*/ 180 256 1"/>
                <a:gd name="G3" fmla="+- 11796480 T0 T1"/>
                <a:gd name="T2" fmla="*/ 0 256 1"/>
                <a:gd name="T3" fmla="*/ 90 256 1"/>
                <a:gd name="G4" fmla="+- 11796480 T2 T3"/>
                <a:gd name="G5" fmla="*/ G4 2 1"/>
                <a:gd name="T4" fmla="*/ 90 256 1"/>
                <a:gd name="T5" fmla="*/ 0 256 1"/>
                <a:gd name="G6" fmla="+- 11796480 T4 T5"/>
                <a:gd name="G7" fmla="*/ G6 2 1"/>
                <a:gd name="G8" fmla="abs 11796480"/>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7411"/>
                <a:gd name="G18" fmla="*/ 7411 1 2"/>
                <a:gd name="G19" fmla="+- G18 5400 0"/>
                <a:gd name="G20" fmla="cos G19 11796480"/>
                <a:gd name="G21" fmla="sin G19 11796480"/>
                <a:gd name="G22" fmla="+- G20 10800 0"/>
                <a:gd name="G23" fmla="+- G21 10800 0"/>
                <a:gd name="G24" fmla="+- 10800 0 G20"/>
                <a:gd name="G25" fmla="+- 7411 10800 0"/>
                <a:gd name="G26" fmla="?: G9 G17 G25"/>
                <a:gd name="G27" fmla="?: G9 0 21600"/>
                <a:gd name="G28" fmla="cos 10800 11796480"/>
                <a:gd name="G29" fmla="sin 10800 11796480"/>
                <a:gd name="G30" fmla="sin 7411 11796480"/>
                <a:gd name="G31" fmla="+- G28 10800 0"/>
                <a:gd name="G32" fmla="+- G29 10800 0"/>
                <a:gd name="G33" fmla="+- G30 10800 0"/>
                <a:gd name="G34" fmla="?: G4 0 G31"/>
                <a:gd name="G35" fmla="?: 11796480 G34 0"/>
                <a:gd name="G36" fmla="?: G6 G35 G31"/>
                <a:gd name="G37" fmla="+- 21600 0 G36"/>
                <a:gd name="G38" fmla="?: G4 0 G33"/>
                <a:gd name="G39" fmla="?: 11796480 G38 G32"/>
                <a:gd name="G40" fmla="?: G6 G39 0"/>
                <a:gd name="G41" fmla="?: G4 G32 21600"/>
                <a:gd name="G42" fmla="?: G6 G41 G33"/>
                <a:gd name="T12" fmla="*/ 10800 w 21600"/>
                <a:gd name="T13" fmla="*/ 0 h 21600"/>
                <a:gd name="T14" fmla="*/ 1694 w 21600"/>
                <a:gd name="T15" fmla="*/ 10800 h 21600"/>
                <a:gd name="T16" fmla="*/ 10800 w 21600"/>
                <a:gd name="T17" fmla="*/ 3389 h 21600"/>
                <a:gd name="T18" fmla="*/ 19906 w 21600"/>
                <a:gd name="T19" fmla="*/ 10800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3389" y="10800"/>
                  </a:moveTo>
                  <a:cubicBezTo>
                    <a:pt x="3389" y="6707"/>
                    <a:pt x="6707" y="3389"/>
                    <a:pt x="10800" y="3389"/>
                  </a:cubicBezTo>
                  <a:cubicBezTo>
                    <a:pt x="14892" y="3388"/>
                    <a:pt x="18210" y="6707"/>
                    <a:pt x="18211" y="10799"/>
                  </a:cubicBezTo>
                  <a:lnTo>
                    <a:pt x="21600" y="10800"/>
                  </a:lnTo>
                  <a:cubicBezTo>
                    <a:pt x="21600" y="4835"/>
                    <a:pt x="16764" y="0"/>
                    <a:pt x="10800" y="0"/>
                  </a:cubicBezTo>
                  <a:cubicBezTo>
                    <a:pt x="4835" y="0"/>
                    <a:pt x="0" y="4835"/>
                    <a:pt x="0" y="10800"/>
                  </a:cubicBezTo>
                  <a:close/>
                </a:path>
              </a:pathLst>
            </a:custGeom>
            <a:solidFill>
              <a:srgbClr val="00B0F0">
                <a:alpha val="48000"/>
              </a:srgbClr>
            </a:solidFill>
            <a:ln>
              <a:noFill/>
            </a:ln>
            <a:extLst>
              <a:ext uri="{91240B29-F687-4F45-9708-019B960494DF}">
                <a14:hiddenLine xmlns:a14="http://schemas.microsoft.com/office/drawing/2010/main" w="25400">
                  <a:solidFill>
                    <a:srgbClr val="395E8A"/>
                  </a:solidFill>
                  <a:bevel/>
                </a14:hiddenLine>
              </a:ext>
            </a:extLst>
          </p:spPr>
          <p:txBody>
            <a:bodyPr anchor="ctr"/>
            <a:lstStyle/>
            <a:p>
              <a:pPr algn="ctr"/>
              <a:endParaRPr lang="zh-CN" altLang="zh-CN">
                <a:solidFill>
                  <a:schemeClr val="bg1">
                    <a:lumMod val="50000"/>
                  </a:schemeClr>
                </a:solidFill>
                <a:latin typeface="宋体" panose="02010600030101010101" pitchFamily="2" charset="-122"/>
                <a:sym typeface="宋体" panose="02010600030101010101" pitchFamily="2" charset="-122"/>
              </a:endParaRPr>
            </a:p>
          </p:txBody>
        </p:sp>
      </p:grpSp>
      <p:sp>
        <p:nvSpPr>
          <p:cNvPr id="9" name="文本框 19"/>
          <p:cNvSpPr>
            <a:spLocks noChangeArrowheads="1"/>
          </p:cNvSpPr>
          <p:nvPr userDrawn="1"/>
        </p:nvSpPr>
        <p:spPr bwMode="auto">
          <a:xfrm>
            <a:off x="2888919" y="3006620"/>
            <a:ext cx="956343" cy="6929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07086" tIns="53545" rIns="107086" bIns="53545">
            <a:spAutoFit/>
          </a:bodyPr>
          <a:lstStyle/>
          <a:p>
            <a:pPr algn="ctr"/>
            <a:r>
              <a:rPr lang="en-US" sz="3800" b="1"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03</a:t>
            </a:r>
            <a:endParaRPr lang="zh-CN" altLang="en-US" sz="3800" b="1"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fontAlgn="base"/>
            <a:endParaRPr lang="zh-CN" altLang="en-US" strike="noStrike" noProof="1"/>
          </a:p>
        </p:txBody>
      </p:sp>
      <p:sp>
        <p:nvSpPr>
          <p:cNvPr id="5" name="页脚占位符 4"/>
          <p:cNvSpPr>
            <a:spLocks noGrp="1"/>
          </p:cNvSpPr>
          <p:nvPr>
            <p:ph type="ftr" sz="quarter" idx="11"/>
          </p:nvPr>
        </p:nvSpPr>
        <p:spPr/>
        <p:txBody>
          <a:bodyPr/>
          <a:p>
            <a:pPr lvl="0" fontAlgn="base"/>
            <a:endParaRPr lang="zh-CN" strike="noStrike" noProof="1"/>
          </a:p>
        </p:txBody>
      </p:sp>
      <p:sp>
        <p:nvSpPr>
          <p:cNvPr id="6" name="灯片编号占位符 5"/>
          <p:cNvSpPr>
            <a:spLocks noGrp="1"/>
          </p:cNvSpPr>
          <p:nvPr>
            <p:ph type="sldNum" sz="quarter" idx="12"/>
          </p:nvPr>
        </p:nvSpPr>
        <p:spPr/>
        <p:txBody>
          <a:bodyPr/>
          <a:p>
            <a:pPr lvl="0" fontAlgn="base"/>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p:txBody>
      </p:sp>
      <p:sp>
        <p:nvSpPr>
          <p:cNvPr id="4" name="日期占位符 3"/>
          <p:cNvSpPr>
            <a:spLocks noGrp="1"/>
          </p:cNvSpPr>
          <p:nvPr>
            <p:ph type="dt" sz="half" idx="10"/>
          </p:nvPr>
        </p:nvSpPr>
        <p:spPr/>
        <p:txBody>
          <a:bodyPr/>
          <a:p>
            <a:pPr lvl="0" fontAlgn="base"/>
            <a:endParaRPr lang="zh-CN" altLang="en-US" strike="noStrike" noProof="1"/>
          </a:p>
        </p:txBody>
      </p:sp>
      <p:sp>
        <p:nvSpPr>
          <p:cNvPr id="5" name="页脚占位符 4"/>
          <p:cNvSpPr>
            <a:spLocks noGrp="1"/>
          </p:cNvSpPr>
          <p:nvPr>
            <p:ph type="ftr" sz="quarter" idx="11"/>
          </p:nvPr>
        </p:nvSpPr>
        <p:spPr/>
        <p:txBody>
          <a:bodyPr/>
          <a:p>
            <a:pPr lvl="0" fontAlgn="base"/>
            <a:endParaRPr lang="zh-CN" strike="noStrike" noProof="1"/>
          </a:p>
        </p:txBody>
      </p:sp>
      <p:sp>
        <p:nvSpPr>
          <p:cNvPr id="6" name="灯片编号占位符 5"/>
          <p:cNvSpPr>
            <a:spLocks noGrp="1"/>
          </p:cNvSpPr>
          <p:nvPr>
            <p:ph type="sldNum" sz="quarter" idx="12"/>
          </p:nvPr>
        </p:nvSpPr>
        <p:spPr/>
        <p:txBody>
          <a:bodyPr/>
          <a:p>
            <a:pPr lvl="0" fontAlgn="base"/>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457200" y="1600200"/>
            <a:ext cx="4032504" cy="4525963"/>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54296" y="1600200"/>
            <a:ext cx="4032504" cy="4525963"/>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p>
            <a:pPr lvl="0" fontAlgn="base"/>
            <a:endParaRPr lang="zh-CN" altLang="en-US" strike="noStrike" noProof="1"/>
          </a:p>
        </p:txBody>
      </p:sp>
      <p:sp>
        <p:nvSpPr>
          <p:cNvPr id="6" name="页脚占位符 5"/>
          <p:cNvSpPr>
            <a:spLocks noGrp="1"/>
          </p:cNvSpPr>
          <p:nvPr>
            <p:ph type="ftr" sz="quarter" idx="11"/>
          </p:nvPr>
        </p:nvSpPr>
        <p:spPr/>
        <p:txBody>
          <a:bodyPr/>
          <a:p>
            <a:pPr lvl="0" fontAlgn="base"/>
            <a:endParaRPr lang="zh-CN" strike="noStrike" noProof="1"/>
          </a:p>
        </p:txBody>
      </p:sp>
      <p:sp>
        <p:nvSpPr>
          <p:cNvPr id="7" name="灯片编号占位符 6"/>
          <p:cNvSpPr>
            <a:spLocks noGrp="1"/>
          </p:cNvSpPr>
          <p:nvPr>
            <p:ph type="sldNum" sz="quarter" idx="12"/>
          </p:nvPr>
        </p:nvSpPr>
        <p:spPr/>
        <p:txBody>
          <a:bodyPr/>
          <a:p>
            <a:pPr lvl="0" fontAlgn="base"/>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890081" y="2665379"/>
            <a:ext cx="3655181"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4692704" y="2665379"/>
            <a:ext cx="3673182"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p>
            <a:pPr lvl="0" fontAlgn="base"/>
            <a:endParaRPr lang="zh-CN" altLang="en-US" strike="noStrike" noProof="1"/>
          </a:p>
        </p:txBody>
      </p:sp>
      <p:sp>
        <p:nvSpPr>
          <p:cNvPr id="8" name="页脚占位符 7"/>
          <p:cNvSpPr>
            <a:spLocks noGrp="1"/>
          </p:cNvSpPr>
          <p:nvPr>
            <p:ph type="ftr" sz="quarter" idx="11"/>
          </p:nvPr>
        </p:nvSpPr>
        <p:spPr/>
        <p:txBody>
          <a:bodyPr/>
          <a:p>
            <a:pPr lvl="0" fontAlgn="base"/>
            <a:endParaRPr lang="zh-CN" strike="noStrike" noProof="1"/>
          </a:p>
        </p:txBody>
      </p:sp>
      <p:sp>
        <p:nvSpPr>
          <p:cNvPr id="9" name="灯片编号占位符 8"/>
          <p:cNvSpPr>
            <a:spLocks noGrp="1"/>
          </p:cNvSpPr>
          <p:nvPr>
            <p:ph type="sldNum" sz="quarter" idx="12"/>
          </p:nvPr>
        </p:nvSpPr>
        <p:spPr/>
        <p:txBody>
          <a:bodyPr/>
          <a:p>
            <a:pPr lvl="0" fontAlgn="base"/>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p>
            <a:pPr lvl="0" fontAlgn="base"/>
            <a:endParaRPr lang="zh-CN" altLang="en-US" strike="noStrike" noProof="1"/>
          </a:p>
        </p:txBody>
      </p:sp>
      <p:sp>
        <p:nvSpPr>
          <p:cNvPr id="4" name="页脚占位符 3"/>
          <p:cNvSpPr>
            <a:spLocks noGrp="1"/>
          </p:cNvSpPr>
          <p:nvPr>
            <p:ph type="ftr" sz="quarter" idx="11"/>
          </p:nvPr>
        </p:nvSpPr>
        <p:spPr/>
        <p:txBody>
          <a:bodyPr/>
          <a:p>
            <a:pPr lvl="0" fontAlgn="base"/>
            <a:endParaRPr lang="zh-CN" strike="noStrike" noProof="1"/>
          </a:p>
        </p:txBody>
      </p:sp>
      <p:sp>
        <p:nvSpPr>
          <p:cNvPr id="5" name="灯片编号占位符 4"/>
          <p:cNvSpPr>
            <a:spLocks noGrp="1"/>
          </p:cNvSpPr>
          <p:nvPr>
            <p:ph type="sldNum" sz="quarter" idx="12"/>
          </p:nvPr>
        </p:nvSpPr>
        <p:spPr/>
        <p:txBody>
          <a:bodyPr/>
          <a:p>
            <a:pPr lvl="0" fontAlgn="base"/>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lvl="0" fontAlgn="base"/>
            <a:endParaRPr lang="zh-CN" altLang="en-US" strike="noStrike" noProof="1"/>
          </a:p>
        </p:txBody>
      </p:sp>
      <p:sp>
        <p:nvSpPr>
          <p:cNvPr id="3" name="页脚占位符 2"/>
          <p:cNvSpPr>
            <a:spLocks noGrp="1"/>
          </p:cNvSpPr>
          <p:nvPr>
            <p:ph type="ftr" sz="quarter" idx="11"/>
          </p:nvPr>
        </p:nvSpPr>
        <p:spPr/>
        <p:txBody>
          <a:bodyPr/>
          <a:p>
            <a:pPr lvl="0" fontAlgn="base"/>
            <a:endParaRPr lang="zh-CN" strike="noStrike" noProof="1"/>
          </a:p>
        </p:txBody>
      </p:sp>
      <p:sp>
        <p:nvSpPr>
          <p:cNvPr id="4" name="灯片编号占位符 3"/>
          <p:cNvSpPr>
            <a:spLocks noGrp="1"/>
          </p:cNvSpPr>
          <p:nvPr>
            <p:ph type="sldNum" sz="quarter" idx="12"/>
          </p:nvPr>
        </p:nvSpPr>
        <p:spPr/>
        <p:txBody>
          <a:bodyPr/>
          <a:p>
            <a:pPr lvl="0" fontAlgn="base"/>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lvl="0" fontAlgn="base"/>
            <a:endParaRPr lang="zh-CN" altLang="en-US" strike="noStrike" noProof="1"/>
          </a:p>
        </p:txBody>
      </p:sp>
      <p:sp>
        <p:nvSpPr>
          <p:cNvPr id="6" name="页脚占位符 5"/>
          <p:cNvSpPr>
            <a:spLocks noGrp="1"/>
          </p:cNvSpPr>
          <p:nvPr>
            <p:ph type="ftr" sz="quarter" idx="11"/>
          </p:nvPr>
        </p:nvSpPr>
        <p:spPr/>
        <p:txBody>
          <a:bodyPr/>
          <a:p>
            <a:pPr lvl="0" fontAlgn="base"/>
            <a:endParaRPr lang="zh-CN" strike="noStrike" noProof="1"/>
          </a:p>
        </p:txBody>
      </p:sp>
      <p:sp>
        <p:nvSpPr>
          <p:cNvPr id="7" name="灯片编号占位符 6"/>
          <p:cNvSpPr>
            <a:spLocks noGrp="1"/>
          </p:cNvSpPr>
          <p:nvPr>
            <p:ph type="sldNum" sz="quarter" idx="12"/>
          </p:nvPr>
        </p:nvSpPr>
        <p:spPr/>
        <p:txBody>
          <a:bodyPr/>
          <a:p>
            <a:pPr lvl="0" fontAlgn="base"/>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fontAlgn="base"/>
            <a:endParaRPr lang="zh-CN" altLang="en-US" strike="noStrike" noProof="1"/>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lvl="0" fontAlgn="base"/>
            <a:endParaRPr lang="zh-CN" altLang="en-US" strike="noStrike" noProof="1"/>
          </a:p>
        </p:txBody>
      </p:sp>
      <p:sp>
        <p:nvSpPr>
          <p:cNvPr id="6" name="页脚占位符 5"/>
          <p:cNvSpPr>
            <a:spLocks noGrp="1"/>
          </p:cNvSpPr>
          <p:nvPr>
            <p:ph type="ftr" sz="quarter" idx="11"/>
          </p:nvPr>
        </p:nvSpPr>
        <p:spPr/>
        <p:txBody>
          <a:bodyPr/>
          <a:p>
            <a:pPr lvl="0" fontAlgn="base"/>
            <a:endParaRPr lang="zh-CN" strike="noStrike" noProof="1"/>
          </a:p>
        </p:txBody>
      </p:sp>
      <p:sp>
        <p:nvSpPr>
          <p:cNvPr id="7" name="灯片编号占位符 6"/>
          <p:cNvSpPr>
            <a:spLocks noGrp="1"/>
          </p:cNvSpPr>
          <p:nvPr>
            <p:ph type="sldNum" sz="quarter" idx="12"/>
          </p:nvPr>
        </p:nvSpPr>
        <p:spPr/>
        <p:txBody>
          <a:bodyPr/>
          <a:p>
            <a:pPr lvl="0" fontAlgn="base"/>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6" Type="http://schemas.openxmlformats.org/officeDocument/2006/relationships/theme" Target="../theme/theme1.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1026" name="标题 1025"/>
          <p:cNvSpPr>
            <a:spLocks noGrp="1"/>
          </p:cNvSpPr>
          <p:nvPr>
            <p:ph type="title"/>
          </p:nvPr>
        </p:nvSpPr>
        <p:spPr>
          <a:xfrm>
            <a:off x="457200" y="274638"/>
            <a:ext cx="8229600" cy="1143000"/>
          </a:xfrm>
          <a:prstGeom prst="rect">
            <a:avLst/>
          </a:prstGeom>
          <a:noFill/>
          <a:ln w="9525">
            <a:noFill/>
          </a:ln>
        </p:spPr>
        <p:txBody>
          <a:bodyPr anchor="ctr"/>
          <a:p>
            <a:pPr lvl="0"/>
            <a:r>
              <a:rPr lang="zh-CN" altLang="en-US"/>
              <a:t>单击此处编辑母版标题样式</a:t>
            </a:r>
            <a:endParaRPr lang="zh-CN" altLang="en-US"/>
          </a:p>
        </p:txBody>
      </p:sp>
      <p:sp>
        <p:nvSpPr>
          <p:cNvPr id="1027" name="文本占位符 1026"/>
          <p:cNvSpPr>
            <a:spLocks noGrp="1"/>
          </p:cNvSpPr>
          <p:nvPr>
            <p:ph type="body"/>
          </p:nvPr>
        </p:nvSpPr>
        <p:spPr>
          <a:xfrm>
            <a:off x="457200" y="1600200"/>
            <a:ext cx="8229600" cy="4525963"/>
          </a:xfrm>
          <a:prstGeom prst="rect">
            <a:avLst/>
          </a:prstGeom>
          <a:noFill/>
          <a:ln w="9525">
            <a:noFill/>
          </a:ln>
        </p:spPr>
        <p:txBody>
          <a:bodyPr anchor="t"/>
          <a:p>
            <a:pPr lvl="0"/>
            <a:r>
              <a:rPr lang="zh-CN" altLang="en-US"/>
              <a:t>单击此处编辑母版文本样式</a:t>
            </a:r>
            <a:endParaRPr lang="zh-CN" altLang="en-US"/>
          </a:p>
          <a:p>
            <a:pPr lvl="1" indent="-285750"/>
            <a:r>
              <a:rPr lang="zh-CN" altLang="en-US"/>
              <a:t>第二级</a:t>
            </a:r>
            <a:endParaRPr lang="zh-CN" altLang="en-US"/>
          </a:p>
          <a:p>
            <a:pPr lvl="2" indent="-228600"/>
            <a:r>
              <a:rPr lang="zh-CN" altLang="en-US"/>
              <a:t>第三级</a:t>
            </a:r>
            <a:endParaRPr lang="zh-CN" altLang="en-US"/>
          </a:p>
          <a:p>
            <a:pPr lvl="3" indent="-228600"/>
            <a:r>
              <a:rPr lang="zh-CN" altLang="en-US"/>
              <a:t>第四级</a:t>
            </a:r>
            <a:endParaRPr lang="zh-CN" altLang="en-US"/>
          </a:p>
          <a:p>
            <a:pPr lvl="4" indent="-228600"/>
            <a:r>
              <a:rPr lang="zh-CN" altLang="en-US"/>
              <a:t>第五级</a:t>
            </a:r>
            <a:endParaRPr lang="zh-CN" altLang="en-US"/>
          </a:p>
        </p:txBody>
      </p:sp>
      <p:sp>
        <p:nvSpPr>
          <p:cNvPr id="1028" name="日期占位符 1027"/>
          <p:cNvSpPr>
            <a:spLocks noGrp="1"/>
          </p:cNvSpPr>
          <p:nvPr>
            <p:ph type="dt" sz="half" idx="2"/>
          </p:nvPr>
        </p:nvSpPr>
        <p:spPr>
          <a:xfrm>
            <a:off x="457200" y="6245225"/>
            <a:ext cx="2133600" cy="476250"/>
          </a:xfrm>
          <a:prstGeom prst="rect">
            <a:avLst/>
          </a:prstGeom>
          <a:noFill/>
          <a:ln w="9525">
            <a:noFill/>
          </a:ln>
        </p:spPr>
        <p:txBody>
          <a:bodyPr/>
          <a:lstStyle>
            <a:lvl1pPr>
              <a:defRPr sz="1400"/>
            </a:lvl1pPr>
          </a:lstStyle>
          <a:p>
            <a:pPr lvl="0" fontAlgn="base"/>
            <a:endParaRPr lang="zh-CN" altLang="en-US" strike="noStrike" noProof="1"/>
          </a:p>
        </p:txBody>
      </p:sp>
      <p:sp>
        <p:nvSpPr>
          <p:cNvPr id="1029" name="页脚占位符 1028"/>
          <p:cNvSpPr>
            <a:spLocks noGrp="1"/>
          </p:cNvSpPr>
          <p:nvPr>
            <p:ph type="ftr" sz="quarter" idx="3"/>
          </p:nvPr>
        </p:nvSpPr>
        <p:spPr>
          <a:xfrm>
            <a:off x="3124200" y="6245225"/>
            <a:ext cx="2895600" cy="476250"/>
          </a:xfrm>
          <a:prstGeom prst="rect">
            <a:avLst/>
          </a:prstGeom>
          <a:noFill/>
          <a:ln w="9525">
            <a:noFill/>
          </a:ln>
        </p:spPr>
        <p:txBody>
          <a:bodyPr/>
          <a:lstStyle>
            <a:lvl1pPr algn="ctr">
              <a:defRPr sz="1400"/>
            </a:lvl1pPr>
          </a:lstStyle>
          <a:p>
            <a:pPr lvl="0" fontAlgn="base"/>
            <a:endParaRPr lang="zh-CN" strike="noStrike" noProof="1"/>
          </a:p>
        </p:txBody>
      </p:sp>
      <p:sp>
        <p:nvSpPr>
          <p:cNvPr id="1030" name="灯片编号占位符 1029"/>
          <p:cNvSpPr>
            <a:spLocks noGrp="1"/>
          </p:cNvSpPr>
          <p:nvPr>
            <p:ph type="sldNum" sz="quarter" idx="4"/>
          </p:nvPr>
        </p:nvSpPr>
        <p:spPr>
          <a:xfrm>
            <a:off x="6553200" y="6245225"/>
            <a:ext cx="2133600" cy="476250"/>
          </a:xfrm>
          <a:prstGeom prst="rect">
            <a:avLst/>
          </a:prstGeom>
          <a:noFill/>
          <a:ln w="9525">
            <a:noFill/>
          </a:ln>
        </p:spPr>
        <p:txBody>
          <a:bodyPr/>
          <a:lstStyle>
            <a:lvl1pPr algn="r">
              <a:defRPr sz="1400"/>
            </a:lvl1pPr>
          </a:lstStyle>
          <a:p>
            <a:pPr lvl="0" fontAlgn="base"/>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Lst>
  <p:hf sldNum="0" hdr="0" ftr="0" dt="0"/>
  <p:txStyles>
    <p:titleStyle>
      <a:lvl1pPr marL="0" lvl="0" indent="0" algn="ctr" defTabSz="914400" eaLnBrk="1" fontAlgn="base" latinLnBrk="0" hangingPunct="1">
        <a:lnSpc>
          <a:spcPct val="100000"/>
        </a:lnSpc>
        <a:spcBef>
          <a:spcPct val="0"/>
        </a:spcBef>
        <a:spcAft>
          <a:spcPct val="0"/>
        </a:spcAft>
        <a:buNone/>
        <a:defRPr sz="4400" b="0" i="0" u="none" kern="1200" baseline="0">
          <a:solidFill>
            <a:schemeClr val="tx2"/>
          </a:solidFill>
          <a:latin typeface="+mj-lt"/>
          <a:ea typeface="+mj-ea"/>
          <a:cs typeface="+mj-cs"/>
        </a:defRPr>
      </a:lvl1pPr>
    </p:titleStyle>
    <p:bodyStyle>
      <a:lvl1pPr marL="342900" lvl="0" indent="-342900" algn="l" defTabSz="914400" eaLnBrk="1" fontAlgn="base" latinLnBrk="0" hangingPunct="1">
        <a:lnSpc>
          <a:spcPct val="100000"/>
        </a:lnSpc>
        <a:spcBef>
          <a:spcPct val="20000"/>
        </a:spcBef>
        <a:spcAft>
          <a:spcPct val="0"/>
        </a:spcAft>
        <a:buChar char="•"/>
        <a:defRPr sz="3200" b="0" i="0" u="none" kern="1200" baseline="0">
          <a:solidFill>
            <a:schemeClr val="tx1"/>
          </a:solidFill>
          <a:latin typeface="+mn-lt"/>
          <a:ea typeface="+mn-ea"/>
          <a:cs typeface="+mn-cs"/>
        </a:defRPr>
      </a:lvl1pPr>
      <a:lvl2pPr marL="742950" lvl="1" indent="-285750" algn="l" defTabSz="914400" eaLnBrk="1" fontAlgn="base" latinLnBrk="0" hangingPunct="1">
        <a:lnSpc>
          <a:spcPct val="100000"/>
        </a:lnSpc>
        <a:spcBef>
          <a:spcPct val="20000"/>
        </a:spcBef>
        <a:spcAft>
          <a:spcPct val="0"/>
        </a:spcAft>
        <a:buChar char="–"/>
        <a:defRPr sz="2800" b="0" i="0" u="none" kern="1200" baseline="0">
          <a:solidFill>
            <a:schemeClr val="tx1"/>
          </a:solidFill>
          <a:latin typeface="+mn-lt"/>
          <a:ea typeface="+mn-ea"/>
          <a:cs typeface="+mn-cs"/>
        </a:defRPr>
      </a:lvl2pPr>
      <a:lvl3pPr marL="1143000" lvl="2" indent="-228600" algn="l" defTabSz="914400" eaLnBrk="1" fontAlgn="base" latinLnBrk="0" hangingPunct="1">
        <a:lnSpc>
          <a:spcPct val="100000"/>
        </a:lnSpc>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4pPr>
      <a:lvl5pPr marL="2057400" lvl="4"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2pPr>
      <a:lvl3pPr marL="914400" lvl="2"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3pPr>
      <a:lvl4pPr marL="1371600" lvl="3"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4pPr>
      <a:lvl5pPr marL="1828800" lvl="4"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5pPr>
      <a:lvl6pPr marL="2286000" lvl="5"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6pPr>
      <a:lvl7pPr marL="2743200" lvl="6"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7pPr>
      <a:lvl8pPr marL="3200400" lvl="7"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8pPr>
      <a:lvl9pPr marL="3657600" lvl="8"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png"/></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659641" y="2613827"/>
            <a:ext cx="4652128" cy="1026160"/>
          </a:xfrm>
          <a:prstGeom prst="rect">
            <a:avLst/>
          </a:prstGeom>
          <a:noFill/>
        </p:spPr>
        <p:txBody>
          <a:bodyPr wrap="square" rtlCol="0">
            <a:spAutoFit/>
          </a:bodyPr>
          <a:lstStyle/>
          <a:p>
            <a:pPr algn="just">
              <a:lnSpc>
                <a:spcPct val="150000"/>
              </a:lnSpc>
            </a:pPr>
            <a:r>
              <a:rPr lang="zh-CN" altLang="en-US" sz="4050" b="1" dirty="0">
                <a:solidFill>
                  <a:srgbClr val="ED7D31"/>
                </a:solidFill>
                <a:latin typeface="Times New Roman" panose="02020603050405020304" pitchFamily="18" charset="0"/>
                <a:ea typeface="微软雅黑" panose="020B0503020204020204" pitchFamily="34" charset="-122"/>
              </a:rPr>
              <a:t>考点</a:t>
            </a:r>
            <a:r>
              <a:rPr lang="en-US" altLang="zh-CN" sz="4050" b="1" dirty="0" smtClean="0">
                <a:solidFill>
                  <a:srgbClr val="ED7D31"/>
                </a:solidFill>
                <a:latin typeface="Times New Roman" panose="02020603050405020304" pitchFamily="18" charset="0"/>
                <a:ea typeface="微软雅黑" panose="020B0503020204020204" pitchFamily="34" charset="-122"/>
              </a:rPr>
              <a:t>15 </a:t>
            </a:r>
            <a:r>
              <a:rPr lang="zh-CN" altLang="en-US" sz="4050" b="1" dirty="0" smtClean="0">
                <a:solidFill>
                  <a:srgbClr val="ED7D31"/>
                </a:solidFill>
                <a:latin typeface="Times New Roman" panose="02020603050405020304" pitchFamily="18" charset="0"/>
                <a:ea typeface="微软雅黑" panose="020B0503020204020204" pitchFamily="34" charset="-122"/>
              </a:rPr>
              <a:t>名著</a:t>
            </a:r>
            <a:r>
              <a:rPr lang="zh-CN" altLang="en-US" sz="4050" b="1" dirty="0">
                <a:solidFill>
                  <a:srgbClr val="ED7D31"/>
                </a:solidFill>
                <a:latin typeface="Times New Roman" panose="02020603050405020304" pitchFamily="18" charset="0"/>
                <a:ea typeface="微软雅黑" panose="020B0503020204020204" pitchFamily="34" charset="-122"/>
              </a:rPr>
              <a:t>阅读</a:t>
            </a:r>
            <a:endParaRPr lang="zh-CN" altLang="en-US" sz="4050" b="1" dirty="0">
              <a:solidFill>
                <a:srgbClr val="ED7D31"/>
              </a:solidFill>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381008" y="2878456"/>
            <a:ext cx="4652128" cy="870585"/>
          </a:xfrm>
          <a:prstGeom prst="rect">
            <a:avLst/>
          </a:prstGeom>
          <a:noFill/>
        </p:spPr>
        <p:txBody>
          <a:bodyPr wrap="square" rtlCol="0">
            <a:spAutoFit/>
          </a:bodyPr>
          <a:lstStyle/>
          <a:p>
            <a:pPr algn="just">
              <a:lnSpc>
                <a:spcPct val="150000"/>
              </a:lnSpc>
            </a:pPr>
            <a:r>
              <a:rPr lang="zh-CN" altLang="en-US" sz="3375" b="1" dirty="0">
                <a:solidFill>
                  <a:srgbClr val="02918B"/>
                </a:solidFill>
                <a:latin typeface="Times New Roman" panose="02020603050405020304" pitchFamily="18" charset="0"/>
                <a:ea typeface="微软雅黑" panose="020B0503020204020204" pitchFamily="34" charset="-122"/>
              </a:rPr>
              <a:t>备考全攻略</a:t>
            </a:r>
            <a:endParaRPr lang="zh-CN" altLang="en-US" sz="3375" b="1" dirty="0">
              <a:solidFill>
                <a:srgbClr val="02918B"/>
              </a:solidFill>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nvGraphicFramePr>
        <p:xfrm>
          <a:off x="262282" y="1545973"/>
          <a:ext cx="8638540" cy="4384040"/>
        </p:xfrm>
        <a:graphic>
          <a:graphicData uri="http://schemas.openxmlformats.org/drawingml/2006/table">
            <a:tbl>
              <a:tblPr firstRow="1" bandRow="1">
                <a:tableStyleId>{5DA37D80-6434-44D0-A028-1B22A696006F}</a:tableStyleId>
              </a:tblPr>
              <a:tblGrid>
                <a:gridCol w="1315085"/>
                <a:gridCol w="7323455"/>
              </a:tblGrid>
              <a:tr h="1316355">
                <a:tc>
                  <a:txBody>
                    <a:bodyPr/>
                    <a:lstStyle/>
                    <a:p>
                      <a:pPr marL="0" marR="0" lvl="0" indent="0" algn="ctr" defTabSz="914400" rtl="0" eaLnBrk="1" fontAlgn="auto" latinLnBrk="0" hangingPunct="1">
                        <a:lnSpc>
                          <a:spcPct val="130000"/>
                        </a:lnSpc>
                        <a:spcBef>
                          <a:spcPts val="0"/>
                        </a:spcBef>
                        <a:spcAft>
                          <a:spcPts val="0"/>
                        </a:spcAft>
                        <a:buClrTx/>
                        <a:buSzTx/>
                        <a:buFontTx/>
                        <a:buNone/>
                        <a:defRPr/>
                      </a:pPr>
                      <a:r>
                        <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作品主题</a:t>
                      </a:r>
                      <a:endPar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c>
                  <a:txBody>
                    <a:bodyPr/>
                    <a:lstStyle/>
                    <a:p>
                      <a:pPr marL="0" marR="0" lvl="0" indent="0" algn="just" defTabSz="914400" rtl="0" eaLnBrk="1" fontAlgn="auto" latinLnBrk="0" hangingPunct="1">
                        <a:lnSpc>
                          <a:spcPct val="130000"/>
                        </a:lnSpc>
                        <a:spcBef>
                          <a:spcPts val="0"/>
                        </a:spcBef>
                        <a:spcAft>
                          <a:spcPts val="0"/>
                        </a:spcAft>
                        <a:buClrTx/>
                        <a:buSzTx/>
                        <a:buFontTx/>
                        <a:buNone/>
                        <a:defRPr/>
                      </a:pP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通过讲述孤女坎坷不平的人生经历</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成功地塑造了一个不安于现状</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不甘受辱</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敢于抗争的女性形象</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反映一个平凡心灵的坦诚倾诉的呼号和责难</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一个小写的人成为一个大写的人的渴望</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endPar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r>
              <a:tr h="3067685">
                <a:tc>
                  <a:txBody>
                    <a:bodyPr/>
                    <a:lstStyle/>
                    <a:p>
                      <a:pPr algn="ctr">
                        <a:lnSpc>
                          <a:spcPct val="130000"/>
                        </a:lnSpc>
                      </a:pPr>
                      <a:r>
                        <a:rPr lang="zh-CN" altLang="en-US" sz="2100" b="1" dirty="0" smtClean="0">
                          <a:latin typeface="Times New Roman" panose="02020603050405020304" pitchFamily="18" charset="0"/>
                          <a:ea typeface="微软雅黑" panose="020B0503020204020204" pitchFamily="34" charset="-122"/>
                          <a:cs typeface="Times New Roman" panose="02020603050405020304" pitchFamily="18" charset="0"/>
                        </a:rPr>
                        <a:t>艺术特色</a:t>
                      </a:r>
                      <a:endParaRPr lang="zh-CN" altLang="en-US" sz="2100" b="1" dirty="0">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c>
                  <a:txBody>
                    <a:bodyPr/>
                    <a:lstStyle/>
                    <a:p>
                      <a:pPr marL="0" marR="0" lvl="0" indent="0" algn="just" defTabSz="914400" rtl="0" eaLnBrk="1" fontAlgn="auto" latinLnBrk="0" hangingPunct="1">
                        <a:lnSpc>
                          <a:spcPct val="130000"/>
                        </a:lnSpc>
                        <a:spcBef>
                          <a:spcPts val="0"/>
                        </a:spcBef>
                        <a:spcAft>
                          <a:spcPts val="0"/>
                        </a:spcAft>
                        <a:buClrTx/>
                        <a:buSzTx/>
                        <a:buFontTx/>
                        <a:buNone/>
                        <a:defRPr/>
                      </a:pP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①大量运用心理描写是这本小说的一大特色</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｡②</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全书构思精巧</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情节波澜起伏</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给读者制造出一种阴森恐怖的气氛</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而又不脱离一个中产阶级家庭的背景</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｡③</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作者反复引用</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圣经</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神话</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史诗</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古典名著</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历史典故</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莎士比亚的著作</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赋予一部普通的爱情小说以经典意义和神话的内涵</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｡④</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富有激情和诗意</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小说的男主人公罗切斯特和女主人公简</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爱都用诗的话语来表达各自的激情</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endPar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r>
            </a:tbl>
          </a:graphicData>
        </a:graphic>
      </p:graphicFrame>
    </p:spTree>
  </p:cSld>
  <p:clrMapOvr>
    <a:masterClrMapping/>
  </p:clrMapOvr>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nvGraphicFramePr>
        <p:xfrm>
          <a:off x="262282" y="1545973"/>
          <a:ext cx="8642985" cy="3998595"/>
        </p:xfrm>
        <a:graphic>
          <a:graphicData uri="http://schemas.openxmlformats.org/drawingml/2006/table">
            <a:tbl>
              <a:tblPr firstRow="1" bandRow="1">
                <a:tableStyleId>{5DA37D80-6434-44D0-A028-1B22A696006F}</a:tableStyleId>
              </a:tblPr>
              <a:tblGrid>
                <a:gridCol w="775970"/>
                <a:gridCol w="2606040"/>
                <a:gridCol w="5260975"/>
              </a:tblGrid>
              <a:tr h="569595">
                <a:tc>
                  <a:txBody>
                    <a:bodyPr/>
                    <a:lstStyle/>
                    <a:p>
                      <a:pPr marL="0" marR="0" lvl="0" indent="0" algn="ctr" defTabSz="914400" rtl="0" eaLnBrk="1" fontAlgn="auto" latinLnBrk="0" hangingPunct="1">
                        <a:lnSpc>
                          <a:spcPct val="150000"/>
                        </a:lnSpc>
                        <a:spcBef>
                          <a:spcPts val="0"/>
                        </a:spcBef>
                        <a:spcAft>
                          <a:spcPts val="0"/>
                        </a:spcAft>
                        <a:buClrTx/>
                        <a:buSzTx/>
                        <a:buFontTx/>
                        <a:buNone/>
                        <a:defRPr/>
                      </a:pPr>
                      <a:r>
                        <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人物</a:t>
                      </a:r>
                      <a:endPar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c>
                  <a:txBody>
                    <a:bodyPr/>
                    <a:lstStyle/>
                    <a:p>
                      <a:pPr marL="0" marR="0" lvl="0" indent="0" algn="ctr" defTabSz="914400" rtl="0" eaLnBrk="1" fontAlgn="auto" latinLnBrk="0" hangingPunct="1">
                        <a:lnSpc>
                          <a:spcPct val="150000"/>
                        </a:lnSpc>
                        <a:spcBef>
                          <a:spcPts val="0"/>
                        </a:spcBef>
                        <a:spcAft>
                          <a:spcPts val="0"/>
                        </a:spcAft>
                        <a:buClrTx/>
                        <a:buSzTx/>
                        <a:buFontTx/>
                        <a:buNone/>
                        <a:defRPr/>
                      </a:pPr>
                      <a:r>
                        <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人物形象及性格特点</a:t>
                      </a:r>
                      <a:endPar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c>
                  <a:txBody>
                    <a:bodyPr/>
                    <a:lstStyle/>
                    <a:p>
                      <a:pPr marL="0" marR="0" lvl="0" indent="0" algn="ctr" defTabSz="914400" rtl="0" eaLnBrk="1" fontAlgn="auto" latinLnBrk="0" hangingPunct="1">
                        <a:lnSpc>
                          <a:spcPct val="150000"/>
                        </a:lnSpc>
                        <a:spcBef>
                          <a:spcPts val="0"/>
                        </a:spcBef>
                        <a:spcAft>
                          <a:spcPts val="0"/>
                        </a:spcAft>
                        <a:buClrTx/>
                        <a:buSzTx/>
                        <a:buFontTx/>
                        <a:buNone/>
                        <a:defRPr/>
                      </a:pPr>
                      <a:r>
                        <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相关故事</a:t>
                      </a:r>
                      <a:endPar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r>
              <a:tr h="3429000">
                <a:tc>
                  <a:txBody>
                    <a:bodyPr/>
                    <a:lstStyle/>
                    <a:p>
                      <a:pPr algn="ctr">
                        <a:lnSpc>
                          <a:spcPct val="150000"/>
                        </a:lnSpc>
                      </a:pPr>
                      <a:r>
                        <a:rPr lang="zh-CN" altLang="en-US" sz="2100" b="1" dirty="0" smtClean="0">
                          <a:latin typeface="Times New Roman" panose="02020603050405020304" pitchFamily="18" charset="0"/>
                          <a:ea typeface="微软雅黑" panose="020B0503020204020204" pitchFamily="34" charset="-122"/>
                          <a:cs typeface="Times New Roman" panose="02020603050405020304" pitchFamily="18" charset="0"/>
                        </a:rPr>
                        <a:t>简</a:t>
                      </a:r>
                      <a:r>
                        <a:rPr lang="en-US" altLang="zh-CN" sz="2100" b="1"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1" dirty="0" smtClean="0">
                          <a:latin typeface="Times New Roman" panose="02020603050405020304" pitchFamily="18" charset="0"/>
                          <a:ea typeface="微软雅黑" panose="020B0503020204020204" pitchFamily="34" charset="-122"/>
                          <a:cs typeface="Times New Roman" panose="02020603050405020304" pitchFamily="18" charset="0"/>
                        </a:rPr>
                        <a:t>爱</a:t>
                      </a:r>
                      <a:endParaRPr lang="zh-CN" altLang="en-US" sz="2100" b="1" dirty="0">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c>
                  <a:txBody>
                    <a:bodyPr/>
                    <a:lstStyle/>
                    <a:p>
                      <a:pPr marL="0" marR="0" lvl="0" indent="0" algn="just" defTabSz="914400" rtl="0" eaLnBrk="1" fontAlgn="auto" latinLnBrk="0" hangingPunct="1">
                        <a:lnSpc>
                          <a:spcPct val="150000"/>
                        </a:lnSpc>
                        <a:spcBef>
                          <a:spcPts val="0"/>
                        </a:spcBef>
                        <a:spcAft>
                          <a:spcPts val="0"/>
                        </a:spcAft>
                        <a:buClrTx/>
                        <a:buSzTx/>
                        <a:buFontTx/>
                        <a:buNone/>
                        <a:defRPr/>
                      </a:pP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纯朴</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善良</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不畏艰险</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不安于现状</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看似柔弱而内心极刚强坚韧</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反抗压迫和社会偏见</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努力争取独立的人格和尊严</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为追求幸福生活而顽强斗争</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endPar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c>
                  <a:txBody>
                    <a:bodyPr/>
                    <a:lstStyle/>
                    <a:p>
                      <a:pPr marL="0" marR="0" lvl="0" indent="0" algn="just" defTabSz="914400" rtl="0" eaLnBrk="1" fontAlgn="auto" latinLnBrk="0" hangingPunct="1">
                        <a:lnSpc>
                          <a:spcPct val="150000"/>
                        </a:lnSpc>
                        <a:spcBef>
                          <a:spcPts val="0"/>
                        </a:spcBef>
                        <a:spcAft>
                          <a:spcPts val="0"/>
                        </a:spcAft>
                        <a:buClrTx/>
                        <a:buSzTx/>
                        <a:buFontTx/>
                        <a:buNone/>
                        <a:defRPr/>
                      </a:pP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幼年时</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父母就染病双双去世</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寄居在舅妈家</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因受表哥约翰的欺负而反抗</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打架</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在寄宿学校见海伦受罚</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很气愤</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在洛渥德学校的艰苦环境下刻苦学习</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对罗切斯特的怒吼“</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你以为</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因为我穷</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低微</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不美</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矮小</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我就没有灵魂没有心吗</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你想错了</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我的灵魂跟你的一样</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我的心也跟你的完全一样</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endPar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r>
            </a:tbl>
          </a:graphicData>
        </a:graphic>
      </p:graphicFrame>
    </p:spTree>
  </p:cSld>
  <p:clrMapOvr>
    <a:masterClrMapping/>
  </p:clrMapOvr>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nvGraphicFramePr>
        <p:xfrm>
          <a:off x="262282" y="1545973"/>
          <a:ext cx="8642985" cy="3133725"/>
        </p:xfrm>
        <a:graphic>
          <a:graphicData uri="http://schemas.openxmlformats.org/drawingml/2006/table">
            <a:tbl>
              <a:tblPr firstRow="1" bandRow="1">
                <a:tableStyleId>{5DA37D80-6434-44D0-A028-1B22A696006F}</a:tableStyleId>
              </a:tblPr>
              <a:tblGrid>
                <a:gridCol w="775970"/>
                <a:gridCol w="2606040"/>
                <a:gridCol w="5260975"/>
              </a:tblGrid>
              <a:tr h="548640">
                <a:tc>
                  <a:txBody>
                    <a:bodyPr/>
                    <a:lstStyle/>
                    <a:p>
                      <a:pPr marL="0" marR="0" lvl="0" indent="0" algn="ctr" defTabSz="914400" rtl="0" eaLnBrk="1" fontAlgn="auto" latinLnBrk="0" hangingPunct="1">
                        <a:lnSpc>
                          <a:spcPct val="150000"/>
                        </a:lnSpc>
                        <a:spcBef>
                          <a:spcPts val="0"/>
                        </a:spcBef>
                        <a:spcAft>
                          <a:spcPts val="0"/>
                        </a:spcAft>
                        <a:buClrTx/>
                        <a:buSzTx/>
                        <a:buFontTx/>
                        <a:buNone/>
                        <a:defRPr/>
                      </a:pPr>
                      <a:r>
                        <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人物</a:t>
                      </a:r>
                      <a:endPar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c>
                  <a:txBody>
                    <a:bodyPr/>
                    <a:lstStyle/>
                    <a:p>
                      <a:pPr marL="0" marR="0" lvl="0" indent="0" algn="ctr" defTabSz="914400" rtl="0" eaLnBrk="1" fontAlgn="auto" latinLnBrk="0" hangingPunct="1">
                        <a:lnSpc>
                          <a:spcPct val="150000"/>
                        </a:lnSpc>
                        <a:spcBef>
                          <a:spcPts val="0"/>
                        </a:spcBef>
                        <a:spcAft>
                          <a:spcPts val="0"/>
                        </a:spcAft>
                        <a:buClrTx/>
                        <a:buSzTx/>
                        <a:buFontTx/>
                        <a:buNone/>
                        <a:defRPr/>
                      </a:pPr>
                      <a:r>
                        <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人物形象及性格特点</a:t>
                      </a:r>
                      <a:endPar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c>
                  <a:txBody>
                    <a:bodyPr/>
                    <a:lstStyle/>
                    <a:p>
                      <a:pPr marL="0" marR="0" lvl="0" indent="0" algn="ctr" defTabSz="914400" rtl="0" eaLnBrk="1" fontAlgn="auto" latinLnBrk="0" hangingPunct="1">
                        <a:lnSpc>
                          <a:spcPct val="150000"/>
                        </a:lnSpc>
                        <a:spcBef>
                          <a:spcPts val="0"/>
                        </a:spcBef>
                        <a:spcAft>
                          <a:spcPts val="0"/>
                        </a:spcAft>
                        <a:buClrTx/>
                        <a:buSzTx/>
                        <a:buFontTx/>
                        <a:buNone/>
                        <a:defRPr/>
                      </a:pPr>
                      <a:r>
                        <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相关故事</a:t>
                      </a:r>
                      <a:endPar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r>
              <a:tr h="2585085">
                <a:tc>
                  <a:txBody>
                    <a:bodyPr/>
                    <a:lstStyle/>
                    <a:p>
                      <a:pPr algn="ctr">
                        <a:lnSpc>
                          <a:spcPct val="150000"/>
                        </a:lnSpc>
                      </a:pPr>
                      <a:r>
                        <a:rPr lang="zh-CN" altLang="en-US" sz="2100" b="1" dirty="0" smtClean="0">
                          <a:latin typeface="Times New Roman" panose="02020603050405020304" pitchFamily="18" charset="0"/>
                          <a:ea typeface="微软雅黑" panose="020B0503020204020204" pitchFamily="34" charset="-122"/>
                          <a:cs typeface="Times New Roman" panose="02020603050405020304" pitchFamily="18" charset="0"/>
                        </a:rPr>
                        <a:t>罗切斯特</a:t>
                      </a:r>
                      <a:endParaRPr lang="zh-CN" altLang="en-US" sz="2100" b="1" dirty="0">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c>
                  <a:txBody>
                    <a:bodyPr/>
                    <a:lstStyle/>
                    <a:p>
                      <a:pPr marL="0" marR="0" lvl="0" indent="0" algn="just" defTabSz="914400" rtl="0" eaLnBrk="1" fontAlgn="auto" latinLnBrk="0" hangingPunct="1">
                        <a:lnSpc>
                          <a:spcPct val="150000"/>
                        </a:lnSpc>
                        <a:spcBef>
                          <a:spcPts val="0"/>
                        </a:spcBef>
                        <a:spcAft>
                          <a:spcPts val="0"/>
                        </a:spcAft>
                        <a:buClrTx/>
                        <a:buSzTx/>
                        <a:buFontTx/>
                        <a:buNone/>
                        <a:defRPr/>
                      </a:pP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幽默</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风趣</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富于情感</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敢于追求</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忠于爱情</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富有</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是一个完美</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冷面</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不幸</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善良</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成熟的贵族绅士</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endPar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c>
                  <a:txBody>
                    <a:bodyPr/>
                    <a:lstStyle/>
                    <a:p>
                      <a:pPr marL="0" marR="0" lvl="0" indent="0" algn="just" defTabSz="914400" rtl="0" eaLnBrk="1" fontAlgn="auto" latinLnBrk="0" hangingPunct="1">
                        <a:lnSpc>
                          <a:spcPct val="150000"/>
                        </a:lnSpc>
                        <a:spcBef>
                          <a:spcPts val="0"/>
                        </a:spcBef>
                        <a:spcAft>
                          <a:spcPts val="0"/>
                        </a:spcAft>
                        <a:buClrTx/>
                        <a:buSzTx/>
                        <a:buFontTx/>
                        <a:buNone/>
                        <a:defRPr/>
                      </a:pP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用“要娶英格拉姆小姐”的谣传来观察简</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爱的表情</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测试简</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爱对他的感情</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向简</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爱隐瞒自己有妻子的事实</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几次险些被疯癫的妻子害死</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但发生火灾时依然想到去救她</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残疾后</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拒绝和简</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爱结婚</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endPar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r>
            </a:tbl>
          </a:graphicData>
        </a:graphic>
      </p:graphicFrame>
    </p:spTree>
  </p:cSld>
  <p:clrMapOvr>
    <a:masterClrMapping/>
  </p:clrMapOvr>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nvGraphicFramePr>
        <p:xfrm>
          <a:off x="262282" y="1555770"/>
          <a:ext cx="8642985" cy="4163060"/>
        </p:xfrm>
        <a:graphic>
          <a:graphicData uri="http://schemas.openxmlformats.org/drawingml/2006/table">
            <a:tbl>
              <a:tblPr firstRow="1" bandRow="1">
                <a:tableStyleId>{5DA37D80-6434-44D0-A028-1B22A696006F}</a:tableStyleId>
              </a:tblPr>
              <a:tblGrid>
                <a:gridCol w="795655"/>
                <a:gridCol w="2684780"/>
                <a:gridCol w="5162550"/>
              </a:tblGrid>
              <a:tr h="548640">
                <a:tc>
                  <a:txBody>
                    <a:bodyPr/>
                    <a:lstStyle/>
                    <a:p>
                      <a:pPr marL="0" marR="0" lvl="0" indent="0" algn="ctr" defTabSz="914400" rtl="0" eaLnBrk="1" fontAlgn="auto" latinLnBrk="0" hangingPunct="1">
                        <a:lnSpc>
                          <a:spcPct val="150000"/>
                        </a:lnSpc>
                        <a:spcBef>
                          <a:spcPts val="0"/>
                        </a:spcBef>
                        <a:spcAft>
                          <a:spcPts val="0"/>
                        </a:spcAft>
                        <a:buClrTx/>
                        <a:buSzTx/>
                        <a:buFontTx/>
                        <a:buNone/>
                        <a:defRPr/>
                      </a:pPr>
                      <a:r>
                        <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人物</a:t>
                      </a:r>
                      <a:endPar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c>
                  <a:txBody>
                    <a:bodyPr/>
                    <a:lstStyle/>
                    <a:p>
                      <a:pPr marL="0" marR="0" lvl="0" indent="0" algn="ctr" defTabSz="914400" rtl="0" eaLnBrk="1" fontAlgn="auto" latinLnBrk="0" hangingPunct="1">
                        <a:lnSpc>
                          <a:spcPct val="150000"/>
                        </a:lnSpc>
                        <a:spcBef>
                          <a:spcPts val="0"/>
                        </a:spcBef>
                        <a:spcAft>
                          <a:spcPts val="0"/>
                        </a:spcAft>
                        <a:buClrTx/>
                        <a:buSzTx/>
                        <a:buFontTx/>
                        <a:buNone/>
                        <a:defRPr/>
                      </a:pPr>
                      <a:r>
                        <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人物形象及性格特点</a:t>
                      </a:r>
                      <a:endPar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c>
                  <a:txBody>
                    <a:bodyPr/>
                    <a:lstStyle/>
                    <a:p>
                      <a:pPr marL="0" marR="0" lvl="0" indent="0" algn="ctr" defTabSz="914400" rtl="0" eaLnBrk="1" fontAlgn="auto" latinLnBrk="0" hangingPunct="1">
                        <a:lnSpc>
                          <a:spcPct val="150000"/>
                        </a:lnSpc>
                        <a:spcBef>
                          <a:spcPts val="0"/>
                        </a:spcBef>
                        <a:spcAft>
                          <a:spcPts val="0"/>
                        </a:spcAft>
                        <a:buClrTx/>
                        <a:buSzTx/>
                        <a:buFontTx/>
                        <a:buNone/>
                        <a:defRPr/>
                      </a:pPr>
                      <a:r>
                        <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相关故事</a:t>
                      </a:r>
                      <a:endPar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r>
              <a:tr h="1550035">
                <a:tc>
                  <a:txBody>
                    <a:bodyPr/>
                    <a:lstStyle/>
                    <a:p>
                      <a:pPr algn="ctr">
                        <a:lnSpc>
                          <a:spcPct val="150000"/>
                        </a:lnSpc>
                      </a:pPr>
                      <a:r>
                        <a:rPr lang="zh-CN" altLang="en-US" sz="2100" b="1" dirty="0" smtClean="0">
                          <a:latin typeface="Times New Roman" panose="02020603050405020304" pitchFamily="18" charset="0"/>
                          <a:ea typeface="微软雅黑" panose="020B0503020204020204" pitchFamily="34" charset="-122"/>
                          <a:cs typeface="Times New Roman" panose="02020603050405020304" pitchFamily="18" charset="0"/>
                        </a:rPr>
                        <a:t>约翰</a:t>
                      </a:r>
                      <a:r>
                        <a:rPr lang="en-US" altLang="zh-CN" sz="2100" b="1"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1" dirty="0" smtClean="0">
                          <a:latin typeface="Times New Roman" panose="02020603050405020304" pitchFamily="18" charset="0"/>
                          <a:ea typeface="微软雅黑" panose="020B0503020204020204" pitchFamily="34" charset="-122"/>
                          <a:cs typeface="Times New Roman" panose="02020603050405020304" pitchFamily="18" charset="0"/>
                        </a:rPr>
                        <a:t>里德</a:t>
                      </a:r>
                      <a:endParaRPr lang="zh-CN" altLang="en-US" sz="2100" b="1" dirty="0">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c>
                  <a:txBody>
                    <a:bodyPr/>
                    <a:lstStyle/>
                    <a:p>
                      <a:pPr marL="0" marR="0" lvl="0" indent="0" algn="just" defTabSz="914400" rtl="0" eaLnBrk="1" fontAlgn="auto" latinLnBrk="0" hangingPunct="1">
                        <a:lnSpc>
                          <a:spcPct val="150000"/>
                        </a:lnSpc>
                        <a:spcBef>
                          <a:spcPts val="0"/>
                        </a:spcBef>
                        <a:spcAft>
                          <a:spcPts val="0"/>
                        </a:spcAft>
                        <a:buClrTx/>
                        <a:buSzTx/>
                        <a:buFontTx/>
                        <a:buNone/>
                        <a:defRPr/>
                      </a:pP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简</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爱舅妈的儿子</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是一个又胖又高</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蛮横</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粗暴</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无礼</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贪婪的人</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endPar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c>
                  <a:txBody>
                    <a:bodyPr/>
                    <a:lstStyle/>
                    <a:p>
                      <a:pPr marL="0" marR="0" lvl="0" indent="0" algn="just" defTabSz="914400" rtl="0" eaLnBrk="1" fontAlgn="auto" latinLnBrk="0" hangingPunct="1">
                        <a:lnSpc>
                          <a:spcPct val="150000"/>
                        </a:lnSpc>
                        <a:spcBef>
                          <a:spcPts val="0"/>
                        </a:spcBef>
                        <a:spcAft>
                          <a:spcPts val="0"/>
                        </a:spcAft>
                        <a:buClrTx/>
                        <a:buSzTx/>
                        <a:buFontTx/>
                        <a:buNone/>
                        <a:defRPr/>
                      </a:pP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他经常无缘无故地打骂简</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爱</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但简</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爱的舅妈不但不去制止</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反而支持儿子的野蛮行为</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endPar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r>
              <a:tr h="2064385">
                <a:tc>
                  <a:txBody>
                    <a:bodyPr/>
                    <a:lstStyle/>
                    <a:p>
                      <a:pPr algn="ctr">
                        <a:lnSpc>
                          <a:spcPct val="150000"/>
                        </a:lnSpc>
                      </a:pPr>
                      <a:r>
                        <a:rPr lang="zh-CN" altLang="en-US" sz="2100" b="1" dirty="0" smtClean="0">
                          <a:latin typeface="Times New Roman" panose="02020603050405020304" pitchFamily="18" charset="0"/>
                          <a:ea typeface="微软雅黑" panose="020B0503020204020204" pitchFamily="34" charset="-122"/>
                          <a:cs typeface="Times New Roman" panose="02020603050405020304" pitchFamily="18" charset="0"/>
                        </a:rPr>
                        <a:t>海伦</a:t>
                      </a:r>
                      <a:r>
                        <a:rPr lang="en-US" altLang="zh-CN" sz="2100" b="1"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1" dirty="0" smtClean="0">
                          <a:latin typeface="Times New Roman" panose="02020603050405020304" pitchFamily="18" charset="0"/>
                          <a:ea typeface="微软雅黑" panose="020B0503020204020204" pitchFamily="34" charset="-122"/>
                          <a:cs typeface="Times New Roman" panose="02020603050405020304" pitchFamily="18" charset="0"/>
                        </a:rPr>
                        <a:t>彭斯</a:t>
                      </a:r>
                      <a:endParaRPr lang="zh-CN" altLang="en-US" sz="2100" b="1" dirty="0">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c>
                  <a:txBody>
                    <a:bodyPr/>
                    <a:lstStyle/>
                    <a:p>
                      <a:pPr marL="0" marR="0" lvl="0" indent="0" algn="just" defTabSz="914400" rtl="0" eaLnBrk="1" fontAlgn="auto" latinLnBrk="0" hangingPunct="1">
                        <a:lnSpc>
                          <a:spcPct val="150000"/>
                        </a:lnSpc>
                        <a:spcBef>
                          <a:spcPts val="0"/>
                        </a:spcBef>
                        <a:spcAft>
                          <a:spcPts val="0"/>
                        </a:spcAft>
                        <a:buClrTx/>
                        <a:buSzTx/>
                        <a:buFontTx/>
                        <a:buNone/>
                        <a:defRPr/>
                      </a:pP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主张凡事能忍就忍</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这样不仅自己快乐</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别人也会对你好一些</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endPar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c>
                  <a:txBody>
                    <a:bodyPr/>
                    <a:lstStyle/>
                    <a:p>
                      <a:pPr marL="0" marR="0" lvl="0" indent="0" algn="just" defTabSz="914400" rtl="0" eaLnBrk="1" fontAlgn="auto" latinLnBrk="0" hangingPunct="1">
                        <a:lnSpc>
                          <a:spcPct val="150000"/>
                        </a:lnSpc>
                        <a:spcBef>
                          <a:spcPts val="0"/>
                        </a:spcBef>
                        <a:spcAft>
                          <a:spcPts val="0"/>
                        </a:spcAft>
                        <a:buClrTx/>
                        <a:buSzTx/>
                        <a:buFontTx/>
                        <a:buNone/>
                        <a:defRPr/>
                      </a:pP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当简</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爱看到海伦平静地受罚或是受到伤害后</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她只是单纯地愤怒</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想反抗</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她想把抽打海伦的教鞭从老师手中夺过来</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当着教师的面折断</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然而海伦让她学会了忍耐和适应环境</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endPar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r>
            </a:tbl>
          </a:graphicData>
        </a:graphic>
      </p:graphicFrame>
    </p:spTree>
  </p:cSld>
  <p:clrMapOvr>
    <a:masterClrMapping/>
  </p:clrMapOvr>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299637" y="2897862"/>
            <a:ext cx="4652128" cy="870585"/>
          </a:xfrm>
          <a:prstGeom prst="rect">
            <a:avLst/>
          </a:prstGeom>
          <a:noFill/>
        </p:spPr>
        <p:txBody>
          <a:bodyPr wrap="square" rtlCol="0">
            <a:spAutoFit/>
          </a:bodyPr>
          <a:lstStyle/>
          <a:p>
            <a:pPr algn="just">
              <a:lnSpc>
                <a:spcPct val="150000"/>
              </a:lnSpc>
            </a:pPr>
            <a:r>
              <a:rPr lang="zh-CN" altLang="en-US" sz="3375" b="1" dirty="0">
                <a:solidFill>
                  <a:srgbClr val="F47349"/>
                </a:solidFill>
                <a:latin typeface="Times New Roman" panose="02020603050405020304" pitchFamily="18" charset="0"/>
                <a:ea typeface="微软雅黑" panose="020B0503020204020204" pitchFamily="34" charset="-122"/>
              </a:rPr>
              <a:t>课堂变式练</a:t>
            </a:r>
            <a:endParaRPr lang="zh-CN" altLang="en-US" sz="3375" b="1" dirty="0">
              <a:solidFill>
                <a:srgbClr val="F47349"/>
              </a:solidFill>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13658" y="1554370"/>
            <a:ext cx="8389149" cy="435165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40000"/>
              </a:lnSpc>
              <a:spcAft>
                <a:spcPts val="0"/>
              </a:spcAft>
            </a:pPr>
            <a:r>
              <a:rPr lang="en-US" altLang="zh-CN" kern="100" dirty="0">
                <a:latin typeface="Times New Roman" panose="02020603050405020304" pitchFamily="18" charset="0"/>
                <a:ea typeface="微软雅黑" panose="020B0503020204020204" pitchFamily="34" charset="-122"/>
                <a:cs typeface="Times New Roman" panose="02020603050405020304" pitchFamily="18" charset="0"/>
              </a:rPr>
              <a:t>1.(2019•</a:t>
            </a:r>
            <a:r>
              <a:rPr lang="zh-CN" altLang="en-US" kern="100" dirty="0">
                <a:latin typeface="Times New Roman" panose="02020603050405020304" pitchFamily="18" charset="0"/>
                <a:ea typeface="微软雅黑" panose="020B0503020204020204" pitchFamily="34" charset="-122"/>
                <a:cs typeface="Times New Roman" panose="02020603050405020304" pitchFamily="18" charset="0"/>
              </a:rPr>
              <a:t>怀化</a:t>
            </a:r>
            <a:r>
              <a:rPr lang="en-US" altLang="zh-CN"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kern="100" dirty="0">
                <a:latin typeface="Times New Roman" panose="02020603050405020304" pitchFamily="18" charset="0"/>
                <a:ea typeface="微软雅黑" panose="020B0503020204020204" pitchFamily="34" charset="-122"/>
                <a:cs typeface="Times New Roman" panose="02020603050405020304" pitchFamily="18" charset="0"/>
              </a:rPr>
              <a:t>下列表述有误的一项是</a:t>
            </a:r>
            <a:r>
              <a:rPr lang="en-US" altLang="zh-CN" kern="100" dirty="0">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kern="100" dirty="0" smtClean="0">
                <a:latin typeface="Times New Roman" panose="02020603050405020304" pitchFamily="18" charset="0"/>
                <a:ea typeface="微软雅黑" panose="020B0503020204020204" pitchFamily="34" charset="-122"/>
                <a:cs typeface="Times New Roman" panose="02020603050405020304" pitchFamily="18" charset="0"/>
              </a:rPr>
              <a:t>  )</a:t>
            </a:r>
            <a:endParaRPr lang="en-US" altLang="zh-CN" kern="100" dirty="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40000"/>
              </a:lnSpc>
              <a:spcAft>
                <a:spcPts val="0"/>
              </a:spcAft>
            </a:pPr>
            <a:r>
              <a:rPr lang="en-US" altLang="zh-CN" kern="100" dirty="0">
                <a:latin typeface="Times New Roman" panose="02020603050405020304" pitchFamily="18" charset="0"/>
                <a:ea typeface="微软雅黑" panose="020B0503020204020204" pitchFamily="34" charset="-122"/>
                <a:cs typeface="Times New Roman" panose="02020603050405020304" pitchFamily="18" charset="0"/>
              </a:rPr>
              <a:t>A.《</a:t>
            </a:r>
            <a:r>
              <a:rPr lang="zh-CN" altLang="en-US" kern="100" dirty="0">
                <a:latin typeface="Times New Roman" panose="02020603050405020304" pitchFamily="18" charset="0"/>
                <a:ea typeface="微软雅黑" panose="020B0503020204020204" pitchFamily="34" charset="-122"/>
                <a:cs typeface="Times New Roman" panose="02020603050405020304" pitchFamily="18" charset="0"/>
              </a:rPr>
              <a:t>水浒传</a:t>
            </a:r>
            <a:r>
              <a:rPr lang="en-US" altLang="zh-CN"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kern="100" dirty="0">
                <a:latin typeface="Times New Roman" panose="02020603050405020304" pitchFamily="18" charset="0"/>
                <a:ea typeface="微软雅黑" panose="020B0503020204020204" pitchFamily="34" charset="-122"/>
                <a:cs typeface="Times New Roman" panose="02020603050405020304" pitchFamily="18" charset="0"/>
              </a:rPr>
              <a:t>的故事情节生动曲折</a:t>
            </a:r>
            <a:r>
              <a:rPr lang="en-US" altLang="zh-CN"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kern="100" dirty="0">
                <a:latin typeface="Times New Roman" panose="02020603050405020304" pitchFamily="18" charset="0"/>
                <a:ea typeface="微软雅黑" panose="020B0503020204020204" pitchFamily="34" charset="-122"/>
                <a:cs typeface="Times New Roman" panose="02020603050405020304" pitchFamily="18" charset="0"/>
              </a:rPr>
              <a:t>引人入胜</a:t>
            </a:r>
            <a:r>
              <a:rPr lang="en-US" altLang="zh-CN"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kern="100" dirty="0">
                <a:latin typeface="Times New Roman" panose="02020603050405020304" pitchFamily="18" charset="0"/>
                <a:ea typeface="微软雅黑" panose="020B0503020204020204" pitchFamily="34" charset="-122"/>
                <a:cs typeface="Times New Roman" panose="02020603050405020304" pitchFamily="18" charset="0"/>
              </a:rPr>
              <a:t>仅描写武松的就有“景阳冈打虎”“斗杀西门庆”“醉打蒋门神”“大闹飞云浦”“血溅鸳鸯楼”等情节</a:t>
            </a:r>
            <a:r>
              <a:rPr lang="en-US" altLang="zh-CN" kern="100" dirty="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kern="100" dirty="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40000"/>
              </a:lnSpc>
              <a:spcAft>
                <a:spcPts val="0"/>
              </a:spcAft>
            </a:pPr>
            <a:r>
              <a:rPr lang="en-US" altLang="zh-CN" kern="100" dirty="0">
                <a:latin typeface="Times New Roman" panose="02020603050405020304" pitchFamily="18" charset="0"/>
                <a:ea typeface="微软雅黑" panose="020B0503020204020204" pitchFamily="34" charset="-122"/>
                <a:cs typeface="Times New Roman" panose="02020603050405020304" pitchFamily="18" charset="0"/>
              </a:rPr>
              <a:t>B.《</a:t>
            </a:r>
            <a:r>
              <a:rPr lang="zh-CN" altLang="en-US" kern="100" dirty="0">
                <a:latin typeface="Times New Roman" panose="02020603050405020304" pitchFamily="18" charset="0"/>
                <a:ea typeface="微软雅黑" panose="020B0503020204020204" pitchFamily="34" charset="-122"/>
                <a:cs typeface="Times New Roman" panose="02020603050405020304" pitchFamily="18" charset="0"/>
              </a:rPr>
              <a:t>西游记</a:t>
            </a:r>
            <a:r>
              <a:rPr lang="en-US" altLang="zh-CN"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kern="100" dirty="0">
                <a:latin typeface="Times New Roman" panose="02020603050405020304" pitchFamily="18" charset="0"/>
                <a:ea typeface="微软雅黑" panose="020B0503020204020204" pitchFamily="34" charset="-122"/>
                <a:cs typeface="Times New Roman" panose="02020603050405020304" pitchFamily="18" charset="0"/>
              </a:rPr>
              <a:t>善于塑造人物</a:t>
            </a:r>
            <a:r>
              <a:rPr lang="en-US" altLang="zh-CN"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kern="100" dirty="0">
                <a:latin typeface="Times New Roman" panose="02020603050405020304" pitchFamily="18" charset="0"/>
                <a:ea typeface="微软雅黑" panose="020B0503020204020204" pitchFamily="34" charset="-122"/>
                <a:cs typeface="Times New Roman" panose="02020603050405020304" pitchFamily="18" charset="0"/>
              </a:rPr>
              <a:t>其中猪八戒就是深受人们喜爱的角色</a:t>
            </a:r>
            <a:r>
              <a:rPr lang="en-US" altLang="zh-CN"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kern="100" dirty="0">
                <a:latin typeface="Times New Roman" panose="02020603050405020304" pitchFamily="18" charset="0"/>
                <a:ea typeface="微软雅黑" panose="020B0503020204020204" pitchFamily="34" charset="-122"/>
                <a:cs typeface="Times New Roman" panose="02020603050405020304" pitchFamily="18" charset="0"/>
              </a:rPr>
              <a:t>他本是天上的天蓬元帅</a:t>
            </a:r>
            <a:r>
              <a:rPr lang="en-US" altLang="zh-CN"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kern="100" dirty="0">
                <a:latin typeface="Times New Roman" panose="02020603050405020304" pitchFamily="18" charset="0"/>
                <a:ea typeface="微软雅黑" panose="020B0503020204020204" pitchFamily="34" charset="-122"/>
                <a:cs typeface="Times New Roman" panose="02020603050405020304" pitchFamily="18" charset="0"/>
              </a:rPr>
              <a:t>因醉酒偷吃蟠桃破坏了王母娘娘的蟠桃宴被贬下凡</a:t>
            </a:r>
            <a:r>
              <a:rPr lang="en-US" altLang="zh-CN"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kern="100" dirty="0">
                <a:latin typeface="Times New Roman" panose="02020603050405020304" pitchFamily="18" charset="0"/>
                <a:ea typeface="微软雅黑" panose="020B0503020204020204" pitchFamily="34" charset="-122"/>
                <a:cs typeface="Times New Roman" panose="02020603050405020304" pitchFamily="18" charset="0"/>
              </a:rPr>
              <a:t>错投猪胎长成一副长嘴大耳</a:t>
            </a:r>
            <a:r>
              <a:rPr lang="en-US" altLang="zh-CN"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kern="100" dirty="0">
                <a:latin typeface="Times New Roman" panose="02020603050405020304" pitchFamily="18" charset="0"/>
                <a:ea typeface="微软雅黑" panose="020B0503020204020204" pitchFamily="34" charset="-122"/>
                <a:cs typeface="Times New Roman" panose="02020603050405020304" pitchFamily="18" charset="0"/>
              </a:rPr>
              <a:t>呆头呆脑的样子</a:t>
            </a:r>
            <a:r>
              <a:rPr lang="en-US" altLang="zh-CN" kern="100" dirty="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kern="100" dirty="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40000"/>
              </a:lnSpc>
              <a:spcAft>
                <a:spcPts val="0"/>
              </a:spcAft>
            </a:pPr>
            <a:r>
              <a:rPr lang="en-US" altLang="zh-CN" kern="100" dirty="0">
                <a:latin typeface="Times New Roman" panose="02020603050405020304" pitchFamily="18" charset="0"/>
                <a:ea typeface="微软雅黑" panose="020B0503020204020204" pitchFamily="34" charset="-122"/>
                <a:cs typeface="Times New Roman" panose="02020603050405020304" pitchFamily="18" charset="0"/>
              </a:rPr>
              <a:t>C.《</a:t>
            </a:r>
            <a:r>
              <a:rPr lang="zh-CN" altLang="en-US" kern="100" dirty="0">
                <a:latin typeface="Times New Roman" panose="02020603050405020304" pitchFamily="18" charset="0"/>
                <a:ea typeface="微软雅黑" panose="020B0503020204020204" pitchFamily="34" charset="-122"/>
                <a:cs typeface="Times New Roman" panose="02020603050405020304" pitchFamily="18" charset="0"/>
              </a:rPr>
              <a:t>红星照耀中国</a:t>
            </a:r>
            <a:r>
              <a:rPr lang="en-US" altLang="zh-CN"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kern="100" dirty="0">
                <a:latin typeface="Times New Roman" panose="02020603050405020304" pitchFamily="18" charset="0"/>
                <a:ea typeface="微软雅黑" panose="020B0503020204020204" pitchFamily="34" charset="-122"/>
                <a:cs typeface="Times New Roman" panose="02020603050405020304" pitchFamily="18" charset="0"/>
              </a:rPr>
              <a:t>是美国记者埃德加</a:t>
            </a:r>
            <a:r>
              <a:rPr lang="en-US" altLang="zh-CN"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kern="100" dirty="0">
                <a:latin typeface="Times New Roman" panose="02020603050405020304" pitchFamily="18" charset="0"/>
                <a:ea typeface="微软雅黑" panose="020B0503020204020204" pitchFamily="34" charset="-122"/>
                <a:cs typeface="Times New Roman" panose="02020603050405020304" pitchFamily="18" charset="0"/>
              </a:rPr>
              <a:t>斯诺写的一部“用事实说话”的作品</a:t>
            </a:r>
            <a:r>
              <a:rPr lang="en-US" altLang="zh-CN"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kern="100" dirty="0">
                <a:latin typeface="Times New Roman" panose="02020603050405020304" pitchFamily="18" charset="0"/>
                <a:ea typeface="微软雅黑" panose="020B0503020204020204" pitchFamily="34" charset="-122"/>
                <a:cs typeface="Times New Roman" panose="02020603050405020304" pitchFamily="18" charset="0"/>
              </a:rPr>
              <a:t>它客观地向全世界报道了中国共产党和红军的真实情况</a:t>
            </a:r>
            <a:r>
              <a:rPr lang="en-US" altLang="zh-CN"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kern="100" dirty="0">
                <a:latin typeface="Times New Roman" panose="02020603050405020304" pitchFamily="18" charset="0"/>
                <a:ea typeface="微软雅黑" panose="020B0503020204020204" pitchFamily="34" charset="-122"/>
                <a:cs typeface="Times New Roman" panose="02020603050405020304" pitchFamily="18" charset="0"/>
              </a:rPr>
              <a:t>预言了中国共产党及其领导的红色革命犹如一颗闪亮的红星</a:t>
            </a:r>
            <a:r>
              <a:rPr lang="en-US" altLang="zh-CN"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kern="100" dirty="0">
                <a:latin typeface="Times New Roman" panose="02020603050405020304" pitchFamily="18" charset="0"/>
                <a:ea typeface="微软雅黑" panose="020B0503020204020204" pitchFamily="34" charset="-122"/>
                <a:cs typeface="Times New Roman" panose="02020603050405020304" pitchFamily="18" charset="0"/>
              </a:rPr>
              <a:t>必将照耀全中国</a:t>
            </a:r>
            <a:r>
              <a:rPr lang="en-US" altLang="zh-CN" kern="100" dirty="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kern="100" dirty="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40000"/>
              </a:lnSpc>
              <a:spcAft>
                <a:spcPts val="0"/>
              </a:spcAft>
            </a:pPr>
            <a:r>
              <a:rPr lang="en-US" altLang="zh-CN" kern="100" dirty="0">
                <a:latin typeface="Times New Roman" panose="02020603050405020304" pitchFamily="18" charset="0"/>
                <a:ea typeface="微软雅黑" panose="020B0503020204020204" pitchFamily="34" charset="-122"/>
                <a:cs typeface="Times New Roman" panose="02020603050405020304" pitchFamily="18" charset="0"/>
              </a:rPr>
              <a:t>D.</a:t>
            </a:r>
            <a:r>
              <a:rPr lang="zh-CN" altLang="en-US" kern="100" dirty="0">
                <a:latin typeface="Times New Roman" panose="02020603050405020304" pitchFamily="18" charset="0"/>
                <a:ea typeface="微软雅黑" panose="020B0503020204020204" pitchFamily="34" charset="-122"/>
                <a:cs typeface="Times New Roman" panose="02020603050405020304" pitchFamily="18" charset="0"/>
              </a:rPr>
              <a:t>英国作家夏洛蒂</a:t>
            </a:r>
            <a:r>
              <a:rPr lang="en-US" altLang="zh-CN"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kern="100" dirty="0">
                <a:latin typeface="Times New Roman" panose="02020603050405020304" pitchFamily="18" charset="0"/>
                <a:ea typeface="微软雅黑" panose="020B0503020204020204" pitchFamily="34" charset="-122"/>
                <a:cs typeface="Times New Roman" panose="02020603050405020304" pitchFamily="18" charset="0"/>
              </a:rPr>
              <a:t>勃朗特的</a:t>
            </a:r>
            <a:r>
              <a:rPr lang="en-US" altLang="zh-CN"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kern="100" dirty="0">
                <a:latin typeface="Times New Roman" panose="02020603050405020304" pitchFamily="18" charset="0"/>
                <a:ea typeface="微软雅黑" panose="020B0503020204020204" pitchFamily="34" charset="-122"/>
                <a:cs typeface="Times New Roman" panose="02020603050405020304" pitchFamily="18" charset="0"/>
              </a:rPr>
              <a:t>简</a:t>
            </a:r>
            <a:r>
              <a:rPr lang="en-US" altLang="zh-CN"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kern="100" dirty="0">
                <a:latin typeface="Times New Roman" panose="02020603050405020304" pitchFamily="18" charset="0"/>
                <a:ea typeface="微软雅黑" panose="020B0503020204020204" pitchFamily="34" charset="-122"/>
                <a:cs typeface="Times New Roman" panose="02020603050405020304" pitchFamily="18" charset="0"/>
              </a:rPr>
              <a:t>爱</a:t>
            </a:r>
            <a:r>
              <a:rPr lang="en-US" altLang="zh-CN"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kern="100" dirty="0">
                <a:latin typeface="Times New Roman" panose="02020603050405020304" pitchFamily="18" charset="0"/>
                <a:ea typeface="微软雅黑" panose="020B0503020204020204" pitchFamily="34" charset="-122"/>
                <a:cs typeface="Times New Roman" panose="02020603050405020304" pitchFamily="18" charset="0"/>
              </a:rPr>
              <a:t>成功塑造了简</a:t>
            </a:r>
            <a:r>
              <a:rPr lang="en-US" altLang="zh-CN"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kern="100" dirty="0">
                <a:latin typeface="Times New Roman" panose="02020603050405020304" pitchFamily="18" charset="0"/>
                <a:ea typeface="微软雅黑" panose="020B0503020204020204" pitchFamily="34" charset="-122"/>
                <a:cs typeface="Times New Roman" panose="02020603050405020304" pitchFamily="18" charset="0"/>
              </a:rPr>
              <a:t>爱这样一个独特的女性形象</a:t>
            </a:r>
            <a:r>
              <a:rPr lang="en-US" altLang="zh-CN"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kern="100" dirty="0">
                <a:latin typeface="Times New Roman" panose="02020603050405020304" pitchFamily="18" charset="0"/>
                <a:ea typeface="微软雅黑" panose="020B0503020204020204" pitchFamily="34" charset="-122"/>
                <a:cs typeface="Times New Roman" panose="02020603050405020304" pitchFamily="18" charset="0"/>
              </a:rPr>
              <a:t>她虽然貌不惊人</a:t>
            </a:r>
            <a:r>
              <a:rPr lang="en-US" altLang="zh-CN"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kern="100" dirty="0">
                <a:latin typeface="Times New Roman" panose="02020603050405020304" pitchFamily="18" charset="0"/>
                <a:ea typeface="微软雅黑" panose="020B0503020204020204" pitchFamily="34" charset="-122"/>
                <a:cs typeface="Times New Roman" panose="02020603050405020304" pitchFamily="18" charset="0"/>
              </a:rPr>
              <a:t>矮小瘦弱</a:t>
            </a:r>
            <a:r>
              <a:rPr lang="en-US" altLang="zh-CN"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kern="100" dirty="0">
                <a:latin typeface="Times New Roman" panose="02020603050405020304" pitchFamily="18" charset="0"/>
                <a:ea typeface="微软雅黑" panose="020B0503020204020204" pitchFamily="34" charset="-122"/>
                <a:cs typeface="Times New Roman" panose="02020603050405020304" pitchFamily="18" charset="0"/>
              </a:rPr>
              <a:t>但她人格独立</a:t>
            </a:r>
            <a:r>
              <a:rPr lang="en-US" altLang="zh-CN"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kern="100" dirty="0">
                <a:latin typeface="Times New Roman" panose="02020603050405020304" pitchFamily="18" charset="0"/>
                <a:ea typeface="微软雅黑" panose="020B0503020204020204" pitchFamily="34" charset="-122"/>
                <a:cs typeface="Times New Roman" panose="02020603050405020304" pitchFamily="18" charset="0"/>
              </a:rPr>
              <a:t>心灵强大</a:t>
            </a:r>
            <a:r>
              <a:rPr lang="en-US" altLang="zh-CN"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kern="100" dirty="0">
                <a:latin typeface="Times New Roman" panose="02020603050405020304" pitchFamily="18" charset="0"/>
                <a:ea typeface="微软雅黑" panose="020B0503020204020204" pitchFamily="34" charset="-122"/>
                <a:cs typeface="Times New Roman" panose="02020603050405020304" pitchFamily="18" charset="0"/>
              </a:rPr>
              <a:t>是现代女性美的象征</a:t>
            </a:r>
            <a:r>
              <a:rPr lang="en-US" altLang="zh-CN" kern="100" dirty="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kern="100" dirty="0">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5" name="矩形 4"/>
          <p:cNvSpPr/>
          <p:nvPr/>
        </p:nvSpPr>
        <p:spPr>
          <a:xfrm>
            <a:off x="4187277" y="1554370"/>
            <a:ext cx="335915" cy="478155"/>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40000"/>
              </a:lnSpc>
            </a:pPr>
            <a:r>
              <a:rPr lang="en-US" b="1" kern="100" dirty="0" smtClean="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rPr>
              <a:t>B</a:t>
            </a:r>
            <a:endParaRPr lang="en-US" b="1" dirty="0">
              <a:solidFill>
                <a:srgbClr val="FF0000"/>
              </a:solidFill>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32263" y="1541039"/>
            <a:ext cx="8096535" cy="2030095"/>
          </a:xfrm>
          <a:prstGeom prst="rect">
            <a:avLst/>
          </a:prstGeom>
          <a:ln w="28575">
            <a:solidFill>
              <a:srgbClr val="ED7D31"/>
            </a:solidFill>
            <a:prstDash val="dash"/>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50000"/>
              </a:lnSpc>
              <a:spcAft>
                <a:spcPts val="0"/>
              </a:spcAft>
            </a:pPr>
            <a:r>
              <a:rPr lang="en-US" altLang="zh-CN" sz="2100" b="1"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1" dirty="0">
                <a:latin typeface="Times New Roman" panose="02020603050405020304" pitchFamily="18" charset="0"/>
                <a:ea typeface="微软雅黑" panose="020B0503020204020204" pitchFamily="34" charset="-122"/>
                <a:cs typeface="Times New Roman" panose="02020603050405020304" pitchFamily="18" charset="0"/>
              </a:rPr>
              <a:t>解析</a:t>
            </a:r>
            <a:r>
              <a:rPr lang="en-US" altLang="zh-CN" sz="2100" b="1" dirty="0">
                <a:latin typeface="Times New Roman" panose="02020603050405020304" pitchFamily="18" charset="0"/>
                <a:ea typeface="微软雅黑" panose="020B0503020204020204" pitchFamily="34" charset="-122"/>
                <a:cs typeface="Times New Roman" panose="02020603050405020304" pitchFamily="18" charset="0"/>
              </a:rPr>
              <a:t>】</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B.“</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因醉酒偷吃蟠桃破坏了王母娘娘的蟠桃宴被贬下凡”错</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应是“因在王母瑶池蟠桃宴上醉酒</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逞雄闯入广寒宫</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企图调戏霓裳仙子</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霓裳不依从</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东躲西藏心不悦</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被纠察灵官奏明玉帝</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惹怒玉帝</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被罚下人间”</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endParaRPr sz="2100" dirty="0">
              <a:latin typeface="Times New Roman" panose="02020603050405020304" pitchFamily="18" charset="0"/>
              <a:ea typeface="微软雅黑" panose="020B0503020204020204" pitchFamily="34" charset="-122"/>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13658" y="1554370"/>
            <a:ext cx="8389149" cy="4291330"/>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30000"/>
              </a:lnSpc>
              <a:spcAft>
                <a:spcPts val="0"/>
              </a:spcAft>
            </a:pP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2.(2019•</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南充</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下列表述有误的一项是</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2100" kern="100" dirty="0" smtClean="0">
                <a:latin typeface="Times New Roman" panose="02020603050405020304" pitchFamily="18" charset="0"/>
                <a:ea typeface="微软雅黑" panose="020B0503020204020204" pitchFamily="34" charset="-122"/>
                <a:cs typeface="Times New Roman" panose="02020603050405020304" pitchFamily="18" charset="0"/>
              </a:rPr>
              <a:t>  )</a:t>
            </a:r>
            <a:endPar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30000"/>
              </a:lnSpc>
              <a:spcAft>
                <a:spcPts val="0"/>
              </a:spcAft>
            </a:pP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西游记</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中的猪八戒</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虽然给人的普遍印象是好吃懒做</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偷奸耍滑</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但在“智激美猴王”中却表现出了忠勇善良又不失机智聪明的一面</a:t>
            </a:r>
            <a:r>
              <a:rPr lang="en-US" altLang="zh-CN" sz="2100" kern="100" dirty="0" smtClean="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30000"/>
              </a:lnSpc>
              <a:spcAft>
                <a:spcPts val="0"/>
              </a:spcAft>
            </a:pP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B.《</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红星照耀中国</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描述了中国工农红军长征的经过</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首次向全世界全面报道了这一举世无双的“军事壮举”</a:t>
            </a:r>
            <a:r>
              <a:rPr lang="en-US" altLang="zh-CN" sz="2100" kern="100" dirty="0" smtClean="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30000"/>
              </a:lnSpc>
              <a:spcAft>
                <a:spcPts val="0"/>
              </a:spcAft>
            </a:pP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C.《</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傅雷家书</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首先强调的是如何做人的问题</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傅雷常教导儿子</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待人要谦虚</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做事要严谨</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礼仪要得体</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要有国家民族的荣辱感</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要有艺术</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人格的尊严</a:t>
            </a:r>
            <a:r>
              <a:rPr lang="en-US" altLang="zh-CN" sz="2100" kern="100" dirty="0" smtClean="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30000"/>
              </a:lnSpc>
              <a:spcAft>
                <a:spcPts val="0"/>
              </a:spcAft>
            </a:pP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D.</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林冲被发配到沧州后</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遇到当初在东京得到他救济的李小二</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李小二不时送汤送水到营里给林冲吃</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并告诉了林冲陆虞候要火烧草料场</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5" name="矩形 4"/>
          <p:cNvSpPr/>
          <p:nvPr/>
        </p:nvSpPr>
        <p:spPr>
          <a:xfrm>
            <a:off x="4820418" y="1554370"/>
            <a:ext cx="375920" cy="511175"/>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30000"/>
              </a:lnSpc>
            </a:pPr>
            <a:r>
              <a:rPr lang="en-US" sz="2100" b="1" kern="100" dirty="0" smtClean="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rPr>
              <a:t>D</a:t>
            </a:r>
            <a:endParaRPr lang="en-US" sz="2100" b="1" dirty="0">
              <a:solidFill>
                <a:srgbClr val="FF0000"/>
              </a:solidFill>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32263" y="1541039"/>
            <a:ext cx="8096535" cy="575945"/>
          </a:xfrm>
          <a:prstGeom prst="rect">
            <a:avLst/>
          </a:prstGeom>
          <a:ln w="28575">
            <a:solidFill>
              <a:srgbClr val="ED7D31"/>
            </a:solidFill>
            <a:prstDash val="dash"/>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50000"/>
              </a:lnSpc>
              <a:spcAft>
                <a:spcPts val="0"/>
              </a:spcAft>
            </a:pPr>
            <a:r>
              <a:rPr lang="en-US" altLang="zh-CN" sz="2100" b="1"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1" dirty="0">
                <a:latin typeface="Times New Roman" panose="02020603050405020304" pitchFamily="18" charset="0"/>
                <a:ea typeface="微软雅黑" panose="020B0503020204020204" pitchFamily="34" charset="-122"/>
                <a:cs typeface="Times New Roman" panose="02020603050405020304" pitchFamily="18" charset="0"/>
              </a:rPr>
              <a:t>解析</a:t>
            </a:r>
            <a:r>
              <a:rPr lang="en-US" altLang="zh-CN" sz="2100" b="1" dirty="0" smtClean="0">
                <a:latin typeface="Times New Roman" panose="02020603050405020304" pitchFamily="18" charset="0"/>
                <a:ea typeface="微软雅黑" panose="020B0503020204020204" pitchFamily="34" charset="-122"/>
                <a:cs typeface="Times New Roman" panose="02020603050405020304" pitchFamily="18" charset="0"/>
              </a:rPr>
              <a:t>】</a:t>
            </a: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D</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李小二并没告诉林冲陆虞候要火烧草料场</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dirty="0">
              <a:latin typeface="Times New Roman" panose="02020603050405020304" pitchFamily="18" charset="0"/>
              <a:ea typeface="微软雅黑" panose="020B0503020204020204" pitchFamily="34" charset="-122"/>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13658" y="1554370"/>
            <a:ext cx="8389149" cy="435419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40000"/>
              </a:lnSpc>
              <a:spcAft>
                <a:spcPts val="0"/>
              </a:spcAft>
            </a:pPr>
            <a:r>
              <a:rPr lang="en-US" altLang="zh-CN" sz="1650" kern="100" dirty="0">
                <a:latin typeface="Times New Roman" panose="02020603050405020304" pitchFamily="18" charset="0"/>
                <a:ea typeface="微软雅黑" panose="020B0503020204020204" pitchFamily="34" charset="-122"/>
                <a:cs typeface="Times New Roman" panose="02020603050405020304" pitchFamily="18" charset="0"/>
              </a:rPr>
              <a:t>3</a:t>
            </a:r>
            <a:r>
              <a:rPr lang="en-US" altLang="zh-CN" sz="1650" kern="10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en-US" altLang="zh-CN" sz="1650" kern="100" dirty="0">
                <a:latin typeface="Times New Roman" panose="02020603050405020304" pitchFamily="18" charset="0"/>
                <a:ea typeface="微软雅黑" panose="020B0503020204020204" pitchFamily="34" charset="-122"/>
                <a:cs typeface="Times New Roman" panose="02020603050405020304" pitchFamily="18" charset="0"/>
              </a:rPr>
              <a:t>2019•</a:t>
            </a:r>
            <a:r>
              <a:rPr lang="zh-CN" altLang="en-US" sz="1650" kern="100" dirty="0">
                <a:latin typeface="Times New Roman" panose="02020603050405020304" pitchFamily="18" charset="0"/>
                <a:ea typeface="微软雅黑" panose="020B0503020204020204" pitchFamily="34" charset="-122"/>
                <a:cs typeface="Times New Roman" panose="02020603050405020304" pitchFamily="18" charset="0"/>
              </a:rPr>
              <a:t>达州</a:t>
            </a:r>
            <a:r>
              <a:rPr lang="en-US" altLang="zh-CN" sz="165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650" kern="100" dirty="0">
                <a:latin typeface="Times New Roman" panose="02020603050405020304" pitchFamily="18" charset="0"/>
                <a:ea typeface="微软雅黑" panose="020B0503020204020204" pitchFamily="34" charset="-122"/>
                <a:cs typeface="Times New Roman" panose="02020603050405020304" pitchFamily="18" charset="0"/>
              </a:rPr>
              <a:t>下列表述有误的一项是</a:t>
            </a:r>
            <a:r>
              <a:rPr lang="en-US" altLang="zh-CN" sz="1650" kern="100" dirty="0">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1650" kern="100" dirty="0" smtClean="0">
                <a:latin typeface="Times New Roman" panose="02020603050405020304" pitchFamily="18" charset="0"/>
                <a:ea typeface="微软雅黑" panose="020B0503020204020204" pitchFamily="34" charset="-122"/>
                <a:cs typeface="Times New Roman" panose="02020603050405020304" pitchFamily="18" charset="0"/>
              </a:rPr>
              <a:t>  )</a:t>
            </a:r>
            <a:endParaRPr lang="en-US" altLang="zh-CN" sz="1650" kern="100" dirty="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40000"/>
              </a:lnSpc>
              <a:spcAft>
                <a:spcPts val="0"/>
              </a:spcAft>
            </a:pPr>
            <a:r>
              <a:rPr lang="en-US" altLang="zh-CN" sz="1650" kern="100" dirty="0">
                <a:latin typeface="Times New Roman" panose="02020603050405020304" pitchFamily="18" charset="0"/>
                <a:ea typeface="微软雅黑" panose="020B0503020204020204" pitchFamily="34" charset="-122"/>
                <a:cs typeface="Times New Roman" panose="02020603050405020304" pitchFamily="18" charset="0"/>
              </a:rPr>
              <a:t>A.</a:t>
            </a:r>
            <a:r>
              <a:rPr lang="zh-CN" altLang="en-US" sz="1650" kern="100" dirty="0">
                <a:latin typeface="Times New Roman" panose="02020603050405020304" pitchFamily="18" charset="0"/>
                <a:ea typeface="微软雅黑" panose="020B0503020204020204" pitchFamily="34" charset="-122"/>
                <a:cs typeface="Times New Roman" panose="02020603050405020304" pitchFamily="18" charset="0"/>
              </a:rPr>
              <a:t>林冲原本是东京八十万禁军枪棒教头</a:t>
            </a:r>
            <a:r>
              <a:rPr lang="en-US" altLang="zh-CN" sz="165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650" kern="100" dirty="0">
                <a:latin typeface="Times New Roman" panose="02020603050405020304" pitchFamily="18" charset="0"/>
                <a:ea typeface="微软雅黑" panose="020B0503020204020204" pitchFamily="34" charset="-122"/>
                <a:cs typeface="Times New Roman" panose="02020603050405020304" pitchFamily="18" charset="0"/>
              </a:rPr>
              <a:t>安安分分地尽着自己的职责</a:t>
            </a:r>
            <a:r>
              <a:rPr lang="en-US" altLang="zh-CN" sz="165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650" kern="100" dirty="0">
                <a:latin typeface="Times New Roman" panose="02020603050405020304" pitchFamily="18" charset="0"/>
                <a:ea typeface="微软雅黑" panose="020B0503020204020204" pitchFamily="34" charset="-122"/>
                <a:cs typeface="Times New Roman" panose="02020603050405020304" pitchFamily="18" charset="0"/>
              </a:rPr>
              <a:t>一向逆来顺受</a:t>
            </a:r>
            <a:r>
              <a:rPr lang="en-US" altLang="zh-CN" sz="165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650" kern="100" dirty="0">
                <a:latin typeface="Times New Roman" panose="02020603050405020304" pitchFamily="18" charset="0"/>
                <a:ea typeface="微软雅黑" panose="020B0503020204020204" pitchFamily="34" charset="-122"/>
                <a:cs typeface="Times New Roman" panose="02020603050405020304" pitchFamily="18" charset="0"/>
              </a:rPr>
              <a:t>不敢反抗</a:t>
            </a:r>
            <a:r>
              <a:rPr lang="en-US" altLang="zh-CN" sz="165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650" kern="100" dirty="0">
                <a:latin typeface="Times New Roman" panose="02020603050405020304" pitchFamily="18" charset="0"/>
                <a:ea typeface="微软雅黑" panose="020B0503020204020204" pitchFamily="34" charset="-122"/>
                <a:cs typeface="Times New Roman" panose="02020603050405020304" pitchFamily="18" charset="0"/>
              </a:rPr>
              <a:t>直到“林教头风雪山神庙”一回中</a:t>
            </a:r>
            <a:r>
              <a:rPr lang="en-US" altLang="zh-CN" sz="165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650" kern="100" dirty="0">
                <a:latin typeface="Times New Roman" panose="02020603050405020304" pitchFamily="18" charset="0"/>
                <a:ea typeface="微软雅黑" panose="020B0503020204020204" pitchFamily="34" charset="-122"/>
                <a:cs typeface="Times New Roman" panose="02020603050405020304" pitchFamily="18" charset="0"/>
              </a:rPr>
              <a:t>他终于爆发出了反抗精神</a:t>
            </a:r>
            <a:r>
              <a:rPr lang="en-US" altLang="zh-CN" sz="165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650" kern="100" dirty="0">
                <a:latin typeface="Times New Roman" panose="02020603050405020304" pitchFamily="18" charset="0"/>
                <a:ea typeface="微软雅黑" panose="020B0503020204020204" pitchFamily="34" charset="-122"/>
                <a:cs typeface="Times New Roman" panose="02020603050405020304" pitchFamily="18" charset="0"/>
              </a:rPr>
              <a:t>被逼上梁山</a:t>
            </a:r>
            <a:r>
              <a:rPr lang="en-US" altLang="zh-CN" sz="165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650" kern="100" dirty="0">
                <a:latin typeface="Times New Roman" panose="02020603050405020304" pitchFamily="18" charset="0"/>
                <a:ea typeface="微软雅黑" panose="020B0503020204020204" pitchFamily="34" charset="-122"/>
                <a:cs typeface="Times New Roman" panose="02020603050405020304" pitchFamily="18" charset="0"/>
              </a:rPr>
              <a:t>走上了反抗朝廷的道路</a:t>
            </a:r>
            <a:r>
              <a:rPr lang="en-US" altLang="zh-CN" sz="1650" kern="100" dirty="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1650" kern="100" dirty="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40000"/>
              </a:lnSpc>
              <a:spcAft>
                <a:spcPts val="0"/>
              </a:spcAft>
            </a:pPr>
            <a:r>
              <a:rPr lang="en-US" altLang="zh-CN" sz="1650" kern="100" dirty="0">
                <a:latin typeface="Times New Roman" panose="02020603050405020304" pitchFamily="18" charset="0"/>
                <a:ea typeface="微软雅黑" panose="020B0503020204020204" pitchFamily="34" charset="-122"/>
                <a:cs typeface="Times New Roman" panose="02020603050405020304" pitchFamily="18" charset="0"/>
              </a:rPr>
              <a:t>B.</a:t>
            </a:r>
            <a:r>
              <a:rPr lang="zh-CN" altLang="en-US" sz="1650" kern="100" dirty="0">
                <a:latin typeface="Times New Roman" panose="02020603050405020304" pitchFamily="18" charset="0"/>
                <a:ea typeface="微软雅黑" panose="020B0503020204020204" pitchFamily="34" charset="-122"/>
                <a:cs typeface="Times New Roman" panose="02020603050405020304" pitchFamily="18" charset="0"/>
              </a:rPr>
              <a:t>一部成功的小说</a:t>
            </a:r>
            <a:r>
              <a:rPr lang="en-US" altLang="zh-CN" sz="165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650" kern="100" dirty="0">
                <a:latin typeface="Times New Roman" panose="02020603050405020304" pitchFamily="18" charset="0"/>
                <a:ea typeface="微软雅黑" panose="020B0503020204020204" pitchFamily="34" charset="-122"/>
                <a:cs typeface="Times New Roman" panose="02020603050405020304" pitchFamily="18" charset="0"/>
              </a:rPr>
              <a:t>必须塑造出栩栩如生的人物形象</a:t>
            </a:r>
            <a:r>
              <a:rPr lang="en-US" altLang="zh-CN" sz="165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650" kern="100" dirty="0">
                <a:latin typeface="Times New Roman" panose="02020603050405020304" pitchFamily="18" charset="0"/>
                <a:ea typeface="微软雅黑" panose="020B0503020204020204" pitchFamily="34" charset="-122"/>
                <a:cs typeface="Times New Roman" panose="02020603050405020304" pitchFamily="18" charset="0"/>
              </a:rPr>
              <a:t>如</a:t>
            </a:r>
            <a:r>
              <a:rPr lang="en-US" altLang="zh-CN" sz="165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650" kern="100" dirty="0">
                <a:latin typeface="Times New Roman" panose="02020603050405020304" pitchFamily="18" charset="0"/>
                <a:ea typeface="微软雅黑" panose="020B0503020204020204" pitchFamily="34" charset="-122"/>
                <a:cs typeface="Times New Roman" panose="02020603050405020304" pitchFamily="18" charset="0"/>
              </a:rPr>
              <a:t>钢铁是怎样炼成的</a:t>
            </a:r>
            <a:r>
              <a:rPr lang="en-US" altLang="zh-CN" sz="165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650" kern="100" dirty="0">
                <a:latin typeface="Times New Roman" panose="02020603050405020304" pitchFamily="18" charset="0"/>
                <a:ea typeface="微软雅黑" panose="020B0503020204020204" pitchFamily="34" charset="-122"/>
                <a:cs typeface="Times New Roman" panose="02020603050405020304" pitchFamily="18" charset="0"/>
              </a:rPr>
              <a:t>中的奥斯特洛夫斯基</a:t>
            </a:r>
            <a:r>
              <a:rPr lang="en-US" altLang="zh-CN" sz="165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650" kern="100" dirty="0">
                <a:latin typeface="Times New Roman" panose="02020603050405020304" pitchFamily="18" charset="0"/>
                <a:ea typeface="微软雅黑" panose="020B0503020204020204" pitchFamily="34" charset="-122"/>
                <a:cs typeface="Times New Roman" panose="02020603050405020304" pitchFamily="18" charset="0"/>
              </a:rPr>
              <a:t>因其有着钢铁般的意志和顽强奋斗的高贵品质</a:t>
            </a:r>
            <a:r>
              <a:rPr lang="en-US" altLang="zh-CN" sz="165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650" kern="100" dirty="0">
                <a:latin typeface="Times New Roman" panose="02020603050405020304" pitchFamily="18" charset="0"/>
                <a:ea typeface="微软雅黑" panose="020B0503020204020204" pitchFamily="34" charset="-122"/>
                <a:cs typeface="Times New Roman" panose="02020603050405020304" pitchFamily="18" charset="0"/>
              </a:rPr>
              <a:t>就给读者留下了深刻的印象</a:t>
            </a:r>
            <a:r>
              <a:rPr lang="en-US" altLang="zh-CN" sz="1650" kern="100" dirty="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1650" kern="100" dirty="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40000"/>
              </a:lnSpc>
              <a:spcAft>
                <a:spcPts val="0"/>
              </a:spcAft>
            </a:pPr>
            <a:r>
              <a:rPr lang="en-US" altLang="zh-CN" sz="1650" kern="100" dirty="0">
                <a:latin typeface="Times New Roman" panose="02020603050405020304" pitchFamily="18" charset="0"/>
                <a:ea typeface="微软雅黑" panose="020B0503020204020204" pitchFamily="34" charset="-122"/>
                <a:cs typeface="Times New Roman" panose="02020603050405020304" pitchFamily="18" charset="0"/>
              </a:rPr>
              <a:t>C.《</a:t>
            </a:r>
            <a:r>
              <a:rPr lang="zh-CN" altLang="en-US" sz="1650" kern="100" dirty="0">
                <a:latin typeface="Times New Roman" panose="02020603050405020304" pitchFamily="18" charset="0"/>
                <a:ea typeface="微软雅黑" panose="020B0503020204020204" pitchFamily="34" charset="-122"/>
                <a:cs typeface="Times New Roman" panose="02020603050405020304" pitchFamily="18" charset="0"/>
              </a:rPr>
              <a:t>简</a:t>
            </a:r>
            <a:r>
              <a:rPr lang="en-US" altLang="zh-CN" sz="165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650" kern="100" dirty="0">
                <a:latin typeface="Times New Roman" panose="02020603050405020304" pitchFamily="18" charset="0"/>
                <a:ea typeface="微软雅黑" panose="020B0503020204020204" pitchFamily="34" charset="-122"/>
                <a:cs typeface="Times New Roman" panose="02020603050405020304" pitchFamily="18" charset="0"/>
              </a:rPr>
              <a:t>爱</a:t>
            </a:r>
            <a:r>
              <a:rPr lang="en-US" altLang="zh-CN" sz="165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650" kern="100" dirty="0">
                <a:latin typeface="Times New Roman" panose="02020603050405020304" pitchFamily="18" charset="0"/>
                <a:ea typeface="微软雅黑" panose="020B0503020204020204" pitchFamily="34" charset="-122"/>
                <a:cs typeface="Times New Roman" panose="02020603050405020304" pitchFamily="18" charset="0"/>
              </a:rPr>
              <a:t>用自传体的叙事语气</a:t>
            </a:r>
            <a:r>
              <a:rPr lang="en-US" altLang="zh-CN" sz="165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650" kern="100" dirty="0">
                <a:latin typeface="Times New Roman" panose="02020603050405020304" pitchFamily="18" charset="0"/>
                <a:ea typeface="微软雅黑" panose="020B0503020204020204" pitchFamily="34" charset="-122"/>
                <a:cs typeface="Times New Roman" panose="02020603050405020304" pitchFamily="18" charset="0"/>
              </a:rPr>
              <a:t>使小说洋溢着浓郁真挚</a:t>
            </a:r>
            <a:r>
              <a:rPr lang="en-US" altLang="zh-CN" sz="165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650" kern="100" dirty="0">
                <a:latin typeface="Times New Roman" panose="02020603050405020304" pitchFamily="18" charset="0"/>
                <a:ea typeface="微软雅黑" panose="020B0503020204020204" pitchFamily="34" charset="-122"/>
                <a:cs typeface="Times New Roman" panose="02020603050405020304" pitchFamily="18" charset="0"/>
              </a:rPr>
              <a:t>丰富细腻的情感</a:t>
            </a:r>
            <a:r>
              <a:rPr lang="en-US" altLang="zh-CN" sz="165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650" kern="100" dirty="0">
                <a:latin typeface="Times New Roman" panose="02020603050405020304" pitchFamily="18" charset="0"/>
                <a:ea typeface="微软雅黑" panose="020B0503020204020204" pitchFamily="34" charset="-122"/>
                <a:cs typeface="Times New Roman" panose="02020603050405020304" pitchFamily="18" charset="0"/>
              </a:rPr>
              <a:t>娓娓道来的内心独白</a:t>
            </a:r>
            <a:r>
              <a:rPr lang="en-US" altLang="zh-CN" sz="165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650" kern="100" dirty="0">
                <a:latin typeface="Times New Roman" panose="02020603050405020304" pitchFamily="18" charset="0"/>
                <a:ea typeface="微软雅黑" panose="020B0503020204020204" pitchFamily="34" charset="-122"/>
                <a:cs typeface="Times New Roman" panose="02020603050405020304" pitchFamily="18" charset="0"/>
              </a:rPr>
              <a:t>色彩斑斓的景物描写和引人入胜的悬念设计无疑是其至今仍受到广大读者欢迎的重要原因</a:t>
            </a:r>
            <a:r>
              <a:rPr lang="en-US" altLang="zh-CN" sz="1650" kern="100" dirty="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1650" kern="100" dirty="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40000"/>
              </a:lnSpc>
              <a:spcAft>
                <a:spcPts val="0"/>
              </a:spcAft>
            </a:pPr>
            <a:r>
              <a:rPr lang="en-US" altLang="zh-CN" sz="1650" kern="100" dirty="0">
                <a:latin typeface="Times New Roman" panose="02020603050405020304" pitchFamily="18" charset="0"/>
                <a:ea typeface="微软雅黑" panose="020B0503020204020204" pitchFamily="34" charset="-122"/>
                <a:cs typeface="Times New Roman" panose="02020603050405020304" pitchFamily="18" charset="0"/>
              </a:rPr>
              <a:t>D.</a:t>
            </a:r>
            <a:r>
              <a:rPr lang="zh-CN" altLang="en-US" sz="1650" kern="100" dirty="0">
                <a:latin typeface="Times New Roman" panose="02020603050405020304" pitchFamily="18" charset="0"/>
                <a:ea typeface="微软雅黑" panose="020B0503020204020204" pitchFamily="34" charset="-122"/>
                <a:cs typeface="Times New Roman" panose="02020603050405020304" pitchFamily="18" charset="0"/>
              </a:rPr>
              <a:t>美国著名记者埃德加</a:t>
            </a:r>
            <a:r>
              <a:rPr lang="en-US" altLang="zh-CN" sz="165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650" kern="100" dirty="0">
                <a:latin typeface="Times New Roman" panose="02020603050405020304" pitchFamily="18" charset="0"/>
                <a:ea typeface="微软雅黑" panose="020B0503020204020204" pitchFamily="34" charset="-122"/>
                <a:cs typeface="Times New Roman" panose="02020603050405020304" pitchFamily="18" charset="0"/>
              </a:rPr>
              <a:t>斯诺在中国西北革命根据地进行了实地采访</a:t>
            </a:r>
            <a:r>
              <a:rPr lang="en-US" altLang="zh-CN" sz="165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650" kern="100" dirty="0">
                <a:latin typeface="Times New Roman" panose="02020603050405020304" pitchFamily="18" charset="0"/>
                <a:ea typeface="微软雅黑" panose="020B0503020204020204" pitchFamily="34" charset="-122"/>
                <a:cs typeface="Times New Roman" panose="02020603050405020304" pitchFamily="18" charset="0"/>
              </a:rPr>
              <a:t>然后根据自己的所见所闻和真实感受</a:t>
            </a:r>
            <a:r>
              <a:rPr lang="en-US" altLang="zh-CN" sz="165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650" kern="100" dirty="0">
                <a:latin typeface="Times New Roman" panose="02020603050405020304" pitchFamily="18" charset="0"/>
                <a:ea typeface="微软雅黑" panose="020B0503020204020204" pitchFamily="34" charset="-122"/>
                <a:cs typeface="Times New Roman" panose="02020603050405020304" pitchFamily="18" charset="0"/>
              </a:rPr>
              <a:t>以优美的文笔完成了一部向世界真实报道中国及中国革命的历史巨著</a:t>
            </a:r>
            <a:r>
              <a:rPr lang="en-US" altLang="zh-CN" sz="165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650" kern="100" dirty="0">
                <a:latin typeface="Times New Roman" panose="02020603050405020304" pitchFamily="18" charset="0"/>
                <a:ea typeface="微软雅黑" panose="020B0503020204020204" pitchFamily="34" charset="-122"/>
                <a:cs typeface="Times New Roman" panose="02020603050405020304" pitchFamily="18" charset="0"/>
              </a:rPr>
              <a:t>西行漫记</a:t>
            </a:r>
            <a:r>
              <a:rPr lang="en-US" altLang="zh-CN" sz="165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650" kern="100" dirty="0">
                <a:latin typeface="Times New Roman" panose="02020603050405020304" pitchFamily="18" charset="0"/>
                <a:ea typeface="微软雅黑" panose="020B0503020204020204" pitchFamily="34" charset="-122"/>
                <a:cs typeface="Times New Roman" panose="02020603050405020304" pitchFamily="18" charset="0"/>
              </a:rPr>
              <a:t>现译作</a:t>
            </a:r>
            <a:r>
              <a:rPr lang="en-US" altLang="zh-CN" sz="165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650" kern="100" dirty="0">
                <a:latin typeface="Times New Roman" panose="02020603050405020304" pitchFamily="18" charset="0"/>
                <a:ea typeface="微软雅黑" panose="020B0503020204020204" pitchFamily="34" charset="-122"/>
                <a:cs typeface="Times New Roman" panose="02020603050405020304" pitchFamily="18" charset="0"/>
              </a:rPr>
              <a:t>红星照耀中国</a:t>
            </a:r>
            <a:r>
              <a:rPr lang="en-US" altLang="zh-CN" sz="1650" kern="100" dirty="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1650" kern="100" dirty="0">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5" name="矩形 4"/>
          <p:cNvSpPr/>
          <p:nvPr/>
        </p:nvSpPr>
        <p:spPr>
          <a:xfrm>
            <a:off x="3910599" y="1554370"/>
            <a:ext cx="323215" cy="446405"/>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40000"/>
              </a:lnSpc>
            </a:pPr>
            <a:r>
              <a:rPr lang="en-US" sz="1650" b="1" kern="100" dirty="0" smtClean="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rPr>
              <a:t>B</a:t>
            </a:r>
            <a:endParaRPr lang="en-US" sz="1650" b="1" dirty="0">
              <a:solidFill>
                <a:srgbClr val="FF0000"/>
              </a:solidFill>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nvGraphicFramePr>
        <p:xfrm>
          <a:off x="239932" y="2543607"/>
          <a:ext cx="8631555" cy="3208655"/>
        </p:xfrm>
        <a:graphic>
          <a:graphicData uri="http://schemas.openxmlformats.org/drawingml/2006/table">
            <a:tbl>
              <a:tblPr firstRow="1" bandRow="1">
                <a:tableStyleId>{5DA37D80-6434-44D0-A028-1B22A696006F}</a:tableStyleId>
              </a:tblPr>
              <a:tblGrid>
                <a:gridCol w="1227455"/>
                <a:gridCol w="7404100"/>
              </a:tblGrid>
              <a:tr h="1581785">
                <a:tc>
                  <a:txBody>
                    <a:bodyPr/>
                    <a:lstStyle/>
                    <a:p>
                      <a:pPr algn="ctr">
                        <a:lnSpc>
                          <a:spcPct val="150000"/>
                        </a:lnSpc>
                      </a:pPr>
                      <a:r>
                        <a:rPr lang="zh-CN" altLang="en-US" sz="2100" b="1" dirty="0" smtClean="0">
                          <a:latin typeface="Times New Roman" panose="02020603050405020304" pitchFamily="18" charset="0"/>
                          <a:ea typeface="微软雅黑" panose="020B0503020204020204" pitchFamily="34" charset="-122"/>
                          <a:cs typeface="Times New Roman" panose="02020603050405020304" pitchFamily="18" charset="0"/>
                        </a:rPr>
                        <a:t>作者简介</a:t>
                      </a:r>
                      <a:endParaRPr lang="en-US" altLang="zh-CN" sz="2100" b="1" dirty="0" smtClean="0">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c>
                  <a:txBody>
                    <a:bodyPr/>
                    <a:lstStyle/>
                    <a:p>
                      <a:pPr algn="just">
                        <a:lnSpc>
                          <a:spcPct val="150000"/>
                        </a:lnSpc>
                      </a:pPr>
                      <a:r>
                        <a:rPr lang="zh-CN" altLang="en-US" sz="2100" b="0" dirty="0" smtClean="0">
                          <a:latin typeface="Times New Roman" panose="02020603050405020304" pitchFamily="18" charset="0"/>
                          <a:ea typeface="微软雅黑" panose="020B0503020204020204" pitchFamily="34" charset="-122"/>
                          <a:cs typeface="Times New Roman" panose="02020603050405020304" pitchFamily="18" charset="0"/>
                        </a:rPr>
                        <a:t>鲁迅</a:t>
                      </a:r>
                      <a:r>
                        <a:rPr lang="en-US" altLang="zh-CN" sz="2100" b="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dirty="0" smtClean="0">
                          <a:latin typeface="Times New Roman" panose="02020603050405020304" pitchFamily="18" charset="0"/>
                          <a:ea typeface="微软雅黑" panose="020B0503020204020204" pitchFamily="34" charset="-122"/>
                          <a:cs typeface="Times New Roman" panose="02020603050405020304" pitchFamily="18" charset="0"/>
                        </a:rPr>
                        <a:t>原名</a:t>
                      </a:r>
                      <a:r>
                        <a:rPr lang="zh-CN" altLang="en-US" sz="2100" b="0" dirty="0" smtClean="0">
                          <a:solidFill>
                            <a:srgbClr val="FF00FF"/>
                          </a:solidFill>
                          <a:latin typeface="Times New Roman" panose="02020603050405020304" pitchFamily="18" charset="0"/>
                          <a:ea typeface="微软雅黑" panose="020B0503020204020204" pitchFamily="34" charset="-122"/>
                          <a:cs typeface="Times New Roman" panose="02020603050405020304" pitchFamily="18" charset="0"/>
                        </a:rPr>
                        <a:t>周树人</a:t>
                      </a:r>
                      <a:r>
                        <a:rPr lang="en-US" altLang="zh-CN" sz="2100" b="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dirty="0" smtClean="0">
                          <a:latin typeface="Times New Roman" panose="02020603050405020304" pitchFamily="18" charset="0"/>
                          <a:ea typeface="微软雅黑" panose="020B0503020204020204" pitchFamily="34" charset="-122"/>
                          <a:cs typeface="Times New Roman" panose="02020603050405020304" pitchFamily="18" charset="0"/>
                        </a:rPr>
                        <a:t>字豫山</a:t>
                      </a:r>
                      <a:r>
                        <a:rPr lang="en-US" altLang="zh-CN" sz="2100" b="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dirty="0" smtClean="0">
                          <a:latin typeface="Times New Roman" panose="02020603050405020304" pitchFamily="18" charset="0"/>
                          <a:ea typeface="微软雅黑" panose="020B0503020204020204" pitchFamily="34" charset="-122"/>
                          <a:cs typeface="Times New Roman" panose="02020603050405020304" pitchFamily="18" charset="0"/>
                        </a:rPr>
                        <a:t>豫亭</a:t>
                      </a:r>
                      <a:r>
                        <a:rPr lang="en-US" altLang="zh-CN" sz="2100" b="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dirty="0" smtClean="0">
                          <a:latin typeface="Times New Roman" panose="02020603050405020304" pitchFamily="18" charset="0"/>
                          <a:ea typeface="微软雅黑" panose="020B0503020204020204" pitchFamily="34" charset="-122"/>
                          <a:cs typeface="Times New Roman" panose="02020603050405020304" pitchFamily="18" charset="0"/>
                        </a:rPr>
                        <a:t>后改为豫才</a:t>
                      </a:r>
                      <a:r>
                        <a:rPr lang="en-US" altLang="zh-CN" sz="2100" b="0" dirty="0" smtClean="0">
                          <a:latin typeface="Times New Roman" panose="02020603050405020304" pitchFamily="18" charset="0"/>
                          <a:ea typeface="微软雅黑" panose="020B0503020204020204" pitchFamily="34" charset="-122"/>
                          <a:cs typeface="Times New Roman" panose="02020603050405020304" pitchFamily="18" charset="0"/>
                        </a:rPr>
                        <a:t>｡20</a:t>
                      </a:r>
                      <a:r>
                        <a:rPr lang="zh-CN" altLang="en-US" sz="2100" b="0" dirty="0" smtClean="0">
                          <a:latin typeface="Times New Roman" panose="02020603050405020304" pitchFamily="18" charset="0"/>
                          <a:ea typeface="微软雅黑" panose="020B0503020204020204" pitchFamily="34" charset="-122"/>
                          <a:cs typeface="Times New Roman" panose="02020603050405020304" pitchFamily="18" charset="0"/>
                        </a:rPr>
                        <a:t>世纪中国无产阶级文学家</a:t>
                      </a:r>
                      <a:r>
                        <a:rPr lang="en-US" altLang="zh-CN" sz="2100" b="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dirty="0" smtClean="0">
                          <a:latin typeface="Times New Roman" panose="02020603050405020304" pitchFamily="18" charset="0"/>
                          <a:ea typeface="微软雅黑" panose="020B0503020204020204" pitchFamily="34" charset="-122"/>
                          <a:cs typeface="Times New Roman" panose="02020603050405020304" pitchFamily="18" charset="0"/>
                        </a:rPr>
                        <a:t>思想家和革命家</a:t>
                      </a:r>
                      <a:r>
                        <a:rPr lang="en-US" altLang="zh-CN" sz="2100" b="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dirty="0" smtClean="0">
                          <a:latin typeface="Times New Roman" panose="02020603050405020304" pitchFamily="18" charset="0"/>
                          <a:ea typeface="微软雅黑" panose="020B0503020204020204" pitchFamily="34" charset="-122"/>
                          <a:cs typeface="Times New Roman" panose="02020603050405020304" pitchFamily="18" charset="0"/>
                        </a:rPr>
                        <a:t>代表作有</a:t>
                      </a:r>
                      <a:r>
                        <a:rPr lang="en-US" altLang="zh-CN" sz="2100" b="0" dirty="0" smtClean="0">
                          <a:solidFill>
                            <a:srgbClr val="FF00FF"/>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dirty="0" smtClean="0">
                          <a:solidFill>
                            <a:srgbClr val="FF00FF"/>
                          </a:solidFill>
                          <a:latin typeface="Times New Roman" panose="02020603050405020304" pitchFamily="18" charset="0"/>
                          <a:ea typeface="微软雅黑" panose="020B0503020204020204" pitchFamily="34" charset="-122"/>
                          <a:cs typeface="Times New Roman" panose="02020603050405020304" pitchFamily="18" charset="0"/>
                        </a:rPr>
                        <a:t>呐喊</a:t>
                      </a:r>
                      <a:r>
                        <a:rPr lang="en-US" altLang="zh-CN" sz="2100" b="0" dirty="0" smtClean="0">
                          <a:solidFill>
                            <a:srgbClr val="FF00FF"/>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dirty="0" smtClean="0">
                          <a:solidFill>
                            <a:srgbClr val="FF00FF"/>
                          </a:solidFill>
                          <a:latin typeface="Times New Roman" panose="02020603050405020304" pitchFamily="18" charset="0"/>
                          <a:ea typeface="微软雅黑" panose="020B0503020204020204" pitchFamily="34" charset="-122"/>
                          <a:cs typeface="Times New Roman" panose="02020603050405020304" pitchFamily="18" charset="0"/>
                        </a:rPr>
                        <a:t>彷徨</a:t>
                      </a:r>
                      <a:r>
                        <a:rPr lang="en-US" altLang="zh-CN" sz="2100" b="0" dirty="0" smtClean="0">
                          <a:solidFill>
                            <a:srgbClr val="FF00FF"/>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dirty="0" smtClean="0">
                          <a:solidFill>
                            <a:srgbClr val="FF00FF"/>
                          </a:solidFill>
                          <a:latin typeface="Times New Roman" panose="02020603050405020304" pitchFamily="18" charset="0"/>
                          <a:ea typeface="微软雅黑" panose="020B0503020204020204" pitchFamily="34" charset="-122"/>
                          <a:cs typeface="Times New Roman" panose="02020603050405020304" pitchFamily="18" charset="0"/>
                        </a:rPr>
                        <a:t>故事新编</a:t>
                      </a:r>
                      <a:r>
                        <a:rPr lang="en-US" altLang="zh-CN" sz="2100" b="0" dirty="0" smtClean="0">
                          <a:solidFill>
                            <a:srgbClr val="FF00FF"/>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dirty="0" smtClean="0">
                          <a:solidFill>
                            <a:srgbClr val="FF00FF"/>
                          </a:solidFill>
                          <a:latin typeface="Times New Roman" panose="02020603050405020304" pitchFamily="18" charset="0"/>
                          <a:ea typeface="微软雅黑" panose="020B0503020204020204" pitchFamily="34" charset="-122"/>
                          <a:cs typeface="Times New Roman" panose="02020603050405020304" pitchFamily="18" charset="0"/>
                        </a:rPr>
                        <a:t>狂人日记</a:t>
                      </a:r>
                      <a:r>
                        <a:rPr lang="en-US" altLang="zh-CN" sz="2100" b="0" dirty="0" smtClean="0">
                          <a:solidFill>
                            <a:srgbClr val="FF00FF"/>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dirty="0" smtClean="0">
                          <a:solidFill>
                            <a:srgbClr val="FF00FF"/>
                          </a:solidFill>
                          <a:latin typeface="Times New Roman" panose="02020603050405020304" pitchFamily="18" charset="0"/>
                          <a:ea typeface="微软雅黑" panose="020B0503020204020204" pitchFamily="34" charset="-122"/>
                          <a:cs typeface="Times New Roman" panose="02020603050405020304" pitchFamily="18" charset="0"/>
                        </a:rPr>
                        <a:t>朝花夕拾</a:t>
                      </a:r>
                      <a:r>
                        <a:rPr lang="en-US" altLang="zh-CN" sz="2100" b="0" dirty="0" smtClean="0">
                          <a:solidFill>
                            <a:srgbClr val="FF00FF"/>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dirty="0" smtClean="0">
                          <a:latin typeface="Times New Roman" panose="02020603050405020304" pitchFamily="18" charset="0"/>
                          <a:ea typeface="微软雅黑" panose="020B0503020204020204" pitchFamily="34" charset="-122"/>
                          <a:cs typeface="Times New Roman" panose="02020603050405020304" pitchFamily="18" charset="0"/>
                        </a:rPr>
                        <a:t>等</a:t>
                      </a:r>
                      <a:r>
                        <a:rPr lang="en-US" altLang="zh-CN" sz="2100" b="0" dirty="0" smtClean="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b="0" dirty="0" smtClean="0">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r>
              <a:tr h="1626870">
                <a:tc>
                  <a:txBody>
                    <a:bodyPr/>
                    <a:lstStyle/>
                    <a:p>
                      <a:pPr algn="ctr">
                        <a:lnSpc>
                          <a:spcPct val="150000"/>
                        </a:lnSpc>
                      </a:pPr>
                      <a:r>
                        <a:rPr lang="zh-CN" altLang="en-US" sz="2100" b="1" dirty="0" smtClean="0">
                          <a:latin typeface="Times New Roman" panose="02020603050405020304" pitchFamily="18" charset="0"/>
                          <a:ea typeface="微软雅黑" panose="020B0503020204020204" pitchFamily="34" charset="-122"/>
                          <a:cs typeface="Times New Roman" panose="02020603050405020304" pitchFamily="18" charset="0"/>
                        </a:rPr>
                        <a:t>作品简介</a:t>
                      </a:r>
                      <a:endParaRPr lang="en-US" altLang="zh-CN" sz="2100" b="1" dirty="0" smtClean="0">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c>
                  <a:txBody>
                    <a:bodyPr/>
                    <a:lstStyle/>
                    <a:p>
                      <a:pPr algn="just">
                        <a:lnSpc>
                          <a:spcPct val="150000"/>
                        </a:lnSpc>
                      </a:pPr>
                      <a:r>
                        <a:rPr lang="en-US" altLang="zh-CN" sz="2100" b="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dirty="0" smtClean="0">
                          <a:latin typeface="Times New Roman" panose="02020603050405020304" pitchFamily="18" charset="0"/>
                          <a:ea typeface="微软雅黑" panose="020B0503020204020204" pitchFamily="34" charset="-122"/>
                          <a:cs typeface="Times New Roman" panose="02020603050405020304" pitchFamily="18" charset="0"/>
                        </a:rPr>
                        <a:t>朝花夕拾</a:t>
                      </a:r>
                      <a:r>
                        <a:rPr lang="en-US" altLang="zh-CN" sz="2100" b="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dirty="0" smtClean="0">
                          <a:latin typeface="Times New Roman" panose="02020603050405020304" pitchFamily="18" charset="0"/>
                          <a:ea typeface="微软雅黑" panose="020B0503020204020204" pitchFamily="34" charset="-122"/>
                          <a:cs typeface="Times New Roman" panose="02020603050405020304" pitchFamily="18" charset="0"/>
                        </a:rPr>
                        <a:t>原名</a:t>
                      </a:r>
                      <a:r>
                        <a:rPr lang="en-US" altLang="zh-CN" sz="2100" b="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dirty="0" smtClean="0">
                          <a:latin typeface="Times New Roman" panose="02020603050405020304" pitchFamily="18" charset="0"/>
                          <a:ea typeface="微软雅黑" panose="020B0503020204020204" pitchFamily="34" charset="-122"/>
                          <a:cs typeface="Times New Roman" panose="02020603050405020304" pitchFamily="18" charset="0"/>
                        </a:rPr>
                        <a:t>旧事重提</a:t>
                      </a:r>
                      <a:r>
                        <a:rPr lang="en-US" altLang="zh-CN" sz="2100" b="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dirty="0" smtClean="0">
                          <a:latin typeface="Times New Roman" panose="02020603050405020304" pitchFamily="18" charset="0"/>
                          <a:ea typeface="微软雅黑" panose="020B0503020204020204" pitchFamily="34" charset="-122"/>
                          <a:cs typeface="Times New Roman" panose="02020603050405020304" pitchFamily="18" charset="0"/>
                        </a:rPr>
                        <a:t>是鲁迅的</a:t>
                      </a:r>
                      <a:r>
                        <a:rPr lang="zh-CN" altLang="en-US" sz="2100" b="0" dirty="0" smtClean="0">
                          <a:solidFill>
                            <a:srgbClr val="FF00FF"/>
                          </a:solidFill>
                          <a:latin typeface="Times New Roman" panose="02020603050405020304" pitchFamily="18" charset="0"/>
                          <a:ea typeface="微软雅黑" panose="020B0503020204020204" pitchFamily="34" charset="-122"/>
                          <a:cs typeface="Times New Roman" panose="02020603050405020304" pitchFamily="18" charset="0"/>
                        </a:rPr>
                        <a:t>散文集</a:t>
                      </a:r>
                      <a:r>
                        <a:rPr lang="en-US" altLang="zh-CN" sz="2100" b="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dirty="0" smtClean="0">
                          <a:latin typeface="Times New Roman" panose="02020603050405020304" pitchFamily="18" charset="0"/>
                          <a:ea typeface="微软雅黑" panose="020B0503020204020204" pitchFamily="34" charset="-122"/>
                          <a:cs typeface="Times New Roman" panose="02020603050405020304" pitchFamily="18" charset="0"/>
                        </a:rPr>
                        <a:t>收录了鲁迅于</a:t>
                      </a:r>
                      <a:r>
                        <a:rPr lang="en-US" altLang="zh-CN" sz="2100" b="0" dirty="0" smtClean="0">
                          <a:latin typeface="Times New Roman" panose="02020603050405020304" pitchFamily="18" charset="0"/>
                          <a:ea typeface="微软雅黑" panose="020B0503020204020204" pitchFamily="34" charset="-122"/>
                          <a:cs typeface="Times New Roman" panose="02020603050405020304" pitchFamily="18" charset="0"/>
                        </a:rPr>
                        <a:t>1926</a:t>
                      </a:r>
                      <a:r>
                        <a:rPr lang="zh-CN" altLang="en-US" sz="2100" b="0" dirty="0" smtClean="0">
                          <a:latin typeface="Times New Roman" panose="02020603050405020304" pitchFamily="18" charset="0"/>
                          <a:ea typeface="微软雅黑" panose="020B0503020204020204" pitchFamily="34" charset="-122"/>
                          <a:cs typeface="Times New Roman" panose="02020603050405020304" pitchFamily="18" charset="0"/>
                        </a:rPr>
                        <a:t>年创作的</a:t>
                      </a:r>
                      <a:r>
                        <a:rPr lang="en-US" altLang="zh-CN" sz="2100" b="0" dirty="0" smtClean="0">
                          <a:latin typeface="Times New Roman" panose="02020603050405020304" pitchFamily="18" charset="0"/>
                          <a:ea typeface="微软雅黑" panose="020B0503020204020204" pitchFamily="34" charset="-122"/>
                          <a:cs typeface="Times New Roman" panose="02020603050405020304" pitchFamily="18" charset="0"/>
                        </a:rPr>
                        <a:t>10</a:t>
                      </a:r>
                      <a:r>
                        <a:rPr lang="zh-CN" altLang="en-US" sz="2100" b="0" dirty="0" smtClean="0">
                          <a:latin typeface="Times New Roman" panose="02020603050405020304" pitchFamily="18" charset="0"/>
                          <a:ea typeface="微软雅黑" panose="020B0503020204020204" pitchFamily="34" charset="-122"/>
                          <a:cs typeface="Times New Roman" panose="02020603050405020304" pitchFamily="18" charset="0"/>
                        </a:rPr>
                        <a:t>篇回忆性散文</a:t>
                      </a:r>
                      <a:r>
                        <a:rPr lang="en-US" altLang="zh-CN" sz="2100" b="0" dirty="0" smtClean="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b="0" dirty="0" smtClean="0">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r>
            </a:tbl>
          </a:graphicData>
        </a:graphic>
      </p:graphicFrame>
      <p:sp>
        <p:nvSpPr>
          <p:cNvPr id="3" name="矩形 2"/>
          <p:cNvSpPr/>
          <p:nvPr/>
        </p:nvSpPr>
        <p:spPr>
          <a:xfrm>
            <a:off x="239931" y="1562136"/>
            <a:ext cx="8631688" cy="1060450"/>
          </a:xfrm>
          <a:prstGeom prst="rect">
            <a:avLst/>
          </a:prstGeom>
        </p:spPr>
        <p:txBody>
          <a:bodyPr wrap="square">
            <a:spAutoFit/>
          </a:bodyPr>
          <a:lstStyle/>
          <a:p>
            <a:pPr algn="just">
              <a:lnSpc>
                <a:spcPct val="150000"/>
              </a:lnSpc>
            </a:pPr>
            <a:r>
              <a:rPr lang="zh-CN" altLang="en-US" sz="2100" b="1" kern="100" dirty="0">
                <a:latin typeface="Times New Roman" panose="02020603050405020304" pitchFamily="18" charset="0"/>
                <a:ea typeface="微软雅黑" panose="020B0503020204020204" pitchFamily="34" charset="-122"/>
                <a:cs typeface="Times New Roman" panose="02020603050405020304" pitchFamily="18" charset="0"/>
              </a:rPr>
              <a:t>部编版初中教材必读名著知识</a:t>
            </a:r>
            <a:r>
              <a:rPr lang="zh-CN" altLang="en-US" sz="2100" b="1" kern="100" dirty="0" smtClean="0">
                <a:latin typeface="Times New Roman" panose="02020603050405020304" pitchFamily="18" charset="0"/>
                <a:ea typeface="微软雅黑" panose="020B0503020204020204" pitchFamily="34" charset="-122"/>
                <a:cs typeface="Times New Roman" panose="02020603050405020304" pitchFamily="18" charset="0"/>
              </a:rPr>
              <a:t>梳理</a:t>
            </a:r>
            <a:endParaRPr lang="en-US" altLang="zh-CN" sz="2100" b="1" kern="100" dirty="0" smtClean="0">
              <a:latin typeface="Times New Roman" panose="02020603050405020304" pitchFamily="18" charset="0"/>
              <a:ea typeface="微软雅黑" panose="020B0503020204020204" pitchFamily="34" charset="-122"/>
              <a:cs typeface="Times New Roman" panose="02020603050405020304" pitchFamily="18" charset="0"/>
            </a:endParaRPr>
          </a:p>
          <a:p>
            <a:pPr algn="ctr">
              <a:lnSpc>
                <a:spcPct val="150000"/>
              </a:lnSpc>
            </a:pPr>
            <a:r>
              <a:rPr lang="zh-CN" altLang="en-US" sz="2100" b="1" kern="100" dirty="0" smtClean="0">
                <a:latin typeface="Times New Roman" panose="02020603050405020304" pitchFamily="18" charset="0"/>
                <a:ea typeface="微软雅黑" panose="020B0503020204020204" pitchFamily="34" charset="-122"/>
                <a:cs typeface="Times New Roman" panose="02020603050405020304" pitchFamily="18" charset="0"/>
              </a:rPr>
              <a:t>（一</a:t>
            </a:r>
            <a:r>
              <a:rPr lang="zh-CN" altLang="en-US" sz="2100" b="1" kern="100" dirty="0">
                <a:latin typeface="Times New Roman" panose="02020603050405020304" pitchFamily="18" charset="0"/>
                <a:ea typeface="微软雅黑" panose="020B0503020204020204" pitchFamily="34" charset="-122"/>
                <a:cs typeface="Times New Roman" panose="02020603050405020304" pitchFamily="18" charset="0"/>
              </a:rPr>
              <a:t>）朝花夕拾</a:t>
            </a:r>
            <a:endParaRPr lang="zh-CN" altLang="en-US" sz="2100" b="1" kern="100" dirty="0">
              <a:latin typeface="Times New Roman" panose="02020603050405020304" pitchFamily="18" charset="0"/>
              <a:ea typeface="微软雅黑" panose="020B0503020204020204" pitchFamily="34" charset="-122"/>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32263" y="1541039"/>
            <a:ext cx="8096535" cy="1060450"/>
          </a:xfrm>
          <a:prstGeom prst="rect">
            <a:avLst/>
          </a:prstGeom>
          <a:ln w="28575">
            <a:solidFill>
              <a:srgbClr val="ED7D31"/>
            </a:solidFill>
            <a:prstDash val="dash"/>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50000"/>
              </a:lnSpc>
              <a:spcAft>
                <a:spcPts val="0"/>
              </a:spcAft>
            </a:pPr>
            <a:r>
              <a:rPr lang="en-US" altLang="zh-CN" sz="2100" b="1"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1" dirty="0">
                <a:latin typeface="Times New Roman" panose="02020603050405020304" pitchFamily="18" charset="0"/>
                <a:ea typeface="微软雅黑" panose="020B0503020204020204" pitchFamily="34" charset="-122"/>
                <a:cs typeface="Times New Roman" panose="02020603050405020304" pitchFamily="18" charset="0"/>
              </a:rPr>
              <a:t>解析</a:t>
            </a:r>
            <a:r>
              <a:rPr lang="en-US" altLang="zh-CN" sz="2100" b="1" dirty="0">
                <a:latin typeface="Times New Roman" panose="02020603050405020304" pitchFamily="18" charset="0"/>
                <a:ea typeface="微软雅黑" panose="020B0503020204020204" pitchFamily="34" charset="-122"/>
                <a:cs typeface="Times New Roman" panose="02020603050405020304" pitchFamily="18" charset="0"/>
              </a:rPr>
              <a:t>】</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B.《</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钢铁是怎样炼成的</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中的主人公是保尔</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柯察金</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奥斯特洛夫斯基是这部小说的作者</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endParaRPr sz="2100" dirty="0">
              <a:latin typeface="Times New Roman" panose="02020603050405020304" pitchFamily="18" charset="0"/>
              <a:ea typeface="微软雅黑" panose="020B0503020204020204" pitchFamily="34" charset="-122"/>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13658" y="1554370"/>
            <a:ext cx="8389149" cy="4453890"/>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50000"/>
              </a:lnSpc>
              <a:spcAft>
                <a:spcPts val="0"/>
              </a:spcAft>
            </a:pP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4.</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阅读名著选段</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完成题目</a:t>
            </a:r>
            <a:r>
              <a:rPr lang="en-US" altLang="zh-CN" sz="2100" kern="100" dirty="0" smtClean="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kern="100" dirty="0" smtClean="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2100" kern="100" dirty="0" smtClean="0">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2100" kern="100" dirty="0" smtClean="0">
                <a:latin typeface="Times New Roman" panose="02020603050405020304" pitchFamily="18" charset="0"/>
                <a:ea typeface="微软雅黑" panose="020B0503020204020204" pitchFamily="34" charset="-122"/>
                <a:cs typeface="Times New Roman" panose="02020603050405020304" pitchFamily="18" charset="0"/>
              </a:rPr>
              <a:t>李逵</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亦垂泪道</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罢</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罢</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罢</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生时服侍哥哥</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死了也只是哥哥部下一个小鬼</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言讫泪下</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便觉身体有些沉重</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当时泪洒</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拜别了宋江下船</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回到润州</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果然药发身死</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李逵临死之时</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嘱咐从人</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我死了</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可千万将我灵柩去楚州南门外蓼儿洼和哥哥一处埋葬</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嘱罢而死</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这段文字节选自</a:t>
            </a:r>
            <a:r>
              <a:rPr lang="en-US" altLang="zh-CN" sz="2100" u="sng" kern="100" dirty="0" smtClean="0">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李逵死的原因是什么</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从选段中能看李逵具有怎样的性格特点</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zh-CN" altLang="en-US" sz="21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宋江怕李逵闹事</a:t>
            </a:r>
            <a:r>
              <a:rPr lang="en-US" altLang="zh-CN" sz="21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所以让他喝毒酒</a:t>
            </a:r>
            <a:r>
              <a:rPr lang="en-US" altLang="zh-CN" sz="21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从选段中可以看出李逵忠诚</a:t>
            </a:r>
            <a:r>
              <a:rPr lang="en-US" altLang="zh-CN" sz="21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忠心</a:t>
            </a:r>
            <a:r>
              <a:rPr lang="en-US" altLang="zh-CN" sz="21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重情重义</a:t>
            </a:r>
            <a:r>
              <a:rPr lang="en-US" altLang="zh-CN" sz="21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5" name="矩形 4"/>
          <p:cNvSpPr/>
          <p:nvPr/>
        </p:nvSpPr>
        <p:spPr>
          <a:xfrm>
            <a:off x="2753401" y="3927455"/>
            <a:ext cx="982980" cy="575945"/>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50000"/>
              </a:lnSpc>
            </a:pPr>
            <a:r>
              <a:rPr lang="zh-CN" altLang="en-US" sz="21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水浒传</a:t>
            </a:r>
            <a:endParaRPr lang="en-US" sz="2100" dirty="0">
              <a:solidFill>
                <a:srgbClr val="C00000"/>
              </a:solidFill>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anim calcmode="lin" valueType="num">
                                      <p:cBhvr additive="base">
                                        <p:cTn id="13"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22514" y="1554370"/>
            <a:ext cx="8088086" cy="4939030"/>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50000"/>
              </a:lnSpc>
              <a:spcAft>
                <a:spcPts val="0"/>
              </a:spcAft>
            </a:pP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5.</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阅读名著选段</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完成题目</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那人趁着机会</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滚下山崖</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伏在那里又变</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变一座土地庙儿</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大张着口</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似个庙门</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牙齿变做门扇</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舌头变做菩萨</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眼睛变做窗棂</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只有尾巴不好收拾</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竖在后面</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变做一根旗杆</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真君赶到崖下</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不见打倒的鸨鸟</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只有一间小庙</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急睁凤眼</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仔细看之</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见旗杆立在后面</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笑道</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是这猢狲了</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他今又在那里哄我</a:t>
            </a:r>
            <a:r>
              <a:rPr lang="en-US" altLang="zh-CN" sz="2100" kern="100" dirty="0" smtClean="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kern="100" dirty="0" smtClean="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zh-CN" altLang="en-US" sz="2100" kern="100" dirty="0" smtClean="0">
                <a:latin typeface="Times New Roman" panose="02020603050405020304" pitchFamily="18" charset="0"/>
                <a:ea typeface="微软雅黑" panose="020B0503020204020204" pitchFamily="34" charset="-122"/>
                <a:cs typeface="Times New Roman" panose="02020603050405020304" pitchFamily="18" charset="0"/>
              </a:rPr>
              <a:t>上文</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中的“那人”</a:t>
            </a:r>
            <a:r>
              <a:rPr lang="zh-CN" altLang="en-US" sz="2100" kern="100" dirty="0" smtClean="0">
                <a:latin typeface="Times New Roman" panose="02020603050405020304" pitchFamily="18" charset="0"/>
                <a:ea typeface="微软雅黑" panose="020B0503020204020204" pitchFamily="34" charset="-122"/>
                <a:cs typeface="Times New Roman" panose="02020603050405020304" pitchFamily="18" charset="0"/>
              </a:rPr>
              <a:t>是</a:t>
            </a:r>
            <a:r>
              <a:rPr lang="en-US" altLang="zh-CN" sz="2100" u="sng" kern="100" dirty="0" smtClean="0">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2100" kern="10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真君”</a:t>
            </a:r>
            <a:r>
              <a:rPr lang="zh-CN" altLang="en-US" sz="2100" kern="100" dirty="0" smtClean="0">
                <a:latin typeface="Times New Roman" panose="02020603050405020304" pitchFamily="18" charset="0"/>
                <a:ea typeface="微软雅黑" panose="020B0503020204020204" pitchFamily="34" charset="-122"/>
                <a:cs typeface="Times New Roman" panose="02020603050405020304" pitchFamily="18" charset="0"/>
              </a:rPr>
              <a:t>是</a:t>
            </a:r>
            <a:r>
              <a:rPr lang="en-US" altLang="zh-CN" sz="2100" u="sng" kern="100" dirty="0" smtClean="0">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2100" kern="10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那人”与“真君”打斗的原因</a:t>
            </a:r>
            <a:r>
              <a:rPr lang="zh-CN" altLang="en-US" sz="2100" kern="100" dirty="0" smtClean="0">
                <a:latin typeface="Times New Roman" panose="02020603050405020304" pitchFamily="18" charset="0"/>
                <a:ea typeface="微软雅黑" panose="020B0503020204020204" pitchFamily="34" charset="-122"/>
                <a:cs typeface="Times New Roman" panose="02020603050405020304" pitchFamily="18" charset="0"/>
              </a:rPr>
              <a:t>是</a:t>
            </a:r>
            <a:r>
              <a:rPr lang="en-US" altLang="zh-CN" sz="2100" u="sng" kern="100" dirty="0" smtClean="0">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2100" kern="100" dirty="0" smtClean="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5" name="矩形 4"/>
          <p:cNvSpPr/>
          <p:nvPr/>
        </p:nvSpPr>
        <p:spPr>
          <a:xfrm>
            <a:off x="2949344" y="4406427"/>
            <a:ext cx="982980" cy="575945"/>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50000"/>
              </a:lnSpc>
            </a:pPr>
            <a:r>
              <a:rPr lang="zh-CN" altLang="en-US" sz="21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孙悟空</a:t>
            </a:r>
            <a:endParaRPr lang="en-US" sz="2100" dirty="0">
              <a:solidFill>
                <a:srgbClr val="C00000"/>
              </a:solidFill>
              <a:latin typeface="Times New Roman" panose="02020603050405020304" pitchFamily="18" charset="0"/>
              <a:ea typeface="微软雅黑" panose="020B0503020204020204" pitchFamily="34" charset="-122"/>
            </a:endParaRPr>
          </a:p>
        </p:txBody>
      </p:sp>
      <p:sp>
        <p:nvSpPr>
          <p:cNvPr id="4" name="矩形 3"/>
          <p:cNvSpPr/>
          <p:nvPr/>
        </p:nvSpPr>
        <p:spPr>
          <a:xfrm>
            <a:off x="5186359" y="4428197"/>
            <a:ext cx="982980" cy="575945"/>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50000"/>
              </a:lnSpc>
            </a:pPr>
            <a:r>
              <a:rPr lang="zh-CN" altLang="en-US" sz="21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二郎神</a:t>
            </a:r>
            <a:endParaRPr lang="en-US" sz="2100" dirty="0">
              <a:solidFill>
                <a:srgbClr val="C00000"/>
              </a:solidFill>
              <a:latin typeface="Times New Roman" panose="02020603050405020304" pitchFamily="18" charset="0"/>
              <a:ea typeface="微软雅黑" panose="020B0503020204020204" pitchFamily="34" charset="-122"/>
            </a:endParaRPr>
          </a:p>
        </p:txBody>
      </p:sp>
      <p:sp>
        <p:nvSpPr>
          <p:cNvPr id="6" name="矩形 5"/>
          <p:cNvSpPr/>
          <p:nvPr/>
        </p:nvSpPr>
        <p:spPr>
          <a:xfrm>
            <a:off x="522514" y="4881379"/>
            <a:ext cx="7630886" cy="1060450"/>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50000"/>
              </a:lnSpc>
            </a:pPr>
            <a:r>
              <a:rPr lang="en-US" altLang="zh-CN" sz="21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21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孙悟空</a:t>
            </a:r>
            <a:r>
              <a:rPr lang="zh-CN" altLang="en-US" sz="21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大闹天宫</a:t>
            </a:r>
            <a:r>
              <a:rPr lang="en-US" altLang="zh-CN" sz="21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十万天兵天将降服不了他</a:t>
            </a:r>
            <a:r>
              <a:rPr lang="en-US" altLang="zh-CN" sz="21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于是玉皇大帝派二郎神来捉拿孙悟空</a:t>
            </a:r>
            <a:endParaRPr lang="en-US" sz="2100" dirty="0">
              <a:solidFill>
                <a:srgbClr val="C00000"/>
              </a:solidFill>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4" grpId="0"/>
      <p:bldP spid="6" grpId="0"/>
    </p:bld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13658" y="1554370"/>
            <a:ext cx="8389149" cy="4453890"/>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50000"/>
              </a:lnSpc>
              <a:spcAft>
                <a:spcPts val="0"/>
              </a:spcAft>
            </a:pP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6.</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阅读名著选段</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完成题目</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人最宝贵的是生命</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生命对于每个人只有一次</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人的一生应当这样度过</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当回忆往事的时候</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他不会因为虚度年华而悔恨</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也不会因碌碌无为而羞愧</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在临死的时候</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他能够说</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我的整个生命和全部精力</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都已经献给了世界上最壮丽的事业</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为人类的解放而斗争</a:t>
            </a:r>
            <a:r>
              <a:rPr lang="en-US" altLang="zh-CN" sz="2100" kern="100" dirty="0" smtClean="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kern="100" dirty="0" smtClean="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zh-CN" altLang="en-US" sz="2100" kern="100" dirty="0" smtClean="0">
                <a:latin typeface="Times New Roman" panose="02020603050405020304" pitchFamily="18" charset="0"/>
                <a:ea typeface="微软雅黑" panose="020B0503020204020204" pitchFamily="34" charset="-122"/>
                <a:cs typeface="Times New Roman" panose="02020603050405020304" pitchFamily="18" charset="0"/>
              </a:rPr>
              <a:t>以上</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文字出自苏联</a:t>
            </a:r>
            <a:r>
              <a:rPr lang="zh-CN" altLang="en-US" sz="2100" kern="100" dirty="0" smtClean="0">
                <a:latin typeface="Times New Roman" panose="02020603050405020304" pitchFamily="18" charset="0"/>
                <a:ea typeface="微软雅黑" panose="020B0503020204020204" pitchFamily="34" charset="-122"/>
                <a:cs typeface="Times New Roman" panose="02020603050405020304" pitchFamily="18" charset="0"/>
              </a:rPr>
              <a:t>作家</a:t>
            </a:r>
            <a:r>
              <a:rPr lang="en-US" altLang="zh-CN" sz="2100" u="sng" kern="100" dirty="0" smtClean="0">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2100" kern="100" dirty="0" smtClean="0">
                <a:latin typeface="Times New Roman" panose="02020603050405020304" pitchFamily="18" charset="0"/>
                <a:ea typeface="微软雅黑" panose="020B0503020204020204" pitchFamily="34" charset="-122"/>
                <a:cs typeface="Times New Roman" panose="02020603050405020304" pitchFamily="18" charset="0"/>
              </a:rPr>
              <a:t>的</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小说</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钢铁是怎样炼成的</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请简要写出这部名著中你印象最深刻的两个情节</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zh-CN" altLang="en-US" sz="21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认识冬妮娅</a:t>
            </a:r>
            <a:r>
              <a:rPr lang="en-US" altLang="zh-CN" sz="21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筑路</a:t>
            </a:r>
            <a:r>
              <a:rPr lang="en-US" altLang="zh-CN" sz="21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打消自杀念头</a:t>
            </a:r>
            <a:r>
              <a:rPr lang="en-US" altLang="zh-CN" sz="21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进行文学创作等</a:t>
            </a:r>
            <a:r>
              <a:rPr lang="en-US" altLang="zh-CN" sz="21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5" name="矩形 4"/>
          <p:cNvSpPr/>
          <p:nvPr/>
        </p:nvSpPr>
        <p:spPr>
          <a:xfrm>
            <a:off x="3153951" y="3927455"/>
            <a:ext cx="5254625" cy="575945"/>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50000"/>
              </a:lnSpc>
            </a:pPr>
            <a:r>
              <a:rPr lang="zh-CN" altLang="en-US" sz="21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尼古拉</a:t>
            </a:r>
            <a:r>
              <a:rPr lang="en-US" altLang="zh-CN" sz="21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奥斯特洛夫斯基</a:t>
            </a:r>
            <a:r>
              <a:rPr lang="en-US" altLang="zh-CN" sz="21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或奥斯特洛夫斯基</a:t>
            </a:r>
            <a:r>
              <a:rPr lang="en-US" altLang="zh-CN" sz="21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endParaRPr lang="en-US" sz="2100" dirty="0">
              <a:solidFill>
                <a:srgbClr val="C00000"/>
              </a:solidFill>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anim calcmode="lin" valueType="num">
                                      <p:cBhvr additive="base">
                                        <p:cTn id="13"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13658" y="1554370"/>
            <a:ext cx="8389149" cy="4291330"/>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30000"/>
              </a:lnSpc>
              <a:spcAft>
                <a:spcPts val="0"/>
              </a:spcAft>
            </a:pP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7.</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阅读名著选段</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完成题目</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30000"/>
              </a:lnSpc>
              <a:spcAft>
                <a:spcPts val="0"/>
              </a:spcAft>
            </a:pP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我到后不久</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就见到了毛泽东</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他是个面容瘦削</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看上去很像林肯的人物</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个子高出一般的中国人</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背有些驼</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一头浓密的黑发留得很长</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双眼炯炯有神</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鼻梁很高</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颧骨突出</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我在一刹那间所得的印象</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是一个非常精明的知识分子的面孔</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可是在好几天里面</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我总没有证实这一点的机会</a:t>
            </a:r>
            <a:r>
              <a:rPr lang="en-US" altLang="zh-CN" sz="2100" kern="100" dirty="0" smtClean="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kern="100" dirty="0" smtClean="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30000"/>
              </a:lnSpc>
              <a:spcAft>
                <a:spcPts val="0"/>
              </a:spcAft>
            </a:pPr>
            <a:r>
              <a:rPr lang="zh-CN" altLang="en-US" sz="2100" kern="100" dirty="0" smtClean="0">
                <a:latin typeface="Times New Roman" panose="02020603050405020304" pitchFamily="18" charset="0"/>
                <a:ea typeface="微软雅黑" panose="020B0503020204020204" pitchFamily="34" charset="-122"/>
                <a:cs typeface="Times New Roman" panose="02020603050405020304" pitchFamily="18" charset="0"/>
              </a:rPr>
              <a:t>本</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段文字选自</a:t>
            </a:r>
            <a:r>
              <a:rPr lang="en-US" altLang="zh-CN" sz="2100" u="sng" kern="100" dirty="0" smtClean="0">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斯诺在那一刹那间对毛泽东的印象是</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一个非常精明的知识分子</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但是在全书中斯诺对毛泽东还进行过其他评价</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请说说斯诺对毛泽东的其他两个印象</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30000"/>
              </a:lnSpc>
              <a:spcAft>
                <a:spcPts val="0"/>
              </a:spcAft>
            </a:pPr>
            <a:r>
              <a:rPr lang="zh-CN" altLang="en-US" sz="21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毛泽东还是一个精通中国旧学的有成就的学者</a:t>
            </a:r>
            <a:r>
              <a:rPr lang="en-US" altLang="zh-CN" sz="21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没有官架子</a:t>
            </a:r>
            <a:r>
              <a:rPr lang="en-US" altLang="zh-CN" sz="21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是一个颇有天才的军事和政治战略家</a:t>
            </a:r>
            <a:r>
              <a:rPr lang="en-US" altLang="zh-CN" sz="21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有幽默感</a:t>
            </a:r>
            <a:r>
              <a:rPr lang="en-US" altLang="zh-CN" sz="21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生活简朴</a:t>
            </a:r>
            <a:r>
              <a:rPr lang="en-US" altLang="zh-CN" sz="21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廉洁奉公</a:t>
            </a:r>
            <a:r>
              <a:rPr lang="en-US" altLang="zh-CN" sz="21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吃苦耐劳等等</a:t>
            </a:r>
            <a:r>
              <a:rPr lang="en-US" altLang="zh-CN" sz="21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5" name="矩形 4"/>
          <p:cNvSpPr/>
          <p:nvPr/>
        </p:nvSpPr>
        <p:spPr>
          <a:xfrm>
            <a:off x="2309809" y="3568226"/>
            <a:ext cx="1783080" cy="575945"/>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50000"/>
              </a:lnSpc>
            </a:pPr>
            <a:r>
              <a:rPr lang="zh-CN" altLang="en-US" sz="21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红星照耀中国</a:t>
            </a:r>
            <a:endParaRPr lang="en-US" sz="2100" dirty="0">
              <a:solidFill>
                <a:srgbClr val="C00000"/>
              </a:solidFill>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anim calcmode="lin" valueType="num">
                                      <p:cBhvr additive="base">
                                        <p:cTn id="13"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13658" y="1554370"/>
            <a:ext cx="8389149" cy="4453890"/>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50000"/>
              </a:lnSpc>
              <a:spcAft>
                <a:spcPts val="0"/>
              </a:spcAft>
            </a:pP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8.</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阅读下面文段</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完成题目</a:t>
            </a:r>
            <a:r>
              <a:rPr lang="en-US" altLang="zh-CN" sz="2100" kern="100" dirty="0" smtClean="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kern="100" dirty="0" smtClean="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en-US" altLang="zh-CN" sz="2100" kern="10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他第一次见识了英式拳击</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朱赫来简明扼要地给他讲解了一番</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朱赫来的拳一次又一次把他打飞</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让他摔了一个又一个倒栽葱</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但是他依旧勤奋耐心地学下去</a:t>
            </a:r>
            <a:r>
              <a:rPr lang="en-US" altLang="zh-CN" sz="2100" kern="100" dirty="0" smtClean="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kern="100" dirty="0" smtClean="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zh-CN" altLang="en-US" sz="2100" kern="100" dirty="0" smtClean="0">
                <a:latin typeface="Times New Roman" panose="02020603050405020304" pitchFamily="18" charset="0"/>
                <a:ea typeface="微软雅黑" panose="020B0503020204020204" pitchFamily="34" charset="-122"/>
                <a:cs typeface="Times New Roman" panose="02020603050405020304" pitchFamily="18" charset="0"/>
              </a:rPr>
              <a:t>这</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段文字节选自小说</a:t>
            </a:r>
            <a:r>
              <a:rPr lang="en-US" altLang="zh-CN" sz="2100" u="sng" kern="100" dirty="0" smtClean="0">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朱赫来在主人公的成长过程中起了什么作用</a:t>
            </a:r>
            <a:r>
              <a:rPr lang="en-US" altLang="zh-CN" sz="2100" kern="100" dirty="0" smtClean="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kern="100" dirty="0" smtClean="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zh-CN" altLang="en-US" sz="21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朱赫来</a:t>
            </a:r>
            <a:r>
              <a:rPr lang="zh-CN" altLang="en-US" sz="21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是保尔走上革命道路的最初引路人</a:t>
            </a:r>
            <a:r>
              <a:rPr lang="en-US" altLang="zh-CN" sz="21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他关心保尔的成长</a:t>
            </a:r>
            <a:r>
              <a:rPr lang="en-US" altLang="zh-CN" sz="21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不但教他打拳</a:t>
            </a:r>
            <a:r>
              <a:rPr lang="en-US" altLang="zh-CN" sz="21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还教他革命的道理</a:t>
            </a:r>
            <a:r>
              <a:rPr lang="en-US" altLang="zh-CN" sz="21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使他具有与敌人斗争的体魄和技巧</a:t>
            </a:r>
            <a:r>
              <a:rPr lang="en-US" altLang="zh-CN" sz="21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引导保尔逐渐成长为一名革命战士</a:t>
            </a:r>
            <a:r>
              <a:rPr lang="en-US" altLang="zh-CN" sz="21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5" name="矩形 4"/>
          <p:cNvSpPr/>
          <p:nvPr/>
        </p:nvSpPr>
        <p:spPr>
          <a:xfrm>
            <a:off x="3449992" y="3433953"/>
            <a:ext cx="2316480" cy="575945"/>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50000"/>
              </a:lnSpc>
            </a:pPr>
            <a:r>
              <a:rPr lang="zh-CN" altLang="en-US" sz="21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钢铁是怎样炼成的</a:t>
            </a:r>
            <a:endParaRPr lang="en-US" sz="2100" dirty="0">
              <a:solidFill>
                <a:srgbClr val="C00000"/>
              </a:solidFill>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anim calcmode="lin" valueType="num">
                                      <p:cBhvr additive="base">
                                        <p:cTn id="13"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247967" y="2691418"/>
            <a:ext cx="8639033" cy="1546860"/>
          </a:xfrm>
          <a:prstGeom prst="rect">
            <a:avLst/>
          </a:prstGeom>
        </p:spPr>
        <p:txBody>
          <a:bodyPr wrap="square">
            <a:spAutoFit/>
          </a:bodyPr>
          <a:lstStyle/>
          <a:p>
            <a:pPr algn="ctr" fontAlgn="auto">
              <a:lnSpc>
                <a:spcPct val="140000"/>
              </a:lnSpc>
            </a:pPr>
            <a:r>
              <a:rPr lang="zh-CN" altLang="en-US" sz="3375" b="1" dirty="0">
                <a:solidFill>
                  <a:schemeClr val="accent2"/>
                </a:solidFill>
                <a:latin typeface="微软雅黑" panose="020B0503020204020204" pitchFamily="34" charset="-122"/>
                <a:ea typeface="微软雅黑" panose="020B0503020204020204" pitchFamily="34" charset="-122"/>
                <a:cs typeface="微软雅黑" panose="020B0503020204020204" pitchFamily="34" charset="-122"/>
              </a:rPr>
              <a:t>请完成</a:t>
            </a:r>
            <a:r>
              <a:rPr lang="en-US" altLang="zh-CN" sz="3375" b="1" dirty="0">
                <a:solidFill>
                  <a:schemeClr val="accent2"/>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3375" b="1" dirty="0">
                <a:solidFill>
                  <a:schemeClr val="accent2"/>
                </a:solidFill>
                <a:latin typeface="微软雅黑" panose="020B0503020204020204" pitchFamily="34" charset="-122"/>
                <a:ea typeface="微软雅黑" panose="020B0503020204020204" pitchFamily="34" charset="-122"/>
                <a:cs typeface="微软雅黑" panose="020B0503020204020204" pitchFamily="34" charset="-122"/>
              </a:rPr>
              <a:t>练测本</a:t>
            </a:r>
            <a:r>
              <a:rPr lang="en-US" altLang="zh-CN" sz="3375" b="1" dirty="0">
                <a:solidFill>
                  <a:schemeClr val="accent2"/>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3375" b="1" dirty="0">
                <a:solidFill>
                  <a:schemeClr val="accent2"/>
                </a:solidFill>
                <a:latin typeface="微软雅黑" panose="020B0503020204020204" pitchFamily="34" charset="-122"/>
                <a:ea typeface="微软雅黑" panose="020B0503020204020204" pitchFamily="34" charset="-122"/>
                <a:cs typeface="微软雅黑" panose="020B0503020204020204" pitchFamily="34" charset="-122"/>
              </a:rPr>
              <a:t>中</a:t>
            </a:r>
            <a:r>
              <a:rPr lang="zh-CN" altLang="en-US" sz="3375" b="1" dirty="0" smtClean="0">
                <a:solidFill>
                  <a:schemeClr val="accent2"/>
                </a:solidFill>
                <a:latin typeface="微软雅黑" panose="020B0503020204020204" pitchFamily="34" charset="-122"/>
                <a:ea typeface="微软雅黑" panose="020B0503020204020204" pitchFamily="34" charset="-122"/>
                <a:cs typeface="微软雅黑" panose="020B0503020204020204" pitchFamily="34" charset="-122"/>
              </a:rPr>
              <a:t>的</a:t>
            </a:r>
            <a:endParaRPr lang="en-US" altLang="zh-CN" sz="3375" b="1" dirty="0" smtClean="0">
              <a:solidFill>
                <a:schemeClr val="accent2"/>
              </a:solidFill>
              <a:latin typeface="微软雅黑" panose="020B0503020204020204" pitchFamily="34" charset="-122"/>
              <a:ea typeface="微软雅黑" panose="020B0503020204020204" pitchFamily="34" charset="-122"/>
              <a:cs typeface="微软雅黑" panose="020B0503020204020204" pitchFamily="34" charset="-122"/>
            </a:endParaRPr>
          </a:p>
          <a:p>
            <a:pPr algn="ctr" fontAlgn="auto">
              <a:lnSpc>
                <a:spcPct val="140000"/>
              </a:lnSpc>
            </a:pPr>
            <a:r>
              <a:rPr lang="zh-CN" altLang="en-US" sz="3375" b="1" dirty="0" smtClean="0">
                <a:solidFill>
                  <a:schemeClr val="accent2"/>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3375" b="1" dirty="0">
                <a:solidFill>
                  <a:schemeClr val="accent2"/>
                </a:solidFill>
                <a:latin typeface="微软雅黑" panose="020B0503020204020204" pitchFamily="34" charset="-122"/>
                <a:ea typeface="微软雅黑" panose="020B0503020204020204" pitchFamily="34" charset="-122"/>
                <a:cs typeface="微软雅黑" panose="020B0503020204020204" pitchFamily="34" charset="-122"/>
              </a:rPr>
              <a:t>考点过关训练二十九”</a:t>
            </a:r>
            <a:endParaRPr sz="3375" b="1" dirty="0">
              <a:solidFill>
                <a:schemeClr val="accent2"/>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nvGraphicFramePr>
        <p:xfrm>
          <a:off x="262282" y="1496987"/>
          <a:ext cx="8721090" cy="4438015"/>
        </p:xfrm>
        <a:graphic>
          <a:graphicData uri="http://schemas.openxmlformats.org/drawingml/2006/table">
            <a:tbl>
              <a:tblPr firstRow="1" bandRow="1">
                <a:tableStyleId>{5DA37D80-6434-44D0-A028-1B22A696006F}</a:tableStyleId>
              </a:tblPr>
              <a:tblGrid>
                <a:gridCol w="758825"/>
                <a:gridCol w="7962265"/>
              </a:tblGrid>
              <a:tr h="1457960">
                <a:tc>
                  <a:txBody>
                    <a:bodyPr/>
                    <a:lstStyle/>
                    <a:p>
                      <a:pPr marL="0" marR="0" lvl="0" indent="0" algn="ctr" defTabSz="914400" rtl="0" eaLnBrk="1" fontAlgn="auto" latinLnBrk="0" hangingPunct="1">
                        <a:lnSpc>
                          <a:spcPct val="140000"/>
                        </a:lnSpc>
                        <a:spcBef>
                          <a:spcPts val="0"/>
                        </a:spcBef>
                        <a:spcAft>
                          <a:spcPts val="0"/>
                        </a:spcAft>
                        <a:buClrTx/>
                        <a:buSzTx/>
                        <a:buFontTx/>
                        <a:buNone/>
                        <a:defRPr/>
                      </a:pPr>
                      <a:r>
                        <a:rPr lang="zh-CN" altLang="en-US" sz="195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作品点评</a:t>
                      </a:r>
                      <a:endParaRPr lang="zh-CN" altLang="en-US" sz="195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c>
                  <a:txBody>
                    <a:bodyPr/>
                    <a:lstStyle/>
                    <a:p>
                      <a:pPr marL="0" marR="0" lvl="0" indent="0" algn="just" defTabSz="914400" rtl="0" eaLnBrk="1" fontAlgn="auto" latinLnBrk="0" hangingPunct="1">
                        <a:lnSpc>
                          <a:spcPct val="140000"/>
                        </a:lnSpc>
                        <a:spcBef>
                          <a:spcPts val="0"/>
                        </a:spcBef>
                        <a:spcAft>
                          <a:spcPts val="0"/>
                        </a:spcAft>
                        <a:buClrTx/>
                        <a:buSzTx/>
                        <a:buFontTx/>
                        <a:buNone/>
                        <a:defRPr/>
                      </a:pPr>
                      <a:r>
                        <a:rPr lang="zh-CN" altLang="en-US"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散文集比较完整地记录了鲁迅从幼年到青年时期的生活道路和经历</a:t>
                      </a:r>
                      <a:r>
                        <a:rPr lang="en-US" altLang="zh-CN"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生动地描绘了清末民初的生活画面</a:t>
                      </a:r>
                      <a:r>
                        <a:rPr lang="en-US" altLang="zh-CN"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是研究鲁迅早期思想和生活以及当时社会的重要艺术文献</a:t>
                      </a:r>
                      <a:r>
                        <a:rPr lang="en-US" altLang="zh-CN"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这些篇章</a:t>
                      </a:r>
                      <a:r>
                        <a:rPr lang="en-US" altLang="zh-CN"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文笔深沉隽永</a:t>
                      </a:r>
                      <a:r>
                        <a:rPr lang="en-US" altLang="zh-CN"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是中国现代散文中的经典作品</a:t>
                      </a:r>
                      <a:r>
                        <a:rPr lang="en-US" altLang="zh-CN"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endParaRPr lang="zh-CN" altLang="en-US"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r>
              <a:tr h="2980055">
                <a:tc>
                  <a:txBody>
                    <a:bodyPr/>
                    <a:lstStyle/>
                    <a:p>
                      <a:pPr marL="0" marR="0" lvl="0" indent="0" algn="ctr" defTabSz="914400" rtl="0" eaLnBrk="1" fontAlgn="auto" latinLnBrk="0" hangingPunct="1">
                        <a:lnSpc>
                          <a:spcPct val="140000"/>
                        </a:lnSpc>
                        <a:spcBef>
                          <a:spcPts val="0"/>
                        </a:spcBef>
                        <a:spcAft>
                          <a:spcPts val="0"/>
                        </a:spcAft>
                        <a:buClrTx/>
                        <a:buSzTx/>
                        <a:buFontTx/>
                        <a:buNone/>
                        <a:defRPr/>
                      </a:pPr>
                      <a:r>
                        <a:rPr lang="zh-CN" altLang="en-US" sz="195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作品主题</a:t>
                      </a:r>
                      <a:endParaRPr lang="zh-CN" altLang="en-US" sz="195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c>
                  <a:txBody>
                    <a:bodyPr/>
                    <a:lstStyle/>
                    <a:p>
                      <a:pPr marL="0" marR="0" lvl="0" indent="0" algn="just" defTabSz="914400" rtl="0" eaLnBrk="1" fontAlgn="auto" latinLnBrk="0" hangingPunct="1">
                        <a:lnSpc>
                          <a:spcPct val="140000"/>
                        </a:lnSpc>
                        <a:spcBef>
                          <a:spcPts val="0"/>
                        </a:spcBef>
                        <a:spcAft>
                          <a:spcPts val="0"/>
                        </a:spcAft>
                        <a:buClrTx/>
                        <a:buSzTx/>
                        <a:buFontTx/>
                        <a:buNone/>
                        <a:defRPr/>
                      </a:pPr>
                      <a:r>
                        <a:rPr lang="en-US" altLang="zh-CN"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5</a:t>
                      </a:r>
                      <a:r>
                        <a:rPr lang="zh-CN" altLang="en-US"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个方面</a:t>
                      </a:r>
                      <a:r>
                        <a:rPr lang="en-US" altLang="zh-CN"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p>
                      <a:pPr marL="0" marR="0" lvl="0" indent="0" algn="just" defTabSz="914400" rtl="0" eaLnBrk="1" fontAlgn="auto" latinLnBrk="0" hangingPunct="1">
                        <a:lnSpc>
                          <a:spcPct val="140000"/>
                        </a:lnSpc>
                        <a:spcBef>
                          <a:spcPts val="0"/>
                        </a:spcBef>
                        <a:spcAft>
                          <a:spcPts val="0"/>
                        </a:spcAft>
                        <a:buClrTx/>
                        <a:buSzTx/>
                        <a:buFontTx/>
                        <a:buNone/>
                        <a:defRPr/>
                      </a:pPr>
                      <a:r>
                        <a:rPr lang="en-US" altLang="zh-CN"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①</a:t>
                      </a:r>
                      <a:r>
                        <a:rPr lang="zh-CN" altLang="en-US"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具有强烈的反封建思想</a:t>
                      </a:r>
                      <a:r>
                        <a:rPr lang="en-US" altLang="zh-CN"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具有对封建教育</a:t>
                      </a:r>
                      <a:r>
                        <a:rPr lang="en-US" altLang="zh-CN"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封建道德</a:t>
                      </a:r>
                      <a:r>
                        <a:rPr lang="en-US" altLang="zh-CN"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封建顽固派的批判意识</a:t>
                      </a:r>
                      <a:r>
                        <a:rPr lang="en-US" altLang="zh-CN"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p>
                      <a:pPr marL="0" marR="0" lvl="0" indent="0" algn="just" defTabSz="914400" rtl="0" eaLnBrk="1" fontAlgn="auto" latinLnBrk="0" hangingPunct="1">
                        <a:lnSpc>
                          <a:spcPct val="140000"/>
                        </a:lnSpc>
                        <a:spcBef>
                          <a:spcPts val="0"/>
                        </a:spcBef>
                        <a:spcAft>
                          <a:spcPts val="0"/>
                        </a:spcAft>
                        <a:buClrTx/>
                        <a:buSzTx/>
                        <a:buFontTx/>
                        <a:buNone/>
                        <a:defRPr/>
                      </a:pPr>
                      <a:r>
                        <a:rPr lang="en-US" altLang="zh-CN"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②</a:t>
                      </a:r>
                      <a:r>
                        <a:rPr lang="zh-CN" altLang="en-US"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表达对亲友和师长的崇敬</a:t>
                      </a:r>
                      <a:r>
                        <a:rPr lang="en-US" altLang="zh-CN"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怀念之情</a:t>
                      </a:r>
                      <a:r>
                        <a:rPr lang="en-US" altLang="zh-CN"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p>
                      <a:pPr marL="0" marR="0" lvl="0" indent="0" algn="just" defTabSz="914400" rtl="0" eaLnBrk="1" fontAlgn="auto" latinLnBrk="0" hangingPunct="1">
                        <a:lnSpc>
                          <a:spcPct val="140000"/>
                        </a:lnSpc>
                        <a:spcBef>
                          <a:spcPts val="0"/>
                        </a:spcBef>
                        <a:spcAft>
                          <a:spcPts val="0"/>
                        </a:spcAft>
                        <a:buClrTx/>
                        <a:buSzTx/>
                        <a:buFontTx/>
                        <a:buNone/>
                        <a:defRPr/>
                      </a:pPr>
                      <a:r>
                        <a:rPr lang="en-US" altLang="zh-CN"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③</a:t>
                      </a:r>
                      <a:r>
                        <a:rPr lang="zh-CN" altLang="en-US"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批判封建思想</a:t>
                      </a:r>
                      <a:r>
                        <a:rPr lang="en-US" altLang="zh-CN"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封建制度对青少年的毒害思想</a:t>
                      </a:r>
                      <a:r>
                        <a:rPr lang="en-US" altLang="zh-CN"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p>
                      <a:pPr marL="0" marR="0" lvl="0" indent="0" algn="just" defTabSz="914400" rtl="0" eaLnBrk="1" fontAlgn="auto" latinLnBrk="0" hangingPunct="1">
                        <a:lnSpc>
                          <a:spcPct val="140000"/>
                        </a:lnSpc>
                        <a:spcBef>
                          <a:spcPts val="0"/>
                        </a:spcBef>
                        <a:spcAft>
                          <a:spcPts val="0"/>
                        </a:spcAft>
                        <a:buClrTx/>
                        <a:buSzTx/>
                        <a:buFontTx/>
                        <a:buNone/>
                        <a:defRPr/>
                      </a:pPr>
                      <a:r>
                        <a:rPr lang="en-US" altLang="zh-CN"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④</a:t>
                      </a:r>
                      <a:r>
                        <a:rPr lang="zh-CN" altLang="en-US"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揭露思想文化战线上资产阶级文人的本质</a:t>
                      </a:r>
                      <a:r>
                        <a:rPr lang="en-US" altLang="zh-CN"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p>
                      <a:pPr marL="0" marR="0" lvl="0" indent="0" algn="just" defTabSz="914400" rtl="0" eaLnBrk="1" fontAlgn="auto" latinLnBrk="0" hangingPunct="1">
                        <a:lnSpc>
                          <a:spcPct val="140000"/>
                        </a:lnSpc>
                        <a:spcBef>
                          <a:spcPts val="0"/>
                        </a:spcBef>
                        <a:spcAft>
                          <a:spcPts val="0"/>
                        </a:spcAft>
                        <a:buClrTx/>
                        <a:buSzTx/>
                        <a:buFontTx/>
                        <a:buNone/>
                        <a:defRPr/>
                      </a:pPr>
                      <a:r>
                        <a:rPr lang="en-US" altLang="zh-CN"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⑤</a:t>
                      </a:r>
                      <a:r>
                        <a:rPr lang="zh-CN" altLang="en-US"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作者以炽烈的感情和浓重的笔墨</a:t>
                      </a:r>
                      <a:r>
                        <a:rPr lang="en-US" altLang="zh-CN"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揭示了一个时代的各个侧面</a:t>
                      </a:r>
                      <a:r>
                        <a:rPr lang="en-US" altLang="zh-CN"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endParaRPr lang="zh-CN" altLang="en-US"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r>
            </a:tbl>
          </a:graphicData>
        </a:graphic>
      </p:graphicFrame>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nvGraphicFramePr>
        <p:xfrm>
          <a:off x="262282" y="1545973"/>
          <a:ext cx="8623300" cy="4359910"/>
        </p:xfrm>
        <a:graphic>
          <a:graphicData uri="http://schemas.openxmlformats.org/drawingml/2006/table">
            <a:tbl>
              <a:tblPr firstRow="1" bandRow="1">
                <a:tableStyleId>{5DA37D80-6434-44D0-A028-1B22A696006F}</a:tableStyleId>
              </a:tblPr>
              <a:tblGrid>
                <a:gridCol w="1210945"/>
                <a:gridCol w="7412355"/>
              </a:tblGrid>
              <a:tr h="516255">
                <a:tc>
                  <a:txBody>
                    <a:bodyPr/>
                    <a:lstStyle/>
                    <a:p>
                      <a:pPr marL="0" marR="0" lvl="0" indent="0" algn="ctr" defTabSz="914400" rtl="0" eaLnBrk="1" fontAlgn="auto" latinLnBrk="0" hangingPunct="1">
                        <a:lnSpc>
                          <a:spcPct val="140000"/>
                        </a:lnSpc>
                        <a:spcBef>
                          <a:spcPts val="0"/>
                        </a:spcBef>
                        <a:spcAft>
                          <a:spcPts val="0"/>
                        </a:spcAft>
                        <a:buClrTx/>
                        <a:buSzTx/>
                        <a:buFontTx/>
                        <a:buNone/>
                        <a:defRPr/>
                      </a:pPr>
                      <a:r>
                        <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作品分类</a:t>
                      </a:r>
                      <a:endPar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c>
                  <a:txBody>
                    <a:bodyPr/>
                    <a:lstStyle/>
                    <a:p>
                      <a:pPr marL="0" marR="0" lvl="0" indent="0" algn="ctr" defTabSz="914400" rtl="0" eaLnBrk="1" fontAlgn="auto" latinLnBrk="0" hangingPunct="1">
                        <a:lnSpc>
                          <a:spcPct val="140000"/>
                        </a:lnSpc>
                        <a:spcBef>
                          <a:spcPts val="0"/>
                        </a:spcBef>
                        <a:spcAft>
                          <a:spcPts val="0"/>
                        </a:spcAft>
                        <a:buClrTx/>
                        <a:buSzTx/>
                        <a:buFontTx/>
                        <a:buNone/>
                        <a:defRPr/>
                      </a:pPr>
                      <a:r>
                        <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作品及特点</a:t>
                      </a:r>
                      <a:endPar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r>
              <a:tr h="1426210">
                <a:tc>
                  <a:txBody>
                    <a:bodyPr/>
                    <a:lstStyle/>
                    <a:p>
                      <a:pPr marL="0" marR="0" lvl="0" indent="0" algn="ctr" defTabSz="914400" rtl="0" eaLnBrk="1" fontAlgn="auto" latinLnBrk="0" hangingPunct="1">
                        <a:lnSpc>
                          <a:spcPct val="140000"/>
                        </a:lnSpc>
                        <a:spcBef>
                          <a:spcPts val="0"/>
                        </a:spcBef>
                        <a:spcAft>
                          <a:spcPts val="0"/>
                        </a:spcAft>
                        <a:buClrTx/>
                        <a:buSzTx/>
                        <a:buFontTx/>
                        <a:buNone/>
                        <a:defRPr/>
                      </a:pPr>
                      <a:r>
                        <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第一类</a:t>
                      </a:r>
                      <a:endPar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c>
                  <a:txBody>
                    <a:bodyPr/>
                    <a:lstStyle/>
                    <a:p>
                      <a:pPr marL="0" marR="0" lvl="0" indent="0" algn="just" defTabSz="914400" rtl="0" eaLnBrk="1" fontAlgn="auto" latinLnBrk="0" hangingPunct="1">
                        <a:lnSpc>
                          <a:spcPct val="140000"/>
                        </a:lnSpc>
                        <a:spcBef>
                          <a:spcPts val="0"/>
                        </a:spcBef>
                        <a:spcAft>
                          <a:spcPts val="0"/>
                        </a:spcAft>
                        <a:buClrTx/>
                        <a:buSzTx/>
                        <a:buFontTx/>
                        <a:buNone/>
                        <a:defRPr/>
                      </a:pP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狗</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猫</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鼠</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二十四孝图</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以议论为中心</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将散文和杂文的特点融合在一起</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穿插童年时的生活经历和感受</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主要目的是讽刺和批判旧道德</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endPar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r>
              <a:tr h="963930">
                <a:tc>
                  <a:txBody>
                    <a:bodyPr/>
                    <a:lstStyle/>
                    <a:p>
                      <a:pPr marL="0" marR="0" lvl="0" indent="0" algn="ctr" defTabSz="914400" rtl="0" eaLnBrk="1" fontAlgn="auto" latinLnBrk="0" hangingPunct="1">
                        <a:lnSpc>
                          <a:spcPct val="140000"/>
                        </a:lnSpc>
                        <a:spcBef>
                          <a:spcPts val="0"/>
                        </a:spcBef>
                        <a:spcAft>
                          <a:spcPts val="0"/>
                        </a:spcAft>
                        <a:buClrTx/>
                        <a:buSzTx/>
                        <a:buFontTx/>
                        <a:buNone/>
                        <a:defRPr/>
                      </a:pPr>
                      <a:r>
                        <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第二类</a:t>
                      </a:r>
                      <a:endPar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c>
                  <a:txBody>
                    <a:bodyPr/>
                    <a:lstStyle/>
                    <a:p>
                      <a:pPr marL="0" marR="0" lvl="0" indent="0" algn="just" defTabSz="914400" rtl="0" eaLnBrk="1" fontAlgn="auto" latinLnBrk="0" hangingPunct="1">
                        <a:lnSpc>
                          <a:spcPct val="140000"/>
                        </a:lnSpc>
                        <a:spcBef>
                          <a:spcPts val="0"/>
                        </a:spcBef>
                        <a:spcAft>
                          <a:spcPts val="0"/>
                        </a:spcAft>
                        <a:buClrTx/>
                        <a:buSzTx/>
                        <a:buFontTx/>
                        <a:buNone/>
                        <a:defRPr/>
                      </a:pP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阿长与</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&lt;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山海经</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&gt;》《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藤野先生</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范爱农</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主要挖掘普通人身上朴实善良的高尚情操</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endPar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r>
              <a:tr h="1453515">
                <a:tc>
                  <a:txBody>
                    <a:bodyPr/>
                    <a:lstStyle/>
                    <a:p>
                      <a:pPr marL="0" marR="0" lvl="0" indent="0" algn="ctr" defTabSz="914400" rtl="0" eaLnBrk="1" fontAlgn="auto" latinLnBrk="0" hangingPunct="1">
                        <a:lnSpc>
                          <a:spcPct val="140000"/>
                        </a:lnSpc>
                        <a:spcBef>
                          <a:spcPts val="0"/>
                        </a:spcBef>
                        <a:spcAft>
                          <a:spcPts val="0"/>
                        </a:spcAft>
                        <a:buClrTx/>
                        <a:buSzTx/>
                        <a:buFontTx/>
                        <a:buNone/>
                        <a:defRPr/>
                      </a:pPr>
                      <a:r>
                        <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第三类</a:t>
                      </a:r>
                      <a:endPar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c>
                  <a:txBody>
                    <a:bodyPr/>
                    <a:lstStyle/>
                    <a:p>
                      <a:pPr marL="0" marR="0" lvl="0" indent="0" algn="just" defTabSz="914400" rtl="0" eaLnBrk="1" fontAlgn="auto" latinLnBrk="0" hangingPunct="1">
                        <a:lnSpc>
                          <a:spcPct val="140000"/>
                        </a:lnSpc>
                        <a:spcBef>
                          <a:spcPts val="0"/>
                        </a:spcBef>
                        <a:spcAft>
                          <a:spcPts val="0"/>
                        </a:spcAft>
                        <a:buClrTx/>
                        <a:buSzTx/>
                        <a:buFontTx/>
                        <a:buNone/>
                        <a:defRPr/>
                      </a:pP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五猖会</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无常</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从百草园到三味书屋</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父亲的病</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琐记</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主要记叙作者童年</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少年时期的生活经历与片段</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夹叙夹议</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表达了作者对旧日美好生活的眷恋</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endPar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r>
            </a:tbl>
          </a:graphicData>
        </a:graphic>
      </p:graphicFrame>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nvGraphicFramePr>
        <p:xfrm>
          <a:off x="262282" y="1545974"/>
          <a:ext cx="8623300" cy="4332605"/>
        </p:xfrm>
        <a:graphic>
          <a:graphicData uri="http://schemas.openxmlformats.org/drawingml/2006/table">
            <a:tbl>
              <a:tblPr firstRow="1" bandRow="1">
                <a:tableStyleId>{5DA37D80-6434-44D0-A028-1B22A696006F}</a:tableStyleId>
              </a:tblPr>
              <a:tblGrid>
                <a:gridCol w="1922780"/>
                <a:gridCol w="6700520"/>
              </a:tblGrid>
              <a:tr h="516255">
                <a:tc>
                  <a:txBody>
                    <a:bodyPr/>
                    <a:lstStyle/>
                    <a:p>
                      <a:pPr marL="0" marR="0" lvl="0" indent="0" algn="ctr" defTabSz="914400" rtl="0" eaLnBrk="1" fontAlgn="auto" latinLnBrk="0" hangingPunct="1">
                        <a:lnSpc>
                          <a:spcPct val="140000"/>
                        </a:lnSpc>
                        <a:spcBef>
                          <a:spcPts val="0"/>
                        </a:spcBef>
                        <a:spcAft>
                          <a:spcPts val="0"/>
                        </a:spcAft>
                        <a:buClrTx/>
                        <a:buSzTx/>
                        <a:buFontTx/>
                        <a:buNone/>
                        <a:defRPr/>
                      </a:pPr>
                      <a:r>
                        <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作品篇目名称</a:t>
                      </a:r>
                      <a:endPar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c>
                  <a:txBody>
                    <a:bodyPr/>
                    <a:lstStyle/>
                    <a:p>
                      <a:pPr marL="0" marR="0" lvl="0" indent="0" algn="ctr" defTabSz="914400" rtl="0" eaLnBrk="1" fontAlgn="auto" latinLnBrk="0" hangingPunct="1">
                        <a:lnSpc>
                          <a:spcPct val="140000"/>
                        </a:lnSpc>
                        <a:spcBef>
                          <a:spcPts val="0"/>
                        </a:spcBef>
                        <a:spcAft>
                          <a:spcPts val="0"/>
                        </a:spcAft>
                        <a:buClrTx/>
                        <a:buSzTx/>
                        <a:buFontTx/>
                        <a:buNone/>
                        <a:defRPr/>
                      </a:pPr>
                      <a:r>
                        <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内容及主题</a:t>
                      </a:r>
                      <a:endPar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r>
              <a:tr h="963930">
                <a:tc>
                  <a:txBody>
                    <a:bodyPr/>
                    <a:lstStyle/>
                    <a:p>
                      <a:pPr marL="0" marR="0" lvl="0" indent="0" algn="ctr" defTabSz="914400" rtl="0" eaLnBrk="1" fontAlgn="auto" latinLnBrk="0" hangingPunct="1">
                        <a:lnSpc>
                          <a:spcPct val="140000"/>
                        </a:lnSpc>
                        <a:spcBef>
                          <a:spcPts val="0"/>
                        </a:spcBef>
                        <a:spcAft>
                          <a:spcPts val="0"/>
                        </a:spcAft>
                        <a:buClrTx/>
                        <a:buSzTx/>
                        <a:buFontTx/>
                        <a:buNone/>
                        <a:defRPr/>
                      </a:pPr>
                      <a:r>
                        <a:rPr lang="en-US" altLang="zh-CN"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狗</a:t>
                      </a:r>
                      <a:r>
                        <a:rPr lang="en-US" altLang="zh-CN"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猫</a:t>
                      </a:r>
                      <a:r>
                        <a:rPr lang="en-US" altLang="zh-CN"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鼠</a:t>
                      </a:r>
                      <a:r>
                        <a:rPr lang="en-US" altLang="zh-CN"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endPar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c>
                  <a:txBody>
                    <a:bodyPr/>
                    <a:lstStyle/>
                    <a:p>
                      <a:pPr marL="0" marR="0" lvl="0" indent="0" algn="just" defTabSz="914400" rtl="0" eaLnBrk="1" fontAlgn="auto" latinLnBrk="0" hangingPunct="1">
                        <a:lnSpc>
                          <a:spcPct val="140000"/>
                        </a:lnSpc>
                        <a:spcBef>
                          <a:spcPts val="0"/>
                        </a:spcBef>
                        <a:spcAft>
                          <a:spcPts val="0"/>
                        </a:spcAft>
                        <a:buClrTx/>
                        <a:buSzTx/>
                        <a:buFontTx/>
                        <a:buNone/>
                        <a:defRPr/>
                      </a:pP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追忆童年时救养的一只可爱的隐鼠遭到摧残的经历和感受</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表现了对弱小者的同情和对暴虐者的憎恨</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endPar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r>
              <a:tr h="1426210">
                <a:tc>
                  <a:txBody>
                    <a:bodyPr/>
                    <a:lstStyle/>
                    <a:p>
                      <a:pPr marL="0" marR="0" lvl="0" indent="0" algn="ctr" defTabSz="914400" rtl="0" eaLnBrk="1" fontAlgn="auto" latinLnBrk="0" hangingPunct="1">
                        <a:lnSpc>
                          <a:spcPct val="140000"/>
                        </a:lnSpc>
                        <a:spcBef>
                          <a:spcPts val="0"/>
                        </a:spcBef>
                        <a:spcAft>
                          <a:spcPts val="0"/>
                        </a:spcAft>
                        <a:buClrTx/>
                        <a:buSzTx/>
                        <a:buFontTx/>
                        <a:buNone/>
                        <a:defRPr/>
                      </a:pPr>
                      <a:r>
                        <a:rPr lang="en-US" altLang="zh-CN"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二十四孝图</a:t>
                      </a:r>
                      <a:r>
                        <a:rPr lang="en-US" altLang="zh-CN"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endPar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c>
                  <a:txBody>
                    <a:bodyPr/>
                    <a:lstStyle/>
                    <a:p>
                      <a:pPr marL="0" marR="0" lvl="0" indent="0" algn="just" defTabSz="914400" rtl="0" eaLnBrk="1" fontAlgn="auto" latinLnBrk="0" hangingPunct="1">
                        <a:lnSpc>
                          <a:spcPct val="140000"/>
                        </a:lnSpc>
                        <a:spcBef>
                          <a:spcPts val="0"/>
                        </a:spcBef>
                        <a:spcAft>
                          <a:spcPts val="0"/>
                        </a:spcAft>
                        <a:buClrTx/>
                        <a:buSzTx/>
                        <a:buFontTx/>
                        <a:buNone/>
                        <a:defRPr/>
                      </a:pP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着重分析了“卧冰求鲤”“老莱娱亲”“郭巨埋儿”等孝道故事</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以幽默的笔法对封建卫道士的虚伪进行讽刺</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揭示了封建孝道的虚伪与残酷</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endPar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r>
              <a:tr h="1426210">
                <a:tc>
                  <a:txBody>
                    <a:bodyPr/>
                    <a:lstStyle/>
                    <a:p>
                      <a:pPr marL="0" marR="0" lvl="0" indent="0" algn="ctr" defTabSz="914400" rtl="0" eaLnBrk="1" fontAlgn="auto" latinLnBrk="0" hangingPunct="1">
                        <a:lnSpc>
                          <a:spcPct val="140000"/>
                        </a:lnSpc>
                        <a:spcBef>
                          <a:spcPts val="0"/>
                        </a:spcBef>
                        <a:spcAft>
                          <a:spcPts val="0"/>
                        </a:spcAft>
                        <a:buClrTx/>
                        <a:buSzTx/>
                        <a:buFontTx/>
                        <a:buNone/>
                        <a:defRPr/>
                      </a:pPr>
                      <a:r>
                        <a:rPr lang="en-US" altLang="zh-CN"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五猖会</a:t>
                      </a:r>
                      <a:r>
                        <a:rPr lang="en-US" altLang="zh-CN"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endPar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c>
                  <a:txBody>
                    <a:bodyPr/>
                    <a:lstStyle/>
                    <a:p>
                      <a:pPr marL="0" marR="0" lvl="0" indent="0" algn="just" defTabSz="914400" rtl="0" eaLnBrk="1" fontAlgn="auto" latinLnBrk="0" hangingPunct="1">
                        <a:lnSpc>
                          <a:spcPct val="140000"/>
                        </a:lnSpc>
                        <a:spcBef>
                          <a:spcPts val="0"/>
                        </a:spcBef>
                        <a:spcAft>
                          <a:spcPts val="0"/>
                        </a:spcAft>
                        <a:buClrTx/>
                        <a:buSzTx/>
                        <a:buFontTx/>
                        <a:buNone/>
                        <a:defRPr/>
                      </a:pP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记述儿时盼望观看迎神赛会急切</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兴奋的心情和被父亲强迫背诵</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鉴略</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扫兴而痛苦的感受</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揭示了强制的封建教育对儿童天性的压制和摧残</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endPar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r>
            </a:tbl>
          </a:graphicData>
        </a:graphic>
      </p:graphicFrame>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nvGraphicFramePr>
        <p:xfrm>
          <a:off x="262282" y="1545973"/>
          <a:ext cx="8623300" cy="4504055"/>
        </p:xfrm>
        <a:graphic>
          <a:graphicData uri="http://schemas.openxmlformats.org/drawingml/2006/table">
            <a:tbl>
              <a:tblPr firstRow="1" bandRow="1">
                <a:tableStyleId>{5DA37D80-6434-44D0-A028-1B22A696006F}</a:tableStyleId>
              </a:tblPr>
              <a:tblGrid>
                <a:gridCol w="2804160"/>
                <a:gridCol w="5819140"/>
              </a:tblGrid>
              <a:tr h="785495">
                <a:tc>
                  <a:txBody>
                    <a:bodyPr/>
                    <a:lstStyle/>
                    <a:p>
                      <a:pPr marL="0" marR="0" lvl="0" indent="0" algn="ctr" defTabSz="914400" rtl="0" eaLnBrk="1" fontAlgn="auto" latinLnBrk="0" hangingPunct="1">
                        <a:lnSpc>
                          <a:spcPct val="140000"/>
                        </a:lnSpc>
                        <a:spcBef>
                          <a:spcPts val="0"/>
                        </a:spcBef>
                        <a:spcAft>
                          <a:spcPts val="0"/>
                        </a:spcAft>
                        <a:buClrTx/>
                        <a:buSzTx/>
                        <a:buFontTx/>
                        <a:buNone/>
                        <a:defRPr/>
                      </a:pPr>
                      <a:r>
                        <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作品篇目名称</a:t>
                      </a:r>
                      <a:endPar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c>
                  <a:txBody>
                    <a:bodyPr/>
                    <a:lstStyle/>
                    <a:p>
                      <a:pPr marL="0" marR="0" lvl="0" indent="0" algn="ctr" defTabSz="914400" rtl="0" eaLnBrk="1" fontAlgn="auto" latinLnBrk="0" hangingPunct="1">
                        <a:lnSpc>
                          <a:spcPct val="140000"/>
                        </a:lnSpc>
                        <a:spcBef>
                          <a:spcPts val="0"/>
                        </a:spcBef>
                        <a:spcAft>
                          <a:spcPts val="0"/>
                        </a:spcAft>
                        <a:buClrTx/>
                        <a:buSzTx/>
                        <a:buFontTx/>
                        <a:buNone/>
                        <a:defRPr/>
                      </a:pPr>
                      <a:r>
                        <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内容及主题</a:t>
                      </a:r>
                      <a:endPar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r>
              <a:tr h="1859280">
                <a:tc>
                  <a:txBody>
                    <a:bodyPr/>
                    <a:lstStyle/>
                    <a:p>
                      <a:pPr marL="0" marR="0" lvl="0" indent="0" algn="ctr" defTabSz="914400" rtl="0" eaLnBrk="1" fontAlgn="auto" latinLnBrk="0" hangingPunct="1">
                        <a:lnSpc>
                          <a:spcPct val="140000"/>
                        </a:lnSpc>
                        <a:spcBef>
                          <a:spcPts val="0"/>
                        </a:spcBef>
                        <a:spcAft>
                          <a:spcPts val="0"/>
                        </a:spcAft>
                        <a:buClrTx/>
                        <a:buSzTx/>
                        <a:buFontTx/>
                        <a:buNone/>
                        <a:defRPr/>
                      </a:pPr>
                      <a:r>
                        <a:rPr lang="en-US" altLang="zh-CN"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无常</a:t>
                      </a:r>
                      <a:r>
                        <a:rPr lang="en-US" altLang="zh-CN"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endPar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c>
                  <a:txBody>
                    <a:bodyPr/>
                    <a:lstStyle/>
                    <a:p>
                      <a:pPr marL="0" marR="0" lvl="0" indent="0" algn="just" defTabSz="914400" rtl="0" eaLnBrk="1" fontAlgn="auto" latinLnBrk="0" hangingPunct="1">
                        <a:lnSpc>
                          <a:spcPct val="140000"/>
                        </a:lnSpc>
                        <a:spcBef>
                          <a:spcPts val="0"/>
                        </a:spcBef>
                        <a:spcAft>
                          <a:spcPts val="0"/>
                        </a:spcAft>
                        <a:buClrTx/>
                        <a:buSzTx/>
                        <a:buFontTx/>
                        <a:buNone/>
                        <a:defRPr/>
                      </a:pP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通过描述儿时的乡间迎神会和戏剧舞台上所见的“无常”（爽直而公正）的形象</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借众鬼嘲弄众生</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用阴间讽刺人间</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对打着“公理”“正义”旗号的“正人君子”予以辛辣的讽刺</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endPar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r>
              <a:tr h="1859280">
                <a:tc>
                  <a:txBody>
                    <a:bodyPr/>
                    <a:lstStyle/>
                    <a:p>
                      <a:pPr marL="0" marR="0" lvl="0" indent="0" algn="ctr" defTabSz="914400" rtl="0" eaLnBrk="1" fontAlgn="auto" latinLnBrk="0" hangingPunct="1">
                        <a:lnSpc>
                          <a:spcPct val="140000"/>
                        </a:lnSpc>
                        <a:spcBef>
                          <a:spcPts val="0"/>
                        </a:spcBef>
                        <a:spcAft>
                          <a:spcPts val="0"/>
                        </a:spcAft>
                        <a:buClrTx/>
                        <a:buSzTx/>
                        <a:buFontTx/>
                        <a:buNone/>
                        <a:defRPr/>
                      </a:pPr>
                      <a:r>
                        <a:rPr lang="en-US" altLang="zh-CN"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从百草园到三味书屋</a:t>
                      </a:r>
                      <a:r>
                        <a:rPr lang="en-US" altLang="zh-CN"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endPar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c>
                  <a:txBody>
                    <a:bodyPr/>
                    <a:lstStyle/>
                    <a:p>
                      <a:pPr marL="0" marR="0" lvl="0" indent="0" algn="just" defTabSz="914400" rtl="0" eaLnBrk="1" fontAlgn="auto" latinLnBrk="0" hangingPunct="1">
                        <a:lnSpc>
                          <a:spcPct val="140000"/>
                        </a:lnSpc>
                        <a:spcBef>
                          <a:spcPts val="0"/>
                        </a:spcBef>
                        <a:spcAft>
                          <a:spcPts val="0"/>
                        </a:spcAft>
                        <a:buClrTx/>
                        <a:buSzTx/>
                        <a:buFontTx/>
                        <a:buNone/>
                        <a:defRPr/>
                      </a:pP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描述了儿时在家中百草园得到的乐趣和在三味书屋读书的乏味生活</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揭示儿童广泛的生活趣味与束缚儿童天性的封建私塾教育的尖锐矛盾</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表达了应让儿童健康活泼地成长的合理要求</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endPar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r>
            </a:tbl>
          </a:graphicData>
        </a:graphic>
      </p:graphicFrame>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nvGraphicFramePr>
        <p:xfrm>
          <a:off x="262282" y="1545973"/>
          <a:ext cx="8623300" cy="4504055"/>
        </p:xfrm>
        <a:graphic>
          <a:graphicData uri="http://schemas.openxmlformats.org/drawingml/2006/table">
            <a:tbl>
              <a:tblPr firstRow="1" bandRow="1">
                <a:tableStyleId>{5DA37D80-6434-44D0-A028-1B22A696006F}</a:tableStyleId>
              </a:tblPr>
              <a:tblGrid>
                <a:gridCol w="1922780"/>
                <a:gridCol w="6700520"/>
              </a:tblGrid>
              <a:tr h="785495">
                <a:tc>
                  <a:txBody>
                    <a:bodyPr/>
                    <a:lstStyle/>
                    <a:p>
                      <a:pPr marL="0" marR="0" lvl="0" indent="0" algn="ctr" defTabSz="914400" rtl="0" eaLnBrk="1" fontAlgn="auto" latinLnBrk="0" hangingPunct="1">
                        <a:lnSpc>
                          <a:spcPct val="140000"/>
                        </a:lnSpc>
                        <a:spcBef>
                          <a:spcPts val="0"/>
                        </a:spcBef>
                        <a:spcAft>
                          <a:spcPts val="0"/>
                        </a:spcAft>
                        <a:buClrTx/>
                        <a:buSzTx/>
                        <a:buFontTx/>
                        <a:buNone/>
                        <a:defRPr/>
                      </a:pPr>
                      <a:r>
                        <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作品篇目名称</a:t>
                      </a:r>
                      <a:endPar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c>
                  <a:txBody>
                    <a:bodyPr/>
                    <a:lstStyle/>
                    <a:p>
                      <a:pPr marL="0" marR="0" lvl="0" indent="0" algn="ctr" defTabSz="914400" rtl="0" eaLnBrk="1" fontAlgn="auto" latinLnBrk="0" hangingPunct="1">
                        <a:lnSpc>
                          <a:spcPct val="140000"/>
                        </a:lnSpc>
                        <a:spcBef>
                          <a:spcPts val="0"/>
                        </a:spcBef>
                        <a:spcAft>
                          <a:spcPts val="0"/>
                        </a:spcAft>
                        <a:buClrTx/>
                        <a:buSzTx/>
                        <a:buFontTx/>
                        <a:buNone/>
                        <a:defRPr/>
                      </a:pPr>
                      <a:r>
                        <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内容及主题</a:t>
                      </a:r>
                      <a:endPar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r>
              <a:tr h="1859280">
                <a:tc>
                  <a:txBody>
                    <a:bodyPr/>
                    <a:lstStyle/>
                    <a:p>
                      <a:pPr marL="0" marR="0" lvl="0" indent="0" algn="ctr" defTabSz="914400" rtl="0" eaLnBrk="1" fontAlgn="auto" latinLnBrk="0" hangingPunct="1">
                        <a:lnSpc>
                          <a:spcPct val="140000"/>
                        </a:lnSpc>
                        <a:spcBef>
                          <a:spcPts val="0"/>
                        </a:spcBef>
                        <a:spcAft>
                          <a:spcPts val="0"/>
                        </a:spcAft>
                        <a:buClrTx/>
                        <a:buSzTx/>
                        <a:buFontTx/>
                        <a:buNone/>
                        <a:defRPr/>
                      </a:pPr>
                      <a:r>
                        <a:rPr lang="en-US" altLang="zh-CN"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阿长与</a:t>
                      </a:r>
                      <a:r>
                        <a:rPr lang="en-US" altLang="zh-CN"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&lt;</a:t>
                      </a:r>
                      <a:r>
                        <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山海经</a:t>
                      </a:r>
                      <a:r>
                        <a:rPr lang="en-US" altLang="zh-CN"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&gt;》</a:t>
                      </a:r>
                      <a:endPar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c>
                  <a:txBody>
                    <a:bodyPr/>
                    <a:lstStyle/>
                    <a:p>
                      <a:pPr marL="0" marR="0" lvl="0" indent="0" algn="just" defTabSz="914400" rtl="0" eaLnBrk="1" fontAlgn="auto" latinLnBrk="0" hangingPunct="1">
                        <a:lnSpc>
                          <a:spcPct val="140000"/>
                        </a:lnSpc>
                        <a:spcBef>
                          <a:spcPts val="0"/>
                        </a:spcBef>
                        <a:spcAft>
                          <a:spcPts val="0"/>
                        </a:spcAft>
                        <a:buClrTx/>
                        <a:buSzTx/>
                        <a:buFontTx/>
                        <a:buNone/>
                        <a:defRPr/>
                      </a:pP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通过记叙“我”儿时与长妈妈相处的八件事</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刻画了一位虽然没有文化</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粗俗</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好事</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但心地善良</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乐于助人</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对生活有着美好希望</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热心帮助孩子解决疑难的普通保姆形象</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表达了作者对长妈妈的尊敬</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感激和怀念</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祝愿之情</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endPar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r>
              <a:tr h="1859280">
                <a:tc>
                  <a:txBody>
                    <a:bodyPr/>
                    <a:lstStyle/>
                    <a:p>
                      <a:pPr marL="0" marR="0" lvl="0" indent="0" algn="ctr" defTabSz="914400" rtl="0" eaLnBrk="1" fontAlgn="auto" latinLnBrk="0" hangingPunct="1">
                        <a:lnSpc>
                          <a:spcPct val="140000"/>
                        </a:lnSpc>
                        <a:spcBef>
                          <a:spcPts val="0"/>
                        </a:spcBef>
                        <a:spcAft>
                          <a:spcPts val="0"/>
                        </a:spcAft>
                        <a:buClrTx/>
                        <a:buSzTx/>
                        <a:buFontTx/>
                        <a:buNone/>
                        <a:defRPr/>
                      </a:pPr>
                      <a:r>
                        <a:rPr lang="en-US" altLang="zh-CN"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藤野先生</a:t>
                      </a:r>
                      <a:r>
                        <a:rPr lang="en-US" altLang="zh-CN"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endPar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c>
                  <a:txBody>
                    <a:bodyPr/>
                    <a:lstStyle/>
                    <a:p>
                      <a:pPr marL="0" marR="0" lvl="0" indent="0" algn="just" defTabSz="914400" rtl="0" eaLnBrk="1" fontAlgn="auto" latinLnBrk="0" hangingPunct="1">
                        <a:lnSpc>
                          <a:spcPct val="140000"/>
                        </a:lnSpc>
                        <a:spcBef>
                          <a:spcPts val="0"/>
                        </a:spcBef>
                        <a:spcAft>
                          <a:spcPts val="0"/>
                        </a:spcAft>
                        <a:buClrTx/>
                        <a:buSzTx/>
                        <a:buFontTx/>
                        <a:buNone/>
                        <a:defRPr/>
                      </a:pP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记录作者在日本留学时期的学习生活和决定弃医从文的经过</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突出地记述了日本老师藤野先生的严谨</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正直</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热情</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没有民族偏见的高尚品格</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表达了对藤野先生深切的怀念与敬佩之情</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endPar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r>
            </a:tbl>
          </a:graphicData>
        </a:graphic>
      </p:graphicFrame>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nvGraphicFramePr>
        <p:xfrm>
          <a:off x="262282" y="1545973"/>
          <a:ext cx="8623300" cy="4504055"/>
        </p:xfrm>
        <a:graphic>
          <a:graphicData uri="http://schemas.openxmlformats.org/drawingml/2006/table">
            <a:tbl>
              <a:tblPr firstRow="1" bandRow="1">
                <a:tableStyleId>{5DA37D80-6434-44D0-A028-1B22A696006F}</a:tableStyleId>
              </a:tblPr>
              <a:tblGrid>
                <a:gridCol w="1834515"/>
                <a:gridCol w="6788785"/>
              </a:tblGrid>
              <a:tr h="785495">
                <a:tc>
                  <a:txBody>
                    <a:bodyPr/>
                    <a:lstStyle/>
                    <a:p>
                      <a:pPr marL="0" marR="0" lvl="0" indent="0" algn="ctr" defTabSz="914400" rtl="0" eaLnBrk="1" fontAlgn="auto" latinLnBrk="0" hangingPunct="1">
                        <a:lnSpc>
                          <a:spcPct val="140000"/>
                        </a:lnSpc>
                        <a:spcBef>
                          <a:spcPts val="0"/>
                        </a:spcBef>
                        <a:spcAft>
                          <a:spcPts val="0"/>
                        </a:spcAft>
                        <a:buClrTx/>
                        <a:buSzTx/>
                        <a:buFontTx/>
                        <a:buNone/>
                        <a:defRPr/>
                      </a:pPr>
                      <a:r>
                        <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作品篇目名称</a:t>
                      </a:r>
                      <a:endPar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c>
                  <a:txBody>
                    <a:bodyPr/>
                    <a:lstStyle/>
                    <a:p>
                      <a:pPr marL="0" marR="0" lvl="0" indent="0" algn="ctr" defTabSz="914400" rtl="0" eaLnBrk="1" fontAlgn="auto" latinLnBrk="0" hangingPunct="1">
                        <a:lnSpc>
                          <a:spcPct val="140000"/>
                        </a:lnSpc>
                        <a:spcBef>
                          <a:spcPts val="0"/>
                        </a:spcBef>
                        <a:spcAft>
                          <a:spcPts val="0"/>
                        </a:spcAft>
                        <a:buClrTx/>
                        <a:buSzTx/>
                        <a:buFontTx/>
                        <a:buNone/>
                        <a:defRPr/>
                      </a:pPr>
                      <a:r>
                        <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内容及主题</a:t>
                      </a:r>
                      <a:endPar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r>
              <a:tr h="1859280">
                <a:tc>
                  <a:txBody>
                    <a:bodyPr/>
                    <a:lstStyle/>
                    <a:p>
                      <a:pPr marL="0" marR="0" lvl="0" indent="0" algn="ctr" defTabSz="914400" rtl="0" eaLnBrk="1" fontAlgn="auto" latinLnBrk="0" hangingPunct="1">
                        <a:lnSpc>
                          <a:spcPct val="140000"/>
                        </a:lnSpc>
                        <a:spcBef>
                          <a:spcPts val="0"/>
                        </a:spcBef>
                        <a:spcAft>
                          <a:spcPts val="0"/>
                        </a:spcAft>
                        <a:buClrTx/>
                        <a:buSzTx/>
                        <a:buFontTx/>
                        <a:buNone/>
                        <a:defRPr/>
                      </a:pPr>
                      <a:r>
                        <a:rPr lang="en-US" altLang="zh-CN"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范爱农</a:t>
                      </a:r>
                      <a:r>
                        <a:rPr lang="en-US" altLang="zh-CN"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endPar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c>
                  <a:txBody>
                    <a:bodyPr/>
                    <a:lstStyle/>
                    <a:p>
                      <a:pPr marL="0" marR="0" lvl="0" indent="0" algn="just" defTabSz="914400" rtl="0" eaLnBrk="1" fontAlgn="auto" latinLnBrk="0" hangingPunct="1">
                        <a:lnSpc>
                          <a:spcPct val="140000"/>
                        </a:lnSpc>
                        <a:spcBef>
                          <a:spcPts val="0"/>
                        </a:spcBef>
                        <a:spcAft>
                          <a:spcPts val="0"/>
                        </a:spcAft>
                        <a:buClrTx/>
                        <a:buSzTx/>
                        <a:buFontTx/>
                        <a:buNone/>
                        <a:defRPr/>
                      </a:pP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追叙作者在日本留学时和回国后与范爱农接触的几个生活片段</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描述了范爱农在辛亥革命前不满黑暗社会</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追求革命</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辛亥革命后又备受打击迫害的遭遇</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表现了对旧民主主义革命的失望和对这位正直倔强的爱国者的同情和悼念</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endPar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r>
              <a:tr h="1859280">
                <a:tc>
                  <a:txBody>
                    <a:bodyPr/>
                    <a:lstStyle/>
                    <a:p>
                      <a:pPr marL="0" marR="0" lvl="0" indent="0" algn="ctr" defTabSz="914400" rtl="0" eaLnBrk="1" fontAlgn="auto" latinLnBrk="0" hangingPunct="1">
                        <a:lnSpc>
                          <a:spcPct val="140000"/>
                        </a:lnSpc>
                        <a:spcBef>
                          <a:spcPts val="0"/>
                        </a:spcBef>
                        <a:spcAft>
                          <a:spcPts val="0"/>
                        </a:spcAft>
                        <a:buClrTx/>
                        <a:buSzTx/>
                        <a:buFontTx/>
                        <a:buNone/>
                        <a:defRPr/>
                      </a:pPr>
                      <a:r>
                        <a:rPr lang="en-US" altLang="zh-CN"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琐记</a:t>
                      </a:r>
                      <a:r>
                        <a:rPr lang="en-US" altLang="zh-CN"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endPar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c>
                  <a:txBody>
                    <a:bodyPr/>
                    <a:lstStyle/>
                    <a:p>
                      <a:pPr marL="0" marR="0" lvl="0" indent="0" algn="just" defTabSz="914400" rtl="0" eaLnBrk="1" fontAlgn="auto" latinLnBrk="0" hangingPunct="1">
                        <a:lnSpc>
                          <a:spcPct val="140000"/>
                        </a:lnSpc>
                        <a:spcBef>
                          <a:spcPts val="0"/>
                        </a:spcBef>
                        <a:spcAft>
                          <a:spcPts val="0"/>
                        </a:spcAft>
                        <a:buClrTx/>
                        <a:buSzTx/>
                        <a:buFontTx/>
                        <a:buNone/>
                        <a:defRPr/>
                      </a:pP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主要回忆了“我”离开绍兴去南京求学的过程</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作品描述了当时的江南水师学堂和矿务铁路学堂的种种弊端和求知的艰难</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批评了洋务派办学的“乌烟瘴气”</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歌颂了“不满现状”的革命青年</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表现出探求真理的强烈欲望</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endPar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r>
            </a:tbl>
          </a:graphicData>
        </a:graphic>
      </p:graphicFrame>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nvGraphicFramePr>
        <p:xfrm>
          <a:off x="262282" y="1545973"/>
          <a:ext cx="8623300" cy="3205480"/>
        </p:xfrm>
        <a:graphic>
          <a:graphicData uri="http://schemas.openxmlformats.org/drawingml/2006/table">
            <a:tbl>
              <a:tblPr firstRow="1" bandRow="1">
                <a:tableStyleId>{5DA37D80-6434-44D0-A028-1B22A696006F}</a:tableStyleId>
              </a:tblPr>
              <a:tblGrid>
                <a:gridCol w="1922780"/>
                <a:gridCol w="6700520"/>
              </a:tblGrid>
              <a:tr h="736600">
                <a:tc>
                  <a:txBody>
                    <a:bodyPr/>
                    <a:lstStyle/>
                    <a:p>
                      <a:pPr marL="0" marR="0" lvl="0" indent="0" algn="ctr" defTabSz="914400" rtl="0" eaLnBrk="1" fontAlgn="auto" latinLnBrk="0" hangingPunct="1">
                        <a:lnSpc>
                          <a:spcPct val="150000"/>
                        </a:lnSpc>
                        <a:spcBef>
                          <a:spcPts val="0"/>
                        </a:spcBef>
                        <a:spcAft>
                          <a:spcPts val="0"/>
                        </a:spcAft>
                        <a:buClrTx/>
                        <a:buSzTx/>
                        <a:buFontTx/>
                        <a:buNone/>
                        <a:defRPr/>
                      </a:pPr>
                      <a:r>
                        <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作品篇目名称</a:t>
                      </a:r>
                      <a:endPar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c>
                  <a:txBody>
                    <a:bodyPr/>
                    <a:lstStyle/>
                    <a:p>
                      <a:pPr marL="0" marR="0" lvl="0" indent="0" algn="ctr" defTabSz="914400" rtl="0" eaLnBrk="1" fontAlgn="auto" latinLnBrk="0" hangingPunct="1">
                        <a:lnSpc>
                          <a:spcPct val="150000"/>
                        </a:lnSpc>
                        <a:spcBef>
                          <a:spcPts val="0"/>
                        </a:spcBef>
                        <a:spcAft>
                          <a:spcPts val="0"/>
                        </a:spcAft>
                        <a:buClrTx/>
                        <a:buSzTx/>
                        <a:buFontTx/>
                        <a:buNone/>
                        <a:defRPr/>
                      </a:pPr>
                      <a:r>
                        <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内容及主题</a:t>
                      </a:r>
                      <a:endPar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r>
              <a:tr h="2468880">
                <a:tc>
                  <a:txBody>
                    <a:bodyPr/>
                    <a:lstStyle/>
                    <a:p>
                      <a:pPr marL="0" marR="0" lvl="0" indent="0" algn="ctr" defTabSz="914400" rtl="0" eaLnBrk="1" fontAlgn="auto" latinLnBrk="0" hangingPunct="1">
                        <a:lnSpc>
                          <a:spcPct val="150000"/>
                        </a:lnSpc>
                        <a:spcBef>
                          <a:spcPts val="0"/>
                        </a:spcBef>
                        <a:spcAft>
                          <a:spcPts val="0"/>
                        </a:spcAft>
                        <a:buClrTx/>
                        <a:buSzTx/>
                        <a:buFontTx/>
                        <a:buNone/>
                        <a:defRPr/>
                      </a:pPr>
                      <a:r>
                        <a:rPr lang="en-US" altLang="zh-CN"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父亲的病</a:t>
                      </a:r>
                      <a:r>
                        <a:rPr lang="en-US" altLang="zh-CN"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endPar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c>
                  <a:txBody>
                    <a:bodyPr/>
                    <a:lstStyle/>
                    <a:p>
                      <a:pPr marL="0" marR="0" lvl="0" indent="0" algn="just" defTabSz="914400" rtl="0" eaLnBrk="1" fontAlgn="auto" latinLnBrk="0" hangingPunct="1">
                        <a:lnSpc>
                          <a:spcPct val="150000"/>
                        </a:lnSpc>
                        <a:spcBef>
                          <a:spcPts val="0"/>
                        </a:spcBef>
                        <a:spcAft>
                          <a:spcPts val="0"/>
                        </a:spcAft>
                        <a:buClrTx/>
                        <a:buSzTx/>
                        <a:buFontTx/>
                        <a:buNone/>
                        <a:defRPr/>
                      </a:pP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揭露庸医害人和对封建孝道的不认同</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作者用讽刺的笔调写了庸医误人</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以两个“名医”的药引一个比一个独特</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表现了某些中医的故作高深</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通过他们的相继借故辞去</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表现父亲的病一步步恶化</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通过家庭的变故表达了对庸医误人的深切痛恨</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在感叹中让人体会人生的悲凉</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endPar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r>
            </a:tbl>
          </a:graphicData>
        </a:graphic>
      </p:graphicFrame>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nvGraphicFramePr>
        <p:xfrm>
          <a:off x="260168" y="1563550"/>
          <a:ext cx="8625840" cy="3707130"/>
        </p:xfrm>
        <a:graphic>
          <a:graphicData uri="http://schemas.openxmlformats.org/drawingml/2006/table">
            <a:tbl>
              <a:tblPr firstRow="1" bandRow="1">
                <a:tableStyleId>{5DA37D80-6434-44D0-A028-1B22A696006F}</a:tableStyleId>
              </a:tblPr>
              <a:tblGrid>
                <a:gridCol w="1229360"/>
                <a:gridCol w="1332230"/>
                <a:gridCol w="1273810"/>
                <a:gridCol w="2537460"/>
                <a:gridCol w="2252980"/>
              </a:tblGrid>
              <a:tr h="758190">
                <a:tc>
                  <a:txBody>
                    <a:bodyPr/>
                    <a:lstStyle/>
                    <a:p>
                      <a:pPr marL="0" marR="0" lvl="0" indent="0" algn="ctr" defTabSz="914400" rtl="0" eaLnBrk="1" fontAlgn="auto" latinLnBrk="0" hangingPunct="1">
                        <a:lnSpc>
                          <a:spcPct val="150000"/>
                        </a:lnSpc>
                        <a:spcBef>
                          <a:spcPts val="0"/>
                        </a:spcBef>
                        <a:spcAft>
                          <a:spcPts val="0"/>
                        </a:spcAft>
                        <a:buClrTx/>
                        <a:buSzTx/>
                        <a:buFontTx/>
                        <a:buNone/>
                        <a:defRPr/>
                      </a:pPr>
                      <a:r>
                        <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主要人物</a:t>
                      </a:r>
                      <a:endPar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c>
                  <a:txBody>
                    <a:bodyPr/>
                    <a:lstStyle/>
                    <a:p>
                      <a:pPr marL="0" marR="0" lvl="0" indent="0" algn="ctr" defTabSz="914400" rtl="0" eaLnBrk="1" fontAlgn="auto" latinLnBrk="0" hangingPunct="1">
                        <a:lnSpc>
                          <a:spcPct val="150000"/>
                        </a:lnSpc>
                        <a:spcBef>
                          <a:spcPts val="0"/>
                        </a:spcBef>
                        <a:spcAft>
                          <a:spcPts val="0"/>
                        </a:spcAft>
                        <a:buClrTx/>
                        <a:buSzTx/>
                        <a:buFontTx/>
                        <a:buNone/>
                        <a:defRPr/>
                      </a:pPr>
                      <a:r>
                        <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篇目名称</a:t>
                      </a:r>
                      <a:endPar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c>
                  <a:txBody>
                    <a:bodyPr/>
                    <a:lstStyle/>
                    <a:p>
                      <a:pPr marL="0" marR="0" lvl="0" indent="0" algn="ctr" defTabSz="914400" rtl="0" eaLnBrk="1" fontAlgn="auto" latinLnBrk="0" hangingPunct="1">
                        <a:lnSpc>
                          <a:spcPct val="150000"/>
                        </a:lnSpc>
                        <a:spcBef>
                          <a:spcPts val="0"/>
                        </a:spcBef>
                        <a:spcAft>
                          <a:spcPts val="0"/>
                        </a:spcAft>
                        <a:buClrTx/>
                        <a:buSzTx/>
                        <a:buFontTx/>
                        <a:buNone/>
                        <a:defRPr/>
                      </a:pPr>
                      <a:r>
                        <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人物辨识</a:t>
                      </a:r>
                      <a:endPar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c>
                  <a:txBody>
                    <a:bodyPr/>
                    <a:lstStyle/>
                    <a:p>
                      <a:pPr marL="0" marR="0" lvl="0" indent="0" algn="ctr" defTabSz="914400" rtl="0" eaLnBrk="1" fontAlgn="auto" latinLnBrk="0" hangingPunct="1">
                        <a:lnSpc>
                          <a:spcPct val="150000"/>
                        </a:lnSpc>
                        <a:spcBef>
                          <a:spcPts val="0"/>
                        </a:spcBef>
                        <a:spcAft>
                          <a:spcPts val="0"/>
                        </a:spcAft>
                        <a:buClrTx/>
                        <a:buSzTx/>
                        <a:buFontTx/>
                        <a:buNone/>
                        <a:defRPr/>
                      </a:pPr>
                      <a:r>
                        <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相关情节</a:t>
                      </a:r>
                      <a:endPar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c>
                  <a:txBody>
                    <a:bodyPr/>
                    <a:lstStyle/>
                    <a:p>
                      <a:pPr algn="ctr">
                        <a:lnSpc>
                          <a:spcPct val="150000"/>
                        </a:lnSpc>
                      </a:pPr>
                      <a:r>
                        <a:rPr lang="zh-CN" altLang="en-US" sz="2100" dirty="0" smtClean="0">
                          <a:latin typeface="Times New Roman" panose="02020603050405020304" pitchFamily="18" charset="0"/>
                          <a:ea typeface="微软雅黑" panose="020B0503020204020204" pitchFamily="34" charset="-122"/>
                          <a:cs typeface="Times New Roman" panose="02020603050405020304" pitchFamily="18" charset="0"/>
                        </a:rPr>
                        <a:t>性格特征</a:t>
                      </a:r>
                      <a:endParaRPr lang="zh-CN" altLang="en-US" sz="2100" dirty="0">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r>
              <a:tr h="2948940">
                <a:tc>
                  <a:txBody>
                    <a:bodyPr/>
                    <a:lstStyle/>
                    <a:p>
                      <a:pPr algn="ctr">
                        <a:lnSpc>
                          <a:spcPct val="150000"/>
                        </a:lnSpc>
                      </a:pPr>
                      <a:r>
                        <a:rPr lang="zh-CN" altLang="en-US" sz="2100" b="1" dirty="0" smtClean="0">
                          <a:latin typeface="Times New Roman" panose="02020603050405020304" pitchFamily="18" charset="0"/>
                          <a:ea typeface="微软雅黑" panose="020B0503020204020204" pitchFamily="34" charset="-122"/>
                          <a:cs typeface="Times New Roman" panose="02020603050405020304" pitchFamily="18" charset="0"/>
                        </a:rPr>
                        <a:t>长妈妈</a:t>
                      </a:r>
                      <a:endParaRPr lang="zh-CN" altLang="en-US" sz="2100" b="1" dirty="0">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c>
                  <a:txBody>
                    <a:bodyPr/>
                    <a:lstStyle/>
                    <a:p>
                      <a:pPr algn="ctr">
                        <a:lnSpc>
                          <a:spcPct val="150000"/>
                        </a:lnSpc>
                      </a:pP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smtClean="0">
                          <a:latin typeface="Times New Roman" panose="02020603050405020304" pitchFamily="18" charset="0"/>
                          <a:ea typeface="微软雅黑" panose="020B0503020204020204" pitchFamily="34" charset="-122"/>
                          <a:cs typeface="Times New Roman" panose="02020603050405020304" pitchFamily="18" charset="0"/>
                        </a:rPr>
                        <a:t>阿长与</a:t>
                      </a: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&lt;</a:t>
                      </a:r>
                      <a:r>
                        <a:rPr lang="zh-CN" altLang="en-US" sz="2100" dirty="0" smtClean="0">
                          <a:latin typeface="Times New Roman" panose="02020603050405020304" pitchFamily="18" charset="0"/>
                          <a:ea typeface="微软雅黑" panose="020B0503020204020204" pitchFamily="34" charset="-122"/>
                          <a:cs typeface="Times New Roman" panose="02020603050405020304" pitchFamily="18" charset="0"/>
                        </a:rPr>
                        <a:t>山海经</a:t>
                      </a: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&gt;》</a:t>
                      </a:r>
                      <a:endParaRPr lang="zh-CN" altLang="en-US" sz="2100" dirty="0">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c>
                  <a:txBody>
                    <a:bodyPr/>
                    <a:lstStyle/>
                    <a:p>
                      <a:pPr algn="just">
                        <a:lnSpc>
                          <a:spcPct val="150000"/>
                        </a:lnSpc>
                      </a:pPr>
                      <a:r>
                        <a:rPr lang="zh-CN" altLang="en-US" sz="2100" dirty="0" smtClean="0">
                          <a:latin typeface="Times New Roman" panose="02020603050405020304" pitchFamily="18" charset="0"/>
                          <a:ea typeface="微软雅黑" panose="020B0503020204020204" pitchFamily="34" charset="-122"/>
                          <a:cs typeface="Times New Roman" panose="02020603050405020304" pitchFamily="18" charset="0"/>
                        </a:rPr>
                        <a:t>保姆</a:t>
                      </a: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smtClean="0">
                          <a:latin typeface="Times New Roman" panose="02020603050405020304" pitchFamily="18" charset="0"/>
                          <a:ea typeface="微软雅黑" panose="020B0503020204020204" pitchFamily="34" charset="-122"/>
                          <a:cs typeface="Times New Roman" panose="02020603050405020304" pitchFamily="18" charset="0"/>
                        </a:rPr>
                        <a:t>黄胖而矮</a:t>
                      </a:r>
                      <a:endParaRPr lang="zh-CN" altLang="en-US" sz="2100" dirty="0">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c>
                  <a:txBody>
                    <a:bodyPr/>
                    <a:lstStyle/>
                    <a:p>
                      <a:pPr algn="just">
                        <a:lnSpc>
                          <a:spcPct val="150000"/>
                        </a:lnSpc>
                      </a:pPr>
                      <a:r>
                        <a:rPr lang="zh-CN" altLang="en-US" sz="2100" dirty="0" smtClean="0">
                          <a:latin typeface="Times New Roman" panose="02020603050405020304" pitchFamily="18" charset="0"/>
                          <a:ea typeface="微软雅黑" panose="020B0503020204020204" pitchFamily="34" charset="-122"/>
                          <a:cs typeface="Times New Roman" panose="02020603050405020304" pitchFamily="18" charset="0"/>
                        </a:rPr>
                        <a:t>①睡觉在床上摆“大”字</a:t>
                      </a: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②</a:t>
                      </a:r>
                      <a:r>
                        <a:rPr lang="zh-CN" altLang="en-US" sz="2100" dirty="0" smtClean="0">
                          <a:latin typeface="Times New Roman" panose="02020603050405020304" pitchFamily="18" charset="0"/>
                          <a:ea typeface="微软雅黑" panose="020B0503020204020204" pitchFamily="34" charset="-122"/>
                          <a:cs typeface="Times New Roman" panose="02020603050405020304" pitchFamily="18" charset="0"/>
                        </a:rPr>
                        <a:t>元旦</a:t>
                      </a: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smtClean="0">
                          <a:latin typeface="Times New Roman" panose="02020603050405020304" pitchFamily="18" charset="0"/>
                          <a:ea typeface="微软雅黑" panose="020B0503020204020204" pitchFamily="34" charset="-122"/>
                          <a:cs typeface="Times New Roman" panose="02020603050405020304" pitchFamily="18" charset="0"/>
                        </a:rPr>
                        <a:t>除夕吃福橘</a:t>
                      </a: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③</a:t>
                      </a:r>
                      <a:r>
                        <a:rPr lang="zh-CN" altLang="en-US" sz="2100" dirty="0" smtClean="0">
                          <a:latin typeface="Times New Roman" panose="02020603050405020304" pitchFamily="18" charset="0"/>
                          <a:ea typeface="微软雅黑" panose="020B0503020204020204" pitchFamily="34" charset="-122"/>
                          <a:cs typeface="Times New Roman" panose="02020603050405020304" pitchFamily="18" charset="0"/>
                        </a:rPr>
                        <a:t>人死了要说老掉</a:t>
                      </a: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④</a:t>
                      </a:r>
                      <a:r>
                        <a:rPr lang="zh-CN" altLang="en-US" sz="2100" dirty="0" smtClean="0">
                          <a:latin typeface="Times New Roman" panose="02020603050405020304" pitchFamily="18" charset="0"/>
                          <a:ea typeface="微软雅黑" panose="020B0503020204020204" pitchFamily="34" charset="-122"/>
                          <a:cs typeface="Times New Roman" panose="02020603050405020304" pitchFamily="18" charset="0"/>
                        </a:rPr>
                        <a:t>给“我”买</a:t>
                      </a: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smtClean="0">
                          <a:latin typeface="Times New Roman" panose="02020603050405020304" pitchFamily="18" charset="0"/>
                          <a:ea typeface="微软雅黑" panose="020B0503020204020204" pitchFamily="34" charset="-122"/>
                          <a:cs typeface="Times New Roman" panose="02020603050405020304" pitchFamily="18" charset="0"/>
                        </a:rPr>
                        <a:t>山海经</a:t>
                      </a: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a:t>
                      </a:r>
                      <a:endParaRPr lang="zh-CN" altLang="en-US" sz="2100" dirty="0">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c>
                  <a:txBody>
                    <a:bodyPr/>
                    <a:lstStyle/>
                    <a:p>
                      <a:pPr algn="just">
                        <a:lnSpc>
                          <a:spcPct val="150000"/>
                        </a:lnSpc>
                      </a:pPr>
                      <a:r>
                        <a:rPr lang="zh-CN" altLang="en-US" sz="2100" dirty="0" smtClean="0">
                          <a:latin typeface="Times New Roman" panose="02020603050405020304" pitchFamily="18" charset="0"/>
                          <a:ea typeface="微软雅黑" panose="020B0503020204020204" pitchFamily="34" charset="-122"/>
                          <a:cs typeface="Times New Roman" panose="02020603050405020304" pitchFamily="18" charset="0"/>
                        </a:rPr>
                        <a:t>虽然迷信</a:t>
                      </a: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smtClean="0">
                          <a:latin typeface="Times New Roman" panose="02020603050405020304" pitchFamily="18" charset="0"/>
                          <a:ea typeface="微软雅黑" panose="020B0503020204020204" pitchFamily="34" charset="-122"/>
                          <a:cs typeface="Times New Roman" panose="02020603050405020304" pitchFamily="18" charset="0"/>
                        </a:rPr>
                        <a:t>唠叨</a:t>
                      </a: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smtClean="0">
                          <a:latin typeface="Times New Roman" panose="02020603050405020304" pitchFamily="18" charset="0"/>
                          <a:ea typeface="微软雅黑" panose="020B0503020204020204" pitchFamily="34" charset="-122"/>
                          <a:cs typeface="Times New Roman" panose="02020603050405020304" pitchFamily="18" charset="0"/>
                        </a:rPr>
                        <a:t>满肚子是麻烦的礼节”</a:t>
                      </a: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smtClean="0">
                          <a:latin typeface="Times New Roman" panose="02020603050405020304" pitchFamily="18" charset="0"/>
                          <a:ea typeface="微软雅黑" panose="020B0503020204020204" pitchFamily="34" charset="-122"/>
                          <a:cs typeface="Times New Roman" panose="02020603050405020304" pitchFamily="18" charset="0"/>
                        </a:rPr>
                        <a:t>但她善良</a:t>
                      </a: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smtClean="0">
                          <a:latin typeface="Times New Roman" panose="02020603050405020304" pitchFamily="18" charset="0"/>
                          <a:ea typeface="微软雅黑" panose="020B0503020204020204" pitchFamily="34" charset="-122"/>
                          <a:cs typeface="Times New Roman" panose="02020603050405020304" pitchFamily="18" charset="0"/>
                        </a:rPr>
                        <a:t>朴实</a:t>
                      </a: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smtClean="0">
                          <a:latin typeface="Times New Roman" panose="02020603050405020304" pitchFamily="18" charset="0"/>
                          <a:ea typeface="微软雅黑" panose="020B0503020204020204" pitchFamily="34" charset="-122"/>
                          <a:cs typeface="Times New Roman" panose="02020603050405020304" pitchFamily="18" charset="0"/>
                        </a:rPr>
                        <a:t>是旧中国劳动妇女的典型代表</a:t>
                      </a: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a:t>
                      </a:r>
                      <a:endParaRPr lang="zh-CN" altLang="en-US" sz="2100" dirty="0">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409269" y="2875083"/>
            <a:ext cx="4652128" cy="870585"/>
          </a:xfrm>
          <a:prstGeom prst="rect">
            <a:avLst/>
          </a:prstGeom>
          <a:noFill/>
        </p:spPr>
        <p:txBody>
          <a:bodyPr wrap="square" rtlCol="0">
            <a:spAutoFit/>
          </a:bodyPr>
          <a:lstStyle/>
          <a:p>
            <a:pPr algn="just">
              <a:lnSpc>
                <a:spcPct val="150000"/>
              </a:lnSpc>
            </a:pPr>
            <a:r>
              <a:rPr lang="zh-CN" altLang="en-US" sz="3375" b="1" dirty="0" smtClean="0">
                <a:solidFill>
                  <a:srgbClr val="E44B42"/>
                </a:solidFill>
                <a:latin typeface="Times New Roman" panose="02020603050405020304" pitchFamily="18" charset="0"/>
                <a:ea typeface="微软雅黑" panose="020B0503020204020204" pitchFamily="34" charset="-122"/>
              </a:rPr>
              <a:t>内江考</a:t>
            </a:r>
            <a:r>
              <a:rPr lang="zh-CN" altLang="en-US" sz="3375" b="1" dirty="0">
                <a:solidFill>
                  <a:srgbClr val="E44B42"/>
                </a:solidFill>
                <a:latin typeface="Times New Roman" panose="02020603050405020304" pitchFamily="18" charset="0"/>
                <a:ea typeface="微软雅黑" panose="020B0503020204020204" pitchFamily="34" charset="-122"/>
              </a:rPr>
              <a:t>什么</a:t>
            </a:r>
            <a:endParaRPr lang="zh-CN" altLang="en-US" sz="3375" b="1" dirty="0">
              <a:solidFill>
                <a:srgbClr val="E44B42"/>
              </a:solidFill>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nvGraphicFramePr>
        <p:xfrm>
          <a:off x="260168" y="1563550"/>
          <a:ext cx="8625840" cy="3707130"/>
        </p:xfrm>
        <a:graphic>
          <a:graphicData uri="http://schemas.openxmlformats.org/drawingml/2006/table">
            <a:tbl>
              <a:tblPr firstRow="1" bandRow="1">
                <a:tableStyleId>{5DA37D80-6434-44D0-A028-1B22A696006F}</a:tableStyleId>
              </a:tblPr>
              <a:tblGrid>
                <a:gridCol w="1249045"/>
                <a:gridCol w="1234440"/>
                <a:gridCol w="1253490"/>
                <a:gridCol w="2958465"/>
                <a:gridCol w="1930400"/>
              </a:tblGrid>
              <a:tr h="758190">
                <a:tc>
                  <a:txBody>
                    <a:bodyPr/>
                    <a:lstStyle/>
                    <a:p>
                      <a:pPr marL="0" marR="0" lvl="0" indent="0" algn="ctr" defTabSz="914400" rtl="0" eaLnBrk="1" fontAlgn="auto" latinLnBrk="0" hangingPunct="1">
                        <a:lnSpc>
                          <a:spcPct val="150000"/>
                        </a:lnSpc>
                        <a:spcBef>
                          <a:spcPts val="0"/>
                        </a:spcBef>
                        <a:spcAft>
                          <a:spcPts val="0"/>
                        </a:spcAft>
                        <a:buClrTx/>
                        <a:buSzTx/>
                        <a:buFontTx/>
                        <a:buNone/>
                        <a:defRPr/>
                      </a:pPr>
                      <a:r>
                        <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主要人物</a:t>
                      </a:r>
                      <a:endPar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c>
                  <a:txBody>
                    <a:bodyPr/>
                    <a:lstStyle/>
                    <a:p>
                      <a:pPr marL="0" marR="0" lvl="0" indent="0" algn="ctr" defTabSz="914400" rtl="0" eaLnBrk="1" fontAlgn="auto" latinLnBrk="0" hangingPunct="1">
                        <a:lnSpc>
                          <a:spcPct val="150000"/>
                        </a:lnSpc>
                        <a:spcBef>
                          <a:spcPts val="0"/>
                        </a:spcBef>
                        <a:spcAft>
                          <a:spcPts val="0"/>
                        </a:spcAft>
                        <a:buClrTx/>
                        <a:buSzTx/>
                        <a:buFontTx/>
                        <a:buNone/>
                        <a:defRPr/>
                      </a:pPr>
                      <a:r>
                        <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篇目名称</a:t>
                      </a:r>
                      <a:endPar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c>
                  <a:txBody>
                    <a:bodyPr/>
                    <a:lstStyle/>
                    <a:p>
                      <a:pPr marL="0" marR="0" lvl="0" indent="0" algn="ctr" defTabSz="914400" rtl="0" eaLnBrk="1" fontAlgn="auto" latinLnBrk="0" hangingPunct="1">
                        <a:lnSpc>
                          <a:spcPct val="150000"/>
                        </a:lnSpc>
                        <a:spcBef>
                          <a:spcPts val="0"/>
                        </a:spcBef>
                        <a:spcAft>
                          <a:spcPts val="0"/>
                        </a:spcAft>
                        <a:buClrTx/>
                        <a:buSzTx/>
                        <a:buFontTx/>
                        <a:buNone/>
                        <a:defRPr/>
                      </a:pPr>
                      <a:r>
                        <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人物辨识</a:t>
                      </a:r>
                      <a:endPar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c>
                  <a:txBody>
                    <a:bodyPr/>
                    <a:lstStyle/>
                    <a:p>
                      <a:pPr marL="0" marR="0" lvl="0" indent="0" algn="ctr" defTabSz="914400" rtl="0" eaLnBrk="1" fontAlgn="auto" latinLnBrk="0" hangingPunct="1">
                        <a:lnSpc>
                          <a:spcPct val="150000"/>
                        </a:lnSpc>
                        <a:spcBef>
                          <a:spcPts val="0"/>
                        </a:spcBef>
                        <a:spcAft>
                          <a:spcPts val="0"/>
                        </a:spcAft>
                        <a:buClrTx/>
                        <a:buSzTx/>
                        <a:buFontTx/>
                        <a:buNone/>
                        <a:defRPr/>
                      </a:pPr>
                      <a:r>
                        <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相关情节</a:t>
                      </a:r>
                      <a:endPar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c>
                  <a:txBody>
                    <a:bodyPr/>
                    <a:lstStyle/>
                    <a:p>
                      <a:pPr algn="ctr">
                        <a:lnSpc>
                          <a:spcPct val="150000"/>
                        </a:lnSpc>
                      </a:pPr>
                      <a:r>
                        <a:rPr lang="zh-CN" altLang="en-US" sz="2100" dirty="0" smtClean="0">
                          <a:latin typeface="Times New Roman" panose="02020603050405020304" pitchFamily="18" charset="0"/>
                          <a:ea typeface="微软雅黑" panose="020B0503020204020204" pitchFamily="34" charset="-122"/>
                          <a:cs typeface="Times New Roman" panose="02020603050405020304" pitchFamily="18" charset="0"/>
                        </a:rPr>
                        <a:t>性格特征</a:t>
                      </a:r>
                      <a:endParaRPr lang="zh-CN" altLang="en-US" sz="2100" dirty="0">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r>
              <a:tr h="2948940">
                <a:tc>
                  <a:txBody>
                    <a:bodyPr/>
                    <a:lstStyle/>
                    <a:p>
                      <a:pPr algn="ctr">
                        <a:lnSpc>
                          <a:spcPct val="150000"/>
                        </a:lnSpc>
                      </a:pPr>
                      <a:r>
                        <a:rPr lang="zh-CN" altLang="en-US" sz="2100" b="1" dirty="0" smtClean="0">
                          <a:latin typeface="Times New Roman" panose="02020603050405020304" pitchFamily="18" charset="0"/>
                          <a:ea typeface="微软雅黑" panose="020B0503020204020204" pitchFamily="34" charset="-122"/>
                          <a:cs typeface="Times New Roman" panose="02020603050405020304" pitchFamily="18" charset="0"/>
                        </a:rPr>
                        <a:t>藤野先生</a:t>
                      </a:r>
                      <a:endParaRPr lang="zh-CN" altLang="en-US" sz="2100" b="1" dirty="0">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c>
                  <a:txBody>
                    <a:bodyPr/>
                    <a:lstStyle/>
                    <a:p>
                      <a:pPr algn="ctr">
                        <a:lnSpc>
                          <a:spcPct val="150000"/>
                        </a:lnSpc>
                      </a:pP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smtClean="0">
                          <a:latin typeface="Times New Roman" panose="02020603050405020304" pitchFamily="18" charset="0"/>
                          <a:ea typeface="微软雅黑" panose="020B0503020204020204" pitchFamily="34" charset="-122"/>
                          <a:cs typeface="Times New Roman" panose="02020603050405020304" pitchFamily="18" charset="0"/>
                        </a:rPr>
                        <a:t>藤野先生</a:t>
                      </a: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a:t>
                      </a:r>
                      <a:endParaRPr lang="zh-CN" altLang="en-US" sz="2100" dirty="0">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c>
                  <a:txBody>
                    <a:bodyPr/>
                    <a:lstStyle/>
                    <a:p>
                      <a:pPr algn="just">
                        <a:lnSpc>
                          <a:spcPct val="150000"/>
                        </a:lnSpc>
                      </a:pPr>
                      <a:r>
                        <a:rPr lang="zh-CN" altLang="en-US" sz="2100" dirty="0" smtClean="0">
                          <a:latin typeface="Times New Roman" panose="02020603050405020304" pitchFamily="18" charset="0"/>
                          <a:ea typeface="微软雅黑" panose="020B0503020204020204" pitchFamily="34" charset="-122"/>
                          <a:cs typeface="Times New Roman" panose="02020603050405020304" pitchFamily="18" charset="0"/>
                        </a:rPr>
                        <a:t>老师</a:t>
                      </a: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smtClean="0">
                          <a:latin typeface="Times New Roman" panose="02020603050405020304" pitchFamily="18" charset="0"/>
                          <a:ea typeface="微软雅黑" panose="020B0503020204020204" pitchFamily="34" charset="-122"/>
                          <a:cs typeface="Times New Roman" panose="02020603050405020304" pitchFamily="18" charset="0"/>
                        </a:rPr>
                        <a:t>黑瘦的先生</a:t>
                      </a: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smtClean="0">
                          <a:latin typeface="Times New Roman" panose="02020603050405020304" pitchFamily="18" charset="0"/>
                          <a:ea typeface="微软雅黑" panose="020B0503020204020204" pitchFamily="34" charset="-122"/>
                          <a:cs typeface="Times New Roman" panose="02020603050405020304" pitchFamily="18" charset="0"/>
                        </a:rPr>
                        <a:t>八字须</a:t>
                      </a: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smtClean="0">
                          <a:latin typeface="Times New Roman" panose="02020603050405020304" pitchFamily="18" charset="0"/>
                          <a:ea typeface="微软雅黑" panose="020B0503020204020204" pitchFamily="34" charset="-122"/>
                          <a:cs typeface="Times New Roman" panose="02020603050405020304" pitchFamily="18" charset="0"/>
                        </a:rPr>
                        <a:t>戴着眼镜</a:t>
                      </a:r>
                      <a:endParaRPr lang="zh-CN" altLang="en-US" sz="2100" dirty="0">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c>
                  <a:txBody>
                    <a:bodyPr/>
                    <a:lstStyle/>
                    <a:p>
                      <a:pPr algn="just">
                        <a:lnSpc>
                          <a:spcPct val="150000"/>
                        </a:lnSpc>
                      </a:pPr>
                      <a:r>
                        <a:rPr lang="zh-CN" altLang="en-US" sz="2100" dirty="0" smtClean="0">
                          <a:latin typeface="Times New Roman" panose="02020603050405020304" pitchFamily="18" charset="0"/>
                          <a:ea typeface="微软雅黑" panose="020B0503020204020204" pitchFamily="34" charset="-122"/>
                          <a:cs typeface="Times New Roman" panose="02020603050405020304" pitchFamily="18" charset="0"/>
                        </a:rPr>
                        <a:t>①不打领结</a:t>
                      </a: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②</a:t>
                      </a:r>
                      <a:r>
                        <a:rPr lang="zh-CN" altLang="en-US" sz="2100" dirty="0" smtClean="0">
                          <a:latin typeface="Times New Roman" panose="02020603050405020304" pitchFamily="18" charset="0"/>
                          <a:ea typeface="微软雅黑" panose="020B0503020204020204" pitchFamily="34" charset="-122"/>
                          <a:cs typeface="Times New Roman" panose="02020603050405020304" pitchFamily="18" charset="0"/>
                        </a:rPr>
                        <a:t>修改</a:t>
                      </a: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smtClean="0">
                          <a:latin typeface="Times New Roman" panose="02020603050405020304" pitchFamily="18" charset="0"/>
                          <a:ea typeface="微软雅黑" panose="020B0503020204020204" pitchFamily="34" charset="-122"/>
                          <a:cs typeface="Times New Roman" panose="02020603050405020304" pitchFamily="18" charset="0"/>
                        </a:rPr>
                        <a:t>补全“我”的讲义</a:t>
                      </a: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③</a:t>
                      </a:r>
                      <a:r>
                        <a:rPr lang="zh-CN" altLang="en-US" sz="2100" dirty="0" smtClean="0">
                          <a:latin typeface="Times New Roman" panose="02020603050405020304" pitchFamily="18" charset="0"/>
                          <a:ea typeface="微软雅黑" panose="020B0503020204020204" pitchFamily="34" charset="-122"/>
                          <a:cs typeface="Times New Roman" panose="02020603050405020304" pitchFamily="18" charset="0"/>
                        </a:rPr>
                        <a:t>订正“我”的解剖图</a:t>
                      </a: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④</a:t>
                      </a:r>
                      <a:r>
                        <a:rPr lang="zh-CN" altLang="en-US" sz="2100" dirty="0" smtClean="0">
                          <a:latin typeface="Times New Roman" panose="02020603050405020304" pitchFamily="18" charset="0"/>
                          <a:ea typeface="微软雅黑" panose="020B0503020204020204" pitchFamily="34" charset="-122"/>
                          <a:cs typeface="Times New Roman" panose="02020603050405020304" pitchFamily="18" charset="0"/>
                        </a:rPr>
                        <a:t>问中国女人裹脚的事情</a:t>
                      </a: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a:t>
                      </a:r>
                      <a:endParaRPr lang="zh-CN" altLang="en-US" sz="2100" dirty="0">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c>
                  <a:txBody>
                    <a:bodyPr/>
                    <a:lstStyle/>
                    <a:p>
                      <a:pPr marL="0" marR="0" lvl="0" indent="0" algn="just" defTabSz="914400" rtl="0" eaLnBrk="1" fontAlgn="auto" latinLnBrk="0" hangingPunct="1">
                        <a:lnSpc>
                          <a:spcPct val="150000"/>
                        </a:lnSpc>
                        <a:spcBef>
                          <a:spcPts val="0"/>
                        </a:spcBef>
                        <a:spcAft>
                          <a:spcPts val="0"/>
                        </a:spcAft>
                        <a:buClrTx/>
                        <a:buSzTx/>
                        <a:buFontTx/>
                        <a:buNone/>
                        <a:defRPr/>
                      </a:pPr>
                      <a:r>
                        <a:rPr lang="zh-CN" altLang="en-US" sz="2100" dirty="0" smtClean="0">
                          <a:latin typeface="Times New Roman" panose="02020603050405020304" pitchFamily="18" charset="0"/>
                          <a:ea typeface="微软雅黑" panose="020B0503020204020204" pitchFamily="34" charset="-122"/>
                          <a:cs typeface="Times New Roman" panose="02020603050405020304" pitchFamily="18" charset="0"/>
                        </a:rPr>
                        <a:t>不拘小节</a:t>
                      </a: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smtClean="0">
                          <a:latin typeface="Times New Roman" panose="02020603050405020304" pitchFamily="18" charset="0"/>
                          <a:ea typeface="微软雅黑" panose="020B0503020204020204" pitchFamily="34" charset="-122"/>
                          <a:cs typeface="Times New Roman" panose="02020603050405020304" pitchFamily="18" charset="0"/>
                        </a:rPr>
                        <a:t>没有民族偏见</a:t>
                      </a: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smtClean="0">
                          <a:latin typeface="Times New Roman" panose="02020603050405020304" pitchFamily="18" charset="0"/>
                          <a:ea typeface="微软雅黑" panose="020B0503020204020204" pitchFamily="34" charset="-122"/>
                          <a:cs typeface="Times New Roman" panose="02020603050405020304" pitchFamily="18" charset="0"/>
                        </a:rPr>
                        <a:t>严谨认真</a:t>
                      </a: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smtClean="0">
                          <a:latin typeface="Times New Roman" panose="02020603050405020304" pitchFamily="18" charset="0"/>
                          <a:ea typeface="微软雅黑" panose="020B0503020204020204" pitchFamily="34" charset="-122"/>
                          <a:cs typeface="Times New Roman" panose="02020603050405020304" pitchFamily="18" charset="0"/>
                        </a:rPr>
                        <a:t>平等待人</a:t>
                      </a: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smtClean="0">
                          <a:latin typeface="Times New Roman" panose="02020603050405020304" pitchFamily="18" charset="0"/>
                          <a:ea typeface="微软雅黑" panose="020B0503020204020204" pitchFamily="34" charset="-122"/>
                          <a:cs typeface="Times New Roman" panose="02020603050405020304" pitchFamily="18" charset="0"/>
                        </a:rPr>
                        <a:t>和蔼可亲</a:t>
                      </a: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a:t>
                      </a:r>
                      <a:endParaRPr lang="zh-CN" altLang="en-US" sz="2100" dirty="0" smtClean="0">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r>
            </a:tbl>
          </a:graphicData>
        </a:graphic>
      </p:graphicFrame>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nvGraphicFramePr>
        <p:xfrm>
          <a:off x="260168" y="1563550"/>
          <a:ext cx="8625840" cy="2538730"/>
        </p:xfrm>
        <a:graphic>
          <a:graphicData uri="http://schemas.openxmlformats.org/drawingml/2006/table">
            <a:tbl>
              <a:tblPr firstRow="1" bandRow="1">
                <a:tableStyleId>{5DA37D80-6434-44D0-A028-1B22A696006F}</a:tableStyleId>
              </a:tblPr>
              <a:tblGrid>
                <a:gridCol w="1307465"/>
                <a:gridCol w="1254125"/>
                <a:gridCol w="2223770"/>
                <a:gridCol w="1744345"/>
                <a:gridCol w="2096135"/>
              </a:tblGrid>
              <a:tr h="549910">
                <a:tc>
                  <a:txBody>
                    <a:bodyPr/>
                    <a:lstStyle/>
                    <a:p>
                      <a:pPr marL="0" marR="0" lvl="0" indent="0" algn="ctr" defTabSz="914400" rtl="0" eaLnBrk="1" fontAlgn="auto" latinLnBrk="0" hangingPunct="1">
                        <a:lnSpc>
                          <a:spcPct val="150000"/>
                        </a:lnSpc>
                        <a:spcBef>
                          <a:spcPts val="0"/>
                        </a:spcBef>
                        <a:spcAft>
                          <a:spcPts val="0"/>
                        </a:spcAft>
                        <a:buClrTx/>
                        <a:buSzTx/>
                        <a:buFontTx/>
                        <a:buNone/>
                        <a:defRPr/>
                      </a:pPr>
                      <a:r>
                        <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主要人物</a:t>
                      </a:r>
                      <a:endPar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c>
                  <a:txBody>
                    <a:bodyPr/>
                    <a:lstStyle/>
                    <a:p>
                      <a:pPr marL="0" marR="0" lvl="0" indent="0" algn="ctr" defTabSz="914400" rtl="0" eaLnBrk="1" fontAlgn="auto" latinLnBrk="0" hangingPunct="1">
                        <a:lnSpc>
                          <a:spcPct val="150000"/>
                        </a:lnSpc>
                        <a:spcBef>
                          <a:spcPts val="0"/>
                        </a:spcBef>
                        <a:spcAft>
                          <a:spcPts val="0"/>
                        </a:spcAft>
                        <a:buClrTx/>
                        <a:buSzTx/>
                        <a:buFontTx/>
                        <a:buNone/>
                        <a:defRPr/>
                      </a:pPr>
                      <a:r>
                        <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篇目名称</a:t>
                      </a:r>
                      <a:endPar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c>
                  <a:txBody>
                    <a:bodyPr/>
                    <a:lstStyle/>
                    <a:p>
                      <a:pPr marL="0" marR="0" lvl="0" indent="0" algn="ctr" defTabSz="914400" rtl="0" eaLnBrk="1" fontAlgn="auto" latinLnBrk="0" hangingPunct="1">
                        <a:lnSpc>
                          <a:spcPct val="150000"/>
                        </a:lnSpc>
                        <a:spcBef>
                          <a:spcPts val="0"/>
                        </a:spcBef>
                        <a:spcAft>
                          <a:spcPts val="0"/>
                        </a:spcAft>
                        <a:buClrTx/>
                        <a:buSzTx/>
                        <a:buFontTx/>
                        <a:buNone/>
                        <a:defRPr/>
                      </a:pPr>
                      <a:r>
                        <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人物辨识</a:t>
                      </a:r>
                      <a:endPar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c>
                  <a:txBody>
                    <a:bodyPr/>
                    <a:lstStyle/>
                    <a:p>
                      <a:pPr marL="0" marR="0" lvl="0" indent="0" algn="ctr" defTabSz="914400" rtl="0" eaLnBrk="1" fontAlgn="auto" latinLnBrk="0" hangingPunct="1">
                        <a:lnSpc>
                          <a:spcPct val="150000"/>
                        </a:lnSpc>
                        <a:spcBef>
                          <a:spcPts val="0"/>
                        </a:spcBef>
                        <a:spcAft>
                          <a:spcPts val="0"/>
                        </a:spcAft>
                        <a:buClrTx/>
                        <a:buSzTx/>
                        <a:buFontTx/>
                        <a:buNone/>
                        <a:defRPr/>
                      </a:pPr>
                      <a:r>
                        <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相关情节</a:t>
                      </a:r>
                      <a:endPar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c>
                  <a:txBody>
                    <a:bodyPr/>
                    <a:lstStyle/>
                    <a:p>
                      <a:pPr algn="ctr">
                        <a:lnSpc>
                          <a:spcPct val="150000"/>
                        </a:lnSpc>
                      </a:pPr>
                      <a:r>
                        <a:rPr lang="zh-CN" altLang="en-US" sz="2100" dirty="0" smtClean="0">
                          <a:latin typeface="Times New Roman" panose="02020603050405020304" pitchFamily="18" charset="0"/>
                          <a:ea typeface="微软雅黑" panose="020B0503020204020204" pitchFamily="34" charset="-122"/>
                          <a:cs typeface="Times New Roman" panose="02020603050405020304" pitchFamily="18" charset="0"/>
                        </a:rPr>
                        <a:t>性格特征</a:t>
                      </a:r>
                      <a:endParaRPr lang="zh-CN" altLang="en-US" sz="2100" dirty="0">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r>
              <a:tr h="1988820">
                <a:tc>
                  <a:txBody>
                    <a:bodyPr/>
                    <a:lstStyle/>
                    <a:p>
                      <a:pPr algn="ctr">
                        <a:lnSpc>
                          <a:spcPct val="150000"/>
                        </a:lnSpc>
                      </a:pPr>
                      <a:r>
                        <a:rPr lang="zh-CN" altLang="en-US" sz="2100" b="1" dirty="0" smtClean="0">
                          <a:latin typeface="Times New Roman" panose="02020603050405020304" pitchFamily="18" charset="0"/>
                          <a:ea typeface="微软雅黑" panose="020B0503020204020204" pitchFamily="34" charset="-122"/>
                          <a:cs typeface="Times New Roman" panose="02020603050405020304" pitchFamily="18" charset="0"/>
                        </a:rPr>
                        <a:t>范爱农</a:t>
                      </a:r>
                      <a:endParaRPr lang="zh-CN" altLang="en-US" sz="2100" b="1" dirty="0">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c>
                  <a:txBody>
                    <a:bodyPr/>
                    <a:lstStyle/>
                    <a:p>
                      <a:pPr algn="ctr">
                        <a:lnSpc>
                          <a:spcPct val="150000"/>
                        </a:lnSpc>
                      </a:pP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smtClean="0">
                          <a:latin typeface="Times New Roman" panose="02020603050405020304" pitchFamily="18" charset="0"/>
                          <a:ea typeface="微软雅黑" panose="020B0503020204020204" pitchFamily="34" charset="-122"/>
                          <a:cs typeface="Times New Roman" panose="02020603050405020304" pitchFamily="18" charset="0"/>
                        </a:rPr>
                        <a:t>范爱农</a:t>
                      </a: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a:t>
                      </a:r>
                      <a:endParaRPr lang="zh-CN" altLang="en-US" sz="2100" dirty="0">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c>
                  <a:txBody>
                    <a:bodyPr/>
                    <a:lstStyle/>
                    <a:p>
                      <a:pPr algn="just">
                        <a:lnSpc>
                          <a:spcPct val="150000"/>
                        </a:lnSpc>
                      </a:pPr>
                      <a:r>
                        <a:rPr lang="zh-CN" altLang="en-US" sz="2100" dirty="0" smtClean="0">
                          <a:latin typeface="Times New Roman" panose="02020603050405020304" pitchFamily="18" charset="0"/>
                          <a:ea typeface="微软雅黑" panose="020B0503020204020204" pitchFamily="34" charset="-122"/>
                          <a:cs typeface="Times New Roman" panose="02020603050405020304" pitchFamily="18" charset="0"/>
                        </a:rPr>
                        <a:t>学生</a:t>
                      </a: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smtClean="0">
                          <a:latin typeface="Times New Roman" panose="02020603050405020304" pitchFamily="18" charset="0"/>
                          <a:ea typeface="微软雅黑" panose="020B0503020204020204" pitchFamily="34" charset="-122"/>
                          <a:cs typeface="Times New Roman" panose="02020603050405020304" pitchFamily="18" charset="0"/>
                        </a:rPr>
                        <a:t>学监</a:t>
                      </a: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smtClean="0">
                          <a:latin typeface="Times New Roman" panose="02020603050405020304" pitchFamily="18" charset="0"/>
                          <a:ea typeface="微软雅黑" panose="020B0503020204020204" pitchFamily="34" charset="-122"/>
                          <a:cs typeface="Times New Roman" panose="02020603050405020304" pitchFamily="18" charset="0"/>
                        </a:rPr>
                        <a:t>高大身材</a:t>
                      </a: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smtClean="0">
                          <a:latin typeface="Times New Roman" panose="02020603050405020304" pitchFamily="18" charset="0"/>
                          <a:ea typeface="微软雅黑" panose="020B0503020204020204" pitchFamily="34" charset="-122"/>
                          <a:cs typeface="Times New Roman" panose="02020603050405020304" pitchFamily="18" charset="0"/>
                        </a:rPr>
                        <a:t>长头发</a:t>
                      </a: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smtClean="0">
                          <a:latin typeface="Times New Roman" panose="02020603050405020304" pitchFamily="18" charset="0"/>
                          <a:ea typeface="微软雅黑" panose="020B0503020204020204" pitchFamily="34" charset="-122"/>
                          <a:cs typeface="Times New Roman" panose="02020603050405020304" pitchFamily="18" charset="0"/>
                        </a:rPr>
                        <a:t>眼球白多黑少</a:t>
                      </a: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smtClean="0">
                          <a:latin typeface="Times New Roman" panose="02020603050405020304" pitchFamily="18" charset="0"/>
                          <a:ea typeface="微软雅黑" panose="020B0503020204020204" pitchFamily="34" charset="-122"/>
                          <a:cs typeface="Times New Roman" panose="02020603050405020304" pitchFamily="18" charset="0"/>
                        </a:rPr>
                        <a:t>看人总像在藐视</a:t>
                      </a: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smtClean="0">
                          <a:latin typeface="Times New Roman" panose="02020603050405020304" pitchFamily="18" charset="0"/>
                          <a:ea typeface="微软雅黑" panose="020B0503020204020204" pitchFamily="34" charset="-122"/>
                          <a:cs typeface="Times New Roman" panose="02020603050405020304" pitchFamily="18" charset="0"/>
                        </a:rPr>
                        <a:t>声音钝滞</a:t>
                      </a:r>
                      <a:endParaRPr lang="zh-CN" altLang="en-US" sz="2100" dirty="0">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c>
                  <a:txBody>
                    <a:bodyPr/>
                    <a:lstStyle/>
                    <a:p>
                      <a:pPr algn="just">
                        <a:lnSpc>
                          <a:spcPct val="150000"/>
                        </a:lnSpc>
                      </a:pPr>
                      <a:r>
                        <a:rPr lang="zh-CN" altLang="en-US" sz="2100" dirty="0" smtClean="0">
                          <a:latin typeface="Times New Roman" panose="02020603050405020304" pitchFamily="18" charset="0"/>
                          <a:ea typeface="微软雅黑" panose="020B0503020204020204" pitchFamily="34" charset="-122"/>
                          <a:cs typeface="Times New Roman" panose="02020603050405020304" pitchFamily="18" charset="0"/>
                        </a:rPr>
                        <a:t>①拍发电报</a:t>
                      </a: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②</a:t>
                      </a:r>
                      <a:r>
                        <a:rPr lang="zh-CN" altLang="en-US" sz="2100" dirty="0" smtClean="0">
                          <a:latin typeface="Times New Roman" panose="02020603050405020304" pitchFamily="18" charset="0"/>
                          <a:ea typeface="微软雅黑" panose="020B0503020204020204" pitchFamily="34" charset="-122"/>
                          <a:cs typeface="Times New Roman" panose="02020603050405020304" pitchFamily="18" charset="0"/>
                        </a:rPr>
                        <a:t>看光复的绍兴</a:t>
                      </a: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a:t>
                      </a:r>
                      <a:endParaRPr lang="zh-CN" altLang="en-US" sz="2100" dirty="0">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c>
                  <a:txBody>
                    <a:bodyPr/>
                    <a:lstStyle/>
                    <a:p>
                      <a:pPr marL="0" marR="0" lvl="0" indent="0" algn="just" defTabSz="914400" rtl="0" eaLnBrk="1" fontAlgn="auto" latinLnBrk="0" hangingPunct="1">
                        <a:lnSpc>
                          <a:spcPct val="150000"/>
                        </a:lnSpc>
                        <a:spcBef>
                          <a:spcPts val="0"/>
                        </a:spcBef>
                        <a:spcAft>
                          <a:spcPts val="0"/>
                        </a:spcAft>
                        <a:buClrTx/>
                        <a:buSzTx/>
                        <a:buFontTx/>
                        <a:buNone/>
                        <a:defRPr/>
                      </a:pPr>
                      <a:r>
                        <a:rPr lang="zh-CN" altLang="en-US" sz="2100" dirty="0" smtClean="0">
                          <a:latin typeface="Times New Roman" panose="02020603050405020304" pitchFamily="18" charset="0"/>
                          <a:ea typeface="微软雅黑" panose="020B0503020204020204" pitchFamily="34" charset="-122"/>
                          <a:cs typeface="Times New Roman" panose="02020603050405020304" pitchFamily="18" charset="0"/>
                        </a:rPr>
                        <a:t>有着倔强耿直的性格</a:t>
                      </a: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smtClean="0">
                          <a:latin typeface="Times New Roman" panose="02020603050405020304" pitchFamily="18" charset="0"/>
                          <a:ea typeface="微软雅黑" panose="020B0503020204020204" pitchFamily="34" charset="-122"/>
                          <a:cs typeface="Times New Roman" panose="02020603050405020304" pitchFamily="18" charset="0"/>
                        </a:rPr>
                        <a:t>愤世嫉俗</a:t>
                      </a: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smtClean="0">
                          <a:latin typeface="Times New Roman" panose="02020603050405020304" pitchFamily="18" charset="0"/>
                          <a:ea typeface="微软雅黑" panose="020B0503020204020204" pitchFamily="34" charset="-122"/>
                          <a:cs typeface="Times New Roman" panose="02020603050405020304" pitchFamily="18" charset="0"/>
                        </a:rPr>
                        <a:t>是一个负责任的人</a:t>
                      </a: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a:t>
                      </a:r>
                      <a:endParaRPr lang="zh-CN" altLang="en-US" sz="2100" dirty="0" smtClean="0">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r>
            </a:tbl>
          </a:graphicData>
        </a:graphic>
      </p:graphicFrame>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nvGraphicFramePr>
        <p:xfrm>
          <a:off x="260168" y="1563550"/>
          <a:ext cx="8625840" cy="3946525"/>
        </p:xfrm>
        <a:graphic>
          <a:graphicData uri="http://schemas.openxmlformats.org/drawingml/2006/table">
            <a:tbl>
              <a:tblPr firstRow="1" bandRow="1">
                <a:tableStyleId>{5DA37D80-6434-44D0-A028-1B22A696006F}</a:tableStyleId>
              </a:tblPr>
              <a:tblGrid>
                <a:gridCol w="1307465"/>
                <a:gridCol w="1254125"/>
                <a:gridCol w="1479550"/>
                <a:gridCol w="2880360"/>
                <a:gridCol w="1704340"/>
              </a:tblGrid>
              <a:tr h="548640">
                <a:tc>
                  <a:txBody>
                    <a:bodyPr/>
                    <a:lstStyle/>
                    <a:p>
                      <a:pPr marL="0" marR="0" lvl="0" indent="0" algn="ctr" defTabSz="914400" rtl="0" eaLnBrk="1" fontAlgn="auto" latinLnBrk="0" hangingPunct="1">
                        <a:lnSpc>
                          <a:spcPct val="150000"/>
                        </a:lnSpc>
                        <a:spcBef>
                          <a:spcPts val="0"/>
                        </a:spcBef>
                        <a:spcAft>
                          <a:spcPts val="0"/>
                        </a:spcAft>
                        <a:buClrTx/>
                        <a:buSzTx/>
                        <a:buFontTx/>
                        <a:buNone/>
                        <a:defRPr/>
                      </a:pPr>
                      <a:r>
                        <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主要人物</a:t>
                      </a:r>
                      <a:endPar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c>
                  <a:txBody>
                    <a:bodyPr/>
                    <a:lstStyle/>
                    <a:p>
                      <a:pPr marL="0" marR="0" lvl="0" indent="0" algn="ctr" defTabSz="914400" rtl="0" eaLnBrk="1" fontAlgn="auto" latinLnBrk="0" hangingPunct="1">
                        <a:lnSpc>
                          <a:spcPct val="150000"/>
                        </a:lnSpc>
                        <a:spcBef>
                          <a:spcPts val="0"/>
                        </a:spcBef>
                        <a:spcAft>
                          <a:spcPts val="0"/>
                        </a:spcAft>
                        <a:buClrTx/>
                        <a:buSzTx/>
                        <a:buFontTx/>
                        <a:buNone/>
                        <a:defRPr/>
                      </a:pPr>
                      <a:r>
                        <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篇目名称</a:t>
                      </a:r>
                      <a:endPar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c>
                  <a:txBody>
                    <a:bodyPr/>
                    <a:lstStyle/>
                    <a:p>
                      <a:pPr marL="0" marR="0" lvl="0" indent="0" algn="ctr" defTabSz="914400" rtl="0" eaLnBrk="1" fontAlgn="auto" latinLnBrk="0" hangingPunct="1">
                        <a:lnSpc>
                          <a:spcPct val="150000"/>
                        </a:lnSpc>
                        <a:spcBef>
                          <a:spcPts val="0"/>
                        </a:spcBef>
                        <a:spcAft>
                          <a:spcPts val="0"/>
                        </a:spcAft>
                        <a:buClrTx/>
                        <a:buSzTx/>
                        <a:buFontTx/>
                        <a:buNone/>
                        <a:defRPr/>
                      </a:pPr>
                      <a:r>
                        <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人物辨识</a:t>
                      </a:r>
                      <a:endPar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c>
                  <a:txBody>
                    <a:bodyPr/>
                    <a:lstStyle/>
                    <a:p>
                      <a:pPr marL="0" marR="0" lvl="0" indent="0" algn="ctr" defTabSz="914400" rtl="0" eaLnBrk="1" fontAlgn="auto" latinLnBrk="0" hangingPunct="1">
                        <a:lnSpc>
                          <a:spcPct val="150000"/>
                        </a:lnSpc>
                        <a:spcBef>
                          <a:spcPts val="0"/>
                        </a:spcBef>
                        <a:spcAft>
                          <a:spcPts val="0"/>
                        </a:spcAft>
                        <a:buClrTx/>
                        <a:buSzTx/>
                        <a:buFontTx/>
                        <a:buNone/>
                        <a:defRPr/>
                      </a:pPr>
                      <a:r>
                        <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相关情节</a:t>
                      </a:r>
                      <a:endPar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c>
                  <a:txBody>
                    <a:bodyPr/>
                    <a:lstStyle/>
                    <a:p>
                      <a:pPr algn="ctr">
                        <a:lnSpc>
                          <a:spcPct val="150000"/>
                        </a:lnSpc>
                      </a:pPr>
                      <a:r>
                        <a:rPr lang="zh-CN" altLang="en-US" sz="2100" dirty="0" smtClean="0">
                          <a:latin typeface="Times New Roman" panose="02020603050405020304" pitchFamily="18" charset="0"/>
                          <a:ea typeface="微软雅黑" panose="020B0503020204020204" pitchFamily="34" charset="-122"/>
                          <a:cs typeface="Times New Roman" panose="02020603050405020304" pitchFamily="18" charset="0"/>
                        </a:rPr>
                        <a:t>性格特征</a:t>
                      </a:r>
                      <a:endParaRPr lang="zh-CN" altLang="en-US" sz="2100" dirty="0">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r>
              <a:tr h="1698625">
                <a:tc>
                  <a:txBody>
                    <a:bodyPr/>
                    <a:lstStyle/>
                    <a:p>
                      <a:pPr algn="ctr">
                        <a:lnSpc>
                          <a:spcPct val="150000"/>
                        </a:lnSpc>
                      </a:pPr>
                      <a:r>
                        <a:rPr lang="zh-CN" altLang="en-US" sz="2100" b="1" dirty="0" smtClean="0">
                          <a:latin typeface="Times New Roman" panose="02020603050405020304" pitchFamily="18" charset="0"/>
                          <a:ea typeface="微软雅黑" panose="020B0503020204020204" pitchFamily="34" charset="-122"/>
                          <a:cs typeface="Times New Roman" panose="02020603050405020304" pitchFamily="18" charset="0"/>
                        </a:rPr>
                        <a:t>衍太太</a:t>
                      </a:r>
                      <a:endParaRPr lang="zh-CN" altLang="en-US" sz="2100" b="1" dirty="0">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c>
                  <a:txBody>
                    <a:bodyPr/>
                    <a:lstStyle/>
                    <a:p>
                      <a:pPr algn="ctr">
                        <a:lnSpc>
                          <a:spcPct val="150000"/>
                        </a:lnSpc>
                      </a:pP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smtClean="0">
                          <a:latin typeface="Times New Roman" panose="02020603050405020304" pitchFamily="18" charset="0"/>
                          <a:ea typeface="微软雅黑" panose="020B0503020204020204" pitchFamily="34" charset="-122"/>
                          <a:cs typeface="Times New Roman" panose="02020603050405020304" pitchFamily="18" charset="0"/>
                        </a:rPr>
                        <a:t>琐记</a:t>
                      </a: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a:t>
                      </a:r>
                      <a:endParaRPr lang="zh-CN" altLang="en-US" sz="2100" dirty="0">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c>
                  <a:txBody>
                    <a:bodyPr/>
                    <a:lstStyle/>
                    <a:p>
                      <a:pPr algn="just">
                        <a:lnSpc>
                          <a:spcPct val="150000"/>
                        </a:lnSpc>
                      </a:pPr>
                      <a:r>
                        <a:rPr lang="zh-CN" altLang="en-US" sz="2100" dirty="0" smtClean="0">
                          <a:latin typeface="Times New Roman" panose="02020603050405020304" pitchFamily="18" charset="0"/>
                          <a:ea typeface="微软雅黑" panose="020B0503020204020204" pitchFamily="34" charset="-122"/>
                          <a:cs typeface="Times New Roman" panose="02020603050405020304" pitchFamily="18" charset="0"/>
                        </a:rPr>
                        <a:t>二太太</a:t>
                      </a: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smtClean="0">
                          <a:latin typeface="Times New Roman" panose="02020603050405020304" pitchFamily="18" charset="0"/>
                          <a:ea typeface="微软雅黑" panose="020B0503020204020204" pitchFamily="34" charset="-122"/>
                          <a:cs typeface="Times New Roman" panose="02020603050405020304" pitchFamily="18" charset="0"/>
                        </a:rPr>
                        <a:t>子传太太</a:t>
                      </a: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smtClean="0">
                          <a:latin typeface="Times New Roman" panose="02020603050405020304" pitchFamily="18" charset="0"/>
                          <a:ea typeface="微软雅黑" panose="020B0503020204020204" pitchFamily="34" charset="-122"/>
                          <a:cs typeface="Times New Roman" panose="02020603050405020304" pitchFamily="18" charset="0"/>
                        </a:rPr>
                        <a:t>吃冰</a:t>
                      </a: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smtClean="0">
                          <a:latin typeface="Times New Roman" panose="02020603050405020304" pitchFamily="18" charset="0"/>
                          <a:ea typeface="微软雅黑" panose="020B0503020204020204" pitchFamily="34" charset="-122"/>
                          <a:cs typeface="Times New Roman" panose="02020603050405020304" pitchFamily="18" charset="0"/>
                        </a:rPr>
                        <a:t>首饰</a:t>
                      </a:r>
                      <a:endParaRPr lang="zh-CN" altLang="en-US" sz="2100" dirty="0">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c>
                  <a:txBody>
                    <a:bodyPr/>
                    <a:lstStyle/>
                    <a:p>
                      <a:pPr algn="just">
                        <a:lnSpc>
                          <a:spcPct val="150000"/>
                        </a:lnSpc>
                      </a:pPr>
                      <a:r>
                        <a:rPr lang="zh-CN" altLang="en-US" sz="2100" dirty="0" smtClean="0">
                          <a:latin typeface="Times New Roman" panose="02020603050405020304" pitchFamily="18" charset="0"/>
                          <a:ea typeface="微软雅黑" panose="020B0503020204020204" pitchFamily="34" charset="-122"/>
                          <a:cs typeface="Times New Roman" panose="02020603050405020304" pitchFamily="18" charset="0"/>
                        </a:rPr>
                        <a:t>①鼓励孩子吃冰</a:t>
                      </a: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②</a:t>
                      </a:r>
                      <a:r>
                        <a:rPr lang="zh-CN" altLang="en-US" sz="2100" dirty="0" smtClean="0">
                          <a:latin typeface="Times New Roman" panose="02020603050405020304" pitchFamily="18" charset="0"/>
                          <a:ea typeface="微软雅黑" panose="020B0503020204020204" pitchFamily="34" charset="-122"/>
                          <a:cs typeface="Times New Roman" panose="02020603050405020304" pitchFamily="18" charset="0"/>
                        </a:rPr>
                        <a:t>挑唆“我”偷母亲的珠子卖钱并散布流言</a:t>
                      </a: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a:t>
                      </a:r>
                      <a:endParaRPr lang="zh-CN" altLang="en-US" sz="2100" dirty="0">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c>
                  <a:txBody>
                    <a:bodyPr/>
                    <a:lstStyle/>
                    <a:p>
                      <a:pPr algn="just">
                        <a:lnSpc>
                          <a:spcPct val="150000"/>
                        </a:lnSpc>
                      </a:pPr>
                      <a:r>
                        <a:rPr lang="zh-CN" altLang="en-US" sz="2100" dirty="0" smtClean="0">
                          <a:latin typeface="Times New Roman" panose="02020603050405020304" pitchFamily="18" charset="0"/>
                          <a:ea typeface="微软雅黑" panose="020B0503020204020204" pitchFamily="34" charset="-122"/>
                          <a:cs typeface="Times New Roman" panose="02020603050405020304" pitchFamily="18" charset="0"/>
                        </a:rPr>
                        <a:t>自私自利</a:t>
                      </a: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smtClean="0">
                          <a:latin typeface="Times New Roman" panose="02020603050405020304" pitchFamily="18" charset="0"/>
                          <a:ea typeface="微软雅黑" panose="020B0503020204020204" pitchFamily="34" charset="-122"/>
                          <a:cs typeface="Times New Roman" panose="02020603050405020304" pitchFamily="18" charset="0"/>
                        </a:rPr>
                        <a:t>多嘴多舌</a:t>
                      </a: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smtClean="0">
                          <a:latin typeface="Times New Roman" panose="02020603050405020304" pitchFamily="18" charset="0"/>
                          <a:ea typeface="微软雅黑" panose="020B0503020204020204" pitchFamily="34" charset="-122"/>
                          <a:cs typeface="Times New Roman" panose="02020603050405020304" pitchFamily="18" charset="0"/>
                        </a:rPr>
                        <a:t>喜欢使坏</a:t>
                      </a: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a:t>
                      </a:r>
                      <a:endParaRPr lang="zh-CN" altLang="en-US" sz="2100" dirty="0">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r>
              <a:tr h="1699260">
                <a:tc>
                  <a:txBody>
                    <a:bodyPr/>
                    <a:lstStyle/>
                    <a:p>
                      <a:pPr algn="ctr">
                        <a:lnSpc>
                          <a:spcPct val="150000"/>
                        </a:lnSpc>
                      </a:pPr>
                      <a:r>
                        <a:rPr lang="zh-CN" altLang="en-US" sz="2100" b="1" dirty="0" smtClean="0">
                          <a:latin typeface="Times New Roman" panose="02020603050405020304" pitchFamily="18" charset="0"/>
                          <a:ea typeface="微软雅黑" panose="020B0503020204020204" pitchFamily="34" charset="-122"/>
                          <a:cs typeface="Times New Roman" panose="02020603050405020304" pitchFamily="18" charset="0"/>
                        </a:rPr>
                        <a:t>陈莲河</a:t>
                      </a:r>
                      <a:endParaRPr lang="zh-CN" altLang="en-US" sz="2100" b="1" dirty="0">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c>
                  <a:txBody>
                    <a:bodyPr/>
                    <a:lstStyle/>
                    <a:p>
                      <a:pPr algn="ctr">
                        <a:lnSpc>
                          <a:spcPct val="150000"/>
                        </a:lnSpc>
                      </a:pP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smtClean="0">
                          <a:latin typeface="Times New Roman" panose="02020603050405020304" pitchFamily="18" charset="0"/>
                          <a:ea typeface="微软雅黑" panose="020B0503020204020204" pitchFamily="34" charset="-122"/>
                          <a:cs typeface="Times New Roman" panose="02020603050405020304" pitchFamily="18" charset="0"/>
                        </a:rPr>
                        <a:t>父亲的病</a:t>
                      </a: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a:t>
                      </a:r>
                      <a:endParaRPr lang="zh-CN" altLang="en-US" sz="2100" dirty="0">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c>
                  <a:txBody>
                    <a:bodyPr/>
                    <a:lstStyle/>
                    <a:p>
                      <a:pPr algn="just">
                        <a:lnSpc>
                          <a:spcPct val="150000"/>
                        </a:lnSpc>
                      </a:pPr>
                      <a:r>
                        <a:rPr lang="zh-CN" altLang="en-US" sz="2100" dirty="0" smtClean="0">
                          <a:latin typeface="Times New Roman" panose="02020603050405020304" pitchFamily="18" charset="0"/>
                          <a:ea typeface="微软雅黑" panose="020B0503020204020204" pitchFamily="34" charset="-122"/>
                          <a:cs typeface="Times New Roman" panose="02020603050405020304" pitchFamily="18" charset="0"/>
                        </a:rPr>
                        <a:t>医生</a:t>
                      </a: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smtClean="0">
                          <a:latin typeface="Times New Roman" panose="02020603050405020304" pitchFamily="18" charset="0"/>
                          <a:ea typeface="微软雅黑" panose="020B0503020204020204" pitchFamily="34" charset="-122"/>
                          <a:cs typeface="Times New Roman" panose="02020603050405020304" pitchFamily="18" charset="0"/>
                        </a:rPr>
                        <a:t>药引</a:t>
                      </a: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smtClean="0">
                          <a:latin typeface="Times New Roman" panose="02020603050405020304" pitchFamily="18" charset="0"/>
                          <a:ea typeface="微软雅黑" panose="020B0503020204020204" pitchFamily="34" charset="-122"/>
                          <a:cs typeface="Times New Roman" panose="02020603050405020304" pitchFamily="18" charset="0"/>
                        </a:rPr>
                        <a:t>蟋蟀一对</a:t>
                      </a:r>
                      <a:endParaRPr lang="zh-CN" altLang="en-US" sz="2100" dirty="0">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c>
                  <a:txBody>
                    <a:bodyPr/>
                    <a:lstStyle/>
                    <a:p>
                      <a:pPr algn="just">
                        <a:lnSpc>
                          <a:spcPct val="150000"/>
                        </a:lnSpc>
                      </a:pPr>
                      <a:r>
                        <a:rPr lang="zh-CN" altLang="en-US" sz="2100" dirty="0" smtClean="0">
                          <a:latin typeface="Times New Roman" panose="02020603050405020304" pitchFamily="18" charset="0"/>
                          <a:ea typeface="微软雅黑" panose="020B0503020204020204" pitchFamily="34" charset="-122"/>
                          <a:cs typeface="Times New Roman" panose="02020603050405020304" pitchFamily="18" charset="0"/>
                        </a:rPr>
                        <a:t>①出诊费</a:t>
                      </a: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100</a:t>
                      </a:r>
                      <a:r>
                        <a:rPr lang="zh-CN" altLang="en-US" sz="2100" dirty="0" smtClean="0">
                          <a:latin typeface="Times New Roman" panose="02020603050405020304" pitchFamily="18" charset="0"/>
                          <a:ea typeface="微软雅黑" panose="020B0503020204020204" pitchFamily="34" charset="-122"/>
                          <a:cs typeface="Times New Roman" panose="02020603050405020304" pitchFamily="18" charset="0"/>
                        </a:rPr>
                        <a:t>元</a:t>
                      </a: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②</a:t>
                      </a:r>
                      <a:r>
                        <a:rPr lang="zh-CN" altLang="en-US" sz="2100" dirty="0" smtClean="0">
                          <a:latin typeface="Times New Roman" panose="02020603050405020304" pitchFamily="18" charset="0"/>
                          <a:ea typeface="微软雅黑" panose="020B0503020204020204" pitchFamily="34" charset="-122"/>
                          <a:cs typeface="Times New Roman" panose="02020603050405020304" pitchFamily="18" charset="0"/>
                        </a:rPr>
                        <a:t>开滑稽的药方</a:t>
                      </a: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③</a:t>
                      </a:r>
                      <a:r>
                        <a:rPr lang="zh-CN" altLang="en-US" sz="2100" dirty="0" smtClean="0">
                          <a:latin typeface="Times New Roman" panose="02020603050405020304" pitchFamily="18" charset="0"/>
                          <a:ea typeface="微软雅黑" panose="020B0503020204020204" pitchFamily="34" charset="-122"/>
                          <a:cs typeface="Times New Roman" panose="02020603050405020304" pitchFamily="18" charset="0"/>
                        </a:rPr>
                        <a:t>四处招摇撞骗</a:t>
                      </a: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a:t>
                      </a:r>
                      <a:endParaRPr lang="zh-CN" altLang="en-US" sz="2100" dirty="0">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c>
                  <a:txBody>
                    <a:bodyPr/>
                    <a:lstStyle/>
                    <a:p>
                      <a:pPr marL="0" marR="0" lvl="0" indent="0" algn="just" defTabSz="914400" rtl="0" eaLnBrk="1" fontAlgn="auto" latinLnBrk="0" hangingPunct="1">
                        <a:lnSpc>
                          <a:spcPct val="150000"/>
                        </a:lnSpc>
                        <a:spcBef>
                          <a:spcPts val="0"/>
                        </a:spcBef>
                        <a:spcAft>
                          <a:spcPts val="0"/>
                        </a:spcAft>
                        <a:buClrTx/>
                        <a:buSzTx/>
                        <a:buFontTx/>
                        <a:buNone/>
                        <a:defRPr/>
                      </a:pPr>
                      <a:r>
                        <a:rPr lang="zh-CN" altLang="en-US" sz="2100" dirty="0" smtClean="0">
                          <a:latin typeface="Times New Roman" panose="02020603050405020304" pitchFamily="18" charset="0"/>
                          <a:ea typeface="微软雅黑" panose="020B0503020204020204" pitchFamily="34" charset="-122"/>
                          <a:cs typeface="Times New Roman" panose="02020603050405020304" pitchFamily="18" charset="0"/>
                        </a:rPr>
                        <a:t>狡猾</a:t>
                      </a: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smtClean="0">
                          <a:latin typeface="Times New Roman" panose="02020603050405020304" pitchFamily="18" charset="0"/>
                          <a:ea typeface="微软雅黑" panose="020B0503020204020204" pitchFamily="34" charset="-122"/>
                          <a:cs typeface="Times New Roman" panose="02020603050405020304" pitchFamily="18" charset="0"/>
                        </a:rPr>
                        <a:t>道貌岸然</a:t>
                      </a: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smtClean="0">
                          <a:latin typeface="Times New Roman" panose="02020603050405020304" pitchFamily="18" charset="0"/>
                          <a:ea typeface="微软雅黑" panose="020B0503020204020204" pitchFamily="34" charset="-122"/>
                          <a:cs typeface="Times New Roman" panose="02020603050405020304" pitchFamily="18" charset="0"/>
                        </a:rPr>
                        <a:t>贪婪</a:t>
                      </a: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smtClean="0">
                          <a:latin typeface="Times New Roman" panose="02020603050405020304" pitchFamily="18" charset="0"/>
                          <a:ea typeface="微软雅黑" panose="020B0503020204020204" pitchFamily="34" charset="-122"/>
                          <a:cs typeface="Times New Roman" panose="02020603050405020304" pitchFamily="18" charset="0"/>
                        </a:rPr>
                        <a:t>谨小慎微</a:t>
                      </a: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a:t>
                      </a:r>
                      <a:endParaRPr lang="zh-CN" altLang="en-US" sz="2100" dirty="0" smtClean="0">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r>
            </a:tbl>
          </a:graphicData>
        </a:graphic>
      </p:graphicFrame>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nvGraphicFramePr>
        <p:xfrm>
          <a:off x="439341" y="1965270"/>
          <a:ext cx="8208010" cy="4048760"/>
        </p:xfrm>
        <a:graphic>
          <a:graphicData uri="http://schemas.openxmlformats.org/drawingml/2006/table">
            <a:tbl>
              <a:tblPr firstRow="1" bandRow="1">
                <a:tableStyleId>{5DA37D80-6434-44D0-A028-1B22A696006F}</a:tableStyleId>
              </a:tblPr>
              <a:tblGrid>
                <a:gridCol w="1339215"/>
                <a:gridCol w="6868795"/>
              </a:tblGrid>
              <a:tr h="1099820">
                <a:tc>
                  <a:txBody>
                    <a:bodyPr/>
                    <a:lstStyle/>
                    <a:p>
                      <a:pPr algn="ctr">
                        <a:lnSpc>
                          <a:spcPct val="150000"/>
                        </a:lnSpc>
                      </a:pPr>
                      <a:r>
                        <a:rPr lang="zh-CN" altLang="en-US" sz="2100" b="1" dirty="0" smtClean="0">
                          <a:latin typeface="Times New Roman" panose="02020603050405020304" pitchFamily="18" charset="0"/>
                          <a:ea typeface="微软雅黑" panose="020B0503020204020204" pitchFamily="34" charset="-122"/>
                          <a:cs typeface="Times New Roman" panose="02020603050405020304" pitchFamily="18" charset="0"/>
                        </a:rPr>
                        <a:t>作者简介</a:t>
                      </a:r>
                      <a:endParaRPr lang="en-US" altLang="zh-CN" sz="2100" b="1" dirty="0" smtClean="0">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c>
                  <a:txBody>
                    <a:bodyPr/>
                    <a:lstStyle/>
                    <a:p>
                      <a:pPr algn="just">
                        <a:lnSpc>
                          <a:spcPct val="150000"/>
                        </a:lnSpc>
                      </a:pPr>
                      <a:r>
                        <a:rPr lang="zh-CN" altLang="en-US" sz="2100" b="0" dirty="0" smtClean="0">
                          <a:solidFill>
                            <a:srgbClr val="FF00FF"/>
                          </a:solidFill>
                          <a:latin typeface="Times New Roman" panose="02020603050405020304" pitchFamily="18" charset="0"/>
                          <a:ea typeface="微软雅黑" panose="020B0503020204020204" pitchFamily="34" charset="-122"/>
                          <a:cs typeface="Times New Roman" panose="02020603050405020304" pitchFamily="18" charset="0"/>
                        </a:rPr>
                        <a:t>吴承恩</a:t>
                      </a:r>
                      <a:r>
                        <a:rPr lang="en-US" altLang="zh-CN" sz="2100" b="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dirty="0" smtClean="0">
                          <a:latin typeface="Times New Roman" panose="02020603050405020304" pitchFamily="18" charset="0"/>
                          <a:ea typeface="微软雅黑" panose="020B0503020204020204" pitchFamily="34" charset="-122"/>
                          <a:cs typeface="Times New Roman" panose="02020603050405020304" pitchFamily="18" charset="0"/>
                        </a:rPr>
                        <a:t>字汝忠</a:t>
                      </a:r>
                      <a:r>
                        <a:rPr lang="en-US" altLang="zh-CN" sz="2100" b="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dirty="0" smtClean="0">
                          <a:latin typeface="Times New Roman" panose="02020603050405020304" pitchFamily="18" charset="0"/>
                          <a:ea typeface="微软雅黑" panose="020B0503020204020204" pitchFamily="34" charset="-122"/>
                          <a:cs typeface="Times New Roman" panose="02020603050405020304" pitchFamily="18" charset="0"/>
                        </a:rPr>
                        <a:t>号射阳山人</a:t>
                      </a:r>
                      <a:r>
                        <a:rPr lang="en-US" altLang="zh-CN" sz="2100" b="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dirty="0" smtClean="0">
                          <a:solidFill>
                            <a:srgbClr val="FF00FF"/>
                          </a:solidFill>
                          <a:latin typeface="Times New Roman" panose="02020603050405020304" pitchFamily="18" charset="0"/>
                          <a:ea typeface="微软雅黑" panose="020B0503020204020204" pitchFamily="34" charset="-122"/>
                          <a:cs typeface="Times New Roman" panose="02020603050405020304" pitchFamily="18" charset="0"/>
                        </a:rPr>
                        <a:t>明代</a:t>
                      </a:r>
                      <a:r>
                        <a:rPr lang="zh-CN" altLang="en-US" sz="2100" b="0" dirty="0" smtClean="0">
                          <a:latin typeface="Times New Roman" panose="02020603050405020304" pitchFamily="18" charset="0"/>
                          <a:ea typeface="微软雅黑" panose="020B0503020204020204" pitchFamily="34" charset="-122"/>
                          <a:cs typeface="Times New Roman" panose="02020603050405020304" pitchFamily="18" charset="0"/>
                        </a:rPr>
                        <a:t>著名小说家</a:t>
                      </a:r>
                      <a:r>
                        <a:rPr lang="en-US" altLang="zh-CN" sz="2100" b="0" dirty="0" smtClean="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b="0" dirty="0" smtClean="0">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r>
              <a:tr h="2948940">
                <a:tc>
                  <a:txBody>
                    <a:bodyPr/>
                    <a:lstStyle/>
                    <a:p>
                      <a:pPr algn="ctr">
                        <a:lnSpc>
                          <a:spcPct val="150000"/>
                        </a:lnSpc>
                      </a:pPr>
                      <a:r>
                        <a:rPr lang="zh-CN" altLang="en-US" sz="2100" b="1" dirty="0" smtClean="0">
                          <a:latin typeface="Times New Roman" panose="02020603050405020304" pitchFamily="18" charset="0"/>
                          <a:ea typeface="微软雅黑" panose="020B0503020204020204" pitchFamily="34" charset="-122"/>
                          <a:cs typeface="Times New Roman" panose="02020603050405020304" pitchFamily="18" charset="0"/>
                        </a:rPr>
                        <a:t>作品简介</a:t>
                      </a:r>
                      <a:endParaRPr lang="en-US" altLang="zh-CN" sz="2100" b="1" dirty="0" smtClean="0">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c>
                  <a:txBody>
                    <a:bodyPr/>
                    <a:lstStyle/>
                    <a:p>
                      <a:pPr algn="just">
                        <a:lnSpc>
                          <a:spcPct val="150000"/>
                        </a:lnSpc>
                      </a:pPr>
                      <a:r>
                        <a:rPr lang="en-US" altLang="zh-CN" sz="2100" b="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dirty="0" smtClean="0">
                          <a:latin typeface="Times New Roman" panose="02020603050405020304" pitchFamily="18" charset="0"/>
                          <a:ea typeface="微软雅黑" panose="020B0503020204020204" pitchFamily="34" charset="-122"/>
                          <a:cs typeface="Times New Roman" panose="02020603050405020304" pitchFamily="18" charset="0"/>
                        </a:rPr>
                        <a:t>西游记</a:t>
                      </a:r>
                      <a:r>
                        <a:rPr lang="en-US" altLang="zh-CN" sz="2100" b="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dirty="0" smtClean="0">
                          <a:latin typeface="Times New Roman" panose="02020603050405020304" pitchFamily="18" charset="0"/>
                          <a:ea typeface="微软雅黑" panose="020B0503020204020204" pitchFamily="34" charset="-122"/>
                          <a:cs typeface="Times New Roman" panose="02020603050405020304" pitchFamily="18" charset="0"/>
                        </a:rPr>
                        <a:t>是中国古代第一部</a:t>
                      </a:r>
                      <a:r>
                        <a:rPr lang="zh-CN" altLang="en-US" sz="2100" b="0" dirty="0" smtClean="0">
                          <a:solidFill>
                            <a:srgbClr val="FF00FF"/>
                          </a:solidFill>
                          <a:latin typeface="Times New Roman" panose="02020603050405020304" pitchFamily="18" charset="0"/>
                          <a:ea typeface="微软雅黑" panose="020B0503020204020204" pitchFamily="34" charset="-122"/>
                          <a:cs typeface="Times New Roman" panose="02020603050405020304" pitchFamily="18" charset="0"/>
                        </a:rPr>
                        <a:t>浪漫主义章回体长篇神魔小说</a:t>
                      </a:r>
                      <a:r>
                        <a:rPr lang="en-US" altLang="zh-CN" sz="2100" b="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dirty="0" smtClean="0">
                          <a:latin typeface="Times New Roman" panose="02020603050405020304" pitchFamily="18" charset="0"/>
                          <a:ea typeface="微软雅黑" panose="020B0503020204020204" pitchFamily="34" charset="-122"/>
                          <a:cs typeface="Times New Roman" panose="02020603050405020304" pitchFamily="18" charset="0"/>
                        </a:rPr>
                        <a:t>这部小说以“唐僧取经”这一历史事件为蓝本</a:t>
                      </a:r>
                      <a:r>
                        <a:rPr lang="en-US" altLang="zh-CN" sz="2100" b="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dirty="0" smtClean="0">
                          <a:latin typeface="Times New Roman" panose="02020603050405020304" pitchFamily="18" charset="0"/>
                          <a:ea typeface="微软雅黑" panose="020B0503020204020204" pitchFamily="34" charset="-122"/>
                          <a:cs typeface="Times New Roman" panose="02020603050405020304" pitchFamily="18" charset="0"/>
                        </a:rPr>
                        <a:t>通过作者的艺术加工</a:t>
                      </a:r>
                      <a:r>
                        <a:rPr lang="en-US" altLang="zh-CN" sz="2100" b="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dirty="0" smtClean="0">
                          <a:latin typeface="Times New Roman" panose="02020603050405020304" pitchFamily="18" charset="0"/>
                          <a:ea typeface="微软雅黑" panose="020B0503020204020204" pitchFamily="34" charset="-122"/>
                          <a:cs typeface="Times New Roman" panose="02020603050405020304" pitchFamily="18" charset="0"/>
                        </a:rPr>
                        <a:t>深刻地描绘了当时的社会现实</a:t>
                      </a:r>
                      <a:r>
                        <a:rPr lang="en-US" altLang="zh-CN" sz="2100" b="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dirty="0" smtClean="0">
                          <a:latin typeface="Times New Roman" panose="02020603050405020304" pitchFamily="18" charset="0"/>
                          <a:ea typeface="微软雅黑" panose="020B0503020204020204" pitchFamily="34" charset="-122"/>
                          <a:cs typeface="Times New Roman" panose="02020603050405020304" pitchFamily="18" charset="0"/>
                        </a:rPr>
                        <a:t>全书主要描写了孙悟空出世及大闹天宫后</a:t>
                      </a:r>
                      <a:r>
                        <a:rPr lang="en-US" altLang="zh-CN" sz="2100" b="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dirty="0" smtClean="0">
                          <a:latin typeface="Times New Roman" panose="02020603050405020304" pitchFamily="18" charset="0"/>
                          <a:ea typeface="微软雅黑" panose="020B0503020204020204" pitchFamily="34" charset="-122"/>
                          <a:cs typeface="Times New Roman" panose="02020603050405020304" pitchFamily="18" charset="0"/>
                        </a:rPr>
                        <a:t>遇见唐僧</a:t>
                      </a:r>
                      <a:r>
                        <a:rPr lang="en-US" altLang="zh-CN" sz="2100" b="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dirty="0" smtClean="0">
                          <a:latin typeface="Times New Roman" panose="02020603050405020304" pitchFamily="18" charset="0"/>
                          <a:ea typeface="微软雅黑" panose="020B0503020204020204" pitchFamily="34" charset="-122"/>
                          <a:cs typeface="Times New Roman" panose="02020603050405020304" pitchFamily="18" charset="0"/>
                        </a:rPr>
                        <a:t>猪八戒</a:t>
                      </a:r>
                      <a:r>
                        <a:rPr lang="en-US" altLang="zh-CN" sz="2100" b="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dirty="0" smtClean="0">
                          <a:latin typeface="Times New Roman" panose="02020603050405020304" pitchFamily="18" charset="0"/>
                          <a:ea typeface="微软雅黑" panose="020B0503020204020204" pitchFamily="34" charset="-122"/>
                          <a:cs typeface="Times New Roman" panose="02020603050405020304" pitchFamily="18" charset="0"/>
                        </a:rPr>
                        <a:t>沙僧和白龙马</a:t>
                      </a:r>
                      <a:r>
                        <a:rPr lang="en-US" altLang="zh-CN" sz="2100" b="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dirty="0" smtClean="0">
                          <a:latin typeface="Times New Roman" panose="02020603050405020304" pitchFamily="18" charset="0"/>
                          <a:ea typeface="微软雅黑" panose="020B0503020204020204" pitchFamily="34" charset="-122"/>
                          <a:cs typeface="Times New Roman" panose="02020603050405020304" pitchFamily="18" charset="0"/>
                        </a:rPr>
                        <a:t>西行取经</a:t>
                      </a:r>
                      <a:r>
                        <a:rPr lang="en-US" altLang="zh-CN" sz="2100" b="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dirty="0" smtClean="0">
                          <a:latin typeface="Times New Roman" panose="02020603050405020304" pitchFamily="18" charset="0"/>
                          <a:ea typeface="微软雅黑" panose="020B0503020204020204" pitchFamily="34" charset="-122"/>
                          <a:cs typeface="Times New Roman" panose="02020603050405020304" pitchFamily="18" charset="0"/>
                        </a:rPr>
                        <a:t>一路降妖伏魔</a:t>
                      </a:r>
                      <a:r>
                        <a:rPr lang="en-US" altLang="zh-CN" sz="2100" b="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dirty="0" smtClean="0">
                          <a:latin typeface="Times New Roman" panose="02020603050405020304" pitchFamily="18" charset="0"/>
                          <a:ea typeface="微软雅黑" panose="020B0503020204020204" pitchFamily="34" charset="-122"/>
                          <a:cs typeface="Times New Roman" panose="02020603050405020304" pitchFamily="18" charset="0"/>
                        </a:rPr>
                        <a:t>经历了九九八十一难</a:t>
                      </a:r>
                      <a:r>
                        <a:rPr lang="en-US" altLang="zh-CN" sz="2100" b="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dirty="0" smtClean="0">
                          <a:latin typeface="Times New Roman" panose="02020603050405020304" pitchFamily="18" charset="0"/>
                          <a:ea typeface="微软雅黑" panose="020B0503020204020204" pitchFamily="34" charset="-122"/>
                          <a:cs typeface="Times New Roman" panose="02020603050405020304" pitchFamily="18" charset="0"/>
                        </a:rPr>
                        <a:t>终于到达西天见到如来佛祖</a:t>
                      </a:r>
                      <a:r>
                        <a:rPr lang="en-US" altLang="zh-CN" sz="2100" b="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dirty="0" smtClean="0">
                          <a:latin typeface="Times New Roman" panose="02020603050405020304" pitchFamily="18" charset="0"/>
                          <a:ea typeface="微软雅黑" panose="020B0503020204020204" pitchFamily="34" charset="-122"/>
                          <a:cs typeface="Times New Roman" panose="02020603050405020304" pitchFamily="18" charset="0"/>
                        </a:rPr>
                        <a:t>最终五圣成真的故事</a:t>
                      </a:r>
                      <a:r>
                        <a:rPr lang="en-US" altLang="zh-CN" sz="2100" b="0" dirty="0" smtClean="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b="0" dirty="0" smtClean="0">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r>
            </a:tbl>
          </a:graphicData>
        </a:graphic>
      </p:graphicFrame>
      <p:sp>
        <p:nvSpPr>
          <p:cNvPr id="3" name="矩形 2"/>
          <p:cNvSpPr/>
          <p:nvPr/>
        </p:nvSpPr>
        <p:spPr>
          <a:xfrm>
            <a:off x="261362" y="1540707"/>
            <a:ext cx="8631688" cy="414020"/>
          </a:xfrm>
          <a:prstGeom prst="rect">
            <a:avLst/>
          </a:prstGeom>
        </p:spPr>
        <p:txBody>
          <a:bodyPr wrap="square">
            <a:spAutoFit/>
          </a:bodyPr>
          <a:lstStyle/>
          <a:p>
            <a:pPr algn="ctr"/>
            <a:r>
              <a:rPr lang="zh-CN" altLang="en-US" sz="2100" b="1" kern="100" dirty="0" smtClean="0">
                <a:latin typeface="Times New Roman" panose="02020603050405020304" pitchFamily="18" charset="0"/>
                <a:ea typeface="微软雅黑" panose="020B0503020204020204" pitchFamily="34" charset="-122"/>
                <a:cs typeface="Times New Roman" panose="02020603050405020304" pitchFamily="18" charset="0"/>
              </a:rPr>
              <a:t>（二</a:t>
            </a:r>
            <a:r>
              <a:rPr lang="zh-CN" altLang="en-US" sz="2100" b="1" kern="100" dirty="0">
                <a:latin typeface="Times New Roman" panose="02020603050405020304" pitchFamily="18" charset="0"/>
                <a:ea typeface="微软雅黑" panose="020B0503020204020204" pitchFamily="34" charset="-122"/>
                <a:cs typeface="Times New Roman" panose="02020603050405020304" pitchFamily="18" charset="0"/>
              </a:rPr>
              <a:t>）西游记</a:t>
            </a:r>
            <a:endParaRPr lang="zh-CN" altLang="en-US" sz="2100" b="1" kern="100" dirty="0">
              <a:latin typeface="Times New Roman" panose="02020603050405020304" pitchFamily="18" charset="0"/>
              <a:ea typeface="微软雅黑" panose="020B0503020204020204" pitchFamily="34" charset="-122"/>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nvGraphicFramePr>
        <p:xfrm>
          <a:off x="525066" y="1555771"/>
          <a:ext cx="8100695" cy="3429000"/>
        </p:xfrm>
        <a:graphic>
          <a:graphicData uri="http://schemas.openxmlformats.org/drawingml/2006/table">
            <a:tbl>
              <a:tblPr firstRow="1" bandRow="1">
                <a:tableStyleId>{5DA37D80-6434-44D0-A028-1B22A696006F}</a:tableStyleId>
              </a:tblPr>
              <a:tblGrid>
                <a:gridCol w="1296035"/>
                <a:gridCol w="6804660"/>
              </a:tblGrid>
              <a:tr h="3429000">
                <a:tc>
                  <a:txBody>
                    <a:bodyPr/>
                    <a:lstStyle/>
                    <a:p>
                      <a:pPr marL="0" marR="0" lvl="0" indent="0" algn="ctr" defTabSz="914400" rtl="0" eaLnBrk="1" fontAlgn="auto" latinLnBrk="0" hangingPunct="1">
                        <a:lnSpc>
                          <a:spcPct val="150000"/>
                        </a:lnSpc>
                        <a:spcBef>
                          <a:spcPts val="0"/>
                        </a:spcBef>
                        <a:spcAft>
                          <a:spcPts val="0"/>
                        </a:spcAft>
                        <a:buClrTx/>
                        <a:buSzTx/>
                        <a:buFontTx/>
                        <a:buNone/>
                        <a:defRPr/>
                      </a:pPr>
                      <a:r>
                        <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作品主题</a:t>
                      </a:r>
                      <a:endPar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c>
                  <a:txBody>
                    <a:bodyPr/>
                    <a:lstStyle/>
                    <a:p>
                      <a:pPr marL="0" marR="0" lvl="0" indent="0" algn="just" defTabSz="914400" rtl="0" eaLnBrk="1" fontAlgn="auto" latinLnBrk="0" hangingPunct="1">
                        <a:lnSpc>
                          <a:spcPct val="150000"/>
                        </a:lnSpc>
                        <a:spcBef>
                          <a:spcPts val="0"/>
                        </a:spcBef>
                        <a:spcAft>
                          <a:spcPts val="0"/>
                        </a:spcAft>
                        <a:buClrTx/>
                        <a:buSzTx/>
                        <a:buFontTx/>
                        <a:buNone/>
                        <a:defRPr/>
                      </a:pP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①通过孙悟空的大闹天宫以及保护唐僧西天取经的故事以及孙悟空的种种行为和斗争</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以幻化的形式曲折反映现实</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从而歌颂劳动人民反对强权</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反对暴力</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蔑视统治阶级的权威</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p>
                      <a:pPr marL="0" marR="0" lvl="0" indent="0" algn="just" defTabSz="914400" rtl="0" eaLnBrk="1" fontAlgn="auto" latinLnBrk="0" hangingPunct="1">
                        <a:lnSpc>
                          <a:spcPct val="150000"/>
                        </a:lnSpc>
                        <a:spcBef>
                          <a:spcPts val="0"/>
                        </a:spcBef>
                        <a:spcAft>
                          <a:spcPts val="0"/>
                        </a:spcAft>
                        <a:buClrTx/>
                        <a:buSzTx/>
                        <a:buFontTx/>
                        <a:buNone/>
                        <a:defRPr/>
                      </a:pP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②</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坚决与统治阶级作斗争的反抗精神</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揭露和批判了统治阶级的丑恶本质</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表现了劳动人民在斗争中克服困难的坚定信心和征服大自然的伟大气魄</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endPar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r>
            </a:tbl>
          </a:graphicData>
        </a:graphic>
      </p:graphicFrame>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nvGraphicFramePr>
        <p:xfrm>
          <a:off x="262282" y="1545973"/>
          <a:ext cx="8642985" cy="2954655"/>
        </p:xfrm>
        <a:graphic>
          <a:graphicData uri="http://schemas.openxmlformats.org/drawingml/2006/table">
            <a:tbl>
              <a:tblPr firstRow="1" bandRow="1">
                <a:tableStyleId>{5DA37D80-6434-44D0-A028-1B22A696006F}</a:tableStyleId>
              </a:tblPr>
              <a:tblGrid>
                <a:gridCol w="1393190"/>
                <a:gridCol w="3311525"/>
                <a:gridCol w="3938270"/>
              </a:tblGrid>
              <a:tr h="548640">
                <a:tc>
                  <a:txBody>
                    <a:bodyPr/>
                    <a:lstStyle/>
                    <a:p>
                      <a:pPr marL="0" marR="0" lvl="0" indent="0" algn="ctr" defTabSz="914400" rtl="0" eaLnBrk="1" fontAlgn="auto" latinLnBrk="0" hangingPunct="1">
                        <a:lnSpc>
                          <a:spcPct val="150000"/>
                        </a:lnSpc>
                        <a:spcBef>
                          <a:spcPts val="0"/>
                        </a:spcBef>
                        <a:spcAft>
                          <a:spcPts val="0"/>
                        </a:spcAft>
                        <a:buClrTx/>
                        <a:buSzTx/>
                        <a:buFontTx/>
                        <a:buNone/>
                        <a:defRPr/>
                      </a:pPr>
                      <a:r>
                        <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人物</a:t>
                      </a:r>
                      <a:endPar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c>
                  <a:txBody>
                    <a:bodyPr/>
                    <a:lstStyle/>
                    <a:p>
                      <a:pPr marL="0" marR="0" lvl="0" indent="0" algn="ctr" defTabSz="914400" rtl="0" eaLnBrk="1" fontAlgn="auto" latinLnBrk="0" hangingPunct="1">
                        <a:lnSpc>
                          <a:spcPct val="150000"/>
                        </a:lnSpc>
                        <a:spcBef>
                          <a:spcPts val="0"/>
                        </a:spcBef>
                        <a:spcAft>
                          <a:spcPts val="0"/>
                        </a:spcAft>
                        <a:buClrTx/>
                        <a:buSzTx/>
                        <a:buFontTx/>
                        <a:buNone/>
                        <a:defRPr/>
                      </a:pPr>
                      <a:r>
                        <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典型情节</a:t>
                      </a:r>
                      <a:endPar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c>
                  <a:txBody>
                    <a:bodyPr/>
                    <a:lstStyle/>
                    <a:p>
                      <a:pPr marL="0" marR="0" lvl="0" indent="0" algn="ctr" defTabSz="914400" rtl="0" eaLnBrk="1" fontAlgn="auto" latinLnBrk="0" hangingPunct="1">
                        <a:lnSpc>
                          <a:spcPct val="150000"/>
                        </a:lnSpc>
                        <a:spcBef>
                          <a:spcPts val="0"/>
                        </a:spcBef>
                        <a:spcAft>
                          <a:spcPts val="0"/>
                        </a:spcAft>
                        <a:buClrTx/>
                        <a:buSzTx/>
                        <a:buFontTx/>
                        <a:buNone/>
                        <a:defRPr/>
                      </a:pPr>
                      <a:r>
                        <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性格特征</a:t>
                      </a:r>
                      <a:endPar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r>
              <a:tr h="1028700">
                <a:tc rowSpan="2">
                  <a:txBody>
                    <a:bodyPr/>
                    <a:lstStyle/>
                    <a:p>
                      <a:pPr marL="0" marR="0" lvl="0" indent="0" algn="ctr" defTabSz="914400" rtl="0" eaLnBrk="1" fontAlgn="auto" latinLnBrk="0" hangingPunct="1">
                        <a:lnSpc>
                          <a:spcPct val="150000"/>
                        </a:lnSpc>
                        <a:spcBef>
                          <a:spcPts val="0"/>
                        </a:spcBef>
                        <a:spcAft>
                          <a:spcPts val="0"/>
                        </a:spcAft>
                        <a:buClrTx/>
                        <a:buSzTx/>
                        <a:buFontTx/>
                        <a:buNone/>
                        <a:defRPr/>
                      </a:pPr>
                      <a:r>
                        <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唐僧（旃檀功德佛）武器</a:t>
                      </a:r>
                      <a:r>
                        <a:rPr lang="en-US" altLang="zh-CN"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禅杖</a:t>
                      </a:r>
                      <a:endPar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c>
                  <a:txBody>
                    <a:bodyPr/>
                    <a:lstStyle/>
                    <a:p>
                      <a:pPr marL="0" marR="0" lvl="0" indent="0" algn="just" defTabSz="914400" rtl="0" eaLnBrk="1" fontAlgn="auto" latinLnBrk="0" hangingPunct="1">
                        <a:lnSpc>
                          <a:spcPct val="150000"/>
                        </a:lnSpc>
                        <a:spcBef>
                          <a:spcPts val="0"/>
                        </a:spcBef>
                        <a:spcAft>
                          <a:spcPts val="0"/>
                        </a:spcAft>
                        <a:buClrTx/>
                        <a:buSzTx/>
                        <a:buFontTx/>
                        <a:buNone/>
                        <a:defRPr/>
                      </a:pP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四圣试禅心</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取经女儿国</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夜阻通天水</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路阻火焰山</a:t>
                      </a:r>
                      <a:endPar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c>
                  <a:txBody>
                    <a:bodyPr/>
                    <a:lstStyle/>
                    <a:p>
                      <a:pPr marL="0" marR="0" lvl="0" indent="0" algn="just" defTabSz="914400" rtl="0" eaLnBrk="1" fontAlgn="auto" latinLnBrk="0" hangingPunct="1">
                        <a:lnSpc>
                          <a:spcPct val="150000"/>
                        </a:lnSpc>
                        <a:spcBef>
                          <a:spcPts val="0"/>
                        </a:spcBef>
                        <a:spcAft>
                          <a:spcPts val="0"/>
                        </a:spcAft>
                        <a:buClrTx/>
                        <a:buSzTx/>
                        <a:buFontTx/>
                        <a:buNone/>
                        <a:defRPr/>
                      </a:pP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崇信佛法</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严守戒律</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目标明确</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立场坚定</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勇往直前的精神坚不可摧</a:t>
                      </a:r>
                      <a:endPar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r>
              <a:tr h="1377315">
                <a:tc vMerge="1">
                  <a:tcPr anchor="ctr"/>
                </a:tc>
                <a:tc>
                  <a:txBody>
                    <a:bodyPr/>
                    <a:lstStyle/>
                    <a:p>
                      <a:pPr marL="0" marR="0" lvl="0" indent="0" algn="just" defTabSz="914400" rtl="0" eaLnBrk="1" fontAlgn="auto" latinLnBrk="0" hangingPunct="1">
                        <a:lnSpc>
                          <a:spcPct val="150000"/>
                        </a:lnSpc>
                        <a:spcBef>
                          <a:spcPts val="0"/>
                        </a:spcBef>
                        <a:spcAft>
                          <a:spcPts val="0"/>
                        </a:spcAft>
                        <a:buClrTx/>
                        <a:buSzTx/>
                        <a:buFontTx/>
                        <a:buNone/>
                        <a:defRPr/>
                      </a:pP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三打白骨精</a:t>
                      </a:r>
                      <a:endPar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c>
                  <a:txBody>
                    <a:bodyPr/>
                    <a:lstStyle/>
                    <a:p>
                      <a:pPr marL="0" marR="0" lvl="0" indent="0" algn="just" defTabSz="914400" rtl="0" eaLnBrk="1" fontAlgn="auto" latinLnBrk="0" hangingPunct="1">
                        <a:lnSpc>
                          <a:spcPct val="150000"/>
                        </a:lnSpc>
                        <a:spcBef>
                          <a:spcPts val="0"/>
                        </a:spcBef>
                        <a:spcAft>
                          <a:spcPts val="0"/>
                        </a:spcAft>
                        <a:buClrTx/>
                        <a:buSzTx/>
                        <a:buFontTx/>
                        <a:buNone/>
                        <a:defRPr/>
                      </a:pP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贤愚不分</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好坏不辨</a:t>
                      </a:r>
                      <a:endPar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r>
            </a:tbl>
          </a:graphicData>
        </a:graphic>
      </p:graphicFrame>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nvGraphicFramePr>
        <p:xfrm>
          <a:off x="262282" y="1545973"/>
          <a:ext cx="8642985" cy="4024630"/>
        </p:xfrm>
        <a:graphic>
          <a:graphicData uri="http://schemas.openxmlformats.org/drawingml/2006/table">
            <a:tbl>
              <a:tblPr firstRow="1" bandRow="1">
                <a:tableStyleId>{5DA37D80-6434-44D0-A028-1B22A696006F}</a:tableStyleId>
              </a:tblPr>
              <a:tblGrid>
                <a:gridCol w="1871345"/>
                <a:gridCol w="3499485"/>
                <a:gridCol w="3272155"/>
              </a:tblGrid>
              <a:tr h="548640">
                <a:tc>
                  <a:txBody>
                    <a:bodyPr/>
                    <a:lstStyle/>
                    <a:p>
                      <a:pPr marL="0" marR="0" lvl="0" indent="0" algn="ctr" defTabSz="914400" rtl="0" eaLnBrk="1" fontAlgn="auto" latinLnBrk="0" hangingPunct="1">
                        <a:lnSpc>
                          <a:spcPct val="150000"/>
                        </a:lnSpc>
                        <a:spcBef>
                          <a:spcPts val="0"/>
                        </a:spcBef>
                        <a:spcAft>
                          <a:spcPts val="0"/>
                        </a:spcAft>
                        <a:buClrTx/>
                        <a:buSzTx/>
                        <a:buFontTx/>
                        <a:buNone/>
                        <a:defRPr/>
                      </a:pPr>
                      <a:r>
                        <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人物</a:t>
                      </a:r>
                      <a:endPar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c>
                  <a:txBody>
                    <a:bodyPr/>
                    <a:lstStyle/>
                    <a:p>
                      <a:pPr marL="0" marR="0" lvl="0" indent="0" algn="ctr" defTabSz="914400" rtl="0" eaLnBrk="1" fontAlgn="auto" latinLnBrk="0" hangingPunct="1">
                        <a:lnSpc>
                          <a:spcPct val="150000"/>
                        </a:lnSpc>
                        <a:spcBef>
                          <a:spcPts val="0"/>
                        </a:spcBef>
                        <a:spcAft>
                          <a:spcPts val="0"/>
                        </a:spcAft>
                        <a:buClrTx/>
                        <a:buSzTx/>
                        <a:buFontTx/>
                        <a:buNone/>
                        <a:defRPr/>
                      </a:pPr>
                      <a:r>
                        <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典型情节</a:t>
                      </a:r>
                      <a:endPar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c>
                  <a:txBody>
                    <a:bodyPr/>
                    <a:lstStyle/>
                    <a:p>
                      <a:pPr marL="0" marR="0" lvl="0" indent="0" algn="ctr" defTabSz="914400" rtl="0" eaLnBrk="1" fontAlgn="auto" latinLnBrk="0" hangingPunct="1">
                        <a:lnSpc>
                          <a:spcPct val="150000"/>
                        </a:lnSpc>
                        <a:spcBef>
                          <a:spcPts val="0"/>
                        </a:spcBef>
                        <a:spcAft>
                          <a:spcPts val="0"/>
                        </a:spcAft>
                        <a:buClrTx/>
                        <a:buSzTx/>
                        <a:buFontTx/>
                        <a:buNone/>
                        <a:defRPr/>
                      </a:pPr>
                      <a:r>
                        <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性格特征</a:t>
                      </a:r>
                      <a:endPar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r>
              <a:tr h="1028700">
                <a:tc rowSpan="3">
                  <a:txBody>
                    <a:bodyPr/>
                    <a:lstStyle/>
                    <a:p>
                      <a:pPr marL="0" marR="0" lvl="0" indent="0" algn="ctr" defTabSz="914400" rtl="0" eaLnBrk="1" fontAlgn="auto" latinLnBrk="0" hangingPunct="1">
                        <a:lnSpc>
                          <a:spcPct val="150000"/>
                        </a:lnSpc>
                        <a:spcBef>
                          <a:spcPts val="0"/>
                        </a:spcBef>
                        <a:spcAft>
                          <a:spcPts val="0"/>
                        </a:spcAft>
                        <a:buClrTx/>
                        <a:buSzTx/>
                        <a:buFontTx/>
                        <a:buNone/>
                        <a:defRPr/>
                      </a:pPr>
                      <a:r>
                        <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孙悟空</a:t>
                      </a:r>
                      <a:endPar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p>
                      <a:pPr marL="0" marR="0" lvl="0" indent="0" algn="ctr" defTabSz="914400" rtl="0" eaLnBrk="1" fontAlgn="auto" latinLnBrk="0" hangingPunct="1">
                        <a:lnSpc>
                          <a:spcPct val="150000"/>
                        </a:lnSpc>
                        <a:spcBef>
                          <a:spcPts val="0"/>
                        </a:spcBef>
                        <a:spcAft>
                          <a:spcPts val="0"/>
                        </a:spcAft>
                        <a:buClrTx/>
                        <a:buSzTx/>
                        <a:buFontTx/>
                        <a:buNone/>
                        <a:defRPr/>
                      </a:pPr>
                      <a:r>
                        <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（斗战胜佛）</a:t>
                      </a:r>
                      <a:endPar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p>
                      <a:pPr marL="0" marR="0" lvl="0" indent="0" algn="ctr" defTabSz="914400" rtl="0" eaLnBrk="1" fontAlgn="auto" latinLnBrk="0" hangingPunct="1">
                        <a:lnSpc>
                          <a:spcPct val="150000"/>
                        </a:lnSpc>
                        <a:spcBef>
                          <a:spcPts val="0"/>
                        </a:spcBef>
                        <a:spcAft>
                          <a:spcPts val="0"/>
                        </a:spcAft>
                        <a:buClrTx/>
                        <a:buSzTx/>
                        <a:buFontTx/>
                        <a:buNone/>
                        <a:defRPr/>
                      </a:pPr>
                      <a:r>
                        <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武器</a:t>
                      </a:r>
                      <a:r>
                        <a:rPr lang="en-US" altLang="zh-CN"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金箍棒</a:t>
                      </a:r>
                      <a:endPar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c>
                  <a:txBody>
                    <a:bodyPr/>
                    <a:lstStyle/>
                    <a:p>
                      <a:pPr marL="0" marR="0" lvl="0" indent="0" algn="just" defTabSz="914400" rtl="0" eaLnBrk="1" fontAlgn="auto" latinLnBrk="0" hangingPunct="1">
                        <a:lnSpc>
                          <a:spcPct val="150000"/>
                        </a:lnSpc>
                        <a:spcBef>
                          <a:spcPts val="0"/>
                        </a:spcBef>
                        <a:spcAft>
                          <a:spcPts val="0"/>
                        </a:spcAft>
                        <a:buClrTx/>
                        <a:buSzTx/>
                        <a:buFontTx/>
                        <a:buNone/>
                        <a:defRPr/>
                      </a:pP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大闹天宫</a:t>
                      </a:r>
                      <a:endPar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c>
                  <a:txBody>
                    <a:bodyPr/>
                    <a:lstStyle/>
                    <a:p>
                      <a:pPr marL="0" marR="0" lvl="0" indent="0" algn="just" defTabSz="914400" rtl="0" eaLnBrk="1" fontAlgn="auto" latinLnBrk="0" hangingPunct="1">
                        <a:lnSpc>
                          <a:spcPct val="150000"/>
                        </a:lnSpc>
                        <a:spcBef>
                          <a:spcPts val="0"/>
                        </a:spcBef>
                        <a:spcAft>
                          <a:spcPts val="0"/>
                        </a:spcAft>
                        <a:buClrTx/>
                        <a:buSzTx/>
                        <a:buFontTx/>
                        <a:buNone/>
                        <a:defRPr/>
                      </a:pP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桀骜不驯</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敢作敢当</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敢于反抗压迫</a:t>
                      </a:r>
                      <a:endPar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r>
              <a:tr h="1355090">
                <a:tc vMerge="1">
                  <a:tcPr anchor="ctr"/>
                </a:tc>
                <a:tc>
                  <a:txBody>
                    <a:bodyPr/>
                    <a:lstStyle/>
                    <a:p>
                      <a:pPr marL="0" marR="0" lvl="0" indent="0" algn="just" defTabSz="914400" rtl="0" eaLnBrk="1" fontAlgn="auto" latinLnBrk="0" hangingPunct="1">
                        <a:lnSpc>
                          <a:spcPct val="150000"/>
                        </a:lnSpc>
                        <a:spcBef>
                          <a:spcPts val="0"/>
                        </a:spcBef>
                        <a:spcAft>
                          <a:spcPts val="0"/>
                        </a:spcAft>
                        <a:buClrTx/>
                        <a:buSzTx/>
                        <a:buFontTx/>
                        <a:buNone/>
                        <a:defRPr/>
                      </a:pP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计收猪八戒</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智取红孩儿</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三借芭蕉扇</a:t>
                      </a:r>
                      <a:endPar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c>
                  <a:txBody>
                    <a:bodyPr/>
                    <a:lstStyle/>
                    <a:p>
                      <a:pPr marL="0" marR="0" lvl="0" indent="0" algn="just" defTabSz="914400" rtl="0" eaLnBrk="1" fontAlgn="auto" latinLnBrk="0" hangingPunct="1">
                        <a:lnSpc>
                          <a:spcPct val="150000"/>
                        </a:lnSpc>
                        <a:spcBef>
                          <a:spcPts val="0"/>
                        </a:spcBef>
                        <a:spcAft>
                          <a:spcPts val="0"/>
                        </a:spcAft>
                        <a:buClrTx/>
                        <a:buSzTx/>
                        <a:buFontTx/>
                        <a:buNone/>
                        <a:defRPr/>
                      </a:pP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勇敢机智</a:t>
                      </a:r>
                      <a:endPar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r>
              <a:tr h="1092200">
                <a:tc vMerge="1">
                  <a:tcPr anchor="ctr"/>
                </a:tc>
                <a:tc>
                  <a:txBody>
                    <a:bodyPr/>
                    <a:lstStyle/>
                    <a:p>
                      <a:pPr marL="0" marR="0" lvl="0" indent="0" algn="just" defTabSz="914400" rtl="0" eaLnBrk="1" fontAlgn="auto" latinLnBrk="0" hangingPunct="1">
                        <a:lnSpc>
                          <a:spcPct val="150000"/>
                        </a:lnSpc>
                        <a:spcBef>
                          <a:spcPts val="0"/>
                        </a:spcBef>
                        <a:spcAft>
                          <a:spcPts val="0"/>
                        </a:spcAft>
                        <a:buClrTx/>
                        <a:buSzTx/>
                        <a:buFontTx/>
                        <a:buNone/>
                        <a:defRPr/>
                      </a:pP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大闹黑风山</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三打白骨精</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真假美猴王</a:t>
                      </a:r>
                      <a:endPar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c>
                  <a:txBody>
                    <a:bodyPr/>
                    <a:lstStyle/>
                    <a:p>
                      <a:pPr marL="0" marR="0" lvl="0" indent="0" algn="just" defTabSz="914400" rtl="0" eaLnBrk="1" fontAlgn="auto" latinLnBrk="0" hangingPunct="1">
                        <a:lnSpc>
                          <a:spcPct val="150000"/>
                        </a:lnSpc>
                        <a:spcBef>
                          <a:spcPts val="0"/>
                        </a:spcBef>
                        <a:spcAft>
                          <a:spcPts val="0"/>
                        </a:spcAft>
                        <a:buClrTx/>
                        <a:buSzTx/>
                        <a:buFontTx/>
                        <a:buNone/>
                        <a:defRPr/>
                      </a:pP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爱憎分明</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嫉恶如仇</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正直无私</a:t>
                      </a:r>
                      <a:endPar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r>
            </a:tbl>
          </a:graphicData>
        </a:graphic>
      </p:graphicFrame>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nvGraphicFramePr>
        <p:xfrm>
          <a:off x="262283" y="1547149"/>
          <a:ext cx="8642985" cy="4029075"/>
        </p:xfrm>
        <a:graphic>
          <a:graphicData uri="http://schemas.openxmlformats.org/drawingml/2006/table">
            <a:tbl>
              <a:tblPr firstRow="1" bandRow="1">
                <a:tableStyleId>{5DA37D80-6434-44D0-A028-1B22A696006F}</a:tableStyleId>
              </a:tblPr>
              <a:tblGrid>
                <a:gridCol w="1530350"/>
                <a:gridCol w="4251960"/>
                <a:gridCol w="2860675"/>
              </a:tblGrid>
              <a:tr h="514350">
                <a:tc>
                  <a:txBody>
                    <a:bodyPr/>
                    <a:lstStyle/>
                    <a:p>
                      <a:pPr marL="0" marR="0" lvl="0" indent="0" algn="ctr" defTabSz="914400" rtl="0" eaLnBrk="1" fontAlgn="auto" latinLnBrk="0" hangingPunct="1">
                        <a:lnSpc>
                          <a:spcPct val="150000"/>
                        </a:lnSpc>
                        <a:spcBef>
                          <a:spcPts val="0"/>
                        </a:spcBef>
                        <a:spcAft>
                          <a:spcPts val="0"/>
                        </a:spcAft>
                        <a:buClrTx/>
                        <a:buSzTx/>
                        <a:buFontTx/>
                        <a:buNone/>
                        <a:defRPr/>
                      </a:pPr>
                      <a:r>
                        <a:rPr lang="zh-CN" altLang="en-US" sz="195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人物</a:t>
                      </a:r>
                      <a:endParaRPr lang="zh-CN" altLang="en-US" sz="195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c>
                  <a:txBody>
                    <a:bodyPr/>
                    <a:lstStyle/>
                    <a:p>
                      <a:pPr marL="0" marR="0" lvl="0" indent="0" algn="ctr" defTabSz="914400" rtl="0" eaLnBrk="1" fontAlgn="auto" latinLnBrk="0" hangingPunct="1">
                        <a:lnSpc>
                          <a:spcPct val="150000"/>
                        </a:lnSpc>
                        <a:spcBef>
                          <a:spcPts val="0"/>
                        </a:spcBef>
                        <a:spcAft>
                          <a:spcPts val="0"/>
                        </a:spcAft>
                        <a:buClrTx/>
                        <a:buSzTx/>
                        <a:buFontTx/>
                        <a:buNone/>
                        <a:defRPr/>
                      </a:pPr>
                      <a:r>
                        <a:rPr lang="zh-CN" altLang="en-US" sz="195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典型情节</a:t>
                      </a:r>
                      <a:endParaRPr lang="zh-CN" altLang="en-US" sz="195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c>
                  <a:txBody>
                    <a:bodyPr/>
                    <a:lstStyle/>
                    <a:p>
                      <a:pPr marL="0" marR="0" lvl="0" indent="0" algn="ctr" defTabSz="914400" rtl="0" eaLnBrk="1" fontAlgn="auto" latinLnBrk="0" hangingPunct="1">
                        <a:lnSpc>
                          <a:spcPct val="150000"/>
                        </a:lnSpc>
                        <a:spcBef>
                          <a:spcPts val="0"/>
                        </a:spcBef>
                        <a:spcAft>
                          <a:spcPts val="0"/>
                        </a:spcAft>
                        <a:buClrTx/>
                        <a:buSzTx/>
                        <a:buFontTx/>
                        <a:buNone/>
                        <a:defRPr/>
                      </a:pPr>
                      <a:r>
                        <a:rPr lang="zh-CN" altLang="en-US" sz="195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性格特征</a:t>
                      </a:r>
                      <a:endParaRPr lang="zh-CN" altLang="en-US" sz="195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r>
              <a:tr h="657225">
                <a:tc rowSpan="5">
                  <a:txBody>
                    <a:bodyPr/>
                    <a:lstStyle/>
                    <a:p>
                      <a:pPr marL="0" marR="0" lvl="0" indent="0" algn="ctr" defTabSz="914400" rtl="0" eaLnBrk="1" fontAlgn="auto" latinLnBrk="0" hangingPunct="1">
                        <a:lnSpc>
                          <a:spcPct val="150000"/>
                        </a:lnSpc>
                        <a:spcBef>
                          <a:spcPts val="0"/>
                        </a:spcBef>
                        <a:spcAft>
                          <a:spcPts val="0"/>
                        </a:spcAft>
                        <a:buClrTx/>
                        <a:buSzTx/>
                        <a:buFontTx/>
                        <a:buNone/>
                        <a:defRPr/>
                      </a:pPr>
                      <a:r>
                        <a:rPr lang="zh-CN" altLang="en-US" sz="195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猪八戒</a:t>
                      </a:r>
                      <a:endParaRPr lang="zh-CN" altLang="en-US" sz="195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p>
                      <a:pPr marL="0" marR="0" lvl="0" indent="0" algn="ctr" defTabSz="914400" rtl="0" eaLnBrk="1" fontAlgn="auto" latinLnBrk="0" hangingPunct="1">
                        <a:lnSpc>
                          <a:spcPct val="150000"/>
                        </a:lnSpc>
                        <a:spcBef>
                          <a:spcPts val="0"/>
                        </a:spcBef>
                        <a:spcAft>
                          <a:spcPts val="0"/>
                        </a:spcAft>
                        <a:buClrTx/>
                        <a:buSzTx/>
                        <a:buFontTx/>
                        <a:buNone/>
                        <a:defRPr/>
                      </a:pPr>
                      <a:r>
                        <a:rPr lang="zh-CN" altLang="en-US" sz="195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（净坛使者）</a:t>
                      </a:r>
                      <a:endParaRPr lang="zh-CN" altLang="en-US" sz="195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p>
                      <a:pPr marL="0" marR="0" lvl="0" indent="0" algn="ctr" defTabSz="914400" rtl="0" eaLnBrk="1" fontAlgn="auto" latinLnBrk="0" hangingPunct="1">
                        <a:lnSpc>
                          <a:spcPct val="150000"/>
                        </a:lnSpc>
                        <a:spcBef>
                          <a:spcPts val="0"/>
                        </a:spcBef>
                        <a:spcAft>
                          <a:spcPts val="0"/>
                        </a:spcAft>
                        <a:buClrTx/>
                        <a:buSzTx/>
                        <a:buFontTx/>
                        <a:buNone/>
                        <a:defRPr/>
                      </a:pPr>
                      <a:r>
                        <a:rPr lang="zh-CN" altLang="en-US" sz="195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武器</a:t>
                      </a:r>
                      <a:r>
                        <a:rPr lang="en-US" altLang="zh-CN" sz="195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195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p>
                      <a:pPr marL="0" marR="0" lvl="0" indent="0" algn="ctr" defTabSz="914400" rtl="0" eaLnBrk="1" fontAlgn="auto" latinLnBrk="0" hangingPunct="1">
                        <a:lnSpc>
                          <a:spcPct val="150000"/>
                        </a:lnSpc>
                        <a:spcBef>
                          <a:spcPts val="0"/>
                        </a:spcBef>
                        <a:spcAft>
                          <a:spcPts val="0"/>
                        </a:spcAft>
                        <a:buClrTx/>
                        <a:buSzTx/>
                        <a:buFontTx/>
                        <a:buNone/>
                        <a:defRPr/>
                      </a:pPr>
                      <a:r>
                        <a:rPr lang="zh-CN" altLang="en-US" sz="195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九齿钉耙</a:t>
                      </a:r>
                      <a:endParaRPr lang="zh-CN" altLang="en-US" sz="195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c>
                  <a:txBody>
                    <a:bodyPr/>
                    <a:lstStyle/>
                    <a:p>
                      <a:pPr marL="0" marR="0" lvl="0" indent="0" algn="just" defTabSz="914400" rtl="0" eaLnBrk="1" fontAlgn="auto" latinLnBrk="0" hangingPunct="1">
                        <a:lnSpc>
                          <a:spcPct val="150000"/>
                        </a:lnSpc>
                        <a:spcBef>
                          <a:spcPts val="0"/>
                        </a:spcBef>
                        <a:spcAft>
                          <a:spcPts val="0"/>
                        </a:spcAft>
                        <a:buClrTx/>
                        <a:buSzTx/>
                        <a:buFontTx/>
                        <a:buNone/>
                        <a:defRPr/>
                      </a:pPr>
                      <a:r>
                        <a:rPr lang="zh-CN" altLang="en-US"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高老庄招亲</a:t>
                      </a:r>
                      <a:endParaRPr lang="zh-CN" altLang="en-US"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c>
                  <a:txBody>
                    <a:bodyPr/>
                    <a:lstStyle/>
                    <a:p>
                      <a:pPr marL="0" marR="0" lvl="0" indent="0" algn="just" defTabSz="914400" rtl="0" eaLnBrk="1" fontAlgn="auto" latinLnBrk="0" hangingPunct="1">
                        <a:lnSpc>
                          <a:spcPct val="150000"/>
                        </a:lnSpc>
                        <a:spcBef>
                          <a:spcPts val="0"/>
                        </a:spcBef>
                        <a:spcAft>
                          <a:spcPts val="0"/>
                        </a:spcAft>
                        <a:buClrTx/>
                        <a:buSzTx/>
                        <a:buFontTx/>
                        <a:buNone/>
                        <a:defRPr/>
                      </a:pPr>
                      <a:r>
                        <a:rPr lang="zh-CN" altLang="en-US"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吃苦耐劳</a:t>
                      </a:r>
                      <a:r>
                        <a:rPr lang="en-US" altLang="zh-CN"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憨厚率真</a:t>
                      </a:r>
                      <a:endParaRPr lang="zh-CN" altLang="en-US"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r>
              <a:tr h="824230">
                <a:tc vMerge="1">
                  <a:tcPr anchor="ctr"/>
                </a:tc>
                <a:tc>
                  <a:txBody>
                    <a:bodyPr/>
                    <a:lstStyle/>
                    <a:p>
                      <a:pPr marL="0" marR="0" lvl="0" indent="0" algn="just" defTabSz="914400" rtl="0" eaLnBrk="1" fontAlgn="auto" latinLnBrk="0" hangingPunct="1">
                        <a:lnSpc>
                          <a:spcPct val="150000"/>
                        </a:lnSpc>
                        <a:spcBef>
                          <a:spcPts val="0"/>
                        </a:spcBef>
                        <a:spcAft>
                          <a:spcPts val="0"/>
                        </a:spcAft>
                        <a:buClrTx/>
                        <a:buSzTx/>
                        <a:buFontTx/>
                        <a:buNone/>
                        <a:defRPr/>
                      </a:pPr>
                      <a:r>
                        <a:rPr lang="zh-CN" altLang="en-US"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大战云栈桥</a:t>
                      </a:r>
                      <a:r>
                        <a:rPr lang="en-US" altLang="zh-CN"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大战流沙河</a:t>
                      </a:r>
                      <a:r>
                        <a:rPr lang="en-US" altLang="zh-CN"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助力败魔王</a:t>
                      </a:r>
                      <a:endParaRPr lang="zh-CN" altLang="en-US"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c>
                  <a:txBody>
                    <a:bodyPr/>
                    <a:lstStyle/>
                    <a:p>
                      <a:pPr marL="0" marR="0" lvl="0" indent="0" algn="just" defTabSz="914400" rtl="0" eaLnBrk="1" fontAlgn="auto" latinLnBrk="0" hangingPunct="1">
                        <a:lnSpc>
                          <a:spcPct val="150000"/>
                        </a:lnSpc>
                        <a:spcBef>
                          <a:spcPts val="0"/>
                        </a:spcBef>
                        <a:spcAft>
                          <a:spcPts val="0"/>
                        </a:spcAft>
                        <a:buClrTx/>
                        <a:buSzTx/>
                        <a:buFontTx/>
                        <a:buNone/>
                        <a:defRPr/>
                      </a:pPr>
                      <a:r>
                        <a:rPr lang="zh-CN" altLang="en-US"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忠勇善良</a:t>
                      </a:r>
                      <a:endParaRPr lang="zh-CN" altLang="en-US"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r>
              <a:tr h="664845">
                <a:tc vMerge="1">
                  <a:tcPr anchor="ctr"/>
                </a:tc>
                <a:tc>
                  <a:txBody>
                    <a:bodyPr/>
                    <a:lstStyle/>
                    <a:p>
                      <a:pPr marL="0" marR="0" lvl="0" indent="0" algn="just" defTabSz="914400" rtl="0" eaLnBrk="1" fontAlgn="auto" latinLnBrk="0" hangingPunct="1">
                        <a:lnSpc>
                          <a:spcPct val="150000"/>
                        </a:lnSpc>
                        <a:spcBef>
                          <a:spcPts val="0"/>
                        </a:spcBef>
                        <a:spcAft>
                          <a:spcPts val="0"/>
                        </a:spcAft>
                        <a:buClrTx/>
                        <a:buSzTx/>
                        <a:buFontTx/>
                        <a:buNone/>
                        <a:defRPr/>
                      </a:pPr>
                      <a:r>
                        <a:rPr lang="zh-CN" altLang="en-US"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醉酒戏嫦娥</a:t>
                      </a:r>
                      <a:r>
                        <a:rPr lang="en-US" altLang="zh-CN"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濯垢泉忘形</a:t>
                      </a:r>
                      <a:endParaRPr lang="zh-CN" altLang="en-US"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c>
                  <a:txBody>
                    <a:bodyPr/>
                    <a:lstStyle/>
                    <a:p>
                      <a:pPr marL="0" marR="0" lvl="0" indent="0" algn="just" defTabSz="914400" rtl="0" eaLnBrk="1" fontAlgn="auto" latinLnBrk="0" hangingPunct="1">
                        <a:lnSpc>
                          <a:spcPct val="150000"/>
                        </a:lnSpc>
                        <a:spcBef>
                          <a:spcPts val="0"/>
                        </a:spcBef>
                        <a:spcAft>
                          <a:spcPts val="0"/>
                        </a:spcAft>
                        <a:buClrTx/>
                        <a:buSzTx/>
                        <a:buFontTx/>
                        <a:buNone/>
                        <a:defRPr/>
                      </a:pPr>
                      <a:r>
                        <a:rPr lang="zh-CN" altLang="en-US"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贪恋女色</a:t>
                      </a:r>
                      <a:endParaRPr lang="zh-CN" altLang="en-US"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r>
              <a:tr h="730250">
                <a:tc vMerge="1">
                  <a:tcPr anchor="ctr"/>
                </a:tc>
                <a:tc>
                  <a:txBody>
                    <a:bodyPr/>
                    <a:lstStyle/>
                    <a:p>
                      <a:pPr marL="0" marR="0" lvl="0" indent="0" algn="just" defTabSz="914400" rtl="0" eaLnBrk="1" fontAlgn="auto" latinLnBrk="0" hangingPunct="1">
                        <a:lnSpc>
                          <a:spcPct val="150000"/>
                        </a:lnSpc>
                        <a:spcBef>
                          <a:spcPts val="0"/>
                        </a:spcBef>
                        <a:spcAft>
                          <a:spcPts val="0"/>
                        </a:spcAft>
                        <a:buClrTx/>
                        <a:buSzTx/>
                        <a:buFontTx/>
                        <a:buNone/>
                        <a:defRPr/>
                      </a:pPr>
                      <a:r>
                        <a:rPr lang="zh-CN" altLang="en-US"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平顶山扯谎耍小聪明</a:t>
                      </a:r>
                      <a:r>
                        <a:rPr lang="en-US" altLang="zh-CN"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说谎偷吃人参果</a:t>
                      </a:r>
                      <a:endParaRPr lang="zh-CN" altLang="en-US"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c>
                  <a:txBody>
                    <a:bodyPr/>
                    <a:lstStyle/>
                    <a:p>
                      <a:pPr marL="0" marR="0" lvl="0" indent="0" algn="just" defTabSz="914400" rtl="0" eaLnBrk="1" fontAlgn="auto" latinLnBrk="0" hangingPunct="1">
                        <a:lnSpc>
                          <a:spcPct val="150000"/>
                        </a:lnSpc>
                        <a:spcBef>
                          <a:spcPts val="0"/>
                        </a:spcBef>
                        <a:spcAft>
                          <a:spcPts val="0"/>
                        </a:spcAft>
                        <a:buClrTx/>
                        <a:buSzTx/>
                        <a:buFontTx/>
                        <a:buNone/>
                        <a:defRPr/>
                      </a:pPr>
                      <a:r>
                        <a:rPr lang="zh-CN" altLang="en-US"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贪吃</a:t>
                      </a:r>
                      <a:endParaRPr lang="zh-CN" altLang="en-US"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r>
              <a:tr h="638175">
                <a:tc vMerge="1">
                  <a:tcPr anchor="ctr"/>
                </a:tc>
                <a:tc>
                  <a:txBody>
                    <a:bodyPr/>
                    <a:lstStyle/>
                    <a:p>
                      <a:pPr marL="0" marR="0" lvl="0" indent="0" algn="just" defTabSz="914400" rtl="0" eaLnBrk="1" fontAlgn="auto" latinLnBrk="0" hangingPunct="1">
                        <a:lnSpc>
                          <a:spcPct val="150000"/>
                        </a:lnSpc>
                        <a:spcBef>
                          <a:spcPts val="0"/>
                        </a:spcBef>
                        <a:spcAft>
                          <a:spcPts val="0"/>
                        </a:spcAft>
                        <a:buClrTx/>
                        <a:buSzTx/>
                        <a:buFontTx/>
                        <a:buNone/>
                        <a:defRPr/>
                      </a:pPr>
                      <a:r>
                        <a:rPr lang="zh-CN" altLang="en-US"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义激美猴王</a:t>
                      </a:r>
                      <a:endParaRPr lang="zh-CN" altLang="en-US"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c>
                  <a:txBody>
                    <a:bodyPr/>
                    <a:lstStyle/>
                    <a:p>
                      <a:pPr marL="0" marR="0" lvl="0" indent="0" algn="just" defTabSz="914400" rtl="0" eaLnBrk="1" fontAlgn="auto" latinLnBrk="0" hangingPunct="1">
                        <a:lnSpc>
                          <a:spcPct val="150000"/>
                        </a:lnSpc>
                        <a:spcBef>
                          <a:spcPts val="0"/>
                        </a:spcBef>
                        <a:spcAft>
                          <a:spcPts val="0"/>
                        </a:spcAft>
                        <a:buClrTx/>
                        <a:buSzTx/>
                        <a:buFontTx/>
                        <a:buNone/>
                        <a:defRPr/>
                      </a:pPr>
                      <a:r>
                        <a:rPr lang="zh-CN" altLang="en-US"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勇敢机智</a:t>
                      </a:r>
                      <a:endParaRPr lang="zh-CN" altLang="en-US"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r>
            </a:tbl>
          </a:graphicData>
        </a:graphic>
      </p:graphicFrame>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nvGraphicFramePr>
        <p:xfrm>
          <a:off x="262282" y="1545973"/>
          <a:ext cx="8642985" cy="2597785"/>
        </p:xfrm>
        <a:graphic>
          <a:graphicData uri="http://schemas.openxmlformats.org/drawingml/2006/table">
            <a:tbl>
              <a:tblPr firstRow="1" bandRow="1">
                <a:tableStyleId>{5DA37D80-6434-44D0-A028-1B22A696006F}</a:tableStyleId>
              </a:tblPr>
              <a:tblGrid>
                <a:gridCol w="2118360"/>
                <a:gridCol w="4418330"/>
                <a:gridCol w="2106295"/>
              </a:tblGrid>
              <a:tr h="548640">
                <a:tc>
                  <a:txBody>
                    <a:bodyPr/>
                    <a:lstStyle/>
                    <a:p>
                      <a:pPr marL="0" marR="0" lvl="0" indent="0" algn="ctr" defTabSz="914400" rtl="0" eaLnBrk="1" fontAlgn="auto" latinLnBrk="0" hangingPunct="1">
                        <a:lnSpc>
                          <a:spcPct val="150000"/>
                        </a:lnSpc>
                        <a:spcBef>
                          <a:spcPts val="0"/>
                        </a:spcBef>
                        <a:spcAft>
                          <a:spcPts val="0"/>
                        </a:spcAft>
                        <a:buClrTx/>
                        <a:buSzTx/>
                        <a:buFontTx/>
                        <a:buNone/>
                        <a:defRPr/>
                      </a:pPr>
                      <a:r>
                        <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人物</a:t>
                      </a:r>
                      <a:endPar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c>
                  <a:txBody>
                    <a:bodyPr/>
                    <a:lstStyle/>
                    <a:p>
                      <a:pPr marL="0" marR="0" lvl="0" indent="0" algn="ctr" defTabSz="914400" rtl="0" eaLnBrk="1" fontAlgn="auto" latinLnBrk="0" hangingPunct="1">
                        <a:lnSpc>
                          <a:spcPct val="150000"/>
                        </a:lnSpc>
                        <a:spcBef>
                          <a:spcPts val="0"/>
                        </a:spcBef>
                        <a:spcAft>
                          <a:spcPts val="0"/>
                        </a:spcAft>
                        <a:buClrTx/>
                        <a:buSzTx/>
                        <a:buFontTx/>
                        <a:buNone/>
                        <a:defRPr/>
                      </a:pPr>
                      <a:r>
                        <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典型情节</a:t>
                      </a:r>
                      <a:endPar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c>
                  <a:txBody>
                    <a:bodyPr/>
                    <a:lstStyle/>
                    <a:p>
                      <a:pPr marL="0" marR="0" lvl="0" indent="0" algn="ctr" defTabSz="914400" rtl="0" eaLnBrk="1" fontAlgn="auto" latinLnBrk="0" hangingPunct="1">
                        <a:lnSpc>
                          <a:spcPct val="150000"/>
                        </a:lnSpc>
                        <a:spcBef>
                          <a:spcPts val="0"/>
                        </a:spcBef>
                        <a:spcAft>
                          <a:spcPts val="0"/>
                        </a:spcAft>
                        <a:buClrTx/>
                        <a:buSzTx/>
                        <a:buFontTx/>
                        <a:buNone/>
                        <a:defRPr/>
                      </a:pPr>
                      <a:r>
                        <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性格特征</a:t>
                      </a:r>
                      <a:endPar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r>
              <a:tr h="799465">
                <a:tc rowSpan="2">
                  <a:txBody>
                    <a:bodyPr/>
                    <a:lstStyle/>
                    <a:p>
                      <a:pPr marL="0" marR="0" lvl="0" indent="0" algn="ctr" defTabSz="914400" rtl="0" eaLnBrk="1" fontAlgn="auto" latinLnBrk="0" hangingPunct="1">
                        <a:lnSpc>
                          <a:spcPct val="150000"/>
                        </a:lnSpc>
                        <a:spcBef>
                          <a:spcPts val="0"/>
                        </a:spcBef>
                        <a:spcAft>
                          <a:spcPts val="0"/>
                        </a:spcAft>
                        <a:buClrTx/>
                        <a:buSzTx/>
                        <a:buFontTx/>
                        <a:buNone/>
                        <a:defRPr/>
                      </a:pPr>
                      <a:r>
                        <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沙僧（金身罗汉）武器</a:t>
                      </a:r>
                      <a:r>
                        <a:rPr lang="en-US" altLang="zh-CN"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降魔宝杖</a:t>
                      </a:r>
                      <a:endPar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c>
                  <a:txBody>
                    <a:bodyPr/>
                    <a:lstStyle/>
                    <a:p>
                      <a:pPr marL="0" marR="0" lvl="0" indent="0" algn="just" defTabSz="914400" rtl="0" eaLnBrk="1" fontAlgn="auto" latinLnBrk="0" hangingPunct="1">
                        <a:lnSpc>
                          <a:spcPct val="150000"/>
                        </a:lnSpc>
                        <a:spcBef>
                          <a:spcPts val="0"/>
                        </a:spcBef>
                        <a:spcAft>
                          <a:spcPts val="0"/>
                        </a:spcAft>
                        <a:buClrTx/>
                        <a:buSzTx/>
                        <a:buFontTx/>
                        <a:buNone/>
                        <a:defRPr/>
                      </a:pP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怒打假悟净</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大战青龙山</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计闹豹头山</a:t>
                      </a:r>
                      <a:endPar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c>
                  <a:txBody>
                    <a:bodyPr/>
                    <a:lstStyle/>
                    <a:p>
                      <a:pPr marL="0" marR="0" lvl="0" indent="0" algn="just" defTabSz="914400" rtl="0" eaLnBrk="1" fontAlgn="auto" latinLnBrk="0" hangingPunct="1">
                        <a:lnSpc>
                          <a:spcPct val="150000"/>
                        </a:lnSpc>
                        <a:spcBef>
                          <a:spcPts val="0"/>
                        </a:spcBef>
                        <a:spcAft>
                          <a:spcPts val="0"/>
                        </a:spcAft>
                        <a:buClrTx/>
                        <a:buSzTx/>
                        <a:buFontTx/>
                        <a:buNone/>
                        <a:defRPr/>
                      </a:pP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勇猛无畏</a:t>
                      </a:r>
                      <a:endPar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r>
              <a:tr h="1249680">
                <a:tc vMerge="1">
                  <a:tcPr anchor="ctr"/>
                </a:tc>
                <a:tc>
                  <a:txBody>
                    <a:bodyPr/>
                    <a:lstStyle/>
                    <a:p>
                      <a:pPr marL="0" marR="0" lvl="0" indent="0" algn="just" defTabSz="914400" rtl="0" eaLnBrk="1" fontAlgn="auto" latinLnBrk="0" hangingPunct="1">
                        <a:lnSpc>
                          <a:spcPct val="150000"/>
                        </a:lnSpc>
                        <a:spcBef>
                          <a:spcPts val="0"/>
                        </a:spcBef>
                        <a:spcAft>
                          <a:spcPts val="0"/>
                        </a:spcAft>
                        <a:buClrTx/>
                        <a:buSzTx/>
                        <a:buFontTx/>
                        <a:buNone/>
                        <a:defRPr/>
                      </a:pP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四圣试禅心</a:t>
                      </a:r>
                      <a:endPar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c>
                  <a:txBody>
                    <a:bodyPr/>
                    <a:lstStyle/>
                    <a:p>
                      <a:pPr marL="0" marR="0" lvl="0" indent="0" algn="just" defTabSz="914400" rtl="0" eaLnBrk="1" fontAlgn="auto" latinLnBrk="0" hangingPunct="1">
                        <a:lnSpc>
                          <a:spcPct val="150000"/>
                        </a:lnSpc>
                        <a:spcBef>
                          <a:spcPts val="0"/>
                        </a:spcBef>
                        <a:spcAft>
                          <a:spcPts val="0"/>
                        </a:spcAft>
                        <a:buClrTx/>
                        <a:buSzTx/>
                        <a:buFontTx/>
                        <a:buNone/>
                        <a:defRPr/>
                      </a:pP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谨守戒律</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老实忠厚</a:t>
                      </a:r>
                      <a:endPar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r>
            </a:tbl>
          </a:graphicData>
        </a:graphic>
      </p:graphicFrame>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nvGraphicFramePr>
        <p:xfrm>
          <a:off x="262282" y="1555771"/>
          <a:ext cx="8633460" cy="3909060"/>
        </p:xfrm>
        <a:graphic>
          <a:graphicData uri="http://schemas.openxmlformats.org/drawingml/2006/table">
            <a:tbl>
              <a:tblPr firstRow="1" bandRow="1">
                <a:tableStyleId>{5DA37D80-6434-44D0-A028-1B22A696006F}</a:tableStyleId>
              </a:tblPr>
              <a:tblGrid>
                <a:gridCol w="1383665"/>
                <a:gridCol w="7249795"/>
              </a:tblGrid>
              <a:tr h="3909060">
                <a:tc>
                  <a:txBody>
                    <a:bodyPr/>
                    <a:lstStyle/>
                    <a:p>
                      <a:pPr marL="0" marR="0" lvl="0" indent="0" algn="ctr" defTabSz="914400" rtl="0" eaLnBrk="1" fontAlgn="auto" latinLnBrk="0" hangingPunct="1">
                        <a:lnSpc>
                          <a:spcPct val="150000"/>
                        </a:lnSpc>
                        <a:spcBef>
                          <a:spcPts val="0"/>
                        </a:spcBef>
                        <a:spcAft>
                          <a:spcPts val="0"/>
                        </a:spcAft>
                        <a:buClrTx/>
                        <a:buSzTx/>
                        <a:buFontTx/>
                        <a:buNone/>
                        <a:defRPr/>
                      </a:pPr>
                      <a:r>
                        <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经典情节</a:t>
                      </a:r>
                      <a:endPar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c>
                  <a:txBody>
                    <a:bodyPr/>
                    <a:lstStyle/>
                    <a:p>
                      <a:pPr marL="0" marR="0" lvl="0" indent="0" algn="just" defTabSz="914400" rtl="0" eaLnBrk="1" fontAlgn="auto" latinLnBrk="0" hangingPunct="1">
                        <a:lnSpc>
                          <a:spcPct val="150000"/>
                        </a:lnSpc>
                        <a:spcBef>
                          <a:spcPts val="0"/>
                        </a:spcBef>
                        <a:spcAft>
                          <a:spcPts val="0"/>
                        </a:spcAft>
                        <a:buClrTx/>
                        <a:buSzTx/>
                        <a:buFontTx/>
                        <a:buNone/>
                        <a:defRPr/>
                      </a:pPr>
                      <a:r>
                        <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大闹天宫</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（第五</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七回）</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玉皇大帝把孙悟空召入天界</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授他做弼马温</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悟空嫌官小</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回花果山自称“齐天大圣”</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玉帝派天兵天将捉拿孙悟空</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没有成功</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便请其管理蟠桃园</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孙悟空偷吃蟠桃</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搅了王母娘娘的蟠桃宴</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又盗食了太上老君的金丹后逃离天宫</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玉帝再派李天王率天兵捉拿</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观音菩萨举荐二郎真君助战</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太上老君在旁使暗器帮助</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最后悟空被擒</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悟空被刀砍斧剁</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火烧雷击</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甚至置于丹炉炼烧四十九日</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依然毫发无损</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炼成了“火眼金睛”</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把天宫打得一片狼藉</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endPar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r>
            </a:tbl>
          </a:graphicData>
        </a:graphic>
      </p:graphicFrame>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627263" y="1663227"/>
            <a:ext cx="8206251" cy="3484245"/>
            <a:chOff x="341194" y="914400"/>
            <a:chExt cx="10941668" cy="4645660"/>
          </a:xfrm>
        </p:grpSpPr>
        <p:sp>
          <p:nvSpPr>
            <p:cNvPr id="3" name="矩形 2"/>
            <p:cNvSpPr/>
            <p:nvPr/>
          </p:nvSpPr>
          <p:spPr>
            <a:xfrm>
              <a:off x="341194" y="914400"/>
              <a:ext cx="10941668" cy="4645660"/>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50000"/>
                </a:lnSpc>
                <a:spcAft>
                  <a:spcPts val="0"/>
                </a:spcAft>
              </a:pPr>
              <a:r>
                <a:rPr lang="zh-CN" altLang="en-US" sz="2100" kern="100" dirty="0" smtClean="0">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2100" b="1" kern="100" dirty="0" smtClean="0">
                  <a:solidFill>
                    <a:srgbClr val="ED7D31"/>
                  </a:solidFill>
                  <a:latin typeface="Times New Roman" panose="02020603050405020304" pitchFamily="18" charset="0"/>
                  <a:ea typeface="微软雅黑" panose="020B0503020204020204" pitchFamily="34" charset="-122"/>
                  <a:cs typeface="Times New Roman" panose="02020603050405020304" pitchFamily="18" charset="0"/>
                </a:rPr>
                <a:t>真题试做</a:t>
              </a:r>
              <a:endParaRPr lang="en-US" altLang="zh-CN" sz="2100" b="1" kern="100" dirty="0" smtClean="0">
                <a:solidFill>
                  <a:srgbClr val="ED7D31"/>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zh-CN" altLang="en-US" sz="2100" b="1" kern="100" dirty="0">
                  <a:latin typeface="Times New Roman" panose="02020603050405020304" pitchFamily="18" charset="0"/>
                  <a:ea typeface="微软雅黑" panose="020B0503020204020204" pitchFamily="34" charset="-122"/>
                  <a:cs typeface="Times New Roman" panose="02020603050405020304" pitchFamily="18" charset="0"/>
                </a:rPr>
                <a:t>样题</a:t>
              </a:r>
              <a:r>
                <a:rPr lang="en-US" altLang="zh-CN" sz="2100" b="1" kern="100" dirty="0">
                  <a:latin typeface="Times New Roman" panose="02020603050405020304" pitchFamily="18" charset="0"/>
                  <a:ea typeface="微软雅黑" panose="020B0503020204020204" pitchFamily="34" charset="-122"/>
                  <a:cs typeface="Times New Roman" panose="02020603050405020304" pitchFamily="18" charset="0"/>
                </a:rPr>
                <a:t>1</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(2019•</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内江</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名著阅读</a:t>
              </a:r>
              <a:r>
                <a:rPr lang="en-US" altLang="zh-CN" sz="2100" kern="100" dirty="0" smtClean="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kern="100" dirty="0" smtClean="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zh-CN" altLang="en-US" sz="2100" kern="100" dirty="0" smtClean="0">
                  <a:latin typeface="Times New Roman" panose="02020603050405020304" pitchFamily="18" charset="0"/>
                  <a:ea typeface="微软雅黑" panose="020B0503020204020204" pitchFamily="34" charset="-122"/>
                  <a:cs typeface="Times New Roman" panose="02020603050405020304" pitchFamily="18" charset="0"/>
                </a:rPr>
                <a:t>        睡</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了两天他把车拉出去</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心中完全是块空白</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不再想什么</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不再希望什么</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只为肚子才出来受罪</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肚子饱了就去睡</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还用想什么呢</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还用希望什么呢</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看着一条瘦得出了棱的狗在白薯挑子旁边等着吃点皮和须子</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他明白了他自己就跟这条狗一样</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一天的动作只为捡些白薯皮和须子吃</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将就着活下去是一切</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什么也无须乎想了</a:t>
              </a:r>
              <a:r>
                <a:rPr lang="en-US" altLang="zh-CN" sz="2100" kern="100" dirty="0" smtClean="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kern="100" dirty="0" smtClean="0">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4" name="Shape 16870"/>
            <p:cNvSpPr/>
            <p:nvPr/>
          </p:nvSpPr>
          <p:spPr>
            <a:xfrm>
              <a:off x="341194" y="1048776"/>
              <a:ext cx="518400" cy="464400"/>
            </a:xfrm>
            <a:custGeom>
              <a:avLst/>
              <a:gdLst/>
              <a:ahLst/>
              <a:cxnLst>
                <a:cxn ang="0">
                  <a:pos x="wd2" y="hd2"/>
                </a:cxn>
                <a:cxn ang="5400000">
                  <a:pos x="wd2" y="hd2"/>
                </a:cxn>
                <a:cxn ang="10800000">
                  <a:pos x="wd2" y="hd2"/>
                </a:cxn>
                <a:cxn ang="16200000">
                  <a:pos x="wd2" y="hd2"/>
                </a:cxn>
              </a:cxnLst>
              <a:rect l="0" t="0" r="r" b="b"/>
              <a:pathLst>
                <a:path w="21600" h="21600" extrusionOk="0">
                  <a:moveTo>
                    <a:pt x="7589" y="10440"/>
                  </a:moveTo>
                  <a:cubicBezTo>
                    <a:pt x="5254" y="10440"/>
                    <a:pt x="1751" y="11880"/>
                    <a:pt x="1751" y="11880"/>
                  </a:cubicBezTo>
                  <a:cubicBezTo>
                    <a:pt x="1751" y="13320"/>
                    <a:pt x="1751" y="13320"/>
                    <a:pt x="1751" y="13320"/>
                  </a:cubicBezTo>
                  <a:cubicBezTo>
                    <a:pt x="1751" y="13320"/>
                    <a:pt x="5254" y="11880"/>
                    <a:pt x="7589" y="11880"/>
                  </a:cubicBezTo>
                  <a:cubicBezTo>
                    <a:pt x="8757" y="11880"/>
                    <a:pt x="9632" y="13320"/>
                    <a:pt x="9632" y="13320"/>
                  </a:cubicBezTo>
                  <a:cubicBezTo>
                    <a:pt x="9632" y="11880"/>
                    <a:pt x="9632" y="11880"/>
                    <a:pt x="9632" y="11880"/>
                  </a:cubicBezTo>
                  <a:cubicBezTo>
                    <a:pt x="9632" y="11880"/>
                    <a:pt x="8757" y="10440"/>
                    <a:pt x="7589" y="10440"/>
                  </a:cubicBezTo>
                  <a:close/>
                  <a:moveTo>
                    <a:pt x="7589" y="12600"/>
                  </a:moveTo>
                  <a:cubicBezTo>
                    <a:pt x="5254" y="12600"/>
                    <a:pt x="1751" y="14040"/>
                    <a:pt x="1751" y="14040"/>
                  </a:cubicBezTo>
                  <a:cubicBezTo>
                    <a:pt x="1751" y="15660"/>
                    <a:pt x="1751" y="15660"/>
                    <a:pt x="1751" y="15660"/>
                  </a:cubicBezTo>
                  <a:cubicBezTo>
                    <a:pt x="1751" y="15660"/>
                    <a:pt x="5254" y="14040"/>
                    <a:pt x="7589" y="14040"/>
                  </a:cubicBezTo>
                  <a:cubicBezTo>
                    <a:pt x="8757" y="14040"/>
                    <a:pt x="9632" y="15660"/>
                    <a:pt x="9632" y="15660"/>
                  </a:cubicBezTo>
                  <a:cubicBezTo>
                    <a:pt x="9632" y="14040"/>
                    <a:pt x="9632" y="14040"/>
                    <a:pt x="9632" y="14040"/>
                  </a:cubicBezTo>
                  <a:cubicBezTo>
                    <a:pt x="9632" y="14040"/>
                    <a:pt x="8757" y="12600"/>
                    <a:pt x="7589" y="12600"/>
                  </a:cubicBezTo>
                  <a:close/>
                  <a:moveTo>
                    <a:pt x="7589" y="5940"/>
                  </a:moveTo>
                  <a:cubicBezTo>
                    <a:pt x="5254" y="5940"/>
                    <a:pt x="1751" y="7380"/>
                    <a:pt x="1751" y="7380"/>
                  </a:cubicBezTo>
                  <a:cubicBezTo>
                    <a:pt x="1751" y="9000"/>
                    <a:pt x="1751" y="9000"/>
                    <a:pt x="1751" y="9000"/>
                  </a:cubicBezTo>
                  <a:cubicBezTo>
                    <a:pt x="1751" y="9000"/>
                    <a:pt x="5254" y="7380"/>
                    <a:pt x="7589" y="7380"/>
                  </a:cubicBezTo>
                  <a:cubicBezTo>
                    <a:pt x="8757" y="7380"/>
                    <a:pt x="9632" y="9000"/>
                    <a:pt x="9632" y="9000"/>
                  </a:cubicBezTo>
                  <a:cubicBezTo>
                    <a:pt x="9632" y="7380"/>
                    <a:pt x="9632" y="7380"/>
                    <a:pt x="9632" y="7380"/>
                  </a:cubicBezTo>
                  <a:cubicBezTo>
                    <a:pt x="9632" y="7380"/>
                    <a:pt x="8757" y="5940"/>
                    <a:pt x="7589" y="5940"/>
                  </a:cubicBezTo>
                  <a:close/>
                  <a:moveTo>
                    <a:pt x="7589" y="8280"/>
                  </a:moveTo>
                  <a:cubicBezTo>
                    <a:pt x="5254" y="8280"/>
                    <a:pt x="1751" y="9720"/>
                    <a:pt x="1751" y="9720"/>
                  </a:cubicBezTo>
                  <a:cubicBezTo>
                    <a:pt x="1751" y="11160"/>
                    <a:pt x="1751" y="11160"/>
                    <a:pt x="1751" y="11160"/>
                  </a:cubicBezTo>
                  <a:cubicBezTo>
                    <a:pt x="1751" y="11160"/>
                    <a:pt x="5254" y="9720"/>
                    <a:pt x="7589" y="9720"/>
                  </a:cubicBezTo>
                  <a:cubicBezTo>
                    <a:pt x="8757" y="9720"/>
                    <a:pt x="9632" y="11160"/>
                    <a:pt x="9632" y="11160"/>
                  </a:cubicBezTo>
                  <a:cubicBezTo>
                    <a:pt x="9632" y="9720"/>
                    <a:pt x="9632" y="9720"/>
                    <a:pt x="9632" y="9720"/>
                  </a:cubicBezTo>
                  <a:cubicBezTo>
                    <a:pt x="9632" y="9720"/>
                    <a:pt x="8757" y="8280"/>
                    <a:pt x="7589" y="8280"/>
                  </a:cubicBezTo>
                  <a:close/>
                  <a:moveTo>
                    <a:pt x="7589" y="3780"/>
                  </a:moveTo>
                  <a:cubicBezTo>
                    <a:pt x="5254" y="3780"/>
                    <a:pt x="1751" y="5220"/>
                    <a:pt x="1751" y="5220"/>
                  </a:cubicBezTo>
                  <a:cubicBezTo>
                    <a:pt x="1751" y="6660"/>
                    <a:pt x="1751" y="6660"/>
                    <a:pt x="1751" y="6660"/>
                  </a:cubicBezTo>
                  <a:cubicBezTo>
                    <a:pt x="1751" y="6660"/>
                    <a:pt x="5254" y="5220"/>
                    <a:pt x="7589" y="5220"/>
                  </a:cubicBezTo>
                  <a:cubicBezTo>
                    <a:pt x="8757" y="5220"/>
                    <a:pt x="9632" y="6660"/>
                    <a:pt x="9632" y="6660"/>
                  </a:cubicBezTo>
                  <a:cubicBezTo>
                    <a:pt x="9632" y="5220"/>
                    <a:pt x="9632" y="5220"/>
                    <a:pt x="9632" y="5220"/>
                  </a:cubicBezTo>
                  <a:cubicBezTo>
                    <a:pt x="9632" y="5220"/>
                    <a:pt x="8757" y="3780"/>
                    <a:pt x="7589" y="3780"/>
                  </a:cubicBezTo>
                  <a:close/>
                  <a:moveTo>
                    <a:pt x="11968" y="5220"/>
                  </a:moveTo>
                  <a:cubicBezTo>
                    <a:pt x="11968" y="6660"/>
                    <a:pt x="11968" y="6660"/>
                    <a:pt x="11968" y="6660"/>
                  </a:cubicBezTo>
                  <a:cubicBezTo>
                    <a:pt x="11968" y="6660"/>
                    <a:pt x="12843" y="5220"/>
                    <a:pt x="13865" y="5220"/>
                  </a:cubicBezTo>
                  <a:cubicBezTo>
                    <a:pt x="16200" y="5220"/>
                    <a:pt x="19703" y="6660"/>
                    <a:pt x="19703" y="6660"/>
                  </a:cubicBezTo>
                  <a:cubicBezTo>
                    <a:pt x="19703" y="5220"/>
                    <a:pt x="19703" y="5220"/>
                    <a:pt x="19703" y="5220"/>
                  </a:cubicBezTo>
                  <a:cubicBezTo>
                    <a:pt x="19703" y="5220"/>
                    <a:pt x="16200" y="3780"/>
                    <a:pt x="13865" y="3780"/>
                  </a:cubicBezTo>
                  <a:cubicBezTo>
                    <a:pt x="12843" y="3780"/>
                    <a:pt x="11968" y="5220"/>
                    <a:pt x="11968" y="5220"/>
                  </a:cubicBezTo>
                  <a:close/>
                  <a:moveTo>
                    <a:pt x="11968" y="7380"/>
                  </a:moveTo>
                  <a:cubicBezTo>
                    <a:pt x="11968" y="9000"/>
                    <a:pt x="11968" y="9000"/>
                    <a:pt x="11968" y="9000"/>
                  </a:cubicBezTo>
                  <a:cubicBezTo>
                    <a:pt x="11968" y="9000"/>
                    <a:pt x="12843" y="7380"/>
                    <a:pt x="13865" y="7380"/>
                  </a:cubicBezTo>
                  <a:cubicBezTo>
                    <a:pt x="16200" y="7380"/>
                    <a:pt x="19703" y="9000"/>
                    <a:pt x="19703" y="9000"/>
                  </a:cubicBezTo>
                  <a:cubicBezTo>
                    <a:pt x="19703" y="7380"/>
                    <a:pt x="19703" y="7380"/>
                    <a:pt x="19703" y="7380"/>
                  </a:cubicBezTo>
                  <a:cubicBezTo>
                    <a:pt x="19703" y="7380"/>
                    <a:pt x="16200" y="5940"/>
                    <a:pt x="13865" y="5940"/>
                  </a:cubicBezTo>
                  <a:cubicBezTo>
                    <a:pt x="12843" y="5940"/>
                    <a:pt x="11968" y="7380"/>
                    <a:pt x="11968" y="7380"/>
                  </a:cubicBezTo>
                  <a:close/>
                  <a:moveTo>
                    <a:pt x="11968" y="9720"/>
                  </a:moveTo>
                  <a:cubicBezTo>
                    <a:pt x="11968" y="11160"/>
                    <a:pt x="11968" y="11160"/>
                    <a:pt x="11968" y="11160"/>
                  </a:cubicBezTo>
                  <a:cubicBezTo>
                    <a:pt x="11968" y="11160"/>
                    <a:pt x="12843" y="9720"/>
                    <a:pt x="13865" y="9720"/>
                  </a:cubicBezTo>
                  <a:cubicBezTo>
                    <a:pt x="16200" y="9720"/>
                    <a:pt x="19703" y="11160"/>
                    <a:pt x="19703" y="11160"/>
                  </a:cubicBezTo>
                  <a:cubicBezTo>
                    <a:pt x="19703" y="9720"/>
                    <a:pt x="19703" y="9720"/>
                    <a:pt x="19703" y="9720"/>
                  </a:cubicBezTo>
                  <a:cubicBezTo>
                    <a:pt x="19703" y="9720"/>
                    <a:pt x="16200" y="8280"/>
                    <a:pt x="13865" y="8280"/>
                  </a:cubicBezTo>
                  <a:cubicBezTo>
                    <a:pt x="12843" y="8280"/>
                    <a:pt x="11968" y="9720"/>
                    <a:pt x="11968" y="9720"/>
                  </a:cubicBezTo>
                  <a:close/>
                  <a:moveTo>
                    <a:pt x="11968" y="14040"/>
                  </a:moveTo>
                  <a:cubicBezTo>
                    <a:pt x="11968" y="15660"/>
                    <a:pt x="11968" y="15660"/>
                    <a:pt x="11968" y="15660"/>
                  </a:cubicBezTo>
                  <a:cubicBezTo>
                    <a:pt x="11968" y="15660"/>
                    <a:pt x="12843" y="14040"/>
                    <a:pt x="13865" y="14040"/>
                  </a:cubicBezTo>
                  <a:cubicBezTo>
                    <a:pt x="16200" y="14040"/>
                    <a:pt x="19703" y="15660"/>
                    <a:pt x="19703" y="15660"/>
                  </a:cubicBezTo>
                  <a:cubicBezTo>
                    <a:pt x="19703" y="14040"/>
                    <a:pt x="19703" y="14040"/>
                    <a:pt x="19703" y="14040"/>
                  </a:cubicBezTo>
                  <a:cubicBezTo>
                    <a:pt x="19703" y="14040"/>
                    <a:pt x="16200" y="12600"/>
                    <a:pt x="13865" y="12600"/>
                  </a:cubicBezTo>
                  <a:cubicBezTo>
                    <a:pt x="12843" y="12600"/>
                    <a:pt x="11968" y="14040"/>
                    <a:pt x="11968" y="14040"/>
                  </a:cubicBezTo>
                  <a:close/>
                  <a:moveTo>
                    <a:pt x="11968" y="11880"/>
                  </a:moveTo>
                  <a:cubicBezTo>
                    <a:pt x="11968" y="13320"/>
                    <a:pt x="11968" y="13320"/>
                    <a:pt x="11968" y="13320"/>
                  </a:cubicBezTo>
                  <a:cubicBezTo>
                    <a:pt x="11968" y="13320"/>
                    <a:pt x="12843" y="11880"/>
                    <a:pt x="13865" y="11880"/>
                  </a:cubicBezTo>
                  <a:cubicBezTo>
                    <a:pt x="16200" y="11880"/>
                    <a:pt x="19703" y="13320"/>
                    <a:pt x="19703" y="13320"/>
                  </a:cubicBezTo>
                  <a:cubicBezTo>
                    <a:pt x="19703" y="11880"/>
                    <a:pt x="19703" y="11880"/>
                    <a:pt x="19703" y="11880"/>
                  </a:cubicBezTo>
                  <a:cubicBezTo>
                    <a:pt x="19703" y="11880"/>
                    <a:pt x="16200" y="10440"/>
                    <a:pt x="13865" y="10440"/>
                  </a:cubicBezTo>
                  <a:cubicBezTo>
                    <a:pt x="12843" y="10440"/>
                    <a:pt x="11968" y="11880"/>
                    <a:pt x="11968" y="11880"/>
                  </a:cubicBezTo>
                  <a:close/>
                  <a:moveTo>
                    <a:pt x="13573" y="0"/>
                  </a:moveTo>
                  <a:cubicBezTo>
                    <a:pt x="11384" y="0"/>
                    <a:pt x="10800" y="3060"/>
                    <a:pt x="10800" y="3060"/>
                  </a:cubicBezTo>
                  <a:cubicBezTo>
                    <a:pt x="10800" y="3060"/>
                    <a:pt x="10216" y="0"/>
                    <a:pt x="7881" y="0"/>
                  </a:cubicBezTo>
                  <a:cubicBezTo>
                    <a:pt x="2919" y="0"/>
                    <a:pt x="0" y="2340"/>
                    <a:pt x="0" y="2340"/>
                  </a:cubicBezTo>
                  <a:cubicBezTo>
                    <a:pt x="0" y="20700"/>
                    <a:pt x="0" y="20700"/>
                    <a:pt x="0" y="20700"/>
                  </a:cubicBezTo>
                  <a:cubicBezTo>
                    <a:pt x="0" y="20700"/>
                    <a:pt x="4670" y="19980"/>
                    <a:pt x="7881" y="19980"/>
                  </a:cubicBezTo>
                  <a:cubicBezTo>
                    <a:pt x="8465" y="19980"/>
                    <a:pt x="9049" y="20160"/>
                    <a:pt x="9486" y="20340"/>
                  </a:cubicBezTo>
                  <a:cubicBezTo>
                    <a:pt x="9341" y="20520"/>
                    <a:pt x="9341" y="20520"/>
                    <a:pt x="9341" y="20700"/>
                  </a:cubicBezTo>
                  <a:cubicBezTo>
                    <a:pt x="9341" y="21240"/>
                    <a:pt x="9924" y="21600"/>
                    <a:pt x="10800" y="21600"/>
                  </a:cubicBezTo>
                  <a:cubicBezTo>
                    <a:pt x="11530" y="21600"/>
                    <a:pt x="12259" y="21240"/>
                    <a:pt x="12259" y="20700"/>
                  </a:cubicBezTo>
                  <a:cubicBezTo>
                    <a:pt x="12259" y="20520"/>
                    <a:pt x="12114" y="20520"/>
                    <a:pt x="12114" y="20340"/>
                  </a:cubicBezTo>
                  <a:cubicBezTo>
                    <a:pt x="12551" y="20160"/>
                    <a:pt x="12989" y="19980"/>
                    <a:pt x="13573" y="19980"/>
                  </a:cubicBezTo>
                  <a:cubicBezTo>
                    <a:pt x="16784" y="19980"/>
                    <a:pt x="21600" y="20700"/>
                    <a:pt x="21600" y="20700"/>
                  </a:cubicBezTo>
                  <a:cubicBezTo>
                    <a:pt x="21600" y="2340"/>
                    <a:pt x="21600" y="2340"/>
                    <a:pt x="21600" y="2340"/>
                  </a:cubicBezTo>
                  <a:cubicBezTo>
                    <a:pt x="21600" y="2340"/>
                    <a:pt x="18535" y="0"/>
                    <a:pt x="13573" y="0"/>
                  </a:cubicBezTo>
                  <a:close/>
                  <a:moveTo>
                    <a:pt x="10216" y="19980"/>
                  </a:moveTo>
                  <a:cubicBezTo>
                    <a:pt x="10216" y="19980"/>
                    <a:pt x="9632" y="17280"/>
                    <a:pt x="7151" y="17280"/>
                  </a:cubicBezTo>
                  <a:cubicBezTo>
                    <a:pt x="4816" y="17280"/>
                    <a:pt x="1168" y="19260"/>
                    <a:pt x="1168" y="19260"/>
                  </a:cubicBezTo>
                  <a:cubicBezTo>
                    <a:pt x="1168" y="3420"/>
                    <a:pt x="1168" y="3420"/>
                    <a:pt x="1168" y="3420"/>
                  </a:cubicBezTo>
                  <a:cubicBezTo>
                    <a:pt x="1168" y="3420"/>
                    <a:pt x="2919" y="1260"/>
                    <a:pt x="7735" y="1260"/>
                  </a:cubicBezTo>
                  <a:cubicBezTo>
                    <a:pt x="9632" y="1260"/>
                    <a:pt x="10216" y="4140"/>
                    <a:pt x="10216" y="4140"/>
                  </a:cubicBezTo>
                  <a:lnTo>
                    <a:pt x="10216" y="19980"/>
                  </a:lnTo>
                  <a:close/>
                  <a:moveTo>
                    <a:pt x="20432" y="19260"/>
                  </a:moveTo>
                  <a:cubicBezTo>
                    <a:pt x="20432" y="19260"/>
                    <a:pt x="16784" y="17280"/>
                    <a:pt x="14303" y="17280"/>
                  </a:cubicBezTo>
                  <a:cubicBezTo>
                    <a:pt x="11968" y="17280"/>
                    <a:pt x="11384" y="19980"/>
                    <a:pt x="11384" y="19980"/>
                  </a:cubicBezTo>
                  <a:cubicBezTo>
                    <a:pt x="11384" y="4140"/>
                    <a:pt x="11384" y="4140"/>
                    <a:pt x="11384" y="4140"/>
                  </a:cubicBezTo>
                  <a:cubicBezTo>
                    <a:pt x="11384" y="4140"/>
                    <a:pt x="11968" y="1260"/>
                    <a:pt x="13719" y="1260"/>
                  </a:cubicBezTo>
                  <a:cubicBezTo>
                    <a:pt x="18535" y="1260"/>
                    <a:pt x="20432" y="3420"/>
                    <a:pt x="20432" y="3420"/>
                  </a:cubicBezTo>
                  <a:lnTo>
                    <a:pt x="20432" y="19260"/>
                  </a:lnTo>
                  <a:close/>
                </a:path>
              </a:pathLst>
            </a:custGeom>
            <a:solidFill>
              <a:srgbClr val="ED7D31"/>
            </a:solidFill>
            <a:ln w="12700">
              <a:miter lim="400000"/>
            </a:ln>
          </p:spPr>
          <p:txBody>
            <a:bodyPr lIns="0" tIns="0" rIns="0" bIns="0"/>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just">
                <a:lnSpc>
                  <a:spcPct val="150000"/>
                </a:lnSpc>
              </a:pPr>
              <a:endParaRPr sz="2100" dirty="0">
                <a:solidFill>
                  <a:srgbClr val="ED7D31"/>
                </a:solidFill>
                <a:latin typeface="Times New Roman" panose="02020603050405020304" pitchFamily="18" charset="0"/>
                <a:ea typeface="微软雅黑" panose="020B0503020204020204" pitchFamily="34" charset="-122"/>
              </a:endParaRPr>
            </a:p>
          </p:txBody>
        </p:sp>
      </p:gr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nvGraphicFramePr>
        <p:xfrm>
          <a:off x="262282" y="1555771"/>
          <a:ext cx="8633460" cy="4210050"/>
        </p:xfrm>
        <a:graphic>
          <a:graphicData uri="http://schemas.openxmlformats.org/drawingml/2006/table">
            <a:tbl>
              <a:tblPr firstRow="1" bandRow="1">
                <a:tableStyleId>{5DA37D80-6434-44D0-A028-1B22A696006F}</a:tableStyleId>
              </a:tblPr>
              <a:tblGrid>
                <a:gridCol w="1334770"/>
                <a:gridCol w="7298690"/>
              </a:tblGrid>
              <a:tr h="1851660">
                <a:tc rowSpan="2">
                  <a:txBody>
                    <a:bodyPr/>
                    <a:lstStyle/>
                    <a:p>
                      <a:pPr marL="0" marR="0" lvl="0" indent="0" algn="ctr" defTabSz="914400" rtl="0" eaLnBrk="1" fontAlgn="auto" latinLnBrk="0" hangingPunct="1">
                        <a:lnSpc>
                          <a:spcPct val="150000"/>
                        </a:lnSpc>
                        <a:spcBef>
                          <a:spcPts val="0"/>
                        </a:spcBef>
                        <a:spcAft>
                          <a:spcPts val="0"/>
                        </a:spcAft>
                        <a:buClrTx/>
                        <a:buSzTx/>
                        <a:buFontTx/>
                        <a:buNone/>
                        <a:defRPr/>
                      </a:pPr>
                      <a:r>
                        <a:rPr lang="zh-CN" altLang="en-US" sz="195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经典情节</a:t>
                      </a:r>
                      <a:endParaRPr lang="zh-CN" altLang="en-US" sz="195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c>
                  <a:txBody>
                    <a:bodyPr/>
                    <a:lstStyle/>
                    <a:p>
                      <a:pPr marL="0" marR="0" lvl="0" indent="0" algn="just" defTabSz="914400" rtl="0" eaLnBrk="1" fontAlgn="auto" latinLnBrk="0" hangingPunct="1">
                        <a:lnSpc>
                          <a:spcPct val="150000"/>
                        </a:lnSpc>
                        <a:spcBef>
                          <a:spcPts val="0"/>
                        </a:spcBef>
                        <a:spcAft>
                          <a:spcPts val="0"/>
                        </a:spcAft>
                        <a:buClrTx/>
                        <a:buSzTx/>
                        <a:buFontTx/>
                        <a:buNone/>
                        <a:defRPr/>
                      </a:pPr>
                      <a:r>
                        <a:rPr lang="zh-CN" altLang="en-US" sz="195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大战流沙河</a:t>
                      </a:r>
                      <a:r>
                        <a:rPr lang="zh-CN" altLang="en-US"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（第二十二回）</a:t>
                      </a:r>
                      <a:r>
                        <a:rPr lang="en-US" altLang="zh-CN"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师徒四人路遇流沙河</a:t>
                      </a:r>
                      <a:r>
                        <a:rPr lang="en-US" altLang="zh-CN"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八戒执九齿钉耙与河妖三次相斗</a:t>
                      </a:r>
                      <a:r>
                        <a:rPr lang="en-US" altLang="zh-CN"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均不能取胜</a:t>
                      </a:r>
                      <a:r>
                        <a:rPr lang="en-US" altLang="zh-CN"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悟空虽智计百出</a:t>
                      </a:r>
                      <a:r>
                        <a:rPr lang="en-US" altLang="zh-CN"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却也江郎才尽</a:t>
                      </a:r>
                      <a:r>
                        <a:rPr lang="en-US" altLang="zh-CN"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后得观音菩萨相助方得渡河</a:t>
                      </a:r>
                      <a:r>
                        <a:rPr lang="en-US" altLang="zh-CN"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后经菩萨点化</a:t>
                      </a:r>
                      <a:r>
                        <a:rPr lang="en-US" altLang="zh-CN"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那河妖才认唐僧为师</a:t>
                      </a:r>
                      <a:r>
                        <a:rPr lang="en-US" altLang="zh-CN"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共取西经</a:t>
                      </a:r>
                      <a:r>
                        <a:rPr lang="en-US" altLang="zh-CN"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此人正是沙和尚</a:t>
                      </a:r>
                      <a:r>
                        <a:rPr lang="en-US" altLang="zh-CN"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沙僧</a:t>
                      </a:r>
                      <a:r>
                        <a:rPr lang="en-US" altLang="zh-CN"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endParaRPr lang="zh-CN" altLang="en-US"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r>
              <a:tr h="2358390">
                <a:tc vMerge="1">
                  <a:tcPr anchor="ctr"/>
                </a:tc>
                <a:tc>
                  <a:txBody>
                    <a:bodyPr/>
                    <a:lstStyle/>
                    <a:p>
                      <a:pPr marL="0" marR="0" lvl="0" indent="0" algn="just" defTabSz="914400" rtl="0" eaLnBrk="1" fontAlgn="auto" latinLnBrk="0" hangingPunct="1">
                        <a:lnSpc>
                          <a:spcPct val="150000"/>
                        </a:lnSpc>
                        <a:spcBef>
                          <a:spcPts val="0"/>
                        </a:spcBef>
                        <a:spcAft>
                          <a:spcPts val="0"/>
                        </a:spcAft>
                        <a:buClrTx/>
                        <a:buSzTx/>
                        <a:buFontTx/>
                        <a:buNone/>
                        <a:defRPr/>
                      </a:pPr>
                      <a:r>
                        <a:rPr lang="zh-CN" altLang="en-US" sz="195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四圣试禅心</a:t>
                      </a:r>
                      <a:r>
                        <a:rPr lang="zh-CN" altLang="en-US"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（第二十三回）</a:t>
                      </a:r>
                      <a:r>
                        <a:rPr lang="en-US" altLang="zh-CN"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为试探师徒的禅心是否坚定</a:t>
                      </a:r>
                      <a:r>
                        <a:rPr lang="en-US" altLang="zh-CN"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四位菩萨（黎山老母</a:t>
                      </a:r>
                      <a:r>
                        <a:rPr lang="en-US" altLang="zh-CN"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观音</a:t>
                      </a:r>
                      <a:r>
                        <a:rPr lang="en-US" altLang="zh-CN"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普贤</a:t>
                      </a:r>
                      <a:r>
                        <a:rPr lang="en-US" altLang="zh-CN"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文殊）化身母女</a:t>
                      </a:r>
                      <a:r>
                        <a:rPr lang="en-US" altLang="zh-CN"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假意要招他们为夫婿</a:t>
                      </a:r>
                      <a:r>
                        <a:rPr lang="en-US" altLang="zh-CN"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唐僧不为所动</a:t>
                      </a:r>
                      <a:r>
                        <a:rPr lang="en-US" altLang="zh-CN"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悟空识破真相</a:t>
                      </a:r>
                      <a:r>
                        <a:rPr lang="en-US" altLang="zh-CN"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沙僧一心跟随师父</a:t>
                      </a:r>
                      <a:r>
                        <a:rPr lang="en-US" altLang="zh-CN"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八戒却动了凡心</a:t>
                      </a:r>
                      <a:r>
                        <a:rPr lang="en-US" altLang="zh-CN"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四圣用“撞天婚”戏弄八戒</a:t>
                      </a:r>
                      <a:r>
                        <a:rPr lang="en-US" altLang="zh-CN"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最后八戒被四圣设计用珍珠嵌汗衫捆住</a:t>
                      </a:r>
                      <a:r>
                        <a:rPr lang="en-US" altLang="zh-CN"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吊在树上</a:t>
                      </a:r>
                      <a:r>
                        <a:rPr lang="en-US" altLang="zh-CN"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endParaRPr lang="zh-CN" altLang="en-US"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r>
            </a:tbl>
          </a:graphicData>
        </a:graphic>
      </p:graphicFrame>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nvGraphicFramePr>
        <p:xfrm>
          <a:off x="262282" y="1555771"/>
          <a:ext cx="8633460" cy="2948940"/>
        </p:xfrm>
        <a:graphic>
          <a:graphicData uri="http://schemas.openxmlformats.org/drawingml/2006/table">
            <a:tbl>
              <a:tblPr firstRow="1" bandRow="1">
                <a:tableStyleId>{5DA37D80-6434-44D0-A028-1B22A696006F}</a:tableStyleId>
              </a:tblPr>
              <a:tblGrid>
                <a:gridCol w="1253490"/>
                <a:gridCol w="7379970"/>
              </a:tblGrid>
              <a:tr h="2948940">
                <a:tc>
                  <a:txBody>
                    <a:bodyPr/>
                    <a:lstStyle/>
                    <a:p>
                      <a:pPr marL="0" marR="0" lvl="0" indent="0" algn="ctr" defTabSz="914400" rtl="0" eaLnBrk="1" fontAlgn="auto" latinLnBrk="0" hangingPunct="1">
                        <a:lnSpc>
                          <a:spcPct val="150000"/>
                        </a:lnSpc>
                        <a:spcBef>
                          <a:spcPts val="0"/>
                        </a:spcBef>
                        <a:spcAft>
                          <a:spcPts val="0"/>
                        </a:spcAft>
                        <a:buClrTx/>
                        <a:buSzTx/>
                        <a:buFontTx/>
                        <a:buNone/>
                        <a:defRPr/>
                      </a:pPr>
                      <a:r>
                        <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经典情节</a:t>
                      </a:r>
                      <a:endPar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c>
                  <a:txBody>
                    <a:bodyPr/>
                    <a:lstStyle/>
                    <a:p>
                      <a:pPr marL="0" marR="0" lvl="0" indent="0" algn="just" defTabSz="914400" rtl="0" eaLnBrk="1" fontAlgn="auto" latinLnBrk="0" hangingPunct="1">
                        <a:lnSpc>
                          <a:spcPct val="150000"/>
                        </a:lnSpc>
                        <a:spcBef>
                          <a:spcPts val="0"/>
                        </a:spcBef>
                        <a:spcAft>
                          <a:spcPts val="0"/>
                        </a:spcAft>
                        <a:buClrTx/>
                        <a:buSzTx/>
                        <a:buFontTx/>
                        <a:buNone/>
                        <a:defRPr/>
                      </a:pPr>
                      <a:r>
                        <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三打白骨精</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（第二十七回）</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唐僧师徒取经路上经过一座高山</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山中的妖精白骨夫人想吃唐僧肉</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又惧怕唐僧身边的徒弟</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因此她先后三次分别变成村姑</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寻找女儿的老婆婆及老公公来欺骗唐僧</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伺机下手</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可每次都被火眼金睛的孙悟空识破</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孙悟空三次棒打白骨精</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前两次被她逃脱了真身</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第三次在土地山神的帮助下终于杀了这个妖怪</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让她现出了原形</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endPar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r>
            </a:tbl>
          </a:graphicData>
        </a:graphic>
      </p:graphicFrame>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nvGraphicFramePr>
        <p:xfrm>
          <a:off x="262282" y="1555771"/>
          <a:ext cx="8633460" cy="3909060"/>
        </p:xfrm>
        <a:graphic>
          <a:graphicData uri="http://schemas.openxmlformats.org/drawingml/2006/table">
            <a:tbl>
              <a:tblPr firstRow="1" bandRow="1">
                <a:tableStyleId>{5DA37D80-6434-44D0-A028-1B22A696006F}</a:tableStyleId>
              </a:tblPr>
              <a:tblGrid>
                <a:gridCol w="1315085"/>
                <a:gridCol w="7318375"/>
              </a:tblGrid>
              <a:tr h="3909060">
                <a:tc>
                  <a:txBody>
                    <a:bodyPr/>
                    <a:lstStyle/>
                    <a:p>
                      <a:pPr marL="0" marR="0" lvl="0" indent="0" algn="ctr" defTabSz="914400" rtl="0" eaLnBrk="1" fontAlgn="auto" latinLnBrk="0" hangingPunct="1">
                        <a:lnSpc>
                          <a:spcPct val="150000"/>
                        </a:lnSpc>
                        <a:spcBef>
                          <a:spcPts val="0"/>
                        </a:spcBef>
                        <a:spcAft>
                          <a:spcPts val="0"/>
                        </a:spcAft>
                        <a:buClrTx/>
                        <a:buSzTx/>
                        <a:buFontTx/>
                        <a:buNone/>
                        <a:defRPr/>
                      </a:pPr>
                      <a:r>
                        <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经典情节</a:t>
                      </a:r>
                      <a:endPar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c>
                  <a:txBody>
                    <a:bodyPr/>
                    <a:lstStyle/>
                    <a:p>
                      <a:pPr marL="0" marR="0" lvl="0" indent="0" algn="just" defTabSz="914400" rtl="0" eaLnBrk="1" fontAlgn="auto" latinLnBrk="0" hangingPunct="1">
                        <a:lnSpc>
                          <a:spcPct val="150000"/>
                        </a:lnSpc>
                        <a:spcBef>
                          <a:spcPts val="0"/>
                        </a:spcBef>
                        <a:spcAft>
                          <a:spcPts val="0"/>
                        </a:spcAft>
                        <a:buClrTx/>
                        <a:buSzTx/>
                        <a:buFontTx/>
                        <a:buNone/>
                        <a:defRPr/>
                      </a:pPr>
                      <a:r>
                        <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义激美猴王</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（第三十一回）</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师徒三人去到宝象国</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国王思念女儿</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恳请八戒</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沙僧上山降妖</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二人不是妖怪对手</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沙僧被擒</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八戒逃回馆驿</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黄袍怪变作俊俏郎君</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去国中拜见岳父</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并施展妖法</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将唐僧变作老虎囚禁于笼中</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白龙马为救师父</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变作宫女</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伺机刺杀黄袍怪</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后受伤潜入水中</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八戒来到花果山</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用激将法请回孙悟空</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悟空与八戒双战黄袍怪</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原来黄袍怪是二十八星宿之一</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奎木狼星下界</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悟空请二十七星宿将他召回天廷</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悟空破除妖法</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帮师父恢复原形</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师徒重归于好</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endPar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r>
            </a:tbl>
          </a:graphicData>
        </a:graphic>
      </p:graphicFrame>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nvGraphicFramePr>
        <p:xfrm>
          <a:off x="262282" y="1555771"/>
          <a:ext cx="8633460" cy="2948940"/>
        </p:xfrm>
        <a:graphic>
          <a:graphicData uri="http://schemas.openxmlformats.org/drawingml/2006/table">
            <a:tbl>
              <a:tblPr firstRow="1" bandRow="1">
                <a:tableStyleId>{5DA37D80-6434-44D0-A028-1B22A696006F}</a:tableStyleId>
              </a:tblPr>
              <a:tblGrid>
                <a:gridCol w="1253490"/>
                <a:gridCol w="7379970"/>
              </a:tblGrid>
              <a:tr h="2948940">
                <a:tc>
                  <a:txBody>
                    <a:bodyPr/>
                    <a:lstStyle/>
                    <a:p>
                      <a:pPr marL="0" marR="0" lvl="0" indent="0" algn="ctr" defTabSz="914400" rtl="0" eaLnBrk="1" fontAlgn="auto" latinLnBrk="0" hangingPunct="1">
                        <a:lnSpc>
                          <a:spcPct val="150000"/>
                        </a:lnSpc>
                        <a:spcBef>
                          <a:spcPts val="0"/>
                        </a:spcBef>
                        <a:spcAft>
                          <a:spcPts val="0"/>
                        </a:spcAft>
                        <a:buClrTx/>
                        <a:buSzTx/>
                        <a:buFontTx/>
                        <a:buNone/>
                        <a:defRPr/>
                      </a:pPr>
                      <a:r>
                        <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经典情节</a:t>
                      </a:r>
                      <a:endPar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c>
                  <a:txBody>
                    <a:bodyPr/>
                    <a:lstStyle/>
                    <a:p>
                      <a:pPr marL="0" marR="0" lvl="0" indent="0" algn="just" defTabSz="914400" rtl="0" eaLnBrk="1" fontAlgn="auto" latinLnBrk="0" hangingPunct="1">
                        <a:lnSpc>
                          <a:spcPct val="150000"/>
                        </a:lnSpc>
                        <a:spcBef>
                          <a:spcPts val="0"/>
                        </a:spcBef>
                        <a:spcAft>
                          <a:spcPts val="0"/>
                        </a:spcAft>
                        <a:buClrTx/>
                        <a:buSzTx/>
                        <a:buFontTx/>
                        <a:buNone/>
                        <a:defRPr/>
                      </a:pPr>
                      <a:r>
                        <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斗金角大王</a:t>
                      </a:r>
                      <a:r>
                        <a:rPr lang="en-US" altLang="zh-CN"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银角大王</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（第三十二</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三十五回）</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孙悟空通过变化</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骗得了金角大王和银角大王的三件宝贝</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但因不会使用反被吸进葫芦</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孙悟空谎称被化成了脓水</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趁机逃脱</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后又化作小妖再次偷得葫芦</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把银角大王吸进葫芦</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和金角大王打斗时</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孙悟空用一根毫毛变作假身</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真身到洞里偷得玉净瓶</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把金角大王吸进玉净瓶</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endPar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r>
            </a:tbl>
          </a:graphicData>
        </a:graphic>
      </p:graphicFrame>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nvGraphicFramePr>
        <p:xfrm>
          <a:off x="262282" y="1555771"/>
          <a:ext cx="8633460" cy="4080510"/>
        </p:xfrm>
        <a:graphic>
          <a:graphicData uri="http://schemas.openxmlformats.org/drawingml/2006/table">
            <a:tbl>
              <a:tblPr firstRow="1" bandRow="1">
                <a:tableStyleId>{5DA37D80-6434-44D0-A028-1B22A696006F}</a:tableStyleId>
              </a:tblPr>
              <a:tblGrid>
                <a:gridCol w="1253490"/>
                <a:gridCol w="7379970"/>
              </a:tblGrid>
              <a:tr h="4080510">
                <a:tc>
                  <a:txBody>
                    <a:bodyPr/>
                    <a:lstStyle/>
                    <a:p>
                      <a:pPr marL="0" marR="0" lvl="0" indent="0" algn="ctr" defTabSz="914400" rtl="0" eaLnBrk="1" fontAlgn="auto" latinLnBrk="0" hangingPunct="1">
                        <a:lnSpc>
                          <a:spcPct val="150000"/>
                        </a:lnSpc>
                        <a:spcBef>
                          <a:spcPts val="0"/>
                        </a:spcBef>
                        <a:spcAft>
                          <a:spcPts val="0"/>
                        </a:spcAft>
                        <a:buClrTx/>
                        <a:buSzTx/>
                        <a:buFontTx/>
                        <a:buNone/>
                        <a:defRPr/>
                      </a:pPr>
                      <a:r>
                        <a:rPr lang="zh-CN" altLang="en-US" sz="195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经典情节</a:t>
                      </a:r>
                      <a:endParaRPr lang="zh-CN" altLang="en-US" sz="195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c>
                  <a:txBody>
                    <a:bodyPr/>
                    <a:lstStyle/>
                    <a:p>
                      <a:pPr marL="0" marR="0" lvl="0" indent="0" algn="just" defTabSz="914400" rtl="0" eaLnBrk="1" fontAlgn="auto" latinLnBrk="0" hangingPunct="1">
                        <a:lnSpc>
                          <a:spcPct val="150000"/>
                        </a:lnSpc>
                        <a:spcBef>
                          <a:spcPts val="0"/>
                        </a:spcBef>
                        <a:spcAft>
                          <a:spcPts val="0"/>
                        </a:spcAft>
                        <a:buClrTx/>
                        <a:buSzTx/>
                        <a:buFontTx/>
                        <a:buNone/>
                        <a:defRPr/>
                      </a:pPr>
                      <a:r>
                        <a:rPr lang="zh-CN" altLang="en-US" sz="195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车迟国斗法</a:t>
                      </a:r>
                      <a:r>
                        <a:rPr lang="zh-CN" altLang="en-US"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（第四十五回）</a:t>
                      </a:r>
                      <a:r>
                        <a:rPr lang="en-US" altLang="zh-CN"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唐僧师徒四人来到车迟国</a:t>
                      </a:r>
                      <a:r>
                        <a:rPr lang="en-US" altLang="zh-CN"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因佛道之争和前夜宿怨争执</a:t>
                      </a:r>
                      <a:r>
                        <a:rPr lang="en-US" altLang="zh-CN"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恰逢众百姓来求国师祈雨</a:t>
                      </a:r>
                      <a:r>
                        <a:rPr lang="en-US" altLang="zh-CN"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国王就命唐僧和国师赌祈雨</a:t>
                      </a:r>
                      <a:r>
                        <a:rPr lang="en-US" altLang="zh-CN"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在悟空的帮助下</a:t>
                      </a:r>
                      <a:r>
                        <a:rPr lang="en-US" altLang="zh-CN"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唐僧祈雨即来</a:t>
                      </a:r>
                      <a:r>
                        <a:rPr lang="en-US" altLang="zh-CN"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而虎力大仙不能亦不服</a:t>
                      </a:r>
                      <a:r>
                        <a:rPr lang="en-US" altLang="zh-CN"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羊力大仙又从中作梗</a:t>
                      </a:r>
                      <a:r>
                        <a:rPr lang="en-US" altLang="zh-CN"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要与唐僧赌隔板猜物</a:t>
                      </a:r>
                      <a:r>
                        <a:rPr lang="en-US" altLang="zh-CN"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又被悟空暗中捉弄而失败</a:t>
                      </a:r>
                      <a:r>
                        <a:rPr lang="en-US" altLang="zh-CN"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国师又要和唐僧比高台坐禅</a:t>
                      </a:r>
                      <a:r>
                        <a:rPr lang="en-US" altLang="zh-CN"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悟空化彩云使唐僧登高台</a:t>
                      </a:r>
                      <a:r>
                        <a:rPr lang="en-US" altLang="zh-CN"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又捉去鹿力大仙暗害唐僧的臭虫</a:t>
                      </a:r>
                      <a:r>
                        <a:rPr lang="en-US" altLang="zh-CN"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然后化为一条蜈蚣</a:t>
                      </a:r>
                      <a:r>
                        <a:rPr lang="en-US" altLang="zh-CN"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使鹿力大仙从高台上摔下来</a:t>
                      </a:r>
                      <a:r>
                        <a:rPr lang="en-US" altLang="zh-CN"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虎力大仙恼羞成怒</a:t>
                      </a:r>
                      <a:r>
                        <a:rPr lang="en-US" altLang="zh-CN"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与悟空赌利刀砍头</a:t>
                      </a:r>
                      <a:r>
                        <a:rPr lang="en-US" altLang="zh-CN"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鹿力大仙赌剖腹剜心</a:t>
                      </a:r>
                      <a:r>
                        <a:rPr lang="en-US" altLang="zh-CN"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羊力大仙赌赤身下油锅</a:t>
                      </a:r>
                      <a:r>
                        <a:rPr lang="en-US" altLang="zh-CN"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但一一被悟空所破</a:t>
                      </a:r>
                      <a:r>
                        <a:rPr lang="en-US" altLang="zh-CN"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三国师都死于非命</a:t>
                      </a:r>
                      <a:r>
                        <a:rPr lang="en-US" altLang="zh-CN"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现身才知是虎</a:t>
                      </a:r>
                      <a:r>
                        <a:rPr lang="en-US" altLang="zh-CN"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鹿和羊</a:t>
                      </a:r>
                      <a:r>
                        <a:rPr lang="en-US" altLang="zh-CN"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国王见状</a:t>
                      </a:r>
                      <a:r>
                        <a:rPr lang="en-US" altLang="zh-CN"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心悦诚服</a:t>
                      </a:r>
                      <a:r>
                        <a:rPr lang="en-US" altLang="zh-CN"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换关文送唐僧师徒西行登程</a:t>
                      </a:r>
                      <a:r>
                        <a:rPr lang="en-US" altLang="zh-CN"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endParaRPr lang="zh-CN" altLang="en-US"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r>
            </a:tbl>
          </a:graphicData>
        </a:graphic>
      </p:graphicFrame>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nvGraphicFramePr>
        <p:xfrm>
          <a:off x="262282" y="1555771"/>
          <a:ext cx="8633460" cy="3429000"/>
        </p:xfrm>
        <a:graphic>
          <a:graphicData uri="http://schemas.openxmlformats.org/drawingml/2006/table">
            <a:tbl>
              <a:tblPr firstRow="1" bandRow="1">
                <a:tableStyleId>{5DA37D80-6434-44D0-A028-1B22A696006F}</a:tableStyleId>
              </a:tblPr>
              <a:tblGrid>
                <a:gridCol w="1253490"/>
                <a:gridCol w="7379970"/>
              </a:tblGrid>
              <a:tr h="3429000">
                <a:tc>
                  <a:txBody>
                    <a:bodyPr/>
                    <a:lstStyle/>
                    <a:p>
                      <a:pPr marL="0" marR="0" lvl="0" indent="0" algn="ctr" defTabSz="914400" rtl="0" eaLnBrk="1" fontAlgn="auto" latinLnBrk="0" hangingPunct="1">
                        <a:lnSpc>
                          <a:spcPct val="150000"/>
                        </a:lnSpc>
                        <a:spcBef>
                          <a:spcPts val="0"/>
                        </a:spcBef>
                        <a:spcAft>
                          <a:spcPts val="0"/>
                        </a:spcAft>
                        <a:buClrTx/>
                        <a:buSzTx/>
                        <a:buFontTx/>
                        <a:buNone/>
                        <a:defRPr/>
                      </a:pPr>
                      <a:r>
                        <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经典情节</a:t>
                      </a:r>
                      <a:endPar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c>
                  <a:txBody>
                    <a:bodyPr/>
                    <a:lstStyle/>
                    <a:p>
                      <a:pPr marL="0" marR="0" lvl="0" indent="0" algn="just" defTabSz="914400" rtl="0" eaLnBrk="1" fontAlgn="auto" latinLnBrk="0" hangingPunct="1">
                        <a:lnSpc>
                          <a:spcPct val="150000"/>
                        </a:lnSpc>
                        <a:spcBef>
                          <a:spcPts val="0"/>
                        </a:spcBef>
                        <a:spcAft>
                          <a:spcPts val="0"/>
                        </a:spcAft>
                        <a:buClrTx/>
                        <a:buSzTx/>
                        <a:buFontTx/>
                        <a:buNone/>
                        <a:defRPr/>
                      </a:pPr>
                      <a:r>
                        <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计脱女儿国</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（第五十四</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五十五回）</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唐僧师徒来到西梁女国</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八戒误食子母河的水而怀孕</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为救师弟</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悟空与掌握去胎井水的蝎子精展开斗争</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而西梁女王又看中了唐僧</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要以身相许</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让出王位</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唐僧师徒无可奈何</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悟空设计逃出西梁女国</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琵琶洞的蝎子女妖又乘机抢去唐僧</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女王为救唐僧被蝎子精毁容</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悟空</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八戒</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沙僧与蝎子精展开殊死搏斗</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沙僧以水克火击败蝎子精</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救出唐僧</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悟空用法使女王恢复容貌</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endPar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r>
            </a:tbl>
          </a:graphicData>
        </a:graphic>
      </p:graphicFrame>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nvGraphicFramePr>
        <p:xfrm>
          <a:off x="262282" y="1555771"/>
          <a:ext cx="8633460" cy="3429000"/>
        </p:xfrm>
        <a:graphic>
          <a:graphicData uri="http://schemas.openxmlformats.org/drawingml/2006/table">
            <a:tbl>
              <a:tblPr firstRow="1" bandRow="1">
                <a:tableStyleId>{5DA37D80-6434-44D0-A028-1B22A696006F}</a:tableStyleId>
              </a:tblPr>
              <a:tblGrid>
                <a:gridCol w="1253490"/>
                <a:gridCol w="7379970"/>
              </a:tblGrid>
              <a:tr h="3429000">
                <a:tc>
                  <a:txBody>
                    <a:bodyPr/>
                    <a:lstStyle/>
                    <a:p>
                      <a:pPr marL="0" marR="0" lvl="0" indent="0" algn="ctr" defTabSz="914400" rtl="0" eaLnBrk="1" fontAlgn="auto" latinLnBrk="0" hangingPunct="1">
                        <a:lnSpc>
                          <a:spcPct val="150000"/>
                        </a:lnSpc>
                        <a:spcBef>
                          <a:spcPts val="0"/>
                        </a:spcBef>
                        <a:spcAft>
                          <a:spcPts val="0"/>
                        </a:spcAft>
                        <a:buClrTx/>
                        <a:buSzTx/>
                        <a:buFontTx/>
                        <a:buNone/>
                        <a:defRPr/>
                      </a:pPr>
                      <a:r>
                        <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经典情节</a:t>
                      </a:r>
                      <a:endPar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c>
                  <a:txBody>
                    <a:bodyPr/>
                    <a:lstStyle/>
                    <a:p>
                      <a:pPr marL="0" marR="0" lvl="0" indent="0" algn="just" defTabSz="914400" rtl="0" eaLnBrk="1" fontAlgn="auto" latinLnBrk="0" hangingPunct="1">
                        <a:lnSpc>
                          <a:spcPct val="150000"/>
                        </a:lnSpc>
                        <a:spcBef>
                          <a:spcPts val="0"/>
                        </a:spcBef>
                        <a:spcAft>
                          <a:spcPts val="0"/>
                        </a:spcAft>
                        <a:buClrTx/>
                        <a:buSzTx/>
                        <a:buFontTx/>
                        <a:buNone/>
                        <a:defRPr/>
                      </a:pPr>
                      <a:r>
                        <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三借芭蕉扇</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（第五十九</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六十一回）</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唐僧师徒来到火焰山</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无法经过</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孙悟空第一次去找铁扇公主借芭蕉扇</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却被铁扇公主扇飞了十万八千里</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第二次他借来定风珠</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铁扇公主虽然没把他扇走</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却紧闭大门</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万般无奈时他只好去找牛魔王想办法</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可牛魔王恼恨孙悟空把红孩儿送到观音身旁</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不肯帮他</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无奈他只好假扮牛魔王</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虽然骗得了芭蕉扇</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却又被牛魔王变成的猪八戒反骗回去</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第三次他只好去找观音帮忙</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方借来芭蕉扇</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endPar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r>
            </a:tbl>
          </a:graphicData>
        </a:graphic>
      </p:graphicFrame>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nvGraphicFramePr>
        <p:xfrm>
          <a:off x="262282" y="1555771"/>
          <a:ext cx="8633460" cy="3909060"/>
        </p:xfrm>
        <a:graphic>
          <a:graphicData uri="http://schemas.openxmlformats.org/drawingml/2006/table">
            <a:tbl>
              <a:tblPr firstRow="1" bandRow="1">
                <a:tableStyleId>{5DA37D80-6434-44D0-A028-1B22A696006F}</a:tableStyleId>
              </a:tblPr>
              <a:tblGrid>
                <a:gridCol w="1253490"/>
                <a:gridCol w="7379970"/>
              </a:tblGrid>
              <a:tr h="3909060">
                <a:tc>
                  <a:txBody>
                    <a:bodyPr/>
                    <a:lstStyle/>
                    <a:p>
                      <a:pPr marL="0" marR="0" lvl="0" indent="0" algn="ctr" defTabSz="914400" rtl="0" eaLnBrk="1" fontAlgn="auto" latinLnBrk="0" hangingPunct="1">
                        <a:lnSpc>
                          <a:spcPct val="150000"/>
                        </a:lnSpc>
                        <a:spcBef>
                          <a:spcPts val="0"/>
                        </a:spcBef>
                        <a:spcAft>
                          <a:spcPts val="0"/>
                        </a:spcAft>
                        <a:buClrTx/>
                        <a:buSzTx/>
                        <a:buFontTx/>
                        <a:buNone/>
                        <a:defRPr/>
                      </a:pPr>
                      <a:r>
                        <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艺术特色</a:t>
                      </a:r>
                      <a:endPar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c>
                  <a:txBody>
                    <a:bodyPr/>
                    <a:lstStyle/>
                    <a:p>
                      <a:pPr marL="0" marR="0" lvl="0" indent="0" algn="just" defTabSz="914400" rtl="0" eaLnBrk="1" fontAlgn="auto" latinLnBrk="0" hangingPunct="1">
                        <a:lnSpc>
                          <a:spcPct val="150000"/>
                        </a:lnSpc>
                        <a:spcBef>
                          <a:spcPts val="0"/>
                        </a:spcBef>
                        <a:spcAft>
                          <a:spcPts val="0"/>
                        </a:spcAft>
                        <a:buClrTx/>
                        <a:buSzTx/>
                        <a:buFontTx/>
                        <a:buNone/>
                        <a:defRPr/>
                      </a:pP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①塑造的人物既有个性</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又有共性</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既有魔气</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又有人气</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仙气</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p>
                      <a:pPr marL="0" marR="0" lvl="0" indent="0" algn="just" defTabSz="914400" rtl="0" eaLnBrk="1" fontAlgn="auto" latinLnBrk="0" hangingPunct="1">
                        <a:lnSpc>
                          <a:spcPct val="150000"/>
                        </a:lnSpc>
                        <a:spcBef>
                          <a:spcPts val="0"/>
                        </a:spcBef>
                        <a:spcAft>
                          <a:spcPts val="0"/>
                        </a:spcAft>
                        <a:buClrTx/>
                        <a:buSzTx/>
                        <a:buFontTx/>
                        <a:buNone/>
                        <a:defRPr/>
                      </a:pP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②</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巧妙结合故事情节</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在尖锐的矛盾冲突中</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充分显示人物复杂的内心世界</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突出人物性格</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使其有血有肉</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栩栩如生</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斗争越复杂</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人物内心展现就越充分</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p>
                      <a:pPr marL="0" marR="0" lvl="0" indent="0" algn="just" defTabSz="914400" rtl="0" eaLnBrk="1" fontAlgn="auto" latinLnBrk="0" hangingPunct="1">
                        <a:lnSpc>
                          <a:spcPct val="150000"/>
                        </a:lnSpc>
                        <a:spcBef>
                          <a:spcPts val="0"/>
                        </a:spcBef>
                        <a:spcAft>
                          <a:spcPts val="0"/>
                        </a:spcAft>
                        <a:buClrTx/>
                        <a:buSzTx/>
                        <a:buFontTx/>
                        <a:buNone/>
                        <a:defRPr/>
                      </a:pP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③</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用幽默</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讽刺的手法来抨击现实</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增添了故事情趣</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p>
                      <a:pPr marL="0" marR="0" lvl="0" indent="0" algn="just" defTabSz="914400" rtl="0" eaLnBrk="1" fontAlgn="auto" latinLnBrk="0" hangingPunct="1">
                        <a:lnSpc>
                          <a:spcPct val="150000"/>
                        </a:lnSpc>
                        <a:spcBef>
                          <a:spcPts val="0"/>
                        </a:spcBef>
                        <a:spcAft>
                          <a:spcPts val="0"/>
                        </a:spcAft>
                        <a:buClrTx/>
                        <a:buSzTx/>
                        <a:buFontTx/>
                        <a:buNone/>
                        <a:defRPr/>
                      </a:pP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④</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用生动贴切的对话</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来突出人物性格</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p>
                      <a:pPr marL="0" marR="0" lvl="0" indent="0" algn="just" defTabSz="914400" rtl="0" eaLnBrk="1" fontAlgn="auto" latinLnBrk="0" hangingPunct="1">
                        <a:lnSpc>
                          <a:spcPct val="150000"/>
                        </a:lnSpc>
                        <a:spcBef>
                          <a:spcPts val="0"/>
                        </a:spcBef>
                        <a:spcAft>
                          <a:spcPts val="0"/>
                        </a:spcAft>
                        <a:buClrTx/>
                        <a:buSzTx/>
                        <a:buFontTx/>
                        <a:buNone/>
                        <a:defRPr/>
                      </a:pP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⑤</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小说虽然是长篇巨作</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但却是由许许多多的短篇小故事连缀而成</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endPar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r>
            </a:tbl>
          </a:graphicData>
        </a:graphic>
      </p:graphicFrame>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nvGraphicFramePr>
        <p:xfrm>
          <a:off x="532058" y="2195298"/>
          <a:ext cx="8111490" cy="1953895"/>
        </p:xfrm>
        <a:graphic>
          <a:graphicData uri="http://schemas.openxmlformats.org/drawingml/2006/table">
            <a:tbl>
              <a:tblPr firstRow="1" bandRow="1">
                <a:tableStyleId>{5DA37D80-6434-44D0-A028-1B22A696006F}</a:tableStyleId>
              </a:tblPr>
              <a:tblGrid>
                <a:gridCol w="1364615"/>
                <a:gridCol w="6746875"/>
              </a:tblGrid>
              <a:tr h="1953895">
                <a:tc>
                  <a:txBody>
                    <a:bodyPr/>
                    <a:lstStyle/>
                    <a:p>
                      <a:pPr algn="ctr">
                        <a:lnSpc>
                          <a:spcPct val="150000"/>
                        </a:lnSpc>
                      </a:pPr>
                      <a:r>
                        <a:rPr lang="zh-CN" altLang="en-US" sz="2100" b="1" dirty="0" smtClean="0">
                          <a:latin typeface="Times New Roman" panose="02020603050405020304" pitchFamily="18" charset="0"/>
                          <a:ea typeface="微软雅黑" panose="020B0503020204020204" pitchFamily="34" charset="-122"/>
                          <a:cs typeface="Times New Roman" panose="02020603050405020304" pitchFamily="18" charset="0"/>
                        </a:rPr>
                        <a:t>作者简介</a:t>
                      </a:r>
                      <a:endParaRPr lang="en-US" altLang="zh-CN" sz="2100" b="1" dirty="0" smtClean="0">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c>
                  <a:txBody>
                    <a:bodyPr/>
                    <a:lstStyle/>
                    <a:p>
                      <a:pPr algn="just">
                        <a:lnSpc>
                          <a:spcPct val="150000"/>
                        </a:lnSpc>
                      </a:pPr>
                      <a:r>
                        <a:rPr lang="zh-CN" altLang="en-US" sz="2100" b="0" dirty="0" smtClean="0">
                          <a:solidFill>
                            <a:srgbClr val="FF00FF"/>
                          </a:solidFill>
                          <a:latin typeface="Times New Roman" panose="02020603050405020304" pitchFamily="18" charset="0"/>
                          <a:ea typeface="微软雅黑" panose="020B0503020204020204" pitchFamily="34" charset="-122"/>
                          <a:cs typeface="Times New Roman" panose="02020603050405020304" pitchFamily="18" charset="0"/>
                        </a:rPr>
                        <a:t>老舍</a:t>
                      </a:r>
                      <a:r>
                        <a:rPr lang="en-US" altLang="zh-CN" sz="2100" b="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dirty="0" smtClean="0">
                          <a:latin typeface="Times New Roman" panose="02020603050405020304" pitchFamily="18" charset="0"/>
                          <a:ea typeface="微软雅黑" panose="020B0503020204020204" pitchFamily="34" charset="-122"/>
                          <a:cs typeface="Times New Roman" panose="02020603050405020304" pitchFamily="18" charset="0"/>
                        </a:rPr>
                        <a:t>原名</a:t>
                      </a:r>
                      <a:r>
                        <a:rPr lang="zh-CN" altLang="en-US" sz="2100" b="0" dirty="0" smtClean="0">
                          <a:solidFill>
                            <a:srgbClr val="FF00FF"/>
                          </a:solidFill>
                          <a:latin typeface="Times New Roman" panose="02020603050405020304" pitchFamily="18" charset="0"/>
                          <a:ea typeface="微软雅黑" panose="020B0503020204020204" pitchFamily="34" charset="-122"/>
                          <a:cs typeface="Times New Roman" panose="02020603050405020304" pitchFamily="18" charset="0"/>
                        </a:rPr>
                        <a:t>舒庆春</a:t>
                      </a:r>
                      <a:r>
                        <a:rPr lang="en-US" altLang="zh-CN" sz="2100" b="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dirty="0" smtClean="0">
                          <a:latin typeface="Times New Roman" panose="02020603050405020304" pitchFamily="18" charset="0"/>
                          <a:ea typeface="微软雅黑" panose="020B0503020204020204" pitchFamily="34" charset="-122"/>
                          <a:cs typeface="Times New Roman" panose="02020603050405020304" pitchFamily="18" charset="0"/>
                        </a:rPr>
                        <a:t>字</a:t>
                      </a:r>
                      <a:r>
                        <a:rPr lang="zh-CN" altLang="en-US" sz="2100" b="0" dirty="0" smtClean="0">
                          <a:solidFill>
                            <a:srgbClr val="FF00FF"/>
                          </a:solidFill>
                          <a:latin typeface="Times New Roman" panose="02020603050405020304" pitchFamily="18" charset="0"/>
                          <a:ea typeface="微软雅黑" panose="020B0503020204020204" pitchFamily="34" charset="-122"/>
                          <a:cs typeface="Times New Roman" panose="02020603050405020304" pitchFamily="18" charset="0"/>
                        </a:rPr>
                        <a:t>舍予</a:t>
                      </a:r>
                      <a:r>
                        <a:rPr lang="en-US" altLang="zh-CN" sz="2100" b="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dirty="0" smtClean="0">
                          <a:latin typeface="Times New Roman" panose="02020603050405020304" pitchFamily="18" charset="0"/>
                          <a:ea typeface="微软雅黑" panose="020B0503020204020204" pitchFamily="34" charset="-122"/>
                          <a:cs typeface="Times New Roman" panose="02020603050405020304" pitchFamily="18" charset="0"/>
                        </a:rPr>
                        <a:t>中国现代著名</a:t>
                      </a:r>
                      <a:r>
                        <a:rPr lang="zh-CN" altLang="en-US" sz="2100" b="0" dirty="0" smtClean="0">
                          <a:solidFill>
                            <a:srgbClr val="FF00FF"/>
                          </a:solidFill>
                          <a:latin typeface="Times New Roman" panose="02020603050405020304" pitchFamily="18" charset="0"/>
                          <a:ea typeface="微软雅黑" panose="020B0503020204020204" pitchFamily="34" charset="-122"/>
                          <a:cs typeface="Times New Roman" panose="02020603050405020304" pitchFamily="18" charset="0"/>
                        </a:rPr>
                        <a:t>文学家</a:t>
                      </a:r>
                      <a:r>
                        <a:rPr lang="en-US" altLang="zh-CN" sz="2100" b="0" dirty="0" smtClean="0">
                          <a:solidFill>
                            <a:srgbClr val="FF00FF"/>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dirty="0" smtClean="0">
                          <a:solidFill>
                            <a:srgbClr val="FF00FF"/>
                          </a:solidFill>
                          <a:latin typeface="Times New Roman" panose="02020603050405020304" pitchFamily="18" charset="0"/>
                          <a:ea typeface="微软雅黑" panose="020B0503020204020204" pitchFamily="34" charset="-122"/>
                          <a:cs typeface="Times New Roman" panose="02020603050405020304" pitchFamily="18" charset="0"/>
                        </a:rPr>
                        <a:t>小说家</a:t>
                      </a:r>
                      <a:r>
                        <a:rPr lang="en-US" altLang="zh-CN" sz="2100" b="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dirty="0" smtClean="0">
                          <a:latin typeface="Times New Roman" panose="02020603050405020304" pitchFamily="18" charset="0"/>
                          <a:ea typeface="微软雅黑" panose="020B0503020204020204" pitchFamily="34" charset="-122"/>
                          <a:cs typeface="Times New Roman" panose="02020603050405020304" pitchFamily="18" charset="0"/>
                        </a:rPr>
                        <a:t>被誉为“人民艺术家”</a:t>
                      </a:r>
                      <a:r>
                        <a:rPr lang="en-US" altLang="zh-CN" sz="2100" b="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dirty="0" smtClean="0">
                          <a:latin typeface="Times New Roman" panose="02020603050405020304" pitchFamily="18" charset="0"/>
                          <a:ea typeface="微软雅黑" panose="020B0503020204020204" pitchFamily="34" charset="-122"/>
                          <a:cs typeface="Times New Roman" panose="02020603050405020304" pitchFamily="18" charset="0"/>
                        </a:rPr>
                        <a:t>代表作有</a:t>
                      </a:r>
                      <a:r>
                        <a:rPr lang="en-US" altLang="zh-CN" sz="2100" b="0" dirty="0" smtClean="0">
                          <a:solidFill>
                            <a:srgbClr val="FF00FF"/>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dirty="0" smtClean="0">
                          <a:solidFill>
                            <a:srgbClr val="FF00FF"/>
                          </a:solidFill>
                          <a:latin typeface="Times New Roman" panose="02020603050405020304" pitchFamily="18" charset="0"/>
                          <a:ea typeface="微软雅黑" panose="020B0503020204020204" pitchFamily="34" charset="-122"/>
                          <a:cs typeface="Times New Roman" panose="02020603050405020304" pitchFamily="18" charset="0"/>
                        </a:rPr>
                        <a:t>骆驼祥子</a:t>
                      </a:r>
                      <a:r>
                        <a:rPr lang="en-US" altLang="zh-CN" sz="2100" b="0" dirty="0" smtClean="0">
                          <a:solidFill>
                            <a:srgbClr val="FF00FF"/>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dirty="0" smtClean="0">
                          <a:solidFill>
                            <a:srgbClr val="FF00FF"/>
                          </a:solidFill>
                          <a:latin typeface="Times New Roman" panose="02020603050405020304" pitchFamily="18" charset="0"/>
                          <a:ea typeface="微软雅黑" panose="020B0503020204020204" pitchFamily="34" charset="-122"/>
                          <a:cs typeface="Times New Roman" panose="02020603050405020304" pitchFamily="18" charset="0"/>
                        </a:rPr>
                        <a:t>四世同堂</a:t>
                      </a:r>
                      <a:r>
                        <a:rPr lang="en-US" altLang="zh-CN" sz="2100" b="0" dirty="0" smtClean="0">
                          <a:solidFill>
                            <a:srgbClr val="FF00FF"/>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dirty="0" smtClean="0">
                          <a:solidFill>
                            <a:srgbClr val="FF00FF"/>
                          </a:solidFill>
                          <a:latin typeface="Times New Roman" panose="02020603050405020304" pitchFamily="18" charset="0"/>
                          <a:ea typeface="微软雅黑" panose="020B0503020204020204" pitchFamily="34" charset="-122"/>
                          <a:cs typeface="Times New Roman" panose="02020603050405020304" pitchFamily="18" charset="0"/>
                        </a:rPr>
                        <a:t>茶馆</a:t>
                      </a:r>
                      <a:r>
                        <a:rPr lang="en-US" altLang="zh-CN" sz="2100" b="0" dirty="0" smtClean="0">
                          <a:solidFill>
                            <a:srgbClr val="FF00FF"/>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dirty="0" smtClean="0">
                          <a:latin typeface="Times New Roman" panose="02020603050405020304" pitchFamily="18" charset="0"/>
                          <a:ea typeface="微软雅黑" panose="020B0503020204020204" pitchFamily="34" charset="-122"/>
                          <a:cs typeface="Times New Roman" panose="02020603050405020304" pitchFamily="18" charset="0"/>
                        </a:rPr>
                        <a:t>等</a:t>
                      </a:r>
                      <a:r>
                        <a:rPr lang="en-US" altLang="zh-CN" sz="2100" b="0" dirty="0" smtClean="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b="0" dirty="0" smtClean="0">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r>
            </a:tbl>
          </a:graphicData>
        </a:graphic>
      </p:graphicFrame>
      <p:sp>
        <p:nvSpPr>
          <p:cNvPr id="3" name="矩形 2"/>
          <p:cNvSpPr/>
          <p:nvPr/>
        </p:nvSpPr>
        <p:spPr>
          <a:xfrm>
            <a:off x="239931" y="1583569"/>
            <a:ext cx="8631688" cy="575945"/>
          </a:xfrm>
          <a:prstGeom prst="rect">
            <a:avLst/>
          </a:prstGeom>
        </p:spPr>
        <p:txBody>
          <a:bodyPr wrap="square">
            <a:spAutoFit/>
          </a:bodyPr>
          <a:lstStyle/>
          <a:p>
            <a:pPr algn="ctr">
              <a:lnSpc>
                <a:spcPct val="150000"/>
              </a:lnSpc>
            </a:pPr>
            <a:r>
              <a:rPr lang="zh-CN" altLang="en-US" sz="2100" b="1" kern="100" dirty="0" smtClean="0">
                <a:latin typeface="Times New Roman" panose="02020603050405020304" pitchFamily="18" charset="0"/>
                <a:ea typeface="微软雅黑" panose="020B0503020204020204" pitchFamily="34" charset="-122"/>
                <a:cs typeface="Times New Roman" panose="02020603050405020304" pitchFamily="18" charset="0"/>
              </a:rPr>
              <a:t>（三）</a:t>
            </a:r>
            <a:r>
              <a:rPr lang="zh-CN" altLang="en-US" sz="2100" b="1" kern="100" dirty="0">
                <a:latin typeface="Times New Roman" panose="02020603050405020304" pitchFamily="18" charset="0"/>
                <a:ea typeface="微软雅黑" panose="020B0503020204020204" pitchFamily="34" charset="-122"/>
                <a:cs typeface="Times New Roman" panose="02020603050405020304" pitchFamily="18" charset="0"/>
              </a:rPr>
              <a:t>骆驼祥子</a:t>
            </a:r>
            <a:endParaRPr lang="zh-CN" altLang="en-US" sz="2100" b="1" kern="100" dirty="0">
              <a:latin typeface="Times New Roman" panose="02020603050405020304" pitchFamily="18" charset="0"/>
              <a:ea typeface="微软雅黑" panose="020B0503020204020204" pitchFamily="34" charset="-122"/>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nvGraphicFramePr>
        <p:xfrm>
          <a:off x="261362" y="1557872"/>
          <a:ext cx="8631555" cy="4100830"/>
        </p:xfrm>
        <a:graphic>
          <a:graphicData uri="http://schemas.openxmlformats.org/drawingml/2006/table">
            <a:tbl>
              <a:tblPr firstRow="1" bandRow="1">
                <a:tableStyleId>{5DA37D80-6434-44D0-A028-1B22A696006F}</a:tableStyleId>
              </a:tblPr>
              <a:tblGrid>
                <a:gridCol w="1227455"/>
                <a:gridCol w="7404100"/>
              </a:tblGrid>
              <a:tr h="4100830">
                <a:tc>
                  <a:txBody>
                    <a:bodyPr/>
                    <a:lstStyle/>
                    <a:p>
                      <a:pPr algn="ctr">
                        <a:lnSpc>
                          <a:spcPct val="140000"/>
                        </a:lnSpc>
                      </a:pPr>
                      <a:r>
                        <a:rPr lang="zh-CN" altLang="en-US" sz="2100" b="1" smtClean="0">
                          <a:latin typeface="Times New Roman" panose="02020603050405020304" pitchFamily="18" charset="0"/>
                          <a:ea typeface="微软雅黑" panose="020B0503020204020204" pitchFamily="34" charset="-122"/>
                          <a:cs typeface="Times New Roman" panose="02020603050405020304" pitchFamily="18" charset="0"/>
                        </a:rPr>
                        <a:t>作品简介</a:t>
                      </a:r>
                      <a:endParaRPr lang="en-US" altLang="zh-CN" sz="2100" b="1" dirty="0" smtClean="0">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c>
                  <a:txBody>
                    <a:bodyPr/>
                    <a:lstStyle/>
                    <a:p>
                      <a:pPr algn="just">
                        <a:lnSpc>
                          <a:spcPct val="140000"/>
                        </a:lnSpc>
                      </a:pPr>
                      <a:r>
                        <a:rPr lang="zh-CN" altLang="en-US" sz="2100" b="0" dirty="0" smtClean="0">
                          <a:latin typeface="Times New Roman" panose="02020603050405020304" pitchFamily="18" charset="0"/>
                          <a:ea typeface="微软雅黑" panose="020B0503020204020204" pitchFamily="34" charset="-122"/>
                          <a:cs typeface="Times New Roman" panose="02020603050405020304" pitchFamily="18" charset="0"/>
                        </a:rPr>
                        <a:t>本书讲述了一个普通的人力车夫祥子为实现拥有一辆自己的车的梦想</a:t>
                      </a:r>
                      <a:r>
                        <a:rPr lang="en-US" altLang="zh-CN" sz="2100" b="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dirty="0" smtClean="0">
                          <a:latin typeface="Times New Roman" panose="02020603050405020304" pitchFamily="18" charset="0"/>
                          <a:ea typeface="微软雅黑" panose="020B0503020204020204" pitchFamily="34" charset="-122"/>
                          <a:cs typeface="Times New Roman" panose="02020603050405020304" pitchFamily="18" charset="0"/>
                        </a:rPr>
                        <a:t>经历了三起三落</a:t>
                      </a:r>
                      <a:r>
                        <a:rPr lang="en-US" altLang="zh-CN" sz="2100" b="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dirty="0" smtClean="0">
                          <a:latin typeface="Times New Roman" panose="02020603050405020304" pitchFamily="18" charset="0"/>
                          <a:ea typeface="微软雅黑" panose="020B0503020204020204" pitchFamily="34" charset="-122"/>
                          <a:cs typeface="Times New Roman" panose="02020603050405020304" pitchFamily="18" charset="0"/>
                        </a:rPr>
                        <a:t>最终失去了生活的信心</a:t>
                      </a:r>
                      <a:r>
                        <a:rPr lang="en-US" altLang="zh-CN" sz="2100" b="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dirty="0" smtClean="0">
                          <a:latin typeface="Times New Roman" panose="02020603050405020304" pitchFamily="18" charset="0"/>
                          <a:ea typeface="微软雅黑" panose="020B0503020204020204" pitchFamily="34" charset="-122"/>
                          <a:cs typeface="Times New Roman" panose="02020603050405020304" pitchFamily="18" charset="0"/>
                        </a:rPr>
                        <a:t>自暴自弃</a:t>
                      </a:r>
                      <a:r>
                        <a:rPr lang="en-US" altLang="zh-CN" sz="2100" b="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dirty="0" smtClean="0">
                          <a:latin typeface="Times New Roman" panose="02020603050405020304" pitchFamily="18" charset="0"/>
                          <a:ea typeface="微软雅黑" panose="020B0503020204020204" pitchFamily="34" charset="-122"/>
                          <a:cs typeface="Times New Roman" panose="02020603050405020304" pitchFamily="18" charset="0"/>
                        </a:rPr>
                        <a:t>堕落沉沦的故事</a:t>
                      </a:r>
                      <a:r>
                        <a:rPr lang="en-US" altLang="zh-CN" sz="2100" b="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dirty="0" smtClean="0">
                          <a:latin typeface="Times New Roman" panose="02020603050405020304" pitchFamily="18" charset="0"/>
                          <a:ea typeface="微软雅黑" panose="020B0503020204020204" pitchFamily="34" charset="-122"/>
                          <a:cs typeface="Times New Roman" panose="02020603050405020304" pitchFamily="18" charset="0"/>
                        </a:rPr>
                        <a:t>祥子的命运三部曲是“积极向上</a:t>
                      </a:r>
                      <a:r>
                        <a:rPr lang="en-US" altLang="zh-CN" sz="2100" b="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dirty="0" smtClean="0">
                          <a:latin typeface="Times New Roman" panose="02020603050405020304" pitchFamily="18" charset="0"/>
                          <a:ea typeface="微软雅黑" panose="020B0503020204020204" pitchFamily="34" charset="-122"/>
                          <a:cs typeface="Times New Roman" panose="02020603050405020304" pitchFamily="18" charset="0"/>
                        </a:rPr>
                        <a:t>不甘失败</a:t>
                      </a:r>
                      <a:r>
                        <a:rPr lang="en-US" altLang="zh-CN" sz="2100" b="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dirty="0" smtClean="0">
                          <a:latin typeface="Times New Roman" panose="02020603050405020304" pitchFamily="18" charset="0"/>
                          <a:ea typeface="微软雅黑" panose="020B0503020204020204" pitchFamily="34" charset="-122"/>
                          <a:cs typeface="Times New Roman" panose="02020603050405020304" pitchFamily="18" charset="0"/>
                        </a:rPr>
                        <a:t>自甘堕落”</a:t>
                      </a:r>
                      <a:r>
                        <a:rPr lang="en-US" altLang="zh-CN" sz="2100" b="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dirty="0" smtClean="0">
                          <a:latin typeface="Times New Roman" panose="02020603050405020304" pitchFamily="18" charset="0"/>
                          <a:ea typeface="微软雅黑" panose="020B0503020204020204" pitchFamily="34" charset="-122"/>
                          <a:cs typeface="Times New Roman" panose="02020603050405020304" pitchFamily="18" charset="0"/>
                        </a:rPr>
                        <a:t>一起</a:t>
                      </a:r>
                      <a:r>
                        <a:rPr lang="en-US" altLang="zh-CN" sz="2100" b="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dirty="0" smtClean="0">
                          <a:latin typeface="Times New Roman" panose="02020603050405020304" pitchFamily="18" charset="0"/>
                          <a:ea typeface="微软雅黑" panose="020B0503020204020204" pitchFamily="34" charset="-122"/>
                          <a:cs typeface="Times New Roman" panose="02020603050405020304" pitchFamily="18" charset="0"/>
                        </a:rPr>
                        <a:t>来到北平当人力车夫</a:t>
                      </a:r>
                      <a:r>
                        <a:rPr lang="en-US" altLang="zh-CN" sz="2100" b="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dirty="0" smtClean="0">
                          <a:latin typeface="Times New Roman" panose="02020603050405020304" pitchFamily="18" charset="0"/>
                          <a:ea typeface="微软雅黑" panose="020B0503020204020204" pitchFamily="34" charset="-122"/>
                          <a:cs typeface="Times New Roman" panose="02020603050405020304" pitchFamily="18" charset="0"/>
                        </a:rPr>
                        <a:t>苦干三年</a:t>
                      </a:r>
                      <a:r>
                        <a:rPr lang="en-US" altLang="zh-CN" sz="2100" b="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dirty="0" smtClean="0">
                          <a:latin typeface="Times New Roman" panose="02020603050405020304" pitchFamily="18" charset="0"/>
                          <a:ea typeface="微软雅黑" panose="020B0503020204020204" pitchFamily="34" charset="-122"/>
                          <a:cs typeface="Times New Roman" panose="02020603050405020304" pitchFamily="18" charset="0"/>
                        </a:rPr>
                        <a:t>凑足一百块钱</a:t>
                      </a:r>
                      <a:r>
                        <a:rPr lang="en-US" altLang="zh-CN" sz="2100" b="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dirty="0" smtClean="0">
                          <a:latin typeface="Times New Roman" panose="02020603050405020304" pitchFamily="18" charset="0"/>
                          <a:ea typeface="微软雅黑" panose="020B0503020204020204" pitchFamily="34" charset="-122"/>
                          <a:cs typeface="Times New Roman" panose="02020603050405020304" pitchFamily="18" charset="0"/>
                        </a:rPr>
                        <a:t>买了辆新车</a:t>
                      </a:r>
                      <a:r>
                        <a:rPr lang="en-US" altLang="zh-CN" sz="2100" b="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dirty="0" smtClean="0">
                          <a:latin typeface="Times New Roman" panose="02020603050405020304" pitchFamily="18" charset="0"/>
                          <a:ea typeface="微软雅黑" panose="020B0503020204020204" pitchFamily="34" charset="-122"/>
                          <a:cs typeface="Times New Roman" panose="02020603050405020304" pitchFamily="18" charset="0"/>
                        </a:rPr>
                        <a:t>一落</a:t>
                      </a:r>
                      <a:r>
                        <a:rPr lang="en-US" altLang="zh-CN" sz="2100" b="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dirty="0" smtClean="0">
                          <a:latin typeface="Times New Roman" panose="02020603050405020304" pitchFamily="18" charset="0"/>
                          <a:ea typeface="微软雅黑" panose="020B0503020204020204" pitchFamily="34" charset="-122"/>
                          <a:cs typeface="Times New Roman" panose="02020603050405020304" pitchFamily="18" charset="0"/>
                        </a:rPr>
                        <a:t>连人带车被宪兵抓去当壮丁</a:t>
                      </a:r>
                      <a:r>
                        <a:rPr lang="en-US" altLang="zh-CN" sz="2100" b="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dirty="0" smtClean="0">
                          <a:latin typeface="Times New Roman" panose="02020603050405020304" pitchFamily="18" charset="0"/>
                          <a:ea typeface="微软雅黑" panose="020B0503020204020204" pitchFamily="34" charset="-122"/>
                          <a:cs typeface="Times New Roman" panose="02020603050405020304" pitchFamily="18" charset="0"/>
                        </a:rPr>
                        <a:t>理想第一次破灭</a:t>
                      </a:r>
                      <a:r>
                        <a:rPr lang="en-US" altLang="zh-CN" sz="2100" b="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dirty="0" smtClean="0">
                          <a:latin typeface="Times New Roman" panose="02020603050405020304" pitchFamily="18" charset="0"/>
                          <a:ea typeface="微软雅黑" panose="020B0503020204020204" pitchFamily="34" charset="-122"/>
                          <a:cs typeface="Times New Roman" panose="02020603050405020304" pitchFamily="18" charset="0"/>
                        </a:rPr>
                        <a:t>二起</a:t>
                      </a:r>
                      <a:r>
                        <a:rPr lang="en-US" altLang="zh-CN" sz="2100" b="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dirty="0" smtClean="0">
                          <a:latin typeface="Times New Roman" panose="02020603050405020304" pitchFamily="18" charset="0"/>
                          <a:ea typeface="微软雅黑" panose="020B0503020204020204" pitchFamily="34" charset="-122"/>
                          <a:cs typeface="Times New Roman" panose="02020603050405020304" pitchFamily="18" charset="0"/>
                        </a:rPr>
                        <a:t>卖骆驼</a:t>
                      </a:r>
                      <a:r>
                        <a:rPr lang="en-US" altLang="zh-CN" sz="2100" b="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dirty="0" smtClean="0">
                          <a:latin typeface="Times New Roman" panose="02020603050405020304" pitchFamily="18" charset="0"/>
                          <a:ea typeface="微软雅黑" panose="020B0503020204020204" pitchFamily="34" charset="-122"/>
                          <a:cs typeface="Times New Roman" panose="02020603050405020304" pitchFamily="18" charset="0"/>
                        </a:rPr>
                        <a:t>拼命拉车</a:t>
                      </a:r>
                      <a:r>
                        <a:rPr lang="en-US" altLang="zh-CN" sz="2100" b="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dirty="0" smtClean="0">
                          <a:latin typeface="Times New Roman" panose="02020603050405020304" pitchFamily="18" charset="0"/>
                          <a:ea typeface="微软雅黑" panose="020B0503020204020204" pitchFamily="34" charset="-122"/>
                          <a:cs typeface="Times New Roman" panose="02020603050405020304" pitchFamily="18" charset="0"/>
                        </a:rPr>
                        <a:t>省吃俭用攒钱准备买新车</a:t>
                      </a:r>
                      <a:r>
                        <a:rPr lang="en-US" altLang="zh-CN" sz="2100" b="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dirty="0" smtClean="0">
                          <a:latin typeface="Times New Roman" panose="02020603050405020304" pitchFamily="18" charset="0"/>
                          <a:ea typeface="微软雅黑" panose="020B0503020204020204" pitchFamily="34" charset="-122"/>
                          <a:cs typeface="Times New Roman" panose="02020603050405020304" pitchFamily="18" charset="0"/>
                        </a:rPr>
                        <a:t>二落</a:t>
                      </a:r>
                      <a:r>
                        <a:rPr lang="en-US" altLang="zh-CN" sz="2100" b="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dirty="0" smtClean="0">
                          <a:latin typeface="Times New Roman" panose="02020603050405020304" pitchFamily="18" charset="0"/>
                          <a:ea typeface="微软雅黑" panose="020B0503020204020204" pitchFamily="34" charset="-122"/>
                          <a:cs typeface="Times New Roman" panose="02020603050405020304" pitchFamily="18" charset="0"/>
                        </a:rPr>
                        <a:t>干包月时</a:t>
                      </a:r>
                      <a:r>
                        <a:rPr lang="en-US" altLang="zh-CN" sz="2100" b="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dirty="0" smtClean="0">
                          <a:latin typeface="Times New Roman" panose="02020603050405020304" pitchFamily="18" charset="0"/>
                          <a:ea typeface="微软雅黑" panose="020B0503020204020204" pitchFamily="34" charset="-122"/>
                          <a:cs typeface="Times New Roman" panose="02020603050405020304" pitchFamily="18" charset="0"/>
                        </a:rPr>
                        <a:t>祥子辛苦攒的钱被孙侦探搜去</a:t>
                      </a:r>
                      <a:r>
                        <a:rPr lang="en-US" altLang="zh-CN" sz="2100" b="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dirty="0" smtClean="0">
                          <a:latin typeface="Times New Roman" panose="02020603050405020304" pitchFamily="18" charset="0"/>
                          <a:ea typeface="微软雅黑" panose="020B0503020204020204" pitchFamily="34" charset="-122"/>
                          <a:cs typeface="Times New Roman" panose="02020603050405020304" pitchFamily="18" charset="0"/>
                        </a:rPr>
                        <a:t>理想第二次破灭</a:t>
                      </a:r>
                      <a:r>
                        <a:rPr lang="en-US" altLang="zh-CN" sz="2100" b="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dirty="0" smtClean="0">
                          <a:latin typeface="Times New Roman" panose="02020603050405020304" pitchFamily="18" charset="0"/>
                          <a:ea typeface="微软雅黑" panose="020B0503020204020204" pitchFamily="34" charset="-122"/>
                          <a:cs typeface="Times New Roman" panose="02020603050405020304" pitchFamily="18" charset="0"/>
                        </a:rPr>
                        <a:t>三起</a:t>
                      </a:r>
                      <a:r>
                        <a:rPr lang="en-US" altLang="zh-CN" sz="2100" b="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dirty="0" smtClean="0">
                          <a:latin typeface="Times New Roman" panose="02020603050405020304" pitchFamily="18" charset="0"/>
                          <a:ea typeface="微软雅黑" panose="020B0503020204020204" pitchFamily="34" charset="-122"/>
                          <a:cs typeface="Times New Roman" panose="02020603050405020304" pitchFamily="18" charset="0"/>
                        </a:rPr>
                        <a:t>虎妞以低价给祥子买了邻居二强子的车</a:t>
                      </a:r>
                      <a:r>
                        <a:rPr lang="en-US" altLang="zh-CN" sz="2100" b="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dirty="0" smtClean="0">
                          <a:latin typeface="Times New Roman" panose="02020603050405020304" pitchFamily="18" charset="0"/>
                          <a:ea typeface="微软雅黑" panose="020B0503020204020204" pitchFamily="34" charset="-122"/>
                          <a:cs typeface="Times New Roman" panose="02020603050405020304" pitchFamily="18" charset="0"/>
                        </a:rPr>
                        <a:t>祥子又有车了</a:t>
                      </a:r>
                      <a:r>
                        <a:rPr lang="en-US" altLang="zh-CN" sz="2100" b="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dirty="0" smtClean="0">
                          <a:latin typeface="Times New Roman" panose="02020603050405020304" pitchFamily="18" charset="0"/>
                          <a:ea typeface="微软雅黑" panose="020B0503020204020204" pitchFamily="34" charset="-122"/>
                          <a:cs typeface="Times New Roman" panose="02020603050405020304" pitchFamily="18" charset="0"/>
                        </a:rPr>
                        <a:t>三落</a:t>
                      </a:r>
                      <a:r>
                        <a:rPr lang="en-US" altLang="zh-CN" sz="2100" b="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dirty="0" smtClean="0">
                          <a:latin typeface="Times New Roman" panose="02020603050405020304" pitchFamily="18" charset="0"/>
                          <a:ea typeface="微软雅黑" panose="020B0503020204020204" pitchFamily="34" charset="-122"/>
                          <a:cs typeface="Times New Roman" panose="02020603050405020304" pitchFamily="18" charset="0"/>
                        </a:rPr>
                        <a:t>为了置办虎妞的丧事</a:t>
                      </a:r>
                      <a:r>
                        <a:rPr lang="en-US" altLang="zh-CN" sz="2100" b="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dirty="0" smtClean="0">
                          <a:latin typeface="Times New Roman" panose="02020603050405020304" pitchFamily="18" charset="0"/>
                          <a:ea typeface="微软雅黑" panose="020B0503020204020204" pitchFamily="34" charset="-122"/>
                          <a:cs typeface="Times New Roman" panose="02020603050405020304" pitchFamily="18" charset="0"/>
                        </a:rPr>
                        <a:t>祥子又卖掉了车</a:t>
                      </a:r>
                      <a:r>
                        <a:rPr lang="en-US" altLang="zh-CN" sz="2100" b="0" dirty="0" smtClean="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b="0" dirty="0" smtClean="0">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r>
            </a:tbl>
          </a:graphicData>
        </a:graphic>
      </p:graphicFrame>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13658" y="1554370"/>
            <a:ext cx="8389149" cy="251523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50000"/>
              </a:lnSpc>
              <a:spcAft>
                <a:spcPts val="0"/>
              </a:spcAft>
            </a:pP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1.</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文中的“他”是谁</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zh-CN" altLang="en-US" sz="21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祥子</a:t>
            </a:r>
            <a:r>
              <a:rPr lang="en-US" altLang="zh-CN" sz="21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2.</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在整部作品中</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他”的性格经历了怎样的变化</a:t>
            </a:r>
            <a:r>
              <a:rPr lang="en-US" altLang="zh-CN" sz="2100" kern="100" dirty="0" smtClean="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kern="100" dirty="0" smtClean="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zh-CN" altLang="en-US" sz="21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理想</a:t>
            </a:r>
            <a:r>
              <a:rPr lang="zh-CN" altLang="en-US" sz="21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一次次破灭</a:t>
            </a:r>
            <a:r>
              <a:rPr lang="en-US" altLang="zh-CN" sz="21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他从一个拥有梦想的坚忍的老实人</a:t>
            </a:r>
            <a:r>
              <a:rPr lang="en-US" altLang="zh-CN" sz="21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变成了一具麻木</a:t>
            </a:r>
            <a:r>
              <a:rPr lang="en-US" altLang="zh-CN" sz="21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潦倒</a:t>
            </a:r>
            <a:r>
              <a:rPr lang="en-US" altLang="zh-CN" sz="21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狡猾</a:t>
            </a:r>
            <a:r>
              <a:rPr lang="en-US" altLang="zh-CN" sz="21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自暴自弃的行尸走肉</a:t>
            </a:r>
            <a:r>
              <a:rPr lang="en-US" altLang="zh-CN" sz="21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endParaRPr lang="zh-CN" altLang="en-US" sz="21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anim calcmode="lin" valueType="num">
                                      <p:cBhvr additive="base">
                                        <p:cTn id="13"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nvGraphicFramePr>
        <p:xfrm>
          <a:off x="261362" y="1557872"/>
          <a:ext cx="8631555" cy="2948940"/>
        </p:xfrm>
        <a:graphic>
          <a:graphicData uri="http://schemas.openxmlformats.org/drawingml/2006/table">
            <a:tbl>
              <a:tblPr firstRow="1" bandRow="1">
                <a:tableStyleId>{5DA37D80-6434-44D0-A028-1B22A696006F}</a:tableStyleId>
              </a:tblPr>
              <a:tblGrid>
                <a:gridCol w="1227455"/>
                <a:gridCol w="7404100"/>
              </a:tblGrid>
              <a:tr h="2948940">
                <a:tc>
                  <a:txBody>
                    <a:bodyPr/>
                    <a:lstStyle/>
                    <a:p>
                      <a:pPr algn="ctr">
                        <a:lnSpc>
                          <a:spcPct val="150000"/>
                        </a:lnSpc>
                      </a:pPr>
                      <a:r>
                        <a:rPr lang="zh-CN" altLang="en-US" sz="2100" b="1" dirty="0" smtClean="0">
                          <a:latin typeface="Times New Roman" panose="02020603050405020304" pitchFamily="18" charset="0"/>
                          <a:ea typeface="微软雅黑" panose="020B0503020204020204" pitchFamily="34" charset="-122"/>
                          <a:cs typeface="Times New Roman" panose="02020603050405020304" pitchFamily="18" charset="0"/>
                        </a:rPr>
                        <a:t>作品主题</a:t>
                      </a:r>
                      <a:endParaRPr lang="en-US" altLang="zh-CN" sz="2100" b="1" dirty="0" smtClean="0">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c>
                  <a:txBody>
                    <a:bodyPr/>
                    <a:lstStyle/>
                    <a:p>
                      <a:pPr algn="just">
                        <a:lnSpc>
                          <a:spcPct val="150000"/>
                        </a:lnSpc>
                      </a:pPr>
                      <a:r>
                        <a:rPr lang="zh-CN" altLang="en-US" sz="2100" b="1" dirty="0" smtClean="0">
                          <a:latin typeface="Times New Roman" panose="02020603050405020304" pitchFamily="18" charset="0"/>
                          <a:ea typeface="微软雅黑" panose="020B0503020204020204" pitchFamily="34" charset="-122"/>
                          <a:cs typeface="Times New Roman" panose="02020603050405020304" pitchFamily="18" charset="0"/>
                        </a:rPr>
                        <a:t>社会层面</a:t>
                      </a:r>
                      <a:r>
                        <a:rPr lang="en-US" altLang="zh-CN" sz="2100" b="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dirty="0" smtClean="0">
                          <a:latin typeface="Times New Roman" panose="02020603050405020304" pitchFamily="18" charset="0"/>
                          <a:ea typeface="微软雅黑" panose="020B0503020204020204" pitchFamily="34" charset="-122"/>
                          <a:cs typeface="Times New Roman" panose="02020603050405020304" pitchFamily="18" charset="0"/>
                        </a:rPr>
                        <a:t>通常认为这部小说反映了旧中国新城市底层人的苦难生活</a:t>
                      </a:r>
                      <a:r>
                        <a:rPr lang="en-US" altLang="zh-CN" sz="2100" b="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dirty="0" smtClean="0">
                          <a:latin typeface="Times New Roman" panose="02020603050405020304" pitchFamily="18" charset="0"/>
                          <a:ea typeface="微软雅黑" panose="020B0503020204020204" pitchFamily="34" charset="-122"/>
                          <a:cs typeface="Times New Roman" panose="02020603050405020304" pitchFamily="18" charset="0"/>
                        </a:rPr>
                        <a:t>祥子的悲剧主要体现了社会批判</a:t>
                      </a:r>
                      <a:r>
                        <a:rPr lang="en-US" altLang="zh-CN" sz="2100" b="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dirty="0" smtClean="0">
                          <a:latin typeface="Times New Roman" panose="02020603050405020304" pitchFamily="18" charset="0"/>
                          <a:ea typeface="微软雅黑" panose="020B0503020204020204" pitchFamily="34" charset="-122"/>
                          <a:cs typeface="Times New Roman" panose="02020603050405020304" pitchFamily="18" charset="0"/>
                        </a:rPr>
                        <a:t>包括国民性批判的内涵</a:t>
                      </a:r>
                      <a:r>
                        <a:rPr lang="en-US" altLang="zh-CN" sz="2100" b="0" dirty="0" smtClean="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b="0" dirty="0" smtClean="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pPr>
                      <a:r>
                        <a:rPr lang="zh-CN" altLang="en-US" sz="2100" b="1" dirty="0" smtClean="0">
                          <a:latin typeface="Times New Roman" panose="02020603050405020304" pitchFamily="18" charset="0"/>
                          <a:ea typeface="微软雅黑" panose="020B0503020204020204" pitchFamily="34" charset="-122"/>
                          <a:cs typeface="Times New Roman" panose="02020603050405020304" pitchFamily="18" charset="0"/>
                        </a:rPr>
                        <a:t>文明与人类关系的层面</a:t>
                      </a:r>
                      <a:r>
                        <a:rPr lang="en-US" altLang="zh-CN" sz="2100" b="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dirty="0" smtClean="0">
                          <a:latin typeface="Times New Roman" panose="02020603050405020304" pitchFamily="18" charset="0"/>
                          <a:ea typeface="微软雅黑" panose="020B0503020204020204" pitchFamily="34" charset="-122"/>
                          <a:cs typeface="Times New Roman" panose="02020603050405020304" pitchFamily="18" charset="0"/>
                        </a:rPr>
                        <a:t>一个淳朴的农民与现代城市文明相对立所产生的道德堕落与心灵腐蚀的故事</a:t>
                      </a:r>
                      <a:r>
                        <a:rPr lang="en-US" altLang="zh-CN" sz="2100" b="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dirty="0" smtClean="0">
                          <a:latin typeface="Times New Roman" panose="02020603050405020304" pitchFamily="18" charset="0"/>
                          <a:ea typeface="微软雅黑" panose="020B0503020204020204" pitchFamily="34" charset="-122"/>
                          <a:cs typeface="Times New Roman" panose="02020603050405020304" pitchFamily="18" charset="0"/>
                        </a:rPr>
                        <a:t>含有对城市文明与人性关系的思考</a:t>
                      </a:r>
                      <a:r>
                        <a:rPr lang="en-US" altLang="zh-CN" sz="2100" b="0" dirty="0" smtClean="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b="0" dirty="0" smtClean="0">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r>
            </a:tbl>
          </a:graphicData>
        </a:graphic>
      </p:graphicFrame>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nvGraphicFramePr>
        <p:xfrm>
          <a:off x="262282" y="1545973"/>
          <a:ext cx="8623300" cy="3768090"/>
        </p:xfrm>
        <a:graphic>
          <a:graphicData uri="http://schemas.openxmlformats.org/drawingml/2006/table">
            <a:tbl>
              <a:tblPr firstRow="1" bandRow="1">
                <a:tableStyleId>{5DA37D80-6434-44D0-A028-1B22A696006F}</a:tableStyleId>
              </a:tblPr>
              <a:tblGrid>
                <a:gridCol w="1210945"/>
                <a:gridCol w="7412355"/>
              </a:tblGrid>
              <a:tr h="750570">
                <a:tc>
                  <a:txBody>
                    <a:bodyPr/>
                    <a:lstStyle/>
                    <a:p>
                      <a:pPr marL="0" marR="0" lvl="0" indent="0" algn="ctr" defTabSz="914400" rtl="0" eaLnBrk="1" fontAlgn="auto" latinLnBrk="0" hangingPunct="1">
                        <a:lnSpc>
                          <a:spcPct val="150000"/>
                        </a:lnSpc>
                        <a:spcBef>
                          <a:spcPts val="0"/>
                        </a:spcBef>
                        <a:spcAft>
                          <a:spcPts val="0"/>
                        </a:spcAft>
                        <a:buClrTx/>
                        <a:buSzTx/>
                        <a:buFontTx/>
                        <a:buNone/>
                        <a:defRPr/>
                      </a:pPr>
                      <a:r>
                        <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人物</a:t>
                      </a:r>
                      <a:endPar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c>
                  <a:txBody>
                    <a:bodyPr/>
                    <a:lstStyle/>
                    <a:p>
                      <a:pPr marL="0" marR="0" lvl="0" indent="0" algn="ctr" defTabSz="914400" rtl="0" eaLnBrk="1" fontAlgn="auto" latinLnBrk="0" hangingPunct="1">
                        <a:lnSpc>
                          <a:spcPct val="150000"/>
                        </a:lnSpc>
                        <a:spcBef>
                          <a:spcPts val="0"/>
                        </a:spcBef>
                        <a:spcAft>
                          <a:spcPts val="0"/>
                        </a:spcAft>
                        <a:buClrTx/>
                        <a:buSzTx/>
                        <a:buFontTx/>
                        <a:buNone/>
                        <a:defRPr/>
                      </a:pPr>
                      <a:r>
                        <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性格特征</a:t>
                      </a:r>
                      <a:endPar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r>
              <a:tr h="1508760">
                <a:tc>
                  <a:txBody>
                    <a:bodyPr/>
                    <a:lstStyle/>
                    <a:p>
                      <a:pPr marL="0" marR="0" lvl="0" indent="0" algn="ctr" defTabSz="914400" rtl="0" eaLnBrk="1" fontAlgn="auto" latinLnBrk="0" hangingPunct="1">
                        <a:lnSpc>
                          <a:spcPct val="150000"/>
                        </a:lnSpc>
                        <a:spcBef>
                          <a:spcPts val="0"/>
                        </a:spcBef>
                        <a:spcAft>
                          <a:spcPts val="0"/>
                        </a:spcAft>
                        <a:buClrTx/>
                        <a:buSzTx/>
                        <a:buFontTx/>
                        <a:buNone/>
                        <a:defRPr/>
                      </a:pPr>
                      <a:r>
                        <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祥子</a:t>
                      </a:r>
                      <a:endPar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c>
                  <a:txBody>
                    <a:bodyPr/>
                    <a:lstStyle/>
                    <a:p>
                      <a:pPr marL="0" marR="0" lvl="0" indent="0" algn="just" defTabSz="914400" rtl="0" eaLnBrk="1" fontAlgn="auto" latinLnBrk="0" hangingPunct="1">
                        <a:lnSpc>
                          <a:spcPct val="150000"/>
                        </a:lnSpc>
                        <a:spcBef>
                          <a:spcPts val="0"/>
                        </a:spcBef>
                        <a:spcAft>
                          <a:spcPts val="0"/>
                        </a:spcAft>
                        <a:buClrTx/>
                        <a:buSzTx/>
                        <a:buFontTx/>
                        <a:buNone/>
                        <a:defRPr/>
                      </a:pP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勤劳正直</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诚实善良</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纯洁憨厚</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坚强健壮的车夫</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狭隘孤立的个人奋斗思想和残酷腐朽的黑暗社会使他堕落成吃喝嫖赌</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懒惰狡猾</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自私麻木的行尸走肉</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endPar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r>
              <a:tr h="1508760">
                <a:tc>
                  <a:txBody>
                    <a:bodyPr/>
                    <a:lstStyle/>
                    <a:p>
                      <a:pPr marL="0" marR="0" lvl="0" indent="0" algn="ctr" defTabSz="914400" rtl="0" eaLnBrk="1" fontAlgn="auto" latinLnBrk="0" hangingPunct="1">
                        <a:lnSpc>
                          <a:spcPct val="150000"/>
                        </a:lnSpc>
                        <a:spcBef>
                          <a:spcPts val="0"/>
                        </a:spcBef>
                        <a:spcAft>
                          <a:spcPts val="0"/>
                        </a:spcAft>
                        <a:buClrTx/>
                        <a:buSzTx/>
                        <a:buFontTx/>
                        <a:buNone/>
                        <a:defRPr/>
                      </a:pPr>
                      <a:r>
                        <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虎妞</a:t>
                      </a:r>
                      <a:endPar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c>
                  <a:txBody>
                    <a:bodyPr/>
                    <a:lstStyle/>
                    <a:p>
                      <a:pPr marL="0" marR="0" lvl="0" indent="0" algn="just" defTabSz="914400" rtl="0" eaLnBrk="1" fontAlgn="auto" latinLnBrk="0" hangingPunct="1">
                        <a:lnSpc>
                          <a:spcPct val="150000"/>
                        </a:lnSpc>
                        <a:spcBef>
                          <a:spcPts val="0"/>
                        </a:spcBef>
                        <a:spcAft>
                          <a:spcPts val="0"/>
                        </a:spcAft>
                        <a:buClrTx/>
                        <a:buSzTx/>
                        <a:buFontTx/>
                        <a:buNone/>
                        <a:defRPr/>
                      </a:pP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具有两重性格</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一是有自己追求幸福的愿望</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对祥子有真诚的一面</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二是剥削者的意识已渗透到她的灵魂之中</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她想控制祥子</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成为家中的占有者</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支配者</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endPar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r>
            </a:tbl>
          </a:graphicData>
        </a:graphic>
      </p:graphicFrame>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nvGraphicFramePr>
        <p:xfrm>
          <a:off x="262282" y="1545973"/>
          <a:ext cx="8623300" cy="3957955"/>
        </p:xfrm>
        <a:graphic>
          <a:graphicData uri="http://schemas.openxmlformats.org/drawingml/2006/table">
            <a:tbl>
              <a:tblPr firstRow="1" bandRow="1">
                <a:tableStyleId>{5DA37D80-6434-44D0-A028-1B22A696006F}</a:tableStyleId>
              </a:tblPr>
              <a:tblGrid>
                <a:gridCol w="1210945"/>
                <a:gridCol w="7412355"/>
              </a:tblGrid>
              <a:tr h="631825">
                <a:tc>
                  <a:txBody>
                    <a:bodyPr/>
                    <a:lstStyle/>
                    <a:p>
                      <a:pPr marL="0" marR="0" lvl="0" indent="0" algn="ctr" defTabSz="914400" rtl="0" eaLnBrk="1" fontAlgn="auto" latinLnBrk="0" hangingPunct="1">
                        <a:lnSpc>
                          <a:spcPct val="150000"/>
                        </a:lnSpc>
                        <a:spcBef>
                          <a:spcPts val="0"/>
                        </a:spcBef>
                        <a:spcAft>
                          <a:spcPts val="0"/>
                        </a:spcAft>
                        <a:buClrTx/>
                        <a:buSzTx/>
                        <a:buFontTx/>
                        <a:buNone/>
                        <a:defRPr/>
                      </a:pPr>
                      <a:r>
                        <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人物</a:t>
                      </a:r>
                      <a:endPar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c>
                  <a:txBody>
                    <a:bodyPr/>
                    <a:lstStyle/>
                    <a:p>
                      <a:pPr marL="0" marR="0" lvl="0" indent="0" algn="ctr" defTabSz="914400" rtl="0" eaLnBrk="1" fontAlgn="auto" latinLnBrk="0" hangingPunct="1">
                        <a:lnSpc>
                          <a:spcPct val="150000"/>
                        </a:lnSpc>
                        <a:spcBef>
                          <a:spcPts val="0"/>
                        </a:spcBef>
                        <a:spcAft>
                          <a:spcPts val="0"/>
                        </a:spcAft>
                        <a:buClrTx/>
                        <a:buSzTx/>
                        <a:buFontTx/>
                        <a:buNone/>
                        <a:defRPr/>
                      </a:pPr>
                      <a:r>
                        <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性格特征</a:t>
                      </a:r>
                      <a:endPar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r>
              <a:tr h="632460">
                <a:tc>
                  <a:txBody>
                    <a:bodyPr/>
                    <a:lstStyle/>
                    <a:p>
                      <a:pPr marL="0" marR="0" lvl="0" indent="0" algn="ctr" defTabSz="914400" rtl="0" eaLnBrk="1" fontAlgn="auto" latinLnBrk="0" hangingPunct="1">
                        <a:lnSpc>
                          <a:spcPct val="150000"/>
                        </a:lnSpc>
                        <a:spcBef>
                          <a:spcPts val="0"/>
                        </a:spcBef>
                        <a:spcAft>
                          <a:spcPts val="0"/>
                        </a:spcAft>
                        <a:buClrTx/>
                        <a:buSzTx/>
                        <a:buFontTx/>
                        <a:buNone/>
                        <a:defRPr/>
                      </a:pPr>
                      <a:r>
                        <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小福子</a:t>
                      </a:r>
                      <a:endPar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c>
                  <a:txBody>
                    <a:bodyPr/>
                    <a:lstStyle/>
                    <a:p>
                      <a:pPr marL="0" marR="0" lvl="0" indent="0" algn="just" defTabSz="914400" rtl="0" eaLnBrk="1" fontAlgn="auto" latinLnBrk="0" hangingPunct="1">
                        <a:lnSpc>
                          <a:spcPct val="150000"/>
                        </a:lnSpc>
                        <a:spcBef>
                          <a:spcPts val="0"/>
                        </a:spcBef>
                        <a:spcAft>
                          <a:spcPts val="0"/>
                        </a:spcAft>
                        <a:buClrTx/>
                        <a:buSzTx/>
                        <a:buFontTx/>
                        <a:buNone/>
                        <a:defRPr/>
                      </a:pP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被侮辱</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被损害的弱女子形象</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美丽</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年轻</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要强</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勤俭</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endPar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r>
              <a:tr h="1184910">
                <a:tc>
                  <a:txBody>
                    <a:bodyPr/>
                    <a:lstStyle/>
                    <a:p>
                      <a:pPr marL="0" marR="0" lvl="0" indent="0" algn="ctr" defTabSz="914400" rtl="0" eaLnBrk="1" fontAlgn="auto" latinLnBrk="0" hangingPunct="1">
                        <a:lnSpc>
                          <a:spcPct val="150000"/>
                        </a:lnSpc>
                        <a:spcBef>
                          <a:spcPts val="0"/>
                        </a:spcBef>
                        <a:spcAft>
                          <a:spcPts val="0"/>
                        </a:spcAft>
                        <a:buClrTx/>
                        <a:buSzTx/>
                        <a:buFontTx/>
                        <a:buNone/>
                        <a:defRPr/>
                      </a:pPr>
                      <a:r>
                        <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刘四爷</a:t>
                      </a:r>
                      <a:endPar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c>
                  <a:txBody>
                    <a:bodyPr/>
                    <a:lstStyle/>
                    <a:p>
                      <a:pPr marL="0" marR="0" lvl="0" indent="0" algn="just" defTabSz="914400" rtl="0" eaLnBrk="1" fontAlgn="auto" latinLnBrk="0" hangingPunct="1">
                        <a:lnSpc>
                          <a:spcPct val="150000"/>
                        </a:lnSpc>
                        <a:spcBef>
                          <a:spcPts val="0"/>
                        </a:spcBef>
                        <a:spcAft>
                          <a:spcPts val="0"/>
                        </a:spcAft>
                        <a:buClrTx/>
                        <a:buSzTx/>
                        <a:buFontTx/>
                        <a:buNone/>
                        <a:defRPr/>
                      </a:pP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人和车行的老板</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为人苛刻</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是祥子的雇主</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旧社会的袍哥人物</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改良办起了车场</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为人耿直</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性格刚强</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从不肯在外场失面子</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endPar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r>
              <a:tr h="1508760">
                <a:tc>
                  <a:txBody>
                    <a:bodyPr/>
                    <a:lstStyle/>
                    <a:p>
                      <a:pPr marL="0" marR="0" lvl="0" indent="0" algn="ctr" defTabSz="914400" rtl="0" eaLnBrk="1" fontAlgn="auto" latinLnBrk="0" hangingPunct="1">
                        <a:lnSpc>
                          <a:spcPct val="150000"/>
                        </a:lnSpc>
                        <a:spcBef>
                          <a:spcPts val="0"/>
                        </a:spcBef>
                        <a:spcAft>
                          <a:spcPts val="0"/>
                        </a:spcAft>
                        <a:buClrTx/>
                        <a:buSzTx/>
                        <a:buFontTx/>
                        <a:buNone/>
                        <a:defRPr/>
                      </a:pPr>
                      <a:r>
                        <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老马</a:t>
                      </a:r>
                      <a:endPar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c>
                  <a:txBody>
                    <a:bodyPr/>
                    <a:lstStyle/>
                    <a:p>
                      <a:pPr marL="0" marR="0" lvl="0" indent="0" algn="just" defTabSz="914400" rtl="0" eaLnBrk="1" fontAlgn="auto" latinLnBrk="0" hangingPunct="1">
                        <a:lnSpc>
                          <a:spcPct val="150000"/>
                        </a:lnSpc>
                        <a:spcBef>
                          <a:spcPts val="0"/>
                        </a:spcBef>
                        <a:spcAft>
                          <a:spcPts val="0"/>
                        </a:spcAft>
                        <a:buClrTx/>
                        <a:buSzTx/>
                        <a:buFontTx/>
                        <a:buNone/>
                        <a:defRPr/>
                      </a:pP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心眼好</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热心肠</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却一直被当时腐败的社会折磨着</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他处于社会的最底层</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不敢对生活抱有太大希望</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只能任命运摆布</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贫苦地过完悲惨的一生</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endPar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r>
            </a:tbl>
          </a:graphicData>
        </a:graphic>
      </p:graphicFrame>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nvGraphicFramePr>
        <p:xfrm>
          <a:off x="262282" y="1545973"/>
          <a:ext cx="8623300" cy="3121025"/>
        </p:xfrm>
        <a:graphic>
          <a:graphicData uri="http://schemas.openxmlformats.org/drawingml/2006/table">
            <a:tbl>
              <a:tblPr firstRow="1" bandRow="1">
                <a:tableStyleId>{5DA37D80-6434-44D0-A028-1B22A696006F}</a:tableStyleId>
              </a:tblPr>
              <a:tblGrid>
                <a:gridCol w="1210945"/>
                <a:gridCol w="7412355"/>
              </a:tblGrid>
              <a:tr h="652145">
                <a:tc>
                  <a:txBody>
                    <a:bodyPr/>
                    <a:lstStyle/>
                    <a:p>
                      <a:pPr marL="0" marR="0" lvl="0" indent="0" algn="ctr" defTabSz="914400" rtl="0" eaLnBrk="1" fontAlgn="auto" latinLnBrk="0" hangingPunct="1">
                        <a:lnSpc>
                          <a:spcPct val="150000"/>
                        </a:lnSpc>
                        <a:spcBef>
                          <a:spcPts val="0"/>
                        </a:spcBef>
                        <a:spcAft>
                          <a:spcPts val="0"/>
                        </a:spcAft>
                        <a:buClrTx/>
                        <a:buSzTx/>
                        <a:buFontTx/>
                        <a:buNone/>
                        <a:defRPr/>
                      </a:pPr>
                      <a:r>
                        <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人物</a:t>
                      </a:r>
                      <a:endPar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c>
                  <a:txBody>
                    <a:bodyPr/>
                    <a:lstStyle/>
                    <a:p>
                      <a:pPr marL="0" marR="0" lvl="0" indent="0" algn="ctr" defTabSz="914400" rtl="0" eaLnBrk="1" fontAlgn="auto" latinLnBrk="0" hangingPunct="1">
                        <a:lnSpc>
                          <a:spcPct val="150000"/>
                        </a:lnSpc>
                        <a:spcBef>
                          <a:spcPts val="0"/>
                        </a:spcBef>
                        <a:spcAft>
                          <a:spcPts val="0"/>
                        </a:spcAft>
                        <a:buClrTx/>
                        <a:buSzTx/>
                        <a:buFontTx/>
                        <a:buNone/>
                        <a:defRPr/>
                      </a:pPr>
                      <a:r>
                        <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性格特征</a:t>
                      </a:r>
                      <a:endPar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r>
              <a:tr h="2468880">
                <a:tc>
                  <a:txBody>
                    <a:bodyPr/>
                    <a:lstStyle/>
                    <a:p>
                      <a:pPr marL="0" marR="0" lvl="0" indent="0" algn="ctr" defTabSz="914400" rtl="0" eaLnBrk="1" fontAlgn="auto" latinLnBrk="0" hangingPunct="1">
                        <a:lnSpc>
                          <a:spcPct val="150000"/>
                        </a:lnSpc>
                        <a:spcBef>
                          <a:spcPts val="0"/>
                        </a:spcBef>
                        <a:spcAft>
                          <a:spcPts val="0"/>
                        </a:spcAft>
                        <a:buClrTx/>
                        <a:buSzTx/>
                        <a:buFontTx/>
                        <a:buNone/>
                        <a:defRPr/>
                      </a:pPr>
                      <a:r>
                        <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高妈</a:t>
                      </a:r>
                      <a:endPar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c>
                  <a:txBody>
                    <a:bodyPr/>
                    <a:lstStyle/>
                    <a:p>
                      <a:pPr marL="0" marR="0" lvl="0" indent="0" algn="just" defTabSz="914400" rtl="0" eaLnBrk="1" fontAlgn="auto" latinLnBrk="0" hangingPunct="1">
                        <a:lnSpc>
                          <a:spcPct val="150000"/>
                        </a:lnSpc>
                        <a:spcBef>
                          <a:spcPts val="0"/>
                        </a:spcBef>
                        <a:spcAft>
                          <a:spcPts val="0"/>
                        </a:spcAft>
                        <a:buClrTx/>
                        <a:buSzTx/>
                        <a:buFontTx/>
                        <a:buNone/>
                        <a:defRPr/>
                      </a:pP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心地善良</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为人要强的老妈子</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乐于助人</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经历了不幸</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学会了在旧社会最底层生活的方法</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有自己的想法</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常常开导祥子</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是一个祥子很佩服的人</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她保留了大多数劳动人民的善良</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质朴</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生活教会了她在社会上为自己找到生路</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做事也仔细有心眼</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是适应了旧社会的为数不多的劳动人民</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endPar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r>
            </a:tbl>
          </a:graphicData>
        </a:graphic>
      </p:graphicFrame>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nvGraphicFramePr>
        <p:xfrm>
          <a:off x="262281" y="1560583"/>
          <a:ext cx="8770620" cy="4028440"/>
        </p:xfrm>
        <a:graphic>
          <a:graphicData uri="http://schemas.openxmlformats.org/drawingml/2006/table">
            <a:tbl>
              <a:tblPr firstRow="1" bandRow="1">
                <a:tableStyleId>{5DA37D80-6434-44D0-A028-1B22A696006F}</a:tableStyleId>
              </a:tblPr>
              <a:tblGrid>
                <a:gridCol w="1231900"/>
                <a:gridCol w="7538720"/>
              </a:tblGrid>
              <a:tr h="4028440">
                <a:tc>
                  <a:txBody>
                    <a:bodyPr/>
                    <a:lstStyle/>
                    <a:p>
                      <a:pPr marL="0" marR="0" lvl="0" indent="0" algn="ctr" defTabSz="914400" rtl="0" eaLnBrk="1" fontAlgn="auto" latinLnBrk="0" hangingPunct="1">
                        <a:lnSpc>
                          <a:spcPct val="150000"/>
                        </a:lnSpc>
                        <a:spcBef>
                          <a:spcPts val="0"/>
                        </a:spcBef>
                        <a:spcAft>
                          <a:spcPts val="0"/>
                        </a:spcAft>
                        <a:buClrTx/>
                        <a:buSzTx/>
                        <a:buFontTx/>
                        <a:buNone/>
                        <a:defRPr/>
                      </a:pPr>
                      <a:r>
                        <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重要情节</a:t>
                      </a:r>
                      <a:endPar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c>
                  <a:txBody>
                    <a:bodyPr/>
                    <a:lstStyle/>
                    <a:p>
                      <a:pPr marL="0" marR="0" lvl="0" indent="0" algn="just" defTabSz="914400" rtl="0" eaLnBrk="1" fontAlgn="auto" latinLnBrk="0" hangingPunct="1">
                        <a:lnSpc>
                          <a:spcPct val="150000"/>
                        </a:lnSpc>
                        <a:spcBef>
                          <a:spcPts val="0"/>
                        </a:spcBef>
                        <a:spcAft>
                          <a:spcPts val="0"/>
                        </a:spcAft>
                        <a:buClrTx/>
                        <a:buSzTx/>
                        <a:buFontTx/>
                        <a:buNone/>
                        <a:defRPr/>
                      </a:pPr>
                      <a:r>
                        <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绰号来历</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祥子趁匪兵退却时逃了出来</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并牵回了三匹骆驼</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他在路上把骆驼卖了</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换回了三十五元钱</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祥子生了一场大病</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在一家小店里躺了三天</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恐怕就是在这三天里</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他与三匹骆驼的关系由梦话或胡话被人家听了去</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一清醒过来</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他已经是“骆驼祥子”了</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p>
                      <a:pPr marL="0" marR="0" lvl="0" indent="0" algn="just" defTabSz="914400" rtl="0" eaLnBrk="1" fontAlgn="auto" latinLnBrk="0" hangingPunct="1">
                        <a:lnSpc>
                          <a:spcPct val="150000"/>
                        </a:lnSpc>
                        <a:spcBef>
                          <a:spcPts val="0"/>
                        </a:spcBef>
                        <a:spcAft>
                          <a:spcPts val="0"/>
                        </a:spcAft>
                        <a:buClrTx/>
                        <a:buSzTx/>
                        <a:buFontTx/>
                        <a:buNone/>
                        <a:defRPr/>
                      </a:pPr>
                      <a:r>
                        <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怒辞杨宅</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为了赚钱再买辆车</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祥子为杨宅拉起了包月</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但他不堪忍受侮辱</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愤怒地将钱摔在杨太太的脸上</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这段精彩的描写</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突出了祥子善良坚忍的外表下还蕴藏着反抗的一面</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丰富了人物性格</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r>
            </a:tbl>
          </a:graphicData>
        </a:graphic>
      </p:graphicFrame>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nvGraphicFramePr>
        <p:xfrm>
          <a:off x="262282" y="1545973"/>
          <a:ext cx="8623300" cy="4100830"/>
        </p:xfrm>
        <a:graphic>
          <a:graphicData uri="http://schemas.openxmlformats.org/drawingml/2006/table">
            <a:tbl>
              <a:tblPr firstRow="1" bandRow="1">
                <a:tableStyleId>{5DA37D80-6434-44D0-A028-1B22A696006F}</a:tableStyleId>
              </a:tblPr>
              <a:tblGrid>
                <a:gridCol w="1210945"/>
                <a:gridCol w="7412355"/>
              </a:tblGrid>
              <a:tr h="4100830">
                <a:tc>
                  <a:txBody>
                    <a:bodyPr/>
                    <a:lstStyle/>
                    <a:p>
                      <a:pPr marL="0" marR="0" lvl="0" indent="0" algn="ctr" defTabSz="914400" rtl="0" eaLnBrk="1" fontAlgn="auto" latinLnBrk="0" hangingPunct="1">
                        <a:lnSpc>
                          <a:spcPct val="140000"/>
                        </a:lnSpc>
                        <a:spcBef>
                          <a:spcPts val="0"/>
                        </a:spcBef>
                        <a:spcAft>
                          <a:spcPts val="0"/>
                        </a:spcAft>
                        <a:buClrTx/>
                        <a:buSzTx/>
                        <a:buFontTx/>
                        <a:buNone/>
                        <a:defRPr/>
                      </a:pPr>
                      <a:r>
                        <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重要情节</a:t>
                      </a:r>
                      <a:endPar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c>
                  <a:txBody>
                    <a:bodyPr/>
                    <a:lstStyle/>
                    <a:p>
                      <a:pPr marL="0" marR="0" lvl="0" indent="0" algn="just" defTabSz="914400" rtl="0" eaLnBrk="1" fontAlgn="auto" latinLnBrk="0" hangingPunct="1">
                        <a:lnSpc>
                          <a:spcPct val="140000"/>
                        </a:lnSpc>
                        <a:spcBef>
                          <a:spcPts val="0"/>
                        </a:spcBef>
                        <a:spcAft>
                          <a:spcPts val="0"/>
                        </a:spcAft>
                        <a:buClrTx/>
                        <a:buSzTx/>
                        <a:buFontTx/>
                        <a:buNone/>
                        <a:defRPr/>
                      </a:pPr>
                      <a:r>
                        <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曹家遇险</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祥子为曹先生拉包月</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眼看就要凑足买车的钱</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却被孙侦探敲诈一空</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祥子困惑地喊</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我招惹谁了</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此情节描绘波澜迭起</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人物心理通过细微动作暴露无遗</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充分表现了不解灾难根源的祥子的绝望心情</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p>
                      <a:pPr marL="0" marR="0" lvl="0" indent="0" algn="just" defTabSz="914400" rtl="0" eaLnBrk="1" fontAlgn="auto" latinLnBrk="0" hangingPunct="1">
                        <a:lnSpc>
                          <a:spcPct val="140000"/>
                        </a:lnSpc>
                        <a:spcBef>
                          <a:spcPts val="0"/>
                        </a:spcBef>
                        <a:spcAft>
                          <a:spcPts val="0"/>
                        </a:spcAft>
                        <a:buClrTx/>
                        <a:buSzTx/>
                        <a:buFontTx/>
                        <a:buNone/>
                        <a:defRPr/>
                      </a:pPr>
                      <a:r>
                        <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初识老马</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一天</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天气寒冷</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祥子拉曹先生看夜场电影</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祥子以及一些拉包月的车夫在一家茶馆喝茶聊天</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碰见了饿晕倒地的车夫老马</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祥子为老马买了</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10</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个羊肉包子</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老马只拿了两个</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其他全给了自己的孙子小马</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老马和他的孙子小马拥有自己的车</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命运却这样悲惨</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祥子异常悲观</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似乎看到了自己的将来</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endPar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r>
            </a:tbl>
          </a:graphicData>
        </a:graphic>
      </p:graphicFrame>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nvGraphicFramePr>
        <p:xfrm>
          <a:off x="262282" y="1545973"/>
          <a:ext cx="8623300" cy="3652520"/>
        </p:xfrm>
        <a:graphic>
          <a:graphicData uri="http://schemas.openxmlformats.org/drawingml/2006/table">
            <a:tbl>
              <a:tblPr firstRow="1" bandRow="1">
                <a:tableStyleId>{5DA37D80-6434-44D0-A028-1B22A696006F}</a:tableStyleId>
              </a:tblPr>
              <a:tblGrid>
                <a:gridCol w="1210945"/>
                <a:gridCol w="7412355"/>
              </a:tblGrid>
              <a:tr h="3652520">
                <a:tc>
                  <a:txBody>
                    <a:bodyPr/>
                    <a:lstStyle/>
                    <a:p>
                      <a:pPr marL="0" marR="0" lvl="0" indent="0" algn="ctr" defTabSz="914400" rtl="0" eaLnBrk="1" fontAlgn="auto" latinLnBrk="0" hangingPunct="1">
                        <a:lnSpc>
                          <a:spcPct val="140000"/>
                        </a:lnSpc>
                        <a:spcBef>
                          <a:spcPts val="0"/>
                        </a:spcBef>
                        <a:spcAft>
                          <a:spcPts val="0"/>
                        </a:spcAft>
                        <a:buClrTx/>
                        <a:buSzTx/>
                        <a:buFontTx/>
                        <a:buNone/>
                        <a:defRPr/>
                      </a:pPr>
                      <a:r>
                        <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艺术特色</a:t>
                      </a:r>
                      <a:endPar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c>
                  <a:txBody>
                    <a:bodyPr/>
                    <a:lstStyle/>
                    <a:p>
                      <a:pPr marL="0" marR="0" lvl="0" indent="0" algn="just" defTabSz="914400" rtl="0" eaLnBrk="1" fontAlgn="auto" latinLnBrk="0" hangingPunct="1">
                        <a:lnSpc>
                          <a:spcPct val="140000"/>
                        </a:lnSpc>
                        <a:spcBef>
                          <a:spcPts val="0"/>
                        </a:spcBef>
                        <a:spcAft>
                          <a:spcPts val="0"/>
                        </a:spcAft>
                        <a:buClrTx/>
                        <a:buSzTx/>
                        <a:buFontTx/>
                        <a:buNone/>
                        <a:defRPr/>
                      </a:pP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①艺术结构</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在结构上的一个突出特点是</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以写人为中心</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围绕人物的命运来展开情节</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p>
                      <a:pPr marL="0" marR="0" lvl="0" indent="0" algn="just" defTabSz="914400" rtl="0" eaLnBrk="1" fontAlgn="auto" latinLnBrk="0" hangingPunct="1">
                        <a:lnSpc>
                          <a:spcPct val="140000"/>
                        </a:lnSpc>
                        <a:spcBef>
                          <a:spcPts val="0"/>
                        </a:spcBef>
                        <a:spcAft>
                          <a:spcPts val="0"/>
                        </a:spcAft>
                        <a:buClrTx/>
                        <a:buSzTx/>
                        <a:buFontTx/>
                        <a:buNone/>
                        <a:defRPr/>
                      </a:pP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②</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人物形象</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塑造了许多个性鲜明</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栩栩如生的人物形象</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p>
                      <a:pPr marL="0" marR="0" lvl="0" indent="0" algn="just" defTabSz="914400" rtl="0" eaLnBrk="1" fontAlgn="auto" latinLnBrk="0" hangingPunct="1">
                        <a:lnSpc>
                          <a:spcPct val="140000"/>
                        </a:lnSpc>
                        <a:spcBef>
                          <a:spcPts val="0"/>
                        </a:spcBef>
                        <a:spcAft>
                          <a:spcPts val="0"/>
                        </a:spcAft>
                        <a:buClrTx/>
                        <a:buSzTx/>
                        <a:buFontTx/>
                        <a:buNone/>
                        <a:defRPr/>
                      </a:pP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③</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语言成就</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借鉴了说唱艺术</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带有“京腔”</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清脆快当</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俏皮生动</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漂亮活泼</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p>
                      <a:pPr marL="0" marR="0" lvl="0" indent="0" algn="just" defTabSz="914400" rtl="0" eaLnBrk="1" fontAlgn="auto" latinLnBrk="0" hangingPunct="1">
                        <a:lnSpc>
                          <a:spcPct val="140000"/>
                        </a:lnSpc>
                        <a:spcBef>
                          <a:spcPts val="0"/>
                        </a:spcBef>
                        <a:spcAft>
                          <a:spcPts val="0"/>
                        </a:spcAft>
                        <a:buClrTx/>
                        <a:buSzTx/>
                        <a:buFontTx/>
                        <a:buNone/>
                        <a:defRPr/>
                      </a:pP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④</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地方特色</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突出特点是讲求“俗”和“白”</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所谓“俗”</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指的是描写普通的市井生活</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写风俗</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民俗</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所谓“白”</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是指语言的朴实</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特别重视北平市民群众的口语</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endPar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r>
            </a:tbl>
          </a:graphicData>
        </a:graphic>
      </p:graphicFrame>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nvGraphicFramePr>
        <p:xfrm>
          <a:off x="261362" y="1933122"/>
          <a:ext cx="8631555" cy="4006215"/>
        </p:xfrm>
        <a:graphic>
          <a:graphicData uri="http://schemas.openxmlformats.org/drawingml/2006/table">
            <a:tbl>
              <a:tblPr firstRow="1" bandRow="1">
                <a:tableStyleId>{5DA37D80-6434-44D0-A028-1B22A696006F}</a:tableStyleId>
              </a:tblPr>
              <a:tblGrid>
                <a:gridCol w="1227455"/>
                <a:gridCol w="7404100"/>
              </a:tblGrid>
              <a:tr h="1028700">
                <a:tc>
                  <a:txBody>
                    <a:bodyPr/>
                    <a:lstStyle/>
                    <a:p>
                      <a:pPr algn="ctr">
                        <a:lnSpc>
                          <a:spcPct val="150000"/>
                        </a:lnSpc>
                      </a:pPr>
                      <a:r>
                        <a:rPr lang="zh-CN" altLang="en-US" sz="2100" b="1" dirty="0" smtClean="0">
                          <a:latin typeface="Times New Roman" panose="02020603050405020304" pitchFamily="18" charset="0"/>
                          <a:ea typeface="微软雅黑" panose="020B0503020204020204" pitchFamily="34" charset="-122"/>
                          <a:cs typeface="Times New Roman" panose="02020603050405020304" pitchFamily="18" charset="0"/>
                        </a:rPr>
                        <a:t>作者简介</a:t>
                      </a:r>
                      <a:endParaRPr lang="en-US" altLang="zh-CN" sz="2100" b="1" dirty="0" smtClean="0">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c>
                  <a:txBody>
                    <a:bodyPr/>
                    <a:lstStyle/>
                    <a:p>
                      <a:pPr algn="just">
                        <a:lnSpc>
                          <a:spcPct val="150000"/>
                        </a:lnSpc>
                      </a:pPr>
                      <a:r>
                        <a:rPr lang="zh-CN" altLang="en-US" sz="2100" b="0" dirty="0" smtClean="0">
                          <a:solidFill>
                            <a:srgbClr val="FF00FF"/>
                          </a:solidFill>
                          <a:latin typeface="Times New Roman" panose="02020603050405020304" pitchFamily="18" charset="0"/>
                          <a:ea typeface="微软雅黑" panose="020B0503020204020204" pitchFamily="34" charset="-122"/>
                          <a:cs typeface="Times New Roman" panose="02020603050405020304" pitchFamily="18" charset="0"/>
                        </a:rPr>
                        <a:t>儒勒</a:t>
                      </a:r>
                      <a:r>
                        <a:rPr lang="en-US" altLang="zh-CN" sz="2100" b="0" dirty="0" smtClean="0">
                          <a:solidFill>
                            <a:srgbClr val="FF00FF"/>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dirty="0" smtClean="0">
                          <a:solidFill>
                            <a:srgbClr val="FF00FF"/>
                          </a:solidFill>
                          <a:latin typeface="Times New Roman" panose="02020603050405020304" pitchFamily="18" charset="0"/>
                          <a:ea typeface="微软雅黑" panose="020B0503020204020204" pitchFamily="34" charset="-122"/>
                          <a:cs typeface="Times New Roman" panose="02020603050405020304" pitchFamily="18" charset="0"/>
                        </a:rPr>
                        <a:t>凡尔纳</a:t>
                      </a:r>
                      <a:r>
                        <a:rPr lang="en-US" altLang="zh-CN" sz="2100" b="0" dirty="0" smtClean="0">
                          <a:latin typeface="Times New Roman" panose="02020603050405020304" pitchFamily="18" charset="0"/>
                          <a:ea typeface="微软雅黑" panose="020B0503020204020204" pitchFamily="34" charset="-122"/>
                          <a:cs typeface="Times New Roman" panose="02020603050405020304" pitchFamily="18" charset="0"/>
                        </a:rPr>
                        <a:t>,19</a:t>
                      </a:r>
                      <a:r>
                        <a:rPr lang="zh-CN" altLang="en-US" sz="2100" b="0" dirty="0" smtClean="0">
                          <a:latin typeface="Times New Roman" panose="02020603050405020304" pitchFamily="18" charset="0"/>
                          <a:ea typeface="微软雅黑" panose="020B0503020204020204" pitchFamily="34" charset="-122"/>
                          <a:cs typeface="Times New Roman" panose="02020603050405020304" pitchFamily="18" charset="0"/>
                        </a:rPr>
                        <a:t>世纪</a:t>
                      </a:r>
                      <a:r>
                        <a:rPr lang="zh-CN" altLang="en-US" sz="2100" b="0" dirty="0" smtClean="0">
                          <a:solidFill>
                            <a:srgbClr val="FF00FF"/>
                          </a:solidFill>
                          <a:latin typeface="Times New Roman" panose="02020603050405020304" pitchFamily="18" charset="0"/>
                          <a:ea typeface="微软雅黑" panose="020B0503020204020204" pitchFamily="34" charset="-122"/>
                          <a:cs typeface="Times New Roman" panose="02020603050405020304" pitchFamily="18" charset="0"/>
                        </a:rPr>
                        <a:t>法国</a:t>
                      </a:r>
                      <a:r>
                        <a:rPr lang="zh-CN" altLang="en-US" sz="2100" b="0" dirty="0" smtClean="0">
                          <a:latin typeface="Times New Roman" panose="02020603050405020304" pitchFamily="18" charset="0"/>
                          <a:ea typeface="微软雅黑" panose="020B0503020204020204" pitchFamily="34" charset="-122"/>
                          <a:cs typeface="Times New Roman" panose="02020603050405020304" pitchFamily="18" charset="0"/>
                        </a:rPr>
                        <a:t>著名的科幻和探险小说家</a:t>
                      </a:r>
                      <a:r>
                        <a:rPr lang="en-US" altLang="zh-CN" sz="2100" b="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dirty="0" smtClean="0">
                          <a:latin typeface="Times New Roman" panose="02020603050405020304" pitchFamily="18" charset="0"/>
                          <a:ea typeface="微软雅黑" panose="020B0503020204020204" pitchFamily="34" charset="-122"/>
                          <a:cs typeface="Times New Roman" panose="02020603050405020304" pitchFamily="18" charset="0"/>
                        </a:rPr>
                        <a:t>被誉为</a:t>
                      </a:r>
                      <a:r>
                        <a:rPr lang="zh-CN" altLang="en-US" sz="2100" b="0" dirty="0" smtClean="0">
                          <a:solidFill>
                            <a:srgbClr val="FF00FF"/>
                          </a:solidFill>
                          <a:latin typeface="Times New Roman" panose="02020603050405020304" pitchFamily="18" charset="0"/>
                          <a:ea typeface="微软雅黑" panose="020B0503020204020204" pitchFamily="34" charset="-122"/>
                          <a:cs typeface="Times New Roman" panose="02020603050405020304" pitchFamily="18" charset="0"/>
                        </a:rPr>
                        <a:t>“科学时代的预言家”</a:t>
                      </a:r>
                      <a:r>
                        <a:rPr lang="zh-CN" altLang="en-US" sz="2100" b="0" dirty="0" smtClean="0">
                          <a:latin typeface="Times New Roman" panose="02020603050405020304" pitchFamily="18" charset="0"/>
                          <a:ea typeface="微软雅黑" panose="020B0503020204020204" pitchFamily="34" charset="-122"/>
                          <a:cs typeface="Times New Roman" panose="02020603050405020304" pitchFamily="18" charset="0"/>
                        </a:rPr>
                        <a:t>和</a:t>
                      </a:r>
                      <a:r>
                        <a:rPr lang="zh-CN" altLang="en-US" sz="2100" b="0" dirty="0" smtClean="0">
                          <a:solidFill>
                            <a:srgbClr val="FF00FF"/>
                          </a:solidFill>
                          <a:latin typeface="Times New Roman" panose="02020603050405020304" pitchFamily="18" charset="0"/>
                          <a:ea typeface="微软雅黑" panose="020B0503020204020204" pitchFamily="34" charset="-122"/>
                          <a:cs typeface="Times New Roman" panose="02020603050405020304" pitchFamily="18" charset="0"/>
                        </a:rPr>
                        <a:t>“现代科学幻想小说之父”</a:t>
                      </a:r>
                      <a:r>
                        <a:rPr lang="en-US" altLang="zh-CN" sz="2100" b="0" dirty="0" smtClean="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b="0" dirty="0" smtClean="0">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r>
              <a:tr h="2977515">
                <a:tc>
                  <a:txBody>
                    <a:bodyPr/>
                    <a:lstStyle/>
                    <a:p>
                      <a:pPr algn="ctr">
                        <a:lnSpc>
                          <a:spcPct val="150000"/>
                        </a:lnSpc>
                      </a:pPr>
                      <a:r>
                        <a:rPr lang="zh-CN" altLang="en-US" sz="2100" b="1" dirty="0" smtClean="0">
                          <a:latin typeface="Times New Roman" panose="02020603050405020304" pitchFamily="18" charset="0"/>
                          <a:ea typeface="微软雅黑" panose="020B0503020204020204" pitchFamily="34" charset="-122"/>
                          <a:cs typeface="Times New Roman" panose="02020603050405020304" pitchFamily="18" charset="0"/>
                        </a:rPr>
                        <a:t>作品简介</a:t>
                      </a:r>
                      <a:endParaRPr lang="en-US" altLang="zh-CN" sz="2100" b="1" dirty="0" smtClean="0">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c>
                  <a:txBody>
                    <a:bodyPr/>
                    <a:lstStyle/>
                    <a:p>
                      <a:pPr algn="just">
                        <a:lnSpc>
                          <a:spcPct val="150000"/>
                        </a:lnSpc>
                      </a:pPr>
                      <a:r>
                        <a:rPr lang="zh-CN" altLang="en-US" sz="2100" b="0" dirty="0" smtClean="0">
                          <a:latin typeface="Times New Roman" panose="02020603050405020304" pitchFamily="18" charset="0"/>
                          <a:ea typeface="微软雅黑" panose="020B0503020204020204" pitchFamily="34" charset="-122"/>
                          <a:cs typeface="Times New Roman" panose="02020603050405020304" pitchFamily="18" charset="0"/>
                        </a:rPr>
                        <a:t>主要讲述了生物学家彼埃尔</a:t>
                      </a:r>
                      <a:r>
                        <a:rPr lang="en-US" altLang="zh-CN" sz="2100" b="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dirty="0" smtClean="0">
                          <a:latin typeface="Times New Roman" panose="02020603050405020304" pitchFamily="18" charset="0"/>
                          <a:ea typeface="微软雅黑" panose="020B0503020204020204" pitchFamily="34" charset="-122"/>
                          <a:cs typeface="Times New Roman" panose="02020603050405020304" pitchFamily="18" charset="0"/>
                        </a:rPr>
                        <a:t>阿龙纳斯及其仆人康塞尔和捕鲸手尼德</a:t>
                      </a:r>
                      <a:r>
                        <a:rPr lang="en-US" altLang="zh-CN" sz="2100" b="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dirty="0" smtClean="0">
                          <a:latin typeface="Times New Roman" panose="02020603050405020304" pitchFamily="18" charset="0"/>
                          <a:ea typeface="微软雅黑" panose="020B0503020204020204" pitchFamily="34" charset="-122"/>
                          <a:cs typeface="Times New Roman" panose="02020603050405020304" pitchFamily="18" charset="0"/>
                        </a:rPr>
                        <a:t>兰一起随“鹦鹉螺号”（</a:t>
                      </a:r>
                      <a:r>
                        <a:rPr lang="en-US" altLang="zh-CN" sz="2100" b="0" dirty="0" smtClean="0">
                          <a:latin typeface="Times New Roman" panose="02020603050405020304" pitchFamily="18" charset="0"/>
                          <a:ea typeface="微软雅黑" panose="020B0503020204020204" pitchFamily="34" charset="-122"/>
                          <a:cs typeface="Times New Roman" panose="02020603050405020304" pitchFamily="18" charset="0"/>
                        </a:rPr>
                        <a:t>Nautilus</a:t>
                      </a:r>
                      <a:r>
                        <a:rPr lang="zh-CN" altLang="en-US" sz="2100" b="0" dirty="0" smtClean="0">
                          <a:latin typeface="Times New Roman" panose="02020603050405020304" pitchFamily="18" charset="0"/>
                          <a:ea typeface="微软雅黑" panose="020B0503020204020204" pitchFamily="34" charset="-122"/>
                          <a:cs typeface="Times New Roman" panose="02020603050405020304" pitchFamily="18" charset="0"/>
                        </a:rPr>
                        <a:t>音译为“诺第留斯号”）潜水艇船长尼摩周游海底的故事</a:t>
                      </a:r>
                      <a:r>
                        <a:rPr lang="en-US" altLang="zh-CN" sz="2100" b="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dirty="0" smtClean="0">
                          <a:latin typeface="Times New Roman" panose="02020603050405020304" pitchFamily="18" charset="0"/>
                          <a:ea typeface="微软雅黑" panose="020B0503020204020204" pitchFamily="34" charset="-122"/>
                          <a:cs typeface="Times New Roman" panose="02020603050405020304" pitchFamily="18" charset="0"/>
                        </a:rPr>
                        <a:t>书中主人公尼摩是个不明国籍身份的神秘人物</a:t>
                      </a:r>
                      <a:r>
                        <a:rPr lang="en-US" altLang="zh-CN" sz="2100" b="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dirty="0" smtClean="0">
                          <a:latin typeface="Times New Roman" panose="02020603050405020304" pitchFamily="18" charset="0"/>
                          <a:ea typeface="微软雅黑" panose="020B0503020204020204" pitchFamily="34" charset="-122"/>
                          <a:cs typeface="Times New Roman" panose="02020603050405020304" pitchFamily="18" charset="0"/>
                        </a:rPr>
                        <a:t>这艘潜艇异常坚固</a:t>
                      </a:r>
                      <a:r>
                        <a:rPr lang="en-US" altLang="zh-CN" sz="2100" b="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dirty="0" smtClean="0">
                          <a:latin typeface="Times New Roman" panose="02020603050405020304" pitchFamily="18" charset="0"/>
                          <a:ea typeface="微软雅黑" panose="020B0503020204020204" pitchFamily="34" charset="-122"/>
                          <a:cs typeface="Times New Roman" panose="02020603050405020304" pitchFamily="18" charset="0"/>
                        </a:rPr>
                        <a:t>利用海洋提供能源</a:t>
                      </a:r>
                      <a:r>
                        <a:rPr lang="en-US" altLang="zh-CN" sz="2100" b="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dirty="0" smtClean="0">
                          <a:latin typeface="Times New Roman" panose="02020603050405020304" pitchFamily="18" charset="0"/>
                          <a:ea typeface="微软雅黑" panose="020B0503020204020204" pitchFamily="34" charset="-122"/>
                          <a:cs typeface="Times New Roman" panose="02020603050405020304" pitchFamily="18" charset="0"/>
                        </a:rPr>
                        <a:t>阿龙纳斯了解到尼摩仍与大陆保持联系</a:t>
                      </a:r>
                      <a:r>
                        <a:rPr lang="en-US" altLang="zh-CN" sz="2100" b="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dirty="0" smtClean="0">
                          <a:latin typeface="Times New Roman" panose="02020603050405020304" pitchFamily="18" charset="0"/>
                          <a:ea typeface="微软雅黑" panose="020B0503020204020204" pitchFamily="34" charset="-122"/>
                          <a:cs typeface="Times New Roman" panose="02020603050405020304" pitchFamily="18" charset="0"/>
                        </a:rPr>
                        <a:t>用海底沉船里的千百万金银来支援陆地上人们的正义斗争</a:t>
                      </a:r>
                      <a:r>
                        <a:rPr lang="en-US" altLang="zh-CN" sz="2100" b="0" dirty="0" smtClean="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b="0" dirty="0" smtClean="0">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r>
            </a:tbl>
          </a:graphicData>
        </a:graphic>
      </p:graphicFrame>
      <p:sp>
        <p:nvSpPr>
          <p:cNvPr id="3" name="矩形 2"/>
          <p:cNvSpPr/>
          <p:nvPr/>
        </p:nvSpPr>
        <p:spPr>
          <a:xfrm>
            <a:off x="261362" y="1540707"/>
            <a:ext cx="8631688" cy="414020"/>
          </a:xfrm>
          <a:prstGeom prst="rect">
            <a:avLst/>
          </a:prstGeom>
        </p:spPr>
        <p:txBody>
          <a:bodyPr wrap="square">
            <a:spAutoFit/>
          </a:bodyPr>
          <a:lstStyle/>
          <a:p>
            <a:pPr algn="ctr"/>
            <a:r>
              <a:rPr lang="zh-CN" altLang="en-US" sz="2100" b="1" kern="100" dirty="0" smtClean="0">
                <a:latin typeface="Times New Roman" panose="02020603050405020304" pitchFamily="18" charset="0"/>
                <a:ea typeface="微软雅黑" panose="020B0503020204020204" pitchFamily="34" charset="-122"/>
                <a:cs typeface="Times New Roman" panose="02020603050405020304" pitchFamily="18" charset="0"/>
              </a:rPr>
              <a:t>（四）</a:t>
            </a:r>
            <a:r>
              <a:rPr lang="zh-CN" altLang="en-US" sz="2100" b="1" kern="100" dirty="0">
                <a:latin typeface="Times New Roman" panose="02020603050405020304" pitchFamily="18" charset="0"/>
                <a:ea typeface="微软雅黑" panose="020B0503020204020204" pitchFamily="34" charset="-122"/>
                <a:cs typeface="Times New Roman" panose="02020603050405020304" pitchFamily="18" charset="0"/>
              </a:rPr>
              <a:t>海底两万里</a:t>
            </a:r>
            <a:endParaRPr lang="zh-CN" altLang="en-US" sz="2100" b="1" kern="100" dirty="0">
              <a:latin typeface="Times New Roman" panose="02020603050405020304" pitchFamily="18" charset="0"/>
              <a:ea typeface="微软雅黑" panose="020B0503020204020204" pitchFamily="34" charset="-122"/>
              <a:cs typeface="Times New Roman" panose="02020603050405020304" pitchFamily="18" charset="0"/>
            </a:endParaRP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nvGraphicFramePr>
        <p:xfrm>
          <a:off x="262282" y="1545973"/>
          <a:ext cx="8623300" cy="2370455"/>
        </p:xfrm>
        <a:graphic>
          <a:graphicData uri="http://schemas.openxmlformats.org/drawingml/2006/table">
            <a:tbl>
              <a:tblPr firstRow="1" bandRow="1">
                <a:tableStyleId>{5DA37D80-6434-44D0-A028-1B22A696006F}</a:tableStyleId>
              </a:tblPr>
              <a:tblGrid>
                <a:gridCol w="1210945"/>
                <a:gridCol w="7412355"/>
              </a:tblGrid>
              <a:tr h="1341755">
                <a:tc>
                  <a:txBody>
                    <a:bodyPr/>
                    <a:lstStyle/>
                    <a:p>
                      <a:pPr marL="0" marR="0" lvl="0" indent="0" algn="ctr" defTabSz="914400" rtl="0" eaLnBrk="1" fontAlgn="auto" latinLnBrk="0" hangingPunct="1">
                        <a:lnSpc>
                          <a:spcPct val="150000"/>
                        </a:lnSpc>
                        <a:spcBef>
                          <a:spcPts val="0"/>
                        </a:spcBef>
                        <a:spcAft>
                          <a:spcPts val="0"/>
                        </a:spcAft>
                        <a:buClrTx/>
                        <a:buSzTx/>
                        <a:buFontTx/>
                        <a:buNone/>
                        <a:defRPr/>
                      </a:pPr>
                      <a:r>
                        <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作品主题</a:t>
                      </a:r>
                      <a:endPar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c>
                  <a:txBody>
                    <a:bodyPr/>
                    <a:lstStyle/>
                    <a:p>
                      <a:pPr marL="0" marR="0" lvl="0" indent="0" algn="just" defTabSz="914400" rtl="0" eaLnBrk="1" fontAlgn="auto" latinLnBrk="0" hangingPunct="1">
                        <a:lnSpc>
                          <a:spcPct val="150000"/>
                        </a:lnSpc>
                        <a:spcBef>
                          <a:spcPts val="0"/>
                        </a:spcBef>
                        <a:spcAft>
                          <a:spcPts val="0"/>
                        </a:spcAft>
                        <a:buClrTx/>
                        <a:buSzTx/>
                        <a:buFontTx/>
                        <a:buNone/>
                        <a:defRPr/>
                      </a:pP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儒勒</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凡尔纳对海洋的幻想发挥到了极致</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表现了人类认识和驾驭海洋的信心</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展示了人类意志的坚韧和勇敢</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endPar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r>
              <a:tr h="1028700">
                <a:tc>
                  <a:txBody>
                    <a:bodyPr/>
                    <a:lstStyle/>
                    <a:p>
                      <a:pPr marL="0" marR="0" lvl="0" indent="0" algn="ctr" defTabSz="914400" rtl="0" eaLnBrk="1" fontAlgn="auto" latinLnBrk="0" hangingPunct="1">
                        <a:lnSpc>
                          <a:spcPct val="150000"/>
                        </a:lnSpc>
                        <a:spcBef>
                          <a:spcPts val="0"/>
                        </a:spcBef>
                        <a:spcAft>
                          <a:spcPts val="0"/>
                        </a:spcAft>
                        <a:buClrTx/>
                        <a:buSzTx/>
                        <a:buFontTx/>
                        <a:buNone/>
                        <a:defRPr/>
                      </a:pPr>
                      <a:r>
                        <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航行路线</a:t>
                      </a:r>
                      <a:endPar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c>
                  <a:txBody>
                    <a:bodyPr/>
                    <a:lstStyle/>
                    <a:p>
                      <a:pPr marL="0" marR="0" lvl="0" indent="0" algn="just" defTabSz="914400" rtl="0" eaLnBrk="1" fontAlgn="auto" latinLnBrk="0" hangingPunct="1">
                        <a:lnSpc>
                          <a:spcPct val="150000"/>
                        </a:lnSpc>
                        <a:spcBef>
                          <a:spcPts val="0"/>
                        </a:spcBef>
                        <a:spcAft>
                          <a:spcPts val="0"/>
                        </a:spcAft>
                        <a:buClrTx/>
                        <a:buSzTx/>
                        <a:buFontTx/>
                        <a:buNone/>
                        <a:defRPr/>
                      </a:pP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太平洋→印度洋→红海→地中海→大西洋→南极海域→大西洋→北冰洋</a:t>
                      </a:r>
                      <a:endPar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r>
            </a:tbl>
          </a:graphicData>
        </a:graphic>
      </p:graphicFrame>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nvGraphicFramePr>
        <p:xfrm>
          <a:off x="262282" y="1545973"/>
          <a:ext cx="8642350" cy="4053205"/>
        </p:xfrm>
        <a:graphic>
          <a:graphicData uri="http://schemas.openxmlformats.org/drawingml/2006/table">
            <a:tbl>
              <a:tblPr firstRow="1" bandRow="1">
                <a:tableStyleId>{5DA37D80-6434-44D0-A028-1B22A696006F}</a:tableStyleId>
              </a:tblPr>
              <a:tblGrid>
                <a:gridCol w="1040765"/>
                <a:gridCol w="2752725"/>
                <a:gridCol w="4848860"/>
              </a:tblGrid>
              <a:tr h="624205">
                <a:tc>
                  <a:txBody>
                    <a:bodyPr/>
                    <a:lstStyle/>
                    <a:p>
                      <a:pPr marL="0" marR="0" lvl="0" indent="0" algn="ctr" defTabSz="914400" rtl="0" eaLnBrk="1" fontAlgn="auto" latinLnBrk="0" hangingPunct="1">
                        <a:lnSpc>
                          <a:spcPct val="150000"/>
                        </a:lnSpc>
                        <a:spcBef>
                          <a:spcPts val="0"/>
                        </a:spcBef>
                        <a:spcAft>
                          <a:spcPts val="0"/>
                        </a:spcAft>
                        <a:buClrTx/>
                        <a:buSzTx/>
                        <a:buFontTx/>
                        <a:buNone/>
                        <a:defRPr/>
                      </a:pPr>
                      <a:r>
                        <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人物</a:t>
                      </a:r>
                      <a:endPar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c>
                  <a:txBody>
                    <a:bodyPr/>
                    <a:lstStyle/>
                    <a:p>
                      <a:pPr marL="0" marR="0" lvl="0" indent="0" algn="ctr" defTabSz="914400" rtl="0" eaLnBrk="1" fontAlgn="auto" latinLnBrk="0" hangingPunct="1">
                        <a:lnSpc>
                          <a:spcPct val="150000"/>
                        </a:lnSpc>
                        <a:spcBef>
                          <a:spcPts val="0"/>
                        </a:spcBef>
                        <a:spcAft>
                          <a:spcPts val="0"/>
                        </a:spcAft>
                        <a:buClrTx/>
                        <a:buSzTx/>
                        <a:buFontTx/>
                        <a:buNone/>
                        <a:defRPr/>
                      </a:pPr>
                      <a:r>
                        <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人物形象及性格特点</a:t>
                      </a:r>
                      <a:endPar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c>
                  <a:txBody>
                    <a:bodyPr/>
                    <a:lstStyle/>
                    <a:p>
                      <a:pPr marL="0" marR="0" lvl="0" indent="0" algn="ctr" defTabSz="914400" rtl="0" eaLnBrk="1" fontAlgn="auto" latinLnBrk="0" hangingPunct="1">
                        <a:lnSpc>
                          <a:spcPct val="150000"/>
                        </a:lnSpc>
                        <a:spcBef>
                          <a:spcPts val="0"/>
                        </a:spcBef>
                        <a:spcAft>
                          <a:spcPts val="0"/>
                        </a:spcAft>
                        <a:buClrTx/>
                        <a:buSzTx/>
                        <a:buFontTx/>
                        <a:buNone/>
                        <a:defRPr/>
                      </a:pPr>
                      <a:r>
                        <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相关故事</a:t>
                      </a:r>
                      <a:endPar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r>
              <a:tr h="3429000">
                <a:tc>
                  <a:txBody>
                    <a:bodyPr/>
                    <a:lstStyle/>
                    <a:p>
                      <a:pPr marL="0" marR="0" lvl="0" indent="0" algn="ctr" defTabSz="914400" rtl="0" eaLnBrk="1" fontAlgn="auto" latinLnBrk="0" hangingPunct="1">
                        <a:lnSpc>
                          <a:spcPct val="150000"/>
                        </a:lnSpc>
                        <a:spcBef>
                          <a:spcPts val="0"/>
                        </a:spcBef>
                        <a:spcAft>
                          <a:spcPts val="0"/>
                        </a:spcAft>
                        <a:buClrTx/>
                        <a:buSzTx/>
                        <a:buFontTx/>
                        <a:buNone/>
                        <a:defRPr/>
                      </a:pPr>
                      <a:r>
                        <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尼摩（船长）</a:t>
                      </a:r>
                      <a:endPar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c>
                  <a:txBody>
                    <a:bodyPr/>
                    <a:lstStyle/>
                    <a:p>
                      <a:pPr marL="0" marR="0" lvl="0" indent="0" algn="just" defTabSz="914400" rtl="0" eaLnBrk="1" fontAlgn="auto" latinLnBrk="0" hangingPunct="1">
                        <a:lnSpc>
                          <a:spcPct val="150000"/>
                        </a:lnSpc>
                        <a:spcBef>
                          <a:spcPts val="0"/>
                        </a:spcBef>
                        <a:spcAft>
                          <a:spcPts val="0"/>
                        </a:spcAft>
                        <a:buClrTx/>
                        <a:buSzTx/>
                        <a:buFontTx/>
                        <a:buNone/>
                        <a:defRPr/>
                      </a:pP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遇事头脑冷静</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沉着而机智</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执着不屈</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极富正义感和奉献精神</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反抗殖民主义</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他是有勇有谋的工程师</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海洋的“隐者”</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endPar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c>
                  <a:txBody>
                    <a:bodyPr/>
                    <a:lstStyle/>
                    <a:p>
                      <a:pPr marL="0" marR="0" lvl="0" indent="0" algn="just" defTabSz="914400" rtl="0" eaLnBrk="1" fontAlgn="auto" latinLnBrk="0" hangingPunct="1">
                        <a:lnSpc>
                          <a:spcPct val="150000"/>
                        </a:lnSpc>
                        <a:spcBef>
                          <a:spcPts val="0"/>
                        </a:spcBef>
                        <a:spcAft>
                          <a:spcPts val="0"/>
                        </a:spcAft>
                        <a:buClrTx/>
                        <a:buSzTx/>
                        <a:buFontTx/>
                        <a:buNone/>
                        <a:defRPr/>
                      </a:pP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勇斗黑鲨</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将死去的同伴葬在珊瑚坟地</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在锡兰采珠场救了一个穷苦的采珠人</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并送他一袋珍珠</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搜集海底金银财宝</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支援被压迫民族的正义斗争</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祖国沦为殖民地后</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他带领少数志同道合的人潜入海底</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用反抗的行动和不满的言论</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支持和唤醒被压迫民族进行反抗殖民统治的斗争</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endPar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r>
            </a:tbl>
          </a:graphicData>
        </a:graphic>
      </p:graphicFrame>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22027" y="1541039"/>
            <a:ext cx="8096535" cy="4711065"/>
          </a:xfrm>
          <a:prstGeom prst="rect">
            <a:avLst/>
          </a:prstGeom>
          <a:ln w="28575">
            <a:solidFill>
              <a:srgbClr val="ED7D31"/>
            </a:solidFill>
            <a:prstDash val="dash"/>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30000"/>
              </a:lnSpc>
              <a:spcAft>
                <a:spcPts val="0"/>
              </a:spcAft>
            </a:pPr>
            <a:r>
              <a:rPr lang="en-US" altLang="zh-CN" sz="2100" b="1"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1" dirty="0">
                <a:latin typeface="Times New Roman" panose="02020603050405020304" pitchFamily="18" charset="0"/>
                <a:ea typeface="微软雅黑" panose="020B0503020204020204" pitchFamily="34" charset="-122"/>
                <a:cs typeface="Times New Roman" panose="02020603050405020304" pitchFamily="18" charset="0"/>
              </a:rPr>
              <a:t>解析</a:t>
            </a:r>
            <a:r>
              <a:rPr lang="en-US" altLang="zh-CN" sz="2100" b="1"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本题考查文学名著阅读</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选段出自</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骆驼祥子</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骆驼祥子</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讲述的是旧中国北平城里一个人力车夫祥子的悲剧故事</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祥子来自乡间</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日益凋蔽衰败的农村使他无法生存下去</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他来到城市</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渴望以自己的诚实与劳动</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创造新的生活</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他试过各种工作</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最后选择拉洋车</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这一职业选择表明祥子尽管离开了土地</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但其思维方式仍然是农民的</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他习惯于体力劳动</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同时又渴望有一辆像土地那样靠得住的车</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城市似乎给了祥子实现愿望的机遇</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经过三年奋斗</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他买上了车</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但不到半年</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竟被人抢去</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但祥子仍然不肯放弃自己想要拥有一辆车的梦想</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以坚韧的性格和执拗的态度与生活展开搏斗</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而这场搏斗最终还是以祥子的失败而告终</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他从健壮</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勤奋的老实人变成一具麻木潦倒的行尸走肉</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endParaRPr sz="2100" dirty="0">
              <a:latin typeface="Times New Roman" panose="02020603050405020304" pitchFamily="18" charset="0"/>
              <a:ea typeface="微软雅黑" panose="020B0503020204020204" pitchFamily="34" charset="-122"/>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nvGraphicFramePr>
        <p:xfrm>
          <a:off x="262282" y="1545973"/>
          <a:ext cx="8642350" cy="3376930"/>
        </p:xfrm>
        <a:graphic>
          <a:graphicData uri="http://schemas.openxmlformats.org/drawingml/2006/table">
            <a:tbl>
              <a:tblPr firstRow="1" bandRow="1">
                <a:tableStyleId>{5DA37D80-6434-44D0-A028-1B22A696006F}</a:tableStyleId>
              </a:tblPr>
              <a:tblGrid>
                <a:gridCol w="1344295"/>
                <a:gridCol w="3462020"/>
                <a:gridCol w="3836035"/>
              </a:tblGrid>
              <a:tr h="649605">
                <a:tc>
                  <a:txBody>
                    <a:bodyPr/>
                    <a:lstStyle/>
                    <a:p>
                      <a:pPr marL="0" marR="0" lvl="0" indent="0" algn="ctr" defTabSz="914400" rtl="0" eaLnBrk="1" fontAlgn="auto" latinLnBrk="0" hangingPunct="1">
                        <a:lnSpc>
                          <a:spcPct val="150000"/>
                        </a:lnSpc>
                        <a:spcBef>
                          <a:spcPts val="0"/>
                        </a:spcBef>
                        <a:spcAft>
                          <a:spcPts val="0"/>
                        </a:spcAft>
                        <a:buClrTx/>
                        <a:buSzTx/>
                        <a:buFontTx/>
                        <a:buNone/>
                        <a:defRPr/>
                      </a:pPr>
                      <a:r>
                        <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人物</a:t>
                      </a:r>
                      <a:endPar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c>
                  <a:txBody>
                    <a:bodyPr/>
                    <a:lstStyle/>
                    <a:p>
                      <a:pPr marL="0" marR="0" lvl="0" indent="0" algn="ctr" defTabSz="914400" rtl="0" eaLnBrk="1" fontAlgn="auto" latinLnBrk="0" hangingPunct="1">
                        <a:lnSpc>
                          <a:spcPct val="150000"/>
                        </a:lnSpc>
                        <a:spcBef>
                          <a:spcPts val="0"/>
                        </a:spcBef>
                        <a:spcAft>
                          <a:spcPts val="0"/>
                        </a:spcAft>
                        <a:buClrTx/>
                        <a:buSzTx/>
                        <a:buFontTx/>
                        <a:buNone/>
                        <a:defRPr/>
                      </a:pPr>
                      <a:r>
                        <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人物形象及性格特点</a:t>
                      </a:r>
                      <a:endPar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c>
                  <a:txBody>
                    <a:bodyPr/>
                    <a:lstStyle/>
                    <a:p>
                      <a:pPr marL="0" marR="0" lvl="0" indent="0" algn="ctr" defTabSz="914400" rtl="0" eaLnBrk="1" fontAlgn="auto" latinLnBrk="0" hangingPunct="1">
                        <a:lnSpc>
                          <a:spcPct val="150000"/>
                        </a:lnSpc>
                        <a:spcBef>
                          <a:spcPts val="0"/>
                        </a:spcBef>
                        <a:spcAft>
                          <a:spcPts val="0"/>
                        </a:spcAft>
                        <a:buClrTx/>
                        <a:buSzTx/>
                        <a:buFontTx/>
                        <a:buNone/>
                        <a:defRPr/>
                      </a:pPr>
                      <a:r>
                        <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相关故事</a:t>
                      </a:r>
                      <a:endPar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r>
              <a:tr h="1218565">
                <a:tc>
                  <a:txBody>
                    <a:bodyPr/>
                    <a:lstStyle/>
                    <a:p>
                      <a:pPr marL="0" marR="0" lvl="0" indent="0" algn="ctr" defTabSz="914400" rtl="0" eaLnBrk="1" fontAlgn="auto" latinLnBrk="0" hangingPunct="1">
                        <a:lnSpc>
                          <a:spcPct val="150000"/>
                        </a:lnSpc>
                        <a:spcBef>
                          <a:spcPts val="0"/>
                        </a:spcBef>
                        <a:spcAft>
                          <a:spcPts val="0"/>
                        </a:spcAft>
                        <a:buClrTx/>
                        <a:buSzTx/>
                        <a:buFontTx/>
                        <a:buNone/>
                        <a:defRPr/>
                      </a:pPr>
                      <a:r>
                        <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阿龙纳斯</a:t>
                      </a:r>
                      <a:endPar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p>
                      <a:pPr marL="0" marR="0" lvl="0" indent="0" algn="ctr" defTabSz="914400" rtl="0" eaLnBrk="1" fontAlgn="auto" latinLnBrk="0" hangingPunct="1">
                        <a:lnSpc>
                          <a:spcPct val="150000"/>
                        </a:lnSpc>
                        <a:spcBef>
                          <a:spcPts val="0"/>
                        </a:spcBef>
                        <a:spcAft>
                          <a:spcPts val="0"/>
                        </a:spcAft>
                        <a:buClrTx/>
                        <a:buSzTx/>
                        <a:buFontTx/>
                        <a:buNone/>
                        <a:defRPr/>
                      </a:pPr>
                      <a:r>
                        <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（教授）</a:t>
                      </a:r>
                      <a:endPar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c>
                  <a:txBody>
                    <a:bodyPr/>
                    <a:lstStyle/>
                    <a:p>
                      <a:pPr marL="0" marR="0" lvl="0" indent="0" algn="just" defTabSz="914400" rtl="0" eaLnBrk="1" fontAlgn="auto" latinLnBrk="0" hangingPunct="1">
                        <a:lnSpc>
                          <a:spcPct val="150000"/>
                        </a:lnSpc>
                        <a:spcBef>
                          <a:spcPts val="0"/>
                        </a:spcBef>
                        <a:spcAft>
                          <a:spcPts val="0"/>
                        </a:spcAft>
                        <a:buClrTx/>
                        <a:buSzTx/>
                        <a:buFontTx/>
                        <a:buNone/>
                        <a:defRPr/>
                      </a:pP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热爱海洋</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知识渊博</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头脑清晰</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endPar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c>
                  <a:txBody>
                    <a:bodyPr/>
                    <a:lstStyle/>
                    <a:p>
                      <a:pPr marL="0" marR="0" lvl="0" indent="0" algn="just" defTabSz="914400" rtl="0" eaLnBrk="1" fontAlgn="auto" latinLnBrk="0" hangingPunct="1">
                        <a:lnSpc>
                          <a:spcPct val="150000"/>
                        </a:lnSpc>
                        <a:spcBef>
                          <a:spcPts val="0"/>
                        </a:spcBef>
                        <a:spcAft>
                          <a:spcPts val="0"/>
                        </a:spcAft>
                        <a:buClrTx/>
                        <a:buSzTx/>
                        <a:buFontTx/>
                        <a:buNone/>
                        <a:defRPr/>
                      </a:pP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与船长在海底森林狩猎</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与船长一起参观亚特兰蒂斯遗址</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endPar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r>
              <a:tr h="1508760">
                <a:tc>
                  <a:txBody>
                    <a:bodyPr/>
                    <a:lstStyle/>
                    <a:p>
                      <a:pPr marL="0" marR="0" lvl="0" indent="0" algn="ctr" defTabSz="914400" rtl="0" eaLnBrk="1" fontAlgn="auto" latinLnBrk="0" hangingPunct="1">
                        <a:lnSpc>
                          <a:spcPct val="150000"/>
                        </a:lnSpc>
                        <a:spcBef>
                          <a:spcPts val="0"/>
                        </a:spcBef>
                        <a:spcAft>
                          <a:spcPts val="0"/>
                        </a:spcAft>
                        <a:buClrTx/>
                        <a:buSzTx/>
                        <a:buFontTx/>
                        <a:buNone/>
                        <a:defRPr/>
                      </a:pPr>
                      <a:r>
                        <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尼德</a:t>
                      </a:r>
                      <a:r>
                        <a:rPr lang="en-US" altLang="zh-CN"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兰</a:t>
                      </a:r>
                      <a:endPar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p>
                      <a:pPr marL="0" marR="0" lvl="0" indent="0" algn="ctr" defTabSz="914400" rtl="0" eaLnBrk="1" fontAlgn="auto" latinLnBrk="0" hangingPunct="1">
                        <a:lnSpc>
                          <a:spcPct val="150000"/>
                        </a:lnSpc>
                        <a:spcBef>
                          <a:spcPts val="0"/>
                        </a:spcBef>
                        <a:spcAft>
                          <a:spcPts val="0"/>
                        </a:spcAft>
                        <a:buClrTx/>
                        <a:buSzTx/>
                        <a:buFontTx/>
                        <a:buNone/>
                        <a:defRPr/>
                      </a:pPr>
                      <a:r>
                        <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（鱼叉王）</a:t>
                      </a:r>
                      <a:endPar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c>
                  <a:txBody>
                    <a:bodyPr/>
                    <a:lstStyle/>
                    <a:p>
                      <a:pPr marL="0" marR="0" lvl="0" indent="0" algn="just" defTabSz="914400" rtl="0" eaLnBrk="1" fontAlgn="auto" latinLnBrk="0" hangingPunct="1">
                        <a:lnSpc>
                          <a:spcPct val="150000"/>
                        </a:lnSpc>
                        <a:spcBef>
                          <a:spcPts val="0"/>
                        </a:spcBef>
                        <a:spcAft>
                          <a:spcPts val="0"/>
                        </a:spcAft>
                        <a:buClrTx/>
                        <a:buSzTx/>
                        <a:buFontTx/>
                        <a:buNone/>
                        <a:defRPr/>
                      </a:pP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勇敢</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优秀</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野性十足</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性情火爆</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endPar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c>
                  <a:txBody>
                    <a:bodyPr/>
                    <a:lstStyle/>
                    <a:p>
                      <a:pPr marL="0" marR="0" lvl="0" indent="0" algn="just" defTabSz="914400" rtl="0" eaLnBrk="1" fontAlgn="auto" latinLnBrk="0" hangingPunct="1">
                        <a:lnSpc>
                          <a:spcPct val="150000"/>
                        </a:lnSpc>
                        <a:spcBef>
                          <a:spcPts val="0"/>
                        </a:spcBef>
                        <a:spcAft>
                          <a:spcPts val="0"/>
                        </a:spcAft>
                        <a:buClrTx/>
                        <a:buSzTx/>
                        <a:buFontTx/>
                        <a:buNone/>
                        <a:defRPr/>
                      </a:pP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多次企图逃出“鹦鹉螺号”</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在船长救采珠人受到鲨鱼攻击时杀死鲨鱼</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救了船长</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endPar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r>
            </a:tbl>
          </a:graphicData>
        </a:graphic>
      </p:graphicFrame>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nvGraphicFramePr>
        <p:xfrm>
          <a:off x="262282" y="1545973"/>
          <a:ext cx="8642350" cy="4387850"/>
        </p:xfrm>
        <a:graphic>
          <a:graphicData uri="http://schemas.openxmlformats.org/drawingml/2006/table">
            <a:tbl>
              <a:tblPr firstRow="1" bandRow="1">
                <a:tableStyleId>{5DA37D80-6434-44D0-A028-1B22A696006F}</a:tableStyleId>
              </a:tblPr>
              <a:tblGrid>
                <a:gridCol w="1334135"/>
                <a:gridCol w="3537585"/>
                <a:gridCol w="3770630"/>
              </a:tblGrid>
              <a:tr h="622300">
                <a:tc>
                  <a:txBody>
                    <a:bodyPr/>
                    <a:lstStyle/>
                    <a:p>
                      <a:pPr marL="0" marR="0" lvl="0" indent="0" algn="ctr" defTabSz="914400" rtl="0" eaLnBrk="1" fontAlgn="auto" latinLnBrk="0" hangingPunct="1">
                        <a:lnSpc>
                          <a:spcPct val="150000"/>
                        </a:lnSpc>
                        <a:spcBef>
                          <a:spcPts val="0"/>
                        </a:spcBef>
                        <a:spcAft>
                          <a:spcPts val="0"/>
                        </a:spcAft>
                        <a:buClrTx/>
                        <a:buSzTx/>
                        <a:buFontTx/>
                        <a:buNone/>
                        <a:defRPr/>
                      </a:pPr>
                      <a:r>
                        <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人物</a:t>
                      </a:r>
                      <a:endPar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c>
                  <a:txBody>
                    <a:bodyPr/>
                    <a:lstStyle/>
                    <a:p>
                      <a:pPr marL="0" marR="0" lvl="0" indent="0" algn="ctr" defTabSz="914400" rtl="0" eaLnBrk="1" fontAlgn="auto" latinLnBrk="0" hangingPunct="1">
                        <a:lnSpc>
                          <a:spcPct val="150000"/>
                        </a:lnSpc>
                        <a:spcBef>
                          <a:spcPts val="0"/>
                        </a:spcBef>
                        <a:spcAft>
                          <a:spcPts val="0"/>
                        </a:spcAft>
                        <a:buClrTx/>
                        <a:buSzTx/>
                        <a:buFontTx/>
                        <a:buNone/>
                        <a:defRPr/>
                      </a:pPr>
                      <a:r>
                        <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人物形象及性格特点</a:t>
                      </a:r>
                      <a:endPar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c>
                  <a:txBody>
                    <a:bodyPr/>
                    <a:lstStyle/>
                    <a:p>
                      <a:pPr marL="0" marR="0" lvl="0" indent="0" algn="ctr" defTabSz="914400" rtl="0" eaLnBrk="1" fontAlgn="auto" latinLnBrk="0" hangingPunct="1">
                        <a:lnSpc>
                          <a:spcPct val="150000"/>
                        </a:lnSpc>
                        <a:spcBef>
                          <a:spcPts val="0"/>
                        </a:spcBef>
                        <a:spcAft>
                          <a:spcPts val="0"/>
                        </a:spcAft>
                        <a:buClrTx/>
                        <a:buSzTx/>
                        <a:buFontTx/>
                        <a:buNone/>
                        <a:defRPr/>
                      </a:pPr>
                      <a:r>
                        <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相关故事</a:t>
                      </a:r>
                      <a:endPar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r>
              <a:tr h="1508760">
                <a:tc>
                  <a:txBody>
                    <a:bodyPr/>
                    <a:lstStyle/>
                    <a:p>
                      <a:pPr marL="0" marR="0" lvl="0" indent="0" algn="ctr" defTabSz="914400" rtl="0" eaLnBrk="1" fontAlgn="auto" latinLnBrk="0" hangingPunct="1">
                        <a:lnSpc>
                          <a:spcPct val="150000"/>
                        </a:lnSpc>
                        <a:spcBef>
                          <a:spcPts val="0"/>
                        </a:spcBef>
                        <a:spcAft>
                          <a:spcPts val="0"/>
                        </a:spcAft>
                        <a:buClrTx/>
                        <a:buSzTx/>
                        <a:buFontTx/>
                        <a:buNone/>
                        <a:defRPr/>
                      </a:pPr>
                      <a:r>
                        <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康塞尔</a:t>
                      </a:r>
                      <a:endPar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p>
                      <a:pPr marL="0" marR="0" lvl="0" indent="0" algn="ctr" defTabSz="914400" rtl="0" eaLnBrk="1" fontAlgn="auto" latinLnBrk="0" hangingPunct="1">
                        <a:lnSpc>
                          <a:spcPct val="150000"/>
                        </a:lnSpc>
                        <a:spcBef>
                          <a:spcPts val="0"/>
                        </a:spcBef>
                        <a:spcAft>
                          <a:spcPts val="0"/>
                        </a:spcAft>
                        <a:buClrTx/>
                        <a:buSzTx/>
                        <a:buFontTx/>
                        <a:buNone/>
                        <a:defRPr/>
                      </a:pPr>
                      <a:r>
                        <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（仆人）</a:t>
                      </a:r>
                      <a:endPar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c>
                  <a:txBody>
                    <a:bodyPr/>
                    <a:lstStyle/>
                    <a:p>
                      <a:pPr marL="0" marR="0" lvl="0" indent="0" algn="just" defTabSz="914400" rtl="0" eaLnBrk="1" fontAlgn="auto" latinLnBrk="0" hangingPunct="1">
                        <a:lnSpc>
                          <a:spcPct val="150000"/>
                        </a:lnSpc>
                        <a:spcBef>
                          <a:spcPts val="0"/>
                        </a:spcBef>
                        <a:spcAft>
                          <a:spcPts val="0"/>
                        </a:spcAft>
                        <a:buClrTx/>
                        <a:buSzTx/>
                        <a:buFontTx/>
                        <a:buNone/>
                        <a:defRPr/>
                      </a:pP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生性沉稳</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随和</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精通分类理论</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做事一丝不苟</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是阿龙纳斯教授的得力助手</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endPar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c>
                  <a:txBody>
                    <a:bodyPr/>
                    <a:lstStyle/>
                    <a:p>
                      <a:pPr marL="0" marR="0" lvl="0" indent="0" algn="just" defTabSz="914400" rtl="0" eaLnBrk="1" fontAlgn="auto" latinLnBrk="0" hangingPunct="1">
                        <a:lnSpc>
                          <a:spcPct val="150000"/>
                        </a:lnSpc>
                        <a:spcBef>
                          <a:spcPts val="0"/>
                        </a:spcBef>
                        <a:spcAft>
                          <a:spcPts val="0"/>
                        </a:spcAft>
                        <a:buClrTx/>
                        <a:buSzTx/>
                        <a:buFontTx/>
                        <a:buNone/>
                        <a:defRPr/>
                      </a:pP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在缺乏氧气时将氧气让给教授</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在海底观察到许多动物并给它们分类</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endPar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r>
              <a:tr h="2256790">
                <a:tc>
                  <a:txBody>
                    <a:bodyPr/>
                    <a:lstStyle/>
                    <a:p>
                      <a:pPr marL="0" marR="0" lvl="0" indent="0" algn="ctr" defTabSz="914400" rtl="0" eaLnBrk="1" fontAlgn="auto" latinLnBrk="0" hangingPunct="1">
                        <a:lnSpc>
                          <a:spcPct val="150000"/>
                        </a:lnSpc>
                        <a:spcBef>
                          <a:spcPts val="0"/>
                        </a:spcBef>
                        <a:spcAft>
                          <a:spcPts val="0"/>
                        </a:spcAft>
                        <a:buClrTx/>
                        <a:buSzTx/>
                        <a:buFontTx/>
                        <a:buNone/>
                        <a:defRPr/>
                      </a:pPr>
                      <a:r>
                        <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艺术特色</a:t>
                      </a:r>
                      <a:endPar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c gridSpan="2">
                  <a:txBody>
                    <a:bodyPr/>
                    <a:lstStyle/>
                    <a:p>
                      <a:pPr marL="0" marR="0" lvl="0" indent="0" algn="just" defTabSz="914400" rtl="0" eaLnBrk="1" fontAlgn="auto" latinLnBrk="0" hangingPunct="1">
                        <a:lnSpc>
                          <a:spcPct val="150000"/>
                        </a:lnSpc>
                        <a:spcBef>
                          <a:spcPts val="0"/>
                        </a:spcBef>
                        <a:spcAft>
                          <a:spcPts val="0"/>
                        </a:spcAft>
                        <a:buClrTx/>
                        <a:buSzTx/>
                        <a:buFontTx/>
                        <a:buNone/>
                        <a:defRPr/>
                      </a:pP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①构思巧妙</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情节惊险</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小说中情节设置古怪离奇</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生动形象地描绘了充满神秘色彩的海底世界</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p>
                      <a:pPr marL="0" marR="0" lvl="0" indent="0" algn="just" defTabSz="914400" rtl="0" eaLnBrk="1" fontAlgn="auto" latinLnBrk="0" hangingPunct="1">
                        <a:lnSpc>
                          <a:spcPct val="150000"/>
                        </a:lnSpc>
                        <a:spcBef>
                          <a:spcPts val="0"/>
                        </a:spcBef>
                        <a:spcAft>
                          <a:spcPts val="0"/>
                        </a:spcAft>
                        <a:buClrTx/>
                        <a:buSzTx/>
                        <a:buFontTx/>
                        <a:buNone/>
                        <a:defRPr/>
                      </a:pP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②</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语言生动有趣</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既是艺术的语言</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又是科学的语言</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对各种海底事物的说明入木三分</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惟妙惟肖</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endPar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c hMerge="1">
                  <a:tcPr anchor="ctr"/>
                </a:tc>
              </a:tr>
            </a:tbl>
          </a:graphicData>
        </a:graphic>
      </p:graphicFrame>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nvGraphicFramePr>
        <p:xfrm>
          <a:off x="261362" y="2152436"/>
          <a:ext cx="8631555" cy="2948940"/>
        </p:xfrm>
        <a:graphic>
          <a:graphicData uri="http://schemas.openxmlformats.org/drawingml/2006/table">
            <a:tbl>
              <a:tblPr firstRow="1" bandRow="1">
                <a:tableStyleId>{5DA37D80-6434-44D0-A028-1B22A696006F}</a:tableStyleId>
              </a:tblPr>
              <a:tblGrid>
                <a:gridCol w="1227455"/>
                <a:gridCol w="7404100"/>
              </a:tblGrid>
              <a:tr h="2948940">
                <a:tc>
                  <a:txBody>
                    <a:bodyPr/>
                    <a:lstStyle/>
                    <a:p>
                      <a:pPr algn="ctr">
                        <a:lnSpc>
                          <a:spcPct val="150000"/>
                        </a:lnSpc>
                      </a:pPr>
                      <a:r>
                        <a:rPr lang="zh-CN" altLang="en-US" sz="2100" b="1" dirty="0" smtClean="0">
                          <a:latin typeface="Times New Roman" panose="02020603050405020304" pitchFamily="18" charset="0"/>
                          <a:ea typeface="微软雅黑" panose="020B0503020204020204" pitchFamily="34" charset="-122"/>
                          <a:cs typeface="Times New Roman" panose="02020603050405020304" pitchFamily="18" charset="0"/>
                        </a:rPr>
                        <a:t>作者简介</a:t>
                      </a:r>
                      <a:endParaRPr lang="en-US" altLang="zh-CN" sz="2100" b="1" dirty="0" smtClean="0">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c>
                  <a:txBody>
                    <a:bodyPr/>
                    <a:lstStyle/>
                    <a:p>
                      <a:pPr algn="just">
                        <a:lnSpc>
                          <a:spcPct val="150000"/>
                        </a:lnSpc>
                      </a:pPr>
                      <a:r>
                        <a:rPr lang="zh-CN" altLang="en-US" sz="2100" b="0" dirty="0" smtClean="0">
                          <a:solidFill>
                            <a:srgbClr val="FF00FF"/>
                          </a:solidFill>
                          <a:latin typeface="Times New Roman" panose="02020603050405020304" pitchFamily="18" charset="0"/>
                          <a:ea typeface="微软雅黑" panose="020B0503020204020204" pitchFamily="34" charset="-122"/>
                          <a:cs typeface="Times New Roman" panose="02020603050405020304" pitchFamily="18" charset="0"/>
                        </a:rPr>
                        <a:t>埃德加</a:t>
                      </a:r>
                      <a:r>
                        <a:rPr lang="en-US" altLang="zh-CN" sz="2100" b="0" dirty="0" smtClean="0">
                          <a:solidFill>
                            <a:srgbClr val="FF00FF"/>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dirty="0" smtClean="0">
                          <a:solidFill>
                            <a:srgbClr val="FF00FF"/>
                          </a:solidFill>
                          <a:latin typeface="Times New Roman" panose="02020603050405020304" pitchFamily="18" charset="0"/>
                          <a:ea typeface="微软雅黑" panose="020B0503020204020204" pitchFamily="34" charset="-122"/>
                          <a:cs typeface="Times New Roman" panose="02020603050405020304" pitchFamily="18" charset="0"/>
                        </a:rPr>
                        <a:t>斯诺</a:t>
                      </a:r>
                      <a:r>
                        <a:rPr lang="en-US" altLang="zh-CN" sz="2100" b="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dirty="0" smtClean="0">
                          <a:solidFill>
                            <a:srgbClr val="FF00FF"/>
                          </a:solidFill>
                          <a:latin typeface="Times New Roman" panose="02020603050405020304" pitchFamily="18" charset="0"/>
                          <a:ea typeface="微软雅黑" panose="020B0503020204020204" pitchFamily="34" charset="-122"/>
                          <a:cs typeface="Times New Roman" panose="02020603050405020304" pitchFamily="18" charset="0"/>
                        </a:rPr>
                        <a:t>美国</a:t>
                      </a:r>
                      <a:r>
                        <a:rPr lang="zh-CN" altLang="en-US" sz="2100" b="0" dirty="0" smtClean="0">
                          <a:latin typeface="Times New Roman" panose="02020603050405020304" pitchFamily="18" charset="0"/>
                          <a:ea typeface="微软雅黑" panose="020B0503020204020204" pitchFamily="34" charset="-122"/>
                          <a:cs typeface="Times New Roman" panose="02020603050405020304" pitchFamily="18" charset="0"/>
                        </a:rPr>
                        <a:t>著名记者</a:t>
                      </a:r>
                      <a:r>
                        <a:rPr lang="en-US" altLang="zh-CN" sz="2100" b="0" dirty="0" smtClean="0">
                          <a:latin typeface="Times New Roman" panose="02020603050405020304" pitchFamily="18" charset="0"/>
                          <a:ea typeface="微软雅黑" panose="020B0503020204020204" pitchFamily="34" charset="-122"/>
                          <a:cs typeface="Times New Roman" panose="02020603050405020304" pitchFamily="18" charset="0"/>
                        </a:rPr>
                        <a:t>｡1936</a:t>
                      </a:r>
                      <a:r>
                        <a:rPr lang="zh-CN" altLang="en-US" sz="2100" b="0" dirty="0" smtClean="0">
                          <a:latin typeface="Times New Roman" panose="02020603050405020304" pitchFamily="18" charset="0"/>
                          <a:ea typeface="微软雅黑" panose="020B0503020204020204" pitchFamily="34" charset="-122"/>
                          <a:cs typeface="Times New Roman" panose="02020603050405020304" pitchFamily="18" charset="0"/>
                        </a:rPr>
                        <a:t>年斯诺访问陕甘宁边区</a:t>
                      </a:r>
                      <a:r>
                        <a:rPr lang="en-US" altLang="zh-CN" sz="2100" b="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dirty="0" smtClean="0">
                          <a:latin typeface="Times New Roman" panose="02020603050405020304" pitchFamily="18" charset="0"/>
                          <a:ea typeface="微软雅黑" panose="020B0503020204020204" pitchFamily="34" charset="-122"/>
                          <a:cs typeface="Times New Roman" panose="02020603050405020304" pitchFamily="18" charset="0"/>
                        </a:rPr>
                        <a:t>写了大量通讯报道</a:t>
                      </a:r>
                      <a:r>
                        <a:rPr lang="en-US" altLang="zh-CN" sz="2100" b="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dirty="0" smtClean="0">
                          <a:latin typeface="Times New Roman" panose="02020603050405020304" pitchFamily="18" charset="0"/>
                          <a:ea typeface="微软雅黑" panose="020B0503020204020204" pitchFamily="34" charset="-122"/>
                          <a:cs typeface="Times New Roman" panose="02020603050405020304" pitchFamily="18" charset="0"/>
                        </a:rPr>
                        <a:t>成为第一个采访红区的西方记者</a:t>
                      </a:r>
                      <a:r>
                        <a:rPr lang="en-US" altLang="zh-CN" sz="2100" b="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dirty="0" smtClean="0">
                          <a:latin typeface="Times New Roman" panose="02020603050405020304" pitchFamily="18" charset="0"/>
                          <a:ea typeface="微软雅黑" panose="020B0503020204020204" pitchFamily="34" charset="-122"/>
                          <a:cs typeface="Times New Roman" panose="02020603050405020304" pitchFamily="18" charset="0"/>
                        </a:rPr>
                        <a:t>他根据采访和考察得来的第一手资料写成了</a:t>
                      </a:r>
                      <a:r>
                        <a:rPr lang="en-US" altLang="zh-CN" sz="2100" b="0" dirty="0" smtClean="0">
                          <a:solidFill>
                            <a:srgbClr val="FF00FF"/>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dirty="0" smtClean="0">
                          <a:solidFill>
                            <a:srgbClr val="FF00FF"/>
                          </a:solidFill>
                          <a:latin typeface="Times New Roman" panose="02020603050405020304" pitchFamily="18" charset="0"/>
                          <a:ea typeface="微软雅黑" panose="020B0503020204020204" pitchFamily="34" charset="-122"/>
                          <a:cs typeface="Times New Roman" panose="02020603050405020304" pitchFamily="18" charset="0"/>
                        </a:rPr>
                        <a:t>红星照耀中国</a:t>
                      </a:r>
                      <a:r>
                        <a:rPr lang="en-US" altLang="zh-CN" sz="2100" b="0" dirty="0" smtClean="0">
                          <a:solidFill>
                            <a:srgbClr val="FF00FF"/>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dirty="0" smtClean="0">
                          <a:latin typeface="Times New Roman" panose="02020603050405020304" pitchFamily="18" charset="0"/>
                          <a:ea typeface="微软雅黑" panose="020B0503020204020204" pitchFamily="34" charset="-122"/>
                          <a:cs typeface="Times New Roman" panose="02020603050405020304" pitchFamily="18" charset="0"/>
                        </a:rPr>
                        <a:t>（曾易名为</a:t>
                      </a:r>
                      <a:r>
                        <a:rPr lang="en-US" altLang="zh-CN" sz="2100" b="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dirty="0" smtClean="0">
                          <a:latin typeface="Times New Roman" panose="02020603050405020304" pitchFamily="18" charset="0"/>
                          <a:ea typeface="微软雅黑" panose="020B0503020204020204" pitchFamily="34" charset="-122"/>
                          <a:cs typeface="Times New Roman" panose="02020603050405020304" pitchFamily="18" charset="0"/>
                        </a:rPr>
                        <a:t>西行漫记</a:t>
                      </a:r>
                      <a:r>
                        <a:rPr lang="en-US" altLang="zh-CN" sz="2100" b="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en-US" altLang="zh-CN" sz="2100" b="0" dirty="0" smtClean="0">
                          <a:latin typeface="Times New Roman" panose="02020603050405020304" pitchFamily="18" charset="0"/>
                          <a:ea typeface="微软雅黑" panose="020B0503020204020204" pitchFamily="34" charset="-122"/>
                          <a:cs typeface="Times New Roman" panose="02020603050405020304" pitchFamily="18" charset="0"/>
                        </a:rPr>
                        <a:t>;1937</a:t>
                      </a:r>
                      <a:r>
                        <a:rPr lang="zh-CN" altLang="en-US" sz="2100" b="0" dirty="0" smtClean="0">
                          <a:latin typeface="Times New Roman" panose="02020603050405020304" pitchFamily="18" charset="0"/>
                          <a:ea typeface="微软雅黑" panose="020B0503020204020204" pitchFamily="34" charset="-122"/>
                          <a:cs typeface="Times New Roman" panose="02020603050405020304" pitchFamily="18" charset="0"/>
                        </a:rPr>
                        <a:t>年</a:t>
                      </a:r>
                      <a:r>
                        <a:rPr lang="en-US" altLang="zh-CN" sz="2100" b="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dirty="0" smtClean="0">
                          <a:latin typeface="Times New Roman" panose="02020603050405020304" pitchFamily="18" charset="0"/>
                          <a:ea typeface="微软雅黑" panose="020B0503020204020204" pitchFamily="34" charset="-122"/>
                          <a:cs typeface="Times New Roman" panose="02020603050405020304" pitchFamily="18" charset="0"/>
                        </a:rPr>
                        <a:t>其英文初版在伦敦出版</a:t>
                      </a:r>
                      <a:r>
                        <a:rPr lang="en-US" altLang="zh-CN" sz="2100" b="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dirty="0" smtClean="0">
                          <a:latin typeface="Times New Roman" panose="02020603050405020304" pitchFamily="18" charset="0"/>
                          <a:ea typeface="微软雅黑" panose="020B0503020204020204" pitchFamily="34" charset="-122"/>
                          <a:cs typeface="Times New Roman" panose="02020603050405020304" pitchFamily="18" charset="0"/>
                        </a:rPr>
                        <a:t>引起极大轰动</a:t>
                      </a:r>
                      <a:r>
                        <a:rPr lang="en-US" altLang="zh-CN" sz="2100" b="0" dirty="0" smtClean="0">
                          <a:latin typeface="Times New Roman" panose="02020603050405020304" pitchFamily="18" charset="0"/>
                          <a:ea typeface="微软雅黑" panose="020B0503020204020204" pitchFamily="34" charset="-122"/>
                          <a:cs typeface="Times New Roman" panose="02020603050405020304" pitchFamily="18" charset="0"/>
                        </a:rPr>
                        <a:t>｡1938</a:t>
                      </a:r>
                      <a:r>
                        <a:rPr lang="zh-CN" altLang="en-US" sz="2100" b="0" dirty="0" smtClean="0">
                          <a:latin typeface="Times New Roman" panose="02020603050405020304" pitchFamily="18" charset="0"/>
                          <a:ea typeface="微软雅黑" panose="020B0503020204020204" pitchFamily="34" charset="-122"/>
                          <a:cs typeface="Times New Roman" panose="02020603050405020304" pitchFamily="18" charset="0"/>
                        </a:rPr>
                        <a:t>年</a:t>
                      </a:r>
                      <a:r>
                        <a:rPr lang="en-US" altLang="zh-CN" sz="2100" b="0" dirty="0" smtClean="0">
                          <a:latin typeface="Times New Roman" panose="02020603050405020304" pitchFamily="18" charset="0"/>
                          <a:ea typeface="微软雅黑" panose="020B0503020204020204" pitchFamily="34" charset="-122"/>
                          <a:cs typeface="Times New Roman" panose="02020603050405020304" pitchFamily="18" charset="0"/>
                        </a:rPr>
                        <a:t>2</a:t>
                      </a:r>
                      <a:r>
                        <a:rPr lang="zh-CN" altLang="en-US" sz="2100" b="0" dirty="0" smtClean="0">
                          <a:latin typeface="Times New Roman" panose="02020603050405020304" pitchFamily="18" charset="0"/>
                          <a:ea typeface="微软雅黑" panose="020B0503020204020204" pitchFamily="34" charset="-122"/>
                          <a:cs typeface="Times New Roman" panose="02020603050405020304" pitchFamily="18" charset="0"/>
                        </a:rPr>
                        <a:t>月</a:t>
                      </a:r>
                      <a:r>
                        <a:rPr lang="en-US" altLang="zh-CN" sz="2100" b="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dirty="0" smtClean="0">
                          <a:latin typeface="Times New Roman" panose="02020603050405020304" pitchFamily="18" charset="0"/>
                          <a:ea typeface="微软雅黑" panose="020B0503020204020204" pitchFamily="34" charset="-122"/>
                          <a:cs typeface="Times New Roman" panose="02020603050405020304" pitchFamily="18" charset="0"/>
                        </a:rPr>
                        <a:t>中译本在上海出版</a:t>
                      </a:r>
                      <a:r>
                        <a:rPr lang="en-US" altLang="zh-CN" sz="2100" b="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dirty="0" smtClean="0">
                          <a:latin typeface="Times New Roman" panose="02020603050405020304" pitchFamily="18" charset="0"/>
                          <a:ea typeface="微软雅黑" panose="020B0503020204020204" pitchFamily="34" charset="-122"/>
                          <a:cs typeface="Times New Roman" panose="02020603050405020304" pitchFamily="18" charset="0"/>
                        </a:rPr>
                        <a:t>让更多人看到了中国共产党和红军的真正形象</a:t>
                      </a:r>
                      <a:r>
                        <a:rPr lang="en-US" altLang="zh-CN" sz="2100" b="0" dirty="0" smtClean="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b="0" dirty="0" smtClean="0">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r>
            </a:tbl>
          </a:graphicData>
        </a:graphic>
      </p:graphicFrame>
      <p:sp>
        <p:nvSpPr>
          <p:cNvPr id="3" name="矩形 2"/>
          <p:cNvSpPr/>
          <p:nvPr/>
        </p:nvSpPr>
        <p:spPr>
          <a:xfrm>
            <a:off x="261362" y="1572855"/>
            <a:ext cx="8631688" cy="575945"/>
          </a:xfrm>
          <a:prstGeom prst="rect">
            <a:avLst/>
          </a:prstGeom>
        </p:spPr>
        <p:txBody>
          <a:bodyPr wrap="square">
            <a:spAutoFit/>
          </a:bodyPr>
          <a:lstStyle/>
          <a:p>
            <a:pPr algn="ctr">
              <a:lnSpc>
                <a:spcPct val="150000"/>
              </a:lnSpc>
            </a:pPr>
            <a:r>
              <a:rPr lang="zh-CN" altLang="en-US" sz="2100" b="1" kern="100" dirty="0" smtClean="0">
                <a:latin typeface="Times New Roman" panose="02020603050405020304" pitchFamily="18" charset="0"/>
                <a:ea typeface="微软雅黑" panose="020B0503020204020204" pitchFamily="34" charset="-122"/>
                <a:cs typeface="Times New Roman" panose="02020603050405020304" pitchFamily="18" charset="0"/>
              </a:rPr>
              <a:t>（五）</a:t>
            </a:r>
            <a:r>
              <a:rPr lang="zh-CN" altLang="en-US" sz="2100" b="1" kern="100" dirty="0">
                <a:latin typeface="Times New Roman" panose="02020603050405020304" pitchFamily="18" charset="0"/>
                <a:ea typeface="微软雅黑" panose="020B0503020204020204" pitchFamily="34" charset="-122"/>
                <a:cs typeface="Times New Roman" panose="02020603050405020304" pitchFamily="18" charset="0"/>
              </a:rPr>
              <a:t>红星照耀中国</a:t>
            </a:r>
            <a:endParaRPr lang="zh-CN" altLang="en-US" sz="2100" b="1" kern="100" dirty="0">
              <a:latin typeface="Times New Roman" panose="02020603050405020304" pitchFamily="18" charset="0"/>
              <a:ea typeface="微软雅黑" panose="020B0503020204020204" pitchFamily="34" charset="-122"/>
              <a:cs typeface="Times New Roman" panose="02020603050405020304" pitchFamily="18" charset="0"/>
            </a:endParaRPr>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nvGraphicFramePr>
        <p:xfrm>
          <a:off x="261362" y="1557872"/>
          <a:ext cx="8631555" cy="2948940"/>
        </p:xfrm>
        <a:graphic>
          <a:graphicData uri="http://schemas.openxmlformats.org/drawingml/2006/table">
            <a:tbl>
              <a:tblPr firstRow="1" bandRow="1">
                <a:tableStyleId>{5DA37D80-6434-44D0-A028-1B22A696006F}</a:tableStyleId>
              </a:tblPr>
              <a:tblGrid>
                <a:gridCol w="1227455"/>
                <a:gridCol w="7404100"/>
              </a:tblGrid>
              <a:tr h="2948940">
                <a:tc>
                  <a:txBody>
                    <a:bodyPr/>
                    <a:lstStyle/>
                    <a:p>
                      <a:pPr algn="ctr">
                        <a:lnSpc>
                          <a:spcPct val="150000"/>
                        </a:lnSpc>
                      </a:pPr>
                      <a:r>
                        <a:rPr lang="zh-CN" altLang="en-US" sz="2100" b="1" smtClean="0">
                          <a:latin typeface="Times New Roman" panose="02020603050405020304" pitchFamily="18" charset="0"/>
                          <a:ea typeface="微软雅黑" panose="020B0503020204020204" pitchFamily="34" charset="-122"/>
                          <a:cs typeface="Times New Roman" panose="02020603050405020304" pitchFamily="18" charset="0"/>
                        </a:rPr>
                        <a:t>作品简介</a:t>
                      </a:r>
                      <a:endParaRPr lang="en-US" altLang="zh-CN" sz="2100" b="1" dirty="0" smtClean="0">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c>
                  <a:txBody>
                    <a:bodyPr/>
                    <a:lstStyle/>
                    <a:p>
                      <a:pPr algn="just">
                        <a:lnSpc>
                          <a:spcPct val="150000"/>
                        </a:lnSpc>
                      </a:pPr>
                      <a:r>
                        <a:rPr lang="en-US" altLang="zh-CN" sz="2100" b="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smtClean="0">
                          <a:latin typeface="Times New Roman" panose="02020603050405020304" pitchFamily="18" charset="0"/>
                          <a:ea typeface="微软雅黑" panose="020B0503020204020204" pitchFamily="34" charset="-122"/>
                          <a:cs typeface="Times New Roman" panose="02020603050405020304" pitchFamily="18" charset="0"/>
                        </a:rPr>
                        <a:t>红星照耀中国</a:t>
                      </a:r>
                      <a:r>
                        <a:rPr lang="en-US" altLang="zh-CN" sz="2100" b="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smtClean="0">
                          <a:latin typeface="Times New Roman" panose="02020603050405020304" pitchFamily="18" charset="0"/>
                          <a:ea typeface="微软雅黑" panose="020B0503020204020204" pitchFamily="34" charset="-122"/>
                          <a:cs typeface="Times New Roman" panose="02020603050405020304" pitchFamily="18" charset="0"/>
                        </a:rPr>
                        <a:t>是一部文笔优美的纪实性很强的报道性作品</a:t>
                      </a:r>
                      <a:r>
                        <a:rPr lang="en-US" altLang="zh-CN" sz="2100" b="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smtClean="0">
                          <a:latin typeface="Times New Roman" panose="02020603050405020304" pitchFamily="18" charset="0"/>
                          <a:ea typeface="微软雅黑" panose="020B0503020204020204" pitchFamily="34" charset="-122"/>
                          <a:cs typeface="Times New Roman" panose="02020603050405020304" pitchFamily="18" charset="0"/>
                        </a:rPr>
                        <a:t>作者真实记录了自</a:t>
                      </a:r>
                      <a:r>
                        <a:rPr lang="en-US" altLang="zh-CN" sz="2100" b="0" dirty="0" smtClean="0">
                          <a:latin typeface="Times New Roman" panose="02020603050405020304" pitchFamily="18" charset="0"/>
                          <a:ea typeface="微软雅黑" panose="020B0503020204020204" pitchFamily="34" charset="-122"/>
                          <a:cs typeface="Times New Roman" panose="02020603050405020304" pitchFamily="18" charset="0"/>
                        </a:rPr>
                        <a:t>1936</a:t>
                      </a:r>
                      <a:r>
                        <a:rPr lang="zh-CN" altLang="en-US" sz="2100" b="0" smtClean="0">
                          <a:latin typeface="Times New Roman" panose="02020603050405020304" pitchFamily="18" charset="0"/>
                          <a:ea typeface="微软雅黑" panose="020B0503020204020204" pitchFamily="34" charset="-122"/>
                          <a:cs typeface="Times New Roman" panose="02020603050405020304" pitchFamily="18" charset="0"/>
                        </a:rPr>
                        <a:t>年</a:t>
                      </a:r>
                      <a:r>
                        <a:rPr lang="en-US" altLang="zh-CN" sz="2100" b="0" dirty="0" smtClean="0">
                          <a:latin typeface="Times New Roman" panose="02020603050405020304" pitchFamily="18" charset="0"/>
                          <a:ea typeface="微软雅黑" panose="020B0503020204020204" pitchFamily="34" charset="-122"/>
                          <a:cs typeface="Times New Roman" panose="02020603050405020304" pitchFamily="18" charset="0"/>
                        </a:rPr>
                        <a:t>6</a:t>
                      </a:r>
                      <a:r>
                        <a:rPr lang="zh-CN" altLang="en-US" sz="2100" b="0" smtClean="0">
                          <a:latin typeface="Times New Roman" panose="02020603050405020304" pitchFamily="18" charset="0"/>
                          <a:ea typeface="微软雅黑" panose="020B0503020204020204" pitchFamily="34" charset="-122"/>
                          <a:cs typeface="Times New Roman" panose="02020603050405020304" pitchFamily="18" charset="0"/>
                        </a:rPr>
                        <a:t>月至</a:t>
                      </a:r>
                      <a:r>
                        <a:rPr lang="en-US" altLang="zh-CN" sz="2100" b="0" dirty="0" smtClean="0">
                          <a:latin typeface="Times New Roman" panose="02020603050405020304" pitchFamily="18" charset="0"/>
                          <a:ea typeface="微软雅黑" panose="020B0503020204020204" pitchFamily="34" charset="-122"/>
                          <a:cs typeface="Times New Roman" panose="02020603050405020304" pitchFamily="18" charset="0"/>
                        </a:rPr>
                        <a:t>10</a:t>
                      </a:r>
                      <a:r>
                        <a:rPr lang="zh-CN" altLang="en-US" sz="2100" b="0" smtClean="0">
                          <a:latin typeface="Times New Roman" panose="02020603050405020304" pitchFamily="18" charset="0"/>
                          <a:ea typeface="微软雅黑" panose="020B0503020204020204" pitchFamily="34" charset="-122"/>
                          <a:cs typeface="Times New Roman" panose="02020603050405020304" pitchFamily="18" charset="0"/>
                        </a:rPr>
                        <a:t>月在中国西北革命根据地（以延安为中心的陕甘宁边区）进行实地采访的所见所闻</a:t>
                      </a:r>
                      <a:r>
                        <a:rPr lang="en-US" altLang="zh-CN" sz="2100" b="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smtClean="0">
                          <a:latin typeface="Times New Roman" panose="02020603050405020304" pitchFamily="18" charset="0"/>
                          <a:ea typeface="微软雅黑" panose="020B0503020204020204" pitchFamily="34" charset="-122"/>
                          <a:cs typeface="Times New Roman" panose="02020603050405020304" pitchFamily="18" charset="0"/>
                        </a:rPr>
                        <a:t>斯诺作为一名西方新闻记者</a:t>
                      </a:r>
                      <a:r>
                        <a:rPr lang="en-US" altLang="zh-CN" sz="2100" b="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smtClean="0">
                          <a:latin typeface="Times New Roman" panose="02020603050405020304" pitchFamily="18" charset="0"/>
                          <a:ea typeface="微软雅黑" panose="020B0503020204020204" pitchFamily="34" charset="-122"/>
                          <a:cs typeface="Times New Roman" panose="02020603050405020304" pitchFamily="18" charset="0"/>
                        </a:rPr>
                        <a:t>对中国共产党人和中国革命做了客观评价</a:t>
                      </a:r>
                      <a:r>
                        <a:rPr lang="en-US" altLang="zh-CN" sz="2100" b="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smtClean="0">
                          <a:latin typeface="Times New Roman" panose="02020603050405020304" pitchFamily="18" charset="0"/>
                          <a:ea typeface="微软雅黑" panose="020B0503020204020204" pitchFamily="34" charset="-122"/>
                          <a:cs typeface="Times New Roman" panose="02020603050405020304" pitchFamily="18" charset="0"/>
                        </a:rPr>
                        <a:t>向全世界真实报道了中国共产党和中国工农红军以及许多红军领袖</a:t>
                      </a:r>
                      <a:r>
                        <a:rPr lang="en-US" altLang="zh-CN" sz="2100" b="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smtClean="0">
                          <a:latin typeface="Times New Roman" panose="02020603050405020304" pitchFamily="18" charset="0"/>
                          <a:ea typeface="微软雅黑" panose="020B0503020204020204" pitchFamily="34" charset="-122"/>
                          <a:cs typeface="Times New Roman" panose="02020603050405020304" pitchFamily="18" charset="0"/>
                        </a:rPr>
                        <a:t>红军将领的情况</a:t>
                      </a:r>
                      <a:r>
                        <a:rPr lang="en-US" altLang="zh-CN" sz="2100" b="0" dirty="0" smtClean="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b="0" dirty="0" smtClean="0">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r>
            </a:tbl>
          </a:graphicData>
        </a:graphic>
      </p:graphicFrame>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nvGraphicFramePr>
        <p:xfrm>
          <a:off x="261362" y="1557872"/>
          <a:ext cx="8631555" cy="2948940"/>
        </p:xfrm>
        <a:graphic>
          <a:graphicData uri="http://schemas.openxmlformats.org/drawingml/2006/table">
            <a:tbl>
              <a:tblPr firstRow="1" bandRow="1">
                <a:tableStyleId>{5DA37D80-6434-44D0-A028-1B22A696006F}</a:tableStyleId>
              </a:tblPr>
              <a:tblGrid>
                <a:gridCol w="1227455"/>
                <a:gridCol w="7404100"/>
              </a:tblGrid>
              <a:tr h="2948940">
                <a:tc>
                  <a:txBody>
                    <a:bodyPr/>
                    <a:lstStyle/>
                    <a:p>
                      <a:pPr algn="ctr">
                        <a:lnSpc>
                          <a:spcPct val="150000"/>
                        </a:lnSpc>
                      </a:pPr>
                      <a:r>
                        <a:rPr lang="zh-CN" altLang="en-US" sz="2100" b="1" dirty="0" smtClean="0">
                          <a:latin typeface="Times New Roman" panose="02020603050405020304" pitchFamily="18" charset="0"/>
                          <a:ea typeface="微软雅黑" panose="020B0503020204020204" pitchFamily="34" charset="-122"/>
                          <a:cs typeface="Times New Roman" panose="02020603050405020304" pitchFamily="18" charset="0"/>
                        </a:rPr>
                        <a:t>作品意义</a:t>
                      </a:r>
                      <a:endParaRPr lang="en-US" altLang="zh-CN" sz="2100" b="1" dirty="0" smtClean="0">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c>
                  <a:txBody>
                    <a:bodyPr/>
                    <a:lstStyle/>
                    <a:p>
                      <a:pPr algn="just">
                        <a:lnSpc>
                          <a:spcPct val="150000"/>
                        </a:lnSpc>
                      </a:pPr>
                      <a:r>
                        <a:rPr lang="zh-CN" altLang="en-US" sz="2100" b="0" dirty="0" smtClean="0">
                          <a:latin typeface="Times New Roman" panose="02020603050405020304" pitchFamily="18" charset="0"/>
                          <a:ea typeface="微软雅黑" panose="020B0503020204020204" pitchFamily="34" charset="-122"/>
                          <a:cs typeface="Times New Roman" panose="02020603050405020304" pitchFamily="18" charset="0"/>
                        </a:rPr>
                        <a:t>①通过一个外国人的所见所闻</a:t>
                      </a:r>
                      <a:r>
                        <a:rPr lang="en-US" altLang="zh-CN" sz="2100" b="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dirty="0" smtClean="0">
                          <a:latin typeface="Times New Roman" panose="02020603050405020304" pitchFamily="18" charset="0"/>
                          <a:ea typeface="微软雅黑" panose="020B0503020204020204" pitchFamily="34" charset="-122"/>
                          <a:cs typeface="Times New Roman" panose="02020603050405020304" pitchFamily="18" charset="0"/>
                        </a:rPr>
                        <a:t>客观地向全世界报道了共产党和红军的真实情况</a:t>
                      </a:r>
                      <a:r>
                        <a:rPr lang="en-US" altLang="zh-CN" sz="2100" b="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dirty="0" smtClean="0">
                          <a:latin typeface="Times New Roman" panose="02020603050405020304" pitchFamily="18" charset="0"/>
                          <a:ea typeface="微软雅黑" panose="020B0503020204020204" pitchFamily="34" charset="-122"/>
                          <a:cs typeface="Times New Roman" panose="02020603050405020304" pitchFamily="18" charset="0"/>
                        </a:rPr>
                        <a:t>使西方人全面地了解到中国共产党人的真实生活</a:t>
                      </a:r>
                      <a:r>
                        <a:rPr lang="en-US" altLang="zh-CN" sz="2100" b="0" dirty="0" smtClean="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b="0" dirty="0" smtClean="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pPr>
                      <a:r>
                        <a:rPr lang="en-US" altLang="zh-CN" sz="2100" b="0" dirty="0" smtClean="0">
                          <a:latin typeface="Times New Roman" panose="02020603050405020304" pitchFamily="18" charset="0"/>
                          <a:ea typeface="微软雅黑" panose="020B0503020204020204" pitchFamily="34" charset="-122"/>
                          <a:cs typeface="Times New Roman" panose="02020603050405020304" pitchFamily="18" charset="0"/>
                        </a:rPr>
                        <a:t>②</a:t>
                      </a:r>
                      <a:r>
                        <a:rPr lang="zh-CN" altLang="en-US" sz="2100" b="0" dirty="0" smtClean="0">
                          <a:latin typeface="Times New Roman" panose="02020603050405020304" pitchFamily="18" charset="0"/>
                          <a:ea typeface="微软雅黑" panose="020B0503020204020204" pitchFamily="34" charset="-122"/>
                          <a:cs typeface="Times New Roman" panose="02020603050405020304" pitchFamily="18" charset="0"/>
                        </a:rPr>
                        <a:t>书中不仅记录了考察所得的第一手资料</a:t>
                      </a:r>
                      <a:r>
                        <a:rPr lang="en-US" altLang="zh-CN" sz="2100" b="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dirty="0" smtClean="0">
                          <a:latin typeface="Times New Roman" panose="02020603050405020304" pitchFamily="18" charset="0"/>
                          <a:ea typeface="微软雅黑" panose="020B0503020204020204" pitchFamily="34" charset="-122"/>
                          <a:cs typeface="Times New Roman" panose="02020603050405020304" pitchFamily="18" charset="0"/>
                        </a:rPr>
                        <a:t>而且深入分析和探究了“红色中国”产生</a:t>
                      </a:r>
                      <a:r>
                        <a:rPr lang="en-US" altLang="zh-CN" sz="2100" b="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dirty="0" smtClean="0">
                          <a:latin typeface="Times New Roman" panose="02020603050405020304" pitchFamily="18" charset="0"/>
                          <a:ea typeface="微软雅黑" panose="020B0503020204020204" pitchFamily="34" charset="-122"/>
                          <a:cs typeface="Times New Roman" panose="02020603050405020304" pitchFamily="18" charset="0"/>
                        </a:rPr>
                        <a:t>发展的原因</a:t>
                      </a:r>
                      <a:r>
                        <a:rPr lang="en-US" altLang="zh-CN" sz="2100" b="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dirty="0" smtClean="0">
                          <a:latin typeface="Times New Roman" panose="02020603050405020304" pitchFamily="18" charset="0"/>
                          <a:ea typeface="微软雅黑" panose="020B0503020204020204" pitchFamily="34" charset="-122"/>
                          <a:cs typeface="Times New Roman" panose="02020603050405020304" pitchFamily="18" charset="0"/>
                        </a:rPr>
                        <a:t>对中国共产党和中国革命做了客观的评价</a:t>
                      </a:r>
                      <a:r>
                        <a:rPr lang="en-US" altLang="zh-CN" sz="2100" b="0" dirty="0" smtClean="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b="0" dirty="0" smtClean="0">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r>
            </a:tbl>
          </a:graphicData>
        </a:graphic>
      </p:graphicFrame>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nvGraphicFramePr>
        <p:xfrm>
          <a:off x="262282" y="1545973"/>
          <a:ext cx="8642985" cy="4307840"/>
        </p:xfrm>
        <a:graphic>
          <a:graphicData uri="http://schemas.openxmlformats.org/drawingml/2006/table">
            <a:tbl>
              <a:tblPr firstRow="1" bandRow="1">
                <a:tableStyleId>{5DA37D80-6434-44D0-A028-1B22A696006F}</a:tableStyleId>
              </a:tblPr>
              <a:tblGrid>
                <a:gridCol w="572135"/>
                <a:gridCol w="1056640"/>
                <a:gridCol w="7014210"/>
              </a:tblGrid>
              <a:tr h="657860">
                <a:tc rowSpan="2">
                  <a:txBody>
                    <a:bodyPr/>
                    <a:lstStyle/>
                    <a:p>
                      <a:pPr marL="0" marR="0" lvl="0" indent="0" algn="ctr" defTabSz="914400" rtl="0" eaLnBrk="1" fontAlgn="auto" latinLnBrk="0" hangingPunct="1">
                        <a:lnSpc>
                          <a:spcPct val="140000"/>
                        </a:lnSpc>
                        <a:spcBef>
                          <a:spcPts val="0"/>
                        </a:spcBef>
                        <a:spcAft>
                          <a:spcPts val="0"/>
                        </a:spcAft>
                        <a:buClrTx/>
                        <a:buSzTx/>
                        <a:buFontTx/>
                        <a:buNone/>
                        <a:defRPr/>
                      </a:pPr>
                      <a:r>
                        <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人物形象</a:t>
                      </a:r>
                      <a:endPar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c>
                  <a:txBody>
                    <a:bodyPr/>
                    <a:lstStyle/>
                    <a:p>
                      <a:pPr marL="0" marR="0" lvl="0" indent="0" algn="ctr" defTabSz="914400" rtl="0" eaLnBrk="1" fontAlgn="auto" latinLnBrk="0" hangingPunct="1">
                        <a:lnSpc>
                          <a:spcPct val="140000"/>
                        </a:lnSpc>
                        <a:spcBef>
                          <a:spcPts val="0"/>
                        </a:spcBef>
                        <a:spcAft>
                          <a:spcPts val="0"/>
                        </a:spcAft>
                        <a:buClrTx/>
                        <a:buSzTx/>
                        <a:buFontTx/>
                        <a:buNone/>
                        <a:defRPr/>
                      </a:pPr>
                      <a:r>
                        <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人物</a:t>
                      </a:r>
                      <a:endPar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c>
                  <a:txBody>
                    <a:bodyPr/>
                    <a:lstStyle/>
                    <a:p>
                      <a:pPr marL="0" marR="0" lvl="0" indent="0" algn="ctr" defTabSz="914400" rtl="0" eaLnBrk="1" fontAlgn="auto" latinLnBrk="0" hangingPunct="1">
                        <a:lnSpc>
                          <a:spcPct val="140000"/>
                        </a:lnSpc>
                        <a:spcBef>
                          <a:spcPts val="0"/>
                        </a:spcBef>
                        <a:spcAft>
                          <a:spcPts val="0"/>
                        </a:spcAft>
                        <a:buClrTx/>
                        <a:buSzTx/>
                        <a:buFontTx/>
                        <a:buNone/>
                        <a:defRPr/>
                      </a:pPr>
                      <a:r>
                        <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性格特点</a:t>
                      </a:r>
                      <a:endPar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r>
              <a:tr h="3649980">
                <a:tc vMerge="1">
                  <a:tcPr anchor="ctr"/>
                </a:tc>
                <a:tc>
                  <a:txBody>
                    <a:bodyPr/>
                    <a:lstStyle/>
                    <a:p>
                      <a:pPr marL="0" marR="0" lvl="0" indent="0" algn="ctr" defTabSz="914400" rtl="0" eaLnBrk="1" fontAlgn="auto" latinLnBrk="0" hangingPunct="1">
                        <a:lnSpc>
                          <a:spcPct val="140000"/>
                        </a:lnSpc>
                        <a:spcBef>
                          <a:spcPts val="0"/>
                        </a:spcBef>
                        <a:spcAft>
                          <a:spcPts val="0"/>
                        </a:spcAft>
                        <a:buClrTx/>
                        <a:buSzTx/>
                        <a:buFontTx/>
                        <a:buNone/>
                        <a:defRPr/>
                      </a:pP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毛泽东</a:t>
                      </a:r>
                      <a:endPar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c>
                  <a:txBody>
                    <a:bodyPr/>
                    <a:lstStyle/>
                    <a:p>
                      <a:pPr marL="0" marR="0" lvl="0" indent="0" algn="just" defTabSz="914400" rtl="0" eaLnBrk="1" fontAlgn="auto" latinLnBrk="0" hangingPunct="1">
                        <a:lnSpc>
                          <a:spcPct val="140000"/>
                        </a:lnSpc>
                        <a:spcBef>
                          <a:spcPts val="0"/>
                        </a:spcBef>
                        <a:spcAft>
                          <a:spcPts val="0"/>
                        </a:spcAft>
                        <a:buClrTx/>
                        <a:buSzTx/>
                        <a:buFontTx/>
                        <a:buNone/>
                        <a:defRPr/>
                      </a:pP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毛泽东是一个非常精明而又博学多才的知识分子</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他熟读世界历史</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对世界政治惊人的熟悉</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是个认真研究哲学的人</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他是天才的军事家和政治战备家</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毛泽东代表了中国人民大众的迫切要求</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他是一个苏区人民拥护他</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南京政府却恨之入骨的人</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他热爱工作</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生活简朴</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廉洁奉公</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吃苦耐劳</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身体像铁打的</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他有着中国农民的质朴纯真的性格</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颇有幽默感</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喜欢憨笑</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他有着南方人“爱辣”的癖好</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个人自尊心强</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有必要时候当机立断的魅力</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他是个有深邃感情的人</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endPar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r>
            </a:tbl>
          </a:graphicData>
        </a:graphic>
      </p:graphicFrame>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nvGraphicFramePr>
        <p:xfrm>
          <a:off x="262282" y="1545973"/>
          <a:ext cx="8642985" cy="4152265"/>
        </p:xfrm>
        <a:graphic>
          <a:graphicData uri="http://schemas.openxmlformats.org/drawingml/2006/table">
            <a:tbl>
              <a:tblPr firstRow="1" bandRow="1">
                <a:tableStyleId>{5DA37D80-6434-44D0-A028-1B22A696006F}</a:tableStyleId>
              </a:tblPr>
              <a:tblGrid>
                <a:gridCol w="605155"/>
                <a:gridCol w="854710"/>
                <a:gridCol w="7183120"/>
              </a:tblGrid>
              <a:tr h="723265">
                <a:tc rowSpan="2">
                  <a:txBody>
                    <a:bodyPr/>
                    <a:lstStyle/>
                    <a:p>
                      <a:pPr marL="0" marR="0" lvl="0" indent="0" algn="ctr" defTabSz="914400" rtl="0" eaLnBrk="1" fontAlgn="auto" latinLnBrk="0" hangingPunct="1">
                        <a:lnSpc>
                          <a:spcPct val="150000"/>
                        </a:lnSpc>
                        <a:spcBef>
                          <a:spcPts val="0"/>
                        </a:spcBef>
                        <a:spcAft>
                          <a:spcPts val="0"/>
                        </a:spcAft>
                        <a:buClrTx/>
                        <a:buSzTx/>
                        <a:buFontTx/>
                        <a:buNone/>
                        <a:defRPr/>
                      </a:pPr>
                      <a:r>
                        <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人物形象</a:t>
                      </a:r>
                      <a:endPar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c>
                  <a:txBody>
                    <a:bodyPr/>
                    <a:lstStyle/>
                    <a:p>
                      <a:pPr marL="0" marR="0" lvl="0" indent="0" algn="ctr" defTabSz="914400" rtl="0" eaLnBrk="1" fontAlgn="auto" latinLnBrk="0" hangingPunct="1">
                        <a:lnSpc>
                          <a:spcPct val="150000"/>
                        </a:lnSpc>
                        <a:spcBef>
                          <a:spcPts val="0"/>
                        </a:spcBef>
                        <a:spcAft>
                          <a:spcPts val="0"/>
                        </a:spcAft>
                        <a:buClrTx/>
                        <a:buSzTx/>
                        <a:buFontTx/>
                        <a:buNone/>
                        <a:defRPr/>
                      </a:pPr>
                      <a:r>
                        <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人物</a:t>
                      </a:r>
                      <a:endPar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c>
                  <a:txBody>
                    <a:bodyPr/>
                    <a:lstStyle/>
                    <a:p>
                      <a:pPr marL="0" marR="0" lvl="0" indent="0" algn="ctr" defTabSz="914400" rtl="0" eaLnBrk="1" fontAlgn="auto" latinLnBrk="0" hangingPunct="1">
                        <a:lnSpc>
                          <a:spcPct val="150000"/>
                        </a:lnSpc>
                        <a:spcBef>
                          <a:spcPts val="0"/>
                        </a:spcBef>
                        <a:spcAft>
                          <a:spcPts val="0"/>
                        </a:spcAft>
                        <a:buClrTx/>
                        <a:buSzTx/>
                        <a:buFontTx/>
                        <a:buNone/>
                        <a:defRPr/>
                      </a:pPr>
                      <a:r>
                        <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性格特点</a:t>
                      </a:r>
                      <a:endPar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r>
              <a:tr h="3429000">
                <a:tc vMerge="1">
                  <a:tcPr anchor="ctr"/>
                </a:tc>
                <a:tc>
                  <a:txBody>
                    <a:bodyPr/>
                    <a:lstStyle/>
                    <a:p>
                      <a:pPr marL="0" marR="0" lvl="0" indent="0" algn="ctr" defTabSz="914400" rtl="0" eaLnBrk="1" fontAlgn="auto" latinLnBrk="0" hangingPunct="1">
                        <a:lnSpc>
                          <a:spcPct val="150000"/>
                        </a:lnSpc>
                        <a:spcBef>
                          <a:spcPts val="0"/>
                        </a:spcBef>
                        <a:spcAft>
                          <a:spcPts val="0"/>
                        </a:spcAft>
                        <a:buClrTx/>
                        <a:buSzTx/>
                        <a:buFontTx/>
                        <a:buNone/>
                        <a:defRPr/>
                      </a:pP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朱德</a:t>
                      </a:r>
                      <a:endPar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c>
                  <a:txBody>
                    <a:bodyPr/>
                    <a:lstStyle/>
                    <a:p>
                      <a:pPr marL="0" marR="0" lvl="0" indent="0" algn="just" defTabSz="914400" rtl="0" eaLnBrk="1" fontAlgn="auto" latinLnBrk="0" hangingPunct="1">
                        <a:lnSpc>
                          <a:spcPct val="150000"/>
                        </a:lnSpc>
                        <a:spcBef>
                          <a:spcPts val="0"/>
                        </a:spcBef>
                        <a:spcAft>
                          <a:spcPts val="0"/>
                        </a:spcAft>
                        <a:buClrTx/>
                        <a:buSzTx/>
                        <a:buFontTx/>
                        <a:buNone/>
                        <a:defRPr/>
                      </a:pP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是“东方和西方的军事权威机构公认的现代最有才华的军事战略家之一”</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他是极富有魅力的领袖人物</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他在党内有极高的地位与声望</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但个性谦逊温和</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喜欢跟一般战斗员打成一片</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能跟战士共同生活</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经常和他们密切接触</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因而获得他们的信任</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朱德对一切大小事情都十分负责</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作战不管大小</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事前都要查勘地形</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精密计划一切</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细心处理一切</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亲自领导部队</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坚持要从一切角度对敌人的阵地有清楚的了解</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endPar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r>
            </a:tbl>
          </a:graphicData>
        </a:graphic>
      </p:graphicFrame>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nvGraphicFramePr>
        <p:xfrm>
          <a:off x="262282" y="1545973"/>
          <a:ext cx="8642985" cy="4152265"/>
        </p:xfrm>
        <a:graphic>
          <a:graphicData uri="http://schemas.openxmlformats.org/drawingml/2006/table">
            <a:tbl>
              <a:tblPr firstRow="1" bandRow="1">
                <a:tableStyleId>{5DA37D80-6434-44D0-A028-1B22A696006F}</a:tableStyleId>
              </a:tblPr>
              <a:tblGrid>
                <a:gridCol w="605155"/>
                <a:gridCol w="1129030"/>
                <a:gridCol w="6908800"/>
              </a:tblGrid>
              <a:tr h="723265">
                <a:tc rowSpan="2">
                  <a:txBody>
                    <a:bodyPr/>
                    <a:lstStyle/>
                    <a:p>
                      <a:pPr marL="0" marR="0" lvl="0" indent="0" algn="ctr" defTabSz="914400" rtl="0" eaLnBrk="1" fontAlgn="auto" latinLnBrk="0" hangingPunct="1">
                        <a:lnSpc>
                          <a:spcPct val="150000"/>
                        </a:lnSpc>
                        <a:spcBef>
                          <a:spcPts val="0"/>
                        </a:spcBef>
                        <a:spcAft>
                          <a:spcPts val="0"/>
                        </a:spcAft>
                        <a:buClrTx/>
                        <a:buSzTx/>
                        <a:buFontTx/>
                        <a:buNone/>
                        <a:defRPr/>
                      </a:pPr>
                      <a:r>
                        <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人物形象</a:t>
                      </a:r>
                      <a:endPar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c>
                  <a:txBody>
                    <a:bodyPr/>
                    <a:lstStyle/>
                    <a:p>
                      <a:pPr marL="0" marR="0" lvl="0" indent="0" algn="ctr" defTabSz="914400" rtl="0" eaLnBrk="1" fontAlgn="auto" latinLnBrk="0" hangingPunct="1">
                        <a:lnSpc>
                          <a:spcPct val="150000"/>
                        </a:lnSpc>
                        <a:spcBef>
                          <a:spcPts val="0"/>
                        </a:spcBef>
                        <a:spcAft>
                          <a:spcPts val="0"/>
                        </a:spcAft>
                        <a:buClrTx/>
                        <a:buSzTx/>
                        <a:buFontTx/>
                        <a:buNone/>
                        <a:defRPr/>
                      </a:pPr>
                      <a:r>
                        <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人物</a:t>
                      </a:r>
                      <a:endPar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c>
                  <a:txBody>
                    <a:bodyPr/>
                    <a:lstStyle/>
                    <a:p>
                      <a:pPr marL="0" marR="0" lvl="0" indent="0" algn="ctr" defTabSz="914400" rtl="0" eaLnBrk="1" fontAlgn="auto" latinLnBrk="0" hangingPunct="1">
                        <a:lnSpc>
                          <a:spcPct val="150000"/>
                        </a:lnSpc>
                        <a:spcBef>
                          <a:spcPts val="0"/>
                        </a:spcBef>
                        <a:spcAft>
                          <a:spcPts val="0"/>
                        </a:spcAft>
                        <a:buClrTx/>
                        <a:buSzTx/>
                        <a:buFontTx/>
                        <a:buNone/>
                        <a:defRPr/>
                      </a:pPr>
                      <a:r>
                        <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性格特点</a:t>
                      </a:r>
                      <a:endPar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r>
              <a:tr h="3429000">
                <a:tc vMerge="1">
                  <a:tcPr anchor="ctr"/>
                </a:tc>
                <a:tc>
                  <a:txBody>
                    <a:bodyPr/>
                    <a:lstStyle/>
                    <a:p>
                      <a:pPr marL="0" marR="0" lvl="0" indent="0" algn="ctr" defTabSz="914400" rtl="0" eaLnBrk="1" fontAlgn="auto" latinLnBrk="0" hangingPunct="1">
                        <a:lnSpc>
                          <a:spcPct val="150000"/>
                        </a:lnSpc>
                        <a:spcBef>
                          <a:spcPts val="0"/>
                        </a:spcBef>
                        <a:spcAft>
                          <a:spcPts val="0"/>
                        </a:spcAft>
                        <a:buClrTx/>
                        <a:buSzTx/>
                        <a:buFontTx/>
                        <a:buNone/>
                        <a:defRPr/>
                      </a:pP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周恩来</a:t>
                      </a:r>
                      <a:endPar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c>
                  <a:txBody>
                    <a:bodyPr/>
                    <a:lstStyle/>
                    <a:p>
                      <a:pPr marL="0" marR="0" lvl="0" indent="0" algn="just" defTabSz="914400" rtl="0" eaLnBrk="1" fontAlgn="auto" latinLnBrk="0" hangingPunct="1">
                        <a:lnSpc>
                          <a:spcPct val="150000"/>
                        </a:lnSpc>
                        <a:spcBef>
                          <a:spcPts val="0"/>
                        </a:spcBef>
                        <a:spcAft>
                          <a:spcPts val="0"/>
                        </a:spcAft>
                        <a:buClrTx/>
                        <a:buSzTx/>
                        <a:buFontTx/>
                        <a:buNone/>
                        <a:defRPr/>
                      </a:pP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头脑冷静</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善于分析推理</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讲究实际经验</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他说话态度温和</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他显然是中国人中间最罕见的一种人</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一个行动同知识和信仰完全一致的纯粹知识分子</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他是一个书生出身的造反者</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周恩来是中共内气质截然不同的人</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像一个未解之谜</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他是个“狂热”分子</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他背弃古代中国的基础哲学</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中庸和面子哲学</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具有无可比拟的吃苦耐劳的精神</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无私地忠于一种思想</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从不承认失败</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endPar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r>
            </a:tbl>
          </a:graphicData>
        </a:graphic>
      </p:graphicFrame>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nvGraphicFramePr>
        <p:xfrm>
          <a:off x="262282" y="1545973"/>
          <a:ext cx="8642985" cy="3811270"/>
        </p:xfrm>
        <a:graphic>
          <a:graphicData uri="http://schemas.openxmlformats.org/drawingml/2006/table">
            <a:tbl>
              <a:tblPr firstRow="1" bandRow="1">
                <a:tableStyleId>{5DA37D80-6434-44D0-A028-1B22A696006F}</a:tableStyleId>
              </a:tblPr>
              <a:tblGrid>
                <a:gridCol w="605155"/>
                <a:gridCol w="1129030"/>
                <a:gridCol w="6908800"/>
              </a:tblGrid>
              <a:tr h="633730">
                <a:tc rowSpan="3">
                  <a:txBody>
                    <a:bodyPr/>
                    <a:lstStyle/>
                    <a:p>
                      <a:pPr marL="0" marR="0" lvl="0" indent="0" algn="ctr" defTabSz="914400" rtl="0" eaLnBrk="1" fontAlgn="auto" latinLnBrk="0" hangingPunct="1">
                        <a:lnSpc>
                          <a:spcPct val="150000"/>
                        </a:lnSpc>
                        <a:spcBef>
                          <a:spcPts val="0"/>
                        </a:spcBef>
                        <a:spcAft>
                          <a:spcPts val="0"/>
                        </a:spcAft>
                        <a:buClrTx/>
                        <a:buSzTx/>
                        <a:buFontTx/>
                        <a:buNone/>
                        <a:defRPr/>
                      </a:pPr>
                      <a:r>
                        <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人物形象</a:t>
                      </a:r>
                      <a:endPar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c>
                  <a:txBody>
                    <a:bodyPr/>
                    <a:lstStyle/>
                    <a:p>
                      <a:pPr marL="0" marR="0" lvl="0" indent="0" algn="ctr" defTabSz="914400" rtl="0" eaLnBrk="1" fontAlgn="auto" latinLnBrk="0" hangingPunct="1">
                        <a:lnSpc>
                          <a:spcPct val="150000"/>
                        </a:lnSpc>
                        <a:spcBef>
                          <a:spcPts val="0"/>
                        </a:spcBef>
                        <a:spcAft>
                          <a:spcPts val="0"/>
                        </a:spcAft>
                        <a:buClrTx/>
                        <a:buSzTx/>
                        <a:buFontTx/>
                        <a:buNone/>
                        <a:defRPr/>
                      </a:pPr>
                      <a:r>
                        <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人物</a:t>
                      </a:r>
                      <a:endPar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c>
                  <a:txBody>
                    <a:bodyPr/>
                    <a:lstStyle/>
                    <a:p>
                      <a:pPr marL="0" marR="0" lvl="0" indent="0" algn="ctr" defTabSz="914400" rtl="0" eaLnBrk="1" fontAlgn="auto" latinLnBrk="0" hangingPunct="1">
                        <a:lnSpc>
                          <a:spcPct val="150000"/>
                        </a:lnSpc>
                        <a:spcBef>
                          <a:spcPts val="0"/>
                        </a:spcBef>
                        <a:spcAft>
                          <a:spcPts val="0"/>
                        </a:spcAft>
                        <a:buClrTx/>
                        <a:buSzTx/>
                        <a:buFontTx/>
                        <a:buNone/>
                        <a:defRPr/>
                      </a:pPr>
                      <a:r>
                        <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性格特点</a:t>
                      </a:r>
                      <a:endPar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r>
              <a:tr h="1988820">
                <a:tc vMerge="1">
                  <a:tcPr anchor="ctr"/>
                </a:tc>
                <a:tc>
                  <a:txBody>
                    <a:bodyPr/>
                    <a:lstStyle/>
                    <a:p>
                      <a:pPr marL="0" marR="0" lvl="0" indent="0" algn="ctr" defTabSz="914400" rtl="0" eaLnBrk="1" fontAlgn="auto" latinLnBrk="0" hangingPunct="1">
                        <a:lnSpc>
                          <a:spcPct val="150000"/>
                        </a:lnSpc>
                        <a:spcBef>
                          <a:spcPts val="0"/>
                        </a:spcBef>
                        <a:spcAft>
                          <a:spcPts val="0"/>
                        </a:spcAft>
                        <a:buClrTx/>
                        <a:buSzTx/>
                        <a:buFontTx/>
                        <a:buNone/>
                        <a:defRPr/>
                      </a:pP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彭德怀</a:t>
                      </a:r>
                      <a:endPar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c>
                  <a:txBody>
                    <a:bodyPr/>
                    <a:lstStyle/>
                    <a:p>
                      <a:pPr marL="0" marR="0" lvl="0" indent="0" algn="just" defTabSz="914400" rtl="0" eaLnBrk="1" fontAlgn="auto" latinLnBrk="0" hangingPunct="1">
                        <a:lnSpc>
                          <a:spcPct val="150000"/>
                        </a:lnSpc>
                        <a:spcBef>
                          <a:spcPts val="0"/>
                        </a:spcBef>
                        <a:spcAft>
                          <a:spcPts val="0"/>
                        </a:spcAft>
                        <a:buClrTx/>
                        <a:buSzTx/>
                        <a:buFontTx/>
                        <a:buNone/>
                        <a:defRPr/>
                      </a:pP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具有乐观</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豁达</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勇敢的精神品质</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他个性率真</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大公无私</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他身体健康</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动作敏捷</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作为一名统率大军的指挥员不失活泼</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天真的个性</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他的谈话举止里有一种开门见山</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直截了当</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不转弯抹角的作风”</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endPar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r>
              <a:tr h="1188720">
                <a:tc vMerge="1">
                  <a:tcPr anchor="ctr"/>
                </a:tc>
                <a:tc>
                  <a:txBody>
                    <a:bodyPr/>
                    <a:lstStyle/>
                    <a:p>
                      <a:pPr marL="0" marR="0" lvl="0" indent="0" algn="ctr" defTabSz="914400" rtl="0" eaLnBrk="1" fontAlgn="auto" latinLnBrk="0" hangingPunct="1">
                        <a:lnSpc>
                          <a:spcPct val="150000"/>
                        </a:lnSpc>
                        <a:spcBef>
                          <a:spcPts val="0"/>
                        </a:spcBef>
                        <a:spcAft>
                          <a:spcPts val="0"/>
                        </a:spcAft>
                        <a:buClrTx/>
                        <a:buSzTx/>
                        <a:buFontTx/>
                        <a:buNone/>
                        <a:defRPr/>
                      </a:pP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贺龙</a:t>
                      </a:r>
                      <a:endPar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c>
                  <a:txBody>
                    <a:bodyPr/>
                    <a:lstStyle/>
                    <a:p>
                      <a:pPr marL="0" marR="0" lvl="0" indent="0" algn="just" defTabSz="914400" rtl="0" eaLnBrk="1" fontAlgn="auto" latinLnBrk="0" hangingPunct="1">
                        <a:lnSpc>
                          <a:spcPct val="150000"/>
                        </a:lnSpc>
                        <a:spcBef>
                          <a:spcPts val="0"/>
                        </a:spcBef>
                        <a:spcAft>
                          <a:spcPts val="0"/>
                        </a:spcAft>
                        <a:buClrTx/>
                        <a:buSzTx/>
                        <a:buFontTx/>
                        <a:buNone/>
                        <a:defRPr/>
                      </a:pP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是个大个子</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像老虎一样强壮有力</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他已年过半百</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但仍很健康</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他不知疲倦</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对有钱人很仇视</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以行军神出鬼没著称</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endPar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r>
            </a:tbl>
          </a:graphicData>
        </a:graphic>
      </p:graphicFrame>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nvGraphicFramePr>
        <p:xfrm>
          <a:off x="261362" y="1557872"/>
          <a:ext cx="8631555" cy="1988820"/>
        </p:xfrm>
        <a:graphic>
          <a:graphicData uri="http://schemas.openxmlformats.org/drawingml/2006/table">
            <a:tbl>
              <a:tblPr firstRow="1" bandRow="1">
                <a:tableStyleId>{5DA37D80-6434-44D0-A028-1B22A696006F}</a:tableStyleId>
              </a:tblPr>
              <a:tblGrid>
                <a:gridCol w="1227455"/>
                <a:gridCol w="7404100"/>
              </a:tblGrid>
              <a:tr h="1714983">
                <a:tc>
                  <a:txBody>
                    <a:bodyPr/>
                    <a:lstStyle/>
                    <a:p>
                      <a:pPr algn="ctr">
                        <a:lnSpc>
                          <a:spcPct val="150000"/>
                        </a:lnSpc>
                      </a:pPr>
                      <a:r>
                        <a:rPr lang="zh-CN" altLang="en-US" sz="2100" b="1" dirty="0" smtClean="0">
                          <a:latin typeface="Times New Roman" panose="02020603050405020304" pitchFamily="18" charset="0"/>
                          <a:ea typeface="微软雅黑" panose="020B0503020204020204" pitchFamily="34" charset="-122"/>
                          <a:cs typeface="Times New Roman" panose="02020603050405020304" pitchFamily="18" charset="0"/>
                        </a:rPr>
                        <a:t>中心事件</a:t>
                      </a:r>
                      <a:endParaRPr lang="en-US" altLang="zh-CN" sz="2100" b="1" dirty="0" smtClean="0">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c>
                  <a:txBody>
                    <a:bodyPr/>
                    <a:lstStyle/>
                    <a:p>
                      <a:pPr algn="just">
                        <a:lnSpc>
                          <a:spcPct val="150000"/>
                        </a:lnSpc>
                      </a:pPr>
                      <a:r>
                        <a:rPr lang="zh-CN" altLang="en-US" sz="2100" b="0" dirty="0" smtClean="0">
                          <a:latin typeface="Times New Roman" panose="02020603050405020304" pitchFamily="18" charset="0"/>
                          <a:ea typeface="微软雅黑" panose="020B0503020204020204" pitchFamily="34" charset="-122"/>
                          <a:cs typeface="Times New Roman" panose="02020603050405020304" pitchFamily="18" charset="0"/>
                        </a:rPr>
                        <a:t>①关于红军长征的介绍</a:t>
                      </a:r>
                      <a:r>
                        <a:rPr lang="en-US" altLang="zh-CN" sz="2100" b="0" dirty="0" smtClean="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b="0" dirty="0" smtClean="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pPr>
                      <a:r>
                        <a:rPr lang="en-US" altLang="zh-CN" sz="2100" b="0" dirty="0" smtClean="0">
                          <a:latin typeface="Times New Roman" panose="02020603050405020304" pitchFamily="18" charset="0"/>
                          <a:ea typeface="微软雅黑" panose="020B0503020204020204" pitchFamily="34" charset="-122"/>
                          <a:cs typeface="Times New Roman" panose="02020603050405020304" pitchFamily="18" charset="0"/>
                        </a:rPr>
                        <a:t>②</a:t>
                      </a:r>
                      <a:r>
                        <a:rPr lang="zh-CN" altLang="en-US" sz="2100" b="0" dirty="0" smtClean="0">
                          <a:latin typeface="Times New Roman" panose="02020603050405020304" pitchFamily="18" charset="0"/>
                          <a:ea typeface="微软雅黑" panose="020B0503020204020204" pitchFamily="34" charset="-122"/>
                          <a:cs typeface="Times New Roman" panose="02020603050405020304" pitchFamily="18" charset="0"/>
                        </a:rPr>
                        <a:t>对中国共产党和红军主要领导人的采访</a:t>
                      </a:r>
                      <a:r>
                        <a:rPr lang="en-US" altLang="zh-CN" sz="2100" b="0" dirty="0" smtClean="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b="0" dirty="0" smtClean="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pPr>
                      <a:r>
                        <a:rPr lang="en-US" altLang="zh-CN" sz="2100" b="0" dirty="0" smtClean="0">
                          <a:latin typeface="Times New Roman" panose="02020603050405020304" pitchFamily="18" charset="0"/>
                          <a:ea typeface="微软雅黑" panose="020B0503020204020204" pitchFamily="34" charset="-122"/>
                          <a:cs typeface="Times New Roman" panose="02020603050405020304" pitchFamily="18" charset="0"/>
                        </a:rPr>
                        <a:t>③</a:t>
                      </a:r>
                      <a:r>
                        <a:rPr lang="zh-CN" altLang="en-US" sz="2100" b="0" dirty="0" smtClean="0">
                          <a:latin typeface="Times New Roman" panose="02020603050405020304" pitchFamily="18" charset="0"/>
                          <a:ea typeface="微软雅黑" panose="020B0503020204020204" pitchFamily="34" charset="-122"/>
                          <a:cs typeface="Times New Roman" panose="02020603050405020304" pitchFamily="18" charset="0"/>
                        </a:rPr>
                        <a:t>中国共产党人的抗日政策</a:t>
                      </a:r>
                      <a:r>
                        <a:rPr lang="en-US" altLang="zh-CN" sz="2100" b="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dirty="0" smtClean="0">
                          <a:latin typeface="Times New Roman" panose="02020603050405020304" pitchFamily="18" charset="0"/>
                          <a:ea typeface="微软雅黑" panose="020B0503020204020204" pitchFamily="34" charset="-122"/>
                          <a:cs typeface="Times New Roman" panose="02020603050405020304" pitchFamily="18" charset="0"/>
                        </a:rPr>
                        <a:t>红军的军事策略</a:t>
                      </a:r>
                      <a:r>
                        <a:rPr lang="en-US" altLang="zh-CN" sz="2100" b="0" dirty="0" smtClean="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b="0" dirty="0" smtClean="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pPr>
                      <a:r>
                        <a:rPr lang="en-US" altLang="zh-CN" sz="2100" b="0" dirty="0" smtClean="0">
                          <a:latin typeface="Times New Roman" panose="02020603050405020304" pitchFamily="18" charset="0"/>
                          <a:ea typeface="微软雅黑" panose="020B0503020204020204" pitchFamily="34" charset="-122"/>
                          <a:cs typeface="Times New Roman" panose="02020603050405020304" pitchFamily="18" charset="0"/>
                        </a:rPr>
                        <a:t>④</a:t>
                      </a:r>
                      <a:r>
                        <a:rPr lang="zh-CN" altLang="en-US" sz="2100" b="0" dirty="0" smtClean="0">
                          <a:latin typeface="Times New Roman" panose="02020603050405020304" pitchFamily="18" charset="0"/>
                          <a:ea typeface="微软雅黑" panose="020B0503020204020204" pitchFamily="34" charset="-122"/>
                          <a:cs typeface="Times New Roman" panose="02020603050405020304" pitchFamily="18" charset="0"/>
                        </a:rPr>
                        <a:t>作者的整个采访经历和感受</a:t>
                      </a:r>
                      <a:r>
                        <a:rPr lang="en-US" altLang="zh-CN" sz="2100" b="0" dirty="0" smtClean="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b="0" dirty="0" smtClean="0">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r>
            </a:tbl>
          </a:graphicData>
        </a:graphic>
      </p:graphicFrame>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13658" y="1554370"/>
            <a:ext cx="8389149" cy="4453890"/>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50000"/>
              </a:lnSpc>
              <a:spcAft>
                <a:spcPts val="0"/>
              </a:spcAft>
            </a:pPr>
            <a:r>
              <a:rPr lang="zh-CN" altLang="en-US" sz="2100" b="1" kern="100" dirty="0">
                <a:latin typeface="Times New Roman" panose="02020603050405020304" pitchFamily="18" charset="0"/>
                <a:ea typeface="微软雅黑" panose="020B0503020204020204" pitchFamily="34" charset="-122"/>
                <a:cs typeface="Times New Roman" panose="02020603050405020304" pitchFamily="18" charset="0"/>
              </a:rPr>
              <a:t>样题</a:t>
            </a:r>
            <a:r>
              <a:rPr lang="en-US" altLang="zh-CN" sz="2100" b="1" kern="100" dirty="0">
                <a:latin typeface="Times New Roman" panose="02020603050405020304" pitchFamily="18" charset="0"/>
                <a:ea typeface="微软雅黑" panose="020B0503020204020204" pitchFamily="34" charset="-122"/>
                <a:cs typeface="Times New Roman" panose="02020603050405020304" pitchFamily="18" charset="0"/>
              </a:rPr>
              <a:t>2</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(2018•</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内江</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名著阅读</a:t>
            </a:r>
            <a:r>
              <a:rPr lang="en-US" altLang="zh-CN" sz="2100" kern="100" dirty="0" smtClean="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kern="100" dirty="0" smtClean="0">
              <a:latin typeface="Times New Roman" panose="02020603050405020304" pitchFamily="18" charset="0"/>
              <a:ea typeface="微软雅黑" panose="020B0503020204020204" pitchFamily="34" charset="-122"/>
              <a:cs typeface="Times New Roman" panose="02020603050405020304" pitchFamily="18" charset="0"/>
            </a:endParaRPr>
          </a:p>
          <a:p>
            <a:pPr indent="720090" algn="just">
              <a:lnSpc>
                <a:spcPct val="150000"/>
              </a:lnSpc>
              <a:spcAft>
                <a:spcPts val="0"/>
              </a:spcAft>
            </a:pPr>
            <a:r>
              <a:rPr lang="zh-CN" altLang="en-US" sz="2100" kern="100" dirty="0" smtClean="0">
                <a:latin typeface="Times New Roman" panose="02020603050405020304" pitchFamily="18" charset="0"/>
                <a:ea typeface="微软雅黑" panose="020B0503020204020204" pitchFamily="34" charset="-122"/>
                <a:cs typeface="Times New Roman" panose="02020603050405020304" pitchFamily="18" charset="0"/>
              </a:rPr>
              <a:t>从</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他住进医院的那天晚上到现在</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已经一年半过去了</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这十八个月来他所遭受的痛苦是难以用言语表达的</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在医院</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教授直截了当地告诉他</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恢复视力已不可能</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在希望渺茫的将来</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如果炎症能够消失</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可以试试做瞳孔手术</a:t>
            </a:r>
            <a:r>
              <a:rPr lang="en-US" altLang="zh-CN" sz="2100" kern="100" dirty="0" smtClean="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kern="100" dirty="0" smtClean="0">
              <a:latin typeface="Times New Roman" panose="02020603050405020304" pitchFamily="18" charset="0"/>
              <a:ea typeface="微软雅黑" panose="020B0503020204020204" pitchFamily="34" charset="-122"/>
              <a:cs typeface="Times New Roman" panose="02020603050405020304" pitchFamily="18" charset="0"/>
            </a:endParaRPr>
          </a:p>
          <a:p>
            <a:pPr indent="720090" algn="just">
              <a:lnSpc>
                <a:spcPct val="150000"/>
              </a:lnSpc>
              <a:spcAft>
                <a:spcPts val="0"/>
              </a:spcAft>
            </a:pPr>
            <a:r>
              <a:rPr lang="zh-CN" altLang="en-US" sz="2100" kern="100" dirty="0" smtClean="0">
                <a:latin typeface="Times New Roman" panose="02020603050405020304" pitchFamily="18" charset="0"/>
                <a:ea typeface="微软雅黑" panose="020B0503020204020204" pitchFamily="34" charset="-122"/>
                <a:cs typeface="Times New Roman" panose="02020603050405020304" pitchFamily="18" charset="0"/>
              </a:rPr>
              <a:t>当</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他躺在手术台上</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死神的黑色翅膀曾经三次触及到他</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然而他的生命力非常顽强</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他的爱人焦急不安地守候在外面</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几个小时后</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她看见丈夫的脸色像死人一般苍白</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但仍然很有生气</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而且像往常一样平静温存</a:t>
            </a:r>
            <a:r>
              <a:rPr lang="en-US" altLang="zh-CN" sz="2100" kern="100" dirty="0" smtClean="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kern="100" dirty="0" smtClean="0">
              <a:latin typeface="Times New Roman" panose="02020603050405020304" pitchFamily="18" charset="0"/>
              <a:ea typeface="微软雅黑" panose="020B0503020204020204" pitchFamily="34" charset="-122"/>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nvGraphicFramePr>
        <p:xfrm>
          <a:off x="557213" y="1933122"/>
          <a:ext cx="8079105" cy="3977640"/>
        </p:xfrm>
        <a:graphic>
          <a:graphicData uri="http://schemas.openxmlformats.org/drawingml/2006/table">
            <a:tbl>
              <a:tblPr firstRow="1" bandRow="1">
                <a:tableStyleId>{5DA37D80-6434-44D0-A028-1B22A696006F}</a:tableStyleId>
              </a:tblPr>
              <a:tblGrid>
                <a:gridCol w="1222375"/>
                <a:gridCol w="6856730"/>
              </a:tblGrid>
              <a:tr h="1028700">
                <a:tc>
                  <a:txBody>
                    <a:bodyPr/>
                    <a:lstStyle/>
                    <a:p>
                      <a:pPr algn="ctr">
                        <a:lnSpc>
                          <a:spcPct val="150000"/>
                        </a:lnSpc>
                      </a:pPr>
                      <a:r>
                        <a:rPr lang="zh-CN" altLang="en-US" sz="2100" b="1" dirty="0" smtClean="0">
                          <a:latin typeface="Times New Roman" panose="02020603050405020304" pitchFamily="18" charset="0"/>
                          <a:ea typeface="微软雅黑" panose="020B0503020204020204" pitchFamily="34" charset="-122"/>
                          <a:cs typeface="Times New Roman" panose="02020603050405020304" pitchFamily="18" charset="0"/>
                        </a:rPr>
                        <a:t>作者简介</a:t>
                      </a:r>
                      <a:endParaRPr lang="en-US" altLang="zh-CN" sz="2100" b="1" dirty="0" smtClean="0">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c>
                  <a:txBody>
                    <a:bodyPr/>
                    <a:lstStyle/>
                    <a:p>
                      <a:pPr algn="just">
                        <a:lnSpc>
                          <a:spcPct val="150000"/>
                        </a:lnSpc>
                      </a:pPr>
                      <a:r>
                        <a:rPr lang="zh-CN" altLang="en-US" sz="2100" b="0" dirty="0" smtClean="0">
                          <a:solidFill>
                            <a:srgbClr val="FF00FF"/>
                          </a:solidFill>
                          <a:latin typeface="Times New Roman" panose="02020603050405020304" pitchFamily="18" charset="0"/>
                          <a:ea typeface="微软雅黑" panose="020B0503020204020204" pitchFamily="34" charset="-122"/>
                          <a:cs typeface="Times New Roman" panose="02020603050405020304" pitchFamily="18" charset="0"/>
                        </a:rPr>
                        <a:t>法布尔</a:t>
                      </a:r>
                      <a:r>
                        <a:rPr lang="en-US" altLang="zh-CN" sz="2100" b="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dirty="0" smtClean="0">
                          <a:latin typeface="Times New Roman" panose="02020603050405020304" pitchFamily="18" charset="0"/>
                          <a:ea typeface="微软雅黑" panose="020B0503020204020204" pitchFamily="34" charset="-122"/>
                          <a:cs typeface="Times New Roman" panose="02020603050405020304" pitchFamily="18" charset="0"/>
                        </a:rPr>
                        <a:t>法国著名</a:t>
                      </a:r>
                      <a:r>
                        <a:rPr lang="zh-CN" altLang="en-US" sz="2100" b="0" dirty="0" smtClean="0">
                          <a:solidFill>
                            <a:srgbClr val="FF00FF"/>
                          </a:solidFill>
                          <a:latin typeface="Times New Roman" panose="02020603050405020304" pitchFamily="18" charset="0"/>
                          <a:ea typeface="微软雅黑" panose="020B0503020204020204" pitchFamily="34" charset="-122"/>
                          <a:cs typeface="Times New Roman" panose="02020603050405020304" pitchFamily="18" charset="0"/>
                        </a:rPr>
                        <a:t>昆虫学家</a:t>
                      </a:r>
                      <a:r>
                        <a:rPr lang="en-US" altLang="zh-CN" sz="2100" b="0" dirty="0" smtClean="0">
                          <a:solidFill>
                            <a:srgbClr val="FF00FF"/>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dirty="0" smtClean="0">
                          <a:solidFill>
                            <a:srgbClr val="FF00FF"/>
                          </a:solidFill>
                          <a:latin typeface="Times New Roman" panose="02020603050405020304" pitchFamily="18" charset="0"/>
                          <a:ea typeface="微软雅黑" panose="020B0503020204020204" pitchFamily="34" charset="-122"/>
                          <a:cs typeface="Times New Roman" panose="02020603050405020304" pitchFamily="18" charset="0"/>
                        </a:rPr>
                        <a:t>文学家</a:t>
                      </a:r>
                      <a:r>
                        <a:rPr lang="en-US" altLang="zh-CN" sz="2100" b="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dirty="0" smtClean="0">
                          <a:latin typeface="Times New Roman" panose="02020603050405020304" pitchFamily="18" charset="0"/>
                          <a:ea typeface="微软雅黑" panose="020B0503020204020204" pitchFamily="34" charset="-122"/>
                          <a:cs typeface="Times New Roman" panose="02020603050405020304" pitchFamily="18" charset="0"/>
                        </a:rPr>
                        <a:t>被世人称为</a:t>
                      </a:r>
                      <a:r>
                        <a:rPr lang="zh-CN" altLang="en-US" sz="2100" b="0" dirty="0" smtClean="0">
                          <a:solidFill>
                            <a:srgbClr val="FF00FF"/>
                          </a:solidFill>
                          <a:latin typeface="Times New Roman" panose="02020603050405020304" pitchFamily="18" charset="0"/>
                          <a:ea typeface="微软雅黑" panose="020B0503020204020204" pitchFamily="34" charset="-122"/>
                          <a:cs typeface="Times New Roman" panose="02020603050405020304" pitchFamily="18" charset="0"/>
                        </a:rPr>
                        <a:t>“昆虫界的荷马”</a:t>
                      </a:r>
                      <a:r>
                        <a:rPr lang="en-US" altLang="zh-CN" sz="2100" b="0" dirty="0" smtClean="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b="0" dirty="0" smtClean="0">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r>
              <a:tr h="2948940">
                <a:tc>
                  <a:txBody>
                    <a:bodyPr/>
                    <a:lstStyle/>
                    <a:p>
                      <a:pPr algn="ctr">
                        <a:lnSpc>
                          <a:spcPct val="150000"/>
                        </a:lnSpc>
                      </a:pPr>
                      <a:r>
                        <a:rPr lang="zh-CN" altLang="en-US" sz="2100" b="1" dirty="0" smtClean="0">
                          <a:latin typeface="Times New Roman" panose="02020603050405020304" pitchFamily="18" charset="0"/>
                          <a:ea typeface="微软雅黑" panose="020B0503020204020204" pitchFamily="34" charset="-122"/>
                          <a:cs typeface="Times New Roman" panose="02020603050405020304" pitchFamily="18" charset="0"/>
                        </a:rPr>
                        <a:t>作品简介</a:t>
                      </a:r>
                      <a:endParaRPr lang="en-US" altLang="zh-CN" sz="2100" b="1" dirty="0" smtClean="0">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c>
                  <a:txBody>
                    <a:bodyPr/>
                    <a:lstStyle/>
                    <a:p>
                      <a:pPr algn="just">
                        <a:lnSpc>
                          <a:spcPct val="150000"/>
                        </a:lnSpc>
                      </a:pPr>
                      <a:r>
                        <a:rPr lang="zh-CN" altLang="en-US" sz="2100" b="0" dirty="0" smtClean="0">
                          <a:latin typeface="Times New Roman" panose="02020603050405020304" pitchFamily="18" charset="0"/>
                          <a:ea typeface="微软雅黑" panose="020B0503020204020204" pitchFamily="34" charset="-122"/>
                          <a:cs typeface="Times New Roman" panose="02020603050405020304" pitchFamily="18" charset="0"/>
                        </a:rPr>
                        <a:t>该作品是一部概括昆虫的</a:t>
                      </a:r>
                      <a:r>
                        <a:rPr lang="zh-CN" altLang="en-US" sz="2100" b="0" dirty="0" smtClean="0">
                          <a:solidFill>
                            <a:srgbClr val="FF00FF"/>
                          </a:solidFill>
                          <a:latin typeface="Times New Roman" panose="02020603050405020304" pitchFamily="18" charset="0"/>
                          <a:ea typeface="微软雅黑" panose="020B0503020204020204" pitchFamily="34" charset="-122"/>
                          <a:cs typeface="Times New Roman" panose="02020603050405020304" pitchFamily="18" charset="0"/>
                        </a:rPr>
                        <a:t>种类</a:t>
                      </a:r>
                      <a:r>
                        <a:rPr lang="en-US" altLang="zh-CN" sz="2100" b="0" dirty="0" smtClean="0">
                          <a:solidFill>
                            <a:srgbClr val="FF00FF"/>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dirty="0" smtClean="0">
                          <a:solidFill>
                            <a:srgbClr val="FF00FF"/>
                          </a:solidFill>
                          <a:latin typeface="Times New Roman" panose="02020603050405020304" pitchFamily="18" charset="0"/>
                          <a:ea typeface="微软雅黑" panose="020B0503020204020204" pitchFamily="34" charset="-122"/>
                          <a:cs typeface="Times New Roman" panose="02020603050405020304" pitchFamily="18" charset="0"/>
                        </a:rPr>
                        <a:t>特征和习性</a:t>
                      </a:r>
                      <a:r>
                        <a:rPr lang="zh-CN" altLang="en-US" sz="2100" b="0" dirty="0" smtClean="0">
                          <a:latin typeface="Times New Roman" panose="02020603050405020304" pitchFamily="18" charset="0"/>
                          <a:ea typeface="微软雅黑" panose="020B0503020204020204" pitchFamily="34" charset="-122"/>
                          <a:cs typeface="Times New Roman" panose="02020603050405020304" pitchFamily="18" charset="0"/>
                        </a:rPr>
                        <a:t>的昆虫生物学著作</a:t>
                      </a:r>
                      <a:r>
                        <a:rPr lang="en-US" altLang="zh-CN" sz="2100" b="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dirty="0" smtClean="0">
                          <a:latin typeface="Times New Roman" panose="02020603050405020304" pitchFamily="18" charset="0"/>
                          <a:ea typeface="微软雅黑" panose="020B0503020204020204" pitchFamily="34" charset="-122"/>
                          <a:cs typeface="Times New Roman" panose="02020603050405020304" pitchFamily="18" charset="0"/>
                        </a:rPr>
                        <a:t>记录了昆虫真实的生活</a:t>
                      </a:r>
                      <a:r>
                        <a:rPr lang="en-US" altLang="zh-CN" sz="2100" b="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dirty="0" smtClean="0">
                          <a:latin typeface="Times New Roman" panose="02020603050405020304" pitchFamily="18" charset="0"/>
                          <a:ea typeface="微软雅黑" panose="020B0503020204020204" pitchFamily="34" charset="-122"/>
                          <a:cs typeface="Times New Roman" panose="02020603050405020304" pitchFamily="18" charset="0"/>
                        </a:rPr>
                        <a:t>表现昆虫为生存而斗争时展现出的灵性</a:t>
                      </a:r>
                      <a:r>
                        <a:rPr lang="en-US" altLang="zh-CN" sz="2100" b="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dirty="0" smtClean="0">
                          <a:latin typeface="Times New Roman" panose="02020603050405020304" pitchFamily="18" charset="0"/>
                          <a:ea typeface="微软雅黑" panose="020B0503020204020204" pitchFamily="34" charset="-122"/>
                          <a:cs typeface="Times New Roman" panose="02020603050405020304" pitchFamily="18" charset="0"/>
                        </a:rPr>
                        <a:t>还记载着法布尔痴迷昆虫研究的起因</a:t>
                      </a:r>
                      <a:r>
                        <a:rPr lang="en-US" altLang="zh-CN" sz="2100" b="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dirty="0" smtClean="0">
                          <a:latin typeface="Times New Roman" panose="02020603050405020304" pitchFamily="18" charset="0"/>
                          <a:ea typeface="微软雅黑" panose="020B0503020204020204" pitchFamily="34" charset="-122"/>
                          <a:cs typeface="Times New Roman" panose="02020603050405020304" pitchFamily="18" charset="0"/>
                        </a:rPr>
                        <a:t>生平抱负</a:t>
                      </a:r>
                      <a:r>
                        <a:rPr lang="en-US" altLang="zh-CN" sz="2100" b="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dirty="0" smtClean="0">
                          <a:latin typeface="Times New Roman" panose="02020603050405020304" pitchFamily="18" charset="0"/>
                          <a:ea typeface="微软雅黑" panose="020B0503020204020204" pitchFamily="34" charset="-122"/>
                          <a:cs typeface="Times New Roman" panose="02020603050405020304" pitchFamily="18" charset="0"/>
                        </a:rPr>
                        <a:t>知识背景</a:t>
                      </a:r>
                      <a:r>
                        <a:rPr lang="en-US" altLang="zh-CN" sz="2100" b="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dirty="0" smtClean="0">
                          <a:latin typeface="Times New Roman" panose="02020603050405020304" pitchFamily="18" charset="0"/>
                          <a:ea typeface="微软雅黑" panose="020B0503020204020204" pitchFamily="34" charset="-122"/>
                          <a:cs typeface="Times New Roman" panose="02020603050405020304" pitchFamily="18" charset="0"/>
                        </a:rPr>
                        <a:t>生活状况等内容</a:t>
                      </a:r>
                      <a:r>
                        <a:rPr lang="en-US" altLang="zh-CN" sz="2100" b="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dirty="0" smtClean="0">
                          <a:latin typeface="Times New Roman" panose="02020603050405020304" pitchFamily="18" charset="0"/>
                          <a:ea typeface="微软雅黑" panose="020B0503020204020204" pitchFamily="34" charset="-122"/>
                          <a:cs typeface="Times New Roman" panose="02020603050405020304" pitchFamily="18" charset="0"/>
                        </a:rPr>
                        <a:t>作者将昆虫的多彩生活与自己的人生感悟融为一体</a:t>
                      </a:r>
                      <a:r>
                        <a:rPr lang="en-US" altLang="zh-CN" sz="2100" b="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dirty="0" smtClean="0">
                          <a:latin typeface="Times New Roman" panose="02020603050405020304" pitchFamily="18" charset="0"/>
                          <a:ea typeface="微软雅黑" panose="020B0503020204020204" pitchFamily="34" charset="-122"/>
                          <a:cs typeface="Times New Roman" panose="02020603050405020304" pitchFamily="18" charset="0"/>
                        </a:rPr>
                        <a:t>用人性去看待昆虫</a:t>
                      </a:r>
                      <a:r>
                        <a:rPr lang="en-US" altLang="zh-CN" sz="2100" b="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dirty="0" smtClean="0">
                          <a:latin typeface="Times New Roman" panose="02020603050405020304" pitchFamily="18" charset="0"/>
                          <a:ea typeface="微软雅黑" panose="020B0503020204020204" pitchFamily="34" charset="-122"/>
                          <a:cs typeface="Times New Roman" panose="02020603050405020304" pitchFamily="18" charset="0"/>
                        </a:rPr>
                        <a:t>字里行间都透露出作者对生命的尊敬与热爱</a:t>
                      </a:r>
                      <a:r>
                        <a:rPr lang="en-US" altLang="zh-CN" sz="2100" b="0" dirty="0" smtClean="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b="0" dirty="0" smtClean="0">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r>
            </a:tbl>
          </a:graphicData>
        </a:graphic>
      </p:graphicFrame>
      <p:sp>
        <p:nvSpPr>
          <p:cNvPr id="3" name="矩形 2"/>
          <p:cNvSpPr/>
          <p:nvPr/>
        </p:nvSpPr>
        <p:spPr>
          <a:xfrm>
            <a:off x="261362" y="1540707"/>
            <a:ext cx="8631688" cy="414020"/>
          </a:xfrm>
          <a:prstGeom prst="rect">
            <a:avLst/>
          </a:prstGeom>
        </p:spPr>
        <p:txBody>
          <a:bodyPr wrap="square">
            <a:spAutoFit/>
          </a:bodyPr>
          <a:lstStyle/>
          <a:p>
            <a:pPr algn="ctr"/>
            <a:r>
              <a:rPr lang="zh-CN" altLang="en-US" sz="2100" b="1" kern="100" dirty="0" smtClean="0">
                <a:latin typeface="Times New Roman" panose="02020603050405020304" pitchFamily="18" charset="0"/>
                <a:ea typeface="微软雅黑" panose="020B0503020204020204" pitchFamily="34" charset="-122"/>
                <a:cs typeface="Times New Roman" panose="02020603050405020304" pitchFamily="18" charset="0"/>
              </a:rPr>
              <a:t>（六）</a:t>
            </a:r>
            <a:r>
              <a:rPr lang="zh-CN" altLang="en-US" sz="2100" b="1" kern="100" dirty="0">
                <a:latin typeface="Times New Roman" panose="02020603050405020304" pitchFamily="18" charset="0"/>
                <a:ea typeface="微软雅黑" panose="020B0503020204020204" pitchFamily="34" charset="-122"/>
                <a:cs typeface="Times New Roman" panose="02020603050405020304" pitchFamily="18" charset="0"/>
              </a:rPr>
              <a:t>昆虫记</a:t>
            </a:r>
            <a:endParaRPr lang="zh-CN" altLang="en-US" sz="2100" b="1" kern="100" dirty="0">
              <a:latin typeface="Times New Roman" panose="02020603050405020304" pitchFamily="18" charset="0"/>
              <a:ea typeface="微软雅黑" panose="020B0503020204020204" pitchFamily="34" charset="-122"/>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nvGraphicFramePr>
        <p:xfrm>
          <a:off x="261362" y="1557872"/>
          <a:ext cx="8631555" cy="4311015"/>
        </p:xfrm>
        <a:graphic>
          <a:graphicData uri="http://schemas.openxmlformats.org/drawingml/2006/table">
            <a:tbl>
              <a:tblPr firstRow="1" bandRow="1">
                <a:tableStyleId>{5DA37D80-6434-44D0-A028-1B22A696006F}</a:tableStyleId>
              </a:tblPr>
              <a:tblGrid>
                <a:gridCol w="1227455"/>
                <a:gridCol w="7404100"/>
              </a:tblGrid>
              <a:tr h="1842135">
                <a:tc>
                  <a:txBody>
                    <a:bodyPr/>
                    <a:lstStyle/>
                    <a:p>
                      <a:pPr algn="ctr">
                        <a:lnSpc>
                          <a:spcPct val="150000"/>
                        </a:lnSpc>
                      </a:pPr>
                      <a:r>
                        <a:rPr lang="zh-CN" altLang="en-US" sz="2100" b="1" dirty="0" smtClean="0">
                          <a:latin typeface="Times New Roman" panose="02020603050405020304" pitchFamily="18" charset="0"/>
                          <a:ea typeface="微软雅黑" panose="020B0503020204020204" pitchFamily="34" charset="-122"/>
                          <a:cs typeface="Times New Roman" panose="02020603050405020304" pitchFamily="18" charset="0"/>
                        </a:rPr>
                        <a:t>艺术特色</a:t>
                      </a:r>
                      <a:endParaRPr lang="en-US" altLang="zh-CN" sz="2100" b="1" dirty="0" smtClean="0">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c>
                  <a:txBody>
                    <a:bodyPr/>
                    <a:lstStyle/>
                    <a:p>
                      <a:pPr algn="just">
                        <a:lnSpc>
                          <a:spcPct val="150000"/>
                        </a:lnSpc>
                      </a:pPr>
                      <a:r>
                        <a:rPr lang="zh-CN" altLang="en-US" sz="2100" b="0" dirty="0" smtClean="0">
                          <a:latin typeface="Times New Roman" panose="02020603050405020304" pitchFamily="18" charset="0"/>
                          <a:ea typeface="微软雅黑" panose="020B0503020204020204" pitchFamily="34" charset="-122"/>
                          <a:cs typeface="Times New Roman" panose="02020603050405020304" pitchFamily="18" charset="0"/>
                        </a:rPr>
                        <a:t>行文生动活泼</a:t>
                      </a:r>
                      <a:r>
                        <a:rPr lang="en-US" altLang="zh-CN" sz="2100" b="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dirty="0" smtClean="0">
                          <a:latin typeface="Times New Roman" panose="02020603050405020304" pitchFamily="18" charset="0"/>
                          <a:ea typeface="微软雅黑" panose="020B0503020204020204" pitchFamily="34" charset="-122"/>
                          <a:cs typeface="Times New Roman" panose="02020603050405020304" pitchFamily="18" charset="0"/>
                        </a:rPr>
                        <a:t>语调轻松诙谐</a:t>
                      </a:r>
                      <a:r>
                        <a:rPr lang="en-US" altLang="zh-CN" sz="2100" b="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dirty="0" smtClean="0">
                          <a:latin typeface="Times New Roman" panose="02020603050405020304" pitchFamily="18" charset="0"/>
                          <a:ea typeface="微软雅黑" panose="020B0503020204020204" pitchFamily="34" charset="-122"/>
                          <a:cs typeface="Times New Roman" panose="02020603050405020304" pitchFamily="18" charset="0"/>
                        </a:rPr>
                        <a:t>充满了盎然的情趣</a:t>
                      </a:r>
                      <a:r>
                        <a:rPr lang="en-US" altLang="zh-CN" sz="2100" b="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dirty="0" smtClean="0">
                          <a:latin typeface="Times New Roman" panose="02020603050405020304" pitchFamily="18" charset="0"/>
                          <a:ea typeface="微软雅黑" panose="020B0503020204020204" pitchFamily="34" charset="-122"/>
                          <a:cs typeface="Times New Roman" panose="02020603050405020304" pitchFamily="18" charset="0"/>
                        </a:rPr>
                        <a:t>它除了真实地记录昆虫的生活外</a:t>
                      </a:r>
                      <a:r>
                        <a:rPr lang="en-US" altLang="zh-CN" sz="2100" b="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dirty="0" smtClean="0">
                          <a:latin typeface="Times New Roman" panose="02020603050405020304" pitchFamily="18" charset="0"/>
                          <a:ea typeface="微软雅黑" panose="020B0503020204020204" pitchFamily="34" charset="-122"/>
                          <a:cs typeface="Times New Roman" panose="02020603050405020304" pitchFamily="18" charset="0"/>
                        </a:rPr>
                        <a:t>还透过昆虫世界折射出社会人生</a:t>
                      </a:r>
                      <a:r>
                        <a:rPr lang="en-US" altLang="zh-CN" sz="2100" b="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dirty="0" smtClean="0">
                          <a:latin typeface="Times New Roman" panose="02020603050405020304" pitchFamily="18" charset="0"/>
                          <a:ea typeface="微软雅黑" panose="020B0503020204020204" pitchFamily="34" charset="-122"/>
                          <a:cs typeface="Times New Roman" panose="02020603050405020304" pitchFamily="18" charset="0"/>
                        </a:rPr>
                        <a:t>全书充满了对生命的关爱之情</a:t>
                      </a:r>
                      <a:r>
                        <a:rPr lang="en-US" altLang="zh-CN" sz="2100" b="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dirty="0" smtClean="0">
                          <a:latin typeface="Times New Roman" panose="02020603050405020304" pitchFamily="18" charset="0"/>
                          <a:ea typeface="微软雅黑" panose="020B0503020204020204" pitchFamily="34" charset="-122"/>
                          <a:cs typeface="Times New Roman" panose="02020603050405020304" pitchFamily="18" charset="0"/>
                        </a:rPr>
                        <a:t>充满了对自然万物的赞美之情</a:t>
                      </a:r>
                      <a:r>
                        <a:rPr lang="en-US" altLang="zh-CN" sz="2100" b="0" dirty="0" smtClean="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b="0" dirty="0" smtClean="0">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r>
              <a:tr h="2468880">
                <a:tc>
                  <a:txBody>
                    <a:bodyPr/>
                    <a:lstStyle/>
                    <a:p>
                      <a:pPr algn="ctr">
                        <a:lnSpc>
                          <a:spcPct val="150000"/>
                        </a:lnSpc>
                      </a:pPr>
                      <a:r>
                        <a:rPr lang="zh-CN" altLang="en-US" sz="2100" b="1" dirty="0" smtClean="0">
                          <a:latin typeface="Times New Roman" panose="02020603050405020304" pitchFamily="18" charset="0"/>
                          <a:ea typeface="微软雅黑" panose="020B0503020204020204" pitchFamily="34" charset="-122"/>
                          <a:cs typeface="Times New Roman" panose="02020603050405020304" pitchFamily="18" charset="0"/>
                        </a:rPr>
                        <a:t>作品主题</a:t>
                      </a:r>
                      <a:endParaRPr lang="en-US" altLang="zh-CN" sz="2100" b="1" dirty="0" smtClean="0">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c>
                  <a:txBody>
                    <a:bodyPr/>
                    <a:lstStyle/>
                    <a:p>
                      <a:pPr algn="just">
                        <a:lnSpc>
                          <a:spcPct val="150000"/>
                        </a:lnSpc>
                      </a:pPr>
                      <a:r>
                        <a:rPr lang="zh-CN" altLang="en-US" sz="2100" b="0" dirty="0" smtClean="0">
                          <a:latin typeface="Times New Roman" panose="02020603050405020304" pitchFamily="18" charset="0"/>
                          <a:ea typeface="微软雅黑" panose="020B0503020204020204" pitchFamily="34" charset="-122"/>
                          <a:cs typeface="Times New Roman" panose="02020603050405020304" pitchFamily="18" charset="0"/>
                        </a:rPr>
                        <a:t>该书以其瑰丽丰富的内涵</a:t>
                      </a:r>
                      <a:r>
                        <a:rPr lang="en-US" altLang="zh-CN" sz="2100" b="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dirty="0" smtClean="0">
                          <a:latin typeface="Times New Roman" panose="02020603050405020304" pitchFamily="18" charset="0"/>
                          <a:ea typeface="微软雅黑" panose="020B0503020204020204" pitchFamily="34" charset="-122"/>
                          <a:cs typeface="Times New Roman" panose="02020603050405020304" pitchFamily="18" charset="0"/>
                        </a:rPr>
                        <a:t>唤起人们对万物</a:t>
                      </a:r>
                      <a:r>
                        <a:rPr lang="en-US" altLang="zh-CN" sz="2100" b="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dirty="0" smtClean="0">
                          <a:latin typeface="Times New Roman" panose="02020603050405020304" pitchFamily="18" charset="0"/>
                          <a:ea typeface="微软雅黑" panose="020B0503020204020204" pitchFamily="34" charset="-122"/>
                          <a:cs typeface="Times New Roman" panose="02020603050405020304" pitchFamily="18" charset="0"/>
                        </a:rPr>
                        <a:t>对人类和对科普的深刻省思</a:t>
                      </a:r>
                      <a:r>
                        <a:rPr lang="en-US" altLang="zh-CN" sz="2100" b="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dirty="0" smtClean="0">
                          <a:latin typeface="Times New Roman" panose="02020603050405020304" pitchFamily="18" charset="0"/>
                          <a:ea typeface="微软雅黑" panose="020B0503020204020204" pitchFamily="34" charset="-122"/>
                          <a:cs typeface="Times New Roman" panose="02020603050405020304" pitchFamily="18" charset="0"/>
                        </a:rPr>
                        <a:t>通过详细</a:t>
                      </a:r>
                      <a:r>
                        <a:rPr lang="en-US" altLang="zh-CN" sz="2100" b="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dirty="0" smtClean="0">
                          <a:latin typeface="Times New Roman" panose="02020603050405020304" pitchFamily="18" charset="0"/>
                          <a:ea typeface="微软雅黑" panose="020B0503020204020204" pitchFamily="34" charset="-122"/>
                          <a:cs typeface="Times New Roman" panose="02020603050405020304" pitchFamily="18" charset="0"/>
                        </a:rPr>
                        <a:t>深刻地描述各种昆虫的外部形态和生物习性</a:t>
                      </a:r>
                      <a:r>
                        <a:rPr lang="en-US" altLang="zh-CN" sz="2100" b="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dirty="0" smtClean="0">
                          <a:latin typeface="Times New Roman" panose="02020603050405020304" pitchFamily="18" charset="0"/>
                          <a:ea typeface="微软雅黑" panose="020B0503020204020204" pitchFamily="34" charset="-122"/>
                          <a:cs typeface="Times New Roman" panose="02020603050405020304" pitchFamily="18" charset="0"/>
                        </a:rPr>
                        <a:t>记录各种昆虫的生活和为生活以及繁衍种族所进行的斗争</a:t>
                      </a:r>
                      <a:r>
                        <a:rPr lang="en-US" altLang="zh-CN" sz="2100" b="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dirty="0" smtClean="0">
                          <a:latin typeface="Times New Roman" panose="02020603050405020304" pitchFamily="18" charset="0"/>
                          <a:ea typeface="微软雅黑" panose="020B0503020204020204" pitchFamily="34" charset="-122"/>
                          <a:cs typeface="Times New Roman" panose="02020603050405020304" pitchFamily="18" charset="0"/>
                        </a:rPr>
                        <a:t>既表达了作者对生命和自然的热爱和尊重</a:t>
                      </a:r>
                      <a:r>
                        <a:rPr lang="en-US" altLang="zh-CN" sz="2100" b="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dirty="0" smtClean="0">
                          <a:latin typeface="Times New Roman" panose="02020603050405020304" pitchFamily="18" charset="0"/>
                          <a:ea typeface="微软雅黑" panose="020B0503020204020204" pitchFamily="34" charset="-122"/>
                          <a:cs typeface="Times New Roman" panose="02020603050405020304" pitchFamily="18" charset="0"/>
                        </a:rPr>
                        <a:t>又传播了科学知识</a:t>
                      </a:r>
                      <a:r>
                        <a:rPr lang="en-US" altLang="zh-CN" sz="2100" b="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dirty="0" smtClean="0">
                          <a:latin typeface="Times New Roman" panose="02020603050405020304" pitchFamily="18" charset="0"/>
                          <a:ea typeface="微软雅黑" panose="020B0503020204020204" pitchFamily="34" charset="-122"/>
                          <a:cs typeface="Times New Roman" panose="02020603050405020304" pitchFamily="18" charset="0"/>
                        </a:rPr>
                        <a:t>体现了作者观察细致入微</a:t>
                      </a:r>
                      <a:r>
                        <a:rPr lang="en-US" altLang="zh-CN" sz="2100" b="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dirty="0" smtClean="0">
                          <a:latin typeface="Times New Roman" panose="02020603050405020304" pitchFamily="18" charset="0"/>
                          <a:ea typeface="微软雅黑" panose="020B0503020204020204" pitchFamily="34" charset="-122"/>
                          <a:cs typeface="Times New Roman" panose="02020603050405020304" pitchFamily="18" charset="0"/>
                        </a:rPr>
                        <a:t>孜孜不倦的科学探索精神</a:t>
                      </a:r>
                      <a:r>
                        <a:rPr lang="en-US" altLang="zh-CN" sz="2100" b="0" dirty="0" smtClean="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b="0" dirty="0" smtClean="0">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r>
            </a:tbl>
          </a:graphicData>
        </a:graphic>
      </p:graphicFrame>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52484" y="1541039"/>
            <a:ext cx="8639033" cy="542925"/>
          </a:xfrm>
          <a:prstGeom prst="rect">
            <a:avLst/>
          </a:prstGeom>
          <a:ln w="28575">
            <a:noFill/>
            <a:prstDash val="dash"/>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40000"/>
              </a:lnSpc>
              <a:spcAft>
                <a:spcPts val="0"/>
              </a:spcAft>
            </a:pPr>
            <a:r>
              <a:rPr lang="zh-CN" altLang="en-US" sz="2100" b="1" dirty="0" smtClean="0">
                <a:latin typeface="Times New Roman" panose="02020603050405020304" pitchFamily="18" charset="0"/>
                <a:ea typeface="微软雅黑" panose="020B0503020204020204" pitchFamily="34" charset="-122"/>
                <a:cs typeface="Times New Roman" panose="02020603050405020304" pitchFamily="18" charset="0"/>
              </a:rPr>
              <a:t>（七）</a:t>
            </a:r>
            <a:r>
              <a:rPr lang="zh-CN" altLang="en-US" sz="2100" b="1" dirty="0">
                <a:latin typeface="Times New Roman" panose="02020603050405020304" pitchFamily="18" charset="0"/>
                <a:ea typeface="微软雅黑" panose="020B0503020204020204" pitchFamily="34" charset="-122"/>
                <a:cs typeface="Times New Roman" panose="02020603050405020304" pitchFamily="18" charset="0"/>
              </a:rPr>
              <a:t>傅雷家书</a:t>
            </a:r>
            <a:endParaRPr lang="zh-CN" altLang="zh-CN" sz="2100" kern="100" dirty="0">
              <a:latin typeface="Times New Roman" panose="02020603050405020304" pitchFamily="18" charset="0"/>
              <a:ea typeface="微软雅黑" panose="020B0503020204020204" pitchFamily="34" charset="-122"/>
              <a:cs typeface="Times New Roman" panose="02020603050405020304" pitchFamily="18" charset="0"/>
            </a:endParaRPr>
          </a:p>
        </p:txBody>
      </p:sp>
      <p:graphicFrame>
        <p:nvGraphicFramePr>
          <p:cNvPr id="3" name="表格 2"/>
          <p:cNvGraphicFramePr>
            <a:graphicFrameLocks noGrp="1"/>
          </p:cNvGraphicFramePr>
          <p:nvPr/>
        </p:nvGraphicFramePr>
        <p:xfrm>
          <a:off x="557212" y="2062721"/>
          <a:ext cx="8058150" cy="3982720"/>
        </p:xfrm>
        <a:graphic>
          <a:graphicData uri="http://schemas.openxmlformats.org/drawingml/2006/table">
            <a:tbl>
              <a:tblPr firstRow="1" bandRow="1">
                <a:tableStyleId>{5DA37D80-6434-44D0-A028-1B22A696006F}</a:tableStyleId>
              </a:tblPr>
              <a:tblGrid>
                <a:gridCol w="1163955"/>
                <a:gridCol w="6894195"/>
              </a:tblGrid>
              <a:tr h="1239520">
                <a:tc>
                  <a:txBody>
                    <a:bodyPr/>
                    <a:lstStyle/>
                    <a:p>
                      <a:pPr marL="0" marR="0" lvl="0" indent="0" algn="ctr" defTabSz="914400" rtl="0" eaLnBrk="1" fontAlgn="auto" latinLnBrk="0" hangingPunct="1">
                        <a:lnSpc>
                          <a:spcPct val="150000"/>
                        </a:lnSpc>
                        <a:spcBef>
                          <a:spcPts val="0"/>
                        </a:spcBef>
                        <a:spcAft>
                          <a:spcPts val="0"/>
                        </a:spcAft>
                        <a:buClrTx/>
                        <a:buSzTx/>
                        <a:buFontTx/>
                        <a:buNone/>
                        <a:defRPr/>
                      </a:pPr>
                      <a:r>
                        <a:rPr lang="zh-CN" altLang="en-US" sz="195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作者简介</a:t>
                      </a:r>
                      <a:endParaRPr lang="zh-CN" altLang="en-US" sz="195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c>
                  <a:txBody>
                    <a:bodyPr/>
                    <a:lstStyle/>
                    <a:p>
                      <a:pPr marL="0" marR="0" lvl="0" indent="0" algn="l" defTabSz="914400" rtl="0" eaLnBrk="1" fontAlgn="auto" latinLnBrk="0" hangingPunct="1">
                        <a:lnSpc>
                          <a:spcPct val="150000"/>
                        </a:lnSpc>
                        <a:spcBef>
                          <a:spcPts val="0"/>
                        </a:spcBef>
                        <a:spcAft>
                          <a:spcPts val="0"/>
                        </a:spcAft>
                        <a:buClrTx/>
                        <a:buSzTx/>
                        <a:buFontTx/>
                        <a:buNone/>
                        <a:defRPr/>
                      </a:pPr>
                      <a:r>
                        <a:rPr lang="zh-CN" altLang="en-US" sz="1950" b="0" kern="1200" dirty="0" smtClean="0">
                          <a:solidFill>
                            <a:srgbClr val="FF00FF"/>
                          </a:solidFill>
                          <a:effectLst/>
                          <a:latin typeface="Times New Roman" panose="02020603050405020304" pitchFamily="18" charset="0"/>
                          <a:ea typeface="微软雅黑" panose="020B0503020204020204" pitchFamily="34" charset="-122"/>
                          <a:cs typeface="Times New Roman" panose="02020603050405020304" pitchFamily="18" charset="0"/>
                        </a:rPr>
                        <a:t>傅雷</a:t>
                      </a:r>
                      <a:r>
                        <a:rPr lang="en-US" altLang="zh-CN"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朱梅馥</a:t>
                      </a:r>
                      <a:r>
                        <a:rPr lang="en-US" altLang="zh-CN"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傅雷</a:t>
                      </a:r>
                      <a:r>
                        <a:rPr lang="en-US" altLang="zh-CN"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字怒安</a:t>
                      </a:r>
                      <a:r>
                        <a:rPr lang="en-US" altLang="zh-CN"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号怒庵</a:t>
                      </a:r>
                      <a:r>
                        <a:rPr lang="en-US" altLang="zh-CN"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著名</a:t>
                      </a:r>
                      <a:r>
                        <a:rPr lang="zh-CN" altLang="en-US" sz="1950" b="0" kern="1200" dirty="0" smtClean="0">
                          <a:solidFill>
                            <a:srgbClr val="FF00FF"/>
                          </a:solidFill>
                          <a:effectLst/>
                          <a:latin typeface="Times New Roman" panose="02020603050405020304" pitchFamily="18" charset="0"/>
                          <a:ea typeface="微软雅黑" panose="020B0503020204020204" pitchFamily="34" charset="-122"/>
                          <a:cs typeface="Times New Roman" panose="02020603050405020304" pitchFamily="18" charset="0"/>
                        </a:rPr>
                        <a:t>文学翻译家</a:t>
                      </a:r>
                      <a:r>
                        <a:rPr lang="en-US" altLang="zh-CN" sz="1950" b="0" kern="1200" dirty="0" smtClean="0">
                          <a:solidFill>
                            <a:srgbClr val="FF00FF"/>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950" b="0" kern="1200" dirty="0" smtClean="0">
                          <a:solidFill>
                            <a:srgbClr val="FF00FF"/>
                          </a:solidFill>
                          <a:effectLst/>
                          <a:latin typeface="Times New Roman" panose="02020603050405020304" pitchFamily="18" charset="0"/>
                          <a:ea typeface="微软雅黑" panose="020B0503020204020204" pitchFamily="34" charset="-122"/>
                          <a:cs typeface="Times New Roman" panose="02020603050405020304" pitchFamily="18" charset="0"/>
                        </a:rPr>
                        <a:t>文艺评论家</a:t>
                      </a:r>
                      <a:r>
                        <a:rPr lang="zh-CN" altLang="en-US"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以及美术批评家</a:t>
                      </a:r>
                      <a:r>
                        <a:rPr lang="en-US" altLang="zh-CN"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朱梅馥</a:t>
                      </a:r>
                      <a:r>
                        <a:rPr lang="en-US" altLang="zh-CN"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傅雷之妻</a:t>
                      </a:r>
                      <a:r>
                        <a:rPr lang="en-US" altLang="zh-CN"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endParaRPr lang="zh-CN" altLang="en-US"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r>
              <a:tr h="2743200">
                <a:tc>
                  <a:txBody>
                    <a:bodyPr/>
                    <a:lstStyle/>
                    <a:p>
                      <a:pPr marL="0" marR="0" lvl="0" indent="0" algn="ctr" defTabSz="914400" rtl="0" eaLnBrk="1" fontAlgn="auto" latinLnBrk="0" hangingPunct="1">
                        <a:lnSpc>
                          <a:spcPct val="150000"/>
                        </a:lnSpc>
                        <a:spcBef>
                          <a:spcPts val="0"/>
                        </a:spcBef>
                        <a:spcAft>
                          <a:spcPts val="0"/>
                        </a:spcAft>
                        <a:buClrTx/>
                        <a:buSzTx/>
                        <a:buFontTx/>
                        <a:buNone/>
                        <a:defRPr/>
                      </a:pPr>
                      <a:r>
                        <a:rPr lang="zh-CN" altLang="en-US" sz="1950" b="1" dirty="0" smtClean="0">
                          <a:latin typeface="Times New Roman" panose="02020603050405020304" pitchFamily="18" charset="0"/>
                          <a:ea typeface="微软雅黑" panose="020B0503020204020204" pitchFamily="34" charset="-122"/>
                          <a:cs typeface="Times New Roman" panose="02020603050405020304" pitchFamily="18" charset="0"/>
                        </a:rPr>
                        <a:t>作品简介</a:t>
                      </a:r>
                      <a:endParaRPr lang="zh-CN" altLang="en-US" sz="1950" b="1" dirty="0">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c>
                  <a:txBody>
                    <a:bodyPr/>
                    <a:lstStyle/>
                    <a:p>
                      <a:pPr marL="0" marR="0" lvl="0" indent="0" algn="l" defTabSz="914400" rtl="0" eaLnBrk="1" fontAlgn="auto" latinLnBrk="0" hangingPunct="1">
                        <a:lnSpc>
                          <a:spcPct val="150000"/>
                        </a:lnSpc>
                        <a:spcBef>
                          <a:spcPts val="0"/>
                        </a:spcBef>
                        <a:spcAft>
                          <a:spcPts val="0"/>
                        </a:spcAft>
                        <a:buClrTx/>
                        <a:buSzTx/>
                        <a:buFontTx/>
                        <a:buNone/>
                        <a:defRPr/>
                      </a:pPr>
                      <a:r>
                        <a:rPr lang="zh-CN" altLang="en-US"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这是一本“充满着父爱的苦心孤诣</a:t>
                      </a:r>
                      <a:r>
                        <a:rPr lang="en-US" altLang="zh-CN"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呕心沥血的教子篇</a:t>
                      </a:r>
                      <a:r>
                        <a:rPr lang="en-US" altLang="zh-CN"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是最好的艺术学徒的修养读物”</a:t>
                      </a:r>
                      <a:r>
                        <a:rPr lang="en-US" altLang="zh-CN"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信中首先强调年轻人如何做人</a:t>
                      </a:r>
                      <a:r>
                        <a:rPr lang="en-US" altLang="zh-CN"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如何对待生活的问题</a:t>
                      </a:r>
                      <a:r>
                        <a:rPr lang="en-US" altLang="zh-CN"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同时</a:t>
                      </a:r>
                      <a:r>
                        <a:rPr lang="en-US" altLang="zh-CN"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傅雷也对儿子的生活进行了有益的指导</a:t>
                      </a:r>
                      <a:r>
                        <a:rPr lang="en-US" altLang="zh-CN"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还以相当多的篇幅谈美术</a:t>
                      </a:r>
                      <a:r>
                        <a:rPr lang="en-US" altLang="zh-CN"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谈音乐作品</a:t>
                      </a:r>
                      <a:r>
                        <a:rPr lang="en-US" altLang="zh-CN"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谈表现技巧</a:t>
                      </a:r>
                      <a:r>
                        <a:rPr lang="en-US" altLang="zh-CN"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谈艺术修养等</a:t>
                      </a:r>
                      <a:r>
                        <a:rPr lang="en-US" altLang="zh-CN"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对日常生活中如何劳逸结合</a:t>
                      </a:r>
                      <a:r>
                        <a:rPr lang="en-US" altLang="zh-CN"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正确理财</a:t>
                      </a:r>
                      <a:r>
                        <a:rPr lang="en-US" altLang="zh-CN"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以及如何正确处理恋爱婚姻等问题</a:t>
                      </a:r>
                      <a:r>
                        <a:rPr lang="en-US" altLang="zh-CN"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都像良师益友一样提出意见和建议</a:t>
                      </a:r>
                      <a:r>
                        <a:rPr lang="en-US" altLang="zh-CN"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endParaRPr lang="zh-CN" altLang="en-US"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r>
            </a:tbl>
          </a:graphicData>
        </a:graphic>
      </p:graphicFrame>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nvGraphicFramePr>
        <p:xfrm>
          <a:off x="262282" y="1545973"/>
          <a:ext cx="8642350" cy="4403090"/>
        </p:xfrm>
        <a:graphic>
          <a:graphicData uri="http://schemas.openxmlformats.org/drawingml/2006/table">
            <a:tbl>
              <a:tblPr firstRow="1" bandRow="1">
                <a:tableStyleId>{5DA37D80-6434-44D0-A028-1B22A696006F}</a:tableStyleId>
              </a:tblPr>
              <a:tblGrid>
                <a:gridCol w="1259205"/>
                <a:gridCol w="942975"/>
                <a:gridCol w="6440170"/>
              </a:tblGrid>
              <a:tr h="548640">
                <a:tc rowSpan="5">
                  <a:txBody>
                    <a:bodyPr/>
                    <a:lstStyle/>
                    <a:p>
                      <a:pPr algn="ctr">
                        <a:lnSpc>
                          <a:spcPct val="150000"/>
                        </a:lnSpc>
                      </a:pPr>
                      <a:r>
                        <a:rPr lang="zh-CN" altLang="en-US" sz="2100" b="1" dirty="0" smtClean="0">
                          <a:latin typeface="Times New Roman" panose="02020603050405020304" pitchFamily="18" charset="0"/>
                          <a:ea typeface="微软雅黑" panose="020B0503020204020204" pitchFamily="34" charset="-122"/>
                          <a:cs typeface="Times New Roman" panose="02020603050405020304" pitchFamily="18" charset="0"/>
                        </a:rPr>
                        <a:t>人物形象</a:t>
                      </a:r>
                      <a:endParaRPr lang="zh-CN" altLang="en-US" sz="2100" b="1" dirty="0">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c>
                  <a:txBody>
                    <a:bodyPr/>
                    <a:lstStyle/>
                    <a:p>
                      <a:pPr marL="0" marR="0" lvl="0" indent="0" algn="ctr" defTabSz="914400" rtl="0" eaLnBrk="1" fontAlgn="auto" latinLnBrk="0" hangingPunct="1">
                        <a:lnSpc>
                          <a:spcPct val="150000"/>
                        </a:lnSpc>
                        <a:spcBef>
                          <a:spcPts val="0"/>
                        </a:spcBef>
                        <a:spcAft>
                          <a:spcPts val="0"/>
                        </a:spcAft>
                        <a:buClrTx/>
                        <a:buSzTx/>
                        <a:buFontTx/>
                        <a:buNone/>
                        <a:defRPr/>
                      </a:pPr>
                      <a:r>
                        <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人物</a:t>
                      </a:r>
                      <a:endPar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c>
                  <a:txBody>
                    <a:bodyPr/>
                    <a:lstStyle/>
                    <a:p>
                      <a:pPr marL="0" marR="0" lvl="0" indent="0" algn="ctr" defTabSz="914400" rtl="0" eaLnBrk="1" fontAlgn="auto" latinLnBrk="0" hangingPunct="1">
                        <a:lnSpc>
                          <a:spcPct val="150000"/>
                        </a:lnSpc>
                        <a:spcBef>
                          <a:spcPts val="0"/>
                        </a:spcBef>
                        <a:spcAft>
                          <a:spcPts val="0"/>
                        </a:spcAft>
                        <a:buClrTx/>
                        <a:buSzTx/>
                        <a:buFontTx/>
                        <a:buNone/>
                        <a:defRPr/>
                      </a:pPr>
                      <a:r>
                        <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性格特点</a:t>
                      </a:r>
                      <a:endPar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r>
              <a:tr h="1028700">
                <a:tc vMerge="1">
                  <a:tcPr anchor="ctr"/>
                </a:tc>
                <a:tc>
                  <a:txBody>
                    <a:bodyPr/>
                    <a:lstStyle/>
                    <a:p>
                      <a:pPr marL="0" marR="0" lvl="0" indent="0" algn="ctr" defTabSz="914400" rtl="0" eaLnBrk="1" fontAlgn="auto" latinLnBrk="0" hangingPunct="1">
                        <a:lnSpc>
                          <a:spcPct val="150000"/>
                        </a:lnSpc>
                        <a:spcBef>
                          <a:spcPts val="0"/>
                        </a:spcBef>
                        <a:spcAft>
                          <a:spcPts val="0"/>
                        </a:spcAft>
                        <a:buClrTx/>
                        <a:buSzTx/>
                        <a:buFontTx/>
                        <a:buNone/>
                        <a:defRPr/>
                      </a:pP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傅雷</a:t>
                      </a:r>
                      <a:endPar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c>
                  <a:txBody>
                    <a:bodyPr/>
                    <a:lstStyle/>
                    <a:p>
                      <a:pPr marL="0" marR="0" lvl="0" indent="0" algn="just" defTabSz="914400" rtl="0" eaLnBrk="1" fontAlgn="auto" latinLnBrk="0" hangingPunct="1">
                        <a:lnSpc>
                          <a:spcPct val="150000"/>
                        </a:lnSpc>
                        <a:spcBef>
                          <a:spcPts val="0"/>
                        </a:spcBef>
                        <a:spcAft>
                          <a:spcPts val="0"/>
                        </a:spcAft>
                        <a:buClrTx/>
                        <a:buSzTx/>
                        <a:buFontTx/>
                        <a:buNone/>
                        <a:defRPr/>
                      </a:pP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严谨</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认真</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一丝不苟</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对亲人（主要是儿子）和国家有无私的热爱</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正直</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为人坦荡</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秉性刚毅</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endPar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r>
              <a:tr h="635635">
                <a:tc vMerge="1">
                  <a:tcPr anchor="ctr"/>
                </a:tc>
                <a:tc>
                  <a:txBody>
                    <a:bodyPr/>
                    <a:lstStyle/>
                    <a:p>
                      <a:pPr marL="0" marR="0" lvl="0" indent="0" algn="ctr" defTabSz="914400" rtl="0" eaLnBrk="1" fontAlgn="auto" latinLnBrk="0" hangingPunct="1">
                        <a:lnSpc>
                          <a:spcPct val="150000"/>
                        </a:lnSpc>
                        <a:spcBef>
                          <a:spcPts val="0"/>
                        </a:spcBef>
                        <a:spcAft>
                          <a:spcPts val="0"/>
                        </a:spcAft>
                        <a:buClrTx/>
                        <a:buSzTx/>
                        <a:buFontTx/>
                        <a:buNone/>
                        <a:defRPr/>
                      </a:pPr>
                      <a:r>
                        <a:rPr lang="zh-CN" altLang="en-US" sz="2100" b="0" dirty="0" smtClean="0">
                          <a:latin typeface="Times New Roman" panose="02020603050405020304" pitchFamily="18" charset="0"/>
                          <a:ea typeface="微软雅黑" panose="020B0503020204020204" pitchFamily="34" charset="-122"/>
                          <a:cs typeface="Times New Roman" panose="02020603050405020304" pitchFamily="18" charset="0"/>
                        </a:rPr>
                        <a:t>朱梅馥</a:t>
                      </a:r>
                      <a:endPar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c>
                  <a:txBody>
                    <a:bodyPr/>
                    <a:lstStyle/>
                    <a:p>
                      <a:pPr marL="0" marR="0" lvl="0" indent="0" algn="just" defTabSz="914400" rtl="0" eaLnBrk="1" fontAlgn="auto" latinLnBrk="0" hangingPunct="1">
                        <a:lnSpc>
                          <a:spcPct val="150000"/>
                        </a:lnSpc>
                        <a:spcBef>
                          <a:spcPts val="0"/>
                        </a:spcBef>
                        <a:spcAft>
                          <a:spcPts val="0"/>
                        </a:spcAft>
                        <a:buClrTx/>
                        <a:buSzTx/>
                        <a:buFontTx/>
                        <a:buNone/>
                        <a:defRPr/>
                      </a:pP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因材施教</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教育思想非常成功</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endPar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r>
              <a:tr h="1094740">
                <a:tc vMerge="1">
                  <a:tcPr anchor="ctr"/>
                </a:tc>
                <a:tc>
                  <a:txBody>
                    <a:bodyPr/>
                    <a:lstStyle/>
                    <a:p>
                      <a:pPr marL="0" marR="0" lvl="0" indent="0" algn="ctr" defTabSz="914400" rtl="0" eaLnBrk="1" fontAlgn="auto" latinLnBrk="0" hangingPunct="1">
                        <a:lnSpc>
                          <a:spcPct val="150000"/>
                        </a:lnSpc>
                        <a:spcBef>
                          <a:spcPts val="0"/>
                        </a:spcBef>
                        <a:spcAft>
                          <a:spcPts val="0"/>
                        </a:spcAft>
                        <a:buClrTx/>
                        <a:buSzTx/>
                        <a:buFontTx/>
                        <a:buNone/>
                        <a:defRPr/>
                      </a:pP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傅聪</a:t>
                      </a:r>
                      <a:endPar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c>
                  <a:txBody>
                    <a:bodyPr/>
                    <a:lstStyle/>
                    <a:p>
                      <a:pPr marL="0" marR="0" lvl="0" indent="0" algn="just" defTabSz="914400" rtl="0" eaLnBrk="1" fontAlgn="auto" latinLnBrk="0" hangingPunct="1">
                        <a:lnSpc>
                          <a:spcPct val="150000"/>
                        </a:lnSpc>
                        <a:spcBef>
                          <a:spcPts val="0"/>
                        </a:spcBef>
                        <a:spcAft>
                          <a:spcPts val="0"/>
                        </a:spcAft>
                        <a:buClrTx/>
                        <a:buSzTx/>
                        <a:buFontTx/>
                        <a:buNone/>
                        <a:defRPr/>
                      </a:pP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刻苦用功</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生活有条理</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严谨</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热爱音乐</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是个热爱祖国的德艺兼备</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人格卓越的艺术家</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endPar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r>
              <a:tr h="1095375">
                <a:tc vMerge="1">
                  <a:tcPr anchor="ctr"/>
                </a:tc>
                <a:tc>
                  <a:txBody>
                    <a:bodyPr/>
                    <a:lstStyle/>
                    <a:p>
                      <a:pPr marL="0" marR="0" lvl="0" indent="0" algn="ctr" defTabSz="914400" rtl="0" eaLnBrk="1" fontAlgn="auto" latinLnBrk="0" hangingPunct="1">
                        <a:lnSpc>
                          <a:spcPct val="150000"/>
                        </a:lnSpc>
                        <a:spcBef>
                          <a:spcPts val="0"/>
                        </a:spcBef>
                        <a:spcAft>
                          <a:spcPts val="0"/>
                        </a:spcAft>
                        <a:buClrTx/>
                        <a:buSzTx/>
                        <a:buFontTx/>
                        <a:buNone/>
                        <a:defRPr/>
                      </a:pP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傅敏</a:t>
                      </a:r>
                      <a:endPar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c>
                  <a:txBody>
                    <a:bodyPr/>
                    <a:lstStyle/>
                    <a:p>
                      <a:pPr marL="0" marR="0" lvl="0" indent="0" algn="just" defTabSz="914400" rtl="0" eaLnBrk="1" fontAlgn="auto" latinLnBrk="0" hangingPunct="1">
                        <a:lnSpc>
                          <a:spcPct val="150000"/>
                        </a:lnSpc>
                        <a:spcBef>
                          <a:spcPts val="0"/>
                        </a:spcBef>
                        <a:spcAft>
                          <a:spcPts val="0"/>
                        </a:spcAft>
                        <a:buClrTx/>
                        <a:buSzTx/>
                        <a:buFontTx/>
                        <a:buNone/>
                        <a:defRPr/>
                      </a:pP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正直</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善良</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勤勤恳恳</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默默无闻</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不因有父亲和哥哥的光环而骄傲</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endPar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r>
            </a:tbl>
          </a:graphicData>
        </a:graphic>
      </p:graphicFrame>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nvGraphicFramePr>
        <p:xfrm>
          <a:off x="251566" y="1564119"/>
          <a:ext cx="8631555" cy="2297430"/>
        </p:xfrm>
        <a:graphic>
          <a:graphicData uri="http://schemas.openxmlformats.org/drawingml/2006/table">
            <a:tbl>
              <a:tblPr firstRow="1" bandRow="1">
                <a:tableStyleId>{5DA37D80-6434-44D0-A028-1B22A696006F}</a:tableStyleId>
              </a:tblPr>
              <a:tblGrid>
                <a:gridCol w="1559560"/>
                <a:gridCol w="7071995"/>
              </a:tblGrid>
              <a:tr h="2297430">
                <a:tc>
                  <a:txBody>
                    <a:bodyPr/>
                    <a:lstStyle/>
                    <a:p>
                      <a:pPr algn="ctr">
                        <a:lnSpc>
                          <a:spcPct val="150000"/>
                        </a:lnSpc>
                      </a:pPr>
                      <a:r>
                        <a:rPr lang="zh-CN" altLang="en-US" sz="1950" b="1" dirty="0" smtClean="0">
                          <a:latin typeface="Times New Roman" panose="02020603050405020304" pitchFamily="18" charset="0"/>
                          <a:ea typeface="微软雅黑" panose="020B0503020204020204" pitchFamily="34" charset="-122"/>
                          <a:cs typeface="Times New Roman" panose="02020603050405020304" pitchFamily="18" charset="0"/>
                        </a:rPr>
                        <a:t>作品点评</a:t>
                      </a:r>
                      <a:endParaRPr lang="en-US" altLang="zh-CN" sz="1950" b="1" dirty="0" smtClean="0">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c>
                  <a:txBody>
                    <a:bodyPr/>
                    <a:lstStyle/>
                    <a:p>
                      <a:pPr algn="just">
                        <a:lnSpc>
                          <a:spcPct val="150000"/>
                        </a:lnSpc>
                      </a:pPr>
                      <a:r>
                        <a:rPr lang="zh-CN" altLang="en-US" sz="1950" b="0" dirty="0" smtClean="0">
                          <a:latin typeface="Times New Roman" panose="02020603050405020304" pitchFamily="18" charset="0"/>
                          <a:ea typeface="微软雅黑" panose="020B0503020204020204" pitchFamily="34" charset="-122"/>
                          <a:cs typeface="Times New Roman" panose="02020603050405020304" pitchFamily="18" charset="0"/>
                        </a:rPr>
                        <a:t>优秀的青年思想修养读物</a:t>
                      </a:r>
                      <a:r>
                        <a:rPr lang="en-US" altLang="zh-CN" sz="1950" b="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950" b="0" dirty="0" smtClean="0">
                          <a:latin typeface="Times New Roman" panose="02020603050405020304" pitchFamily="18" charset="0"/>
                          <a:ea typeface="微软雅黑" panose="020B0503020204020204" pitchFamily="34" charset="-122"/>
                          <a:cs typeface="Times New Roman" panose="02020603050405020304" pitchFamily="18" charset="0"/>
                        </a:rPr>
                        <a:t>是素质教育的经典范本</a:t>
                      </a:r>
                      <a:r>
                        <a:rPr lang="en-US" altLang="zh-CN" sz="1950" b="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950" b="0" dirty="0" smtClean="0">
                          <a:latin typeface="Times New Roman" panose="02020603050405020304" pitchFamily="18" charset="0"/>
                          <a:ea typeface="微软雅黑" panose="020B0503020204020204" pitchFamily="34" charset="-122"/>
                          <a:cs typeface="Times New Roman" panose="02020603050405020304" pitchFamily="18" charset="0"/>
                        </a:rPr>
                        <a:t>是充满着父爱的教子名篇</a:t>
                      </a:r>
                      <a:r>
                        <a:rPr lang="en-US" altLang="zh-CN" sz="1950" b="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950" b="0" dirty="0" smtClean="0">
                          <a:latin typeface="Times New Roman" panose="02020603050405020304" pitchFamily="18" charset="0"/>
                          <a:ea typeface="微软雅黑" panose="020B0503020204020204" pitchFamily="34" charset="-122"/>
                          <a:cs typeface="Times New Roman" panose="02020603050405020304" pitchFamily="18" charset="0"/>
                        </a:rPr>
                        <a:t>傅雷夫妇苦心孤诣</a:t>
                      </a:r>
                      <a:r>
                        <a:rPr lang="en-US" altLang="zh-CN" sz="1950" b="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950" b="0" dirty="0" smtClean="0">
                          <a:latin typeface="Times New Roman" panose="02020603050405020304" pitchFamily="18" charset="0"/>
                          <a:ea typeface="微软雅黑" panose="020B0503020204020204" pitchFamily="34" charset="-122"/>
                          <a:cs typeface="Times New Roman" panose="02020603050405020304" pitchFamily="18" charset="0"/>
                        </a:rPr>
                        <a:t>呕心沥血地培养两个孩子（傅聪</a:t>
                      </a:r>
                      <a:r>
                        <a:rPr lang="en-US" altLang="zh-CN" sz="1950" b="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950" b="0" dirty="0" smtClean="0">
                          <a:latin typeface="Times New Roman" panose="02020603050405020304" pitchFamily="18" charset="0"/>
                          <a:ea typeface="微软雅黑" panose="020B0503020204020204" pitchFamily="34" charset="-122"/>
                          <a:cs typeface="Times New Roman" panose="02020603050405020304" pitchFamily="18" charset="0"/>
                        </a:rPr>
                        <a:t>著名钢琴大师</a:t>
                      </a:r>
                      <a:r>
                        <a:rPr lang="en-US" altLang="zh-CN" sz="1950" b="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950" b="0" dirty="0" smtClean="0">
                          <a:latin typeface="Times New Roman" panose="02020603050405020304" pitchFamily="18" charset="0"/>
                          <a:ea typeface="微软雅黑" panose="020B0503020204020204" pitchFamily="34" charset="-122"/>
                          <a:cs typeface="Times New Roman" panose="02020603050405020304" pitchFamily="18" charset="0"/>
                        </a:rPr>
                        <a:t>傅敏</a:t>
                      </a:r>
                      <a:r>
                        <a:rPr lang="en-US" altLang="zh-CN" sz="1950" b="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950" b="0" dirty="0" smtClean="0">
                          <a:latin typeface="Times New Roman" panose="02020603050405020304" pitchFamily="18" charset="0"/>
                          <a:ea typeface="微软雅黑" panose="020B0503020204020204" pitchFamily="34" charset="-122"/>
                          <a:cs typeface="Times New Roman" panose="02020603050405020304" pitchFamily="18" charset="0"/>
                        </a:rPr>
                        <a:t>英语特级教师）</a:t>
                      </a:r>
                      <a:r>
                        <a:rPr lang="en-US" altLang="zh-CN" sz="1950" b="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950" b="0" dirty="0" smtClean="0">
                          <a:latin typeface="Times New Roman" panose="02020603050405020304" pitchFamily="18" charset="0"/>
                          <a:ea typeface="微软雅黑" panose="020B0503020204020204" pitchFamily="34" charset="-122"/>
                          <a:cs typeface="Times New Roman" panose="02020603050405020304" pitchFamily="18" charset="0"/>
                        </a:rPr>
                        <a:t>教育他们先做人</a:t>
                      </a:r>
                      <a:r>
                        <a:rPr lang="en-US" altLang="zh-CN" sz="1950" b="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950" b="0" dirty="0" smtClean="0">
                          <a:latin typeface="Times New Roman" panose="02020603050405020304" pitchFamily="18" charset="0"/>
                          <a:ea typeface="微软雅黑" panose="020B0503020204020204" pitchFamily="34" charset="-122"/>
                          <a:cs typeface="Times New Roman" panose="02020603050405020304" pitchFamily="18" charset="0"/>
                        </a:rPr>
                        <a:t>后成“家”</a:t>
                      </a:r>
                      <a:r>
                        <a:rPr lang="en-US" altLang="zh-CN" sz="1950" b="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950" b="0" dirty="0" smtClean="0">
                          <a:latin typeface="Times New Roman" panose="02020603050405020304" pitchFamily="18" charset="0"/>
                          <a:ea typeface="微软雅黑" panose="020B0503020204020204" pitchFamily="34" charset="-122"/>
                          <a:cs typeface="Times New Roman" panose="02020603050405020304" pitchFamily="18" charset="0"/>
                        </a:rPr>
                        <a:t>是培养孩子独立思考</a:t>
                      </a:r>
                      <a:r>
                        <a:rPr lang="en-US" altLang="zh-CN" sz="1950" b="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950" b="0" dirty="0" smtClean="0">
                          <a:latin typeface="Times New Roman" panose="02020603050405020304" pitchFamily="18" charset="0"/>
                          <a:ea typeface="微软雅黑" panose="020B0503020204020204" pitchFamily="34" charset="-122"/>
                          <a:cs typeface="Times New Roman" panose="02020603050405020304" pitchFamily="18" charset="0"/>
                        </a:rPr>
                        <a:t>因材施教等教育思想的成功体现</a:t>
                      </a:r>
                      <a:r>
                        <a:rPr lang="en-US" altLang="zh-CN" sz="1950" b="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950" b="0" dirty="0" smtClean="0">
                          <a:latin typeface="Times New Roman" panose="02020603050405020304" pitchFamily="18" charset="0"/>
                          <a:ea typeface="微软雅黑" panose="020B0503020204020204" pitchFamily="34" charset="-122"/>
                          <a:cs typeface="Times New Roman" panose="02020603050405020304" pitchFamily="18" charset="0"/>
                        </a:rPr>
                        <a:t>因此傅雷夫妇也成为了中国父母的典范</a:t>
                      </a:r>
                      <a:r>
                        <a:rPr lang="en-US" altLang="zh-CN" sz="1950" b="0" dirty="0" smtClean="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1950" b="0" dirty="0" smtClean="0">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r>
            </a:tbl>
          </a:graphicData>
        </a:graphic>
      </p:graphicFrame>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52484" y="1541039"/>
            <a:ext cx="8639033" cy="575945"/>
          </a:xfrm>
          <a:prstGeom prst="rect">
            <a:avLst/>
          </a:prstGeom>
          <a:ln w="28575">
            <a:noFill/>
            <a:prstDash val="dash"/>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40000"/>
              </a:lnSpc>
              <a:spcAft>
                <a:spcPts val="0"/>
              </a:spcAft>
            </a:pPr>
            <a:r>
              <a:rPr lang="zh-CN" altLang="en-US" sz="2250" b="1" dirty="0" smtClean="0">
                <a:latin typeface="Times New Roman" panose="02020603050405020304" pitchFamily="18" charset="0"/>
                <a:ea typeface="微软雅黑" panose="020B0503020204020204" pitchFamily="34" charset="-122"/>
                <a:cs typeface="Times New Roman" panose="02020603050405020304" pitchFamily="18" charset="0"/>
              </a:rPr>
              <a:t>（八）</a:t>
            </a:r>
            <a:r>
              <a:rPr lang="zh-CN" altLang="en-US" sz="2250" b="1" dirty="0">
                <a:latin typeface="Times New Roman" panose="02020603050405020304" pitchFamily="18" charset="0"/>
                <a:ea typeface="微软雅黑" panose="020B0503020204020204" pitchFamily="34" charset="-122"/>
                <a:cs typeface="Times New Roman" panose="02020603050405020304" pitchFamily="18" charset="0"/>
              </a:rPr>
              <a:t>钢铁是怎样炼成的</a:t>
            </a:r>
            <a:endParaRPr lang="zh-CN" altLang="zh-CN" sz="2100" kern="100" dirty="0">
              <a:latin typeface="Times New Roman" panose="02020603050405020304" pitchFamily="18" charset="0"/>
              <a:ea typeface="微软雅黑" panose="020B0503020204020204" pitchFamily="34" charset="-122"/>
              <a:cs typeface="Times New Roman" panose="02020603050405020304" pitchFamily="18" charset="0"/>
            </a:endParaRPr>
          </a:p>
        </p:txBody>
      </p:sp>
      <p:graphicFrame>
        <p:nvGraphicFramePr>
          <p:cNvPr id="3" name="表格 2"/>
          <p:cNvGraphicFramePr>
            <a:graphicFrameLocks noGrp="1"/>
          </p:cNvGraphicFramePr>
          <p:nvPr/>
        </p:nvGraphicFramePr>
        <p:xfrm>
          <a:off x="252484" y="2129560"/>
          <a:ext cx="8638540" cy="3743960"/>
        </p:xfrm>
        <a:graphic>
          <a:graphicData uri="http://schemas.openxmlformats.org/drawingml/2006/table">
            <a:tbl>
              <a:tblPr firstRow="1" bandRow="1">
                <a:tableStyleId>{5DA37D80-6434-44D0-A028-1B22A696006F}</a:tableStyleId>
              </a:tblPr>
              <a:tblGrid>
                <a:gridCol w="1247775"/>
                <a:gridCol w="7390765"/>
              </a:tblGrid>
              <a:tr h="1275080">
                <a:tc>
                  <a:txBody>
                    <a:bodyPr/>
                    <a:lstStyle/>
                    <a:p>
                      <a:pPr marL="0" marR="0" lvl="0" indent="0" algn="ctr" defTabSz="914400" rtl="0" eaLnBrk="1" fontAlgn="auto" latinLnBrk="0" hangingPunct="1">
                        <a:lnSpc>
                          <a:spcPct val="150000"/>
                        </a:lnSpc>
                        <a:spcBef>
                          <a:spcPts val="0"/>
                        </a:spcBef>
                        <a:spcAft>
                          <a:spcPts val="0"/>
                        </a:spcAft>
                        <a:buClrTx/>
                        <a:buSzTx/>
                        <a:buFontTx/>
                        <a:buNone/>
                        <a:defRPr/>
                      </a:pPr>
                      <a:r>
                        <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作者简介</a:t>
                      </a:r>
                      <a:endPar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c>
                  <a:txBody>
                    <a:bodyPr/>
                    <a:lstStyle/>
                    <a:p>
                      <a:pPr marL="0" marR="0" lvl="0" indent="0" algn="l" defTabSz="914400" rtl="0" eaLnBrk="1" fontAlgn="auto" latinLnBrk="0" hangingPunct="1">
                        <a:lnSpc>
                          <a:spcPct val="150000"/>
                        </a:lnSpc>
                        <a:spcBef>
                          <a:spcPts val="0"/>
                        </a:spcBef>
                        <a:spcAft>
                          <a:spcPts val="0"/>
                        </a:spcAft>
                        <a:buClrTx/>
                        <a:buSzTx/>
                        <a:buFontTx/>
                        <a:buNone/>
                        <a:defRPr/>
                      </a:pPr>
                      <a:r>
                        <a:rPr lang="zh-CN" altLang="en-US" sz="2100" b="0" kern="1200" dirty="0" smtClean="0">
                          <a:solidFill>
                            <a:srgbClr val="FF00FF"/>
                          </a:solidFill>
                          <a:effectLst/>
                          <a:latin typeface="Times New Roman" panose="02020603050405020304" pitchFamily="18" charset="0"/>
                          <a:ea typeface="微软雅黑" panose="020B0503020204020204" pitchFamily="34" charset="-122"/>
                          <a:cs typeface="Times New Roman" panose="02020603050405020304" pitchFamily="18" charset="0"/>
                        </a:rPr>
                        <a:t>尼古拉</a:t>
                      </a:r>
                      <a:r>
                        <a:rPr lang="en-US" altLang="zh-CN" sz="2100" b="0" kern="1200" dirty="0" smtClean="0">
                          <a:solidFill>
                            <a:srgbClr val="FF00FF"/>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rgbClr val="FF00FF"/>
                          </a:solidFill>
                          <a:effectLst/>
                          <a:latin typeface="Times New Roman" panose="02020603050405020304" pitchFamily="18" charset="0"/>
                          <a:ea typeface="微软雅黑" panose="020B0503020204020204" pitchFamily="34" charset="-122"/>
                          <a:cs typeface="Times New Roman" panose="02020603050405020304" pitchFamily="18" charset="0"/>
                        </a:rPr>
                        <a:t>奥斯特洛夫斯基</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rgbClr val="FF00FF"/>
                          </a:solidFill>
                          <a:effectLst/>
                          <a:latin typeface="Times New Roman" panose="02020603050405020304" pitchFamily="18" charset="0"/>
                          <a:ea typeface="微软雅黑" panose="020B0503020204020204" pitchFamily="34" charset="-122"/>
                          <a:cs typeface="Times New Roman" panose="02020603050405020304" pitchFamily="18" charset="0"/>
                        </a:rPr>
                        <a:t>苏联</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著名的无产阶级作家</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endPar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r>
              <a:tr h="2468880">
                <a:tc>
                  <a:txBody>
                    <a:bodyPr/>
                    <a:lstStyle/>
                    <a:p>
                      <a:pPr marL="0" marR="0" lvl="0" indent="0" algn="ctr" defTabSz="914400" rtl="0" eaLnBrk="1" fontAlgn="auto" latinLnBrk="0" hangingPunct="1">
                        <a:lnSpc>
                          <a:spcPct val="150000"/>
                        </a:lnSpc>
                        <a:spcBef>
                          <a:spcPts val="0"/>
                        </a:spcBef>
                        <a:spcAft>
                          <a:spcPts val="0"/>
                        </a:spcAft>
                        <a:buClrTx/>
                        <a:buSzTx/>
                        <a:buFontTx/>
                        <a:buNone/>
                        <a:defRPr/>
                      </a:pPr>
                      <a:r>
                        <a:rPr lang="zh-CN" altLang="en-US" sz="2100" b="1" dirty="0" smtClean="0">
                          <a:latin typeface="Times New Roman" panose="02020603050405020304" pitchFamily="18" charset="0"/>
                          <a:ea typeface="微软雅黑" panose="020B0503020204020204" pitchFamily="34" charset="-122"/>
                          <a:cs typeface="Times New Roman" panose="02020603050405020304" pitchFamily="18" charset="0"/>
                        </a:rPr>
                        <a:t>作品简介</a:t>
                      </a:r>
                      <a:endParaRPr lang="zh-CN" altLang="en-US" sz="2100" b="1" dirty="0">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c>
                  <a:txBody>
                    <a:bodyPr/>
                    <a:lstStyle/>
                    <a:p>
                      <a:pPr marL="0" marR="0" lvl="0" indent="0" algn="l" defTabSz="914400" rtl="0" eaLnBrk="1" fontAlgn="auto" latinLnBrk="0" hangingPunct="1">
                        <a:lnSpc>
                          <a:spcPct val="150000"/>
                        </a:lnSpc>
                        <a:spcBef>
                          <a:spcPts val="0"/>
                        </a:spcBef>
                        <a:spcAft>
                          <a:spcPts val="0"/>
                        </a:spcAft>
                        <a:buClrTx/>
                        <a:buSzTx/>
                        <a:buFontTx/>
                        <a:buNone/>
                        <a:defRPr/>
                      </a:pP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本书以主人公保尔</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柯察金的生活经历为线索</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展现了从</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1915</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年到</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1930</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年前后苏俄广阔的历史画面和人民艰苦卓绝的斗争生活</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真实而艺术地反映了从十月革命</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国内战争到恢复国民经济各个时期的前苏联的社会特点和时代气氛</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热情歌颂了为祖国而战的前苏联年轻一代</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展示了他们的成长历程和精神风貌</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endPar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r>
            </a:tbl>
          </a:graphicData>
        </a:graphic>
      </p:graphicFrame>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nvGraphicFramePr>
        <p:xfrm>
          <a:off x="251566" y="1564119"/>
          <a:ext cx="8631555" cy="4396105"/>
        </p:xfrm>
        <a:graphic>
          <a:graphicData uri="http://schemas.openxmlformats.org/drawingml/2006/table">
            <a:tbl>
              <a:tblPr firstRow="1" bandRow="1">
                <a:tableStyleId>{5DA37D80-6434-44D0-A028-1B22A696006F}</a:tableStyleId>
              </a:tblPr>
              <a:tblGrid>
                <a:gridCol w="1227455"/>
                <a:gridCol w="7404100"/>
              </a:tblGrid>
              <a:tr h="1859280">
                <a:tc>
                  <a:txBody>
                    <a:bodyPr/>
                    <a:lstStyle/>
                    <a:p>
                      <a:pPr algn="ctr">
                        <a:lnSpc>
                          <a:spcPct val="140000"/>
                        </a:lnSpc>
                      </a:pPr>
                      <a:r>
                        <a:rPr lang="zh-CN" altLang="en-US" sz="2100" b="1" dirty="0" smtClean="0">
                          <a:latin typeface="Times New Roman" panose="02020603050405020304" pitchFamily="18" charset="0"/>
                          <a:ea typeface="微软雅黑" panose="020B0503020204020204" pitchFamily="34" charset="-122"/>
                          <a:cs typeface="Times New Roman" panose="02020603050405020304" pitchFamily="18" charset="0"/>
                        </a:rPr>
                        <a:t>作品主题</a:t>
                      </a:r>
                      <a:endParaRPr lang="en-US" altLang="zh-CN" sz="2100" b="1" dirty="0" smtClean="0">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c>
                  <a:txBody>
                    <a:bodyPr/>
                    <a:lstStyle/>
                    <a:p>
                      <a:pPr algn="just">
                        <a:lnSpc>
                          <a:spcPct val="140000"/>
                        </a:lnSpc>
                      </a:pPr>
                      <a:r>
                        <a:rPr lang="zh-CN" altLang="en-US" sz="2100" b="0" dirty="0" smtClean="0">
                          <a:latin typeface="Times New Roman" panose="02020603050405020304" pitchFamily="18" charset="0"/>
                          <a:ea typeface="微软雅黑" panose="020B0503020204020204" pitchFamily="34" charset="-122"/>
                          <a:cs typeface="Times New Roman" panose="02020603050405020304" pitchFamily="18" charset="0"/>
                        </a:rPr>
                        <a:t>一个人只有在革命的艰难困苦中战胜敌人也战胜自己</a:t>
                      </a:r>
                      <a:r>
                        <a:rPr lang="en-US" altLang="zh-CN" sz="2100" b="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dirty="0" smtClean="0">
                          <a:latin typeface="Times New Roman" panose="02020603050405020304" pitchFamily="18" charset="0"/>
                          <a:ea typeface="微软雅黑" panose="020B0503020204020204" pitchFamily="34" charset="-122"/>
                          <a:cs typeface="Times New Roman" panose="02020603050405020304" pitchFamily="18" charset="0"/>
                        </a:rPr>
                        <a:t>把自己的追求和祖国</a:t>
                      </a:r>
                      <a:r>
                        <a:rPr lang="en-US" altLang="zh-CN" sz="2100" b="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dirty="0" smtClean="0">
                          <a:latin typeface="Times New Roman" panose="02020603050405020304" pitchFamily="18" charset="0"/>
                          <a:ea typeface="微软雅黑" panose="020B0503020204020204" pitchFamily="34" charset="-122"/>
                          <a:cs typeface="Times New Roman" panose="02020603050405020304" pitchFamily="18" charset="0"/>
                        </a:rPr>
                        <a:t>人民的胜利联系在一起</a:t>
                      </a:r>
                      <a:r>
                        <a:rPr lang="en-US" altLang="zh-CN" sz="2100" b="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dirty="0" smtClean="0">
                          <a:latin typeface="Times New Roman" panose="02020603050405020304" pitchFamily="18" charset="0"/>
                          <a:ea typeface="微软雅黑" panose="020B0503020204020204" pitchFamily="34" charset="-122"/>
                          <a:cs typeface="Times New Roman" panose="02020603050405020304" pitchFamily="18" charset="0"/>
                        </a:rPr>
                        <a:t>才会创造出奇迹</a:t>
                      </a:r>
                      <a:r>
                        <a:rPr lang="en-US" altLang="zh-CN" sz="2100" b="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dirty="0" smtClean="0">
                          <a:latin typeface="Times New Roman" panose="02020603050405020304" pitchFamily="18" charset="0"/>
                          <a:ea typeface="微软雅黑" panose="020B0503020204020204" pitchFamily="34" charset="-122"/>
                          <a:cs typeface="Times New Roman" panose="02020603050405020304" pitchFamily="18" charset="0"/>
                        </a:rPr>
                        <a:t>才会成长为钢铁战士</a:t>
                      </a:r>
                      <a:r>
                        <a:rPr lang="en-US" altLang="zh-CN" sz="2100" b="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dirty="0" smtClean="0">
                          <a:latin typeface="Times New Roman" panose="02020603050405020304" pitchFamily="18" charset="0"/>
                          <a:ea typeface="微软雅黑" panose="020B0503020204020204" pitchFamily="34" charset="-122"/>
                          <a:cs typeface="Times New Roman" panose="02020603050405020304" pitchFamily="18" charset="0"/>
                        </a:rPr>
                        <a:t>革命者在斗争中百炼成钢</a:t>
                      </a:r>
                      <a:r>
                        <a:rPr lang="en-US" altLang="zh-CN" sz="2100" b="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dirty="0" smtClean="0">
                          <a:latin typeface="Times New Roman" panose="02020603050405020304" pitchFamily="18" charset="0"/>
                          <a:ea typeface="微软雅黑" panose="020B0503020204020204" pitchFamily="34" charset="-122"/>
                          <a:cs typeface="Times New Roman" panose="02020603050405020304" pitchFamily="18" charset="0"/>
                        </a:rPr>
                        <a:t>这是小说的一个重要主题</a:t>
                      </a:r>
                      <a:r>
                        <a:rPr lang="en-US" altLang="zh-CN" sz="2100" b="0" dirty="0" smtClean="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b="0" dirty="0" smtClean="0">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r>
              <a:tr h="2536825">
                <a:tc>
                  <a:txBody>
                    <a:bodyPr/>
                    <a:lstStyle/>
                    <a:p>
                      <a:pPr algn="ctr">
                        <a:lnSpc>
                          <a:spcPct val="140000"/>
                        </a:lnSpc>
                      </a:pPr>
                      <a:r>
                        <a:rPr lang="zh-CN" altLang="en-US" sz="2100" b="1" dirty="0" smtClean="0">
                          <a:latin typeface="Times New Roman" panose="02020603050405020304" pitchFamily="18" charset="0"/>
                          <a:ea typeface="微软雅黑" panose="020B0503020204020204" pitchFamily="34" charset="-122"/>
                          <a:cs typeface="Times New Roman" panose="02020603050405020304" pitchFamily="18" charset="0"/>
                        </a:rPr>
                        <a:t>作品意义</a:t>
                      </a:r>
                      <a:endParaRPr lang="en-US" altLang="zh-CN" sz="2100" b="1" dirty="0" smtClean="0">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c>
                  <a:txBody>
                    <a:bodyPr/>
                    <a:lstStyle/>
                    <a:p>
                      <a:pPr algn="just">
                        <a:lnSpc>
                          <a:spcPct val="140000"/>
                        </a:lnSpc>
                      </a:pPr>
                      <a:r>
                        <a:rPr lang="zh-CN" altLang="en-US" sz="2100" b="0" dirty="0" smtClean="0">
                          <a:latin typeface="Times New Roman" panose="02020603050405020304" pitchFamily="18" charset="0"/>
                          <a:ea typeface="微软雅黑" panose="020B0503020204020204" pitchFamily="34" charset="-122"/>
                          <a:cs typeface="Times New Roman" panose="02020603050405020304" pitchFamily="18" charset="0"/>
                        </a:rPr>
                        <a:t>①小说真实而深刻地描绘了十月革命前后乌克兰地区广阔的生活画卷</a:t>
                      </a:r>
                      <a:r>
                        <a:rPr lang="en-US" altLang="zh-CN" sz="2100" b="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dirty="0" smtClean="0">
                          <a:latin typeface="Times New Roman" panose="02020603050405020304" pitchFamily="18" charset="0"/>
                          <a:ea typeface="微软雅黑" panose="020B0503020204020204" pitchFamily="34" charset="-122"/>
                          <a:cs typeface="Times New Roman" panose="02020603050405020304" pitchFamily="18" charset="0"/>
                        </a:rPr>
                        <a:t>塑造了以保尔</a:t>
                      </a:r>
                      <a:r>
                        <a:rPr lang="en-US" altLang="zh-CN" sz="2100" b="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dirty="0" smtClean="0">
                          <a:latin typeface="Times New Roman" panose="02020603050405020304" pitchFamily="18" charset="0"/>
                          <a:ea typeface="微软雅黑" panose="020B0503020204020204" pitchFamily="34" charset="-122"/>
                          <a:cs typeface="Times New Roman" panose="02020603050405020304" pitchFamily="18" charset="0"/>
                        </a:rPr>
                        <a:t>柯察金为代表的一代英雄的光辉形象</a:t>
                      </a:r>
                      <a:r>
                        <a:rPr lang="en-US" altLang="zh-CN" sz="2100" b="0" dirty="0" smtClean="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b="0" dirty="0" smtClean="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40000"/>
                        </a:lnSpc>
                      </a:pPr>
                      <a:r>
                        <a:rPr lang="en-US" altLang="zh-CN" sz="2100" b="0" dirty="0" smtClean="0">
                          <a:latin typeface="Times New Roman" panose="02020603050405020304" pitchFamily="18" charset="0"/>
                          <a:ea typeface="微软雅黑" panose="020B0503020204020204" pitchFamily="34" charset="-122"/>
                          <a:cs typeface="Times New Roman" panose="02020603050405020304" pitchFamily="18" charset="0"/>
                        </a:rPr>
                        <a:t>②</a:t>
                      </a:r>
                      <a:r>
                        <a:rPr lang="zh-CN" altLang="en-US" sz="2100" b="0" dirty="0" smtClean="0">
                          <a:latin typeface="Times New Roman" panose="02020603050405020304" pitchFamily="18" charset="0"/>
                          <a:ea typeface="微软雅黑" panose="020B0503020204020204" pitchFamily="34" charset="-122"/>
                          <a:cs typeface="Times New Roman" panose="02020603050405020304" pitchFamily="18" charset="0"/>
                        </a:rPr>
                        <a:t>通过揭示保尔为了党和人民的事业</a:t>
                      </a:r>
                      <a:r>
                        <a:rPr lang="en-US" altLang="zh-CN" sz="2100" b="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dirty="0" smtClean="0">
                          <a:latin typeface="Times New Roman" panose="02020603050405020304" pitchFamily="18" charset="0"/>
                          <a:ea typeface="微软雅黑" panose="020B0503020204020204" pitchFamily="34" charset="-122"/>
                          <a:cs typeface="Times New Roman" panose="02020603050405020304" pitchFamily="18" charset="0"/>
                        </a:rPr>
                        <a:t>敢于战胜任何艰难困苦的刚毅性格</a:t>
                      </a:r>
                      <a:r>
                        <a:rPr lang="en-US" altLang="zh-CN" sz="2100" b="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dirty="0" smtClean="0">
                          <a:latin typeface="Times New Roman" panose="02020603050405020304" pitchFamily="18" charset="0"/>
                          <a:ea typeface="微软雅黑" panose="020B0503020204020204" pitchFamily="34" charset="-122"/>
                          <a:cs typeface="Times New Roman" panose="02020603050405020304" pitchFamily="18" charset="0"/>
                        </a:rPr>
                        <a:t>小说形象地告诉青年一代</a:t>
                      </a:r>
                      <a:r>
                        <a:rPr lang="en-US" altLang="zh-CN" sz="2100" b="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dirty="0" smtClean="0">
                          <a:latin typeface="Times New Roman" panose="02020603050405020304" pitchFamily="18" charset="0"/>
                          <a:ea typeface="微软雅黑" panose="020B0503020204020204" pitchFamily="34" charset="-122"/>
                          <a:cs typeface="Times New Roman" panose="02020603050405020304" pitchFamily="18" charset="0"/>
                        </a:rPr>
                        <a:t>什么是共产主义理想</a:t>
                      </a:r>
                      <a:r>
                        <a:rPr lang="en-US" altLang="zh-CN" sz="2100" b="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dirty="0" smtClean="0">
                          <a:latin typeface="Times New Roman" panose="02020603050405020304" pitchFamily="18" charset="0"/>
                          <a:ea typeface="微软雅黑" panose="020B0503020204020204" pitchFamily="34" charset="-122"/>
                          <a:cs typeface="Times New Roman" panose="02020603050405020304" pitchFamily="18" charset="0"/>
                        </a:rPr>
                        <a:t>如何为共产主义理想去努力奋斗</a:t>
                      </a:r>
                      <a:r>
                        <a:rPr lang="en-US" altLang="zh-CN" sz="2100" b="0" dirty="0" smtClean="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b="0" dirty="0" smtClean="0">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r>
            </a:tbl>
          </a:graphicData>
        </a:graphic>
      </p:graphicFrame>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nvGraphicFramePr>
        <p:xfrm>
          <a:off x="251566" y="1564119"/>
          <a:ext cx="8631555" cy="2948940"/>
        </p:xfrm>
        <a:graphic>
          <a:graphicData uri="http://schemas.openxmlformats.org/drawingml/2006/table">
            <a:tbl>
              <a:tblPr firstRow="1" bandRow="1">
                <a:tableStyleId>{5DA37D80-6434-44D0-A028-1B22A696006F}</a:tableStyleId>
              </a:tblPr>
              <a:tblGrid>
                <a:gridCol w="1227455"/>
                <a:gridCol w="7404100"/>
              </a:tblGrid>
              <a:tr h="2948940">
                <a:tc>
                  <a:txBody>
                    <a:bodyPr/>
                    <a:lstStyle/>
                    <a:p>
                      <a:pPr algn="ctr">
                        <a:lnSpc>
                          <a:spcPct val="150000"/>
                        </a:lnSpc>
                      </a:pPr>
                      <a:r>
                        <a:rPr lang="zh-CN" altLang="en-US" sz="2100" b="1" dirty="0" smtClean="0">
                          <a:latin typeface="Times New Roman" panose="02020603050405020304" pitchFamily="18" charset="0"/>
                          <a:ea typeface="微软雅黑" panose="020B0503020204020204" pitchFamily="34" charset="-122"/>
                          <a:cs typeface="Times New Roman" panose="02020603050405020304" pitchFamily="18" charset="0"/>
                        </a:rPr>
                        <a:t>艺术特色</a:t>
                      </a:r>
                      <a:endParaRPr lang="en-US" altLang="zh-CN" sz="2100" b="1" dirty="0" smtClean="0">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c>
                  <a:txBody>
                    <a:bodyPr/>
                    <a:lstStyle/>
                    <a:p>
                      <a:pPr algn="just">
                        <a:lnSpc>
                          <a:spcPct val="150000"/>
                        </a:lnSpc>
                      </a:pPr>
                      <a:r>
                        <a:rPr lang="zh-CN" altLang="en-US" sz="2100" b="0" dirty="0" smtClean="0">
                          <a:latin typeface="Times New Roman" panose="02020603050405020304" pitchFamily="18" charset="0"/>
                          <a:ea typeface="微软雅黑" panose="020B0503020204020204" pitchFamily="34" charset="-122"/>
                          <a:cs typeface="Times New Roman" panose="02020603050405020304" pitchFamily="18" charset="0"/>
                        </a:rPr>
                        <a:t>①这是一部闪烁着崇高的理想主义光芒的长篇小说</a:t>
                      </a:r>
                      <a:r>
                        <a:rPr lang="en-US" altLang="zh-CN" sz="2100" b="0" dirty="0" smtClean="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b="0" dirty="0" smtClean="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pPr>
                      <a:r>
                        <a:rPr lang="en-US" altLang="zh-CN" sz="2100" b="0" dirty="0" smtClean="0">
                          <a:latin typeface="Times New Roman" panose="02020603050405020304" pitchFamily="18" charset="0"/>
                          <a:ea typeface="微软雅黑" panose="020B0503020204020204" pitchFamily="34" charset="-122"/>
                          <a:cs typeface="Times New Roman" panose="02020603050405020304" pitchFamily="18" charset="0"/>
                        </a:rPr>
                        <a:t>②</a:t>
                      </a:r>
                      <a:r>
                        <a:rPr lang="zh-CN" altLang="en-US" sz="2100" b="0" dirty="0" smtClean="0">
                          <a:latin typeface="Times New Roman" panose="02020603050405020304" pitchFamily="18" charset="0"/>
                          <a:ea typeface="微软雅黑" panose="020B0503020204020204" pitchFamily="34" charset="-122"/>
                          <a:cs typeface="Times New Roman" panose="02020603050405020304" pitchFamily="18" charset="0"/>
                        </a:rPr>
                        <a:t>成功地塑造了保尔</a:t>
                      </a:r>
                      <a:r>
                        <a:rPr lang="en-US" altLang="zh-CN" sz="2100" b="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dirty="0" smtClean="0">
                          <a:latin typeface="Times New Roman" panose="02020603050405020304" pitchFamily="18" charset="0"/>
                          <a:ea typeface="微软雅黑" panose="020B0503020204020204" pitchFamily="34" charset="-122"/>
                          <a:cs typeface="Times New Roman" panose="02020603050405020304" pitchFamily="18" charset="0"/>
                        </a:rPr>
                        <a:t>柯察金这一无产阶级英雄形象</a:t>
                      </a:r>
                      <a:r>
                        <a:rPr lang="en-US" altLang="zh-CN" sz="2100" b="0" dirty="0" smtClean="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b="0" dirty="0" smtClean="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pPr>
                      <a:r>
                        <a:rPr lang="en-US" altLang="zh-CN" sz="2100" b="0" dirty="0" smtClean="0">
                          <a:latin typeface="Times New Roman" panose="02020603050405020304" pitchFamily="18" charset="0"/>
                          <a:ea typeface="微软雅黑" panose="020B0503020204020204" pitchFamily="34" charset="-122"/>
                          <a:cs typeface="Times New Roman" panose="02020603050405020304" pitchFamily="18" charset="0"/>
                        </a:rPr>
                        <a:t>③</a:t>
                      </a:r>
                      <a:r>
                        <a:rPr lang="zh-CN" altLang="en-US" sz="2100" b="0" dirty="0" smtClean="0">
                          <a:latin typeface="Times New Roman" panose="02020603050405020304" pitchFamily="18" charset="0"/>
                          <a:ea typeface="微软雅黑" panose="020B0503020204020204" pitchFamily="34" charset="-122"/>
                          <a:cs typeface="Times New Roman" panose="02020603050405020304" pitchFamily="18" charset="0"/>
                        </a:rPr>
                        <a:t>小说写人物以叙事和描写为主</a:t>
                      </a:r>
                      <a:r>
                        <a:rPr lang="en-US" altLang="zh-CN" sz="2100" b="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dirty="0" smtClean="0">
                          <a:latin typeface="Times New Roman" panose="02020603050405020304" pitchFamily="18" charset="0"/>
                          <a:ea typeface="微软雅黑" panose="020B0503020204020204" pitchFamily="34" charset="-122"/>
                          <a:cs typeface="Times New Roman" panose="02020603050405020304" pitchFamily="18" charset="0"/>
                        </a:rPr>
                        <a:t>同时穿插内心独白</a:t>
                      </a:r>
                      <a:r>
                        <a:rPr lang="en-US" altLang="zh-CN" sz="2100" b="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dirty="0" smtClean="0">
                          <a:latin typeface="Times New Roman" panose="02020603050405020304" pitchFamily="18" charset="0"/>
                          <a:ea typeface="微软雅黑" panose="020B0503020204020204" pitchFamily="34" charset="-122"/>
                          <a:cs typeface="Times New Roman" panose="02020603050405020304" pitchFamily="18" charset="0"/>
                        </a:rPr>
                        <a:t>书信和日记</a:t>
                      </a:r>
                      <a:r>
                        <a:rPr lang="en-US" altLang="zh-CN" sz="2100" b="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dirty="0" smtClean="0">
                          <a:latin typeface="Times New Roman" panose="02020603050405020304" pitchFamily="18" charset="0"/>
                          <a:ea typeface="微软雅黑" panose="020B0503020204020204" pitchFamily="34" charset="-122"/>
                          <a:cs typeface="Times New Roman" panose="02020603050405020304" pitchFamily="18" charset="0"/>
                        </a:rPr>
                        <a:t>格言警句等</a:t>
                      </a:r>
                      <a:r>
                        <a:rPr lang="en-US" altLang="zh-CN" sz="2100" b="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dirty="0" smtClean="0">
                          <a:latin typeface="Times New Roman" panose="02020603050405020304" pitchFamily="18" charset="0"/>
                          <a:ea typeface="微软雅黑" panose="020B0503020204020204" pitchFamily="34" charset="-122"/>
                          <a:cs typeface="Times New Roman" panose="02020603050405020304" pitchFamily="18" charset="0"/>
                        </a:rPr>
                        <a:t>使人物形象有血有肉</a:t>
                      </a:r>
                      <a:r>
                        <a:rPr lang="en-US" altLang="zh-CN" sz="2100" b="0" dirty="0" smtClean="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b="0" dirty="0" smtClean="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pPr>
                      <a:r>
                        <a:rPr lang="en-US" altLang="zh-CN" sz="2100" b="0" dirty="0" smtClean="0">
                          <a:latin typeface="Times New Roman" panose="02020603050405020304" pitchFamily="18" charset="0"/>
                          <a:ea typeface="微软雅黑" panose="020B0503020204020204" pitchFamily="34" charset="-122"/>
                          <a:cs typeface="Times New Roman" panose="02020603050405020304" pitchFamily="18" charset="0"/>
                        </a:rPr>
                        <a:t>④</a:t>
                      </a:r>
                      <a:r>
                        <a:rPr lang="zh-CN" altLang="en-US" sz="2100" b="0" dirty="0" smtClean="0">
                          <a:latin typeface="Times New Roman" panose="02020603050405020304" pitchFamily="18" charset="0"/>
                          <a:ea typeface="微软雅黑" panose="020B0503020204020204" pitchFamily="34" charset="-122"/>
                          <a:cs typeface="Times New Roman" panose="02020603050405020304" pitchFamily="18" charset="0"/>
                        </a:rPr>
                        <a:t>景物描写</a:t>
                      </a:r>
                      <a:r>
                        <a:rPr lang="en-US" altLang="zh-CN" sz="2100" b="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dirty="0" smtClean="0">
                          <a:latin typeface="Times New Roman" panose="02020603050405020304" pitchFamily="18" charset="0"/>
                          <a:ea typeface="微软雅黑" panose="020B0503020204020204" pitchFamily="34" charset="-122"/>
                          <a:cs typeface="Times New Roman" panose="02020603050405020304" pitchFamily="18" charset="0"/>
                        </a:rPr>
                        <a:t>心理描写</a:t>
                      </a:r>
                      <a:r>
                        <a:rPr lang="en-US" altLang="zh-CN" sz="2100" b="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dirty="0" smtClean="0">
                          <a:latin typeface="Times New Roman" panose="02020603050405020304" pitchFamily="18" charset="0"/>
                          <a:ea typeface="微软雅黑" panose="020B0503020204020204" pitchFamily="34" charset="-122"/>
                          <a:cs typeface="Times New Roman" panose="02020603050405020304" pitchFamily="18" charset="0"/>
                        </a:rPr>
                        <a:t>环境描写出色</a:t>
                      </a:r>
                      <a:r>
                        <a:rPr lang="en-US" altLang="zh-CN" sz="2100" b="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dirty="0" smtClean="0">
                          <a:latin typeface="Times New Roman" panose="02020603050405020304" pitchFamily="18" charset="0"/>
                          <a:ea typeface="微软雅黑" panose="020B0503020204020204" pitchFamily="34" charset="-122"/>
                          <a:cs typeface="Times New Roman" panose="02020603050405020304" pitchFamily="18" charset="0"/>
                        </a:rPr>
                        <a:t>语言简洁优美</a:t>
                      </a:r>
                      <a:r>
                        <a:rPr lang="en-US" altLang="zh-CN" sz="2100" b="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dirty="0" smtClean="0">
                          <a:latin typeface="Times New Roman" panose="02020603050405020304" pitchFamily="18" charset="0"/>
                          <a:ea typeface="微软雅黑" panose="020B0503020204020204" pitchFamily="34" charset="-122"/>
                          <a:cs typeface="Times New Roman" panose="02020603050405020304" pitchFamily="18" charset="0"/>
                        </a:rPr>
                        <a:t>富有表现力</a:t>
                      </a:r>
                      <a:r>
                        <a:rPr lang="en-US" altLang="zh-CN" sz="2100" b="0" dirty="0" smtClean="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b="0" dirty="0" smtClean="0">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r>
            </a:tbl>
          </a:graphicData>
        </a:graphic>
      </p:graphicFrame>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nvGraphicFramePr>
        <p:xfrm>
          <a:off x="251566" y="1564119"/>
          <a:ext cx="8631555" cy="3977640"/>
        </p:xfrm>
        <a:graphic>
          <a:graphicData uri="http://schemas.openxmlformats.org/drawingml/2006/table">
            <a:tbl>
              <a:tblPr firstRow="1" bandRow="1">
                <a:tableStyleId>{5DA37D80-6434-44D0-A028-1B22A696006F}</a:tableStyleId>
              </a:tblPr>
              <a:tblGrid>
                <a:gridCol w="1227455"/>
                <a:gridCol w="7404100"/>
              </a:tblGrid>
              <a:tr h="1508760">
                <a:tc>
                  <a:txBody>
                    <a:bodyPr/>
                    <a:lstStyle/>
                    <a:p>
                      <a:pPr algn="ctr">
                        <a:lnSpc>
                          <a:spcPct val="150000"/>
                        </a:lnSpc>
                      </a:pPr>
                      <a:r>
                        <a:rPr lang="zh-CN" altLang="en-US" sz="2100" b="1" dirty="0" smtClean="0">
                          <a:latin typeface="Times New Roman" panose="02020603050405020304" pitchFamily="18" charset="0"/>
                          <a:ea typeface="微软雅黑" panose="020B0503020204020204" pitchFamily="34" charset="-122"/>
                          <a:cs typeface="Times New Roman" panose="02020603050405020304" pitchFamily="18" charset="0"/>
                        </a:rPr>
                        <a:t>阅读感受</a:t>
                      </a:r>
                      <a:endParaRPr lang="en-US" altLang="zh-CN" sz="2100" b="1" dirty="0" smtClean="0">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c>
                  <a:txBody>
                    <a:bodyPr/>
                    <a:lstStyle/>
                    <a:p>
                      <a:pPr algn="just">
                        <a:lnSpc>
                          <a:spcPct val="150000"/>
                        </a:lnSpc>
                      </a:pPr>
                      <a:r>
                        <a:rPr lang="zh-CN" altLang="en-US" sz="2100" b="0" dirty="0" smtClean="0">
                          <a:latin typeface="Times New Roman" panose="02020603050405020304" pitchFamily="18" charset="0"/>
                          <a:ea typeface="微软雅黑" panose="020B0503020204020204" pitchFamily="34" charset="-122"/>
                          <a:cs typeface="Times New Roman" panose="02020603050405020304" pitchFamily="18" charset="0"/>
                        </a:rPr>
                        <a:t>①要不怕困难</a:t>
                      </a:r>
                      <a:r>
                        <a:rPr lang="en-US" altLang="zh-CN" sz="2100" b="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dirty="0" smtClean="0">
                          <a:latin typeface="Times New Roman" panose="02020603050405020304" pitchFamily="18" charset="0"/>
                          <a:ea typeface="微软雅黑" panose="020B0503020204020204" pitchFamily="34" charset="-122"/>
                          <a:cs typeface="Times New Roman" panose="02020603050405020304" pitchFamily="18" charset="0"/>
                        </a:rPr>
                        <a:t>不屈不挠</a:t>
                      </a:r>
                      <a:r>
                        <a:rPr lang="en-US" altLang="zh-CN" sz="2100" b="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dirty="0" smtClean="0">
                          <a:latin typeface="Times New Roman" panose="02020603050405020304" pitchFamily="18" charset="0"/>
                          <a:ea typeface="微软雅黑" panose="020B0503020204020204" pitchFamily="34" charset="-122"/>
                          <a:cs typeface="Times New Roman" panose="02020603050405020304" pitchFamily="18" charset="0"/>
                        </a:rPr>
                        <a:t>勇往直前</a:t>
                      </a:r>
                      <a:r>
                        <a:rPr lang="en-US" altLang="zh-CN" sz="2100" b="0" dirty="0" smtClean="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b="0" dirty="0" smtClean="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pPr>
                      <a:r>
                        <a:rPr lang="en-US" altLang="zh-CN" sz="2100" b="0" dirty="0" smtClean="0">
                          <a:latin typeface="Times New Roman" panose="02020603050405020304" pitchFamily="18" charset="0"/>
                          <a:ea typeface="微软雅黑" panose="020B0503020204020204" pitchFamily="34" charset="-122"/>
                          <a:cs typeface="Times New Roman" panose="02020603050405020304" pitchFamily="18" charset="0"/>
                        </a:rPr>
                        <a:t>②</a:t>
                      </a:r>
                      <a:r>
                        <a:rPr lang="zh-CN" altLang="en-US" sz="2100" b="0" dirty="0" smtClean="0">
                          <a:latin typeface="Times New Roman" panose="02020603050405020304" pitchFamily="18" charset="0"/>
                          <a:ea typeface="微软雅黑" panose="020B0503020204020204" pitchFamily="34" charset="-122"/>
                          <a:cs typeface="Times New Roman" panose="02020603050405020304" pitchFamily="18" charset="0"/>
                        </a:rPr>
                        <a:t>我们不能虚度光阴</a:t>
                      </a:r>
                      <a:r>
                        <a:rPr lang="en-US" altLang="zh-CN" sz="2100" b="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dirty="0" smtClean="0">
                          <a:latin typeface="Times New Roman" panose="02020603050405020304" pitchFamily="18" charset="0"/>
                          <a:ea typeface="微软雅黑" panose="020B0503020204020204" pitchFamily="34" charset="-122"/>
                          <a:cs typeface="Times New Roman" panose="02020603050405020304" pitchFamily="18" charset="0"/>
                        </a:rPr>
                        <a:t>而要利用每一秒去充实自己</a:t>
                      </a:r>
                      <a:r>
                        <a:rPr lang="en-US" altLang="zh-CN" sz="2100" b="0" dirty="0" smtClean="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b="0" dirty="0" smtClean="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pPr>
                      <a:r>
                        <a:rPr lang="en-US" altLang="zh-CN" sz="2100" b="0" dirty="0" smtClean="0">
                          <a:latin typeface="Times New Roman" panose="02020603050405020304" pitchFamily="18" charset="0"/>
                          <a:ea typeface="微软雅黑" panose="020B0503020204020204" pitchFamily="34" charset="-122"/>
                          <a:cs typeface="Times New Roman" panose="02020603050405020304" pitchFamily="18" charset="0"/>
                        </a:rPr>
                        <a:t>③</a:t>
                      </a:r>
                      <a:r>
                        <a:rPr lang="zh-CN" altLang="en-US" sz="2100" b="0" dirty="0" smtClean="0">
                          <a:latin typeface="Times New Roman" panose="02020603050405020304" pitchFamily="18" charset="0"/>
                          <a:ea typeface="微软雅黑" panose="020B0503020204020204" pitchFamily="34" charset="-122"/>
                          <a:cs typeface="Times New Roman" panose="02020603050405020304" pitchFamily="18" charset="0"/>
                        </a:rPr>
                        <a:t>人的真正价值是个人价值和社会价值的统一</a:t>
                      </a:r>
                      <a:r>
                        <a:rPr lang="en-US" altLang="zh-CN" sz="2100" b="0" dirty="0" smtClean="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b="0" dirty="0" smtClean="0">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r>
              <a:tr h="2468880">
                <a:tc>
                  <a:txBody>
                    <a:bodyPr/>
                    <a:lstStyle/>
                    <a:p>
                      <a:pPr algn="ctr">
                        <a:lnSpc>
                          <a:spcPct val="150000"/>
                        </a:lnSpc>
                      </a:pPr>
                      <a:r>
                        <a:rPr lang="zh-CN" altLang="en-US" sz="2100" b="1" dirty="0" smtClean="0">
                          <a:latin typeface="Times New Roman" panose="02020603050405020304" pitchFamily="18" charset="0"/>
                          <a:ea typeface="微软雅黑" panose="020B0503020204020204" pitchFamily="34" charset="-122"/>
                          <a:cs typeface="Times New Roman" panose="02020603050405020304" pitchFamily="18" charset="0"/>
                        </a:rPr>
                        <a:t>经典语录</a:t>
                      </a:r>
                      <a:endParaRPr lang="en-US" altLang="zh-CN" sz="2100" b="1" dirty="0" smtClean="0">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c>
                  <a:txBody>
                    <a:bodyPr/>
                    <a:lstStyle/>
                    <a:p>
                      <a:pPr algn="just">
                        <a:lnSpc>
                          <a:spcPct val="150000"/>
                        </a:lnSpc>
                      </a:pPr>
                      <a:r>
                        <a:rPr lang="zh-CN" altLang="en-US" sz="2100" b="0" dirty="0" smtClean="0">
                          <a:latin typeface="Times New Roman" panose="02020603050405020304" pitchFamily="18" charset="0"/>
                          <a:ea typeface="微软雅黑" panose="020B0503020204020204" pitchFamily="34" charset="-122"/>
                          <a:cs typeface="Times New Roman" panose="02020603050405020304" pitchFamily="18" charset="0"/>
                        </a:rPr>
                        <a:t>人最宝贵的是生命</a:t>
                      </a:r>
                      <a:r>
                        <a:rPr lang="en-US" altLang="zh-CN" sz="2100" b="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dirty="0" smtClean="0">
                          <a:latin typeface="Times New Roman" panose="02020603050405020304" pitchFamily="18" charset="0"/>
                          <a:ea typeface="微软雅黑" panose="020B0503020204020204" pitchFamily="34" charset="-122"/>
                          <a:cs typeface="Times New Roman" panose="02020603050405020304" pitchFamily="18" charset="0"/>
                        </a:rPr>
                        <a:t>生命对于每个人只有一次</a:t>
                      </a:r>
                      <a:r>
                        <a:rPr lang="en-US" altLang="zh-CN" sz="2100" b="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dirty="0" smtClean="0">
                          <a:latin typeface="Times New Roman" panose="02020603050405020304" pitchFamily="18" charset="0"/>
                          <a:ea typeface="微软雅黑" panose="020B0503020204020204" pitchFamily="34" charset="-122"/>
                          <a:cs typeface="Times New Roman" panose="02020603050405020304" pitchFamily="18" charset="0"/>
                        </a:rPr>
                        <a:t>人的一生应当这样度过</a:t>
                      </a:r>
                      <a:r>
                        <a:rPr lang="en-US" altLang="zh-CN" sz="2100" b="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dirty="0" smtClean="0">
                          <a:latin typeface="Times New Roman" panose="02020603050405020304" pitchFamily="18" charset="0"/>
                          <a:ea typeface="微软雅黑" panose="020B0503020204020204" pitchFamily="34" charset="-122"/>
                          <a:cs typeface="Times New Roman" panose="02020603050405020304" pitchFamily="18" charset="0"/>
                        </a:rPr>
                        <a:t>当回忆往事的时候</a:t>
                      </a:r>
                      <a:r>
                        <a:rPr lang="en-US" altLang="zh-CN" sz="2100" b="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dirty="0" smtClean="0">
                          <a:latin typeface="Times New Roman" panose="02020603050405020304" pitchFamily="18" charset="0"/>
                          <a:ea typeface="微软雅黑" panose="020B0503020204020204" pitchFamily="34" charset="-122"/>
                          <a:cs typeface="Times New Roman" panose="02020603050405020304" pitchFamily="18" charset="0"/>
                        </a:rPr>
                        <a:t>他不因虚度年华而悔恨</a:t>
                      </a:r>
                      <a:r>
                        <a:rPr lang="en-US" altLang="zh-CN" sz="2100" b="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dirty="0" smtClean="0">
                          <a:latin typeface="Times New Roman" panose="02020603050405020304" pitchFamily="18" charset="0"/>
                          <a:ea typeface="微软雅黑" panose="020B0503020204020204" pitchFamily="34" charset="-122"/>
                          <a:cs typeface="Times New Roman" panose="02020603050405020304" pitchFamily="18" charset="0"/>
                        </a:rPr>
                        <a:t>也不因碌碌无为而羞愧</a:t>
                      </a:r>
                      <a:r>
                        <a:rPr lang="en-US" altLang="zh-CN" sz="2100" b="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dirty="0" smtClean="0">
                          <a:latin typeface="Times New Roman" panose="02020603050405020304" pitchFamily="18" charset="0"/>
                          <a:ea typeface="微软雅黑" panose="020B0503020204020204" pitchFamily="34" charset="-122"/>
                          <a:cs typeface="Times New Roman" panose="02020603050405020304" pitchFamily="18" charset="0"/>
                        </a:rPr>
                        <a:t>在临死的时候</a:t>
                      </a:r>
                      <a:r>
                        <a:rPr lang="en-US" altLang="zh-CN" sz="2100" b="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dirty="0" smtClean="0">
                          <a:latin typeface="Times New Roman" panose="02020603050405020304" pitchFamily="18" charset="0"/>
                          <a:ea typeface="微软雅黑" panose="020B0503020204020204" pitchFamily="34" charset="-122"/>
                          <a:cs typeface="Times New Roman" panose="02020603050405020304" pitchFamily="18" charset="0"/>
                        </a:rPr>
                        <a:t>他能够说</a:t>
                      </a:r>
                      <a:r>
                        <a:rPr lang="en-US" altLang="zh-CN" sz="2100" b="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dirty="0" smtClean="0">
                          <a:latin typeface="Times New Roman" panose="02020603050405020304" pitchFamily="18" charset="0"/>
                          <a:ea typeface="微软雅黑" panose="020B0503020204020204" pitchFamily="34" charset="-122"/>
                          <a:cs typeface="Times New Roman" panose="02020603050405020304" pitchFamily="18" charset="0"/>
                        </a:rPr>
                        <a:t>我的整个生命和全部精力</a:t>
                      </a:r>
                      <a:r>
                        <a:rPr lang="en-US" altLang="zh-CN" sz="2100" b="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dirty="0" smtClean="0">
                          <a:latin typeface="Times New Roman" panose="02020603050405020304" pitchFamily="18" charset="0"/>
                          <a:ea typeface="微软雅黑" panose="020B0503020204020204" pitchFamily="34" charset="-122"/>
                          <a:cs typeface="Times New Roman" panose="02020603050405020304" pitchFamily="18" charset="0"/>
                        </a:rPr>
                        <a:t>都已经献给了世界上最壮丽的事业</a:t>
                      </a:r>
                      <a:r>
                        <a:rPr lang="en-US" altLang="zh-CN" sz="2100" b="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dirty="0" smtClean="0">
                          <a:latin typeface="Times New Roman" panose="02020603050405020304" pitchFamily="18" charset="0"/>
                          <a:ea typeface="微软雅黑" panose="020B0503020204020204" pitchFamily="34" charset="-122"/>
                          <a:cs typeface="Times New Roman" panose="02020603050405020304" pitchFamily="18" charset="0"/>
                        </a:rPr>
                        <a:t>为人类的解放而斗争</a:t>
                      </a:r>
                      <a:r>
                        <a:rPr lang="en-US" altLang="zh-CN" sz="2100" b="0" dirty="0" smtClean="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b="0" dirty="0" smtClean="0">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r>
            </a:tbl>
          </a:graphicData>
        </a:graphic>
      </p:graphicFrame>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nvGraphicFramePr>
        <p:xfrm>
          <a:off x="262282" y="1545973"/>
          <a:ext cx="8642350" cy="4344035"/>
        </p:xfrm>
        <a:graphic>
          <a:graphicData uri="http://schemas.openxmlformats.org/drawingml/2006/table">
            <a:tbl>
              <a:tblPr firstRow="1" bandRow="1">
                <a:tableStyleId>{5DA37D80-6434-44D0-A028-1B22A696006F}</a:tableStyleId>
              </a:tblPr>
              <a:tblGrid>
                <a:gridCol w="713105"/>
                <a:gridCol w="1360170"/>
                <a:gridCol w="1297305"/>
                <a:gridCol w="5271770"/>
              </a:tblGrid>
              <a:tr h="514350">
                <a:tc>
                  <a:txBody>
                    <a:bodyPr/>
                    <a:lstStyle/>
                    <a:p>
                      <a:pPr marL="0" marR="0" lvl="0" indent="0" algn="ctr" defTabSz="914400" rtl="0" eaLnBrk="1" fontAlgn="auto" latinLnBrk="0" hangingPunct="1">
                        <a:lnSpc>
                          <a:spcPct val="150000"/>
                        </a:lnSpc>
                        <a:spcBef>
                          <a:spcPts val="0"/>
                        </a:spcBef>
                        <a:spcAft>
                          <a:spcPts val="0"/>
                        </a:spcAft>
                        <a:buClrTx/>
                        <a:buSzTx/>
                        <a:buFontTx/>
                        <a:buNone/>
                        <a:defRPr/>
                      </a:pPr>
                      <a:r>
                        <a:rPr lang="zh-CN" altLang="en-US" sz="195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人物</a:t>
                      </a:r>
                      <a:endParaRPr lang="zh-CN" altLang="en-US" sz="195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c>
                  <a:txBody>
                    <a:bodyPr/>
                    <a:lstStyle/>
                    <a:p>
                      <a:pPr marL="0" marR="0" lvl="0" indent="0" algn="ctr" defTabSz="914400" rtl="0" eaLnBrk="1" fontAlgn="auto" latinLnBrk="0" hangingPunct="1">
                        <a:lnSpc>
                          <a:spcPct val="150000"/>
                        </a:lnSpc>
                        <a:spcBef>
                          <a:spcPts val="0"/>
                        </a:spcBef>
                        <a:spcAft>
                          <a:spcPts val="0"/>
                        </a:spcAft>
                        <a:buClrTx/>
                        <a:buSzTx/>
                        <a:buFontTx/>
                        <a:buNone/>
                        <a:defRPr/>
                      </a:pPr>
                      <a:r>
                        <a:rPr lang="zh-CN" altLang="en-US" sz="195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人物身份</a:t>
                      </a:r>
                      <a:endParaRPr lang="zh-CN" altLang="en-US" sz="195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c>
                  <a:txBody>
                    <a:bodyPr/>
                    <a:lstStyle/>
                    <a:p>
                      <a:pPr marL="0" marR="0" lvl="0" indent="0" algn="ctr" defTabSz="914400" rtl="0" eaLnBrk="1" fontAlgn="auto" latinLnBrk="0" hangingPunct="1">
                        <a:lnSpc>
                          <a:spcPct val="150000"/>
                        </a:lnSpc>
                        <a:spcBef>
                          <a:spcPts val="0"/>
                        </a:spcBef>
                        <a:spcAft>
                          <a:spcPts val="0"/>
                        </a:spcAft>
                        <a:buClrTx/>
                        <a:buSzTx/>
                        <a:buFontTx/>
                        <a:buNone/>
                        <a:defRPr/>
                      </a:pPr>
                      <a:r>
                        <a:rPr lang="zh-CN" altLang="en-US" sz="195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性格特征</a:t>
                      </a:r>
                      <a:endParaRPr lang="zh-CN" altLang="en-US" sz="195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c>
                  <a:txBody>
                    <a:bodyPr/>
                    <a:lstStyle/>
                    <a:p>
                      <a:pPr marL="0" marR="0" lvl="0" indent="0" algn="ctr" defTabSz="914400" rtl="0" eaLnBrk="1" fontAlgn="auto" latinLnBrk="0" hangingPunct="1">
                        <a:lnSpc>
                          <a:spcPct val="150000"/>
                        </a:lnSpc>
                        <a:spcBef>
                          <a:spcPts val="0"/>
                        </a:spcBef>
                        <a:spcAft>
                          <a:spcPts val="0"/>
                        </a:spcAft>
                        <a:buClrTx/>
                        <a:buSzTx/>
                        <a:buFontTx/>
                        <a:buNone/>
                        <a:defRPr/>
                      </a:pPr>
                      <a:r>
                        <a:rPr lang="zh-CN" altLang="en-US" sz="195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相关情节</a:t>
                      </a:r>
                      <a:endParaRPr lang="zh-CN" altLang="en-US" sz="195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r>
              <a:tr h="1405890">
                <a:tc rowSpan="3">
                  <a:txBody>
                    <a:bodyPr/>
                    <a:lstStyle/>
                    <a:p>
                      <a:pPr algn="ctr">
                        <a:lnSpc>
                          <a:spcPct val="150000"/>
                        </a:lnSpc>
                      </a:pPr>
                      <a:r>
                        <a:rPr lang="zh-CN" altLang="en-US" sz="1950" b="0" dirty="0" smtClean="0">
                          <a:latin typeface="Times New Roman" panose="02020603050405020304" pitchFamily="18" charset="0"/>
                          <a:ea typeface="微软雅黑" panose="020B0503020204020204" pitchFamily="34" charset="-122"/>
                          <a:cs typeface="Times New Roman" panose="02020603050405020304" pitchFamily="18" charset="0"/>
                        </a:rPr>
                        <a:t>保尔</a:t>
                      </a:r>
                      <a:r>
                        <a:rPr lang="en-US" altLang="zh-CN" sz="1950" b="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950" b="0" dirty="0" smtClean="0">
                          <a:latin typeface="Times New Roman" panose="02020603050405020304" pitchFamily="18" charset="0"/>
                          <a:ea typeface="微软雅黑" panose="020B0503020204020204" pitchFamily="34" charset="-122"/>
                          <a:cs typeface="Times New Roman" panose="02020603050405020304" pitchFamily="18" charset="0"/>
                        </a:rPr>
                        <a:t>柯察金</a:t>
                      </a:r>
                      <a:endParaRPr lang="zh-CN" altLang="en-US" sz="1950" b="0" dirty="0">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c rowSpan="3">
                  <a:txBody>
                    <a:bodyPr/>
                    <a:lstStyle/>
                    <a:p>
                      <a:pPr marL="0" marR="0" lvl="0" indent="0" algn="just" defTabSz="914400" rtl="0" eaLnBrk="1" fontAlgn="auto" latinLnBrk="0" hangingPunct="1">
                        <a:lnSpc>
                          <a:spcPct val="150000"/>
                        </a:lnSpc>
                        <a:spcBef>
                          <a:spcPts val="0"/>
                        </a:spcBef>
                        <a:spcAft>
                          <a:spcPts val="0"/>
                        </a:spcAft>
                        <a:buClrTx/>
                        <a:buSzTx/>
                        <a:buFontTx/>
                        <a:buNone/>
                        <a:defRPr/>
                      </a:pPr>
                      <a:r>
                        <a:rPr lang="zh-CN" altLang="en-US"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共产主义战士</a:t>
                      </a:r>
                      <a:r>
                        <a:rPr lang="en-US" altLang="zh-CN"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在省肃反委员会工作</a:t>
                      </a:r>
                      <a:endParaRPr lang="zh-CN" altLang="en-US"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c>
                  <a:txBody>
                    <a:bodyPr/>
                    <a:lstStyle/>
                    <a:p>
                      <a:pPr marL="0" marR="0" lvl="0" indent="0" algn="just" defTabSz="914400" rtl="0" eaLnBrk="1" fontAlgn="auto" latinLnBrk="0" hangingPunct="1">
                        <a:lnSpc>
                          <a:spcPct val="150000"/>
                        </a:lnSpc>
                        <a:spcBef>
                          <a:spcPts val="0"/>
                        </a:spcBef>
                        <a:spcAft>
                          <a:spcPts val="0"/>
                        </a:spcAft>
                        <a:buClrTx/>
                        <a:buSzTx/>
                        <a:buFontTx/>
                        <a:buNone/>
                        <a:defRPr/>
                      </a:pPr>
                      <a:r>
                        <a:rPr lang="zh-CN" altLang="en-US"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具有为理想而献身的精神</a:t>
                      </a:r>
                      <a:endParaRPr lang="zh-CN" altLang="en-US"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c>
                  <a:txBody>
                    <a:bodyPr/>
                    <a:lstStyle/>
                    <a:p>
                      <a:pPr marL="0" marR="0" lvl="0" indent="0" algn="just" defTabSz="914400" rtl="0" eaLnBrk="1" fontAlgn="auto" latinLnBrk="0" hangingPunct="1">
                        <a:lnSpc>
                          <a:spcPct val="150000"/>
                        </a:lnSpc>
                        <a:spcBef>
                          <a:spcPts val="0"/>
                        </a:spcBef>
                        <a:spcAft>
                          <a:spcPts val="0"/>
                        </a:spcAft>
                        <a:buClrTx/>
                        <a:buSzTx/>
                        <a:buFontTx/>
                        <a:buNone/>
                        <a:defRPr/>
                      </a:pPr>
                      <a:r>
                        <a:rPr lang="zh-CN" altLang="en-US"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①因救朱赫来而入狱</a:t>
                      </a:r>
                      <a:r>
                        <a:rPr lang="en-US" altLang="zh-CN"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面对敌人的拷打</a:t>
                      </a:r>
                      <a:r>
                        <a:rPr lang="en-US" altLang="zh-CN"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坚贞不屈</a:t>
                      </a:r>
                      <a:r>
                        <a:rPr lang="en-US" altLang="zh-CN"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p>
                      <a:pPr marL="0" marR="0" lvl="0" indent="0" algn="just" defTabSz="914400" rtl="0" eaLnBrk="1" fontAlgn="auto" latinLnBrk="0" hangingPunct="1">
                        <a:lnSpc>
                          <a:spcPct val="150000"/>
                        </a:lnSpc>
                        <a:spcBef>
                          <a:spcPts val="0"/>
                        </a:spcBef>
                        <a:spcAft>
                          <a:spcPts val="0"/>
                        </a:spcAft>
                        <a:buClrTx/>
                        <a:buSzTx/>
                        <a:buFontTx/>
                        <a:buNone/>
                        <a:defRPr/>
                      </a:pPr>
                      <a:r>
                        <a:rPr lang="en-US" altLang="zh-CN"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②</a:t>
                      </a:r>
                      <a:r>
                        <a:rPr lang="zh-CN" altLang="en-US"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为了革命</a:t>
                      </a:r>
                      <a:r>
                        <a:rPr lang="en-US" altLang="zh-CN"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英勇作战</a:t>
                      </a:r>
                      <a:r>
                        <a:rPr lang="en-US" altLang="zh-CN"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头部受伤</a:t>
                      </a:r>
                      <a:r>
                        <a:rPr lang="en-US" altLang="zh-CN"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右眼失明</a:t>
                      </a:r>
                      <a:r>
                        <a:rPr lang="en-US" altLang="zh-CN"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p>
                      <a:pPr marL="0" marR="0" lvl="0" indent="0" algn="just" defTabSz="914400" rtl="0" eaLnBrk="1" fontAlgn="auto" latinLnBrk="0" hangingPunct="1">
                        <a:lnSpc>
                          <a:spcPct val="150000"/>
                        </a:lnSpc>
                        <a:spcBef>
                          <a:spcPts val="0"/>
                        </a:spcBef>
                        <a:spcAft>
                          <a:spcPts val="0"/>
                        </a:spcAft>
                        <a:buClrTx/>
                        <a:buSzTx/>
                        <a:buFontTx/>
                        <a:buNone/>
                        <a:defRPr/>
                      </a:pPr>
                      <a:r>
                        <a:rPr lang="en-US" altLang="zh-CN"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③</a:t>
                      </a:r>
                      <a:r>
                        <a:rPr lang="zh-CN" altLang="en-US"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为了革命</a:t>
                      </a:r>
                      <a:r>
                        <a:rPr lang="en-US" altLang="zh-CN"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牺牲与冬妮娅的爱情</a:t>
                      </a:r>
                      <a:r>
                        <a:rPr lang="en-US" altLang="zh-CN"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endParaRPr lang="zh-CN" altLang="en-US"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r>
              <a:tr h="1341755">
                <a:tc vMerge="1">
                  <a:tcPr anchor="ctr"/>
                </a:tc>
                <a:tc vMerge="1">
                  <a:tcPr anchor="ctr"/>
                </a:tc>
                <a:tc>
                  <a:txBody>
                    <a:bodyPr/>
                    <a:lstStyle/>
                    <a:p>
                      <a:pPr marL="0" marR="0" lvl="0" indent="0" algn="just" defTabSz="914400" rtl="0" eaLnBrk="1" fontAlgn="auto" latinLnBrk="0" hangingPunct="1">
                        <a:lnSpc>
                          <a:spcPct val="150000"/>
                        </a:lnSpc>
                        <a:spcBef>
                          <a:spcPts val="0"/>
                        </a:spcBef>
                        <a:spcAft>
                          <a:spcPts val="0"/>
                        </a:spcAft>
                        <a:buClrTx/>
                        <a:buSzTx/>
                        <a:buFontTx/>
                        <a:buNone/>
                        <a:defRPr/>
                      </a:pPr>
                      <a:r>
                        <a:rPr lang="zh-CN" altLang="en-US"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具有钢铁般的意志</a:t>
                      </a:r>
                      <a:endParaRPr lang="zh-CN" altLang="en-US"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c>
                  <a:txBody>
                    <a:bodyPr/>
                    <a:lstStyle/>
                    <a:p>
                      <a:pPr marL="0" marR="0" lvl="0" indent="0" algn="just" defTabSz="914400" rtl="0" eaLnBrk="1" fontAlgn="auto" latinLnBrk="0" hangingPunct="1">
                        <a:lnSpc>
                          <a:spcPct val="150000"/>
                        </a:lnSpc>
                        <a:spcBef>
                          <a:spcPts val="0"/>
                        </a:spcBef>
                        <a:spcAft>
                          <a:spcPts val="0"/>
                        </a:spcAft>
                        <a:buClrTx/>
                        <a:buSzTx/>
                        <a:buFontTx/>
                        <a:buNone/>
                        <a:defRPr/>
                      </a:pPr>
                      <a:r>
                        <a:rPr lang="zh-CN" altLang="en-US"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筑铁路时</a:t>
                      </a:r>
                      <a:r>
                        <a:rPr lang="en-US" altLang="zh-CN"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带领“潘克拉托夫小分队”克服种种困难</a:t>
                      </a:r>
                      <a:r>
                        <a:rPr lang="en-US" altLang="zh-CN"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疯狂地工作着</a:t>
                      </a:r>
                      <a:r>
                        <a:rPr lang="en-US" altLang="zh-CN"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endParaRPr lang="zh-CN" altLang="en-US"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r>
              <a:tr h="1082040">
                <a:tc vMerge="1">
                  <a:tcPr anchor="ctr"/>
                </a:tc>
                <a:tc vMerge="1">
                  <a:tcPr anchor="ctr"/>
                </a:tc>
                <a:tc>
                  <a:txBody>
                    <a:bodyPr/>
                    <a:lstStyle/>
                    <a:p>
                      <a:pPr marL="0" marR="0" lvl="0" indent="0" algn="just" defTabSz="914400" rtl="0" eaLnBrk="1" fontAlgn="auto" latinLnBrk="0" hangingPunct="1">
                        <a:lnSpc>
                          <a:spcPct val="150000"/>
                        </a:lnSpc>
                        <a:spcBef>
                          <a:spcPts val="0"/>
                        </a:spcBef>
                        <a:spcAft>
                          <a:spcPts val="0"/>
                        </a:spcAft>
                        <a:buClrTx/>
                        <a:buSzTx/>
                        <a:buFontTx/>
                        <a:buNone/>
                        <a:defRPr/>
                      </a:pPr>
                      <a:r>
                        <a:rPr lang="zh-CN" altLang="en-US"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顽强奋斗</a:t>
                      </a:r>
                      <a:r>
                        <a:rPr lang="en-US" altLang="zh-CN"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乐观豁达</a:t>
                      </a:r>
                      <a:endParaRPr lang="zh-CN" altLang="en-US"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c>
                  <a:txBody>
                    <a:bodyPr/>
                    <a:lstStyle/>
                    <a:p>
                      <a:pPr marL="0" marR="0" lvl="0" indent="0" algn="just" defTabSz="914400" rtl="0" eaLnBrk="1" fontAlgn="auto" latinLnBrk="0" hangingPunct="1">
                        <a:lnSpc>
                          <a:spcPct val="150000"/>
                        </a:lnSpc>
                        <a:spcBef>
                          <a:spcPts val="0"/>
                        </a:spcBef>
                        <a:spcAft>
                          <a:spcPts val="0"/>
                        </a:spcAft>
                        <a:buClrTx/>
                        <a:buSzTx/>
                        <a:buFontTx/>
                        <a:buNone/>
                        <a:defRPr/>
                      </a:pPr>
                      <a:r>
                        <a:rPr lang="zh-CN" altLang="en-US"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死神的黑色翅膀曾三次触及过他</a:t>
                      </a:r>
                      <a:r>
                        <a:rPr lang="en-US" altLang="zh-CN"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但他坚持写作并乐观地安慰妻子达雅</a:t>
                      </a:r>
                      <a:r>
                        <a:rPr lang="en-US" altLang="zh-CN"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endParaRPr lang="zh-CN" altLang="en-US"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r>
            </a:tbl>
          </a:graphicData>
        </a:graphic>
      </p:graphicFrame>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13658" y="1554370"/>
            <a:ext cx="8389149" cy="542353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720090" algn="just">
              <a:lnSpc>
                <a:spcPct val="150000"/>
              </a:lnSpc>
              <a:spcAft>
                <a:spcPts val="0"/>
              </a:spcAft>
            </a:pP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冬天过去了</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窗外已春意盎然</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他动完了最后一次手术</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总算死里逃生</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但已毫无血色</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他觉得自己再也不能待在医院里了</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他在各种病人的痛苦和垂死者的呻吟</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哀号之中生活了这么长的时间</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这比忍受自身的痛苦更为艰难</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医生建议他再做一次手术</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他冷冷地</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生硬地说</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到此为止</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我可够了</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我已经向科学献出了我的一部分鲜血</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剩下的留给我做点别的事吧</a:t>
            </a:r>
            <a:r>
              <a:rPr lang="en-US" altLang="zh-CN" sz="2100" kern="100" dirty="0" smtClean="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kern="100" dirty="0" smtClean="0">
              <a:latin typeface="Times New Roman" panose="02020603050405020304" pitchFamily="18" charset="0"/>
              <a:ea typeface="微软雅黑" panose="020B0503020204020204" pitchFamily="34" charset="-122"/>
              <a:cs typeface="Times New Roman" panose="02020603050405020304" pitchFamily="18" charset="0"/>
            </a:endParaRPr>
          </a:p>
          <a:p>
            <a:pPr indent="720090" algn="just">
              <a:lnSpc>
                <a:spcPct val="150000"/>
              </a:lnSpc>
              <a:spcAft>
                <a:spcPts val="0"/>
              </a:spcAft>
            </a:pPr>
            <a:r>
              <a:rPr lang="zh-CN" altLang="en-US" sz="2100" kern="100" dirty="0" smtClean="0">
                <a:latin typeface="Times New Roman" panose="02020603050405020304" pitchFamily="18" charset="0"/>
                <a:ea typeface="微软雅黑" panose="020B0503020204020204" pitchFamily="34" charset="-122"/>
                <a:cs typeface="Times New Roman" panose="02020603050405020304" pitchFamily="18" charset="0"/>
              </a:rPr>
              <a:t>上面</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的文字节选自</a:t>
            </a:r>
            <a:r>
              <a:rPr lang="en-US" altLang="zh-CN" sz="2100" u="sng" kern="100" dirty="0" smtClean="0">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文中的“他”</a:t>
            </a:r>
            <a:r>
              <a:rPr lang="zh-CN" altLang="en-US" sz="2100" kern="100" dirty="0" smtClean="0">
                <a:latin typeface="Times New Roman" panose="02020603050405020304" pitchFamily="18" charset="0"/>
                <a:ea typeface="微软雅黑" panose="020B0503020204020204" pitchFamily="34" charset="-122"/>
                <a:cs typeface="Times New Roman" panose="02020603050405020304" pitchFamily="18" charset="0"/>
              </a:rPr>
              <a:t>是</a:t>
            </a:r>
            <a:r>
              <a:rPr lang="en-US" altLang="zh-CN" sz="2100" u="sng" kern="100" dirty="0" smtClean="0">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2100" kern="10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请从选文中概括出“他”的性格特点</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至少两点</a:t>
            </a:r>
            <a:r>
              <a:rPr lang="en-US" altLang="zh-CN" sz="2100" kern="100" dirty="0" smtClean="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kern="100" dirty="0" smtClean="0">
              <a:latin typeface="Times New Roman" panose="02020603050405020304" pitchFamily="18" charset="0"/>
              <a:ea typeface="微软雅黑" panose="020B0503020204020204" pitchFamily="34" charset="-122"/>
              <a:cs typeface="Times New Roman" panose="02020603050405020304" pitchFamily="18" charset="0"/>
            </a:endParaRPr>
          </a:p>
          <a:p>
            <a:pPr indent="720090" algn="just">
              <a:lnSpc>
                <a:spcPct val="150000"/>
              </a:lnSpc>
              <a:spcAft>
                <a:spcPts val="0"/>
              </a:spcAft>
            </a:pPr>
            <a:r>
              <a:rPr lang="zh-CN" altLang="en-US" sz="21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钢铁</a:t>
            </a:r>
            <a:r>
              <a:rPr lang="zh-CN" altLang="en-US" sz="21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般的意志</a:t>
            </a:r>
            <a:r>
              <a:rPr lang="en-US" altLang="zh-CN" sz="21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与命运抗争的顽强品质</a:t>
            </a:r>
            <a:r>
              <a:rPr lang="en-US" altLang="zh-CN" sz="21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为理想而奋斗的高贵精神</a:t>
            </a:r>
            <a:r>
              <a:rPr lang="en-US" altLang="zh-CN" sz="21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endParaRPr lang="zh-CN" altLang="en-US" sz="21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2" name="矩形 1"/>
          <p:cNvSpPr/>
          <p:nvPr/>
        </p:nvSpPr>
        <p:spPr>
          <a:xfrm>
            <a:off x="3581653" y="4487929"/>
            <a:ext cx="2316480" cy="414020"/>
          </a:xfrm>
          <a:prstGeom prst="rect">
            <a:avLst/>
          </a:prstGeom>
        </p:spPr>
        <p:txBody>
          <a:bodyPr wrap="none">
            <a:spAutoFit/>
          </a:bodyPr>
          <a:lstStyle/>
          <a:p>
            <a:r>
              <a:rPr lang="zh-CN" altLang="en-US" sz="21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钢铁是怎样炼成的</a:t>
            </a:r>
            <a:endParaRPr lang="zh-CN" altLang="en-US" sz="2100" dirty="0">
              <a:solidFill>
                <a:srgbClr val="C00000"/>
              </a:solidFill>
            </a:endParaRPr>
          </a:p>
        </p:txBody>
      </p:sp>
      <p:sp>
        <p:nvSpPr>
          <p:cNvPr id="4" name="矩形 3"/>
          <p:cNvSpPr/>
          <p:nvPr/>
        </p:nvSpPr>
        <p:spPr>
          <a:xfrm>
            <a:off x="778582" y="4967429"/>
            <a:ext cx="1609725" cy="414020"/>
          </a:xfrm>
          <a:prstGeom prst="rect">
            <a:avLst/>
          </a:prstGeom>
        </p:spPr>
        <p:txBody>
          <a:bodyPr wrap="none">
            <a:spAutoFit/>
          </a:bodyPr>
          <a:lstStyle/>
          <a:p>
            <a:r>
              <a:rPr lang="zh-CN" altLang="en-US" sz="21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保尔</a:t>
            </a:r>
            <a:r>
              <a:rPr lang="en-US" altLang="zh-CN" sz="21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柯察金</a:t>
            </a:r>
            <a:endParaRPr lang="zh-CN" altLang="en-US" sz="2100" dirty="0">
              <a:solidFill>
                <a:srgbClr val="C0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nvGraphicFramePr>
        <p:xfrm>
          <a:off x="262282" y="1545973"/>
          <a:ext cx="8642350" cy="4344670"/>
        </p:xfrm>
        <a:graphic>
          <a:graphicData uri="http://schemas.openxmlformats.org/drawingml/2006/table">
            <a:tbl>
              <a:tblPr firstRow="1" bandRow="1">
                <a:tableStyleId>{5DA37D80-6434-44D0-A028-1B22A696006F}</a:tableStyleId>
              </a:tblPr>
              <a:tblGrid>
                <a:gridCol w="937895"/>
                <a:gridCol w="1146810"/>
                <a:gridCol w="3117850"/>
                <a:gridCol w="3439795"/>
              </a:tblGrid>
              <a:tr h="514350">
                <a:tc>
                  <a:txBody>
                    <a:bodyPr/>
                    <a:lstStyle/>
                    <a:p>
                      <a:pPr marL="0" marR="0" lvl="0" indent="0" algn="ctr" defTabSz="914400" rtl="0" eaLnBrk="1" fontAlgn="auto" latinLnBrk="0" hangingPunct="1">
                        <a:lnSpc>
                          <a:spcPct val="150000"/>
                        </a:lnSpc>
                        <a:spcBef>
                          <a:spcPts val="0"/>
                        </a:spcBef>
                        <a:spcAft>
                          <a:spcPts val="0"/>
                        </a:spcAft>
                        <a:buClrTx/>
                        <a:buSzTx/>
                        <a:buFontTx/>
                        <a:buNone/>
                        <a:defRPr/>
                      </a:pPr>
                      <a:r>
                        <a:rPr lang="zh-CN" altLang="en-US" sz="195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人物</a:t>
                      </a:r>
                      <a:endParaRPr lang="zh-CN" altLang="en-US" sz="195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c>
                  <a:txBody>
                    <a:bodyPr/>
                    <a:lstStyle/>
                    <a:p>
                      <a:pPr marL="0" marR="0" lvl="0" indent="0" algn="ctr" defTabSz="914400" rtl="0" eaLnBrk="1" fontAlgn="auto" latinLnBrk="0" hangingPunct="1">
                        <a:lnSpc>
                          <a:spcPct val="150000"/>
                        </a:lnSpc>
                        <a:spcBef>
                          <a:spcPts val="0"/>
                        </a:spcBef>
                        <a:spcAft>
                          <a:spcPts val="0"/>
                        </a:spcAft>
                        <a:buClrTx/>
                        <a:buSzTx/>
                        <a:buFontTx/>
                        <a:buNone/>
                        <a:defRPr/>
                      </a:pPr>
                      <a:r>
                        <a:rPr lang="zh-CN" altLang="en-US" sz="195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人物身份</a:t>
                      </a:r>
                      <a:endParaRPr lang="zh-CN" altLang="en-US" sz="195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c>
                  <a:txBody>
                    <a:bodyPr/>
                    <a:lstStyle/>
                    <a:p>
                      <a:pPr marL="0" marR="0" lvl="0" indent="0" algn="ctr" defTabSz="914400" rtl="0" eaLnBrk="1" fontAlgn="auto" latinLnBrk="0" hangingPunct="1">
                        <a:lnSpc>
                          <a:spcPct val="150000"/>
                        </a:lnSpc>
                        <a:spcBef>
                          <a:spcPts val="0"/>
                        </a:spcBef>
                        <a:spcAft>
                          <a:spcPts val="0"/>
                        </a:spcAft>
                        <a:buClrTx/>
                        <a:buSzTx/>
                        <a:buFontTx/>
                        <a:buNone/>
                        <a:defRPr/>
                      </a:pPr>
                      <a:r>
                        <a:rPr lang="zh-CN" altLang="en-US" sz="195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性格特征</a:t>
                      </a:r>
                      <a:endParaRPr lang="zh-CN" altLang="en-US" sz="195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c>
                  <a:txBody>
                    <a:bodyPr/>
                    <a:lstStyle/>
                    <a:p>
                      <a:pPr marL="0" marR="0" lvl="0" indent="0" algn="ctr" defTabSz="914400" rtl="0" eaLnBrk="1" fontAlgn="auto" latinLnBrk="0" hangingPunct="1">
                        <a:lnSpc>
                          <a:spcPct val="150000"/>
                        </a:lnSpc>
                        <a:spcBef>
                          <a:spcPts val="0"/>
                        </a:spcBef>
                        <a:spcAft>
                          <a:spcPts val="0"/>
                        </a:spcAft>
                        <a:buClrTx/>
                        <a:buSzTx/>
                        <a:buFontTx/>
                        <a:buNone/>
                        <a:defRPr/>
                      </a:pPr>
                      <a:r>
                        <a:rPr lang="zh-CN" altLang="en-US" sz="195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相关情节</a:t>
                      </a:r>
                      <a:endParaRPr lang="zh-CN" altLang="en-US" sz="195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r>
              <a:tr h="960120">
                <a:tc rowSpan="3">
                  <a:txBody>
                    <a:bodyPr/>
                    <a:lstStyle/>
                    <a:p>
                      <a:pPr algn="ctr">
                        <a:lnSpc>
                          <a:spcPct val="150000"/>
                        </a:lnSpc>
                      </a:pPr>
                      <a:r>
                        <a:rPr lang="zh-CN" altLang="en-US" sz="1950" b="0" dirty="0" smtClean="0">
                          <a:latin typeface="Times New Roman" panose="02020603050405020304" pitchFamily="18" charset="0"/>
                          <a:ea typeface="微软雅黑" panose="020B0503020204020204" pitchFamily="34" charset="-122"/>
                          <a:cs typeface="Times New Roman" panose="02020603050405020304" pitchFamily="18" charset="0"/>
                        </a:rPr>
                        <a:t>朱赫来</a:t>
                      </a:r>
                      <a:endParaRPr lang="zh-CN" altLang="en-US" sz="1950" b="0" dirty="0">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c rowSpan="3">
                  <a:txBody>
                    <a:bodyPr/>
                    <a:lstStyle/>
                    <a:p>
                      <a:pPr marL="0" marR="0" lvl="0" indent="0" algn="just" defTabSz="914400" rtl="0" eaLnBrk="1" fontAlgn="auto" latinLnBrk="0" hangingPunct="1">
                        <a:lnSpc>
                          <a:spcPct val="150000"/>
                        </a:lnSpc>
                        <a:spcBef>
                          <a:spcPts val="0"/>
                        </a:spcBef>
                        <a:spcAft>
                          <a:spcPts val="0"/>
                        </a:spcAft>
                        <a:buClrTx/>
                        <a:buSzTx/>
                        <a:buFontTx/>
                        <a:buNone/>
                        <a:defRPr/>
                      </a:pPr>
                      <a:r>
                        <a:rPr lang="zh-CN" altLang="en-US"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水兵</a:t>
                      </a:r>
                      <a:r>
                        <a:rPr lang="en-US" altLang="zh-CN"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党的地下工作者</a:t>
                      </a:r>
                      <a:r>
                        <a:rPr lang="en-US" altLang="zh-CN"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省肃反委员会主席</a:t>
                      </a:r>
                      <a:r>
                        <a:rPr lang="en-US" altLang="zh-CN"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军区特勤部副部长</a:t>
                      </a:r>
                      <a:endParaRPr lang="zh-CN" altLang="en-US"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c>
                  <a:txBody>
                    <a:bodyPr/>
                    <a:lstStyle/>
                    <a:p>
                      <a:pPr marL="0" marR="0" lvl="0" indent="0" algn="just" defTabSz="914400" rtl="0" eaLnBrk="1" fontAlgn="auto" latinLnBrk="0" hangingPunct="1">
                        <a:lnSpc>
                          <a:spcPct val="150000"/>
                        </a:lnSpc>
                        <a:spcBef>
                          <a:spcPts val="0"/>
                        </a:spcBef>
                        <a:spcAft>
                          <a:spcPts val="0"/>
                        </a:spcAft>
                        <a:buClrTx/>
                        <a:buSzTx/>
                        <a:buFontTx/>
                        <a:buNone/>
                        <a:defRPr/>
                      </a:pPr>
                      <a:r>
                        <a:rPr lang="zh-CN" altLang="en-US"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革命的引路人</a:t>
                      </a:r>
                      <a:endParaRPr lang="zh-CN" altLang="en-US"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c>
                  <a:txBody>
                    <a:bodyPr/>
                    <a:lstStyle/>
                    <a:p>
                      <a:pPr marL="0" marR="0" lvl="0" indent="0" algn="just" defTabSz="914400" rtl="0" eaLnBrk="1" fontAlgn="auto" latinLnBrk="0" hangingPunct="1">
                        <a:lnSpc>
                          <a:spcPct val="150000"/>
                        </a:lnSpc>
                        <a:spcBef>
                          <a:spcPts val="0"/>
                        </a:spcBef>
                        <a:spcAft>
                          <a:spcPts val="0"/>
                        </a:spcAft>
                        <a:buClrTx/>
                        <a:buSzTx/>
                        <a:buFontTx/>
                        <a:buNone/>
                        <a:defRPr/>
                      </a:pPr>
                      <a:r>
                        <a:rPr lang="zh-CN" altLang="en-US"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引导像保尔一样的年轻人走上革命道路</a:t>
                      </a:r>
                      <a:r>
                        <a:rPr lang="en-US" altLang="zh-CN"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endParaRPr lang="zh-CN" altLang="en-US"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r>
              <a:tr h="1464310">
                <a:tc vMerge="1">
                  <a:tcPr anchor="ctr"/>
                </a:tc>
                <a:tc vMerge="1">
                  <a:tcPr anchor="ctr"/>
                </a:tc>
                <a:tc>
                  <a:txBody>
                    <a:bodyPr/>
                    <a:lstStyle/>
                    <a:p>
                      <a:pPr marL="0" marR="0" lvl="0" indent="0" algn="just" defTabSz="914400" rtl="0" eaLnBrk="1" fontAlgn="auto" latinLnBrk="0" hangingPunct="1">
                        <a:lnSpc>
                          <a:spcPct val="150000"/>
                        </a:lnSpc>
                        <a:spcBef>
                          <a:spcPts val="0"/>
                        </a:spcBef>
                        <a:spcAft>
                          <a:spcPts val="0"/>
                        </a:spcAft>
                        <a:buClrTx/>
                        <a:buSzTx/>
                        <a:buFontTx/>
                        <a:buNone/>
                        <a:defRPr/>
                      </a:pPr>
                      <a:r>
                        <a:rPr lang="zh-CN" altLang="en-US"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无私奉献</a:t>
                      </a:r>
                      <a:r>
                        <a:rPr lang="en-US" altLang="zh-CN"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关爱他人</a:t>
                      </a:r>
                      <a:endParaRPr lang="zh-CN" altLang="en-US"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c>
                  <a:txBody>
                    <a:bodyPr/>
                    <a:lstStyle/>
                    <a:p>
                      <a:pPr marL="0" marR="0" lvl="0" indent="0" algn="just" defTabSz="914400" rtl="0" eaLnBrk="1" fontAlgn="auto" latinLnBrk="0" hangingPunct="1">
                        <a:lnSpc>
                          <a:spcPct val="150000"/>
                        </a:lnSpc>
                        <a:spcBef>
                          <a:spcPts val="0"/>
                        </a:spcBef>
                        <a:spcAft>
                          <a:spcPts val="0"/>
                        </a:spcAft>
                        <a:buClrTx/>
                        <a:buSzTx/>
                        <a:buFontTx/>
                        <a:buNone/>
                        <a:defRPr/>
                      </a:pPr>
                      <a:r>
                        <a:rPr lang="zh-CN" altLang="en-US"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修路视察时</a:t>
                      </a:r>
                      <a:r>
                        <a:rPr lang="en-US" altLang="zh-CN"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送给保尔一双靴子和一把毛瑟枪</a:t>
                      </a:r>
                      <a:r>
                        <a:rPr lang="en-US" altLang="zh-CN"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endParaRPr lang="zh-CN" altLang="en-US"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r>
              <a:tr h="1405890">
                <a:tc vMerge="1">
                  <a:tcPr anchor="ctr"/>
                </a:tc>
                <a:tc vMerge="1">
                  <a:tcPr anchor="ctr"/>
                </a:tc>
                <a:tc>
                  <a:txBody>
                    <a:bodyPr/>
                    <a:lstStyle/>
                    <a:p>
                      <a:pPr marL="0" marR="0" lvl="0" indent="0" algn="just" defTabSz="914400" rtl="0" eaLnBrk="1" fontAlgn="auto" latinLnBrk="0" hangingPunct="1">
                        <a:lnSpc>
                          <a:spcPct val="150000"/>
                        </a:lnSpc>
                        <a:spcBef>
                          <a:spcPts val="0"/>
                        </a:spcBef>
                        <a:spcAft>
                          <a:spcPts val="0"/>
                        </a:spcAft>
                        <a:buClrTx/>
                        <a:buSzTx/>
                        <a:buFontTx/>
                        <a:buNone/>
                        <a:defRPr/>
                      </a:pPr>
                      <a:r>
                        <a:rPr lang="zh-CN" altLang="en-US"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有坚定的革命信念</a:t>
                      </a:r>
                      <a:r>
                        <a:rPr lang="en-US" altLang="zh-CN"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坚强</a:t>
                      </a:r>
                      <a:r>
                        <a:rPr lang="en-US" altLang="zh-CN"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刚毅</a:t>
                      </a:r>
                      <a:r>
                        <a:rPr lang="en-US" altLang="zh-CN"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有很强的组织领导才能</a:t>
                      </a:r>
                      <a:endParaRPr lang="zh-CN" altLang="en-US"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c>
                  <a:txBody>
                    <a:bodyPr/>
                    <a:lstStyle/>
                    <a:p>
                      <a:pPr marL="0" marR="0" lvl="0" indent="0" algn="just" defTabSz="914400" rtl="0" eaLnBrk="1" fontAlgn="auto" latinLnBrk="0" hangingPunct="1">
                        <a:lnSpc>
                          <a:spcPct val="150000"/>
                        </a:lnSpc>
                        <a:spcBef>
                          <a:spcPts val="0"/>
                        </a:spcBef>
                        <a:spcAft>
                          <a:spcPts val="0"/>
                        </a:spcAft>
                        <a:buClrTx/>
                        <a:buSzTx/>
                        <a:buFontTx/>
                        <a:buNone/>
                        <a:defRPr/>
                      </a:pPr>
                      <a:r>
                        <a:rPr lang="zh-CN" altLang="en-US"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他对自己所走的道路十分了解</a:t>
                      </a:r>
                      <a:r>
                        <a:rPr lang="en-US" altLang="zh-CN"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对敌人极度憎恨</a:t>
                      </a:r>
                      <a:r>
                        <a:rPr lang="en-US" altLang="zh-CN"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坚决和剥削者作斗争</a:t>
                      </a:r>
                      <a:r>
                        <a:rPr lang="en-US" altLang="zh-CN"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endParaRPr lang="zh-CN" altLang="en-US"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r>
            </a:tbl>
          </a:graphicData>
        </a:graphic>
      </p:graphicFrame>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nvGraphicFramePr>
        <p:xfrm>
          <a:off x="262282" y="1545973"/>
          <a:ext cx="8642350" cy="4484370"/>
        </p:xfrm>
        <a:graphic>
          <a:graphicData uri="http://schemas.openxmlformats.org/drawingml/2006/table">
            <a:tbl>
              <a:tblPr firstRow="1" bandRow="1">
                <a:tableStyleId>{5DA37D80-6434-44D0-A028-1B22A696006F}</a:tableStyleId>
              </a:tblPr>
              <a:tblGrid>
                <a:gridCol w="937895"/>
                <a:gridCol w="2057400"/>
                <a:gridCol w="2635885"/>
                <a:gridCol w="3011170"/>
              </a:tblGrid>
              <a:tr h="563880">
                <a:tc>
                  <a:txBody>
                    <a:bodyPr/>
                    <a:lstStyle/>
                    <a:p>
                      <a:pPr marL="0" marR="0" lvl="0" indent="0" algn="ctr" defTabSz="914400" rtl="0" eaLnBrk="1" fontAlgn="auto" latinLnBrk="0" hangingPunct="1">
                        <a:lnSpc>
                          <a:spcPct val="150000"/>
                        </a:lnSpc>
                        <a:spcBef>
                          <a:spcPts val="0"/>
                        </a:spcBef>
                        <a:spcAft>
                          <a:spcPts val="0"/>
                        </a:spcAft>
                        <a:buClrTx/>
                        <a:buSzTx/>
                        <a:buFontTx/>
                        <a:buNone/>
                        <a:defRPr/>
                      </a:pPr>
                      <a:r>
                        <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人物</a:t>
                      </a:r>
                      <a:endPar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c>
                  <a:txBody>
                    <a:bodyPr/>
                    <a:lstStyle/>
                    <a:p>
                      <a:pPr marL="0" marR="0" lvl="0" indent="0" algn="ctr" defTabSz="914400" rtl="0" eaLnBrk="1" fontAlgn="auto" latinLnBrk="0" hangingPunct="1">
                        <a:lnSpc>
                          <a:spcPct val="150000"/>
                        </a:lnSpc>
                        <a:spcBef>
                          <a:spcPts val="0"/>
                        </a:spcBef>
                        <a:spcAft>
                          <a:spcPts val="0"/>
                        </a:spcAft>
                        <a:buClrTx/>
                        <a:buSzTx/>
                        <a:buFontTx/>
                        <a:buNone/>
                        <a:defRPr/>
                      </a:pPr>
                      <a:r>
                        <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人物身份</a:t>
                      </a:r>
                      <a:endPar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c>
                  <a:txBody>
                    <a:bodyPr/>
                    <a:lstStyle/>
                    <a:p>
                      <a:pPr marL="0" marR="0" lvl="0" indent="0" algn="ctr" defTabSz="914400" rtl="0" eaLnBrk="1" fontAlgn="auto" latinLnBrk="0" hangingPunct="1">
                        <a:lnSpc>
                          <a:spcPct val="150000"/>
                        </a:lnSpc>
                        <a:spcBef>
                          <a:spcPts val="0"/>
                        </a:spcBef>
                        <a:spcAft>
                          <a:spcPts val="0"/>
                        </a:spcAft>
                        <a:buClrTx/>
                        <a:buSzTx/>
                        <a:buFontTx/>
                        <a:buNone/>
                        <a:defRPr/>
                      </a:pPr>
                      <a:r>
                        <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性格特征</a:t>
                      </a:r>
                      <a:endPar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c>
                  <a:txBody>
                    <a:bodyPr/>
                    <a:lstStyle/>
                    <a:p>
                      <a:pPr marL="0" marR="0" lvl="0" indent="0" algn="ctr" defTabSz="914400" rtl="0" eaLnBrk="1" fontAlgn="auto" latinLnBrk="0" hangingPunct="1">
                        <a:lnSpc>
                          <a:spcPct val="150000"/>
                        </a:lnSpc>
                        <a:spcBef>
                          <a:spcPts val="0"/>
                        </a:spcBef>
                        <a:spcAft>
                          <a:spcPts val="0"/>
                        </a:spcAft>
                        <a:buClrTx/>
                        <a:buSzTx/>
                        <a:buFontTx/>
                        <a:buNone/>
                        <a:defRPr/>
                      </a:pPr>
                      <a:r>
                        <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相关情节</a:t>
                      </a:r>
                      <a:endPar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r>
              <a:tr h="1931670">
                <a:tc>
                  <a:txBody>
                    <a:bodyPr/>
                    <a:lstStyle/>
                    <a:p>
                      <a:pPr marL="0" marR="0" lvl="0" indent="0" algn="ctr" defTabSz="914400" rtl="0" eaLnBrk="1" fontAlgn="auto" latinLnBrk="0" hangingPunct="1">
                        <a:lnSpc>
                          <a:spcPct val="150000"/>
                        </a:lnSpc>
                        <a:spcBef>
                          <a:spcPts val="0"/>
                        </a:spcBef>
                        <a:spcAft>
                          <a:spcPts val="0"/>
                        </a:spcAft>
                        <a:buClrTx/>
                        <a:buSzTx/>
                        <a:buFontTx/>
                        <a:buNone/>
                        <a:defRPr/>
                      </a:pP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谢廖沙</a:t>
                      </a:r>
                      <a:endPar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c>
                  <a:txBody>
                    <a:bodyPr/>
                    <a:lstStyle/>
                    <a:p>
                      <a:pPr marL="0" marR="0" lvl="0" indent="0" algn="just" defTabSz="914400" rtl="0" eaLnBrk="1" fontAlgn="auto" latinLnBrk="0" hangingPunct="1">
                        <a:lnSpc>
                          <a:spcPct val="150000"/>
                        </a:lnSpc>
                        <a:spcBef>
                          <a:spcPts val="0"/>
                        </a:spcBef>
                        <a:spcAft>
                          <a:spcPts val="0"/>
                        </a:spcAft>
                        <a:buClrTx/>
                        <a:buSzTx/>
                        <a:buFontTx/>
                        <a:buNone/>
                        <a:defRPr/>
                      </a:pP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红军战士</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共青团乌克兰区委会书记</a:t>
                      </a:r>
                      <a:endPar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c>
                  <a:txBody>
                    <a:bodyPr/>
                    <a:lstStyle/>
                    <a:p>
                      <a:pPr marL="0" marR="0" lvl="0" indent="0" algn="just" defTabSz="914400" rtl="0" eaLnBrk="1" fontAlgn="auto" latinLnBrk="0" hangingPunct="1">
                        <a:lnSpc>
                          <a:spcPct val="150000"/>
                        </a:lnSpc>
                        <a:spcBef>
                          <a:spcPts val="0"/>
                        </a:spcBef>
                        <a:spcAft>
                          <a:spcPts val="0"/>
                        </a:spcAft>
                        <a:buClrTx/>
                        <a:buSzTx/>
                        <a:buFontTx/>
                        <a:buNone/>
                        <a:defRPr/>
                      </a:pP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顽强不屈</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具有高尚的革命热情和自我献身的精神</a:t>
                      </a:r>
                      <a:endPar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c>
                  <a:txBody>
                    <a:bodyPr/>
                    <a:lstStyle/>
                    <a:p>
                      <a:pPr marL="0" marR="0" lvl="0" indent="0" algn="just" defTabSz="914400" rtl="0" eaLnBrk="1" fontAlgn="auto" latinLnBrk="0" hangingPunct="1">
                        <a:lnSpc>
                          <a:spcPct val="150000"/>
                        </a:lnSpc>
                        <a:spcBef>
                          <a:spcPts val="0"/>
                        </a:spcBef>
                        <a:spcAft>
                          <a:spcPts val="0"/>
                        </a:spcAft>
                        <a:buClrTx/>
                        <a:buSzTx/>
                        <a:buFontTx/>
                        <a:buNone/>
                        <a:defRPr/>
                      </a:pP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在一次战斗中不幸中弹身亡</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endPar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r>
              <a:tr h="1988820">
                <a:tc>
                  <a:txBody>
                    <a:bodyPr/>
                    <a:lstStyle/>
                    <a:p>
                      <a:pPr marL="0" marR="0" lvl="0" indent="0" algn="ctr" defTabSz="914400" rtl="0" eaLnBrk="1" fontAlgn="auto" latinLnBrk="0" hangingPunct="1">
                        <a:lnSpc>
                          <a:spcPct val="150000"/>
                        </a:lnSpc>
                        <a:spcBef>
                          <a:spcPts val="0"/>
                        </a:spcBef>
                        <a:spcAft>
                          <a:spcPts val="0"/>
                        </a:spcAft>
                        <a:buClrTx/>
                        <a:buSzTx/>
                        <a:buFontTx/>
                        <a:buNone/>
                        <a:defRPr/>
                      </a:pP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冬妮娅</a:t>
                      </a:r>
                      <a:endPar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c>
                  <a:txBody>
                    <a:bodyPr/>
                    <a:lstStyle/>
                    <a:p>
                      <a:pPr marL="0" marR="0" lvl="0" indent="0" algn="just" defTabSz="914400" rtl="0" eaLnBrk="1" fontAlgn="auto" latinLnBrk="0" hangingPunct="1">
                        <a:lnSpc>
                          <a:spcPct val="150000"/>
                        </a:lnSpc>
                        <a:spcBef>
                          <a:spcPts val="0"/>
                        </a:spcBef>
                        <a:spcAft>
                          <a:spcPts val="0"/>
                        </a:spcAft>
                        <a:buClrTx/>
                        <a:buSzTx/>
                        <a:buFontTx/>
                        <a:buNone/>
                        <a:defRPr/>
                      </a:pP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林务官的女儿</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保尔的初恋</a:t>
                      </a:r>
                      <a:endPar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c>
                  <a:txBody>
                    <a:bodyPr/>
                    <a:lstStyle/>
                    <a:p>
                      <a:pPr marL="0" marR="0" lvl="0" indent="0" algn="just" defTabSz="914400" rtl="0" eaLnBrk="1" fontAlgn="auto" latinLnBrk="0" hangingPunct="1">
                        <a:lnSpc>
                          <a:spcPct val="150000"/>
                        </a:lnSpc>
                        <a:spcBef>
                          <a:spcPts val="0"/>
                        </a:spcBef>
                        <a:spcAft>
                          <a:spcPts val="0"/>
                        </a:spcAft>
                        <a:buClrTx/>
                        <a:buSzTx/>
                        <a:buFontTx/>
                        <a:buNone/>
                        <a:defRPr/>
                      </a:pP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善良</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大方</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热情</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身上有着强烈的小资产阶级情调</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贪图安逸生活</a:t>
                      </a:r>
                      <a:endPar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c>
                  <a:txBody>
                    <a:bodyPr/>
                    <a:lstStyle/>
                    <a:p>
                      <a:pPr marL="0" marR="0" lvl="0" indent="0" algn="just" defTabSz="914400" rtl="0" eaLnBrk="1" fontAlgn="auto" latinLnBrk="0" hangingPunct="1">
                        <a:lnSpc>
                          <a:spcPct val="150000"/>
                        </a:lnSpc>
                        <a:spcBef>
                          <a:spcPts val="0"/>
                        </a:spcBef>
                        <a:spcAft>
                          <a:spcPts val="0"/>
                        </a:spcAft>
                        <a:buClrTx/>
                        <a:buSzTx/>
                        <a:buFontTx/>
                        <a:buNone/>
                        <a:defRPr/>
                      </a:pP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保尔年轻时的恋人</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没有嘲弄和侮辱保尔</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但由于贪图安逸的生活</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沦落为时代的落伍者和寄生虫</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endPar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r>
            </a:tbl>
          </a:graphicData>
        </a:graphic>
      </p:graphicFrame>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nvGraphicFramePr>
        <p:xfrm>
          <a:off x="262282" y="1545973"/>
          <a:ext cx="8642350" cy="4152265"/>
        </p:xfrm>
        <a:graphic>
          <a:graphicData uri="http://schemas.openxmlformats.org/drawingml/2006/table">
            <a:tbl>
              <a:tblPr firstRow="1" bandRow="1">
                <a:tableStyleId>{5DA37D80-6434-44D0-A028-1B22A696006F}</a:tableStyleId>
              </a:tblPr>
              <a:tblGrid>
                <a:gridCol w="1419860"/>
                <a:gridCol w="1543050"/>
                <a:gridCol w="1543050"/>
                <a:gridCol w="4136390"/>
              </a:tblGrid>
              <a:tr h="723265">
                <a:tc>
                  <a:txBody>
                    <a:bodyPr/>
                    <a:lstStyle/>
                    <a:p>
                      <a:pPr marL="0" marR="0" lvl="0" indent="0" algn="ctr" defTabSz="914400" rtl="0" eaLnBrk="1" fontAlgn="auto" latinLnBrk="0" hangingPunct="1">
                        <a:lnSpc>
                          <a:spcPct val="150000"/>
                        </a:lnSpc>
                        <a:spcBef>
                          <a:spcPts val="0"/>
                        </a:spcBef>
                        <a:spcAft>
                          <a:spcPts val="0"/>
                        </a:spcAft>
                        <a:buClrTx/>
                        <a:buSzTx/>
                        <a:buFontTx/>
                        <a:buNone/>
                        <a:defRPr/>
                      </a:pPr>
                      <a:r>
                        <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人物</a:t>
                      </a:r>
                      <a:endPar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c>
                  <a:txBody>
                    <a:bodyPr/>
                    <a:lstStyle/>
                    <a:p>
                      <a:pPr marL="0" marR="0" lvl="0" indent="0" algn="ctr" defTabSz="914400" rtl="0" eaLnBrk="1" fontAlgn="auto" latinLnBrk="0" hangingPunct="1">
                        <a:lnSpc>
                          <a:spcPct val="150000"/>
                        </a:lnSpc>
                        <a:spcBef>
                          <a:spcPts val="0"/>
                        </a:spcBef>
                        <a:spcAft>
                          <a:spcPts val="0"/>
                        </a:spcAft>
                        <a:buClrTx/>
                        <a:buSzTx/>
                        <a:buFontTx/>
                        <a:buNone/>
                        <a:defRPr/>
                      </a:pPr>
                      <a:r>
                        <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人物身份</a:t>
                      </a:r>
                      <a:endPar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c>
                  <a:txBody>
                    <a:bodyPr/>
                    <a:lstStyle/>
                    <a:p>
                      <a:pPr marL="0" marR="0" lvl="0" indent="0" algn="ctr" defTabSz="914400" rtl="0" eaLnBrk="1" fontAlgn="auto" latinLnBrk="0" hangingPunct="1">
                        <a:lnSpc>
                          <a:spcPct val="150000"/>
                        </a:lnSpc>
                        <a:spcBef>
                          <a:spcPts val="0"/>
                        </a:spcBef>
                        <a:spcAft>
                          <a:spcPts val="0"/>
                        </a:spcAft>
                        <a:buClrTx/>
                        <a:buSzTx/>
                        <a:buFontTx/>
                        <a:buNone/>
                        <a:defRPr/>
                      </a:pPr>
                      <a:r>
                        <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性格特征</a:t>
                      </a:r>
                      <a:endPar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c>
                  <a:txBody>
                    <a:bodyPr/>
                    <a:lstStyle/>
                    <a:p>
                      <a:pPr marL="0" marR="0" lvl="0" indent="0" algn="ctr" defTabSz="914400" rtl="0" eaLnBrk="1" fontAlgn="auto" latinLnBrk="0" hangingPunct="1">
                        <a:lnSpc>
                          <a:spcPct val="150000"/>
                        </a:lnSpc>
                        <a:spcBef>
                          <a:spcPts val="0"/>
                        </a:spcBef>
                        <a:spcAft>
                          <a:spcPts val="0"/>
                        </a:spcAft>
                        <a:buClrTx/>
                        <a:buSzTx/>
                        <a:buFontTx/>
                        <a:buNone/>
                        <a:defRPr/>
                      </a:pPr>
                      <a:r>
                        <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相关情节</a:t>
                      </a:r>
                      <a:endPar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r>
              <a:tr h="3429000">
                <a:tc>
                  <a:txBody>
                    <a:bodyPr/>
                    <a:lstStyle/>
                    <a:p>
                      <a:pPr marL="0" marR="0" lvl="0" indent="0" algn="ctr" defTabSz="914400" rtl="0" eaLnBrk="1" fontAlgn="auto" latinLnBrk="0" hangingPunct="1">
                        <a:lnSpc>
                          <a:spcPct val="150000"/>
                        </a:lnSpc>
                        <a:spcBef>
                          <a:spcPts val="0"/>
                        </a:spcBef>
                        <a:spcAft>
                          <a:spcPts val="0"/>
                        </a:spcAft>
                        <a:buClrTx/>
                        <a:buSzTx/>
                        <a:buFontTx/>
                        <a:buNone/>
                        <a:defRPr/>
                      </a:pP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丽达</a:t>
                      </a:r>
                      <a:endPar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p>
                      <a:pPr marL="0" marR="0" lvl="0" indent="0" algn="ctr" defTabSz="914400" rtl="0" eaLnBrk="1" fontAlgn="auto" latinLnBrk="0" hangingPunct="1">
                        <a:lnSpc>
                          <a:spcPct val="150000"/>
                        </a:lnSpc>
                        <a:spcBef>
                          <a:spcPts val="0"/>
                        </a:spcBef>
                        <a:spcAft>
                          <a:spcPts val="0"/>
                        </a:spcAft>
                        <a:buClrTx/>
                        <a:buSzTx/>
                        <a:buFontTx/>
                        <a:buNone/>
                        <a:defRPr/>
                      </a:pP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（女政委）</a:t>
                      </a:r>
                      <a:endPar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c>
                  <a:txBody>
                    <a:bodyPr/>
                    <a:lstStyle/>
                    <a:p>
                      <a:pPr marL="0" marR="0" lvl="0" indent="0" algn="just" defTabSz="914400" rtl="0" eaLnBrk="1" fontAlgn="auto" latinLnBrk="0" hangingPunct="1">
                        <a:lnSpc>
                          <a:spcPct val="150000"/>
                        </a:lnSpc>
                        <a:spcBef>
                          <a:spcPts val="0"/>
                        </a:spcBef>
                        <a:spcAft>
                          <a:spcPts val="0"/>
                        </a:spcAft>
                        <a:buClrTx/>
                        <a:buSzTx/>
                        <a:buFontTx/>
                        <a:buNone/>
                        <a:defRPr/>
                      </a:pP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红军师政治部工作人员</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共青团省委常委</a:t>
                      </a:r>
                      <a:endPar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c>
                  <a:txBody>
                    <a:bodyPr/>
                    <a:lstStyle/>
                    <a:p>
                      <a:pPr marL="0" marR="0" lvl="0" indent="0" algn="just" defTabSz="914400" rtl="0" eaLnBrk="1" fontAlgn="auto" latinLnBrk="0" hangingPunct="1">
                        <a:lnSpc>
                          <a:spcPct val="150000"/>
                        </a:lnSpc>
                        <a:spcBef>
                          <a:spcPts val="0"/>
                        </a:spcBef>
                        <a:spcAft>
                          <a:spcPts val="0"/>
                        </a:spcAft>
                        <a:buClrTx/>
                        <a:buSzTx/>
                        <a:buFontTx/>
                        <a:buNone/>
                        <a:defRPr/>
                      </a:pP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勇敢</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机智</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干练</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与保尔志同道合</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工作配合默契</a:t>
                      </a:r>
                      <a:endPar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c>
                  <a:txBody>
                    <a:bodyPr/>
                    <a:lstStyle/>
                    <a:p>
                      <a:pPr marL="0" marR="0" lvl="0" indent="0" algn="just" defTabSz="914400" rtl="0" eaLnBrk="1" fontAlgn="auto" latinLnBrk="0" hangingPunct="1">
                        <a:lnSpc>
                          <a:spcPct val="150000"/>
                        </a:lnSpc>
                        <a:spcBef>
                          <a:spcPts val="0"/>
                        </a:spcBef>
                        <a:spcAft>
                          <a:spcPts val="0"/>
                        </a:spcAft>
                        <a:buClrTx/>
                        <a:buSzTx/>
                        <a:buFontTx/>
                        <a:buNone/>
                        <a:defRPr/>
                      </a:pP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保尔在铁路工厂任团委书记时</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与团委委员丽达在工作上经常接触</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可是保尔以“牛虻”精神抵制自己对丽达产生的感情</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后来他又错把丽达的哥哥当成了她的恋人</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最后下定决心断绝了他们的感情</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因而失去了与她相爱的机会</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endPar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r>
            </a:tbl>
          </a:graphicData>
        </a:graphic>
      </p:graphicFrame>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nvGraphicFramePr>
        <p:xfrm>
          <a:off x="262282" y="1545973"/>
          <a:ext cx="8642350" cy="4323080"/>
        </p:xfrm>
        <a:graphic>
          <a:graphicData uri="http://schemas.openxmlformats.org/drawingml/2006/table">
            <a:tbl>
              <a:tblPr firstRow="1" bandRow="1">
                <a:tableStyleId>{5DA37D80-6434-44D0-A028-1B22A696006F}</a:tableStyleId>
              </a:tblPr>
              <a:tblGrid>
                <a:gridCol w="916305"/>
                <a:gridCol w="1382395"/>
                <a:gridCol w="2507615"/>
                <a:gridCol w="3836035"/>
              </a:tblGrid>
              <a:tr h="622300">
                <a:tc>
                  <a:txBody>
                    <a:bodyPr/>
                    <a:lstStyle/>
                    <a:p>
                      <a:pPr marL="0" marR="0" lvl="0" indent="0" algn="ctr" defTabSz="914400" rtl="0" eaLnBrk="1" fontAlgn="auto" latinLnBrk="0" hangingPunct="1">
                        <a:lnSpc>
                          <a:spcPct val="150000"/>
                        </a:lnSpc>
                        <a:spcBef>
                          <a:spcPts val="0"/>
                        </a:spcBef>
                        <a:spcAft>
                          <a:spcPts val="0"/>
                        </a:spcAft>
                        <a:buClrTx/>
                        <a:buSzTx/>
                        <a:buFontTx/>
                        <a:buNone/>
                        <a:defRPr/>
                      </a:pPr>
                      <a:r>
                        <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人物</a:t>
                      </a:r>
                      <a:endPar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c>
                  <a:txBody>
                    <a:bodyPr/>
                    <a:lstStyle/>
                    <a:p>
                      <a:pPr marL="0" marR="0" lvl="0" indent="0" algn="ctr" defTabSz="914400" rtl="0" eaLnBrk="1" fontAlgn="auto" latinLnBrk="0" hangingPunct="1">
                        <a:lnSpc>
                          <a:spcPct val="150000"/>
                        </a:lnSpc>
                        <a:spcBef>
                          <a:spcPts val="0"/>
                        </a:spcBef>
                        <a:spcAft>
                          <a:spcPts val="0"/>
                        </a:spcAft>
                        <a:buClrTx/>
                        <a:buSzTx/>
                        <a:buFontTx/>
                        <a:buNone/>
                        <a:defRPr/>
                      </a:pPr>
                      <a:r>
                        <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人物身份</a:t>
                      </a:r>
                      <a:endPar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c>
                  <a:txBody>
                    <a:bodyPr/>
                    <a:lstStyle/>
                    <a:p>
                      <a:pPr marL="0" marR="0" lvl="0" indent="0" algn="ctr" defTabSz="914400" rtl="0" eaLnBrk="1" fontAlgn="auto" latinLnBrk="0" hangingPunct="1">
                        <a:lnSpc>
                          <a:spcPct val="150000"/>
                        </a:lnSpc>
                        <a:spcBef>
                          <a:spcPts val="0"/>
                        </a:spcBef>
                        <a:spcAft>
                          <a:spcPts val="0"/>
                        </a:spcAft>
                        <a:buClrTx/>
                        <a:buSzTx/>
                        <a:buFontTx/>
                        <a:buNone/>
                        <a:defRPr/>
                      </a:pPr>
                      <a:r>
                        <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性格特征</a:t>
                      </a:r>
                      <a:endPar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c>
                  <a:txBody>
                    <a:bodyPr/>
                    <a:lstStyle/>
                    <a:p>
                      <a:pPr marL="0" marR="0" lvl="0" indent="0" algn="ctr" defTabSz="914400" rtl="0" eaLnBrk="1" fontAlgn="auto" latinLnBrk="0" hangingPunct="1">
                        <a:lnSpc>
                          <a:spcPct val="150000"/>
                        </a:lnSpc>
                        <a:spcBef>
                          <a:spcPts val="0"/>
                        </a:spcBef>
                        <a:spcAft>
                          <a:spcPts val="0"/>
                        </a:spcAft>
                        <a:buClrTx/>
                        <a:buSzTx/>
                        <a:buFontTx/>
                        <a:buNone/>
                        <a:defRPr/>
                      </a:pPr>
                      <a:r>
                        <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相关情节</a:t>
                      </a:r>
                      <a:endPar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r>
              <a:tr h="1988820">
                <a:tc>
                  <a:txBody>
                    <a:bodyPr/>
                    <a:lstStyle/>
                    <a:p>
                      <a:pPr marL="0" marR="0" lvl="0" indent="0" algn="ctr" defTabSz="914400" rtl="0" eaLnBrk="1" fontAlgn="auto" latinLnBrk="0" hangingPunct="1">
                        <a:lnSpc>
                          <a:spcPct val="150000"/>
                        </a:lnSpc>
                        <a:spcBef>
                          <a:spcPts val="0"/>
                        </a:spcBef>
                        <a:spcAft>
                          <a:spcPts val="0"/>
                        </a:spcAft>
                        <a:buClrTx/>
                        <a:buSzTx/>
                        <a:buFontTx/>
                        <a:buNone/>
                        <a:defRPr/>
                      </a:pP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阿尔焦姆</a:t>
                      </a:r>
                      <a:endPar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c>
                  <a:txBody>
                    <a:bodyPr/>
                    <a:lstStyle/>
                    <a:p>
                      <a:pPr marL="0" marR="0" lvl="0" indent="0" algn="just" defTabSz="914400" rtl="0" eaLnBrk="1" fontAlgn="auto" latinLnBrk="0" hangingPunct="1">
                        <a:lnSpc>
                          <a:spcPct val="150000"/>
                        </a:lnSpc>
                        <a:spcBef>
                          <a:spcPts val="0"/>
                        </a:spcBef>
                        <a:spcAft>
                          <a:spcPts val="0"/>
                        </a:spcAft>
                        <a:buClrTx/>
                        <a:buSzTx/>
                        <a:buFontTx/>
                        <a:buNone/>
                        <a:defRPr/>
                      </a:pP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保尔的哥哥</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火车司机</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市苏维埃主席</a:t>
                      </a:r>
                      <a:endPar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c>
                  <a:txBody>
                    <a:bodyPr/>
                    <a:lstStyle/>
                    <a:p>
                      <a:pPr marL="0" marR="0" lvl="0" indent="0" algn="just" defTabSz="914400" rtl="0" eaLnBrk="1" fontAlgn="auto" latinLnBrk="0" hangingPunct="1">
                        <a:lnSpc>
                          <a:spcPct val="150000"/>
                        </a:lnSpc>
                        <a:spcBef>
                          <a:spcPts val="0"/>
                        </a:spcBef>
                        <a:spcAft>
                          <a:spcPts val="0"/>
                        </a:spcAft>
                        <a:buClrTx/>
                        <a:buSzTx/>
                        <a:buFontTx/>
                        <a:buNone/>
                        <a:defRPr/>
                      </a:pP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具有工人阶级的高贵品质</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和敌人进行了不懈的斗争</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是朱赫来的得力助手</a:t>
                      </a:r>
                      <a:endPar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c>
                  <a:txBody>
                    <a:bodyPr/>
                    <a:lstStyle/>
                    <a:p>
                      <a:pPr marL="0" marR="0" lvl="0" indent="0" algn="just" defTabSz="914400" rtl="0" eaLnBrk="1" fontAlgn="auto" latinLnBrk="0" hangingPunct="1">
                        <a:lnSpc>
                          <a:spcPct val="150000"/>
                        </a:lnSpc>
                        <a:spcBef>
                          <a:spcPts val="0"/>
                        </a:spcBef>
                        <a:spcAft>
                          <a:spcPts val="0"/>
                        </a:spcAft>
                        <a:buClrTx/>
                        <a:buSzTx/>
                        <a:buFontTx/>
                        <a:buNone/>
                        <a:defRPr/>
                      </a:pP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阿尔焦姆十分爱保尔</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不让保尔受到别人的欺负</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希望保尔能成为一个不会闹事</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又有出息</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能够自力更生的人</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endPar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r>
              <a:tr h="1711960">
                <a:tc>
                  <a:txBody>
                    <a:bodyPr/>
                    <a:lstStyle/>
                    <a:p>
                      <a:pPr marL="0" marR="0" lvl="0" indent="0" algn="just" defTabSz="914400" rtl="0" eaLnBrk="1" fontAlgn="auto" latinLnBrk="0" hangingPunct="1">
                        <a:lnSpc>
                          <a:spcPct val="150000"/>
                        </a:lnSpc>
                        <a:spcBef>
                          <a:spcPts val="0"/>
                        </a:spcBef>
                        <a:spcAft>
                          <a:spcPts val="0"/>
                        </a:spcAft>
                        <a:buClrTx/>
                        <a:buSzTx/>
                        <a:buFontTx/>
                        <a:buNone/>
                        <a:defRPr/>
                      </a:pP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达雅</a:t>
                      </a:r>
                      <a:endPar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p>
                      <a:pPr marL="0" marR="0" lvl="0" indent="0" algn="just" defTabSz="914400" rtl="0" eaLnBrk="1" fontAlgn="auto" latinLnBrk="0" hangingPunct="1">
                        <a:lnSpc>
                          <a:spcPct val="150000"/>
                        </a:lnSpc>
                        <a:spcBef>
                          <a:spcPts val="0"/>
                        </a:spcBef>
                        <a:spcAft>
                          <a:spcPts val="0"/>
                        </a:spcAft>
                        <a:buClrTx/>
                        <a:buSzTx/>
                        <a:buFontTx/>
                        <a:buNone/>
                        <a:defRPr/>
                      </a:pP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（工人）</a:t>
                      </a:r>
                      <a:endPar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c>
                  <a:txBody>
                    <a:bodyPr/>
                    <a:lstStyle/>
                    <a:p>
                      <a:pPr marL="0" marR="0" lvl="0" indent="0" algn="just" defTabSz="914400" rtl="0" eaLnBrk="1" fontAlgn="auto" latinLnBrk="0" hangingPunct="1">
                        <a:lnSpc>
                          <a:spcPct val="150000"/>
                        </a:lnSpc>
                        <a:spcBef>
                          <a:spcPts val="0"/>
                        </a:spcBef>
                        <a:spcAft>
                          <a:spcPts val="0"/>
                        </a:spcAft>
                        <a:buClrTx/>
                        <a:buSzTx/>
                        <a:buFontTx/>
                        <a:buNone/>
                        <a:defRPr/>
                      </a:pP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女工</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保尔的妻子</a:t>
                      </a:r>
                      <a:endPar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c>
                  <a:txBody>
                    <a:bodyPr/>
                    <a:lstStyle/>
                    <a:p>
                      <a:pPr marL="0" marR="0" lvl="0" indent="0" algn="just" defTabSz="914400" rtl="0" eaLnBrk="1" fontAlgn="auto" latinLnBrk="0" hangingPunct="1">
                        <a:lnSpc>
                          <a:spcPct val="150000"/>
                        </a:lnSpc>
                        <a:spcBef>
                          <a:spcPts val="0"/>
                        </a:spcBef>
                        <a:spcAft>
                          <a:spcPts val="0"/>
                        </a:spcAft>
                        <a:buClrTx/>
                        <a:buSzTx/>
                        <a:buFontTx/>
                        <a:buNone/>
                        <a:defRPr/>
                      </a:pP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勤奋</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刻苦</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能吃苦</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不怕困难</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勇于挑战</a:t>
                      </a:r>
                      <a:endPar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c>
                  <a:txBody>
                    <a:bodyPr/>
                    <a:lstStyle/>
                    <a:p>
                      <a:pPr marL="0" marR="0" lvl="0" indent="0" algn="just" defTabSz="914400" rtl="0" eaLnBrk="1" fontAlgn="auto" latinLnBrk="0" hangingPunct="1">
                        <a:lnSpc>
                          <a:spcPct val="150000"/>
                        </a:lnSpc>
                        <a:spcBef>
                          <a:spcPts val="0"/>
                        </a:spcBef>
                        <a:spcAft>
                          <a:spcPts val="0"/>
                        </a:spcAft>
                        <a:buClrTx/>
                        <a:buSzTx/>
                        <a:buFontTx/>
                        <a:buNone/>
                        <a:defRPr/>
                      </a:pP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在保尔的帮助下努力学习</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不断进步</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照顾身体状况不断恶化的保尔</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努力帮助其完成创作工作</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endPar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r>
            </a:tbl>
          </a:graphicData>
        </a:graphic>
      </p:graphicFrame>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nvGraphicFramePr>
        <p:xfrm>
          <a:off x="262282" y="1545973"/>
          <a:ext cx="8642350" cy="4693920"/>
        </p:xfrm>
        <a:graphic>
          <a:graphicData uri="http://schemas.openxmlformats.org/drawingml/2006/table">
            <a:tbl>
              <a:tblPr firstRow="1" bandRow="1">
                <a:tableStyleId>{5DA37D80-6434-44D0-A028-1B22A696006F}</a:tableStyleId>
              </a:tblPr>
              <a:tblGrid>
                <a:gridCol w="1484630"/>
                <a:gridCol w="7157720"/>
              </a:tblGrid>
              <a:tr h="652145">
                <a:tc gridSpan="2">
                  <a:txBody>
                    <a:bodyPr/>
                    <a:lstStyle/>
                    <a:p>
                      <a:pPr marL="0" marR="0" lvl="0" indent="0" algn="ctr" defTabSz="914400" rtl="0" eaLnBrk="1" fontAlgn="auto" latinLnBrk="0" hangingPunct="1">
                        <a:lnSpc>
                          <a:spcPct val="140000"/>
                        </a:lnSpc>
                        <a:spcBef>
                          <a:spcPts val="0"/>
                        </a:spcBef>
                        <a:spcAft>
                          <a:spcPts val="0"/>
                        </a:spcAft>
                        <a:buClrTx/>
                        <a:buSzTx/>
                        <a:buFontTx/>
                        <a:buNone/>
                        <a:defRPr/>
                      </a:pPr>
                      <a:r>
                        <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重要事件</a:t>
                      </a:r>
                      <a:endPar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c hMerge="1">
                  <a:tcPr anchor="ctr"/>
                </a:tc>
              </a:tr>
              <a:tr h="1218565">
                <a:tc>
                  <a:txBody>
                    <a:bodyPr/>
                    <a:lstStyle/>
                    <a:p>
                      <a:pPr marL="0" marR="0" lvl="0" indent="0" algn="ctr" defTabSz="914400" rtl="0" eaLnBrk="1" fontAlgn="auto" latinLnBrk="0" hangingPunct="1">
                        <a:lnSpc>
                          <a:spcPct val="140000"/>
                        </a:lnSpc>
                        <a:spcBef>
                          <a:spcPts val="0"/>
                        </a:spcBef>
                        <a:spcAft>
                          <a:spcPts val="0"/>
                        </a:spcAft>
                        <a:buClrTx/>
                        <a:buSzTx/>
                        <a:buFontTx/>
                        <a:buNone/>
                        <a:defRPr/>
                      </a:pP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恶作剧事件</a:t>
                      </a:r>
                      <a:endPar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c>
                  <a:txBody>
                    <a:bodyPr/>
                    <a:lstStyle/>
                    <a:p>
                      <a:pPr marL="0" marR="0" lvl="0" indent="0" algn="just" defTabSz="914400" rtl="0" eaLnBrk="1" fontAlgn="auto" latinLnBrk="0" hangingPunct="1">
                        <a:lnSpc>
                          <a:spcPct val="140000"/>
                        </a:lnSpc>
                        <a:spcBef>
                          <a:spcPts val="0"/>
                        </a:spcBef>
                        <a:spcAft>
                          <a:spcPts val="0"/>
                        </a:spcAft>
                        <a:buClrTx/>
                        <a:buSzTx/>
                        <a:buFontTx/>
                        <a:buNone/>
                        <a:defRPr/>
                      </a:pP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保尔因为神父的虐待而痛恨神父</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往神父家的复活节蛋糕上撒烟灰而被学校开除</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被迫去打工</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endPar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r>
              <a:tr h="1411605">
                <a:tc>
                  <a:txBody>
                    <a:bodyPr/>
                    <a:lstStyle/>
                    <a:p>
                      <a:pPr marL="0" marR="0" lvl="0" indent="0" algn="ctr" defTabSz="914400" rtl="0" eaLnBrk="1" fontAlgn="auto" latinLnBrk="0" hangingPunct="1">
                        <a:lnSpc>
                          <a:spcPct val="140000"/>
                        </a:lnSpc>
                        <a:spcBef>
                          <a:spcPts val="0"/>
                        </a:spcBef>
                        <a:spcAft>
                          <a:spcPts val="0"/>
                        </a:spcAft>
                        <a:buClrTx/>
                        <a:buSzTx/>
                        <a:buFontTx/>
                        <a:buNone/>
                        <a:defRPr/>
                      </a:pP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保尔进监狱</a:t>
                      </a:r>
                      <a:endPar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c>
                  <a:txBody>
                    <a:bodyPr/>
                    <a:lstStyle/>
                    <a:p>
                      <a:pPr marL="0" marR="0" lvl="0" indent="0" algn="just" defTabSz="914400" rtl="0" eaLnBrk="1" fontAlgn="auto" latinLnBrk="0" hangingPunct="1">
                        <a:lnSpc>
                          <a:spcPct val="140000"/>
                        </a:lnSpc>
                        <a:spcBef>
                          <a:spcPts val="0"/>
                        </a:spcBef>
                        <a:spcAft>
                          <a:spcPts val="0"/>
                        </a:spcAft>
                        <a:buClrTx/>
                        <a:buSzTx/>
                        <a:buFontTx/>
                        <a:buNone/>
                        <a:defRPr/>
                      </a:pP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朱赫来被敌人抓走了</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保尔到处打听他的下落</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在敌人押送朱赫来的途中</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保尔救了朱赫来</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两人一起逃走了</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由于维克多的告密</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保尔被抓进了监狱</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endPar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r>
              <a:tr h="1411605">
                <a:tc>
                  <a:txBody>
                    <a:bodyPr/>
                    <a:lstStyle/>
                    <a:p>
                      <a:pPr marL="0" marR="0" lvl="0" indent="0" algn="ctr" defTabSz="914400" rtl="0" eaLnBrk="1" fontAlgn="auto" latinLnBrk="0" hangingPunct="1">
                        <a:lnSpc>
                          <a:spcPct val="140000"/>
                        </a:lnSpc>
                        <a:spcBef>
                          <a:spcPts val="0"/>
                        </a:spcBef>
                        <a:spcAft>
                          <a:spcPts val="0"/>
                        </a:spcAft>
                        <a:buClrTx/>
                        <a:buSzTx/>
                        <a:buFontTx/>
                        <a:buNone/>
                        <a:defRPr/>
                      </a:pP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初识丽达</a:t>
                      </a:r>
                      <a:endPar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c>
                  <a:txBody>
                    <a:bodyPr/>
                    <a:lstStyle/>
                    <a:p>
                      <a:pPr marL="0" marR="0" lvl="0" indent="0" algn="just" defTabSz="914400" rtl="0" eaLnBrk="1" fontAlgn="auto" latinLnBrk="0" hangingPunct="1">
                        <a:lnSpc>
                          <a:spcPct val="140000"/>
                        </a:lnSpc>
                        <a:spcBef>
                          <a:spcPts val="0"/>
                        </a:spcBef>
                        <a:spcAft>
                          <a:spcPts val="0"/>
                        </a:spcAft>
                        <a:buClrTx/>
                        <a:buSzTx/>
                        <a:buFontTx/>
                        <a:buNone/>
                        <a:defRPr/>
                      </a:pP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省委派丽达做代表去出席一个县的团代表大会</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并让保尔协助她工作</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车站很挤</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于是由保尔先挤进车厢</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然后打开车窗</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把丽达从窗口拉进去</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endPar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r>
            </a:tbl>
          </a:graphicData>
        </a:graphic>
      </p:graphicFrame>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nvGraphicFramePr>
        <p:xfrm>
          <a:off x="262282" y="1545973"/>
          <a:ext cx="8642350" cy="4306570"/>
        </p:xfrm>
        <a:graphic>
          <a:graphicData uri="http://schemas.openxmlformats.org/drawingml/2006/table">
            <a:tbl>
              <a:tblPr firstRow="1" bandRow="1">
                <a:tableStyleId>{5DA37D80-6434-44D0-A028-1B22A696006F}</a:tableStyleId>
              </a:tblPr>
              <a:tblGrid>
                <a:gridCol w="1334135"/>
                <a:gridCol w="7308215"/>
              </a:tblGrid>
              <a:tr h="516890">
                <a:tc gridSpan="2">
                  <a:txBody>
                    <a:bodyPr/>
                    <a:lstStyle/>
                    <a:p>
                      <a:pPr marL="0" marR="0" lvl="0" indent="0" algn="ctr" defTabSz="914400" rtl="0" eaLnBrk="1" fontAlgn="auto" latinLnBrk="0" hangingPunct="1">
                        <a:lnSpc>
                          <a:spcPct val="140000"/>
                        </a:lnSpc>
                        <a:spcBef>
                          <a:spcPts val="0"/>
                        </a:spcBef>
                        <a:spcAft>
                          <a:spcPts val="0"/>
                        </a:spcAft>
                        <a:buClrTx/>
                        <a:buSzTx/>
                        <a:buFontTx/>
                        <a:buNone/>
                        <a:defRPr/>
                      </a:pPr>
                      <a:r>
                        <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重要事件</a:t>
                      </a:r>
                      <a:endPar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c hMerge="1">
                  <a:tcPr anchor="ctr"/>
                </a:tc>
              </a:tr>
              <a:tr h="1412240">
                <a:tc>
                  <a:txBody>
                    <a:bodyPr/>
                    <a:lstStyle/>
                    <a:p>
                      <a:pPr marL="0" marR="0" lvl="0" indent="0" algn="ctr" defTabSz="914400" rtl="0" eaLnBrk="1" fontAlgn="auto" latinLnBrk="0" hangingPunct="1">
                        <a:lnSpc>
                          <a:spcPct val="140000"/>
                        </a:lnSpc>
                        <a:spcBef>
                          <a:spcPts val="0"/>
                        </a:spcBef>
                        <a:spcAft>
                          <a:spcPts val="0"/>
                        </a:spcAft>
                        <a:buClrTx/>
                        <a:buSzTx/>
                        <a:buFontTx/>
                        <a:buNone/>
                        <a:defRPr/>
                      </a:pP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筑路队修铁路</a:t>
                      </a:r>
                      <a:endPar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c>
                  <a:txBody>
                    <a:bodyPr/>
                    <a:lstStyle/>
                    <a:p>
                      <a:pPr marL="0" marR="0" lvl="0" indent="0" algn="just" defTabSz="914400" rtl="0" eaLnBrk="1" fontAlgn="auto" latinLnBrk="0" hangingPunct="1">
                        <a:lnSpc>
                          <a:spcPct val="140000"/>
                        </a:lnSpc>
                        <a:spcBef>
                          <a:spcPts val="0"/>
                        </a:spcBef>
                        <a:spcAft>
                          <a:spcPts val="0"/>
                        </a:spcAft>
                        <a:buClrTx/>
                        <a:buSzTx/>
                        <a:buFontTx/>
                        <a:buNone/>
                        <a:defRPr/>
                      </a:pP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因为下大雪</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原来的公路已经走不通了</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为了把过冬用的干柴运到城里来</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要在三个月内修一条铁路</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于是保尔和共青团员被调去修铁路</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条件非常艰苦</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保尔工作非常忘我</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鞋子都烂了</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endPar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r>
              <a:tr h="964565">
                <a:tc>
                  <a:txBody>
                    <a:bodyPr/>
                    <a:lstStyle/>
                    <a:p>
                      <a:pPr marL="0" marR="0" lvl="0" indent="0" algn="ctr" defTabSz="914400" rtl="0" eaLnBrk="1" fontAlgn="auto" latinLnBrk="0" hangingPunct="1">
                        <a:lnSpc>
                          <a:spcPct val="140000"/>
                        </a:lnSpc>
                        <a:spcBef>
                          <a:spcPts val="0"/>
                        </a:spcBef>
                        <a:spcAft>
                          <a:spcPts val="0"/>
                        </a:spcAft>
                        <a:buClrTx/>
                        <a:buSzTx/>
                        <a:buFontTx/>
                        <a:buNone/>
                        <a:defRPr/>
                      </a:pP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初识达雅</a:t>
                      </a:r>
                      <a:endPar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c>
                  <a:txBody>
                    <a:bodyPr/>
                    <a:lstStyle/>
                    <a:p>
                      <a:pPr marL="0" marR="0" lvl="0" indent="0" algn="just" defTabSz="914400" rtl="0" eaLnBrk="1" fontAlgn="auto" latinLnBrk="0" hangingPunct="1">
                        <a:lnSpc>
                          <a:spcPct val="140000"/>
                        </a:lnSpc>
                        <a:spcBef>
                          <a:spcPts val="0"/>
                        </a:spcBef>
                        <a:spcAft>
                          <a:spcPts val="0"/>
                        </a:spcAft>
                        <a:buClrTx/>
                        <a:buSzTx/>
                        <a:buFontTx/>
                        <a:buNone/>
                        <a:defRPr/>
                      </a:pP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保尔去了阿莉比娜</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丘察姆家</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在那里</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他认识了达雅和廖莉娅</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也很同情她们的家庭</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他走时答应两姐妹帮她们逃出牢笼</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endPar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r>
              <a:tr h="1412875">
                <a:tc>
                  <a:txBody>
                    <a:bodyPr/>
                    <a:lstStyle/>
                    <a:p>
                      <a:pPr marL="0" marR="0" lvl="0" indent="0" algn="ctr" defTabSz="914400" rtl="0" eaLnBrk="1" fontAlgn="auto" latinLnBrk="0" hangingPunct="1">
                        <a:lnSpc>
                          <a:spcPct val="140000"/>
                        </a:lnSpc>
                        <a:spcBef>
                          <a:spcPts val="0"/>
                        </a:spcBef>
                        <a:spcAft>
                          <a:spcPts val="0"/>
                        </a:spcAft>
                        <a:buClrTx/>
                        <a:buSzTx/>
                        <a:buFontTx/>
                        <a:buNone/>
                        <a:defRPr/>
                      </a:pP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丢失书稿</a:t>
                      </a:r>
                      <a:endPar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c>
                  <a:txBody>
                    <a:bodyPr/>
                    <a:lstStyle/>
                    <a:p>
                      <a:pPr marL="0" marR="0" lvl="0" indent="0" algn="just" defTabSz="914400" rtl="0" eaLnBrk="1" fontAlgn="auto" latinLnBrk="0" hangingPunct="1">
                        <a:lnSpc>
                          <a:spcPct val="140000"/>
                        </a:lnSpc>
                        <a:spcBef>
                          <a:spcPts val="0"/>
                        </a:spcBef>
                        <a:spcAft>
                          <a:spcPts val="0"/>
                        </a:spcAft>
                        <a:buClrTx/>
                        <a:buSzTx/>
                        <a:buFontTx/>
                        <a:buNone/>
                        <a:defRPr/>
                      </a:pP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保尔将花了六个月时间完成的</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暴风雨所诞生的</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的前</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3</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篇初稿寄给一些老同志们看</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征求他们的意见</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保尔很快收到了赞赏的来信</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但是原稿居然在寄回的途中让邮局给弄丢了</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endPar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r>
            </a:tbl>
          </a:graphicData>
        </a:graphic>
      </p:graphicFrame>
    </p:spTree>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252484" y="1541039"/>
            <a:ext cx="8639033" cy="542925"/>
          </a:xfrm>
          <a:prstGeom prst="rect">
            <a:avLst/>
          </a:prstGeom>
          <a:ln w="28575">
            <a:noFill/>
            <a:prstDash val="dash"/>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40000"/>
              </a:lnSpc>
              <a:spcAft>
                <a:spcPts val="0"/>
              </a:spcAft>
            </a:pPr>
            <a:r>
              <a:rPr lang="zh-CN" altLang="en-US" sz="2100" b="1" dirty="0" smtClean="0">
                <a:latin typeface="Times New Roman" panose="02020603050405020304" pitchFamily="18" charset="0"/>
                <a:ea typeface="微软雅黑" panose="020B0503020204020204" pitchFamily="34" charset="-122"/>
                <a:cs typeface="Times New Roman" panose="02020603050405020304" pitchFamily="18" charset="0"/>
              </a:rPr>
              <a:t>（九）</a:t>
            </a:r>
            <a:r>
              <a:rPr lang="zh-CN" altLang="en-US" sz="2100" b="1" dirty="0">
                <a:latin typeface="Times New Roman" panose="02020603050405020304" pitchFamily="18" charset="0"/>
                <a:ea typeface="微软雅黑" panose="020B0503020204020204" pitchFamily="34" charset="-122"/>
                <a:cs typeface="Times New Roman" panose="02020603050405020304" pitchFamily="18" charset="0"/>
              </a:rPr>
              <a:t>艾青诗选</a:t>
            </a:r>
            <a:endParaRPr lang="zh-CN" altLang="zh-CN" b="1" kern="100" dirty="0">
              <a:latin typeface="Times New Roman" panose="02020603050405020304" pitchFamily="18" charset="0"/>
              <a:ea typeface="微软雅黑" panose="020B0503020204020204" pitchFamily="34" charset="-122"/>
              <a:cs typeface="Times New Roman" panose="02020603050405020304" pitchFamily="18" charset="0"/>
            </a:endParaRPr>
          </a:p>
        </p:txBody>
      </p:sp>
      <p:graphicFrame>
        <p:nvGraphicFramePr>
          <p:cNvPr id="4" name="表格 3"/>
          <p:cNvGraphicFramePr>
            <a:graphicFrameLocks noGrp="1"/>
          </p:cNvGraphicFramePr>
          <p:nvPr/>
        </p:nvGraphicFramePr>
        <p:xfrm>
          <a:off x="535782" y="2062721"/>
          <a:ext cx="8079105" cy="2073275"/>
        </p:xfrm>
        <a:graphic>
          <a:graphicData uri="http://schemas.openxmlformats.org/drawingml/2006/table">
            <a:tbl>
              <a:tblPr firstRow="1" bandRow="1">
                <a:tableStyleId>{5DA37D80-6434-44D0-A028-1B22A696006F}</a:tableStyleId>
              </a:tblPr>
              <a:tblGrid>
                <a:gridCol w="1376045"/>
                <a:gridCol w="6703060"/>
              </a:tblGrid>
              <a:tr h="1044575">
                <a:tc>
                  <a:txBody>
                    <a:bodyPr/>
                    <a:lstStyle/>
                    <a:p>
                      <a:pPr marL="0" marR="0" lvl="0" indent="0" algn="ctr" defTabSz="914400" rtl="0" eaLnBrk="1" fontAlgn="auto" latinLnBrk="0" hangingPunct="1">
                        <a:lnSpc>
                          <a:spcPct val="150000"/>
                        </a:lnSpc>
                        <a:spcBef>
                          <a:spcPts val="0"/>
                        </a:spcBef>
                        <a:spcAft>
                          <a:spcPts val="0"/>
                        </a:spcAft>
                        <a:buClrTx/>
                        <a:buSzTx/>
                        <a:buFontTx/>
                        <a:buNone/>
                        <a:defRPr/>
                      </a:pPr>
                      <a:r>
                        <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作者简介</a:t>
                      </a:r>
                      <a:endPar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c>
                  <a:txBody>
                    <a:bodyPr/>
                    <a:lstStyle/>
                    <a:p>
                      <a:pPr marL="0" marR="0" lvl="0" indent="0" algn="l" defTabSz="914400" rtl="0" eaLnBrk="1" fontAlgn="auto" latinLnBrk="0" hangingPunct="1">
                        <a:lnSpc>
                          <a:spcPct val="150000"/>
                        </a:lnSpc>
                        <a:spcBef>
                          <a:spcPts val="0"/>
                        </a:spcBef>
                        <a:spcAft>
                          <a:spcPts val="0"/>
                        </a:spcAft>
                        <a:buClrTx/>
                        <a:buSzTx/>
                        <a:buFontTx/>
                        <a:buNone/>
                        <a:defRPr/>
                      </a:pPr>
                      <a:r>
                        <a:rPr lang="zh-CN" altLang="en-US" sz="2100" b="0" kern="1200" dirty="0" smtClean="0">
                          <a:solidFill>
                            <a:srgbClr val="FF00FF"/>
                          </a:solidFill>
                          <a:effectLst/>
                          <a:latin typeface="Times New Roman" panose="02020603050405020304" pitchFamily="18" charset="0"/>
                          <a:ea typeface="微软雅黑" panose="020B0503020204020204" pitchFamily="34" charset="-122"/>
                          <a:cs typeface="Times New Roman" panose="02020603050405020304" pitchFamily="18" charset="0"/>
                        </a:rPr>
                        <a:t>艾青</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原名</a:t>
                      </a:r>
                      <a:r>
                        <a:rPr lang="zh-CN" altLang="en-US" sz="2100" b="0" kern="1200" dirty="0" smtClean="0">
                          <a:solidFill>
                            <a:srgbClr val="FF00FF"/>
                          </a:solidFill>
                          <a:effectLst/>
                          <a:latin typeface="Times New Roman" panose="02020603050405020304" pitchFamily="18" charset="0"/>
                          <a:ea typeface="微软雅黑" panose="020B0503020204020204" pitchFamily="34" charset="-122"/>
                          <a:cs typeface="Times New Roman" panose="02020603050405020304" pitchFamily="18" charset="0"/>
                        </a:rPr>
                        <a:t>蒋正涵</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号海澄。</a:t>
                      </a:r>
                      <a:endPar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r>
              <a:tr h="1028700">
                <a:tc>
                  <a:txBody>
                    <a:bodyPr/>
                    <a:lstStyle/>
                    <a:p>
                      <a:pPr marL="0" marR="0" lvl="0" indent="0" algn="ctr" defTabSz="914400" rtl="0" eaLnBrk="1" fontAlgn="auto" latinLnBrk="0" hangingPunct="1">
                        <a:lnSpc>
                          <a:spcPct val="150000"/>
                        </a:lnSpc>
                        <a:spcBef>
                          <a:spcPts val="0"/>
                        </a:spcBef>
                        <a:spcAft>
                          <a:spcPts val="0"/>
                        </a:spcAft>
                        <a:buClrTx/>
                        <a:buSzTx/>
                        <a:buFontTx/>
                        <a:buNone/>
                        <a:defRPr/>
                      </a:pPr>
                      <a:r>
                        <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作品简介</a:t>
                      </a:r>
                      <a:endParaRPr lang="zh-CN" altLang="en-US" sz="2100" b="1" dirty="0">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c>
                  <a:txBody>
                    <a:bodyPr/>
                    <a:lstStyle/>
                    <a:p>
                      <a:pPr marL="0" marR="0" lvl="0" indent="0" algn="l" defTabSz="914400" rtl="0" eaLnBrk="1" fontAlgn="auto" latinLnBrk="0" hangingPunct="1">
                        <a:lnSpc>
                          <a:spcPct val="150000"/>
                        </a:lnSpc>
                        <a:spcBef>
                          <a:spcPts val="0"/>
                        </a:spcBef>
                        <a:spcAft>
                          <a:spcPts val="0"/>
                        </a:spcAft>
                        <a:buClrTx/>
                        <a:buSzTx/>
                        <a:buFontTx/>
                        <a:buNone/>
                        <a:defRPr/>
                      </a:pP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这部诗选收录了诗人自三十年代到七十年代末期的主要作品</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共</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41</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篇</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基本反映了诗人的创作历程和风格特征</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endPar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r>
            </a:tbl>
          </a:graphicData>
        </a:graphic>
      </p:graphicFrame>
    </p:spTree>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nvGraphicFramePr>
        <p:xfrm>
          <a:off x="262281" y="1555772"/>
          <a:ext cx="8638540" cy="2948940"/>
        </p:xfrm>
        <a:graphic>
          <a:graphicData uri="http://schemas.openxmlformats.org/drawingml/2006/table">
            <a:tbl>
              <a:tblPr firstRow="1" bandRow="1">
                <a:tableStyleId>{5DA37D80-6434-44D0-A028-1B22A696006F}</a:tableStyleId>
              </a:tblPr>
              <a:tblGrid>
                <a:gridCol w="1207135"/>
                <a:gridCol w="7431405"/>
              </a:tblGrid>
              <a:tr h="2948940">
                <a:tc>
                  <a:txBody>
                    <a:bodyPr/>
                    <a:lstStyle/>
                    <a:p>
                      <a:pPr marL="0" marR="0" lvl="0" indent="0" algn="ctr" defTabSz="914400" rtl="0" eaLnBrk="1" fontAlgn="auto" latinLnBrk="0" hangingPunct="1">
                        <a:lnSpc>
                          <a:spcPct val="150000"/>
                        </a:lnSpc>
                        <a:spcBef>
                          <a:spcPts val="0"/>
                        </a:spcBef>
                        <a:spcAft>
                          <a:spcPts val="0"/>
                        </a:spcAft>
                        <a:buClrTx/>
                        <a:buSzTx/>
                        <a:buFontTx/>
                        <a:buNone/>
                        <a:defRPr/>
                      </a:pPr>
                      <a:r>
                        <a:rPr lang="zh-CN" altLang="en-US" sz="2100" b="1" dirty="0" smtClean="0">
                          <a:latin typeface="Times New Roman" panose="02020603050405020304" pitchFamily="18" charset="0"/>
                          <a:ea typeface="微软雅黑" panose="020B0503020204020204" pitchFamily="34" charset="-122"/>
                          <a:cs typeface="Times New Roman" panose="02020603050405020304" pitchFamily="18" charset="0"/>
                        </a:rPr>
                        <a:t>作品特点</a:t>
                      </a:r>
                      <a:endParaRPr lang="zh-CN" altLang="en-US" sz="2100" b="1" dirty="0">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c>
                  <a:txBody>
                    <a:bodyPr/>
                    <a:lstStyle/>
                    <a:p>
                      <a:pPr marL="0" marR="0" lvl="0" indent="0" algn="l" defTabSz="914400" rtl="0" eaLnBrk="1" fontAlgn="auto" latinLnBrk="0" hangingPunct="1">
                        <a:lnSpc>
                          <a:spcPct val="150000"/>
                        </a:lnSpc>
                        <a:spcBef>
                          <a:spcPts val="0"/>
                        </a:spcBef>
                        <a:spcAft>
                          <a:spcPts val="0"/>
                        </a:spcAft>
                        <a:buClrTx/>
                        <a:buSzTx/>
                        <a:buFontTx/>
                        <a:buNone/>
                        <a:defRPr/>
                      </a:pP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20</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世纪</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30</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年代</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诗歌充满“土地的忧郁”</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多写国家民族的苦难</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悲伤与反抗</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具有非常凝重</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深厚而又大气的风格</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如</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雪落在中国的土地上</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悲悯下层人民的困苦</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忧伤祖国的命运</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北方</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以散文化笔法</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传达出极为深厚的爱国之情</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这一时期的意象</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主要是“土地”和“光明”</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如</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向太阳</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火把</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借歌颂太阳</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索求火把</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表达了驱逐黑暗</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坚持斗争</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争取胜利的美好愿望</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endPar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r>
            </a:tbl>
          </a:graphicData>
        </a:graphic>
      </p:graphicFrame>
    </p:spTree>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nvGraphicFramePr>
        <p:xfrm>
          <a:off x="262281" y="1555772"/>
          <a:ext cx="8638540" cy="4048760"/>
        </p:xfrm>
        <a:graphic>
          <a:graphicData uri="http://schemas.openxmlformats.org/drawingml/2006/table">
            <a:tbl>
              <a:tblPr firstRow="1" bandRow="1">
                <a:tableStyleId>{5DA37D80-6434-44D0-A028-1B22A696006F}</a:tableStyleId>
              </a:tblPr>
              <a:tblGrid>
                <a:gridCol w="1207135"/>
                <a:gridCol w="7431405"/>
              </a:tblGrid>
              <a:tr h="2024380">
                <a:tc rowSpan="2">
                  <a:txBody>
                    <a:bodyPr/>
                    <a:lstStyle/>
                    <a:p>
                      <a:pPr marL="0" marR="0" lvl="0" indent="0" algn="ctr" defTabSz="914400" rtl="0" eaLnBrk="1" fontAlgn="auto" latinLnBrk="0" hangingPunct="1">
                        <a:lnSpc>
                          <a:spcPct val="150000"/>
                        </a:lnSpc>
                        <a:spcBef>
                          <a:spcPts val="0"/>
                        </a:spcBef>
                        <a:spcAft>
                          <a:spcPts val="0"/>
                        </a:spcAft>
                        <a:buClrTx/>
                        <a:buSzTx/>
                        <a:buFontTx/>
                        <a:buNone/>
                        <a:defRPr/>
                      </a:pPr>
                      <a:r>
                        <a:rPr lang="zh-CN" altLang="en-US" sz="2100" b="1" dirty="0" smtClean="0">
                          <a:latin typeface="Times New Roman" panose="02020603050405020304" pitchFamily="18" charset="0"/>
                          <a:ea typeface="微软雅黑" panose="020B0503020204020204" pitchFamily="34" charset="-122"/>
                          <a:cs typeface="Times New Roman" panose="02020603050405020304" pitchFamily="18" charset="0"/>
                        </a:rPr>
                        <a:t>作品特点</a:t>
                      </a:r>
                      <a:endParaRPr lang="zh-CN" altLang="en-US" sz="2100" b="1" dirty="0">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c>
                  <a:txBody>
                    <a:bodyPr/>
                    <a:lstStyle/>
                    <a:p>
                      <a:pPr marL="0" marR="0" lvl="0" indent="0" algn="l" defTabSz="914400" rtl="0" eaLnBrk="1" fontAlgn="auto" latinLnBrk="0" hangingPunct="1">
                        <a:lnSpc>
                          <a:spcPct val="150000"/>
                        </a:lnSpc>
                        <a:spcBef>
                          <a:spcPts val="0"/>
                        </a:spcBef>
                        <a:spcAft>
                          <a:spcPts val="0"/>
                        </a:spcAft>
                        <a:buClrTx/>
                        <a:buSzTx/>
                        <a:buFontTx/>
                        <a:buNone/>
                        <a:defRPr/>
                      </a:pP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1978</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年后</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诗句变得更整齐</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诗情变得更深沉</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诗意变得更警策</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如</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鱼化石</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抒发了对生命本质的思考</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镜子</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通过镜像来反观人生</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充满哲理</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饶有兴味</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光的赞歌</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仍然继续歌颂光明的主旋律</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endPar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r>
              <a:tr h="2024380">
                <a:tc vMerge="1">
                  <a:tcPr anchor="ctr"/>
                </a:tc>
                <a:tc>
                  <a:txBody>
                    <a:bodyPr/>
                    <a:lstStyle/>
                    <a:p>
                      <a:pPr marL="0" marR="0" lvl="0" indent="0" algn="l" defTabSz="914400" rtl="0" eaLnBrk="1" fontAlgn="auto" latinLnBrk="0" hangingPunct="1">
                        <a:lnSpc>
                          <a:spcPct val="150000"/>
                        </a:lnSpc>
                        <a:spcBef>
                          <a:spcPts val="0"/>
                        </a:spcBef>
                        <a:spcAft>
                          <a:spcPts val="0"/>
                        </a:spcAft>
                        <a:buClrTx/>
                        <a:buSzTx/>
                        <a:buFontTx/>
                        <a:buNone/>
                        <a:defRPr/>
                      </a:pP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诗歌创作中还明显地表现出“诗中有画”的特点</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诗作具有鲜明的色调</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清晰的线条</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素描一般的简练</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凝重</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如</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1940</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年写的短诗</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刈草的孩子</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笼罩着一层阔大</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凄美的气氛</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endPar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r>
            </a:tbl>
          </a:graphicData>
        </a:graphic>
      </p:graphicFrame>
    </p:spTree>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62282" y="1544079"/>
            <a:ext cx="8639033" cy="57594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50000"/>
              </a:lnSpc>
            </a:pPr>
            <a:r>
              <a:rPr lang="zh-CN" altLang="en-US" sz="2100" b="1" dirty="0" smtClean="0">
                <a:latin typeface="Times New Roman" panose="02020603050405020304" pitchFamily="18" charset="0"/>
                <a:ea typeface="微软雅黑" panose="020B0503020204020204" pitchFamily="34" charset="-122"/>
                <a:cs typeface="Times New Roman" panose="02020603050405020304" pitchFamily="18" charset="0"/>
              </a:rPr>
              <a:t>（十）</a:t>
            </a:r>
            <a:r>
              <a:rPr lang="zh-CN" altLang="en-US" sz="2100" b="1" dirty="0">
                <a:latin typeface="Times New Roman" panose="02020603050405020304" pitchFamily="18" charset="0"/>
                <a:ea typeface="微软雅黑" panose="020B0503020204020204" pitchFamily="34" charset="-122"/>
                <a:cs typeface="Times New Roman" panose="02020603050405020304" pitchFamily="18" charset="0"/>
              </a:rPr>
              <a:t>水浒传</a:t>
            </a:r>
            <a:endParaRPr lang="zh-CN" altLang="zh-CN" sz="2100" b="1" dirty="0">
              <a:latin typeface="Times New Roman" panose="02020603050405020304" pitchFamily="18" charset="0"/>
              <a:ea typeface="微软雅黑" panose="020B0503020204020204" pitchFamily="34" charset="-122"/>
              <a:cs typeface="Times New Roman" panose="02020603050405020304" pitchFamily="18" charset="0"/>
            </a:endParaRPr>
          </a:p>
        </p:txBody>
      </p:sp>
      <p:graphicFrame>
        <p:nvGraphicFramePr>
          <p:cNvPr id="3" name="表格 2"/>
          <p:cNvGraphicFramePr>
            <a:graphicFrameLocks noGrp="1"/>
          </p:cNvGraphicFramePr>
          <p:nvPr/>
        </p:nvGraphicFramePr>
        <p:xfrm>
          <a:off x="262282" y="2124006"/>
          <a:ext cx="8638540" cy="3093720"/>
        </p:xfrm>
        <a:graphic>
          <a:graphicData uri="http://schemas.openxmlformats.org/drawingml/2006/table">
            <a:tbl>
              <a:tblPr firstRow="1" bandRow="1">
                <a:tableStyleId>{5DA37D80-6434-44D0-A028-1B22A696006F}</a:tableStyleId>
              </a:tblPr>
              <a:tblGrid>
                <a:gridCol w="1227455"/>
                <a:gridCol w="7411085"/>
              </a:tblGrid>
              <a:tr h="548640">
                <a:tc>
                  <a:txBody>
                    <a:bodyPr/>
                    <a:lstStyle/>
                    <a:p>
                      <a:pPr marL="0" marR="0" lvl="0" indent="0" algn="ctr" defTabSz="914400" rtl="0" eaLnBrk="1" fontAlgn="auto" latinLnBrk="0" hangingPunct="1">
                        <a:lnSpc>
                          <a:spcPct val="150000"/>
                        </a:lnSpc>
                        <a:spcBef>
                          <a:spcPts val="0"/>
                        </a:spcBef>
                        <a:spcAft>
                          <a:spcPts val="0"/>
                        </a:spcAft>
                        <a:buClrTx/>
                        <a:buSzTx/>
                        <a:buFontTx/>
                        <a:buNone/>
                        <a:defRPr/>
                      </a:pPr>
                      <a:r>
                        <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作者简介</a:t>
                      </a:r>
                      <a:endPar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c>
                  <a:txBody>
                    <a:bodyPr/>
                    <a:lstStyle/>
                    <a:p>
                      <a:pPr marL="0" marR="0" lvl="0" indent="0" algn="just" defTabSz="914400" rtl="0" eaLnBrk="1" fontAlgn="auto" latinLnBrk="0" hangingPunct="1">
                        <a:lnSpc>
                          <a:spcPct val="150000"/>
                        </a:lnSpc>
                        <a:spcBef>
                          <a:spcPts val="0"/>
                        </a:spcBef>
                        <a:spcAft>
                          <a:spcPts val="0"/>
                        </a:spcAft>
                        <a:buClrTx/>
                        <a:buSzTx/>
                        <a:buFontTx/>
                        <a:buNone/>
                        <a:defRPr/>
                      </a:pPr>
                      <a:r>
                        <a:rPr lang="zh-CN" altLang="en-US" sz="2100" b="0" kern="1200" dirty="0" smtClean="0">
                          <a:solidFill>
                            <a:srgbClr val="FF00FF"/>
                          </a:solidFill>
                          <a:effectLst/>
                          <a:latin typeface="Times New Roman" panose="02020603050405020304" pitchFamily="18" charset="0"/>
                          <a:ea typeface="微软雅黑" panose="020B0503020204020204" pitchFamily="34" charset="-122"/>
                          <a:cs typeface="Times New Roman" panose="02020603050405020304" pitchFamily="18" charset="0"/>
                        </a:rPr>
                        <a:t>施耐庵</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rgbClr val="FF00FF"/>
                          </a:solidFill>
                          <a:effectLst/>
                          <a:latin typeface="Times New Roman" panose="02020603050405020304" pitchFamily="18" charset="0"/>
                          <a:ea typeface="微软雅黑" panose="020B0503020204020204" pitchFamily="34" charset="-122"/>
                          <a:cs typeface="Times New Roman" panose="02020603050405020304" pitchFamily="18" charset="0"/>
                        </a:rPr>
                        <a:t>元末明初</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著名</a:t>
                      </a:r>
                      <a:r>
                        <a:rPr lang="zh-CN" altLang="en-US" sz="2100" b="0" kern="1200" dirty="0" smtClean="0">
                          <a:solidFill>
                            <a:srgbClr val="FF00FF"/>
                          </a:solidFill>
                          <a:effectLst/>
                          <a:latin typeface="Times New Roman" panose="02020603050405020304" pitchFamily="18" charset="0"/>
                          <a:ea typeface="微软雅黑" panose="020B0503020204020204" pitchFamily="34" charset="-122"/>
                          <a:cs typeface="Times New Roman" panose="02020603050405020304" pitchFamily="18" charset="0"/>
                        </a:rPr>
                        <a:t>小说家</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endPar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r>
              <a:tr h="2545080">
                <a:tc>
                  <a:txBody>
                    <a:bodyPr/>
                    <a:lstStyle/>
                    <a:p>
                      <a:pPr algn="ctr">
                        <a:lnSpc>
                          <a:spcPct val="150000"/>
                        </a:lnSpc>
                      </a:pPr>
                      <a:r>
                        <a:rPr lang="zh-CN" altLang="en-US" sz="2100" b="1" dirty="0" smtClean="0">
                          <a:latin typeface="Times New Roman" panose="02020603050405020304" pitchFamily="18" charset="0"/>
                          <a:ea typeface="微软雅黑" panose="020B0503020204020204" pitchFamily="34" charset="-122"/>
                          <a:cs typeface="Times New Roman" panose="02020603050405020304" pitchFamily="18" charset="0"/>
                        </a:rPr>
                        <a:t>作品简介</a:t>
                      </a:r>
                      <a:endParaRPr lang="zh-CN" altLang="en-US" sz="2100" b="1" dirty="0">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c>
                  <a:txBody>
                    <a:bodyPr/>
                    <a:lstStyle/>
                    <a:p>
                      <a:pPr marL="0" marR="0" lvl="0" indent="0" algn="just" defTabSz="914400" rtl="0" eaLnBrk="1" fontAlgn="auto" latinLnBrk="0" hangingPunct="1">
                        <a:lnSpc>
                          <a:spcPct val="150000"/>
                        </a:lnSpc>
                        <a:spcBef>
                          <a:spcPts val="0"/>
                        </a:spcBef>
                        <a:spcAft>
                          <a:spcPts val="0"/>
                        </a:spcAft>
                        <a:buClrTx/>
                        <a:buSzTx/>
                        <a:buFontTx/>
                        <a:buNone/>
                        <a:defRPr/>
                      </a:pP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水浒传</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是我国第一部歌颂农民起义的</a:t>
                      </a:r>
                      <a:r>
                        <a:rPr lang="zh-CN" altLang="en-US" sz="2100" b="0" kern="1200" dirty="0" smtClean="0">
                          <a:solidFill>
                            <a:srgbClr val="FF00FF"/>
                          </a:solidFill>
                          <a:effectLst/>
                          <a:latin typeface="Times New Roman" panose="02020603050405020304" pitchFamily="18" charset="0"/>
                          <a:ea typeface="微软雅黑" panose="020B0503020204020204" pitchFamily="34" charset="-122"/>
                          <a:cs typeface="Times New Roman" panose="02020603050405020304" pitchFamily="18" charset="0"/>
                        </a:rPr>
                        <a:t>长篇章回体小说</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它生动地描写了梁山好汉从起义到兴盛到最终失败的全过程</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特别是通过描写众多草莽英雄不同的人生经历和反抗道路</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鲜明地表现了“官逼民反”的主题</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是一部反抗封建暴政的英雄传奇</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endPar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r>
            </a:tbl>
          </a:graphicData>
        </a:graphic>
      </p:graphicFrame>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32263" y="1541039"/>
            <a:ext cx="8096535" cy="1545590"/>
          </a:xfrm>
          <a:prstGeom prst="rect">
            <a:avLst/>
          </a:prstGeom>
          <a:ln w="28575">
            <a:solidFill>
              <a:srgbClr val="ED7D31"/>
            </a:solidFill>
            <a:prstDash val="dash"/>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50000"/>
              </a:lnSpc>
              <a:spcAft>
                <a:spcPts val="0"/>
              </a:spcAft>
            </a:pPr>
            <a:r>
              <a:rPr lang="en-US" altLang="zh-CN" sz="2100" b="1"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1" dirty="0">
                <a:latin typeface="Times New Roman" panose="02020603050405020304" pitchFamily="18" charset="0"/>
                <a:ea typeface="微软雅黑" panose="020B0503020204020204" pitchFamily="34" charset="-122"/>
                <a:cs typeface="Times New Roman" panose="02020603050405020304" pitchFamily="18" charset="0"/>
              </a:rPr>
              <a:t>解析</a:t>
            </a:r>
            <a:r>
              <a:rPr lang="en-US" altLang="zh-CN" sz="2100" b="1"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本题考查赏析名著内容</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本题应先看懂所选语段的内容</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明确语段中所写的人物和事件</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并回忆出涉及的名著内容</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然后根据要求回答出对应的内容</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人物的性格特点</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可结合人物的言行分析</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endParaRPr sz="2100" dirty="0">
              <a:latin typeface="Times New Roman" panose="02020603050405020304" pitchFamily="18" charset="0"/>
              <a:ea typeface="微软雅黑" panose="020B0503020204020204" pitchFamily="34" charset="-122"/>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nvGraphicFramePr>
        <p:xfrm>
          <a:off x="253604" y="1562099"/>
          <a:ext cx="8638540" cy="3909060"/>
        </p:xfrm>
        <a:graphic>
          <a:graphicData uri="http://schemas.openxmlformats.org/drawingml/2006/table">
            <a:tbl>
              <a:tblPr firstRow="1" bandRow="1">
                <a:tableStyleId>{5DA37D80-6434-44D0-A028-1B22A696006F}</a:tableStyleId>
              </a:tblPr>
              <a:tblGrid>
                <a:gridCol w="817880"/>
                <a:gridCol w="7820660"/>
              </a:tblGrid>
              <a:tr h="3909060">
                <a:tc>
                  <a:txBody>
                    <a:bodyPr/>
                    <a:lstStyle/>
                    <a:p>
                      <a:pPr algn="ctr">
                        <a:lnSpc>
                          <a:spcPct val="150000"/>
                        </a:lnSpc>
                      </a:pPr>
                      <a:r>
                        <a:rPr lang="zh-CN" altLang="en-US" sz="2100" b="1" smtClean="0">
                          <a:latin typeface="Times New Roman" panose="02020603050405020304" pitchFamily="18" charset="0"/>
                          <a:ea typeface="微软雅黑" panose="020B0503020204020204" pitchFamily="34" charset="-122"/>
                          <a:cs typeface="Times New Roman" panose="02020603050405020304" pitchFamily="18" charset="0"/>
                        </a:rPr>
                        <a:t>艺术特色</a:t>
                      </a:r>
                      <a:endParaRPr lang="zh-CN" altLang="en-US" sz="2100" b="1" dirty="0">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c>
                  <a:txBody>
                    <a:bodyPr/>
                    <a:lstStyle/>
                    <a:p>
                      <a:pPr marL="0" marR="0" lvl="0" indent="0" algn="just" defTabSz="914400" rtl="0" eaLnBrk="1" fontAlgn="auto" latinLnBrk="0" hangingPunct="1">
                        <a:lnSpc>
                          <a:spcPct val="150000"/>
                        </a:lnSpc>
                        <a:spcBef>
                          <a:spcPts val="0"/>
                        </a:spcBef>
                        <a:spcAft>
                          <a:spcPts val="0"/>
                        </a:spcAft>
                        <a:buClrTx/>
                        <a:buSzTx/>
                        <a:buFontTx/>
                        <a:buNone/>
                        <a:defRPr/>
                      </a:pP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①人物形象</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在人物塑造方面</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最大特点是善于把人物置身于真实的历史环境中</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紧扣人物的身份</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经历和遭遇来刻画他们的性格</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p>
                      <a:pPr marL="0" marR="0" lvl="0" indent="0" algn="just" defTabSz="914400" rtl="0" eaLnBrk="1" fontAlgn="auto" latinLnBrk="0" hangingPunct="1">
                        <a:lnSpc>
                          <a:spcPct val="150000"/>
                        </a:lnSpc>
                        <a:spcBef>
                          <a:spcPts val="0"/>
                        </a:spcBef>
                        <a:spcAft>
                          <a:spcPts val="0"/>
                        </a:spcAft>
                        <a:buClrTx/>
                        <a:buSzTx/>
                        <a:buFontTx/>
                        <a:buNone/>
                        <a:defRPr/>
                      </a:pP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②</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曲折动人的情节</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尖锐激烈的矛盾冲突</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往往通过一个个场面展开</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一个个细节描写</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一步步地推向高潮</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p>
                      <a:pPr marL="0" marR="0" lvl="0" indent="0" algn="just" defTabSz="914400" rtl="0" eaLnBrk="1" fontAlgn="auto" latinLnBrk="0" hangingPunct="1">
                        <a:lnSpc>
                          <a:spcPct val="150000"/>
                        </a:lnSpc>
                        <a:spcBef>
                          <a:spcPts val="0"/>
                        </a:spcBef>
                        <a:spcAft>
                          <a:spcPts val="0"/>
                        </a:spcAft>
                        <a:buClrTx/>
                        <a:buSzTx/>
                        <a:buFontTx/>
                        <a:buNone/>
                        <a:defRPr/>
                      </a:pP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③</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结构是纵横交错的复式结构</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梁山起义的发生发展和失败的全过程纵贯全篇</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其间连缀着一个又一个相对独立自成整体的主要人物的故事</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这些故事自身在结构上既纵横开合</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各具特色</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又是整个水浒故事的有机组成部分</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endPar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r>
            </a:tbl>
          </a:graphicData>
        </a:graphic>
      </p:graphicFrame>
    </p:spTree>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nvGraphicFramePr>
        <p:xfrm>
          <a:off x="262282" y="1545973"/>
          <a:ext cx="8642350" cy="3556635"/>
        </p:xfrm>
        <a:graphic>
          <a:graphicData uri="http://schemas.openxmlformats.org/drawingml/2006/table">
            <a:tbl>
              <a:tblPr firstRow="1" bandRow="1">
                <a:tableStyleId>{5DA37D80-6434-44D0-A028-1B22A696006F}</a:tableStyleId>
              </a:tblPr>
              <a:tblGrid>
                <a:gridCol w="1773555"/>
                <a:gridCol w="4180205"/>
                <a:gridCol w="2688590"/>
              </a:tblGrid>
              <a:tr h="548640">
                <a:tc>
                  <a:txBody>
                    <a:bodyPr/>
                    <a:lstStyle/>
                    <a:p>
                      <a:pPr marL="0" marR="0" lvl="0" indent="0" algn="ctr" defTabSz="914400" rtl="0" eaLnBrk="1" fontAlgn="auto" latinLnBrk="0" hangingPunct="1">
                        <a:lnSpc>
                          <a:spcPct val="150000"/>
                        </a:lnSpc>
                        <a:spcBef>
                          <a:spcPts val="0"/>
                        </a:spcBef>
                        <a:spcAft>
                          <a:spcPts val="0"/>
                        </a:spcAft>
                        <a:buClrTx/>
                        <a:buSzTx/>
                        <a:buFontTx/>
                        <a:buNone/>
                        <a:defRPr/>
                      </a:pPr>
                      <a:r>
                        <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主要人物</a:t>
                      </a:r>
                      <a:endPar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c>
                  <a:txBody>
                    <a:bodyPr/>
                    <a:lstStyle/>
                    <a:p>
                      <a:pPr marL="0" marR="0" lvl="0" indent="0" algn="ctr" defTabSz="914400" rtl="0" eaLnBrk="1" fontAlgn="auto" latinLnBrk="0" hangingPunct="1">
                        <a:lnSpc>
                          <a:spcPct val="150000"/>
                        </a:lnSpc>
                        <a:spcBef>
                          <a:spcPts val="0"/>
                        </a:spcBef>
                        <a:spcAft>
                          <a:spcPts val="0"/>
                        </a:spcAft>
                        <a:buClrTx/>
                        <a:buSzTx/>
                        <a:buFontTx/>
                        <a:buNone/>
                        <a:defRPr/>
                      </a:pPr>
                      <a:r>
                        <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典型情节</a:t>
                      </a:r>
                      <a:endPar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c>
                  <a:txBody>
                    <a:bodyPr/>
                    <a:lstStyle/>
                    <a:p>
                      <a:pPr marL="0" marR="0" lvl="0" indent="0" algn="ctr" defTabSz="914400" rtl="0" eaLnBrk="1" fontAlgn="auto" latinLnBrk="0" hangingPunct="1">
                        <a:lnSpc>
                          <a:spcPct val="150000"/>
                        </a:lnSpc>
                        <a:spcBef>
                          <a:spcPts val="0"/>
                        </a:spcBef>
                        <a:spcAft>
                          <a:spcPts val="0"/>
                        </a:spcAft>
                        <a:buClrTx/>
                        <a:buSzTx/>
                        <a:buFontTx/>
                        <a:buNone/>
                        <a:defRPr/>
                      </a:pPr>
                      <a:r>
                        <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性格特征</a:t>
                      </a:r>
                      <a:endPar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r>
              <a:tr h="786765">
                <a:tc rowSpan="3">
                  <a:txBody>
                    <a:bodyPr/>
                    <a:lstStyle/>
                    <a:p>
                      <a:pPr algn="ctr">
                        <a:lnSpc>
                          <a:spcPct val="150000"/>
                        </a:lnSpc>
                      </a:pPr>
                      <a:r>
                        <a:rPr lang="zh-CN" altLang="en-US" sz="2100" b="1" dirty="0" smtClean="0">
                          <a:latin typeface="Times New Roman" panose="02020603050405020304" pitchFamily="18" charset="0"/>
                          <a:ea typeface="微软雅黑" panose="020B0503020204020204" pitchFamily="34" charset="-122"/>
                          <a:cs typeface="Times New Roman" panose="02020603050405020304" pitchFamily="18" charset="0"/>
                        </a:rPr>
                        <a:t>鲁智深</a:t>
                      </a:r>
                      <a:endParaRPr lang="zh-CN" altLang="en-US" sz="2100" b="1" dirty="0" smtClean="0">
                        <a:latin typeface="Times New Roman" panose="02020603050405020304" pitchFamily="18" charset="0"/>
                        <a:ea typeface="微软雅黑" panose="020B0503020204020204" pitchFamily="34" charset="-122"/>
                        <a:cs typeface="Times New Roman" panose="02020603050405020304" pitchFamily="18" charset="0"/>
                      </a:endParaRPr>
                    </a:p>
                    <a:p>
                      <a:pPr algn="ctr">
                        <a:lnSpc>
                          <a:spcPct val="150000"/>
                        </a:lnSpc>
                      </a:pPr>
                      <a:r>
                        <a:rPr lang="zh-CN" altLang="en-US" sz="2100" b="1" dirty="0" smtClean="0">
                          <a:latin typeface="Times New Roman" panose="02020603050405020304" pitchFamily="18" charset="0"/>
                          <a:ea typeface="微软雅黑" panose="020B0503020204020204" pitchFamily="34" charset="-122"/>
                          <a:cs typeface="Times New Roman" panose="02020603050405020304" pitchFamily="18" charset="0"/>
                        </a:rPr>
                        <a:t>（花和尚）</a:t>
                      </a:r>
                      <a:endParaRPr lang="zh-CN" altLang="en-US" sz="2100" b="1" dirty="0" smtClean="0">
                        <a:latin typeface="Times New Roman" panose="02020603050405020304" pitchFamily="18" charset="0"/>
                        <a:ea typeface="微软雅黑" panose="020B0503020204020204" pitchFamily="34" charset="-122"/>
                        <a:cs typeface="Times New Roman" panose="02020603050405020304" pitchFamily="18" charset="0"/>
                      </a:endParaRPr>
                    </a:p>
                    <a:p>
                      <a:pPr algn="ctr">
                        <a:lnSpc>
                          <a:spcPct val="150000"/>
                        </a:lnSpc>
                      </a:pPr>
                      <a:r>
                        <a:rPr lang="zh-CN" altLang="en-US" sz="2100" b="1" dirty="0" smtClean="0">
                          <a:latin typeface="Times New Roman" panose="02020603050405020304" pitchFamily="18" charset="0"/>
                          <a:ea typeface="微软雅黑" panose="020B0503020204020204" pitchFamily="34" charset="-122"/>
                          <a:cs typeface="Times New Roman" panose="02020603050405020304" pitchFamily="18" charset="0"/>
                        </a:rPr>
                        <a:t>其他称呼</a:t>
                      </a:r>
                      <a:r>
                        <a:rPr lang="en-US" altLang="zh-CN" sz="2100" b="1" dirty="0" smtClean="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b="1" dirty="0" smtClean="0">
                        <a:latin typeface="Times New Roman" panose="02020603050405020304" pitchFamily="18" charset="0"/>
                        <a:ea typeface="微软雅黑" panose="020B0503020204020204" pitchFamily="34" charset="-122"/>
                        <a:cs typeface="Times New Roman" panose="02020603050405020304" pitchFamily="18" charset="0"/>
                      </a:endParaRPr>
                    </a:p>
                    <a:p>
                      <a:pPr algn="ctr">
                        <a:lnSpc>
                          <a:spcPct val="150000"/>
                        </a:lnSpc>
                      </a:pPr>
                      <a:r>
                        <a:rPr lang="zh-CN" altLang="en-US" sz="2100" b="1" dirty="0" smtClean="0">
                          <a:latin typeface="Times New Roman" panose="02020603050405020304" pitchFamily="18" charset="0"/>
                          <a:ea typeface="微软雅黑" panose="020B0503020204020204" pitchFamily="34" charset="-122"/>
                          <a:cs typeface="Times New Roman" panose="02020603050405020304" pitchFamily="18" charset="0"/>
                        </a:rPr>
                        <a:t>鲁达</a:t>
                      </a:r>
                      <a:r>
                        <a:rPr lang="en-US" altLang="zh-CN" sz="2100" b="1"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1" dirty="0" smtClean="0">
                          <a:latin typeface="Times New Roman" panose="02020603050405020304" pitchFamily="18" charset="0"/>
                          <a:ea typeface="微软雅黑" panose="020B0503020204020204" pitchFamily="34" charset="-122"/>
                          <a:cs typeface="Times New Roman" panose="02020603050405020304" pitchFamily="18" charset="0"/>
                        </a:rPr>
                        <a:t>鲁提辖</a:t>
                      </a:r>
                      <a:r>
                        <a:rPr lang="en-US" altLang="zh-CN" sz="2100" b="1" dirty="0" smtClean="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b="1" dirty="0" smtClean="0">
                        <a:latin typeface="Times New Roman" panose="02020603050405020304" pitchFamily="18" charset="0"/>
                        <a:ea typeface="微软雅黑" panose="020B0503020204020204" pitchFamily="34" charset="-122"/>
                        <a:cs typeface="Times New Roman" panose="02020603050405020304" pitchFamily="18" charset="0"/>
                      </a:endParaRPr>
                    </a:p>
                    <a:p>
                      <a:pPr algn="ctr">
                        <a:lnSpc>
                          <a:spcPct val="150000"/>
                        </a:lnSpc>
                      </a:pPr>
                      <a:r>
                        <a:rPr lang="zh-CN" altLang="en-US" sz="2100" b="1" dirty="0" smtClean="0">
                          <a:latin typeface="Times New Roman" panose="02020603050405020304" pitchFamily="18" charset="0"/>
                          <a:ea typeface="微软雅黑" panose="020B0503020204020204" pitchFamily="34" charset="-122"/>
                          <a:cs typeface="Times New Roman" panose="02020603050405020304" pitchFamily="18" charset="0"/>
                        </a:rPr>
                        <a:t>洒家</a:t>
                      </a:r>
                      <a:endParaRPr lang="zh-CN" altLang="en-US" sz="2100" b="1" dirty="0">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c>
                  <a:txBody>
                    <a:bodyPr/>
                    <a:lstStyle/>
                    <a:p>
                      <a:pPr marL="0" marR="0" lvl="0" indent="0" algn="ctr" defTabSz="914400" rtl="0" eaLnBrk="1" fontAlgn="auto" latinLnBrk="0" hangingPunct="1">
                        <a:lnSpc>
                          <a:spcPct val="150000"/>
                        </a:lnSpc>
                        <a:spcBef>
                          <a:spcPts val="0"/>
                        </a:spcBef>
                        <a:spcAft>
                          <a:spcPts val="0"/>
                        </a:spcAft>
                        <a:buClrTx/>
                        <a:buSzTx/>
                        <a:buFontTx/>
                        <a:buNone/>
                        <a:defRPr/>
                      </a:pP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拳打镇关西</a:t>
                      </a:r>
                      <a:endPar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c>
                  <a:txBody>
                    <a:bodyPr/>
                    <a:lstStyle/>
                    <a:p>
                      <a:pPr marL="0" marR="0" lvl="0" indent="0" algn="ctr" defTabSz="914400" rtl="0" eaLnBrk="1" fontAlgn="auto" latinLnBrk="0" hangingPunct="1">
                        <a:lnSpc>
                          <a:spcPct val="150000"/>
                        </a:lnSpc>
                        <a:spcBef>
                          <a:spcPts val="0"/>
                        </a:spcBef>
                        <a:spcAft>
                          <a:spcPts val="0"/>
                        </a:spcAft>
                        <a:buClrTx/>
                        <a:buSzTx/>
                        <a:buFontTx/>
                        <a:buNone/>
                        <a:defRPr/>
                      </a:pP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粗中有细</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勇而有谋</a:t>
                      </a:r>
                      <a:endPar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r>
              <a:tr h="1229995">
                <a:tc vMerge="1">
                  <a:tcPr anchor="ctr"/>
                </a:tc>
                <a:tc>
                  <a:txBody>
                    <a:bodyPr/>
                    <a:lstStyle/>
                    <a:p>
                      <a:pPr marL="0" marR="0" lvl="0" indent="0" algn="ctr" defTabSz="914400" rtl="0" eaLnBrk="1" fontAlgn="auto" latinLnBrk="0" hangingPunct="1">
                        <a:lnSpc>
                          <a:spcPct val="150000"/>
                        </a:lnSpc>
                        <a:spcBef>
                          <a:spcPts val="0"/>
                        </a:spcBef>
                        <a:spcAft>
                          <a:spcPts val="0"/>
                        </a:spcAft>
                        <a:buClrTx/>
                        <a:buSzTx/>
                        <a:buFontTx/>
                        <a:buNone/>
                        <a:defRPr/>
                      </a:pPr>
                      <a:r>
                        <a:rPr lang="zh-CN" altLang="en-US" sz="2100" b="0" dirty="0" smtClean="0">
                          <a:latin typeface="Times New Roman" panose="02020603050405020304" pitchFamily="18" charset="0"/>
                          <a:ea typeface="微软雅黑" panose="020B0503020204020204" pitchFamily="34" charset="-122"/>
                          <a:cs typeface="Times New Roman" panose="02020603050405020304" pitchFamily="18" charset="0"/>
                        </a:rPr>
                        <a:t>大闹野猪林</a:t>
                      </a:r>
                      <a:r>
                        <a:rPr lang="en-US" altLang="zh-CN" sz="2100" b="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dirty="0" smtClean="0">
                          <a:latin typeface="Times New Roman" panose="02020603050405020304" pitchFamily="18" charset="0"/>
                          <a:ea typeface="微软雅黑" panose="020B0503020204020204" pitchFamily="34" charset="-122"/>
                          <a:cs typeface="Times New Roman" panose="02020603050405020304" pitchFamily="18" charset="0"/>
                        </a:rPr>
                        <a:t>倒拔垂杨柳</a:t>
                      </a:r>
                      <a:r>
                        <a:rPr lang="en-US" altLang="zh-CN" sz="2100" b="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dirty="0" smtClean="0">
                          <a:latin typeface="Times New Roman" panose="02020603050405020304" pitchFamily="18" charset="0"/>
                          <a:ea typeface="微软雅黑" panose="020B0503020204020204" pitchFamily="34" charset="-122"/>
                          <a:cs typeface="Times New Roman" panose="02020603050405020304" pitchFamily="18" charset="0"/>
                        </a:rPr>
                        <a:t>火烧瓦罐寺</a:t>
                      </a:r>
                      <a:r>
                        <a:rPr lang="en-US" altLang="zh-CN" sz="2100" b="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dirty="0" smtClean="0">
                          <a:latin typeface="Times New Roman" panose="02020603050405020304" pitchFamily="18" charset="0"/>
                          <a:ea typeface="微软雅黑" panose="020B0503020204020204" pitchFamily="34" charset="-122"/>
                          <a:cs typeface="Times New Roman" panose="02020603050405020304" pitchFamily="18" charset="0"/>
                        </a:rPr>
                        <a:t>大闹桃花林</a:t>
                      </a:r>
                      <a:endPar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c>
                  <a:txBody>
                    <a:bodyPr/>
                    <a:lstStyle/>
                    <a:p>
                      <a:pPr marL="0" marR="0" lvl="0" indent="0" algn="ctr" defTabSz="914400" rtl="0" eaLnBrk="1" fontAlgn="auto" latinLnBrk="0" hangingPunct="1">
                        <a:lnSpc>
                          <a:spcPct val="150000"/>
                        </a:lnSpc>
                        <a:spcBef>
                          <a:spcPts val="0"/>
                        </a:spcBef>
                        <a:spcAft>
                          <a:spcPts val="0"/>
                        </a:spcAft>
                        <a:buClrTx/>
                        <a:buSzTx/>
                        <a:buFontTx/>
                        <a:buNone/>
                        <a:defRPr/>
                      </a:pP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有正义感</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嫉恶如仇</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侠肝义胆</a:t>
                      </a:r>
                      <a:endPar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r>
              <a:tr h="991235">
                <a:tc vMerge="1">
                  <a:tcPr anchor="ctr"/>
                </a:tc>
                <a:tc>
                  <a:txBody>
                    <a:bodyPr/>
                    <a:lstStyle/>
                    <a:p>
                      <a:pPr marL="0" marR="0" lvl="0" indent="0" algn="ctr" defTabSz="914400" rtl="0" eaLnBrk="1" fontAlgn="auto" latinLnBrk="0" hangingPunct="1">
                        <a:lnSpc>
                          <a:spcPct val="150000"/>
                        </a:lnSpc>
                        <a:spcBef>
                          <a:spcPts val="0"/>
                        </a:spcBef>
                        <a:spcAft>
                          <a:spcPts val="0"/>
                        </a:spcAft>
                        <a:buClrTx/>
                        <a:buSzTx/>
                        <a:buFontTx/>
                        <a:buNone/>
                        <a:defRPr/>
                      </a:pP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大闹五台山</a:t>
                      </a:r>
                      <a:endPar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c>
                  <a:txBody>
                    <a:bodyPr/>
                    <a:lstStyle/>
                    <a:p>
                      <a:pPr marL="0" marR="0" lvl="0" indent="0" algn="ctr" defTabSz="914400" rtl="0" eaLnBrk="1" fontAlgn="auto" latinLnBrk="0" hangingPunct="1">
                        <a:lnSpc>
                          <a:spcPct val="150000"/>
                        </a:lnSpc>
                        <a:spcBef>
                          <a:spcPts val="0"/>
                        </a:spcBef>
                        <a:spcAft>
                          <a:spcPts val="0"/>
                        </a:spcAft>
                        <a:buClrTx/>
                        <a:buSzTx/>
                        <a:buFontTx/>
                        <a:buNone/>
                        <a:defRPr/>
                      </a:pP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鲁莽急躁</a:t>
                      </a:r>
                      <a:endPar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r>
            </a:tbl>
          </a:graphicData>
        </a:graphic>
      </p:graphicFrame>
    </p:spTree>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nvGraphicFramePr>
        <p:xfrm>
          <a:off x="251566" y="1564119"/>
          <a:ext cx="8631555" cy="4417695"/>
        </p:xfrm>
        <a:graphic>
          <a:graphicData uri="http://schemas.openxmlformats.org/drawingml/2006/table">
            <a:tbl>
              <a:tblPr firstRow="1" bandRow="1">
                <a:tableStyleId>{5DA37D80-6434-44D0-A028-1B22A696006F}</a:tableStyleId>
              </a:tblPr>
              <a:tblGrid>
                <a:gridCol w="8631555"/>
              </a:tblGrid>
              <a:tr h="605790">
                <a:tc>
                  <a:txBody>
                    <a:bodyPr/>
                    <a:lstStyle/>
                    <a:p>
                      <a:pPr algn="ctr">
                        <a:lnSpc>
                          <a:spcPct val="140000"/>
                        </a:lnSpc>
                      </a:pPr>
                      <a:r>
                        <a:rPr lang="zh-CN" altLang="en-US" sz="1950" b="1" dirty="0" smtClean="0">
                          <a:latin typeface="Times New Roman" panose="02020603050405020304" pitchFamily="18" charset="0"/>
                          <a:ea typeface="微软雅黑" panose="020B0503020204020204" pitchFamily="34" charset="-122"/>
                          <a:cs typeface="Times New Roman" panose="02020603050405020304" pitchFamily="18" charset="0"/>
                        </a:rPr>
                        <a:t>相关故事</a:t>
                      </a:r>
                      <a:endParaRPr lang="zh-CN" altLang="en-US" sz="1950" b="1" dirty="0">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r>
              <a:tr h="3811905">
                <a:tc>
                  <a:txBody>
                    <a:bodyPr/>
                    <a:lstStyle/>
                    <a:p>
                      <a:pPr algn="just">
                        <a:lnSpc>
                          <a:spcPct val="140000"/>
                        </a:lnSpc>
                      </a:pPr>
                      <a:r>
                        <a:rPr lang="zh-CN" altLang="en-US" sz="1950" b="1" dirty="0" smtClean="0">
                          <a:latin typeface="Times New Roman" panose="02020603050405020304" pitchFamily="18" charset="0"/>
                          <a:ea typeface="微软雅黑" panose="020B0503020204020204" pitchFamily="34" charset="-122"/>
                          <a:cs typeface="Times New Roman" panose="02020603050405020304" pitchFamily="18" charset="0"/>
                        </a:rPr>
                        <a:t>拳打镇关西</a:t>
                      </a:r>
                      <a:r>
                        <a:rPr lang="en-US" altLang="zh-CN" sz="1950" b="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950" b="0" dirty="0" smtClean="0">
                          <a:latin typeface="Times New Roman" panose="02020603050405020304" pitchFamily="18" charset="0"/>
                          <a:ea typeface="微软雅黑" panose="020B0503020204020204" pitchFamily="34" charset="-122"/>
                          <a:cs typeface="Times New Roman" panose="02020603050405020304" pitchFamily="18" charset="0"/>
                        </a:rPr>
                        <a:t>鲁达在酒楼得知镇关西欺压金氏父女</a:t>
                      </a:r>
                      <a:r>
                        <a:rPr lang="en-US" altLang="zh-CN" sz="1950" b="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950" b="0" dirty="0" smtClean="0">
                          <a:latin typeface="Times New Roman" panose="02020603050405020304" pitchFamily="18" charset="0"/>
                          <a:ea typeface="微软雅黑" panose="020B0503020204020204" pitchFamily="34" charset="-122"/>
                          <a:cs typeface="Times New Roman" panose="02020603050405020304" pitchFamily="18" charset="0"/>
                        </a:rPr>
                        <a:t>便赠送银两给他们并保护其出逃</a:t>
                      </a:r>
                      <a:r>
                        <a:rPr lang="en-US" altLang="zh-CN" sz="1950" b="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950" b="0" dirty="0" smtClean="0">
                          <a:latin typeface="Times New Roman" panose="02020603050405020304" pitchFamily="18" charset="0"/>
                          <a:ea typeface="微软雅黑" panose="020B0503020204020204" pitchFamily="34" charset="-122"/>
                          <a:cs typeface="Times New Roman" panose="02020603050405020304" pitchFamily="18" charset="0"/>
                        </a:rPr>
                        <a:t>而后刁难</a:t>
                      </a:r>
                      <a:r>
                        <a:rPr lang="en-US" altLang="zh-CN" sz="1950" b="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950" b="0" dirty="0" smtClean="0">
                          <a:latin typeface="Times New Roman" panose="02020603050405020304" pitchFamily="18" charset="0"/>
                          <a:ea typeface="微软雅黑" panose="020B0503020204020204" pitchFamily="34" charset="-122"/>
                          <a:cs typeface="Times New Roman" panose="02020603050405020304" pitchFamily="18" charset="0"/>
                        </a:rPr>
                        <a:t>激怒郑屠</a:t>
                      </a:r>
                      <a:r>
                        <a:rPr lang="en-US" altLang="zh-CN" sz="1950" b="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950" b="0" dirty="0" smtClean="0">
                          <a:latin typeface="Times New Roman" panose="02020603050405020304" pitchFamily="18" charset="0"/>
                          <a:ea typeface="微软雅黑" panose="020B0503020204020204" pitchFamily="34" charset="-122"/>
                          <a:cs typeface="Times New Roman" panose="02020603050405020304" pitchFamily="18" charset="0"/>
                        </a:rPr>
                        <a:t>将其打死</a:t>
                      </a:r>
                      <a:r>
                        <a:rPr lang="en-US" altLang="zh-CN" sz="1950" b="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950" b="0" dirty="0" smtClean="0">
                          <a:latin typeface="Times New Roman" panose="02020603050405020304" pitchFamily="18" charset="0"/>
                          <a:ea typeface="微软雅黑" panose="020B0503020204020204" pitchFamily="34" charset="-122"/>
                          <a:cs typeface="Times New Roman" panose="02020603050405020304" pitchFamily="18" charset="0"/>
                        </a:rPr>
                        <a:t>为避官司</a:t>
                      </a:r>
                      <a:r>
                        <a:rPr lang="en-US" altLang="zh-CN" sz="1950" b="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950" b="0" dirty="0" smtClean="0">
                          <a:latin typeface="Times New Roman" panose="02020603050405020304" pitchFamily="18" charset="0"/>
                          <a:ea typeface="微软雅黑" panose="020B0503020204020204" pitchFamily="34" charset="-122"/>
                          <a:cs typeface="Times New Roman" panose="02020603050405020304" pitchFamily="18" charset="0"/>
                        </a:rPr>
                        <a:t>仓皇出逃</a:t>
                      </a:r>
                      <a:r>
                        <a:rPr lang="en-US" altLang="zh-CN" sz="1950" b="0" dirty="0" smtClean="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1950" b="0" dirty="0" smtClean="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40000"/>
                        </a:lnSpc>
                      </a:pPr>
                      <a:r>
                        <a:rPr lang="zh-CN" altLang="en-US" sz="1950" b="1" dirty="0" smtClean="0">
                          <a:latin typeface="Times New Roman" panose="02020603050405020304" pitchFamily="18" charset="0"/>
                          <a:ea typeface="微软雅黑" panose="020B0503020204020204" pitchFamily="34" charset="-122"/>
                          <a:cs typeface="Times New Roman" panose="02020603050405020304" pitchFamily="18" charset="0"/>
                        </a:rPr>
                        <a:t>大闹野猪林</a:t>
                      </a:r>
                      <a:r>
                        <a:rPr lang="en-US" altLang="zh-CN" sz="1950" b="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950" b="0" dirty="0" smtClean="0">
                          <a:latin typeface="Times New Roman" panose="02020603050405020304" pitchFamily="18" charset="0"/>
                          <a:ea typeface="微软雅黑" panose="020B0503020204020204" pitchFamily="34" charset="-122"/>
                          <a:cs typeface="Times New Roman" panose="02020603050405020304" pitchFamily="18" charset="0"/>
                        </a:rPr>
                        <a:t>在林冲被刺配沧州的途中</a:t>
                      </a:r>
                      <a:r>
                        <a:rPr lang="en-US" altLang="zh-CN" sz="1950" b="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950" b="0" dirty="0" smtClean="0">
                          <a:latin typeface="Times New Roman" panose="02020603050405020304" pitchFamily="18" charset="0"/>
                          <a:ea typeface="微软雅黑" panose="020B0503020204020204" pitchFamily="34" charset="-122"/>
                          <a:cs typeface="Times New Roman" panose="02020603050405020304" pitchFamily="18" charset="0"/>
                        </a:rPr>
                        <a:t>高衙内暗地里用银子收买衙役</a:t>
                      </a:r>
                      <a:r>
                        <a:rPr lang="en-US" altLang="zh-CN" sz="1950" b="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950" b="0" dirty="0" smtClean="0">
                          <a:latin typeface="Times New Roman" panose="02020603050405020304" pitchFamily="18" charset="0"/>
                          <a:ea typeface="微软雅黑" panose="020B0503020204020204" pitchFamily="34" charset="-122"/>
                          <a:cs typeface="Times New Roman" panose="02020603050405020304" pitchFamily="18" charset="0"/>
                        </a:rPr>
                        <a:t>令他们在途中杀掉林冲</a:t>
                      </a:r>
                      <a:r>
                        <a:rPr lang="en-US" altLang="zh-CN" sz="1950" b="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950" b="0" dirty="0" smtClean="0">
                          <a:latin typeface="Times New Roman" panose="02020603050405020304" pitchFamily="18" charset="0"/>
                          <a:ea typeface="微软雅黑" panose="020B0503020204020204" pitchFamily="34" charset="-122"/>
                          <a:cs typeface="Times New Roman" panose="02020603050405020304" pitchFamily="18" charset="0"/>
                        </a:rPr>
                        <a:t>行至野猪林</a:t>
                      </a:r>
                      <a:r>
                        <a:rPr lang="en-US" altLang="zh-CN" sz="1950" b="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950" b="0" dirty="0" smtClean="0">
                          <a:latin typeface="Times New Roman" panose="02020603050405020304" pitchFamily="18" charset="0"/>
                          <a:ea typeface="微软雅黑" panose="020B0503020204020204" pitchFamily="34" charset="-122"/>
                          <a:cs typeface="Times New Roman" panose="02020603050405020304" pitchFamily="18" charset="0"/>
                        </a:rPr>
                        <a:t>二人正要动手</a:t>
                      </a:r>
                      <a:r>
                        <a:rPr lang="en-US" altLang="zh-CN" sz="1950" b="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950" b="0" dirty="0" smtClean="0">
                          <a:latin typeface="Times New Roman" panose="02020603050405020304" pitchFamily="18" charset="0"/>
                          <a:ea typeface="微软雅黑" panose="020B0503020204020204" pitchFamily="34" charset="-122"/>
                          <a:cs typeface="Times New Roman" panose="02020603050405020304" pitchFamily="18" charset="0"/>
                        </a:rPr>
                        <a:t>鲁智深从一旁跳出</a:t>
                      </a:r>
                      <a:r>
                        <a:rPr lang="en-US" altLang="zh-CN" sz="1950" b="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950" b="0" dirty="0" smtClean="0">
                          <a:latin typeface="Times New Roman" panose="02020603050405020304" pitchFamily="18" charset="0"/>
                          <a:ea typeface="微软雅黑" panose="020B0503020204020204" pitchFamily="34" charset="-122"/>
                          <a:cs typeface="Times New Roman" panose="02020603050405020304" pitchFamily="18" charset="0"/>
                        </a:rPr>
                        <a:t>将两位衙役打了一顿</a:t>
                      </a:r>
                      <a:r>
                        <a:rPr lang="en-US" altLang="zh-CN" sz="1950" b="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950" b="0" dirty="0" smtClean="0">
                          <a:latin typeface="Times New Roman" panose="02020603050405020304" pitchFamily="18" charset="0"/>
                          <a:ea typeface="微软雅黑" panose="020B0503020204020204" pitchFamily="34" charset="-122"/>
                          <a:cs typeface="Times New Roman" panose="02020603050405020304" pitchFamily="18" charset="0"/>
                        </a:rPr>
                        <a:t>林冲劝鲁智深饶了他们的性命</a:t>
                      </a:r>
                      <a:r>
                        <a:rPr lang="en-US" altLang="zh-CN" sz="1950" b="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950" b="0" dirty="0" smtClean="0">
                          <a:latin typeface="Times New Roman" panose="02020603050405020304" pitchFamily="18" charset="0"/>
                          <a:ea typeface="微软雅黑" panose="020B0503020204020204" pitchFamily="34" charset="-122"/>
                          <a:cs typeface="Times New Roman" panose="02020603050405020304" pitchFamily="18" charset="0"/>
                        </a:rPr>
                        <a:t>原来鲁智深早料到这二人不怀好心</a:t>
                      </a:r>
                      <a:r>
                        <a:rPr lang="en-US" altLang="zh-CN" sz="1950" b="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950" b="0" dirty="0" smtClean="0">
                          <a:latin typeface="Times New Roman" panose="02020603050405020304" pitchFamily="18" charset="0"/>
                          <a:ea typeface="微软雅黑" panose="020B0503020204020204" pitchFamily="34" charset="-122"/>
                          <a:cs typeface="Times New Roman" panose="02020603050405020304" pitchFamily="18" charset="0"/>
                        </a:rPr>
                        <a:t>一路跟踪至此</a:t>
                      </a:r>
                      <a:r>
                        <a:rPr lang="en-US" altLang="zh-CN" sz="1950" b="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950" b="0" dirty="0" smtClean="0">
                          <a:latin typeface="Times New Roman" panose="02020603050405020304" pitchFamily="18" charset="0"/>
                          <a:ea typeface="微软雅黑" panose="020B0503020204020204" pitchFamily="34" charset="-122"/>
                          <a:cs typeface="Times New Roman" panose="02020603050405020304" pitchFamily="18" charset="0"/>
                        </a:rPr>
                        <a:t>而后</a:t>
                      </a:r>
                      <a:r>
                        <a:rPr lang="en-US" altLang="zh-CN" sz="1950" b="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950" b="0" dirty="0" smtClean="0">
                          <a:latin typeface="Times New Roman" panose="02020603050405020304" pitchFamily="18" charset="0"/>
                          <a:ea typeface="微软雅黑" panose="020B0503020204020204" pitchFamily="34" charset="-122"/>
                          <a:cs typeface="Times New Roman" panose="02020603050405020304" pitchFamily="18" charset="0"/>
                        </a:rPr>
                        <a:t>鲁智深一直护送林冲到达沧州</a:t>
                      </a:r>
                      <a:r>
                        <a:rPr lang="en-US" altLang="zh-CN" sz="1950" b="0" dirty="0" smtClean="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1950" b="0" dirty="0" smtClean="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40000"/>
                        </a:lnSpc>
                      </a:pPr>
                      <a:r>
                        <a:rPr lang="zh-CN" altLang="en-US" sz="1950" b="1" dirty="0" smtClean="0">
                          <a:latin typeface="Times New Roman" panose="02020603050405020304" pitchFamily="18" charset="0"/>
                          <a:ea typeface="微软雅黑" panose="020B0503020204020204" pitchFamily="34" charset="-122"/>
                          <a:cs typeface="Times New Roman" panose="02020603050405020304" pitchFamily="18" charset="0"/>
                        </a:rPr>
                        <a:t>倒拔垂杨柳</a:t>
                      </a:r>
                      <a:r>
                        <a:rPr lang="en-US" altLang="zh-CN" sz="1950" b="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950" b="0" dirty="0" smtClean="0">
                          <a:latin typeface="Times New Roman" panose="02020603050405020304" pitchFamily="18" charset="0"/>
                          <a:ea typeface="微软雅黑" panose="020B0503020204020204" pitchFamily="34" charset="-122"/>
                          <a:cs typeface="Times New Roman" panose="02020603050405020304" pitchFamily="18" charset="0"/>
                        </a:rPr>
                        <a:t>鲁智深到大相国寺看守菜园子</a:t>
                      </a:r>
                      <a:r>
                        <a:rPr lang="en-US" altLang="zh-CN" sz="1950" b="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950" b="0" dirty="0" smtClean="0">
                          <a:latin typeface="Times New Roman" panose="02020603050405020304" pitchFamily="18" charset="0"/>
                          <a:ea typeface="微软雅黑" panose="020B0503020204020204" pitchFamily="34" charset="-122"/>
                          <a:cs typeface="Times New Roman" panose="02020603050405020304" pitchFamily="18" charset="0"/>
                        </a:rPr>
                        <a:t>为了收服一众常来菜园子偷菜的泼皮</a:t>
                      </a:r>
                      <a:r>
                        <a:rPr lang="en-US" altLang="zh-CN" sz="1950" b="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950" b="0" dirty="0" smtClean="0">
                          <a:latin typeface="Times New Roman" panose="02020603050405020304" pitchFamily="18" charset="0"/>
                          <a:ea typeface="微软雅黑" panose="020B0503020204020204" pitchFamily="34" charset="-122"/>
                          <a:cs typeface="Times New Roman" panose="02020603050405020304" pitchFamily="18" charset="0"/>
                        </a:rPr>
                        <a:t>他用左手向下搂住树干</a:t>
                      </a:r>
                      <a:r>
                        <a:rPr lang="en-US" altLang="zh-CN" sz="1950" b="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950" b="0" dirty="0" smtClean="0">
                          <a:latin typeface="Times New Roman" panose="02020603050405020304" pitchFamily="18" charset="0"/>
                          <a:ea typeface="微软雅黑" panose="020B0503020204020204" pitchFamily="34" charset="-122"/>
                          <a:cs typeface="Times New Roman" panose="02020603050405020304" pitchFamily="18" charset="0"/>
                        </a:rPr>
                        <a:t>右手把住树的上半截</a:t>
                      </a:r>
                      <a:r>
                        <a:rPr lang="en-US" altLang="zh-CN" sz="1950" b="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950" b="0" dirty="0" smtClean="0">
                          <a:latin typeface="Times New Roman" panose="02020603050405020304" pitchFamily="18" charset="0"/>
                          <a:ea typeface="微软雅黑" panose="020B0503020204020204" pitchFamily="34" charset="-122"/>
                          <a:cs typeface="Times New Roman" panose="02020603050405020304" pitchFamily="18" charset="0"/>
                        </a:rPr>
                        <a:t>腰往上一挺</a:t>
                      </a:r>
                      <a:r>
                        <a:rPr lang="en-US" altLang="zh-CN" sz="1950" b="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950" b="0" dirty="0" smtClean="0">
                          <a:latin typeface="Times New Roman" panose="02020603050405020304" pitchFamily="18" charset="0"/>
                          <a:ea typeface="微软雅黑" panose="020B0503020204020204" pitchFamily="34" charset="-122"/>
                          <a:cs typeface="Times New Roman" panose="02020603050405020304" pitchFamily="18" charset="0"/>
                        </a:rPr>
                        <a:t>竟然将杨柳树连根拔起</a:t>
                      </a:r>
                      <a:r>
                        <a:rPr lang="en-US" altLang="zh-CN" sz="1950" b="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950" b="0" dirty="0" smtClean="0">
                          <a:latin typeface="Times New Roman" panose="02020603050405020304" pitchFamily="18" charset="0"/>
                          <a:ea typeface="微软雅黑" panose="020B0503020204020204" pitchFamily="34" charset="-122"/>
                          <a:cs typeface="Times New Roman" panose="02020603050405020304" pitchFamily="18" charset="0"/>
                        </a:rPr>
                        <a:t>众泼皮个个惊得目瞪口呆</a:t>
                      </a:r>
                      <a:r>
                        <a:rPr lang="en-US" altLang="zh-CN" sz="1950" b="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950" b="0" dirty="0" smtClean="0">
                          <a:latin typeface="Times New Roman" panose="02020603050405020304" pitchFamily="18" charset="0"/>
                          <a:ea typeface="微软雅黑" panose="020B0503020204020204" pitchFamily="34" charset="-122"/>
                          <a:cs typeface="Times New Roman" panose="02020603050405020304" pitchFamily="18" charset="0"/>
                        </a:rPr>
                        <a:t>忙跪在地上拜鲁智深为师</a:t>
                      </a:r>
                      <a:r>
                        <a:rPr lang="en-US" altLang="zh-CN" sz="1950" b="0" dirty="0" smtClean="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1950" b="0" dirty="0" smtClean="0">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r>
            </a:tbl>
          </a:graphicData>
        </a:graphic>
      </p:graphicFrame>
    </p:spTree>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nvGraphicFramePr>
        <p:xfrm>
          <a:off x="262282" y="1545973"/>
          <a:ext cx="8642350" cy="3639185"/>
        </p:xfrm>
        <a:graphic>
          <a:graphicData uri="http://schemas.openxmlformats.org/drawingml/2006/table">
            <a:tbl>
              <a:tblPr firstRow="1" bandRow="1">
                <a:tableStyleId>{5DA37D80-6434-44D0-A028-1B22A696006F}</a:tableStyleId>
              </a:tblPr>
              <a:tblGrid>
                <a:gridCol w="1773555"/>
                <a:gridCol w="4436110"/>
                <a:gridCol w="2432685"/>
              </a:tblGrid>
              <a:tr h="548640">
                <a:tc>
                  <a:txBody>
                    <a:bodyPr/>
                    <a:lstStyle/>
                    <a:p>
                      <a:pPr marL="0" marR="0" lvl="0" indent="0" algn="ctr" defTabSz="914400" rtl="0" eaLnBrk="1" fontAlgn="auto" latinLnBrk="0" hangingPunct="1">
                        <a:lnSpc>
                          <a:spcPct val="150000"/>
                        </a:lnSpc>
                        <a:spcBef>
                          <a:spcPts val="0"/>
                        </a:spcBef>
                        <a:spcAft>
                          <a:spcPts val="0"/>
                        </a:spcAft>
                        <a:buClrTx/>
                        <a:buSzTx/>
                        <a:buFontTx/>
                        <a:buNone/>
                        <a:defRPr/>
                      </a:pPr>
                      <a:r>
                        <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主要人物</a:t>
                      </a:r>
                      <a:endPar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c>
                  <a:txBody>
                    <a:bodyPr/>
                    <a:lstStyle/>
                    <a:p>
                      <a:pPr marL="0" marR="0" lvl="0" indent="0" algn="ctr" defTabSz="914400" rtl="0" eaLnBrk="1" fontAlgn="auto" latinLnBrk="0" hangingPunct="1">
                        <a:lnSpc>
                          <a:spcPct val="150000"/>
                        </a:lnSpc>
                        <a:spcBef>
                          <a:spcPts val="0"/>
                        </a:spcBef>
                        <a:spcAft>
                          <a:spcPts val="0"/>
                        </a:spcAft>
                        <a:buClrTx/>
                        <a:buSzTx/>
                        <a:buFontTx/>
                        <a:buNone/>
                        <a:defRPr/>
                      </a:pPr>
                      <a:r>
                        <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典型情节</a:t>
                      </a:r>
                      <a:endPar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c>
                  <a:txBody>
                    <a:bodyPr/>
                    <a:lstStyle/>
                    <a:p>
                      <a:pPr marL="0" marR="0" lvl="0" indent="0" algn="ctr" defTabSz="914400" rtl="0" eaLnBrk="1" fontAlgn="auto" latinLnBrk="0" hangingPunct="1">
                        <a:lnSpc>
                          <a:spcPct val="150000"/>
                        </a:lnSpc>
                        <a:spcBef>
                          <a:spcPts val="0"/>
                        </a:spcBef>
                        <a:spcAft>
                          <a:spcPts val="0"/>
                        </a:spcAft>
                        <a:buClrTx/>
                        <a:buSzTx/>
                        <a:buFontTx/>
                        <a:buNone/>
                        <a:defRPr/>
                      </a:pPr>
                      <a:r>
                        <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性格特征</a:t>
                      </a:r>
                      <a:endPar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r>
              <a:tr h="804545">
                <a:tc rowSpan="3">
                  <a:txBody>
                    <a:bodyPr/>
                    <a:lstStyle/>
                    <a:p>
                      <a:pPr algn="ctr">
                        <a:lnSpc>
                          <a:spcPct val="150000"/>
                        </a:lnSpc>
                      </a:pPr>
                      <a:r>
                        <a:rPr lang="zh-CN" altLang="en-US" sz="2100" b="1" dirty="0" smtClean="0">
                          <a:latin typeface="Times New Roman" panose="02020603050405020304" pitchFamily="18" charset="0"/>
                          <a:ea typeface="微软雅黑" panose="020B0503020204020204" pitchFamily="34" charset="-122"/>
                          <a:cs typeface="Times New Roman" panose="02020603050405020304" pitchFamily="18" charset="0"/>
                        </a:rPr>
                        <a:t>武松</a:t>
                      </a:r>
                      <a:endParaRPr lang="zh-CN" altLang="en-US" sz="2100" b="1" dirty="0" smtClean="0">
                        <a:latin typeface="Times New Roman" panose="02020603050405020304" pitchFamily="18" charset="0"/>
                        <a:ea typeface="微软雅黑" panose="020B0503020204020204" pitchFamily="34" charset="-122"/>
                        <a:cs typeface="Times New Roman" panose="02020603050405020304" pitchFamily="18" charset="0"/>
                      </a:endParaRPr>
                    </a:p>
                    <a:p>
                      <a:pPr algn="ctr">
                        <a:lnSpc>
                          <a:spcPct val="150000"/>
                        </a:lnSpc>
                      </a:pPr>
                      <a:r>
                        <a:rPr lang="zh-CN" altLang="en-US" sz="2100" b="1" dirty="0" smtClean="0">
                          <a:latin typeface="Times New Roman" panose="02020603050405020304" pitchFamily="18" charset="0"/>
                          <a:ea typeface="微软雅黑" panose="020B0503020204020204" pitchFamily="34" charset="-122"/>
                          <a:cs typeface="Times New Roman" panose="02020603050405020304" pitchFamily="18" charset="0"/>
                        </a:rPr>
                        <a:t>（行者）</a:t>
                      </a:r>
                      <a:endParaRPr lang="zh-CN" altLang="en-US" sz="2100" b="1" dirty="0" smtClean="0">
                        <a:latin typeface="Times New Roman" panose="02020603050405020304" pitchFamily="18" charset="0"/>
                        <a:ea typeface="微软雅黑" panose="020B0503020204020204" pitchFamily="34" charset="-122"/>
                        <a:cs typeface="Times New Roman" panose="02020603050405020304" pitchFamily="18" charset="0"/>
                      </a:endParaRPr>
                    </a:p>
                    <a:p>
                      <a:pPr algn="ctr">
                        <a:lnSpc>
                          <a:spcPct val="150000"/>
                        </a:lnSpc>
                      </a:pPr>
                      <a:r>
                        <a:rPr lang="zh-CN" altLang="en-US" sz="2100" b="1" dirty="0" smtClean="0">
                          <a:latin typeface="Times New Roman" panose="02020603050405020304" pitchFamily="18" charset="0"/>
                          <a:ea typeface="微软雅黑" panose="020B0503020204020204" pitchFamily="34" charset="-122"/>
                          <a:cs typeface="Times New Roman" panose="02020603050405020304" pitchFamily="18" charset="0"/>
                        </a:rPr>
                        <a:t>其他称呼</a:t>
                      </a:r>
                      <a:r>
                        <a:rPr lang="en-US" altLang="zh-CN" sz="2100" b="1" dirty="0" smtClean="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b="1" dirty="0" smtClean="0">
                        <a:latin typeface="Times New Roman" panose="02020603050405020304" pitchFamily="18" charset="0"/>
                        <a:ea typeface="微软雅黑" panose="020B0503020204020204" pitchFamily="34" charset="-122"/>
                        <a:cs typeface="Times New Roman" panose="02020603050405020304" pitchFamily="18" charset="0"/>
                      </a:endParaRPr>
                    </a:p>
                    <a:p>
                      <a:pPr algn="ctr">
                        <a:lnSpc>
                          <a:spcPct val="150000"/>
                        </a:lnSpc>
                      </a:pPr>
                      <a:r>
                        <a:rPr lang="zh-CN" altLang="en-US" sz="2100" b="1" dirty="0" smtClean="0">
                          <a:latin typeface="Times New Roman" panose="02020603050405020304" pitchFamily="18" charset="0"/>
                          <a:ea typeface="微软雅黑" panose="020B0503020204020204" pitchFamily="34" charset="-122"/>
                          <a:cs typeface="Times New Roman" panose="02020603050405020304" pitchFamily="18" charset="0"/>
                        </a:rPr>
                        <a:t>武二郎</a:t>
                      </a:r>
                      <a:r>
                        <a:rPr lang="en-US" altLang="zh-CN" sz="2100" b="1" dirty="0" smtClean="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b="1" dirty="0" smtClean="0">
                        <a:latin typeface="Times New Roman" panose="02020603050405020304" pitchFamily="18" charset="0"/>
                        <a:ea typeface="微软雅黑" panose="020B0503020204020204" pitchFamily="34" charset="-122"/>
                        <a:cs typeface="Times New Roman" panose="02020603050405020304" pitchFamily="18" charset="0"/>
                      </a:endParaRPr>
                    </a:p>
                    <a:p>
                      <a:pPr algn="ctr">
                        <a:lnSpc>
                          <a:spcPct val="150000"/>
                        </a:lnSpc>
                      </a:pPr>
                      <a:r>
                        <a:rPr lang="zh-CN" altLang="en-US" sz="2100" b="1" dirty="0" smtClean="0">
                          <a:latin typeface="Times New Roman" panose="02020603050405020304" pitchFamily="18" charset="0"/>
                          <a:ea typeface="微软雅黑" panose="020B0503020204020204" pitchFamily="34" charset="-122"/>
                          <a:cs typeface="Times New Roman" panose="02020603050405020304" pitchFamily="18" charset="0"/>
                        </a:rPr>
                        <a:t>打虎英雄</a:t>
                      </a:r>
                      <a:r>
                        <a:rPr lang="en-US" altLang="zh-CN" sz="2100" b="1" dirty="0" smtClean="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b="1" dirty="0" smtClean="0">
                        <a:latin typeface="Times New Roman" panose="02020603050405020304" pitchFamily="18" charset="0"/>
                        <a:ea typeface="微软雅黑" panose="020B0503020204020204" pitchFamily="34" charset="-122"/>
                        <a:cs typeface="Times New Roman" panose="02020603050405020304" pitchFamily="18" charset="0"/>
                      </a:endParaRPr>
                    </a:p>
                    <a:p>
                      <a:pPr algn="ctr">
                        <a:lnSpc>
                          <a:spcPct val="150000"/>
                        </a:lnSpc>
                      </a:pPr>
                      <a:r>
                        <a:rPr lang="zh-CN" altLang="en-US" sz="2100" b="1" dirty="0" smtClean="0">
                          <a:latin typeface="Times New Roman" panose="02020603050405020304" pitchFamily="18" charset="0"/>
                          <a:ea typeface="微软雅黑" panose="020B0503020204020204" pitchFamily="34" charset="-122"/>
                          <a:cs typeface="Times New Roman" panose="02020603050405020304" pitchFamily="18" charset="0"/>
                        </a:rPr>
                        <a:t>武都头</a:t>
                      </a:r>
                      <a:endParaRPr lang="zh-CN" altLang="en-US" sz="2100" b="1" dirty="0">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c>
                  <a:txBody>
                    <a:bodyPr/>
                    <a:lstStyle/>
                    <a:p>
                      <a:pPr marL="0" marR="0" lvl="0" indent="0" algn="ctr" defTabSz="914400" rtl="0" eaLnBrk="1" fontAlgn="auto" latinLnBrk="0" hangingPunct="1">
                        <a:lnSpc>
                          <a:spcPct val="150000"/>
                        </a:lnSpc>
                        <a:spcBef>
                          <a:spcPts val="0"/>
                        </a:spcBef>
                        <a:spcAft>
                          <a:spcPts val="0"/>
                        </a:spcAft>
                        <a:buClrTx/>
                        <a:buSzTx/>
                        <a:buFontTx/>
                        <a:buNone/>
                        <a:defRPr/>
                      </a:pP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景阳冈打虎</a:t>
                      </a:r>
                      <a:endPar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c>
                  <a:txBody>
                    <a:bodyPr/>
                    <a:lstStyle/>
                    <a:p>
                      <a:pPr marL="0" marR="0" lvl="0" indent="0" algn="ctr" defTabSz="914400" rtl="0" eaLnBrk="1" fontAlgn="auto" latinLnBrk="0" hangingPunct="1">
                        <a:lnSpc>
                          <a:spcPct val="150000"/>
                        </a:lnSpc>
                        <a:spcBef>
                          <a:spcPts val="0"/>
                        </a:spcBef>
                        <a:spcAft>
                          <a:spcPts val="0"/>
                        </a:spcAft>
                        <a:buClrTx/>
                        <a:buSzTx/>
                        <a:buFontTx/>
                        <a:buNone/>
                        <a:defRPr/>
                      </a:pP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武艺高强</a:t>
                      </a:r>
                      <a:endPar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r>
              <a:tr h="1257300">
                <a:tc vMerge="1">
                  <a:tcPr anchor="ctr"/>
                </a:tc>
                <a:tc>
                  <a:txBody>
                    <a:bodyPr/>
                    <a:lstStyle/>
                    <a:p>
                      <a:pPr marL="0" marR="0" lvl="0" indent="0" algn="ctr" defTabSz="914400" rtl="0" eaLnBrk="1" fontAlgn="auto" latinLnBrk="0" hangingPunct="1">
                        <a:lnSpc>
                          <a:spcPct val="150000"/>
                        </a:lnSpc>
                        <a:spcBef>
                          <a:spcPts val="0"/>
                        </a:spcBef>
                        <a:spcAft>
                          <a:spcPts val="0"/>
                        </a:spcAft>
                        <a:buClrTx/>
                        <a:buSzTx/>
                        <a:buFontTx/>
                        <a:buNone/>
                        <a:defRPr/>
                      </a:pPr>
                      <a:r>
                        <a:rPr lang="zh-CN" altLang="en-US" sz="2100" b="0" dirty="0" smtClean="0">
                          <a:latin typeface="Times New Roman" panose="02020603050405020304" pitchFamily="18" charset="0"/>
                          <a:ea typeface="微软雅黑" panose="020B0503020204020204" pitchFamily="34" charset="-122"/>
                          <a:cs typeface="Times New Roman" panose="02020603050405020304" pitchFamily="18" charset="0"/>
                        </a:rPr>
                        <a:t>醉打蒋门神</a:t>
                      </a:r>
                      <a:r>
                        <a:rPr lang="en-US" altLang="zh-CN" sz="2100" b="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dirty="0" smtClean="0">
                          <a:latin typeface="Times New Roman" panose="02020603050405020304" pitchFamily="18" charset="0"/>
                          <a:ea typeface="微软雅黑" panose="020B0503020204020204" pitchFamily="34" charset="-122"/>
                          <a:cs typeface="Times New Roman" panose="02020603050405020304" pitchFamily="18" charset="0"/>
                        </a:rPr>
                        <a:t>大闹飞云浦</a:t>
                      </a:r>
                      <a:r>
                        <a:rPr lang="en-US" altLang="zh-CN" sz="2100" b="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dirty="0" smtClean="0">
                          <a:latin typeface="Times New Roman" panose="02020603050405020304" pitchFamily="18" charset="0"/>
                          <a:ea typeface="微软雅黑" panose="020B0503020204020204" pitchFamily="34" charset="-122"/>
                          <a:cs typeface="Times New Roman" panose="02020603050405020304" pitchFamily="18" charset="0"/>
                        </a:rPr>
                        <a:t>除恶蜈蚣岭</a:t>
                      </a:r>
                      <a:endPar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c>
                  <a:txBody>
                    <a:bodyPr/>
                    <a:lstStyle/>
                    <a:p>
                      <a:pPr marL="0" marR="0" lvl="0" indent="0" algn="ctr" defTabSz="914400" rtl="0" eaLnBrk="1" fontAlgn="auto" latinLnBrk="0" hangingPunct="1">
                        <a:lnSpc>
                          <a:spcPct val="150000"/>
                        </a:lnSpc>
                        <a:spcBef>
                          <a:spcPts val="0"/>
                        </a:spcBef>
                        <a:spcAft>
                          <a:spcPts val="0"/>
                        </a:spcAft>
                        <a:buClrTx/>
                        <a:buSzTx/>
                        <a:buFontTx/>
                        <a:buNone/>
                        <a:defRPr/>
                      </a:pPr>
                      <a:r>
                        <a:rPr lang="zh-CN" altLang="en-US" sz="2100" b="0" dirty="0" smtClean="0">
                          <a:latin typeface="Times New Roman" panose="02020603050405020304" pitchFamily="18" charset="0"/>
                          <a:ea typeface="微软雅黑" panose="020B0503020204020204" pitchFamily="34" charset="-122"/>
                          <a:cs typeface="Times New Roman" panose="02020603050405020304" pitchFamily="18" charset="0"/>
                        </a:rPr>
                        <a:t>讲义气</a:t>
                      </a:r>
                      <a:r>
                        <a:rPr lang="en-US" altLang="zh-CN" sz="2100" b="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dirty="0" smtClean="0">
                          <a:latin typeface="Times New Roman" panose="02020603050405020304" pitchFamily="18" charset="0"/>
                          <a:ea typeface="微软雅黑" panose="020B0503020204020204" pitchFamily="34" charset="-122"/>
                          <a:cs typeface="Times New Roman" panose="02020603050405020304" pitchFamily="18" charset="0"/>
                        </a:rPr>
                        <a:t>嫉恶如仇</a:t>
                      </a:r>
                      <a:endPar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r>
              <a:tr h="1028700">
                <a:tc vMerge="1">
                  <a:tcPr anchor="ctr"/>
                </a:tc>
                <a:tc>
                  <a:txBody>
                    <a:bodyPr/>
                    <a:lstStyle/>
                    <a:p>
                      <a:pPr marL="0" marR="0" lvl="0" indent="0" algn="ctr" defTabSz="914400" rtl="0" eaLnBrk="1" fontAlgn="auto" latinLnBrk="0" hangingPunct="1">
                        <a:lnSpc>
                          <a:spcPct val="150000"/>
                        </a:lnSpc>
                        <a:spcBef>
                          <a:spcPts val="0"/>
                        </a:spcBef>
                        <a:spcAft>
                          <a:spcPts val="0"/>
                        </a:spcAft>
                        <a:buClrTx/>
                        <a:buSzTx/>
                        <a:buFontTx/>
                        <a:buNone/>
                        <a:defRPr/>
                      </a:pP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血刃潘金莲</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斗杀西门庆</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血溅鸳鸯楼</a:t>
                      </a:r>
                      <a:endPar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c>
                  <a:txBody>
                    <a:bodyPr/>
                    <a:lstStyle/>
                    <a:p>
                      <a:pPr marL="0" marR="0" lvl="0" indent="0" algn="ctr" defTabSz="914400" rtl="0" eaLnBrk="1" fontAlgn="auto" latinLnBrk="0" hangingPunct="1">
                        <a:lnSpc>
                          <a:spcPct val="150000"/>
                        </a:lnSpc>
                        <a:spcBef>
                          <a:spcPts val="0"/>
                        </a:spcBef>
                        <a:spcAft>
                          <a:spcPts val="0"/>
                        </a:spcAft>
                        <a:buClrTx/>
                        <a:buSzTx/>
                        <a:buFontTx/>
                        <a:buNone/>
                        <a:defRPr/>
                      </a:pPr>
                      <a:r>
                        <a:rPr lang="zh-CN" altLang="en-US" sz="2100" b="0" dirty="0" smtClean="0">
                          <a:latin typeface="Times New Roman" panose="02020603050405020304" pitchFamily="18" charset="0"/>
                          <a:ea typeface="微软雅黑" panose="020B0503020204020204" pitchFamily="34" charset="-122"/>
                          <a:cs typeface="Times New Roman" panose="02020603050405020304" pitchFamily="18" charset="0"/>
                        </a:rPr>
                        <a:t>有仇必报</a:t>
                      </a:r>
                      <a:r>
                        <a:rPr lang="en-US" altLang="zh-CN" sz="2100" b="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dirty="0" smtClean="0">
                          <a:latin typeface="Times New Roman" panose="02020603050405020304" pitchFamily="18" charset="0"/>
                          <a:ea typeface="微软雅黑" panose="020B0503020204020204" pitchFamily="34" charset="-122"/>
                          <a:cs typeface="Times New Roman" panose="02020603050405020304" pitchFamily="18" charset="0"/>
                        </a:rPr>
                        <a:t>性格刚烈（不足</a:t>
                      </a:r>
                      <a:r>
                        <a:rPr lang="en-US" altLang="zh-CN" sz="2100" b="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dirty="0" smtClean="0">
                          <a:latin typeface="Times New Roman" panose="02020603050405020304" pitchFamily="18" charset="0"/>
                          <a:ea typeface="微软雅黑" panose="020B0503020204020204" pitchFamily="34" charset="-122"/>
                          <a:cs typeface="Times New Roman" panose="02020603050405020304" pitchFamily="18" charset="0"/>
                        </a:rPr>
                        <a:t>滥杀无辜）</a:t>
                      </a:r>
                      <a:endPar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r>
            </a:tbl>
          </a:graphicData>
        </a:graphic>
      </p:graphicFrame>
    </p:spTree>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nvGraphicFramePr>
        <p:xfrm>
          <a:off x="251566" y="1564119"/>
          <a:ext cx="8631555" cy="4351655"/>
        </p:xfrm>
        <a:graphic>
          <a:graphicData uri="http://schemas.openxmlformats.org/drawingml/2006/table">
            <a:tbl>
              <a:tblPr firstRow="1" bandRow="1">
                <a:tableStyleId>{5DA37D80-6434-44D0-A028-1B22A696006F}</a:tableStyleId>
              </a:tblPr>
              <a:tblGrid>
                <a:gridCol w="8631555"/>
              </a:tblGrid>
              <a:tr h="701675">
                <a:tc>
                  <a:txBody>
                    <a:bodyPr/>
                    <a:lstStyle/>
                    <a:p>
                      <a:pPr algn="ctr">
                        <a:lnSpc>
                          <a:spcPct val="140000"/>
                        </a:lnSpc>
                      </a:pPr>
                      <a:r>
                        <a:rPr lang="zh-CN" altLang="en-US" sz="2100" b="1" dirty="0" smtClean="0">
                          <a:latin typeface="Times New Roman" panose="02020603050405020304" pitchFamily="18" charset="0"/>
                          <a:ea typeface="微软雅黑" panose="020B0503020204020204" pitchFamily="34" charset="-122"/>
                          <a:cs typeface="Times New Roman" panose="02020603050405020304" pitchFamily="18" charset="0"/>
                        </a:rPr>
                        <a:t>相关故事</a:t>
                      </a:r>
                      <a:endParaRPr lang="zh-CN" altLang="en-US" sz="2100" b="1" dirty="0">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r>
              <a:tr h="3649980">
                <a:tc>
                  <a:txBody>
                    <a:bodyPr/>
                    <a:lstStyle/>
                    <a:p>
                      <a:pPr algn="just">
                        <a:lnSpc>
                          <a:spcPct val="140000"/>
                        </a:lnSpc>
                      </a:pPr>
                      <a:r>
                        <a:rPr lang="zh-CN" altLang="en-US" sz="2100" b="1" dirty="0" smtClean="0">
                          <a:latin typeface="Times New Roman" panose="02020603050405020304" pitchFamily="18" charset="0"/>
                          <a:ea typeface="微软雅黑" panose="020B0503020204020204" pitchFamily="34" charset="-122"/>
                          <a:cs typeface="Times New Roman" panose="02020603050405020304" pitchFamily="18" charset="0"/>
                        </a:rPr>
                        <a:t>景阳冈打虎</a:t>
                      </a:r>
                      <a:r>
                        <a:rPr lang="en-US" altLang="zh-CN" sz="2100" b="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dirty="0" smtClean="0">
                          <a:latin typeface="Times New Roman" panose="02020603050405020304" pitchFamily="18" charset="0"/>
                          <a:ea typeface="微软雅黑" panose="020B0503020204020204" pitchFamily="34" charset="-122"/>
                          <a:cs typeface="Times New Roman" panose="02020603050405020304" pitchFamily="18" charset="0"/>
                        </a:rPr>
                        <a:t>武松离开柴进回清河县找自己的哥哥武大郎</a:t>
                      </a:r>
                      <a:r>
                        <a:rPr lang="en-US" altLang="zh-CN" sz="2100" b="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dirty="0" smtClean="0">
                          <a:latin typeface="Times New Roman" panose="02020603050405020304" pitchFamily="18" charset="0"/>
                          <a:ea typeface="微软雅黑" panose="020B0503020204020204" pitchFamily="34" charset="-122"/>
                          <a:cs typeface="Times New Roman" panose="02020603050405020304" pitchFamily="18" charset="0"/>
                        </a:rPr>
                        <a:t>来到景阳冈前</a:t>
                      </a:r>
                      <a:r>
                        <a:rPr lang="en-US" altLang="zh-CN" sz="2100" b="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dirty="0" smtClean="0">
                          <a:latin typeface="Times New Roman" panose="02020603050405020304" pitchFamily="18" charset="0"/>
                          <a:ea typeface="微软雅黑" panose="020B0503020204020204" pitchFamily="34" charset="-122"/>
                          <a:cs typeface="Times New Roman" panose="02020603050405020304" pitchFamily="18" charset="0"/>
                        </a:rPr>
                        <a:t>在酒店里喝了十八碗酒</a:t>
                      </a:r>
                      <a:r>
                        <a:rPr lang="en-US" altLang="zh-CN" sz="2100" b="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dirty="0" smtClean="0">
                          <a:latin typeface="Times New Roman" panose="02020603050405020304" pitchFamily="18" charset="0"/>
                          <a:ea typeface="微软雅黑" panose="020B0503020204020204" pitchFamily="34" charset="-122"/>
                          <a:cs typeface="Times New Roman" panose="02020603050405020304" pitchFamily="18" charset="0"/>
                        </a:rPr>
                        <a:t>酒保以冈上有虎劝武松不要过冈</a:t>
                      </a:r>
                      <a:r>
                        <a:rPr lang="en-US" altLang="zh-CN" sz="2100" b="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dirty="0" smtClean="0">
                          <a:latin typeface="Times New Roman" panose="02020603050405020304" pitchFamily="18" charset="0"/>
                          <a:ea typeface="微软雅黑" panose="020B0503020204020204" pitchFamily="34" charset="-122"/>
                          <a:cs typeface="Times New Roman" panose="02020603050405020304" pitchFamily="18" charset="0"/>
                        </a:rPr>
                        <a:t>武松不信</a:t>
                      </a:r>
                      <a:r>
                        <a:rPr lang="en-US" altLang="zh-CN" sz="2100" b="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dirty="0" smtClean="0">
                          <a:latin typeface="Times New Roman" panose="02020603050405020304" pitchFamily="18" charset="0"/>
                          <a:ea typeface="微软雅黑" panose="020B0503020204020204" pitchFamily="34" charset="-122"/>
                          <a:cs typeface="Times New Roman" panose="02020603050405020304" pitchFamily="18" charset="0"/>
                        </a:rPr>
                        <a:t>执意过冈</a:t>
                      </a:r>
                      <a:r>
                        <a:rPr lang="en-US" altLang="zh-CN" sz="2100" b="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dirty="0" smtClean="0">
                          <a:latin typeface="Times New Roman" panose="02020603050405020304" pitchFamily="18" charset="0"/>
                          <a:ea typeface="微软雅黑" panose="020B0503020204020204" pitchFamily="34" charset="-122"/>
                          <a:cs typeface="Times New Roman" panose="02020603050405020304" pitchFamily="18" charset="0"/>
                        </a:rPr>
                        <a:t>来到冈上见到官府告示</a:t>
                      </a:r>
                      <a:r>
                        <a:rPr lang="en-US" altLang="zh-CN" sz="2100" b="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dirty="0" smtClean="0">
                          <a:latin typeface="Times New Roman" panose="02020603050405020304" pitchFamily="18" charset="0"/>
                          <a:ea typeface="微软雅黑" panose="020B0503020204020204" pitchFamily="34" charset="-122"/>
                          <a:cs typeface="Times New Roman" panose="02020603050405020304" pitchFamily="18" charset="0"/>
                        </a:rPr>
                        <a:t>这才知道真有老虎</a:t>
                      </a:r>
                      <a:r>
                        <a:rPr lang="en-US" altLang="zh-CN" sz="2100" b="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dirty="0" smtClean="0">
                          <a:latin typeface="Times New Roman" panose="02020603050405020304" pitchFamily="18" charset="0"/>
                          <a:ea typeface="微软雅黑" panose="020B0503020204020204" pitchFamily="34" charset="-122"/>
                          <a:cs typeface="Times New Roman" panose="02020603050405020304" pitchFamily="18" charset="0"/>
                        </a:rPr>
                        <a:t>但武松怕回去招酒保嘲笑</a:t>
                      </a:r>
                      <a:r>
                        <a:rPr lang="en-US" altLang="zh-CN" sz="2100" b="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dirty="0" smtClean="0">
                          <a:latin typeface="Times New Roman" panose="02020603050405020304" pitchFamily="18" charset="0"/>
                          <a:ea typeface="微软雅黑" panose="020B0503020204020204" pitchFamily="34" charset="-122"/>
                          <a:cs typeface="Times New Roman" panose="02020603050405020304" pitchFamily="18" charset="0"/>
                        </a:rPr>
                        <a:t>于是硬着头皮过冈</a:t>
                      </a:r>
                      <a:r>
                        <a:rPr lang="en-US" altLang="zh-CN" sz="2100" b="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dirty="0" smtClean="0">
                          <a:latin typeface="Times New Roman" panose="02020603050405020304" pitchFamily="18" charset="0"/>
                          <a:ea typeface="微软雅黑" panose="020B0503020204020204" pitchFamily="34" charset="-122"/>
                          <a:cs typeface="Times New Roman" panose="02020603050405020304" pitchFamily="18" charset="0"/>
                        </a:rPr>
                        <a:t>走了一段</a:t>
                      </a:r>
                      <a:r>
                        <a:rPr lang="en-US" altLang="zh-CN" sz="2100" b="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dirty="0" smtClean="0">
                          <a:latin typeface="Times New Roman" panose="02020603050405020304" pitchFamily="18" charset="0"/>
                          <a:ea typeface="微软雅黑" panose="020B0503020204020204" pitchFamily="34" charset="-122"/>
                          <a:cs typeface="Times New Roman" panose="02020603050405020304" pitchFamily="18" charset="0"/>
                        </a:rPr>
                        <a:t>武松酒醉</a:t>
                      </a:r>
                      <a:r>
                        <a:rPr lang="en-US" altLang="zh-CN" sz="2100" b="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dirty="0" smtClean="0">
                          <a:latin typeface="Times New Roman" panose="02020603050405020304" pitchFamily="18" charset="0"/>
                          <a:ea typeface="微软雅黑" panose="020B0503020204020204" pitchFamily="34" charset="-122"/>
                          <a:cs typeface="Times New Roman" panose="02020603050405020304" pitchFamily="18" charset="0"/>
                        </a:rPr>
                        <a:t>躺下睡觉</a:t>
                      </a:r>
                      <a:r>
                        <a:rPr lang="en-US" altLang="zh-CN" sz="2100" b="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dirty="0" smtClean="0">
                          <a:latin typeface="Times New Roman" panose="02020603050405020304" pitchFamily="18" charset="0"/>
                          <a:ea typeface="微软雅黑" panose="020B0503020204020204" pitchFamily="34" charset="-122"/>
                          <a:cs typeface="Times New Roman" panose="02020603050405020304" pitchFamily="18" charset="0"/>
                        </a:rPr>
                        <a:t>这时老虎来了</a:t>
                      </a:r>
                      <a:r>
                        <a:rPr lang="en-US" altLang="zh-CN" sz="2100" b="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dirty="0" smtClean="0">
                          <a:latin typeface="Times New Roman" panose="02020603050405020304" pitchFamily="18" charset="0"/>
                          <a:ea typeface="微软雅黑" panose="020B0503020204020204" pitchFamily="34" charset="-122"/>
                          <a:cs typeface="Times New Roman" panose="02020603050405020304" pitchFamily="18" charset="0"/>
                        </a:rPr>
                        <a:t>经过一番生死搏斗</a:t>
                      </a:r>
                      <a:r>
                        <a:rPr lang="en-US" altLang="zh-CN" sz="2100" b="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dirty="0" smtClean="0">
                          <a:latin typeface="Times New Roman" panose="02020603050405020304" pitchFamily="18" charset="0"/>
                          <a:ea typeface="微软雅黑" panose="020B0503020204020204" pitchFamily="34" charset="-122"/>
                          <a:cs typeface="Times New Roman" panose="02020603050405020304" pitchFamily="18" charset="0"/>
                        </a:rPr>
                        <a:t>武松一顿乱拳打死了老虎</a:t>
                      </a:r>
                      <a:r>
                        <a:rPr lang="en-US" altLang="zh-CN" sz="2100" b="0" dirty="0" smtClean="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b="0" dirty="0" smtClean="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40000"/>
                        </a:lnSpc>
                      </a:pPr>
                      <a:r>
                        <a:rPr lang="zh-CN" altLang="en-US" sz="2100" b="1" dirty="0" smtClean="0">
                          <a:latin typeface="Times New Roman" panose="02020603050405020304" pitchFamily="18" charset="0"/>
                          <a:ea typeface="微软雅黑" panose="020B0503020204020204" pitchFamily="34" charset="-122"/>
                          <a:cs typeface="Times New Roman" panose="02020603050405020304" pitchFamily="18" charset="0"/>
                        </a:rPr>
                        <a:t>醉打蒋门神</a:t>
                      </a:r>
                      <a:r>
                        <a:rPr lang="en-US" altLang="zh-CN" sz="2100" b="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dirty="0" smtClean="0">
                          <a:latin typeface="Times New Roman" panose="02020603050405020304" pitchFamily="18" charset="0"/>
                          <a:ea typeface="微软雅黑" panose="020B0503020204020204" pitchFamily="34" charset="-122"/>
                          <a:cs typeface="Times New Roman" panose="02020603050405020304" pitchFamily="18" charset="0"/>
                        </a:rPr>
                        <a:t>为帮助施恩夺回快活林</a:t>
                      </a:r>
                      <a:r>
                        <a:rPr lang="en-US" altLang="zh-CN" sz="2100" b="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dirty="0" smtClean="0">
                          <a:latin typeface="Times New Roman" panose="02020603050405020304" pitchFamily="18" charset="0"/>
                          <a:ea typeface="微软雅黑" panose="020B0503020204020204" pitchFamily="34" charset="-122"/>
                          <a:cs typeface="Times New Roman" panose="02020603050405020304" pitchFamily="18" charset="0"/>
                        </a:rPr>
                        <a:t>武松带着醉意大闹蒋门神的酒店</a:t>
                      </a:r>
                      <a:r>
                        <a:rPr lang="en-US" altLang="zh-CN" sz="2100" b="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dirty="0" smtClean="0">
                          <a:latin typeface="Times New Roman" panose="02020603050405020304" pitchFamily="18" charset="0"/>
                          <a:ea typeface="微软雅黑" panose="020B0503020204020204" pitchFamily="34" charset="-122"/>
                          <a:cs typeface="Times New Roman" panose="02020603050405020304" pitchFamily="18" charset="0"/>
                        </a:rPr>
                        <a:t>蒋门神闻讯赶来</a:t>
                      </a:r>
                      <a:r>
                        <a:rPr lang="en-US" altLang="zh-CN" sz="2100" b="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dirty="0" smtClean="0">
                          <a:latin typeface="Times New Roman" panose="02020603050405020304" pitchFamily="18" charset="0"/>
                          <a:ea typeface="微软雅黑" panose="020B0503020204020204" pitchFamily="34" charset="-122"/>
                          <a:cs typeface="Times New Roman" panose="02020603050405020304" pitchFamily="18" charset="0"/>
                        </a:rPr>
                        <a:t>与武松打斗</a:t>
                      </a:r>
                      <a:r>
                        <a:rPr lang="en-US" altLang="zh-CN" sz="2100" b="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dirty="0" smtClean="0">
                          <a:latin typeface="Times New Roman" panose="02020603050405020304" pitchFamily="18" charset="0"/>
                          <a:ea typeface="微软雅黑" panose="020B0503020204020204" pitchFamily="34" charset="-122"/>
                          <a:cs typeface="Times New Roman" panose="02020603050405020304" pitchFamily="18" charset="0"/>
                        </a:rPr>
                        <a:t>结果被武松打得跪地求饶</a:t>
                      </a:r>
                      <a:r>
                        <a:rPr lang="en-US" altLang="zh-CN" sz="2100" b="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dirty="0" smtClean="0">
                          <a:latin typeface="Times New Roman" panose="02020603050405020304" pitchFamily="18" charset="0"/>
                          <a:ea typeface="微软雅黑" panose="020B0503020204020204" pitchFamily="34" charset="-122"/>
                          <a:cs typeface="Times New Roman" panose="02020603050405020304" pitchFamily="18" charset="0"/>
                        </a:rPr>
                        <a:t>只好答应武松把快活林还给施恩</a:t>
                      </a:r>
                      <a:r>
                        <a:rPr lang="en-US" altLang="zh-CN" sz="2100" b="0" dirty="0" smtClean="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b="0" dirty="0" smtClean="0">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r>
            </a:tbl>
          </a:graphicData>
        </a:graphic>
      </p:graphicFrame>
    </p:spTree>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nvGraphicFramePr>
        <p:xfrm>
          <a:off x="262282" y="1468897"/>
          <a:ext cx="8642350" cy="4636135"/>
        </p:xfrm>
        <a:graphic>
          <a:graphicData uri="http://schemas.openxmlformats.org/drawingml/2006/table">
            <a:tbl>
              <a:tblPr firstRow="1" bandRow="1">
                <a:tableStyleId>{5DA37D80-6434-44D0-A028-1B22A696006F}</a:tableStyleId>
              </a:tblPr>
              <a:tblGrid>
                <a:gridCol w="1377315"/>
                <a:gridCol w="4832350"/>
                <a:gridCol w="2432685"/>
              </a:tblGrid>
              <a:tr h="516255">
                <a:tc>
                  <a:txBody>
                    <a:bodyPr/>
                    <a:lstStyle/>
                    <a:p>
                      <a:pPr marL="0" marR="0" lvl="0" indent="0" algn="ctr" defTabSz="914400" rtl="0" eaLnBrk="1" fontAlgn="auto" latinLnBrk="0" hangingPunct="1">
                        <a:lnSpc>
                          <a:spcPct val="140000"/>
                        </a:lnSpc>
                        <a:spcBef>
                          <a:spcPts val="0"/>
                        </a:spcBef>
                        <a:spcAft>
                          <a:spcPts val="0"/>
                        </a:spcAft>
                        <a:buClrTx/>
                        <a:buSzTx/>
                        <a:buFontTx/>
                        <a:buNone/>
                        <a:defRPr/>
                      </a:pPr>
                      <a:r>
                        <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主要人物</a:t>
                      </a:r>
                      <a:endPar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c>
                  <a:txBody>
                    <a:bodyPr/>
                    <a:lstStyle/>
                    <a:p>
                      <a:pPr marL="0" marR="0" lvl="0" indent="0" algn="ctr" defTabSz="914400" rtl="0" eaLnBrk="1" fontAlgn="auto" latinLnBrk="0" hangingPunct="1">
                        <a:lnSpc>
                          <a:spcPct val="140000"/>
                        </a:lnSpc>
                        <a:spcBef>
                          <a:spcPts val="0"/>
                        </a:spcBef>
                        <a:spcAft>
                          <a:spcPts val="0"/>
                        </a:spcAft>
                        <a:buClrTx/>
                        <a:buSzTx/>
                        <a:buFontTx/>
                        <a:buNone/>
                        <a:defRPr/>
                      </a:pPr>
                      <a:r>
                        <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典型情节</a:t>
                      </a:r>
                      <a:endPar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c>
                  <a:txBody>
                    <a:bodyPr/>
                    <a:lstStyle/>
                    <a:p>
                      <a:pPr marL="0" marR="0" lvl="0" indent="0" algn="ctr" defTabSz="914400" rtl="0" eaLnBrk="1" fontAlgn="auto" latinLnBrk="0" hangingPunct="1">
                        <a:lnSpc>
                          <a:spcPct val="140000"/>
                        </a:lnSpc>
                        <a:spcBef>
                          <a:spcPts val="0"/>
                        </a:spcBef>
                        <a:spcAft>
                          <a:spcPts val="0"/>
                        </a:spcAft>
                        <a:buClrTx/>
                        <a:buSzTx/>
                        <a:buFontTx/>
                        <a:buNone/>
                        <a:defRPr/>
                      </a:pPr>
                      <a:r>
                        <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性格特征</a:t>
                      </a:r>
                      <a:endPar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r>
              <a:tr h="963930">
                <a:tc rowSpan="3">
                  <a:txBody>
                    <a:bodyPr/>
                    <a:lstStyle/>
                    <a:p>
                      <a:pPr algn="ctr">
                        <a:lnSpc>
                          <a:spcPct val="140000"/>
                        </a:lnSpc>
                      </a:pPr>
                      <a:r>
                        <a:rPr lang="zh-CN" altLang="en-US" sz="2100" b="1" dirty="0" smtClean="0">
                          <a:latin typeface="Times New Roman" panose="02020603050405020304" pitchFamily="18" charset="0"/>
                          <a:ea typeface="微软雅黑" panose="020B0503020204020204" pitchFamily="34" charset="-122"/>
                          <a:cs typeface="Times New Roman" panose="02020603050405020304" pitchFamily="18" charset="0"/>
                        </a:rPr>
                        <a:t>吴用</a:t>
                      </a:r>
                      <a:endParaRPr lang="zh-CN" altLang="en-US" sz="2100" b="1" dirty="0" smtClean="0">
                        <a:latin typeface="Times New Roman" panose="02020603050405020304" pitchFamily="18" charset="0"/>
                        <a:ea typeface="微软雅黑" panose="020B0503020204020204" pitchFamily="34" charset="-122"/>
                        <a:cs typeface="Times New Roman" panose="02020603050405020304" pitchFamily="18" charset="0"/>
                      </a:endParaRPr>
                    </a:p>
                    <a:p>
                      <a:pPr algn="ctr">
                        <a:lnSpc>
                          <a:spcPct val="140000"/>
                        </a:lnSpc>
                      </a:pPr>
                      <a:r>
                        <a:rPr lang="zh-CN" altLang="en-US" sz="2100" b="1" dirty="0" smtClean="0">
                          <a:latin typeface="Times New Roman" panose="02020603050405020304" pitchFamily="18" charset="0"/>
                          <a:ea typeface="微软雅黑" panose="020B0503020204020204" pitchFamily="34" charset="-122"/>
                          <a:cs typeface="Times New Roman" panose="02020603050405020304" pitchFamily="18" charset="0"/>
                        </a:rPr>
                        <a:t>（智多星）</a:t>
                      </a:r>
                      <a:endParaRPr lang="zh-CN" altLang="en-US" sz="2100" b="1" dirty="0" smtClean="0">
                        <a:latin typeface="Times New Roman" panose="02020603050405020304" pitchFamily="18" charset="0"/>
                        <a:ea typeface="微软雅黑" panose="020B0503020204020204" pitchFamily="34" charset="-122"/>
                        <a:cs typeface="Times New Roman" panose="02020603050405020304" pitchFamily="18" charset="0"/>
                      </a:endParaRPr>
                    </a:p>
                    <a:p>
                      <a:pPr algn="ctr">
                        <a:lnSpc>
                          <a:spcPct val="140000"/>
                        </a:lnSpc>
                      </a:pPr>
                      <a:r>
                        <a:rPr lang="zh-CN" altLang="en-US" sz="2100" b="1" dirty="0" smtClean="0">
                          <a:latin typeface="Times New Roman" panose="02020603050405020304" pitchFamily="18" charset="0"/>
                          <a:ea typeface="微软雅黑" panose="020B0503020204020204" pitchFamily="34" charset="-122"/>
                          <a:cs typeface="Times New Roman" panose="02020603050405020304" pitchFamily="18" charset="0"/>
                        </a:rPr>
                        <a:t>其他称呼</a:t>
                      </a:r>
                      <a:r>
                        <a:rPr lang="en-US" altLang="zh-CN" sz="2100" b="1" dirty="0" smtClean="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b="1" dirty="0" smtClean="0">
                        <a:latin typeface="Times New Roman" panose="02020603050405020304" pitchFamily="18" charset="0"/>
                        <a:ea typeface="微软雅黑" panose="020B0503020204020204" pitchFamily="34" charset="-122"/>
                        <a:cs typeface="Times New Roman" panose="02020603050405020304" pitchFamily="18" charset="0"/>
                      </a:endParaRPr>
                    </a:p>
                    <a:p>
                      <a:pPr algn="ctr">
                        <a:lnSpc>
                          <a:spcPct val="140000"/>
                        </a:lnSpc>
                      </a:pPr>
                      <a:r>
                        <a:rPr lang="zh-CN" altLang="en-US" sz="2100" b="1" dirty="0" smtClean="0">
                          <a:latin typeface="Times New Roman" panose="02020603050405020304" pitchFamily="18" charset="0"/>
                          <a:ea typeface="微软雅黑" panose="020B0503020204020204" pitchFamily="34" charset="-122"/>
                          <a:cs typeface="Times New Roman" panose="02020603050405020304" pitchFamily="18" charset="0"/>
                        </a:rPr>
                        <a:t>吴加亮</a:t>
                      </a:r>
                      <a:r>
                        <a:rPr lang="en-US" altLang="zh-CN" sz="2100" b="1" dirty="0" smtClean="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b="1" dirty="0" smtClean="0">
                        <a:latin typeface="Times New Roman" panose="02020603050405020304" pitchFamily="18" charset="0"/>
                        <a:ea typeface="微软雅黑" panose="020B0503020204020204" pitchFamily="34" charset="-122"/>
                        <a:cs typeface="Times New Roman" panose="02020603050405020304" pitchFamily="18" charset="0"/>
                      </a:endParaRPr>
                    </a:p>
                    <a:p>
                      <a:pPr algn="ctr">
                        <a:lnSpc>
                          <a:spcPct val="140000"/>
                        </a:lnSpc>
                      </a:pPr>
                      <a:r>
                        <a:rPr lang="zh-CN" altLang="en-US" sz="2100" b="1" dirty="0" smtClean="0">
                          <a:latin typeface="Times New Roman" panose="02020603050405020304" pitchFamily="18" charset="0"/>
                          <a:ea typeface="微软雅黑" panose="020B0503020204020204" pitchFamily="34" charset="-122"/>
                          <a:cs typeface="Times New Roman" panose="02020603050405020304" pitchFamily="18" charset="0"/>
                        </a:rPr>
                        <a:t>吴学究</a:t>
                      </a:r>
                      <a:endParaRPr lang="zh-CN" altLang="en-US" sz="2100" b="1" dirty="0">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c>
                  <a:txBody>
                    <a:bodyPr/>
                    <a:lstStyle/>
                    <a:p>
                      <a:pPr marL="0" marR="0" lvl="0" indent="0" algn="ctr" defTabSz="914400" rtl="0" eaLnBrk="1" fontAlgn="auto" latinLnBrk="0" hangingPunct="1">
                        <a:lnSpc>
                          <a:spcPct val="140000"/>
                        </a:lnSpc>
                        <a:spcBef>
                          <a:spcPts val="0"/>
                        </a:spcBef>
                        <a:spcAft>
                          <a:spcPts val="0"/>
                        </a:spcAft>
                        <a:buClrTx/>
                        <a:buSzTx/>
                        <a:buFontTx/>
                        <a:buNone/>
                        <a:defRPr/>
                      </a:pP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智取生辰纲</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双掌连环计</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赚金铃吊挂</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智赚玉麒麟</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智取大名府</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智取文安县</a:t>
                      </a:r>
                      <a:endPar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c>
                  <a:txBody>
                    <a:bodyPr/>
                    <a:lstStyle/>
                    <a:p>
                      <a:pPr marL="0" marR="0" lvl="0" indent="0" algn="ctr" defTabSz="914400" rtl="0" eaLnBrk="1" fontAlgn="auto" latinLnBrk="0" hangingPunct="1">
                        <a:lnSpc>
                          <a:spcPct val="140000"/>
                        </a:lnSpc>
                        <a:spcBef>
                          <a:spcPts val="0"/>
                        </a:spcBef>
                        <a:spcAft>
                          <a:spcPts val="0"/>
                        </a:spcAft>
                        <a:buClrTx/>
                        <a:buSzTx/>
                        <a:buFontTx/>
                        <a:buNone/>
                        <a:defRPr/>
                      </a:pP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能谋善断</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足智多谋</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神机妙算</a:t>
                      </a:r>
                      <a:endPar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r>
              <a:tr h="516255">
                <a:tc vMerge="1">
                  <a:tcPr anchor="ctr"/>
                </a:tc>
                <a:tc gridSpan="2">
                  <a:txBody>
                    <a:bodyPr/>
                    <a:lstStyle/>
                    <a:p>
                      <a:pPr marL="0" marR="0" lvl="0" indent="0" algn="ctr" defTabSz="914400" rtl="0" eaLnBrk="1" fontAlgn="auto" latinLnBrk="0" hangingPunct="1">
                        <a:lnSpc>
                          <a:spcPct val="140000"/>
                        </a:lnSpc>
                        <a:spcBef>
                          <a:spcPts val="0"/>
                        </a:spcBef>
                        <a:spcAft>
                          <a:spcPts val="0"/>
                        </a:spcAft>
                        <a:buClrTx/>
                        <a:buSzTx/>
                        <a:buFontTx/>
                        <a:buNone/>
                        <a:defRPr/>
                      </a:pPr>
                      <a:r>
                        <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相关故事</a:t>
                      </a:r>
                      <a:endPar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c hMerge="1">
                  <a:tcPr anchor="ctr"/>
                </a:tc>
              </a:tr>
              <a:tr h="2639695">
                <a:tc vMerge="1">
                  <a:tcPr anchor="ctr"/>
                </a:tc>
                <a:tc gridSpan="2">
                  <a:txBody>
                    <a:bodyPr/>
                    <a:lstStyle/>
                    <a:p>
                      <a:pPr marL="0" marR="0" lvl="0" indent="0" algn="ctr" defTabSz="914400" rtl="0" eaLnBrk="1" fontAlgn="auto" latinLnBrk="0" hangingPunct="1">
                        <a:lnSpc>
                          <a:spcPct val="140000"/>
                        </a:lnSpc>
                        <a:spcBef>
                          <a:spcPts val="0"/>
                        </a:spcBef>
                        <a:spcAft>
                          <a:spcPts val="0"/>
                        </a:spcAft>
                        <a:buClrTx/>
                        <a:buSzTx/>
                        <a:buFontTx/>
                        <a:buNone/>
                        <a:defRPr/>
                      </a:pP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智取大名府</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为了搭救被囚禁的卢俊义和石秀</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宋江兵打大名府</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因各种原因</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没能攻下</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次年开春宋江再度出兵大名府</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时值元宵佳节</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吴用派遣梁山兄弟们装扮成各种身份的人混进大名府</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时迁火烧大名府最热闹的地方翠云楼</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引发骚乱</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梁山好汉里应外合</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攻下了大名府</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救出了卢俊义和石秀</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endPar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c hMerge="1">
                  <a:tcPr anchor="ctr"/>
                </a:tc>
              </a:tr>
            </a:tbl>
          </a:graphicData>
        </a:graphic>
      </p:graphicFrame>
    </p:spTree>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nvGraphicFramePr>
        <p:xfrm>
          <a:off x="262282" y="1545973"/>
          <a:ext cx="8642350" cy="3645535"/>
        </p:xfrm>
        <a:graphic>
          <a:graphicData uri="http://schemas.openxmlformats.org/drawingml/2006/table">
            <a:tbl>
              <a:tblPr firstRow="1" bandRow="1">
                <a:tableStyleId>{5DA37D80-6434-44D0-A028-1B22A696006F}</a:tableStyleId>
              </a:tblPr>
              <a:tblGrid>
                <a:gridCol w="1773555"/>
                <a:gridCol w="3814445"/>
                <a:gridCol w="3054350"/>
              </a:tblGrid>
              <a:tr h="548640">
                <a:tc>
                  <a:txBody>
                    <a:bodyPr/>
                    <a:lstStyle/>
                    <a:p>
                      <a:pPr marL="0" marR="0" lvl="0" indent="0" algn="ctr" defTabSz="914400" rtl="0" eaLnBrk="1" fontAlgn="auto" latinLnBrk="0" hangingPunct="1">
                        <a:lnSpc>
                          <a:spcPct val="150000"/>
                        </a:lnSpc>
                        <a:spcBef>
                          <a:spcPts val="0"/>
                        </a:spcBef>
                        <a:spcAft>
                          <a:spcPts val="0"/>
                        </a:spcAft>
                        <a:buClrTx/>
                        <a:buSzTx/>
                        <a:buFontTx/>
                        <a:buNone/>
                        <a:defRPr/>
                      </a:pPr>
                      <a:r>
                        <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主要人物</a:t>
                      </a:r>
                      <a:endPar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c>
                  <a:txBody>
                    <a:bodyPr/>
                    <a:lstStyle/>
                    <a:p>
                      <a:pPr marL="0" marR="0" lvl="0" indent="0" algn="ctr" defTabSz="914400" rtl="0" eaLnBrk="1" fontAlgn="auto" latinLnBrk="0" hangingPunct="1">
                        <a:lnSpc>
                          <a:spcPct val="150000"/>
                        </a:lnSpc>
                        <a:spcBef>
                          <a:spcPts val="0"/>
                        </a:spcBef>
                        <a:spcAft>
                          <a:spcPts val="0"/>
                        </a:spcAft>
                        <a:buClrTx/>
                        <a:buSzTx/>
                        <a:buFontTx/>
                        <a:buNone/>
                        <a:defRPr/>
                      </a:pPr>
                      <a:r>
                        <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典型情节</a:t>
                      </a:r>
                      <a:endPar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c>
                  <a:txBody>
                    <a:bodyPr/>
                    <a:lstStyle/>
                    <a:p>
                      <a:pPr marL="0" marR="0" lvl="0" indent="0" algn="ctr" defTabSz="914400" rtl="0" eaLnBrk="1" fontAlgn="auto" latinLnBrk="0" hangingPunct="1">
                        <a:lnSpc>
                          <a:spcPct val="150000"/>
                        </a:lnSpc>
                        <a:spcBef>
                          <a:spcPts val="0"/>
                        </a:spcBef>
                        <a:spcAft>
                          <a:spcPts val="0"/>
                        </a:spcAft>
                        <a:buClrTx/>
                        <a:buSzTx/>
                        <a:buFontTx/>
                        <a:buNone/>
                        <a:defRPr/>
                      </a:pPr>
                      <a:r>
                        <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性格特征</a:t>
                      </a:r>
                      <a:endPar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r>
              <a:tr h="668020">
                <a:tc rowSpan="4">
                  <a:txBody>
                    <a:bodyPr/>
                    <a:lstStyle/>
                    <a:p>
                      <a:pPr algn="ctr">
                        <a:lnSpc>
                          <a:spcPct val="150000"/>
                        </a:lnSpc>
                      </a:pPr>
                      <a:r>
                        <a:rPr lang="zh-CN" altLang="en-US" sz="2100" b="1" dirty="0" smtClean="0">
                          <a:latin typeface="Times New Roman" panose="02020603050405020304" pitchFamily="18" charset="0"/>
                          <a:ea typeface="微软雅黑" panose="020B0503020204020204" pitchFamily="34" charset="-122"/>
                          <a:cs typeface="Times New Roman" panose="02020603050405020304" pitchFamily="18" charset="0"/>
                        </a:rPr>
                        <a:t>林冲</a:t>
                      </a:r>
                      <a:endParaRPr lang="zh-CN" altLang="en-US" sz="2100" b="1" dirty="0" smtClean="0">
                        <a:latin typeface="Times New Roman" panose="02020603050405020304" pitchFamily="18" charset="0"/>
                        <a:ea typeface="微软雅黑" panose="020B0503020204020204" pitchFamily="34" charset="-122"/>
                        <a:cs typeface="Times New Roman" panose="02020603050405020304" pitchFamily="18" charset="0"/>
                      </a:endParaRPr>
                    </a:p>
                    <a:p>
                      <a:pPr algn="ctr">
                        <a:lnSpc>
                          <a:spcPct val="150000"/>
                        </a:lnSpc>
                      </a:pPr>
                      <a:r>
                        <a:rPr lang="zh-CN" altLang="en-US" sz="2100" b="1" dirty="0" smtClean="0">
                          <a:latin typeface="Times New Roman" panose="02020603050405020304" pitchFamily="18" charset="0"/>
                          <a:ea typeface="微软雅黑" panose="020B0503020204020204" pitchFamily="34" charset="-122"/>
                          <a:cs typeface="Times New Roman" panose="02020603050405020304" pitchFamily="18" charset="0"/>
                        </a:rPr>
                        <a:t>（豹子头）</a:t>
                      </a:r>
                      <a:endParaRPr lang="zh-CN" altLang="en-US" sz="2100" b="1" dirty="0" smtClean="0">
                        <a:latin typeface="Times New Roman" panose="02020603050405020304" pitchFamily="18" charset="0"/>
                        <a:ea typeface="微软雅黑" panose="020B0503020204020204" pitchFamily="34" charset="-122"/>
                        <a:cs typeface="Times New Roman" panose="02020603050405020304" pitchFamily="18" charset="0"/>
                      </a:endParaRPr>
                    </a:p>
                    <a:p>
                      <a:pPr algn="ctr">
                        <a:lnSpc>
                          <a:spcPct val="150000"/>
                        </a:lnSpc>
                      </a:pPr>
                      <a:r>
                        <a:rPr lang="zh-CN" altLang="en-US" sz="2100" b="1" dirty="0" smtClean="0">
                          <a:latin typeface="Times New Roman" panose="02020603050405020304" pitchFamily="18" charset="0"/>
                          <a:ea typeface="微软雅黑" panose="020B0503020204020204" pitchFamily="34" charset="-122"/>
                          <a:cs typeface="Times New Roman" panose="02020603050405020304" pitchFamily="18" charset="0"/>
                        </a:rPr>
                        <a:t>其他称呼</a:t>
                      </a:r>
                      <a:r>
                        <a:rPr lang="en-US" altLang="zh-CN" sz="2100" b="1" dirty="0" smtClean="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b="1" dirty="0" smtClean="0">
                        <a:latin typeface="Times New Roman" panose="02020603050405020304" pitchFamily="18" charset="0"/>
                        <a:ea typeface="微软雅黑" panose="020B0503020204020204" pitchFamily="34" charset="-122"/>
                        <a:cs typeface="Times New Roman" panose="02020603050405020304" pitchFamily="18" charset="0"/>
                      </a:endParaRPr>
                    </a:p>
                    <a:p>
                      <a:pPr algn="ctr">
                        <a:lnSpc>
                          <a:spcPct val="150000"/>
                        </a:lnSpc>
                      </a:pPr>
                      <a:r>
                        <a:rPr lang="zh-CN" altLang="en-US" sz="2100" b="1" dirty="0" smtClean="0">
                          <a:latin typeface="Times New Roman" panose="02020603050405020304" pitchFamily="18" charset="0"/>
                          <a:ea typeface="微软雅黑" panose="020B0503020204020204" pitchFamily="34" charset="-122"/>
                          <a:cs typeface="Times New Roman" panose="02020603050405020304" pitchFamily="18" charset="0"/>
                        </a:rPr>
                        <a:t>小张飞</a:t>
                      </a:r>
                      <a:r>
                        <a:rPr lang="en-US" altLang="zh-CN" sz="2100" b="1" dirty="0" smtClean="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b="1" dirty="0" smtClean="0">
                        <a:latin typeface="Times New Roman" panose="02020603050405020304" pitchFamily="18" charset="0"/>
                        <a:ea typeface="微软雅黑" panose="020B0503020204020204" pitchFamily="34" charset="-122"/>
                        <a:cs typeface="Times New Roman" panose="02020603050405020304" pitchFamily="18" charset="0"/>
                      </a:endParaRPr>
                    </a:p>
                    <a:p>
                      <a:pPr algn="ctr">
                        <a:lnSpc>
                          <a:spcPct val="150000"/>
                        </a:lnSpc>
                      </a:pPr>
                      <a:r>
                        <a:rPr lang="zh-CN" altLang="en-US" sz="2100" b="1" dirty="0" smtClean="0">
                          <a:latin typeface="Times New Roman" panose="02020603050405020304" pitchFamily="18" charset="0"/>
                          <a:ea typeface="微软雅黑" panose="020B0503020204020204" pitchFamily="34" charset="-122"/>
                          <a:cs typeface="Times New Roman" panose="02020603050405020304" pitchFamily="18" charset="0"/>
                        </a:rPr>
                        <a:t>八十万禁军教头</a:t>
                      </a:r>
                      <a:endParaRPr lang="zh-CN" altLang="en-US" sz="2100" b="1" dirty="0">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c>
                  <a:txBody>
                    <a:bodyPr/>
                    <a:lstStyle/>
                    <a:p>
                      <a:pPr marL="0" marR="0" lvl="0" indent="0" algn="ctr" defTabSz="914400" rtl="0" eaLnBrk="1" fontAlgn="auto" latinLnBrk="0" hangingPunct="1">
                        <a:lnSpc>
                          <a:spcPct val="150000"/>
                        </a:lnSpc>
                        <a:spcBef>
                          <a:spcPts val="0"/>
                        </a:spcBef>
                        <a:spcAft>
                          <a:spcPts val="0"/>
                        </a:spcAft>
                        <a:buClrTx/>
                        <a:buSzTx/>
                        <a:buFontTx/>
                        <a:buNone/>
                        <a:defRPr/>
                      </a:pP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误闯白虎堂</a:t>
                      </a:r>
                      <a:endPar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c>
                  <a:txBody>
                    <a:bodyPr/>
                    <a:lstStyle/>
                    <a:p>
                      <a:pPr marL="0" marR="0" lvl="0" indent="0" algn="ctr" defTabSz="914400" rtl="0" eaLnBrk="1" fontAlgn="auto" latinLnBrk="0" hangingPunct="1">
                        <a:lnSpc>
                          <a:spcPct val="150000"/>
                        </a:lnSpc>
                        <a:spcBef>
                          <a:spcPts val="0"/>
                        </a:spcBef>
                        <a:spcAft>
                          <a:spcPts val="0"/>
                        </a:spcAft>
                        <a:buClrTx/>
                        <a:buSzTx/>
                        <a:buFontTx/>
                        <a:buNone/>
                        <a:defRPr/>
                      </a:pP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直率</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没有心计</a:t>
                      </a:r>
                      <a:endPar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r>
              <a:tr h="729615">
                <a:tc vMerge="1">
                  <a:tcPr anchor="ctr"/>
                </a:tc>
                <a:tc>
                  <a:txBody>
                    <a:bodyPr/>
                    <a:lstStyle/>
                    <a:p>
                      <a:pPr marL="0" marR="0" lvl="0" indent="0" algn="ctr" defTabSz="914400" rtl="0" eaLnBrk="1" fontAlgn="auto" latinLnBrk="0" hangingPunct="1">
                        <a:lnSpc>
                          <a:spcPct val="150000"/>
                        </a:lnSpc>
                        <a:spcBef>
                          <a:spcPts val="0"/>
                        </a:spcBef>
                        <a:spcAft>
                          <a:spcPts val="0"/>
                        </a:spcAft>
                        <a:buClrTx/>
                        <a:buSzTx/>
                        <a:buFontTx/>
                        <a:buNone/>
                        <a:defRPr/>
                      </a:pP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刺配沧州道</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风雪山神庙</a:t>
                      </a:r>
                      <a:endPar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c>
                  <a:txBody>
                    <a:bodyPr/>
                    <a:lstStyle/>
                    <a:p>
                      <a:pPr marL="0" marR="0" lvl="0" indent="0" algn="ctr" defTabSz="914400" rtl="0" eaLnBrk="1" fontAlgn="auto" latinLnBrk="0" hangingPunct="1">
                        <a:lnSpc>
                          <a:spcPct val="150000"/>
                        </a:lnSpc>
                        <a:spcBef>
                          <a:spcPts val="0"/>
                        </a:spcBef>
                        <a:spcAft>
                          <a:spcPts val="0"/>
                        </a:spcAft>
                        <a:buClrTx/>
                        <a:buSzTx/>
                        <a:buFontTx/>
                        <a:buNone/>
                        <a:defRPr/>
                      </a:pP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安分守己</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循规蹈矩</a:t>
                      </a:r>
                      <a:endPar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r>
              <a:tr h="1028700">
                <a:tc vMerge="1">
                  <a:tcPr anchor="ctr"/>
                </a:tc>
                <a:tc>
                  <a:txBody>
                    <a:bodyPr/>
                    <a:lstStyle/>
                    <a:p>
                      <a:pPr marL="0" marR="0" lvl="0" indent="0" algn="ctr" defTabSz="914400" rtl="0" eaLnBrk="1" fontAlgn="auto" latinLnBrk="0" hangingPunct="1">
                        <a:lnSpc>
                          <a:spcPct val="150000"/>
                        </a:lnSpc>
                        <a:spcBef>
                          <a:spcPts val="0"/>
                        </a:spcBef>
                        <a:spcAft>
                          <a:spcPts val="0"/>
                        </a:spcAft>
                        <a:buClrTx/>
                        <a:buSzTx/>
                        <a:buFontTx/>
                        <a:buNone/>
                        <a:defRPr/>
                      </a:pP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火烧草料场</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雪夜上梁山</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水寨大并火</a:t>
                      </a:r>
                      <a:endPar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c>
                  <a:txBody>
                    <a:bodyPr/>
                    <a:lstStyle/>
                    <a:p>
                      <a:pPr marL="0" marR="0" lvl="0" indent="0" algn="ctr" defTabSz="914400" rtl="0" eaLnBrk="1" fontAlgn="auto" latinLnBrk="0" hangingPunct="1">
                        <a:lnSpc>
                          <a:spcPct val="150000"/>
                        </a:lnSpc>
                        <a:spcBef>
                          <a:spcPts val="0"/>
                        </a:spcBef>
                        <a:spcAft>
                          <a:spcPts val="0"/>
                        </a:spcAft>
                        <a:buClrTx/>
                        <a:buSzTx/>
                        <a:buFontTx/>
                        <a:buNone/>
                        <a:defRPr/>
                      </a:pP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从懦弱变坚强</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从屈辱到反抗</a:t>
                      </a:r>
                      <a:endPar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r>
              <a:tr h="670560">
                <a:tc vMerge="1">
                  <a:tcPr anchor="ctr"/>
                </a:tc>
                <a:tc>
                  <a:txBody>
                    <a:bodyPr/>
                    <a:lstStyle/>
                    <a:p>
                      <a:pPr marL="0" marR="0" lvl="0" indent="0" algn="ctr" defTabSz="914400" rtl="0" eaLnBrk="1" fontAlgn="auto" latinLnBrk="0" hangingPunct="1">
                        <a:lnSpc>
                          <a:spcPct val="150000"/>
                        </a:lnSpc>
                        <a:spcBef>
                          <a:spcPts val="0"/>
                        </a:spcBef>
                        <a:spcAft>
                          <a:spcPts val="0"/>
                        </a:spcAft>
                        <a:buClrTx/>
                        <a:buSzTx/>
                        <a:buFontTx/>
                        <a:buNone/>
                        <a:defRPr/>
                      </a:pP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棒打洪教头</a:t>
                      </a:r>
                      <a:endPar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c>
                  <a:txBody>
                    <a:bodyPr/>
                    <a:lstStyle/>
                    <a:p>
                      <a:pPr marL="0" marR="0" lvl="0" indent="0" algn="ctr" defTabSz="914400" rtl="0" eaLnBrk="1" fontAlgn="auto" latinLnBrk="0" hangingPunct="1">
                        <a:lnSpc>
                          <a:spcPct val="150000"/>
                        </a:lnSpc>
                        <a:spcBef>
                          <a:spcPts val="0"/>
                        </a:spcBef>
                        <a:spcAft>
                          <a:spcPts val="0"/>
                        </a:spcAft>
                        <a:buClrTx/>
                        <a:buSzTx/>
                        <a:buFontTx/>
                        <a:buNone/>
                        <a:defRPr/>
                      </a:pP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武艺高强</a:t>
                      </a:r>
                      <a:endPar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r>
            </a:tbl>
          </a:graphicData>
        </a:graphic>
      </p:graphicFrame>
    </p:spTree>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nvGraphicFramePr>
        <p:xfrm>
          <a:off x="251566" y="1564119"/>
          <a:ext cx="8631555" cy="4061460"/>
        </p:xfrm>
        <a:graphic>
          <a:graphicData uri="http://schemas.openxmlformats.org/drawingml/2006/table">
            <a:tbl>
              <a:tblPr firstRow="1" bandRow="1">
                <a:tableStyleId>{5DA37D80-6434-44D0-A028-1B22A696006F}</a:tableStyleId>
              </a:tblPr>
              <a:tblGrid>
                <a:gridCol w="8631555"/>
              </a:tblGrid>
              <a:tr h="632460">
                <a:tc>
                  <a:txBody>
                    <a:bodyPr/>
                    <a:lstStyle/>
                    <a:p>
                      <a:pPr algn="ctr">
                        <a:lnSpc>
                          <a:spcPct val="150000"/>
                        </a:lnSpc>
                      </a:pPr>
                      <a:r>
                        <a:rPr lang="zh-CN" altLang="en-US" sz="2100" b="1" dirty="0" smtClean="0">
                          <a:latin typeface="Times New Roman" panose="02020603050405020304" pitchFamily="18" charset="0"/>
                          <a:ea typeface="微软雅黑" panose="020B0503020204020204" pitchFamily="34" charset="-122"/>
                          <a:cs typeface="Times New Roman" panose="02020603050405020304" pitchFamily="18" charset="0"/>
                        </a:rPr>
                        <a:t>相关故事</a:t>
                      </a:r>
                      <a:endParaRPr lang="zh-CN" altLang="en-US" sz="2100" b="1" dirty="0">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r>
              <a:tr h="3429000">
                <a:tc>
                  <a:txBody>
                    <a:bodyPr/>
                    <a:lstStyle/>
                    <a:p>
                      <a:pPr algn="just">
                        <a:lnSpc>
                          <a:spcPct val="150000"/>
                        </a:lnSpc>
                      </a:pPr>
                      <a:r>
                        <a:rPr lang="zh-CN" altLang="en-US" sz="2100" b="1" dirty="0" smtClean="0">
                          <a:latin typeface="Times New Roman" panose="02020603050405020304" pitchFamily="18" charset="0"/>
                          <a:ea typeface="微软雅黑" panose="020B0503020204020204" pitchFamily="34" charset="-122"/>
                          <a:cs typeface="Times New Roman" panose="02020603050405020304" pitchFamily="18" charset="0"/>
                        </a:rPr>
                        <a:t>风雪山神庙</a:t>
                      </a:r>
                      <a:r>
                        <a:rPr lang="en-US" altLang="zh-CN" sz="2100" b="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dirty="0" smtClean="0">
                          <a:latin typeface="Times New Roman" panose="02020603050405020304" pitchFamily="18" charset="0"/>
                          <a:ea typeface="微软雅黑" panose="020B0503020204020204" pitchFamily="34" charset="-122"/>
                          <a:cs typeface="Times New Roman" panose="02020603050405020304" pitchFamily="18" charset="0"/>
                        </a:rPr>
                        <a:t>八十万禁军教头林冲刺配后</a:t>
                      </a:r>
                      <a:r>
                        <a:rPr lang="en-US" altLang="zh-CN" sz="2100" b="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dirty="0" smtClean="0">
                          <a:latin typeface="Times New Roman" panose="02020603050405020304" pitchFamily="18" charset="0"/>
                          <a:ea typeface="微软雅黑" panose="020B0503020204020204" pitchFamily="34" charset="-122"/>
                          <a:cs typeface="Times New Roman" panose="02020603050405020304" pitchFamily="18" charset="0"/>
                        </a:rPr>
                        <a:t>被分到看守草料场的工作</a:t>
                      </a:r>
                      <a:r>
                        <a:rPr lang="en-US" altLang="zh-CN" sz="2100" b="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dirty="0" smtClean="0">
                          <a:latin typeface="Times New Roman" panose="02020603050405020304" pitchFamily="18" charset="0"/>
                          <a:ea typeface="微软雅黑" panose="020B0503020204020204" pitchFamily="34" charset="-122"/>
                          <a:cs typeface="Times New Roman" panose="02020603050405020304" pitchFamily="18" charset="0"/>
                        </a:rPr>
                        <a:t>因大雪压塌住处</a:t>
                      </a:r>
                      <a:r>
                        <a:rPr lang="en-US" altLang="zh-CN" sz="2100" b="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dirty="0" smtClean="0">
                          <a:latin typeface="Times New Roman" panose="02020603050405020304" pitchFamily="18" charset="0"/>
                          <a:ea typeface="微软雅黑" panose="020B0503020204020204" pitchFamily="34" charset="-122"/>
                          <a:cs typeface="Times New Roman" panose="02020603050405020304" pitchFamily="18" charset="0"/>
                        </a:rPr>
                        <a:t>凑巧听见门外陆谦和富安的谈话</a:t>
                      </a:r>
                      <a:r>
                        <a:rPr lang="en-US" altLang="zh-CN" sz="2100" b="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dirty="0" smtClean="0">
                          <a:latin typeface="Times New Roman" panose="02020603050405020304" pitchFamily="18" charset="0"/>
                          <a:ea typeface="微软雅黑" panose="020B0503020204020204" pitchFamily="34" charset="-122"/>
                          <a:cs typeface="Times New Roman" panose="02020603050405020304" pitchFamily="18" charset="0"/>
                        </a:rPr>
                        <a:t>得知自己已被陷害</a:t>
                      </a:r>
                      <a:r>
                        <a:rPr lang="en-US" altLang="zh-CN" sz="2100" b="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dirty="0" smtClean="0">
                          <a:latin typeface="Times New Roman" panose="02020603050405020304" pitchFamily="18" charset="0"/>
                          <a:ea typeface="微软雅黑" panose="020B0503020204020204" pitchFamily="34" charset="-122"/>
                          <a:cs typeface="Times New Roman" panose="02020603050405020304" pitchFamily="18" charset="0"/>
                        </a:rPr>
                        <a:t>而且差点被害死</a:t>
                      </a:r>
                      <a:r>
                        <a:rPr lang="en-US" altLang="zh-CN" sz="2100" b="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dirty="0" smtClean="0">
                          <a:latin typeface="Times New Roman" panose="02020603050405020304" pitchFamily="18" charset="0"/>
                          <a:ea typeface="微软雅黑" panose="020B0503020204020204" pitchFamily="34" charset="-122"/>
                          <a:cs typeface="Times New Roman" panose="02020603050405020304" pitchFamily="18" charset="0"/>
                        </a:rPr>
                        <a:t>因格外恼怒</a:t>
                      </a:r>
                      <a:r>
                        <a:rPr lang="en-US" altLang="zh-CN" sz="2100" b="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dirty="0" smtClean="0">
                          <a:latin typeface="Times New Roman" panose="02020603050405020304" pitchFamily="18" charset="0"/>
                          <a:ea typeface="微软雅黑" panose="020B0503020204020204" pitchFamily="34" charset="-122"/>
                          <a:cs typeface="Times New Roman" panose="02020603050405020304" pitchFamily="18" charset="0"/>
                        </a:rPr>
                        <a:t>林冲终于爆发</a:t>
                      </a:r>
                      <a:r>
                        <a:rPr lang="en-US" altLang="zh-CN" sz="2100" b="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dirty="0" smtClean="0">
                          <a:latin typeface="Times New Roman" panose="02020603050405020304" pitchFamily="18" charset="0"/>
                          <a:ea typeface="微软雅黑" panose="020B0503020204020204" pitchFamily="34" charset="-122"/>
                          <a:cs typeface="Times New Roman" panose="02020603050405020304" pitchFamily="18" charset="0"/>
                        </a:rPr>
                        <a:t>提枪戳死三人</a:t>
                      </a:r>
                      <a:r>
                        <a:rPr lang="en-US" altLang="zh-CN" sz="2100" b="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dirty="0" smtClean="0">
                          <a:latin typeface="Times New Roman" panose="02020603050405020304" pitchFamily="18" charset="0"/>
                          <a:ea typeface="微软雅黑" panose="020B0503020204020204" pitchFamily="34" charset="-122"/>
                          <a:cs typeface="Times New Roman" panose="02020603050405020304" pitchFamily="18" charset="0"/>
                        </a:rPr>
                        <a:t>连夜投奔梁山泊</a:t>
                      </a:r>
                      <a:r>
                        <a:rPr lang="en-US" altLang="zh-CN" sz="2100" b="0" dirty="0" smtClean="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b="0" dirty="0" smtClean="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pPr>
                      <a:r>
                        <a:rPr lang="zh-CN" altLang="en-US" sz="2100" b="1" dirty="0" smtClean="0">
                          <a:latin typeface="Times New Roman" panose="02020603050405020304" pitchFamily="18" charset="0"/>
                          <a:ea typeface="微软雅黑" panose="020B0503020204020204" pitchFamily="34" charset="-122"/>
                          <a:cs typeface="Times New Roman" panose="02020603050405020304" pitchFamily="18" charset="0"/>
                        </a:rPr>
                        <a:t>火并王伦</a:t>
                      </a:r>
                      <a:r>
                        <a:rPr lang="en-US" altLang="zh-CN" sz="2100" b="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dirty="0" smtClean="0">
                          <a:latin typeface="Times New Roman" panose="02020603050405020304" pitchFamily="18" charset="0"/>
                          <a:ea typeface="微软雅黑" panose="020B0503020204020204" pitchFamily="34" charset="-122"/>
                          <a:cs typeface="Times New Roman" panose="02020603050405020304" pitchFamily="18" charset="0"/>
                        </a:rPr>
                        <a:t>在林冲雪夜上梁山后</a:t>
                      </a:r>
                      <a:r>
                        <a:rPr lang="en-US" altLang="zh-CN" sz="2100" b="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dirty="0" smtClean="0">
                          <a:latin typeface="Times New Roman" panose="02020603050405020304" pitchFamily="18" charset="0"/>
                          <a:ea typeface="微软雅黑" panose="020B0503020204020204" pitchFamily="34" charset="-122"/>
                          <a:cs typeface="Times New Roman" panose="02020603050405020304" pitchFamily="18" charset="0"/>
                        </a:rPr>
                        <a:t>梁山寨主王伦百般为难</a:t>
                      </a:r>
                      <a:r>
                        <a:rPr lang="en-US" altLang="zh-CN" sz="2100" b="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dirty="0" smtClean="0">
                          <a:latin typeface="Times New Roman" panose="02020603050405020304" pitchFamily="18" charset="0"/>
                          <a:ea typeface="微软雅黑" panose="020B0503020204020204" pitchFamily="34" charset="-122"/>
                          <a:cs typeface="Times New Roman" panose="02020603050405020304" pitchFamily="18" charset="0"/>
                        </a:rPr>
                        <a:t>幸好是柴进推荐</a:t>
                      </a:r>
                      <a:r>
                        <a:rPr lang="en-US" altLang="zh-CN" sz="2100" b="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dirty="0" smtClean="0">
                          <a:latin typeface="Times New Roman" panose="02020603050405020304" pitchFamily="18" charset="0"/>
                          <a:ea typeface="微软雅黑" panose="020B0503020204020204" pitchFamily="34" charset="-122"/>
                          <a:cs typeface="Times New Roman" panose="02020603050405020304" pitchFamily="18" charset="0"/>
                        </a:rPr>
                        <a:t>林冲才得以留在梁山</a:t>
                      </a:r>
                      <a:r>
                        <a:rPr lang="en-US" altLang="zh-CN" sz="2100" b="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dirty="0" smtClean="0">
                          <a:latin typeface="Times New Roman" panose="02020603050405020304" pitchFamily="18" charset="0"/>
                          <a:ea typeface="微软雅黑" panose="020B0503020204020204" pitchFamily="34" charset="-122"/>
                          <a:cs typeface="Times New Roman" panose="02020603050405020304" pitchFamily="18" charset="0"/>
                        </a:rPr>
                        <a:t>在晁盖上梁山时</a:t>
                      </a:r>
                      <a:r>
                        <a:rPr lang="en-US" altLang="zh-CN" sz="2100" b="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dirty="0" smtClean="0">
                          <a:latin typeface="Times New Roman" panose="02020603050405020304" pitchFamily="18" charset="0"/>
                          <a:ea typeface="微软雅黑" panose="020B0503020204020204" pitchFamily="34" charset="-122"/>
                          <a:cs typeface="Times New Roman" panose="02020603050405020304" pitchFamily="18" charset="0"/>
                        </a:rPr>
                        <a:t>王伦又相拒</a:t>
                      </a:r>
                      <a:r>
                        <a:rPr lang="en-US" altLang="zh-CN" sz="2100" b="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dirty="0" smtClean="0">
                          <a:latin typeface="Times New Roman" panose="02020603050405020304" pitchFamily="18" charset="0"/>
                          <a:ea typeface="微软雅黑" panose="020B0503020204020204" pitchFamily="34" charset="-122"/>
                          <a:cs typeface="Times New Roman" panose="02020603050405020304" pitchFamily="18" charset="0"/>
                        </a:rPr>
                        <a:t>恐自己统领之位被夺</a:t>
                      </a:r>
                      <a:r>
                        <a:rPr lang="en-US" altLang="zh-CN" sz="2100" b="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dirty="0" smtClean="0">
                          <a:latin typeface="Times New Roman" panose="02020603050405020304" pitchFamily="18" charset="0"/>
                          <a:ea typeface="微软雅黑" panose="020B0503020204020204" pitchFamily="34" charset="-122"/>
                          <a:cs typeface="Times New Roman" panose="02020603050405020304" pitchFamily="18" charset="0"/>
                        </a:rPr>
                        <a:t>林冲早就不满</a:t>
                      </a:r>
                      <a:r>
                        <a:rPr lang="en-US" altLang="zh-CN" sz="2100" b="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dirty="0" smtClean="0">
                          <a:latin typeface="Times New Roman" panose="02020603050405020304" pitchFamily="18" charset="0"/>
                          <a:ea typeface="微软雅黑" panose="020B0503020204020204" pitchFamily="34" charset="-122"/>
                          <a:cs typeface="Times New Roman" panose="02020603050405020304" pitchFamily="18" charset="0"/>
                        </a:rPr>
                        <a:t>再加上吴用从旁蛊惑</a:t>
                      </a:r>
                      <a:r>
                        <a:rPr lang="en-US" altLang="zh-CN" sz="2100" b="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dirty="0" smtClean="0">
                          <a:latin typeface="Times New Roman" panose="02020603050405020304" pitchFamily="18" charset="0"/>
                          <a:ea typeface="微软雅黑" panose="020B0503020204020204" pitchFamily="34" charset="-122"/>
                          <a:cs typeface="Times New Roman" panose="02020603050405020304" pitchFamily="18" charset="0"/>
                        </a:rPr>
                        <a:t>终于在晁盖等告辞时</a:t>
                      </a:r>
                      <a:r>
                        <a:rPr lang="en-US" altLang="zh-CN" sz="2100" b="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dirty="0" smtClean="0">
                          <a:latin typeface="Times New Roman" panose="02020603050405020304" pitchFamily="18" charset="0"/>
                          <a:ea typeface="微软雅黑" panose="020B0503020204020204" pitchFamily="34" charset="-122"/>
                          <a:cs typeface="Times New Roman" panose="02020603050405020304" pitchFamily="18" charset="0"/>
                        </a:rPr>
                        <a:t>杀了王伦</a:t>
                      </a:r>
                      <a:r>
                        <a:rPr lang="en-US" altLang="zh-CN" sz="2100" b="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dirty="0" smtClean="0">
                          <a:latin typeface="Times New Roman" panose="02020603050405020304" pitchFamily="18" charset="0"/>
                          <a:ea typeface="微软雅黑" panose="020B0503020204020204" pitchFamily="34" charset="-122"/>
                          <a:cs typeface="Times New Roman" panose="02020603050405020304" pitchFamily="18" charset="0"/>
                        </a:rPr>
                        <a:t>林冲拥晁盖为主</a:t>
                      </a:r>
                      <a:r>
                        <a:rPr lang="en-US" altLang="zh-CN" sz="2100" b="0" dirty="0" smtClean="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b="0" dirty="0" smtClean="0">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r>
            </a:tbl>
          </a:graphicData>
        </a:graphic>
      </p:graphicFrame>
    </p:spTree>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nvGraphicFramePr>
        <p:xfrm>
          <a:off x="262282" y="1545973"/>
          <a:ext cx="8642350" cy="3963670"/>
        </p:xfrm>
        <a:graphic>
          <a:graphicData uri="http://schemas.openxmlformats.org/drawingml/2006/table">
            <a:tbl>
              <a:tblPr firstRow="1" bandRow="1">
                <a:tableStyleId>{5DA37D80-6434-44D0-A028-1B22A696006F}</a:tableStyleId>
              </a:tblPr>
              <a:tblGrid>
                <a:gridCol w="1773555"/>
                <a:gridCol w="4446905"/>
                <a:gridCol w="2421890"/>
              </a:tblGrid>
              <a:tr h="548640">
                <a:tc>
                  <a:txBody>
                    <a:bodyPr/>
                    <a:lstStyle/>
                    <a:p>
                      <a:pPr marL="0" marR="0" lvl="0" indent="0" algn="ctr" defTabSz="914400" rtl="0" eaLnBrk="1" fontAlgn="auto" latinLnBrk="0" hangingPunct="1">
                        <a:lnSpc>
                          <a:spcPct val="150000"/>
                        </a:lnSpc>
                        <a:spcBef>
                          <a:spcPts val="0"/>
                        </a:spcBef>
                        <a:spcAft>
                          <a:spcPts val="0"/>
                        </a:spcAft>
                        <a:buClrTx/>
                        <a:buSzTx/>
                        <a:buFontTx/>
                        <a:buNone/>
                        <a:defRPr/>
                      </a:pPr>
                      <a:r>
                        <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主要人物</a:t>
                      </a:r>
                      <a:endPar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c>
                  <a:txBody>
                    <a:bodyPr/>
                    <a:lstStyle/>
                    <a:p>
                      <a:pPr marL="0" marR="0" lvl="0" indent="0" algn="ctr" defTabSz="914400" rtl="0" eaLnBrk="1" fontAlgn="auto" latinLnBrk="0" hangingPunct="1">
                        <a:lnSpc>
                          <a:spcPct val="150000"/>
                        </a:lnSpc>
                        <a:spcBef>
                          <a:spcPts val="0"/>
                        </a:spcBef>
                        <a:spcAft>
                          <a:spcPts val="0"/>
                        </a:spcAft>
                        <a:buClrTx/>
                        <a:buSzTx/>
                        <a:buFontTx/>
                        <a:buNone/>
                        <a:defRPr/>
                      </a:pPr>
                      <a:r>
                        <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典型情节</a:t>
                      </a:r>
                      <a:endPar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c>
                  <a:txBody>
                    <a:bodyPr/>
                    <a:lstStyle/>
                    <a:p>
                      <a:pPr marL="0" marR="0" lvl="0" indent="0" algn="ctr" defTabSz="914400" rtl="0" eaLnBrk="1" fontAlgn="auto" latinLnBrk="0" hangingPunct="1">
                        <a:lnSpc>
                          <a:spcPct val="150000"/>
                        </a:lnSpc>
                        <a:spcBef>
                          <a:spcPts val="0"/>
                        </a:spcBef>
                        <a:spcAft>
                          <a:spcPts val="0"/>
                        </a:spcAft>
                        <a:buClrTx/>
                        <a:buSzTx/>
                        <a:buFontTx/>
                        <a:buNone/>
                        <a:defRPr/>
                      </a:pPr>
                      <a:r>
                        <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性格特征</a:t>
                      </a:r>
                      <a:endPar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r>
              <a:tr h="1028700">
                <a:tc rowSpan="3">
                  <a:txBody>
                    <a:bodyPr/>
                    <a:lstStyle/>
                    <a:p>
                      <a:pPr algn="ctr">
                        <a:lnSpc>
                          <a:spcPct val="150000"/>
                        </a:lnSpc>
                      </a:pPr>
                      <a:r>
                        <a:rPr lang="zh-CN" altLang="en-US" sz="2100" b="1" dirty="0" smtClean="0">
                          <a:latin typeface="Times New Roman" panose="02020603050405020304" pitchFamily="18" charset="0"/>
                          <a:ea typeface="微软雅黑" panose="020B0503020204020204" pitchFamily="34" charset="-122"/>
                          <a:cs typeface="Times New Roman" panose="02020603050405020304" pitchFamily="18" charset="0"/>
                        </a:rPr>
                        <a:t>李逵</a:t>
                      </a:r>
                      <a:endParaRPr lang="zh-CN" altLang="en-US" sz="2100" b="1" dirty="0" smtClean="0">
                        <a:latin typeface="Times New Roman" panose="02020603050405020304" pitchFamily="18" charset="0"/>
                        <a:ea typeface="微软雅黑" panose="020B0503020204020204" pitchFamily="34" charset="-122"/>
                        <a:cs typeface="Times New Roman" panose="02020603050405020304" pitchFamily="18" charset="0"/>
                      </a:endParaRPr>
                    </a:p>
                    <a:p>
                      <a:pPr algn="ctr">
                        <a:lnSpc>
                          <a:spcPct val="150000"/>
                        </a:lnSpc>
                      </a:pPr>
                      <a:r>
                        <a:rPr lang="zh-CN" altLang="en-US" sz="2100" b="1" dirty="0" smtClean="0">
                          <a:latin typeface="Times New Roman" panose="02020603050405020304" pitchFamily="18" charset="0"/>
                          <a:ea typeface="微软雅黑" panose="020B0503020204020204" pitchFamily="34" charset="-122"/>
                          <a:cs typeface="Times New Roman" panose="02020603050405020304" pitchFamily="18" charset="0"/>
                        </a:rPr>
                        <a:t>（黑旋风）</a:t>
                      </a:r>
                      <a:endParaRPr lang="zh-CN" altLang="en-US" sz="2100" b="1" dirty="0" smtClean="0">
                        <a:latin typeface="Times New Roman" panose="02020603050405020304" pitchFamily="18" charset="0"/>
                        <a:ea typeface="微软雅黑" panose="020B0503020204020204" pitchFamily="34" charset="-122"/>
                        <a:cs typeface="Times New Roman" panose="02020603050405020304" pitchFamily="18" charset="0"/>
                      </a:endParaRPr>
                    </a:p>
                    <a:p>
                      <a:pPr algn="ctr">
                        <a:lnSpc>
                          <a:spcPct val="150000"/>
                        </a:lnSpc>
                      </a:pPr>
                      <a:r>
                        <a:rPr lang="zh-CN" altLang="en-US" sz="2100" b="1" dirty="0" smtClean="0">
                          <a:latin typeface="Times New Roman" panose="02020603050405020304" pitchFamily="18" charset="0"/>
                          <a:ea typeface="微软雅黑" panose="020B0503020204020204" pitchFamily="34" charset="-122"/>
                          <a:cs typeface="Times New Roman" panose="02020603050405020304" pitchFamily="18" charset="0"/>
                        </a:rPr>
                        <a:t>其他称呼</a:t>
                      </a:r>
                      <a:r>
                        <a:rPr lang="en-US" altLang="zh-CN" sz="2100" b="1" dirty="0" smtClean="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b="1" dirty="0" smtClean="0">
                        <a:latin typeface="Times New Roman" panose="02020603050405020304" pitchFamily="18" charset="0"/>
                        <a:ea typeface="微软雅黑" panose="020B0503020204020204" pitchFamily="34" charset="-122"/>
                        <a:cs typeface="Times New Roman" panose="02020603050405020304" pitchFamily="18" charset="0"/>
                      </a:endParaRPr>
                    </a:p>
                    <a:p>
                      <a:pPr algn="ctr">
                        <a:lnSpc>
                          <a:spcPct val="150000"/>
                        </a:lnSpc>
                      </a:pPr>
                      <a:r>
                        <a:rPr lang="zh-CN" altLang="en-US" sz="2100" b="1" dirty="0" smtClean="0">
                          <a:latin typeface="Times New Roman" panose="02020603050405020304" pitchFamily="18" charset="0"/>
                          <a:ea typeface="微软雅黑" panose="020B0503020204020204" pitchFamily="34" charset="-122"/>
                          <a:cs typeface="Times New Roman" panose="02020603050405020304" pitchFamily="18" charset="0"/>
                        </a:rPr>
                        <a:t>铁牛</a:t>
                      </a:r>
                      <a:endParaRPr lang="zh-CN" altLang="en-US" sz="2100" b="1" dirty="0">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c>
                  <a:txBody>
                    <a:bodyPr/>
                    <a:lstStyle/>
                    <a:p>
                      <a:pPr marL="0" marR="0" lvl="0" indent="0" algn="ctr" defTabSz="914400" rtl="0" eaLnBrk="1" fontAlgn="auto" latinLnBrk="0" hangingPunct="1">
                        <a:lnSpc>
                          <a:spcPct val="150000"/>
                        </a:lnSpc>
                        <a:spcBef>
                          <a:spcPts val="0"/>
                        </a:spcBef>
                        <a:spcAft>
                          <a:spcPts val="0"/>
                        </a:spcAft>
                        <a:buClrTx/>
                        <a:buSzTx/>
                        <a:buFontTx/>
                        <a:buNone/>
                        <a:defRPr/>
                      </a:pP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真假李逵</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元宵闹东京</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沂岭杀四虎</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斗浪里白条</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斧劈罗真人</a:t>
                      </a:r>
                      <a:endPar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c>
                  <a:txBody>
                    <a:bodyPr/>
                    <a:lstStyle/>
                    <a:p>
                      <a:pPr marL="0" marR="0" lvl="0" indent="0" algn="ctr" defTabSz="914400" rtl="0" eaLnBrk="1" fontAlgn="auto" latinLnBrk="0" hangingPunct="1">
                        <a:lnSpc>
                          <a:spcPct val="150000"/>
                        </a:lnSpc>
                        <a:spcBef>
                          <a:spcPts val="0"/>
                        </a:spcBef>
                        <a:spcAft>
                          <a:spcPts val="0"/>
                        </a:spcAft>
                        <a:buClrTx/>
                        <a:buSzTx/>
                        <a:buFontTx/>
                        <a:buNone/>
                        <a:defRPr/>
                      </a:pP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脾气火爆</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嫉恶如仇</a:t>
                      </a:r>
                      <a:endPar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r>
              <a:tr h="1321435">
                <a:tc vMerge="1">
                  <a:tcPr anchor="ctr"/>
                </a:tc>
                <a:tc>
                  <a:txBody>
                    <a:bodyPr/>
                    <a:lstStyle/>
                    <a:p>
                      <a:pPr marL="0" marR="0" lvl="0" indent="0" algn="ctr" defTabSz="914400" rtl="0" eaLnBrk="1" fontAlgn="auto" latinLnBrk="0" hangingPunct="1">
                        <a:lnSpc>
                          <a:spcPct val="150000"/>
                        </a:lnSpc>
                        <a:spcBef>
                          <a:spcPts val="0"/>
                        </a:spcBef>
                        <a:spcAft>
                          <a:spcPts val="0"/>
                        </a:spcAft>
                        <a:buClrTx/>
                        <a:buSzTx/>
                        <a:buFontTx/>
                        <a:buNone/>
                        <a:defRPr/>
                      </a:pP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江州劫法场</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探穴救柴进</a:t>
                      </a:r>
                      <a:endPar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c>
                  <a:txBody>
                    <a:bodyPr/>
                    <a:lstStyle/>
                    <a:p>
                      <a:pPr marL="0" marR="0" lvl="0" indent="0" algn="ctr" defTabSz="914400" rtl="0" eaLnBrk="1" fontAlgn="auto" latinLnBrk="0" hangingPunct="1">
                        <a:lnSpc>
                          <a:spcPct val="150000"/>
                        </a:lnSpc>
                        <a:spcBef>
                          <a:spcPts val="0"/>
                        </a:spcBef>
                        <a:spcAft>
                          <a:spcPts val="0"/>
                        </a:spcAft>
                        <a:buClrTx/>
                        <a:buSzTx/>
                        <a:buFontTx/>
                        <a:buNone/>
                        <a:defRPr/>
                      </a:pP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侠肝义胆</a:t>
                      </a:r>
                      <a:endPar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r>
              <a:tr h="1064895">
                <a:tc vMerge="1">
                  <a:tcPr anchor="ctr"/>
                </a:tc>
                <a:tc>
                  <a:txBody>
                    <a:bodyPr/>
                    <a:lstStyle/>
                    <a:p>
                      <a:pPr marL="0" marR="0" lvl="0" indent="0" algn="ctr" defTabSz="914400" rtl="0" eaLnBrk="1" fontAlgn="auto" latinLnBrk="0" hangingPunct="1">
                        <a:lnSpc>
                          <a:spcPct val="150000"/>
                        </a:lnSpc>
                        <a:spcBef>
                          <a:spcPts val="0"/>
                        </a:spcBef>
                        <a:spcAft>
                          <a:spcPts val="0"/>
                        </a:spcAft>
                        <a:buClrTx/>
                        <a:buSzTx/>
                        <a:buFontTx/>
                        <a:buNone/>
                        <a:defRPr/>
                      </a:pP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扯诏谤徽宗</a:t>
                      </a:r>
                      <a:endPar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c>
                  <a:txBody>
                    <a:bodyPr/>
                    <a:lstStyle/>
                    <a:p>
                      <a:pPr marL="0" marR="0" lvl="0" indent="0" algn="ctr" defTabSz="914400" rtl="0" eaLnBrk="1" fontAlgn="auto" latinLnBrk="0" hangingPunct="1">
                        <a:lnSpc>
                          <a:spcPct val="150000"/>
                        </a:lnSpc>
                        <a:spcBef>
                          <a:spcPts val="0"/>
                        </a:spcBef>
                        <a:spcAft>
                          <a:spcPts val="0"/>
                        </a:spcAft>
                        <a:buClrTx/>
                        <a:buSzTx/>
                        <a:buFontTx/>
                        <a:buNone/>
                        <a:defRPr/>
                      </a:pP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头脑简单</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直爽率真</a:t>
                      </a:r>
                      <a:endPar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r>
            </a:tbl>
          </a:graphicData>
        </a:graphic>
      </p:graphicFrame>
    </p:spTree>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nvGraphicFramePr>
        <p:xfrm>
          <a:off x="251566" y="1564119"/>
          <a:ext cx="8631555" cy="3554095"/>
        </p:xfrm>
        <a:graphic>
          <a:graphicData uri="http://schemas.openxmlformats.org/drawingml/2006/table">
            <a:tbl>
              <a:tblPr firstRow="1" bandRow="1">
                <a:tableStyleId>{5DA37D80-6434-44D0-A028-1B22A696006F}</a:tableStyleId>
              </a:tblPr>
              <a:tblGrid>
                <a:gridCol w="8631555"/>
              </a:tblGrid>
              <a:tr h="605155">
                <a:tc>
                  <a:txBody>
                    <a:bodyPr/>
                    <a:lstStyle/>
                    <a:p>
                      <a:pPr algn="ctr">
                        <a:lnSpc>
                          <a:spcPct val="150000"/>
                        </a:lnSpc>
                      </a:pPr>
                      <a:r>
                        <a:rPr lang="zh-CN" altLang="en-US" sz="2100" b="1" dirty="0" smtClean="0">
                          <a:latin typeface="Times New Roman" panose="02020603050405020304" pitchFamily="18" charset="0"/>
                          <a:ea typeface="微软雅黑" panose="020B0503020204020204" pitchFamily="34" charset="-122"/>
                          <a:cs typeface="Times New Roman" panose="02020603050405020304" pitchFamily="18" charset="0"/>
                        </a:rPr>
                        <a:t>相关故事</a:t>
                      </a:r>
                      <a:endParaRPr lang="zh-CN" altLang="en-US" sz="2100" b="1" dirty="0">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r>
              <a:tr h="2948940">
                <a:tc>
                  <a:txBody>
                    <a:bodyPr/>
                    <a:lstStyle/>
                    <a:p>
                      <a:pPr algn="just">
                        <a:lnSpc>
                          <a:spcPct val="150000"/>
                        </a:lnSpc>
                      </a:pPr>
                      <a:r>
                        <a:rPr lang="zh-CN" altLang="en-US" sz="2100" b="1" dirty="0" smtClean="0">
                          <a:latin typeface="Times New Roman" panose="02020603050405020304" pitchFamily="18" charset="0"/>
                          <a:ea typeface="微软雅黑" panose="020B0503020204020204" pitchFamily="34" charset="-122"/>
                          <a:cs typeface="Times New Roman" panose="02020603050405020304" pitchFamily="18" charset="0"/>
                        </a:rPr>
                        <a:t>斗浪里白条</a:t>
                      </a:r>
                      <a:r>
                        <a:rPr lang="en-US" altLang="zh-CN" sz="2100" b="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dirty="0" smtClean="0">
                          <a:latin typeface="Times New Roman" panose="02020603050405020304" pitchFamily="18" charset="0"/>
                          <a:ea typeface="微软雅黑" panose="020B0503020204020204" pitchFamily="34" charset="-122"/>
                          <a:cs typeface="Times New Roman" panose="02020603050405020304" pitchFamily="18" charset="0"/>
                        </a:rPr>
                        <a:t>李逵为找下酒鱼大闹渔牙</a:t>
                      </a:r>
                      <a:r>
                        <a:rPr lang="en-US" altLang="zh-CN" sz="2100" b="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dirty="0" smtClean="0">
                          <a:latin typeface="Times New Roman" panose="02020603050405020304" pitchFamily="18" charset="0"/>
                          <a:ea typeface="微软雅黑" panose="020B0503020204020204" pitchFamily="34" charset="-122"/>
                          <a:cs typeface="Times New Roman" panose="02020603050405020304" pitchFamily="18" charset="0"/>
                        </a:rPr>
                        <a:t>放跑了渔户的鱼</a:t>
                      </a:r>
                      <a:r>
                        <a:rPr lang="en-US" altLang="zh-CN" sz="2100" b="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dirty="0" smtClean="0">
                          <a:latin typeface="Times New Roman" panose="02020603050405020304" pitchFamily="18" charset="0"/>
                          <a:ea typeface="微软雅黑" panose="020B0503020204020204" pitchFamily="34" charset="-122"/>
                          <a:cs typeface="Times New Roman" panose="02020603050405020304" pitchFamily="18" charset="0"/>
                        </a:rPr>
                        <a:t>没料到渔牙的主人张顺赶来</a:t>
                      </a:r>
                      <a:r>
                        <a:rPr lang="en-US" altLang="zh-CN" sz="2100" b="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dirty="0" smtClean="0">
                          <a:latin typeface="Times New Roman" panose="02020603050405020304" pitchFamily="18" charset="0"/>
                          <a:ea typeface="微软雅黑" panose="020B0503020204020204" pitchFamily="34" charset="-122"/>
                          <a:cs typeface="Times New Roman" panose="02020603050405020304" pitchFamily="18" charset="0"/>
                        </a:rPr>
                        <a:t>和李逵打了起来</a:t>
                      </a:r>
                      <a:r>
                        <a:rPr lang="en-US" altLang="zh-CN" sz="2100" b="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dirty="0" smtClean="0">
                          <a:latin typeface="Times New Roman" panose="02020603050405020304" pitchFamily="18" charset="0"/>
                          <a:ea typeface="微软雅黑" panose="020B0503020204020204" pitchFamily="34" charset="-122"/>
                          <a:cs typeface="Times New Roman" panose="02020603050405020304" pitchFamily="18" charset="0"/>
                        </a:rPr>
                        <a:t>陆地上张顺打不过黑旋风</a:t>
                      </a:r>
                      <a:r>
                        <a:rPr lang="en-US" altLang="zh-CN" sz="2100" b="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dirty="0" smtClean="0">
                          <a:latin typeface="Times New Roman" panose="02020603050405020304" pitchFamily="18" charset="0"/>
                          <a:ea typeface="微软雅黑" panose="020B0503020204020204" pitchFamily="34" charset="-122"/>
                          <a:cs typeface="Times New Roman" panose="02020603050405020304" pitchFamily="18" charset="0"/>
                        </a:rPr>
                        <a:t>就到水里打</a:t>
                      </a:r>
                      <a:r>
                        <a:rPr lang="en-US" altLang="zh-CN" sz="2100" b="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dirty="0" smtClean="0">
                          <a:latin typeface="Times New Roman" panose="02020603050405020304" pitchFamily="18" charset="0"/>
                          <a:ea typeface="微软雅黑" panose="020B0503020204020204" pitchFamily="34" charset="-122"/>
                          <a:cs typeface="Times New Roman" panose="02020603050405020304" pitchFamily="18" charset="0"/>
                        </a:rPr>
                        <a:t>李逵不知张顺是水中英雄</a:t>
                      </a:r>
                      <a:r>
                        <a:rPr lang="en-US" altLang="zh-CN" sz="2100" b="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dirty="0" smtClean="0">
                          <a:latin typeface="Times New Roman" panose="02020603050405020304" pitchFamily="18" charset="0"/>
                          <a:ea typeface="微软雅黑" panose="020B0503020204020204" pitchFamily="34" charset="-122"/>
                          <a:cs typeface="Times New Roman" panose="02020603050405020304" pitchFamily="18" charset="0"/>
                        </a:rPr>
                        <a:t>被浪里白条用水灌了个饱</a:t>
                      </a:r>
                      <a:r>
                        <a:rPr lang="en-US" altLang="zh-CN" sz="2100" b="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dirty="0" smtClean="0">
                          <a:latin typeface="Times New Roman" panose="02020603050405020304" pitchFamily="18" charset="0"/>
                          <a:ea typeface="微软雅黑" panose="020B0503020204020204" pitchFamily="34" charset="-122"/>
                          <a:cs typeface="Times New Roman" panose="02020603050405020304" pitchFamily="18" charset="0"/>
                        </a:rPr>
                        <a:t>幸亏戴宗制止</a:t>
                      </a:r>
                      <a:r>
                        <a:rPr lang="en-US" altLang="zh-CN" sz="2100" b="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dirty="0" smtClean="0">
                          <a:latin typeface="Times New Roman" panose="02020603050405020304" pitchFamily="18" charset="0"/>
                          <a:ea typeface="微软雅黑" panose="020B0503020204020204" pitchFamily="34" charset="-122"/>
                          <a:cs typeface="Times New Roman" panose="02020603050405020304" pitchFamily="18" charset="0"/>
                        </a:rPr>
                        <a:t>才救了李逵一条性命</a:t>
                      </a:r>
                      <a:r>
                        <a:rPr lang="en-US" altLang="zh-CN" sz="2100" b="0" dirty="0" smtClean="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b="0" dirty="0" smtClean="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pPr>
                      <a:r>
                        <a:rPr lang="zh-CN" altLang="en-US" sz="2100" b="1" dirty="0" smtClean="0">
                          <a:latin typeface="Times New Roman" panose="02020603050405020304" pitchFamily="18" charset="0"/>
                          <a:ea typeface="微软雅黑" panose="020B0503020204020204" pitchFamily="34" charset="-122"/>
                          <a:cs typeface="Times New Roman" panose="02020603050405020304" pitchFamily="18" charset="0"/>
                        </a:rPr>
                        <a:t>扯诏谤徽宗</a:t>
                      </a:r>
                      <a:r>
                        <a:rPr lang="en-US" altLang="zh-CN" sz="2100" b="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dirty="0" smtClean="0">
                          <a:latin typeface="Times New Roman" panose="02020603050405020304" pitchFamily="18" charset="0"/>
                          <a:ea typeface="微软雅黑" panose="020B0503020204020204" pitchFamily="34" charset="-122"/>
                          <a:cs typeface="Times New Roman" panose="02020603050405020304" pitchFamily="18" charset="0"/>
                        </a:rPr>
                        <a:t>梁山聚义后</a:t>
                      </a:r>
                      <a:r>
                        <a:rPr lang="en-US" altLang="zh-CN" sz="2100" b="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dirty="0" smtClean="0">
                          <a:latin typeface="Times New Roman" panose="02020603050405020304" pitchFamily="18" charset="0"/>
                          <a:ea typeface="微软雅黑" panose="020B0503020204020204" pitchFamily="34" charset="-122"/>
                          <a:cs typeface="Times New Roman" panose="02020603050405020304" pitchFamily="18" charset="0"/>
                        </a:rPr>
                        <a:t>宋江一心想着招安</a:t>
                      </a:r>
                      <a:r>
                        <a:rPr lang="en-US" altLang="zh-CN" sz="2100" b="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dirty="0" smtClean="0">
                          <a:latin typeface="Times New Roman" panose="02020603050405020304" pitchFamily="18" charset="0"/>
                          <a:ea typeface="微软雅黑" panose="020B0503020204020204" pitchFamily="34" charset="-122"/>
                          <a:cs typeface="Times New Roman" panose="02020603050405020304" pitchFamily="18" charset="0"/>
                        </a:rPr>
                        <a:t>李逵坚决反对</a:t>
                      </a:r>
                      <a:r>
                        <a:rPr lang="en-US" altLang="zh-CN" sz="2100" b="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dirty="0" smtClean="0">
                          <a:latin typeface="Times New Roman" panose="02020603050405020304" pitchFamily="18" charset="0"/>
                          <a:ea typeface="微软雅黑" panose="020B0503020204020204" pitchFamily="34" charset="-122"/>
                          <a:cs typeface="Times New Roman" panose="02020603050405020304" pitchFamily="18" charset="0"/>
                        </a:rPr>
                        <a:t>太尉陈宗善上山招安</a:t>
                      </a:r>
                      <a:r>
                        <a:rPr lang="en-US" altLang="zh-CN" sz="2100" b="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dirty="0" smtClean="0">
                          <a:latin typeface="Times New Roman" panose="02020603050405020304" pitchFamily="18" charset="0"/>
                          <a:ea typeface="微软雅黑" panose="020B0503020204020204" pitchFamily="34" charset="-122"/>
                          <a:cs typeface="Times New Roman" panose="02020603050405020304" pitchFamily="18" charset="0"/>
                        </a:rPr>
                        <a:t>李逵大怒</a:t>
                      </a:r>
                      <a:r>
                        <a:rPr lang="en-US" altLang="zh-CN" sz="2100" b="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dirty="0" smtClean="0">
                          <a:latin typeface="Times New Roman" panose="02020603050405020304" pitchFamily="18" charset="0"/>
                          <a:ea typeface="微软雅黑" panose="020B0503020204020204" pitchFamily="34" charset="-122"/>
                          <a:cs typeface="Times New Roman" panose="02020603050405020304" pitchFamily="18" charset="0"/>
                        </a:rPr>
                        <a:t>扯碎皇帝诏书</a:t>
                      </a:r>
                      <a:r>
                        <a:rPr lang="en-US" altLang="zh-CN" sz="2100" b="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dirty="0" smtClean="0">
                          <a:latin typeface="Times New Roman" panose="02020603050405020304" pitchFamily="18" charset="0"/>
                          <a:ea typeface="微软雅黑" panose="020B0503020204020204" pitchFamily="34" charset="-122"/>
                          <a:cs typeface="Times New Roman" panose="02020603050405020304" pitchFamily="18" charset="0"/>
                        </a:rPr>
                        <a:t>拳打李虞侯</a:t>
                      </a:r>
                      <a:r>
                        <a:rPr lang="en-US" altLang="zh-CN" sz="2100" b="0" dirty="0" smtClean="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b="0" dirty="0" smtClean="0">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r>
            </a:tbl>
          </a:graphicData>
        </a:graphic>
      </p:graphicFrame>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545912" y="1689735"/>
            <a:ext cx="2173955" cy="575786"/>
            <a:chOff x="608" y="1313"/>
            <a:chExt cx="4885" cy="1209"/>
          </a:xfrm>
        </p:grpSpPr>
        <p:sp>
          <p:nvSpPr>
            <p:cNvPr id="4" name="矩形 3"/>
            <p:cNvSpPr/>
            <p:nvPr/>
          </p:nvSpPr>
          <p:spPr>
            <a:xfrm>
              <a:off x="608" y="1313"/>
              <a:ext cx="4885" cy="1209"/>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50000"/>
                </a:lnSpc>
                <a:spcAft>
                  <a:spcPts val="0"/>
                </a:spcAft>
              </a:pPr>
              <a:r>
                <a:rPr lang="zh-CN" altLang="en-US" sz="2100" b="1" kern="100" dirty="0" smtClean="0">
                  <a:solidFill>
                    <a:srgbClr val="E05560"/>
                  </a:solidFill>
                  <a:latin typeface="Times New Roman" panose="02020603050405020304" pitchFamily="18" charset="0"/>
                  <a:ea typeface="微软雅黑" panose="020B0503020204020204" pitchFamily="34" charset="-122"/>
                  <a:cs typeface="Times New Roman" panose="02020603050405020304" pitchFamily="18" charset="0"/>
                </a:rPr>
                <a:t>      考向研析</a:t>
              </a:r>
              <a:endParaRPr lang="zh-CN" altLang="en-US" sz="2100" b="1" kern="100" dirty="0" smtClean="0">
                <a:solidFill>
                  <a:srgbClr val="E05560"/>
                </a:solidFill>
                <a:latin typeface="Times New Roman" panose="02020603050405020304" pitchFamily="18" charset="0"/>
                <a:ea typeface="微软雅黑" panose="020B0503020204020204" pitchFamily="34" charset="-122"/>
                <a:cs typeface="Times New Roman" panose="02020603050405020304" pitchFamily="18" charset="0"/>
              </a:endParaRPr>
            </a:p>
          </p:txBody>
        </p:sp>
        <p:grpSp>
          <p:nvGrpSpPr>
            <p:cNvPr id="5" name="Group 7157"/>
            <p:cNvGrpSpPr/>
            <p:nvPr/>
          </p:nvGrpSpPr>
          <p:grpSpPr>
            <a:xfrm>
              <a:off x="608" y="1406"/>
              <a:ext cx="981" cy="893"/>
              <a:chOff x="0" y="0"/>
              <a:chExt cx="797914" cy="650026"/>
            </a:xfrm>
          </p:grpSpPr>
          <p:sp>
            <p:nvSpPr>
              <p:cNvPr id="6" name="Shape 7147"/>
              <p:cNvSpPr/>
              <p:nvPr/>
            </p:nvSpPr>
            <p:spPr>
              <a:xfrm>
                <a:off x="143887" y="370489"/>
                <a:ext cx="149856" cy="279537"/>
              </a:xfrm>
              <a:custGeom>
                <a:avLst/>
                <a:gdLst/>
                <a:ahLst/>
                <a:cxnLst>
                  <a:cxn ang="0">
                    <a:pos x="wd2" y="hd2"/>
                  </a:cxn>
                  <a:cxn ang="5400000">
                    <a:pos x="wd2" y="hd2"/>
                  </a:cxn>
                  <a:cxn ang="10800000">
                    <a:pos x="wd2" y="hd2"/>
                  </a:cxn>
                  <a:cxn ang="16200000">
                    <a:pos x="wd2" y="hd2"/>
                  </a:cxn>
                </a:cxnLst>
                <a:rect l="0" t="0" r="r" b="b"/>
                <a:pathLst>
                  <a:path w="21308" h="21285" extrusionOk="0">
                    <a:moveTo>
                      <a:pt x="20828" y="2030"/>
                    </a:moveTo>
                    <a:cubicBezTo>
                      <a:pt x="21308" y="2673"/>
                      <a:pt x="21308" y="2673"/>
                      <a:pt x="21308" y="2673"/>
                    </a:cubicBezTo>
                    <a:cubicBezTo>
                      <a:pt x="6188" y="20544"/>
                      <a:pt x="6188" y="20544"/>
                      <a:pt x="6188" y="20544"/>
                    </a:cubicBezTo>
                    <a:cubicBezTo>
                      <a:pt x="5708" y="21187"/>
                      <a:pt x="4508" y="21444"/>
                      <a:pt x="3308" y="21187"/>
                    </a:cubicBezTo>
                    <a:cubicBezTo>
                      <a:pt x="1148" y="20544"/>
                      <a:pt x="1148" y="20544"/>
                      <a:pt x="1148" y="20544"/>
                    </a:cubicBezTo>
                    <a:cubicBezTo>
                      <a:pt x="188" y="20287"/>
                      <a:pt x="-292" y="19644"/>
                      <a:pt x="188" y="19130"/>
                    </a:cubicBezTo>
                    <a:cubicBezTo>
                      <a:pt x="15788" y="615"/>
                      <a:pt x="15788" y="615"/>
                      <a:pt x="15788" y="615"/>
                    </a:cubicBezTo>
                    <a:cubicBezTo>
                      <a:pt x="16268" y="101"/>
                      <a:pt x="17468" y="-156"/>
                      <a:pt x="18668" y="101"/>
                    </a:cubicBezTo>
                    <a:cubicBezTo>
                      <a:pt x="20828" y="615"/>
                      <a:pt x="20828" y="615"/>
                      <a:pt x="20828" y="615"/>
                    </a:cubicBezTo>
                    <a:cubicBezTo>
                      <a:pt x="21068" y="615"/>
                      <a:pt x="21308" y="744"/>
                      <a:pt x="21308" y="744"/>
                    </a:cubicBezTo>
                    <a:cubicBezTo>
                      <a:pt x="20588" y="1130"/>
                      <a:pt x="20348" y="1644"/>
                      <a:pt x="20828" y="2030"/>
                    </a:cubicBezTo>
                    <a:close/>
                  </a:path>
                </a:pathLst>
              </a:custGeom>
              <a:solidFill>
                <a:srgbClr val="536880"/>
              </a:solidFill>
              <a:ln w="12700" cap="flat">
                <a:noFill/>
                <a:miter lim="400000"/>
              </a:ln>
              <a:effectLst/>
            </p:spPr>
            <p:txBody>
              <a:bodyPr wrap="square" lIns="0" tIns="0" rIns="0" bIns="0" numCol="1" anchor="t">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just">
                  <a:lnSpc>
                    <a:spcPct val="150000"/>
                  </a:lnSpc>
                </a:pPr>
                <a:endParaRPr sz="2100" dirty="0">
                  <a:latin typeface="Times New Roman" panose="02020603050405020304" pitchFamily="18" charset="0"/>
                  <a:ea typeface="微软雅黑" panose="020B0503020204020204" pitchFamily="34" charset="-122"/>
                </a:endParaRPr>
              </a:p>
            </p:txBody>
          </p:sp>
          <p:sp>
            <p:nvSpPr>
              <p:cNvPr id="7" name="Shape 7148"/>
              <p:cNvSpPr/>
              <p:nvPr/>
            </p:nvSpPr>
            <p:spPr>
              <a:xfrm>
                <a:off x="270242" y="0"/>
                <a:ext cx="175036" cy="650025"/>
              </a:xfrm>
              <a:custGeom>
                <a:avLst/>
                <a:gdLst/>
                <a:ahLst/>
                <a:cxnLst>
                  <a:cxn ang="0">
                    <a:pos x="wd2" y="hd2"/>
                  </a:cxn>
                  <a:cxn ang="5400000">
                    <a:pos x="wd2" y="hd2"/>
                  </a:cxn>
                  <a:cxn ang="10800000">
                    <a:pos x="wd2" y="hd2"/>
                  </a:cxn>
                  <a:cxn ang="16200000">
                    <a:pos x="wd2" y="hd2"/>
                  </a:cxn>
                </a:cxnLst>
                <a:rect l="0" t="0" r="r" b="b"/>
                <a:pathLst>
                  <a:path w="21350" h="21531" extrusionOk="0">
                    <a:moveTo>
                      <a:pt x="1851" y="4924"/>
                    </a:moveTo>
                    <a:cubicBezTo>
                      <a:pt x="3909" y="4924"/>
                      <a:pt x="3909" y="4924"/>
                      <a:pt x="3909" y="4924"/>
                    </a:cubicBezTo>
                    <a:cubicBezTo>
                      <a:pt x="4937" y="4924"/>
                      <a:pt x="5760" y="4701"/>
                      <a:pt x="5760" y="4421"/>
                    </a:cubicBezTo>
                    <a:cubicBezTo>
                      <a:pt x="5760" y="504"/>
                      <a:pt x="5760" y="504"/>
                      <a:pt x="5760" y="504"/>
                    </a:cubicBezTo>
                    <a:cubicBezTo>
                      <a:pt x="5760" y="224"/>
                      <a:pt x="4937" y="0"/>
                      <a:pt x="3909" y="0"/>
                    </a:cubicBezTo>
                    <a:cubicBezTo>
                      <a:pt x="1851" y="0"/>
                      <a:pt x="1851" y="0"/>
                      <a:pt x="1851" y="0"/>
                    </a:cubicBezTo>
                    <a:cubicBezTo>
                      <a:pt x="823" y="0"/>
                      <a:pt x="0" y="224"/>
                      <a:pt x="0" y="504"/>
                    </a:cubicBezTo>
                    <a:cubicBezTo>
                      <a:pt x="0" y="4421"/>
                      <a:pt x="0" y="4421"/>
                      <a:pt x="0" y="4421"/>
                    </a:cubicBezTo>
                    <a:cubicBezTo>
                      <a:pt x="0" y="4701"/>
                      <a:pt x="823" y="4924"/>
                      <a:pt x="1851" y="4924"/>
                    </a:cubicBezTo>
                    <a:close/>
                    <a:moveTo>
                      <a:pt x="21189" y="20593"/>
                    </a:moveTo>
                    <a:cubicBezTo>
                      <a:pt x="7611" y="12535"/>
                      <a:pt x="7611" y="12535"/>
                      <a:pt x="7611" y="12535"/>
                    </a:cubicBezTo>
                    <a:cubicBezTo>
                      <a:pt x="7200" y="12311"/>
                      <a:pt x="6171" y="12199"/>
                      <a:pt x="5349" y="12311"/>
                    </a:cubicBezTo>
                    <a:cubicBezTo>
                      <a:pt x="3291" y="12535"/>
                      <a:pt x="3291" y="12535"/>
                      <a:pt x="3291" y="12535"/>
                    </a:cubicBezTo>
                    <a:cubicBezTo>
                      <a:pt x="3291" y="12535"/>
                      <a:pt x="3086" y="12591"/>
                      <a:pt x="2880" y="12591"/>
                    </a:cubicBezTo>
                    <a:cubicBezTo>
                      <a:pt x="3497" y="12759"/>
                      <a:pt x="3703" y="12982"/>
                      <a:pt x="3497" y="13150"/>
                    </a:cubicBezTo>
                    <a:cubicBezTo>
                      <a:pt x="2880" y="13430"/>
                      <a:pt x="2880" y="13430"/>
                      <a:pt x="2880" y="13430"/>
                    </a:cubicBezTo>
                    <a:cubicBezTo>
                      <a:pt x="16046" y="21208"/>
                      <a:pt x="16046" y="21208"/>
                      <a:pt x="16046" y="21208"/>
                    </a:cubicBezTo>
                    <a:cubicBezTo>
                      <a:pt x="16457" y="21488"/>
                      <a:pt x="17486" y="21600"/>
                      <a:pt x="18309" y="21488"/>
                    </a:cubicBezTo>
                    <a:cubicBezTo>
                      <a:pt x="20366" y="21208"/>
                      <a:pt x="20366" y="21208"/>
                      <a:pt x="20366" y="21208"/>
                    </a:cubicBezTo>
                    <a:cubicBezTo>
                      <a:pt x="21189" y="21096"/>
                      <a:pt x="21600" y="20817"/>
                      <a:pt x="21189" y="20593"/>
                    </a:cubicBezTo>
                    <a:close/>
                  </a:path>
                </a:pathLst>
              </a:custGeom>
              <a:solidFill>
                <a:srgbClr val="41556B"/>
              </a:solidFill>
              <a:ln w="12700" cap="flat">
                <a:noFill/>
                <a:miter lim="400000"/>
              </a:ln>
              <a:effectLst/>
            </p:spPr>
            <p:txBody>
              <a:bodyPr wrap="square" lIns="0" tIns="0" rIns="0" bIns="0" numCol="1" anchor="t">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just">
                  <a:lnSpc>
                    <a:spcPct val="150000"/>
                  </a:lnSpc>
                </a:pPr>
                <a:endParaRPr sz="2100" dirty="0">
                  <a:latin typeface="Times New Roman" panose="02020603050405020304" pitchFamily="18" charset="0"/>
                  <a:ea typeface="微软雅黑" panose="020B0503020204020204" pitchFamily="34" charset="-122"/>
                </a:endParaRPr>
              </a:p>
            </p:txBody>
          </p:sp>
          <p:sp>
            <p:nvSpPr>
              <p:cNvPr id="8" name="Shape 7149"/>
              <p:cNvSpPr/>
              <p:nvPr/>
            </p:nvSpPr>
            <p:spPr>
              <a:xfrm>
                <a:off x="21820" y="109943"/>
                <a:ext cx="543843" cy="417116"/>
              </a:xfrm>
              <a:custGeom>
                <a:avLst/>
                <a:gdLst/>
                <a:ahLst/>
                <a:cxnLst>
                  <a:cxn ang="0">
                    <a:pos x="wd2" y="hd2"/>
                  </a:cxn>
                  <a:cxn ang="5400000">
                    <a:pos x="wd2" y="hd2"/>
                  </a:cxn>
                  <a:cxn ang="10800000">
                    <a:pos x="wd2" y="hd2"/>
                  </a:cxn>
                  <a:cxn ang="16200000">
                    <a:pos x="wd2" y="hd2"/>
                  </a:cxn>
                </a:cxnLst>
                <a:rect l="0" t="0" r="r" b="b"/>
                <a:pathLst>
                  <a:path w="21600" h="21600" extrusionOk="0">
                    <a:moveTo>
                      <a:pt x="21600" y="20813"/>
                    </a:moveTo>
                    <a:cubicBezTo>
                      <a:pt x="21600" y="21250"/>
                      <a:pt x="21332" y="21600"/>
                      <a:pt x="21063" y="21600"/>
                    </a:cubicBezTo>
                    <a:cubicBezTo>
                      <a:pt x="604" y="21600"/>
                      <a:pt x="604" y="21600"/>
                      <a:pt x="604" y="21600"/>
                    </a:cubicBezTo>
                    <a:cubicBezTo>
                      <a:pt x="268" y="21600"/>
                      <a:pt x="0" y="21250"/>
                      <a:pt x="0" y="20813"/>
                    </a:cubicBezTo>
                    <a:cubicBezTo>
                      <a:pt x="0" y="700"/>
                      <a:pt x="0" y="700"/>
                      <a:pt x="0" y="700"/>
                    </a:cubicBezTo>
                    <a:cubicBezTo>
                      <a:pt x="0" y="350"/>
                      <a:pt x="268" y="0"/>
                      <a:pt x="604" y="0"/>
                    </a:cubicBezTo>
                    <a:cubicBezTo>
                      <a:pt x="21063" y="0"/>
                      <a:pt x="21063" y="0"/>
                      <a:pt x="21063" y="0"/>
                    </a:cubicBezTo>
                    <a:cubicBezTo>
                      <a:pt x="21332" y="0"/>
                      <a:pt x="21600" y="350"/>
                      <a:pt x="21600" y="700"/>
                    </a:cubicBezTo>
                    <a:lnTo>
                      <a:pt x="21600" y="20813"/>
                    </a:lnTo>
                    <a:close/>
                  </a:path>
                </a:pathLst>
              </a:custGeom>
              <a:solidFill>
                <a:srgbClr val="E05560"/>
              </a:solidFill>
              <a:ln w="12700" cap="flat">
                <a:noFill/>
                <a:miter lim="400000"/>
              </a:ln>
              <a:effectLst/>
            </p:spPr>
            <p:txBody>
              <a:bodyPr wrap="square" lIns="0" tIns="0" rIns="0" bIns="0" numCol="1" anchor="t">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just">
                  <a:lnSpc>
                    <a:spcPct val="150000"/>
                  </a:lnSpc>
                </a:pPr>
                <a:endParaRPr sz="2100" dirty="0">
                  <a:latin typeface="Times New Roman" panose="02020603050405020304" pitchFamily="18" charset="0"/>
                  <a:ea typeface="微软雅黑" panose="020B0503020204020204" pitchFamily="34" charset="-122"/>
                </a:endParaRPr>
              </a:p>
            </p:txBody>
          </p:sp>
          <p:sp>
            <p:nvSpPr>
              <p:cNvPr id="9" name="Shape 7150"/>
              <p:cNvSpPr/>
              <p:nvPr/>
            </p:nvSpPr>
            <p:spPr>
              <a:xfrm>
                <a:off x="21820" y="109943"/>
                <a:ext cx="270244" cy="417116"/>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1215" y="0"/>
                      <a:pt x="1215" y="0"/>
                      <a:pt x="1215" y="0"/>
                    </a:cubicBezTo>
                    <a:cubicBezTo>
                      <a:pt x="540" y="0"/>
                      <a:pt x="0" y="350"/>
                      <a:pt x="0" y="700"/>
                    </a:cubicBezTo>
                    <a:cubicBezTo>
                      <a:pt x="0" y="20813"/>
                      <a:pt x="0" y="20813"/>
                      <a:pt x="0" y="20813"/>
                    </a:cubicBezTo>
                    <a:cubicBezTo>
                      <a:pt x="0" y="21250"/>
                      <a:pt x="540" y="21600"/>
                      <a:pt x="1215" y="21600"/>
                    </a:cubicBezTo>
                    <a:cubicBezTo>
                      <a:pt x="21600" y="21600"/>
                      <a:pt x="21600" y="21600"/>
                      <a:pt x="21600" y="21600"/>
                    </a:cubicBezTo>
                    <a:lnTo>
                      <a:pt x="21600" y="0"/>
                    </a:lnTo>
                    <a:close/>
                  </a:path>
                </a:pathLst>
              </a:custGeom>
              <a:solidFill>
                <a:srgbClr val="ED6872"/>
              </a:solidFill>
              <a:ln w="12700" cap="flat">
                <a:noFill/>
                <a:miter lim="400000"/>
              </a:ln>
              <a:effectLst/>
            </p:spPr>
            <p:txBody>
              <a:bodyPr wrap="square" lIns="0" tIns="0" rIns="0" bIns="0" numCol="1" anchor="t">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just">
                  <a:lnSpc>
                    <a:spcPct val="150000"/>
                  </a:lnSpc>
                </a:pPr>
                <a:endParaRPr sz="2100" dirty="0">
                  <a:latin typeface="Times New Roman" panose="02020603050405020304" pitchFamily="18" charset="0"/>
                  <a:ea typeface="微软雅黑" panose="020B0503020204020204" pitchFamily="34" charset="-122"/>
                </a:endParaRPr>
              </a:p>
            </p:txBody>
          </p:sp>
          <p:sp>
            <p:nvSpPr>
              <p:cNvPr id="10" name="Shape 7151"/>
              <p:cNvSpPr/>
              <p:nvPr/>
            </p:nvSpPr>
            <p:spPr>
              <a:xfrm>
                <a:off x="0" y="96515"/>
                <a:ext cx="589164" cy="41964"/>
              </a:xfrm>
              <a:custGeom>
                <a:avLst/>
                <a:gdLst/>
                <a:ahLst/>
                <a:cxnLst>
                  <a:cxn ang="0">
                    <a:pos x="wd2" y="hd2"/>
                  </a:cxn>
                  <a:cxn ang="5400000">
                    <a:pos x="wd2" y="hd2"/>
                  </a:cxn>
                  <a:cxn ang="10800000">
                    <a:pos x="wd2" y="hd2"/>
                  </a:cxn>
                  <a:cxn ang="16200000">
                    <a:pos x="wd2" y="hd2"/>
                  </a:cxn>
                </a:cxnLst>
                <a:rect l="0" t="0" r="r" b="b"/>
                <a:pathLst>
                  <a:path w="21600" h="21600" extrusionOk="0">
                    <a:moveTo>
                      <a:pt x="21600" y="10368"/>
                    </a:moveTo>
                    <a:cubicBezTo>
                      <a:pt x="21600" y="16416"/>
                      <a:pt x="21229" y="21600"/>
                      <a:pt x="20795" y="21600"/>
                    </a:cubicBezTo>
                    <a:cubicBezTo>
                      <a:pt x="743" y="21600"/>
                      <a:pt x="743" y="21600"/>
                      <a:pt x="743" y="21600"/>
                    </a:cubicBezTo>
                    <a:cubicBezTo>
                      <a:pt x="371" y="21600"/>
                      <a:pt x="0" y="16416"/>
                      <a:pt x="0" y="10368"/>
                    </a:cubicBezTo>
                    <a:cubicBezTo>
                      <a:pt x="0" y="5184"/>
                      <a:pt x="371" y="0"/>
                      <a:pt x="743" y="0"/>
                    </a:cubicBezTo>
                    <a:cubicBezTo>
                      <a:pt x="20795" y="0"/>
                      <a:pt x="20795" y="0"/>
                      <a:pt x="20795" y="0"/>
                    </a:cubicBezTo>
                    <a:cubicBezTo>
                      <a:pt x="21229" y="0"/>
                      <a:pt x="21600" y="5184"/>
                      <a:pt x="21600" y="10368"/>
                    </a:cubicBezTo>
                    <a:close/>
                  </a:path>
                </a:pathLst>
              </a:custGeom>
              <a:solidFill>
                <a:srgbClr val="41556B"/>
              </a:solidFill>
              <a:ln w="12700" cap="flat">
                <a:noFill/>
                <a:miter lim="400000"/>
              </a:ln>
              <a:effectLst/>
            </p:spPr>
            <p:txBody>
              <a:bodyPr wrap="square" lIns="0" tIns="0" rIns="0" bIns="0" numCol="1" anchor="t">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just">
                  <a:lnSpc>
                    <a:spcPct val="150000"/>
                  </a:lnSpc>
                </a:pPr>
                <a:endParaRPr sz="2100" dirty="0">
                  <a:latin typeface="Times New Roman" panose="02020603050405020304" pitchFamily="18" charset="0"/>
                  <a:ea typeface="微软雅黑" panose="020B0503020204020204" pitchFamily="34" charset="-122"/>
                </a:endParaRPr>
              </a:p>
            </p:txBody>
          </p:sp>
          <p:sp>
            <p:nvSpPr>
              <p:cNvPr id="11" name="Shape 7152"/>
              <p:cNvSpPr/>
              <p:nvPr/>
            </p:nvSpPr>
            <p:spPr>
              <a:xfrm>
                <a:off x="37955" y="117856"/>
                <a:ext cx="589164" cy="20143"/>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cubicBezTo>
                      <a:pt x="21538" y="9000"/>
                      <a:pt x="21229" y="0"/>
                      <a:pt x="20795" y="0"/>
                    </a:cubicBezTo>
                    <a:cubicBezTo>
                      <a:pt x="743" y="0"/>
                      <a:pt x="743" y="0"/>
                      <a:pt x="743" y="0"/>
                    </a:cubicBezTo>
                    <a:cubicBezTo>
                      <a:pt x="371" y="0"/>
                      <a:pt x="0" y="9000"/>
                      <a:pt x="0" y="21600"/>
                    </a:cubicBezTo>
                    <a:lnTo>
                      <a:pt x="21600" y="21600"/>
                    </a:lnTo>
                    <a:close/>
                  </a:path>
                </a:pathLst>
              </a:custGeom>
              <a:solidFill>
                <a:srgbClr val="536880"/>
              </a:solidFill>
              <a:ln w="12700" cap="flat">
                <a:noFill/>
                <a:miter lim="400000"/>
              </a:ln>
              <a:effectLst/>
            </p:spPr>
            <p:txBody>
              <a:bodyPr wrap="square" lIns="0" tIns="0" rIns="0" bIns="0" numCol="1" anchor="t">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just">
                  <a:lnSpc>
                    <a:spcPct val="150000"/>
                  </a:lnSpc>
                </a:pPr>
                <a:endParaRPr sz="2100" dirty="0">
                  <a:latin typeface="Times New Roman" panose="02020603050405020304" pitchFamily="18" charset="0"/>
                  <a:ea typeface="微软雅黑" panose="020B0503020204020204" pitchFamily="34" charset="-122"/>
                </a:endParaRPr>
              </a:p>
            </p:txBody>
          </p:sp>
          <p:sp>
            <p:nvSpPr>
              <p:cNvPr id="12" name="Shape 7153"/>
              <p:cNvSpPr/>
              <p:nvPr/>
            </p:nvSpPr>
            <p:spPr>
              <a:xfrm>
                <a:off x="100063" y="223196"/>
                <a:ext cx="464947" cy="426829"/>
              </a:xfrm>
              <a:custGeom>
                <a:avLst/>
                <a:gdLst/>
                <a:ahLst/>
                <a:cxnLst>
                  <a:cxn ang="0">
                    <a:pos x="wd2" y="hd2"/>
                  </a:cxn>
                  <a:cxn ang="5400000">
                    <a:pos x="wd2" y="hd2"/>
                  </a:cxn>
                  <a:cxn ang="10800000">
                    <a:pos x="wd2" y="hd2"/>
                  </a:cxn>
                  <a:cxn ang="16200000">
                    <a:pos x="wd2" y="hd2"/>
                  </a:cxn>
                </a:cxnLst>
                <a:rect l="0" t="0" r="r" b="b"/>
                <a:pathLst>
                  <a:path w="21600" h="21600" extrusionOk="0">
                    <a:moveTo>
                      <a:pt x="15335" y="2415"/>
                    </a:moveTo>
                    <a:lnTo>
                      <a:pt x="17018" y="4696"/>
                    </a:lnTo>
                    <a:lnTo>
                      <a:pt x="12483" y="11873"/>
                    </a:lnTo>
                    <a:lnTo>
                      <a:pt x="7527" y="5903"/>
                    </a:lnTo>
                    <a:lnTo>
                      <a:pt x="0" y="16301"/>
                    </a:lnTo>
                    <a:lnTo>
                      <a:pt x="0" y="21600"/>
                    </a:lnTo>
                    <a:lnTo>
                      <a:pt x="7621" y="11068"/>
                    </a:lnTo>
                    <a:lnTo>
                      <a:pt x="12577" y="17106"/>
                    </a:lnTo>
                    <a:lnTo>
                      <a:pt x="18795" y="7111"/>
                    </a:lnTo>
                    <a:lnTo>
                      <a:pt x="20384" y="9324"/>
                    </a:lnTo>
                    <a:lnTo>
                      <a:pt x="21600" y="0"/>
                    </a:lnTo>
                    <a:lnTo>
                      <a:pt x="15335" y="2415"/>
                    </a:lnTo>
                    <a:close/>
                  </a:path>
                </a:pathLst>
              </a:custGeom>
              <a:solidFill>
                <a:srgbClr val="E6CBBF"/>
              </a:solidFill>
              <a:ln w="12700" cap="flat">
                <a:noFill/>
                <a:miter lim="400000"/>
              </a:ln>
              <a:effectLst/>
            </p:spPr>
            <p:txBody>
              <a:bodyPr wrap="square" lIns="0" tIns="0" rIns="0" bIns="0" numCol="1" anchor="t">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just">
                  <a:lnSpc>
                    <a:spcPct val="150000"/>
                  </a:lnSpc>
                </a:pPr>
                <a:endParaRPr sz="2100" dirty="0">
                  <a:latin typeface="Times New Roman" panose="02020603050405020304" pitchFamily="18" charset="0"/>
                  <a:ea typeface="微软雅黑" panose="020B0503020204020204" pitchFamily="34" charset="-122"/>
                </a:endParaRPr>
              </a:p>
            </p:txBody>
          </p:sp>
          <p:sp>
            <p:nvSpPr>
              <p:cNvPr id="13" name="Shape 7154"/>
              <p:cNvSpPr/>
              <p:nvPr/>
            </p:nvSpPr>
            <p:spPr>
              <a:xfrm>
                <a:off x="100063" y="297002"/>
                <a:ext cx="345044" cy="353023"/>
              </a:xfrm>
              <a:custGeom>
                <a:avLst/>
                <a:gdLst/>
                <a:ahLst/>
                <a:cxnLst>
                  <a:cxn ang="0">
                    <a:pos x="wd2" y="hd2"/>
                  </a:cxn>
                  <a:cxn ang="5400000">
                    <a:pos x="wd2" y="hd2"/>
                  </a:cxn>
                  <a:cxn ang="10800000">
                    <a:pos x="wd2" y="hd2"/>
                  </a:cxn>
                  <a:cxn ang="16200000">
                    <a:pos x="wd2" y="hd2"/>
                  </a:cxn>
                </a:cxnLst>
                <a:rect l="0" t="0" r="r" b="b"/>
                <a:pathLst>
                  <a:path w="21600" h="21600" extrusionOk="0">
                    <a:moveTo>
                      <a:pt x="21600" y="5446"/>
                    </a:moveTo>
                    <a:lnTo>
                      <a:pt x="15186" y="0"/>
                    </a:lnTo>
                    <a:lnTo>
                      <a:pt x="0" y="14308"/>
                    </a:lnTo>
                    <a:lnTo>
                      <a:pt x="0" y="21600"/>
                    </a:lnTo>
                    <a:lnTo>
                      <a:pt x="15375" y="7108"/>
                    </a:lnTo>
                    <a:lnTo>
                      <a:pt x="21600" y="12277"/>
                    </a:lnTo>
                    <a:lnTo>
                      <a:pt x="21600" y="5446"/>
                    </a:lnTo>
                    <a:close/>
                  </a:path>
                </a:pathLst>
              </a:custGeom>
              <a:solidFill>
                <a:srgbClr val="F2DFD5"/>
              </a:solidFill>
              <a:ln w="12700" cap="flat">
                <a:noFill/>
                <a:miter lim="400000"/>
              </a:ln>
              <a:effectLst/>
            </p:spPr>
            <p:txBody>
              <a:bodyPr wrap="square" lIns="0" tIns="0" rIns="0" bIns="0" numCol="1" anchor="t">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just">
                  <a:lnSpc>
                    <a:spcPct val="150000"/>
                  </a:lnSpc>
                </a:pPr>
                <a:endParaRPr sz="2100" dirty="0">
                  <a:latin typeface="Times New Roman" panose="02020603050405020304" pitchFamily="18" charset="0"/>
                  <a:ea typeface="微软雅黑" panose="020B0503020204020204" pitchFamily="34" charset="-122"/>
                </a:endParaRPr>
              </a:p>
            </p:txBody>
          </p:sp>
          <p:sp>
            <p:nvSpPr>
              <p:cNvPr id="14" name="Shape 7155"/>
              <p:cNvSpPr/>
              <p:nvPr/>
            </p:nvSpPr>
            <p:spPr>
              <a:xfrm>
                <a:off x="87986" y="176956"/>
                <a:ext cx="709928" cy="472180"/>
              </a:xfrm>
              <a:custGeom>
                <a:avLst/>
                <a:gdLst/>
                <a:ahLst/>
                <a:cxnLst>
                  <a:cxn ang="0">
                    <a:pos x="wd2" y="hd2"/>
                  </a:cxn>
                  <a:cxn ang="5400000">
                    <a:pos x="wd2" y="hd2"/>
                  </a:cxn>
                  <a:cxn ang="10800000">
                    <a:pos x="wd2" y="hd2"/>
                  </a:cxn>
                  <a:cxn ang="16200000">
                    <a:pos x="wd2" y="hd2"/>
                  </a:cxn>
                </a:cxnLst>
                <a:rect l="0" t="0" r="r" b="b"/>
                <a:pathLst>
                  <a:path w="21600" h="21600" extrusionOk="0">
                    <a:moveTo>
                      <a:pt x="21258" y="21600"/>
                    </a:moveTo>
                    <a:cubicBezTo>
                      <a:pt x="427" y="21600"/>
                      <a:pt x="427" y="21600"/>
                      <a:pt x="427" y="21600"/>
                    </a:cubicBezTo>
                    <a:cubicBezTo>
                      <a:pt x="171" y="21600"/>
                      <a:pt x="0" y="21487"/>
                      <a:pt x="0" y="21148"/>
                    </a:cubicBezTo>
                    <a:cubicBezTo>
                      <a:pt x="0" y="565"/>
                      <a:pt x="0" y="565"/>
                      <a:pt x="0" y="565"/>
                    </a:cubicBezTo>
                    <a:cubicBezTo>
                      <a:pt x="0" y="226"/>
                      <a:pt x="171" y="0"/>
                      <a:pt x="427" y="0"/>
                    </a:cubicBezTo>
                    <a:cubicBezTo>
                      <a:pt x="598" y="0"/>
                      <a:pt x="768" y="226"/>
                      <a:pt x="768" y="565"/>
                    </a:cubicBezTo>
                    <a:cubicBezTo>
                      <a:pt x="768" y="20695"/>
                      <a:pt x="768" y="20695"/>
                      <a:pt x="768" y="20695"/>
                    </a:cubicBezTo>
                    <a:cubicBezTo>
                      <a:pt x="21258" y="20695"/>
                      <a:pt x="21258" y="20695"/>
                      <a:pt x="21258" y="20695"/>
                    </a:cubicBezTo>
                    <a:cubicBezTo>
                      <a:pt x="21429" y="20695"/>
                      <a:pt x="21600" y="20921"/>
                      <a:pt x="21600" y="21148"/>
                    </a:cubicBezTo>
                    <a:cubicBezTo>
                      <a:pt x="21600" y="21487"/>
                      <a:pt x="21429" y="21600"/>
                      <a:pt x="21258" y="21600"/>
                    </a:cubicBezTo>
                    <a:close/>
                  </a:path>
                </a:pathLst>
              </a:custGeom>
              <a:solidFill>
                <a:srgbClr val="F2DFD5"/>
              </a:solidFill>
              <a:ln w="12700" cap="flat">
                <a:noFill/>
                <a:miter lim="400000"/>
              </a:ln>
              <a:effectLst/>
            </p:spPr>
            <p:txBody>
              <a:bodyPr wrap="square" lIns="0" tIns="0" rIns="0" bIns="0" numCol="1" anchor="t">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just">
                  <a:lnSpc>
                    <a:spcPct val="150000"/>
                  </a:lnSpc>
                </a:pPr>
                <a:endParaRPr sz="2100" dirty="0">
                  <a:latin typeface="Times New Roman" panose="02020603050405020304" pitchFamily="18" charset="0"/>
                  <a:ea typeface="微软雅黑" panose="020B0503020204020204" pitchFamily="34" charset="-122"/>
                </a:endParaRPr>
              </a:p>
            </p:txBody>
          </p:sp>
          <p:sp>
            <p:nvSpPr>
              <p:cNvPr id="15" name="Shape 7156"/>
              <p:cNvSpPr/>
              <p:nvPr/>
            </p:nvSpPr>
            <p:spPr>
              <a:xfrm>
                <a:off x="292063" y="486772"/>
                <a:ext cx="223245" cy="13430"/>
              </a:xfrm>
              <a:custGeom>
                <a:avLst/>
                <a:gdLst/>
                <a:ahLst/>
                <a:cxnLst>
                  <a:cxn ang="0">
                    <a:pos x="wd2" y="hd2"/>
                  </a:cxn>
                  <a:cxn ang="5400000">
                    <a:pos x="wd2" y="hd2"/>
                  </a:cxn>
                  <a:cxn ang="10800000">
                    <a:pos x="wd2" y="hd2"/>
                  </a:cxn>
                  <a:cxn ang="16200000">
                    <a:pos x="wd2" y="hd2"/>
                  </a:cxn>
                </a:cxnLst>
                <a:rect l="0" t="0" r="r" b="b"/>
                <a:pathLst>
                  <a:path w="21600" h="21600" extrusionOk="0">
                    <a:moveTo>
                      <a:pt x="20945" y="0"/>
                    </a:moveTo>
                    <a:cubicBezTo>
                      <a:pt x="0" y="0"/>
                      <a:pt x="0" y="0"/>
                      <a:pt x="0" y="0"/>
                    </a:cubicBezTo>
                    <a:cubicBezTo>
                      <a:pt x="0" y="21600"/>
                      <a:pt x="0" y="21600"/>
                      <a:pt x="0" y="21600"/>
                    </a:cubicBezTo>
                    <a:cubicBezTo>
                      <a:pt x="20945" y="21600"/>
                      <a:pt x="20945" y="21600"/>
                      <a:pt x="20945" y="21600"/>
                    </a:cubicBezTo>
                    <a:cubicBezTo>
                      <a:pt x="21273" y="21600"/>
                      <a:pt x="21600" y="18900"/>
                      <a:pt x="21600" y="10800"/>
                    </a:cubicBezTo>
                    <a:cubicBezTo>
                      <a:pt x="21600" y="5400"/>
                      <a:pt x="21273" y="0"/>
                      <a:pt x="20945" y="0"/>
                    </a:cubicBezTo>
                    <a:close/>
                  </a:path>
                </a:pathLst>
              </a:custGeom>
              <a:solidFill>
                <a:srgbClr val="E6CBBF"/>
              </a:solidFill>
              <a:ln w="12700" cap="flat">
                <a:noFill/>
                <a:miter lim="400000"/>
              </a:ln>
              <a:effectLst/>
            </p:spPr>
            <p:txBody>
              <a:bodyPr wrap="square" lIns="0" tIns="0" rIns="0" bIns="0" numCol="1" anchor="t">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just">
                  <a:lnSpc>
                    <a:spcPct val="150000"/>
                  </a:lnSpc>
                </a:pPr>
                <a:endParaRPr sz="2100" dirty="0">
                  <a:latin typeface="Times New Roman" panose="02020603050405020304" pitchFamily="18" charset="0"/>
                  <a:ea typeface="微软雅黑" panose="020B0503020204020204" pitchFamily="34" charset="-122"/>
                </a:endParaRPr>
              </a:p>
            </p:txBody>
          </p:sp>
        </p:grpSp>
      </p:grpSp>
      <p:pic>
        <p:nvPicPr>
          <p:cNvPr id="2" name="图片 1"/>
          <p:cNvPicPr>
            <a:picLocks noChangeAspect="1"/>
          </p:cNvPicPr>
          <p:nvPr/>
        </p:nvPicPr>
        <p:blipFill>
          <a:blip r:embed="rId1"/>
          <a:stretch>
            <a:fillRect/>
          </a:stretch>
        </p:blipFill>
        <p:spPr>
          <a:xfrm>
            <a:off x="545912" y="2468336"/>
            <a:ext cx="8120483" cy="2111828"/>
          </a:xfrm>
          <a:prstGeom prst="rect">
            <a:avLst/>
          </a:prstGeom>
        </p:spPr>
      </p:pic>
    </p:spTree>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nvGraphicFramePr>
        <p:xfrm>
          <a:off x="262282" y="1570550"/>
          <a:ext cx="8642350" cy="4364355"/>
        </p:xfrm>
        <a:graphic>
          <a:graphicData uri="http://schemas.openxmlformats.org/drawingml/2006/table">
            <a:tbl>
              <a:tblPr firstRow="1" bandRow="1">
                <a:tableStyleId>{5DA37D80-6434-44D0-A028-1B22A696006F}</a:tableStyleId>
              </a:tblPr>
              <a:tblGrid>
                <a:gridCol w="1634490"/>
                <a:gridCol w="4168140"/>
                <a:gridCol w="2839720"/>
              </a:tblGrid>
              <a:tr h="548640">
                <a:tc>
                  <a:txBody>
                    <a:bodyPr/>
                    <a:lstStyle/>
                    <a:p>
                      <a:pPr marL="0" marR="0" lvl="0" indent="0" algn="ctr" defTabSz="914400" rtl="0" eaLnBrk="1" fontAlgn="auto" latinLnBrk="0" hangingPunct="1">
                        <a:lnSpc>
                          <a:spcPct val="150000"/>
                        </a:lnSpc>
                        <a:spcBef>
                          <a:spcPts val="0"/>
                        </a:spcBef>
                        <a:spcAft>
                          <a:spcPts val="0"/>
                        </a:spcAft>
                        <a:buClrTx/>
                        <a:buSzTx/>
                        <a:buFontTx/>
                        <a:buNone/>
                        <a:defRPr/>
                      </a:pPr>
                      <a:r>
                        <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主要人物</a:t>
                      </a:r>
                      <a:endPar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c>
                  <a:txBody>
                    <a:bodyPr/>
                    <a:lstStyle/>
                    <a:p>
                      <a:pPr marL="0" marR="0" lvl="0" indent="0" algn="ctr" defTabSz="914400" rtl="0" eaLnBrk="1" fontAlgn="auto" latinLnBrk="0" hangingPunct="1">
                        <a:lnSpc>
                          <a:spcPct val="150000"/>
                        </a:lnSpc>
                        <a:spcBef>
                          <a:spcPts val="0"/>
                        </a:spcBef>
                        <a:spcAft>
                          <a:spcPts val="0"/>
                        </a:spcAft>
                        <a:buClrTx/>
                        <a:buSzTx/>
                        <a:buFontTx/>
                        <a:buNone/>
                        <a:defRPr/>
                      </a:pPr>
                      <a:r>
                        <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典型情节</a:t>
                      </a:r>
                      <a:endPar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c>
                  <a:txBody>
                    <a:bodyPr/>
                    <a:lstStyle/>
                    <a:p>
                      <a:pPr marL="0" marR="0" lvl="0" indent="0" algn="ctr" defTabSz="914400" rtl="0" eaLnBrk="1" fontAlgn="auto" latinLnBrk="0" hangingPunct="1">
                        <a:lnSpc>
                          <a:spcPct val="150000"/>
                        </a:lnSpc>
                        <a:spcBef>
                          <a:spcPts val="0"/>
                        </a:spcBef>
                        <a:spcAft>
                          <a:spcPts val="0"/>
                        </a:spcAft>
                        <a:buClrTx/>
                        <a:buSzTx/>
                        <a:buFontTx/>
                        <a:buNone/>
                        <a:defRPr/>
                      </a:pPr>
                      <a:r>
                        <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性格特征</a:t>
                      </a:r>
                      <a:endPar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r>
              <a:tr h="562610">
                <a:tc rowSpan="5">
                  <a:txBody>
                    <a:bodyPr/>
                    <a:lstStyle/>
                    <a:p>
                      <a:pPr algn="ctr">
                        <a:lnSpc>
                          <a:spcPct val="150000"/>
                        </a:lnSpc>
                      </a:pPr>
                      <a:r>
                        <a:rPr lang="zh-CN" altLang="en-US" sz="2100" b="1" dirty="0" smtClean="0">
                          <a:latin typeface="Times New Roman" panose="02020603050405020304" pitchFamily="18" charset="0"/>
                          <a:ea typeface="微软雅黑" panose="020B0503020204020204" pitchFamily="34" charset="-122"/>
                          <a:cs typeface="Times New Roman" panose="02020603050405020304" pitchFamily="18" charset="0"/>
                        </a:rPr>
                        <a:t>宋江</a:t>
                      </a:r>
                      <a:endParaRPr lang="zh-CN" altLang="en-US" sz="2100" b="1" dirty="0" smtClean="0">
                        <a:latin typeface="Times New Roman" panose="02020603050405020304" pitchFamily="18" charset="0"/>
                        <a:ea typeface="微软雅黑" panose="020B0503020204020204" pitchFamily="34" charset="-122"/>
                        <a:cs typeface="Times New Roman" panose="02020603050405020304" pitchFamily="18" charset="0"/>
                      </a:endParaRPr>
                    </a:p>
                    <a:p>
                      <a:pPr algn="ctr">
                        <a:lnSpc>
                          <a:spcPct val="150000"/>
                        </a:lnSpc>
                      </a:pPr>
                      <a:r>
                        <a:rPr lang="zh-CN" altLang="en-US" sz="2100" b="1" dirty="0" smtClean="0">
                          <a:latin typeface="Times New Roman" panose="02020603050405020304" pitchFamily="18" charset="0"/>
                          <a:ea typeface="微软雅黑" panose="020B0503020204020204" pitchFamily="34" charset="-122"/>
                          <a:cs typeface="Times New Roman" panose="02020603050405020304" pitchFamily="18" charset="0"/>
                        </a:rPr>
                        <a:t>（及时雨）</a:t>
                      </a:r>
                      <a:endParaRPr lang="zh-CN" altLang="en-US" sz="2100" b="1" dirty="0" smtClean="0">
                        <a:latin typeface="Times New Roman" panose="02020603050405020304" pitchFamily="18" charset="0"/>
                        <a:ea typeface="微软雅黑" panose="020B0503020204020204" pitchFamily="34" charset="-122"/>
                        <a:cs typeface="Times New Roman" panose="02020603050405020304" pitchFamily="18" charset="0"/>
                      </a:endParaRPr>
                    </a:p>
                    <a:p>
                      <a:pPr algn="ctr">
                        <a:lnSpc>
                          <a:spcPct val="150000"/>
                        </a:lnSpc>
                      </a:pPr>
                      <a:r>
                        <a:rPr lang="zh-CN" altLang="en-US" sz="2100" b="1" dirty="0" smtClean="0">
                          <a:latin typeface="Times New Roman" panose="02020603050405020304" pitchFamily="18" charset="0"/>
                          <a:ea typeface="微软雅黑" panose="020B0503020204020204" pitchFamily="34" charset="-122"/>
                          <a:cs typeface="Times New Roman" panose="02020603050405020304" pitchFamily="18" charset="0"/>
                        </a:rPr>
                        <a:t>其他称呼</a:t>
                      </a:r>
                      <a:r>
                        <a:rPr lang="en-US" altLang="zh-CN" sz="2100" b="1" dirty="0" smtClean="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b="1" dirty="0" smtClean="0">
                        <a:latin typeface="Times New Roman" panose="02020603050405020304" pitchFamily="18" charset="0"/>
                        <a:ea typeface="微软雅黑" panose="020B0503020204020204" pitchFamily="34" charset="-122"/>
                        <a:cs typeface="Times New Roman" panose="02020603050405020304" pitchFamily="18" charset="0"/>
                      </a:endParaRPr>
                    </a:p>
                    <a:p>
                      <a:pPr algn="ctr">
                        <a:lnSpc>
                          <a:spcPct val="150000"/>
                        </a:lnSpc>
                      </a:pPr>
                      <a:r>
                        <a:rPr lang="zh-CN" altLang="en-US" sz="2100" b="1" dirty="0" smtClean="0">
                          <a:latin typeface="Times New Roman" panose="02020603050405020304" pitchFamily="18" charset="0"/>
                          <a:ea typeface="微软雅黑" panose="020B0503020204020204" pitchFamily="34" charset="-122"/>
                          <a:cs typeface="Times New Roman" panose="02020603050405020304" pitchFamily="18" charset="0"/>
                        </a:rPr>
                        <a:t>孝义黑三郎</a:t>
                      </a:r>
                      <a:r>
                        <a:rPr lang="en-US" altLang="zh-CN" sz="2100" b="1" dirty="0" smtClean="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b="1" dirty="0" smtClean="0">
                        <a:latin typeface="Times New Roman" panose="02020603050405020304" pitchFamily="18" charset="0"/>
                        <a:ea typeface="微软雅黑" panose="020B0503020204020204" pitchFamily="34" charset="-122"/>
                        <a:cs typeface="Times New Roman" panose="02020603050405020304" pitchFamily="18" charset="0"/>
                      </a:endParaRPr>
                    </a:p>
                    <a:p>
                      <a:pPr algn="ctr">
                        <a:lnSpc>
                          <a:spcPct val="150000"/>
                        </a:lnSpc>
                      </a:pPr>
                      <a:r>
                        <a:rPr lang="zh-CN" altLang="en-US" sz="2100" b="1" dirty="0" smtClean="0">
                          <a:latin typeface="Times New Roman" panose="02020603050405020304" pitchFamily="18" charset="0"/>
                          <a:ea typeface="微软雅黑" panose="020B0503020204020204" pitchFamily="34" charset="-122"/>
                          <a:cs typeface="Times New Roman" panose="02020603050405020304" pitchFamily="18" charset="0"/>
                        </a:rPr>
                        <a:t>呼保义</a:t>
                      </a:r>
                      <a:r>
                        <a:rPr lang="en-US" altLang="zh-CN" sz="2100" b="1" dirty="0" smtClean="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b="1" dirty="0" smtClean="0">
                        <a:latin typeface="Times New Roman" panose="02020603050405020304" pitchFamily="18" charset="0"/>
                        <a:ea typeface="微软雅黑" panose="020B0503020204020204" pitchFamily="34" charset="-122"/>
                        <a:cs typeface="Times New Roman" panose="02020603050405020304" pitchFamily="18" charset="0"/>
                      </a:endParaRPr>
                    </a:p>
                    <a:p>
                      <a:pPr algn="ctr">
                        <a:lnSpc>
                          <a:spcPct val="150000"/>
                        </a:lnSpc>
                      </a:pPr>
                      <a:r>
                        <a:rPr lang="zh-CN" altLang="en-US" sz="2100" b="1" dirty="0" smtClean="0">
                          <a:latin typeface="Times New Roman" panose="02020603050405020304" pitchFamily="18" charset="0"/>
                          <a:ea typeface="微软雅黑" panose="020B0503020204020204" pitchFamily="34" charset="-122"/>
                          <a:cs typeface="Times New Roman" panose="02020603050405020304" pitchFamily="18" charset="0"/>
                        </a:rPr>
                        <a:t>宋押司</a:t>
                      </a:r>
                      <a:r>
                        <a:rPr lang="en-US" altLang="zh-CN" sz="2100" b="1" dirty="0" smtClean="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b="1" dirty="0" smtClean="0">
                        <a:latin typeface="Times New Roman" panose="02020603050405020304" pitchFamily="18" charset="0"/>
                        <a:ea typeface="微软雅黑" panose="020B0503020204020204" pitchFamily="34" charset="-122"/>
                        <a:cs typeface="Times New Roman" panose="02020603050405020304" pitchFamily="18" charset="0"/>
                      </a:endParaRPr>
                    </a:p>
                    <a:p>
                      <a:pPr algn="ctr">
                        <a:lnSpc>
                          <a:spcPct val="150000"/>
                        </a:lnSpc>
                      </a:pPr>
                      <a:r>
                        <a:rPr lang="zh-CN" altLang="en-US" sz="2100" b="1" dirty="0" smtClean="0">
                          <a:latin typeface="Times New Roman" panose="02020603050405020304" pitchFamily="18" charset="0"/>
                          <a:ea typeface="微软雅黑" panose="020B0503020204020204" pitchFamily="34" charset="-122"/>
                          <a:cs typeface="Times New Roman" panose="02020603050405020304" pitchFamily="18" charset="0"/>
                        </a:rPr>
                        <a:t>宋公明</a:t>
                      </a:r>
                      <a:endParaRPr lang="zh-CN" altLang="en-US" sz="2100" b="1" dirty="0">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c>
                  <a:txBody>
                    <a:bodyPr/>
                    <a:lstStyle/>
                    <a:p>
                      <a:pPr marL="0" marR="0" lvl="0" indent="0" algn="ctr" defTabSz="914400" rtl="0" eaLnBrk="1" fontAlgn="auto" latinLnBrk="0" hangingPunct="1">
                        <a:lnSpc>
                          <a:spcPct val="150000"/>
                        </a:lnSpc>
                        <a:spcBef>
                          <a:spcPts val="0"/>
                        </a:spcBef>
                        <a:spcAft>
                          <a:spcPts val="0"/>
                        </a:spcAft>
                        <a:buClrTx/>
                        <a:buSzTx/>
                        <a:buFontTx/>
                        <a:buNone/>
                        <a:defRPr/>
                      </a:pP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私放晁盖</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收服霹雳火</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会神行太保</a:t>
                      </a:r>
                      <a:endPar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c>
                  <a:txBody>
                    <a:bodyPr/>
                    <a:lstStyle/>
                    <a:p>
                      <a:pPr marL="0" marR="0" lvl="0" indent="0" algn="ctr" defTabSz="914400" rtl="0" eaLnBrk="1" fontAlgn="auto" latinLnBrk="0" hangingPunct="1">
                        <a:lnSpc>
                          <a:spcPct val="150000"/>
                        </a:lnSpc>
                        <a:spcBef>
                          <a:spcPts val="0"/>
                        </a:spcBef>
                        <a:spcAft>
                          <a:spcPts val="0"/>
                        </a:spcAft>
                        <a:buClrTx/>
                        <a:buSzTx/>
                        <a:buFontTx/>
                        <a:buNone/>
                        <a:defRPr/>
                      </a:pP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为人仗义</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义薄云天</a:t>
                      </a:r>
                      <a:endPar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r>
              <a:tr h="548640">
                <a:tc vMerge="1">
                  <a:tcPr anchor="ctr"/>
                </a:tc>
                <a:tc>
                  <a:txBody>
                    <a:bodyPr/>
                    <a:lstStyle/>
                    <a:p>
                      <a:pPr marL="0" marR="0" lvl="0" indent="0" algn="ctr" defTabSz="914400" rtl="0" eaLnBrk="1" fontAlgn="auto" latinLnBrk="0" hangingPunct="1">
                        <a:lnSpc>
                          <a:spcPct val="150000"/>
                        </a:lnSpc>
                        <a:spcBef>
                          <a:spcPts val="0"/>
                        </a:spcBef>
                        <a:spcAft>
                          <a:spcPts val="0"/>
                        </a:spcAft>
                        <a:buClrTx/>
                        <a:buSzTx/>
                        <a:buFontTx/>
                        <a:buNone/>
                        <a:defRPr/>
                      </a:pP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浔阳楼题反诗</a:t>
                      </a:r>
                      <a:endPar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c>
                  <a:txBody>
                    <a:bodyPr/>
                    <a:lstStyle/>
                    <a:p>
                      <a:pPr marL="0" marR="0" lvl="0" indent="0" algn="ctr" defTabSz="914400" rtl="0" eaLnBrk="1" fontAlgn="auto" latinLnBrk="0" hangingPunct="1">
                        <a:lnSpc>
                          <a:spcPct val="150000"/>
                        </a:lnSpc>
                        <a:spcBef>
                          <a:spcPts val="0"/>
                        </a:spcBef>
                        <a:spcAft>
                          <a:spcPts val="0"/>
                        </a:spcAft>
                        <a:buClrTx/>
                        <a:buSzTx/>
                        <a:buFontTx/>
                        <a:buNone/>
                        <a:defRPr/>
                      </a:pP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胸怀大志</a:t>
                      </a:r>
                      <a:endPar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r>
              <a:tr h="1090295">
                <a:tc vMerge="1">
                  <a:tcPr anchor="ctr"/>
                </a:tc>
                <a:tc>
                  <a:txBody>
                    <a:bodyPr/>
                    <a:lstStyle/>
                    <a:p>
                      <a:pPr marL="0" marR="0" lvl="0" indent="0" algn="ctr" defTabSz="914400" rtl="0" eaLnBrk="1" fontAlgn="auto" latinLnBrk="0" hangingPunct="1">
                        <a:lnSpc>
                          <a:spcPct val="150000"/>
                        </a:lnSpc>
                        <a:spcBef>
                          <a:spcPts val="0"/>
                        </a:spcBef>
                        <a:spcAft>
                          <a:spcPts val="0"/>
                        </a:spcAft>
                        <a:buClrTx/>
                        <a:buSzTx/>
                        <a:buFontTx/>
                        <a:buNone/>
                        <a:defRPr/>
                      </a:pP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三打祝家庄</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大破连环马</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兵打北京城</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三败高太尉</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奉诏破大辽</a:t>
                      </a:r>
                      <a:endPar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c>
                  <a:txBody>
                    <a:bodyPr/>
                    <a:lstStyle/>
                    <a:p>
                      <a:pPr marL="0" marR="0" lvl="0" indent="0" algn="ctr" defTabSz="914400" rtl="0" eaLnBrk="1" fontAlgn="auto" latinLnBrk="0" hangingPunct="1">
                        <a:lnSpc>
                          <a:spcPct val="150000"/>
                        </a:lnSpc>
                        <a:spcBef>
                          <a:spcPts val="0"/>
                        </a:spcBef>
                        <a:spcAft>
                          <a:spcPts val="0"/>
                        </a:spcAft>
                        <a:buClrTx/>
                        <a:buSzTx/>
                        <a:buFontTx/>
                        <a:buNone/>
                        <a:defRPr/>
                      </a:pP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深通谋略</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有领袖的气质和才干</a:t>
                      </a:r>
                      <a:endPar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r>
              <a:tr h="585470">
                <a:tc vMerge="1">
                  <a:tcPr anchor="ctr"/>
                </a:tc>
                <a:tc>
                  <a:txBody>
                    <a:bodyPr/>
                    <a:lstStyle/>
                    <a:p>
                      <a:pPr marL="0" marR="0" lvl="0" indent="0" algn="ctr" defTabSz="914400" rtl="0" eaLnBrk="1" fontAlgn="auto" latinLnBrk="0" hangingPunct="1">
                        <a:lnSpc>
                          <a:spcPct val="150000"/>
                        </a:lnSpc>
                        <a:spcBef>
                          <a:spcPts val="0"/>
                        </a:spcBef>
                        <a:spcAft>
                          <a:spcPts val="0"/>
                        </a:spcAft>
                        <a:buClrTx/>
                        <a:buSzTx/>
                        <a:buFontTx/>
                        <a:buNone/>
                        <a:defRPr/>
                      </a:pP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怒杀阎婆惜</a:t>
                      </a:r>
                      <a:endPar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c>
                  <a:txBody>
                    <a:bodyPr/>
                    <a:lstStyle/>
                    <a:p>
                      <a:pPr marL="0" marR="0" lvl="0" indent="0" algn="ctr" defTabSz="914400" rtl="0" eaLnBrk="1" fontAlgn="auto" latinLnBrk="0" hangingPunct="1">
                        <a:lnSpc>
                          <a:spcPct val="150000"/>
                        </a:lnSpc>
                        <a:spcBef>
                          <a:spcPts val="0"/>
                        </a:spcBef>
                        <a:spcAft>
                          <a:spcPts val="0"/>
                        </a:spcAft>
                        <a:buClrTx/>
                        <a:buSzTx/>
                        <a:buFontTx/>
                        <a:buNone/>
                        <a:defRPr/>
                      </a:pP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嫉恶如仇</a:t>
                      </a:r>
                      <a:endPar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r>
              <a:tr h="1028700">
                <a:tc vMerge="1">
                  <a:tcPr anchor="ctr"/>
                </a:tc>
                <a:tc>
                  <a:txBody>
                    <a:bodyPr/>
                    <a:lstStyle/>
                    <a:p>
                      <a:pPr marL="0" marR="0" lvl="0" indent="0" algn="ctr" defTabSz="914400" rtl="0" eaLnBrk="1" fontAlgn="auto" latinLnBrk="0" hangingPunct="1">
                        <a:lnSpc>
                          <a:spcPct val="150000"/>
                        </a:lnSpc>
                        <a:spcBef>
                          <a:spcPts val="0"/>
                        </a:spcBef>
                        <a:spcAft>
                          <a:spcPts val="0"/>
                        </a:spcAft>
                        <a:buClrTx/>
                        <a:buSzTx/>
                        <a:buFontTx/>
                        <a:buNone/>
                        <a:defRPr/>
                      </a:pP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全伙受招安</a:t>
                      </a:r>
                      <a:endPar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c>
                  <a:txBody>
                    <a:bodyPr/>
                    <a:lstStyle/>
                    <a:p>
                      <a:pPr marL="0" marR="0" lvl="0" indent="0" algn="ctr" defTabSz="914400" rtl="0" eaLnBrk="1" fontAlgn="auto" latinLnBrk="0" hangingPunct="1">
                        <a:lnSpc>
                          <a:spcPct val="150000"/>
                        </a:lnSpc>
                        <a:spcBef>
                          <a:spcPts val="0"/>
                        </a:spcBef>
                        <a:spcAft>
                          <a:spcPts val="0"/>
                        </a:spcAft>
                        <a:buClrTx/>
                        <a:buSzTx/>
                        <a:buFontTx/>
                        <a:buNone/>
                        <a:defRPr/>
                      </a:pP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摆脱不了封建文人的习性</a:t>
                      </a:r>
                      <a:endPar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r>
            </a:tbl>
          </a:graphicData>
        </a:graphic>
      </p:graphicFrame>
    </p:spTree>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nvGraphicFramePr>
        <p:xfrm>
          <a:off x="251566" y="1564119"/>
          <a:ext cx="8631555" cy="4335780"/>
        </p:xfrm>
        <a:graphic>
          <a:graphicData uri="http://schemas.openxmlformats.org/drawingml/2006/table">
            <a:tbl>
              <a:tblPr firstRow="1" bandRow="1">
                <a:tableStyleId>{5DA37D80-6434-44D0-A028-1B22A696006F}</a:tableStyleId>
              </a:tblPr>
              <a:tblGrid>
                <a:gridCol w="8631555"/>
              </a:tblGrid>
              <a:tr h="701040">
                <a:tc>
                  <a:txBody>
                    <a:bodyPr/>
                    <a:lstStyle/>
                    <a:p>
                      <a:pPr algn="ctr">
                        <a:lnSpc>
                          <a:spcPct val="150000"/>
                        </a:lnSpc>
                      </a:pPr>
                      <a:r>
                        <a:rPr lang="zh-CN" altLang="en-US" sz="1950" b="1" dirty="0" smtClean="0">
                          <a:latin typeface="Times New Roman" panose="02020603050405020304" pitchFamily="18" charset="0"/>
                          <a:ea typeface="微软雅黑" panose="020B0503020204020204" pitchFamily="34" charset="-122"/>
                          <a:cs typeface="Times New Roman" panose="02020603050405020304" pitchFamily="18" charset="0"/>
                        </a:rPr>
                        <a:t>相关故事</a:t>
                      </a:r>
                      <a:endParaRPr lang="zh-CN" altLang="en-US" sz="1950" b="1" dirty="0">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r>
              <a:tr h="3634740">
                <a:tc>
                  <a:txBody>
                    <a:bodyPr/>
                    <a:lstStyle/>
                    <a:p>
                      <a:pPr algn="just">
                        <a:lnSpc>
                          <a:spcPct val="150000"/>
                        </a:lnSpc>
                      </a:pPr>
                      <a:r>
                        <a:rPr lang="zh-CN" altLang="en-US" sz="1950" b="1" dirty="0" smtClean="0">
                          <a:latin typeface="Times New Roman" panose="02020603050405020304" pitchFamily="18" charset="0"/>
                          <a:ea typeface="微软雅黑" panose="020B0503020204020204" pitchFamily="34" charset="-122"/>
                          <a:cs typeface="Times New Roman" panose="02020603050405020304" pitchFamily="18" charset="0"/>
                        </a:rPr>
                        <a:t>怒杀阎婆惜</a:t>
                      </a:r>
                      <a:r>
                        <a:rPr lang="en-US" altLang="zh-CN" sz="1950" b="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950" b="0" dirty="0" smtClean="0">
                          <a:latin typeface="Times New Roman" panose="02020603050405020304" pitchFamily="18" charset="0"/>
                          <a:ea typeface="微软雅黑" panose="020B0503020204020204" pitchFamily="34" charset="-122"/>
                          <a:cs typeface="Times New Roman" panose="02020603050405020304" pitchFamily="18" charset="0"/>
                        </a:rPr>
                        <a:t>宋江原为一小吏</a:t>
                      </a:r>
                      <a:r>
                        <a:rPr lang="en-US" altLang="zh-CN" sz="1950" b="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950" b="0" dirty="0" smtClean="0">
                          <a:latin typeface="Times New Roman" panose="02020603050405020304" pitchFamily="18" charset="0"/>
                          <a:ea typeface="微软雅黑" panose="020B0503020204020204" pitchFamily="34" charset="-122"/>
                          <a:cs typeface="Times New Roman" panose="02020603050405020304" pitchFamily="18" charset="0"/>
                        </a:rPr>
                        <a:t>为人仗义</a:t>
                      </a:r>
                      <a:r>
                        <a:rPr lang="en-US" altLang="zh-CN" sz="1950" b="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950" b="0" dirty="0" smtClean="0">
                          <a:latin typeface="Times New Roman" panose="02020603050405020304" pitchFamily="18" charset="0"/>
                          <a:ea typeface="微软雅黑" panose="020B0503020204020204" pitchFamily="34" charset="-122"/>
                          <a:cs typeface="Times New Roman" panose="02020603050405020304" pitchFamily="18" charset="0"/>
                        </a:rPr>
                        <a:t>好结交朋友</a:t>
                      </a:r>
                      <a:r>
                        <a:rPr lang="en-US" altLang="zh-CN" sz="1950" b="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950" b="0" dirty="0" smtClean="0">
                          <a:latin typeface="Times New Roman" panose="02020603050405020304" pitchFamily="18" charset="0"/>
                          <a:ea typeface="微软雅黑" panose="020B0503020204020204" pitchFamily="34" charset="-122"/>
                          <a:cs typeface="Times New Roman" panose="02020603050405020304" pitchFamily="18" charset="0"/>
                        </a:rPr>
                        <a:t>以及时雨而闻名天下</a:t>
                      </a:r>
                      <a:r>
                        <a:rPr lang="en-US" altLang="zh-CN" sz="1950" b="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950" b="0" dirty="0" smtClean="0">
                          <a:latin typeface="Times New Roman" panose="02020603050405020304" pitchFamily="18" charset="0"/>
                          <a:ea typeface="微软雅黑" panose="020B0503020204020204" pitchFamily="34" charset="-122"/>
                          <a:cs typeface="Times New Roman" panose="02020603050405020304" pitchFamily="18" charset="0"/>
                        </a:rPr>
                        <a:t>因黄泥冈劫生辰纲事发</a:t>
                      </a:r>
                      <a:r>
                        <a:rPr lang="en-US" altLang="zh-CN" sz="1950" b="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950" b="0" dirty="0" smtClean="0">
                          <a:latin typeface="Times New Roman" panose="02020603050405020304" pitchFamily="18" charset="0"/>
                          <a:ea typeface="微软雅黑" panose="020B0503020204020204" pitchFamily="34" charset="-122"/>
                          <a:cs typeface="Times New Roman" panose="02020603050405020304" pitchFamily="18" charset="0"/>
                        </a:rPr>
                        <a:t>宋江把官军追捕的消息告知晁盖</a:t>
                      </a:r>
                      <a:r>
                        <a:rPr lang="en-US" altLang="zh-CN" sz="1950" b="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950" b="0" dirty="0" smtClean="0">
                          <a:latin typeface="Times New Roman" panose="02020603050405020304" pitchFamily="18" charset="0"/>
                          <a:ea typeface="微软雅黑" panose="020B0503020204020204" pitchFamily="34" charset="-122"/>
                          <a:cs typeface="Times New Roman" panose="02020603050405020304" pitchFamily="18" charset="0"/>
                        </a:rPr>
                        <a:t>晁盖等上梁山后</a:t>
                      </a:r>
                      <a:r>
                        <a:rPr lang="en-US" altLang="zh-CN" sz="1950" b="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950" b="0" dirty="0" smtClean="0">
                          <a:latin typeface="Times New Roman" panose="02020603050405020304" pitchFamily="18" charset="0"/>
                          <a:ea typeface="微软雅黑" panose="020B0503020204020204" pitchFamily="34" charset="-122"/>
                          <a:cs typeface="Times New Roman" panose="02020603050405020304" pitchFamily="18" charset="0"/>
                        </a:rPr>
                        <a:t>遣刘唐送来书信及黄金酬谢</a:t>
                      </a:r>
                      <a:r>
                        <a:rPr lang="en-US" altLang="zh-CN" sz="1950" b="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950" b="0" dirty="0" smtClean="0">
                          <a:latin typeface="Times New Roman" panose="02020603050405020304" pitchFamily="18" charset="0"/>
                          <a:ea typeface="微软雅黑" panose="020B0503020204020204" pitchFamily="34" charset="-122"/>
                          <a:cs typeface="Times New Roman" panose="02020603050405020304" pitchFamily="18" charset="0"/>
                        </a:rPr>
                        <a:t>不料</a:t>
                      </a:r>
                      <a:r>
                        <a:rPr lang="en-US" altLang="zh-CN" sz="1950" b="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950" b="0" dirty="0" smtClean="0">
                          <a:latin typeface="Times New Roman" panose="02020603050405020304" pitchFamily="18" charset="0"/>
                          <a:ea typeface="微软雅黑" panose="020B0503020204020204" pitchFamily="34" charset="-122"/>
                          <a:cs typeface="Times New Roman" panose="02020603050405020304" pitchFamily="18" charset="0"/>
                        </a:rPr>
                        <a:t>其妾阎婆惜偷看并扣下了晁盖致谢的书信及黄金</a:t>
                      </a:r>
                      <a:r>
                        <a:rPr lang="en-US" altLang="zh-CN" sz="1950" b="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950" b="0" dirty="0" smtClean="0">
                          <a:latin typeface="Times New Roman" panose="02020603050405020304" pitchFamily="18" charset="0"/>
                          <a:ea typeface="微软雅黑" panose="020B0503020204020204" pitchFamily="34" charset="-122"/>
                          <a:cs typeface="Times New Roman" panose="02020603050405020304" pitchFamily="18" charset="0"/>
                        </a:rPr>
                        <a:t>宋江于当晚多次向阎婆惜索要未果后</a:t>
                      </a:r>
                      <a:r>
                        <a:rPr lang="en-US" altLang="zh-CN" sz="1950" b="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950" b="0" dirty="0" smtClean="0">
                          <a:latin typeface="Times New Roman" panose="02020603050405020304" pitchFamily="18" charset="0"/>
                          <a:ea typeface="微软雅黑" panose="020B0503020204020204" pitchFamily="34" charset="-122"/>
                          <a:cs typeface="Times New Roman" panose="02020603050405020304" pitchFamily="18" charset="0"/>
                        </a:rPr>
                        <a:t>便一怒之下将其杀死</a:t>
                      </a:r>
                      <a:r>
                        <a:rPr lang="en-US" altLang="zh-CN" sz="1950" b="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950" b="0" dirty="0" smtClean="0">
                          <a:latin typeface="Times New Roman" panose="02020603050405020304" pitchFamily="18" charset="0"/>
                          <a:ea typeface="微软雅黑" panose="020B0503020204020204" pitchFamily="34" charset="-122"/>
                          <a:cs typeface="Times New Roman" panose="02020603050405020304" pitchFamily="18" charset="0"/>
                        </a:rPr>
                        <a:t>最后被发配江州</a:t>
                      </a:r>
                      <a:r>
                        <a:rPr lang="en-US" altLang="zh-CN" sz="1950" b="0" dirty="0" smtClean="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1950" b="0" dirty="0" smtClean="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pPr>
                      <a:r>
                        <a:rPr lang="zh-CN" altLang="en-US" sz="1950" b="1" dirty="0" smtClean="0">
                          <a:latin typeface="Times New Roman" panose="02020603050405020304" pitchFamily="18" charset="0"/>
                          <a:ea typeface="微软雅黑" panose="020B0503020204020204" pitchFamily="34" charset="-122"/>
                          <a:cs typeface="Times New Roman" panose="02020603050405020304" pitchFamily="18" charset="0"/>
                        </a:rPr>
                        <a:t>浔阳楼题反诗</a:t>
                      </a:r>
                      <a:r>
                        <a:rPr lang="en-US" altLang="zh-CN" sz="1950" b="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950" b="0" dirty="0" smtClean="0">
                          <a:latin typeface="Times New Roman" panose="02020603050405020304" pitchFamily="18" charset="0"/>
                          <a:ea typeface="微软雅黑" panose="020B0503020204020204" pitchFamily="34" charset="-122"/>
                          <a:cs typeface="Times New Roman" panose="02020603050405020304" pitchFamily="18" charset="0"/>
                        </a:rPr>
                        <a:t>宋江怒杀阎婆惜后</a:t>
                      </a:r>
                      <a:r>
                        <a:rPr lang="en-US" altLang="zh-CN" sz="1950" b="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950" b="0" dirty="0" smtClean="0">
                          <a:latin typeface="Times New Roman" panose="02020603050405020304" pitchFamily="18" charset="0"/>
                          <a:ea typeface="微软雅黑" panose="020B0503020204020204" pitchFamily="34" charset="-122"/>
                          <a:cs typeface="Times New Roman" panose="02020603050405020304" pitchFamily="18" charset="0"/>
                        </a:rPr>
                        <a:t>吃了官司</a:t>
                      </a:r>
                      <a:r>
                        <a:rPr lang="en-US" altLang="zh-CN" sz="1950" b="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950" b="0" dirty="0" smtClean="0">
                          <a:latin typeface="Times New Roman" panose="02020603050405020304" pitchFamily="18" charset="0"/>
                          <a:ea typeface="微软雅黑" panose="020B0503020204020204" pitchFamily="34" charset="-122"/>
                          <a:cs typeface="Times New Roman" panose="02020603050405020304" pitchFamily="18" charset="0"/>
                        </a:rPr>
                        <a:t>被发配江州</a:t>
                      </a:r>
                      <a:r>
                        <a:rPr lang="en-US" altLang="zh-CN" sz="1950" b="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950" b="0" dirty="0" smtClean="0">
                          <a:latin typeface="Times New Roman" panose="02020603050405020304" pitchFamily="18" charset="0"/>
                          <a:ea typeface="微软雅黑" panose="020B0503020204020204" pitchFamily="34" charset="-122"/>
                          <a:cs typeface="Times New Roman" panose="02020603050405020304" pitchFamily="18" charset="0"/>
                        </a:rPr>
                        <a:t>结识了戴宗</a:t>
                      </a:r>
                      <a:r>
                        <a:rPr lang="en-US" altLang="zh-CN" sz="1950" b="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950" b="0" dirty="0" smtClean="0">
                          <a:latin typeface="Times New Roman" panose="02020603050405020304" pitchFamily="18" charset="0"/>
                          <a:ea typeface="微软雅黑" panose="020B0503020204020204" pitchFamily="34" charset="-122"/>
                          <a:cs typeface="Times New Roman" panose="02020603050405020304" pitchFamily="18" charset="0"/>
                        </a:rPr>
                        <a:t>李逵</a:t>
                      </a:r>
                      <a:r>
                        <a:rPr lang="en-US" altLang="zh-CN" sz="1950" b="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950" b="0" dirty="0" smtClean="0">
                          <a:latin typeface="Times New Roman" panose="02020603050405020304" pitchFamily="18" charset="0"/>
                          <a:ea typeface="微软雅黑" panose="020B0503020204020204" pitchFamily="34" charset="-122"/>
                          <a:cs typeface="Times New Roman" panose="02020603050405020304" pitchFamily="18" charset="0"/>
                        </a:rPr>
                        <a:t>张顺等好汉</a:t>
                      </a:r>
                      <a:r>
                        <a:rPr lang="en-US" altLang="zh-CN" sz="1950" b="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950" b="0" dirty="0" smtClean="0">
                          <a:latin typeface="Times New Roman" panose="02020603050405020304" pitchFamily="18" charset="0"/>
                          <a:ea typeface="微软雅黑" panose="020B0503020204020204" pitchFamily="34" charset="-122"/>
                          <a:cs typeface="Times New Roman" panose="02020603050405020304" pitchFamily="18" charset="0"/>
                        </a:rPr>
                        <a:t>一日</a:t>
                      </a:r>
                      <a:r>
                        <a:rPr lang="en-US" altLang="zh-CN" sz="1950" b="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950" b="0" dirty="0" smtClean="0">
                          <a:latin typeface="Times New Roman" panose="02020603050405020304" pitchFamily="18" charset="0"/>
                          <a:ea typeface="微软雅黑" panose="020B0503020204020204" pitchFamily="34" charset="-122"/>
                          <a:cs typeface="Times New Roman" panose="02020603050405020304" pitchFamily="18" charset="0"/>
                        </a:rPr>
                        <a:t>宋江寻友不得</a:t>
                      </a:r>
                      <a:r>
                        <a:rPr lang="en-US" altLang="zh-CN" sz="1950" b="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950" b="0" dirty="0" smtClean="0">
                          <a:latin typeface="Times New Roman" panose="02020603050405020304" pitchFamily="18" charset="0"/>
                          <a:ea typeface="微软雅黑" panose="020B0503020204020204" pitchFamily="34" charset="-122"/>
                          <a:cs typeface="Times New Roman" panose="02020603050405020304" pitchFamily="18" charset="0"/>
                        </a:rPr>
                        <a:t>独自来到浔阳楼上欣赏江景</a:t>
                      </a:r>
                      <a:r>
                        <a:rPr lang="en-US" altLang="zh-CN" sz="1950" b="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950" b="0" dirty="0" smtClean="0">
                          <a:latin typeface="Times New Roman" panose="02020603050405020304" pitchFamily="18" charset="0"/>
                          <a:ea typeface="微软雅黑" panose="020B0503020204020204" pitchFamily="34" charset="-122"/>
                          <a:cs typeface="Times New Roman" panose="02020603050405020304" pitchFamily="18" charset="0"/>
                        </a:rPr>
                        <a:t>自斟自饮</a:t>
                      </a:r>
                      <a:r>
                        <a:rPr lang="en-US" altLang="zh-CN" sz="1950" b="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950" b="0" dirty="0" smtClean="0">
                          <a:latin typeface="Times New Roman" panose="02020603050405020304" pitchFamily="18" charset="0"/>
                          <a:ea typeface="微软雅黑" panose="020B0503020204020204" pitchFamily="34" charset="-122"/>
                          <a:cs typeface="Times New Roman" panose="02020603050405020304" pitchFamily="18" charset="0"/>
                        </a:rPr>
                        <a:t>触景生情</a:t>
                      </a:r>
                      <a:r>
                        <a:rPr lang="en-US" altLang="zh-CN" sz="1950" b="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950" b="0" dirty="0" smtClean="0">
                          <a:latin typeface="Times New Roman" panose="02020603050405020304" pitchFamily="18" charset="0"/>
                          <a:ea typeface="微软雅黑" panose="020B0503020204020204" pitchFamily="34" charset="-122"/>
                          <a:cs typeface="Times New Roman" panose="02020603050405020304" pitchFamily="18" charset="0"/>
                        </a:rPr>
                        <a:t>感恨伤怀</a:t>
                      </a:r>
                      <a:r>
                        <a:rPr lang="en-US" altLang="zh-CN" sz="1950" b="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950" b="0" dirty="0" smtClean="0">
                          <a:latin typeface="Times New Roman" panose="02020603050405020304" pitchFamily="18" charset="0"/>
                          <a:ea typeface="微软雅黑" panose="020B0503020204020204" pitchFamily="34" charset="-122"/>
                          <a:cs typeface="Times New Roman" panose="02020603050405020304" pitchFamily="18" charset="0"/>
                        </a:rPr>
                        <a:t>在墙壁上题下反诗两首</a:t>
                      </a:r>
                      <a:r>
                        <a:rPr lang="en-US" altLang="zh-CN" sz="1950" b="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950" b="0" dirty="0" smtClean="0">
                          <a:latin typeface="Times New Roman" panose="02020603050405020304" pitchFamily="18" charset="0"/>
                          <a:ea typeface="微软雅黑" panose="020B0503020204020204" pitchFamily="34" charset="-122"/>
                          <a:cs typeface="Times New Roman" panose="02020603050405020304" pitchFamily="18" charset="0"/>
                        </a:rPr>
                        <a:t>还留下姓名</a:t>
                      </a:r>
                      <a:r>
                        <a:rPr lang="en-US" altLang="zh-CN" sz="1950" b="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950" b="0" dirty="0" smtClean="0">
                          <a:latin typeface="Times New Roman" panose="02020603050405020304" pitchFamily="18" charset="0"/>
                          <a:ea typeface="微软雅黑" panose="020B0503020204020204" pitchFamily="34" charset="-122"/>
                          <a:cs typeface="Times New Roman" panose="02020603050405020304" pitchFamily="18" charset="0"/>
                        </a:rPr>
                        <a:t>被通判黄文炳发现后</a:t>
                      </a:r>
                      <a:r>
                        <a:rPr lang="en-US" altLang="zh-CN" sz="1950" b="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950" b="0" dirty="0" smtClean="0">
                          <a:latin typeface="Times New Roman" panose="02020603050405020304" pitchFamily="18" charset="0"/>
                          <a:ea typeface="微软雅黑" panose="020B0503020204020204" pitchFamily="34" charset="-122"/>
                          <a:cs typeface="Times New Roman" panose="02020603050405020304" pitchFamily="18" charset="0"/>
                        </a:rPr>
                        <a:t>告到蔡九知府处</a:t>
                      </a:r>
                      <a:r>
                        <a:rPr lang="en-US" altLang="zh-CN" sz="1950" b="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950" b="0" dirty="0" smtClean="0">
                          <a:latin typeface="Times New Roman" panose="02020603050405020304" pitchFamily="18" charset="0"/>
                          <a:ea typeface="微软雅黑" panose="020B0503020204020204" pitchFamily="34" charset="-122"/>
                          <a:cs typeface="Times New Roman" panose="02020603050405020304" pitchFamily="18" charset="0"/>
                        </a:rPr>
                        <a:t>蔡九知府下令捉拿宋江</a:t>
                      </a:r>
                      <a:r>
                        <a:rPr lang="en-US" altLang="zh-CN" sz="1950" b="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950" b="0" dirty="0" smtClean="0">
                          <a:latin typeface="Times New Roman" panose="02020603050405020304" pitchFamily="18" charset="0"/>
                          <a:ea typeface="微软雅黑" panose="020B0503020204020204" pitchFamily="34" charset="-122"/>
                          <a:cs typeface="Times New Roman" panose="02020603050405020304" pitchFamily="18" charset="0"/>
                        </a:rPr>
                        <a:t>宋江装疯未遂</a:t>
                      </a:r>
                      <a:r>
                        <a:rPr lang="en-US" altLang="zh-CN" sz="1950" b="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950" b="0" dirty="0" smtClean="0">
                          <a:latin typeface="Times New Roman" panose="02020603050405020304" pitchFamily="18" charset="0"/>
                          <a:ea typeface="微软雅黑" panose="020B0503020204020204" pitchFamily="34" charset="-122"/>
                          <a:cs typeface="Times New Roman" panose="02020603050405020304" pitchFamily="18" charset="0"/>
                        </a:rPr>
                        <a:t>被下到死囚牢中</a:t>
                      </a:r>
                      <a:r>
                        <a:rPr lang="en-US" altLang="zh-CN" sz="1950" b="0" dirty="0" smtClean="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1950" b="0" dirty="0" smtClean="0">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r>
            </a:tbl>
          </a:graphicData>
        </a:graphic>
      </p:graphicFrame>
    </p:spTree>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nvGraphicFramePr>
        <p:xfrm>
          <a:off x="262282" y="1553765"/>
          <a:ext cx="8642350" cy="4519295"/>
        </p:xfrm>
        <a:graphic>
          <a:graphicData uri="http://schemas.openxmlformats.org/drawingml/2006/table">
            <a:tbl>
              <a:tblPr firstRow="1" bandRow="1">
                <a:tableStyleId>{5DA37D80-6434-44D0-A028-1B22A696006F}</a:tableStyleId>
              </a:tblPr>
              <a:tblGrid>
                <a:gridCol w="1377315"/>
                <a:gridCol w="4489450"/>
                <a:gridCol w="2775585"/>
              </a:tblGrid>
              <a:tr h="496570">
                <a:tc>
                  <a:txBody>
                    <a:bodyPr/>
                    <a:lstStyle/>
                    <a:p>
                      <a:pPr marL="0" marR="0" lvl="0" indent="0" algn="ctr" defTabSz="914400" rtl="0" eaLnBrk="1" fontAlgn="auto" latinLnBrk="0" hangingPunct="1">
                        <a:lnSpc>
                          <a:spcPct val="130000"/>
                        </a:lnSpc>
                        <a:spcBef>
                          <a:spcPts val="0"/>
                        </a:spcBef>
                        <a:spcAft>
                          <a:spcPts val="0"/>
                        </a:spcAft>
                        <a:buClrTx/>
                        <a:buSzTx/>
                        <a:buFontTx/>
                        <a:buNone/>
                        <a:defRPr/>
                      </a:pPr>
                      <a:r>
                        <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主要人物</a:t>
                      </a:r>
                      <a:endPar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c>
                  <a:txBody>
                    <a:bodyPr/>
                    <a:lstStyle/>
                    <a:p>
                      <a:pPr marL="0" marR="0" lvl="0" indent="0" algn="ctr" defTabSz="914400" rtl="0" eaLnBrk="1" fontAlgn="auto" latinLnBrk="0" hangingPunct="1">
                        <a:lnSpc>
                          <a:spcPct val="130000"/>
                        </a:lnSpc>
                        <a:spcBef>
                          <a:spcPts val="0"/>
                        </a:spcBef>
                        <a:spcAft>
                          <a:spcPts val="0"/>
                        </a:spcAft>
                        <a:buClrTx/>
                        <a:buSzTx/>
                        <a:buFontTx/>
                        <a:buNone/>
                        <a:defRPr/>
                      </a:pPr>
                      <a:r>
                        <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典型情节</a:t>
                      </a:r>
                      <a:endPar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c>
                  <a:txBody>
                    <a:bodyPr/>
                    <a:lstStyle/>
                    <a:p>
                      <a:pPr marL="0" marR="0" lvl="0" indent="0" algn="ctr" defTabSz="914400" rtl="0" eaLnBrk="1" fontAlgn="auto" latinLnBrk="0" hangingPunct="1">
                        <a:lnSpc>
                          <a:spcPct val="130000"/>
                        </a:lnSpc>
                        <a:spcBef>
                          <a:spcPts val="0"/>
                        </a:spcBef>
                        <a:spcAft>
                          <a:spcPts val="0"/>
                        </a:spcAft>
                        <a:buClrTx/>
                        <a:buSzTx/>
                        <a:buFontTx/>
                        <a:buNone/>
                        <a:defRPr/>
                      </a:pPr>
                      <a:r>
                        <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性格特征</a:t>
                      </a:r>
                      <a:endPar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r>
              <a:tr h="900430">
                <a:tc rowSpan="3">
                  <a:txBody>
                    <a:bodyPr/>
                    <a:lstStyle/>
                    <a:p>
                      <a:pPr algn="ctr">
                        <a:lnSpc>
                          <a:spcPct val="130000"/>
                        </a:lnSpc>
                      </a:pPr>
                      <a:r>
                        <a:rPr lang="zh-CN" altLang="en-US" sz="2100" b="1" dirty="0" smtClean="0">
                          <a:latin typeface="Times New Roman" panose="02020603050405020304" pitchFamily="18" charset="0"/>
                          <a:ea typeface="微软雅黑" panose="020B0503020204020204" pitchFamily="34" charset="-122"/>
                          <a:cs typeface="Times New Roman" panose="02020603050405020304" pitchFamily="18" charset="0"/>
                        </a:rPr>
                        <a:t>杨志</a:t>
                      </a:r>
                      <a:endParaRPr lang="zh-CN" altLang="en-US" sz="2100" b="1" dirty="0" smtClean="0">
                        <a:latin typeface="Times New Roman" panose="02020603050405020304" pitchFamily="18" charset="0"/>
                        <a:ea typeface="微软雅黑" panose="020B0503020204020204" pitchFamily="34" charset="-122"/>
                        <a:cs typeface="Times New Roman" panose="02020603050405020304" pitchFamily="18" charset="0"/>
                      </a:endParaRPr>
                    </a:p>
                    <a:p>
                      <a:pPr algn="ctr">
                        <a:lnSpc>
                          <a:spcPct val="130000"/>
                        </a:lnSpc>
                      </a:pPr>
                      <a:r>
                        <a:rPr lang="zh-CN" altLang="en-US" sz="2100" b="1" dirty="0" smtClean="0">
                          <a:latin typeface="Times New Roman" panose="02020603050405020304" pitchFamily="18" charset="0"/>
                          <a:ea typeface="微软雅黑" panose="020B0503020204020204" pitchFamily="34" charset="-122"/>
                          <a:cs typeface="Times New Roman" panose="02020603050405020304" pitchFamily="18" charset="0"/>
                        </a:rPr>
                        <a:t>（青面兽）</a:t>
                      </a:r>
                      <a:endParaRPr lang="zh-CN" altLang="en-US" sz="2100" b="1" dirty="0">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c>
                  <a:txBody>
                    <a:bodyPr/>
                    <a:lstStyle/>
                    <a:p>
                      <a:pPr marL="0" marR="0" lvl="0" indent="0" algn="ctr" defTabSz="914400" rtl="0" eaLnBrk="1" fontAlgn="auto" latinLnBrk="0" hangingPunct="1">
                        <a:lnSpc>
                          <a:spcPct val="130000"/>
                        </a:lnSpc>
                        <a:spcBef>
                          <a:spcPts val="0"/>
                        </a:spcBef>
                        <a:spcAft>
                          <a:spcPts val="0"/>
                        </a:spcAft>
                        <a:buClrTx/>
                        <a:buSzTx/>
                        <a:buFontTx/>
                        <a:buNone/>
                        <a:defRPr/>
                      </a:pP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杨志卖刀</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押运花石纲</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护送生辰纲</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双夺宝珠寺</a:t>
                      </a:r>
                      <a:endPar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c>
                  <a:txBody>
                    <a:bodyPr/>
                    <a:lstStyle/>
                    <a:p>
                      <a:pPr marL="0" marR="0" lvl="0" indent="0" algn="ctr" defTabSz="914400" rtl="0" eaLnBrk="1" fontAlgn="auto" latinLnBrk="0" hangingPunct="1">
                        <a:lnSpc>
                          <a:spcPct val="130000"/>
                        </a:lnSpc>
                        <a:spcBef>
                          <a:spcPts val="0"/>
                        </a:spcBef>
                        <a:spcAft>
                          <a:spcPts val="0"/>
                        </a:spcAft>
                        <a:buClrTx/>
                        <a:buSzTx/>
                        <a:buFontTx/>
                        <a:buNone/>
                        <a:defRPr/>
                      </a:pP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武艺出众</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精明强悍</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粗暴蛮横</a:t>
                      </a:r>
                      <a:endPar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r>
              <a:tr h="484505">
                <a:tc vMerge="1">
                  <a:tcPr anchor="ctr"/>
                </a:tc>
                <a:tc gridSpan="2">
                  <a:txBody>
                    <a:bodyPr/>
                    <a:lstStyle/>
                    <a:p>
                      <a:pPr marL="0" marR="0" lvl="0" indent="0" algn="ctr" defTabSz="914400" rtl="0" eaLnBrk="1" fontAlgn="auto" latinLnBrk="0" hangingPunct="1">
                        <a:lnSpc>
                          <a:spcPct val="130000"/>
                        </a:lnSpc>
                        <a:spcBef>
                          <a:spcPts val="0"/>
                        </a:spcBef>
                        <a:spcAft>
                          <a:spcPts val="0"/>
                        </a:spcAft>
                        <a:buClrTx/>
                        <a:buSzTx/>
                        <a:buFontTx/>
                        <a:buNone/>
                        <a:defRPr/>
                      </a:pPr>
                      <a:r>
                        <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相关故事</a:t>
                      </a:r>
                      <a:endPar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c hMerge="1">
                  <a:tcPr anchor="ctr"/>
                </a:tc>
              </a:tr>
              <a:tr h="2637790">
                <a:tc vMerge="1">
                  <a:tcPr anchor="ctr"/>
                </a:tc>
                <a:tc gridSpan="2">
                  <a:txBody>
                    <a:bodyPr/>
                    <a:lstStyle/>
                    <a:p>
                      <a:pPr marL="0" marR="0" lvl="0" indent="0" algn="just" defTabSz="914400" rtl="0" eaLnBrk="1" fontAlgn="auto" latinLnBrk="0" hangingPunct="1">
                        <a:lnSpc>
                          <a:spcPct val="130000"/>
                        </a:lnSpc>
                        <a:spcBef>
                          <a:spcPts val="0"/>
                        </a:spcBef>
                        <a:spcAft>
                          <a:spcPts val="0"/>
                        </a:spcAft>
                        <a:buClrTx/>
                        <a:buSzTx/>
                        <a:buFontTx/>
                        <a:buNone/>
                        <a:defRPr/>
                      </a:pPr>
                      <a:r>
                        <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汴京城杨志卖刀</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杨志被高太尉赶出了殿帅府</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因为身上没钱</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只好卖掉祖传的宝刀</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杨志将自己的宝刀拿出来卖</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遇到了恶霸牛二</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杨志祖传宝刀的好处第一件</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砍铜剁铁</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刀口不卷</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第二件叫“吹毛得过”</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都被证实</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第三件叫“杀人不见血”</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牛二一心想霸占杨志的宝刀</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于是百般刁难</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杨志忍无可忍</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便一刀杀了牛二</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到官府自首</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endPar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c hMerge="1">
                  <a:tcPr anchor="ctr"/>
                </a:tc>
              </a:tr>
            </a:tbl>
          </a:graphicData>
        </a:graphic>
      </p:graphicFrame>
    </p:spTree>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52484" y="1541039"/>
            <a:ext cx="8639033" cy="511175"/>
          </a:xfrm>
          <a:prstGeom prst="rect">
            <a:avLst/>
          </a:prstGeom>
          <a:ln w="28575">
            <a:noFill/>
            <a:prstDash val="dash"/>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40000"/>
              </a:lnSpc>
              <a:spcAft>
                <a:spcPts val="0"/>
              </a:spcAft>
            </a:pPr>
            <a:r>
              <a:rPr lang="zh-CN" altLang="en-US" sz="1950" b="1" kern="100" dirty="0" smtClean="0">
                <a:latin typeface="Times New Roman" panose="02020603050405020304" pitchFamily="18" charset="0"/>
                <a:ea typeface="微软雅黑" panose="020B0503020204020204" pitchFamily="34" charset="-122"/>
                <a:cs typeface="Times New Roman" panose="02020603050405020304" pitchFamily="18" charset="0"/>
              </a:rPr>
              <a:t>（十一</a:t>
            </a:r>
            <a:r>
              <a:rPr lang="zh-CN" altLang="en-US" sz="1950" b="1" kern="100" dirty="0">
                <a:latin typeface="Times New Roman" panose="02020603050405020304" pitchFamily="18" charset="0"/>
                <a:ea typeface="微软雅黑" panose="020B0503020204020204" pitchFamily="34" charset="-122"/>
                <a:cs typeface="Times New Roman" panose="02020603050405020304" pitchFamily="18" charset="0"/>
              </a:rPr>
              <a:t>）儒林外史</a:t>
            </a:r>
            <a:endParaRPr lang="zh-CN" altLang="zh-CN" sz="1950" b="1" kern="100" dirty="0">
              <a:latin typeface="Times New Roman" panose="02020603050405020304" pitchFamily="18" charset="0"/>
              <a:ea typeface="微软雅黑" panose="020B0503020204020204" pitchFamily="34" charset="-122"/>
              <a:cs typeface="Times New Roman" panose="02020603050405020304" pitchFamily="18" charset="0"/>
            </a:endParaRPr>
          </a:p>
        </p:txBody>
      </p:sp>
      <p:graphicFrame>
        <p:nvGraphicFramePr>
          <p:cNvPr id="3" name="表格 2"/>
          <p:cNvGraphicFramePr>
            <a:graphicFrameLocks noGrp="1"/>
          </p:cNvGraphicFramePr>
          <p:nvPr/>
        </p:nvGraphicFramePr>
        <p:xfrm>
          <a:off x="252484" y="1998088"/>
          <a:ext cx="8638540" cy="4022090"/>
        </p:xfrm>
        <a:graphic>
          <a:graphicData uri="http://schemas.openxmlformats.org/drawingml/2006/table">
            <a:tbl>
              <a:tblPr firstRow="1" bandRow="1">
                <a:tableStyleId>{5DA37D80-6434-44D0-A028-1B22A696006F}</a:tableStyleId>
              </a:tblPr>
              <a:tblGrid>
                <a:gridCol w="1080135"/>
                <a:gridCol w="7558405"/>
              </a:tblGrid>
              <a:tr h="840740">
                <a:tc>
                  <a:txBody>
                    <a:bodyPr/>
                    <a:lstStyle/>
                    <a:p>
                      <a:pPr marL="0" marR="0" lvl="0" indent="0" algn="ctr" defTabSz="914400" rtl="0" eaLnBrk="1" fontAlgn="auto" latinLnBrk="0" hangingPunct="1">
                        <a:lnSpc>
                          <a:spcPct val="130000"/>
                        </a:lnSpc>
                        <a:spcBef>
                          <a:spcPts val="0"/>
                        </a:spcBef>
                        <a:spcAft>
                          <a:spcPts val="0"/>
                        </a:spcAft>
                        <a:buClrTx/>
                        <a:buSzTx/>
                        <a:buFontTx/>
                        <a:buNone/>
                        <a:defRPr/>
                      </a:pPr>
                      <a:r>
                        <a:rPr lang="zh-CN" altLang="en-US" sz="195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作者简介</a:t>
                      </a:r>
                      <a:endParaRPr lang="zh-CN" altLang="en-US" sz="195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c>
                  <a:txBody>
                    <a:bodyPr/>
                    <a:lstStyle/>
                    <a:p>
                      <a:pPr marL="0" marR="0" lvl="0" indent="0" algn="l" defTabSz="914400" rtl="0" eaLnBrk="1" fontAlgn="auto" latinLnBrk="0" hangingPunct="1">
                        <a:lnSpc>
                          <a:spcPct val="130000"/>
                        </a:lnSpc>
                        <a:spcBef>
                          <a:spcPts val="0"/>
                        </a:spcBef>
                        <a:spcAft>
                          <a:spcPts val="0"/>
                        </a:spcAft>
                        <a:buClrTx/>
                        <a:buSzTx/>
                        <a:buFontTx/>
                        <a:buNone/>
                        <a:defRPr/>
                      </a:pPr>
                      <a:r>
                        <a:rPr lang="zh-CN" altLang="en-US" sz="1950" b="0" kern="1200" dirty="0" smtClean="0">
                          <a:solidFill>
                            <a:srgbClr val="FF00FF"/>
                          </a:solidFill>
                          <a:effectLst/>
                          <a:latin typeface="Times New Roman" panose="02020603050405020304" pitchFamily="18" charset="0"/>
                          <a:ea typeface="微软雅黑" panose="020B0503020204020204" pitchFamily="34" charset="-122"/>
                          <a:cs typeface="Times New Roman" panose="02020603050405020304" pitchFamily="18" charset="0"/>
                        </a:rPr>
                        <a:t>吴敬梓</a:t>
                      </a:r>
                      <a:r>
                        <a:rPr lang="en-US" altLang="zh-CN"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字敏轩</a:t>
                      </a:r>
                      <a:r>
                        <a:rPr lang="en-US" altLang="zh-CN"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号粒民</a:t>
                      </a:r>
                      <a:r>
                        <a:rPr lang="en-US" altLang="zh-CN"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晚号</a:t>
                      </a:r>
                      <a:r>
                        <a:rPr lang="zh-CN" altLang="en-US" sz="1950" b="0" kern="1200" dirty="0" smtClean="0">
                          <a:solidFill>
                            <a:srgbClr val="FF00FF"/>
                          </a:solidFill>
                          <a:effectLst/>
                          <a:latin typeface="Times New Roman" panose="02020603050405020304" pitchFamily="18" charset="0"/>
                          <a:ea typeface="微软雅黑" panose="020B0503020204020204" pitchFamily="34" charset="-122"/>
                          <a:cs typeface="Times New Roman" panose="02020603050405020304" pitchFamily="18" charset="0"/>
                        </a:rPr>
                        <a:t>“文木老人”</a:t>
                      </a:r>
                      <a:r>
                        <a:rPr lang="en-US" altLang="zh-CN"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秦淮寓客</a:t>
                      </a:r>
                      <a:r>
                        <a:rPr lang="en-US" altLang="zh-CN"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950" b="0" kern="1200" dirty="0" smtClean="0">
                          <a:solidFill>
                            <a:srgbClr val="FF00FF"/>
                          </a:solidFill>
                          <a:effectLst/>
                          <a:latin typeface="Times New Roman" panose="02020603050405020304" pitchFamily="18" charset="0"/>
                          <a:ea typeface="微软雅黑" panose="020B0503020204020204" pitchFamily="34" charset="-122"/>
                          <a:cs typeface="Times New Roman" panose="02020603050405020304" pitchFamily="18" charset="0"/>
                        </a:rPr>
                        <a:t>清代小说家</a:t>
                      </a:r>
                      <a:r>
                        <a:rPr lang="en-US" altLang="zh-CN"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endParaRPr lang="zh-CN" altLang="en-US"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r>
              <a:tr h="3181350">
                <a:tc>
                  <a:txBody>
                    <a:bodyPr/>
                    <a:lstStyle/>
                    <a:p>
                      <a:pPr marL="0" marR="0" lvl="0" indent="0" algn="ctr" defTabSz="914400" rtl="0" eaLnBrk="1" fontAlgn="auto" latinLnBrk="0" hangingPunct="1">
                        <a:lnSpc>
                          <a:spcPct val="130000"/>
                        </a:lnSpc>
                        <a:spcBef>
                          <a:spcPts val="0"/>
                        </a:spcBef>
                        <a:spcAft>
                          <a:spcPts val="0"/>
                        </a:spcAft>
                        <a:buClrTx/>
                        <a:buSzTx/>
                        <a:buFontTx/>
                        <a:buNone/>
                        <a:defRPr/>
                      </a:pPr>
                      <a:r>
                        <a:rPr lang="zh-CN" altLang="en-US" sz="195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作品简介</a:t>
                      </a:r>
                      <a:endParaRPr lang="zh-CN" altLang="en-US" sz="195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p>
                      <a:pPr algn="ctr">
                        <a:lnSpc>
                          <a:spcPct val="130000"/>
                        </a:lnSpc>
                      </a:pPr>
                      <a:endParaRPr lang="zh-CN" altLang="en-US" sz="1950" b="1" dirty="0">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c>
                  <a:txBody>
                    <a:bodyPr/>
                    <a:lstStyle/>
                    <a:p>
                      <a:pPr marL="0" marR="0" lvl="0" indent="0" algn="l" defTabSz="914400" rtl="0" eaLnBrk="1" fontAlgn="auto" latinLnBrk="0" hangingPunct="1">
                        <a:lnSpc>
                          <a:spcPct val="130000"/>
                        </a:lnSpc>
                        <a:spcBef>
                          <a:spcPts val="0"/>
                        </a:spcBef>
                        <a:spcAft>
                          <a:spcPts val="0"/>
                        </a:spcAft>
                        <a:buClrTx/>
                        <a:buSzTx/>
                        <a:buFontTx/>
                        <a:buNone/>
                        <a:defRPr/>
                      </a:pPr>
                      <a:r>
                        <a:rPr lang="zh-CN" altLang="en-US"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全书五十六回</a:t>
                      </a:r>
                      <a:r>
                        <a:rPr lang="en-US" altLang="zh-CN"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以写实主义描绘各类人士对于“功名富贵”的不同表现</a:t>
                      </a:r>
                      <a:r>
                        <a:rPr lang="en-US" altLang="zh-CN"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一方面真实地揭示人性被腐蚀的过程和原因</a:t>
                      </a:r>
                      <a:r>
                        <a:rPr lang="en-US" altLang="zh-CN"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从而对当时吏治的腐败</a:t>
                      </a:r>
                      <a:r>
                        <a:rPr lang="en-US" altLang="zh-CN"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科举的弊端</a:t>
                      </a:r>
                      <a:r>
                        <a:rPr lang="en-US" altLang="zh-CN"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礼教的虚伪等进行了深刻的批判和嘲讽</a:t>
                      </a:r>
                      <a:r>
                        <a:rPr lang="en-US" altLang="zh-CN"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另一方面热情地歌颂了少数人物以坚持自我的方式所做的对于人性的守护</a:t>
                      </a:r>
                      <a:r>
                        <a:rPr lang="en-US" altLang="zh-CN"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从而寄寓了作者的理想</a:t>
                      </a:r>
                      <a:r>
                        <a:rPr lang="en-US" altLang="zh-CN"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儒林外史</a:t>
                      </a:r>
                      <a:r>
                        <a:rPr lang="en-US" altLang="zh-CN"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是中国古代讽刺文学的典范</a:t>
                      </a:r>
                      <a:r>
                        <a:rPr lang="en-US" altLang="zh-CN"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开以小说直接评价现实生活之先河</a:t>
                      </a:r>
                      <a:r>
                        <a:rPr lang="en-US" altLang="zh-CN"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可与薄伽丘</a:t>
                      </a:r>
                      <a:r>
                        <a:rPr lang="en-US" altLang="zh-CN"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塞万提斯</a:t>
                      </a:r>
                      <a:r>
                        <a:rPr lang="en-US" altLang="zh-CN"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巴尔扎克</a:t>
                      </a:r>
                      <a:r>
                        <a:rPr lang="en-US" altLang="zh-CN"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狄更斯等人的作品相提并论</a:t>
                      </a:r>
                      <a:r>
                        <a:rPr lang="en-US" altLang="zh-CN"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对世界现代文学也有深远影响</a:t>
                      </a:r>
                      <a:r>
                        <a:rPr lang="en-US" altLang="zh-CN"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堪称世界文学名著</a:t>
                      </a:r>
                      <a:r>
                        <a:rPr lang="en-US" altLang="zh-CN"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endParaRPr lang="zh-CN" altLang="en-US" sz="195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r>
            </a:tbl>
          </a:graphicData>
        </a:graphic>
      </p:graphicFrame>
    </p:spTree>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nvGraphicFramePr>
        <p:xfrm>
          <a:off x="262281" y="1555772"/>
          <a:ext cx="8638540" cy="3133725"/>
        </p:xfrm>
        <a:graphic>
          <a:graphicData uri="http://schemas.openxmlformats.org/drawingml/2006/table">
            <a:tbl>
              <a:tblPr firstRow="1" bandRow="1">
                <a:tableStyleId>{5DA37D80-6434-44D0-A028-1B22A696006F}</a:tableStyleId>
              </a:tblPr>
              <a:tblGrid>
                <a:gridCol w="1423035"/>
                <a:gridCol w="7215505"/>
              </a:tblGrid>
              <a:tr h="548640">
                <a:tc>
                  <a:txBody>
                    <a:bodyPr/>
                    <a:lstStyle/>
                    <a:p>
                      <a:pPr marL="0" marR="0" lvl="0" indent="0" algn="ctr" defTabSz="914400" rtl="0" eaLnBrk="1" fontAlgn="auto" latinLnBrk="0" hangingPunct="1">
                        <a:lnSpc>
                          <a:spcPct val="150000"/>
                        </a:lnSpc>
                        <a:spcBef>
                          <a:spcPts val="0"/>
                        </a:spcBef>
                        <a:spcAft>
                          <a:spcPts val="0"/>
                        </a:spcAft>
                        <a:buClrTx/>
                        <a:buSzTx/>
                        <a:buFontTx/>
                        <a:buNone/>
                        <a:defRPr/>
                      </a:pPr>
                      <a:r>
                        <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典型人物</a:t>
                      </a:r>
                      <a:endPar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c>
                  <a:txBody>
                    <a:bodyPr/>
                    <a:lstStyle/>
                    <a:p>
                      <a:pPr marL="0" marR="0" lvl="0" indent="0" algn="ctr" defTabSz="914400" rtl="0" eaLnBrk="1" fontAlgn="auto" latinLnBrk="0" hangingPunct="1">
                        <a:lnSpc>
                          <a:spcPct val="150000"/>
                        </a:lnSpc>
                        <a:spcBef>
                          <a:spcPts val="0"/>
                        </a:spcBef>
                        <a:spcAft>
                          <a:spcPts val="0"/>
                        </a:spcAft>
                        <a:buClrTx/>
                        <a:buSzTx/>
                        <a:buFontTx/>
                        <a:buNone/>
                        <a:defRPr/>
                      </a:pPr>
                      <a:r>
                        <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相关简介</a:t>
                      </a:r>
                      <a:endPar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r>
              <a:tr h="2585085">
                <a:tc>
                  <a:txBody>
                    <a:bodyPr/>
                    <a:lstStyle/>
                    <a:p>
                      <a:pPr algn="ctr">
                        <a:lnSpc>
                          <a:spcPct val="150000"/>
                        </a:lnSpc>
                      </a:pPr>
                      <a:r>
                        <a:rPr lang="zh-CN" altLang="en-US" sz="2100" b="1" dirty="0" smtClean="0">
                          <a:latin typeface="Times New Roman" panose="02020603050405020304" pitchFamily="18" charset="0"/>
                          <a:ea typeface="微软雅黑" panose="020B0503020204020204" pitchFamily="34" charset="-122"/>
                          <a:cs typeface="Times New Roman" panose="02020603050405020304" pitchFamily="18" charset="0"/>
                        </a:rPr>
                        <a:t>王冕</a:t>
                      </a:r>
                      <a:endParaRPr lang="zh-CN" altLang="en-US" sz="2100" b="1" dirty="0">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c>
                  <a:txBody>
                    <a:bodyPr/>
                    <a:lstStyle/>
                    <a:p>
                      <a:pPr marL="0" marR="0" lvl="0" indent="0" algn="just" defTabSz="914400" rtl="0" eaLnBrk="1" fontAlgn="auto" latinLnBrk="0" hangingPunct="1">
                        <a:lnSpc>
                          <a:spcPct val="150000"/>
                        </a:lnSpc>
                        <a:spcBef>
                          <a:spcPts val="0"/>
                        </a:spcBef>
                        <a:spcAft>
                          <a:spcPts val="0"/>
                        </a:spcAft>
                        <a:buClrTx/>
                        <a:buSzTx/>
                        <a:buFontTx/>
                        <a:buNone/>
                        <a:defRPr/>
                      </a:pP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王冕是历史上真实存在的人物</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作者据此进行了改编</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王冕在小说中具有重要的作用</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在整个小说的人物塑造上</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他奠定了作者理想人物的基本特点</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正如回目所说“说楔子敷陈大义</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借名流隐括全文”</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王冕作为一个士人</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作为一个“名流”</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在他身上体现着中国士人的精神</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endPar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r>
            </a:tbl>
          </a:graphicData>
        </a:graphic>
      </p:graphicFrame>
    </p:spTree>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nvGraphicFramePr>
        <p:xfrm>
          <a:off x="262281" y="1555772"/>
          <a:ext cx="8638540" cy="3429000"/>
        </p:xfrm>
        <a:graphic>
          <a:graphicData uri="http://schemas.openxmlformats.org/drawingml/2006/table">
            <a:tbl>
              <a:tblPr firstRow="1" bandRow="1">
                <a:tableStyleId>{5DA37D80-6434-44D0-A028-1B22A696006F}</a:tableStyleId>
              </a:tblPr>
              <a:tblGrid>
                <a:gridCol w="1236980"/>
                <a:gridCol w="7401560"/>
              </a:tblGrid>
              <a:tr h="3429000">
                <a:tc>
                  <a:txBody>
                    <a:bodyPr/>
                    <a:lstStyle/>
                    <a:p>
                      <a:pPr marL="0" marR="0" lvl="0" indent="0" algn="ctr" defTabSz="914400" rtl="0" eaLnBrk="1" fontAlgn="auto" latinLnBrk="0" hangingPunct="1">
                        <a:lnSpc>
                          <a:spcPct val="150000"/>
                        </a:lnSpc>
                        <a:spcBef>
                          <a:spcPts val="0"/>
                        </a:spcBef>
                        <a:spcAft>
                          <a:spcPts val="0"/>
                        </a:spcAft>
                        <a:buClrTx/>
                        <a:buSzTx/>
                        <a:buFontTx/>
                        <a:buNone/>
                        <a:defRPr/>
                      </a:pPr>
                      <a:r>
                        <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周进</a:t>
                      </a:r>
                      <a:endPar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c>
                  <a:txBody>
                    <a:bodyPr/>
                    <a:lstStyle/>
                    <a:p>
                      <a:pPr marL="0" marR="0" lvl="0" indent="0" algn="just" defTabSz="914400" rtl="0" eaLnBrk="1" fontAlgn="auto" latinLnBrk="0" hangingPunct="1">
                        <a:lnSpc>
                          <a:spcPct val="150000"/>
                        </a:lnSpc>
                        <a:spcBef>
                          <a:spcPts val="0"/>
                        </a:spcBef>
                        <a:spcAft>
                          <a:spcPts val="0"/>
                        </a:spcAft>
                        <a:buClrTx/>
                        <a:buSzTx/>
                        <a:buFontTx/>
                        <a:buNone/>
                        <a:defRPr/>
                      </a:pP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周进原本是个教书先生</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对科举考试极为热衷</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可惜到了花甲之年</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却连个秀才都没考中</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有一回</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他和姐夫来到省城开科取士的考场贡院</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触景生情</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伤心欲绝</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竟一头撞到木板上</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晕了过去</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醒来以后</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他满心悲怆无法排解</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索性嚎啕大哭</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满地打滚</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这一幕被几个商人见到了</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他们出于怜悯</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凑钱帮这个可怜的老头儿捐了个监生</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周进欣喜不已</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向他们叩头谢恩</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后来</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借着监生的身份</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他居然中了举人</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接着又中了进士</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到广东为官</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endPar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r>
            </a:tbl>
          </a:graphicData>
        </a:graphic>
      </p:graphicFrame>
    </p:spTree>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a:graphicFrameLocks noGrp="1"/>
          </p:cNvGraphicFramePr>
          <p:nvPr/>
        </p:nvGraphicFramePr>
        <p:xfrm>
          <a:off x="262281" y="1555772"/>
          <a:ext cx="8638540" cy="2461895"/>
        </p:xfrm>
        <a:graphic>
          <a:graphicData uri="http://schemas.openxmlformats.org/drawingml/2006/table">
            <a:tbl>
              <a:tblPr firstRow="1" bandRow="1">
                <a:tableStyleId>{5DA37D80-6434-44D0-A028-1B22A696006F}</a:tableStyleId>
              </a:tblPr>
              <a:tblGrid>
                <a:gridCol w="1423035"/>
                <a:gridCol w="7215505"/>
              </a:tblGrid>
              <a:tr h="2461895">
                <a:tc>
                  <a:txBody>
                    <a:bodyPr/>
                    <a:lstStyle/>
                    <a:p>
                      <a:pPr algn="ctr">
                        <a:lnSpc>
                          <a:spcPct val="150000"/>
                        </a:lnSpc>
                      </a:pPr>
                      <a:r>
                        <a:rPr lang="zh-CN" altLang="en-US" sz="2100" b="1" dirty="0" smtClean="0">
                          <a:latin typeface="Times New Roman" panose="02020603050405020304" pitchFamily="18" charset="0"/>
                          <a:ea typeface="微软雅黑" panose="020B0503020204020204" pitchFamily="34" charset="-122"/>
                          <a:cs typeface="Times New Roman" panose="02020603050405020304" pitchFamily="18" charset="0"/>
                        </a:rPr>
                        <a:t>范进</a:t>
                      </a:r>
                      <a:endParaRPr lang="zh-CN" altLang="en-US" sz="2100" b="1" dirty="0">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c>
                  <a:txBody>
                    <a:bodyPr/>
                    <a:lstStyle/>
                    <a:p>
                      <a:pPr marL="0" marR="0" lvl="0" indent="0" algn="just" defTabSz="914400" rtl="0" eaLnBrk="1" fontAlgn="auto" latinLnBrk="0" hangingPunct="1">
                        <a:lnSpc>
                          <a:spcPct val="150000"/>
                        </a:lnSpc>
                        <a:spcBef>
                          <a:spcPts val="0"/>
                        </a:spcBef>
                        <a:spcAft>
                          <a:spcPts val="0"/>
                        </a:spcAft>
                        <a:buClrTx/>
                        <a:buSzTx/>
                        <a:buFontTx/>
                        <a:buNone/>
                        <a:defRPr/>
                      </a:pP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范进时年五十余岁</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连秀才都没考中</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家中穷困不堪</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他腊月还穿着单衣</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冻得他直打哆嗦</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周进见到他</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便想起了自己当年的惨状</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在惺惺相惜之下</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将他录取为秀才</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后来又将他录取为举人</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因此上演了一出“范进中举”的癫狂闹剧</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endPar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r>
            </a:tbl>
          </a:graphicData>
        </a:graphic>
      </p:graphicFrame>
    </p:spTree>
  </p:cSld>
  <p:clrMapOvr>
    <a:masterClrMapping/>
  </p:clrMapOvr>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a:graphicFrameLocks noGrp="1"/>
          </p:cNvGraphicFramePr>
          <p:nvPr/>
        </p:nvGraphicFramePr>
        <p:xfrm>
          <a:off x="262281" y="1555772"/>
          <a:ext cx="8638540" cy="4100830"/>
        </p:xfrm>
        <a:graphic>
          <a:graphicData uri="http://schemas.openxmlformats.org/drawingml/2006/table">
            <a:tbl>
              <a:tblPr firstRow="1" bandRow="1">
                <a:tableStyleId>{5DA37D80-6434-44D0-A028-1B22A696006F}</a:tableStyleId>
              </a:tblPr>
              <a:tblGrid>
                <a:gridCol w="1207135"/>
                <a:gridCol w="7431405"/>
              </a:tblGrid>
              <a:tr h="4100830">
                <a:tc>
                  <a:txBody>
                    <a:bodyPr/>
                    <a:lstStyle/>
                    <a:p>
                      <a:pPr algn="ctr">
                        <a:lnSpc>
                          <a:spcPct val="150000"/>
                        </a:lnSpc>
                      </a:pPr>
                      <a:r>
                        <a:rPr lang="zh-CN" altLang="en-US" sz="2100" b="1" dirty="0" smtClean="0">
                          <a:latin typeface="Times New Roman" panose="02020603050405020304" pitchFamily="18" charset="0"/>
                          <a:ea typeface="微软雅黑" panose="020B0503020204020204" pitchFamily="34" charset="-122"/>
                          <a:cs typeface="Times New Roman" panose="02020603050405020304" pitchFamily="18" charset="0"/>
                        </a:rPr>
                        <a:t>作品主题</a:t>
                      </a:r>
                      <a:endParaRPr lang="zh-CN" altLang="en-US" sz="2100" b="1" dirty="0">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c>
                  <a:txBody>
                    <a:bodyPr/>
                    <a:lstStyle/>
                    <a:p>
                      <a:pPr marL="0" marR="0" lvl="0" indent="0" algn="just" defTabSz="914400" rtl="0" eaLnBrk="1" fontAlgn="auto" latinLnBrk="0" hangingPunct="1">
                        <a:lnSpc>
                          <a:spcPct val="140000"/>
                        </a:lnSpc>
                        <a:spcBef>
                          <a:spcPts val="0"/>
                        </a:spcBef>
                        <a:spcAft>
                          <a:spcPts val="0"/>
                        </a:spcAft>
                        <a:buClrTx/>
                        <a:buSzTx/>
                        <a:buFontTx/>
                        <a:buNone/>
                        <a:defRPr/>
                      </a:pP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儒林外史</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是一部以辛辣的笔触对社会现状和儒士命运进行批判揭露的讽刺小说</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小说形象地刻画了在科举制度下</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知识阶层精神道德和文化教育腐朽糜烂的现状</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它透过人生百态揭示了士人功名利禄的观念</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官僚制度</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人伦关系和整个社会风气</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作者从揭露科举制度以及在这个制度奴役下的士人丑恶的灵魂入手</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进而讽刺了封建官吏的昏庸无能</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地主豪绅的贪吝刻薄</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附庸风雅的名士的虚伪卑劣</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以及整个封建礼教制度的腐朽和人们灵魂的扭曲</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吴敬梓的讽刺显然给了封建社会有力的一击</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宣泄了大多数心有同感的读书人对人性卑劣</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社会黑暗的控诉</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endPar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r>
            </a:tbl>
          </a:graphicData>
        </a:graphic>
      </p:graphicFrame>
    </p:spTree>
  </p:cSld>
  <p:clrMapOvr>
    <a:masterClrMapping/>
  </p:clrMapOvr>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a:graphicFrameLocks noGrp="1"/>
          </p:cNvGraphicFramePr>
          <p:nvPr/>
        </p:nvGraphicFramePr>
        <p:xfrm>
          <a:off x="262281" y="1555772"/>
          <a:ext cx="8638540" cy="3429000"/>
        </p:xfrm>
        <a:graphic>
          <a:graphicData uri="http://schemas.openxmlformats.org/drawingml/2006/table">
            <a:tbl>
              <a:tblPr firstRow="1" bandRow="1">
                <a:tableStyleId>{5DA37D80-6434-44D0-A028-1B22A696006F}</a:tableStyleId>
              </a:tblPr>
              <a:tblGrid>
                <a:gridCol w="1207135"/>
                <a:gridCol w="7431405"/>
              </a:tblGrid>
              <a:tr h="3282775">
                <a:tc>
                  <a:txBody>
                    <a:bodyPr/>
                    <a:lstStyle/>
                    <a:p>
                      <a:pPr algn="ctr">
                        <a:lnSpc>
                          <a:spcPct val="150000"/>
                        </a:lnSpc>
                      </a:pPr>
                      <a:r>
                        <a:rPr lang="zh-CN" altLang="en-US" sz="2100" b="1" dirty="0" smtClean="0">
                          <a:latin typeface="Times New Roman" panose="02020603050405020304" pitchFamily="18" charset="0"/>
                          <a:ea typeface="微软雅黑" panose="020B0503020204020204" pitchFamily="34" charset="-122"/>
                          <a:cs typeface="Times New Roman" panose="02020603050405020304" pitchFamily="18" charset="0"/>
                        </a:rPr>
                        <a:t>艺术特色</a:t>
                      </a:r>
                      <a:endParaRPr lang="zh-CN" altLang="en-US" sz="2100" b="1" dirty="0">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c>
                  <a:txBody>
                    <a:bodyPr/>
                    <a:lstStyle/>
                    <a:p>
                      <a:pPr marL="0" marR="0" lvl="0" indent="0" algn="just" defTabSz="914400" rtl="0" eaLnBrk="1" fontAlgn="auto" latinLnBrk="0" hangingPunct="1">
                        <a:lnSpc>
                          <a:spcPct val="150000"/>
                        </a:lnSpc>
                        <a:spcBef>
                          <a:spcPts val="0"/>
                        </a:spcBef>
                        <a:spcAft>
                          <a:spcPts val="0"/>
                        </a:spcAft>
                        <a:buClrTx/>
                        <a:buSzTx/>
                        <a:buFontTx/>
                        <a:buNone/>
                        <a:defRPr/>
                      </a:pP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①结构</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这是一部短篇艺术与长篇艺术相结合的作品</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p>
                      <a:pPr marL="0" marR="0" lvl="0" indent="0" algn="just" defTabSz="914400" rtl="0" eaLnBrk="1" fontAlgn="auto" latinLnBrk="0" hangingPunct="1">
                        <a:lnSpc>
                          <a:spcPct val="150000"/>
                        </a:lnSpc>
                        <a:spcBef>
                          <a:spcPts val="0"/>
                        </a:spcBef>
                        <a:spcAft>
                          <a:spcPts val="0"/>
                        </a:spcAft>
                        <a:buClrTx/>
                        <a:buSzTx/>
                        <a:buFontTx/>
                        <a:buNone/>
                        <a:defRPr/>
                      </a:pP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②</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白描</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通过精确的白描</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写出“常见”“公然”“不以为奇”的人事的矛盾</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不和谐</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显示其蕴含的意义</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p>
                      <a:pPr marL="0" marR="0" lvl="0" indent="0" algn="just" defTabSz="914400" rtl="0" eaLnBrk="1" fontAlgn="auto" latinLnBrk="0" hangingPunct="1">
                        <a:lnSpc>
                          <a:spcPct val="150000"/>
                        </a:lnSpc>
                        <a:spcBef>
                          <a:spcPts val="0"/>
                        </a:spcBef>
                        <a:spcAft>
                          <a:spcPts val="0"/>
                        </a:spcAft>
                        <a:buClrTx/>
                        <a:buSzTx/>
                        <a:buFontTx/>
                        <a:buNone/>
                        <a:defRPr/>
                      </a:pP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③</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讽刺艺术</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通过不和谐的人和事进行婉曲而又锋利的讽刺</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p>
                      <a:pPr marL="0" marR="0" lvl="0" indent="0" algn="just" defTabSz="914400" rtl="0" eaLnBrk="1" fontAlgn="auto" latinLnBrk="0" hangingPunct="1">
                        <a:lnSpc>
                          <a:spcPct val="150000"/>
                        </a:lnSpc>
                        <a:spcBef>
                          <a:spcPts val="0"/>
                        </a:spcBef>
                        <a:spcAft>
                          <a:spcPts val="0"/>
                        </a:spcAft>
                        <a:buClrTx/>
                        <a:buSzTx/>
                        <a:buFontTx/>
                        <a:buNone/>
                        <a:defRPr/>
                      </a:pP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④</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美学风格</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具有悲喜交融的美学风格</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p>
                      <a:pPr marL="0" marR="0" lvl="0" indent="0" algn="just" defTabSz="914400" rtl="0" eaLnBrk="1" fontAlgn="auto" latinLnBrk="0" hangingPunct="1">
                        <a:lnSpc>
                          <a:spcPct val="150000"/>
                        </a:lnSpc>
                        <a:spcBef>
                          <a:spcPts val="0"/>
                        </a:spcBef>
                        <a:spcAft>
                          <a:spcPts val="0"/>
                        </a:spcAft>
                        <a:buClrTx/>
                        <a:buSzTx/>
                        <a:buFontTx/>
                        <a:buNone/>
                        <a:defRPr/>
                      </a:pP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⑤</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人物塑造</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以生活中的真人真事为原型</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加以艺术的锤炼</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使之成为具有典型意义的人物形象</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endPar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r>
            </a:tbl>
          </a:graphicData>
        </a:graphic>
      </p:graphicFrame>
    </p:spTree>
  </p:cSld>
  <p:clrMapOvr>
    <a:masterClrMapping/>
  </p:clrMapOvr>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62282" y="1544079"/>
            <a:ext cx="8639033" cy="57594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50000"/>
              </a:lnSpc>
            </a:pPr>
            <a:r>
              <a:rPr lang="zh-CN" altLang="en-US" sz="2100" b="1" dirty="0" smtClean="0">
                <a:latin typeface="Times New Roman" panose="02020603050405020304" pitchFamily="18" charset="0"/>
                <a:ea typeface="微软雅黑" panose="020B0503020204020204" pitchFamily="34" charset="-122"/>
                <a:cs typeface="Times New Roman" panose="02020603050405020304" pitchFamily="18" charset="0"/>
              </a:rPr>
              <a:t>（十二</a:t>
            </a:r>
            <a:r>
              <a:rPr lang="zh-CN" altLang="en-US" sz="2100" b="1" dirty="0">
                <a:latin typeface="Times New Roman" panose="02020603050405020304" pitchFamily="18" charset="0"/>
                <a:ea typeface="微软雅黑" panose="020B0503020204020204" pitchFamily="34" charset="-122"/>
                <a:cs typeface="Times New Roman" panose="02020603050405020304" pitchFamily="18" charset="0"/>
              </a:rPr>
              <a:t>）简</a:t>
            </a:r>
            <a:r>
              <a:rPr lang="en-US" altLang="zh-CN" sz="2100" b="1"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1" dirty="0">
                <a:latin typeface="Times New Roman" panose="02020603050405020304" pitchFamily="18" charset="0"/>
                <a:ea typeface="微软雅黑" panose="020B0503020204020204" pitchFamily="34" charset="-122"/>
                <a:cs typeface="Times New Roman" panose="02020603050405020304" pitchFamily="18" charset="0"/>
              </a:rPr>
              <a:t>爱</a:t>
            </a:r>
            <a:endParaRPr lang="zh-CN" altLang="zh-CN" sz="2100" b="1" dirty="0">
              <a:latin typeface="Times New Roman" panose="02020603050405020304" pitchFamily="18" charset="0"/>
              <a:ea typeface="微软雅黑" panose="020B0503020204020204" pitchFamily="34" charset="-122"/>
              <a:cs typeface="Times New Roman" panose="02020603050405020304" pitchFamily="18" charset="0"/>
            </a:endParaRPr>
          </a:p>
        </p:txBody>
      </p:sp>
      <p:graphicFrame>
        <p:nvGraphicFramePr>
          <p:cNvPr id="3" name="表格 2"/>
          <p:cNvGraphicFramePr>
            <a:graphicFrameLocks noGrp="1"/>
          </p:cNvGraphicFramePr>
          <p:nvPr/>
        </p:nvGraphicFramePr>
        <p:xfrm>
          <a:off x="262282" y="2124006"/>
          <a:ext cx="8638540" cy="3133725"/>
        </p:xfrm>
        <a:graphic>
          <a:graphicData uri="http://schemas.openxmlformats.org/drawingml/2006/table">
            <a:tbl>
              <a:tblPr firstRow="1" bandRow="1">
                <a:tableStyleId>{5DA37D80-6434-44D0-A028-1B22A696006F}</a:tableStyleId>
              </a:tblPr>
              <a:tblGrid>
                <a:gridCol w="1423035"/>
                <a:gridCol w="7215505"/>
              </a:tblGrid>
              <a:tr h="548640">
                <a:tc>
                  <a:txBody>
                    <a:bodyPr/>
                    <a:lstStyle/>
                    <a:p>
                      <a:pPr marL="0" marR="0" lvl="0" indent="0" algn="ctr" defTabSz="914400" rtl="0" eaLnBrk="1" fontAlgn="auto" latinLnBrk="0" hangingPunct="1">
                        <a:lnSpc>
                          <a:spcPct val="150000"/>
                        </a:lnSpc>
                        <a:spcBef>
                          <a:spcPts val="0"/>
                        </a:spcBef>
                        <a:spcAft>
                          <a:spcPts val="0"/>
                        </a:spcAft>
                        <a:buClrTx/>
                        <a:buSzTx/>
                        <a:buFontTx/>
                        <a:buNone/>
                        <a:defRPr/>
                      </a:pPr>
                      <a:r>
                        <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作者简介</a:t>
                      </a:r>
                      <a:endParaRPr lang="zh-CN" altLang="en-US" sz="21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c>
                  <a:txBody>
                    <a:bodyPr/>
                    <a:lstStyle/>
                    <a:p>
                      <a:pPr marL="0" marR="0" lvl="0" indent="0" algn="just" defTabSz="914400" rtl="0" eaLnBrk="1" fontAlgn="auto" latinLnBrk="0" hangingPunct="1">
                        <a:lnSpc>
                          <a:spcPct val="150000"/>
                        </a:lnSpc>
                        <a:spcBef>
                          <a:spcPts val="0"/>
                        </a:spcBef>
                        <a:spcAft>
                          <a:spcPts val="0"/>
                        </a:spcAft>
                        <a:buClrTx/>
                        <a:buSzTx/>
                        <a:buFontTx/>
                        <a:buNone/>
                        <a:defRPr/>
                      </a:pPr>
                      <a:r>
                        <a:rPr lang="zh-CN" altLang="en-US" sz="2100" b="0" kern="1200" dirty="0" smtClean="0">
                          <a:solidFill>
                            <a:srgbClr val="FF00FF"/>
                          </a:solidFill>
                          <a:effectLst/>
                          <a:latin typeface="Times New Roman" panose="02020603050405020304" pitchFamily="18" charset="0"/>
                          <a:ea typeface="微软雅黑" panose="020B0503020204020204" pitchFamily="34" charset="-122"/>
                          <a:cs typeface="Times New Roman" panose="02020603050405020304" pitchFamily="18" charset="0"/>
                        </a:rPr>
                        <a:t>夏洛蒂</a:t>
                      </a:r>
                      <a:r>
                        <a:rPr lang="en-US" altLang="zh-CN" sz="2100" b="0" kern="1200" dirty="0" smtClean="0">
                          <a:solidFill>
                            <a:srgbClr val="FF00FF"/>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rgbClr val="FF00FF"/>
                          </a:solidFill>
                          <a:effectLst/>
                          <a:latin typeface="Times New Roman" panose="02020603050405020304" pitchFamily="18" charset="0"/>
                          <a:ea typeface="微软雅黑" panose="020B0503020204020204" pitchFamily="34" charset="-122"/>
                          <a:cs typeface="Times New Roman" panose="02020603050405020304" pitchFamily="18" charset="0"/>
                        </a:rPr>
                        <a:t>勃朗特</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,19</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世纪</a:t>
                      </a:r>
                      <a:r>
                        <a:rPr lang="zh-CN" altLang="en-US" sz="2100" b="0" kern="1200" dirty="0" smtClean="0">
                          <a:solidFill>
                            <a:srgbClr val="FF00FF"/>
                          </a:solidFill>
                          <a:effectLst/>
                          <a:latin typeface="Times New Roman" panose="02020603050405020304" pitchFamily="18" charset="0"/>
                          <a:ea typeface="微软雅黑" panose="020B0503020204020204" pitchFamily="34" charset="-122"/>
                          <a:cs typeface="Times New Roman" panose="02020603050405020304" pitchFamily="18" charset="0"/>
                        </a:rPr>
                        <a:t>英国</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著名的女作家</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endPar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r>
              <a:tr h="2585085">
                <a:tc>
                  <a:txBody>
                    <a:bodyPr/>
                    <a:lstStyle/>
                    <a:p>
                      <a:pPr algn="ctr">
                        <a:lnSpc>
                          <a:spcPct val="150000"/>
                        </a:lnSpc>
                      </a:pPr>
                      <a:r>
                        <a:rPr lang="zh-CN" altLang="en-US" sz="2100" b="1" dirty="0" smtClean="0">
                          <a:latin typeface="Times New Roman" panose="02020603050405020304" pitchFamily="18" charset="0"/>
                          <a:ea typeface="微软雅黑" panose="020B0503020204020204" pitchFamily="34" charset="-122"/>
                          <a:cs typeface="Times New Roman" panose="02020603050405020304" pitchFamily="18" charset="0"/>
                        </a:rPr>
                        <a:t>作品简介</a:t>
                      </a:r>
                      <a:endParaRPr lang="zh-CN" altLang="en-US" sz="2100" b="1" dirty="0">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c>
                  <a:txBody>
                    <a:bodyPr/>
                    <a:lstStyle/>
                    <a:p>
                      <a:pPr marL="0" marR="0" lvl="0" indent="0" algn="just" defTabSz="914400" rtl="0" eaLnBrk="1" fontAlgn="auto" latinLnBrk="0" hangingPunct="1">
                        <a:lnSpc>
                          <a:spcPct val="150000"/>
                        </a:lnSpc>
                        <a:spcBef>
                          <a:spcPts val="0"/>
                        </a:spcBef>
                        <a:spcAft>
                          <a:spcPts val="0"/>
                        </a:spcAft>
                        <a:buClrTx/>
                        <a:buSzTx/>
                        <a:buFontTx/>
                        <a:buNone/>
                        <a:defRPr/>
                      </a:pP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该书讲述了一位从小变成孤儿的英国女子简</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爱</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在各种磨难中不断追求自由与尊严</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坚持自我</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最终获得幸福的故事</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小说引人入胜地展示了男女主人公曲折起伏的爱情经历</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歌颂了他们勇于摆脱一切旧习俗和偏见的精神</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作者成功塑造了一个敢于反抗</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敢于争取自由和平等地位的妇女形象</a:t>
                      </a:r>
                      <a:r>
                        <a:rPr lang="en-US" altLang="zh-CN"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endParaRPr lang="zh-CN" altLang="en-US" sz="2100" b="0"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34290" marB="34290" anchor="ctr"/>
                </a:tc>
              </a:tr>
            </a:tbl>
          </a:graphicData>
        </a:graphic>
      </p:graphicFrame>
    </p:spTree>
  </p:cSld>
  <p:clrMapOvr>
    <a:masterClrMapping/>
  </p:clrMapOvr>
  <p:timing>
    <p:tnLst>
      <p:par>
        <p:cTn id="1" dur="indefinite" restart="never" nodeType="tmRoot"/>
      </p:par>
    </p:tnLst>
  </p:timing>
</p:sld>
</file>

<file path=ppt/theme/theme1.xml><?xml version="1.0" encoding="utf-8"?>
<a:theme xmlns:a="http://schemas.openxmlformats.org/drawingml/2006/main" name="默认设计模板">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7B7E5"/>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
        <a:dk1>
          <a:srgbClr val="000000"/>
        </a:dk1>
        <a:lt1>
          <a:srgbClr val="DEF6F1"/>
        </a:lt1>
        <a:dk2>
          <a:srgbClr val="000000"/>
        </a:dk2>
        <a:lt2>
          <a:srgbClr val="969696"/>
        </a:lt2>
        <a:accent1>
          <a:srgbClr val="FFFFFF"/>
        </a:accent1>
        <a:accent2>
          <a:srgbClr val="8DC6FF"/>
        </a:accent2>
        <a:accent3>
          <a:srgbClr val="EBFAF7"/>
        </a:accent3>
        <a:accent4>
          <a:srgbClr val="000000"/>
        </a:accent4>
        <a:accent5>
          <a:srgbClr val="FFFFFF"/>
        </a:accent5>
        <a:accent6>
          <a:srgbClr val="7EB1E5"/>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7B7"/>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
        <a:dk1>
          <a:srgbClr val="FFFFFF"/>
        </a:dk1>
        <a:lt1>
          <a:srgbClr val="008080"/>
        </a:lt1>
        <a:dk2>
          <a:srgbClr val="FFFF99"/>
        </a:dk2>
        <a:lt2>
          <a:srgbClr val="005A58"/>
        </a:lt2>
        <a:accent1>
          <a:srgbClr val="006462"/>
        </a:accent1>
        <a:accent2>
          <a:srgbClr val="6D6FC7"/>
        </a:accent2>
        <a:accent3>
          <a:srgbClr val="AAC1C1"/>
        </a:accent3>
        <a:accent4>
          <a:srgbClr val="DCDCDC"/>
        </a:accent4>
        <a:accent5>
          <a:srgbClr val="AAB8B8"/>
        </a:accent5>
        <a:accent6>
          <a:srgbClr val="6163B2"/>
        </a:accent6>
        <a:hlink>
          <a:srgbClr val="00FFFF"/>
        </a:hlink>
        <a:folHlink>
          <a:srgbClr val="00FF00"/>
        </a:folHlink>
      </a:clrScheme>
      <a:clrMap bg1="lt1" tx1="dk1" bg2="lt2" tx2="dk2" accent1="accent1" accent2="accent2" accent3="accent3" accent4="accent4" accent5="accent5" accent6="accent6" hlink="hlink" folHlink="folHlink"/>
    </a:extraClrScheme>
    <a:extraClrScheme>
      <a:clrScheme name="">
        <a:dk1>
          <a:srgbClr val="FFFFFF"/>
        </a:dk1>
        <a:lt1>
          <a:srgbClr val="800000"/>
        </a:lt1>
        <a:dk2>
          <a:srgbClr val="DFD293"/>
        </a:dk2>
        <a:lt2>
          <a:srgbClr val="5C1F00"/>
        </a:lt2>
        <a:accent1>
          <a:srgbClr val="CC3300"/>
        </a:accent1>
        <a:accent2>
          <a:srgbClr val="BE7960"/>
        </a:accent2>
        <a:accent3>
          <a:srgbClr val="C1AAAA"/>
        </a:accent3>
        <a:accent4>
          <a:srgbClr val="DCDCDC"/>
        </a:accent4>
        <a:accent5>
          <a:srgbClr val="E2ADAA"/>
        </a:accent5>
        <a:accent6>
          <a:srgbClr val="AA6C55"/>
        </a:accent6>
        <a:hlink>
          <a:srgbClr val="FFFF99"/>
        </a:hlink>
        <a:folHlink>
          <a:srgbClr val="D3A219"/>
        </a:folHlink>
      </a:clrScheme>
      <a:clrMap bg1="lt1" tx1="dk1" bg2="lt2" tx2="dk2" accent1="accent1" accent2="accent2" accent3="accent3" accent4="accent4" accent5="accent5" accent6="accent6" hlink="hlink" folHlink="folHlink"/>
    </a:extraClrScheme>
    <a:extraClrScheme>
      <a:clrScheme name="">
        <a:dk1>
          <a:srgbClr val="FFFFFF"/>
        </a:dk1>
        <a:lt1>
          <a:srgbClr val="000099"/>
        </a:lt1>
        <a:dk2>
          <a:srgbClr val="CCFFFF"/>
        </a:dk2>
        <a:lt2>
          <a:srgbClr val="003366"/>
        </a:lt2>
        <a:accent1>
          <a:srgbClr val="3366CC"/>
        </a:accent1>
        <a:accent2>
          <a:srgbClr val="00B000"/>
        </a:accent2>
        <a:accent3>
          <a:srgbClr val="AAAACA"/>
        </a:accent3>
        <a:accent4>
          <a:srgbClr val="DCDCDC"/>
        </a:accent4>
        <a:accent5>
          <a:srgbClr val="ADB9E2"/>
        </a:accent5>
        <a:accent6>
          <a:srgbClr val="009D00"/>
        </a:accent6>
        <a:hlink>
          <a:srgbClr val="66CCFF"/>
        </a:hlink>
        <a:folHlink>
          <a:srgbClr val="FFE701"/>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E3EBF1"/>
        </a:dk2>
        <a:lt2>
          <a:srgbClr val="336699"/>
        </a:lt2>
        <a:accent1>
          <a:srgbClr val="003399"/>
        </a:accent1>
        <a:accent2>
          <a:srgbClr val="468A4B"/>
        </a:accent2>
        <a:accent3>
          <a:srgbClr val="AAAAAA"/>
        </a:accent3>
        <a:accent4>
          <a:srgbClr val="DCDCDC"/>
        </a:accent4>
        <a:accent5>
          <a:srgbClr val="AAADCA"/>
        </a:accent5>
        <a:accent6>
          <a:srgbClr val="3E7B43"/>
        </a:accent6>
        <a:hlink>
          <a:srgbClr val="66CCFF"/>
        </a:hlink>
        <a:folHlink>
          <a:srgbClr val="F0E500"/>
        </a:folHlink>
      </a:clrScheme>
      <a:clrMap bg1="lt1" tx1="dk1" bg2="lt2" tx2="dk2" accent1="accent1" accent2="accent2" accent3="accent3" accent4="accent4" accent5="accent5" accent6="accent6" hlink="hlink" folHlink="folHlink"/>
    </a:extraClrScheme>
    <a:extraClrScheme>
      <a:clrScheme name="">
        <a:dk1>
          <a:srgbClr val="FFFFFF"/>
        </a:dk1>
        <a:lt1>
          <a:srgbClr val="686B5D"/>
        </a:lt1>
        <a:dk2>
          <a:srgbClr val="D1D1CB"/>
        </a:dk2>
        <a:lt2>
          <a:srgbClr val="777777"/>
        </a:lt2>
        <a:accent1>
          <a:srgbClr val="909082"/>
        </a:accent1>
        <a:accent2>
          <a:srgbClr val="809EA8"/>
        </a:accent2>
        <a:accent3>
          <a:srgbClr val="B9BAB6"/>
        </a:accent3>
        <a:accent4>
          <a:srgbClr val="DCDCDC"/>
        </a:accent4>
        <a:accent5>
          <a:srgbClr val="C7C7C1"/>
        </a:accent5>
        <a:accent6>
          <a:srgbClr val="728D96"/>
        </a:accent6>
        <a:hlink>
          <a:srgbClr val="FFCC66"/>
        </a:hlink>
        <a:folHlink>
          <a:srgbClr val="E9DCB9"/>
        </a:folHlink>
      </a:clrScheme>
      <a:clrMap bg1="lt1" tx1="dk1" bg2="lt2" tx2="dk2" accent1="accent1" accent2="accent2" accent3="accent3" accent4="accent4" accent5="accent5" accent6="accent6" hlink="hlink" folHlink="folHlink"/>
    </a:extraClrScheme>
    <a:extraClrScheme>
      <a:clrScheme name="">
        <a:dk1>
          <a:srgbClr val="FFFFFF"/>
        </a:dk1>
        <a:lt1>
          <a:srgbClr val="666699"/>
        </a:lt1>
        <a:dk2>
          <a:srgbClr val="FFFFFF"/>
        </a:dk2>
        <a:lt2>
          <a:srgbClr val="3E3E5C"/>
        </a:lt2>
        <a:accent1>
          <a:srgbClr val="60597B"/>
        </a:accent1>
        <a:accent2>
          <a:srgbClr val="6666FF"/>
        </a:accent2>
        <a:accent3>
          <a:srgbClr val="B9B9CA"/>
        </a:accent3>
        <a:accent4>
          <a:srgbClr val="DCDCDC"/>
        </a:accent4>
        <a:accent5>
          <a:srgbClr val="B7B5BF"/>
        </a:accent5>
        <a:accent6>
          <a:srgbClr val="5B5BE5"/>
        </a:accent6>
        <a:hlink>
          <a:srgbClr val="99CCFF"/>
        </a:hlink>
        <a:folHlink>
          <a:srgbClr val="FFFF99"/>
        </a:folHlink>
      </a:clrScheme>
      <a:clrMap bg1="lt1" tx1="dk1" bg2="lt2" tx2="dk2" accent1="accent1" accent2="accent2" accent3="accent3" accent4="accent4" accent5="accent5" accent6="accent6" hlink="hlink" folHlink="folHlink"/>
    </a:extraClrScheme>
    <a:extraClrScheme>
      <a:clrScheme name="">
        <a:dk1>
          <a:srgbClr val="FFFFFF"/>
        </a:dk1>
        <a:lt1>
          <a:srgbClr val="523E26"/>
        </a:lt1>
        <a:dk2>
          <a:srgbClr val="DFC08D"/>
        </a:dk2>
        <a:lt2>
          <a:srgbClr val="2D2015"/>
        </a:lt2>
        <a:accent1>
          <a:srgbClr val="8C7B70"/>
        </a:accent1>
        <a:accent2>
          <a:srgbClr val="8F5F2F"/>
        </a:accent2>
        <a:accent3>
          <a:srgbClr val="B3AFAB"/>
        </a:accent3>
        <a:accent4>
          <a:srgbClr val="DCDCDC"/>
        </a:accent4>
        <a:accent5>
          <a:srgbClr val="C5BFBC"/>
        </a:accent5>
        <a:accent6>
          <a:srgbClr val="805529"/>
        </a:accent6>
        <a:hlink>
          <a:srgbClr val="CCB400"/>
        </a:hlink>
        <a:folHlink>
          <a:srgbClr val="8C9EA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Cambria-Calibri">
      <a:majorFont>
        <a:latin typeface="Cambria"/>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20758</Words>
  <Application>WPS 演示</Application>
  <PresentationFormat>在屏幕上显示</PresentationFormat>
  <Paragraphs>1405</Paragraphs>
  <Slides>116</Slides>
  <Notes>1</Notes>
  <HiddenSlides>0</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116</vt:i4>
      </vt:variant>
    </vt:vector>
  </HeadingPairs>
  <TitlesOfParts>
    <vt:vector size="123" baseType="lpstr">
      <vt:lpstr>Arial</vt:lpstr>
      <vt:lpstr>宋体</vt:lpstr>
      <vt:lpstr>Wingdings</vt:lpstr>
      <vt:lpstr>Calibri</vt:lpstr>
      <vt:lpstr>Times New Roman</vt:lpstr>
      <vt:lpstr>微软雅黑</vt:lpstr>
      <vt:lpstr>默认设计模板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Administrator</dc:creator>
  <cp:lastModifiedBy>编辑资料-刘洁</cp:lastModifiedBy>
  <cp:revision>54</cp:revision>
  <dcterms:created xsi:type="dcterms:W3CDTF">2017-03-15T04:23:48Z</dcterms:created>
  <dcterms:modified xsi:type="dcterms:W3CDTF">2020-02-24T05:05:27Z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2052-11.1.0.9209</vt:lpwstr>
  </property>
</Properties>
</file>