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26" r:id="rId4"/>
    <p:sldId id="670" r:id="rId5"/>
    <p:sldId id="671" r:id="rId6"/>
    <p:sldId id="672" r:id="rId7"/>
    <p:sldId id="677" r:id="rId8"/>
    <p:sldId id="679" r:id="rId9"/>
    <p:sldId id="704" r:id="rId10"/>
    <p:sldId id="705" r:id="rId11"/>
    <p:sldId id="706" r:id="rId12"/>
    <p:sldId id="707" r:id="rId13"/>
    <p:sldId id="708" r:id="rId14"/>
    <p:sldId id="709" r:id="rId15"/>
    <p:sldId id="710" r:id="rId16"/>
    <p:sldId id="711" r:id="rId17"/>
    <p:sldId id="712" r:id="rId18"/>
    <p:sldId id="713" r:id="rId19"/>
    <p:sldId id="717" r:id="rId20"/>
    <p:sldId id="714" r:id="rId21"/>
    <p:sldId id="715" r:id="rId22"/>
    <p:sldId id="702" r:id="rId23"/>
    <p:sldId id="716" r:id="rId24"/>
    <p:sldId id="718" r:id="rId25"/>
    <p:sldId id="719" r:id="rId26"/>
    <p:sldId id="724" r:id="rId27"/>
    <p:sldId id="725" r:id="rId28"/>
    <p:sldId id="720" r:id="rId29"/>
    <p:sldId id="721" r:id="rId30"/>
    <p:sldId id="722" r:id="rId31"/>
    <p:sldId id="723" r:id="rId32"/>
    <p:sldId id="688" r:id="rId33"/>
    <p:sldId id="726" r:id="rId34"/>
    <p:sldId id="727" r:id="rId35"/>
    <p:sldId id="729" r:id="rId36"/>
    <p:sldId id="687" r:id="rId37"/>
    <p:sldId id="689" r:id="rId38"/>
    <p:sldId id="690" r:id="rId39"/>
    <p:sldId id="691" r:id="rId40"/>
    <p:sldId id="692" r:id="rId41"/>
    <p:sldId id="694" r:id="rId42"/>
    <p:sldId id="695" r:id="rId43"/>
    <p:sldId id="696" r:id="rId44"/>
    <p:sldId id="730" r:id="rId45"/>
    <p:sldId id="697" r:id="rId46"/>
    <p:sldId id="698" r:id="rId47"/>
  </p:sldIdLst>
  <p:sldSz cx="12192000" cy="6858000"/>
  <p:notesSz cx="6858000" cy="9144000"/>
  <p:embeddedFontLst>
    <p:embeddedFont>
      <p:font typeface="Calibri" panose="020B0604020202020204" charset="0"/>
      <p:regular r:id="rId49"/>
      <p:bold r:id="rId50"/>
      <p:italic r:id="rId51"/>
      <p:boldItalic r:id="rId52"/>
    </p:embeddedFont>
    <p:embeddedFont>
      <p:font typeface="楷体" panose="02010609060101010101" pitchFamily="49" charset="-122"/>
      <p:regular r:id="rId53"/>
    </p:embeddedFont>
    <p:embeddedFont>
      <p:font typeface="微软雅黑" panose="020B0503020204020204" pitchFamily="34" charset="-122"/>
      <p:regular r:id="rId54"/>
      <p:bold r:id="rId55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>
          <p15:clr>
            <a:srgbClr val="A4A3A4"/>
          </p15:clr>
        </p15:guide>
        <p15:guide id="2" pos="403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44" y="40"/>
      </p:cViewPr>
      <p:guideLst>
        <p:guide orient="horz" pos="2976"/>
        <p:guide pos="40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tags" Target="tags/tag7.xml" /><Relationship Id="rId49" Type="http://schemas.openxmlformats.org/officeDocument/2006/relationships/font" Target="fonts/font1.fntdata" /><Relationship Id="rId5" Type="http://schemas.openxmlformats.org/officeDocument/2006/relationships/slide" Target="slides/slide2.xml" /><Relationship Id="rId50" Type="http://schemas.openxmlformats.org/officeDocument/2006/relationships/font" Target="fonts/font2.fntdata" /><Relationship Id="rId51" Type="http://schemas.openxmlformats.org/officeDocument/2006/relationships/font" Target="fonts/font3.fntdata" /><Relationship Id="rId52" Type="http://schemas.openxmlformats.org/officeDocument/2006/relationships/font" Target="fonts/font4.fntdata" /><Relationship Id="rId53" Type="http://schemas.openxmlformats.org/officeDocument/2006/relationships/font" Target="fonts/font5.fntdata" /><Relationship Id="rId54" Type="http://schemas.openxmlformats.org/officeDocument/2006/relationships/font" Target="fonts/font6.fntdata" /><Relationship Id="rId55" Type="http://schemas.openxmlformats.org/officeDocument/2006/relationships/font" Target="fonts/font7.fntdata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83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65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13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9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55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53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460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1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588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30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57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944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355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1772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67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335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586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05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39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101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71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6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46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79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187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png" /><Relationship Id="rId4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6.png" /><Relationship Id="rId4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43.xml" TargetMode="Internal" /><Relationship Id="rId11" Type="http://schemas.openxmlformats.org/officeDocument/2006/relationships/tags" Target="../tags/tag6.xml" /><Relationship Id="rId12" Type="http://schemas.openxmlformats.org/officeDocument/2006/relationships/slide" Target="slide26.xml" TargetMode="Interna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slide" Target="slide29.xml" TargetMode="Internal" /><Relationship Id="rId7" Type="http://schemas.openxmlformats.org/officeDocument/2006/relationships/tags" Target="../tags/tag4.xml" /><Relationship Id="rId8" Type="http://schemas.openxmlformats.org/officeDocument/2006/relationships/slide" Target="slide4.xml" TargetMode="Internal" /><Relationship Id="rId9" Type="http://schemas.openxmlformats.org/officeDocument/2006/relationships/tags" Target="../tags/tag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0.png" /><Relationship Id="rId4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0.png" /><Relationship Id="rId4" Type="http://schemas.openxmlformats.org/officeDocument/2006/relationships/image" Target="../media/image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slide" Target="slide2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slide" Target="slide2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slide" Target="slide2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2184921" y="2035492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写作：审题立意</a:t>
            </a:r>
            <a:endParaRPr lang="zh-CN" altLang="en-US"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版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九年级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（下）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0640" y="657860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审题都审什么内容呢？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53745" y="1755775"/>
            <a:ext cx="4827270" cy="58356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审文章体裁——看标记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2339340"/>
            <a:ext cx="11105461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注意文题中表明文体的标志词语。</a:t>
            </a: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题中含“记”“忆”“访”“传”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“纪事”“赞”“颂”</a:t>
            </a:r>
            <a:endParaRPr lang="en-US" altLang="zh-CN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“歌”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“抒怀”“畅想”等词语，即写记叙文或抒情散文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   </a:t>
            </a:r>
            <a:endParaRPr lang="en-US" altLang="zh-CN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乡忆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柏树颂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江陵游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300" y="5001579"/>
            <a:ext cx="10940208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题中含“议”“论”“说”“谈”“辩”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“驳”“评”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“感”“看法”“启示”“谈起”等词语，即写议论文。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0640" y="657860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审题都审什么内容呢？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53745" y="1755775"/>
            <a:ext cx="4827270" cy="58356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审文章体裁——看标记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2339340"/>
            <a:ext cx="1120076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遇到没有标志词的文题，可以通过试加标志词的办法辨明文体，也可以从文题的含义发现它对文体的要求。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一般来说，以时间、地点、人物、事件为题的，要写记叙文，如《难忘的一天</a:t>
            </a:r>
            <a:r>
              <a:rPr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班级见闻</a:t>
            </a:r>
            <a:r>
              <a:rPr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我和同桌》等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要求阐发某种主张、论述某个道理的题目，要写议论文，如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《努力是成功的阶梯》《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扶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不扶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等。这些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题目，或展示出论题，或直接点明论点，都是不难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辨明的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6" name="组合 6"/>
          <p:cNvGrpSpPr/>
          <p:nvPr/>
        </p:nvGrpSpPr>
        <p:grpSpPr>
          <a:xfrm>
            <a:off x="646983" y="1464494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4146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如何审题呢？</a:t>
              </a:r>
              <a:endParaRPr kumimoji="1" 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3095" y="2377440"/>
            <a:ext cx="5478780" cy="20612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不同类型的作文当有不同的审题之法，我们要分类来分析。</a:t>
            </a:r>
          </a:p>
        </p:txBody>
      </p:sp>
      <p:pic>
        <p:nvPicPr>
          <p:cNvPr id="2" name="图片 1" descr="世界读书日看书插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205" y="1365885"/>
            <a:ext cx="4745355" cy="4745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" y="96139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</a:rPr>
              <a:t>1.命题作文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1645285"/>
            <a:ext cx="1120076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)捕捉题眼，推敲限定词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“题眼”是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目的灵魂。抓住了题眼，就抓住了题目的核心与重点。有些题目会设置一些限定条件，这些限定条件往往确定了题材的范围或者写作的注意点，千万不可忽视。以《冬天的回忆》为例:“回忆”是“题眼”，写作时要侧重记叙回忆中的人或事对自己的触动。“冬天”是限定词，文章的内容要是冬天发生的，并由“ 冬天”的内容引申</a:t>
            </a:r>
            <a:r>
              <a:rPr 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开去。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6317" y="961390"/>
            <a:ext cx="2666542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</a:rPr>
              <a:t>1.命题作文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1645285"/>
            <a:ext cx="11200765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)挖掘题目的内涵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有些作文题目中的词语除了具有表面意义之外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还具有某种深刻含义，对于这类文题要仔细寻找其背后隐含的深刻意义。例如《风景》，仅仅理解为“清风明月”“奇山异水”之类的自然风光固然可行，但若</a:t>
            </a:r>
            <a:r>
              <a:rPr 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深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</a:t>
            </a:r>
            <a:r>
              <a:rPr 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探究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，将其理解为“美好的心灵、操守、社会风尚”等人文风景，则更有意义。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" y="96139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</a:rPr>
              <a:t>1.命题作文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1632585"/>
            <a:ext cx="11226647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)半命题作文的补题需讲究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补题时，所补内容要符合汉语语法习惯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要积极、健康、向上；要兼顾文章体裁；要兼顾新颖性。如《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我要对你说》这一作文题，如果写“爸爸”“妈妈”“朋友”之类，则显得普通；但如果写“孔子”，另辟蹊径，将两千多年前的孔子作为倾诉的对象，就显得新颖别致。题目醒目，立意新颖，作文才能出彩。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" y="922655"/>
            <a:ext cx="4584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2.材料作文(话题作文)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300" y="1632585"/>
            <a:ext cx="112007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)要准确把握材料内涵。读懂材料、把握中心是写作的重要前提。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)有些材料作文，材料中的语句常常蕴含着命题者的褒贬情感，必须充分捕捉这些语言信息，细致体会命题者的感情倾向，并根据命题者的感情倾向确立最佳的立意角度。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1" name="组合 6"/>
          <p:cNvGrpSpPr/>
          <p:nvPr/>
        </p:nvGrpSpPr>
        <p:grpSpPr>
          <a:xfrm>
            <a:off x="646983" y="1464494"/>
            <a:ext cx="3005455" cy="679450"/>
            <a:chOff x="1230" y="3500"/>
            <a:chExt cx="4733" cy="1070"/>
          </a:xfrm>
        </p:grpSpPr>
        <p:pic>
          <p:nvPicPr>
            <p:cNvPr id="13" name="图片 12" descr="2222_副本"/>
            <p:cNvPicPr>
              <a:picLocks noChangeAspect="1"/>
            </p:cNvPicPr>
            <p:nvPr/>
          </p:nvPicPr>
          <p:blipFill>
            <a:blip r:embed="rId2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4" name="文本框 5"/>
            <p:cNvSpPr txBox="1"/>
            <p:nvPr/>
          </p:nvSpPr>
          <p:spPr>
            <a:xfrm>
              <a:off x="1608" y="3558"/>
              <a:ext cx="4183" cy="92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什么是立意？</a:t>
              </a:r>
              <a:endParaRPr kumimoji="1" 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47065" y="2679065"/>
            <a:ext cx="6679152" cy="230832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就是确定文章的主题（中心思想、中心论点）, “意”就是作者思想感情和写作意图在文章里的集中体现。</a:t>
            </a:r>
          </a:p>
        </p:txBody>
      </p:sp>
      <p:pic>
        <p:nvPicPr>
          <p:cNvPr id="3" name="图片 2" descr="5e4ff6d44b35f15822988369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217" y="1501324"/>
            <a:ext cx="4401820" cy="4401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330257" y="672454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立意都有哪些要求呢？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7670" y="1726687"/>
            <a:ext cx="1137348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正确、积极。正确的含义有两个：一是思想内容正确，能准确、全面地揭示事物发展的客观规律；二是切题，完全符合题目的要求。积极是指文章要肯定真善美，批评假恶丑，给人以向上的力量。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7669" y="4290847"/>
            <a:ext cx="1137348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鲜明、集中。鲜明是指肯定什么、否定什么、赞成什么、反对什么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态度要明确。集中是指一篇文章只有一个中心，中心的表达要明确、突出。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41675" y="729034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立意都有哪些要求呢？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2620" y="1795780"/>
            <a:ext cx="109067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深刻、新颖。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深刻是指能够透过现象深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</a:t>
            </a:r>
            <a:r>
              <a:rPr lang="en-US" altLang="zh-CN" sz="320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到事物本质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对读者有启发。新颖是指能够提出新的观念、新的见解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或能够运用新的材料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给人以新的启迪、新的感受。</a:t>
            </a:r>
          </a:p>
        </p:txBody>
      </p:sp>
      <p:pic>
        <p:nvPicPr>
          <p:cNvPr id="3" name="图片 2" descr="矢量原创双层家居摆放整齐阅读简约书架"/>
          <p:cNvPicPr>
            <a:picLocks noChangeAspect="1"/>
          </p:cNvPicPr>
          <p:nvPr/>
        </p:nvPicPr>
        <p:blipFill>
          <a:blip r:embed="rId4"/>
          <a:srcRect t="22528" b="29386"/>
          <a:stretch>
            <a:fillRect/>
          </a:stretch>
        </p:blipFill>
        <p:spPr>
          <a:xfrm>
            <a:off x="6443980" y="4102735"/>
            <a:ext cx="5324475" cy="2560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9842" y="630590"/>
            <a:ext cx="7937851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3" name="chenying0907 1"/>
          <p:cNvGrpSpPr/>
          <p:nvPr/>
        </p:nvGrpSpPr>
        <p:grpSpPr>
          <a:xfrm>
            <a:off x="1528737" y="2194661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action="ppaction://hlinkshowjump?jump=nextslide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写作目</a:t>
              </a:r>
              <a:r>
                <a:rPr lang="zh-CN" altLang="en-US">
                  <a:solidFill>
                    <a:srgbClr val="5F7797"/>
                  </a:solidFill>
                </a:rPr>
                <a:t>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528737" y="5000692"/>
            <a:ext cx="3028266" cy="645160"/>
            <a:chOff x="6530072" y="2331791"/>
            <a:chExt cx="3028266" cy="645160"/>
          </a:xfrm>
        </p:grpSpPr>
        <p:sp>
          <p:nvSpPr>
            <p:cNvPr id="7" name="文本框 20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佳作展台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04</a:t>
              </a:r>
            </a:p>
          </p:txBody>
        </p:sp>
      </p:grpSp>
      <p:grpSp>
        <p:nvGrpSpPr>
          <p:cNvPr id="9" name="chenying0907 2"/>
          <p:cNvGrpSpPr/>
          <p:nvPr/>
        </p:nvGrpSpPr>
        <p:grpSpPr>
          <a:xfrm>
            <a:off x="1528737" y="3106487"/>
            <a:ext cx="3028266" cy="645160"/>
            <a:chOff x="6530072" y="2331791"/>
            <a:chExt cx="3028266" cy="645160"/>
          </a:xfrm>
        </p:grpSpPr>
        <p:sp>
          <p:nvSpPr>
            <p:cNvPr id="10" name="文本框 20">
              <a:hlinkClick r:id="rId8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写作导航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grpSp>
        <p:nvGrpSpPr>
          <p:cNvPr id="15" name="chenying0907 2"/>
          <p:cNvGrpSpPr/>
          <p:nvPr/>
        </p:nvGrpSpPr>
        <p:grpSpPr>
          <a:xfrm>
            <a:off x="5037112" y="2194627"/>
            <a:ext cx="3028266" cy="645160"/>
            <a:chOff x="6530072" y="2331791"/>
            <a:chExt cx="3028266" cy="645160"/>
          </a:xfrm>
        </p:grpSpPr>
        <p:sp>
          <p:nvSpPr>
            <p:cNvPr id="16" name="文本框 20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真题演练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05</a:t>
              </a:r>
            </a:p>
          </p:txBody>
        </p:sp>
      </p:grpSp>
      <p:grpSp>
        <p:nvGrpSpPr>
          <p:cNvPr id="18" name="chenying0907 2"/>
          <p:cNvGrpSpPr/>
          <p:nvPr/>
        </p:nvGrpSpPr>
        <p:grpSpPr>
          <a:xfrm>
            <a:off x="1528737" y="4053272"/>
            <a:ext cx="3028266" cy="645160"/>
            <a:chOff x="6530072" y="2331791"/>
            <a:chExt cx="3028266" cy="645160"/>
          </a:xfrm>
        </p:grpSpPr>
        <p:sp>
          <p:nvSpPr>
            <p:cNvPr id="19" name="文本框 20">
              <a:hlinkClick r:id="rId12" action="ppaction://hlinksldjump"/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写作实践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6" name="组合 6"/>
          <p:cNvGrpSpPr/>
          <p:nvPr/>
        </p:nvGrpSpPr>
        <p:grpSpPr>
          <a:xfrm>
            <a:off x="596818" y="770439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3503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立意的方法</a:t>
              </a:r>
            </a:p>
          </p:txBody>
        </p:sp>
      </p:grpSp>
      <p:sp>
        <p:nvSpPr>
          <p:cNvPr id="2" name="Text Box 2"/>
          <p:cNvSpPr txBox="1"/>
          <p:nvPr/>
        </p:nvSpPr>
        <p:spPr>
          <a:xfrm>
            <a:off x="681673" y="1617663"/>
            <a:ext cx="8191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1.顺势立意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96900" y="2346960"/>
            <a:ext cx="1101725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针对材料中某个含有积极因素的人、事、观点或内容，顺势拓展开来，确定自己写作的方向和角度。这种立意方法一般直接表达自己的认识和感受，思路清晰简洁，不拐弯抹角，符合人们认识和理解事物的普遍规律。这一类立意法包括由表及里、由因到果或由果到因、按时间顺序拓展、由地点向外拓展、由情景拓展等多种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6" name="组合 6"/>
          <p:cNvGrpSpPr/>
          <p:nvPr/>
        </p:nvGrpSpPr>
        <p:grpSpPr>
          <a:xfrm>
            <a:off x="596818" y="770439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3503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立意的方法</a:t>
              </a:r>
            </a:p>
          </p:txBody>
        </p:sp>
      </p:grpSp>
      <p:sp>
        <p:nvSpPr>
          <p:cNvPr id="2" name="Text Box 2"/>
          <p:cNvSpPr txBox="1"/>
          <p:nvPr/>
        </p:nvSpPr>
        <p:spPr>
          <a:xfrm>
            <a:off x="681673" y="1617663"/>
            <a:ext cx="8191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E04236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E04236"/>
                </a:solidFill>
                <a:sym typeface="+mn-ea"/>
              </a:rPr>
              <a:t>.变向立意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96900" y="2346960"/>
            <a:ext cx="110172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不顺着题目中本有的意义进行思考，而是从其他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方向思考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。例如，逆向立意，从题目中思想的对立面去思考，确定中心；再如，辩证分析，一分为二地看问题，多角度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全面地分析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问题，确定中心。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6" name="组合 6"/>
          <p:cNvGrpSpPr/>
          <p:nvPr/>
        </p:nvGrpSpPr>
        <p:grpSpPr>
          <a:xfrm>
            <a:off x="596818" y="770439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3503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立意的方法</a:t>
              </a:r>
            </a:p>
          </p:txBody>
        </p:sp>
      </p:grpSp>
      <p:sp>
        <p:nvSpPr>
          <p:cNvPr id="2" name="Text Box 2"/>
          <p:cNvSpPr txBox="1"/>
          <p:nvPr/>
        </p:nvSpPr>
        <p:spPr>
          <a:xfrm>
            <a:off x="681673" y="1617663"/>
            <a:ext cx="8191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E04236"/>
                </a:solidFill>
                <a:sym typeface="+mn-ea"/>
              </a:rPr>
              <a:t>3.</a:t>
            </a:r>
            <a:r>
              <a:rPr lang="zh-CN" altLang="en-US" sz="3200" b="1">
                <a:solidFill>
                  <a:srgbClr val="E04236"/>
                </a:solidFill>
                <a:sym typeface="+mn-ea"/>
              </a:rPr>
              <a:t>以小见大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96900" y="2346960"/>
            <a:ext cx="11017250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就是以小题材表现大主题的方法。生活中有些材料看似很平常，但却包含了深刻的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意义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善于透过现象发现本质，把小题材放到广阔的社会及历史背景面前，并深入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一个小的角度、一个小的侧面切入，把话题落实到具体的人、事、物和场景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“小”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是现象，“大”是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本质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能收到意想不到的艺术效果。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2" name="Text Box 2"/>
          <p:cNvSpPr txBox="1"/>
          <p:nvPr/>
        </p:nvSpPr>
        <p:spPr>
          <a:xfrm>
            <a:off x="681673" y="1617663"/>
            <a:ext cx="8191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E04236"/>
                </a:solidFill>
                <a:sym typeface="+mn-ea"/>
              </a:rPr>
              <a:t>4.</a:t>
            </a:r>
            <a:r>
              <a:rPr lang="zh-CN" altLang="en-US" sz="3200" b="1">
                <a:solidFill>
                  <a:srgbClr val="E04236"/>
                </a:solidFill>
                <a:sym typeface="+mn-ea"/>
              </a:rPr>
              <a:t>化虚为实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96900" y="2346960"/>
            <a:ext cx="1101725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运用借物抒情的方式，化生活为自然，托物言志。例如，半命题作文《一段____的旅程》，可以从“实”立意，写一段真实的旅程，表达自己从中获得的感动、收获；也可以从“虚”立意，写成长的旅程、想象的旅程等。</a:t>
            </a:r>
          </a:p>
        </p:txBody>
      </p:sp>
      <p:grpSp>
        <p:nvGrpSpPr>
          <p:cNvPr id="16" name="组合 6"/>
          <p:cNvGrpSpPr/>
          <p:nvPr/>
        </p:nvGrpSpPr>
        <p:grpSpPr>
          <a:xfrm>
            <a:off x="596818" y="770439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3503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立意的方法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026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写作要求</a:t>
            </a:r>
          </a:p>
        </p:txBody>
      </p:sp>
      <p:sp>
        <p:nvSpPr>
          <p:cNvPr id="8" name="矩形 7"/>
          <p:cNvSpPr/>
          <p:nvPr/>
        </p:nvSpPr>
        <p:spPr>
          <a:xfrm>
            <a:off x="601980" y="1139825"/>
            <a:ext cx="10987405" cy="4570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200" smtClean="0"/>
              <a:t>全面、细致。全面，题目所规定的题材或主题的范围、写作对象、文体、题眼、题目的虚实都要关注到。细致，要细致理解题目中的每一个信息点，对提示语或引导语等各个方面都要认真分析，明确具体要求。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200" smtClean="0"/>
              <a:t>客观、准确。客观，是不能先入为主，要认真读题，客观对待题目的要求；准确，指正确理解题目的意义，准确把握要求，不跑题、不偏题。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29545" y="5035550"/>
            <a:ext cx="1786890" cy="1822450"/>
          </a:xfrm>
          <a:prstGeom prst="rect">
            <a:avLst/>
          </a:prstGeom>
        </p:spPr>
      </p:pic>
      <p:pic>
        <p:nvPicPr>
          <p:cNvPr id="4" name="图片 3" descr="5"/>
          <p:cNvPicPr>
            <a:picLocks noChangeAspect="1"/>
          </p:cNvPicPr>
          <p:nvPr/>
        </p:nvPicPr>
        <p:blipFill>
          <a:blip r:embed="rId4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026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写作要求</a:t>
            </a:r>
          </a:p>
        </p:txBody>
      </p:sp>
      <p:sp>
        <p:nvSpPr>
          <p:cNvPr id="8" name="矩形 7"/>
          <p:cNvSpPr/>
          <p:nvPr/>
        </p:nvSpPr>
        <p:spPr>
          <a:xfrm>
            <a:off x="950943" y="1776503"/>
            <a:ext cx="102311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3200" smtClean="0"/>
              <a:t>开放、深入。开放，指审题时尽量打开思路，全面调动自己的素材积累和思想感情积累，力求优中选优；深入，是指要深入挖掘题目、材料的意义，透过题目的字面意思，理解深层要求。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089515" y="4713605"/>
            <a:ext cx="2102485" cy="2144395"/>
          </a:xfrm>
          <a:prstGeom prst="rect">
            <a:avLst/>
          </a:prstGeom>
        </p:spPr>
      </p:pic>
      <p:pic>
        <p:nvPicPr>
          <p:cNvPr id="4" name="图片 3" descr="5"/>
          <p:cNvPicPr>
            <a:picLocks noChangeAspect="1"/>
          </p:cNvPicPr>
          <p:nvPr/>
        </p:nvPicPr>
        <p:blipFill>
          <a:blip r:embed="rId4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</a:t>
            </a:r>
          </a:p>
        </p:txBody>
      </p:sp>
      <p:sp>
        <p:nvSpPr>
          <p:cNvPr id="3" name="内容占位符 5"/>
          <p:cNvSpPr>
            <a:spLocks noGrp="1"/>
          </p:cNvSpPr>
          <p:nvPr/>
        </p:nvSpPr>
        <p:spPr>
          <a:xfrm>
            <a:off x="682625" y="674370"/>
            <a:ext cx="10650220" cy="35039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/>
              <a:t>一、阅读下面的材料，在认真审题的基础上，列出一个写作的主题。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/>
              <a:t>   </a:t>
            </a:r>
            <a:r>
              <a:rPr lang="zh-CN" altLang="en-US" sz="2000">
                <a:latin typeface="方正楷体简体" pitchFamily="2" charset="-122"/>
                <a:ea typeface="方正楷体简体" pitchFamily="2" charset="-122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匆匆赶路的猫头鹰遇到斑鸠。斑鸠问它：“你要到哪儿去？”猫头鹰回答：“我打算搬到东方去。”斑鸠不解地问：“为什么呢？”猫头鹰说：“这里的人都讨厌我的叫声。”斑鸠说：“你只要改变自己的叫声就可以了，如果不改变你的叫声，即使到了东方，还是会惹人讨厌的。” </a:t>
            </a:r>
            <a:r>
              <a:rPr lang="zh-CN" altLang="en-US" sz="2800">
                <a:latin typeface="方正楷体简体" pitchFamily="2" charset="-122"/>
                <a:ea typeface="方正楷体简体" pitchFamily="2" charset="-122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6045" y="3851910"/>
            <a:ext cx="995680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提示: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1.这则寓言讲了一个什么样的故事？本来的寓意是什么？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2.你还可以悟出什么道理？试着从其他角度进行思考，甚至可以从反面立意。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3.将自己归纳的主题与同学分享交流。</a:t>
            </a:r>
          </a:p>
        </p:txBody>
      </p:sp>
      <p:sp>
        <p:nvSpPr>
          <p:cNvPr id="7" name="椭圆 6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</a:t>
            </a:r>
          </a:p>
        </p:txBody>
      </p:sp>
      <p:sp>
        <p:nvSpPr>
          <p:cNvPr id="3" name="矩形 2"/>
          <p:cNvSpPr/>
          <p:nvPr/>
        </p:nvSpPr>
        <p:spPr>
          <a:xfrm>
            <a:off x="454660" y="894715"/>
            <a:ext cx="11295380" cy="46621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ym typeface="+mn-ea"/>
              </a:rPr>
              <a:t>二、在第一题的基础上，选择一个较新颖的主题，自拟题目，写一篇作文。不少于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600</a:t>
            </a:r>
            <a:r>
              <a:rPr lang="zh-CN" altLang="en-US" sz="2800">
                <a:sym typeface="+mn-ea"/>
              </a:rPr>
              <a:t>字。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提示：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吸纳其他同学的合理建议，分析、比较这些主题。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选择一个有一定深度且相对新颖的主题进行构思，并拟定题目。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写作时，要注意紧扣主题，不要跑题、偏题。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</a:t>
            </a:r>
          </a:p>
        </p:txBody>
      </p:sp>
      <p:sp>
        <p:nvSpPr>
          <p:cNvPr id="3" name="矩形 2"/>
          <p:cNvSpPr/>
          <p:nvPr/>
        </p:nvSpPr>
        <p:spPr>
          <a:xfrm>
            <a:off x="398780" y="1096645"/>
            <a:ext cx="11366500" cy="49911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ym typeface="+mn-ea"/>
              </a:rPr>
              <a:t>三、以《翻过那座山》为题，写一篇记叙性文章。不少于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600</a:t>
            </a:r>
            <a:r>
              <a:rPr lang="zh-CN" altLang="en-US" sz="2800">
                <a:sym typeface="+mn-ea"/>
              </a:rPr>
              <a:t>字。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提示：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“记叙性文章”，表明写作时要以记叙为主，综合运用其他表达方式。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要注意把握题目中的关键词，探究其含义。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“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山”指什么？“翻过”又意味着什么？放开思路，从多个角度思考。</a:t>
            </a:r>
          </a:p>
          <a:p>
            <a:pPr marL="0" lvl="0" algn="l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根据你对题目含义的不同理解，拟出多个主题，从中筛选出一个自己感受最深，且比较新颖的主题，构思成文。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60425" y="75057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32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文题一示例：</a:t>
            </a:r>
          </a:p>
        </p:txBody>
      </p:sp>
      <p:sp>
        <p:nvSpPr>
          <p:cNvPr id="4" name="矩形 3"/>
          <p:cNvSpPr/>
          <p:nvPr/>
        </p:nvSpPr>
        <p:spPr>
          <a:xfrm>
            <a:off x="860425" y="1334135"/>
            <a:ext cx="11141075" cy="52108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审题思路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：这是一则动物寓言。寓言故事告诫人们，对待自己的重大缺点和某些重大问题，要从根本上加以解决，不能像猫头鹰搬家那样，就事论事，回避矛盾，这样问题是解决不了的。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寓言中有两个对象：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一个是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猫头鹰，因其鸣声多在夜半时分，而且叫声凄厉，故而不受人们喜欢，猫头鹰意识到这一点于是决定搬家；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一个是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斑鸠，它告诉猫头鹰：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除非改变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自己的叫声，也就是改变生活习性，否则不管搬到哪里，都不会受到别人的欢迎。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sp>
        <p:nvSpPr>
          <p:cNvPr id="7" name="椭圆 6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845310" y="1905635"/>
            <a:ext cx="895540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1.熟悉各种作文题型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学会准确审题。</a:t>
            </a:r>
          </a:p>
          <a:p>
            <a:pPr>
              <a:lnSpc>
                <a:spcPct val="200000"/>
              </a:lnSpc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2.在准确审题的基础上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确定作文的立意。</a:t>
            </a:r>
          </a:p>
          <a:p>
            <a:pPr>
              <a:lnSpc>
                <a:spcPct val="200000"/>
              </a:lnSpc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3.掌握作文审题、立意的方法。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写作目标</a:t>
            </a:r>
          </a:p>
        </p:txBody>
      </p:sp>
      <p:sp>
        <p:nvSpPr>
          <p:cNvPr id="5" name="椭圆 4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33095" y="823595"/>
            <a:ext cx="11141075" cy="265112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立意角度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猫头鹰的叫声难听，是它不受欢迎的原因。由此我们得到启示：在一个环境中若得不到认可，就该反思自己的问题或缺点，而不是逃避，只有正视自己的缺点并加以改进，才能得到大家的欢迎。</a:t>
            </a:r>
            <a:endParaRPr sz="32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33095" y="3807284"/>
            <a:ext cx="10788650" cy="22269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参考立意：1.与其改变环境，不如改变自己。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2.赢得社会赞同在于完善自我。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3.治标不如治本。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33095" y="1126490"/>
            <a:ext cx="11141075" cy="137096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立意角度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320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斑鸠发现猫头鹰的缺点后能及时指出</a:t>
            </a:r>
            <a:r>
              <a:rPr sz="320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，并指明改进的方法，是猫头鹰的良师益友。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11909" y="2896388"/>
            <a:ext cx="11022751" cy="22269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参考立意：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1.为别人着想（指出缺点及改进方法）是一种良好的品德。2.交朋友要交像斑鸠这样能指出自己缺点的真诚朋友。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33095" y="823595"/>
            <a:ext cx="11141075" cy="265112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立意角度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猫头鹰不是逃避，而是去寻找一个能容纳自己的环境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，也是一种解决问题的办法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。猫头鹰鸣叫是本性使然，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这并不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是猫头鹰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的过错，如果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环境容纳不了它，何不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换个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呢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33095" y="3657921"/>
            <a:ext cx="10788650" cy="2937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参考立意：1.换个环境又何妨？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2.自己个性不可丢。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3.既要尊重个性，又要尊重共性。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4.世界因不同而丰富多彩。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08660" y="58547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32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文题二示例：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2735" y="959485"/>
            <a:ext cx="7253605" cy="510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改变自己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我是一个内向、孤僻的女孩。</a:t>
            </a:r>
            <a:r>
              <a:rPr kumimoji="0" sz="2800" b="1" i="0" u="none" strike="noStrike" kern="1200" cap="none" spc="0" normalizeH="0" baseline="3000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</a:t>
            </a:r>
            <a:endParaRPr kumimoji="0" sz="2800" b="1" i="0" u="none" strike="noStrike" kern="1200" cap="none" spc="0" normalizeH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同桌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很少搭理我，偶尔的交流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也仅仅是简单的“喂”与“哦”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课堂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忽略了我的存在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因为从不举手提问或回答问题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即便是老班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也只是“例行公事”，勉强与我闲聊几句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我慢慢地感受到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我与周围环境格格不入。碰到难题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没有帮助的同学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遇到不如意的事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没有倾诉的对象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即便有了令人激动的喜讯</a:t>
            </a:r>
            <a:r>
              <a:rPr kumimoji="0" lang="zh-CN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也没有可以分享的人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sz="2800" b="1" i="0" u="none" strike="noStrike" kern="1200" cap="none" spc="0" normalizeH="0" baseline="3000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546340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940675" y="1574165"/>
            <a:ext cx="379666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名师点评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①开门见山，简洁明了地概括有缺陷的个性。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②第2、3段，用铺叙的方法，进一步突出自己的“内向”和“孤僻”，与周围环境的格格不入。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774305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7970" y="998855"/>
            <a:ext cx="7315835" cy="537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回到家，也只能与电视“相依为命”。一天，电视里正在播放着“枭与鸠”的寓言故事：猫头鹰因人们讨厌其叫声，打算搬到东方去；而斑鸠告诉它，如果不改变自己的叫声，即使搬到其他地方，照样会惹人讨厌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看着看着，我仿佛看到了自己，一下子明白了：一个人如果不懂得改变自己，去适应环境，终将沦为“孤家寡人”。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于是，我开始尝试着改变自己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</a:p>
          <a:p>
            <a:pPr algn="just" eaLnBrk="1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上课时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面对老师的不断提问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像同学们那样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将手高高地举起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课间，遇到不懂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74305" y="1833245"/>
            <a:ext cx="425450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③过渡自然，承上启下，紧扣材料，为下文揭示中心做了铺垫。</a:t>
            </a: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④“我”明白了事理，既突出中心，又巧妙地点题。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887335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7500" y="951230"/>
            <a:ext cx="7419340" cy="4989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的问题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红着脸向同学请教;看到同学们遇到困难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会尽力伸出援助之手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对于班上的活动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从一个旁观者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转变为一名参与者。老班也开始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表扬我，还让我担任了纪律委员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遇到困境，遭受挫折，我也逐渐学会了坦然面对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</a:p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为了挑战自己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我报名了一个节目主持人选拔赛。刚开始时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我紧张得心“咚咚”直跳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既想放弃但又有些不甘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一想到因内向、孤僻带来的烦恼，想到同学们之前对我的忽略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endParaRPr lang="zh-CN" altLang="en-US" sz="2800" b="1" baseline="3000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04200" y="1990725"/>
            <a:ext cx="36861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⑤肯举手、能请教、愿帮助、乐参与、受表扬</a:t>
            </a:r>
            <a:r>
              <a:rPr lang="en-US" altLang="zh-CN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这些变化，让“适应环境，改变自己”的主题得到突显。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395210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43840" y="1112520"/>
            <a:ext cx="6894195" cy="4989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就暗暗地鼓励自已:“加油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你是最棒的!”于是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初赛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我顺利过关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我依然出线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决赛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因高手林立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赛场经验不足而败……但是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在这一过程中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我抛弃了孤僻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拥有了大胆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悦纳了环境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收获了久违的和谐与温馨。</a:t>
            </a:r>
            <a:r>
              <a:rPr lang="en-US" altLang="zh-CN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⑥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现在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那个害羞、内向的女孩不见了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取而代之的是活泼开朗、热情大方的女孩。</a:t>
            </a:r>
          </a:p>
          <a:p>
            <a:pPr algn="just" eaLnBrk="1" hangingPunct="1">
              <a:lnSpc>
                <a:spcPct val="112000"/>
              </a:lnSpc>
              <a:spcBef>
                <a:spcPts val="300"/>
              </a:spcBef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或问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为何变化如此之大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曰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:改变自己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适应环境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就会柳暗花明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r>
              <a:rPr lang="en-US" altLang="zh-CN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15885" y="1919605"/>
            <a:ext cx="392874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⑥</a:t>
            </a:r>
            <a:r>
              <a:rPr lang="en-US" altLang="zh-CN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主持人选拔赛”这一情节，深层次地展现了“我”的变化。</a:t>
            </a: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⑦问答式结尾，别具匠心，紧扣材料，深化主题，卒章显志。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sp>
        <p:nvSpPr>
          <p:cNvPr id="35842" name="TextBox 4"/>
          <p:cNvSpPr txBox="1"/>
          <p:nvPr/>
        </p:nvSpPr>
        <p:spPr>
          <a:xfrm>
            <a:off x="468630" y="724535"/>
            <a:ext cx="253365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名师总评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468630" y="1285240"/>
            <a:ext cx="11124565" cy="51879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习作构思精巧，颇具匠心，主要体现在：（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中心明确。“枭与鸠”的寓言故事能生发出很多主题，但“改变自己，主动适应环境，让自己与环境和谐相处”，无疑是最直接、最让人接受的观点，对此，习作叙述了“我”从“不顺应环境，处处被动”到“改变自己，悦纳环境，柳暗花明”的转变过程，让这一中心得到很好的突显。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）讲究细节刻画。无论是刻画“我”的内向、孤僻，还是叙述“我”努力改变自己，都让细节“说话”，让细节彰显过程。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8660" y="75057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32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文题三示例：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546340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9270" y="1334135"/>
            <a:ext cx="677926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翻过那座山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骄阳似火</a:t>
            </a:r>
            <a:r>
              <a:rPr lang="en-US" altLang="zh-CN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炙烤着苍茫的大地。</a:t>
            </a:r>
            <a:r>
              <a:rPr lang="zh-CN" altLang="en-US" sz="3200" b="1" baseline="3000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考试失利的我</a:t>
            </a:r>
            <a:r>
              <a:rPr lang="en-US" altLang="zh-CN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望着窗外的天空，心乱如麻</a:t>
            </a:r>
            <a:r>
              <a:rPr lang="en-US" altLang="zh-CN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无可奈何之下，我独自一人，背着一个挎包，开启了登山之旅。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“夏山苍翠而欲滴”，山间到处是茂盛的树木，奇异的岩石。放眼望去，碧空如洗，我的心情舒展了许多，便继续拾级而上，奔山顶而去。行路难，山路更难。还没到半山腰，就感</a:t>
            </a:r>
            <a:endParaRPr lang="zh-CN" altLang="en-US" sz="3200" b="1" baseline="3000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4950" y="2423160"/>
            <a:ext cx="392874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①景物描写，渲染天气的炎热，烘托人物内心的焦躁不安。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546340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04150" y="1833245"/>
            <a:ext cx="392874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②登山，既是为了欣赏到更美的景致，更是克服困难、战胜困难的表现。</a:t>
            </a: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endParaRPr lang="zh-CN" altLang="en-US" sz="280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655" y="802640"/>
            <a:ext cx="7131685" cy="533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劳累。于是，择一阴凉处席地而坐，观行云，听鸟语，闻草香，十分惬意。抬头远望，山顶似乎遥不能及，但我怎能就此止步？翻过那座山，也许是梦想中浩瀚无边的大海；翻过那座山，也许是连绵不断的群山。可是，如果我不去翻越，又怎能知道山那边的风景？为了山那边的风景，我选择继续前行。</a:t>
            </a:r>
            <a:r>
              <a:rPr lang="zh-CN" altLang="en-US" sz="2400" b="1" baseline="30000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endParaRPr lang="zh-CN" altLang="en-US" sz="2800" b="1" baseline="30000" noProof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上山的路越来越陡。我汗流浃背，树上的知了声嘶力竭地叫着，阳光从树叶间穿过，在地面投下斑驳的光影。清风袭来，送来丝丝凉爽。来到山涧旁，我把手放进清澈的水里，身体和心灵都有说不出的惬意。</a:t>
            </a:r>
            <a:endParaRPr lang="zh-CN" altLang="en-US" sz="2800" b="1" baseline="30000" noProof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38785" y="697865"/>
            <a:ext cx="11314430" cy="5128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pc="15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我们学过《香菱学诗》，其中，黛玉教她：写文章最关键的是立意。</a:t>
            </a:r>
          </a:p>
          <a:p>
            <a:pPr inden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pc="15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审题立意是作文的一项基本功。只有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作文题目做一番研究，彻底弄清题目的含义</a:t>
            </a:r>
            <a:r>
              <a:rPr lang="zh-CN" altLang="en-US" sz="2800" spc="15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，并按照题目的要求去构思，才有可能写出符合题意的作文。审题正确，是写作成功的前提。审题不准，就会“偏题”“跑题”。</a:t>
            </a:r>
          </a:p>
          <a:p>
            <a:pPr inden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古人云：“意犹帅也。”文章的立意就是确立文章最主要的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思想内容，即立意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是作者思想感情和写作意图的集中体现，是作文的统帅。今天，我们就来学习如何审题立意。</a:t>
            </a:r>
            <a:endParaRPr lang="zh-CN" altLang="en-US" sz="2800" spc="15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5" name="椭圆 4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772400" y="1100455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04470" y="911225"/>
            <a:ext cx="7409815" cy="533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我继续前行，想起考试的失利，心中百感交集。我感到自己像一名战败的将军，如血的残阳照着纷纷倒下的战马，鲜血染红了战旗，成群的乌鸦在天空盘旋哀鸣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想起鲁迅先生的名言：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真的勇士，敢于直面惨淡的人生，敢于正视淋漓的鲜血。”我突然明白，只有直面挫折才是真正的自己。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我有了希望，我不再迷惘。无论身躯多么劳累，负担多么沉重，也阻挡不了我前行的脚步。如今，我从断壁残垣中奋然站起。战鹰呼啸，我军攻势如潮，纵使前方有强敌万千，我也不会逃避。</a:t>
            </a:r>
            <a:endParaRPr lang="zh-CN" altLang="en-US" sz="2800" b="1" baseline="30000" noProof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30515" y="1468120"/>
            <a:ext cx="383921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③比喻修辞，把考试失利比作战败，生动形象地描绘了作者内心的沮丧和失望。</a:t>
            </a: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endParaRPr lang="zh-CN" altLang="en-US" sz="280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④妙用名句，表达了直面挫折和困难的决心与勇气。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546340" y="1112520"/>
            <a:ext cx="0" cy="51498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03530" y="1112520"/>
            <a:ext cx="6965950" cy="533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我曾在黑暗中等待光明，光明终在我眼中闪烁。那，就是山顶。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站在山顶，环顾四周，连绵的群山向远处延伸。“会当凌绝顶，一览众山小”的感觉真好！我蹲下身来，用手轻抚着岩缝中迎风摇曳的紫色小花，告诉自己，我会去战斗，为了不给未来留下遗憾；我会继续前行，翻越一座又一座山。</a:t>
            </a:r>
            <a:r>
              <a:rPr lang="zh-CN" altLang="en-US" sz="2800" b="1" baseline="3000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42885" y="1403350"/>
            <a:ext cx="383921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⑤山顶，不仅是光明之顶，更是思想升华之顶，灵魂净化之顶。</a:t>
            </a: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endParaRPr lang="zh-CN" altLang="en-US" sz="280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⑥卒章显志，篇末点题。既翻越实实在在的高山，更战胜了前进道路上的苦难之山、挫折之山。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佳作展台</a:t>
            </a:r>
          </a:p>
        </p:txBody>
      </p:sp>
      <p:sp>
        <p:nvSpPr>
          <p:cNvPr id="35842" name="TextBox 4"/>
          <p:cNvSpPr txBox="1"/>
          <p:nvPr/>
        </p:nvSpPr>
        <p:spPr>
          <a:xfrm>
            <a:off x="455930" y="768985"/>
            <a:ext cx="253365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名师总评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455930" y="1247775"/>
            <a:ext cx="11332118" cy="51879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篇作文有两大优点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)立意深刻。把现实中的山和生活中的困难联系起来，“翻过那座山”一语双关，既指作者翻越自然界的山，也指他克服困难之山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情景交融。借助描写山路沿途的景物，表达作者不同的心情；运用比喻，把自己比作“战败的将军”，真实地表现了作者内心的痛苦、挣扎；借助想象，把自己想象成“猛士”，则表现了作者战胜困难、勇攀高峰的决心与勇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12470" y="823595"/>
            <a:ext cx="10767695" cy="521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800" b="1" smtClean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( 2019·襄阳中考)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写作与表达(</a:t>
            </a:r>
            <a:r>
              <a:rPr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分)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梦想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若耀眼的火炬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点燃我们奋斗的激情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像深邃的星空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激发我们奋进的壮志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似皎洁的皓月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照亮我们拼搏的征途……也许逐梦的岁月异常艰苦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逐梦的道路坎坷不平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但只要我们心底深藏梦想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追梦的脚步从未停止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梦想之花就一定会绚烂绽放。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请以“我从未停止追梦的脚步”为题目写一篇作文</a:t>
            </a:r>
            <a:r>
              <a:rPr 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，不少于</a:t>
            </a:r>
            <a:r>
              <a:rPr lang="en-US" altLang="zh-CN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800</a:t>
            </a:r>
            <a:r>
              <a:rPr lang="zh-CN" altLang="en-US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25310" y="5111750"/>
            <a:ext cx="936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  ·</a:t>
            </a:r>
          </a:p>
        </p:txBody>
      </p:sp>
      <p:sp>
        <p:nvSpPr>
          <p:cNvPr id="5" name="椭圆 4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400685" y="1427480"/>
            <a:ext cx="11390630" cy="481584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本题审题立意要注意三个方面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题目中的“我”限定了文章要用第一人称写作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“梦”限定了写作的内容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应该取其比喻义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即要写自己的梦想、理想，表达热爱生活、积极向上的人生态度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“从未停止”“追”“脚步”表明要写作的“梦”是一个动态的过程，不能只写一个点、一件事、一个场景。考生可以以高站位、高视角将“梦”的含义进行升华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提升到个人与国家相融合的梦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如“我的中国梦”。将个人的追梦历程与国家的发展紧密结合在一起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勇做新时代的追梦人。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26280" y="257810"/>
            <a:ext cx="3630930" cy="1029970"/>
            <a:chOff x="7128" y="406"/>
            <a:chExt cx="5718" cy="1622"/>
          </a:xfrm>
        </p:grpSpPr>
        <p:pic>
          <p:nvPicPr>
            <p:cNvPr id="4" name="图片 3" descr="1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28" y="406"/>
              <a:ext cx="5719" cy="162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8563" y="758"/>
              <a:ext cx="284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真题解说</a:t>
              </a:r>
            </a:p>
          </p:txBody>
        </p:sp>
      </p:grp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95100" y="102489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433060" y="556260"/>
            <a:ext cx="1957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pic>
        <p:nvPicPr>
          <p:cNvPr id="2" name="图片 1" descr="5e4ff6d44b35f15822988369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455" y="1471295"/>
            <a:ext cx="4401820" cy="440182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15" name="矩形 14"/>
          <p:cNvSpPr/>
          <p:nvPr/>
        </p:nvSpPr>
        <p:spPr>
          <a:xfrm>
            <a:off x="647230" y="2673001"/>
            <a:ext cx="5324167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就是了解题目的意义、范围和要求；审题的过程就是确定文章的体裁、题材、中心和写法的过程。</a:t>
            </a:r>
            <a:endParaRPr lang="zh-CN" altLang="en-US" sz="3200" b="1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+mn-ea"/>
            </a:endParaRPr>
          </a:p>
        </p:txBody>
      </p:sp>
      <p:grpSp>
        <p:nvGrpSpPr>
          <p:cNvPr id="16" name="组合 6"/>
          <p:cNvGrpSpPr/>
          <p:nvPr/>
        </p:nvGrpSpPr>
        <p:grpSpPr>
          <a:xfrm>
            <a:off x="646983" y="1464494"/>
            <a:ext cx="3005455" cy="679450"/>
            <a:chOff x="123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4"/>
            <a:srcRect t="19005" b="16518"/>
            <a:stretch>
              <a:fillRect/>
            </a:stretch>
          </p:blipFill>
          <p:spPr>
            <a:xfrm>
              <a:off x="1230" y="3500"/>
              <a:ext cx="4733" cy="1070"/>
            </a:xfrm>
            <a:prstGeom prst="rect">
              <a:avLst/>
            </a:prstGeom>
          </p:spPr>
        </p:pic>
        <p:sp>
          <p:nvSpPr>
            <p:cNvPr id="18" name="文本框 5"/>
            <p:cNvSpPr txBox="1"/>
            <p:nvPr/>
          </p:nvSpPr>
          <p:spPr>
            <a:xfrm>
              <a:off x="1608" y="3558"/>
              <a:ext cx="4183" cy="92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什么是审题？</a:t>
              </a:r>
              <a:endParaRPr kumimoji="1" 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421062" y="663893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审题都审什么内容呢？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33094" y="2036246"/>
            <a:ext cx="48698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审写作重点</a:t>
            </a:r>
            <a:r>
              <a:rPr lang="en-US" altLang="zh-CN" sz="3200" b="1">
                <a:solidFill>
                  <a:srgbClr val="E04236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E04236"/>
                </a:solidFill>
                <a:sym typeface="+mn-ea"/>
              </a:rPr>
              <a:t>抓题眼</a:t>
            </a:r>
            <a:endParaRPr lang="zh-CN" altLang="en-US" sz="3200" b="1" noProof="0" smtClean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3094" y="2619811"/>
            <a:ext cx="11284585" cy="201104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捕捉和推敲题眼。题意的重点是指文题当中揭示意义、体现中心、点明重点或表明感情色彩的词语。这个关键词也叫“题眼”。抓住了题眼，就是抓住了文章的写作重点。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sp>
        <p:nvSpPr>
          <p:cNvPr id="11" name="矩形 10"/>
          <p:cNvSpPr/>
          <p:nvPr/>
        </p:nvSpPr>
        <p:spPr>
          <a:xfrm>
            <a:off x="340360" y="2639695"/>
            <a:ext cx="11284585" cy="265112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“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难以忘怀</a:t>
            </a: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”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也就是印象深刻。为什么印象深刻呢？你得给出充分的理由，如果写的是泛泛的人和事。比如，只是在家里打碎碗被妈妈唠叨，在课堂上被老师表扬有爱心，就写“那一幕，我难以忘怀”，那就没法写出这个题目应有的震撼程度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6110" y="709930"/>
            <a:ext cx="1562100" cy="1563370"/>
            <a:chOff x="986" y="1118"/>
            <a:chExt cx="2460" cy="2462"/>
          </a:xfrm>
        </p:grpSpPr>
        <p:pic>
          <p:nvPicPr>
            <p:cNvPr id="3" name="图片 2" descr="C:\Users\lenovo\Desktop\初中所需图片\5c7508b65678c.png5c7508b65678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6" y="1118"/>
              <a:ext cx="2461" cy="24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90" y="1965"/>
              <a:ext cx="15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举例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230120" y="1309370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altLang="zh-CN" sz="3200" b="1" noProof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sym typeface="+mn-ea"/>
              </a:rPr>
              <a:t>《那一幕，我难以忘怀》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0640" y="657860"/>
            <a:ext cx="5708650" cy="838200"/>
            <a:chOff x="6064" y="1036"/>
            <a:chExt cx="8990" cy="1320"/>
          </a:xfrm>
        </p:grpSpPr>
        <p:pic>
          <p:nvPicPr>
            <p:cNvPr id="9" name="图片 8" descr="5c7515b5710e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4" y="1036"/>
              <a:ext cx="8990" cy="132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161" y="1237"/>
              <a:ext cx="679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审题都审什么内容呢？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829310" y="2015490"/>
            <a:ext cx="5320030" cy="58356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E04236"/>
                </a:solidFill>
                <a:sym typeface="+mn-ea"/>
              </a:rPr>
              <a:t>审写作对象——挖题蕴</a:t>
            </a:r>
          </a:p>
        </p:txBody>
      </p:sp>
      <p:sp>
        <p:nvSpPr>
          <p:cNvPr id="3" name="矩形 2"/>
          <p:cNvSpPr/>
          <p:nvPr/>
        </p:nvSpPr>
        <p:spPr>
          <a:xfrm>
            <a:off x="829310" y="3118485"/>
            <a:ext cx="10469880" cy="13102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挖题蕴：我们对题意的理解不能仅限于表层含义，还应认真体会其深层含义，如比喻义、引申义或语境义。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写作导航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6110" y="709930"/>
            <a:ext cx="1562100" cy="1563370"/>
            <a:chOff x="986" y="1118"/>
            <a:chExt cx="2460" cy="2462"/>
          </a:xfrm>
        </p:grpSpPr>
        <p:pic>
          <p:nvPicPr>
            <p:cNvPr id="3" name="图片 2" descr="C:\Users\lenovo\Desktop\初中所需图片\5c7508b65678c.png5c7508b65678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6" y="1118"/>
              <a:ext cx="2461" cy="24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90" y="1965"/>
              <a:ext cx="15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rPr>
                <a:t>举例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12365" y="1309370"/>
            <a:ext cx="32905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ctr" fontAlgn="base"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b="1" noProof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sym typeface="+mn-ea"/>
              </a:rPr>
              <a:t>《窗外有蓝天》</a:t>
            </a:r>
          </a:p>
        </p:txBody>
      </p:sp>
      <p:sp>
        <p:nvSpPr>
          <p:cNvPr id="6" name="矩形 5"/>
          <p:cNvSpPr/>
          <p:nvPr/>
        </p:nvSpPr>
        <p:spPr>
          <a:xfrm>
            <a:off x="626110" y="2167890"/>
            <a:ext cx="11006455" cy="422529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1.景物描写，照应“蓝天”的本义。</a:t>
            </a:r>
          </a:p>
          <a:p>
            <a:pPr lvl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2.积极向上，照应“蓝天”的比喻义。蓝天是种象征，相对悲伤是快乐，相对挫折是成功，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相</a:t>
            </a:r>
            <a:r>
              <a:rPr lang="en-US" altLang="zh-CN" sz="3200" noProof="0" err="1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对失去是获得，相对束缚是自由。</a:t>
            </a:r>
          </a:p>
          <a:p>
            <a:pPr lvl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3.窗外，就是往长远看，从失败中看到希望，看到未来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  <a:endParaRPr lang="en-US" altLang="zh-CN" sz="3200" noProof="0" smtClean="0">
              <a:ln>
                <a:noFill/>
              </a:ln>
              <a:effectLst/>
              <a:uLnTx/>
              <a:uFillTx/>
              <a:latin typeface="+mj-ea"/>
              <a:ea typeface="+mj-ea"/>
              <a:sym typeface="+mn-ea"/>
            </a:endParaRPr>
          </a:p>
          <a:p>
            <a:pPr lvl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4.经历风雨的蓝天更美丽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  <a:endParaRPr lang="en-US" altLang="zh-CN" sz="3200" noProof="0" smtClean="0">
              <a:ln>
                <a:noFill/>
              </a:ln>
              <a:effectLst/>
              <a:uLnTx/>
              <a:uFillTx/>
              <a:latin typeface="+mj-ea"/>
              <a:ea typeface="+mj-ea"/>
              <a:sym typeface="+mn-ea"/>
            </a:endParaRPr>
          </a:p>
          <a:p>
            <a:pPr lvl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lang="en-US" altLang="zh-CN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5.要写到从窗内到窗外的过程和思想变化</a:t>
            </a:r>
            <a:r>
              <a:rPr lang="zh-CN" altLang="en-US" sz="320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  <a:endParaRPr lang="en-US" altLang="zh-CN" sz="3200" noProof="0" smtClean="0">
              <a:ln>
                <a:noFill/>
              </a:ln>
              <a:effectLst/>
              <a:uLnTx/>
              <a:uFillTx/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6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216</Paragraphs>
  <Slides>44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4">
      <vt:lpstr>Arial</vt:lpstr>
      <vt:lpstr>微软雅黑</vt:lpstr>
      <vt:lpstr>Calibri Light</vt:lpstr>
      <vt:lpstr>Calibri</vt:lpstr>
      <vt:lpstr>楷体</vt:lpstr>
      <vt:lpstr>Wingdings</vt:lpstr>
      <vt:lpstr>Times New Roman</vt:lpstr>
      <vt:lpstr>方正楷体简体</vt:lpstr>
      <vt:lpstr>宋体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2021-02-21T14:43:43.064</cp:lastPrinted>
  <dcterms:created xsi:type="dcterms:W3CDTF">2021-02-21T14:43:43Z</dcterms:created>
  <dcterms:modified xsi:type="dcterms:W3CDTF">2021-02-21T06:43:44Z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