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9" r:id="rId2"/>
    <p:sldId id="263" r:id="rId3"/>
    <p:sldId id="264" r:id="rId4"/>
    <p:sldId id="270" r:id="rId5"/>
    <p:sldId id="259" r:id="rId6"/>
    <p:sldId id="261" r:id="rId7"/>
    <p:sldId id="260" r:id="rId8"/>
    <p:sldId id="272" r:id="rId9"/>
    <p:sldId id="271" r:id="rId10"/>
    <p:sldId id="274" r:id="rId11"/>
    <p:sldId id="273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tags" Target="tags/tag66.xml" /><Relationship Id="rId14" Type="http://schemas.openxmlformats.org/officeDocument/2006/relationships/presProps" Target="presProps.xml" /><Relationship Id="rId15" Type="http://schemas.openxmlformats.org/officeDocument/2006/relationships/viewProps" Target="viewProps.xml" /><Relationship Id="rId16" Type="http://schemas.openxmlformats.org/officeDocument/2006/relationships/theme" Target="theme/theme1.xml" /><Relationship Id="rId17" Type="http://schemas.openxmlformats.org/officeDocument/2006/relationships/tableStyles" Target="tableStyles.xml" /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100965"/>
            <a:ext cx="12190730" cy="675703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标题 4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1389380" y="962660"/>
            <a:ext cx="9961245" cy="2267585"/>
          </a:xfrm>
        </p:spPr>
        <p:txBody>
          <a:bodyPr>
            <a:normAutofit fontScale="90000"/>
          </a:bodyPr>
          <a:lstStyle/>
          <a:p>
            <a:pPr algn="ctr"/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r>
              <a:rPr lang="en-US" altLang="zh-CN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《</a:t>
            </a:r>
            <a:r>
              <a:rPr lang="zh-CN" altLang="en-US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书愤</a:t>
            </a:r>
            <a:r>
              <a:rPr lang="en-US" altLang="zh-CN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》</a:t>
            </a:r>
            <a:br>
              <a:rPr lang="en-US" altLang="zh-CN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br>
              <a:rPr lang="en-US" altLang="zh-CN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</a:br>
            <a:r>
              <a:rPr lang="zh-CN" altLang="en-US" sz="7300" spc="0">
                <a:ln>
                  <a:noFill/>
                </a:ln>
                <a:solidFill>
                  <a:srgbClr val="FF0000"/>
                </a:solidFill>
                <a:effectLst/>
                <a:uLnTx/>
                <a:latin typeface="+mj-lt"/>
                <a:ea typeface="+mj-ea"/>
                <a:sym typeface="+mn-ea"/>
              </a:rPr>
              <a:t>理解性默写</a:t>
            </a:r>
            <a:br>
              <a:rPr kumimoji="0" lang="en-US" altLang="zh-CN" sz="73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altLang="zh-CN" sz="73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0">
                <a:ea typeface="宋体" panose="02010600030101010101" pitchFamily="2" charset="-122"/>
              </a:rPr>
              <a:t>17.《书愤》中，“ </a:t>
            </a:r>
            <a:r>
              <a:rPr sz="2800" b="0" u="sng">
                <a:ea typeface="宋体" panose="02010600030101010101" pitchFamily="2" charset="-122"/>
              </a:rPr>
              <a:t>              </a:t>
            </a:r>
            <a:r>
              <a:rPr sz="2800" b="0">
                <a:ea typeface="宋体" panose="02010600030101010101" pitchFamily="2" charset="-122"/>
              </a:rPr>
              <a:t>  </a:t>
            </a:r>
            <a:r>
              <a:rPr sz="2800" b="0" u="sng">
                <a:ea typeface="宋体" panose="02010600030101010101" pitchFamily="2" charset="-122"/>
              </a:rPr>
              <a:t>               </a:t>
            </a:r>
            <a:r>
              <a:rPr sz="2800" b="0">
                <a:ea typeface="宋体" panose="02010600030101010101" pitchFamily="2" charset="-122"/>
              </a:rPr>
              <a:t>！”</a:t>
            </a:r>
            <a:r>
              <a:rPr sz="2800" b="0" err="1" smtClean="0">
                <a:ea typeface="宋体" panose="02010600030101010101" pitchFamily="2" charset="-122"/>
              </a:rPr>
              <a:t>两句抒发了诗人壮志难酬</a:t>
            </a:r>
            <a:r>
              <a:rPr lang="zh-CN" altLang="en-US" sz="2800" b="0" smtClean="0">
                <a:ea typeface="宋体" panose="02010600030101010101" pitchFamily="2" charset="-122"/>
              </a:rPr>
              <a:t>、</a:t>
            </a:r>
            <a:r>
              <a:rPr sz="2800" b="0" err="1" smtClean="0">
                <a:ea typeface="宋体" panose="02010600030101010101" pitchFamily="2" charset="-122"/>
              </a:rPr>
              <a:t>老迈年高的感叹和对投降派的强烈愤慨</a:t>
            </a:r>
            <a:r>
              <a:rPr sz="2800" b="0"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18.《书愤》中，“ </a:t>
            </a:r>
            <a:r>
              <a:rPr sz="2800" b="0" u="sng">
                <a:ea typeface="宋体" panose="02010600030101010101" pitchFamily="2" charset="-122"/>
              </a:rPr>
              <a:t>              </a:t>
            </a:r>
            <a:r>
              <a:rPr sz="2800" b="0">
                <a:ea typeface="宋体" panose="02010600030101010101" pitchFamily="2" charset="-122"/>
              </a:rPr>
              <a:t> </a:t>
            </a:r>
            <a:r>
              <a:rPr sz="2800" b="0" u="sng">
                <a:ea typeface="宋体" panose="02010600030101010101" pitchFamily="2" charset="-122"/>
              </a:rPr>
              <a:t>                </a:t>
            </a:r>
            <a:r>
              <a:rPr sz="2800" b="0">
                <a:ea typeface="宋体" panose="02010600030101010101" pitchFamily="2" charset="-122"/>
              </a:rPr>
              <a:t>！”两句是诗人用典意在贬斥那朝野上下主降的碌碌小人，表明自己恢复中原之志亦将“名世”。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19.《书愤》中，对比手法的运用成功，富有表现力，如“  </a:t>
            </a:r>
            <a:r>
              <a:rPr sz="2800" b="0" u="sng">
                <a:ea typeface="宋体" panose="02010600030101010101" pitchFamily="2" charset="-122"/>
              </a:rPr>
              <a:t>            </a:t>
            </a:r>
            <a:r>
              <a:rPr sz="2800" b="0">
                <a:ea typeface="宋体" panose="02010600030101010101" pitchFamily="2" charset="-122"/>
              </a:rPr>
              <a:t>”之理想与“ </a:t>
            </a:r>
            <a:r>
              <a:rPr sz="2800" b="0" u="sng">
                <a:ea typeface="宋体" panose="02010600030101010101" pitchFamily="2" charset="-122"/>
              </a:rPr>
              <a:t>            </a:t>
            </a:r>
            <a:r>
              <a:rPr sz="2800" b="0">
                <a:ea typeface="宋体" panose="02010600030101010101" pitchFamily="2" charset="-122"/>
              </a:rPr>
              <a:t> ”之现实对比。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20.《书愤》中，诗人之“愤”有四：所愤之一乃“ </a:t>
            </a:r>
            <a:r>
              <a:rPr sz="2800" b="0" u="sng">
                <a:ea typeface="宋体" panose="02010600030101010101" pitchFamily="2" charset="-122"/>
              </a:rPr>
              <a:t>             </a:t>
            </a:r>
            <a:r>
              <a:rPr sz="2800" b="0">
                <a:ea typeface="宋体" panose="02010600030101010101" pitchFamily="2" charset="-122"/>
              </a:rPr>
              <a:t>”（愤报国无门）； 所愤之二乃“</a:t>
            </a:r>
            <a:r>
              <a:rPr sz="2800" b="0" u="sng">
                <a:ea typeface="宋体" panose="02010600030101010101" pitchFamily="2" charset="-122"/>
              </a:rPr>
              <a:t>              </a:t>
            </a:r>
            <a:r>
              <a:rPr sz="2800" b="0">
                <a:ea typeface="宋体" panose="02010600030101010101" pitchFamily="2" charset="-122"/>
              </a:rPr>
              <a:t>”（愤壮志难酬）；所愤之三乃“</a:t>
            </a:r>
            <a:r>
              <a:rPr sz="2800" b="0" u="sng">
                <a:ea typeface="宋体" panose="02010600030101010101" pitchFamily="2" charset="-122"/>
              </a:rPr>
              <a:t>              </a:t>
            </a:r>
            <a:r>
              <a:rPr sz="2800" b="0">
                <a:ea typeface="宋体" panose="02010600030101010101" pitchFamily="2" charset="-122"/>
              </a:rPr>
              <a:t>” （愤年华空老）；所愤之四乃“</a:t>
            </a:r>
            <a:r>
              <a:rPr sz="2800" b="0" u="sng">
                <a:ea typeface="宋体" panose="02010600030101010101" pitchFamily="2" charset="-122"/>
              </a:rPr>
              <a:t>             </a:t>
            </a:r>
            <a:r>
              <a:rPr sz="2800" b="0">
                <a:ea typeface="宋体" panose="02010600030101010101" pitchFamily="2" charset="-122"/>
              </a:rPr>
              <a:t> ” （愤无人领军）。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0">
                <a:ea typeface="宋体" panose="02010600030101010101" pitchFamily="2" charset="-122"/>
              </a:rPr>
              <a:t>17.《书愤》中，“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2800" b="0">
                <a:ea typeface="宋体" panose="02010600030101010101" pitchFamily="2" charset="-122"/>
              </a:rPr>
              <a:t>，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2800" b="0">
                <a:ea typeface="宋体" panose="02010600030101010101" pitchFamily="2" charset="-122"/>
              </a:rPr>
              <a:t>！”两句抒发了诗人壮志难酬、老迈年高的感叹和对投降派的强烈愤慨。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18.《书愤》中，“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2800" b="0">
                <a:ea typeface="宋体" panose="02010600030101010101" pitchFamily="2" charset="-122"/>
              </a:rPr>
              <a:t>，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2800" b="0">
                <a:ea typeface="宋体" panose="02010600030101010101" pitchFamily="2" charset="-122"/>
              </a:rPr>
              <a:t>！”两句是诗人用典意在贬斥那朝野上下主降的碌碌小人，表明自己恢复中原之志亦将“名世”。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19.《书愤》中，对比手法的运用成功，富有表现力，如“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塞上长城空自许</a:t>
            </a:r>
            <a:r>
              <a:rPr sz="2800" b="0">
                <a:ea typeface="宋体" panose="02010600030101010101" pitchFamily="2" charset="-122"/>
              </a:rPr>
              <a:t>”之理想与“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早岁那知世事艰”</a:t>
            </a:r>
            <a:r>
              <a:rPr sz="2800" b="0">
                <a:ea typeface="宋体" panose="02010600030101010101" pitchFamily="2" charset="-122"/>
              </a:rPr>
              <a:t>之现实对比。</a:t>
            </a:r>
          </a:p>
          <a:p>
            <a:pPr indent="0"/>
            <a:r>
              <a:rPr sz="2800" b="0">
                <a:ea typeface="宋体" panose="02010600030101010101" pitchFamily="2" charset="-122"/>
              </a:rPr>
              <a:t>20.《书愤》中，诗人之“愤”有四：所愤之一乃“</a:t>
            </a:r>
            <a:r>
              <a:rPr sz="2800" b="0" u="sng">
                <a:solidFill>
                  <a:srgbClr val="FF0000"/>
                </a:solidFill>
                <a:ea typeface="宋体" panose="02010600030101010101" pitchFamily="2" charset="-122"/>
              </a:rPr>
              <a:t>早岁那知世事艰</a:t>
            </a:r>
            <a:r>
              <a:rPr sz="2800" b="0">
                <a:ea typeface="宋体" panose="02010600030101010101" pitchFamily="2" charset="-122"/>
              </a:rPr>
              <a:t>”（愤报国无门）； 所愤之二乃“</a:t>
            </a:r>
            <a:r>
              <a:rPr sz="2800" b="0" u="sng" err="1">
                <a:solidFill>
                  <a:srgbClr val="FF0000"/>
                </a:solidFill>
                <a:ea typeface="宋体" panose="02010600030101010101" pitchFamily="2" charset="-122"/>
              </a:rPr>
              <a:t>塞上长城空自许</a:t>
            </a:r>
            <a:r>
              <a:rPr sz="2800" b="0">
                <a:ea typeface="宋体" panose="02010600030101010101" pitchFamily="2" charset="-122"/>
              </a:rPr>
              <a:t>”（愤壮志难酬）；所愤之三乃“</a:t>
            </a:r>
            <a:r>
              <a:rPr sz="2800" b="0" u="sng" err="1">
                <a:solidFill>
                  <a:srgbClr val="FF0000"/>
                </a:solidFill>
                <a:ea typeface="宋体" panose="02010600030101010101" pitchFamily="2" charset="-122"/>
              </a:rPr>
              <a:t>镜中衰鬓已先斑</a:t>
            </a:r>
            <a:r>
              <a:rPr sz="2800" b="0">
                <a:ea typeface="宋体" panose="02010600030101010101" pitchFamily="2" charset="-122"/>
              </a:rPr>
              <a:t>” （愤年华空老）；所愤之四乃“</a:t>
            </a:r>
            <a:r>
              <a:rPr sz="2800" b="0" u="sng" err="1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2800" b="0">
                <a:ea typeface="宋体" panose="02010600030101010101" pitchFamily="2" charset="-122"/>
              </a:rPr>
              <a:t>” （愤无人领军）。</a:t>
            </a:r>
          </a:p>
        </p:txBody>
      </p:sp>
      <p:pic>
        <p:nvPicPr>
          <p:cNvPr id="101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074400" y="106426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89865" y="380365"/>
            <a:ext cx="1207579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1.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en-US" sz="3200" b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en-US" sz="3200" b="0" smtClean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”两句，慨叹世事艰难，追述了作者年轻时收复失地的雄心壮志。  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2.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《书愤》中，诗的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开头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</a:t>
            </a:r>
            <a:r>
              <a:rPr lang="en-US" sz="3200" b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”两句回忆过去，塑造了诗人早年的形象。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3.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《书愤》中，陆游把自己早年形象与晚年形象作对比，早年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是</a:t>
            </a:r>
            <a:r>
              <a:rPr lang="zh-CN" altLang="en-US" sz="3200" b="0" smtClean="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”，而到了晚年却“</a:t>
            </a:r>
            <a:r>
              <a:rPr lang="en-US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  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”，表明自己想杀敌报国却屡次遭受排挤打击的悲愤。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480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4.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颔联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 </a:t>
            </a:r>
            <a:r>
              <a:rPr lang="en-US" sz="3200" b="0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 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”两句撷取了两个最能体现“气如山”的画面来表现，不用一个动词，却境界全出，饱含着浓厚的边地气氛和高昂的战斗情绪。</a:t>
            </a:r>
            <a:endParaRPr lang="zh-CN" altLang="en-US" sz="32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2915" y="816610"/>
            <a:ext cx="1134745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1.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的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早</a:t>
            </a:r>
            <a:r>
              <a:rPr lang="zh-CN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岁那知世事艰，中原北望气如山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”两句，慨叹世事艰难，追述了作者年轻时收复失地的雄心壮志。  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2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《书愤》中，诗的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开头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早</a:t>
            </a:r>
            <a:r>
              <a:rPr lang="zh-CN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岁那知世事艰，中原北望气如山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”两句回忆过去，塑造了诗人早年的形象。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3.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《书愤》中，陆游把自己早年形象与晚年形象作对比，早年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是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中原</a:t>
            </a:r>
            <a:r>
              <a:rPr lang="zh-CN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北望气如山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”，而到了晚年却“</a:t>
            </a:r>
            <a:r>
              <a:rPr lang="zh-CN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镜中衰鬓已先斑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”，表明自己想杀敌报国却屡次遭受排挤打击的悲愤。</a:t>
            </a:r>
            <a:endParaRPr lang="en-US" sz="3200" b="0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/>
            <a:r>
              <a:rPr lang="en-US" sz="3200" b="0">
                <a:latin typeface="Calibri" panose="020f0502020204030204" charset="0"/>
                <a:ea typeface="宋体" panose="02010600030101010101" pitchFamily="2" charset="-122"/>
              </a:rPr>
              <a:t>4.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《书愤》中，</a:t>
            </a:r>
            <a:r>
              <a:rPr lang="zh-CN" sz="3200" b="0" smtClean="0">
                <a:latin typeface="Calibri" panose="020f0502020204030204" charset="0"/>
                <a:ea typeface="宋体" panose="02010600030101010101" pitchFamily="2" charset="-122"/>
              </a:rPr>
              <a:t>颔联</a:t>
            </a:r>
            <a:r>
              <a:rPr lang="zh-CN" altLang="en-US" sz="3200">
                <a:latin typeface="Calibri" panose="020f0502020204030204" charset="0"/>
                <a:ea typeface="宋体" panose="02010600030101010101" pitchFamily="2" charset="-122"/>
              </a:rPr>
              <a:t>“</a:t>
            </a:r>
            <a:r>
              <a:rPr lang="zh-CN" sz="3200" b="0" u="sng" smtClean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楼船</a:t>
            </a:r>
            <a:r>
              <a:rPr lang="zh-CN" sz="3200" b="0" u="sng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夜雪瓜洲渡，铁马秋风大散关</a:t>
            </a:r>
            <a:r>
              <a:rPr lang="zh-CN" sz="3200" b="0">
                <a:latin typeface="Calibri" panose="020f0502020204030204" charset="0"/>
                <a:ea typeface="宋体" panose="02010600030101010101" pitchFamily="2" charset="-122"/>
              </a:rPr>
              <a:t>”两句撷取了两个最能体现“气如山”的画面来表现，不用一个动词，却境界全出，饱含着浓厚的边地气氛和高昂的战斗情绪。</a:t>
            </a:r>
            <a:endParaRPr lang="zh-CN" altLang="en-US" sz="32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5.陆游在《书愤》中形象地概括了水、陆两路大军进攻敌人的壮观场面的诗句是“ </a:t>
            </a:r>
            <a:r>
              <a:rPr sz="3200" b="0" u="sng">
                <a:ea typeface="宋体" panose="02010600030101010101" pitchFamily="2" charset="-122"/>
              </a:rPr>
              <a:t>                   </a:t>
            </a:r>
            <a:r>
              <a:rPr sz="3200" b="0">
                <a:ea typeface="宋体" panose="02010600030101010101" pitchFamily="2" charset="-122"/>
              </a:rPr>
              <a:t>  </a:t>
            </a:r>
            <a:r>
              <a:rPr sz="3200" b="0" u="sng">
                <a:ea typeface="宋体" panose="02010600030101010101" pitchFamily="2" charset="-122"/>
              </a:rPr>
              <a:t>                    </a:t>
            </a:r>
            <a:r>
              <a:rPr sz="3200" b="0">
                <a:ea typeface="宋体" panose="02010600030101010101" pitchFamily="2" charset="-122"/>
              </a:rPr>
              <a:t> ”。  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6.《书愤》记述两次抗金胜仗的句子“ 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   </a:t>
            </a:r>
            <a:r>
              <a:rPr sz="3200">
                <a:ea typeface="宋体" panose="02010600030101010101" pitchFamily="2" charset="-122"/>
                <a:sym typeface="+mn-ea"/>
              </a:rPr>
              <a:t> 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    </a:t>
            </a:r>
            <a:r>
              <a:rPr sz="3200" b="0">
                <a:ea typeface="宋体" panose="02010600030101010101" pitchFamily="2" charset="-122"/>
              </a:rPr>
              <a:t>  ”。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7.《书愤》</a:t>
            </a:r>
            <a:r>
              <a:rPr sz="3200" b="0" smtClean="0">
                <a:ea typeface="宋体" panose="02010600030101010101" pitchFamily="2" charset="-122"/>
              </a:rPr>
              <a:t>中描述陆游青壮年时期的战斗生活的句子是</a:t>
            </a:r>
            <a:endParaRPr lang="en-US" sz="3200" b="0" smtClean="0">
              <a:ea typeface="宋体" panose="02010600030101010101" pitchFamily="2" charset="-122"/>
            </a:endParaRP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“  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     </a:t>
            </a:r>
            <a:r>
              <a:rPr sz="3200" smtClean="0">
                <a:ea typeface="宋体" panose="02010600030101010101" pitchFamily="2" charset="-122"/>
                <a:sym typeface="+mn-ea"/>
              </a:rPr>
              <a:t>  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      </a:t>
            </a:r>
            <a:r>
              <a:rPr sz="3200" b="0" smtClean="0">
                <a:ea typeface="宋体" panose="02010600030101010101" pitchFamily="2" charset="-122"/>
              </a:rPr>
              <a:t> </a:t>
            </a:r>
            <a:r>
              <a:rPr sz="3200" b="0">
                <a:ea typeface="宋体" panose="02010600030101010101" pitchFamily="2" charset="-122"/>
              </a:rPr>
              <a:t>”。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8.《书愤》中,“ 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   </a:t>
            </a:r>
            <a:r>
              <a:rPr sz="3200">
                <a:ea typeface="宋体" panose="02010600030101010101" pitchFamily="2" charset="-122"/>
                <a:sym typeface="+mn-ea"/>
              </a:rPr>
              <a:t> 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    </a:t>
            </a:r>
            <a:r>
              <a:rPr sz="3200" b="0">
                <a:ea typeface="宋体" panose="02010600030101010101" pitchFamily="2" charset="-122"/>
              </a:rPr>
              <a:t>   ”两句诗也足见陆游浩荡诗才。“楼船”与“夜雪”，“铁马”与“秋风”，意象两两相合，便有两幅开阔、壮盛的战场画卷。</a:t>
            </a:r>
            <a:r>
              <a:rPr sz="3200" b="0" smtClean="0">
                <a:ea typeface="宋体" panose="02010600030101010101" pitchFamily="2" charset="-122"/>
              </a:rPr>
              <a:t>意象选取甚为干净</a:t>
            </a:r>
            <a:r>
              <a:rPr lang="zh-CN" altLang="en-US" sz="3200" b="0" smtClean="0">
                <a:ea typeface="宋体" panose="02010600030101010101" pitchFamily="2" charset="-122"/>
              </a:rPr>
              <a:t>、</a:t>
            </a:r>
            <a:r>
              <a:rPr sz="3200" b="0" err="1" smtClean="0">
                <a:ea typeface="宋体" panose="02010600030101010101" pitchFamily="2" charset="-122"/>
              </a:rPr>
              <a:t>典型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5.陆游在《书愤》中形象地概括了水、陆两路大军进攻敌人的壮观场面的诗句是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“楼船夜雪瓜洲渡，铁马秋风大散关</a:t>
            </a:r>
            <a:r>
              <a:rPr sz="3200" b="0">
                <a:ea typeface="宋体" panose="02010600030101010101" pitchFamily="2" charset="-122"/>
              </a:rPr>
              <a:t>”。  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6.《书愤》记述两次抗金胜仗的句子“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楼船夜雪瓜洲渡，铁马秋风大散关</a:t>
            </a:r>
            <a:r>
              <a:rPr sz="3200" b="0">
                <a:ea typeface="宋体" panose="02010600030101010101" pitchFamily="2" charset="-122"/>
              </a:rPr>
              <a:t>”。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7.《书愤》</a:t>
            </a:r>
            <a:r>
              <a:rPr sz="3200" b="0" smtClean="0">
                <a:ea typeface="宋体" panose="02010600030101010101" pitchFamily="2" charset="-122"/>
              </a:rPr>
              <a:t>中描述陆游青壮年时期的战斗生活的句子是“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楼船夜雪瓜洲渡，铁马秋风大散关</a:t>
            </a:r>
            <a:r>
              <a:rPr sz="3200" b="0">
                <a:ea typeface="宋体" panose="02010600030101010101" pitchFamily="2" charset="-122"/>
              </a:rPr>
              <a:t>”。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8.《书愤》中,“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楼船夜雪瓜洲渡，铁马秋风大散关</a:t>
            </a:r>
            <a:r>
              <a:rPr sz="3200" b="0">
                <a:ea typeface="宋体" panose="02010600030101010101" pitchFamily="2" charset="-122"/>
              </a:rPr>
              <a:t>”两句诗也足见陆游浩荡诗才。“楼船”与“夜雪”，“铁马”与“秋风”，意象两两相合，便有两幅开阔、壮盛的战场画卷。意象选取甚为干净、典型。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865636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9.《书愤》中, 诗人用刘宋名将檀道济典明志</a:t>
            </a:r>
            <a:r>
              <a:rPr sz="3200" b="0" smtClean="0">
                <a:ea typeface="宋体" panose="02010600030101010101" pitchFamily="2" charset="-122"/>
              </a:rPr>
              <a:t>。“</a:t>
            </a:r>
            <a:r>
              <a:rPr lang="en-US" sz="3200" b="0" u="sng" smtClean="0">
                <a:ea typeface="宋体" panose="02010600030101010101" pitchFamily="2" charset="-122"/>
              </a:rPr>
              <a:t>               </a:t>
            </a:r>
            <a:r>
              <a:rPr sz="3200" b="0" smtClean="0">
                <a:ea typeface="宋体" panose="02010600030101010101" pitchFamily="2" charset="-122"/>
              </a:rPr>
              <a:t>”</a:t>
            </a:r>
            <a:r>
              <a:rPr sz="3200" b="0" err="1">
                <a:ea typeface="宋体" panose="02010600030101010101" pitchFamily="2" charset="-122"/>
              </a:rPr>
              <a:t>写出他以此自许，可见其少时之磅礴大气，捍卫国家，扬威边地，舍我其谁的决心。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10.《书愤》中</a:t>
            </a:r>
            <a:r>
              <a:rPr sz="3200" b="0" smtClean="0">
                <a:ea typeface="宋体" panose="02010600030101010101" pitchFamily="2" charset="-122"/>
              </a:rPr>
              <a:t>，“  </a:t>
            </a:r>
            <a:r>
              <a:rPr sz="3200" b="0" u="sng" smtClean="0">
                <a:ea typeface="宋体" panose="02010600030101010101" pitchFamily="2" charset="-122"/>
              </a:rPr>
              <a:t>               </a:t>
            </a:r>
            <a:r>
              <a:rPr sz="3200" b="0" smtClean="0">
                <a:ea typeface="宋体" panose="02010600030101010101" pitchFamily="2" charset="-122"/>
              </a:rPr>
              <a:t> ”</a:t>
            </a:r>
            <a:r>
              <a:rPr sz="3200" b="0" err="1">
                <a:ea typeface="宋体" panose="02010600030101010101" pitchFamily="2" charset="-122"/>
              </a:rPr>
              <a:t>写壮志未酬，年华已老，统治者无心救亡，收复失地、企盼统一的愿望落空。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11.《书愤》在今昔对比中更强烈地抒发了岁月蹉跎、壮志难酬情怀的诗句是“</a:t>
            </a:r>
            <a:r>
              <a:rPr sz="3200" b="0" u="sng">
                <a:ea typeface="宋体" panose="02010600030101010101" pitchFamily="2" charset="-122"/>
              </a:rPr>
              <a:t>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  </a:t>
            </a:r>
            <a:r>
              <a:rPr lang="en-US" sz="3200" u="sng"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smtClean="0">
                <a:ea typeface="宋体" panose="02010600030101010101" pitchFamily="2" charset="-122"/>
                <a:sym typeface="+mn-ea"/>
              </a:rPr>
              <a:t>，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  </a:t>
            </a:r>
            <a:r>
              <a:rPr lang="en-US" sz="3200" u="sng" smtClean="0">
                <a:ea typeface="宋体" panose="02010600030101010101" pitchFamily="2" charset="-122"/>
                <a:sym typeface="+mn-ea"/>
              </a:rPr>
              <a:t>     ”</a:t>
            </a:r>
            <a:r>
              <a:rPr lang="zh-CN" altLang="en-US" sz="3200">
                <a:ea typeface="宋体" panose="02010600030101010101" pitchFamily="2" charset="-122"/>
                <a:sym typeface="+mn-ea"/>
              </a:rPr>
              <a:t>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12.《书愤》</a:t>
            </a:r>
            <a:r>
              <a:rPr sz="3200" b="0" smtClean="0">
                <a:ea typeface="宋体" panose="02010600030101010101" pitchFamily="2" charset="-122"/>
              </a:rPr>
              <a:t>中表达作者对诸葛亮的仰慕之情的诗句是</a:t>
            </a:r>
            <a:endParaRPr lang="en-US" sz="3200" b="0" smtClean="0">
              <a:ea typeface="宋体" panose="02010600030101010101" pitchFamily="2" charset="-122"/>
            </a:endParaRPr>
          </a:p>
          <a:p>
            <a:pPr indent="0"/>
            <a:r>
              <a:rPr sz="3200" b="0" smtClean="0">
                <a:ea typeface="宋体" panose="02010600030101010101" pitchFamily="2" charset="-122"/>
              </a:rPr>
              <a:t>“  </a:t>
            </a:r>
            <a:r>
              <a:rPr sz="3200" b="0" u="sng" smtClean="0">
                <a:ea typeface="宋体" panose="02010600030101010101" pitchFamily="2" charset="-122"/>
              </a:rPr>
              <a:t>                 </a:t>
            </a:r>
            <a:r>
              <a:rPr sz="3200" b="0" smtClean="0">
                <a:ea typeface="宋体" panose="02010600030101010101" pitchFamily="2" charset="-122"/>
              </a:rPr>
              <a:t>  </a:t>
            </a:r>
            <a:r>
              <a:rPr sz="3200" b="0" u="sng" smtClean="0">
                <a:ea typeface="宋体" panose="02010600030101010101" pitchFamily="2" charset="-122"/>
              </a:rPr>
              <a:t>                </a:t>
            </a:r>
            <a:r>
              <a:rPr sz="3200" b="0" smtClean="0">
                <a:ea typeface="宋体" panose="02010600030101010101" pitchFamily="2" charset="-122"/>
              </a:rPr>
              <a:t>？”</a:t>
            </a:r>
            <a:r>
              <a:rPr lang="zh-CN" altLang="en-US" sz="3200">
                <a:ea typeface="宋体" panose="02010600030101010101" pitchFamily="2" charset="-122"/>
              </a:rPr>
              <a:t>美</a:t>
            </a:r>
            <a:r>
              <a:rPr sz="3200" b="0" err="1" smtClean="0">
                <a:ea typeface="宋体" panose="02010600030101010101" pitchFamily="2" charset="-122"/>
              </a:rPr>
              <a:t>玉埋在地下时上空会出现烟云</a:t>
            </a:r>
            <a:r>
              <a:rPr lang="zh-CN" altLang="en-US" sz="3200" b="0" smtClean="0">
                <a:ea typeface="宋体" panose="02010600030101010101" pitchFamily="2" charset="-122"/>
              </a:rPr>
              <a:t>，</a:t>
            </a:r>
            <a:r>
              <a:rPr sz="3200" b="0" err="1" smtClean="0">
                <a:ea typeface="宋体" panose="02010600030101010101" pitchFamily="2" charset="-122"/>
              </a:rPr>
              <a:t>阳光下见得分明的典故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12445" y="900430"/>
            <a:ext cx="107435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9.《书愤》中, 诗人用刘宋名将檀道济典明志。“</a:t>
            </a:r>
            <a:r>
              <a:rPr sz="3200" b="0" u="sng" err="1">
                <a:solidFill>
                  <a:srgbClr val="FF0000"/>
                </a:solidFill>
                <a:ea typeface="宋体" panose="02010600030101010101" pitchFamily="2" charset="-122"/>
              </a:rPr>
              <a:t>塞上长城空自许</a:t>
            </a:r>
            <a:r>
              <a:rPr sz="3200" b="0" err="1">
                <a:ea typeface="宋体" panose="02010600030101010101" pitchFamily="2" charset="-122"/>
              </a:rPr>
              <a:t>”写出他以此自许，可见其少时之磅礴大气，捍卫国家，扬威边地，舍我其谁的决心。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10《书愤》中，“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镜中衰鬓已先斑</a:t>
            </a:r>
            <a:r>
              <a:rPr sz="3200" b="0">
                <a:ea typeface="宋体" panose="02010600030101010101" pitchFamily="2" charset="-122"/>
              </a:rPr>
              <a:t>”写壮志未酬，年华已老，统治者无心救亡，收复失地、企盼统一的愿望落空。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11.《书愤》在今昔对比中更强烈地抒发了岁月蹉跎、壮志难酬情怀的诗句是“</a:t>
            </a:r>
            <a:r>
              <a:rPr sz="3200" b="0">
                <a:solidFill>
                  <a:srgbClr val="FF0000"/>
                </a:solidFill>
                <a:ea typeface="宋体" panose="02010600030101010101" pitchFamily="2" charset="-122"/>
              </a:rPr>
              <a:t>塞上长城空自许，镜中衰鬓已先斑</a:t>
            </a:r>
            <a:r>
              <a:rPr sz="3200" b="0">
                <a:ea typeface="宋体" panose="02010600030101010101" pitchFamily="2" charset="-122"/>
              </a:rPr>
              <a:t>”。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12.《书愤》中表达作者对诸葛亮的仰慕之情的诗句是“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3200" b="0">
                <a:ea typeface="宋体" panose="02010600030101010101" pitchFamily="2" charset="-122"/>
              </a:rPr>
              <a:t>，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千载谁堪伯仲间？</a:t>
            </a:r>
            <a:r>
              <a:rPr sz="3200" b="0">
                <a:ea typeface="宋体" panose="02010600030101010101" pitchFamily="2" charset="-122"/>
              </a:rPr>
              <a:t>”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5509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13.借古人自况来表达自己的某种志向的表现手法叫用典明志。《书愤》中用典明志的诗句是“ </a:t>
            </a:r>
            <a:r>
              <a:rPr sz="3200" b="0" u="sng">
                <a:ea typeface="宋体" panose="02010600030101010101" pitchFamily="2" charset="-122"/>
              </a:rPr>
              <a:t>               </a:t>
            </a:r>
            <a:r>
              <a:rPr lang="zh-CN" altLang="en-US" sz="3200" b="0" smtClean="0">
                <a:ea typeface="宋体" panose="02010600030101010101" pitchFamily="2" charset="-122"/>
              </a:rPr>
              <a:t>，</a:t>
            </a:r>
            <a:r>
              <a:rPr sz="3200" b="0" u="sng" smtClean="0">
                <a:ea typeface="宋体" panose="02010600030101010101" pitchFamily="2" charset="-122"/>
              </a:rPr>
              <a:t>             </a:t>
            </a:r>
            <a:r>
              <a:rPr sz="3200" b="0" smtClean="0">
                <a:ea typeface="宋体" panose="02010600030101010101" pitchFamily="2" charset="-122"/>
              </a:rPr>
              <a:t> ”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14.《书愤》同是歌咏诸葛亮，杜甫《蜀相》中的“三顾频烦天下计，两朝开济老臣心”注重他的丰功伟绩；陆游《</a:t>
            </a:r>
            <a:r>
              <a:rPr sz="3200" b="0" smtClean="0">
                <a:ea typeface="宋体" panose="02010600030101010101" pitchFamily="2" charset="-122"/>
              </a:rPr>
              <a:t>书愤</a:t>
            </a:r>
            <a:r>
              <a:rPr lang="en-US" altLang="zh-CN" sz="3200" b="0" smtClean="0">
                <a:ea typeface="宋体" panose="02010600030101010101" pitchFamily="2" charset="-122"/>
              </a:rPr>
              <a:t>》</a:t>
            </a:r>
            <a:r>
              <a:rPr sz="3200" b="0" smtClean="0">
                <a:ea typeface="宋体" panose="02010600030101010101" pitchFamily="2" charset="-122"/>
              </a:rPr>
              <a:t>中的</a:t>
            </a:r>
            <a:r>
              <a:rPr sz="3200" b="0">
                <a:ea typeface="宋体" panose="02010600030101010101" pitchFamily="2" charset="-122"/>
              </a:rPr>
              <a:t>“   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smtClean="0">
                <a:ea typeface="宋体" panose="02010600030101010101" pitchFamily="2" charset="-122"/>
                <a:sym typeface="+mn-ea"/>
              </a:rPr>
              <a:t>，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</a:t>
            </a:r>
            <a:r>
              <a:rPr sz="3200" b="0">
                <a:ea typeface="宋体" panose="02010600030101010101" pitchFamily="2" charset="-122"/>
              </a:rPr>
              <a:t>”注重他的精神品格。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15.《书愤》中</a:t>
            </a:r>
            <a:r>
              <a:rPr sz="3200" b="0" smtClean="0">
                <a:ea typeface="宋体" panose="02010600030101010101" pitchFamily="2" charset="-122"/>
              </a:rPr>
              <a:t>，“  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200" smtClean="0">
                <a:ea typeface="宋体" panose="02010600030101010101" pitchFamily="2" charset="-122"/>
                <a:sym typeface="+mn-ea"/>
              </a:rPr>
              <a:t>，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</a:t>
            </a:r>
            <a:r>
              <a:rPr sz="3200" b="0">
                <a:ea typeface="宋体" panose="02010600030101010101" pitchFamily="2" charset="-122"/>
              </a:rPr>
              <a:t>！”两句以诸葛亮自比，不满和悲叹之情交织在—起，展现了诗人复杂的内心世界。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16.《书愤》中，亦用典明志。诸葛坚持北伐，</a:t>
            </a:r>
            <a:r>
              <a:rPr sz="3200" b="0" smtClean="0">
                <a:ea typeface="宋体" panose="02010600030101010101" pitchFamily="2" charset="-122"/>
              </a:rPr>
              <a:t>虽“</a:t>
            </a:r>
            <a:r>
              <a:rPr sz="3200" u="sng" smtClean="0">
                <a:ea typeface="宋体" panose="02010600030101010101" pitchFamily="2" charset="-122"/>
                <a:sym typeface="+mn-ea"/>
              </a:rPr>
              <a:t>              </a:t>
            </a:r>
            <a:r>
              <a:rPr sz="3200" b="0" smtClean="0">
                <a:ea typeface="宋体" panose="02010600030101010101" pitchFamily="2" charset="-122"/>
              </a:rPr>
              <a:t>”</a:t>
            </a:r>
            <a:r>
              <a:rPr lang="zh-CN" altLang="en-US" sz="3200" b="0" smtClean="0">
                <a:ea typeface="宋体" panose="02010600030101010101" pitchFamily="2" charset="-122"/>
              </a:rPr>
              <a:t>，</a:t>
            </a:r>
            <a:r>
              <a:rPr sz="3200" b="0" err="1" smtClean="0">
                <a:ea typeface="宋体" panose="02010600030101010101" pitchFamily="2" charset="-122"/>
              </a:rPr>
              <a:t>但终归名满天宇</a:t>
            </a:r>
            <a:r>
              <a:rPr sz="3200" b="0">
                <a:ea typeface="宋体" panose="02010600030101010101" pitchFamily="2" charset="-122"/>
              </a:rPr>
              <a:t>，“</a:t>
            </a:r>
            <a:r>
              <a:rPr sz="3200" u="sng">
                <a:ea typeface="宋体" panose="02010600030101010101" pitchFamily="2" charset="-122"/>
                <a:sym typeface="+mn-ea"/>
              </a:rPr>
              <a:t>               </a:t>
            </a:r>
            <a:r>
              <a:rPr sz="3200" b="0">
                <a:ea typeface="宋体" panose="02010600030101010101" pitchFamily="2" charset="-122"/>
              </a:rPr>
              <a:t>。追慕先贤的业绩，表明自己的爱国热情至老不移，渴望效仿诸葛亮，施展抱负。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593725" y="758825"/>
            <a:ext cx="10743565" cy="69865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ea typeface="宋体" panose="02010600030101010101" pitchFamily="2" charset="-122"/>
              </a:rPr>
              <a:t>13.借古人自况来表达自己的某种志向的表现手法叫用典明志。《书愤》中用典明志的诗句是“</a:t>
            </a:r>
            <a:r>
              <a:rPr sz="3200" b="0" u="sng" err="1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3200" b="0" err="1">
                <a:ea typeface="宋体" panose="02010600030101010101" pitchFamily="2" charset="-122"/>
              </a:rPr>
              <a:t>，</a:t>
            </a:r>
            <a:r>
              <a:rPr sz="3200" b="0" u="sng" err="1">
                <a:solidFill>
                  <a:srgbClr val="FF0000"/>
                </a:solidFill>
                <a:ea typeface="宋体" panose="02010600030101010101" pitchFamily="2" charset="-122"/>
              </a:rPr>
              <a:t>千载谁堪伯仲间”</a:t>
            </a:r>
            <a:r>
              <a:rPr sz="3200" b="0">
                <a:ea typeface="宋体" panose="02010600030101010101" pitchFamily="2" charset="-122"/>
              </a:rPr>
              <a:t>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14.《书愤》同是歌咏诸葛亮，杜甫《蜀相》中的“三顾频烦天下计，两朝开济老臣心”注重他的丰功伟绩；陆游《书愤》中的“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3200" b="0">
                <a:ea typeface="宋体" panose="02010600030101010101" pitchFamily="2" charset="-122"/>
              </a:rPr>
              <a:t>，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3200" b="0">
                <a:ea typeface="宋体" panose="02010600030101010101" pitchFamily="2" charset="-122"/>
              </a:rPr>
              <a:t>”注重他的精神品格。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15.《书愤》中，“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3200" b="0">
                <a:ea typeface="宋体" panose="02010600030101010101" pitchFamily="2" charset="-122"/>
              </a:rPr>
              <a:t>，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3200" b="0">
                <a:ea typeface="宋体" panose="02010600030101010101" pitchFamily="2" charset="-122"/>
              </a:rPr>
              <a:t>！”两句以诸葛亮自比，不满和悲叹之情交织在—起，展现了诗人复杂的内心世界。</a:t>
            </a:r>
          </a:p>
          <a:p>
            <a:pPr indent="0"/>
            <a:r>
              <a:rPr sz="3200" b="0">
                <a:ea typeface="宋体" panose="02010600030101010101" pitchFamily="2" charset="-122"/>
              </a:rPr>
              <a:t>16.《书愤》中，亦用典明志。诸葛坚持北伐，虽“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出师一表真名世</a:t>
            </a:r>
            <a:r>
              <a:rPr sz="3200" b="0">
                <a:ea typeface="宋体" panose="02010600030101010101" pitchFamily="2" charset="-122"/>
              </a:rPr>
              <a:t>”，但终归名满天宇，“</a:t>
            </a:r>
            <a:r>
              <a:rPr sz="3200" b="0" u="sng">
                <a:solidFill>
                  <a:srgbClr val="FF0000"/>
                </a:solidFill>
                <a:ea typeface="宋体" panose="02010600030101010101" pitchFamily="2" charset="-122"/>
              </a:rPr>
              <a:t>千载谁堪伯仲间</a:t>
            </a:r>
            <a:r>
              <a:rPr sz="3200" b="0">
                <a:ea typeface="宋体" panose="02010600030101010101" pitchFamily="2" charset="-122"/>
              </a:rPr>
              <a:t>”。追慕先贤的业绩，表明自己的爱国热情至老不移，渴望效仿诸葛亮，施展抱负。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7495,&quot;width&quot;:10961}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custom2020517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43</Paragraphs>
  <Slides>11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baseType="lpstr" size="18">
      <vt:lpstr>Arial</vt:lpstr>
      <vt:lpstr>微软雅黑</vt:lpstr>
      <vt:lpstr>Wingdings</vt:lpstr>
      <vt:lpstr>Calibri</vt:lpstr>
      <vt:lpstr>宋体</vt:lpstr>
      <vt:lpstr>Times New Roman</vt:lpstr>
      <vt:lpstr>Office 主题​​</vt:lpstr>
      <vt:lpstr>《书愤》理解性默写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2021-11-08T11:51:51.686</cp:lastPrinted>
  <dcterms:created xsi:type="dcterms:W3CDTF">2021-11-08T11:51:51Z</dcterms:created>
  <dcterms:modified xsi:type="dcterms:W3CDTF">2021-11-08T03:51:52Z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