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vml" ContentType="application/vnd.openxmlformats-officedocument.vmlDrawing"/>
  <Default Extension="doc" ContentType="application/msword"/>
  <Default Extension="emf" ContentType="image/x-emf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 autoCompressPictures="0">
  <p:sldMasterIdLst>
    <p:sldMasterId id="2147483648" r:id="rId1"/>
  </p:sldMasterIdLst>
  <p:notesMasterIdLst>
    <p:notesMasterId r:id="rId2"/>
  </p:notesMasterIdLst>
  <p:sldIdLst>
    <p:sldId id="257" r:id="rId3"/>
    <p:sldId id="320" r:id="rId4"/>
    <p:sldId id="321" r:id="rId5"/>
    <p:sldId id="332" r:id="rId6"/>
    <p:sldId id="403" r:id="rId7"/>
    <p:sldId id="337" r:id="rId8"/>
    <p:sldId id="330" r:id="rId9"/>
    <p:sldId id="333" r:id="rId10"/>
    <p:sldId id="334" r:id="rId11"/>
    <p:sldId id="323" r:id="rId12"/>
    <p:sldId id="324" r:id="rId13"/>
    <p:sldId id="325" r:id="rId14"/>
    <p:sldId id="327" r:id="rId15"/>
    <p:sldId id="335" r:id="rId16"/>
    <p:sldId id="359" r:id="rId17"/>
    <p:sldId id="314" r:id="rId18"/>
    <p:sldId id="360" r:id="rId19"/>
    <p:sldId id="365" r:id="rId20"/>
    <p:sldId id="366" r:id="rId21"/>
    <p:sldId id="362" r:id="rId22"/>
    <p:sldId id="367" r:id="rId23"/>
    <p:sldId id="383" r:id="rId24"/>
    <p:sldId id="368" r:id="rId25"/>
    <p:sldId id="369" r:id="rId26"/>
    <p:sldId id="385" r:id="rId27"/>
    <p:sldId id="384" r:id="rId28"/>
    <p:sldId id="372" r:id="rId29"/>
    <p:sldId id="370" r:id="rId30"/>
    <p:sldId id="387" r:id="rId31"/>
    <p:sldId id="386" r:id="rId32"/>
    <p:sldId id="373" r:id="rId33"/>
    <p:sldId id="388" r:id="rId34"/>
    <p:sldId id="374" r:id="rId35"/>
    <p:sldId id="375" r:id="rId36"/>
    <p:sldId id="390" r:id="rId37"/>
    <p:sldId id="389" r:id="rId38"/>
    <p:sldId id="377" r:id="rId39"/>
    <p:sldId id="378" r:id="rId40"/>
    <p:sldId id="376" r:id="rId41"/>
    <p:sldId id="379" r:id="rId42"/>
    <p:sldId id="392" r:id="rId43"/>
    <p:sldId id="391" r:id="rId44"/>
    <p:sldId id="380" r:id="rId45"/>
    <p:sldId id="393" r:id="rId46"/>
    <p:sldId id="381" r:id="rId47"/>
    <p:sldId id="395" r:id="rId48"/>
    <p:sldId id="394" r:id="rId49"/>
    <p:sldId id="382" r:id="rId50"/>
    <p:sldId id="397" r:id="rId51"/>
    <p:sldId id="398" r:id="rId52"/>
    <p:sldId id="399" r:id="rId53"/>
    <p:sldId id="400" r:id="rId54"/>
    <p:sldId id="402" r:id="rId55"/>
    <p:sldId id="396" r:id="rId56"/>
    <p:sldId id="263" r:id="rId57"/>
    <p:sldId id="264" r:id="rId58"/>
    <p:sldId id="265" r:id="rId59"/>
    <p:sldId id="266" r:id="rId60"/>
    <p:sldId id="268" r:id="rId61"/>
    <p:sldId id="269" r:id="rId62"/>
    <p:sldId id="270" r:id="rId63"/>
    <p:sldId id="272" r:id="rId64"/>
    <p:sldId id="274" r:id="rId65"/>
    <p:sldId id="275" r:id="rId66"/>
    <p:sldId id="276" r:id="rId67"/>
    <p:sldId id="277" r:id="rId68"/>
    <p:sldId id="278" r:id="rId69"/>
    <p:sldId id="280" r:id="rId70"/>
    <p:sldId id="282" r:id="rId71"/>
    <p:sldId id="281" r:id="rId72"/>
    <p:sldId id="283" r:id="rId73"/>
    <p:sldId id="287" r:id="rId74"/>
    <p:sldId id="288" r:id="rId75"/>
    <p:sldId id="289" r:id="rId76"/>
  </p:sldIdLst>
  <p:sldSz cx="12192000" cy="6858000"/>
  <p:notesSz cx="6858000" cy="9144000"/>
  <p:custDataLst>
    <p:tags r:id="rId77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4995" autoAdjust="0"/>
    <p:restoredTop sz="94660"/>
  </p:normalViewPr>
  <p:slideViewPr>
    <p:cSldViewPr snapToGrid="0">
      <p:cViewPr>
        <p:scale>
          <a:sx n="53" d="100"/>
          <a:sy n="53" d="100"/>
        </p:scale>
        <p:origin x="-1380" y="-46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>
        <p:scale>
          <a:sx n="1" d="100"/>
          <a:sy n="1" d="100"/>
        </p:scale>
        <p:origin x="0" y="0"/>
      </p:cViewPr>
    </p:cSldViewPr>
  </p:notesViewPr>
  <p:gridSpacing cx="73736200" cy="73736200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8.xml" /><Relationship Id="rId11" Type="http://schemas.openxmlformats.org/officeDocument/2006/relationships/slide" Target="slides/slide9.xml" /><Relationship Id="rId12" Type="http://schemas.openxmlformats.org/officeDocument/2006/relationships/slide" Target="slides/slide10.xml" /><Relationship Id="rId13" Type="http://schemas.openxmlformats.org/officeDocument/2006/relationships/slide" Target="slides/slide11.xml" /><Relationship Id="rId14" Type="http://schemas.openxmlformats.org/officeDocument/2006/relationships/slide" Target="slides/slide12.xml" /><Relationship Id="rId15" Type="http://schemas.openxmlformats.org/officeDocument/2006/relationships/slide" Target="slides/slide13.xml" /><Relationship Id="rId16" Type="http://schemas.openxmlformats.org/officeDocument/2006/relationships/slide" Target="slides/slide14.xml" /><Relationship Id="rId17" Type="http://schemas.openxmlformats.org/officeDocument/2006/relationships/slide" Target="slides/slide15.xml" /><Relationship Id="rId18" Type="http://schemas.openxmlformats.org/officeDocument/2006/relationships/slide" Target="slides/slide16.xml" /><Relationship Id="rId19" Type="http://schemas.openxmlformats.org/officeDocument/2006/relationships/slide" Target="slides/slide17.xml" /><Relationship Id="rId2" Type="http://schemas.openxmlformats.org/officeDocument/2006/relationships/notesMaster" Target="notesMasters/notesMaster1.xml" /><Relationship Id="rId20" Type="http://schemas.openxmlformats.org/officeDocument/2006/relationships/slide" Target="slides/slide18.xml" /><Relationship Id="rId21" Type="http://schemas.openxmlformats.org/officeDocument/2006/relationships/slide" Target="slides/slide19.xml" /><Relationship Id="rId22" Type="http://schemas.openxmlformats.org/officeDocument/2006/relationships/slide" Target="slides/slide20.xml" /><Relationship Id="rId23" Type="http://schemas.openxmlformats.org/officeDocument/2006/relationships/slide" Target="slides/slide21.xml" /><Relationship Id="rId24" Type="http://schemas.openxmlformats.org/officeDocument/2006/relationships/slide" Target="slides/slide22.xml" /><Relationship Id="rId25" Type="http://schemas.openxmlformats.org/officeDocument/2006/relationships/slide" Target="slides/slide23.xml" /><Relationship Id="rId26" Type="http://schemas.openxmlformats.org/officeDocument/2006/relationships/slide" Target="slides/slide24.xml" /><Relationship Id="rId27" Type="http://schemas.openxmlformats.org/officeDocument/2006/relationships/slide" Target="slides/slide25.xml" /><Relationship Id="rId28" Type="http://schemas.openxmlformats.org/officeDocument/2006/relationships/slide" Target="slides/slide26.xml" /><Relationship Id="rId29" Type="http://schemas.openxmlformats.org/officeDocument/2006/relationships/slide" Target="slides/slide27.xml" /><Relationship Id="rId3" Type="http://schemas.openxmlformats.org/officeDocument/2006/relationships/slide" Target="slides/slide1.xml" /><Relationship Id="rId30" Type="http://schemas.openxmlformats.org/officeDocument/2006/relationships/slide" Target="slides/slide28.xml" /><Relationship Id="rId31" Type="http://schemas.openxmlformats.org/officeDocument/2006/relationships/slide" Target="slides/slide29.xml" /><Relationship Id="rId32" Type="http://schemas.openxmlformats.org/officeDocument/2006/relationships/slide" Target="slides/slide30.xml" /><Relationship Id="rId33" Type="http://schemas.openxmlformats.org/officeDocument/2006/relationships/slide" Target="slides/slide31.xml" /><Relationship Id="rId34" Type="http://schemas.openxmlformats.org/officeDocument/2006/relationships/slide" Target="slides/slide32.xml" /><Relationship Id="rId35" Type="http://schemas.openxmlformats.org/officeDocument/2006/relationships/slide" Target="slides/slide33.xml" /><Relationship Id="rId36" Type="http://schemas.openxmlformats.org/officeDocument/2006/relationships/slide" Target="slides/slide34.xml" /><Relationship Id="rId37" Type="http://schemas.openxmlformats.org/officeDocument/2006/relationships/slide" Target="slides/slide35.xml" /><Relationship Id="rId38" Type="http://schemas.openxmlformats.org/officeDocument/2006/relationships/slide" Target="slides/slide36.xml" /><Relationship Id="rId39" Type="http://schemas.openxmlformats.org/officeDocument/2006/relationships/slide" Target="slides/slide37.xml" /><Relationship Id="rId4" Type="http://schemas.openxmlformats.org/officeDocument/2006/relationships/slide" Target="slides/slide2.xml" /><Relationship Id="rId40" Type="http://schemas.openxmlformats.org/officeDocument/2006/relationships/slide" Target="slides/slide38.xml" /><Relationship Id="rId41" Type="http://schemas.openxmlformats.org/officeDocument/2006/relationships/slide" Target="slides/slide39.xml" /><Relationship Id="rId42" Type="http://schemas.openxmlformats.org/officeDocument/2006/relationships/slide" Target="slides/slide40.xml" /><Relationship Id="rId43" Type="http://schemas.openxmlformats.org/officeDocument/2006/relationships/slide" Target="slides/slide41.xml" /><Relationship Id="rId44" Type="http://schemas.openxmlformats.org/officeDocument/2006/relationships/slide" Target="slides/slide42.xml" /><Relationship Id="rId45" Type="http://schemas.openxmlformats.org/officeDocument/2006/relationships/slide" Target="slides/slide43.xml" /><Relationship Id="rId46" Type="http://schemas.openxmlformats.org/officeDocument/2006/relationships/slide" Target="slides/slide44.xml" /><Relationship Id="rId47" Type="http://schemas.openxmlformats.org/officeDocument/2006/relationships/slide" Target="slides/slide45.xml" /><Relationship Id="rId48" Type="http://schemas.openxmlformats.org/officeDocument/2006/relationships/slide" Target="slides/slide46.xml" /><Relationship Id="rId49" Type="http://schemas.openxmlformats.org/officeDocument/2006/relationships/slide" Target="slides/slide47.xml" /><Relationship Id="rId5" Type="http://schemas.openxmlformats.org/officeDocument/2006/relationships/slide" Target="slides/slide3.xml" /><Relationship Id="rId50" Type="http://schemas.openxmlformats.org/officeDocument/2006/relationships/slide" Target="slides/slide48.xml" /><Relationship Id="rId51" Type="http://schemas.openxmlformats.org/officeDocument/2006/relationships/slide" Target="slides/slide49.xml" /><Relationship Id="rId52" Type="http://schemas.openxmlformats.org/officeDocument/2006/relationships/slide" Target="slides/slide50.xml" /><Relationship Id="rId53" Type="http://schemas.openxmlformats.org/officeDocument/2006/relationships/slide" Target="slides/slide51.xml" /><Relationship Id="rId54" Type="http://schemas.openxmlformats.org/officeDocument/2006/relationships/slide" Target="slides/slide52.xml" /><Relationship Id="rId55" Type="http://schemas.openxmlformats.org/officeDocument/2006/relationships/slide" Target="slides/slide53.xml" /><Relationship Id="rId56" Type="http://schemas.openxmlformats.org/officeDocument/2006/relationships/slide" Target="slides/slide54.xml" /><Relationship Id="rId57" Type="http://schemas.openxmlformats.org/officeDocument/2006/relationships/slide" Target="slides/slide55.xml" /><Relationship Id="rId58" Type="http://schemas.openxmlformats.org/officeDocument/2006/relationships/slide" Target="slides/slide56.xml" /><Relationship Id="rId59" Type="http://schemas.openxmlformats.org/officeDocument/2006/relationships/slide" Target="slides/slide57.xml" /><Relationship Id="rId6" Type="http://schemas.openxmlformats.org/officeDocument/2006/relationships/slide" Target="slides/slide4.xml" /><Relationship Id="rId60" Type="http://schemas.openxmlformats.org/officeDocument/2006/relationships/slide" Target="slides/slide58.xml" /><Relationship Id="rId61" Type="http://schemas.openxmlformats.org/officeDocument/2006/relationships/slide" Target="slides/slide59.xml" /><Relationship Id="rId62" Type="http://schemas.openxmlformats.org/officeDocument/2006/relationships/slide" Target="slides/slide60.xml" /><Relationship Id="rId63" Type="http://schemas.openxmlformats.org/officeDocument/2006/relationships/slide" Target="slides/slide61.xml" /><Relationship Id="rId64" Type="http://schemas.openxmlformats.org/officeDocument/2006/relationships/slide" Target="slides/slide62.xml" /><Relationship Id="rId65" Type="http://schemas.openxmlformats.org/officeDocument/2006/relationships/slide" Target="slides/slide63.xml" /><Relationship Id="rId66" Type="http://schemas.openxmlformats.org/officeDocument/2006/relationships/slide" Target="slides/slide64.xml" /><Relationship Id="rId67" Type="http://schemas.openxmlformats.org/officeDocument/2006/relationships/slide" Target="slides/slide65.xml" /><Relationship Id="rId68" Type="http://schemas.openxmlformats.org/officeDocument/2006/relationships/slide" Target="slides/slide66.xml" /><Relationship Id="rId69" Type="http://schemas.openxmlformats.org/officeDocument/2006/relationships/slide" Target="slides/slide67.xml" /><Relationship Id="rId7" Type="http://schemas.openxmlformats.org/officeDocument/2006/relationships/slide" Target="slides/slide5.xml" /><Relationship Id="rId70" Type="http://schemas.openxmlformats.org/officeDocument/2006/relationships/slide" Target="slides/slide68.xml" /><Relationship Id="rId71" Type="http://schemas.openxmlformats.org/officeDocument/2006/relationships/slide" Target="slides/slide69.xml" /><Relationship Id="rId72" Type="http://schemas.openxmlformats.org/officeDocument/2006/relationships/slide" Target="slides/slide70.xml" /><Relationship Id="rId73" Type="http://schemas.openxmlformats.org/officeDocument/2006/relationships/slide" Target="slides/slide71.xml" /><Relationship Id="rId74" Type="http://schemas.openxmlformats.org/officeDocument/2006/relationships/slide" Target="slides/slide72.xml" /><Relationship Id="rId75" Type="http://schemas.openxmlformats.org/officeDocument/2006/relationships/slide" Target="slides/slide73.xml" /><Relationship Id="rId76" Type="http://schemas.openxmlformats.org/officeDocument/2006/relationships/slide" Target="slides/slide74.xml" /><Relationship Id="rId77" Type="http://schemas.openxmlformats.org/officeDocument/2006/relationships/tags" Target="tags/tag1.xml" /><Relationship Id="rId78" Type="http://schemas.openxmlformats.org/officeDocument/2006/relationships/presProps" Target="presProps.xml" /><Relationship Id="rId79" Type="http://schemas.openxmlformats.org/officeDocument/2006/relationships/viewProps" Target="viewProps.xml" /><Relationship Id="rId8" Type="http://schemas.openxmlformats.org/officeDocument/2006/relationships/slide" Target="slides/slide6.xml" /><Relationship Id="rId80" Type="http://schemas.openxmlformats.org/officeDocument/2006/relationships/theme" Target="theme/theme1.xml" /><Relationship Id="rId81" Type="http://schemas.openxmlformats.org/officeDocument/2006/relationships/tableStyles" Target="tableStyles.xml" /><Relationship Id="rId9" Type="http://schemas.openxmlformats.org/officeDocument/2006/relationships/slide" Target="slides/slide7.xml" /></Relationships>
</file>

<file path=ppt/drawings/_rels/vmlDrawing1.v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3.emf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9E0619B-916A-4E1E-B225-8464EB043EF1}" type="datetimeFigureOut">
              <a:rPr lang="zh-CN" altLang="en-US" smtClean="0"/>
              <a:t>2021/1/19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8836961-2CDD-4776-8EEF-37EE638A652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/>
              <a:t>1/19/2021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/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>
  <p:cSld name="标题和描述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/>
              <a:t>1/19/2021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/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>
  <p:cSld name="带描述的引言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/>
              <a:t>1/19/2021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/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>
  <p:cSld name="名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/>
              <a:t>1/19/2021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>
  <p:cSld name="引言名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/>
              <a:t>1/19/2021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/>
              <a:t>‹#›</a:t>
            </a:fld>
            <a:endParaRPr lang="en-US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  <p:transition/>
  <p:timing/>
</p:sldLayout>
</file>

<file path=ppt/slideLayouts/slideLayout1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>
  <p:cSld name="真或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/>
              <a:t>1/19/2021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1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/>
              <a:t>1/19/2021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/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1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/>
              <a:t>1/19/2021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/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1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AndTx">
  <p:cSld name="标题，内容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197600" y="1600201"/>
            <a:ext cx="53848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randomBar/>
  </p:transition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/>
              <a:t>1/19/2021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/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/>
              <a:t>1/19/2021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/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/>
              <a:t>1/19/2021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/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/>
              <a:t>1/19/2021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/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/>
              <a:t>1/19/2021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/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/>
              <a:t>1/19/2021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/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/>
              <a:t>1/19/2021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CN" altLang="en-US" smtClean="0"/>
              <a:t>单击图标添加图片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/>
              <a:t>1/19/2021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slideLayout" Target="../slideLayouts/slideLayout12.xml" /><Relationship Id="rId13" Type="http://schemas.openxmlformats.org/officeDocument/2006/relationships/slideLayout" Target="../slideLayouts/slideLayout13.xml" /><Relationship Id="rId14" Type="http://schemas.openxmlformats.org/officeDocument/2006/relationships/slideLayout" Target="../slideLayouts/slideLayout14.xml" /><Relationship Id="rId15" Type="http://schemas.openxmlformats.org/officeDocument/2006/relationships/slideLayout" Target="../slideLayouts/slideLayout15.xml" /><Relationship Id="rId16" Type="http://schemas.openxmlformats.org/officeDocument/2006/relationships/slideLayout" Target="../slideLayouts/slideLayout16.xml" /><Relationship Id="rId17" Type="http://schemas.openxmlformats.org/officeDocument/2006/relationships/slideLayout" Target="../slideLayouts/slideLayout17.xml" /><Relationship Id="rId18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  <p:txBody>
            <a:bodyPr/>
            <a:lstStyle/>
            <a:p/>
          </p:txBody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rect l="0" t="0" r="r" b="b"/>
              <a:pathLst>
                <a:path w="140" h="503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  <p:txBody>
            <a:bodyPr/>
            <a:lstStyle/>
            <a:p/>
          </p:txBody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  <p:txBody>
            <a:bodyPr/>
            <a:lstStyle/>
            <a:p/>
          </p:txBody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  <p:txBody>
            <a:bodyPr/>
            <a:lstStyle/>
            <a:p/>
          </p:txBody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  <p:txBody>
            <a:bodyPr/>
            <a:lstStyle/>
            <a:p/>
          </p:txBody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  <p:txBody>
            <a:bodyPr/>
            <a:lstStyle/>
            <a:p/>
          </p:txBody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  <p:txBody>
            <a:bodyPr/>
            <a:lstStyle/>
            <a:p/>
          </p:txBody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rect l="0" t="0" r="r" b="b"/>
              <a:pathLst>
                <a:path w="41" h="221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  <p:txBody>
            <a:bodyPr/>
            <a:lstStyle/>
            <a:p/>
          </p:txBody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  <p:txBody>
            <a:bodyPr/>
            <a:lstStyle/>
            <a:p/>
          </p:txBody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  <p:txBody>
            <a:bodyPr/>
            <a:lstStyle/>
            <a:p/>
          </p:txBody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  <p:txBody>
            <a:bodyPr/>
            <a:lstStyle/>
            <a:p/>
          </p:txBody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  <p:txBody>
            <a:bodyPr/>
            <a:lstStyle/>
            <a:p/>
          </p:txBody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/>
            <a:lstStyle/>
            <a:p/>
          </p:txBody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/>
            <a:lstStyle/>
            <a:p/>
          </p:txBody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rect l="0" t="0" r="r" b="b"/>
              <a:pathLst>
                <a:path w="90" h="206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/>
            <a:lstStyle/>
            <a:p/>
          </p:txBody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/>
            <a:lstStyle/>
            <a:p/>
          </p:txBody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/>
            <a:lstStyle/>
            <a:p/>
          </p:txBody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/>
            <a:lstStyle/>
            <a:p/>
          </p:txBody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/>
            <a:lstStyle/>
            <a:p/>
          </p:txBody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/>
            <a:lstStyle/>
            <a:p/>
          </p:txBody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rect l="0" t="0" r="r" b="b"/>
              <a:pathLst>
                <a:path w="25" h="52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/>
            <a:lstStyle/>
            <a:p/>
          </p:txBody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rect l="0" t="0" r="r" b="b"/>
              <a:pathLst>
                <a:path w="28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/>
            <a:lstStyle/>
            <a:p/>
          </p:txBody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/>
            <a:lstStyle/>
            <a:p/>
          </p:txBody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rect l="0" t="0" r="r" b="b"/>
              <a:pathLst>
                <a:path w="44" h="110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/>
            <a:lstStyle/>
            <a:p/>
          </p:txBody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/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/>
              <a:t>1/19/2021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D57F1E4F-1CFF-5643-939E-217C01CDF565}" type="slidenum">
              <a:rPr lang="en-US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</p:sldLayoutIdLst>
  <p:transition/>
  <p:timing/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ct val="0"/>
        </a:spcAft>
        <a:buClr>
          <a:schemeClr val="accent1"/>
        </a:buClr>
        <a:buFont typeface="Wingdings 3" panose="05040102010807070707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ct val="0"/>
        </a:spcAft>
        <a:buClr>
          <a:schemeClr val="accent1"/>
        </a:buClr>
        <a:buFont typeface="Wingdings 3" panose="05040102010807070707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ct val="0"/>
        </a:spcAft>
        <a:buClr>
          <a:schemeClr val="accent1"/>
        </a:buClr>
        <a:buFont typeface="Wingdings 3" panose="05040102010807070707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ct val="0"/>
        </a:spcAft>
        <a:buClr>
          <a:schemeClr val="accent1"/>
        </a:buClr>
        <a:buFont typeface="Wingdings 3" panose="05040102010807070707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ct val="0"/>
        </a:spcAft>
        <a:buClr>
          <a:schemeClr val="accent1"/>
        </a:buClr>
        <a:buFont typeface="Wingdings 3" panose="05040102010807070707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ct val="0"/>
        </a:spcAft>
        <a:buClr>
          <a:schemeClr val="accent1"/>
        </a:buClr>
        <a:buFont typeface="Wingdings 3" panose="05040102010807070707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ct val="0"/>
        </a:spcAft>
        <a:buClr>
          <a:schemeClr val="accent1"/>
        </a:buClr>
        <a:buFont typeface="Wingdings 3" panose="05040102010807070707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ct val="0"/>
        </a:spcAft>
        <a:buClr>
          <a:schemeClr val="accent1"/>
        </a:buClr>
        <a:buFont typeface="Wingdings 3" panose="05040102010807070707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ct val="0"/>
        </a:spcAft>
        <a:buClr>
          <a:schemeClr val="accent1"/>
        </a:buClr>
        <a:buFont typeface="Wingdings 3" panose="05040102010807070707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.jpeg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6.jpeg" /><Relationship Id="rId3" Type="http://schemas.openxmlformats.org/officeDocument/2006/relationships/image" Target="../media/image7.jpeg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7.jpeg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8.jpeg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hyperlink" Target="&#20848;&#20141;&#38598;&#24207;%20&#38597;&#22372;%20&#21476;&#20195;&#25955;&#25991;.mp3" TargetMode="External" /><Relationship Id="rId3" Type="http://schemas.openxmlformats.org/officeDocument/2006/relationships/hyperlink" Target="&#23521;&#20154;&#20043;&#20110;&#22269;&#20063;.mp3" TargetMode="Externa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.jpeg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.jpeg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.jpeg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7.xml" /><Relationship Id="rId2" Type="http://schemas.openxmlformats.org/officeDocument/2006/relationships/image" Target="../media/image2.jpeg" /></Relationships>
</file>

<file path=ppt/slides/_rels/slide3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3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3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3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3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3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3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3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.jpeg" /></Relationships>
</file>

<file path=ppt/slides/_rels/slide3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.jpeg" /></Relationships>
</file>

<file path=ppt/slides/_rels/slide3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4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4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4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4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4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4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4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4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4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4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5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5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5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5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5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5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5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5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5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5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oleObject" Target="../embeddings/Microsoft_Office_Word_97_-_2003___1.doc" TargetMode="Internal" /><Relationship Id="rId3" Type="http://schemas.openxmlformats.org/officeDocument/2006/relationships/image" Target="../media/image3.emf" /><Relationship Id="rId4" Type="http://schemas.openxmlformats.org/officeDocument/2006/relationships/vmlDrawing" Target="../drawings/vmlDrawing1.vml" /></Relationships>
</file>

<file path=ppt/slides/_rels/slide6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6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6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6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6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6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6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6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6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6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7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7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7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7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7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9.png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4.jpeg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5.jpeg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8370" name="Picture 2" descr="https://ss0.bdstatic.com/70cFuHSh_Q1YnxGkpoWK1HF6hhy/it/u=3117948514,1183270576&amp;fm=26&amp;gp=0.jpg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824753" y="97569"/>
            <a:ext cx="9861176" cy="6736977"/>
          </a:xfrm>
          <a:prstGeom prst="rect">
            <a:avLst/>
          </a:prstGeom>
          <a:noFill/>
        </p:spPr>
      </p:pic>
    </p:spTree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19810" name="Picture 2" descr="mengzipg3-50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8128000" y="304801"/>
            <a:ext cx="3693584" cy="3978275"/>
          </a:xfrm>
          <a:prstGeom prst="rect">
            <a:avLst/>
          </a:prstGeom>
          <a:noFill/>
        </p:spPr>
      </p:pic>
      <p:pic>
        <p:nvPicPr>
          <p:cNvPr id="119811" name="Picture 3" descr="mengzipgcoverpg-s50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527051" y="2133600"/>
            <a:ext cx="4368800" cy="4114800"/>
          </a:xfrm>
          <a:prstGeom prst="rect">
            <a:avLst/>
          </a:prstGeom>
          <a:noFill/>
        </p:spPr>
      </p:pic>
      <p:sp>
        <p:nvSpPr>
          <p:cNvPr id="119812" name="Text Box 4"/>
          <p:cNvSpPr txBox="1">
            <a:spLocks noChangeArrowheads="1"/>
          </p:cNvSpPr>
          <p:nvPr/>
        </p:nvSpPr>
        <p:spPr bwMode="auto">
          <a:xfrm>
            <a:off x="740834" y="906463"/>
            <a:ext cx="5355167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kumimoji="1" lang="zh-CN" altLang="zh-CN" sz="2400">
              <a:latin typeface="Times New Roman" pitchFamily="18" charset="0"/>
            </a:endParaRPr>
          </a:p>
        </p:txBody>
      </p:sp>
      <p:sp>
        <p:nvSpPr>
          <p:cNvPr id="119813" name="Rectangle 5"/>
          <p:cNvSpPr>
            <a:spLocks noChangeArrowheads="1"/>
          </p:cNvSpPr>
          <p:nvPr/>
        </p:nvSpPr>
        <p:spPr bwMode="auto">
          <a:xfrm>
            <a:off x="3600451" y="5084764"/>
            <a:ext cx="8591549" cy="9239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>
            <a:spAutoFit/>
          </a:bodyPr>
          <a:lstStyle/>
          <a:p>
            <a:r>
              <a:rPr kumimoji="1" lang="zh-CN" altLang="en-US" sz="5400">
                <a:solidFill>
                  <a:srgbClr val="0000CC"/>
                </a:solidFill>
                <a:latin typeface="Times New Roman" pitchFamily="18" charset="0"/>
                <a:ea typeface="华文新魏" pitchFamily="2" charset="-122"/>
              </a:rPr>
              <a:t>子不学，断机杼。</a:t>
            </a:r>
          </a:p>
        </p:txBody>
      </p:sp>
      <p:sp>
        <p:nvSpPr>
          <p:cNvPr id="119814" name="Text Box 6"/>
          <p:cNvSpPr txBox="1">
            <a:spLocks noChangeArrowheads="1"/>
          </p:cNvSpPr>
          <p:nvPr/>
        </p:nvSpPr>
        <p:spPr bwMode="auto">
          <a:xfrm>
            <a:off x="239184" y="476251"/>
            <a:ext cx="7584016" cy="9239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5400">
                <a:solidFill>
                  <a:srgbClr val="0000CC"/>
                </a:solidFill>
                <a:latin typeface="Times New Roman" pitchFamily="18" charset="0"/>
                <a:ea typeface="华文新魏" pitchFamily="2" charset="-122"/>
              </a:rPr>
              <a:t>昔孟母，择邻处；</a:t>
            </a:r>
          </a:p>
        </p:txBody>
      </p:sp>
      <p:sp>
        <p:nvSpPr>
          <p:cNvPr id="119815" name="Text Box 7"/>
          <p:cNvSpPr txBox="1">
            <a:spLocks noChangeArrowheads="1"/>
          </p:cNvSpPr>
          <p:nvPr/>
        </p:nvSpPr>
        <p:spPr bwMode="auto">
          <a:xfrm>
            <a:off x="6242673" y="1773238"/>
            <a:ext cx="1292662" cy="2735262"/>
          </a:xfrm>
          <a:prstGeom prst="rect">
            <a:avLst/>
          </a:prstGeom>
          <a:solidFill>
            <a:srgbClr val="D5E13F"/>
          </a:solidFill>
          <a:ln w="9525">
            <a:solidFill>
              <a:srgbClr val="FF0000"/>
            </a:solidFill>
            <a:miter lim="800000"/>
          </a:ln>
          <a:effectLst/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7200" b="1">
                <a:ea typeface="楷体_GB2312" pitchFamily="49" charset="-122"/>
              </a:rPr>
              <a:t> </a:t>
            </a:r>
            <a:r>
              <a:rPr lang="zh-CN" altLang="en-US" sz="7200" b="1">
                <a:solidFill>
                  <a:srgbClr val="FF0000"/>
                </a:solidFill>
                <a:ea typeface="楷体_GB2312" pitchFamily="49" charset="-122"/>
              </a:rPr>
              <a:t>童年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9814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9814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98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5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6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9813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9813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98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9813" grpId="0"/>
      <p:bldP spid="11981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21858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268941" y="404813"/>
            <a:ext cx="6383867" cy="6202362"/>
          </a:xfrm>
          <a:solidFill>
            <a:srgbClr val="FFFFFF"/>
          </a:solidFill>
          <a:ln>
            <a:solidFill>
              <a:srgbClr val="FF0000"/>
            </a:solidFill>
            <a:miter lim="800000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buFontTx/>
              <a:buNone/>
            </a:pPr>
            <a:r>
              <a:rPr lang="en-US" altLang="zh-CN" sz="3600">
                <a:solidFill>
                  <a:schemeClr val="tx1"/>
                </a:solidFill>
              </a:rPr>
              <a:t>              </a:t>
            </a:r>
            <a:r>
              <a:rPr lang="zh-CN" altLang="en-US" sz="3600" b="1">
                <a:solidFill>
                  <a:schemeClr val="tx1"/>
                </a:solidFill>
              </a:rPr>
              <a:t>孟 子 长 大 后 ， 被 孔 子 的 儒 家 思 想 所 吸 引 ， 于 是 决 定 </a:t>
            </a:r>
            <a:r>
              <a:rPr lang="zh-CN" altLang="en-US" sz="3600" b="1">
                <a:solidFill>
                  <a:srgbClr val="FF0000"/>
                </a:solidFill>
              </a:rPr>
              <a:t>离 开 邹 国 到 孔 子 的 家 乡 鲁 国 深 造 ，</a:t>
            </a:r>
            <a:r>
              <a:rPr lang="zh-CN" altLang="en-US" sz="3600" b="1">
                <a:solidFill>
                  <a:schemeClr val="tx1"/>
                </a:solidFill>
              </a:rPr>
              <a:t> 其 老 师 正 是 孔 子 的 孙 子 子 思 的 徒 弟 。 通 过 学 习 ， 孟 子 认 为 孔 子 是 有 人 类 以 来 最 伟 大 的人，于 是 他 立 志 发 展 孔 子 的 思 想。</a:t>
            </a:r>
          </a:p>
          <a:p>
            <a:pPr>
              <a:buFontTx/>
              <a:buNone/>
            </a:pPr>
            <a:endParaRPr lang="en-US" altLang="zh-CN" b="1"/>
          </a:p>
        </p:txBody>
      </p:sp>
      <p:pic>
        <p:nvPicPr>
          <p:cNvPr id="121859" name="Picture 3" descr="mengzipgcoverpg-s50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6769101" y="1557338"/>
            <a:ext cx="5422900" cy="502920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</a:ln>
        </p:spPr>
      </p:pic>
      <p:sp>
        <p:nvSpPr>
          <p:cNvPr id="121860" name="WordArt 4"/>
          <p:cNvSpPr>
            <a:spLocks noChangeArrowheads="1" noChangeShapeType="1" noTextEdit="1"/>
          </p:cNvSpPr>
          <p:nvPr/>
        </p:nvSpPr>
        <p:spPr bwMode="auto">
          <a:xfrm>
            <a:off x="7056967" y="549275"/>
            <a:ext cx="4368800" cy="609600"/>
          </a:xfrm>
          <a:prstGeom prst="rect">
            <a:avLst/>
          </a:prstGeom>
        </p:spPr>
        <p:txBody>
          <a:bodyPr wrap="none" fromWordArt="1">
            <a:prstTxWarp prst="textWave1">
              <a:avLst>
                <a:gd name="adj1" fmla="val 13005"/>
                <a:gd name="adj2" fmla="val 0"/>
              </a:avLst>
            </a:prstTxWarp>
          </a:bodyPr>
          <a:lstStyle/>
          <a:p>
            <a:pPr algn="ctr"/>
            <a:r>
              <a:rPr lang="zh-CN" altLang="en-US" sz="3600" kern="10">
                <a:ln w="12700">
                  <a:solidFill>
                    <a:srgbClr val="EAEAEA"/>
                  </a:solidFill>
                  <a:rou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/>
                  </a:outerShdw>
                </a:effectLst>
                <a:latin typeface="隶书"/>
                <a:ea typeface="隶书"/>
              </a:rPr>
              <a:t>青少年</a:t>
            </a:r>
          </a:p>
        </p:txBody>
      </p:sp>
    </p:spTree>
  </p:cSld>
  <p:clrMapOvr>
    <a:masterClrMapping/>
  </p:clrMapOvr>
  <p:transition/>
  <p:timing/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22882" name="Picture 2" descr="mengzipg38-50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8784168" y="1341439"/>
            <a:ext cx="3001433" cy="5303837"/>
          </a:xfrm>
          <a:prstGeom prst="rect">
            <a:avLst/>
          </a:prstGeom>
          <a:noFill/>
        </p:spPr>
      </p:pic>
      <p:sp>
        <p:nvSpPr>
          <p:cNvPr id="12288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34434" y="260350"/>
            <a:ext cx="8354484" cy="6597650"/>
          </a:xfrm>
          <a:solidFill>
            <a:srgbClr val="FFFFFF"/>
          </a:solidFill>
          <a:ln>
            <a:solidFill>
              <a:srgbClr val="FF0000"/>
            </a:solidFill>
            <a:miter lim="800000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pPr>
              <a:lnSpc>
                <a:spcPct val="90000"/>
              </a:lnSpc>
              <a:buFontTx/>
              <a:buNone/>
            </a:pPr>
            <a:r>
              <a:rPr lang="en-US" altLang="zh-CN" sz="2800">
                <a:solidFill>
                  <a:schemeClr val="tx1"/>
                </a:solidFill>
              </a:rPr>
              <a:t>              </a:t>
            </a:r>
            <a:r>
              <a:rPr lang="zh-CN" altLang="en-US" sz="2800" b="1">
                <a:solidFill>
                  <a:schemeClr val="tx1"/>
                </a:solidFill>
              </a:rPr>
              <a:t>孟 子 醉 心 研 究 ， 终 于 </a:t>
            </a:r>
            <a:r>
              <a:rPr lang="zh-CN" altLang="en-US" sz="2800" b="1">
                <a:solidFill>
                  <a:srgbClr val="0000CC"/>
                </a:solidFill>
              </a:rPr>
              <a:t>名 声 大 噪 </a:t>
            </a:r>
            <a:r>
              <a:rPr lang="zh-CN" altLang="en-US" sz="2800" b="1">
                <a:solidFill>
                  <a:schemeClr val="tx1"/>
                </a:solidFill>
              </a:rPr>
              <a:t>， 邹 国 和 鲁 国 国 君 也 时 常 向 他 请 教  治 国 之 道 。可 惜 邹、 鲁 这 样 的 小 国 ， 很 难 实 施 孟 子“ 仁 政 ” 的 抱 负 。 他 决 定 带 着学 生 到 东 方大 国 齐 国 去 。 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zh-CN" altLang="en-US" sz="2800" b="1">
                <a:solidFill>
                  <a:schemeClr val="tx1"/>
                </a:solidFill>
              </a:rPr>
              <a:t>             但 是 齐 国 所 采 取 的 是 锻 炼 精 兵 使 国 家 更 为 富 强 的 政 策 ， 对 孟 子 的 思 想 毫 不 理 睬 。 最 后 ， 孟 子 来 到 膝 国 ， 膝 国 太 子 对 孟 子 的 “ 仁 政 ” 十 分 感 兴 趣 ， 于 是 孟 子 便 在 膝 国 实 行 他 “ 仁 政 ” 的 思 想 。 遗 憾 的 是 ， 膝 国 是 个 小 国 ， 时 时 有 被 灭 亡 的 危 险 ， 不 可 能 把 仁 政 推 行 天 下 。 孟 子 于 是 到 其 他 国 家 宣 扬 他 的 “ 仁 政 ” 思 想 。 可 是 没 有 一 位 君 主 愿 意 实 施 他 的 政 策 。 孟 子 放 弃 继 续 宣 扬 仁 政 的 念 头 ， 决 心 写 书 建 立 学 说。</a:t>
            </a:r>
          </a:p>
        </p:txBody>
      </p:sp>
      <p:sp>
        <p:nvSpPr>
          <p:cNvPr id="122884" name="WordArt 4"/>
          <p:cNvSpPr>
            <a:spLocks noChangeArrowheads="1" noChangeShapeType="1" noTextEdit="1"/>
          </p:cNvSpPr>
          <p:nvPr/>
        </p:nvSpPr>
        <p:spPr bwMode="auto">
          <a:xfrm>
            <a:off x="8976785" y="333375"/>
            <a:ext cx="2688167" cy="757238"/>
          </a:xfrm>
          <a:prstGeom prst="rect">
            <a:avLst/>
          </a:prstGeom>
        </p:spPr>
        <p:txBody>
          <a:bodyPr wrap="none" fromWordArt="1">
            <a:prstTxWarp prst="textCanDown">
              <a:avLst>
                <a:gd name="adj" fmla="val 33333"/>
              </a:avLst>
            </a:prstTxWarp>
          </a:bodyPr>
          <a:lstStyle/>
          <a:p>
            <a:pPr algn="ctr"/>
            <a:r>
              <a:rPr lang="zh-CN" altLang="en-US" sz="4000" b="1" kern="10">
                <a:ln w="9525">
                  <a:solidFill>
                    <a:srgbClr val="CCFFCC"/>
                  </a:solidFill>
                  <a:round/>
                </a:ln>
                <a:solidFill>
                  <a:srgbClr val="FF0000"/>
                </a:solidFill>
                <a:latin typeface="隶书"/>
                <a:ea typeface="隶书"/>
              </a:rPr>
              <a:t>成年与晚年时代</a:t>
            </a:r>
          </a:p>
        </p:txBody>
      </p:sp>
    </p:spTree>
  </p:cSld>
  <p:clrMapOvr>
    <a:masterClrMapping/>
  </p:clrMapOvr>
  <p:transition/>
  <p:timing/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1143000"/>
            <a:ext cx="10058400" cy="4724400"/>
          </a:xfrm>
          <a:noFill/>
          <a:ln>
            <a:miter lim="800000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altLang="zh-CN" sz="2800"/>
          </a:p>
          <a:p>
            <a:endParaRPr lang="en-US" altLang="zh-CN" sz="2800"/>
          </a:p>
        </p:txBody>
      </p:sp>
      <p:sp>
        <p:nvSpPr>
          <p:cNvPr id="25603" name="Text Box 3"/>
          <p:cNvSpPr txBox="1">
            <a:spLocks noChangeArrowheads="1"/>
          </p:cNvSpPr>
          <p:nvPr/>
        </p:nvSpPr>
        <p:spPr bwMode="auto">
          <a:xfrm>
            <a:off x="1200151" y="1125539"/>
            <a:ext cx="1930400" cy="5847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r>
              <a:rPr lang="zh-CN" altLang="en-US" sz="3200" b="1" u="sng" smtClean="0">
                <a:solidFill>
                  <a:srgbClr val="0000FF"/>
                </a:solidFill>
                <a:ea typeface="华文行楷" pitchFamily="2" charset="-122"/>
              </a:rPr>
              <a:t>觳觫</a:t>
            </a:r>
            <a:endParaRPr lang="zh-CN" altLang="en-US" sz="3200" b="1">
              <a:ea typeface="华文行楷" pitchFamily="2" charset="-122"/>
            </a:endParaRPr>
          </a:p>
        </p:txBody>
      </p:sp>
      <p:sp>
        <p:nvSpPr>
          <p:cNvPr id="25604" name="Text Box 4"/>
          <p:cNvSpPr txBox="1">
            <a:spLocks noChangeArrowheads="1"/>
          </p:cNvSpPr>
          <p:nvPr/>
        </p:nvSpPr>
        <p:spPr bwMode="auto">
          <a:xfrm>
            <a:off x="5892801" y="1143000"/>
            <a:ext cx="2986617" cy="5847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r>
              <a:rPr lang="zh-CN" altLang="en-US" sz="3200" b="1" smtClean="0">
                <a:solidFill>
                  <a:srgbClr val="0000CC"/>
                </a:solidFill>
                <a:ea typeface="华文行楷" pitchFamily="2" charset="-122"/>
              </a:rPr>
              <a:t>便嬖</a:t>
            </a:r>
            <a:endParaRPr lang="zh-CN" altLang="en-US" sz="3200" b="1">
              <a:solidFill>
                <a:srgbClr val="0000CC"/>
              </a:solidFill>
              <a:ea typeface="华文行楷" pitchFamily="2" charset="-122"/>
            </a:endParaRPr>
          </a:p>
        </p:txBody>
      </p:sp>
      <p:sp>
        <p:nvSpPr>
          <p:cNvPr id="25605" name="Text Box 5"/>
          <p:cNvSpPr txBox="1">
            <a:spLocks noChangeArrowheads="1"/>
          </p:cNvSpPr>
          <p:nvPr/>
        </p:nvSpPr>
        <p:spPr bwMode="auto">
          <a:xfrm>
            <a:off x="1200151" y="1916114"/>
            <a:ext cx="1828800" cy="5847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u="sng" smtClean="0">
                <a:solidFill>
                  <a:srgbClr val="0000FF"/>
                </a:solidFill>
                <a:ea typeface="华文行楷" pitchFamily="2" charset="-122"/>
              </a:rPr>
              <a:t>庠</a:t>
            </a:r>
            <a:r>
              <a:rPr lang="zh-CN" altLang="en-US" sz="3200" b="1" smtClean="0">
                <a:ea typeface="华文行楷" pitchFamily="2" charset="-122"/>
              </a:rPr>
              <a:t>序</a:t>
            </a:r>
            <a:endParaRPr lang="zh-CN" altLang="en-US" sz="2400" b="1">
              <a:ea typeface="华文行楷" pitchFamily="2" charset="-122"/>
            </a:endParaRPr>
          </a:p>
        </p:txBody>
      </p:sp>
      <p:sp>
        <p:nvSpPr>
          <p:cNvPr id="25606" name="Text Box 6"/>
          <p:cNvSpPr txBox="1">
            <a:spLocks noChangeArrowheads="1"/>
          </p:cNvSpPr>
          <p:nvPr/>
        </p:nvSpPr>
        <p:spPr bwMode="auto">
          <a:xfrm>
            <a:off x="5903384" y="1916114"/>
            <a:ext cx="1828800" cy="5847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r>
              <a:rPr lang="zh-CN" altLang="en-US" sz="3200" b="1" smtClean="0">
                <a:ea typeface="华文行楷" pitchFamily="2" charset="-122"/>
              </a:rPr>
              <a:t>孝</a:t>
            </a:r>
            <a:r>
              <a:rPr lang="zh-CN" altLang="en-US" sz="3200" b="1" u="sng" smtClean="0">
                <a:solidFill>
                  <a:srgbClr val="0000FF"/>
                </a:solidFill>
                <a:ea typeface="华文行楷" pitchFamily="2" charset="-122"/>
              </a:rPr>
              <a:t>悌</a:t>
            </a:r>
            <a:endParaRPr lang="zh-CN" altLang="en-US" sz="3200" b="1" u="sng">
              <a:solidFill>
                <a:srgbClr val="0000FF"/>
              </a:solidFill>
              <a:ea typeface="华文行楷" pitchFamily="2" charset="-122"/>
            </a:endParaRPr>
          </a:p>
        </p:txBody>
      </p:sp>
      <p:sp>
        <p:nvSpPr>
          <p:cNvPr id="25607" name="Text Box 7"/>
          <p:cNvSpPr txBox="1">
            <a:spLocks noChangeArrowheads="1"/>
          </p:cNvSpPr>
          <p:nvPr/>
        </p:nvSpPr>
        <p:spPr bwMode="auto">
          <a:xfrm>
            <a:off x="1200151" y="2781300"/>
            <a:ext cx="2032000" cy="5847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r>
              <a:rPr lang="zh-CN" altLang="en-US" sz="3200" b="1" smtClean="0">
                <a:solidFill>
                  <a:srgbClr val="0000CC"/>
                </a:solidFill>
                <a:ea typeface="隶书" pitchFamily="49" charset="-122"/>
              </a:rPr>
              <a:t>忖度</a:t>
            </a:r>
            <a:endParaRPr lang="zh-CN" altLang="en-US" sz="3200" b="1">
              <a:solidFill>
                <a:srgbClr val="0000CC"/>
              </a:solidFill>
              <a:ea typeface="华文行楷" pitchFamily="2" charset="-122"/>
            </a:endParaRPr>
          </a:p>
        </p:txBody>
      </p:sp>
      <p:sp>
        <p:nvSpPr>
          <p:cNvPr id="25608" name="Text Box 8"/>
          <p:cNvSpPr txBox="1">
            <a:spLocks noChangeArrowheads="1"/>
          </p:cNvSpPr>
          <p:nvPr/>
        </p:nvSpPr>
        <p:spPr bwMode="auto">
          <a:xfrm>
            <a:off x="5903385" y="2708275"/>
            <a:ext cx="1536700" cy="5847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r>
              <a:rPr lang="zh-CN" altLang="en-US" sz="3200" b="1" smtClean="0">
                <a:ea typeface="华文行楷" pitchFamily="2" charset="-122"/>
              </a:rPr>
              <a:t>邪</a:t>
            </a:r>
            <a:r>
              <a:rPr lang="zh-CN" altLang="en-US" sz="3200" b="1" u="sng" smtClean="0">
                <a:solidFill>
                  <a:srgbClr val="0000FF"/>
                </a:solidFill>
                <a:ea typeface="华文行楷" pitchFamily="2" charset="-122"/>
              </a:rPr>
              <a:t>侈</a:t>
            </a:r>
            <a:endParaRPr lang="zh-CN" altLang="en-US" sz="3200" b="1">
              <a:ea typeface="华文行楷" pitchFamily="2" charset="-122"/>
            </a:endParaRPr>
          </a:p>
        </p:txBody>
      </p:sp>
      <p:sp>
        <p:nvSpPr>
          <p:cNvPr id="25609" name="Text Box 9"/>
          <p:cNvSpPr txBox="1">
            <a:spLocks noChangeArrowheads="1"/>
          </p:cNvSpPr>
          <p:nvPr/>
        </p:nvSpPr>
        <p:spPr bwMode="auto">
          <a:xfrm>
            <a:off x="1102784" y="3573464"/>
            <a:ext cx="3048000" cy="5847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r>
              <a:rPr lang="zh-CN" altLang="en-US" sz="3200" b="1" smtClean="0">
                <a:ea typeface="华文行楷" pitchFamily="2" charset="-122"/>
              </a:rPr>
              <a:t>胡</a:t>
            </a:r>
            <a:r>
              <a:rPr lang="zh-CN" altLang="en-US" sz="3200" b="1" smtClean="0">
                <a:solidFill>
                  <a:srgbClr val="0000CC"/>
                </a:solidFill>
                <a:ea typeface="华文行楷" pitchFamily="2" charset="-122"/>
              </a:rPr>
              <a:t>龁</a:t>
            </a:r>
            <a:endParaRPr lang="zh-CN" altLang="en-US" sz="3200" b="1" u="sng">
              <a:solidFill>
                <a:srgbClr val="0000CC"/>
              </a:solidFill>
              <a:ea typeface="华文行楷" pitchFamily="2" charset="-122"/>
            </a:endParaRPr>
          </a:p>
        </p:txBody>
      </p:sp>
      <p:sp>
        <p:nvSpPr>
          <p:cNvPr id="25610" name="Text Box 10"/>
          <p:cNvSpPr txBox="1">
            <a:spLocks noChangeArrowheads="1"/>
          </p:cNvSpPr>
          <p:nvPr/>
        </p:nvSpPr>
        <p:spPr bwMode="auto">
          <a:xfrm>
            <a:off x="6000751" y="3500439"/>
            <a:ext cx="1246716" cy="5847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r>
              <a:rPr lang="zh-CN" altLang="en-US" sz="3200" b="1" u="sng" smtClean="0">
                <a:solidFill>
                  <a:srgbClr val="0000FF"/>
                </a:solidFill>
                <a:ea typeface="华文行楷" pitchFamily="2" charset="-122"/>
              </a:rPr>
              <a:t>褊</a:t>
            </a:r>
            <a:r>
              <a:rPr lang="zh-CN" altLang="en-US" sz="3200" b="1" u="sng" smtClean="0">
                <a:ea typeface="华文行楷" pitchFamily="2" charset="-122"/>
              </a:rPr>
              <a:t>小</a:t>
            </a:r>
            <a:endParaRPr lang="zh-CN" altLang="en-US" sz="3200" b="1" u="sng">
              <a:ea typeface="华文行楷" pitchFamily="2" charset="-122"/>
            </a:endParaRPr>
          </a:p>
        </p:txBody>
      </p:sp>
      <p:sp>
        <p:nvSpPr>
          <p:cNvPr id="25611" name="Text Box 11"/>
          <p:cNvSpPr txBox="1">
            <a:spLocks noChangeArrowheads="1"/>
          </p:cNvSpPr>
          <p:nvPr/>
        </p:nvSpPr>
        <p:spPr bwMode="auto">
          <a:xfrm>
            <a:off x="1200151" y="4365625"/>
            <a:ext cx="2235200" cy="5847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r>
              <a:rPr lang="zh-CN" altLang="en-US" sz="3200" b="1" u="sng" smtClean="0">
                <a:solidFill>
                  <a:srgbClr val="0000FF"/>
                </a:solidFill>
                <a:ea typeface="华文行楷" pitchFamily="2" charset="-122"/>
              </a:rPr>
              <a:t>颁</a:t>
            </a:r>
            <a:r>
              <a:rPr lang="zh-CN" altLang="en-US" sz="3200" b="1" smtClean="0">
                <a:ea typeface="华文行楷" pitchFamily="2" charset="-122"/>
              </a:rPr>
              <a:t>白</a:t>
            </a:r>
            <a:endParaRPr lang="zh-CN" altLang="en-US" sz="3200" b="1">
              <a:ea typeface="华文行楷" pitchFamily="2" charset="-122"/>
            </a:endParaRPr>
          </a:p>
        </p:txBody>
      </p:sp>
      <p:sp>
        <p:nvSpPr>
          <p:cNvPr id="25613" name="Text Box 13"/>
          <p:cNvSpPr txBox="1">
            <a:spLocks noChangeArrowheads="1"/>
          </p:cNvSpPr>
          <p:nvPr/>
        </p:nvSpPr>
        <p:spPr bwMode="auto">
          <a:xfrm>
            <a:off x="1102784" y="5229225"/>
            <a:ext cx="1727200" cy="5847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r>
              <a:rPr lang="zh-CN" altLang="en-US" sz="3200" b="1" smtClean="0">
                <a:ea typeface="华文行楷" pitchFamily="2" charset="-122"/>
              </a:rPr>
              <a:t>则</a:t>
            </a:r>
            <a:r>
              <a:rPr lang="zh-CN" altLang="en-US" sz="3200" b="1" smtClean="0">
                <a:solidFill>
                  <a:srgbClr val="0000CC"/>
                </a:solidFill>
                <a:ea typeface="华文行楷" pitchFamily="2" charset="-122"/>
              </a:rPr>
              <a:t>王</a:t>
            </a:r>
            <a:endParaRPr lang="zh-CN" altLang="en-US" sz="3200" b="1" u="sng">
              <a:solidFill>
                <a:srgbClr val="0000CC"/>
              </a:solidFill>
              <a:ea typeface="华文行楷" pitchFamily="2" charset="-122"/>
            </a:endParaRPr>
          </a:p>
        </p:txBody>
      </p:sp>
      <p:sp>
        <p:nvSpPr>
          <p:cNvPr id="25614" name="Text Box 14"/>
          <p:cNvSpPr txBox="1">
            <a:spLocks noChangeArrowheads="1"/>
          </p:cNvSpPr>
          <p:nvPr/>
        </p:nvSpPr>
        <p:spPr bwMode="auto">
          <a:xfrm>
            <a:off x="5994400" y="5181600"/>
            <a:ext cx="1727200" cy="5847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r>
              <a:rPr lang="zh-CN" altLang="en-US" sz="3200" b="1" smtClean="0">
                <a:solidFill>
                  <a:srgbClr val="0000CC"/>
                </a:solidFill>
                <a:ea typeface="华文行楷" pitchFamily="2" charset="-122"/>
              </a:rPr>
              <a:t>畜</a:t>
            </a:r>
            <a:r>
              <a:rPr lang="zh-CN" altLang="en-US" sz="3200" b="1" smtClean="0">
                <a:ea typeface="华文行楷" pitchFamily="2" charset="-122"/>
              </a:rPr>
              <a:t>妻子</a:t>
            </a:r>
            <a:endParaRPr lang="zh-CN" altLang="en-US" sz="3200" b="1" u="sng">
              <a:solidFill>
                <a:srgbClr val="0000FF"/>
              </a:solidFill>
              <a:ea typeface="华文行楷" pitchFamily="2" charset="-122"/>
            </a:endParaRPr>
          </a:p>
        </p:txBody>
      </p:sp>
      <p:sp>
        <p:nvSpPr>
          <p:cNvPr id="25615" name="Text Box 15"/>
          <p:cNvSpPr txBox="1">
            <a:spLocks noChangeArrowheads="1"/>
          </p:cNvSpPr>
          <p:nvPr/>
        </p:nvSpPr>
        <p:spPr bwMode="auto">
          <a:xfrm>
            <a:off x="5808134" y="4292600"/>
            <a:ext cx="2592917" cy="5847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r>
              <a:rPr lang="zh-CN" altLang="en-US" sz="3200" b="1" smtClean="0">
                <a:ea typeface="华文行楷" pitchFamily="2" charset="-122"/>
              </a:rPr>
              <a:t>彼</a:t>
            </a:r>
            <a:r>
              <a:rPr lang="zh-CN" altLang="en-US" sz="3200" b="1" smtClean="0">
                <a:solidFill>
                  <a:srgbClr val="0000CC"/>
                </a:solidFill>
                <a:ea typeface="华文行楷" pitchFamily="2" charset="-122"/>
              </a:rPr>
              <a:t>恶</a:t>
            </a:r>
            <a:r>
              <a:rPr lang="zh-CN" altLang="en-US" sz="3200" b="1" smtClean="0">
                <a:ea typeface="华文行楷" pitchFamily="2" charset="-122"/>
              </a:rPr>
              <a:t>知之</a:t>
            </a:r>
            <a:endParaRPr lang="zh-CN" altLang="en-US" sz="3200" b="1" u="sng">
              <a:solidFill>
                <a:srgbClr val="0000FF"/>
              </a:solidFill>
              <a:ea typeface="华文行楷" pitchFamily="2" charset="-122"/>
            </a:endParaRPr>
          </a:p>
        </p:txBody>
      </p:sp>
      <p:sp>
        <p:nvSpPr>
          <p:cNvPr id="25616" name="Rectangle 16"/>
          <p:cNvSpPr>
            <a:spLocks noChangeArrowheads="1"/>
          </p:cNvSpPr>
          <p:nvPr/>
        </p:nvSpPr>
        <p:spPr bwMode="auto">
          <a:xfrm>
            <a:off x="3503085" y="1125539"/>
            <a:ext cx="1824567" cy="52322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>
            <a:spAutoFit/>
          </a:bodyPr>
          <a:lstStyle/>
          <a:p>
            <a:pPr algn="ctr"/>
            <a:r>
              <a:rPr lang="en-US" altLang="zh-CN" sz="2800" b="1" err="1" smtClean="0">
                <a:solidFill>
                  <a:srgbClr val="FF0000"/>
                </a:solidFill>
              </a:rPr>
              <a:t>hú sù</a:t>
            </a:r>
            <a:endParaRPr lang="en-US" altLang="zh-CN" sz="2800" b="1" smtClean="0">
              <a:solidFill>
                <a:srgbClr val="FF0000"/>
              </a:solidFill>
            </a:endParaRPr>
          </a:p>
        </p:txBody>
      </p:sp>
      <p:sp>
        <p:nvSpPr>
          <p:cNvPr id="25617" name="Rectangle 17"/>
          <p:cNvSpPr>
            <a:spLocks noChangeArrowheads="1"/>
          </p:cNvSpPr>
          <p:nvPr/>
        </p:nvSpPr>
        <p:spPr bwMode="auto">
          <a:xfrm>
            <a:off x="3503085" y="1916114"/>
            <a:ext cx="1824567" cy="52322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>
            <a:spAutoFit/>
          </a:bodyPr>
          <a:lstStyle/>
          <a:p>
            <a:pPr algn="ctr"/>
            <a:r>
              <a:rPr lang="en-US" altLang="zh-CN" sz="2800" b="1" err="1" smtClean="0">
                <a:solidFill>
                  <a:srgbClr val="FF0000"/>
                </a:solidFill>
              </a:rPr>
              <a:t>xiáng</a:t>
            </a:r>
            <a:endParaRPr lang="en-US" altLang="zh-CN" sz="2800" b="1" smtClean="0">
              <a:solidFill>
                <a:srgbClr val="FF0000"/>
              </a:solidFill>
            </a:endParaRPr>
          </a:p>
        </p:txBody>
      </p:sp>
      <p:sp>
        <p:nvSpPr>
          <p:cNvPr id="25618" name="Rectangle 18"/>
          <p:cNvSpPr>
            <a:spLocks noChangeArrowheads="1"/>
          </p:cNvSpPr>
          <p:nvPr/>
        </p:nvSpPr>
        <p:spPr bwMode="auto">
          <a:xfrm>
            <a:off x="3503085" y="2781300"/>
            <a:ext cx="1824567" cy="52322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>
            <a:spAutoFit/>
          </a:bodyPr>
          <a:lstStyle/>
          <a:p>
            <a:pPr algn="ctr"/>
            <a:r>
              <a:rPr lang="en-US" altLang="zh-CN" sz="2800" b="1" err="1" smtClean="0">
                <a:solidFill>
                  <a:srgbClr val="FF0000"/>
                </a:solidFill>
              </a:rPr>
              <a:t>cǔn duó</a:t>
            </a:r>
            <a:r>
              <a:rPr lang="en-US" altLang="zh-CN" sz="2800" b="1" smtClean="0"/>
              <a:t> </a:t>
            </a:r>
            <a:endParaRPr lang="en-US" altLang="zh-CN" sz="2800" b="1"/>
          </a:p>
        </p:txBody>
      </p:sp>
      <p:sp>
        <p:nvSpPr>
          <p:cNvPr id="25619" name="Rectangle 19"/>
          <p:cNvSpPr>
            <a:spLocks noChangeArrowheads="1"/>
          </p:cNvSpPr>
          <p:nvPr/>
        </p:nvSpPr>
        <p:spPr bwMode="auto">
          <a:xfrm>
            <a:off x="8303685" y="1125539"/>
            <a:ext cx="1536700" cy="954107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>
            <a:spAutoFit/>
          </a:bodyPr>
          <a:lstStyle/>
          <a:p>
            <a:pPr algn="ctr"/>
            <a:r>
              <a:rPr lang="en-US" altLang="zh-CN" sz="2800"/>
              <a:t> </a:t>
            </a:r>
            <a:r>
              <a:rPr lang="en-US" altLang="zh-CN" sz="2800" b="1" err="1" smtClean="0">
                <a:solidFill>
                  <a:srgbClr val="FF0000"/>
                </a:solidFill>
              </a:rPr>
              <a:t>pián b</a:t>
            </a:r>
            <a:r>
              <a:rPr lang="en-US" altLang="zh-CN" sz="2800" err="1" smtClean="0">
                <a:solidFill>
                  <a:srgbClr val="FF0000"/>
                </a:solidFill>
              </a:rPr>
              <a:t>ì</a:t>
            </a:r>
            <a:endParaRPr lang="en-US" altLang="zh-CN" sz="2800" smtClean="0">
              <a:solidFill>
                <a:srgbClr val="FF0000"/>
              </a:solidFill>
            </a:endParaRPr>
          </a:p>
          <a:p>
            <a:pPr algn="ctr"/>
            <a:endParaRPr lang="en-US" altLang="zh-CN" sz="2800">
              <a:solidFill>
                <a:srgbClr val="FF0000"/>
              </a:solidFill>
            </a:endParaRPr>
          </a:p>
        </p:txBody>
      </p:sp>
      <p:sp>
        <p:nvSpPr>
          <p:cNvPr id="25620" name="Rectangle 20"/>
          <p:cNvSpPr>
            <a:spLocks noChangeArrowheads="1"/>
          </p:cNvSpPr>
          <p:nvPr/>
        </p:nvSpPr>
        <p:spPr bwMode="auto">
          <a:xfrm>
            <a:off x="8303684" y="1916114"/>
            <a:ext cx="1631949" cy="646331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36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tì</a:t>
            </a:r>
            <a:endParaRPr kumimoji="1" lang="en-US" altLang="zh-CN" sz="36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621" name="Rectangle 21"/>
          <p:cNvSpPr>
            <a:spLocks noChangeArrowheads="1"/>
          </p:cNvSpPr>
          <p:nvPr/>
        </p:nvSpPr>
        <p:spPr bwMode="auto">
          <a:xfrm>
            <a:off x="8303685" y="2708275"/>
            <a:ext cx="1604433" cy="52322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>
            <a:spAutoFit/>
          </a:bodyPr>
          <a:lstStyle/>
          <a:p>
            <a:pPr algn="ctr"/>
            <a:r>
              <a:rPr lang="en-US" altLang="zh-CN" sz="2800"/>
              <a:t> </a:t>
            </a:r>
            <a:r>
              <a:rPr lang="en-US" altLang="zh-CN" sz="2800" b="1" err="1" smtClean="0">
                <a:solidFill>
                  <a:srgbClr val="FF0000"/>
                </a:solidFill>
              </a:rPr>
              <a:t>chǐ</a:t>
            </a:r>
            <a:endParaRPr lang="en-US" altLang="zh-CN" sz="2800" b="1">
              <a:solidFill>
                <a:srgbClr val="FF0000"/>
              </a:solidFill>
            </a:endParaRPr>
          </a:p>
        </p:txBody>
      </p:sp>
      <p:sp>
        <p:nvSpPr>
          <p:cNvPr id="25622" name="Rectangle 22"/>
          <p:cNvSpPr>
            <a:spLocks noChangeArrowheads="1"/>
          </p:cNvSpPr>
          <p:nvPr/>
        </p:nvSpPr>
        <p:spPr bwMode="auto">
          <a:xfrm>
            <a:off x="3503085" y="3573463"/>
            <a:ext cx="1839383" cy="52322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>
            <a:spAutoFit/>
          </a:bodyPr>
          <a:lstStyle/>
          <a:p>
            <a:pPr algn="ctr"/>
            <a:r>
              <a:rPr lang="en-US" altLang="zh-CN" sz="2800" b="1" err="1" smtClean="0">
                <a:solidFill>
                  <a:srgbClr val="FF0000"/>
                </a:solidFill>
              </a:rPr>
              <a:t>hé</a:t>
            </a:r>
            <a:endParaRPr lang="en-US" altLang="zh-CN" sz="2800" b="1">
              <a:solidFill>
                <a:srgbClr val="FF0000"/>
              </a:solidFill>
            </a:endParaRPr>
          </a:p>
        </p:txBody>
      </p:sp>
      <p:sp>
        <p:nvSpPr>
          <p:cNvPr id="25623" name="Rectangle 23"/>
          <p:cNvSpPr>
            <a:spLocks noChangeArrowheads="1"/>
          </p:cNvSpPr>
          <p:nvPr/>
        </p:nvSpPr>
        <p:spPr bwMode="auto">
          <a:xfrm>
            <a:off x="3503085" y="4365625"/>
            <a:ext cx="1924049" cy="52322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>
            <a:spAutoFit/>
          </a:bodyPr>
          <a:lstStyle/>
          <a:p>
            <a:pPr algn="ctr"/>
            <a:r>
              <a:rPr lang="en-US" altLang="zh-CN" sz="2800" b="1" err="1" smtClean="0">
                <a:solidFill>
                  <a:srgbClr val="FF0000"/>
                </a:solidFill>
              </a:rPr>
              <a:t>bān</a:t>
            </a:r>
            <a:endParaRPr lang="en-US" altLang="zh-CN" sz="2800" b="1" smtClean="0">
              <a:solidFill>
                <a:srgbClr val="FF0000"/>
              </a:solidFill>
            </a:endParaRPr>
          </a:p>
        </p:txBody>
      </p:sp>
      <p:sp>
        <p:nvSpPr>
          <p:cNvPr id="25624" name="Rectangle 24"/>
          <p:cNvSpPr>
            <a:spLocks noChangeArrowheads="1"/>
          </p:cNvSpPr>
          <p:nvPr/>
        </p:nvSpPr>
        <p:spPr bwMode="auto">
          <a:xfrm>
            <a:off x="8303684" y="3500439"/>
            <a:ext cx="1631949" cy="52322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20000"/>
              </a:spcBef>
            </a:pPr>
            <a:r>
              <a:rPr lang="en-US" altLang="zh-CN" sz="2800" b="1" err="1" smtClean="0">
                <a:solidFill>
                  <a:srgbClr val="FF0000"/>
                </a:solidFill>
              </a:rPr>
              <a:t>biǎn</a:t>
            </a:r>
            <a:endParaRPr lang="en-US" altLang="zh-CN" sz="2800" b="1" smtClean="0">
              <a:solidFill>
                <a:srgbClr val="FF0000"/>
              </a:solidFill>
            </a:endParaRPr>
          </a:p>
        </p:txBody>
      </p:sp>
      <p:sp>
        <p:nvSpPr>
          <p:cNvPr id="25625" name="Rectangle 25"/>
          <p:cNvSpPr>
            <a:spLocks noChangeArrowheads="1"/>
          </p:cNvSpPr>
          <p:nvPr/>
        </p:nvSpPr>
        <p:spPr bwMode="auto">
          <a:xfrm>
            <a:off x="3503084" y="5229225"/>
            <a:ext cx="1631949" cy="52322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>
            <a:spAutoFit/>
          </a:bodyPr>
          <a:lstStyle/>
          <a:p>
            <a:pPr algn="ctr"/>
            <a:r>
              <a:rPr lang="en-US" altLang="zh-CN" sz="2800" b="1" err="1" smtClean="0">
                <a:solidFill>
                  <a:srgbClr val="FF0000"/>
                </a:solidFill>
              </a:rPr>
              <a:t>wàng</a:t>
            </a:r>
            <a:endParaRPr lang="en-US" altLang="zh-CN" sz="2800" b="1">
              <a:solidFill>
                <a:srgbClr val="FF0000"/>
              </a:solidFill>
            </a:endParaRPr>
          </a:p>
        </p:txBody>
      </p:sp>
      <p:sp>
        <p:nvSpPr>
          <p:cNvPr id="25626" name="Rectangle 26"/>
          <p:cNvSpPr>
            <a:spLocks noChangeArrowheads="1"/>
          </p:cNvSpPr>
          <p:nvPr/>
        </p:nvSpPr>
        <p:spPr bwMode="auto">
          <a:xfrm>
            <a:off x="8303684" y="4365625"/>
            <a:ext cx="1919816" cy="52322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>
            <a:spAutoFit/>
          </a:bodyPr>
          <a:lstStyle/>
          <a:p>
            <a:pPr algn="ctr"/>
            <a:r>
              <a:rPr lang="en-US" altLang="zh-CN" sz="2800" b="1" err="1" smtClean="0">
                <a:solidFill>
                  <a:srgbClr val="FF0000"/>
                </a:solidFill>
              </a:rPr>
              <a:t>wū</a:t>
            </a:r>
            <a:endParaRPr lang="en-US" altLang="zh-CN" sz="2800" b="1">
              <a:solidFill>
                <a:srgbClr val="FF0000"/>
              </a:solidFill>
            </a:endParaRPr>
          </a:p>
        </p:txBody>
      </p:sp>
      <p:sp>
        <p:nvSpPr>
          <p:cNvPr id="25627" name="Rectangle 27"/>
          <p:cNvSpPr>
            <a:spLocks noChangeArrowheads="1"/>
          </p:cNvSpPr>
          <p:nvPr/>
        </p:nvSpPr>
        <p:spPr bwMode="auto">
          <a:xfrm>
            <a:off x="8303684" y="5157789"/>
            <a:ext cx="1631949" cy="52322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>
            <a:spAutoFit/>
          </a:bodyPr>
          <a:lstStyle/>
          <a:p>
            <a:pPr algn="ctr"/>
            <a:r>
              <a:rPr lang="en-US" altLang="zh-CN" sz="2800" b="1" err="1" smtClean="0">
                <a:solidFill>
                  <a:srgbClr val="FF0000"/>
                </a:solidFill>
              </a:rPr>
              <a:t>xù</a:t>
            </a:r>
            <a:endParaRPr lang="en-US" altLang="zh-CN" sz="2800" b="1" smtClean="0">
              <a:solidFill>
                <a:srgbClr val="FF0000"/>
              </a:solidFill>
            </a:endParaRPr>
          </a:p>
        </p:txBody>
      </p:sp>
      <p:grpSp>
        <p:nvGrpSpPr>
          <p:cNvPr id="2" name="Group 28"/>
          <p:cNvGrpSpPr/>
          <p:nvPr/>
        </p:nvGrpSpPr>
        <p:grpSpPr>
          <a:xfrm>
            <a:off x="10261600" y="5638800"/>
            <a:ext cx="1524000" cy="914400"/>
            <a:chOff x="4416" y="3552"/>
            <a:chExt cx="672" cy="576"/>
          </a:xfrm>
        </p:grpSpPr>
        <p:sp>
          <p:nvSpPr>
            <p:cNvPr id="25629" name="AutoShape 29">
              <a:hlinkClick r:id="rId2" action="ppaction://hlinkfile"/>
            </p:cNvPr>
            <p:cNvSpPr>
              <a:spLocks noChangeArrowheads="1"/>
            </p:cNvSpPr>
            <p:nvPr/>
          </p:nvSpPr>
          <p:spPr bwMode="auto">
            <a:xfrm>
              <a:off x="4416" y="3552"/>
              <a:ext cx="672" cy="576"/>
            </a:xfrm>
            <a:custGeom>
              <a:gdLst>
                <a:gd name="G0" fmla="+- 16200 0 0"/>
                <a:gd name="G1" fmla="+- 5400 0 0"/>
                <a:gd name="G2" fmla="+- 21600 0 5400"/>
                <a:gd name="G3" fmla="+- 10800 0 5400"/>
                <a:gd name="G4" fmla="+- 21600 0 16200"/>
                <a:gd name="G5" fmla="*/ G4 G3 10800"/>
                <a:gd name="G6" fmla="+- 21600 0 G5"/>
                <a:gd name="T0" fmla="*/ 16200 w 21600"/>
                <a:gd name="T1" fmla="*/ 0 h 21600"/>
                <a:gd name="T2" fmla="*/ 0 w 21600"/>
                <a:gd name="T3" fmla="*/ 10800 h 21600"/>
                <a:gd name="T4" fmla="*/ 16200 w 21600"/>
                <a:gd name="T5" fmla="*/ 21600 h 21600"/>
                <a:gd name="T6" fmla="*/ 21600 w 21600"/>
                <a:gd name="T7" fmla="*/ 10800 h 21600"/>
                <a:gd name="T8" fmla="*/ 17694720 60000 65536"/>
                <a:gd name="T9" fmla="*/ 11796480 60000 65536"/>
                <a:gd name="T10" fmla="*/ 5898240 60000 65536"/>
                <a:gd name="T11" fmla="*/ 0 60000 65536"/>
                <a:gd name="T12" fmla="*/ 3375 w 21600"/>
                <a:gd name="T13" fmla="*/ G1 h 21600"/>
                <a:gd name="T14" fmla="*/ G6 w 21600"/>
                <a:gd name="T15" fmla="*/ G2 h 21600"/>
              </a:gdLst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16200" y="0"/>
                  </a:moveTo>
                  <a:lnTo>
                    <a:pt x="16200" y="5400"/>
                  </a:lnTo>
                  <a:lnTo>
                    <a:pt x="3375" y="5400"/>
                  </a:lnTo>
                  <a:lnTo>
                    <a:pt x="3375" y="16200"/>
                  </a:lnTo>
                  <a:lnTo>
                    <a:pt x="16200" y="16200"/>
                  </a:lnTo>
                  <a:lnTo>
                    <a:pt x="16200" y="21600"/>
                  </a:lnTo>
                  <a:lnTo>
                    <a:pt x="21600" y="10800"/>
                  </a:lnTo>
                  <a:close/>
                </a:path>
                <a:path w="21600" h="21600">
                  <a:moveTo>
                    <a:pt x="1350" y="5400"/>
                  </a:moveTo>
                  <a:lnTo>
                    <a:pt x="1350" y="16200"/>
                  </a:lnTo>
                  <a:lnTo>
                    <a:pt x="2700" y="16200"/>
                  </a:lnTo>
                  <a:lnTo>
                    <a:pt x="2700" y="5400"/>
                  </a:lnTo>
                  <a:close/>
                </a:path>
                <a:path w="21600" h="21600">
                  <a:moveTo>
                    <a:pt x="0" y="5400"/>
                  </a:moveTo>
                  <a:lnTo>
                    <a:pt x="0" y="16200"/>
                  </a:lnTo>
                  <a:lnTo>
                    <a:pt x="675" y="16200"/>
                  </a:lnTo>
                  <a:lnTo>
                    <a:pt x="675" y="540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5630" name="Text Box 30"/>
            <p:cNvSpPr txBox="1">
              <a:spLocks noChangeArrowheads="1"/>
            </p:cNvSpPr>
            <p:nvPr/>
          </p:nvSpPr>
          <p:spPr bwMode="auto">
            <a:xfrm>
              <a:off x="4560" y="3696"/>
              <a:ext cx="432" cy="250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000">
                  <a:ea typeface="华文新魏" pitchFamily="2" charset="-122"/>
                  <a:hlinkClick r:id="rId3" action="ppaction://hlinkfile"/>
                </a:rPr>
                <a:t>朗读</a:t>
              </a:r>
              <a:endParaRPr lang="zh-CN" altLang="en-US" sz="2000">
                <a:ea typeface="华文新魏" pitchFamily="2" charset="-122"/>
              </a:endParaRPr>
            </a:p>
          </p:txBody>
        </p:sp>
      </p:grpSp>
      <p:sp>
        <p:nvSpPr>
          <p:cNvPr id="25631" name="Text Box 31"/>
          <p:cNvSpPr txBox="1">
            <a:spLocks noChangeArrowheads="1"/>
          </p:cNvSpPr>
          <p:nvPr/>
        </p:nvSpPr>
        <p:spPr bwMode="auto">
          <a:xfrm>
            <a:off x="4464051" y="188913"/>
            <a:ext cx="3765549" cy="646331"/>
          </a:xfrm>
          <a:prstGeom prst="rect">
            <a:avLst/>
          </a:prstGeom>
          <a:solidFill>
            <a:srgbClr val="FFFF99"/>
          </a:solidFill>
          <a:ln w="57150" cmpd="thickThin">
            <a:solidFill>
              <a:schemeClr val="tx1"/>
            </a:solidFill>
            <a:miter lim="800000"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600">
                <a:latin typeface="华文琥珀" pitchFamily="2" charset="-122"/>
                <a:ea typeface="华文琥珀" pitchFamily="2" charset="-122"/>
              </a:rPr>
              <a:t>字 音 字 形 </a:t>
            </a:r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56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56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256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256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256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256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256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256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256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256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256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256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256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256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256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256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256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256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256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256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256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256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  <p:cond evt="onBegin" delay="0">
                          <p:tn val="52"/>
                        </p:cond>
                      </p:stCondLst>
                      <p:childTnLst>
                        <p:par>
                          <p:cTn id="5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7" dur="500"/>
                                        <p:tgtEl>
                                          <p:spTgt spid="256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  <p:cond evt="onBegin" delay="0">
                          <p:tn val="57"/>
                        </p:cond>
                      </p:stCondLst>
                      <p:childTnLst>
                        <p:par>
                          <p:cTn id="5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2" dur="500"/>
                                        <p:tgtEl>
                                          <p:spTgt spid="256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  <p:cond evt="onBegin" delay="0">
                          <p:tn val="62"/>
                        </p:cond>
                      </p:stCondLst>
                      <p:childTnLst>
                        <p:par>
                          <p:cTn id="6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7" dur="500"/>
                                        <p:tgtEl>
                                          <p:spTgt spid="256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  <p:cond evt="onBegin" delay="0">
                          <p:tn val="67"/>
                        </p:cond>
                      </p:stCondLst>
                      <p:childTnLst>
                        <p:par>
                          <p:cTn id="6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2" dur="500"/>
                                        <p:tgtEl>
                                          <p:spTgt spid="256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 nodeType="clickPar">
                      <p:stCondLst>
                        <p:cond delay="indefinite"/>
                        <p:cond evt="onBegin" delay="0">
                          <p:tn val="72"/>
                        </p:cond>
                      </p:stCondLst>
                      <p:childTnLst>
                        <p:par>
                          <p:cTn id="7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7" dur="500"/>
                                        <p:tgtEl>
                                          <p:spTgt spid="256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 nodeType="clickPar">
                      <p:stCondLst>
                        <p:cond delay="indefinite"/>
                        <p:cond evt="onBegin" delay="0">
                          <p:tn val="77"/>
                        </p:cond>
                      </p:stCondLst>
                      <p:childTnLst>
                        <p:par>
                          <p:cTn id="7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82" dur="500"/>
                                        <p:tgtEl>
                                          <p:spTgt spid="256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 nodeType="clickPar">
                      <p:stCondLst>
                        <p:cond delay="indefinite"/>
                        <p:cond evt="onBegin" delay="0">
                          <p:tn val="82"/>
                        </p:cond>
                      </p:stCondLst>
                      <p:childTnLst>
                        <p:par>
                          <p:cTn id="8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87" dur="500"/>
                                        <p:tgtEl>
                                          <p:spTgt spid="256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 nodeType="clickPar">
                      <p:stCondLst>
                        <p:cond delay="indefinite"/>
                        <p:cond evt="onBegin" delay="0">
                          <p:tn val="87"/>
                        </p:cond>
                      </p:stCondLst>
                      <p:childTnLst>
                        <p:par>
                          <p:cTn id="8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92" dur="500"/>
                                        <p:tgtEl>
                                          <p:spTgt spid="256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 nodeType="clickPar">
                      <p:stCondLst>
                        <p:cond delay="indefinite"/>
                        <p:cond evt="onBegin" delay="0">
                          <p:tn val="92"/>
                        </p:cond>
                      </p:stCondLst>
                      <p:childTnLst>
                        <p:par>
                          <p:cTn id="9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97" dur="500"/>
                                        <p:tgtEl>
                                          <p:spTgt spid="256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 nodeType="clickPar">
                      <p:stCondLst>
                        <p:cond delay="indefinite"/>
                        <p:cond evt="onBegin" delay="0">
                          <p:tn val="97"/>
                        </p:cond>
                      </p:stCondLst>
                      <p:childTnLst>
                        <p:par>
                          <p:cTn id="9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02" dur="500"/>
                                        <p:tgtEl>
                                          <p:spTgt spid="256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 nodeType="clickPar">
                      <p:stCondLst>
                        <p:cond delay="indefinite"/>
                        <p:cond evt="onBegin" delay="0">
                          <p:tn val="102"/>
                        </p:cond>
                      </p:stCondLst>
                      <p:childTnLst>
                        <p:par>
                          <p:cTn id="10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07" dur="500"/>
                                        <p:tgtEl>
                                          <p:spTgt spid="25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 nodeType="clickPar">
                      <p:stCondLst>
                        <p:cond delay="indefinite"/>
                        <p:cond evt="onBegin" delay="0">
                          <p:tn val="107"/>
                        </p:cond>
                      </p:stCondLst>
                      <p:childTnLst>
                        <p:par>
                          <p:cTn id="10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12" dur="500"/>
                                        <p:tgtEl>
                                          <p:spTgt spid="256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3" grpId="0"/>
      <p:bldP spid="25616" grpId="0"/>
      <p:bldP spid="25617" grpId="0"/>
      <p:bldP spid="25618" grpId="0"/>
      <p:bldP spid="25619" grpId="0"/>
      <p:bldP spid="25620" grpId="0"/>
      <p:bldP spid="25621" grpId="0"/>
      <p:bldP spid="25622" grpId="0"/>
      <p:bldP spid="25623" grpId="0"/>
      <p:bldP spid="25624" grpId="0"/>
      <p:bldP spid="25625" grpId="0"/>
      <p:bldP spid="25626" grpId="0"/>
      <p:bldP spid="2562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0"/>
            <a:ext cx="8911687" cy="1280890"/>
          </a:xfrm>
        </p:spPr>
        <p:txBody>
          <a:bodyPr/>
          <a:lstStyle/>
          <a:p>
            <a:r>
              <a:rPr lang="zh-CN" altLang="en-US" b="1" smtClean="0">
                <a:solidFill>
                  <a:schemeClr val="tx1"/>
                </a:solidFill>
              </a:rPr>
              <a:t>初读课文，整体感知：</a:t>
            </a:r>
            <a:endParaRPr lang="zh-CN" altLang="en-US" b="1">
              <a:solidFill>
                <a:schemeClr val="tx1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208647" y="788894"/>
            <a:ext cx="8915400" cy="4781669"/>
          </a:xfrm>
        </p:spPr>
        <p:txBody>
          <a:bodyPr>
            <a:normAutofit/>
          </a:bodyPr>
          <a:lstStyle/>
          <a:p>
            <a:r>
              <a:rPr lang="en-US" altLang="zh-CN" sz="3600" b="1" smtClean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1.</a:t>
            </a:r>
            <a:r>
              <a:rPr lang="zh-CN" altLang="en-US" sz="3600" b="1" smtClean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齐桓晋文之事是什么事？</a:t>
            </a:r>
            <a:endParaRPr lang="en-US" altLang="zh-CN" sz="3600" b="1" smtClean="0">
              <a:solidFill>
                <a:schemeClr val="tx1"/>
              </a:solidFill>
              <a:latin typeface="宋体" pitchFamily="2" charset="-122"/>
              <a:ea typeface="宋体" pitchFamily="2" charset="-122"/>
            </a:endParaRPr>
          </a:p>
          <a:p>
            <a:pPr>
              <a:buNone/>
            </a:pPr>
            <a:endParaRPr lang="en-US" altLang="zh-CN" sz="3600" b="1" smtClean="0">
              <a:solidFill>
                <a:schemeClr val="tx1"/>
              </a:solidFill>
              <a:latin typeface="宋体" pitchFamily="2" charset="-122"/>
              <a:ea typeface="宋体" pitchFamily="2" charset="-122"/>
            </a:endParaRPr>
          </a:p>
          <a:p>
            <a:r>
              <a:rPr lang="en-US" altLang="zh-CN" sz="3600" b="1" smtClean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2.</a:t>
            </a:r>
            <a:r>
              <a:rPr lang="zh-CN" altLang="en-US" sz="3600" b="1" smtClean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主要人物</a:t>
            </a:r>
            <a:endParaRPr lang="en-US" altLang="zh-CN" sz="3600" b="1" smtClean="0">
              <a:solidFill>
                <a:schemeClr val="tx1"/>
              </a:solidFill>
              <a:latin typeface="宋体" pitchFamily="2" charset="-122"/>
              <a:ea typeface="宋体" pitchFamily="2" charset="-122"/>
            </a:endParaRPr>
          </a:p>
          <a:p>
            <a:endParaRPr lang="en-US" altLang="zh-CN" sz="3600" b="1" smtClean="0">
              <a:solidFill>
                <a:schemeClr val="tx1"/>
              </a:solidFill>
              <a:latin typeface="宋体" pitchFamily="2" charset="-122"/>
              <a:ea typeface="宋体" pitchFamily="2" charset="-122"/>
            </a:endParaRPr>
          </a:p>
          <a:p>
            <a:endParaRPr lang="en-US" altLang="zh-CN" sz="3600" b="1" smtClean="0">
              <a:solidFill>
                <a:schemeClr val="tx1"/>
              </a:solidFill>
              <a:latin typeface="宋体" pitchFamily="2" charset="-122"/>
              <a:ea typeface="宋体" pitchFamily="2" charset="-122"/>
            </a:endParaRPr>
          </a:p>
          <a:p>
            <a:endParaRPr lang="en-US" altLang="zh-CN" sz="3600" b="1" smtClean="0">
              <a:solidFill>
                <a:schemeClr val="tx1"/>
              </a:solidFill>
              <a:latin typeface="宋体" pitchFamily="2" charset="-122"/>
              <a:ea typeface="宋体" pitchFamily="2" charset="-122"/>
            </a:endParaRPr>
          </a:p>
          <a:p>
            <a:r>
              <a:rPr lang="en-US" altLang="zh-CN" sz="3600" b="1" smtClean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3.</a:t>
            </a:r>
            <a:r>
              <a:rPr lang="zh-CN" altLang="en-US" sz="3600" b="1" smtClean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孟子和齐宣王谈话的主要内容是什么？</a:t>
            </a:r>
          </a:p>
          <a:p>
            <a:endParaRPr lang="zh-CN" altLang="en-US" smtClean="0"/>
          </a:p>
          <a:p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903993" y="1444782"/>
            <a:ext cx="480131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春秋五霸，成就霸业</a:t>
            </a:r>
            <a:endParaRPr lang="zh-CN" altLang="en-US" sz="4000" b="1">
              <a:solidFill>
                <a:srgbClr val="FF0000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380565" y="3081761"/>
            <a:ext cx="1056484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smtClean="0">
                <a:latin typeface="宋体" pitchFamily="2" charset="-122"/>
                <a:ea typeface="宋体" pitchFamily="2" charset="-122"/>
              </a:rPr>
              <a:t>齐桓、晋文</a:t>
            </a:r>
            <a:r>
              <a:rPr lang="en-US" altLang="zh-CN" sz="3200" b="1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————</a:t>
            </a:r>
            <a:r>
              <a:rPr lang="zh-CN" altLang="en-US" sz="3200" b="1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春秋霸主</a:t>
            </a:r>
            <a:endParaRPr lang="en-US" altLang="zh-CN" sz="3200" b="1" smtClean="0">
              <a:solidFill>
                <a:srgbClr val="FF0000"/>
              </a:solidFill>
              <a:latin typeface="宋体" pitchFamily="2" charset="-122"/>
              <a:ea typeface="宋体" pitchFamily="2" charset="-122"/>
            </a:endParaRPr>
          </a:p>
          <a:p>
            <a:r>
              <a:rPr lang="zh-CN" altLang="en-US" sz="3200" b="1" smtClean="0">
                <a:latin typeface="宋体" pitchFamily="2" charset="-122"/>
                <a:ea typeface="宋体" pitchFamily="2" charset="-122"/>
              </a:rPr>
              <a:t>齐宣王</a:t>
            </a:r>
            <a:r>
              <a:rPr lang="en-US" altLang="zh-CN" sz="3200" b="1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——</a:t>
            </a:r>
            <a:r>
              <a:rPr lang="zh-CN" altLang="en-US" sz="3200" b="1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齐国国君</a:t>
            </a:r>
            <a:endParaRPr lang="en-US" altLang="zh-CN" sz="3200" b="1" smtClean="0">
              <a:solidFill>
                <a:srgbClr val="FF0000"/>
              </a:solidFill>
              <a:latin typeface="宋体" pitchFamily="2" charset="-122"/>
              <a:ea typeface="宋体" pitchFamily="2" charset="-122"/>
            </a:endParaRPr>
          </a:p>
          <a:p>
            <a:r>
              <a:rPr lang="zh-CN" altLang="en-US" sz="3200" b="1" smtClean="0">
                <a:latin typeface="宋体" pitchFamily="2" charset="-122"/>
                <a:ea typeface="宋体" pitchFamily="2" charset="-122"/>
              </a:rPr>
              <a:t>孟子</a:t>
            </a:r>
            <a:r>
              <a:rPr lang="en-US" altLang="zh-CN" sz="3200" b="1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——</a:t>
            </a:r>
            <a:r>
              <a:rPr lang="zh-CN" altLang="en-US" sz="3200" b="1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亚圣，一生周游列国，传扬学说，最后未被用</a:t>
            </a:r>
            <a:endParaRPr lang="zh-CN" altLang="en-US" sz="3200" b="1">
              <a:solidFill>
                <a:srgbClr val="FF0000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6" name="文本框 3"/>
          <p:cNvSpPr txBox="1"/>
          <p:nvPr/>
        </p:nvSpPr>
        <p:spPr>
          <a:xfrm>
            <a:off x="2048746" y="5665871"/>
            <a:ext cx="675056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smtClean="0">
                <a:solidFill>
                  <a:srgbClr val="FF0000"/>
                </a:solidFill>
              </a:rPr>
              <a:t>孟子说服对方实行仁政，实现王道。</a:t>
            </a:r>
            <a:endParaRPr lang="zh-CN" altLang="en-US" sz="32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/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0"/>
            <a:ext cx="8911687" cy="1280890"/>
          </a:xfrm>
        </p:spPr>
        <p:txBody>
          <a:bodyPr/>
          <a:lstStyle/>
          <a:p>
            <a:r>
              <a:rPr lang="zh-CN" altLang="en-US" b="1" smtClean="0">
                <a:solidFill>
                  <a:schemeClr val="tx1"/>
                </a:solidFill>
              </a:rPr>
              <a:t>初读课文，整体感知：</a:t>
            </a:r>
            <a:endParaRPr lang="zh-CN" altLang="en-US" b="1">
              <a:solidFill>
                <a:schemeClr val="tx1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208647" y="788894"/>
            <a:ext cx="8915400" cy="4781669"/>
          </a:xfrm>
        </p:spPr>
        <p:txBody>
          <a:bodyPr>
            <a:normAutofit/>
          </a:bodyPr>
          <a:lstStyle/>
          <a:p>
            <a:r>
              <a:rPr lang="en-US" altLang="zh-CN" sz="3600" b="1" smtClean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4.</a:t>
            </a:r>
            <a:r>
              <a:rPr lang="zh-CN" altLang="en-US" sz="3600" b="1" smtClean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孟子的中心观点是什么？</a:t>
            </a:r>
            <a:endParaRPr lang="en-US" altLang="zh-CN" sz="3600" b="1" smtClean="0">
              <a:solidFill>
                <a:schemeClr val="tx1"/>
              </a:solidFill>
              <a:latin typeface="宋体" pitchFamily="2" charset="-122"/>
              <a:ea typeface="宋体" pitchFamily="2" charset="-122"/>
            </a:endParaRPr>
          </a:p>
          <a:p>
            <a:pPr>
              <a:buNone/>
            </a:pPr>
            <a:endParaRPr lang="en-US" altLang="zh-CN" sz="3600" b="1" smtClean="0">
              <a:solidFill>
                <a:schemeClr val="tx1"/>
              </a:solidFill>
              <a:latin typeface="宋体" pitchFamily="2" charset="-122"/>
              <a:ea typeface="宋体" pitchFamily="2" charset="-122"/>
            </a:endParaRPr>
          </a:p>
          <a:p>
            <a:endParaRPr lang="en-US" altLang="zh-CN" sz="3600" b="1" smtClean="0">
              <a:solidFill>
                <a:schemeClr val="tx1"/>
              </a:solidFill>
              <a:latin typeface="宋体" pitchFamily="2" charset="-122"/>
              <a:ea typeface="宋体" pitchFamily="2" charset="-122"/>
            </a:endParaRPr>
          </a:p>
          <a:p>
            <a:r>
              <a:rPr lang="en-US" altLang="zh-CN" sz="3600" b="1" smtClean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5.</a:t>
            </a:r>
            <a:r>
              <a:rPr lang="zh-CN" altLang="en-US" sz="3600" b="1" smtClean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什么是霸道？什么是王道？</a:t>
            </a:r>
          </a:p>
          <a:p>
            <a:endParaRPr lang="zh-CN" altLang="en-US" smtClean="0"/>
          </a:p>
          <a:p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903993" y="1444782"/>
            <a:ext cx="224292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保民而王</a:t>
            </a:r>
            <a:endParaRPr lang="zh-CN" altLang="en-US" sz="4000" b="1">
              <a:solidFill>
                <a:srgbClr val="FF0000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6" name="文本框 3"/>
          <p:cNvSpPr txBox="1"/>
          <p:nvPr/>
        </p:nvSpPr>
        <p:spPr>
          <a:xfrm>
            <a:off x="1815663" y="4285306"/>
            <a:ext cx="8424101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smtClean="0">
                <a:solidFill>
                  <a:srgbClr val="FF0000"/>
                </a:solidFill>
                <a:latin typeface="华文新魏" pitchFamily="2" charset="-122"/>
                <a:ea typeface="宋体" pitchFamily="2" charset="-122"/>
              </a:rPr>
              <a:t>霸道：君主凭借武力、刑法、权势等进行统治</a:t>
            </a:r>
            <a:endParaRPr lang="en-US" altLang="zh-CN" sz="3200" b="1" smtClean="0">
              <a:solidFill>
                <a:srgbClr val="FF0000"/>
              </a:solidFill>
              <a:latin typeface="华文新魏" pitchFamily="2" charset="-122"/>
              <a:ea typeface="宋体" pitchFamily="2" charset="-122"/>
            </a:endParaRPr>
          </a:p>
          <a:p>
            <a:r>
              <a:rPr lang="zh-CN" altLang="en-US" sz="3200" b="1" smtClean="0">
                <a:solidFill>
                  <a:srgbClr val="FF0000"/>
                </a:solidFill>
                <a:latin typeface="华文新魏" pitchFamily="2" charset="-122"/>
                <a:ea typeface="宋体" pitchFamily="2" charset="-122"/>
              </a:rPr>
              <a:t>王道：儒家提出的以仁义治天下的政治主张</a:t>
            </a:r>
            <a:endParaRPr lang="zh-CN" altLang="en-US" sz="320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/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146" name="Text Box 2"/>
          <p:cNvSpPr txBox="1">
            <a:spLocks noChangeArrowheads="1"/>
          </p:cNvSpPr>
          <p:nvPr/>
        </p:nvSpPr>
        <p:spPr bwMode="auto">
          <a:xfrm>
            <a:off x="2544233" y="476251"/>
            <a:ext cx="5994400" cy="8239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kumimoji="1" lang="zh-CN" altLang="en-US" sz="4800" b="1">
                <a:solidFill>
                  <a:srgbClr val="006600"/>
                </a:solidFill>
                <a:latin typeface="黑体" pitchFamily="49" charset="-122"/>
                <a:ea typeface="黑体" pitchFamily="49" charset="-122"/>
              </a:rPr>
              <a:t>结 构 层 次</a:t>
            </a:r>
            <a:r>
              <a:rPr kumimoji="1" lang="zh-CN" altLang="en-US" sz="4000" b="1">
                <a:solidFill>
                  <a:srgbClr val="006600"/>
                </a:solidFill>
                <a:latin typeface="华文新魏" pitchFamily="2" charset="-122"/>
                <a:ea typeface="华文新魏" pitchFamily="2" charset="-122"/>
              </a:rPr>
              <a:t> </a:t>
            </a:r>
          </a:p>
        </p:txBody>
      </p:sp>
      <p:sp>
        <p:nvSpPr>
          <p:cNvPr id="64515" name="Text Box 3"/>
          <p:cNvSpPr txBox="1">
            <a:spLocks noChangeArrowheads="1"/>
          </p:cNvSpPr>
          <p:nvPr/>
        </p:nvSpPr>
        <p:spPr bwMode="auto">
          <a:xfrm>
            <a:off x="527051" y="1557338"/>
            <a:ext cx="10871200" cy="1066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kumimoji="1" lang="zh-CN" altLang="en-US" sz="3200" b="1">
                <a:solidFill>
                  <a:srgbClr val="006600"/>
                </a:solidFill>
                <a:latin typeface="Times New Roman" pitchFamily="18" charset="0"/>
              </a:rPr>
              <a:t>第一部分</a:t>
            </a:r>
            <a:r>
              <a:rPr kumimoji="1" lang="en-US" altLang="zh-CN" sz="3200" b="1">
                <a:solidFill>
                  <a:srgbClr val="000066"/>
                </a:solidFill>
                <a:latin typeface="Times New Roman" pitchFamily="18" charset="0"/>
              </a:rPr>
              <a:t>(</a:t>
            </a:r>
            <a:r>
              <a:rPr kumimoji="1" lang="zh-CN" altLang="en-US" sz="3200" b="1">
                <a:solidFill>
                  <a:srgbClr val="000066"/>
                </a:solidFill>
                <a:latin typeface="Times New Roman" pitchFamily="18" charset="0"/>
              </a:rPr>
              <a:t>开头至“王请度之”</a:t>
            </a:r>
            <a:r>
              <a:rPr kumimoji="1" lang="en-US" altLang="zh-CN" sz="3200" b="1">
                <a:solidFill>
                  <a:srgbClr val="000066"/>
                </a:solidFill>
                <a:latin typeface="Times New Roman" pitchFamily="18" charset="0"/>
              </a:rPr>
              <a:t>)</a:t>
            </a:r>
            <a:r>
              <a:rPr kumimoji="1" lang="zh-CN" altLang="en-US" sz="3200" b="1">
                <a:solidFill>
                  <a:srgbClr val="000066"/>
                </a:solidFill>
                <a:latin typeface="Times New Roman" pitchFamily="18" charset="0"/>
              </a:rPr>
              <a:t>，</a:t>
            </a:r>
            <a:r>
              <a:rPr kumimoji="1" lang="zh-CN" altLang="en-US" sz="3200" b="1">
                <a:solidFill>
                  <a:srgbClr val="FF3300"/>
                </a:solidFill>
                <a:latin typeface="Times New Roman" pitchFamily="18" charset="0"/>
              </a:rPr>
              <a:t>主要说齐宣王未实行王道，不是不能，而是不为。 </a:t>
            </a:r>
          </a:p>
        </p:txBody>
      </p:sp>
      <p:sp>
        <p:nvSpPr>
          <p:cNvPr id="64516" name="Text Box 4"/>
          <p:cNvSpPr txBox="1">
            <a:spLocks noChangeArrowheads="1"/>
          </p:cNvSpPr>
          <p:nvPr/>
        </p:nvSpPr>
        <p:spPr bwMode="auto">
          <a:xfrm>
            <a:off x="571500" y="2786063"/>
            <a:ext cx="10566400" cy="15696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kumimoji="1" lang="zh-CN" altLang="en-US" sz="3200" b="1">
                <a:solidFill>
                  <a:srgbClr val="006600"/>
                </a:solidFill>
                <a:latin typeface="Times New Roman" pitchFamily="18" charset="0"/>
              </a:rPr>
              <a:t>第二部分</a:t>
            </a:r>
            <a:r>
              <a:rPr kumimoji="1" lang="en-US" altLang="zh-CN" sz="3200" b="1">
                <a:solidFill>
                  <a:srgbClr val="000066"/>
                </a:solidFill>
                <a:latin typeface="Times New Roman" pitchFamily="18" charset="0"/>
              </a:rPr>
              <a:t>(“</a:t>
            </a:r>
            <a:r>
              <a:rPr kumimoji="1" lang="zh-CN" altLang="en-US" sz="3200" b="1">
                <a:solidFill>
                  <a:srgbClr val="000066"/>
                </a:solidFill>
                <a:latin typeface="Times New Roman" pitchFamily="18" charset="0"/>
              </a:rPr>
              <a:t>抑王兴甲兵，危士臣”至“孰能御之”</a:t>
            </a:r>
            <a:r>
              <a:rPr kumimoji="1" lang="en-US" altLang="zh-CN" sz="3200" b="1">
                <a:solidFill>
                  <a:srgbClr val="000066"/>
                </a:solidFill>
                <a:latin typeface="Times New Roman" pitchFamily="18" charset="0"/>
              </a:rPr>
              <a:t>)</a:t>
            </a:r>
            <a:r>
              <a:rPr kumimoji="1" lang="zh-CN" altLang="en-US" sz="3200" b="1">
                <a:solidFill>
                  <a:srgbClr val="000066"/>
                </a:solidFill>
                <a:latin typeface="Times New Roman" pitchFamily="18" charset="0"/>
              </a:rPr>
              <a:t>，</a:t>
            </a:r>
            <a:r>
              <a:rPr kumimoji="1" lang="zh-CN" altLang="en-US" sz="3200" b="1">
                <a:solidFill>
                  <a:srgbClr val="FF3300"/>
                </a:solidFill>
                <a:latin typeface="Times New Roman" pitchFamily="18" charset="0"/>
              </a:rPr>
              <a:t>从反面论述“霸道”的危害，敦促齐宣王彻底改弦易辙，放弃霸道，实行王道。</a:t>
            </a:r>
          </a:p>
        </p:txBody>
      </p:sp>
      <p:sp>
        <p:nvSpPr>
          <p:cNvPr id="64517" name="Text Box 5"/>
          <p:cNvSpPr txBox="1">
            <a:spLocks noChangeArrowheads="1"/>
          </p:cNvSpPr>
          <p:nvPr/>
        </p:nvSpPr>
        <p:spPr bwMode="auto">
          <a:xfrm>
            <a:off x="431800" y="4724400"/>
            <a:ext cx="10769600" cy="1066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200" b="1">
                <a:solidFill>
                  <a:srgbClr val="006600"/>
                </a:solidFill>
                <a:latin typeface="Times New Roman" pitchFamily="18" charset="0"/>
              </a:rPr>
              <a:t>第三部分</a:t>
            </a:r>
            <a:r>
              <a:rPr kumimoji="1" lang="en-US" altLang="zh-CN" sz="3200" b="1">
                <a:solidFill>
                  <a:srgbClr val="000066"/>
                </a:solidFill>
                <a:latin typeface="Times New Roman" pitchFamily="18" charset="0"/>
              </a:rPr>
              <a:t>(“</a:t>
            </a:r>
            <a:r>
              <a:rPr kumimoji="1" lang="zh-CN" altLang="en-US" sz="3200" b="1">
                <a:solidFill>
                  <a:srgbClr val="000066"/>
                </a:solidFill>
                <a:latin typeface="Times New Roman" pitchFamily="18" charset="0"/>
              </a:rPr>
              <a:t>王曰：‘吾惛，不能进于是矣。’”到篇末</a:t>
            </a:r>
            <a:r>
              <a:rPr kumimoji="1" lang="en-US" altLang="zh-CN" sz="3200" b="1">
                <a:solidFill>
                  <a:srgbClr val="000066"/>
                </a:solidFill>
                <a:latin typeface="Times New Roman" pitchFamily="18" charset="0"/>
              </a:rPr>
              <a:t>)</a:t>
            </a:r>
            <a:r>
              <a:rPr kumimoji="1" lang="zh-CN" altLang="en-US" sz="3200" b="1">
                <a:solidFill>
                  <a:srgbClr val="000066"/>
                </a:solidFill>
                <a:latin typeface="Times New Roman" pitchFamily="18" charset="0"/>
              </a:rPr>
              <a:t>，</a:t>
            </a:r>
            <a:r>
              <a:rPr kumimoji="1" lang="zh-CN" altLang="en-US" sz="3200" b="1">
                <a:solidFill>
                  <a:srgbClr val="FF3300"/>
                </a:solidFill>
                <a:latin typeface="Times New Roman" pitchFamily="18" charset="0"/>
              </a:rPr>
              <a:t>阐述施行王道的具体措施。</a:t>
            </a:r>
            <a:r>
              <a:rPr kumimoji="1" lang="zh-CN" altLang="en-US" sz="3200">
                <a:solidFill>
                  <a:srgbClr val="FF3300"/>
                </a:solidFill>
                <a:latin typeface="Times New Roman" pitchFamily="18" charset="0"/>
              </a:rPr>
              <a:t>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45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45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45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45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45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45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45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45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515" grpId="0" build="p"/>
      <p:bldP spid="64516" grpId="0"/>
      <p:bldP spid="6451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6626" name="矩形 2"/>
          <p:cNvSpPr>
            <a:spLocks noChangeArrowheads="1"/>
          </p:cNvSpPr>
          <p:nvPr/>
        </p:nvSpPr>
        <p:spPr bwMode="auto">
          <a:xfrm>
            <a:off x="527051" y="404814"/>
            <a:ext cx="11330516" cy="45243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200000"/>
              </a:lnSpc>
            </a:pPr>
            <a:r>
              <a:rPr kumimoji="1" lang="zh-CN" altLang="en-US" sz="3600" smtClean="0">
                <a:latin typeface="黑体" pitchFamily="49" charset="-122"/>
                <a:ea typeface="黑体" pitchFamily="49" charset="-122"/>
              </a:rPr>
              <a:t>   齐宣王问曰：“齐桓、晋文之事可得闻乎？”</a:t>
            </a:r>
          </a:p>
          <a:p>
            <a:pPr>
              <a:lnSpc>
                <a:spcPct val="200000"/>
              </a:lnSpc>
            </a:pPr>
            <a:r>
              <a:rPr kumimoji="1" lang="zh-CN" altLang="en-US" sz="3600" smtClean="0">
                <a:latin typeface="黑体" pitchFamily="49" charset="-122"/>
                <a:ea typeface="黑体" pitchFamily="49" charset="-122"/>
              </a:rPr>
              <a:t>　　孟子对曰：“仲尼</a:t>
            </a:r>
            <a:r>
              <a:rPr kumimoji="1" lang="zh-CN" altLang="en-US" sz="360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之徒</a:t>
            </a:r>
            <a:r>
              <a:rPr kumimoji="1" lang="zh-CN" altLang="en-US" sz="3600" smtClean="0">
                <a:latin typeface="黑体" pitchFamily="49" charset="-122"/>
                <a:ea typeface="黑体" pitchFamily="49" charset="-122"/>
              </a:rPr>
              <a:t>无</a:t>
            </a:r>
            <a:r>
              <a:rPr kumimoji="1" lang="zh-CN" altLang="en-US" sz="360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道</a:t>
            </a:r>
            <a:r>
              <a:rPr kumimoji="1" lang="zh-CN" altLang="en-US" sz="3600" smtClean="0">
                <a:latin typeface="黑体" pitchFamily="49" charset="-122"/>
                <a:ea typeface="黑体" pitchFamily="49" charset="-122"/>
              </a:rPr>
              <a:t>桓文之事者，</a:t>
            </a:r>
            <a:r>
              <a:rPr kumimoji="1" lang="zh-CN" altLang="en-US" sz="3600" u="sng" smtClean="0">
                <a:latin typeface="黑体" pitchFamily="49" charset="-122"/>
                <a:ea typeface="黑体" pitchFamily="49" charset="-122"/>
              </a:rPr>
              <a:t>是以后世无传焉，臣</a:t>
            </a:r>
            <a:r>
              <a:rPr kumimoji="1" lang="zh-CN" altLang="en-US" sz="3600" u="sng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未之闻</a:t>
            </a:r>
            <a:r>
              <a:rPr kumimoji="1" lang="zh-CN" altLang="en-US" sz="3600" u="sng" smtClean="0">
                <a:latin typeface="黑体" pitchFamily="49" charset="-122"/>
                <a:ea typeface="黑体" pitchFamily="49" charset="-122"/>
              </a:rPr>
              <a:t>也</a:t>
            </a:r>
            <a:r>
              <a:rPr kumimoji="1" lang="zh-CN" altLang="en-US" sz="3600" smtClean="0">
                <a:latin typeface="黑体" pitchFamily="49" charset="-122"/>
                <a:ea typeface="黑体" pitchFamily="49" charset="-122"/>
              </a:rPr>
              <a:t>。</a:t>
            </a:r>
            <a:r>
              <a:rPr kumimoji="1" lang="zh-CN" altLang="en-US" sz="360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无以</a:t>
            </a:r>
            <a:r>
              <a:rPr kumimoji="1" lang="zh-CN" altLang="en-US" sz="3600" smtClean="0">
                <a:latin typeface="黑体" pitchFamily="49" charset="-122"/>
                <a:ea typeface="黑体" pitchFamily="49" charset="-122"/>
              </a:rPr>
              <a:t>，则</a:t>
            </a:r>
            <a:r>
              <a:rPr kumimoji="1" lang="zh-CN" altLang="en-US" sz="360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王</a:t>
            </a:r>
            <a:r>
              <a:rPr kumimoji="1" lang="zh-CN" altLang="en-US" sz="3600" smtClean="0">
                <a:latin typeface="黑体" pitchFamily="49" charset="-122"/>
                <a:ea typeface="黑体" pitchFamily="49" charset="-122"/>
              </a:rPr>
              <a:t>乎？”</a:t>
            </a:r>
          </a:p>
          <a:p>
            <a:pPr>
              <a:lnSpc>
                <a:spcPct val="200000"/>
              </a:lnSpc>
            </a:pPr>
            <a:endParaRPr kumimoji="1" lang="en-US" altLang="zh-CN" sz="360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4249271" y="2493403"/>
            <a:ext cx="4356847" cy="523220"/>
          </a:xfrm>
          <a:prstGeom prst="rect">
            <a:avLst/>
          </a:prstGeom>
          <a:solidFill>
            <a:srgbClr val="FFFF99"/>
          </a:solidFill>
          <a:ln w="9525">
            <a:solidFill>
              <a:srgbClr val="002060"/>
            </a:solidFill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2800" b="1" smtClean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不得已。以，同“已”</a:t>
            </a:r>
            <a:r>
              <a:rPr lang="zh-CN" altLang="en-US" sz="2400" b="1" smtClean="0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，</a:t>
            </a:r>
            <a:endParaRPr lang="zh-CN" altLang="en-US" sz="2400" b="1">
              <a:solidFill>
                <a:schemeClr val="accent2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0" name="矩形 19"/>
          <p:cNvSpPr>
            <a:spLocks noChangeArrowheads="1"/>
          </p:cNvSpPr>
          <p:nvPr/>
        </p:nvSpPr>
        <p:spPr bwMode="auto">
          <a:xfrm>
            <a:off x="3980329" y="1395975"/>
            <a:ext cx="2183155" cy="523220"/>
          </a:xfrm>
          <a:prstGeom prst="rect">
            <a:avLst/>
          </a:prstGeom>
          <a:solidFill>
            <a:srgbClr val="FFFF99"/>
          </a:solidFill>
          <a:ln w="9525">
            <a:solidFill>
              <a:srgbClr val="002060"/>
            </a:solidFill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2800" b="1" smtClean="0">
                <a:solidFill>
                  <a:srgbClr val="0000CC"/>
                </a:solidFill>
                <a:latin typeface="宋体" pitchFamily="2" charset="-122"/>
                <a:ea typeface="宋体" pitchFamily="2" charset="-122"/>
              </a:rPr>
              <a:t>这类人</a:t>
            </a:r>
            <a:endParaRPr lang="zh-CN" altLang="en-US" sz="2800" b="1">
              <a:solidFill>
                <a:srgbClr val="0000CC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22" name="矩形 21"/>
          <p:cNvSpPr>
            <a:spLocks noChangeArrowheads="1"/>
          </p:cNvSpPr>
          <p:nvPr/>
        </p:nvSpPr>
        <p:spPr bwMode="auto">
          <a:xfrm>
            <a:off x="334434" y="2636839"/>
            <a:ext cx="2688167" cy="523220"/>
          </a:xfrm>
          <a:prstGeom prst="rect">
            <a:avLst/>
          </a:prstGeom>
          <a:solidFill>
            <a:srgbClr val="FFFF99"/>
          </a:solidFill>
          <a:ln w="9525" algn="ctr">
            <a:solidFill>
              <a:srgbClr val="002060"/>
            </a:solidFill>
            <a:miter lim="800000"/>
          </a:ln>
          <a:effectLst/>
        </p:spPr>
        <p:txBody>
          <a:bodyPr>
            <a:spAutoFit/>
          </a:bodyPr>
          <a:lstStyle/>
          <a:p>
            <a:pPr algn="ctr"/>
            <a:r>
              <a:rPr lang="zh-CN" altLang="en-US" sz="2800" b="1" smtClean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宾语前置</a:t>
            </a:r>
            <a:endParaRPr lang="zh-CN" altLang="en-US" sz="2800" b="1">
              <a:solidFill>
                <a:srgbClr val="0000CC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8" name="矩形 17"/>
          <p:cNvSpPr>
            <a:spLocks noChangeArrowheads="1"/>
          </p:cNvSpPr>
          <p:nvPr/>
        </p:nvSpPr>
        <p:spPr bwMode="auto">
          <a:xfrm>
            <a:off x="334434" y="3774079"/>
            <a:ext cx="11857566" cy="3083921"/>
          </a:xfrm>
          <a:prstGeom prst="rect">
            <a:avLst/>
          </a:prstGeom>
          <a:solidFill>
            <a:srgbClr val="99CCFF"/>
          </a:solidFill>
          <a:ln w="9525">
            <a:solidFill>
              <a:schemeClr val="tx1"/>
            </a:solidFill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r>
              <a:rPr lang="zh-CN" altLang="en-US" sz="36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翻译</a:t>
            </a:r>
            <a:r>
              <a:rPr lang="zh-CN" altLang="en-US" sz="3600" b="1" smtClean="0">
                <a:solidFill>
                  <a:srgbClr val="CC0066"/>
                </a:solidFill>
                <a:latin typeface="楷体_GB2312" pitchFamily="49" charset="-122"/>
                <a:ea typeface="楷体_GB2312" pitchFamily="49" charset="-122"/>
              </a:rPr>
              <a:t>：</a:t>
            </a:r>
            <a:r>
              <a:rPr lang="zh-CN" altLang="en-US" sz="3600" b="1" smtClean="0">
                <a:latin typeface="隶书" pitchFamily="49" charset="-122"/>
                <a:ea typeface="隶书" pitchFamily="49" charset="-122"/>
              </a:rPr>
              <a:t>齐宣王问（孟子）说：“齐桓公、晋文公（称霸）的事，可以讲给我听听吗？”</a:t>
            </a:r>
          </a:p>
          <a:p>
            <a:pPr>
              <a:lnSpc>
                <a:spcPct val="90000"/>
              </a:lnSpc>
            </a:pPr>
            <a:r>
              <a:rPr lang="zh-CN" altLang="en-US" sz="3600" b="1" smtClean="0">
                <a:latin typeface="隶书" pitchFamily="49" charset="-122"/>
                <a:ea typeface="隶书" pitchFamily="49" charset="-122"/>
              </a:rPr>
              <a:t>孟子回答说：“孔子这些人中没有讲述齐桓公、晋文公的事情的人，因此后世没有流传。我没有听说过这事。（如果）不能不说，那么还是说说行王道的事吧！”</a:t>
            </a:r>
          </a:p>
          <a:p>
            <a:pPr>
              <a:lnSpc>
                <a:spcPct val="90000"/>
              </a:lnSpc>
            </a:pPr>
            <a:endParaRPr lang="zh-CN" altLang="en-US" sz="3600" b="1"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26641" name="Text Box 17"/>
          <p:cNvSpPr txBox="1">
            <a:spLocks noChangeArrowheads="1"/>
          </p:cNvSpPr>
          <p:nvPr/>
        </p:nvSpPr>
        <p:spPr bwMode="auto">
          <a:xfrm>
            <a:off x="442883" y="0"/>
            <a:ext cx="7776633" cy="523220"/>
          </a:xfrm>
          <a:prstGeom prst="rect">
            <a:avLst/>
          </a:prstGeom>
          <a:solidFill>
            <a:srgbClr val="FFFF99"/>
          </a:solidFill>
          <a:ln w="57150" cmpd="thickThin">
            <a:solidFill>
              <a:schemeClr val="tx1"/>
            </a:solidFill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latin typeface="华文琥珀" pitchFamily="2" charset="-122"/>
                <a:ea typeface="华文琥珀" pitchFamily="2" charset="-122"/>
              </a:rPr>
              <a:t>结合注释，  疏通语句</a:t>
            </a: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6499411" y="1387010"/>
            <a:ext cx="2183155" cy="523220"/>
          </a:xfrm>
          <a:prstGeom prst="rect">
            <a:avLst/>
          </a:prstGeom>
          <a:solidFill>
            <a:srgbClr val="FFFF99"/>
          </a:solidFill>
          <a:ln w="9525">
            <a:solidFill>
              <a:srgbClr val="002060"/>
            </a:solidFill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2800" b="1" smtClean="0">
                <a:solidFill>
                  <a:srgbClr val="0000CC"/>
                </a:solidFill>
                <a:latin typeface="宋体" pitchFamily="2" charset="-122"/>
                <a:ea typeface="宋体" pitchFamily="2" charset="-122"/>
              </a:rPr>
              <a:t>谈论</a:t>
            </a:r>
            <a:endParaRPr lang="zh-CN" altLang="en-US" sz="2800" b="1">
              <a:solidFill>
                <a:srgbClr val="0000CC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8641976" y="3045481"/>
            <a:ext cx="3550024" cy="461665"/>
          </a:xfrm>
          <a:prstGeom prst="rect">
            <a:avLst/>
          </a:prstGeom>
          <a:solidFill>
            <a:srgbClr val="FFFF99"/>
          </a:solidFill>
          <a:ln w="9525">
            <a:solidFill>
              <a:srgbClr val="002060"/>
            </a:solidFill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2400" b="1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名词活用动词，行王道。</a:t>
            </a:r>
            <a:endParaRPr lang="zh-CN" altLang="en-US" sz="2400" b="1">
              <a:solidFill>
                <a:srgbClr val="0000CC"/>
              </a:solidFill>
              <a:latin typeface="宋体" pitchFamily="2" charset="-122"/>
              <a:ea typeface="宋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66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66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  <p:cond evt="onBegin" delay="0">
                          <p:tn val="10"/>
                        </p:cond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  <p:cond evt="onBegin" delay="0">
                          <p:tn val="15"/>
                        </p:cond>
                      </p:stCondLst>
                      <p:childTnLst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  <p:cond evt="onBegin" delay="0">
                          <p:tn val="20"/>
                        </p:cond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  <p:cond evt="onBegin" delay="0">
                          <p:tn val="25"/>
                        </p:cond>
                      </p:stCondLst>
                      <p:childTnLst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  <p:cond evt="onBegin" delay="0">
                          <p:tn val="30"/>
                        </p:cond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  <p:cond evt="onBegin" delay="0">
                          <p:tn val="35"/>
                        </p:cond>
                      </p:stCondLst>
                      <p:childTnLst>
                        <p:par>
                          <p:cTn id="3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20" grpId="0"/>
      <p:bldP spid="22" grpId="0"/>
      <p:bldP spid="18" grpId="0"/>
      <p:bldP spid="8" grpId="0"/>
      <p:bldP spid="1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smtClean="0"/>
              <a:t>概括第一层的含义，赏析孟子的智慧</a:t>
            </a:r>
            <a:endParaRPr lang="zh-CN" altLang="en-US" b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195482" y="2133600"/>
            <a:ext cx="7309130" cy="3777622"/>
          </a:xfrm>
        </p:spPr>
        <p:txBody>
          <a:bodyPr>
            <a:normAutofit/>
          </a:bodyPr>
          <a:lstStyle/>
          <a:p>
            <a:r>
              <a:rPr lang="zh-CN" altLang="en-US" sz="4400" b="1" smtClean="0">
                <a:solidFill>
                  <a:schemeClr val="tx1"/>
                </a:solidFill>
              </a:rPr>
              <a:t>齐宣王与孟子的谈话以“霸道”开端，而孟子巧妙地将话题转向谈论“王道”。</a:t>
            </a:r>
            <a:endParaRPr lang="zh-CN" altLang="en-US" sz="4400" b="1">
              <a:solidFill>
                <a:schemeClr val="tx1"/>
              </a:solidFill>
            </a:endParaRPr>
          </a:p>
        </p:txBody>
      </p:sp>
      <p:pic>
        <p:nvPicPr>
          <p:cNvPr id="4" name="Picture 2" descr="https://ss0.bdstatic.com/70cFuHSh_Q1YnxGkpoWK1HF6hhy/it/u=3117948514,1183270576&amp;fm=26&amp;gp=0.jpg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412379" y="3639669"/>
            <a:ext cx="4230316" cy="2890075"/>
          </a:xfrm>
          <a:prstGeom prst="rect">
            <a:avLst/>
          </a:prstGeom>
          <a:noFill/>
        </p:spPr>
      </p:pic>
    </p:spTree>
  </p:cSld>
  <p:clrMapOvr>
    <a:masterClrMapping/>
  </p:clrMapOvr>
  <p:transition/>
  <p:timing/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smtClean="0">
                <a:solidFill>
                  <a:schemeClr val="tx1"/>
                </a:solidFill>
              </a:rPr>
              <a:t>思考：孟子引入话题的方法</a:t>
            </a:r>
            <a:endParaRPr lang="zh-CN" altLang="en-US" b="1">
              <a:solidFill>
                <a:schemeClr val="tx1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276600" y="1165412"/>
            <a:ext cx="8915400" cy="3777622"/>
          </a:xfrm>
        </p:spPr>
        <p:txBody>
          <a:bodyPr/>
          <a:lstStyle/>
          <a:p>
            <a:r>
              <a:rPr lang="en-US" altLang="zh-CN" sz="3600" b="1" smtClean="0">
                <a:solidFill>
                  <a:srgbClr val="0000CC"/>
                </a:solidFill>
                <a:latin typeface="宋体" pitchFamily="2" charset="-122"/>
                <a:ea typeface="宋体" pitchFamily="2" charset="-122"/>
              </a:rPr>
              <a:t>(1)</a:t>
            </a:r>
            <a:r>
              <a:rPr lang="zh-CN" altLang="en-US" sz="3600" b="1" smtClean="0">
                <a:solidFill>
                  <a:srgbClr val="0000CC"/>
                </a:solidFill>
                <a:latin typeface="宋体" pitchFamily="2" charset="-122"/>
                <a:ea typeface="宋体" pitchFamily="2" charset="-122"/>
              </a:rPr>
              <a:t>避而不答：</a:t>
            </a:r>
            <a:r>
              <a:rPr lang="zh-CN" altLang="en-US" sz="3600" b="1" smtClean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孟子托辞“仲尼之徒，无道桓文之事者，是以后世无传焉，臣未之闻也。”避开齐宣王的问题而不回答。</a:t>
            </a:r>
          </a:p>
          <a:p>
            <a:r>
              <a:rPr lang="en-US" altLang="zh-CN" sz="3600" b="1" smtClean="0">
                <a:solidFill>
                  <a:srgbClr val="0000CC"/>
                </a:solidFill>
                <a:latin typeface="宋体" pitchFamily="2" charset="-122"/>
                <a:ea typeface="宋体" pitchFamily="2" charset="-122"/>
              </a:rPr>
              <a:t>(2)</a:t>
            </a:r>
            <a:r>
              <a:rPr lang="zh-CN" altLang="en-US" sz="3600" b="1" smtClean="0">
                <a:solidFill>
                  <a:srgbClr val="0000CC"/>
                </a:solidFill>
                <a:latin typeface="宋体" pitchFamily="2" charset="-122"/>
                <a:ea typeface="宋体" pitchFamily="2" charset="-122"/>
              </a:rPr>
              <a:t>转移话题：</a:t>
            </a:r>
            <a:r>
              <a:rPr lang="zh-CN" altLang="en-US" sz="3600" b="1" smtClean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孟子又巧妙地把话题转移到自己想谈的“王道”上去，婉转地说：“无以，则王乎？”使宣王难以拒绝。</a:t>
            </a:r>
          </a:p>
          <a:p>
            <a:endParaRPr lang="zh-CN" altLang="en-US">
              <a:latin typeface="宋体" pitchFamily="2" charset="-122"/>
              <a:ea typeface="宋体" pitchFamily="2" charset="-122"/>
            </a:endParaRPr>
          </a:p>
        </p:txBody>
      </p:sp>
      <p:pic>
        <p:nvPicPr>
          <p:cNvPr id="4" name="Picture 2" descr="https://ss0.bdstatic.com/70cFuHSh_Q1YnxGkpoWK1HF6hhy/it/u=3117948514,1183270576&amp;fm=26&amp;gp=0.jpg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412379" y="4285129"/>
            <a:ext cx="3285530" cy="2244615"/>
          </a:xfrm>
          <a:prstGeom prst="rect">
            <a:avLst/>
          </a:prstGeom>
          <a:noFill/>
        </p:spPr>
      </p:pic>
    </p:spTree>
  </p:cSld>
  <p:clrMapOvr>
    <a:masterClrMapping/>
  </p:clrMapOvr>
  <p:transition/>
  <p:timing/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766234" y="1196976"/>
            <a:ext cx="11425767" cy="4525963"/>
          </a:xfrm>
          <a:noFill/>
          <a:ln>
            <a:miter lim="800000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pPr>
              <a:buFontTx/>
              <a:buNone/>
            </a:pPr>
            <a:r>
              <a:rPr lang="en-US" altLang="zh-CN" sz="4000" b="1" smtClean="0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rPr>
              <a:t>①</a:t>
            </a:r>
            <a:r>
              <a:rPr lang="zh-CN" altLang="en-US" sz="4000" b="1" smtClean="0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rPr>
              <a:t>生于忧患，</a:t>
            </a:r>
            <a:r>
              <a:rPr lang="zh-CN" altLang="en-US" sz="4000" b="1" u="sng" smtClean="0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rPr>
              <a:t>                  </a:t>
            </a:r>
            <a:r>
              <a:rPr lang="zh-CN" altLang="en-US" sz="4000" b="1" smtClean="0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rPr>
              <a:t>。</a:t>
            </a:r>
          </a:p>
          <a:p>
            <a:pPr>
              <a:buFontTx/>
              <a:buNone/>
            </a:pPr>
            <a:r>
              <a:rPr lang="zh-CN" altLang="en-US" sz="4000" b="1" smtClean="0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rPr>
              <a:t>②老吾老，以及人之老；</a:t>
            </a:r>
          </a:p>
          <a:p>
            <a:pPr>
              <a:buFontTx/>
              <a:buNone/>
            </a:pPr>
            <a:r>
              <a:rPr lang="zh-CN" altLang="en-US" sz="4000" b="1" u="sng" smtClean="0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rPr>
              <a:t>           </a:t>
            </a:r>
            <a:r>
              <a:rPr lang="zh-CN" altLang="en-US" sz="4000" b="1" smtClean="0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rPr>
              <a:t>，以及</a:t>
            </a:r>
            <a:r>
              <a:rPr lang="zh-CN" altLang="en-US" sz="4000" b="1" u="sng" smtClean="0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rPr>
              <a:t>               </a:t>
            </a:r>
            <a:r>
              <a:rPr lang="zh-CN" altLang="en-US" sz="4000" b="1" smtClean="0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rPr>
              <a:t>。</a:t>
            </a:r>
          </a:p>
          <a:p>
            <a:pPr>
              <a:buFontTx/>
              <a:buNone/>
            </a:pPr>
            <a:r>
              <a:rPr lang="zh-CN" altLang="en-US" sz="4000" b="1" smtClean="0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rPr>
              <a:t>③天时不如地利，</a:t>
            </a:r>
            <a:r>
              <a:rPr lang="zh-CN" altLang="en-US" sz="4000" b="1" u="sng" smtClean="0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rPr>
              <a:t>                      </a:t>
            </a:r>
            <a:r>
              <a:rPr lang="zh-CN" altLang="en-US" sz="4000" b="1" smtClean="0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rPr>
              <a:t>。</a:t>
            </a:r>
          </a:p>
          <a:p>
            <a:pPr>
              <a:buFontTx/>
              <a:buNone/>
            </a:pPr>
            <a:r>
              <a:rPr lang="zh-CN" altLang="en-US" sz="4000" b="1" smtClean="0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rPr>
              <a:t>④得道多助，</a:t>
            </a:r>
            <a:r>
              <a:rPr lang="zh-CN" altLang="en-US" sz="4000" b="1" u="sng" smtClean="0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rPr>
              <a:t>                   </a:t>
            </a:r>
            <a:r>
              <a:rPr lang="zh-CN" altLang="en-US" sz="4000" b="1" smtClean="0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rPr>
              <a:t>。</a:t>
            </a:r>
            <a:endParaRPr lang="zh-CN" altLang="en-US" sz="4000" b="1">
              <a:solidFill>
                <a:schemeClr val="tx1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16389" name="Text Box 5"/>
          <p:cNvSpPr txBox="1">
            <a:spLocks noChangeArrowheads="1"/>
          </p:cNvSpPr>
          <p:nvPr/>
        </p:nvSpPr>
        <p:spPr bwMode="auto">
          <a:xfrm>
            <a:off x="869703" y="2583050"/>
            <a:ext cx="2688167" cy="646331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0000FF"/>
                </a:solidFill>
                <a:ea typeface="幼圆" pitchFamily="49" charset="-122"/>
              </a:rPr>
              <a:t>幼吾幼 </a:t>
            </a:r>
          </a:p>
        </p:txBody>
      </p:sp>
      <p:sp>
        <p:nvSpPr>
          <p:cNvPr id="16390" name="Text Box 6"/>
          <p:cNvSpPr txBox="1">
            <a:spLocks noChangeArrowheads="1"/>
          </p:cNvSpPr>
          <p:nvPr/>
        </p:nvSpPr>
        <p:spPr bwMode="auto">
          <a:xfrm>
            <a:off x="3933762" y="2636840"/>
            <a:ext cx="4032251" cy="646331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smtClean="0">
                <a:solidFill>
                  <a:srgbClr val="0000FF"/>
                </a:solidFill>
                <a:ea typeface="幼圆" pitchFamily="49" charset="-122"/>
              </a:rPr>
              <a:t>人之幼 </a:t>
            </a:r>
            <a:endParaRPr lang="zh-CN" altLang="en-US" sz="3600" b="1">
              <a:solidFill>
                <a:srgbClr val="0000FF"/>
              </a:solidFill>
              <a:ea typeface="幼圆" pitchFamily="49" charset="-122"/>
            </a:endParaRPr>
          </a:p>
        </p:txBody>
      </p:sp>
      <p:sp>
        <p:nvSpPr>
          <p:cNvPr id="16391" name="Text Box 7"/>
          <p:cNvSpPr txBox="1">
            <a:spLocks noChangeArrowheads="1"/>
          </p:cNvSpPr>
          <p:nvPr/>
        </p:nvSpPr>
        <p:spPr bwMode="auto">
          <a:xfrm>
            <a:off x="3880970" y="1089680"/>
            <a:ext cx="3456517" cy="646331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smtClean="0">
                <a:solidFill>
                  <a:srgbClr val="0000FF"/>
                </a:solidFill>
                <a:ea typeface="幼圆" pitchFamily="49" charset="-122"/>
              </a:rPr>
              <a:t>死于安乐 </a:t>
            </a:r>
            <a:endParaRPr lang="zh-CN" altLang="en-US" sz="3600" b="1">
              <a:solidFill>
                <a:srgbClr val="0000FF"/>
              </a:solidFill>
              <a:ea typeface="幼圆" pitchFamily="49" charset="-122"/>
            </a:endParaRPr>
          </a:p>
        </p:txBody>
      </p:sp>
      <p:sp>
        <p:nvSpPr>
          <p:cNvPr id="16392" name="Text Box 8"/>
          <p:cNvSpPr txBox="1">
            <a:spLocks noChangeArrowheads="1"/>
          </p:cNvSpPr>
          <p:nvPr/>
        </p:nvSpPr>
        <p:spPr bwMode="auto">
          <a:xfrm>
            <a:off x="4980766" y="3321424"/>
            <a:ext cx="4417483" cy="646331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0000FF"/>
                </a:solidFill>
                <a:ea typeface="幼圆" pitchFamily="49" charset="-122"/>
              </a:rPr>
              <a:t>地利不如人和 </a:t>
            </a:r>
          </a:p>
        </p:txBody>
      </p:sp>
      <p:sp>
        <p:nvSpPr>
          <p:cNvPr id="16393" name="Text Box 9"/>
          <p:cNvSpPr txBox="1">
            <a:spLocks noChangeArrowheads="1"/>
          </p:cNvSpPr>
          <p:nvPr/>
        </p:nvSpPr>
        <p:spPr bwMode="auto">
          <a:xfrm>
            <a:off x="4126381" y="4059799"/>
            <a:ext cx="3168649" cy="646331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0000FF"/>
                </a:solidFill>
                <a:ea typeface="幼圆" pitchFamily="49" charset="-122"/>
              </a:rPr>
              <a:t>失道寡助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63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3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63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63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3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3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63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63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9" dur="500"/>
                                        <p:tgtEl>
                                          <p:spTgt spid="16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4" dur="500"/>
                                        <p:tgtEl>
                                          <p:spTgt spid="16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9" dur="500"/>
                                        <p:tgtEl>
                                          <p:spTgt spid="16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4" dur="500"/>
                                        <p:tgtEl>
                                          <p:spTgt spid="163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9" dur="500"/>
                                        <p:tgtEl>
                                          <p:spTgt spid="163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7" grpId="0" uiExpand="1" build="p"/>
      <p:bldP spid="16389" grpId="0"/>
      <p:bldP spid="16390" grpId="0"/>
      <p:bldP spid="16391" grpId="0"/>
      <p:bldP spid="16392" grpId="0"/>
      <p:bldP spid="1639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6626" name="矩形 2"/>
          <p:cNvSpPr>
            <a:spLocks noChangeArrowheads="1"/>
          </p:cNvSpPr>
          <p:nvPr/>
        </p:nvSpPr>
        <p:spPr bwMode="auto">
          <a:xfrm>
            <a:off x="562909" y="117693"/>
            <a:ext cx="11330516" cy="533479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ts val="4320"/>
              </a:lnSpc>
            </a:pPr>
            <a:r>
              <a:rPr kumimoji="1" lang="zh-CN" altLang="en-US" sz="3600" smtClean="0">
                <a:latin typeface="黑体" pitchFamily="49" charset="-122"/>
                <a:ea typeface="黑体" pitchFamily="49" charset="-122"/>
              </a:rPr>
              <a:t>曰：“德何如则可以王矣？”</a:t>
            </a:r>
          </a:p>
          <a:p>
            <a:pPr>
              <a:lnSpc>
                <a:spcPts val="4320"/>
              </a:lnSpc>
            </a:pPr>
            <a:r>
              <a:rPr kumimoji="1" lang="zh-CN" altLang="en-US" sz="3600" smtClean="0">
                <a:latin typeface="黑体" pitchFamily="49" charset="-122"/>
                <a:ea typeface="黑体" pitchFamily="49" charset="-122"/>
              </a:rPr>
              <a:t>曰：“</a:t>
            </a:r>
            <a:r>
              <a:rPr kumimoji="1" lang="zh-CN" altLang="en-US" sz="360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保民</a:t>
            </a:r>
            <a:r>
              <a:rPr kumimoji="1" lang="zh-CN" altLang="en-US" sz="3600" smtClean="0">
                <a:latin typeface="黑体" pitchFamily="49" charset="-122"/>
                <a:ea typeface="黑体" pitchFamily="49" charset="-122"/>
              </a:rPr>
              <a:t>而王，莫之能御也。”</a:t>
            </a:r>
          </a:p>
          <a:p>
            <a:pPr>
              <a:lnSpc>
                <a:spcPts val="4320"/>
              </a:lnSpc>
            </a:pPr>
            <a:r>
              <a:rPr kumimoji="1" lang="zh-CN" altLang="en-US" sz="3600" smtClean="0">
                <a:latin typeface="黑体" pitchFamily="49" charset="-122"/>
                <a:ea typeface="黑体" pitchFamily="49" charset="-122"/>
              </a:rPr>
              <a:t>曰：“若寡人者，可以保民乎哉？”</a:t>
            </a:r>
          </a:p>
          <a:p>
            <a:pPr>
              <a:lnSpc>
                <a:spcPts val="4320"/>
              </a:lnSpc>
            </a:pPr>
            <a:r>
              <a:rPr kumimoji="1" lang="zh-CN" altLang="en-US" sz="3600" smtClean="0">
                <a:latin typeface="黑体" pitchFamily="49" charset="-122"/>
                <a:ea typeface="黑体" pitchFamily="49" charset="-122"/>
              </a:rPr>
              <a:t>曰：“可。”</a:t>
            </a:r>
          </a:p>
          <a:p>
            <a:pPr>
              <a:lnSpc>
                <a:spcPts val="4320"/>
              </a:lnSpc>
            </a:pPr>
            <a:r>
              <a:rPr kumimoji="1" lang="zh-CN" altLang="en-US" sz="3600" smtClean="0">
                <a:latin typeface="黑体" pitchFamily="49" charset="-122"/>
                <a:ea typeface="黑体" pitchFamily="49" charset="-122"/>
              </a:rPr>
              <a:t>曰：“何由知吾可也？” </a:t>
            </a:r>
            <a:endParaRPr kumimoji="1" lang="en-US" altLang="zh-CN" sz="3600" smtClean="0">
              <a:latin typeface="黑体" pitchFamily="49" charset="-122"/>
              <a:ea typeface="黑体" pitchFamily="49" charset="-122"/>
            </a:endParaRPr>
          </a:p>
          <a:p>
            <a:pPr>
              <a:lnSpc>
                <a:spcPts val="4320"/>
              </a:lnSpc>
            </a:pPr>
            <a:r>
              <a:rPr kumimoji="1" lang="en-US" altLang="zh-CN" sz="3600" smtClean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﹝</a:t>
            </a:r>
            <a:r>
              <a:rPr kumimoji="1" lang="zh-CN" altLang="en-US" sz="3600" smtClean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保民</a:t>
            </a:r>
            <a:r>
              <a:rPr kumimoji="1" lang="en-US" altLang="zh-CN" sz="3600" smtClean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〕</a:t>
            </a:r>
            <a:r>
              <a:rPr kumimoji="1" lang="zh-CN" altLang="en-US" sz="3600" smtClean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安民，养民。 </a:t>
            </a:r>
            <a:br>
              <a:rPr kumimoji="1" lang="zh-CN" altLang="en-US" sz="3600" smtClean="0">
                <a:latin typeface="黑体" pitchFamily="49" charset="-122"/>
                <a:ea typeface="黑体" pitchFamily="49" charset="-122"/>
              </a:rPr>
            </a:br>
            <a:endParaRPr kumimoji="1" lang="en-US" altLang="zh-CN" sz="3600" smtClean="0">
              <a:latin typeface="黑体" pitchFamily="49" charset="-122"/>
              <a:ea typeface="黑体" pitchFamily="49" charset="-122"/>
            </a:endParaRPr>
          </a:p>
          <a:p>
            <a:pPr>
              <a:lnSpc>
                <a:spcPts val="4320"/>
              </a:lnSpc>
            </a:pPr>
            <a:endParaRPr kumimoji="1" lang="zh-CN" altLang="en-US" sz="3600" smtClean="0">
              <a:latin typeface="黑体" pitchFamily="49" charset="-122"/>
              <a:ea typeface="黑体" pitchFamily="49" charset="-122"/>
            </a:endParaRPr>
          </a:p>
          <a:p>
            <a:pPr>
              <a:lnSpc>
                <a:spcPct val="150000"/>
              </a:lnSpc>
            </a:pPr>
            <a:endParaRPr kumimoji="1" lang="en-US" altLang="zh-CN" sz="360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8" name="矩形 17"/>
          <p:cNvSpPr>
            <a:spLocks noChangeArrowheads="1"/>
          </p:cNvSpPr>
          <p:nvPr/>
        </p:nvSpPr>
        <p:spPr bwMode="auto">
          <a:xfrm>
            <a:off x="0" y="3550025"/>
            <a:ext cx="12192000" cy="3083921"/>
          </a:xfrm>
          <a:prstGeom prst="rect">
            <a:avLst/>
          </a:prstGeom>
          <a:solidFill>
            <a:srgbClr val="99CCFF"/>
          </a:solidFill>
          <a:ln w="9525">
            <a:solidFill>
              <a:schemeClr val="tx1"/>
            </a:solidFill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r>
              <a:rPr lang="zh-CN" altLang="en-US" sz="32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翻译</a:t>
            </a:r>
            <a:r>
              <a:rPr lang="zh-CN" altLang="en-US" sz="3200" b="1" smtClean="0">
                <a:solidFill>
                  <a:srgbClr val="CC0066"/>
                </a:solidFill>
                <a:latin typeface="楷体_GB2312" pitchFamily="49" charset="-122"/>
                <a:ea typeface="楷体_GB2312" pitchFamily="49" charset="-122"/>
              </a:rPr>
              <a:t>：</a:t>
            </a:r>
            <a:r>
              <a:rPr lang="zh-CN" altLang="en-US" sz="3200" b="1" smtClean="0">
                <a:latin typeface="隶书" pitchFamily="49" charset="-122"/>
                <a:ea typeface="隶书" pitchFamily="49" charset="-122"/>
              </a:rPr>
              <a:t> </a:t>
            </a:r>
            <a:r>
              <a:rPr lang="zh-CN" altLang="en-US" sz="3600" b="1" smtClean="0">
                <a:latin typeface="隶书" pitchFamily="49" charset="-122"/>
                <a:ea typeface="隶书" pitchFamily="49" charset="-122"/>
              </a:rPr>
              <a:t>（齐宣王）说：“德行怎么样，才可以称王呢？”</a:t>
            </a:r>
          </a:p>
          <a:p>
            <a:pPr>
              <a:lnSpc>
                <a:spcPct val="90000"/>
              </a:lnSpc>
            </a:pPr>
            <a:r>
              <a:rPr lang="zh-CN" altLang="en-US" sz="3600" b="1" smtClean="0">
                <a:latin typeface="隶书" pitchFamily="49" charset="-122"/>
                <a:ea typeface="隶书" pitchFamily="49" charset="-122"/>
              </a:rPr>
              <a:t>（孟子）说：“使人民安定才能称王，没有人可以抵御他。”</a:t>
            </a:r>
          </a:p>
          <a:p>
            <a:pPr>
              <a:lnSpc>
                <a:spcPct val="90000"/>
              </a:lnSpc>
            </a:pPr>
            <a:r>
              <a:rPr lang="zh-CN" altLang="en-US" sz="3600" b="1" smtClean="0">
                <a:latin typeface="隶书" pitchFamily="49" charset="-122"/>
                <a:ea typeface="隶书" pitchFamily="49" charset="-122"/>
              </a:rPr>
              <a:t>（齐宣王）说：“像我这样的人，能够保全百姓吗？”</a:t>
            </a:r>
          </a:p>
          <a:p>
            <a:pPr>
              <a:lnSpc>
                <a:spcPct val="90000"/>
              </a:lnSpc>
            </a:pPr>
            <a:r>
              <a:rPr lang="zh-CN" altLang="en-US" sz="3600" b="1" smtClean="0">
                <a:latin typeface="隶书" pitchFamily="49" charset="-122"/>
                <a:ea typeface="隶书" pitchFamily="49" charset="-122"/>
              </a:rPr>
              <a:t>（孟子）说：“可以。”</a:t>
            </a:r>
          </a:p>
          <a:p>
            <a:pPr>
              <a:lnSpc>
                <a:spcPct val="90000"/>
              </a:lnSpc>
            </a:pPr>
            <a:r>
              <a:rPr lang="zh-CN" altLang="en-US" sz="3600" b="1" smtClean="0">
                <a:latin typeface="隶书" pitchFamily="49" charset="-122"/>
                <a:ea typeface="隶书" pitchFamily="49" charset="-122"/>
              </a:rPr>
              <a:t>（齐宣王）说：“从哪里知道我可以呢？”</a:t>
            </a:r>
          </a:p>
          <a:p>
            <a:pPr>
              <a:lnSpc>
                <a:spcPct val="90000"/>
              </a:lnSpc>
            </a:pPr>
            <a:endParaRPr lang="zh-CN" altLang="en-US" sz="3600" b="1">
              <a:latin typeface="隶书" pitchFamily="49" charset="-122"/>
              <a:ea typeface="隶书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66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66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66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662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662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662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  <p:cond evt="onBegin" delay="0">
                          <p:tn val="22"/>
                        </p:cond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6626" name="矩形 2"/>
          <p:cNvSpPr>
            <a:spLocks noChangeArrowheads="1"/>
          </p:cNvSpPr>
          <p:nvPr/>
        </p:nvSpPr>
        <p:spPr bwMode="auto">
          <a:xfrm>
            <a:off x="562909" y="117693"/>
            <a:ext cx="11330516" cy="974625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ts val="4320"/>
              </a:lnSpc>
            </a:pPr>
            <a:r>
              <a:rPr kumimoji="1" lang="zh-CN" altLang="en-US" sz="3200" b="1" smtClean="0">
                <a:latin typeface="宋体" pitchFamily="2" charset="-122"/>
                <a:ea typeface="宋体" pitchFamily="2" charset="-122"/>
              </a:rPr>
              <a:t>曰：“臣闻之胡龁曰：‘王坐于堂上，有牵牛而过堂下者，王见之，曰：“牛</a:t>
            </a:r>
            <a:r>
              <a:rPr kumimoji="1" lang="zh-CN" altLang="en-US" sz="3200" b="1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何之</a:t>
            </a:r>
            <a:r>
              <a:rPr kumimoji="1" lang="zh-CN" altLang="en-US" sz="3200" b="1" smtClean="0">
                <a:latin typeface="宋体" pitchFamily="2" charset="-122"/>
                <a:ea typeface="宋体" pitchFamily="2" charset="-122"/>
              </a:rPr>
              <a:t>？”对曰：“将以</a:t>
            </a:r>
            <a:r>
              <a:rPr kumimoji="1" lang="zh-CN" altLang="en-US" sz="3200" b="1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衅钟</a:t>
            </a:r>
            <a:r>
              <a:rPr kumimoji="1" lang="zh-CN" altLang="en-US" sz="3200" b="1" smtClean="0">
                <a:latin typeface="宋体" pitchFamily="2" charset="-122"/>
                <a:ea typeface="宋体" pitchFamily="2" charset="-122"/>
              </a:rPr>
              <a:t>。”王曰：“</a:t>
            </a:r>
            <a:r>
              <a:rPr kumimoji="1" lang="zh-CN" altLang="en-US" sz="3200" b="1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舍之</a:t>
            </a:r>
            <a:r>
              <a:rPr kumimoji="1" lang="zh-CN" altLang="en-US" sz="3200" b="1" smtClean="0">
                <a:latin typeface="宋体" pitchFamily="2" charset="-122"/>
                <a:ea typeface="宋体" pitchFamily="2" charset="-122"/>
              </a:rPr>
              <a:t>！吾不忍其</a:t>
            </a:r>
            <a:r>
              <a:rPr kumimoji="1" lang="zh-CN" altLang="en-US" sz="3200" b="1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觳觫</a:t>
            </a:r>
            <a:r>
              <a:rPr kumimoji="1" lang="zh-CN" altLang="en-US" sz="3200" b="1" smtClean="0">
                <a:latin typeface="宋体" pitchFamily="2" charset="-122"/>
                <a:ea typeface="宋体" pitchFamily="2" charset="-122"/>
              </a:rPr>
              <a:t>，若无罪而</a:t>
            </a:r>
            <a:r>
              <a:rPr kumimoji="1" lang="zh-CN" altLang="en-US" sz="3200" b="1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就</a:t>
            </a:r>
            <a:r>
              <a:rPr kumimoji="1" lang="zh-CN" altLang="en-US" sz="3200" b="1" smtClean="0">
                <a:latin typeface="宋体" pitchFamily="2" charset="-122"/>
                <a:ea typeface="宋体" pitchFamily="2" charset="-122"/>
              </a:rPr>
              <a:t>死地。”对曰：“然则废衅钟与？”曰：“何可废也，</a:t>
            </a:r>
            <a:r>
              <a:rPr kumimoji="1" lang="zh-CN" altLang="en-US" sz="3200" b="1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以羊易之</a:t>
            </a:r>
            <a:r>
              <a:rPr kumimoji="1" lang="zh-CN" altLang="en-US" sz="3200" b="1" smtClean="0">
                <a:latin typeface="宋体" pitchFamily="2" charset="-122"/>
                <a:ea typeface="宋体" pitchFamily="2" charset="-122"/>
              </a:rPr>
              <a:t>。”’不识有诸？”</a:t>
            </a:r>
            <a:r>
              <a:rPr lang="zh-CN" altLang="en-US" sz="3200" b="1" smtClean="0">
                <a:latin typeface="宋体" pitchFamily="2" charset="-122"/>
                <a:ea typeface="宋体" pitchFamily="2" charset="-122"/>
              </a:rPr>
              <a:t> </a:t>
            </a:r>
            <a:endParaRPr lang="en-US" altLang="zh-CN" sz="3200" b="1" smtClean="0">
              <a:latin typeface="宋体" pitchFamily="2" charset="-122"/>
              <a:ea typeface="宋体" pitchFamily="2" charset="-122"/>
            </a:endParaRPr>
          </a:p>
          <a:p>
            <a:pPr>
              <a:lnSpc>
                <a:spcPts val="4320"/>
              </a:lnSpc>
            </a:pPr>
            <a:r>
              <a:rPr lang="en-US" altLang="zh-CN" sz="3200" b="1" smtClean="0">
                <a:latin typeface="宋体" pitchFamily="2" charset="-122"/>
                <a:ea typeface="宋体" pitchFamily="2" charset="-122"/>
              </a:rPr>
              <a:t>﹝</a:t>
            </a:r>
            <a:r>
              <a:rPr lang="zh-CN" altLang="en-US" sz="3200" b="1" smtClean="0">
                <a:latin typeface="宋体" pitchFamily="2" charset="-122"/>
                <a:ea typeface="宋体" pitchFamily="2" charset="-122"/>
              </a:rPr>
              <a:t>何之</a:t>
            </a:r>
            <a:r>
              <a:rPr lang="en-US" altLang="zh-CN" sz="3200" b="1" smtClean="0">
                <a:latin typeface="宋体" pitchFamily="2" charset="-122"/>
                <a:ea typeface="宋体" pitchFamily="2" charset="-122"/>
              </a:rPr>
              <a:t>〕</a:t>
            </a:r>
            <a:r>
              <a:rPr lang="zh-CN" altLang="en-US" sz="3200" b="1" smtClean="0">
                <a:solidFill>
                  <a:srgbClr val="0000CC"/>
                </a:solidFill>
                <a:latin typeface="宋体" pitchFamily="2" charset="-122"/>
                <a:ea typeface="宋体" pitchFamily="2" charset="-122"/>
              </a:rPr>
              <a:t>到哪里去？之，往。 </a:t>
            </a:r>
            <a:endParaRPr lang="en-US" altLang="zh-CN" sz="3200" b="1" smtClean="0">
              <a:solidFill>
                <a:srgbClr val="0000CC"/>
              </a:solidFill>
              <a:latin typeface="宋体" pitchFamily="2" charset="-122"/>
              <a:ea typeface="宋体" pitchFamily="2" charset="-122"/>
            </a:endParaRPr>
          </a:p>
          <a:p>
            <a:pPr>
              <a:lnSpc>
                <a:spcPts val="4320"/>
              </a:lnSpc>
            </a:pPr>
            <a:r>
              <a:rPr lang="en-US" altLang="zh-CN" sz="3200" b="1" smtClean="0">
                <a:latin typeface="宋体" pitchFamily="2" charset="-122"/>
                <a:ea typeface="宋体" pitchFamily="2" charset="-122"/>
              </a:rPr>
              <a:t>﹝</a:t>
            </a:r>
            <a:r>
              <a:rPr lang="zh-CN" altLang="en-US" sz="3200" b="1" smtClean="0">
                <a:latin typeface="宋体" pitchFamily="2" charset="-122"/>
                <a:ea typeface="宋体" pitchFamily="2" charset="-122"/>
              </a:rPr>
              <a:t>衅（ </a:t>
            </a:r>
            <a:r>
              <a:rPr lang="en-US" altLang="zh-CN" sz="3200" b="1" err="1" smtClean="0">
                <a:latin typeface="宋体" pitchFamily="2" charset="-122"/>
                <a:ea typeface="宋体" pitchFamily="2" charset="-122"/>
              </a:rPr>
              <a:t>xìn</a:t>
            </a:r>
            <a:r>
              <a:rPr lang="zh-CN" altLang="en-US" sz="3200" b="1" smtClean="0">
                <a:latin typeface="宋体" pitchFamily="2" charset="-122"/>
                <a:ea typeface="宋体" pitchFamily="2" charset="-122"/>
              </a:rPr>
              <a:t>）钟</a:t>
            </a:r>
            <a:r>
              <a:rPr lang="en-US" altLang="zh-CN" sz="3200" b="1" smtClean="0">
                <a:latin typeface="宋体" pitchFamily="2" charset="-122"/>
                <a:ea typeface="宋体" pitchFamily="2" charset="-122"/>
              </a:rPr>
              <a:t>〕</a:t>
            </a:r>
            <a:r>
              <a:rPr lang="zh-CN" altLang="en-US" sz="3200" b="1" smtClean="0">
                <a:solidFill>
                  <a:srgbClr val="0000CC"/>
                </a:solidFill>
                <a:latin typeface="宋体" pitchFamily="2" charset="-122"/>
                <a:ea typeface="宋体" pitchFamily="2" charset="-122"/>
              </a:rPr>
              <a:t>古代新钟铸成，宰杀牲口，取血涂</a:t>
            </a:r>
            <a:br>
              <a:rPr lang="zh-CN" altLang="en-US" sz="3200" b="1" smtClean="0">
                <a:solidFill>
                  <a:srgbClr val="0000CC"/>
                </a:solidFill>
                <a:latin typeface="宋体" pitchFamily="2" charset="-122"/>
                <a:ea typeface="宋体" pitchFamily="2" charset="-122"/>
              </a:rPr>
            </a:br>
            <a:r>
              <a:rPr lang="zh-CN" altLang="en-US" sz="3200" b="1" smtClean="0">
                <a:solidFill>
                  <a:srgbClr val="0000CC"/>
                </a:solidFill>
                <a:latin typeface="宋体" pitchFamily="2" charset="-122"/>
                <a:ea typeface="宋体" pitchFamily="2" charset="-122"/>
              </a:rPr>
              <a:t>钟行祭，叫作“衅钟”。 </a:t>
            </a:r>
            <a:endParaRPr lang="en-US" altLang="zh-CN" sz="3200" b="1" smtClean="0">
              <a:solidFill>
                <a:srgbClr val="0000CC"/>
              </a:solidFill>
              <a:latin typeface="宋体" pitchFamily="2" charset="-122"/>
              <a:ea typeface="宋体" pitchFamily="2" charset="-122"/>
            </a:endParaRPr>
          </a:p>
          <a:p>
            <a:pPr>
              <a:lnSpc>
                <a:spcPts val="4320"/>
              </a:lnSpc>
            </a:pPr>
            <a:r>
              <a:rPr lang="en-US" altLang="zh-CN" sz="3200" b="1" smtClean="0">
                <a:latin typeface="宋体" pitchFamily="2" charset="-122"/>
                <a:ea typeface="宋体" pitchFamily="2" charset="-122"/>
              </a:rPr>
              <a:t>﹝</a:t>
            </a:r>
            <a:r>
              <a:rPr lang="zh-CN" altLang="en-US" sz="3200" b="1" smtClean="0">
                <a:latin typeface="宋体" pitchFamily="2" charset="-122"/>
                <a:ea typeface="宋体" pitchFamily="2" charset="-122"/>
              </a:rPr>
              <a:t>舍之</a:t>
            </a:r>
            <a:r>
              <a:rPr lang="en-US" altLang="zh-CN" sz="3200" b="1" smtClean="0">
                <a:latin typeface="宋体" pitchFamily="2" charset="-122"/>
                <a:ea typeface="宋体" pitchFamily="2" charset="-122"/>
              </a:rPr>
              <a:t>〕</a:t>
            </a:r>
            <a:r>
              <a:rPr lang="zh-CN" altLang="en-US" sz="3200" b="1" smtClean="0">
                <a:solidFill>
                  <a:srgbClr val="0000CC"/>
                </a:solidFill>
                <a:latin typeface="宋体" pitchFamily="2" charset="-122"/>
                <a:ea typeface="宋体" pitchFamily="2" charset="-122"/>
              </a:rPr>
              <a:t>放了它。舍，释放。</a:t>
            </a:r>
            <a:br>
              <a:rPr lang="zh-CN" altLang="en-US" sz="3200" b="1" smtClean="0">
                <a:latin typeface="宋体" pitchFamily="2" charset="-122"/>
                <a:ea typeface="宋体" pitchFamily="2" charset="-122"/>
              </a:rPr>
            </a:br>
            <a:r>
              <a:rPr lang="en-US" altLang="zh-CN" sz="3200" b="1" smtClean="0">
                <a:latin typeface="宋体" pitchFamily="2" charset="-122"/>
                <a:ea typeface="宋体" pitchFamily="2" charset="-122"/>
              </a:rPr>
              <a:t>﹝</a:t>
            </a:r>
            <a:r>
              <a:rPr lang="zh-CN" altLang="en-US" sz="3200" b="1" smtClean="0">
                <a:latin typeface="宋体" pitchFamily="2" charset="-122"/>
                <a:ea typeface="宋体" pitchFamily="2" charset="-122"/>
              </a:rPr>
              <a:t>觳觫（ </a:t>
            </a:r>
            <a:r>
              <a:rPr lang="en-US" altLang="zh-CN" sz="3200" b="1" err="1" smtClean="0">
                <a:latin typeface="宋体" pitchFamily="2" charset="-122"/>
                <a:ea typeface="宋体" pitchFamily="2" charset="-122"/>
              </a:rPr>
              <a:t>húsù</a:t>
            </a:r>
            <a:r>
              <a:rPr lang="zh-CN" altLang="en-US" sz="3200" b="1" smtClean="0">
                <a:latin typeface="宋体" pitchFamily="2" charset="-122"/>
                <a:ea typeface="宋体" pitchFamily="2" charset="-122"/>
              </a:rPr>
              <a:t>）</a:t>
            </a:r>
            <a:r>
              <a:rPr lang="en-US" altLang="zh-CN" sz="3200" b="1" smtClean="0">
                <a:latin typeface="宋体" pitchFamily="2" charset="-122"/>
                <a:ea typeface="宋体" pitchFamily="2" charset="-122"/>
              </a:rPr>
              <a:t>〕</a:t>
            </a:r>
            <a:r>
              <a:rPr lang="zh-CN" altLang="en-US" sz="3200" b="1" smtClean="0">
                <a:solidFill>
                  <a:srgbClr val="0000CC"/>
                </a:solidFill>
                <a:latin typeface="宋体" pitchFamily="2" charset="-122"/>
                <a:ea typeface="宋体" pitchFamily="2" charset="-122"/>
              </a:rPr>
              <a:t>恐惧战栗的样子 </a:t>
            </a:r>
            <a:endParaRPr lang="en-US" altLang="zh-CN" sz="3200" b="1" smtClean="0">
              <a:solidFill>
                <a:srgbClr val="0000CC"/>
              </a:solidFill>
              <a:latin typeface="宋体" pitchFamily="2" charset="-122"/>
              <a:ea typeface="宋体" pitchFamily="2" charset="-122"/>
            </a:endParaRPr>
          </a:p>
          <a:p>
            <a:pPr>
              <a:lnSpc>
                <a:spcPts val="4320"/>
              </a:lnSpc>
            </a:pPr>
            <a:r>
              <a:rPr lang="en-US" altLang="zh-CN" sz="3200" b="1" smtClean="0">
                <a:latin typeface="宋体" pitchFamily="2" charset="-122"/>
                <a:ea typeface="宋体" pitchFamily="2" charset="-122"/>
              </a:rPr>
              <a:t>﹝</a:t>
            </a:r>
            <a:r>
              <a:rPr lang="zh-CN" altLang="en-US" sz="3200" b="1" smtClean="0">
                <a:latin typeface="宋体" pitchFamily="2" charset="-122"/>
                <a:ea typeface="宋体" pitchFamily="2" charset="-122"/>
              </a:rPr>
              <a:t>就</a:t>
            </a:r>
            <a:r>
              <a:rPr lang="en-US" altLang="zh-CN" sz="3200" b="1" smtClean="0">
                <a:latin typeface="宋体" pitchFamily="2" charset="-122"/>
                <a:ea typeface="宋体" pitchFamily="2" charset="-122"/>
              </a:rPr>
              <a:t>〕</a:t>
            </a:r>
            <a:r>
              <a:rPr lang="zh-CN" altLang="en-US" sz="3200" b="1" smtClean="0">
                <a:solidFill>
                  <a:srgbClr val="0000CC"/>
                </a:solidFill>
                <a:latin typeface="宋体" pitchFamily="2" charset="-122"/>
                <a:ea typeface="宋体" pitchFamily="2" charset="-122"/>
              </a:rPr>
              <a:t>走向。</a:t>
            </a:r>
            <a:br>
              <a:rPr lang="zh-CN" altLang="en-US" sz="3200" b="1" smtClean="0">
                <a:latin typeface="宋体" pitchFamily="2" charset="-122"/>
                <a:ea typeface="宋体" pitchFamily="2" charset="-122"/>
              </a:rPr>
            </a:br>
            <a:r>
              <a:rPr lang="en-US" altLang="zh-CN" sz="3200" b="1" smtClean="0">
                <a:latin typeface="宋体" pitchFamily="2" charset="-122"/>
                <a:ea typeface="宋体" pitchFamily="2" charset="-122"/>
              </a:rPr>
              <a:t>﹝</a:t>
            </a:r>
            <a:r>
              <a:rPr lang="zh-CN" altLang="en-US" sz="3200" b="1" smtClean="0">
                <a:latin typeface="宋体" pitchFamily="2" charset="-122"/>
                <a:ea typeface="宋体" pitchFamily="2" charset="-122"/>
              </a:rPr>
              <a:t>以羊易之</a:t>
            </a:r>
            <a:r>
              <a:rPr lang="en-US" altLang="zh-CN" sz="3200" b="1" smtClean="0">
                <a:latin typeface="宋体" pitchFamily="2" charset="-122"/>
                <a:ea typeface="宋体" pitchFamily="2" charset="-122"/>
              </a:rPr>
              <a:t>〕</a:t>
            </a:r>
            <a:r>
              <a:rPr lang="zh-CN" altLang="en-US" sz="3200" b="1" smtClean="0">
                <a:solidFill>
                  <a:srgbClr val="0000CC"/>
                </a:solidFill>
                <a:latin typeface="宋体" pitchFamily="2" charset="-122"/>
                <a:ea typeface="宋体" pitchFamily="2" charset="-122"/>
              </a:rPr>
              <a:t>用羊来替换它（指牛）。古人以牛为牲</a:t>
            </a:r>
            <a:br>
              <a:rPr lang="zh-CN" altLang="en-US" sz="3200" b="1" smtClean="0">
                <a:solidFill>
                  <a:srgbClr val="0000CC"/>
                </a:solidFill>
                <a:latin typeface="宋体" pitchFamily="2" charset="-122"/>
                <a:ea typeface="宋体" pitchFamily="2" charset="-122"/>
              </a:rPr>
            </a:br>
            <a:r>
              <a:rPr lang="zh-CN" altLang="en-US" sz="3200" b="1" smtClean="0">
                <a:solidFill>
                  <a:srgbClr val="0000CC"/>
                </a:solidFill>
                <a:latin typeface="宋体" pitchFamily="2" charset="-122"/>
                <a:ea typeface="宋体" pitchFamily="2" charset="-122"/>
              </a:rPr>
              <a:t>之最大者，羊的地位低于牛。 </a:t>
            </a:r>
            <a:br>
              <a:rPr lang="zh-CN" altLang="en-US" sz="3600" smtClean="0">
                <a:solidFill>
                  <a:srgbClr val="0000CC"/>
                </a:solidFill>
              </a:rPr>
            </a:br>
            <a:r>
              <a:rPr lang="zh-CN" altLang="en-US" sz="3600" smtClean="0">
                <a:solidFill>
                  <a:srgbClr val="0000CC"/>
                </a:solidFill>
              </a:rPr>
              <a:t> </a:t>
            </a:r>
            <a:br>
              <a:rPr lang="zh-CN" altLang="en-US" sz="3600" smtClean="0"/>
            </a:br>
            <a:r>
              <a:rPr lang="zh-CN" altLang="en-US" sz="3600" smtClean="0"/>
              <a:t> </a:t>
            </a:r>
            <a:br>
              <a:rPr lang="zh-CN" altLang="en-US" sz="3600" smtClean="0"/>
            </a:br>
            <a:r>
              <a:rPr lang="zh-CN" altLang="en-US" sz="3600" smtClean="0"/>
              <a:t> </a:t>
            </a:r>
            <a:br>
              <a:rPr lang="zh-CN" altLang="en-US" sz="3600" smtClean="0"/>
            </a:br>
            <a:endParaRPr kumimoji="1" lang="zh-CN" altLang="en-US" sz="3600" smtClean="0">
              <a:latin typeface="黑体" pitchFamily="49" charset="-122"/>
              <a:ea typeface="黑体" pitchFamily="49" charset="-122"/>
            </a:endParaRPr>
          </a:p>
          <a:p>
            <a:pPr>
              <a:lnSpc>
                <a:spcPct val="150000"/>
              </a:lnSpc>
            </a:pPr>
            <a:endParaRPr kumimoji="1" lang="en-US" altLang="zh-CN" sz="3600"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66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66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66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662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662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531657" y="502024"/>
            <a:ext cx="11265896" cy="6610464"/>
          </a:xfrm>
          <a:prstGeom prst="rect">
            <a:avLst/>
          </a:prstGeom>
          <a:solidFill>
            <a:srgbClr val="99CCFF"/>
          </a:solidFill>
          <a:ln w="9525">
            <a:solidFill>
              <a:schemeClr val="tx1"/>
            </a:solidFill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翻译</a:t>
            </a:r>
            <a:r>
              <a:rPr lang="zh-CN" altLang="en-US" sz="3600" b="1" smtClean="0">
                <a:solidFill>
                  <a:srgbClr val="CC0066"/>
                </a:solidFill>
                <a:latin typeface="楷体_GB2312" pitchFamily="49" charset="-122"/>
                <a:ea typeface="楷体_GB2312" pitchFamily="49" charset="-122"/>
              </a:rPr>
              <a:t>：</a:t>
            </a:r>
            <a:r>
              <a:rPr lang="zh-CN" altLang="en-US" sz="3600" b="1" smtClean="0">
                <a:latin typeface="隶书" pitchFamily="49" charset="-122"/>
                <a:ea typeface="隶书" pitchFamily="49" charset="-122"/>
              </a:rPr>
              <a:t> （孟子）说：“我从胡龁那听说：‘您坐在大殿上，有个人牵牛从殿下走过。您看见这个人，问道：‘牛（牵）到哪里去？’（那人）回答说：‘准备用它（的血）来涂在钟上行祭。’您说：‘放了它！我不忍看到它那恐惧战栗的样子，这样没有罪过却走向死地。’（那人问）道：‘那么既然这样，（需要）废弃祭钟的仪式吗？’你说：‘怎么可以废除呢？用羊来换它吧。’不知道有没有这件事？”</a:t>
            </a:r>
            <a:endParaRPr lang="zh-CN" altLang="en-US" sz="3600" b="1">
              <a:latin typeface="隶书" pitchFamily="49" charset="-122"/>
              <a:ea typeface="隶书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6626" name="矩形 2"/>
          <p:cNvSpPr>
            <a:spLocks noChangeArrowheads="1"/>
          </p:cNvSpPr>
          <p:nvPr/>
        </p:nvSpPr>
        <p:spPr bwMode="auto">
          <a:xfrm>
            <a:off x="562909" y="0"/>
            <a:ext cx="11629091" cy="588622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ts val="4320"/>
              </a:lnSpc>
            </a:pPr>
            <a:r>
              <a:rPr kumimoji="1" lang="zh-CN" altLang="en-US" sz="3200" b="1" smtClean="0">
                <a:latin typeface="宋体" pitchFamily="2" charset="-122"/>
                <a:ea typeface="宋体" pitchFamily="2" charset="-122"/>
              </a:rPr>
              <a:t>曰：“有之。”</a:t>
            </a:r>
          </a:p>
          <a:p>
            <a:pPr>
              <a:lnSpc>
                <a:spcPts val="4320"/>
              </a:lnSpc>
            </a:pPr>
            <a:r>
              <a:rPr kumimoji="1" lang="zh-CN" altLang="en-US" sz="3200" b="1" smtClean="0">
                <a:latin typeface="宋体" pitchFamily="2" charset="-122"/>
                <a:ea typeface="宋体" pitchFamily="2" charset="-122"/>
              </a:rPr>
              <a:t>曰：“是心足以王矣。百姓皆以王为</a:t>
            </a:r>
            <a:r>
              <a:rPr kumimoji="1" lang="zh-CN" altLang="en-US" sz="3200" b="1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爱</a:t>
            </a:r>
            <a:r>
              <a:rPr kumimoji="1" lang="zh-CN" altLang="en-US" sz="3200" b="1" smtClean="0">
                <a:latin typeface="宋体" pitchFamily="2" charset="-122"/>
                <a:ea typeface="宋体" pitchFamily="2" charset="-122"/>
              </a:rPr>
              <a:t>也，臣固知王之不忍也。”</a:t>
            </a:r>
          </a:p>
          <a:p>
            <a:pPr>
              <a:lnSpc>
                <a:spcPts val="4320"/>
              </a:lnSpc>
            </a:pPr>
            <a:r>
              <a:rPr kumimoji="1" lang="zh-CN" altLang="en-US" sz="3200" b="1" smtClean="0">
                <a:latin typeface="宋体" pitchFamily="2" charset="-122"/>
                <a:ea typeface="宋体" pitchFamily="2" charset="-122"/>
              </a:rPr>
              <a:t>王曰：“然，</a:t>
            </a:r>
            <a:r>
              <a:rPr kumimoji="1" lang="zh-CN" altLang="en-US" sz="3200" b="1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诚有百姓者</a:t>
            </a:r>
            <a:r>
              <a:rPr kumimoji="1" lang="zh-CN" altLang="en-US" sz="3200" b="1" smtClean="0">
                <a:latin typeface="宋体" pitchFamily="2" charset="-122"/>
                <a:ea typeface="宋体" pitchFamily="2" charset="-122"/>
              </a:rPr>
              <a:t>。齐国虽</a:t>
            </a:r>
            <a:r>
              <a:rPr kumimoji="1" lang="zh-CN" altLang="en-US" sz="3200" b="1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褊小</a:t>
            </a:r>
            <a:r>
              <a:rPr kumimoji="1" lang="zh-CN" altLang="en-US" sz="3200" b="1" smtClean="0">
                <a:latin typeface="宋体" pitchFamily="2" charset="-122"/>
                <a:ea typeface="宋体" pitchFamily="2" charset="-122"/>
              </a:rPr>
              <a:t>，吾何爱一牛？即不忍其觳觫，若无罪而就死地，故以羊易之也。”</a:t>
            </a:r>
            <a:r>
              <a:rPr lang="zh-CN" altLang="en-US" sz="3200" b="1" smtClean="0">
                <a:latin typeface="宋体" pitchFamily="2" charset="-122"/>
                <a:ea typeface="宋体" pitchFamily="2" charset="-122"/>
              </a:rPr>
              <a:t> </a:t>
            </a:r>
            <a:endParaRPr lang="en-US" altLang="zh-CN" sz="3200" b="1" smtClean="0">
              <a:latin typeface="宋体" pitchFamily="2" charset="-122"/>
              <a:ea typeface="宋体" pitchFamily="2" charset="-122"/>
            </a:endParaRPr>
          </a:p>
          <a:p>
            <a:pPr>
              <a:lnSpc>
                <a:spcPts val="4320"/>
              </a:lnSpc>
            </a:pPr>
            <a:r>
              <a:rPr lang="en-US" altLang="zh-CN" sz="3200" b="1" smtClean="0">
                <a:latin typeface="宋体" pitchFamily="2" charset="-122"/>
                <a:ea typeface="宋体" pitchFamily="2" charset="-122"/>
              </a:rPr>
              <a:t>﹝</a:t>
            </a:r>
            <a:r>
              <a:rPr lang="zh-CN" altLang="en-US" sz="3200" b="1" smtClean="0">
                <a:latin typeface="宋体" pitchFamily="2" charset="-122"/>
                <a:ea typeface="宋体" pitchFamily="2" charset="-122"/>
              </a:rPr>
              <a:t>爱</a:t>
            </a:r>
            <a:r>
              <a:rPr lang="en-US" altLang="zh-CN" sz="3200" b="1" smtClean="0">
                <a:latin typeface="宋体" pitchFamily="2" charset="-122"/>
                <a:ea typeface="宋体" pitchFamily="2" charset="-122"/>
              </a:rPr>
              <a:t>〕</a:t>
            </a:r>
            <a:r>
              <a:rPr lang="zh-CN" altLang="en-US" sz="3200" b="1" smtClean="0">
                <a:solidFill>
                  <a:srgbClr val="0000CC"/>
                </a:solidFill>
                <a:latin typeface="宋体" pitchFamily="2" charset="-122"/>
                <a:ea typeface="宋体" pitchFamily="2" charset="-122"/>
              </a:rPr>
              <a:t>吝惜，舍不得。</a:t>
            </a:r>
            <a:br>
              <a:rPr lang="zh-CN" altLang="en-US" sz="3200" b="1" smtClean="0">
                <a:latin typeface="宋体" pitchFamily="2" charset="-122"/>
                <a:ea typeface="宋体" pitchFamily="2" charset="-122"/>
              </a:rPr>
            </a:br>
            <a:r>
              <a:rPr lang="en-US" altLang="zh-CN" sz="3200" b="1" smtClean="0">
                <a:latin typeface="宋体" pitchFamily="2" charset="-122"/>
                <a:ea typeface="宋体" pitchFamily="2" charset="-122"/>
              </a:rPr>
              <a:t>﹝</a:t>
            </a:r>
            <a:r>
              <a:rPr lang="zh-CN" altLang="en-US" sz="3200" b="1" smtClean="0">
                <a:latin typeface="宋体" pitchFamily="2" charset="-122"/>
                <a:ea typeface="宋体" pitchFamily="2" charset="-122"/>
              </a:rPr>
              <a:t>诚有百姓者</a:t>
            </a:r>
            <a:r>
              <a:rPr lang="en-US" altLang="zh-CN" sz="3200" b="1" smtClean="0">
                <a:latin typeface="宋体" pitchFamily="2" charset="-122"/>
                <a:ea typeface="宋体" pitchFamily="2" charset="-122"/>
              </a:rPr>
              <a:t>〕</a:t>
            </a:r>
            <a:r>
              <a:rPr lang="zh-CN" altLang="en-US" sz="3200" b="1" smtClean="0">
                <a:solidFill>
                  <a:srgbClr val="0000CC"/>
                </a:solidFill>
                <a:latin typeface="宋体" pitchFamily="2" charset="-122"/>
                <a:ea typeface="宋体" pitchFamily="2" charset="-122"/>
              </a:rPr>
              <a:t>的确有这样（对我有误解）的百姓。</a:t>
            </a:r>
            <a:br>
              <a:rPr lang="zh-CN" altLang="en-US" sz="3200" b="1" smtClean="0">
                <a:latin typeface="宋体" pitchFamily="2" charset="-122"/>
                <a:ea typeface="宋体" pitchFamily="2" charset="-122"/>
              </a:rPr>
            </a:br>
            <a:r>
              <a:rPr lang="en-US" altLang="zh-CN" sz="3200" b="1" smtClean="0">
                <a:latin typeface="宋体" pitchFamily="2" charset="-122"/>
                <a:ea typeface="宋体" pitchFamily="2" charset="-122"/>
              </a:rPr>
              <a:t>﹝</a:t>
            </a:r>
            <a:r>
              <a:rPr lang="zh-CN" altLang="en-US" sz="3200" b="1" smtClean="0">
                <a:latin typeface="宋体" pitchFamily="2" charset="-122"/>
                <a:ea typeface="宋体" pitchFamily="2" charset="-122"/>
              </a:rPr>
              <a:t>褊（ </a:t>
            </a:r>
            <a:r>
              <a:rPr lang="en-US" altLang="zh-CN" sz="3200" b="1" err="1" smtClean="0">
                <a:latin typeface="宋体" pitchFamily="2" charset="-122"/>
                <a:ea typeface="宋体" pitchFamily="2" charset="-122"/>
              </a:rPr>
              <a:t>biǎn</a:t>
            </a:r>
            <a:r>
              <a:rPr lang="zh-CN" altLang="en-US" sz="3200" b="1" smtClean="0">
                <a:latin typeface="宋体" pitchFamily="2" charset="-122"/>
                <a:ea typeface="宋体" pitchFamily="2" charset="-122"/>
              </a:rPr>
              <a:t>）小</a:t>
            </a:r>
            <a:r>
              <a:rPr lang="en-US" altLang="zh-CN" sz="3200" b="1" smtClean="0">
                <a:latin typeface="宋体" pitchFamily="2" charset="-122"/>
                <a:ea typeface="宋体" pitchFamily="2" charset="-122"/>
              </a:rPr>
              <a:t>〕</a:t>
            </a:r>
            <a:r>
              <a:rPr lang="zh-CN" altLang="en-US" sz="3200" b="1" smtClean="0">
                <a:solidFill>
                  <a:srgbClr val="0000CC"/>
                </a:solidFill>
                <a:latin typeface="宋体" pitchFamily="2" charset="-122"/>
                <a:ea typeface="宋体" pitchFamily="2" charset="-122"/>
              </a:rPr>
              <a:t>狭小。 </a:t>
            </a:r>
            <a:br>
              <a:rPr lang="zh-CN" altLang="en-US" sz="3600" smtClean="0"/>
            </a:br>
            <a:endParaRPr kumimoji="1" lang="en-US" altLang="zh-CN" sz="3600" smtClean="0">
              <a:latin typeface="黑体" pitchFamily="49" charset="-122"/>
              <a:ea typeface="黑体" pitchFamily="49" charset="-122"/>
            </a:endParaRPr>
          </a:p>
          <a:p>
            <a:pPr>
              <a:lnSpc>
                <a:spcPts val="4320"/>
              </a:lnSpc>
            </a:pPr>
            <a:endParaRPr kumimoji="1" lang="zh-CN" altLang="en-US" sz="3600" smtClean="0">
              <a:latin typeface="黑体" pitchFamily="49" charset="-122"/>
              <a:ea typeface="黑体" pitchFamily="49" charset="-122"/>
            </a:endParaRPr>
          </a:p>
          <a:p>
            <a:pPr>
              <a:lnSpc>
                <a:spcPct val="150000"/>
              </a:lnSpc>
            </a:pPr>
            <a:endParaRPr kumimoji="1" lang="en-US" altLang="zh-CN" sz="360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8" name="矩形 17"/>
          <p:cNvSpPr>
            <a:spLocks noChangeArrowheads="1"/>
          </p:cNvSpPr>
          <p:nvPr/>
        </p:nvSpPr>
        <p:spPr bwMode="auto">
          <a:xfrm>
            <a:off x="0" y="3944471"/>
            <a:ext cx="12192000" cy="3194721"/>
          </a:xfrm>
          <a:prstGeom prst="rect">
            <a:avLst/>
          </a:prstGeom>
          <a:solidFill>
            <a:srgbClr val="99CCFF"/>
          </a:solidFill>
          <a:ln w="9525">
            <a:solidFill>
              <a:schemeClr val="tx1"/>
            </a:solidFill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r>
              <a:rPr lang="zh-CN" altLang="en-US" sz="3200" b="1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翻译</a:t>
            </a:r>
            <a:r>
              <a:rPr lang="zh-CN" altLang="en-US" sz="3200" b="1" smtClean="0">
                <a:solidFill>
                  <a:srgbClr val="CC0066"/>
                </a:solidFill>
                <a:latin typeface="宋体" pitchFamily="2" charset="-122"/>
                <a:ea typeface="宋体" pitchFamily="2" charset="-122"/>
              </a:rPr>
              <a:t>：</a:t>
            </a:r>
            <a:r>
              <a:rPr lang="zh-CN" altLang="en-US" sz="3200" b="1" smtClean="0">
                <a:latin typeface="宋体" pitchFamily="2" charset="-122"/>
                <a:ea typeface="宋体" pitchFamily="2" charset="-122"/>
              </a:rPr>
              <a:t> （齐宣王）说：“有这事。”</a:t>
            </a:r>
          </a:p>
          <a:p>
            <a:pPr>
              <a:lnSpc>
                <a:spcPct val="90000"/>
              </a:lnSpc>
            </a:pPr>
            <a:r>
              <a:rPr lang="zh-CN" altLang="en-US" sz="3200" b="1" smtClean="0">
                <a:latin typeface="宋体" pitchFamily="2" charset="-122"/>
                <a:ea typeface="宋体" pitchFamily="2" charset="-122"/>
              </a:rPr>
              <a:t>（孟子）说：“这样的心就足以称王于天下了。百姓都认为大王吝啬。（但是）诚然我知道您是出于于心不忍（的缘故）。”</a:t>
            </a:r>
          </a:p>
          <a:p>
            <a:pPr>
              <a:lnSpc>
                <a:spcPct val="90000"/>
              </a:lnSpc>
            </a:pPr>
            <a:r>
              <a:rPr lang="zh-CN" altLang="en-US" sz="3200" b="1" smtClean="0">
                <a:latin typeface="宋体" pitchFamily="2" charset="-122"/>
                <a:ea typeface="宋体" pitchFamily="2" charset="-122"/>
              </a:rPr>
              <a:t>（齐宣王）说：“是的。的确有这样（对我误解）的百姓。齐国虽然土地狭小，我怎么至于吝啬一头牛？就是因为不忍看它那恐惧战栗的样子，就这样没有罪过却要走向死亡的地方，因此用羊去换它。”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66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66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66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662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  <p:cond evt="onBegin" delay="0">
                          <p:tn val="16"/>
                        </p:cond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6626" name="矩形 2"/>
          <p:cNvSpPr>
            <a:spLocks noChangeArrowheads="1"/>
          </p:cNvSpPr>
          <p:nvPr/>
        </p:nvSpPr>
        <p:spPr bwMode="auto">
          <a:xfrm>
            <a:off x="286871" y="117693"/>
            <a:ext cx="11606554" cy="946669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ts val="4320"/>
              </a:lnSpc>
            </a:pPr>
            <a:r>
              <a:rPr kumimoji="1" lang="zh-CN" altLang="en-US" sz="3200" b="1" smtClean="0">
                <a:latin typeface="宋体" pitchFamily="2" charset="-122"/>
                <a:ea typeface="宋体" pitchFamily="2" charset="-122"/>
              </a:rPr>
              <a:t>曰：“王无</a:t>
            </a:r>
            <a:r>
              <a:rPr kumimoji="1" lang="zh-CN" altLang="en-US" sz="3200" b="1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异</a:t>
            </a:r>
            <a:r>
              <a:rPr kumimoji="1" lang="zh-CN" altLang="en-US" sz="3200" b="1" smtClean="0">
                <a:latin typeface="宋体" pitchFamily="2" charset="-122"/>
                <a:ea typeface="宋体" pitchFamily="2" charset="-122"/>
              </a:rPr>
              <a:t>于百姓之以王为爱也。以小易大，</a:t>
            </a:r>
            <a:r>
              <a:rPr kumimoji="1" lang="zh-CN" altLang="en-US" sz="3200" b="1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彼恶知之</a:t>
            </a:r>
            <a:r>
              <a:rPr kumimoji="1" lang="zh-CN" altLang="en-US" sz="3200" b="1" smtClean="0">
                <a:latin typeface="宋体" pitchFamily="2" charset="-122"/>
                <a:ea typeface="宋体" pitchFamily="2" charset="-122"/>
              </a:rPr>
              <a:t>？王若</a:t>
            </a:r>
            <a:r>
              <a:rPr kumimoji="1" lang="zh-CN" altLang="en-US" sz="3200" b="1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隐</a:t>
            </a:r>
            <a:r>
              <a:rPr kumimoji="1" lang="zh-CN" altLang="en-US" sz="3200" b="1" smtClean="0">
                <a:latin typeface="宋体" pitchFamily="2" charset="-122"/>
                <a:ea typeface="宋体" pitchFamily="2" charset="-122"/>
              </a:rPr>
              <a:t>其无罪而就死地，则</a:t>
            </a:r>
            <a:r>
              <a:rPr kumimoji="1" lang="zh-CN" altLang="en-US" sz="3200" b="1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牛羊何择焉</a:t>
            </a:r>
            <a:r>
              <a:rPr kumimoji="1" lang="zh-CN" altLang="en-US" sz="3200" b="1" smtClean="0">
                <a:latin typeface="宋体" pitchFamily="2" charset="-122"/>
                <a:ea typeface="宋体" pitchFamily="2" charset="-122"/>
              </a:rPr>
              <a:t>？”</a:t>
            </a:r>
          </a:p>
          <a:p>
            <a:pPr>
              <a:lnSpc>
                <a:spcPts val="4320"/>
              </a:lnSpc>
            </a:pPr>
            <a:r>
              <a:rPr kumimoji="1" lang="zh-CN" altLang="en-US" sz="3200" b="1" smtClean="0">
                <a:latin typeface="宋体" pitchFamily="2" charset="-122"/>
                <a:ea typeface="宋体" pitchFamily="2" charset="-122"/>
              </a:rPr>
              <a:t>王笑曰：“</a:t>
            </a:r>
            <a:r>
              <a:rPr kumimoji="1" lang="zh-CN" altLang="en-US" sz="3200" b="1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是</a:t>
            </a:r>
            <a:r>
              <a:rPr kumimoji="1" lang="zh-CN" altLang="en-US" sz="3200" b="1" smtClean="0">
                <a:latin typeface="宋体" pitchFamily="2" charset="-122"/>
                <a:ea typeface="宋体" pitchFamily="2" charset="-122"/>
              </a:rPr>
              <a:t>诚何心哉！我非爱其财而易之以羊也，</a:t>
            </a:r>
            <a:r>
              <a:rPr kumimoji="1" lang="zh-CN" altLang="en-US" sz="3200" b="1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宜乎百姓之谓我爱也</a:t>
            </a:r>
            <a:r>
              <a:rPr kumimoji="1" lang="zh-CN" altLang="en-US" sz="3200" b="1" smtClean="0">
                <a:latin typeface="宋体" pitchFamily="2" charset="-122"/>
                <a:ea typeface="宋体" pitchFamily="2" charset="-122"/>
              </a:rPr>
              <a:t>。”</a:t>
            </a:r>
          </a:p>
          <a:p>
            <a:pPr>
              <a:lnSpc>
                <a:spcPts val="4320"/>
              </a:lnSpc>
            </a:pPr>
            <a:r>
              <a:rPr kumimoji="1" lang="en-US" altLang="zh-CN" sz="3200" b="1" smtClean="0">
                <a:latin typeface="宋体" pitchFamily="2" charset="-122"/>
                <a:ea typeface="宋体" pitchFamily="2" charset="-122"/>
              </a:rPr>
              <a:t>﹝</a:t>
            </a:r>
            <a:r>
              <a:rPr kumimoji="1" lang="zh-CN" altLang="en-US" sz="3200" b="1" smtClean="0">
                <a:latin typeface="宋体" pitchFamily="2" charset="-122"/>
                <a:ea typeface="宋体" pitchFamily="2" charset="-122"/>
              </a:rPr>
              <a:t>异</a:t>
            </a:r>
            <a:r>
              <a:rPr kumimoji="1" lang="en-US" altLang="zh-CN" sz="3200" b="1" smtClean="0">
                <a:latin typeface="宋体" pitchFamily="2" charset="-122"/>
                <a:ea typeface="宋体" pitchFamily="2" charset="-122"/>
              </a:rPr>
              <a:t>〕</a:t>
            </a:r>
            <a:r>
              <a:rPr kumimoji="1" lang="zh-CN" altLang="en-US" sz="3200" b="1" smtClean="0">
                <a:solidFill>
                  <a:srgbClr val="0000CC"/>
                </a:solidFill>
                <a:latin typeface="宋体" pitchFamily="2" charset="-122"/>
                <a:ea typeface="宋体" pitchFamily="2" charset="-122"/>
              </a:rPr>
              <a:t>对</a:t>
            </a:r>
            <a:r>
              <a:rPr kumimoji="1" lang="en-US" altLang="zh-CN" sz="3200" b="1" smtClean="0">
                <a:solidFill>
                  <a:srgbClr val="0000CC"/>
                </a:solidFill>
                <a:latin typeface="宋体" pitchFamily="2" charset="-122"/>
                <a:ea typeface="宋体" pitchFamily="2" charset="-122"/>
              </a:rPr>
              <a:t>……</a:t>
            </a:r>
            <a:r>
              <a:rPr kumimoji="1" lang="zh-CN" altLang="en-US" sz="3200" b="1" smtClean="0">
                <a:solidFill>
                  <a:srgbClr val="0000CC"/>
                </a:solidFill>
                <a:latin typeface="宋体" pitchFamily="2" charset="-122"/>
                <a:ea typeface="宋体" pitchFamily="2" charset="-122"/>
              </a:rPr>
              <a:t>感到奇怪。</a:t>
            </a:r>
            <a:br>
              <a:rPr kumimoji="1" lang="zh-CN" altLang="en-US" sz="3200" b="1" smtClean="0">
                <a:latin typeface="宋体" pitchFamily="2" charset="-122"/>
                <a:ea typeface="宋体" pitchFamily="2" charset="-122"/>
              </a:rPr>
            </a:br>
            <a:r>
              <a:rPr kumimoji="1" lang="en-US" altLang="zh-CN" sz="3200" b="1" smtClean="0">
                <a:latin typeface="宋体" pitchFamily="2" charset="-122"/>
                <a:ea typeface="宋体" pitchFamily="2" charset="-122"/>
              </a:rPr>
              <a:t>﹝</a:t>
            </a:r>
            <a:r>
              <a:rPr kumimoji="1" lang="zh-CN" altLang="en-US" sz="3200" b="1" smtClean="0">
                <a:latin typeface="宋体" pitchFamily="2" charset="-122"/>
                <a:ea typeface="宋体" pitchFamily="2" charset="-122"/>
              </a:rPr>
              <a:t>彼恶（ </a:t>
            </a:r>
            <a:r>
              <a:rPr kumimoji="1" lang="en-US" altLang="zh-CN" sz="3200" b="1" err="1" smtClean="0">
                <a:latin typeface="宋体" pitchFamily="2" charset="-122"/>
                <a:ea typeface="宋体" pitchFamily="2" charset="-122"/>
              </a:rPr>
              <a:t>wū</a:t>
            </a:r>
            <a:r>
              <a:rPr kumimoji="1" lang="zh-CN" altLang="en-US" sz="3200" b="1" smtClean="0">
                <a:latin typeface="宋体" pitchFamily="2" charset="-122"/>
                <a:ea typeface="宋体" pitchFamily="2" charset="-122"/>
              </a:rPr>
              <a:t>）知之</a:t>
            </a:r>
            <a:r>
              <a:rPr kumimoji="1" lang="en-US" altLang="zh-CN" sz="3200" b="1" smtClean="0">
                <a:latin typeface="宋体" pitchFamily="2" charset="-122"/>
                <a:ea typeface="宋体" pitchFamily="2" charset="-122"/>
              </a:rPr>
              <a:t>〕</a:t>
            </a:r>
            <a:r>
              <a:rPr kumimoji="1" lang="zh-CN" altLang="en-US" sz="3200" b="1" smtClean="0">
                <a:solidFill>
                  <a:srgbClr val="0000CC"/>
                </a:solidFill>
                <a:latin typeface="宋体" pitchFamily="2" charset="-122"/>
                <a:ea typeface="宋体" pitchFamily="2" charset="-122"/>
              </a:rPr>
              <a:t>他们怎么知道呢？恶，疑问代词，怎么、哪里。</a:t>
            </a:r>
            <a:br>
              <a:rPr kumimoji="1" lang="zh-CN" altLang="en-US" sz="3200" b="1" smtClean="0">
                <a:latin typeface="宋体" pitchFamily="2" charset="-122"/>
                <a:ea typeface="宋体" pitchFamily="2" charset="-122"/>
              </a:rPr>
            </a:br>
            <a:r>
              <a:rPr kumimoji="1" lang="en-US" altLang="zh-CN" sz="3200" b="1" smtClean="0">
                <a:latin typeface="宋体" pitchFamily="2" charset="-122"/>
                <a:ea typeface="宋体" pitchFamily="2" charset="-122"/>
              </a:rPr>
              <a:t>﹝</a:t>
            </a:r>
            <a:r>
              <a:rPr kumimoji="1" lang="zh-CN" altLang="en-US" sz="3200" b="1" smtClean="0">
                <a:latin typeface="宋体" pitchFamily="2" charset="-122"/>
                <a:ea typeface="宋体" pitchFamily="2" charset="-122"/>
              </a:rPr>
              <a:t>隐</a:t>
            </a:r>
            <a:r>
              <a:rPr kumimoji="1" lang="en-US" altLang="zh-CN" sz="3200" b="1" smtClean="0">
                <a:latin typeface="宋体" pitchFamily="2" charset="-122"/>
                <a:ea typeface="宋体" pitchFamily="2" charset="-122"/>
              </a:rPr>
              <a:t>〕</a:t>
            </a:r>
            <a:r>
              <a:rPr kumimoji="1" lang="zh-CN" altLang="en-US" sz="3200" b="1" smtClean="0">
                <a:solidFill>
                  <a:srgbClr val="0000CC"/>
                </a:solidFill>
                <a:latin typeface="宋体" pitchFamily="2" charset="-122"/>
                <a:ea typeface="宋体" pitchFamily="2" charset="-122"/>
              </a:rPr>
              <a:t>痛惜，哀怜。</a:t>
            </a:r>
            <a:br>
              <a:rPr kumimoji="1" lang="zh-CN" altLang="en-US" sz="3200" b="1" smtClean="0">
                <a:latin typeface="宋体" pitchFamily="2" charset="-122"/>
                <a:ea typeface="宋体" pitchFamily="2" charset="-122"/>
              </a:rPr>
            </a:br>
            <a:r>
              <a:rPr kumimoji="1" lang="en-US" altLang="zh-CN" sz="3200" b="1" smtClean="0">
                <a:latin typeface="宋体" pitchFamily="2" charset="-122"/>
                <a:ea typeface="宋体" pitchFamily="2" charset="-122"/>
              </a:rPr>
              <a:t>﹝</a:t>
            </a:r>
            <a:r>
              <a:rPr kumimoji="1" lang="zh-CN" altLang="en-US" sz="3200" b="1" smtClean="0">
                <a:latin typeface="宋体" pitchFamily="2" charset="-122"/>
                <a:ea typeface="宋体" pitchFamily="2" charset="-122"/>
              </a:rPr>
              <a:t>牛羊何择焉</a:t>
            </a:r>
            <a:r>
              <a:rPr kumimoji="1" lang="en-US" altLang="zh-CN" sz="3200" b="1" smtClean="0">
                <a:latin typeface="宋体" pitchFamily="2" charset="-122"/>
                <a:ea typeface="宋体" pitchFamily="2" charset="-122"/>
              </a:rPr>
              <a:t>〕</a:t>
            </a:r>
            <a:r>
              <a:rPr kumimoji="1" lang="zh-CN" altLang="en-US" sz="3200" b="1" smtClean="0">
                <a:solidFill>
                  <a:srgbClr val="0000CC"/>
                </a:solidFill>
                <a:latin typeface="宋体" pitchFamily="2" charset="-122"/>
                <a:ea typeface="宋体" pitchFamily="2" charset="-122"/>
              </a:rPr>
              <a:t>牛和羊两者有什么区别呢？择，区别。</a:t>
            </a:r>
            <a:endParaRPr kumimoji="1" lang="en-US" altLang="zh-CN" sz="3200" b="1" smtClean="0">
              <a:solidFill>
                <a:srgbClr val="0000CC"/>
              </a:solidFill>
              <a:latin typeface="宋体" pitchFamily="2" charset="-122"/>
              <a:ea typeface="宋体" pitchFamily="2" charset="-122"/>
            </a:endParaRPr>
          </a:p>
          <a:p>
            <a:pPr>
              <a:lnSpc>
                <a:spcPts val="4320"/>
              </a:lnSpc>
            </a:pPr>
            <a:r>
              <a:rPr kumimoji="1" lang="en-US" altLang="zh-CN" sz="3200" b="1" smtClean="0">
                <a:latin typeface="宋体" pitchFamily="2" charset="-122"/>
                <a:ea typeface="宋体" pitchFamily="2" charset="-122"/>
              </a:rPr>
              <a:t>﹝</a:t>
            </a:r>
            <a:r>
              <a:rPr lang="zh-CN" altLang="en-US" sz="3200" b="1" smtClean="0">
                <a:latin typeface="宋体" pitchFamily="2" charset="-122"/>
                <a:ea typeface="宋体" pitchFamily="2" charset="-122"/>
              </a:rPr>
              <a:t>宜乎百姓之谓我爱也</a:t>
            </a:r>
            <a:r>
              <a:rPr lang="en-US" altLang="zh-CN" sz="3200" b="1" smtClean="0">
                <a:latin typeface="宋体" pitchFamily="2" charset="-122"/>
                <a:ea typeface="宋体" pitchFamily="2" charset="-122"/>
              </a:rPr>
              <a:t>〕</a:t>
            </a:r>
            <a:r>
              <a:rPr lang="zh-CN" altLang="en-US" sz="3200" b="1" smtClean="0">
                <a:solidFill>
                  <a:srgbClr val="0000CC"/>
                </a:solidFill>
                <a:latin typeface="宋体" pitchFamily="2" charset="-122"/>
                <a:ea typeface="宋体" pitchFamily="2" charset="-122"/>
              </a:rPr>
              <a:t>百姓认为我吝啬是理所当然的啊。宜，应当。</a:t>
            </a:r>
            <a:br>
              <a:rPr lang="zh-CN" altLang="en-US" sz="3200" b="1" smtClean="0">
                <a:latin typeface="宋体" pitchFamily="2" charset="-122"/>
                <a:ea typeface="宋体" pitchFamily="2" charset="-122"/>
              </a:rPr>
            </a:br>
            <a:r>
              <a:rPr lang="en-US" altLang="zh-CN" sz="3200" b="1" smtClean="0">
                <a:latin typeface="宋体" pitchFamily="2" charset="-122"/>
                <a:ea typeface="宋体" pitchFamily="2" charset="-122"/>
              </a:rPr>
              <a:t>﹝</a:t>
            </a:r>
            <a:r>
              <a:rPr lang="zh-CN" altLang="en-US" sz="3200" b="1" smtClean="0">
                <a:latin typeface="宋体" pitchFamily="2" charset="-122"/>
                <a:ea typeface="宋体" pitchFamily="2" charset="-122"/>
              </a:rPr>
              <a:t>是</a:t>
            </a:r>
            <a:r>
              <a:rPr lang="en-US" altLang="zh-CN" sz="3200" b="1" smtClean="0">
                <a:latin typeface="宋体" pitchFamily="2" charset="-122"/>
                <a:ea typeface="宋体" pitchFamily="2" charset="-122"/>
              </a:rPr>
              <a:t>〕</a:t>
            </a:r>
            <a:r>
              <a:rPr lang="zh-CN" altLang="en-US" sz="3200" b="1" smtClean="0">
                <a:solidFill>
                  <a:srgbClr val="0000CC"/>
                </a:solidFill>
                <a:latin typeface="宋体" pitchFamily="2" charset="-122"/>
                <a:ea typeface="宋体" pitchFamily="2" charset="-122"/>
              </a:rPr>
              <a:t>这，指以羊易牛。</a:t>
            </a:r>
            <a:br>
              <a:rPr lang="zh-CN" altLang="en-US" sz="3200" smtClean="0"/>
            </a:br>
            <a:br>
              <a:rPr lang="zh-CN" altLang="en-US" sz="3200" smtClean="0"/>
            </a:br>
            <a:r>
              <a:rPr lang="zh-CN" altLang="en-US" sz="3200" smtClean="0"/>
              <a:t> </a:t>
            </a:r>
            <a:br>
              <a:rPr kumimoji="1" lang="zh-CN" altLang="en-US" sz="3200" b="1" smtClean="0">
                <a:latin typeface="宋体" pitchFamily="2" charset="-122"/>
                <a:ea typeface="宋体" pitchFamily="2" charset="-122"/>
              </a:rPr>
            </a:br>
            <a:endParaRPr kumimoji="1" lang="en-US" altLang="zh-CN" sz="3200" b="1" smtClean="0">
              <a:latin typeface="宋体" pitchFamily="2" charset="-122"/>
              <a:ea typeface="宋体" pitchFamily="2" charset="-122"/>
            </a:endParaRPr>
          </a:p>
          <a:p>
            <a:pPr>
              <a:lnSpc>
                <a:spcPts val="4320"/>
              </a:lnSpc>
            </a:pPr>
            <a:endParaRPr kumimoji="1" lang="zh-CN" altLang="en-US" sz="3200" b="1" smtClean="0">
              <a:latin typeface="宋体" pitchFamily="2" charset="-122"/>
              <a:ea typeface="宋体" pitchFamily="2" charset="-122"/>
            </a:endParaRPr>
          </a:p>
          <a:p>
            <a:pPr>
              <a:lnSpc>
                <a:spcPts val="4320"/>
              </a:lnSpc>
            </a:pPr>
            <a:endParaRPr kumimoji="1" lang="en-US" altLang="zh-CN" sz="3600"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66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66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66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662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6626" name="矩形 2"/>
          <p:cNvSpPr>
            <a:spLocks noChangeArrowheads="1"/>
          </p:cNvSpPr>
          <p:nvPr/>
        </p:nvSpPr>
        <p:spPr bwMode="auto">
          <a:xfrm>
            <a:off x="322729" y="117693"/>
            <a:ext cx="11367248" cy="848950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sz="3600" b="1" smtClean="0">
                <a:latin typeface="宋体" pitchFamily="2" charset="-122"/>
                <a:ea typeface="宋体" pitchFamily="2" charset="-122"/>
              </a:rPr>
              <a:t>   曰：“无伤也，是乃</a:t>
            </a:r>
            <a:r>
              <a:rPr kumimoji="1" lang="zh-CN" altLang="en-US" sz="3600" b="1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仁术</a:t>
            </a:r>
            <a:r>
              <a:rPr kumimoji="1" lang="zh-CN" altLang="en-US" sz="3600" b="1" smtClean="0">
                <a:latin typeface="宋体" pitchFamily="2" charset="-122"/>
                <a:ea typeface="宋体" pitchFamily="2" charset="-122"/>
              </a:rPr>
              <a:t>也！见牛未见羊也。君子之于禽兽也：见其生，不忍见其死；闻其声，不忍食其肉。是以君子</a:t>
            </a:r>
            <a:r>
              <a:rPr kumimoji="1" lang="zh-CN" altLang="en-US" sz="3600" b="1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远庖厨</a:t>
            </a:r>
            <a:r>
              <a:rPr kumimoji="1" lang="zh-CN" altLang="en-US" sz="3600" b="1" smtClean="0">
                <a:latin typeface="宋体" pitchFamily="2" charset="-122"/>
                <a:ea typeface="宋体" pitchFamily="2" charset="-122"/>
              </a:rPr>
              <a:t>也。” </a:t>
            </a:r>
            <a:endParaRPr kumimoji="1" lang="en-US" altLang="zh-CN" sz="3600" b="1" smtClean="0">
              <a:latin typeface="宋体" pitchFamily="2" charset="-122"/>
              <a:ea typeface="宋体" pitchFamily="2" charset="-122"/>
            </a:endParaRPr>
          </a:p>
          <a:p>
            <a:pPr>
              <a:lnSpc>
                <a:spcPct val="150000"/>
              </a:lnSpc>
            </a:pPr>
            <a:br>
              <a:rPr lang="zh-CN" altLang="en-US" sz="3600" b="1" smtClean="0"/>
            </a:br>
            <a:r>
              <a:rPr lang="en-US" altLang="zh-CN" sz="3600" b="1" smtClean="0"/>
              <a:t>﹝</a:t>
            </a:r>
            <a:r>
              <a:rPr lang="zh-CN" altLang="en-US" sz="3600" b="1" smtClean="0"/>
              <a:t>仁术</a:t>
            </a:r>
            <a:r>
              <a:rPr lang="en-US" altLang="zh-CN" sz="3600" b="1" smtClean="0"/>
              <a:t>〕</a:t>
            </a:r>
            <a:r>
              <a:rPr lang="zh-CN" altLang="en-US" sz="3600" b="1" smtClean="0">
                <a:solidFill>
                  <a:srgbClr val="0000CC"/>
                </a:solidFill>
              </a:rPr>
              <a:t>仁道，行仁政的方式。</a:t>
            </a:r>
            <a:br>
              <a:rPr lang="zh-CN" altLang="en-US" sz="3600" b="1" smtClean="0"/>
            </a:br>
            <a:r>
              <a:rPr lang="en-US" altLang="zh-CN" sz="3600" b="1" smtClean="0"/>
              <a:t>﹝</a:t>
            </a:r>
            <a:r>
              <a:rPr lang="zh-CN" altLang="en-US" sz="3600" b="1" smtClean="0"/>
              <a:t>远庖厨</a:t>
            </a:r>
            <a:r>
              <a:rPr lang="en-US" altLang="zh-CN" sz="3600" b="1" smtClean="0"/>
              <a:t>〕</a:t>
            </a:r>
            <a:r>
              <a:rPr lang="zh-CN" altLang="en-US" sz="3600" b="1" smtClean="0">
                <a:solidFill>
                  <a:srgbClr val="0000CC"/>
                </a:solidFill>
              </a:rPr>
              <a:t>意思是把厨房设在远离自己的地方。庖</a:t>
            </a:r>
            <a:br>
              <a:rPr lang="zh-CN" altLang="en-US" sz="3600" b="1" smtClean="0">
                <a:solidFill>
                  <a:srgbClr val="0000CC"/>
                </a:solidFill>
              </a:rPr>
            </a:br>
            <a:r>
              <a:rPr lang="zh-CN" altLang="en-US" sz="3600" b="1" smtClean="0">
                <a:solidFill>
                  <a:srgbClr val="0000CC"/>
                </a:solidFill>
              </a:rPr>
              <a:t>厨，厨房 </a:t>
            </a:r>
            <a:br>
              <a:rPr lang="zh-CN" altLang="en-US" sz="3200" smtClean="0"/>
            </a:br>
            <a:r>
              <a:rPr lang="zh-CN" altLang="en-US" sz="3200" smtClean="0"/>
              <a:t> </a:t>
            </a:r>
            <a:br>
              <a:rPr kumimoji="1" lang="zh-CN" altLang="en-US" sz="3200" b="1" smtClean="0">
                <a:latin typeface="宋体" pitchFamily="2" charset="-122"/>
                <a:ea typeface="宋体" pitchFamily="2" charset="-122"/>
              </a:rPr>
            </a:br>
            <a:endParaRPr kumimoji="1" lang="en-US" altLang="zh-CN" sz="3200" b="1" smtClean="0">
              <a:latin typeface="宋体" pitchFamily="2" charset="-122"/>
              <a:ea typeface="宋体" pitchFamily="2" charset="-122"/>
            </a:endParaRPr>
          </a:p>
          <a:p>
            <a:pPr>
              <a:lnSpc>
                <a:spcPts val="4320"/>
              </a:lnSpc>
            </a:pPr>
            <a:endParaRPr kumimoji="1" lang="zh-CN" altLang="en-US" sz="3200" b="1" smtClean="0">
              <a:latin typeface="宋体" pitchFamily="2" charset="-122"/>
              <a:ea typeface="宋体" pitchFamily="2" charset="-122"/>
            </a:endParaRPr>
          </a:p>
          <a:p>
            <a:pPr>
              <a:lnSpc>
                <a:spcPts val="4320"/>
              </a:lnSpc>
            </a:pPr>
            <a:endParaRPr kumimoji="1" lang="en-US" altLang="zh-CN" sz="3600"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66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66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0" y="394447"/>
            <a:ext cx="11857566" cy="6186309"/>
          </a:xfrm>
          <a:prstGeom prst="rect">
            <a:avLst/>
          </a:prstGeom>
          <a:solidFill>
            <a:srgbClr val="99CCFF"/>
          </a:solidFill>
          <a:ln w="9525">
            <a:solidFill>
              <a:schemeClr val="tx1"/>
            </a:solidFill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翻译</a:t>
            </a:r>
            <a:r>
              <a:rPr lang="zh-CN" altLang="en-US" sz="3600" b="1" smtClean="0">
                <a:solidFill>
                  <a:srgbClr val="CC0066"/>
                </a:solidFill>
                <a:latin typeface="楷体_GB2312" pitchFamily="49" charset="-122"/>
                <a:ea typeface="楷体_GB2312" pitchFamily="49" charset="-122"/>
              </a:rPr>
              <a:t>：</a:t>
            </a:r>
            <a:r>
              <a:rPr lang="zh-CN" altLang="en-US" sz="3600" b="1" smtClean="0">
                <a:latin typeface="隶书" pitchFamily="49" charset="-122"/>
                <a:ea typeface="隶书" pitchFamily="49" charset="-122"/>
              </a:rPr>
              <a:t> </a:t>
            </a:r>
            <a:r>
              <a:rPr lang="zh-CN" altLang="en-US" sz="3600" b="1" smtClean="0">
                <a:latin typeface="宋体" pitchFamily="2" charset="-122"/>
                <a:ea typeface="宋体" pitchFamily="2" charset="-122"/>
              </a:rPr>
              <a:t>（孟子）说：“您不要对百姓认为您是吝啬的感到奇怪。以小（的动物）换下大（的动物），他们怎么知道您的想法呢？您如果痛惜它没有罪过却要走向死亡的地方，那么牛和羊又有什么区别呢？”</a:t>
            </a:r>
          </a:p>
          <a:p>
            <a:r>
              <a:rPr lang="zh-CN" altLang="en-US" sz="3600" b="1" smtClean="0">
                <a:latin typeface="宋体" pitchFamily="2" charset="-122"/>
                <a:ea typeface="宋体" pitchFamily="2" charset="-122"/>
              </a:rPr>
              <a:t>齐宣王笑着说：“这究竟是一种什么想法呢？（我也说不清楚），我（的确）不是（因为）吝啬钱财才以羊换掉牛的，（这么看来）老百姓说我吝啬是理所应当的了。”</a:t>
            </a:r>
          </a:p>
          <a:p>
            <a:r>
              <a:rPr lang="zh-CN" altLang="en-US" sz="3600" b="1" smtClean="0">
                <a:latin typeface="宋体" pitchFamily="2" charset="-122"/>
                <a:ea typeface="宋体" pitchFamily="2" charset="-122"/>
              </a:rPr>
              <a:t>（孟子）说：“没有关系，这是体现了仁爱之道，（原因在于您）看到了牛而没看到羊。有道德的人对于飞禽走兽：看见它活着，便不忍心看它死；听到它（哀鸣）的声音，便不忍心吃它的肉。因此君子不接近厨房。”</a:t>
            </a:r>
            <a:endParaRPr lang="zh-CN" altLang="en-US" sz="3600" b="1">
              <a:latin typeface="宋体" pitchFamily="2" charset="-122"/>
              <a:ea typeface="宋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521207" y="319310"/>
            <a:ext cx="8911687" cy="1280890"/>
          </a:xfrm>
        </p:spPr>
        <p:txBody>
          <a:bodyPr/>
          <a:lstStyle/>
          <a:p>
            <a:r>
              <a:rPr lang="zh-CN" altLang="en-US" b="1" smtClean="0">
                <a:latin typeface="宋体" pitchFamily="2" charset="-122"/>
                <a:ea typeface="宋体" pitchFamily="2" charset="-122"/>
              </a:rPr>
              <a:t>概括第二层的含义，赏析孟子的智慧</a:t>
            </a:r>
            <a:endParaRPr lang="zh-CN" altLang="en-US" b="1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804364" y="1326777"/>
            <a:ext cx="9136623" cy="3777622"/>
          </a:xfrm>
        </p:spPr>
        <p:txBody>
          <a:bodyPr>
            <a:noAutofit/>
          </a:bodyPr>
          <a:lstStyle/>
          <a:p>
            <a:r>
              <a:rPr lang="zh-CN" altLang="en-US" sz="2800" b="1" smtClean="0">
                <a:solidFill>
                  <a:schemeClr val="tx1"/>
                </a:solidFill>
              </a:rPr>
              <a:t>孟子以“百姓皆以为爱也”一句使齐宣王陷入不能自圆其说的尴尬境地，紧接着又替他开脱，以“臣固知王之不忍”与之作对比，表明自己很了解宣王，博得了宣王的信任。</a:t>
            </a:r>
          </a:p>
          <a:p>
            <a:r>
              <a:rPr lang="zh-CN" altLang="en-US" sz="2800" b="1" smtClean="0">
                <a:solidFill>
                  <a:schemeClr val="tx1"/>
                </a:solidFill>
              </a:rPr>
              <a:t>孟子再进一步为宣王辩解：首先指出以羊易牛一事中，羊和牛其实没有区别，同样是“无罪而就死地”，指出宣王思想行为上的矛盾，又一次使他陷入自己也不能解释的困境中，一直逼得齐王说出“宜乎百姓之谓我爱也”的话来。然后再进一步为他辩解，最后点明“以羊易牛”一事与行仁政的共通点</a:t>
            </a:r>
            <a:r>
              <a:rPr lang="en-US" altLang="zh-CN" sz="2800" b="1" smtClean="0">
                <a:solidFill>
                  <a:schemeClr val="tx1"/>
                </a:solidFill>
              </a:rPr>
              <a:t>﹕</a:t>
            </a:r>
            <a:r>
              <a:rPr lang="zh-CN" altLang="en-US" sz="2800" b="1" smtClean="0">
                <a:solidFill>
                  <a:schemeClr val="tx1"/>
                </a:solidFill>
              </a:rPr>
              <a:t>皆有怜悯仁爱之心；皆有不忍见其它生命受苦及被杀害之心。而这正是“保民而王”的基础。解决了齐王缺乏信心的问题。</a:t>
            </a:r>
            <a:endParaRPr lang="zh-CN" altLang="en-US" sz="2800" b="1">
              <a:solidFill>
                <a:schemeClr val="tx1"/>
              </a:solidFill>
            </a:endParaRPr>
          </a:p>
        </p:txBody>
      </p:sp>
      <p:pic>
        <p:nvPicPr>
          <p:cNvPr id="4" name="Picture 2" descr="https://ss0.bdstatic.com/70cFuHSh_Q1YnxGkpoWK1HF6hhy/it/u=3117948514,1183270576&amp;fm=26&amp;gp=0.jpg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412379" y="4715435"/>
            <a:ext cx="2655674" cy="1814309"/>
          </a:xfrm>
          <a:prstGeom prst="rect">
            <a:avLst/>
          </a:prstGeom>
          <a:noFill/>
        </p:spPr>
      </p:pic>
    </p:spTree>
  </p:cSld>
  <p:clrMapOvr>
    <a:masterClrMapping/>
  </p:clrMapOvr>
  <p:transition/>
  <p:timing/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6626" name="矩形 2"/>
          <p:cNvSpPr>
            <a:spLocks noChangeArrowheads="1"/>
          </p:cNvSpPr>
          <p:nvPr/>
        </p:nvSpPr>
        <p:spPr bwMode="auto">
          <a:xfrm>
            <a:off x="562909" y="117693"/>
            <a:ext cx="11216715" cy="670952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ts val="4320"/>
              </a:lnSpc>
            </a:pPr>
            <a:r>
              <a:rPr kumimoji="1" lang="zh-CN" altLang="en-US" sz="3600" smtClean="0">
                <a:latin typeface="黑体" pitchFamily="49" charset="-122"/>
                <a:ea typeface="黑体" pitchFamily="49" charset="-122"/>
              </a:rPr>
              <a:t>王</a:t>
            </a:r>
            <a:r>
              <a:rPr kumimoji="1" lang="zh-CN" altLang="en-US" sz="360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说</a:t>
            </a:r>
            <a:r>
              <a:rPr kumimoji="1" lang="zh-CN" altLang="en-US" sz="3600" smtClean="0">
                <a:latin typeface="黑体" pitchFamily="49" charset="-122"/>
                <a:ea typeface="黑体" pitchFamily="49" charset="-122"/>
              </a:rPr>
              <a:t>曰：“</a:t>
            </a:r>
            <a:r>
              <a:rPr kumimoji="1" lang="en-US" altLang="zh-CN" sz="3600" smtClean="0">
                <a:latin typeface="黑体" pitchFamily="49" charset="-122"/>
                <a:ea typeface="黑体" pitchFamily="49" charset="-122"/>
              </a:rPr>
              <a:t>《</a:t>
            </a:r>
            <a:r>
              <a:rPr kumimoji="1" lang="zh-CN" altLang="en-US" sz="3600" smtClean="0">
                <a:latin typeface="黑体" pitchFamily="49" charset="-122"/>
                <a:ea typeface="黑体" pitchFamily="49" charset="-122"/>
              </a:rPr>
              <a:t>诗</a:t>
            </a:r>
            <a:r>
              <a:rPr kumimoji="1" lang="en-US" altLang="zh-CN" sz="3600" smtClean="0">
                <a:latin typeface="黑体" pitchFamily="49" charset="-122"/>
                <a:ea typeface="黑体" pitchFamily="49" charset="-122"/>
              </a:rPr>
              <a:t>》</a:t>
            </a:r>
            <a:r>
              <a:rPr kumimoji="1" lang="zh-CN" altLang="en-US" sz="3600" smtClean="0">
                <a:latin typeface="黑体" pitchFamily="49" charset="-122"/>
                <a:ea typeface="黑体" pitchFamily="49" charset="-122"/>
              </a:rPr>
              <a:t>云：‘</a:t>
            </a:r>
            <a:r>
              <a:rPr kumimoji="1" lang="zh-CN" altLang="en-US" sz="360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他人有心，予忖度之</a:t>
            </a:r>
            <a:r>
              <a:rPr kumimoji="1" lang="zh-CN" altLang="en-US" sz="3600" smtClean="0">
                <a:latin typeface="黑体" pitchFamily="49" charset="-122"/>
                <a:ea typeface="黑体" pitchFamily="49" charset="-122"/>
              </a:rPr>
              <a:t>。’</a:t>
            </a:r>
            <a:r>
              <a:rPr kumimoji="1" lang="zh-CN" altLang="en-US" sz="360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夫子之谓也</a:t>
            </a:r>
            <a:r>
              <a:rPr kumimoji="1" lang="zh-CN" altLang="en-US" sz="3600" smtClean="0">
                <a:latin typeface="黑体" pitchFamily="49" charset="-122"/>
                <a:ea typeface="黑体" pitchFamily="49" charset="-122"/>
              </a:rPr>
              <a:t>。</a:t>
            </a:r>
            <a:r>
              <a:rPr kumimoji="1" lang="zh-CN" altLang="en-US" sz="360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夫我乃行之，反而求之，不得吾心</a:t>
            </a:r>
            <a:r>
              <a:rPr kumimoji="1" lang="zh-CN" altLang="en-US" sz="3600" smtClean="0">
                <a:latin typeface="黑体" pitchFamily="49" charset="-122"/>
                <a:ea typeface="黑体" pitchFamily="49" charset="-122"/>
              </a:rPr>
              <a:t>；夫子言之，于我心有</a:t>
            </a:r>
            <a:r>
              <a:rPr kumimoji="1" lang="zh-CN" altLang="en-US" sz="360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戚戚</a:t>
            </a:r>
            <a:r>
              <a:rPr kumimoji="1" lang="zh-CN" altLang="en-US" sz="3600" smtClean="0">
                <a:latin typeface="黑体" pitchFamily="49" charset="-122"/>
                <a:ea typeface="黑体" pitchFamily="49" charset="-122"/>
              </a:rPr>
              <a:t>焉。此心之所以合于王者何也？”</a:t>
            </a:r>
          </a:p>
          <a:p>
            <a:pPr>
              <a:lnSpc>
                <a:spcPts val="4320"/>
              </a:lnSpc>
            </a:pPr>
            <a:r>
              <a:rPr lang="en-US" altLang="zh-CN" sz="3200" b="1" smtClean="0">
                <a:latin typeface="宋体" pitchFamily="2" charset="-122"/>
                <a:ea typeface="宋体" pitchFamily="2" charset="-122"/>
              </a:rPr>
              <a:t>﹝</a:t>
            </a:r>
            <a:r>
              <a:rPr lang="zh-CN" altLang="en-US" sz="3200" b="1" smtClean="0">
                <a:latin typeface="宋体" pitchFamily="2" charset="-122"/>
                <a:ea typeface="宋体" pitchFamily="2" charset="-122"/>
              </a:rPr>
              <a:t>说</a:t>
            </a:r>
            <a:r>
              <a:rPr lang="en-US" altLang="zh-CN" sz="3200" b="1" smtClean="0">
                <a:latin typeface="宋体" pitchFamily="2" charset="-122"/>
                <a:ea typeface="宋体" pitchFamily="2" charset="-122"/>
              </a:rPr>
              <a:t>〕</a:t>
            </a:r>
            <a:r>
              <a:rPr lang="zh-CN" altLang="en-US" sz="3200" b="1" smtClean="0">
                <a:solidFill>
                  <a:srgbClr val="0000CC"/>
                </a:solidFill>
                <a:latin typeface="宋体" pitchFamily="2" charset="-122"/>
                <a:ea typeface="宋体" pitchFamily="2" charset="-122"/>
              </a:rPr>
              <a:t>同“悦”，高兴。</a:t>
            </a:r>
            <a:br>
              <a:rPr lang="zh-CN" altLang="en-US" sz="3200" b="1" smtClean="0">
                <a:latin typeface="宋体" pitchFamily="2" charset="-122"/>
                <a:ea typeface="宋体" pitchFamily="2" charset="-122"/>
              </a:rPr>
            </a:br>
            <a:r>
              <a:rPr lang="en-US" altLang="zh-CN" sz="3200" b="1" smtClean="0">
                <a:latin typeface="宋体" pitchFamily="2" charset="-122"/>
                <a:ea typeface="宋体" pitchFamily="2" charset="-122"/>
              </a:rPr>
              <a:t>﹝ </a:t>
            </a:r>
            <a:r>
              <a:rPr lang="zh-CN" altLang="en-US" sz="3200" b="1" smtClean="0">
                <a:latin typeface="宋体" pitchFamily="2" charset="-122"/>
                <a:ea typeface="宋体" pitchFamily="2" charset="-122"/>
              </a:rPr>
              <a:t>他 人 有 心， 予 忖 度（ </a:t>
            </a:r>
            <a:r>
              <a:rPr lang="en-US" altLang="zh-CN" sz="3200" b="1" err="1" smtClean="0">
                <a:latin typeface="宋体" pitchFamily="2" charset="-122"/>
                <a:ea typeface="宋体" pitchFamily="2" charset="-122"/>
              </a:rPr>
              <a:t>cǔnduó</a:t>
            </a:r>
            <a:r>
              <a:rPr lang="zh-CN" altLang="en-US" sz="3200" b="1" smtClean="0">
                <a:latin typeface="宋体" pitchFamily="2" charset="-122"/>
                <a:ea typeface="宋体" pitchFamily="2" charset="-122"/>
              </a:rPr>
              <a:t>） 之 </a:t>
            </a:r>
            <a:r>
              <a:rPr lang="en-US" altLang="zh-CN" sz="3200" b="1" smtClean="0">
                <a:latin typeface="宋体" pitchFamily="2" charset="-122"/>
                <a:ea typeface="宋体" pitchFamily="2" charset="-122"/>
              </a:rPr>
              <a:t>〕 </a:t>
            </a:r>
            <a:r>
              <a:rPr lang="zh-CN" altLang="en-US" sz="3200" b="1" smtClean="0">
                <a:solidFill>
                  <a:srgbClr val="0000CC"/>
                </a:solidFill>
                <a:latin typeface="宋体" pitchFamily="2" charset="-122"/>
                <a:ea typeface="宋体" pitchFamily="2" charset="-122"/>
              </a:rPr>
              <a:t>语 出</a:t>
            </a:r>
            <a:r>
              <a:rPr lang="en-US" altLang="zh-CN" sz="3200" b="1" smtClean="0">
                <a:solidFill>
                  <a:srgbClr val="0000CC"/>
                </a:solidFill>
                <a:latin typeface="宋体" pitchFamily="2" charset="-122"/>
                <a:ea typeface="宋体" pitchFamily="2" charset="-122"/>
              </a:rPr>
              <a:t>《 </a:t>
            </a:r>
            <a:r>
              <a:rPr lang="zh-CN" altLang="en-US" sz="3200" b="1" smtClean="0">
                <a:solidFill>
                  <a:srgbClr val="0000CC"/>
                </a:solidFill>
                <a:latin typeface="宋体" pitchFamily="2" charset="-122"/>
                <a:ea typeface="宋体" pitchFamily="2" charset="-122"/>
              </a:rPr>
              <a:t>诗经</a:t>
            </a:r>
            <a:r>
              <a:rPr lang="en-US" altLang="zh-CN" sz="3200" b="1" smtClean="0">
                <a:solidFill>
                  <a:srgbClr val="0000CC"/>
                </a:solidFill>
                <a:latin typeface="宋体" pitchFamily="2" charset="-122"/>
                <a:ea typeface="宋体" pitchFamily="2" charset="-122"/>
              </a:rPr>
              <a:t>》</a:t>
            </a:r>
            <a:r>
              <a:rPr lang="zh-CN" altLang="en-US" sz="3200" b="1" smtClean="0">
                <a:solidFill>
                  <a:srgbClr val="0000CC"/>
                </a:solidFill>
                <a:latin typeface="宋体" pitchFamily="2" charset="-122"/>
                <a:ea typeface="宋体" pitchFamily="2" charset="-122"/>
              </a:rPr>
              <a:t>。意思是别人有什么心思，我能够揣测到。</a:t>
            </a:r>
            <a:br>
              <a:rPr lang="zh-CN" altLang="en-US" sz="3200" b="1" smtClean="0">
                <a:latin typeface="宋体" pitchFamily="2" charset="-122"/>
                <a:ea typeface="宋体" pitchFamily="2" charset="-122"/>
              </a:rPr>
            </a:br>
            <a:r>
              <a:rPr lang="en-US" altLang="zh-CN" sz="3200" b="1" smtClean="0">
                <a:latin typeface="宋体" pitchFamily="2" charset="-122"/>
                <a:ea typeface="宋体" pitchFamily="2" charset="-122"/>
              </a:rPr>
              <a:t>﹝</a:t>
            </a:r>
            <a:r>
              <a:rPr lang="zh-CN" altLang="en-US" sz="3200" b="1" smtClean="0">
                <a:latin typeface="宋体" pitchFamily="2" charset="-122"/>
                <a:ea typeface="宋体" pitchFamily="2" charset="-122"/>
              </a:rPr>
              <a:t>夫子之谓也</a:t>
            </a:r>
            <a:r>
              <a:rPr lang="en-US" altLang="zh-CN" sz="3200" b="1" smtClean="0">
                <a:latin typeface="宋体" pitchFamily="2" charset="-122"/>
                <a:ea typeface="宋体" pitchFamily="2" charset="-122"/>
              </a:rPr>
              <a:t>〕</a:t>
            </a:r>
            <a:r>
              <a:rPr lang="zh-CN" altLang="en-US" sz="3200" b="1" smtClean="0">
                <a:solidFill>
                  <a:srgbClr val="0000CC"/>
                </a:solidFill>
                <a:latin typeface="宋体" pitchFamily="2" charset="-122"/>
                <a:ea typeface="宋体" pitchFamily="2" charset="-122"/>
              </a:rPr>
              <a:t>（这话）说的就是您（这样的人）啊。</a:t>
            </a:r>
            <a:br>
              <a:rPr lang="zh-CN" altLang="en-US" sz="3200" b="1" smtClean="0">
                <a:latin typeface="宋体" pitchFamily="2" charset="-122"/>
                <a:ea typeface="宋体" pitchFamily="2" charset="-122"/>
              </a:rPr>
            </a:br>
            <a:r>
              <a:rPr lang="zh-CN" altLang="en-US" sz="3200" b="1" smtClean="0">
                <a:latin typeface="宋体" pitchFamily="2" charset="-122"/>
                <a:ea typeface="宋体" pitchFamily="2" charset="-122"/>
              </a:rPr>
              <a:t>      </a:t>
            </a:r>
            <a:r>
              <a:rPr lang="zh-CN" altLang="en-US" sz="3200" b="1" smtClean="0">
                <a:solidFill>
                  <a:srgbClr val="0000CC"/>
                </a:solidFill>
                <a:latin typeface="宋体" pitchFamily="2" charset="-122"/>
                <a:ea typeface="宋体" pitchFamily="2" charset="-122"/>
              </a:rPr>
              <a:t>夫子，古代对男子的尊称，这里指孟子。</a:t>
            </a:r>
            <a:br>
              <a:rPr lang="zh-CN" altLang="en-US" sz="3200" b="1" smtClean="0">
                <a:latin typeface="宋体" pitchFamily="2" charset="-122"/>
                <a:ea typeface="宋体" pitchFamily="2" charset="-122"/>
              </a:rPr>
            </a:br>
            <a:r>
              <a:rPr lang="en-US" altLang="zh-CN" sz="3200" b="1" smtClean="0">
                <a:latin typeface="宋体" pitchFamily="2" charset="-122"/>
                <a:ea typeface="宋体" pitchFamily="2" charset="-122"/>
              </a:rPr>
              <a:t>﹝</a:t>
            </a:r>
            <a:r>
              <a:rPr lang="zh-CN" altLang="en-US" sz="3200" b="1" smtClean="0">
                <a:latin typeface="宋体" pitchFamily="2" charset="-122"/>
                <a:ea typeface="宋体" pitchFamily="2" charset="-122"/>
              </a:rPr>
              <a:t>夫我乃行之，反而求之，不得吾心</a:t>
            </a:r>
            <a:r>
              <a:rPr lang="en-US" altLang="zh-CN" sz="3200" b="1" smtClean="0">
                <a:latin typeface="宋体" pitchFamily="2" charset="-122"/>
                <a:ea typeface="宋体" pitchFamily="2" charset="-122"/>
              </a:rPr>
              <a:t>〕</a:t>
            </a:r>
            <a:r>
              <a:rPr lang="zh-CN" altLang="en-US" sz="3200" b="1" smtClean="0">
                <a:solidFill>
                  <a:srgbClr val="0000CC"/>
                </a:solidFill>
                <a:latin typeface="宋体" pitchFamily="2" charset="-122"/>
                <a:ea typeface="宋体" pitchFamily="2" charset="-122"/>
              </a:rPr>
              <a:t>意思是我这样做了，回头再去想它，想不出是为什么。</a:t>
            </a:r>
            <a:br>
              <a:rPr lang="zh-CN" altLang="en-US" sz="3200" b="1" smtClean="0">
                <a:latin typeface="宋体" pitchFamily="2" charset="-122"/>
                <a:ea typeface="宋体" pitchFamily="2" charset="-122"/>
              </a:rPr>
            </a:br>
            <a:r>
              <a:rPr lang="en-US" altLang="zh-CN" sz="3200" b="1" smtClean="0">
                <a:latin typeface="宋体" pitchFamily="2" charset="-122"/>
                <a:ea typeface="宋体" pitchFamily="2" charset="-122"/>
              </a:rPr>
              <a:t>﹝</a:t>
            </a:r>
            <a:r>
              <a:rPr lang="zh-CN" altLang="en-US" sz="3200" b="1" smtClean="0">
                <a:latin typeface="宋体" pitchFamily="2" charset="-122"/>
                <a:ea typeface="宋体" pitchFamily="2" charset="-122"/>
              </a:rPr>
              <a:t>戚戚</a:t>
            </a:r>
            <a:r>
              <a:rPr lang="en-US" altLang="zh-CN" sz="3200" b="1" smtClean="0">
                <a:latin typeface="宋体" pitchFamily="2" charset="-122"/>
                <a:ea typeface="宋体" pitchFamily="2" charset="-122"/>
              </a:rPr>
              <a:t>〕</a:t>
            </a:r>
            <a:r>
              <a:rPr lang="zh-CN" altLang="en-US" sz="3200" b="1" smtClean="0">
                <a:solidFill>
                  <a:srgbClr val="0000CC"/>
                </a:solidFill>
                <a:latin typeface="宋体" pitchFamily="2" charset="-122"/>
                <a:ea typeface="宋体" pitchFamily="2" charset="-122"/>
              </a:rPr>
              <a:t>内心有所触动的样子。</a:t>
            </a:r>
            <a:br>
              <a:rPr lang="zh-CN" altLang="en-US" sz="3600" smtClean="0"/>
            </a:br>
            <a:endParaRPr kumimoji="1" lang="en-US" altLang="zh-CN" sz="3600"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66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66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6626" name="矩形 2"/>
          <p:cNvSpPr>
            <a:spLocks noChangeArrowheads="1"/>
          </p:cNvSpPr>
          <p:nvPr/>
        </p:nvSpPr>
        <p:spPr bwMode="auto">
          <a:xfrm>
            <a:off x="717175" y="440422"/>
            <a:ext cx="11086601" cy="698909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ts val="4320"/>
              </a:lnSpc>
            </a:pPr>
            <a:r>
              <a:rPr kumimoji="1" lang="zh-CN" altLang="en-US" sz="3600" b="1" smtClean="0">
                <a:latin typeface="宋体" pitchFamily="2" charset="-122"/>
                <a:ea typeface="宋体" pitchFamily="2" charset="-122"/>
              </a:rPr>
              <a:t>曰：“有</a:t>
            </a:r>
            <a:r>
              <a:rPr kumimoji="1" lang="zh-CN" altLang="en-US" sz="3600" b="1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复</a:t>
            </a:r>
            <a:r>
              <a:rPr kumimoji="1" lang="zh-CN" altLang="en-US" sz="3600" b="1" smtClean="0">
                <a:latin typeface="宋体" pitchFamily="2" charset="-122"/>
                <a:ea typeface="宋体" pitchFamily="2" charset="-122"/>
              </a:rPr>
              <a:t>于王者曰：‘吾力足以举百</a:t>
            </a:r>
            <a:r>
              <a:rPr kumimoji="1" lang="zh-CN" altLang="en-US" sz="3600" b="1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钧</a:t>
            </a:r>
            <a:r>
              <a:rPr kumimoji="1" lang="zh-CN" altLang="en-US" sz="3600" b="1" smtClean="0">
                <a:latin typeface="宋体" pitchFamily="2" charset="-122"/>
                <a:ea typeface="宋体" pitchFamily="2" charset="-122"/>
              </a:rPr>
              <a:t>，而不足以举一羽；</a:t>
            </a:r>
            <a:r>
              <a:rPr kumimoji="1" lang="zh-CN" altLang="en-US" sz="3600" b="1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明</a:t>
            </a:r>
            <a:r>
              <a:rPr kumimoji="1" lang="zh-CN" altLang="en-US" sz="3600" b="1" smtClean="0">
                <a:latin typeface="宋体" pitchFamily="2" charset="-122"/>
                <a:ea typeface="宋体" pitchFamily="2" charset="-122"/>
              </a:rPr>
              <a:t>足以察</a:t>
            </a:r>
            <a:r>
              <a:rPr kumimoji="1" lang="zh-CN" altLang="en-US" sz="3600" b="1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秋毫之末</a:t>
            </a:r>
            <a:r>
              <a:rPr kumimoji="1" lang="zh-CN" altLang="en-US" sz="3600" b="1" smtClean="0">
                <a:latin typeface="宋体" pitchFamily="2" charset="-122"/>
                <a:ea typeface="宋体" pitchFamily="2" charset="-122"/>
              </a:rPr>
              <a:t>，而不见</a:t>
            </a:r>
            <a:r>
              <a:rPr kumimoji="1" lang="zh-CN" altLang="en-US" sz="3600" b="1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舆薪</a:t>
            </a:r>
            <a:r>
              <a:rPr kumimoji="1" lang="zh-CN" altLang="en-US" sz="3600" b="1" smtClean="0">
                <a:latin typeface="宋体" pitchFamily="2" charset="-122"/>
                <a:ea typeface="宋体" pitchFamily="2" charset="-122"/>
              </a:rPr>
              <a:t>。’则王许之乎？”</a:t>
            </a:r>
          </a:p>
          <a:p>
            <a:pPr>
              <a:lnSpc>
                <a:spcPts val="4320"/>
              </a:lnSpc>
            </a:pPr>
            <a:r>
              <a:rPr kumimoji="1" lang="zh-CN" altLang="en-US" sz="3600" b="1" smtClean="0">
                <a:latin typeface="宋体" pitchFamily="2" charset="-122"/>
                <a:ea typeface="宋体" pitchFamily="2" charset="-122"/>
              </a:rPr>
              <a:t>曰：“否！”</a:t>
            </a:r>
            <a:r>
              <a:rPr lang="zh-CN" altLang="en-US" sz="3600" b="1" smtClean="0">
                <a:latin typeface="宋体" pitchFamily="2" charset="-122"/>
                <a:ea typeface="宋体" pitchFamily="2" charset="-122"/>
              </a:rPr>
              <a:t> </a:t>
            </a:r>
            <a:br>
              <a:rPr lang="zh-CN" altLang="en-US" sz="3600" b="1" smtClean="0">
                <a:latin typeface="宋体" pitchFamily="2" charset="-122"/>
                <a:ea typeface="宋体" pitchFamily="2" charset="-122"/>
              </a:rPr>
            </a:br>
            <a:br>
              <a:rPr lang="zh-CN" altLang="en-US" sz="3600" b="1" smtClean="0">
                <a:latin typeface="宋体" pitchFamily="2" charset="-122"/>
                <a:ea typeface="宋体" pitchFamily="2" charset="-122"/>
              </a:rPr>
            </a:br>
            <a:r>
              <a:rPr lang="en-US" altLang="zh-CN" sz="3600" b="1" smtClean="0">
                <a:latin typeface="宋体" pitchFamily="2" charset="-122"/>
                <a:ea typeface="宋体" pitchFamily="2" charset="-122"/>
              </a:rPr>
              <a:t>﹝</a:t>
            </a:r>
            <a:r>
              <a:rPr lang="zh-CN" altLang="en-US" sz="3600" b="1" smtClean="0">
                <a:latin typeface="宋体" pitchFamily="2" charset="-122"/>
                <a:ea typeface="宋体" pitchFamily="2" charset="-122"/>
              </a:rPr>
              <a:t>复</a:t>
            </a:r>
            <a:r>
              <a:rPr lang="en-US" altLang="zh-CN" sz="3600" b="1" smtClean="0">
                <a:latin typeface="宋体" pitchFamily="2" charset="-122"/>
                <a:ea typeface="宋体" pitchFamily="2" charset="-122"/>
              </a:rPr>
              <a:t>〕</a:t>
            </a:r>
            <a:r>
              <a:rPr lang="zh-CN" altLang="en-US" sz="3600" b="1" smtClean="0">
                <a:solidFill>
                  <a:srgbClr val="0000CC"/>
                </a:solidFill>
                <a:latin typeface="宋体" pitchFamily="2" charset="-122"/>
                <a:ea typeface="宋体" pitchFamily="2" charset="-122"/>
              </a:rPr>
              <a:t>禀报。</a:t>
            </a:r>
            <a:br>
              <a:rPr lang="zh-CN" altLang="en-US" sz="3600" b="1" smtClean="0">
                <a:latin typeface="宋体" pitchFamily="2" charset="-122"/>
                <a:ea typeface="宋体" pitchFamily="2" charset="-122"/>
              </a:rPr>
            </a:br>
            <a:r>
              <a:rPr lang="en-US" altLang="zh-CN" sz="3600" b="1" smtClean="0">
                <a:latin typeface="宋体" pitchFamily="2" charset="-122"/>
                <a:ea typeface="宋体" pitchFamily="2" charset="-122"/>
              </a:rPr>
              <a:t>﹝</a:t>
            </a:r>
            <a:r>
              <a:rPr lang="zh-CN" altLang="en-US" sz="3600" b="1" smtClean="0">
                <a:latin typeface="宋体" pitchFamily="2" charset="-122"/>
                <a:ea typeface="宋体" pitchFamily="2" charset="-122"/>
              </a:rPr>
              <a:t>钧</a:t>
            </a:r>
            <a:r>
              <a:rPr lang="en-US" altLang="zh-CN" sz="3600" b="1" smtClean="0">
                <a:latin typeface="宋体" pitchFamily="2" charset="-122"/>
                <a:ea typeface="宋体" pitchFamily="2" charset="-122"/>
              </a:rPr>
              <a:t>〕</a:t>
            </a:r>
            <a:r>
              <a:rPr lang="zh-CN" altLang="en-US" sz="3600" b="1" smtClean="0">
                <a:solidFill>
                  <a:srgbClr val="0000CC"/>
                </a:solidFill>
                <a:latin typeface="宋体" pitchFamily="2" charset="-122"/>
                <a:ea typeface="宋体" pitchFamily="2" charset="-122"/>
              </a:rPr>
              <a:t>古代重量单位，三十斤为一钧。</a:t>
            </a:r>
            <a:br>
              <a:rPr lang="zh-CN" altLang="en-US" sz="3600" b="1" smtClean="0">
                <a:latin typeface="宋体" pitchFamily="2" charset="-122"/>
                <a:ea typeface="宋体" pitchFamily="2" charset="-122"/>
              </a:rPr>
            </a:br>
            <a:r>
              <a:rPr lang="en-US" altLang="zh-CN" sz="3600" b="1" smtClean="0">
                <a:latin typeface="宋体" pitchFamily="2" charset="-122"/>
                <a:ea typeface="宋体" pitchFamily="2" charset="-122"/>
              </a:rPr>
              <a:t>﹝</a:t>
            </a:r>
            <a:r>
              <a:rPr lang="zh-CN" altLang="en-US" sz="3600" b="1" smtClean="0">
                <a:latin typeface="宋体" pitchFamily="2" charset="-122"/>
                <a:ea typeface="宋体" pitchFamily="2" charset="-122"/>
              </a:rPr>
              <a:t>明</a:t>
            </a:r>
            <a:r>
              <a:rPr lang="en-US" altLang="zh-CN" sz="3600" b="1" smtClean="0">
                <a:latin typeface="宋体" pitchFamily="2" charset="-122"/>
                <a:ea typeface="宋体" pitchFamily="2" charset="-122"/>
              </a:rPr>
              <a:t>〕</a:t>
            </a:r>
            <a:r>
              <a:rPr lang="zh-CN" altLang="en-US" sz="3600" b="1" smtClean="0">
                <a:solidFill>
                  <a:srgbClr val="0000CC"/>
                </a:solidFill>
                <a:latin typeface="宋体" pitchFamily="2" charset="-122"/>
                <a:ea typeface="宋体" pitchFamily="2" charset="-122"/>
              </a:rPr>
              <a:t>视力。</a:t>
            </a:r>
            <a:br>
              <a:rPr lang="zh-CN" altLang="en-US" sz="3600" b="1" smtClean="0">
                <a:latin typeface="宋体" pitchFamily="2" charset="-122"/>
                <a:ea typeface="宋体" pitchFamily="2" charset="-122"/>
              </a:rPr>
            </a:br>
            <a:r>
              <a:rPr lang="en-US" altLang="zh-CN" sz="3600" b="1" smtClean="0">
                <a:latin typeface="宋体" pitchFamily="2" charset="-122"/>
                <a:ea typeface="宋体" pitchFamily="2" charset="-122"/>
              </a:rPr>
              <a:t>﹝</a:t>
            </a:r>
            <a:r>
              <a:rPr lang="zh-CN" altLang="en-US" sz="3600" b="1" smtClean="0">
                <a:latin typeface="宋体" pitchFamily="2" charset="-122"/>
                <a:ea typeface="宋体" pitchFamily="2" charset="-122"/>
              </a:rPr>
              <a:t>秋毫之末</a:t>
            </a:r>
            <a:r>
              <a:rPr lang="en-US" altLang="zh-CN" sz="3600" b="1" smtClean="0">
                <a:latin typeface="宋体" pitchFamily="2" charset="-122"/>
                <a:ea typeface="宋体" pitchFamily="2" charset="-122"/>
              </a:rPr>
              <a:t>〕</a:t>
            </a:r>
            <a:r>
              <a:rPr lang="zh-CN" altLang="en-US" sz="3600" b="1" smtClean="0">
                <a:solidFill>
                  <a:srgbClr val="0000CC"/>
                </a:solidFill>
                <a:latin typeface="宋体" pitchFamily="2" charset="-122"/>
                <a:ea typeface="宋体" pitchFamily="2" charset="-122"/>
              </a:rPr>
              <a:t>鸟兽秋天生的纤细羽毛的尖端。</a:t>
            </a:r>
            <a:br>
              <a:rPr lang="zh-CN" altLang="en-US" sz="3600" b="1" smtClean="0">
                <a:latin typeface="宋体" pitchFamily="2" charset="-122"/>
                <a:ea typeface="宋体" pitchFamily="2" charset="-122"/>
              </a:rPr>
            </a:br>
            <a:r>
              <a:rPr lang="en-US" altLang="zh-CN" sz="3600" b="1" smtClean="0">
                <a:latin typeface="宋体" pitchFamily="2" charset="-122"/>
                <a:ea typeface="宋体" pitchFamily="2" charset="-122"/>
              </a:rPr>
              <a:t>﹝</a:t>
            </a:r>
            <a:r>
              <a:rPr lang="zh-CN" altLang="en-US" sz="3600" b="1" smtClean="0">
                <a:latin typeface="宋体" pitchFamily="2" charset="-122"/>
                <a:ea typeface="宋体" pitchFamily="2" charset="-122"/>
              </a:rPr>
              <a:t>舆薪</a:t>
            </a:r>
            <a:r>
              <a:rPr lang="en-US" altLang="zh-CN" sz="3600" b="1" smtClean="0">
                <a:latin typeface="宋体" pitchFamily="2" charset="-122"/>
                <a:ea typeface="宋体" pitchFamily="2" charset="-122"/>
              </a:rPr>
              <a:t>〕</a:t>
            </a:r>
            <a:r>
              <a:rPr lang="zh-CN" altLang="en-US" sz="3600" b="1" smtClean="0">
                <a:solidFill>
                  <a:srgbClr val="0000CC"/>
                </a:solidFill>
                <a:latin typeface="宋体" pitchFamily="2" charset="-122"/>
                <a:ea typeface="宋体" pitchFamily="2" charset="-122"/>
              </a:rPr>
              <a:t>整车的柴 </a:t>
            </a:r>
            <a:br>
              <a:rPr lang="zh-CN" altLang="en-US" sz="3600" smtClean="0"/>
            </a:br>
            <a:endParaRPr kumimoji="1" lang="zh-CN" altLang="en-US" sz="3600" smtClean="0">
              <a:latin typeface="黑体" pitchFamily="49" charset="-122"/>
              <a:ea typeface="黑体" pitchFamily="49" charset="-122"/>
            </a:endParaRPr>
          </a:p>
          <a:p>
            <a:pPr>
              <a:lnSpc>
                <a:spcPct val="150000"/>
              </a:lnSpc>
            </a:pPr>
            <a:endParaRPr kumimoji="1" lang="en-US" altLang="zh-CN" sz="3600"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66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66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4342" name="Rectangle 6"/>
          <p:cNvSpPr>
            <a:spLocks noGrp="1" noChangeArrowheads="1"/>
          </p:cNvSpPr>
          <p:nvPr>
            <p:ph type="body" sz="half" idx="2"/>
          </p:nvPr>
        </p:nvSpPr>
        <p:spPr bwMode="auto">
          <a:xfrm>
            <a:off x="3983566" y="1412874"/>
            <a:ext cx="7885705" cy="3894231"/>
          </a:xfrm>
          <a:noFill/>
          <a:ln>
            <a:miter lim="800000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 fontScale="40000" lnSpcReduction="20000"/>
          </a:bodyPr>
          <a:lstStyle/>
          <a:p>
            <a:pPr marL="0" indent="0">
              <a:lnSpc>
                <a:spcPct val="170000"/>
              </a:lnSpc>
              <a:buFontTx/>
              <a:buNone/>
            </a:pPr>
            <a:r>
              <a:rPr lang="en-US" altLang="zh-CN" b="1">
                <a:latin typeface="华文新魏" pitchFamily="2" charset="-122"/>
                <a:ea typeface="华文新魏" pitchFamily="2" charset="-122"/>
              </a:rPr>
              <a:t>    </a:t>
            </a:r>
            <a:r>
              <a:rPr lang="zh-CN" altLang="en-US" sz="76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孟子，名</a:t>
            </a:r>
            <a:r>
              <a:rPr lang="zh-CN" altLang="en-US" sz="7600" b="1" u="sng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     </a:t>
            </a:r>
            <a:r>
              <a:rPr lang="zh-CN" altLang="en-US" sz="76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，字</a:t>
            </a:r>
            <a:r>
              <a:rPr lang="zh-CN" altLang="en-US" sz="7600" b="1" u="sng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     </a:t>
            </a:r>
            <a:r>
              <a:rPr lang="zh-CN" altLang="en-US" sz="76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en-US" sz="7600" b="1" u="sng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   </a:t>
            </a:r>
            <a:r>
              <a:rPr lang="zh-CN" altLang="en-US" sz="7600" b="1" u="sng" smtClean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    </a:t>
            </a:r>
            <a:r>
              <a:rPr lang="zh-CN" altLang="en-US" sz="76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时邹人，是</a:t>
            </a:r>
            <a:r>
              <a:rPr lang="zh-CN" altLang="en-US" sz="7600" b="1" u="sng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      </a:t>
            </a:r>
            <a:r>
              <a:rPr lang="zh-CN" altLang="en-US" sz="76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家继孔子之后又一位 重 要的代表人物， 后称为“</a:t>
            </a:r>
            <a:r>
              <a:rPr lang="zh-CN" altLang="en-US" sz="7600" b="1" u="sng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         </a:t>
            </a:r>
            <a:r>
              <a:rPr lang="zh-CN" altLang="en-US" sz="76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”。其政治主张与社会理想的根本核心是：“</a:t>
            </a:r>
            <a:r>
              <a:rPr lang="zh-CN" altLang="en-US" sz="7600" b="1" u="sng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         </a:t>
            </a:r>
            <a:r>
              <a:rPr lang="zh-CN" altLang="en-US" sz="76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”   “</a:t>
            </a:r>
            <a:r>
              <a:rPr lang="zh-CN" altLang="en-US" sz="7600" b="1" u="sng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         </a:t>
            </a:r>
            <a:r>
              <a:rPr lang="zh-CN" altLang="en-US" sz="76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”。</a:t>
            </a:r>
          </a:p>
        </p:txBody>
      </p:sp>
      <p:pic>
        <p:nvPicPr>
          <p:cNvPr id="14345" name="Picture 9" descr="UBGX[@N`O_J1OHRPIJA29}A"/>
          <p:cNvPicPr>
            <a:picLocks noChangeAspect="1" noChangeArrowheads="1"/>
          </p:cNvPicPr>
          <p:nvPr/>
        </p:nvPicPr>
        <p:blipFill>
          <a:blip r:embed="rId2"/>
          <a:srcRect l="10089"/>
          <a:stretch>
            <a:fillRect/>
          </a:stretch>
        </p:blipFill>
        <p:spPr bwMode="auto">
          <a:xfrm>
            <a:off x="431802" y="476250"/>
            <a:ext cx="3334600" cy="3145491"/>
          </a:xfrm>
          <a:prstGeom prst="rect">
            <a:avLst/>
          </a:prstGeom>
          <a:noFill/>
        </p:spPr>
      </p:pic>
      <p:sp>
        <p:nvSpPr>
          <p:cNvPr id="14346" name="Text Box 10"/>
          <p:cNvSpPr txBox="1">
            <a:spLocks noChangeArrowheads="1"/>
          </p:cNvSpPr>
          <p:nvPr/>
        </p:nvSpPr>
        <p:spPr bwMode="auto">
          <a:xfrm>
            <a:off x="6576484" y="476250"/>
            <a:ext cx="2783416" cy="646331"/>
          </a:xfrm>
          <a:prstGeom prst="rect">
            <a:avLst/>
          </a:prstGeom>
          <a:solidFill>
            <a:srgbClr val="FFFF99"/>
          </a:solidFill>
          <a:ln w="57150" cmpd="thickThin">
            <a:solidFill>
              <a:schemeClr val="tx1"/>
            </a:solidFill>
            <a:miter lim="800000"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600">
                <a:latin typeface="华文琥珀" pitchFamily="2" charset="-122"/>
                <a:ea typeface="华文琥珀" pitchFamily="2" charset="-122"/>
              </a:rPr>
              <a:t>孟子简介</a:t>
            </a:r>
          </a:p>
        </p:txBody>
      </p:sp>
      <p:sp>
        <p:nvSpPr>
          <p:cNvPr id="14347" name="Text Box 11"/>
          <p:cNvSpPr txBox="1">
            <a:spLocks noChangeArrowheads="1"/>
          </p:cNvSpPr>
          <p:nvPr/>
        </p:nvSpPr>
        <p:spPr bwMode="auto">
          <a:xfrm>
            <a:off x="334434" y="4076701"/>
            <a:ext cx="11857567" cy="5492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000" b="1">
                <a:solidFill>
                  <a:srgbClr val="0000FF"/>
                </a:solidFill>
                <a:latin typeface="隶书" pitchFamily="49" charset="-122"/>
                <a:ea typeface="隶书" pitchFamily="49" charset="-122"/>
              </a:rPr>
              <a:t>    </a:t>
            </a:r>
          </a:p>
        </p:txBody>
      </p:sp>
      <p:sp>
        <p:nvSpPr>
          <p:cNvPr id="14348" name="Text Box 12"/>
          <p:cNvSpPr txBox="1">
            <a:spLocks noChangeArrowheads="1"/>
          </p:cNvSpPr>
          <p:nvPr/>
        </p:nvSpPr>
        <p:spPr bwMode="auto">
          <a:xfrm>
            <a:off x="4500034" y="4117602"/>
            <a:ext cx="1344084" cy="5492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000" b="1">
                <a:solidFill>
                  <a:srgbClr val="FF0000"/>
                </a:solidFill>
                <a:ea typeface="幼圆" pitchFamily="49" charset="-122"/>
              </a:rPr>
              <a:t>仁政</a:t>
            </a:r>
          </a:p>
        </p:txBody>
      </p:sp>
      <p:sp>
        <p:nvSpPr>
          <p:cNvPr id="14349" name="Text Box 13"/>
          <p:cNvSpPr txBox="1">
            <a:spLocks noChangeArrowheads="1"/>
          </p:cNvSpPr>
          <p:nvPr/>
        </p:nvSpPr>
        <p:spPr bwMode="auto">
          <a:xfrm>
            <a:off x="6818407" y="2821642"/>
            <a:ext cx="1344084" cy="5492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000" b="1">
                <a:solidFill>
                  <a:srgbClr val="FF0000"/>
                </a:solidFill>
                <a:ea typeface="幼圆" pitchFamily="49" charset="-122"/>
              </a:rPr>
              <a:t>亚圣</a:t>
            </a:r>
          </a:p>
        </p:txBody>
      </p:sp>
      <p:sp>
        <p:nvSpPr>
          <p:cNvPr id="14350" name="Text Box 14"/>
          <p:cNvSpPr txBox="1">
            <a:spLocks noChangeArrowheads="1"/>
          </p:cNvSpPr>
          <p:nvPr/>
        </p:nvSpPr>
        <p:spPr bwMode="auto">
          <a:xfrm>
            <a:off x="4481108" y="2079533"/>
            <a:ext cx="865717" cy="5492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000" b="1">
                <a:solidFill>
                  <a:srgbClr val="FF0000"/>
                </a:solidFill>
                <a:ea typeface="幼圆" pitchFamily="49" charset="-122"/>
              </a:rPr>
              <a:t>儒</a:t>
            </a:r>
          </a:p>
        </p:txBody>
      </p:sp>
      <p:sp>
        <p:nvSpPr>
          <p:cNvPr id="14351" name="Text Box 15"/>
          <p:cNvSpPr txBox="1">
            <a:spLocks noChangeArrowheads="1"/>
          </p:cNvSpPr>
          <p:nvPr/>
        </p:nvSpPr>
        <p:spPr bwMode="auto">
          <a:xfrm>
            <a:off x="8649822" y="1397188"/>
            <a:ext cx="1344083" cy="5492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000" b="1">
                <a:solidFill>
                  <a:srgbClr val="FF0000"/>
                </a:solidFill>
                <a:ea typeface="幼圆" pitchFamily="49" charset="-122"/>
              </a:rPr>
              <a:t>战国</a:t>
            </a:r>
          </a:p>
        </p:txBody>
      </p:sp>
      <p:sp>
        <p:nvSpPr>
          <p:cNvPr id="14352" name="Text Box 16"/>
          <p:cNvSpPr txBox="1">
            <a:spLocks noChangeArrowheads="1"/>
          </p:cNvSpPr>
          <p:nvPr/>
        </p:nvSpPr>
        <p:spPr bwMode="auto">
          <a:xfrm>
            <a:off x="7324664" y="1484594"/>
            <a:ext cx="1344084" cy="5492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000" b="1">
                <a:solidFill>
                  <a:srgbClr val="FF0000"/>
                </a:solidFill>
                <a:ea typeface="幼圆" pitchFamily="49" charset="-122"/>
              </a:rPr>
              <a:t>子舆</a:t>
            </a:r>
          </a:p>
        </p:txBody>
      </p:sp>
      <p:sp>
        <p:nvSpPr>
          <p:cNvPr id="14353" name="Text Box 17"/>
          <p:cNvSpPr txBox="1">
            <a:spLocks noChangeArrowheads="1"/>
          </p:cNvSpPr>
          <p:nvPr/>
        </p:nvSpPr>
        <p:spPr bwMode="auto">
          <a:xfrm>
            <a:off x="5652746" y="1448735"/>
            <a:ext cx="1344084" cy="5492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000" b="1">
                <a:solidFill>
                  <a:srgbClr val="FF0000"/>
                </a:solidFill>
                <a:ea typeface="幼圆" pitchFamily="49" charset="-122"/>
              </a:rPr>
              <a:t>轲</a:t>
            </a:r>
          </a:p>
        </p:txBody>
      </p:sp>
      <p:sp>
        <p:nvSpPr>
          <p:cNvPr id="14354" name="Text Box 18"/>
          <p:cNvSpPr txBox="1">
            <a:spLocks noChangeArrowheads="1"/>
          </p:cNvSpPr>
          <p:nvPr/>
        </p:nvSpPr>
        <p:spPr bwMode="auto">
          <a:xfrm>
            <a:off x="8247531" y="3472424"/>
            <a:ext cx="2400300" cy="5492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000" b="1">
                <a:solidFill>
                  <a:srgbClr val="FF0000"/>
                </a:solidFill>
                <a:ea typeface="幼圆" pitchFamily="49" charset="-122"/>
              </a:rPr>
              <a:t>民贵君轻</a:t>
            </a:r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43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43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43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143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143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143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6" dur="500"/>
                                        <p:tgtEl>
                                          <p:spTgt spid="143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1" dur="500"/>
                                        <p:tgtEl>
                                          <p:spTgt spid="143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7" grpId="0"/>
      <p:bldP spid="14348" grpId="0"/>
      <p:bldP spid="14349" grpId="0"/>
      <p:bldP spid="14350" grpId="0"/>
      <p:bldP spid="14351" grpId="0"/>
      <p:bldP spid="14352" grpId="0"/>
      <p:bldP spid="14353" grpId="0"/>
      <p:bldP spid="14354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0" y="268941"/>
            <a:ext cx="11857566" cy="5632311"/>
          </a:xfrm>
          <a:prstGeom prst="rect">
            <a:avLst/>
          </a:prstGeom>
          <a:solidFill>
            <a:srgbClr val="99CCFF"/>
          </a:solidFill>
          <a:ln w="9525">
            <a:solidFill>
              <a:schemeClr val="tx1"/>
            </a:solidFill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翻译</a:t>
            </a:r>
            <a:r>
              <a:rPr lang="zh-CN" altLang="en-US" sz="3600" b="1" smtClean="0">
                <a:solidFill>
                  <a:srgbClr val="CC0066"/>
                </a:solidFill>
                <a:latin typeface="宋体" pitchFamily="2" charset="-122"/>
                <a:ea typeface="宋体" pitchFamily="2" charset="-122"/>
              </a:rPr>
              <a:t>：</a:t>
            </a:r>
            <a:r>
              <a:rPr lang="zh-CN" altLang="en-US" sz="3600" b="1" smtClean="0">
                <a:latin typeface="宋体" pitchFamily="2" charset="-122"/>
                <a:ea typeface="宋体" pitchFamily="2" charset="-122"/>
              </a:rPr>
              <a:t>齐宣王高兴了，说：“</a:t>
            </a:r>
            <a:r>
              <a:rPr lang="en-US" altLang="zh-CN" sz="3600" b="1" smtClean="0">
                <a:latin typeface="宋体" pitchFamily="2" charset="-122"/>
                <a:ea typeface="宋体" pitchFamily="2" charset="-122"/>
              </a:rPr>
              <a:t>《</a:t>
            </a:r>
            <a:r>
              <a:rPr lang="zh-CN" altLang="en-US" sz="3600" b="1" smtClean="0">
                <a:latin typeface="宋体" pitchFamily="2" charset="-122"/>
                <a:ea typeface="宋体" pitchFamily="2" charset="-122"/>
              </a:rPr>
              <a:t>诗经</a:t>
            </a:r>
            <a:r>
              <a:rPr lang="en-US" altLang="zh-CN" sz="3600" b="1" smtClean="0">
                <a:latin typeface="宋体" pitchFamily="2" charset="-122"/>
                <a:ea typeface="宋体" pitchFamily="2" charset="-122"/>
              </a:rPr>
              <a:t>》</a:t>
            </a:r>
            <a:r>
              <a:rPr lang="zh-CN" altLang="en-US" sz="3600" b="1" smtClean="0">
                <a:latin typeface="宋体" pitchFamily="2" charset="-122"/>
                <a:ea typeface="宋体" pitchFamily="2" charset="-122"/>
              </a:rPr>
              <a:t>说：‘别人有什么心思，我能揣测到。’说的就是先生您这样的人啊。我这样做了，回头再去想它，却想不出是为什么。先生您说的这些，对于我的心真是有所触动啊！这种心和王道仁政合拍的原因，是什么呢？”</a:t>
            </a:r>
          </a:p>
          <a:p>
            <a:r>
              <a:rPr lang="zh-CN" altLang="en-US" sz="3600" b="1" smtClean="0">
                <a:latin typeface="宋体" pitchFamily="2" charset="-122"/>
                <a:ea typeface="宋体" pitchFamily="2" charset="-122"/>
              </a:rPr>
              <a:t>（孟子）说：“（假如）有人报告大王说：‘我的力气足以举起三千斤，却不能够举起一根羽毛；（我的）眼力足以看清鸟兽秋天新生细毛的末梢，却看不到整车的柴草。’那么，大王您相信吗？”</a:t>
            </a:r>
          </a:p>
          <a:p>
            <a:r>
              <a:rPr lang="zh-CN" altLang="en-US" sz="3600" b="1" smtClean="0">
                <a:latin typeface="宋体" pitchFamily="2" charset="-122"/>
                <a:ea typeface="宋体" pitchFamily="2" charset="-122"/>
              </a:rPr>
              <a:t>（齐宣王）说：“不相信。”</a:t>
            </a:r>
            <a:endParaRPr lang="zh-CN" altLang="en-US" sz="3600" b="1">
              <a:latin typeface="宋体" pitchFamily="2" charset="-122"/>
              <a:ea typeface="宋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6626" name="矩形 2"/>
          <p:cNvSpPr>
            <a:spLocks noChangeArrowheads="1"/>
          </p:cNvSpPr>
          <p:nvPr/>
        </p:nvSpPr>
        <p:spPr bwMode="auto">
          <a:xfrm>
            <a:off x="562909" y="117693"/>
            <a:ext cx="11330516" cy="727122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ts val="4500"/>
              </a:lnSpc>
            </a:pPr>
            <a:r>
              <a:rPr kumimoji="1" lang="zh-CN" altLang="en-US" sz="3600" b="1" smtClean="0">
                <a:latin typeface="宋体" pitchFamily="2" charset="-122"/>
                <a:ea typeface="宋体" pitchFamily="2" charset="-122"/>
              </a:rPr>
              <a:t>  曰：“否！”</a:t>
            </a:r>
            <a:endParaRPr kumimoji="1" lang="en-US" altLang="zh-CN" sz="3600" b="1" smtClean="0">
              <a:latin typeface="宋体" pitchFamily="2" charset="-122"/>
              <a:ea typeface="宋体" pitchFamily="2" charset="-122"/>
            </a:endParaRPr>
          </a:p>
          <a:p>
            <a:pPr>
              <a:lnSpc>
                <a:spcPts val="4500"/>
              </a:lnSpc>
            </a:pPr>
            <a:r>
              <a:rPr kumimoji="1" lang="zh-CN" altLang="en-US" sz="3600" b="1" smtClean="0">
                <a:latin typeface="宋体" pitchFamily="2" charset="-122"/>
                <a:ea typeface="宋体" pitchFamily="2" charset="-122"/>
              </a:rPr>
              <a:t>  “今恩足以及禽兽，而功不至于百姓者，</a:t>
            </a:r>
            <a:r>
              <a:rPr kumimoji="1" lang="zh-CN" altLang="en-US" sz="3600" b="1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独何与</a:t>
            </a:r>
            <a:r>
              <a:rPr kumimoji="1" lang="zh-CN" altLang="en-US" sz="3600" b="1" smtClean="0">
                <a:latin typeface="宋体" pitchFamily="2" charset="-122"/>
                <a:ea typeface="宋体" pitchFamily="2" charset="-122"/>
              </a:rPr>
              <a:t>？然则一羽之不举，为不用力焉；舆薪之不见，为不用明焉；百姓之</a:t>
            </a:r>
            <a:r>
              <a:rPr kumimoji="1" lang="zh-CN" altLang="en-US" sz="3600" b="1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不见保</a:t>
            </a:r>
            <a:r>
              <a:rPr kumimoji="1" lang="zh-CN" altLang="en-US" sz="3600" b="1" smtClean="0">
                <a:latin typeface="宋体" pitchFamily="2" charset="-122"/>
                <a:ea typeface="宋体" pitchFamily="2" charset="-122"/>
              </a:rPr>
              <a:t>，为不用恩焉。故王之不王，不为也，非不能也。”</a:t>
            </a:r>
          </a:p>
          <a:p>
            <a:pPr>
              <a:lnSpc>
                <a:spcPts val="4500"/>
              </a:lnSpc>
            </a:pPr>
            <a:r>
              <a:rPr kumimoji="1" lang="zh-CN" altLang="en-US" sz="3600" b="1" smtClean="0">
                <a:latin typeface="宋体" pitchFamily="2" charset="-122"/>
                <a:ea typeface="宋体" pitchFamily="2" charset="-122"/>
              </a:rPr>
              <a:t>  曰：“不为者与不能者之</a:t>
            </a:r>
            <a:r>
              <a:rPr kumimoji="1" lang="zh-CN" altLang="en-US" sz="3600" b="1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形</a:t>
            </a:r>
            <a:r>
              <a:rPr kumimoji="1" lang="zh-CN" altLang="en-US" sz="3600" b="1" smtClean="0">
                <a:latin typeface="宋体" pitchFamily="2" charset="-122"/>
                <a:ea typeface="宋体" pitchFamily="2" charset="-122"/>
              </a:rPr>
              <a:t>，</a:t>
            </a:r>
            <a:r>
              <a:rPr kumimoji="1" lang="zh-CN" altLang="en-US" sz="3600" b="1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何以异</a:t>
            </a:r>
            <a:r>
              <a:rPr kumimoji="1" lang="zh-CN" altLang="en-US" sz="3600" b="1" smtClean="0">
                <a:latin typeface="宋体" pitchFamily="2" charset="-122"/>
                <a:ea typeface="宋体" pitchFamily="2" charset="-122"/>
              </a:rPr>
              <a:t>？”</a:t>
            </a:r>
            <a:r>
              <a:rPr lang="en-US" altLang="zh-CN" sz="3600" b="1" smtClean="0">
                <a:latin typeface="宋体" pitchFamily="2" charset="-122"/>
                <a:ea typeface="宋体" pitchFamily="2" charset="-122"/>
              </a:rPr>
              <a:t> </a:t>
            </a:r>
            <a:endParaRPr lang="en-US" altLang="zh-CN" sz="3600" b="1" smtClean="0">
              <a:latin typeface="宋体" pitchFamily="2" charset="-122"/>
              <a:ea typeface="宋体" pitchFamily="2" charset="-122"/>
            </a:endParaRPr>
          </a:p>
          <a:p>
            <a:pPr>
              <a:lnSpc>
                <a:spcPts val="4500"/>
              </a:lnSpc>
            </a:pPr>
            <a:r>
              <a:rPr lang="en-US" altLang="zh-CN" sz="3600" b="1" smtClean="0">
                <a:latin typeface="宋体" pitchFamily="2" charset="-122"/>
                <a:ea typeface="宋体" pitchFamily="2" charset="-122"/>
              </a:rPr>
              <a:t>﹝</a:t>
            </a:r>
            <a:r>
              <a:rPr lang="zh-CN" altLang="en-US" sz="3600" b="1" smtClean="0">
                <a:latin typeface="宋体" pitchFamily="2" charset="-122"/>
                <a:ea typeface="宋体" pitchFamily="2" charset="-122"/>
              </a:rPr>
              <a:t>独何与</a:t>
            </a:r>
            <a:r>
              <a:rPr lang="en-US" altLang="zh-CN" sz="3600" b="1" smtClean="0">
                <a:latin typeface="宋体" pitchFamily="2" charset="-122"/>
                <a:ea typeface="宋体" pitchFamily="2" charset="-122"/>
              </a:rPr>
              <a:t>〕</a:t>
            </a:r>
            <a:r>
              <a:rPr lang="zh-CN" altLang="en-US" sz="3600" b="1" smtClean="0">
                <a:solidFill>
                  <a:srgbClr val="0000CC"/>
                </a:solidFill>
                <a:latin typeface="宋体" pitchFamily="2" charset="-122"/>
                <a:ea typeface="宋体" pitchFamily="2" charset="-122"/>
              </a:rPr>
              <a:t>却是为什么呢？独，偏偏、却。</a:t>
            </a:r>
            <a:br>
              <a:rPr lang="zh-CN" altLang="en-US" sz="3600" b="1" smtClean="0">
                <a:latin typeface="宋体" pitchFamily="2" charset="-122"/>
                <a:ea typeface="宋体" pitchFamily="2" charset="-122"/>
              </a:rPr>
            </a:br>
            <a:r>
              <a:rPr lang="en-US" altLang="zh-CN" sz="3600" b="1" smtClean="0">
                <a:latin typeface="宋体" pitchFamily="2" charset="-122"/>
                <a:ea typeface="宋体" pitchFamily="2" charset="-122"/>
              </a:rPr>
              <a:t>﹝</a:t>
            </a:r>
            <a:r>
              <a:rPr lang="zh-CN" altLang="en-US" sz="3600" b="1" smtClean="0">
                <a:latin typeface="宋体" pitchFamily="2" charset="-122"/>
                <a:ea typeface="宋体" pitchFamily="2" charset="-122"/>
              </a:rPr>
              <a:t>不见保</a:t>
            </a:r>
            <a:r>
              <a:rPr lang="en-US" altLang="zh-CN" sz="3600" b="1" smtClean="0">
                <a:latin typeface="宋体" pitchFamily="2" charset="-122"/>
                <a:ea typeface="宋体" pitchFamily="2" charset="-122"/>
              </a:rPr>
              <a:t>〕</a:t>
            </a:r>
            <a:r>
              <a:rPr lang="zh-CN" altLang="en-US" sz="3600" b="1" smtClean="0">
                <a:solidFill>
                  <a:srgbClr val="0000CC"/>
                </a:solidFill>
                <a:latin typeface="宋体" pitchFamily="2" charset="-122"/>
                <a:ea typeface="宋体" pitchFamily="2" charset="-122"/>
              </a:rPr>
              <a:t>没有受到爱护。见，表示被动。</a:t>
            </a:r>
            <a:br>
              <a:rPr lang="zh-CN" altLang="en-US" sz="3600" b="1" smtClean="0">
                <a:latin typeface="宋体" pitchFamily="2" charset="-122"/>
                <a:ea typeface="宋体" pitchFamily="2" charset="-122"/>
              </a:rPr>
            </a:br>
            <a:r>
              <a:rPr lang="en-US" altLang="zh-CN" sz="3600" b="1" smtClean="0">
                <a:latin typeface="宋体" pitchFamily="2" charset="-122"/>
                <a:ea typeface="宋体" pitchFamily="2" charset="-122"/>
              </a:rPr>
              <a:t>﹝</a:t>
            </a:r>
            <a:r>
              <a:rPr lang="zh-CN" altLang="en-US" sz="3600" b="1" smtClean="0">
                <a:latin typeface="宋体" pitchFamily="2" charset="-122"/>
                <a:ea typeface="宋体" pitchFamily="2" charset="-122"/>
              </a:rPr>
              <a:t>形</a:t>
            </a:r>
            <a:r>
              <a:rPr lang="en-US" altLang="zh-CN" sz="3600" b="1" smtClean="0">
                <a:latin typeface="宋体" pitchFamily="2" charset="-122"/>
                <a:ea typeface="宋体" pitchFamily="2" charset="-122"/>
              </a:rPr>
              <a:t>〕</a:t>
            </a:r>
            <a:r>
              <a:rPr lang="zh-CN" altLang="en-US" sz="3600" b="1" smtClean="0">
                <a:solidFill>
                  <a:srgbClr val="0000CC"/>
                </a:solidFill>
                <a:latin typeface="宋体" pitchFamily="2" charset="-122"/>
                <a:ea typeface="宋体" pitchFamily="2" charset="-122"/>
              </a:rPr>
              <a:t>表现。</a:t>
            </a:r>
            <a:br>
              <a:rPr lang="zh-CN" altLang="en-US" sz="3600" b="1" smtClean="0">
                <a:latin typeface="宋体" pitchFamily="2" charset="-122"/>
                <a:ea typeface="宋体" pitchFamily="2" charset="-122"/>
              </a:rPr>
            </a:br>
            <a:r>
              <a:rPr lang="en-US" altLang="zh-CN" sz="3600" b="1" smtClean="0">
                <a:latin typeface="宋体" pitchFamily="2" charset="-122"/>
                <a:ea typeface="宋体" pitchFamily="2" charset="-122"/>
              </a:rPr>
              <a:t>﹝</a:t>
            </a:r>
            <a:r>
              <a:rPr lang="zh-CN" altLang="en-US" sz="3600" b="1" smtClean="0">
                <a:latin typeface="宋体" pitchFamily="2" charset="-122"/>
                <a:ea typeface="宋体" pitchFamily="2" charset="-122"/>
              </a:rPr>
              <a:t>何以异</a:t>
            </a:r>
            <a:r>
              <a:rPr lang="en-US" altLang="zh-CN" sz="3600" b="1" smtClean="0">
                <a:latin typeface="宋体" pitchFamily="2" charset="-122"/>
                <a:ea typeface="宋体" pitchFamily="2" charset="-122"/>
              </a:rPr>
              <a:t>〕</a:t>
            </a:r>
            <a:r>
              <a:rPr lang="zh-CN" altLang="en-US" sz="3600" b="1" smtClean="0">
                <a:solidFill>
                  <a:srgbClr val="0000CC"/>
                </a:solidFill>
                <a:latin typeface="宋体" pitchFamily="2" charset="-122"/>
                <a:ea typeface="宋体" pitchFamily="2" charset="-122"/>
              </a:rPr>
              <a:t>怎么区分？何以，凭借什么 </a:t>
            </a:r>
            <a:br>
              <a:rPr lang="zh-CN" altLang="en-US" sz="3600" smtClean="0"/>
            </a:br>
            <a:endParaRPr kumimoji="1" lang="zh-CN" altLang="en-US" sz="3600" smtClean="0">
              <a:latin typeface="黑体" pitchFamily="49" charset="-122"/>
              <a:ea typeface="黑体" pitchFamily="49" charset="-122"/>
            </a:endParaRPr>
          </a:p>
          <a:p>
            <a:pPr>
              <a:lnSpc>
                <a:spcPct val="150000"/>
              </a:lnSpc>
            </a:pPr>
            <a:endParaRPr kumimoji="1" lang="en-US" altLang="zh-CN" sz="3600"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66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66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66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662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484094" y="681318"/>
            <a:ext cx="11241741" cy="3970318"/>
          </a:xfrm>
          <a:prstGeom prst="rect">
            <a:avLst/>
          </a:prstGeom>
          <a:solidFill>
            <a:srgbClr val="99CCFF"/>
          </a:solidFill>
          <a:ln w="9525">
            <a:solidFill>
              <a:schemeClr val="tx1"/>
            </a:solidFill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60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翻译</a:t>
            </a:r>
            <a:r>
              <a:rPr lang="zh-CN" altLang="en-US" sz="3600" smtClean="0">
                <a:solidFill>
                  <a:srgbClr val="CC0066"/>
                </a:solidFill>
                <a:latin typeface="宋体" pitchFamily="2" charset="-122"/>
                <a:ea typeface="宋体" pitchFamily="2" charset="-122"/>
              </a:rPr>
              <a:t>：</a:t>
            </a:r>
            <a:r>
              <a:rPr lang="zh-CN" altLang="en-US" sz="3600" smtClean="0">
                <a:latin typeface="宋体" pitchFamily="2" charset="-122"/>
                <a:ea typeface="宋体" pitchFamily="2" charset="-122"/>
              </a:rPr>
              <a:t> （孟子说：）“如今您的恩德足以推及禽兽，而老百姓却得不到您的功德，却是为什么呢？这样看来，举不起一根羽毛，是不用力气的缘故；看不见整车的柴草，是不用目力的缘故；老百姓没有受到爱护，是不肯布施恩德的缘故。所以，大王您不能以王道统一天下，是不肯干，而不是不能干。”</a:t>
            </a:r>
          </a:p>
          <a:p>
            <a:r>
              <a:rPr lang="zh-CN" altLang="en-US" sz="3600" smtClean="0">
                <a:latin typeface="宋体" pitchFamily="2" charset="-122"/>
                <a:ea typeface="宋体" pitchFamily="2" charset="-122"/>
              </a:rPr>
              <a:t>（齐宣王）说：“不肯干与不能干在表现上怎样区别？”</a:t>
            </a:r>
            <a:endParaRPr lang="zh-CN" altLang="en-US" sz="3600">
              <a:latin typeface="宋体" pitchFamily="2" charset="-122"/>
              <a:ea typeface="宋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6626" name="矩形 2"/>
          <p:cNvSpPr>
            <a:spLocks noChangeArrowheads="1"/>
          </p:cNvSpPr>
          <p:nvPr/>
        </p:nvSpPr>
        <p:spPr bwMode="auto">
          <a:xfrm>
            <a:off x="286871" y="117693"/>
            <a:ext cx="11606554" cy="553997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ts val="4500"/>
              </a:lnSpc>
            </a:pPr>
            <a:r>
              <a:rPr kumimoji="1" lang="zh-CN" altLang="en-US" sz="3200" b="1" smtClean="0">
                <a:latin typeface="宋体" pitchFamily="2" charset="-122"/>
                <a:ea typeface="宋体" pitchFamily="2" charset="-122"/>
              </a:rPr>
              <a:t>曰：“</a:t>
            </a:r>
            <a:r>
              <a:rPr kumimoji="1" lang="zh-CN" altLang="en-US" sz="3200" b="1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挟太山以超北海</a:t>
            </a:r>
            <a:r>
              <a:rPr kumimoji="1" lang="zh-CN" altLang="en-US" sz="3200" b="1" smtClean="0">
                <a:latin typeface="宋体" pitchFamily="2" charset="-122"/>
                <a:ea typeface="宋体" pitchFamily="2" charset="-122"/>
              </a:rPr>
              <a:t>，</a:t>
            </a:r>
            <a:r>
              <a:rPr kumimoji="1" lang="zh-CN" altLang="en-US" sz="3200" b="1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语</a:t>
            </a:r>
            <a:r>
              <a:rPr kumimoji="1" lang="zh-CN" altLang="en-US" sz="3200" b="1" smtClean="0">
                <a:latin typeface="宋体" pitchFamily="2" charset="-122"/>
                <a:ea typeface="宋体" pitchFamily="2" charset="-122"/>
              </a:rPr>
              <a:t>人曰：‘我不能。’是诚不能也。</a:t>
            </a:r>
            <a:r>
              <a:rPr kumimoji="1" lang="zh-CN" altLang="en-US" sz="3200" b="1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为长者折枝</a:t>
            </a:r>
            <a:r>
              <a:rPr kumimoji="1" lang="zh-CN" altLang="en-US" sz="3200" b="1" smtClean="0">
                <a:latin typeface="宋体" pitchFamily="2" charset="-122"/>
                <a:ea typeface="宋体" pitchFamily="2" charset="-122"/>
              </a:rPr>
              <a:t>，语人曰：‘我不能。’是不为也，非不能也。故王之不王，非挟太山以超北海之类也；王之不王，是折枝之类也。”</a:t>
            </a:r>
            <a:r>
              <a:rPr lang="zh-CN" altLang="en-US" sz="3200" b="1" smtClean="0">
                <a:latin typeface="宋体" pitchFamily="2" charset="-122"/>
                <a:ea typeface="宋体" pitchFamily="2" charset="-122"/>
              </a:rPr>
              <a:t> </a:t>
            </a:r>
            <a:endParaRPr lang="en-US" altLang="zh-CN" sz="3200" b="1" smtClean="0">
              <a:latin typeface="宋体" pitchFamily="2" charset="-122"/>
              <a:ea typeface="宋体" pitchFamily="2" charset="-122"/>
            </a:endParaRPr>
          </a:p>
          <a:p>
            <a:pPr>
              <a:lnSpc>
                <a:spcPts val="4500"/>
              </a:lnSpc>
            </a:pPr>
            <a:r>
              <a:rPr lang="en-US" altLang="zh-CN" sz="3200" b="1" smtClean="0">
                <a:latin typeface="宋体" pitchFamily="2" charset="-122"/>
                <a:ea typeface="宋体" pitchFamily="2" charset="-122"/>
              </a:rPr>
              <a:t>﹝</a:t>
            </a:r>
            <a:r>
              <a:rPr lang="zh-CN" altLang="en-US" sz="3200" b="1" smtClean="0">
                <a:latin typeface="宋体" pitchFamily="2" charset="-122"/>
                <a:ea typeface="宋体" pitchFamily="2" charset="-122"/>
              </a:rPr>
              <a:t>挟（ </a:t>
            </a:r>
            <a:r>
              <a:rPr lang="en-US" altLang="zh-CN" sz="3200" b="1" err="1" smtClean="0">
                <a:latin typeface="宋体" pitchFamily="2" charset="-122"/>
                <a:ea typeface="宋体" pitchFamily="2" charset="-122"/>
              </a:rPr>
              <a:t>xié</a:t>
            </a:r>
            <a:r>
              <a:rPr lang="zh-CN" altLang="en-US" sz="3200" b="1" smtClean="0">
                <a:latin typeface="宋体" pitchFamily="2" charset="-122"/>
                <a:ea typeface="宋体" pitchFamily="2" charset="-122"/>
              </a:rPr>
              <a:t>）太山以超北海</a:t>
            </a:r>
            <a:r>
              <a:rPr lang="en-US" altLang="zh-CN" sz="3200" b="1" smtClean="0">
                <a:latin typeface="宋体" pitchFamily="2" charset="-122"/>
                <a:ea typeface="宋体" pitchFamily="2" charset="-122"/>
              </a:rPr>
              <a:t>〕</a:t>
            </a:r>
            <a:r>
              <a:rPr lang="zh-CN" altLang="en-US" sz="3200" b="1" smtClean="0">
                <a:solidFill>
                  <a:srgbClr val="0000CC"/>
                </a:solidFill>
                <a:latin typeface="宋体" pitchFamily="2" charset="-122"/>
                <a:ea typeface="宋体" pitchFamily="2" charset="-122"/>
              </a:rPr>
              <a:t>挟着泰山跃过北海。</a:t>
            </a:r>
            <a:br>
              <a:rPr lang="zh-CN" altLang="en-US" sz="3200" b="1" smtClean="0">
                <a:latin typeface="宋体" pitchFamily="2" charset="-122"/>
                <a:ea typeface="宋体" pitchFamily="2" charset="-122"/>
              </a:rPr>
            </a:br>
            <a:r>
              <a:rPr lang="en-US" altLang="zh-CN" sz="3200" b="1" smtClean="0">
                <a:latin typeface="宋体" pitchFamily="2" charset="-122"/>
                <a:ea typeface="宋体" pitchFamily="2" charset="-122"/>
              </a:rPr>
              <a:t>﹝</a:t>
            </a:r>
            <a:r>
              <a:rPr lang="zh-CN" altLang="en-US" sz="3200" b="1" smtClean="0">
                <a:latin typeface="宋体" pitchFamily="2" charset="-122"/>
                <a:ea typeface="宋体" pitchFamily="2" charset="-122"/>
              </a:rPr>
              <a:t>语（ </a:t>
            </a:r>
            <a:r>
              <a:rPr lang="en-US" altLang="zh-CN" sz="3200" b="1" err="1" smtClean="0">
                <a:latin typeface="宋体" pitchFamily="2" charset="-122"/>
                <a:ea typeface="宋体" pitchFamily="2" charset="-122"/>
              </a:rPr>
              <a:t>yù</a:t>
            </a:r>
            <a:r>
              <a:rPr lang="zh-CN" altLang="en-US" sz="3200" b="1" smtClean="0">
                <a:latin typeface="宋体" pitchFamily="2" charset="-122"/>
                <a:ea typeface="宋体" pitchFamily="2" charset="-122"/>
              </a:rPr>
              <a:t>）</a:t>
            </a:r>
            <a:r>
              <a:rPr lang="en-US" altLang="zh-CN" sz="3200" b="1" smtClean="0">
                <a:latin typeface="宋体" pitchFamily="2" charset="-122"/>
                <a:ea typeface="宋体" pitchFamily="2" charset="-122"/>
              </a:rPr>
              <a:t>〕</a:t>
            </a:r>
            <a:r>
              <a:rPr lang="zh-CN" altLang="en-US" sz="3200" b="1" smtClean="0">
                <a:solidFill>
                  <a:srgbClr val="0000CC"/>
                </a:solidFill>
                <a:latin typeface="宋体" pitchFamily="2" charset="-122"/>
                <a:ea typeface="宋体" pitchFamily="2" charset="-122"/>
              </a:rPr>
              <a:t>告诉。</a:t>
            </a:r>
            <a:br>
              <a:rPr lang="zh-CN" altLang="en-US" sz="3200" b="1" smtClean="0">
                <a:latin typeface="宋体" pitchFamily="2" charset="-122"/>
                <a:ea typeface="宋体" pitchFamily="2" charset="-122"/>
              </a:rPr>
            </a:br>
            <a:r>
              <a:rPr lang="en-US" altLang="zh-CN" sz="3200" b="1" smtClean="0">
                <a:latin typeface="宋体" pitchFamily="2" charset="-122"/>
                <a:ea typeface="宋体" pitchFamily="2" charset="-122"/>
              </a:rPr>
              <a:t>﹝</a:t>
            </a:r>
            <a:r>
              <a:rPr lang="zh-CN" altLang="en-US" sz="3200" b="1" smtClean="0">
                <a:latin typeface="宋体" pitchFamily="2" charset="-122"/>
                <a:ea typeface="宋体" pitchFamily="2" charset="-122"/>
              </a:rPr>
              <a:t>为长者折枝</a:t>
            </a:r>
            <a:r>
              <a:rPr lang="en-US" altLang="zh-CN" sz="3200" b="1" smtClean="0">
                <a:latin typeface="宋体" pitchFamily="2" charset="-122"/>
                <a:ea typeface="宋体" pitchFamily="2" charset="-122"/>
              </a:rPr>
              <a:t>〕</a:t>
            </a:r>
            <a:r>
              <a:rPr lang="zh-CN" altLang="en-US" sz="3200" b="1" smtClean="0">
                <a:solidFill>
                  <a:srgbClr val="0000CC"/>
                </a:solidFill>
                <a:latin typeface="宋体" pitchFamily="2" charset="-122"/>
                <a:ea typeface="宋体" pitchFamily="2" charset="-122"/>
              </a:rPr>
              <a:t>为长者按摩肢体。枝，同“肢”，肢体。一说折枝即折取树枝。均喻指常人不难办到的事情。 </a:t>
            </a:r>
            <a:br>
              <a:rPr lang="zh-CN" altLang="en-US" sz="3200" b="1" smtClean="0">
                <a:latin typeface="宋体" pitchFamily="2" charset="-122"/>
                <a:ea typeface="宋体" pitchFamily="2" charset="-122"/>
              </a:rPr>
            </a:br>
            <a:endParaRPr kumimoji="1" lang="zh-CN" altLang="en-US" sz="3200" b="1" smtClean="0">
              <a:latin typeface="宋体" pitchFamily="2" charset="-122"/>
              <a:ea typeface="宋体" pitchFamily="2" charset="-122"/>
            </a:endParaRPr>
          </a:p>
          <a:p>
            <a:pPr>
              <a:lnSpc>
                <a:spcPct val="150000"/>
              </a:lnSpc>
            </a:pPr>
            <a:endParaRPr kumimoji="1" lang="en-US" altLang="zh-CN" sz="360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8" name="矩形 17"/>
          <p:cNvSpPr>
            <a:spLocks noChangeArrowheads="1"/>
          </p:cNvSpPr>
          <p:nvPr/>
        </p:nvSpPr>
        <p:spPr bwMode="auto">
          <a:xfrm>
            <a:off x="334434" y="4303455"/>
            <a:ext cx="11857566" cy="2554545"/>
          </a:xfrm>
          <a:prstGeom prst="rect">
            <a:avLst/>
          </a:prstGeom>
          <a:solidFill>
            <a:srgbClr val="99CCFF"/>
          </a:solidFill>
          <a:ln w="9525">
            <a:solidFill>
              <a:schemeClr val="tx1"/>
            </a:solidFill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翻译</a:t>
            </a:r>
            <a:r>
              <a:rPr lang="zh-CN" altLang="en-US" sz="3200" b="1" smtClean="0">
                <a:solidFill>
                  <a:srgbClr val="CC0066"/>
                </a:solidFill>
                <a:latin typeface="宋体" pitchFamily="2" charset="-122"/>
                <a:ea typeface="宋体" pitchFamily="2" charset="-122"/>
              </a:rPr>
              <a:t>：</a:t>
            </a:r>
            <a:r>
              <a:rPr lang="zh-CN" altLang="en-US" sz="3200" b="1" smtClean="0">
                <a:latin typeface="宋体" pitchFamily="2" charset="-122"/>
                <a:ea typeface="宋体" pitchFamily="2" charset="-122"/>
              </a:rPr>
              <a:t> （（孟子）说：“（用胳膊）挟着泰山去跳过渤海，告诉别人说：‘我做不到。’这确实是做不到。向老者折腰行鞠躬礼，告诉别人说：‘我做不到。’这是不肯做，而不是不能做。大王所以不能统一天下，不属于（用胳膊）挟泰山去跳过渤海这一类的事；大王不能统一天下，属于向老者折腰行鞠躬礼一类的事。</a:t>
            </a:r>
            <a:endParaRPr lang="zh-CN" altLang="en-US" sz="3200" b="1">
              <a:latin typeface="宋体" pitchFamily="2" charset="-122"/>
              <a:ea typeface="宋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66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66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  <p:cond evt="onBegin" delay="0">
                          <p:tn val="10"/>
                        </p:cond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6626" name="矩形 2"/>
          <p:cNvSpPr>
            <a:spLocks noChangeArrowheads="1"/>
          </p:cNvSpPr>
          <p:nvPr/>
        </p:nvSpPr>
        <p:spPr bwMode="auto">
          <a:xfrm>
            <a:off x="358588" y="117693"/>
            <a:ext cx="11618259" cy="75943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ts val="4500"/>
              </a:lnSpc>
            </a:pPr>
            <a:r>
              <a:rPr kumimoji="1" lang="zh-CN" altLang="en-US" sz="3600" smtClean="0">
                <a:latin typeface="黑体" pitchFamily="49" charset="-122"/>
                <a:ea typeface="黑体" pitchFamily="49" charset="-122"/>
              </a:rPr>
              <a:t>“</a:t>
            </a:r>
            <a:r>
              <a:rPr kumimoji="1" lang="zh-CN" altLang="en-US" sz="3200" b="1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老</a:t>
            </a:r>
            <a:r>
              <a:rPr kumimoji="1" lang="zh-CN" altLang="en-US" sz="3200" b="1" smtClean="0">
                <a:latin typeface="宋体" pitchFamily="2" charset="-122"/>
                <a:ea typeface="宋体" pitchFamily="2" charset="-122"/>
              </a:rPr>
              <a:t>吾</a:t>
            </a:r>
            <a:r>
              <a:rPr kumimoji="1" lang="zh-CN" altLang="en-US" sz="3200" b="1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老</a:t>
            </a:r>
            <a:r>
              <a:rPr kumimoji="1" lang="zh-CN" altLang="en-US" sz="3200" b="1" smtClean="0">
                <a:latin typeface="宋体" pitchFamily="2" charset="-122"/>
                <a:ea typeface="宋体" pitchFamily="2" charset="-122"/>
              </a:rPr>
              <a:t>，以及人之老；</a:t>
            </a:r>
            <a:r>
              <a:rPr kumimoji="1" lang="zh-CN" altLang="en-US" sz="3200" b="1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幼</a:t>
            </a:r>
            <a:r>
              <a:rPr kumimoji="1" lang="zh-CN" altLang="en-US" sz="3200" b="1" smtClean="0">
                <a:latin typeface="宋体" pitchFamily="2" charset="-122"/>
                <a:ea typeface="宋体" pitchFamily="2" charset="-122"/>
              </a:rPr>
              <a:t>吾</a:t>
            </a:r>
            <a:r>
              <a:rPr kumimoji="1" lang="zh-CN" altLang="en-US" sz="3200" b="1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幼</a:t>
            </a:r>
            <a:r>
              <a:rPr kumimoji="1" lang="zh-CN" altLang="en-US" sz="3200" b="1" smtClean="0">
                <a:latin typeface="宋体" pitchFamily="2" charset="-122"/>
                <a:ea typeface="宋体" pitchFamily="2" charset="-122"/>
              </a:rPr>
              <a:t>，以及人之幼；天下可运于掌。诗云：‘</a:t>
            </a:r>
            <a:r>
              <a:rPr kumimoji="1" lang="zh-CN" altLang="en-US" sz="3200" b="1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刑</a:t>
            </a:r>
            <a:r>
              <a:rPr kumimoji="1" lang="zh-CN" altLang="en-US" sz="3200" b="1" smtClean="0">
                <a:latin typeface="宋体" pitchFamily="2" charset="-122"/>
                <a:ea typeface="宋体" pitchFamily="2" charset="-122"/>
              </a:rPr>
              <a:t>于</a:t>
            </a:r>
            <a:r>
              <a:rPr kumimoji="1" lang="zh-CN" altLang="en-US" sz="3200" b="1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寡妻</a:t>
            </a:r>
            <a:r>
              <a:rPr kumimoji="1" lang="zh-CN" altLang="en-US" sz="3200" b="1" smtClean="0">
                <a:latin typeface="宋体" pitchFamily="2" charset="-122"/>
                <a:ea typeface="宋体" pitchFamily="2" charset="-122"/>
              </a:rPr>
              <a:t>，至于兄弟，以</a:t>
            </a:r>
            <a:r>
              <a:rPr kumimoji="1" lang="zh-CN" altLang="en-US" sz="3200" b="1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御</a:t>
            </a:r>
            <a:r>
              <a:rPr kumimoji="1" lang="zh-CN" altLang="en-US" sz="3200" b="1" smtClean="0">
                <a:latin typeface="宋体" pitchFamily="2" charset="-122"/>
                <a:ea typeface="宋体" pitchFamily="2" charset="-122"/>
              </a:rPr>
              <a:t>于家邦。’言举斯心加诸彼而已。故推恩足以保四海，不推恩无以保妻子。</a:t>
            </a:r>
            <a:endParaRPr kumimoji="1" lang="en-US" altLang="zh-CN" sz="3200" b="1" smtClean="0">
              <a:latin typeface="宋体" pitchFamily="2" charset="-122"/>
              <a:ea typeface="宋体" pitchFamily="2" charset="-122"/>
            </a:endParaRPr>
          </a:p>
          <a:p>
            <a:pPr>
              <a:lnSpc>
                <a:spcPts val="4500"/>
              </a:lnSpc>
            </a:pPr>
            <a:r>
              <a:rPr lang="en-US" altLang="zh-CN" sz="3200" b="1" smtClean="0">
                <a:latin typeface="宋体" pitchFamily="2" charset="-122"/>
                <a:ea typeface="宋体" pitchFamily="2" charset="-122"/>
              </a:rPr>
              <a:t>﹝</a:t>
            </a:r>
            <a:r>
              <a:rPr lang="zh-CN" altLang="en-US" sz="3200" b="1" smtClean="0">
                <a:latin typeface="宋体" pitchFamily="2" charset="-122"/>
                <a:ea typeface="宋体" pitchFamily="2" charset="-122"/>
              </a:rPr>
              <a:t>老吾老，以及人之老；幼吾幼，以及人之幼</a:t>
            </a:r>
            <a:r>
              <a:rPr lang="en-US" altLang="zh-CN" sz="3200" b="1" smtClean="0">
                <a:latin typeface="宋体" pitchFamily="2" charset="-122"/>
                <a:ea typeface="宋体" pitchFamily="2" charset="-122"/>
              </a:rPr>
              <a:t>〕</a:t>
            </a:r>
            <a:r>
              <a:rPr lang="zh-CN" altLang="en-US" sz="3200" b="1" smtClean="0">
                <a:solidFill>
                  <a:srgbClr val="0000CC"/>
                </a:solidFill>
                <a:latin typeface="宋体" pitchFamily="2" charset="-122"/>
                <a:ea typeface="宋体" pitchFamily="2" charset="-122"/>
              </a:rPr>
              <a:t>老，敬爱，后面两个“老”指老人。幼，爱护，后面两个“幼”指小孩。</a:t>
            </a:r>
            <a:br>
              <a:rPr lang="zh-CN" altLang="en-US" sz="3200" b="1" smtClean="0">
                <a:latin typeface="宋体" pitchFamily="2" charset="-122"/>
                <a:ea typeface="宋体" pitchFamily="2" charset="-122"/>
              </a:rPr>
            </a:br>
            <a:r>
              <a:rPr lang="en-US" altLang="zh-CN" sz="3200" b="1" smtClean="0">
                <a:latin typeface="宋体" pitchFamily="2" charset="-122"/>
                <a:ea typeface="宋体" pitchFamily="2" charset="-122"/>
              </a:rPr>
              <a:t>﹝</a:t>
            </a:r>
            <a:r>
              <a:rPr lang="zh-CN" altLang="en-US" sz="3200" b="1" smtClean="0">
                <a:latin typeface="宋体" pitchFamily="2" charset="-122"/>
                <a:ea typeface="宋体" pitchFamily="2" charset="-122"/>
              </a:rPr>
              <a:t>天下可运于掌</a:t>
            </a:r>
            <a:r>
              <a:rPr lang="en-US" altLang="zh-CN" sz="3200" b="1" smtClean="0">
                <a:latin typeface="宋体" pitchFamily="2" charset="-122"/>
                <a:ea typeface="宋体" pitchFamily="2" charset="-122"/>
              </a:rPr>
              <a:t>〕</a:t>
            </a:r>
            <a:r>
              <a:rPr lang="zh-CN" altLang="en-US" sz="3200" b="1" smtClean="0">
                <a:solidFill>
                  <a:srgbClr val="0000CC"/>
                </a:solidFill>
                <a:latin typeface="宋体" pitchFamily="2" charset="-122"/>
                <a:ea typeface="宋体" pitchFamily="2" charset="-122"/>
              </a:rPr>
              <a:t>天下可以在手掌上转动。比喻天下很容易治理。</a:t>
            </a:r>
            <a:br>
              <a:rPr lang="zh-CN" altLang="en-US" sz="3200" b="1" smtClean="0">
                <a:latin typeface="宋体" pitchFamily="2" charset="-122"/>
                <a:ea typeface="宋体" pitchFamily="2" charset="-122"/>
              </a:rPr>
            </a:br>
            <a:r>
              <a:rPr lang="en-US" altLang="zh-CN" sz="3200" b="1" smtClean="0">
                <a:latin typeface="宋体" pitchFamily="2" charset="-122"/>
                <a:ea typeface="宋体" pitchFamily="2" charset="-122"/>
              </a:rPr>
              <a:t>﹝</a:t>
            </a:r>
            <a:r>
              <a:rPr lang="zh-CN" altLang="en-US" sz="3200" b="1" smtClean="0">
                <a:latin typeface="宋体" pitchFamily="2" charset="-122"/>
                <a:ea typeface="宋体" pitchFamily="2" charset="-122"/>
              </a:rPr>
              <a:t>刑于寡妻，至于兄弟，以御于家邦</a:t>
            </a:r>
            <a:r>
              <a:rPr lang="en-US" altLang="zh-CN" sz="3200" b="1" smtClean="0">
                <a:latin typeface="宋体" pitchFamily="2" charset="-122"/>
                <a:ea typeface="宋体" pitchFamily="2" charset="-122"/>
              </a:rPr>
              <a:t>〕</a:t>
            </a:r>
            <a:r>
              <a:rPr lang="zh-CN" altLang="en-US" sz="3200" b="1" smtClean="0">
                <a:latin typeface="宋体" pitchFamily="2" charset="-122"/>
                <a:ea typeface="宋体" pitchFamily="2" charset="-122"/>
              </a:rPr>
              <a:t>意思是给自己的妻子做榜样，推广到兄弟，进而治理好一家一国。</a:t>
            </a:r>
            <a:r>
              <a:rPr lang="zh-CN" altLang="en-US" sz="3200" b="1" smtClean="0">
                <a:solidFill>
                  <a:srgbClr val="0000CC"/>
                </a:solidFill>
                <a:latin typeface="宋体" pitchFamily="2" charset="-122"/>
                <a:ea typeface="宋体" pitchFamily="2" charset="-122"/>
              </a:rPr>
              <a:t>刑，同“型”，</a:t>
            </a:r>
            <a:br>
              <a:rPr lang="zh-CN" altLang="en-US" sz="3200" b="1" smtClean="0">
                <a:solidFill>
                  <a:srgbClr val="0000CC"/>
                </a:solidFill>
                <a:latin typeface="宋体" pitchFamily="2" charset="-122"/>
                <a:ea typeface="宋体" pitchFamily="2" charset="-122"/>
              </a:rPr>
            </a:br>
            <a:r>
              <a:rPr lang="zh-CN" altLang="en-US" sz="3200" b="1" smtClean="0">
                <a:solidFill>
                  <a:srgbClr val="0000CC"/>
                </a:solidFill>
                <a:latin typeface="宋体" pitchFamily="2" charset="-122"/>
                <a:ea typeface="宋体" pitchFamily="2" charset="-122"/>
              </a:rPr>
              <a:t>典范、榜样，这里用作动词，做榜样。寡妻，正妻，一说为贤妻。御，治理。 </a:t>
            </a:r>
            <a:endParaRPr lang="en-US" altLang="zh-CN" sz="3200" b="1" smtClean="0">
              <a:solidFill>
                <a:srgbClr val="0000CC"/>
              </a:solidFill>
              <a:latin typeface="宋体" pitchFamily="2" charset="-122"/>
              <a:ea typeface="宋体" pitchFamily="2" charset="-122"/>
            </a:endParaRPr>
          </a:p>
          <a:p>
            <a:pPr>
              <a:lnSpc>
                <a:spcPts val="4500"/>
              </a:lnSpc>
            </a:pPr>
            <a:r>
              <a:rPr lang="en-US" altLang="zh-CN" sz="3200" b="1" smtClean="0">
                <a:latin typeface="宋体" pitchFamily="2" charset="-122"/>
                <a:ea typeface="宋体" pitchFamily="2" charset="-122"/>
              </a:rPr>
              <a:t>﹝</a:t>
            </a:r>
            <a:r>
              <a:rPr lang="zh-CN" altLang="en-US" sz="3200" b="1" smtClean="0">
                <a:latin typeface="宋体" pitchFamily="2" charset="-122"/>
                <a:ea typeface="宋体" pitchFamily="2" charset="-122"/>
              </a:rPr>
              <a:t>言举斯心加诸彼而已</a:t>
            </a:r>
            <a:r>
              <a:rPr lang="en-US" altLang="zh-CN" sz="3200" b="1" smtClean="0">
                <a:latin typeface="宋体" pitchFamily="2" charset="-122"/>
                <a:ea typeface="宋体" pitchFamily="2" charset="-122"/>
              </a:rPr>
              <a:t>〕</a:t>
            </a:r>
            <a:r>
              <a:rPr lang="zh-CN" altLang="en-US" sz="3200" b="1" smtClean="0">
                <a:solidFill>
                  <a:srgbClr val="0000CC"/>
                </a:solidFill>
                <a:latin typeface="宋体" pitchFamily="2" charset="-122"/>
                <a:ea typeface="宋体" pitchFamily="2" charset="-122"/>
              </a:rPr>
              <a:t>这是说拿这样的心加到别人身上罢了 </a:t>
            </a:r>
            <a:br>
              <a:rPr lang="zh-CN" altLang="en-US" sz="3200" b="1" smtClean="0">
                <a:solidFill>
                  <a:srgbClr val="0000CC"/>
                </a:solidFill>
                <a:latin typeface="宋体" pitchFamily="2" charset="-122"/>
                <a:ea typeface="宋体" pitchFamily="2" charset="-122"/>
              </a:rPr>
            </a:br>
            <a:br>
              <a:rPr lang="zh-CN" altLang="en-US" sz="3200" b="1" smtClean="0">
                <a:latin typeface="宋体" pitchFamily="2" charset="-122"/>
                <a:ea typeface="宋体" pitchFamily="2" charset="-122"/>
              </a:rPr>
            </a:br>
            <a:endParaRPr kumimoji="1" lang="en-US" altLang="zh-CN" sz="3200" b="1">
              <a:latin typeface="宋体" pitchFamily="2" charset="-122"/>
              <a:ea typeface="宋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66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66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66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6626" name="矩形 2"/>
          <p:cNvSpPr>
            <a:spLocks noChangeArrowheads="1"/>
          </p:cNvSpPr>
          <p:nvPr/>
        </p:nvSpPr>
        <p:spPr bwMode="auto">
          <a:xfrm>
            <a:off x="562909" y="117693"/>
            <a:ext cx="11330516" cy="695094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ts val="4500"/>
              </a:lnSpc>
            </a:pPr>
            <a:r>
              <a:rPr kumimoji="1" lang="zh-CN" altLang="en-US" sz="3600" b="1" smtClean="0">
                <a:latin typeface="宋体" pitchFamily="2" charset="-122"/>
                <a:ea typeface="宋体" pitchFamily="2" charset="-122"/>
              </a:rPr>
              <a:t>“故推恩足以保四海，不推恩无以保妻子。古之人所以大过人者，无他焉，善推其所为而已矣！今恩足以及禽兽，而功不至于百姓者，独何与？</a:t>
            </a:r>
            <a:r>
              <a:rPr kumimoji="1" lang="zh-CN" altLang="en-US" sz="3600" b="1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权</a:t>
            </a:r>
            <a:r>
              <a:rPr kumimoji="1" lang="zh-CN" altLang="en-US" sz="3600" b="1" smtClean="0">
                <a:latin typeface="宋体" pitchFamily="2" charset="-122"/>
                <a:ea typeface="宋体" pitchFamily="2" charset="-122"/>
              </a:rPr>
              <a:t>，然后知轻重；</a:t>
            </a:r>
            <a:r>
              <a:rPr kumimoji="1" lang="zh-CN" altLang="en-US" sz="3600" b="1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度</a:t>
            </a:r>
            <a:r>
              <a:rPr kumimoji="1" lang="zh-CN" altLang="en-US" sz="3600" b="1" smtClean="0">
                <a:latin typeface="宋体" pitchFamily="2" charset="-122"/>
                <a:ea typeface="宋体" pitchFamily="2" charset="-122"/>
              </a:rPr>
              <a:t>，然后知长短。物皆然，心为甚。王请度之。</a:t>
            </a:r>
            <a:endParaRPr kumimoji="1" lang="en-US" altLang="zh-CN" sz="3600" b="1" smtClean="0">
              <a:latin typeface="宋体" pitchFamily="2" charset="-122"/>
              <a:ea typeface="宋体" pitchFamily="2" charset="-122"/>
            </a:endParaRPr>
          </a:p>
          <a:p>
            <a:pPr>
              <a:lnSpc>
                <a:spcPts val="4500"/>
              </a:lnSpc>
            </a:pPr>
            <a:r>
              <a:rPr kumimoji="1" lang="en-US" altLang="zh-CN" sz="3600" b="1" smtClean="0">
                <a:latin typeface="宋体" pitchFamily="2" charset="-122"/>
                <a:ea typeface="宋体" pitchFamily="2" charset="-122"/>
              </a:rPr>
              <a:t>“</a:t>
            </a:r>
            <a:r>
              <a:rPr kumimoji="1" lang="zh-CN" altLang="en-US" sz="3600" b="1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抑</a:t>
            </a:r>
            <a:r>
              <a:rPr kumimoji="1" lang="zh-CN" altLang="en-US" sz="3600" b="1" smtClean="0">
                <a:latin typeface="宋体" pitchFamily="2" charset="-122"/>
                <a:ea typeface="宋体" pitchFamily="2" charset="-122"/>
              </a:rPr>
              <a:t>王兴甲兵，</a:t>
            </a:r>
            <a:r>
              <a:rPr kumimoji="1" lang="zh-CN" altLang="en-US" sz="3600" b="1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危士臣</a:t>
            </a:r>
            <a:r>
              <a:rPr kumimoji="1" lang="zh-CN" altLang="en-US" sz="3600" b="1" smtClean="0">
                <a:latin typeface="宋体" pitchFamily="2" charset="-122"/>
                <a:ea typeface="宋体" pitchFamily="2" charset="-122"/>
              </a:rPr>
              <a:t>，</a:t>
            </a:r>
            <a:r>
              <a:rPr kumimoji="1" lang="zh-CN" altLang="en-US" sz="3600" b="1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构怨</a:t>
            </a:r>
            <a:r>
              <a:rPr kumimoji="1" lang="zh-CN" altLang="en-US" sz="3600" b="1" smtClean="0">
                <a:latin typeface="宋体" pitchFamily="2" charset="-122"/>
                <a:ea typeface="宋体" pitchFamily="2" charset="-122"/>
              </a:rPr>
              <a:t>于诸侯，然后</a:t>
            </a:r>
            <a:r>
              <a:rPr kumimoji="1" lang="zh-CN" altLang="en-US" sz="3600" b="1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快于心</a:t>
            </a:r>
            <a:r>
              <a:rPr kumimoji="1" lang="zh-CN" altLang="en-US" sz="3600" b="1" smtClean="0">
                <a:latin typeface="宋体" pitchFamily="2" charset="-122"/>
                <a:ea typeface="宋体" pitchFamily="2" charset="-122"/>
              </a:rPr>
              <a:t>与？</a:t>
            </a:r>
            <a:r>
              <a:rPr kumimoji="1" lang="en-US" altLang="zh-CN" sz="3600" b="1" smtClean="0">
                <a:latin typeface="宋体" pitchFamily="2" charset="-122"/>
                <a:ea typeface="宋体" pitchFamily="2" charset="-122"/>
              </a:rPr>
              <a:t>”</a:t>
            </a:r>
          </a:p>
          <a:p>
            <a:pPr>
              <a:lnSpc>
                <a:spcPts val="4500"/>
              </a:lnSpc>
            </a:pPr>
            <a:r>
              <a:rPr kumimoji="1" lang="en-US" altLang="zh-CN" sz="3600" b="1" smtClean="0">
                <a:latin typeface="宋体" pitchFamily="2" charset="-122"/>
                <a:ea typeface="宋体" pitchFamily="2" charset="-122"/>
              </a:rPr>
              <a:t>﹝</a:t>
            </a:r>
            <a:r>
              <a:rPr kumimoji="1" lang="zh-CN" altLang="en-US" sz="3600" b="1" smtClean="0">
                <a:latin typeface="宋体" pitchFamily="2" charset="-122"/>
                <a:ea typeface="宋体" pitchFamily="2" charset="-122"/>
              </a:rPr>
              <a:t>权</a:t>
            </a:r>
            <a:r>
              <a:rPr kumimoji="1" lang="en-US" altLang="zh-CN" sz="3600" b="1" smtClean="0">
                <a:latin typeface="宋体" pitchFamily="2" charset="-122"/>
                <a:ea typeface="宋体" pitchFamily="2" charset="-122"/>
              </a:rPr>
              <a:t>〕</a:t>
            </a:r>
            <a:r>
              <a:rPr kumimoji="1" lang="zh-CN" altLang="en-US" sz="3600" b="1" smtClean="0">
                <a:solidFill>
                  <a:srgbClr val="0000CC"/>
                </a:solidFill>
                <a:latin typeface="宋体" pitchFamily="2" charset="-122"/>
                <a:ea typeface="宋体" pitchFamily="2" charset="-122"/>
              </a:rPr>
              <a:t>称重</a:t>
            </a:r>
            <a:r>
              <a:rPr kumimoji="1" lang="zh-CN" altLang="en-US" sz="3600" b="1" smtClean="0">
                <a:latin typeface="宋体" pitchFamily="2" charset="-122"/>
                <a:ea typeface="宋体" pitchFamily="2" charset="-122"/>
              </a:rPr>
              <a:t>。</a:t>
            </a:r>
            <a:br>
              <a:rPr kumimoji="1" lang="zh-CN" altLang="en-US" sz="3600" b="1" smtClean="0">
                <a:latin typeface="宋体" pitchFamily="2" charset="-122"/>
                <a:ea typeface="宋体" pitchFamily="2" charset="-122"/>
              </a:rPr>
            </a:br>
            <a:r>
              <a:rPr kumimoji="1" lang="en-US" altLang="zh-CN" sz="3600" b="1" smtClean="0">
                <a:latin typeface="宋体" pitchFamily="2" charset="-122"/>
                <a:ea typeface="宋体" pitchFamily="2" charset="-122"/>
              </a:rPr>
              <a:t>﹝</a:t>
            </a:r>
            <a:r>
              <a:rPr kumimoji="1" lang="zh-CN" altLang="en-US" sz="3600" b="1" smtClean="0">
                <a:latin typeface="宋体" pitchFamily="2" charset="-122"/>
                <a:ea typeface="宋体" pitchFamily="2" charset="-122"/>
              </a:rPr>
              <a:t>度（ </a:t>
            </a:r>
            <a:r>
              <a:rPr kumimoji="1" lang="en-US" altLang="zh-CN" sz="3600" b="1" err="1" smtClean="0">
                <a:latin typeface="宋体" pitchFamily="2" charset="-122"/>
                <a:ea typeface="宋体" pitchFamily="2" charset="-122"/>
              </a:rPr>
              <a:t>duó</a:t>
            </a:r>
            <a:r>
              <a:rPr kumimoji="1" lang="zh-CN" altLang="en-US" sz="3600" b="1" smtClean="0">
                <a:latin typeface="宋体" pitchFamily="2" charset="-122"/>
                <a:ea typeface="宋体" pitchFamily="2" charset="-122"/>
              </a:rPr>
              <a:t>）</a:t>
            </a:r>
            <a:r>
              <a:rPr kumimoji="1" lang="en-US" altLang="zh-CN" sz="3600" b="1" smtClean="0">
                <a:latin typeface="宋体" pitchFamily="2" charset="-122"/>
                <a:ea typeface="宋体" pitchFamily="2" charset="-122"/>
              </a:rPr>
              <a:t>〕</a:t>
            </a:r>
            <a:r>
              <a:rPr kumimoji="1" lang="zh-CN" altLang="en-US" sz="3600" b="1" smtClean="0">
                <a:solidFill>
                  <a:srgbClr val="0000CC"/>
                </a:solidFill>
                <a:latin typeface="宋体" pitchFamily="2" charset="-122"/>
                <a:ea typeface="宋体" pitchFamily="2" charset="-122"/>
              </a:rPr>
              <a:t>计量长短。</a:t>
            </a:r>
            <a:br>
              <a:rPr kumimoji="1" lang="zh-CN" altLang="en-US" sz="3600" b="1" smtClean="0">
                <a:latin typeface="宋体" pitchFamily="2" charset="-122"/>
                <a:ea typeface="宋体" pitchFamily="2" charset="-122"/>
              </a:rPr>
            </a:br>
            <a:r>
              <a:rPr kumimoji="1" lang="en-US" altLang="zh-CN" sz="3600" b="1" smtClean="0">
                <a:latin typeface="宋体" pitchFamily="2" charset="-122"/>
                <a:ea typeface="宋体" pitchFamily="2" charset="-122"/>
              </a:rPr>
              <a:t>﹝</a:t>
            </a:r>
            <a:r>
              <a:rPr kumimoji="1" lang="zh-CN" altLang="en-US" sz="3600" b="1" smtClean="0">
                <a:latin typeface="宋体" pitchFamily="2" charset="-122"/>
                <a:ea typeface="宋体" pitchFamily="2" charset="-122"/>
              </a:rPr>
              <a:t>抑</a:t>
            </a:r>
            <a:r>
              <a:rPr kumimoji="1" lang="en-US" altLang="zh-CN" sz="3600" b="1" smtClean="0">
                <a:latin typeface="宋体" pitchFamily="2" charset="-122"/>
                <a:ea typeface="宋体" pitchFamily="2" charset="-122"/>
              </a:rPr>
              <a:t>〕</a:t>
            </a:r>
            <a:r>
              <a:rPr kumimoji="1" lang="zh-CN" altLang="en-US" sz="3600" b="1" smtClean="0">
                <a:solidFill>
                  <a:srgbClr val="0000CC"/>
                </a:solidFill>
                <a:latin typeface="宋体" pitchFamily="2" charset="-122"/>
                <a:ea typeface="宋体" pitchFamily="2" charset="-122"/>
              </a:rPr>
              <a:t>表示选择，相当于“还是”</a:t>
            </a:r>
            <a:r>
              <a:rPr kumimoji="1" lang="zh-CN" altLang="en-US" sz="3600" b="1" smtClean="0">
                <a:latin typeface="宋体" pitchFamily="2" charset="-122"/>
                <a:ea typeface="宋体" pitchFamily="2" charset="-122"/>
              </a:rPr>
              <a:t>。</a:t>
            </a:r>
            <a:br>
              <a:rPr kumimoji="1" lang="zh-CN" altLang="en-US" sz="3600" b="1" smtClean="0">
                <a:latin typeface="宋体" pitchFamily="2" charset="-122"/>
                <a:ea typeface="宋体" pitchFamily="2" charset="-122"/>
              </a:rPr>
            </a:br>
            <a:r>
              <a:rPr kumimoji="1" lang="en-US" altLang="zh-CN" sz="3600" b="1" smtClean="0">
                <a:latin typeface="宋体" pitchFamily="2" charset="-122"/>
                <a:ea typeface="宋体" pitchFamily="2" charset="-122"/>
              </a:rPr>
              <a:t>﹝</a:t>
            </a:r>
            <a:r>
              <a:rPr kumimoji="1" lang="zh-CN" altLang="en-US" sz="3600" b="1" smtClean="0">
                <a:latin typeface="宋体" pitchFamily="2" charset="-122"/>
                <a:ea typeface="宋体" pitchFamily="2" charset="-122"/>
              </a:rPr>
              <a:t>危士臣</a:t>
            </a:r>
            <a:r>
              <a:rPr kumimoji="1" lang="en-US" altLang="zh-CN" sz="3600" b="1" smtClean="0">
                <a:latin typeface="宋体" pitchFamily="2" charset="-122"/>
                <a:ea typeface="宋体" pitchFamily="2" charset="-122"/>
              </a:rPr>
              <a:t>〕</a:t>
            </a:r>
            <a:r>
              <a:rPr kumimoji="1" lang="zh-CN" altLang="en-US" sz="3600" b="1" smtClean="0">
                <a:solidFill>
                  <a:srgbClr val="0000CC"/>
                </a:solidFill>
                <a:latin typeface="宋体" pitchFamily="2" charset="-122"/>
                <a:ea typeface="宋体" pitchFamily="2" charset="-122"/>
              </a:rPr>
              <a:t>使军士臣下受到危害。</a:t>
            </a:r>
            <a:br>
              <a:rPr kumimoji="1" lang="zh-CN" altLang="en-US" sz="3600" b="1" smtClean="0">
                <a:latin typeface="宋体" pitchFamily="2" charset="-122"/>
                <a:ea typeface="宋体" pitchFamily="2" charset="-122"/>
              </a:rPr>
            </a:br>
            <a:r>
              <a:rPr kumimoji="1" lang="en-US" altLang="zh-CN" sz="3600" b="1" smtClean="0">
                <a:latin typeface="宋体" pitchFamily="2" charset="-122"/>
                <a:ea typeface="宋体" pitchFamily="2" charset="-122"/>
              </a:rPr>
              <a:t>﹝</a:t>
            </a:r>
            <a:r>
              <a:rPr kumimoji="1" lang="zh-CN" altLang="en-US" sz="3600" b="1" smtClean="0">
                <a:latin typeface="宋体" pitchFamily="2" charset="-122"/>
                <a:ea typeface="宋体" pitchFamily="2" charset="-122"/>
              </a:rPr>
              <a:t>构怨</a:t>
            </a:r>
            <a:r>
              <a:rPr kumimoji="1" lang="en-US" altLang="zh-CN" sz="3600" b="1" smtClean="0">
                <a:latin typeface="宋体" pitchFamily="2" charset="-122"/>
                <a:ea typeface="宋体" pitchFamily="2" charset="-122"/>
              </a:rPr>
              <a:t>〕</a:t>
            </a:r>
            <a:r>
              <a:rPr kumimoji="1" lang="zh-CN" altLang="en-US" sz="3600" b="1" smtClean="0">
                <a:solidFill>
                  <a:srgbClr val="0000CC"/>
                </a:solidFill>
                <a:latin typeface="宋体" pitchFamily="2" charset="-122"/>
                <a:ea typeface="宋体" pitchFamily="2" charset="-122"/>
              </a:rPr>
              <a:t>结怨。</a:t>
            </a:r>
            <a:br>
              <a:rPr kumimoji="1" lang="zh-CN" altLang="en-US" sz="3600" b="1" smtClean="0">
                <a:latin typeface="宋体" pitchFamily="2" charset="-122"/>
                <a:ea typeface="宋体" pitchFamily="2" charset="-122"/>
              </a:rPr>
            </a:br>
            <a:r>
              <a:rPr kumimoji="1" lang="en-US" altLang="zh-CN" sz="3600" b="1" smtClean="0">
                <a:latin typeface="宋体" pitchFamily="2" charset="-122"/>
                <a:ea typeface="宋体" pitchFamily="2" charset="-122"/>
              </a:rPr>
              <a:t>﹝</a:t>
            </a:r>
            <a:r>
              <a:rPr kumimoji="1" lang="zh-CN" altLang="en-US" sz="3600" b="1" smtClean="0">
                <a:latin typeface="宋体" pitchFamily="2" charset="-122"/>
                <a:ea typeface="宋体" pitchFamily="2" charset="-122"/>
              </a:rPr>
              <a:t>快于心</a:t>
            </a:r>
            <a:r>
              <a:rPr kumimoji="1" lang="en-US" altLang="zh-CN" sz="3600" b="1" smtClean="0">
                <a:latin typeface="宋体" pitchFamily="2" charset="-122"/>
                <a:ea typeface="宋体" pitchFamily="2" charset="-122"/>
              </a:rPr>
              <a:t>〕</a:t>
            </a:r>
            <a:r>
              <a:rPr kumimoji="1" lang="zh-CN" altLang="en-US" sz="3600" b="1" smtClean="0">
                <a:solidFill>
                  <a:srgbClr val="0000CC"/>
                </a:solidFill>
                <a:latin typeface="宋体" pitchFamily="2" charset="-122"/>
                <a:ea typeface="宋体" pitchFamily="2" charset="-122"/>
              </a:rPr>
              <a:t>心里痛快 </a:t>
            </a:r>
            <a:br>
              <a:rPr kumimoji="1" lang="zh-CN" altLang="en-US" sz="3600" b="1" smtClean="0">
                <a:latin typeface="宋体" pitchFamily="2" charset="-122"/>
                <a:ea typeface="宋体" pitchFamily="2" charset="-122"/>
              </a:rPr>
            </a:br>
            <a:endParaRPr kumimoji="1" lang="en-US" altLang="zh-CN" sz="3600" b="1">
              <a:latin typeface="宋体" pitchFamily="2" charset="-122"/>
              <a:ea typeface="宋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66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66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66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0" y="0"/>
            <a:ext cx="11857566" cy="6001643"/>
          </a:xfrm>
          <a:prstGeom prst="rect">
            <a:avLst/>
          </a:prstGeom>
          <a:solidFill>
            <a:srgbClr val="99CCFF"/>
          </a:solidFill>
          <a:ln w="9525">
            <a:solidFill>
              <a:schemeClr val="tx1"/>
            </a:solidFill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翻译</a:t>
            </a:r>
            <a:r>
              <a:rPr lang="zh-CN" altLang="en-US" sz="3200" b="1" smtClean="0">
                <a:solidFill>
                  <a:srgbClr val="CC0066"/>
                </a:solidFill>
                <a:latin typeface="宋体" pitchFamily="2" charset="-122"/>
                <a:ea typeface="宋体" pitchFamily="2" charset="-122"/>
              </a:rPr>
              <a:t>：</a:t>
            </a:r>
            <a:r>
              <a:rPr lang="zh-CN" altLang="en-US" sz="3200" b="1" smtClean="0">
                <a:latin typeface="宋体" pitchFamily="2" charset="-122"/>
                <a:ea typeface="宋体" pitchFamily="2" charset="-122"/>
              </a:rPr>
              <a:t>尊敬自己的老人，进而推广到尊敬别人家的老人；爱护自己的孩子，进而推广到爱护别人家的孩子。（照此理去做）要统一天下如同在手掌上转动东西那么容易了。</a:t>
            </a:r>
            <a:r>
              <a:rPr lang="en-US" altLang="zh-CN" sz="3200" b="1" smtClean="0">
                <a:latin typeface="宋体" pitchFamily="2" charset="-122"/>
                <a:ea typeface="宋体" pitchFamily="2" charset="-122"/>
              </a:rPr>
              <a:t>《</a:t>
            </a:r>
            <a:r>
              <a:rPr lang="zh-CN" altLang="en-US" sz="3200" b="1" smtClean="0">
                <a:latin typeface="宋体" pitchFamily="2" charset="-122"/>
                <a:ea typeface="宋体" pitchFamily="2" charset="-122"/>
              </a:rPr>
              <a:t>诗经</a:t>
            </a:r>
            <a:r>
              <a:rPr lang="en-US" altLang="zh-CN" sz="3200" b="1" smtClean="0">
                <a:latin typeface="宋体" pitchFamily="2" charset="-122"/>
                <a:ea typeface="宋体" pitchFamily="2" charset="-122"/>
              </a:rPr>
              <a:t>》</a:t>
            </a:r>
            <a:r>
              <a:rPr lang="zh-CN" altLang="en-US" sz="3200" b="1" smtClean="0">
                <a:latin typeface="宋体" pitchFamily="2" charset="-122"/>
                <a:ea typeface="宋体" pitchFamily="2" charset="-122"/>
              </a:rPr>
              <a:t>说：‘（做国君的）给自己的妻子作好榜样，推广到兄弟，进而治理好一家一国。’──说的就是把这样的心推广到他人身上罢了。所以，推广恩德足以安抚四海百姓，不推广恩德连妻子儿女都安抚不了。古代圣人大大超过别人的原因，没别的，善于推广他们的好行为罢了。如今（您的）恩德足以推广到禽兽身上，老百姓却得不到您的好处，这究竟是什么原因呢？用秤称，才能知道轻重；用尺量，才能知道长短，任何事物都是如此，人心更是这样。大王，您请思量一下吧！还是说（大王）您发动战争，使将士冒生命的危险，与各诸侯国结怨，这样心里才痛快么？”</a:t>
            </a:r>
            <a:endParaRPr lang="zh-CN" altLang="en-US" sz="3200" b="1">
              <a:latin typeface="宋体" pitchFamily="2" charset="-122"/>
              <a:ea typeface="宋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897725" y="283452"/>
            <a:ext cx="8911687" cy="1280890"/>
          </a:xfrm>
        </p:spPr>
        <p:txBody>
          <a:bodyPr/>
          <a:lstStyle/>
          <a:p>
            <a:r>
              <a:rPr lang="zh-CN" altLang="en-US" b="1" smtClean="0">
                <a:solidFill>
                  <a:schemeClr val="tx1"/>
                </a:solidFill>
              </a:rPr>
              <a:t>概括第三层的含义，赏析孟子的智慧</a:t>
            </a:r>
            <a:endParaRPr lang="zh-CN" altLang="en-US" b="1">
              <a:solidFill>
                <a:schemeClr val="tx1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965730" y="1129553"/>
            <a:ext cx="9226270" cy="4572000"/>
          </a:xfrm>
        </p:spPr>
        <p:txBody>
          <a:bodyPr>
            <a:noAutofit/>
          </a:bodyPr>
          <a:lstStyle/>
          <a:p>
            <a:r>
              <a:rPr lang="zh-CN" altLang="en-US" sz="3200" b="1" smtClean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阐述齐王之不王，是不为也，非不能也的道理。</a:t>
            </a:r>
            <a:endParaRPr lang="en-US" altLang="zh-CN" sz="3200" b="1" smtClean="0">
              <a:solidFill>
                <a:schemeClr val="tx1"/>
              </a:solidFill>
              <a:latin typeface="宋体" pitchFamily="2" charset="-122"/>
              <a:ea typeface="宋体" pitchFamily="2" charset="-122"/>
            </a:endParaRPr>
          </a:p>
          <a:p>
            <a:r>
              <a:rPr lang="zh-CN" altLang="en-US" sz="3200" b="1" smtClean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齐桓王已经承认了自己有不忍之心，相信自己可以行仁政。孟子于是就势举出力足以举百钧而不足以举一羽；明足以察秋毫之末，而不见舆薪；为长者折枝，语人曰</a:t>
            </a:r>
            <a:r>
              <a:rPr lang="en-US" altLang="zh-CN" sz="3200" b="1" smtClean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﹕“</a:t>
            </a:r>
            <a:r>
              <a:rPr lang="zh-CN" altLang="en-US" sz="3200" b="1" smtClean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我不能”等例子说明齐桓王只恩及禽兽，却功不至于百姓，这是不肯行王道，而并非“不 能”做到。他劝说齐宣王应把“不忍”之心，扩展至恩及百姓，统一天下的事业上去。</a:t>
            </a:r>
            <a:endParaRPr lang="zh-CN" altLang="en-US" sz="3200" b="1">
              <a:solidFill>
                <a:schemeClr val="tx1"/>
              </a:solidFill>
              <a:latin typeface="宋体" pitchFamily="2" charset="-122"/>
              <a:ea typeface="宋体" pitchFamily="2" charset="-122"/>
            </a:endParaRPr>
          </a:p>
        </p:txBody>
      </p:sp>
      <p:pic>
        <p:nvPicPr>
          <p:cNvPr id="4" name="Picture 2" descr="https://ss0.bdstatic.com/70cFuHSh_Q1YnxGkpoWK1HF6hhy/it/u=3117948514,1183270576&amp;fm=26&amp;gp=0.jpg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0" y="4333263"/>
            <a:ext cx="3083856" cy="2106834"/>
          </a:xfrm>
          <a:prstGeom prst="rect">
            <a:avLst/>
          </a:prstGeom>
          <a:noFill/>
        </p:spPr>
      </p:pic>
    </p:spTree>
  </p:cSld>
  <p:clrMapOvr>
    <a:masterClrMapping/>
  </p:clrMapOvr>
  <p:transition/>
  <p:timing/>
</p:sld>
</file>

<file path=ppt/slides/slide3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smtClean="0">
                <a:latin typeface="宋体" pitchFamily="2" charset="-122"/>
                <a:ea typeface="宋体" pitchFamily="2" charset="-122"/>
              </a:rPr>
              <a:t>孟子为齐宣王指明的方向是什么？用何方法取得什么效果？</a:t>
            </a:r>
            <a:endParaRPr lang="zh-CN" altLang="en-US" b="1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768506" y="1846729"/>
            <a:ext cx="8915400" cy="3777622"/>
          </a:xfrm>
        </p:spPr>
        <p:txBody>
          <a:bodyPr>
            <a:noAutofit/>
          </a:bodyPr>
          <a:lstStyle/>
          <a:p>
            <a:r>
              <a:rPr lang="zh-CN" altLang="en-US" sz="3200" b="1" smtClean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接着孟子为齐宣王指明的方向：推恩。</a:t>
            </a:r>
            <a:endParaRPr lang="en-US" altLang="zh-CN" sz="3200" b="1" smtClean="0">
              <a:solidFill>
                <a:schemeClr val="tx1"/>
              </a:solidFill>
              <a:latin typeface="宋体" pitchFamily="2" charset="-122"/>
              <a:ea typeface="宋体" pitchFamily="2" charset="-122"/>
            </a:endParaRPr>
          </a:p>
          <a:p>
            <a:r>
              <a:rPr lang="zh-CN" altLang="en-US" sz="3200" b="1" smtClean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推恩的方法</a:t>
            </a:r>
            <a:r>
              <a:rPr lang="en-US" altLang="zh-CN" sz="3200" b="1" smtClean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﹕ 1.</a:t>
            </a:r>
            <a:r>
              <a:rPr lang="zh-CN" altLang="en-US" sz="3200" b="1" smtClean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老吾老，以及人之老。</a:t>
            </a:r>
            <a:r>
              <a:rPr lang="en-US" altLang="zh-CN" sz="3200" b="1" smtClean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2.</a:t>
            </a:r>
            <a:r>
              <a:rPr lang="zh-CN" altLang="en-US" sz="3200" b="1" smtClean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幼吾幼，以及人之幼。</a:t>
            </a:r>
            <a:r>
              <a:rPr lang="en-US" altLang="zh-CN" sz="3200" b="1" smtClean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3.“</a:t>
            </a:r>
            <a:r>
              <a:rPr lang="zh-CN" altLang="en-US" sz="3200" b="1" smtClean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刑于寡妻，至于兄弟，以御于家邦。”</a:t>
            </a:r>
            <a:r>
              <a:rPr lang="en-US" altLang="zh-CN" sz="3200" b="1" smtClean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--</a:t>
            </a:r>
            <a:r>
              <a:rPr lang="zh-CN" altLang="en-US" sz="3200" b="1" smtClean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举斯心加诸彼，把恩惠推广开去。</a:t>
            </a:r>
          </a:p>
          <a:p>
            <a:r>
              <a:rPr lang="zh-CN" altLang="en-US" sz="3200" b="1" smtClean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推恩的效果</a:t>
            </a:r>
            <a:r>
              <a:rPr lang="en-US" altLang="zh-CN" sz="3200" b="1" smtClean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﹕</a:t>
            </a:r>
            <a:r>
              <a:rPr lang="zh-CN" altLang="en-US" sz="3200" b="1" smtClean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推恩可以“莫之能御”，天下无敌。推恩可以使天下运于掌上。推恩足以保四海。推恩可以如古之人，能超越常人。不推恩则无以保妻子。</a:t>
            </a:r>
            <a:endParaRPr lang="zh-CN" altLang="en-US" sz="3200" b="1">
              <a:solidFill>
                <a:schemeClr val="tx1"/>
              </a:solidFill>
              <a:latin typeface="宋体" pitchFamily="2" charset="-122"/>
              <a:ea typeface="宋体" pitchFamily="2" charset="-122"/>
            </a:endParaRPr>
          </a:p>
        </p:txBody>
      </p:sp>
      <p:pic>
        <p:nvPicPr>
          <p:cNvPr id="4" name="Picture 2" descr="https://ss0.bdstatic.com/70cFuHSh_Q1YnxGkpoWK1HF6hhy/it/u=3117948514,1183270576&amp;fm=26&amp;gp=0.jpg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412379" y="4715434"/>
            <a:ext cx="2655675" cy="1814309"/>
          </a:xfrm>
          <a:prstGeom prst="rect">
            <a:avLst/>
          </a:prstGeom>
          <a:noFill/>
        </p:spPr>
      </p:pic>
    </p:spTree>
  </p:cSld>
  <p:clrMapOvr>
    <a:masterClrMapping/>
  </p:clrMapOvr>
  <p:transition/>
  <p:timing/>
</p:sld>
</file>

<file path=ppt/slides/slide3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6626" name="矩形 2"/>
          <p:cNvSpPr>
            <a:spLocks noChangeArrowheads="1"/>
          </p:cNvSpPr>
          <p:nvPr/>
        </p:nvSpPr>
        <p:spPr bwMode="auto">
          <a:xfrm>
            <a:off x="251012" y="117693"/>
            <a:ext cx="11642413" cy="348845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ts val="4500"/>
              </a:lnSpc>
            </a:pPr>
            <a:r>
              <a:rPr kumimoji="1" lang="zh-CN" altLang="en-US" sz="3600" smtClean="0">
                <a:latin typeface="黑体" pitchFamily="49" charset="-122"/>
                <a:ea typeface="黑体" pitchFamily="49" charset="-122"/>
              </a:rPr>
              <a:t> “抑王兴甲兵，危士臣，构怨于诸侯，然后快于心与？”</a:t>
            </a:r>
          </a:p>
          <a:p>
            <a:pPr>
              <a:lnSpc>
                <a:spcPts val="4500"/>
              </a:lnSpc>
            </a:pPr>
            <a:r>
              <a:rPr kumimoji="1" lang="zh-CN" altLang="en-US" sz="3600" smtClean="0">
                <a:latin typeface="黑体" pitchFamily="49" charset="-122"/>
                <a:ea typeface="黑体" pitchFamily="49" charset="-122"/>
              </a:rPr>
              <a:t>   王曰：“否，吾何快于是！将</a:t>
            </a:r>
            <a:r>
              <a:rPr kumimoji="1" lang="zh-CN" altLang="en-US" sz="360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以求吾所大欲</a:t>
            </a:r>
            <a:r>
              <a:rPr kumimoji="1" lang="zh-CN" altLang="en-US" sz="3600" smtClean="0">
                <a:latin typeface="黑体" pitchFamily="49" charset="-122"/>
                <a:ea typeface="黑体" pitchFamily="49" charset="-122"/>
              </a:rPr>
              <a:t>也。”</a:t>
            </a:r>
          </a:p>
          <a:p>
            <a:pPr>
              <a:lnSpc>
                <a:spcPts val="4500"/>
              </a:lnSpc>
            </a:pPr>
            <a:r>
              <a:rPr kumimoji="1" lang="zh-CN" altLang="en-US" sz="3600" smtClean="0">
                <a:latin typeface="黑体" pitchFamily="49" charset="-122"/>
                <a:ea typeface="黑体" pitchFamily="49" charset="-122"/>
              </a:rPr>
              <a:t>   曰：“王之所大欲，可得闻与？”</a:t>
            </a:r>
          </a:p>
          <a:p>
            <a:pPr>
              <a:lnSpc>
                <a:spcPts val="4500"/>
              </a:lnSpc>
            </a:pPr>
            <a:r>
              <a:rPr kumimoji="1" lang="zh-CN" altLang="en-US" sz="3600" smtClean="0">
                <a:latin typeface="黑体" pitchFamily="49" charset="-122"/>
                <a:ea typeface="黑体" pitchFamily="49" charset="-122"/>
              </a:rPr>
              <a:t>   王笑而不言。</a:t>
            </a:r>
            <a:r>
              <a:rPr lang="zh-CN" altLang="en-US" sz="3600" smtClean="0"/>
              <a:t> </a:t>
            </a:r>
            <a:endParaRPr lang="en-US" altLang="zh-CN" sz="3600" smtClean="0"/>
          </a:p>
          <a:p>
            <a:pPr>
              <a:lnSpc>
                <a:spcPts val="4500"/>
              </a:lnSpc>
            </a:pPr>
            <a:r>
              <a:rPr lang="en-US" altLang="zh-CN" sz="3600" b="1" smtClean="0">
                <a:latin typeface="宋体" pitchFamily="2" charset="-122"/>
                <a:ea typeface="宋体" pitchFamily="2" charset="-122"/>
              </a:rPr>
              <a:t>﹝</a:t>
            </a:r>
            <a:r>
              <a:rPr lang="zh-CN" altLang="en-US" sz="3600" b="1" smtClean="0">
                <a:latin typeface="宋体" pitchFamily="2" charset="-122"/>
                <a:ea typeface="宋体" pitchFamily="2" charset="-122"/>
              </a:rPr>
              <a:t>求吾所大欲</a:t>
            </a:r>
            <a:r>
              <a:rPr lang="en-US" altLang="zh-CN" sz="3600" b="1" smtClean="0">
                <a:latin typeface="宋体" pitchFamily="2" charset="-122"/>
                <a:ea typeface="宋体" pitchFamily="2" charset="-122"/>
              </a:rPr>
              <a:t>〕</a:t>
            </a:r>
            <a:r>
              <a:rPr lang="zh-CN" altLang="en-US" sz="3600" b="1" smtClean="0">
                <a:solidFill>
                  <a:srgbClr val="0000CC"/>
                </a:solidFill>
                <a:latin typeface="宋体" pitchFamily="2" charset="-122"/>
                <a:ea typeface="宋体" pitchFamily="2" charset="-122"/>
              </a:rPr>
              <a:t>求得我最想要的东西。 </a:t>
            </a:r>
            <a:br>
              <a:rPr lang="zh-CN" altLang="en-US" sz="3600" b="1" smtClean="0">
                <a:latin typeface="宋体" pitchFamily="2" charset="-122"/>
                <a:ea typeface="宋体" pitchFamily="2" charset="-122"/>
              </a:rPr>
            </a:br>
            <a:endParaRPr kumimoji="1" lang="zh-CN" altLang="en-US" sz="3600" b="1" smtClean="0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18" name="矩形 17"/>
          <p:cNvSpPr>
            <a:spLocks noChangeArrowheads="1"/>
          </p:cNvSpPr>
          <p:nvPr/>
        </p:nvSpPr>
        <p:spPr bwMode="auto">
          <a:xfrm>
            <a:off x="334434" y="3263153"/>
            <a:ext cx="11857566" cy="3046988"/>
          </a:xfrm>
          <a:prstGeom prst="rect">
            <a:avLst/>
          </a:prstGeom>
          <a:solidFill>
            <a:srgbClr val="99CCFF"/>
          </a:solidFill>
          <a:ln w="9525">
            <a:solidFill>
              <a:schemeClr val="tx1"/>
            </a:solidFill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翻译</a:t>
            </a:r>
            <a:r>
              <a:rPr lang="zh-CN" altLang="en-US" sz="3200" b="1" smtClean="0">
                <a:solidFill>
                  <a:srgbClr val="CC0066"/>
                </a:solidFill>
                <a:latin typeface="宋体" pitchFamily="2" charset="-122"/>
                <a:ea typeface="宋体" pitchFamily="2" charset="-122"/>
              </a:rPr>
              <a:t>：</a:t>
            </a:r>
            <a:r>
              <a:rPr lang="zh-CN" altLang="en-US" sz="3200" b="1" smtClean="0">
                <a:latin typeface="宋体" pitchFamily="2" charset="-122"/>
                <a:ea typeface="宋体" pitchFamily="2" charset="-122"/>
              </a:rPr>
              <a:t>还是说（大王）您发动战争，使将士冒生命的危险，与各诸侯国结怨，这样心里才痛快么？”</a:t>
            </a:r>
          </a:p>
          <a:p>
            <a:r>
              <a:rPr lang="zh-CN" altLang="en-US" sz="3200" b="1" smtClean="0">
                <a:latin typeface="宋体" pitchFamily="2" charset="-122"/>
                <a:ea typeface="宋体" pitchFamily="2" charset="-122"/>
              </a:rPr>
              <a:t>齐宣王说：“不是的，我怎么会这样做才痛快呢？我是打算用这办法求得我最想要的东西罢了。”</a:t>
            </a:r>
          </a:p>
          <a:p>
            <a:r>
              <a:rPr lang="zh-CN" altLang="en-US" sz="3200" b="1" smtClean="0">
                <a:latin typeface="宋体" pitchFamily="2" charset="-122"/>
                <a:ea typeface="宋体" pitchFamily="2" charset="-122"/>
              </a:rPr>
              <a:t>（孟子）说：“您最想要的东西是什么，（我）可以听听吗？”</a:t>
            </a:r>
          </a:p>
          <a:p>
            <a:r>
              <a:rPr lang="zh-CN" altLang="en-US" sz="3200" b="1" smtClean="0">
                <a:latin typeface="宋体" pitchFamily="2" charset="-122"/>
                <a:ea typeface="宋体" pitchFamily="2" charset="-122"/>
              </a:rPr>
              <a:t>齐宣王只是笑却不说话。</a:t>
            </a:r>
            <a:endParaRPr lang="zh-CN" altLang="en-US" sz="3200" b="1">
              <a:latin typeface="宋体" pitchFamily="2" charset="-122"/>
              <a:ea typeface="宋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66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66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66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662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662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  <p:cond evt="onBegin" delay="0">
                          <p:tn val="19"/>
                        </p:cond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23906" name="Rectangle 4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812800" y="358589"/>
            <a:ext cx="10972800" cy="6275294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</a:ln>
        </p:spPr>
        <p:txBody>
          <a:bodyPr>
            <a:normAutofit/>
          </a:bodyPr>
          <a:lstStyle/>
          <a:p>
            <a:pPr algn="ctr">
              <a:lnSpc>
                <a:spcPct val="90000"/>
              </a:lnSpc>
            </a:pPr>
            <a:r>
              <a:rPr lang="en-US" altLang="zh-CN" sz="3600" b="1">
                <a:solidFill>
                  <a:schemeClr val="tx1"/>
                </a:solidFill>
              </a:rPr>
              <a:t>   </a:t>
            </a:r>
            <a:r>
              <a:rPr lang="zh-CN" altLang="en-US" sz="3600" b="1">
                <a:solidFill>
                  <a:schemeClr val="tx1"/>
                </a:solidFill>
                <a:ea typeface="华文行楷" pitchFamily="2" charset="-122"/>
              </a:rPr>
              <a:t>关于</a:t>
            </a:r>
            <a:r>
              <a:rPr lang="en-US" altLang="zh-CN" sz="3600" b="1">
                <a:solidFill>
                  <a:schemeClr val="tx1"/>
                </a:solidFill>
                <a:ea typeface="华文行楷" pitchFamily="2" charset="-122"/>
              </a:rPr>
              <a:t>《</a:t>
            </a:r>
            <a:r>
              <a:rPr lang="zh-CN" altLang="en-US" sz="3600" b="1">
                <a:solidFill>
                  <a:schemeClr val="tx1"/>
                </a:solidFill>
                <a:ea typeface="华文行楷" pitchFamily="2" charset="-122"/>
              </a:rPr>
              <a:t>孟子</a:t>
            </a:r>
            <a:r>
              <a:rPr lang="en-US" altLang="zh-CN" sz="3600" b="1">
                <a:solidFill>
                  <a:schemeClr val="tx1"/>
                </a:solidFill>
                <a:ea typeface="华文行楷" pitchFamily="2" charset="-122"/>
              </a:rPr>
              <a:t>》</a:t>
            </a:r>
            <a:r>
              <a:rPr lang="en-US" altLang="zh-CN" sz="3600" b="1">
                <a:solidFill>
                  <a:schemeClr val="tx1"/>
                </a:solidFill>
              </a:rPr>
              <a:t> </a:t>
            </a:r>
          </a:p>
          <a:p>
            <a:pPr>
              <a:lnSpc>
                <a:spcPts val="4500"/>
              </a:lnSpc>
            </a:pPr>
            <a:r>
              <a:rPr lang="en-US" altLang="zh-CN" sz="36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《</a:t>
            </a:r>
            <a:r>
              <a:rPr lang="zh-CN" altLang="en-US" sz="36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孟子</a:t>
            </a:r>
            <a:r>
              <a:rPr lang="en-US" altLang="zh-CN" sz="36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》</a:t>
            </a:r>
            <a:r>
              <a:rPr lang="zh-CN" altLang="en-US" sz="36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是一部</a:t>
            </a:r>
            <a:r>
              <a:rPr lang="zh-CN" altLang="en-US" sz="3600" b="1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由孟子及其弟子</a:t>
            </a:r>
            <a:r>
              <a:rPr lang="zh-CN" altLang="en-US" sz="36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等记录战国时期孟子言行的</a:t>
            </a:r>
            <a:r>
              <a:rPr lang="zh-CN" altLang="en-US" sz="3600" b="1" smtClean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书，</a:t>
            </a:r>
            <a:r>
              <a:rPr lang="zh-CN" altLang="en-US" sz="3600" b="1" smtClean="0">
                <a:solidFill>
                  <a:schemeClr val="tx1"/>
                </a:solidFill>
                <a:latin typeface="华文新魏" pitchFamily="2" charset="-122"/>
                <a:ea typeface="宋体" pitchFamily="2" charset="-122"/>
              </a:rPr>
              <a:t>是一部</a:t>
            </a:r>
            <a:r>
              <a:rPr lang="zh-CN" altLang="en-US" sz="3600" b="1" smtClean="0">
                <a:solidFill>
                  <a:srgbClr val="FF0000"/>
                </a:solidFill>
                <a:latin typeface="华文新魏" pitchFamily="2" charset="-122"/>
                <a:ea typeface="宋体" pitchFamily="2" charset="-122"/>
              </a:rPr>
              <a:t>语录体著作。</a:t>
            </a:r>
            <a:endParaRPr lang="en-US" altLang="zh-CN" sz="3600" b="1">
              <a:solidFill>
                <a:schemeClr val="tx1"/>
              </a:solidFill>
              <a:latin typeface="宋体" pitchFamily="2" charset="-122"/>
              <a:ea typeface="宋体" pitchFamily="2" charset="-122"/>
            </a:endParaRPr>
          </a:p>
          <a:p>
            <a:pPr lvl="0" defTabSz="914400" fontAlgn="base">
              <a:lnSpc>
                <a:spcPts val="4500"/>
              </a:lnSpc>
              <a:spcBef>
                <a:spcPct val="10000"/>
              </a:spcBef>
              <a:spcAft>
                <a:spcPct val="10000"/>
              </a:spcAft>
            </a:pPr>
            <a:r>
              <a:rPr lang="zh-CN" altLang="en-US" sz="3600" b="1" smtClean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南宋朱熹把</a:t>
            </a:r>
            <a:r>
              <a:rPr lang="en-US" altLang="zh-CN" sz="3600" b="1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《</a:t>
            </a:r>
            <a:r>
              <a:rPr lang="zh-CN" altLang="en-US" sz="3600" b="1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孟子</a:t>
            </a:r>
            <a:r>
              <a:rPr lang="en-US" altLang="zh-CN" sz="3600" b="1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》</a:t>
            </a:r>
            <a:r>
              <a:rPr lang="zh-CN" altLang="en-US" sz="3600" b="1" smtClean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与</a:t>
            </a:r>
            <a:r>
              <a:rPr lang="en-US" altLang="zh-CN" sz="3600" b="1" smtClean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《</a:t>
            </a:r>
            <a:r>
              <a:rPr lang="zh-CN" altLang="en-US" sz="3600" b="1" smtClean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礼记</a:t>
            </a:r>
            <a:r>
              <a:rPr lang="en-US" altLang="zh-CN" sz="3600" b="1" smtClean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》</a:t>
            </a:r>
            <a:r>
              <a:rPr lang="zh-CN" altLang="en-US" sz="3600" b="1" smtClean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中的</a:t>
            </a:r>
            <a:r>
              <a:rPr lang="en-US" altLang="zh-CN" sz="3600" b="1" smtClean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《</a:t>
            </a:r>
            <a:r>
              <a:rPr lang="zh-CN" altLang="en-US" sz="3600" b="1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大学</a:t>
            </a:r>
            <a:r>
              <a:rPr lang="en-US" altLang="zh-CN" sz="3600" b="1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》《</a:t>
            </a:r>
            <a:r>
              <a:rPr lang="zh-CN" altLang="en-US" sz="3600" b="1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中庸</a:t>
            </a:r>
            <a:r>
              <a:rPr lang="en-US" altLang="zh-CN" sz="3600" b="1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》</a:t>
            </a:r>
            <a:r>
              <a:rPr lang="zh-CN" altLang="en-US" sz="3600" b="1" smtClean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两篇以及</a:t>
            </a:r>
            <a:r>
              <a:rPr lang="en-US" altLang="zh-CN" sz="3600" b="1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《</a:t>
            </a:r>
            <a:r>
              <a:rPr lang="zh-CN" altLang="en-US" sz="3600" b="1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论语</a:t>
            </a:r>
            <a:r>
              <a:rPr lang="en-US" altLang="zh-CN" sz="3600" b="1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》</a:t>
            </a:r>
            <a:r>
              <a:rPr lang="zh-CN" altLang="en-US" sz="3600" b="1" smtClean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合为“</a:t>
            </a:r>
            <a:r>
              <a:rPr lang="zh-CN" altLang="en-US" sz="3600" b="1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四书</a:t>
            </a:r>
            <a:r>
              <a:rPr lang="zh-CN" altLang="en-US" sz="3600" b="1" smtClean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”，把经典窄化，成为后世科举考试八股文的唯一的取材依据。</a:t>
            </a:r>
            <a:endParaRPr lang="en-US" altLang="zh-CN" sz="3600" b="1">
              <a:solidFill>
                <a:schemeClr val="tx1"/>
              </a:solidFill>
              <a:latin typeface="宋体" pitchFamily="2" charset="-122"/>
              <a:ea typeface="宋体" pitchFamily="2" charset="-122"/>
            </a:endParaRPr>
          </a:p>
          <a:p>
            <a:pPr>
              <a:lnSpc>
                <a:spcPts val="4500"/>
              </a:lnSpc>
            </a:pPr>
            <a:r>
              <a:rPr lang="zh-CN" altLang="en-US" sz="3600" b="1" smtClean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共七章，分别是：</a:t>
            </a:r>
            <a:endParaRPr lang="en-US" altLang="zh-CN" sz="3600" b="1" smtClean="0">
              <a:solidFill>
                <a:schemeClr val="tx1"/>
              </a:solidFill>
              <a:latin typeface="宋体" pitchFamily="2" charset="-122"/>
              <a:ea typeface="宋体" pitchFamily="2" charset="-122"/>
            </a:endParaRPr>
          </a:p>
          <a:p>
            <a:pPr>
              <a:lnSpc>
                <a:spcPts val="4500"/>
              </a:lnSpc>
            </a:pPr>
            <a:r>
              <a:rPr lang="en-US" altLang="zh-CN" sz="3600" b="1" smtClean="0">
                <a:solidFill>
                  <a:srgbClr val="0000CC"/>
                </a:solidFill>
                <a:latin typeface="宋体" pitchFamily="2" charset="-122"/>
                <a:ea typeface="宋体" pitchFamily="2" charset="-122"/>
              </a:rPr>
              <a:t>《</a:t>
            </a:r>
            <a:r>
              <a:rPr lang="zh-CN" altLang="en-US" sz="3600" b="1">
                <a:solidFill>
                  <a:srgbClr val="0000CC"/>
                </a:solidFill>
                <a:latin typeface="宋体" pitchFamily="2" charset="-122"/>
                <a:ea typeface="宋体" pitchFamily="2" charset="-122"/>
              </a:rPr>
              <a:t>梁惠王</a:t>
            </a:r>
            <a:r>
              <a:rPr lang="en-US" altLang="zh-CN" sz="3600" b="1">
                <a:solidFill>
                  <a:srgbClr val="0000CC"/>
                </a:solidFill>
                <a:latin typeface="宋体" pitchFamily="2" charset="-122"/>
                <a:ea typeface="宋体" pitchFamily="2" charset="-122"/>
              </a:rPr>
              <a:t>》</a:t>
            </a:r>
            <a:r>
              <a:rPr lang="zh-CN" altLang="en-US" sz="3600" b="1">
                <a:solidFill>
                  <a:srgbClr val="0000CC"/>
                </a:solidFill>
                <a:latin typeface="宋体" pitchFamily="2" charset="-122"/>
                <a:ea typeface="宋体" pitchFamily="2" charset="-122"/>
              </a:rPr>
              <a:t>、</a:t>
            </a:r>
            <a:r>
              <a:rPr lang="en-US" altLang="zh-CN" sz="3600" b="1">
                <a:solidFill>
                  <a:srgbClr val="0000CC"/>
                </a:solidFill>
                <a:latin typeface="宋体" pitchFamily="2" charset="-122"/>
                <a:ea typeface="宋体" pitchFamily="2" charset="-122"/>
              </a:rPr>
              <a:t>《</a:t>
            </a:r>
            <a:r>
              <a:rPr lang="zh-CN" altLang="en-US" sz="3600" b="1">
                <a:solidFill>
                  <a:srgbClr val="0000CC"/>
                </a:solidFill>
                <a:latin typeface="宋体" pitchFamily="2" charset="-122"/>
                <a:ea typeface="宋体" pitchFamily="2" charset="-122"/>
              </a:rPr>
              <a:t>公孙丑</a:t>
            </a:r>
            <a:r>
              <a:rPr lang="en-US" altLang="zh-CN" sz="3600" b="1">
                <a:solidFill>
                  <a:srgbClr val="0000CC"/>
                </a:solidFill>
                <a:latin typeface="宋体" pitchFamily="2" charset="-122"/>
                <a:ea typeface="宋体" pitchFamily="2" charset="-122"/>
              </a:rPr>
              <a:t>》</a:t>
            </a:r>
            <a:r>
              <a:rPr lang="zh-CN" altLang="en-US" sz="3600" b="1">
                <a:solidFill>
                  <a:srgbClr val="0000CC"/>
                </a:solidFill>
                <a:latin typeface="宋体" pitchFamily="2" charset="-122"/>
                <a:ea typeface="宋体" pitchFamily="2" charset="-122"/>
              </a:rPr>
              <a:t>、</a:t>
            </a:r>
            <a:r>
              <a:rPr lang="en-US" altLang="zh-CN" sz="3600" b="1">
                <a:solidFill>
                  <a:srgbClr val="0000CC"/>
                </a:solidFill>
                <a:latin typeface="宋体" pitchFamily="2" charset="-122"/>
                <a:ea typeface="宋体" pitchFamily="2" charset="-122"/>
              </a:rPr>
              <a:t>《</a:t>
            </a:r>
            <a:r>
              <a:rPr lang="zh-CN" altLang="en-US" sz="3600" b="1">
                <a:solidFill>
                  <a:srgbClr val="0000CC"/>
                </a:solidFill>
                <a:latin typeface="宋体" pitchFamily="2" charset="-122"/>
                <a:ea typeface="宋体" pitchFamily="2" charset="-122"/>
              </a:rPr>
              <a:t>滕文公</a:t>
            </a:r>
            <a:r>
              <a:rPr lang="en-US" altLang="zh-CN" sz="3600" b="1">
                <a:solidFill>
                  <a:srgbClr val="0000CC"/>
                </a:solidFill>
                <a:latin typeface="宋体" pitchFamily="2" charset="-122"/>
                <a:ea typeface="宋体" pitchFamily="2" charset="-122"/>
              </a:rPr>
              <a:t>》</a:t>
            </a:r>
            <a:r>
              <a:rPr lang="zh-CN" altLang="en-US" sz="3600" b="1">
                <a:solidFill>
                  <a:srgbClr val="0000CC"/>
                </a:solidFill>
                <a:latin typeface="宋体" pitchFamily="2" charset="-122"/>
                <a:ea typeface="宋体" pitchFamily="2" charset="-122"/>
              </a:rPr>
              <a:t>、</a:t>
            </a:r>
            <a:r>
              <a:rPr lang="en-US" altLang="zh-CN" sz="3600" b="1">
                <a:solidFill>
                  <a:srgbClr val="0000CC"/>
                </a:solidFill>
                <a:latin typeface="宋体" pitchFamily="2" charset="-122"/>
                <a:ea typeface="宋体" pitchFamily="2" charset="-122"/>
              </a:rPr>
              <a:t>《</a:t>
            </a:r>
            <a:r>
              <a:rPr lang="zh-CN" altLang="en-US" sz="3600" b="1">
                <a:solidFill>
                  <a:srgbClr val="0000CC"/>
                </a:solidFill>
                <a:latin typeface="宋体" pitchFamily="2" charset="-122"/>
                <a:ea typeface="宋体" pitchFamily="2" charset="-122"/>
              </a:rPr>
              <a:t>离娄</a:t>
            </a:r>
            <a:r>
              <a:rPr lang="en-US" altLang="zh-CN" sz="3600" b="1">
                <a:solidFill>
                  <a:srgbClr val="0000CC"/>
                </a:solidFill>
                <a:latin typeface="宋体" pitchFamily="2" charset="-122"/>
                <a:ea typeface="宋体" pitchFamily="2" charset="-122"/>
              </a:rPr>
              <a:t>》</a:t>
            </a:r>
            <a:r>
              <a:rPr lang="zh-CN" altLang="en-US" sz="3600" b="1">
                <a:solidFill>
                  <a:srgbClr val="0000CC"/>
                </a:solidFill>
                <a:latin typeface="宋体" pitchFamily="2" charset="-122"/>
                <a:ea typeface="宋体" pitchFamily="2" charset="-122"/>
              </a:rPr>
              <a:t>、</a:t>
            </a:r>
            <a:r>
              <a:rPr lang="en-US" altLang="zh-CN" sz="3600" b="1">
                <a:solidFill>
                  <a:srgbClr val="0000CC"/>
                </a:solidFill>
                <a:latin typeface="宋体" pitchFamily="2" charset="-122"/>
                <a:ea typeface="宋体" pitchFamily="2" charset="-122"/>
              </a:rPr>
              <a:t>《</a:t>
            </a:r>
            <a:r>
              <a:rPr lang="zh-CN" altLang="en-US" sz="3600" b="1">
                <a:solidFill>
                  <a:srgbClr val="0000CC"/>
                </a:solidFill>
                <a:latin typeface="宋体" pitchFamily="2" charset="-122"/>
                <a:ea typeface="宋体" pitchFamily="2" charset="-122"/>
              </a:rPr>
              <a:t>万章</a:t>
            </a:r>
            <a:r>
              <a:rPr lang="en-US" altLang="zh-CN" sz="3600" b="1">
                <a:solidFill>
                  <a:srgbClr val="0000CC"/>
                </a:solidFill>
                <a:latin typeface="宋体" pitchFamily="2" charset="-122"/>
                <a:ea typeface="宋体" pitchFamily="2" charset="-122"/>
              </a:rPr>
              <a:t>》</a:t>
            </a:r>
            <a:r>
              <a:rPr lang="zh-CN" altLang="en-US" sz="3600" b="1">
                <a:solidFill>
                  <a:srgbClr val="0000CC"/>
                </a:solidFill>
                <a:latin typeface="宋体" pitchFamily="2" charset="-122"/>
                <a:ea typeface="宋体" pitchFamily="2" charset="-122"/>
              </a:rPr>
              <a:t>、</a:t>
            </a:r>
            <a:r>
              <a:rPr lang="en-US" altLang="zh-CN" sz="3600" b="1">
                <a:solidFill>
                  <a:srgbClr val="0000CC"/>
                </a:solidFill>
                <a:latin typeface="宋体" pitchFamily="2" charset="-122"/>
                <a:ea typeface="宋体" pitchFamily="2" charset="-122"/>
              </a:rPr>
              <a:t>《</a:t>
            </a:r>
            <a:r>
              <a:rPr lang="zh-CN" altLang="en-US" sz="3600" b="1">
                <a:solidFill>
                  <a:srgbClr val="0000CC"/>
                </a:solidFill>
                <a:latin typeface="宋体" pitchFamily="2" charset="-122"/>
                <a:ea typeface="宋体" pitchFamily="2" charset="-122"/>
              </a:rPr>
              <a:t>告子</a:t>
            </a:r>
            <a:r>
              <a:rPr lang="en-US" altLang="zh-CN" sz="3600" b="1">
                <a:solidFill>
                  <a:srgbClr val="0000CC"/>
                </a:solidFill>
                <a:latin typeface="宋体" pitchFamily="2" charset="-122"/>
                <a:ea typeface="宋体" pitchFamily="2" charset="-122"/>
              </a:rPr>
              <a:t>》</a:t>
            </a:r>
            <a:r>
              <a:rPr lang="zh-CN" altLang="en-US" sz="3600" b="1">
                <a:solidFill>
                  <a:srgbClr val="0000CC"/>
                </a:solidFill>
                <a:latin typeface="宋体" pitchFamily="2" charset="-122"/>
                <a:ea typeface="宋体" pitchFamily="2" charset="-122"/>
              </a:rPr>
              <a:t>、</a:t>
            </a:r>
            <a:r>
              <a:rPr lang="en-US" altLang="zh-CN" sz="3600" b="1">
                <a:solidFill>
                  <a:srgbClr val="0000CC"/>
                </a:solidFill>
                <a:latin typeface="宋体" pitchFamily="2" charset="-122"/>
                <a:ea typeface="宋体" pitchFamily="2" charset="-122"/>
              </a:rPr>
              <a:t>《</a:t>
            </a:r>
            <a:r>
              <a:rPr lang="zh-CN" altLang="en-US" sz="3600" b="1">
                <a:solidFill>
                  <a:srgbClr val="0000CC"/>
                </a:solidFill>
                <a:latin typeface="宋体" pitchFamily="2" charset="-122"/>
                <a:ea typeface="宋体" pitchFamily="2" charset="-122"/>
              </a:rPr>
              <a:t>尽心</a:t>
            </a:r>
            <a:r>
              <a:rPr lang="en-US" altLang="zh-CN" sz="3600" b="1" smtClean="0">
                <a:solidFill>
                  <a:srgbClr val="0000CC"/>
                </a:solidFill>
                <a:latin typeface="宋体" pitchFamily="2" charset="-122"/>
                <a:ea typeface="宋体" pitchFamily="2" charset="-122"/>
              </a:rPr>
              <a:t>》</a:t>
            </a:r>
            <a:r>
              <a:rPr lang="zh-CN" altLang="en-US" sz="2800" b="1" smtClean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（各章又分为上下两篇）</a:t>
            </a:r>
            <a:endParaRPr lang="zh-CN" altLang="en-US" sz="2800">
              <a:solidFill>
                <a:schemeClr val="tx1"/>
              </a:solidFill>
              <a:latin typeface="宋体" pitchFamily="2" charset="-122"/>
              <a:ea typeface="宋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0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390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390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0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390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390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0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390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390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0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390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390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6626" name="矩形 2"/>
          <p:cNvSpPr>
            <a:spLocks noChangeArrowheads="1"/>
          </p:cNvSpPr>
          <p:nvPr/>
        </p:nvSpPr>
        <p:spPr bwMode="auto">
          <a:xfrm>
            <a:off x="491191" y="547998"/>
            <a:ext cx="11330516" cy="586314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ts val="4500"/>
              </a:lnSpc>
            </a:pPr>
            <a:r>
              <a:rPr kumimoji="1" lang="zh-CN" altLang="en-US" sz="3600" b="1" smtClean="0">
                <a:latin typeface="宋体" pitchFamily="2" charset="-122"/>
                <a:ea typeface="宋体" pitchFamily="2" charset="-122"/>
              </a:rPr>
              <a:t> “曰：“为</a:t>
            </a:r>
            <a:r>
              <a:rPr kumimoji="1" lang="zh-CN" altLang="en-US" sz="3600" b="1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肥甘</a:t>
            </a:r>
            <a:r>
              <a:rPr kumimoji="1" lang="zh-CN" altLang="en-US" sz="3600" b="1" smtClean="0">
                <a:latin typeface="宋体" pitchFamily="2" charset="-122"/>
                <a:ea typeface="宋体" pitchFamily="2" charset="-122"/>
              </a:rPr>
              <a:t>不足于口与？</a:t>
            </a:r>
            <a:r>
              <a:rPr kumimoji="1" lang="zh-CN" altLang="en-US" sz="3600" b="1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轻暖</a:t>
            </a:r>
            <a:r>
              <a:rPr kumimoji="1" lang="zh-CN" altLang="en-US" sz="3600" b="1" smtClean="0">
                <a:latin typeface="宋体" pitchFamily="2" charset="-122"/>
                <a:ea typeface="宋体" pitchFamily="2" charset="-122"/>
              </a:rPr>
              <a:t>不足于体与？抑为</a:t>
            </a:r>
            <a:r>
              <a:rPr kumimoji="1" lang="zh-CN" altLang="en-US" sz="3600" b="1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采色</a:t>
            </a:r>
            <a:r>
              <a:rPr kumimoji="1" lang="zh-CN" altLang="en-US" sz="3600" b="1" smtClean="0">
                <a:latin typeface="宋体" pitchFamily="2" charset="-122"/>
                <a:ea typeface="宋体" pitchFamily="2" charset="-122"/>
              </a:rPr>
              <a:t>不足视于目与？</a:t>
            </a:r>
            <a:r>
              <a:rPr kumimoji="1" lang="zh-CN" altLang="en-US" sz="3600" b="1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声音</a:t>
            </a:r>
            <a:r>
              <a:rPr kumimoji="1" lang="zh-CN" altLang="en-US" sz="3600" b="1" smtClean="0">
                <a:latin typeface="宋体" pitchFamily="2" charset="-122"/>
                <a:ea typeface="宋体" pitchFamily="2" charset="-122"/>
              </a:rPr>
              <a:t>不足听于耳与？</a:t>
            </a:r>
            <a:r>
              <a:rPr kumimoji="1" lang="zh-CN" altLang="en-US" sz="3600" b="1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便嬖</a:t>
            </a:r>
            <a:r>
              <a:rPr kumimoji="1" lang="zh-CN" altLang="en-US" sz="3600" b="1" smtClean="0">
                <a:latin typeface="宋体" pitchFamily="2" charset="-122"/>
                <a:ea typeface="宋体" pitchFamily="2" charset="-122"/>
              </a:rPr>
              <a:t>不足使令于前与？王之诸臣，皆足以供之，而王岂为是哉！”</a:t>
            </a:r>
          </a:p>
          <a:p>
            <a:pPr>
              <a:lnSpc>
                <a:spcPts val="4500"/>
              </a:lnSpc>
            </a:pPr>
            <a:r>
              <a:rPr kumimoji="1" lang="zh-CN" altLang="en-US" sz="3600" b="1" smtClean="0">
                <a:latin typeface="宋体" pitchFamily="2" charset="-122"/>
                <a:ea typeface="宋体" pitchFamily="2" charset="-122"/>
              </a:rPr>
              <a:t>  曰：“否，吾不为是也。”</a:t>
            </a:r>
          </a:p>
          <a:p>
            <a:pPr>
              <a:lnSpc>
                <a:spcPts val="4500"/>
              </a:lnSpc>
            </a:pPr>
            <a:r>
              <a:rPr lang="en-US" altLang="zh-CN" sz="3600" b="1" smtClean="0">
                <a:latin typeface="宋体" pitchFamily="2" charset="-122"/>
                <a:ea typeface="宋体" pitchFamily="2" charset="-122"/>
              </a:rPr>
              <a:t>﹝</a:t>
            </a:r>
            <a:r>
              <a:rPr lang="zh-CN" altLang="en-US" sz="3600" b="1" smtClean="0">
                <a:latin typeface="宋体" pitchFamily="2" charset="-122"/>
                <a:ea typeface="宋体" pitchFamily="2" charset="-122"/>
              </a:rPr>
              <a:t>肥甘</a:t>
            </a:r>
            <a:r>
              <a:rPr lang="en-US" altLang="zh-CN" sz="3600" b="1" smtClean="0">
                <a:latin typeface="宋体" pitchFamily="2" charset="-122"/>
                <a:ea typeface="宋体" pitchFamily="2" charset="-122"/>
              </a:rPr>
              <a:t>〕</a:t>
            </a:r>
            <a:r>
              <a:rPr lang="zh-CN" altLang="en-US" sz="3600" b="1" smtClean="0">
                <a:solidFill>
                  <a:srgbClr val="0000CC"/>
                </a:solidFill>
                <a:latin typeface="宋体" pitchFamily="2" charset="-122"/>
                <a:ea typeface="宋体" pitchFamily="2" charset="-122"/>
              </a:rPr>
              <a:t>指美味的食物。</a:t>
            </a:r>
            <a:br>
              <a:rPr lang="zh-CN" altLang="en-US" sz="3600" b="1" smtClean="0">
                <a:latin typeface="宋体" pitchFamily="2" charset="-122"/>
                <a:ea typeface="宋体" pitchFamily="2" charset="-122"/>
              </a:rPr>
            </a:br>
            <a:r>
              <a:rPr lang="en-US" altLang="zh-CN" sz="3600" b="1" smtClean="0">
                <a:latin typeface="宋体" pitchFamily="2" charset="-122"/>
                <a:ea typeface="宋体" pitchFamily="2" charset="-122"/>
              </a:rPr>
              <a:t>﹝</a:t>
            </a:r>
            <a:r>
              <a:rPr lang="zh-CN" altLang="en-US" sz="3600" b="1" smtClean="0">
                <a:latin typeface="宋体" pitchFamily="2" charset="-122"/>
                <a:ea typeface="宋体" pitchFamily="2" charset="-122"/>
              </a:rPr>
              <a:t>轻暖</a:t>
            </a:r>
            <a:r>
              <a:rPr lang="en-US" altLang="zh-CN" sz="3600" b="1" smtClean="0">
                <a:latin typeface="宋体" pitchFamily="2" charset="-122"/>
                <a:ea typeface="宋体" pitchFamily="2" charset="-122"/>
              </a:rPr>
              <a:t>〕 </a:t>
            </a:r>
            <a:r>
              <a:rPr lang="zh-CN" altLang="en-US" sz="3600" b="1" smtClean="0">
                <a:solidFill>
                  <a:srgbClr val="0000CC"/>
                </a:solidFill>
                <a:latin typeface="宋体" pitchFamily="2" charset="-122"/>
                <a:ea typeface="宋体" pitchFamily="2" charset="-122"/>
              </a:rPr>
              <a:t>又轻又暖的衣服。</a:t>
            </a:r>
            <a:br>
              <a:rPr lang="zh-CN" altLang="en-US" sz="3600" b="1" smtClean="0">
                <a:latin typeface="宋体" pitchFamily="2" charset="-122"/>
                <a:ea typeface="宋体" pitchFamily="2" charset="-122"/>
              </a:rPr>
            </a:br>
            <a:r>
              <a:rPr lang="en-US" altLang="zh-CN" sz="3600" b="1" smtClean="0">
                <a:latin typeface="宋体" pitchFamily="2" charset="-122"/>
                <a:ea typeface="宋体" pitchFamily="2" charset="-122"/>
              </a:rPr>
              <a:t>﹝</a:t>
            </a:r>
            <a:r>
              <a:rPr lang="zh-CN" altLang="en-US" sz="3600" b="1" smtClean="0">
                <a:latin typeface="宋体" pitchFamily="2" charset="-122"/>
                <a:ea typeface="宋体" pitchFamily="2" charset="-122"/>
              </a:rPr>
              <a:t>采色</a:t>
            </a:r>
            <a:r>
              <a:rPr lang="en-US" altLang="zh-CN" sz="3600" b="1" smtClean="0">
                <a:latin typeface="宋体" pitchFamily="2" charset="-122"/>
                <a:ea typeface="宋体" pitchFamily="2" charset="-122"/>
              </a:rPr>
              <a:t>〕</a:t>
            </a:r>
            <a:r>
              <a:rPr lang="zh-CN" altLang="en-US" sz="3600" b="1" smtClean="0">
                <a:solidFill>
                  <a:srgbClr val="0000CC"/>
                </a:solidFill>
                <a:latin typeface="宋体" pitchFamily="2" charset="-122"/>
                <a:ea typeface="宋体" pitchFamily="2" charset="-122"/>
              </a:rPr>
              <a:t>绚丽的服饰、玩好等。采，同“彩”。</a:t>
            </a:r>
            <a:br>
              <a:rPr lang="zh-CN" altLang="en-US" sz="3600" b="1" smtClean="0">
                <a:latin typeface="宋体" pitchFamily="2" charset="-122"/>
                <a:ea typeface="宋体" pitchFamily="2" charset="-122"/>
              </a:rPr>
            </a:br>
            <a:r>
              <a:rPr lang="en-US" altLang="zh-CN" sz="3600" b="1" smtClean="0">
                <a:latin typeface="宋体" pitchFamily="2" charset="-122"/>
                <a:ea typeface="宋体" pitchFamily="2" charset="-122"/>
              </a:rPr>
              <a:t>﹝</a:t>
            </a:r>
            <a:r>
              <a:rPr lang="zh-CN" altLang="en-US" sz="3600" b="1" smtClean="0">
                <a:latin typeface="宋体" pitchFamily="2" charset="-122"/>
                <a:ea typeface="宋体" pitchFamily="2" charset="-122"/>
              </a:rPr>
              <a:t>声音</a:t>
            </a:r>
            <a:r>
              <a:rPr lang="en-US" altLang="zh-CN" sz="3600" b="1" smtClean="0">
                <a:latin typeface="宋体" pitchFamily="2" charset="-122"/>
                <a:ea typeface="宋体" pitchFamily="2" charset="-122"/>
              </a:rPr>
              <a:t>〕</a:t>
            </a:r>
            <a:r>
              <a:rPr lang="zh-CN" altLang="en-US" sz="3600" b="1" smtClean="0">
                <a:solidFill>
                  <a:srgbClr val="0000CC"/>
                </a:solidFill>
                <a:latin typeface="宋体" pitchFamily="2" charset="-122"/>
                <a:ea typeface="宋体" pitchFamily="2" charset="-122"/>
              </a:rPr>
              <a:t>指音乐。</a:t>
            </a:r>
            <a:br>
              <a:rPr lang="zh-CN" altLang="en-US" sz="3600" b="1" smtClean="0">
                <a:latin typeface="宋体" pitchFamily="2" charset="-122"/>
                <a:ea typeface="宋体" pitchFamily="2" charset="-122"/>
              </a:rPr>
            </a:br>
            <a:r>
              <a:rPr lang="en-US" altLang="zh-CN" sz="3600" b="1" smtClean="0">
                <a:latin typeface="宋体" pitchFamily="2" charset="-122"/>
                <a:ea typeface="宋体" pitchFamily="2" charset="-122"/>
              </a:rPr>
              <a:t>﹝</a:t>
            </a:r>
            <a:r>
              <a:rPr lang="zh-CN" altLang="en-US" sz="3600" b="1" smtClean="0">
                <a:latin typeface="宋体" pitchFamily="2" charset="-122"/>
                <a:ea typeface="宋体" pitchFamily="2" charset="-122"/>
              </a:rPr>
              <a:t>便嬖（ </a:t>
            </a:r>
            <a:r>
              <a:rPr lang="en-US" altLang="zh-CN" sz="3600" b="1" err="1" smtClean="0">
                <a:latin typeface="宋体" pitchFamily="2" charset="-122"/>
                <a:ea typeface="宋体" pitchFamily="2" charset="-122"/>
              </a:rPr>
              <a:t>piánbì</a:t>
            </a:r>
            <a:r>
              <a:rPr lang="zh-CN" altLang="en-US" sz="3600" b="1" smtClean="0">
                <a:latin typeface="宋体" pitchFamily="2" charset="-122"/>
                <a:ea typeface="宋体" pitchFamily="2" charset="-122"/>
              </a:rPr>
              <a:t>）</a:t>
            </a:r>
            <a:r>
              <a:rPr lang="en-US" altLang="zh-CN" sz="3600" b="1" smtClean="0">
                <a:latin typeface="宋体" pitchFamily="2" charset="-122"/>
                <a:ea typeface="宋体" pitchFamily="2" charset="-122"/>
              </a:rPr>
              <a:t>〕</a:t>
            </a:r>
            <a:r>
              <a:rPr lang="zh-CN" altLang="en-US" sz="3600" b="1" smtClean="0">
                <a:solidFill>
                  <a:srgbClr val="0000CC"/>
                </a:solidFill>
                <a:latin typeface="宋体" pitchFamily="2" charset="-122"/>
                <a:ea typeface="宋体" pitchFamily="2" charset="-122"/>
              </a:rPr>
              <a:t>君主左右受宠爱的人。</a:t>
            </a:r>
            <a:br>
              <a:rPr lang="zh-CN" altLang="en-US" sz="3200" b="1" smtClean="0">
                <a:latin typeface="宋体" pitchFamily="2" charset="-122"/>
                <a:ea typeface="宋体" pitchFamily="2" charset="-122"/>
              </a:rPr>
            </a:br>
            <a:endParaRPr kumimoji="1" lang="zh-CN" altLang="en-US" sz="3600" smtClean="0"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66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66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66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6626" name="矩形 2"/>
          <p:cNvSpPr>
            <a:spLocks noChangeArrowheads="1"/>
          </p:cNvSpPr>
          <p:nvPr/>
        </p:nvSpPr>
        <p:spPr bwMode="auto">
          <a:xfrm>
            <a:off x="455332" y="484139"/>
            <a:ext cx="11330516" cy="727378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ts val="4900"/>
              </a:lnSpc>
            </a:pPr>
            <a:r>
              <a:rPr kumimoji="1" lang="zh-CN" altLang="en-US" sz="3600" b="1" smtClean="0">
                <a:latin typeface="宋体" pitchFamily="2" charset="-122"/>
                <a:ea typeface="宋体" pitchFamily="2" charset="-122"/>
              </a:rPr>
              <a:t>曰：“然则王之所大欲可知已：欲</a:t>
            </a:r>
            <a:r>
              <a:rPr kumimoji="1" lang="zh-CN" altLang="en-US" sz="3600" b="1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辟</a:t>
            </a:r>
            <a:r>
              <a:rPr kumimoji="1" lang="zh-CN" altLang="en-US" sz="3600" b="1" smtClean="0">
                <a:latin typeface="宋体" pitchFamily="2" charset="-122"/>
                <a:ea typeface="宋体" pitchFamily="2" charset="-122"/>
              </a:rPr>
              <a:t>土地，</a:t>
            </a:r>
            <a:r>
              <a:rPr kumimoji="1" lang="zh-CN" altLang="en-US" sz="3600" b="1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朝秦、楚，莅中国</a:t>
            </a:r>
            <a:r>
              <a:rPr kumimoji="1" lang="zh-CN" altLang="en-US" sz="3600" b="1" smtClean="0">
                <a:latin typeface="宋体" pitchFamily="2" charset="-122"/>
                <a:ea typeface="宋体" pitchFamily="2" charset="-122"/>
              </a:rPr>
              <a:t>，而抚四夷也。以</a:t>
            </a:r>
            <a:r>
              <a:rPr kumimoji="1" lang="zh-CN" altLang="en-US" sz="3600" b="1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若</a:t>
            </a:r>
            <a:r>
              <a:rPr kumimoji="1" lang="zh-CN" altLang="en-US" sz="3600" b="1" smtClean="0">
                <a:latin typeface="宋体" pitchFamily="2" charset="-122"/>
                <a:ea typeface="宋体" pitchFamily="2" charset="-122"/>
              </a:rPr>
              <a:t>所为，求若所欲，犹</a:t>
            </a:r>
            <a:r>
              <a:rPr kumimoji="1" lang="zh-CN" altLang="en-US" sz="3600" b="1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缘木而求鱼</a:t>
            </a:r>
            <a:r>
              <a:rPr kumimoji="1" lang="zh-CN" altLang="en-US" sz="3600" b="1" smtClean="0">
                <a:latin typeface="宋体" pitchFamily="2" charset="-122"/>
                <a:ea typeface="宋体" pitchFamily="2" charset="-122"/>
              </a:rPr>
              <a:t>也。</a:t>
            </a:r>
            <a:br>
              <a:rPr lang="zh-CN" altLang="en-US" sz="3600" b="1" smtClean="0">
                <a:latin typeface="宋体" pitchFamily="2" charset="-122"/>
                <a:ea typeface="宋体" pitchFamily="2" charset="-122"/>
              </a:rPr>
            </a:br>
            <a:r>
              <a:rPr lang="en-US" altLang="zh-CN" sz="3600" b="1" smtClean="0">
                <a:latin typeface="宋体" pitchFamily="2" charset="-122"/>
                <a:ea typeface="宋体" pitchFamily="2" charset="-122"/>
              </a:rPr>
              <a:t>﹝</a:t>
            </a:r>
            <a:r>
              <a:rPr lang="zh-CN" altLang="en-US" sz="3600" b="1" smtClean="0">
                <a:latin typeface="宋体" pitchFamily="2" charset="-122"/>
                <a:ea typeface="宋体" pitchFamily="2" charset="-122"/>
              </a:rPr>
              <a:t>辟</a:t>
            </a:r>
            <a:r>
              <a:rPr lang="en-US" altLang="zh-CN" sz="3600" b="1" smtClean="0">
                <a:latin typeface="宋体" pitchFamily="2" charset="-122"/>
                <a:ea typeface="宋体" pitchFamily="2" charset="-122"/>
              </a:rPr>
              <a:t>〕</a:t>
            </a:r>
            <a:r>
              <a:rPr lang="zh-CN" altLang="en-US" sz="3600" b="1" smtClean="0">
                <a:solidFill>
                  <a:srgbClr val="0000CC"/>
                </a:solidFill>
                <a:latin typeface="宋体" pitchFamily="2" charset="-122"/>
                <a:ea typeface="宋体" pitchFamily="2" charset="-122"/>
              </a:rPr>
              <a:t>开辟。</a:t>
            </a:r>
            <a:br>
              <a:rPr lang="zh-CN" altLang="en-US" sz="3600" b="1" smtClean="0">
                <a:latin typeface="宋体" pitchFamily="2" charset="-122"/>
                <a:ea typeface="宋体" pitchFamily="2" charset="-122"/>
              </a:rPr>
            </a:br>
            <a:r>
              <a:rPr lang="en-US" altLang="zh-CN" sz="3600" b="1" smtClean="0">
                <a:latin typeface="宋体" pitchFamily="2" charset="-122"/>
                <a:ea typeface="宋体" pitchFamily="2" charset="-122"/>
              </a:rPr>
              <a:t>﹝</a:t>
            </a:r>
            <a:r>
              <a:rPr lang="zh-CN" altLang="en-US" sz="3600" b="1" smtClean="0">
                <a:latin typeface="宋体" pitchFamily="2" charset="-122"/>
                <a:ea typeface="宋体" pitchFamily="2" charset="-122"/>
              </a:rPr>
              <a:t>朝秦楚</a:t>
            </a:r>
            <a:r>
              <a:rPr lang="en-US" altLang="zh-CN" sz="3600" b="1" smtClean="0">
                <a:latin typeface="宋体" pitchFamily="2" charset="-122"/>
                <a:ea typeface="宋体" pitchFamily="2" charset="-122"/>
              </a:rPr>
              <a:t>〕</a:t>
            </a:r>
            <a:r>
              <a:rPr lang="zh-CN" altLang="en-US" sz="3600" b="1" smtClean="0">
                <a:solidFill>
                  <a:srgbClr val="0000CC"/>
                </a:solidFill>
                <a:latin typeface="宋体" pitchFamily="2" charset="-122"/>
                <a:ea typeface="宋体" pitchFamily="2" charset="-122"/>
              </a:rPr>
              <a:t>使秦楚来朝见</a:t>
            </a:r>
            <a:endParaRPr lang="en-US" altLang="zh-CN" sz="3600" b="1" smtClean="0">
              <a:solidFill>
                <a:srgbClr val="0000CC"/>
              </a:solidFill>
              <a:latin typeface="宋体" pitchFamily="2" charset="-122"/>
              <a:ea typeface="宋体" pitchFamily="2" charset="-122"/>
            </a:endParaRPr>
          </a:p>
          <a:p>
            <a:pPr>
              <a:lnSpc>
                <a:spcPts val="4500"/>
              </a:lnSpc>
            </a:pPr>
            <a:r>
              <a:rPr lang="en-US" altLang="zh-CN" sz="3600" b="1" smtClean="0">
                <a:latin typeface="宋体" pitchFamily="2" charset="-122"/>
                <a:ea typeface="宋体" pitchFamily="2" charset="-122"/>
              </a:rPr>
              <a:t>﹝</a:t>
            </a:r>
            <a:r>
              <a:rPr lang="zh-CN" altLang="en-US" sz="3600" b="1" smtClean="0">
                <a:latin typeface="宋体" pitchFamily="2" charset="-122"/>
                <a:ea typeface="宋体" pitchFamily="2" charset="-122"/>
              </a:rPr>
              <a:t>莅（ </a:t>
            </a:r>
            <a:r>
              <a:rPr lang="en-US" altLang="zh-CN" sz="3600" b="1" err="1" smtClean="0">
                <a:latin typeface="宋体" pitchFamily="2" charset="-122"/>
                <a:ea typeface="宋体" pitchFamily="2" charset="-122"/>
              </a:rPr>
              <a:t>lì</a:t>
            </a:r>
            <a:r>
              <a:rPr lang="zh-CN" altLang="en-US" sz="3600" b="1" smtClean="0">
                <a:latin typeface="宋体" pitchFamily="2" charset="-122"/>
                <a:ea typeface="宋体" pitchFamily="2" charset="-122"/>
              </a:rPr>
              <a:t>）中国</a:t>
            </a:r>
            <a:r>
              <a:rPr lang="en-US" altLang="zh-CN" sz="3600" b="1" smtClean="0">
                <a:latin typeface="宋体" pitchFamily="2" charset="-122"/>
                <a:ea typeface="宋体" pitchFamily="2" charset="-122"/>
              </a:rPr>
              <a:t>〕</a:t>
            </a:r>
            <a:r>
              <a:rPr lang="zh-CN" altLang="en-US" sz="3600" b="1" smtClean="0">
                <a:solidFill>
                  <a:srgbClr val="0000CC"/>
                </a:solidFill>
                <a:latin typeface="宋体" pitchFamily="2" charset="-122"/>
                <a:ea typeface="宋体" pitchFamily="2" charset="-122"/>
              </a:rPr>
              <a:t>统治中原地区。莅，临视，指统治。中国，古代指中原地区。</a:t>
            </a:r>
            <a:br>
              <a:rPr lang="zh-CN" altLang="en-US" sz="3600" b="1" smtClean="0">
                <a:latin typeface="宋体" pitchFamily="2" charset="-122"/>
                <a:ea typeface="宋体" pitchFamily="2" charset="-122"/>
              </a:rPr>
            </a:br>
            <a:r>
              <a:rPr lang="en-US" altLang="zh-CN" sz="3600" b="1" smtClean="0">
                <a:latin typeface="宋体" pitchFamily="2" charset="-122"/>
                <a:ea typeface="宋体" pitchFamily="2" charset="-122"/>
              </a:rPr>
              <a:t>﹝</a:t>
            </a:r>
            <a:r>
              <a:rPr lang="zh-CN" altLang="en-US" sz="3600" b="1" smtClean="0">
                <a:latin typeface="宋体" pitchFamily="2" charset="-122"/>
                <a:ea typeface="宋体" pitchFamily="2" charset="-122"/>
              </a:rPr>
              <a:t>若</a:t>
            </a:r>
            <a:r>
              <a:rPr lang="en-US" altLang="zh-CN" sz="3600" b="1" smtClean="0">
                <a:latin typeface="宋体" pitchFamily="2" charset="-122"/>
                <a:ea typeface="宋体" pitchFamily="2" charset="-122"/>
              </a:rPr>
              <a:t>〕</a:t>
            </a:r>
            <a:r>
              <a:rPr lang="zh-CN" altLang="en-US" sz="3600" b="1" smtClean="0">
                <a:solidFill>
                  <a:srgbClr val="0000CC"/>
                </a:solidFill>
                <a:latin typeface="宋体" pitchFamily="2" charset="-122"/>
                <a:ea typeface="宋体" pitchFamily="2" charset="-122"/>
              </a:rPr>
              <a:t>如此。</a:t>
            </a:r>
            <a:br>
              <a:rPr lang="zh-CN" altLang="en-US" sz="3600" b="1" smtClean="0">
                <a:latin typeface="宋体" pitchFamily="2" charset="-122"/>
                <a:ea typeface="宋体" pitchFamily="2" charset="-122"/>
              </a:rPr>
            </a:br>
            <a:r>
              <a:rPr lang="en-US" altLang="zh-CN" sz="3600" b="1" smtClean="0">
                <a:latin typeface="宋体" pitchFamily="2" charset="-122"/>
                <a:ea typeface="宋体" pitchFamily="2" charset="-122"/>
              </a:rPr>
              <a:t>﹝</a:t>
            </a:r>
            <a:r>
              <a:rPr lang="zh-CN" altLang="en-US" sz="3600" b="1" smtClean="0">
                <a:latin typeface="宋体" pitchFamily="2" charset="-122"/>
                <a:ea typeface="宋体" pitchFamily="2" charset="-122"/>
              </a:rPr>
              <a:t>缘木而求鱼</a:t>
            </a:r>
            <a:r>
              <a:rPr lang="en-US" altLang="zh-CN" sz="3600" b="1" smtClean="0">
                <a:latin typeface="宋体" pitchFamily="2" charset="-122"/>
                <a:ea typeface="宋体" pitchFamily="2" charset="-122"/>
              </a:rPr>
              <a:t>〕</a:t>
            </a:r>
            <a:r>
              <a:rPr lang="zh-CN" altLang="en-US" sz="3600" b="1" smtClean="0">
                <a:solidFill>
                  <a:srgbClr val="0000CC"/>
                </a:solidFill>
                <a:latin typeface="宋体" pitchFamily="2" charset="-122"/>
                <a:ea typeface="宋体" pitchFamily="2" charset="-122"/>
              </a:rPr>
              <a:t>爬到树上去找鱼。比喻方向、方法不对，一定达不到目的。 </a:t>
            </a:r>
            <a:br>
              <a:rPr lang="zh-CN" altLang="en-US" sz="3600" smtClean="0"/>
            </a:br>
            <a:r>
              <a:rPr lang="zh-CN" altLang="en-US" sz="3600" smtClean="0"/>
              <a:t> </a:t>
            </a:r>
            <a:br>
              <a:rPr lang="zh-CN" altLang="en-US" sz="3600" smtClean="0"/>
            </a:br>
            <a:endParaRPr kumimoji="1" lang="zh-CN" altLang="en-US" sz="3600" smtClean="0"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66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66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334434" y="860612"/>
            <a:ext cx="11857566" cy="5632311"/>
          </a:xfrm>
          <a:prstGeom prst="rect">
            <a:avLst/>
          </a:prstGeom>
          <a:solidFill>
            <a:srgbClr val="99CCFF"/>
          </a:solidFill>
          <a:ln w="9525">
            <a:solidFill>
              <a:schemeClr val="tx1"/>
            </a:solidFill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翻译</a:t>
            </a:r>
            <a:r>
              <a:rPr lang="zh-CN" altLang="en-US" sz="3600" b="1" smtClean="0">
                <a:solidFill>
                  <a:srgbClr val="CC0066"/>
                </a:solidFill>
                <a:latin typeface="宋体" pitchFamily="2" charset="-122"/>
                <a:ea typeface="宋体" pitchFamily="2" charset="-122"/>
              </a:rPr>
              <a:t>：</a:t>
            </a:r>
            <a:r>
              <a:rPr lang="zh-CN" altLang="en-US" sz="3600" b="1" smtClean="0">
                <a:latin typeface="宋体" pitchFamily="2" charset="-122"/>
                <a:ea typeface="宋体" pitchFamily="2" charset="-122"/>
              </a:rPr>
              <a:t> （孟子）说：“是因为肥美甘甜的食物不够吃呢？又轻又暖的衣服不够穿呢？还是因为美女不够看呢？美妙的音乐不够听呢？左右受宠爱的大臣不够用呢？（这些）您的大臣们都能充分地提供给大王，难道大王真是为了这些吗？”</a:t>
            </a:r>
          </a:p>
          <a:p>
            <a:r>
              <a:rPr lang="zh-CN" altLang="en-US" sz="3600" b="1" smtClean="0">
                <a:latin typeface="宋体" pitchFamily="2" charset="-122"/>
                <a:ea typeface="宋体" pitchFamily="2" charset="-122"/>
              </a:rPr>
              <a:t>（齐宣王）说：“不是，我不是为了这些。”</a:t>
            </a:r>
          </a:p>
          <a:p>
            <a:r>
              <a:rPr lang="zh-CN" altLang="en-US" sz="3600" b="1" smtClean="0">
                <a:latin typeface="宋体" pitchFamily="2" charset="-122"/>
                <a:ea typeface="宋体" pitchFamily="2" charset="-122"/>
              </a:rPr>
              <a:t>（孟子）说：“那么，大王所最想得到的东西便可知道了：是想开拓疆土，使秦国、楚国来朝见，统治整个中原地区，安抚四方的少数民族。（但是）以这样的做法，去谋求这样的理想，就像爬到树上却要抓鱼一样。”</a:t>
            </a:r>
            <a:endParaRPr lang="zh-CN" altLang="en-US" sz="3600" b="1">
              <a:latin typeface="宋体" pitchFamily="2" charset="-122"/>
              <a:ea typeface="宋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6626" name="矩形 2"/>
          <p:cNvSpPr>
            <a:spLocks noChangeArrowheads="1"/>
          </p:cNvSpPr>
          <p:nvPr/>
        </p:nvSpPr>
        <p:spPr bwMode="auto">
          <a:xfrm>
            <a:off x="419473" y="637646"/>
            <a:ext cx="11330516" cy="577209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ts val="5000"/>
              </a:lnSpc>
            </a:pPr>
            <a:r>
              <a:rPr kumimoji="1" lang="zh-CN" altLang="en-US" sz="3600" b="1" smtClean="0">
                <a:latin typeface="宋体" pitchFamily="2" charset="-122"/>
                <a:ea typeface="宋体" pitchFamily="2" charset="-122"/>
              </a:rPr>
              <a:t>王曰：“若是其甚与？”</a:t>
            </a:r>
          </a:p>
          <a:p>
            <a:pPr>
              <a:lnSpc>
                <a:spcPts val="5000"/>
              </a:lnSpc>
            </a:pPr>
            <a:r>
              <a:rPr kumimoji="1" lang="zh-CN" altLang="en-US" sz="3600" b="1" smtClean="0">
                <a:latin typeface="宋体" pitchFamily="2" charset="-122"/>
                <a:ea typeface="宋体" pitchFamily="2" charset="-122"/>
              </a:rPr>
              <a:t>曰：“</a:t>
            </a:r>
            <a:r>
              <a:rPr kumimoji="1" lang="zh-CN" altLang="en-US" sz="3600" b="1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殆</a:t>
            </a:r>
            <a:r>
              <a:rPr kumimoji="1" lang="zh-CN" altLang="en-US" sz="3600" b="1" smtClean="0">
                <a:latin typeface="宋体" pitchFamily="2" charset="-122"/>
                <a:ea typeface="宋体" pitchFamily="2" charset="-122"/>
              </a:rPr>
              <a:t>有甚焉。缘木求鱼，虽不得鱼，无后灾；以若所为，求若所欲，尽心力而为之，后必有灾。”</a:t>
            </a:r>
          </a:p>
          <a:p>
            <a:pPr>
              <a:lnSpc>
                <a:spcPts val="5000"/>
              </a:lnSpc>
            </a:pPr>
            <a:r>
              <a:rPr kumimoji="1" lang="zh-CN" altLang="en-US" sz="3600" b="1" smtClean="0">
                <a:latin typeface="宋体" pitchFamily="2" charset="-122"/>
                <a:ea typeface="宋体" pitchFamily="2" charset="-122"/>
              </a:rPr>
              <a:t>曰：“可得闻与？”</a:t>
            </a:r>
          </a:p>
          <a:p>
            <a:pPr>
              <a:lnSpc>
                <a:spcPts val="5000"/>
              </a:lnSpc>
            </a:pPr>
            <a:r>
              <a:rPr kumimoji="1" lang="zh-CN" altLang="en-US" sz="3600" b="1" smtClean="0">
                <a:latin typeface="宋体" pitchFamily="2" charset="-122"/>
                <a:ea typeface="宋体" pitchFamily="2" charset="-122"/>
              </a:rPr>
              <a:t>曰：“</a:t>
            </a:r>
            <a:r>
              <a:rPr kumimoji="1" lang="zh-CN" altLang="en-US" sz="3600" b="1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邹</a:t>
            </a:r>
            <a:r>
              <a:rPr kumimoji="1" lang="zh-CN" altLang="en-US" sz="3600" b="1" smtClean="0">
                <a:latin typeface="宋体" pitchFamily="2" charset="-122"/>
                <a:ea typeface="宋体" pitchFamily="2" charset="-122"/>
              </a:rPr>
              <a:t>人与楚人战，则王以为孰胜？”</a:t>
            </a:r>
          </a:p>
          <a:p>
            <a:pPr>
              <a:lnSpc>
                <a:spcPts val="5000"/>
              </a:lnSpc>
            </a:pPr>
            <a:r>
              <a:rPr kumimoji="1" lang="zh-CN" altLang="en-US" sz="3600" b="1" smtClean="0">
                <a:latin typeface="宋体" pitchFamily="2" charset="-122"/>
                <a:ea typeface="宋体" pitchFamily="2" charset="-122"/>
              </a:rPr>
              <a:t>曰：“楚人胜。”</a:t>
            </a:r>
            <a:r>
              <a:rPr lang="zh-CN" altLang="en-US" sz="3600" b="1" smtClean="0">
                <a:latin typeface="宋体" pitchFamily="2" charset="-122"/>
                <a:ea typeface="宋体" pitchFamily="2" charset="-122"/>
              </a:rPr>
              <a:t> </a:t>
            </a:r>
            <a:endParaRPr lang="en-US" altLang="zh-CN" sz="3600" b="1" smtClean="0">
              <a:latin typeface="宋体" pitchFamily="2" charset="-122"/>
              <a:ea typeface="宋体" pitchFamily="2" charset="-122"/>
            </a:endParaRPr>
          </a:p>
          <a:p>
            <a:pPr>
              <a:lnSpc>
                <a:spcPts val="5000"/>
              </a:lnSpc>
            </a:pPr>
            <a:r>
              <a:rPr lang="en-US" altLang="zh-CN" sz="3600" b="1" smtClean="0">
                <a:latin typeface="宋体" pitchFamily="2" charset="-122"/>
                <a:ea typeface="宋体" pitchFamily="2" charset="-122"/>
              </a:rPr>
              <a:t>﹝</a:t>
            </a:r>
            <a:r>
              <a:rPr lang="zh-CN" altLang="en-US" sz="3600" b="1" smtClean="0">
                <a:latin typeface="宋体" pitchFamily="2" charset="-122"/>
                <a:ea typeface="宋体" pitchFamily="2" charset="-122"/>
              </a:rPr>
              <a:t>殆</a:t>
            </a:r>
            <a:r>
              <a:rPr lang="en-US" altLang="zh-CN" sz="3600" b="1" smtClean="0">
                <a:latin typeface="宋体" pitchFamily="2" charset="-122"/>
                <a:ea typeface="宋体" pitchFamily="2" charset="-122"/>
              </a:rPr>
              <a:t>〕</a:t>
            </a:r>
            <a:r>
              <a:rPr lang="zh-CN" altLang="en-US" sz="3600" b="1" smtClean="0">
                <a:solidFill>
                  <a:srgbClr val="0000CC"/>
                </a:solidFill>
                <a:latin typeface="宋体" pitchFamily="2" charset="-122"/>
                <a:ea typeface="宋体" pitchFamily="2" charset="-122"/>
              </a:rPr>
              <a:t>恐怕，可能。</a:t>
            </a:r>
            <a:br>
              <a:rPr lang="zh-CN" altLang="en-US" sz="3600" b="1" smtClean="0">
                <a:latin typeface="宋体" pitchFamily="2" charset="-122"/>
                <a:ea typeface="宋体" pitchFamily="2" charset="-122"/>
              </a:rPr>
            </a:br>
            <a:r>
              <a:rPr lang="en-US" altLang="zh-CN" sz="3600" b="1" smtClean="0">
                <a:latin typeface="宋体" pitchFamily="2" charset="-122"/>
                <a:ea typeface="宋体" pitchFamily="2" charset="-122"/>
              </a:rPr>
              <a:t>﹝</a:t>
            </a:r>
            <a:r>
              <a:rPr lang="zh-CN" altLang="en-US" sz="3600" b="1" smtClean="0">
                <a:latin typeface="宋体" pitchFamily="2" charset="-122"/>
                <a:ea typeface="宋体" pitchFamily="2" charset="-122"/>
              </a:rPr>
              <a:t>邹</a:t>
            </a:r>
            <a:r>
              <a:rPr lang="en-US" altLang="zh-CN" sz="3600" b="1" smtClean="0">
                <a:latin typeface="宋体" pitchFamily="2" charset="-122"/>
                <a:ea typeface="宋体" pitchFamily="2" charset="-122"/>
              </a:rPr>
              <a:t>〕</a:t>
            </a:r>
            <a:r>
              <a:rPr lang="zh-CN" altLang="en-US" sz="3600" b="1" smtClean="0">
                <a:solidFill>
                  <a:srgbClr val="0000CC"/>
                </a:solidFill>
                <a:latin typeface="宋体" pitchFamily="2" charset="-122"/>
                <a:ea typeface="宋体" pitchFamily="2" charset="-122"/>
              </a:rPr>
              <a:t>当时的一个小国，在今山东邹城、滕州一带。 </a:t>
            </a:r>
            <a:br>
              <a:rPr lang="zh-CN" altLang="en-US" sz="3200" b="1" smtClean="0">
                <a:latin typeface="宋体" pitchFamily="2" charset="-122"/>
                <a:ea typeface="宋体" pitchFamily="2" charset="-122"/>
              </a:rPr>
            </a:br>
            <a:endParaRPr kumimoji="1" lang="zh-CN" altLang="en-US" sz="3200" b="1" smtClean="0">
              <a:latin typeface="宋体" pitchFamily="2" charset="-122"/>
              <a:ea typeface="宋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66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66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66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662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662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662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334434" y="1529912"/>
            <a:ext cx="11857566" cy="4524315"/>
          </a:xfrm>
          <a:prstGeom prst="rect">
            <a:avLst/>
          </a:prstGeom>
          <a:solidFill>
            <a:srgbClr val="99CCFF"/>
          </a:solidFill>
          <a:ln w="9525">
            <a:solidFill>
              <a:schemeClr val="tx1"/>
            </a:solidFill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翻译</a:t>
            </a:r>
            <a:r>
              <a:rPr lang="zh-CN" altLang="en-US" sz="3600" b="1" smtClean="0">
                <a:solidFill>
                  <a:srgbClr val="CC0066"/>
                </a:solidFill>
                <a:latin typeface="宋体" pitchFamily="2" charset="-122"/>
                <a:ea typeface="宋体" pitchFamily="2" charset="-122"/>
              </a:rPr>
              <a:t>：</a:t>
            </a:r>
            <a:r>
              <a:rPr lang="zh-CN" altLang="en-US" sz="3600" b="1" smtClean="0">
                <a:latin typeface="宋体" pitchFamily="2" charset="-122"/>
                <a:ea typeface="宋体" pitchFamily="2" charset="-122"/>
              </a:rPr>
              <a:t>齐宣王说：“真的像（你说的）这么严重吗？”</a:t>
            </a:r>
          </a:p>
          <a:p>
            <a:r>
              <a:rPr lang="zh-CN" altLang="en-US" sz="3600" b="1" smtClean="0">
                <a:latin typeface="宋体" pitchFamily="2" charset="-122"/>
                <a:ea typeface="宋体" pitchFamily="2" charset="-122"/>
              </a:rPr>
              <a:t>（孟子）说：“恐怕比这还严重。爬到树上去抓鱼，虽然抓不到鱼，却没有什么后祸；假使用这样的做法，去谋求这样的理想，又尽心尽力地去干，结果必然有灾祸。”</a:t>
            </a:r>
          </a:p>
          <a:p>
            <a:r>
              <a:rPr lang="zh-CN" altLang="en-US" sz="3600" b="1" smtClean="0">
                <a:latin typeface="宋体" pitchFamily="2" charset="-122"/>
                <a:ea typeface="宋体" pitchFamily="2" charset="-122"/>
              </a:rPr>
              <a:t>（齐宣王）说：“（这是什么道理）可以让我听听吗？”</a:t>
            </a:r>
          </a:p>
          <a:p>
            <a:r>
              <a:rPr lang="zh-CN" altLang="en-US" sz="3600" b="1" smtClean="0">
                <a:latin typeface="宋体" pitchFamily="2" charset="-122"/>
                <a:ea typeface="宋体" pitchFamily="2" charset="-122"/>
              </a:rPr>
              <a:t>（孟子）说：“（如果）邹国和楚国打仗，那您认为谁胜呢？”</a:t>
            </a:r>
          </a:p>
          <a:p>
            <a:r>
              <a:rPr lang="zh-CN" altLang="en-US" sz="3600" b="1" smtClean="0">
                <a:latin typeface="宋体" pitchFamily="2" charset="-122"/>
                <a:ea typeface="宋体" pitchFamily="2" charset="-122"/>
              </a:rPr>
              <a:t>（齐宣王）说：“楚国会胜。”</a:t>
            </a:r>
            <a:endParaRPr lang="zh-CN" altLang="en-US" sz="3600" b="1">
              <a:latin typeface="宋体" pitchFamily="2" charset="-122"/>
              <a:ea typeface="宋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6626" name="矩形 2"/>
          <p:cNvSpPr>
            <a:spLocks noChangeArrowheads="1"/>
          </p:cNvSpPr>
          <p:nvPr/>
        </p:nvSpPr>
        <p:spPr bwMode="auto">
          <a:xfrm>
            <a:off x="401544" y="417775"/>
            <a:ext cx="11330516" cy="64402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ts val="4500"/>
              </a:lnSpc>
            </a:pPr>
            <a:r>
              <a:rPr lang="zh-CN" altLang="en-US" sz="3600" b="1" smtClean="0">
                <a:latin typeface="宋体" pitchFamily="2" charset="-122"/>
                <a:ea typeface="宋体" pitchFamily="2" charset="-122"/>
              </a:rPr>
              <a:t>曰：“然则小固不可以敌大，寡固不可以敌众，弱固不可以敌强。海内之地，</a:t>
            </a:r>
            <a:r>
              <a:rPr lang="zh-CN" altLang="en-US" sz="3600" b="1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方千里者九</a:t>
            </a:r>
            <a:r>
              <a:rPr lang="zh-CN" altLang="en-US" sz="3600" b="1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en-US" sz="3600" b="1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齐集有其一</a:t>
            </a:r>
            <a:r>
              <a:rPr lang="zh-CN" altLang="en-US" sz="3600" b="1" smtClean="0">
                <a:latin typeface="宋体" pitchFamily="2" charset="-122"/>
                <a:ea typeface="宋体" pitchFamily="2" charset="-122"/>
              </a:rPr>
              <a:t>；以一服八，何以异于邹敌楚哉！</a:t>
            </a:r>
            <a:r>
              <a:rPr lang="zh-CN" altLang="en-US" sz="3600" b="1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盖亦反其本矣</a:t>
            </a:r>
            <a:r>
              <a:rPr lang="zh-CN" altLang="en-US" sz="3600" b="1" smtClean="0">
                <a:latin typeface="宋体" pitchFamily="2" charset="-122"/>
                <a:ea typeface="宋体" pitchFamily="2" charset="-122"/>
              </a:rPr>
              <a:t>！” </a:t>
            </a:r>
            <a:endParaRPr lang="en-US" altLang="zh-CN" sz="3600" b="1" smtClean="0">
              <a:latin typeface="宋体" pitchFamily="2" charset="-122"/>
              <a:ea typeface="宋体" pitchFamily="2" charset="-122"/>
            </a:endParaRPr>
          </a:p>
          <a:p>
            <a:pPr>
              <a:lnSpc>
                <a:spcPts val="4500"/>
              </a:lnSpc>
            </a:pPr>
            <a:r>
              <a:rPr lang="en-US" altLang="zh-CN" sz="3600" b="1" smtClean="0">
                <a:latin typeface="宋体" pitchFamily="2" charset="-122"/>
                <a:ea typeface="宋体" pitchFamily="2" charset="-122"/>
              </a:rPr>
              <a:t>﹝</a:t>
            </a:r>
            <a:r>
              <a:rPr lang="zh-CN" altLang="en-US" sz="3600" b="1" smtClean="0">
                <a:latin typeface="宋体" pitchFamily="2" charset="-122"/>
                <a:ea typeface="宋体" pitchFamily="2" charset="-122"/>
              </a:rPr>
              <a:t>方千里者九</a:t>
            </a:r>
            <a:r>
              <a:rPr lang="en-US" altLang="zh-CN" sz="3600" b="1" smtClean="0">
                <a:latin typeface="宋体" pitchFamily="2" charset="-122"/>
                <a:ea typeface="宋体" pitchFamily="2" charset="-122"/>
              </a:rPr>
              <a:t>〕</a:t>
            </a:r>
            <a:r>
              <a:rPr lang="zh-CN" altLang="en-US" sz="3600" b="1" smtClean="0">
                <a:solidFill>
                  <a:srgbClr val="0000CC"/>
                </a:solidFill>
                <a:latin typeface="宋体" pitchFamily="2" charset="-122"/>
                <a:ea typeface="宋体" pitchFamily="2" charset="-122"/>
              </a:rPr>
              <a:t>纵横各一千里的地方有九块。这是当时流行的说法。</a:t>
            </a:r>
            <a:r>
              <a:rPr lang="en-US" altLang="zh-CN" sz="3600" b="1" smtClean="0">
                <a:solidFill>
                  <a:srgbClr val="0000CC"/>
                </a:solidFill>
                <a:latin typeface="宋体" pitchFamily="2" charset="-122"/>
                <a:ea typeface="宋体" pitchFamily="2" charset="-122"/>
              </a:rPr>
              <a:t>《</a:t>
            </a:r>
            <a:r>
              <a:rPr lang="zh-CN" altLang="en-US" sz="3600" b="1" smtClean="0">
                <a:solidFill>
                  <a:srgbClr val="0000CC"/>
                </a:solidFill>
                <a:latin typeface="宋体" pitchFamily="2" charset="-122"/>
                <a:ea typeface="宋体" pitchFamily="2" charset="-122"/>
              </a:rPr>
              <a:t>礼记</a:t>
            </a:r>
            <a:r>
              <a:rPr lang="en-US" altLang="zh-CN" sz="3600" b="1" smtClean="0">
                <a:solidFill>
                  <a:srgbClr val="0000CC"/>
                </a:solidFill>
                <a:latin typeface="宋体" pitchFamily="2" charset="-122"/>
                <a:ea typeface="宋体" pitchFamily="2" charset="-122"/>
              </a:rPr>
              <a:t>· </a:t>
            </a:r>
            <a:r>
              <a:rPr lang="zh-CN" altLang="en-US" sz="3600" b="1" smtClean="0">
                <a:solidFill>
                  <a:srgbClr val="0000CC"/>
                </a:solidFill>
                <a:latin typeface="宋体" pitchFamily="2" charset="-122"/>
                <a:ea typeface="宋体" pitchFamily="2" charset="-122"/>
              </a:rPr>
              <a:t>王制</a:t>
            </a:r>
            <a:r>
              <a:rPr lang="en-US" altLang="zh-CN" sz="3600" b="1" smtClean="0">
                <a:solidFill>
                  <a:srgbClr val="0000CC"/>
                </a:solidFill>
                <a:latin typeface="宋体" pitchFamily="2" charset="-122"/>
                <a:ea typeface="宋体" pitchFamily="2" charset="-122"/>
              </a:rPr>
              <a:t>》</a:t>
            </a:r>
            <a:r>
              <a:rPr lang="zh-CN" altLang="en-US" sz="3600" b="1" smtClean="0">
                <a:solidFill>
                  <a:srgbClr val="0000CC"/>
                </a:solidFill>
                <a:latin typeface="宋体" pitchFamily="2" charset="-122"/>
                <a:ea typeface="宋体" pitchFamily="2" charset="-122"/>
              </a:rPr>
              <a:t>：“凡海之内九州，州方千里。”</a:t>
            </a:r>
            <a:br>
              <a:rPr lang="zh-CN" altLang="en-US" sz="3600" b="1" smtClean="0">
                <a:latin typeface="宋体" pitchFamily="2" charset="-122"/>
                <a:ea typeface="宋体" pitchFamily="2" charset="-122"/>
              </a:rPr>
            </a:br>
            <a:r>
              <a:rPr lang="en-US" altLang="zh-CN" sz="3600" b="1" smtClean="0">
                <a:latin typeface="宋体" pitchFamily="2" charset="-122"/>
                <a:ea typeface="宋体" pitchFamily="2" charset="-122"/>
              </a:rPr>
              <a:t>﹝</a:t>
            </a:r>
            <a:r>
              <a:rPr lang="zh-CN" altLang="en-US" sz="3600" b="1" smtClean="0">
                <a:latin typeface="宋体" pitchFamily="2" charset="-122"/>
                <a:ea typeface="宋体" pitchFamily="2" charset="-122"/>
              </a:rPr>
              <a:t>齐集有其一</a:t>
            </a:r>
            <a:r>
              <a:rPr lang="en-US" altLang="zh-CN" sz="3600" b="1" smtClean="0">
                <a:latin typeface="宋体" pitchFamily="2" charset="-122"/>
                <a:ea typeface="宋体" pitchFamily="2" charset="-122"/>
              </a:rPr>
              <a:t>〕</a:t>
            </a:r>
            <a:r>
              <a:rPr lang="zh-CN" altLang="en-US" sz="3600" b="1" smtClean="0">
                <a:solidFill>
                  <a:srgbClr val="0000CC"/>
                </a:solidFill>
                <a:latin typeface="宋体" pitchFamily="2" charset="-122"/>
                <a:ea typeface="宋体" pitchFamily="2" charset="-122"/>
              </a:rPr>
              <a:t>齐国的土地总算起来，也只有九分之一。集，集聚，这里指总计面积。</a:t>
            </a:r>
            <a:br>
              <a:rPr lang="zh-CN" altLang="en-US" sz="3600" b="1" smtClean="0">
                <a:latin typeface="宋体" pitchFamily="2" charset="-122"/>
                <a:ea typeface="宋体" pitchFamily="2" charset="-122"/>
              </a:rPr>
            </a:br>
            <a:r>
              <a:rPr lang="en-US" altLang="zh-CN" sz="3600" b="1" smtClean="0">
                <a:latin typeface="宋体" pitchFamily="2" charset="-122"/>
                <a:ea typeface="宋体" pitchFamily="2" charset="-122"/>
              </a:rPr>
              <a:t>﹝</a:t>
            </a:r>
            <a:r>
              <a:rPr lang="zh-CN" altLang="en-US" sz="3600" b="1" smtClean="0">
                <a:latin typeface="宋体" pitchFamily="2" charset="-122"/>
                <a:ea typeface="宋体" pitchFamily="2" charset="-122"/>
              </a:rPr>
              <a:t>盖（ </a:t>
            </a:r>
            <a:r>
              <a:rPr lang="en-US" altLang="zh-CN" sz="3600" b="1" err="1" smtClean="0">
                <a:latin typeface="宋体" pitchFamily="2" charset="-122"/>
                <a:ea typeface="宋体" pitchFamily="2" charset="-122"/>
              </a:rPr>
              <a:t>hé</a:t>
            </a:r>
            <a:r>
              <a:rPr lang="zh-CN" altLang="en-US" sz="3600" b="1" smtClean="0">
                <a:latin typeface="宋体" pitchFamily="2" charset="-122"/>
                <a:ea typeface="宋体" pitchFamily="2" charset="-122"/>
              </a:rPr>
              <a:t>）亦反其本矣</a:t>
            </a:r>
            <a:r>
              <a:rPr lang="en-US" altLang="zh-CN" sz="3600" b="1" smtClean="0">
                <a:latin typeface="宋体" pitchFamily="2" charset="-122"/>
                <a:ea typeface="宋体" pitchFamily="2" charset="-122"/>
              </a:rPr>
              <a:t>〕</a:t>
            </a:r>
            <a:r>
              <a:rPr lang="zh-CN" altLang="en-US" sz="3600" b="1" smtClean="0">
                <a:solidFill>
                  <a:srgbClr val="0000CC"/>
                </a:solidFill>
                <a:latin typeface="宋体" pitchFamily="2" charset="-122"/>
                <a:ea typeface="宋体" pitchFamily="2" charset="-122"/>
              </a:rPr>
              <a:t>为什么不回到根本上来呢？盖，同“盍”，何不。本，指仁政王道。</a:t>
            </a:r>
            <a:br>
              <a:rPr lang="zh-CN" altLang="en-US" sz="3600" b="1" smtClean="0">
                <a:latin typeface="宋体" pitchFamily="2" charset="-122"/>
                <a:ea typeface="宋体" pitchFamily="2" charset="-122"/>
              </a:rPr>
            </a:br>
            <a:endParaRPr kumimoji="1" lang="zh-CN" altLang="en-US" sz="3600" b="1" smtClean="0">
              <a:latin typeface="宋体" pitchFamily="2" charset="-122"/>
              <a:ea typeface="宋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66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66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6626" name="矩形 2"/>
          <p:cNvSpPr>
            <a:spLocks noChangeArrowheads="1"/>
          </p:cNvSpPr>
          <p:nvPr/>
        </p:nvSpPr>
        <p:spPr bwMode="auto">
          <a:xfrm>
            <a:off x="491192" y="386634"/>
            <a:ext cx="11330516" cy="701730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ts val="4500"/>
              </a:lnSpc>
            </a:pPr>
            <a:r>
              <a:rPr lang="zh-CN" altLang="en-US" sz="3600" b="1" smtClean="0">
                <a:latin typeface="宋体" pitchFamily="2" charset="-122"/>
                <a:ea typeface="宋体" pitchFamily="2" charset="-122"/>
              </a:rPr>
              <a:t>曰：“今王</a:t>
            </a:r>
            <a:r>
              <a:rPr lang="zh-CN" altLang="en-US" sz="3600" b="1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发政施仁</a:t>
            </a:r>
            <a:r>
              <a:rPr lang="zh-CN" altLang="en-US" sz="3600" b="1" smtClean="0">
                <a:latin typeface="宋体" pitchFamily="2" charset="-122"/>
                <a:ea typeface="宋体" pitchFamily="2" charset="-122"/>
              </a:rPr>
              <a:t>，使天下仕者皆欲立于王之朝，耕者皆欲耕于王之野，</a:t>
            </a:r>
            <a:r>
              <a:rPr lang="zh-CN" altLang="en-US" sz="3600" b="1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商贾皆欲藏于王之市</a:t>
            </a:r>
            <a:r>
              <a:rPr lang="zh-CN" altLang="en-US" sz="3600" b="1" smtClean="0">
                <a:latin typeface="宋体" pitchFamily="2" charset="-122"/>
                <a:ea typeface="宋体" pitchFamily="2" charset="-122"/>
              </a:rPr>
              <a:t>，行旅皆欲出于王之</a:t>
            </a:r>
            <a:r>
              <a:rPr lang="zh-CN" altLang="en-US" sz="3600" b="1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途</a:t>
            </a:r>
            <a:r>
              <a:rPr lang="zh-CN" altLang="en-US" sz="3600" b="1" smtClean="0">
                <a:latin typeface="宋体" pitchFamily="2" charset="-122"/>
                <a:ea typeface="宋体" pitchFamily="2" charset="-122"/>
              </a:rPr>
              <a:t>，天下之欲</a:t>
            </a:r>
            <a:r>
              <a:rPr lang="zh-CN" altLang="en-US" sz="3600" b="1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疾</a:t>
            </a:r>
            <a:r>
              <a:rPr lang="zh-CN" altLang="en-US" sz="3600" b="1" smtClean="0">
                <a:latin typeface="宋体" pitchFamily="2" charset="-122"/>
                <a:ea typeface="宋体" pitchFamily="2" charset="-122"/>
              </a:rPr>
              <a:t>其君者，皆欲</a:t>
            </a:r>
            <a:r>
              <a:rPr lang="zh-CN" altLang="en-US" sz="3600" b="1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赴愬</a:t>
            </a:r>
            <a:r>
              <a:rPr lang="zh-CN" altLang="en-US" sz="3600" b="1" smtClean="0">
                <a:latin typeface="宋体" pitchFamily="2" charset="-122"/>
                <a:ea typeface="宋体" pitchFamily="2" charset="-122"/>
              </a:rPr>
              <a:t>于王：其若是，孰能御之？” </a:t>
            </a:r>
            <a:br>
              <a:rPr lang="zh-CN" altLang="en-US" sz="3600" b="1" smtClean="0">
                <a:latin typeface="宋体" pitchFamily="2" charset="-122"/>
                <a:ea typeface="宋体" pitchFamily="2" charset="-122"/>
              </a:rPr>
            </a:br>
            <a:r>
              <a:rPr lang="en-US" altLang="zh-CN" sz="3600" b="1" smtClean="0">
                <a:latin typeface="宋体" pitchFamily="2" charset="-122"/>
                <a:ea typeface="宋体" pitchFamily="2" charset="-122"/>
              </a:rPr>
              <a:t>﹝</a:t>
            </a:r>
            <a:r>
              <a:rPr lang="zh-CN" altLang="en-US" sz="3600" b="1" smtClean="0">
                <a:latin typeface="宋体" pitchFamily="2" charset="-122"/>
                <a:ea typeface="宋体" pitchFamily="2" charset="-122"/>
              </a:rPr>
              <a:t>发政施仁</a:t>
            </a:r>
            <a:r>
              <a:rPr lang="en-US" altLang="zh-CN" sz="3600" b="1" smtClean="0">
                <a:latin typeface="宋体" pitchFamily="2" charset="-122"/>
                <a:ea typeface="宋体" pitchFamily="2" charset="-122"/>
              </a:rPr>
              <a:t>〕</a:t>
            </a:r>
            <a:r>
              <a:rPr lang="zh-CN" altLang="en-US" sz="3600" b="1" smtClean="0">
                <a:solidFill>
                  <a:srgbClr val="0000CC"/>
                </a:solidFill>
                <a:latin typeface="宋体" pitchFamily="2" charset="-122"/>
                <a:ea typeface="宋体" pitchFamily="2" charset="-122"/>
              </a:rPr>
              <a:t>发布政令，施行仁政。 </a:t>
            </a:r>
            <a:endParaRPr lang="en-US" altLang="zh-CN" sz="3600" b="1" smtClean="0">
              <a:solidFill>
                <a:srgbClr val="0000CC"/>
              </a:solidFill>
              <a:latin typeface="宋体" pitchFamily="2" charset="-122"/>
              <a:ea typeface="宋体" pitchFamily="2" charset="-122"/>
            </a:endParaRPr>
          </a:p>
          <a:p>
            <a:pPr>
              <a:lnSpc>
                <a:spcPts val="4500"/>
              </a:lnSpc>
            </a:pPr>
            <a:r>
              <a:rPr lang="en-US" altLang="zh-CN" sz="3600" b="1" smtClean="0">
                <a:latin typeface="宋体" pitchFamily="2" charset="-122"/>
                <a:ea typeface="宋体" pitchFamily="2" charset="-122"/>
              </a:rPr>
              <a:t>﹝</a:t>
            </a:r>
            <a:r>
              <a:rPr lang="zh-CN" altLang="en-US" sz="3600" b="1" smtClean="0">
                <a:latin typeface="宋体" pitchFamily="2" charset="-122"/>
                <a:ea typeface="宋体" pitchFamily="2" charset="-122"/>
              </a:rPr>
              <a:t>商贾皆欲藏于王之市</a:t>
            </a:r>
            <a:r>
              <a:rPr lang="en-US" altLang="zh-CN" sz="3600" b="1" smtClean="0">
                <a:latin typeface="宋体" pitchFamily="2" charset="-122"/>
                <a:ea typeface="宋体" pitchFamily="2" charset="-122"/>
              </a:rPr>
              <a:t>〕</a:t>
            </a:r>
            <a:r>
              <a:rPr lang="zh-CN" altLang="en-US" sz="3600" b="1" smtClean="0">
                <a:solidFill>
                  <a:srgbClr val="0000CC"/>
                </a:solidFill>
                <a:latin typeface="宋体" pitchFamily="2" charset="-122"/>
                <a:ea typeface="宋体" pitchFamily="2" charset="-122"/>
              </a:rPr>
              <a:t>做生意的人都想（把货物）</a:t>
            </a:r>
            <a:br>
              <a:rPr lang="zh-CN" altLang="en-US" sz="3600" b="1" smtClean="0">
                <a:solidFill>
                  <a:srgbClr val="0000CC"/>
                </a:solidFill>
                <a:latin typeface="宋体" pitchFamily="2" charset="-122"/>
                <a:ea typeface="宋体" pitchFamily="2" charset="-122"/>
              </a:rPr>
            </a:br>
            <a:r>
              <a:rPr lang="zh-CN" altLang="en-US" sz="3600" b="1" smtClean="0">
                <a:solidFill>
                  <a:srgbClr val="0000CC"/>
                </a:solidFill>
                <a:latin typeface="宋体" pitchFamily="2" charset="-122"/>
                <a:ea typeface="宋体" pitchFamily="2" charset="-122"/>
              </a:rPr>
              <a:t>储存在大王的市场上。</a:t>
            </a:r>
            <a:br>
              <a:rPr lang="zh-CN" altLang="en-US" sz="3600" b="1" smtClean="0">
                <a:latin typeface="宋体" pitchFamily="2" charset="-122"/>
                <a:ea typeface="宋体" pitchFamily="2" charset="-122"/>
              </a:rPr>
            </a:br>
            <a:r>
              <a:rPr lang="en-US" altLang="zh-CN" sz="3600" b="1" smtClean="0">
                <a:latin typeface="宋体" pitchFamily="2" charset="-122"/>
                <a:ea typeface="宋体" pitchFamily="2" charset="-122"/>
              </a:rPr>
              <a:t>﹝</a:t>
            </a:r>
            <a:r>
              <a:rPr lang="zh-CN" altLang="en-US" sz="3600" b="1" smtClean="0">
                <a:latin typeface="宋体" pitchFamily="2" charset="-122"/>
                <a:ea typeface="宋体" pitchFamily="2" charset="-122"/>
              </a:rPr>
              <a:t>涂</a:t>
            </a:r>
            <a:r>
              <a:rPr lang="en-US" altLang="zh-CN" sz="3600" b="1" smtClean="0">
                <a:latin typeface="宋体" pitchFamily="2" charset="-122"/>
                <a:ea typeface="宋体" pitchFamily="2" charset="-122"/>
              </a:rPr>
              <a:t>〕</a:t>
            </a:r>
            <a:r>
              <a:rPr lang="zh-CN" altLang="en-US" sz="3600" b="1" smtClean="0">
                <a:solidFill>
                  <a:srgbClr val="0000CC"/>
                </a:solidFill>
                <a:latin typeface="宋体" pitchFamily="2" charset="-122"/>
                <a:ea typeface="宋体" pitchFamily="2" charset="-122"/>
              </a:rPr>
              <a:t>同“途”，道路。</a:t>
            </a:r>
            <a:br>
              <a:rPr lang="zh-CN" altLang="en-US" sz="3600" b="1" smtClean="0">
                <a:latin typeface="宋体" pitchFamily="2" charset="-122"/>
                <a:ea typeface="宋体" pitchFamily="2" charset="-122"/>
              </a:rPr>
            </a:br>
            <a:r>
              <a:rPr lang="en-US" altLang="zh-CN" sz="3600" b="1" smtClean="0">
                <a:latin typeface="宋体" pitchFamily="2" charset="-122"/>
                <a:ea typeface="宋体" pitchFamily="2" charset="-122"/>
              </a:rPr>
              <a:t>﹝</a:t>
            </a:r>
            <a:r>
              <a:rPr lang="zh-CN" altLang="en-US" sz="3600" b="1" smtClean="0">
                <a:latin typeface="宋体" pitchFamily="2" charset="-122"/>
                <a:ea typeface="宋体" pitchFamily="2" charset="-122"/>
              </a:rPr>
              <a:t>疾</a:t>
            </a:r>
            <a:r>
              <a:rPr lang="en-US" altLang="zh-CN" sz="3600" b="1" smtClean="0">
                <a:latin typeface="宋体" pitchFamily="2" charset="-122"/>
                <a:ea typeface="宋体" pitchFamily="2" charset="-122"/>
              </a:rPr>
              <a:t>〕</a:t>
            </a:r>
            <a:r>
              <a:rPr lang="zh-CN" altLang="en-US" sz="3600" b="1" smtClean="0">
                <a:solidFill>
                  <a:srgbClr val="0000CC"/>
                </a:solidFill>
                <a:latin typeface="宋体" pitchFamily="2" charset="-122"/>
                <a:ea typeface="宋体" pitchFamily="2" charset="-122"/>
              </a:rPr>
              <a:t>憎恨。</a:t>
            </a:r>
            <a:br>
              <a:rPr lang="zh-CN" altLang="en-US" sz="3600" b="1" smtClean="0">
                <a:latin typeface="宋体" pitchFamily="2" charset="-122"/>
                <a:ea typeface="宋体" pitchFamily="2" charset="-122"/>
              </a:rPr>
            </a:br>
            <a:r>
              <a:rPr lang="en-US" altLang="zh-CN" sz="3600" b="1" smtClean="0">
                <a:latin typeface="宋体" pitchFamily="2" charset="-122"/>
                <a:ea typeface="宋体" pitchFamily="2" charset="-122"/>
              </a:rPr>
              <a:t>﹝</a:t>
            </a:r>
            <a:r>
              <a:rPr lang="zh-CN" altLang="en-US" sz="3600" b="1" smtClean="0">
                <a:latin typeface="宋体" pitchFamily="2" charset="-122"/>
                <a:ea typeface="宋体" pitchFamily="2" charset="-122"/>
              </a:rPr>
              <a:t>赴愬（ </a:t>
            </a:r>
            <a:r>
              <a:rPr lang="en-US" altLang="zh-CN" sz="3600" b="1" err="1" smtClean="0">
                <a:latin typeface="宋体" pitchFamily="2" charset="-122"/>
                <a:ea typeface="宋体" pitchFamily="2" charset="-122"/>
              </a:rPr>
              <a:t>sù</a:t>
            </a:r>
            <a:r>
              <a:rPr lang="zh-CN" altLang="en-US" sz="3600" b="1" smtClean="0">
                <a:latin typeface="宋体" pitchFamily="2" charset="-122"/>
                <a:ea typeface="宋体" pitchFamily="2" charset="-122"/>
              </a:rPr>
              <a:t>）</a:t>
            </a:r>
            <a:r>
              <a:rPr lang="en-US" altLang="zh-CN" sz="3600" b="1" smtClean="0">
                <a:latin typeface="宋体" pitchFamily="2" charset="-122"/>
                <a:ea typeface="宋体" pitchFamily="2" charset="-122"/>
              </a:rPr>
              <a:t>〕</a:t>
            </a:r>
            <a:r>
              <a:rPr lang="zh-CN" altLang="en-US" sz="3600" b="1" smtClean="0">
                <a:solidFill>
                  <a:srgbClr val="0000CC"/>
                </a:solidFill>
                <a:latin typeface="宋体" pitchFamily="2" charset="-122"/>
                <a:ea typeface="宋体" pitchFamily="2" charset="-122"/>
              </a:rPr>
              <a:t>跑来诉说。 愬，同“诉”， 诉说 </a:t>
            </a:r>
            <a:br>
              <a:rPr lang="zh-CN" altLang="en-US" sz="3600" b="1" smtClean="0">
                <a:latin typeface="宋体" pitchFamily="2" charset="-122"/>
                <a:ea typeface="宋体" pitchFamily="2" charset="-122"/>
              </a:rPr>
            </a:br>
            <a:br>
              <a:rPr lang="zh-CN" altLang="en-US" sz="3200" b="1" smtClean="0">
                <a:latin typeface="宋体" pitchFamily="2" charset="-122"/>
                <a:ea typeface="宋体" pitchFamily="2" charset="-122"/>
              </a:rPr>
            </a:br>
            <a:endParaRPr kumimoji="1" lang="zh-CN" altLang="en-US" sz="3200" b="1" smtClean="0">
              <a:latin typeface="宋体" pitchFamily="2" charset="-122"/>
              <a:ea typeface="宋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66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66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334434" y="671691"/>
            <a:ext cx="11857566" cy="6186309"/>
          </a:xfrm>
          <a:prstGeom prst="rect">
            <a:avLst/>
          </a:prstGeom>
          <a:solidFill>
            <a:srgbClr val="99CCFF"/>
          </a:solidFill>
          <a:ln w="9525">
            <a:solidFill>
              <a:schemeClr val="tx1"/>
            </a:solidFill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翻译</a:t>
            </a:r>
            <a:r>
              <a:rPr lang="zh-CN" altLang="en-US" sz="3600" b="1" smtClean="0">
                <a:solidFill>
                  <a:srgbClr val="CC0066"/>
                </a:solidFill>
                <a:latin typeface="宋体" pitchFamily="2" charset="-122"/>
                <a:ea typeface="宋体" pitchFamily="2" charset="-122"/>
              </a:rPr>
              <a:t>：</a:t>
            </a:r>
            <a:r>
              <a:rPr lang="zh-CN" altLang="en-US" sz="3600" b="1" smtClean="0">
                <a:latin typeface="宋体" pitchFamily="2" charset="-122"/>
                <a:ea typeface="宋体" pitchFamily="2" charset="-122"/>
              </a:rPr>
              <a:t> （孟子）说：“那么，小国本来不可以与大国为敌，人少的国家本来不可以与人多的国家为敌，弱国本来不可以与强国为敌。天下的土地，纵横各一千多里的（国家）有九个，齐国的土地总算起来也只有其中的一份。以一份力量去降服八份，这与邹国和楚国打仗有什么不同呢？还是回到根本上来吧。（如果）您现在发布政令施行仁政，使得天下当官的都想到您的朝廷来做官，种田的都想到您的田野来耕作，做生意的都要（把货物）存放在大王的集市上，旅行的人都想在大王的道路上出入，各国那些憎恨他们君主的人都想跑来向您申诉。如果像这样，谁还能抵挡您呢？”</a:t>
            </a:r>
            <a:endParaRPr lang="zh-CN" altLang="en-US" sz="3600" b="1">
              <a:latin typeface="宋体" pitchFamily="2" charset="-122"/>
              <a:ea typeface="宋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6626" name="矩形 2"/>
          <p:cNvSpPr>
            <a:spLocks noChangeArrowheads="1"/>
          </p:cNvSpPr>
          <p:nvPr/>
        </p:nvSpPr>
        <p:spPr bwMode="auto">
          <a:xfrm>
            <a:off x="562909" y="117693"/>
            <a:ext cx="11330516" cy="653255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b="1" smtClean="0">
                <a:latin typeface="宋体" pitchFamily="2" charset="-122"/>
                <a:ea typeface="宋体" pitchFamily="2" charset="-122"/>
              </a:rPr>
              <a:t>王曰：“吾</a:t>
            </a:r>
            <a:r>
              <a:rPr lang="zh-CN" altLang="en-US" sz="3600" b="1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惛</a:t>
            </a:r>
            <a:r>
              <a:rPr lang="zh-CN" altLang="en-US" sz="3600" b="1" smtClean="0">
                <a:latin typeface="宋体" pitchFamily="2" charset="-122"/>
                <a:ea typeface="宋体" pitchFamily="2" charset="-122"/>
              </a:rPr>
              <a:t>，不能</a:t>
            </a:r>
            <a:r>
              <a:rPr lang="zh-CN" altLang="en-US" sz="3600" b="1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进于是</a:t>
            </a:r>
            <a:r>
              <a:rPr lang="zh-CN" altLang="en-US" sz="3600" b="1" smtClean="0">
                <a:latin typeface="宋体" pitchFamily="2" charset="-122"/>
                <a:ea typeface="宋体" pitchFamily="2" charset="-122"/>
              </a:rPr>
              <a:t>矣！愿夫子</a:t>
            </a:r>
            <a:r>
              <a:rPr lang="zh-CN" altLang="en-US" sz="3600" b="1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辅吾志</a:t>
            </a:r>
            <a:r>
              <a:rPr lang="zh-CN" altLang="en-US" sz="3600" b="1" smtClean="0">
                <a:latin typeface="宋体" pitchFamily="2" charset="-122"/>
                <a:ea typeface="宋体" pitchFamily="2" charset="-122"/>
              </a:rPr>
              <a:t>，明以教我。我虽</a:t>
            </a:r>
            <a:r>
              <a:rPr lang="zh-CN" altLang="en-US" sz="3600" b="1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不敏</a:t>
            </a:r>
            <a:r>
              <a:rPr lang="zh-CN" altLang="en-US" sz="3600" b="1" smtClean="0">
                <a:latin typeface="宋体" pitchFamily="2" charset="-122"/>
                <a:ea typeface="宋体" pitchFamily="2" charset="-122"/>
              </a:rPr>
              <a:t>，请</a:t>
            </a:r>
            <a:r>
              <a:rPr lang="zh-CN" altLang="en-US" sz="3600" b="1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尝试</a:t>
            </a:r>
            <a:r>
              <a:rPr lang="zh-CN" altLang="en-US" sz="3600" b="1" smtClean="0">
                <a:latin typeface="宋体" pitchFamily="2" charset="-122"/>
                <a:ea typeface="宋体" pitchFamily="2" charset="-122"/>
              </a:rPr>
              <a:t>之！”</a:t>
            </a:r>
            <a:endParaRPr lang="en-US" altLang="zh-CN" sz="3600" b="1" smtClean="0">
              <a:latin typeface="宋体" pitchFamily="2" charset="-122"/>
              <a:ea typeface="宋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600" b="1" smtClean="0">
                <a:latin typeface="宋体" pitchFamily="2" charset="-122"/>
                <a:ea typeface="宋体" pitchFamily="2" charset="-122"/>
              </a:rPr>
              <a:t>﹝</a:t>
            </a:r>
            <a:r>
              <a:rPr lang="zh-CN" altLang="en-US" sz="3600" b="1" smtClean="0">
                <a:latin typeface="宋体" pitchFamily="2" charset="-122"/>
                <a:ea typeface="宋体" pitchFamily="2" charset="-122"/>
              </a:rPr>
              <a:t>惛（ </a:t>
            </a:r>
            <a:r>
              <a:rPr lang="en-US" altLang="zh-CN" sz="3600" b="1" err="1" smtClean="0">
                <a:latin typeface="宋体" pitchFamily="2" charset="-122"/>
                <a:ea typeface="宋体" pitchFamily="2" charset="-122"/>
              </a:rPr>
              <a:t>hūn</a:t>
            </a:r>
            <a:r>
              <a:rPr lang="zh-CN" altLang="en-US" sz="3600" b="1" smtClean="0">
                <a:latin typeface="宋体" pitchFamily="2" charset="-122"/>
                <a:ea typeface="宋体" pitchFamily="2" charset="-122"/>
              </a:rPr>
              <a:t>）</a:t>
            </a:r>
            <a:r>
              <a:rPr lang="en-US" altLang="zh-CN" sz="3600" b="1" smtClean="0">
                <a:latin typeface="宋体" pitchFamily="2" charset="-122"/>
                <a:ea typeface="宋体" pitchFamily="2" charset="-122"/>
              </a:rPr>
              <a:t>〕</a:t>
            </a:r>
            <a:r>
              <a:rPr lang="zh-CN" altLang="en-US" sz="3600" b="1" smtClean="0">
                <a:solidFill>
                  <a:srgbClr val="0000CC"/>
                </a:solidFill>
                <a:latin typeface="宋体" pitchFamily="2" charset="-122"/>
                <a:ea typeface="宋体" pitchFamily="2" charset="-122"/>
              </a:rPr>
              <a:t>不明白，糊涂。</a:t>
            </a:r>
            <a:br>
              <a:rPr lang="zh-CN" altLang="en-US" sz="3600" b="1" smtClean="0">
                <a:latin typeface="宋体" pitchFamily="2" charset="-122"/>
                <a:ea typeface="宋体" pitchFamily="2" charset="-122"/>
              </a:rPr>
            </a:br>
            <a:r>
              <a:rPr lang="en-US" altLang="zh-CN" sz="3600" b="1" smtClean="0">
                <a:latin typeface="宋体" pitchFamily="2" charset="-122"/>
                <a:ea typeface="宋体" pitchFamily="2" charset="-122"/>
              </a:rPr>
              <a:t>﹝</a:t>
            </a:r>
            <a:r>
              <a:rPr lang="zh-CN" altLang="en-US" sz="3600" b="1" smtClean="0">
                <a:latin typeface="宋体" pitchFamily="2" charset="-122"/>
                <a:ea typeface="宋体" pitchFamily="2" charset="-122"/>
              </a:rPr>
              <a:t>进于是</a:t>
            </a:r>
            <a:r>
              <a:rPr lang="en-US" altLang="zh-CN" sz="3600" b="1" smtClean="0">
                <a:latin typeface="宋体" pitchFamily="2" charset="-122"/>
                <a:ea typeface="宋体" pitchFamily="2" charset="-122"/>
              </a:rPr>
              <a:t>〕</a:t>
            </a:r>
            <a:r>
              <a:rPr lang="zh-CN" altLang="en-US" sz="3600" b="1" smtClean="0">
                <a:solidFill>
                  <a:srgbClr val="0000CC"/>
                </a:solidFill>
                <a:latin typeface="宋体" pitchFamily="2" charset="-122"/>
                <a:ea typeface="宋体" pitchFamily="2" charset="-122"/>
              </a:rPr>
              <a:t>达到这一步。</a:t>
            </a:r>
            <a:br>
              <a:rPr lang="zh-CN" altLang="en-US" sz="3600" b="1" smtClean="0">
                <a:latin typeface="宋体" pitchFamily="2" charset="-122"/>
                <a:ea typeface="宋体" pitchFamily="2" charset="-122"/>
              </a:rPr>
            </a:br>
            <a:r>
              <a:rPr lang="en-US" altLang="zh-CN" sz="3600" b="1" smtClean="0">
                <a:latin typeface="宋体" pitchFamily="2" charset="-122"/>
                <a:ea typeface="宋体" pitchFamily="2" charset="-122"/>
              </a:rPr>
              <a:t>﹝</a:t>
            </a:r>
            <a:r>
              <a:rPr lang="zh-CN" altLang="en-US" sz="3600" b="1" smtClean="0">
                <a:latin typeface="宋体" pitchFamily="2" charset="-122"/>
                <a:ea typeface="宋体" pitchFamily="2" charset="-122"/>
              </a:rPr>
              <a:t>辅吾志</a:t>
            </a:r>
            <a:r>
              <a:rPr lang="en-US" altLang="zh-CN" sz="3600" b="1" smtClean="0">
                <a:latin typeface="宋体" pitchFamily="2" charset="-122"/>
                <a:ea typeface="宋体" pitchFamily="2" charset="-122"/>
              </a:rPr>
              <a:t>〕</a:t>
            </a:r>
            <a:r>
              <a:rPr lang="zh-CN" altLang="en-US" sz="3600" b="1" smtClean="0">
                <a:solidFill>
                  <a:srgbClr val="0000CC"/>
                </a:solidFill>
                <a:latin typeface="宋体" pitchFamily="2" charset="-122"/>
                <a:ea typeface="宋体" pitchFamily="2" charset="-122"/>
              </a:rPr>
              <a:t>帮助（实现）我的志愿。</a:t>
            </a:r>
            <a:br>
              <a:rPr lang="zh-CN" altLang="en-US" sz="3600" b="1" smtClean="0">
                <a:latin typeface="宋体" pitchFamily="2" charset="-122"/>
                <a:ea typeface="宋体" pitchFamily="2" charset="-122"/>
              </a:rPr>
            </a:br>
            <a:r>
              <a:rPr lang="en-US" altLang="zh-CN" sz="3600" b="1" smtClean="0">
                <a:latin typeface="宋体" pitchFamily="2" charset="-122"/>
                <a:ea typeface="宋体" pitchFamily="2" charset="-122"/>
              </a:rPr>
              <a:t>﹝</a:t>
            </a:r>
            <a:r>
              <a:rPr lang="zh-CN" altLang="en-US" sz="3600" b="1" smtClean="0">
                <a:latin typeface="宋体" pitchFamily="2" charset="-122"/>
                <a:ea typeface="宋体" pitchFamily="2" charset="-122"/>
              </a:rPr>
              <a:t>不敏</a:t>
            </a:r>
            <a:r>
              <a:rPr lang="en-US" altLang="zh-CN" sz="3600" b="1" smtClean="0">
                <a:latin typeface="宋体" pitchFamily="2" charset="-122"/>
                <a:ea typeface="宋体" pitchFamily="2" charset="-122"/>
              </a:rPr>
              <a:t>〕</a:t>
            </a:r>
            <a:r>
              <a:rPr lang="zh-CN" altLang="en-US" sz="3600" b="1" smtClean="0">
                <a:solidFill>
                  <a:srgbClr val="0000CC"/>
                </a:solidFill>
                <a:latin typeface="宋体" pitchFamily="2" charset="-122"/>
                <a:ea typeface="宋体" pitchFamily="2" charset="-122"/>
              </a:rPr>
              <a:t>愚钝。谦辞。敏，聪慧。</a:t>
            </a:r>
            <a:br>
              <a:rPr lang="zh-CN" altLang="en-US" sz="3600" b="1" smtClean="0">
                <a:latin typeface="宋体" pitchFamily="2" charset="-122"/>
                <a:ea typeface="宋体" pitchFamily="2" charset="-122"/>
              </a:rPr>
            </a:br>
            <a:r>
              <a:rPr lang="en-US" altLang="zh-CN" sz="3600" b="1" smtClean="0">
                <a:latin typeface="宋体" pitchFamily="2" charset="-122"/>
                <a:ea typeface="宋体" pitchFamily="2" charset="-122"/>
              </a:rPr>
              <a:t>﹝</a:t>
            </a:r>
            <a:r>
              <a:rPr lang="zh-CN" altLang="en-US" sz="3600" b="1" smtClean="0">
                <a:latin typeface="宋体" pitchFamily="2" charset="-122"/>
                <a:ea typeface="宋体" pitchFamily="2" charset="-122"/>
              </a:rPr>
              <a:t>尝试</a:t>
            </a:r>
            <a:r>
              <a:rPr lang="en-US" altLang="zh-CN" sz="3600" b="1" smtClean="0">
                <a:latin typeface="宋体" pitchFamily="2" charset="-122"/>
                <a:ea typeface="宋体" pitchFamily="2" charset="-122"/>
              </a:rPr>
              <a:t>〕</a:t>
            </a:r>
            <a:r>
              <a:rPr lang="zh-CN" altLang="en-US" sz="3600" b="1" smtClean="0">
                <a:solidFill>
                  <a:srgbClr val="0000CC"/>
                </a:solidFill>
                <a:latin typeface="宋体" pitchFamily="2" charset="-122"/>
                <a:ea typeface="宋体" pitchFamily="2" charset="-122"/>
              </a:rPr>
              <a:t>试行。尝，试 </a:t>
            </a:r>
            <a:br>
              <a:rPr lang="zh-CN" altLang="en-US" sz="3200" smtClean="0"/>
            </a:br>
            <a:endParaRPr lang="zh-CN" altLang="en-US" sz="3200" b="1" smtClean="0">
              <a:latin typeface="宋体" pitchFamily="2" charset="-122"/>
              <a:ea typeface="宋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66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66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6626" name="矩形 2"/>
          <p:cNvSpPr>
            <a:spLocks noChangeArrowheads="1"/>
          </p:cNvSpPr>
          <p:nvPr/>
        </p:nvSpPr>
        <p:spPr bwMode="auto">
          <a:xfrm>
            <a:off x="473262" y="417775"/>
            <a:ext cx="11330516" cy="64402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ts val="4500"/>
              </a:lnSpc>
            </a:pPr>
            <a:r>
              <a:rPr lang="zh-CN" altLang="en-US" sz="3200" b="1" smtClean="0">
                <a:latin typeface="宋体" pitchFamily="2" charset="-122"/>
                <a:ea typeface="宋体" pitchFamily="2" charset="-122"/>
              </a:rPr>
              <a:t>曰：“无</a:t>
            </a:r>
            <a:r>
              <a:rPr lang="zh-CN" altLang="en-US" sz="3200" b="1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恒产</a:t>
            </a:r>
            <a:r>
              <a:rPr lang="zh-CN" altLang="en-US" sz="3200" b="1" smtClean="0">
                <a:latin typeface="宋体" pitchFamily="2" charset="-122"/>
                <a:ea typeface="宋体" pitchFamily="2" charset="-122"/>
              </a:rPr>
              <a:t>而有恒心者，惟</a:t>
            </a:r>
            <a:r>
              <a:rPr lang="zh-CN" altLang="en-US" sz="3200" b="1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士</a:t>
            </a:r>
            <a:r>
              <a:rPr lang="zh-CN" altLang="en-US" sz="3200" b="1" smtClean="0">
                <a:latin typeface="宋体" pitchFamily="2" charset="-122"/>
                <a:ea typeface="宋体" pitchFamily="2" charset="-122"/>
              </a:rPr>
              <a:t>为能。若民，则无恒产，因无恒心。苟无恒心，</a:t>
            </a:r>
            <a:r>
              <a:rPr lang="zh-CN" altLang="en-US" sz="3200" b="1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放辟邪侈，无不为已</a:t>
            </a:r>
            <a:r>
              <a:rPr lang="zh-CN" altLang="en-US" sz="3200" b="1" smtClean="0">
                <a:latin typeface="宋体" pitchFamily="2" charset="-122"/>
                <a:ea typeface="宋体" pitchFamily="2" charset="-122"/>
              </a:rPr>
              <a:t>。及陷于罪，然后</a:t>
            </a:r>
            <a:r>
              <a:rPr lang="zh-CN" altLang="en-US" sz="3200" b="1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从而刑之</a:t>
            </a:r>
            <a:r>
              <a:rPr lang="zh-CN" altLang="en-US" sz="3200" b="1" smtClean="0">
                <a:latin typeface="宋体" pitchFamily="2" charset="-122"/>
                <a:ea typeface="宋体" pitchFamily="2" charset="-122"/>
              </a:rPr>
              <a:t>，是</a:t>
            </a:r>
            <a:r>
              <a:rPr lang="zh-CN" altLang="en-US" sz="3200" b="1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罔民</a:t>
            </a:r>
            <a:r>
              <a:rPr lang="zh-CN" altLang="en-US" sz="3200" b="1" smtClean="0">
                <a:latin typeface="宋体" pitchFamily="2" charset="-122"/>
                <a:ea typeface="宋体" pitchFamily="2" charset="-122"/>
              </a:rPr>
              <a:t>也。焉有仁人在位，罔民而可为也！”</a:t>
            </a:r>
            <a:r>
              <a:rPr lang="zh-CN" altLang="en-US" sz="3200" b="1" baseline="30000" smtClean="0">
                <a:latin typeface="宋体" pitchFamily="2" charset="-122"/>
                <a:ea typeface="宋体" pitchFamily="2" charset="-122"/>
              </a:rPr>
              <a:t> </a:t>
            </a:r>
            <a:r>
              <a:rPr lang="zh-CN" altLang="en-US" sz="3200" b="1" smtClean="0">
                <a:latin typeface="宋体" pitchFamily="2" charset="-122"/>
                <a:ea typeface="宋体" pitchFamily="2" charset="-122"/>
              </a:rPr>
              <a:t> </a:t>
            </a:r>
            <a:endParaRPr lang="en-US" altLang="zh-CN" sz="3200" b="1" smtClean="0">
              <a:latin typeface="宋体" pitchFamily="2" charset="-122"/>
              <a:ea typeface="宋体" pitchFamily="2" charset="-122"/>
            </a:endParaRPr>
          </a:p>
          <a:p>
            <a:pPr>
              <a:lnSpc>
                <a:spcPts val="4500"/>
              </a:lnSpc>
            </a:pPr>
            <a:r>
              <a:rPr lang="en-US" altLang="zh-CN" sz="3200" b="1" smtClean="0">
                <a:latin typeface="宋体" pitchFamily="2" charset="-122"/>
                <a:ea typeface="宋体" pitchFamily="2" charset="-122"/>
              </a:rPr>
              <a:t>﹝</a:t>
            </a:r>
            <a:r>
              <a:rPr lang="zh-CN" altLang="en-US" sz="3200" b="1" smtClean="0">
                <a:latin typeface="宋体" pitchFamily="2" charset="-122"/>
                <a:ea typeface="宋体" pitchFamily="2" charset="-122"/>
              </a:rPr>
              <a:t>恒产</a:t>
            </a:r>
            <a:r>
              <a:rPr lang="en-US" altLang="zh-CN" sz="3200" b="1" smtClean="0">
                <a:latin typeface="宋体" pitchFamily="2" charset="-122"/>
                <a:ea typeface="宋体" pitchFamily="2" charset="-122"/>
              </a:rPr>
              <a:t>〕</a:t>
            </a:r>
            <a:r>
              <a:rPr lang="zh-CN" altLang="en-US" sz="3200" b="1" smtClean="0">
                <a:solidFill>
                  <a:srgbClr val="0000CC"/>
                </a:solidFill>
                <a:latin typeface="宋体" pitchFamily="2" charset="-122"/>
                <a:ea typeface="宋体" pitchFamily="2" charset="-122"/>
              </a:rPr>
              <a:t>可以长久维持生活的固定财产。</a:t>
            </a:r>
            <a:br>
              <a:rPr lang="zh-CN" altLang="en-US" sz="3200" b="1" smtClean="0">
                <a:latin typeface="宋体" pitchFamily="2" charset="-122"/>
                <a:ea typeface="宋体" pitchFamily="2" charset="-122"/>
              </a:rPr>
            </a:br>
            <a:r>
              <a:rPr lang="en-US" altLang="zh-CN" sz="3200" b="1" smtClean="0">
                <a:latin typeface="宋体" pitchFamily="2" charset="-122"/>
                <a:ea typeface="宋体" pitchFamily="2" charset="-122"/>
              </a:rPr>
              <a:t>﹝</a:t>
            </a:r>
            <a:r>
              <a:rPr lang="zh-CN" altLang="en-US" sz="3200" b="1" smtClean="0">
                <a:latin typeface="宋体" pitchFamily="2" charset="-122"/>
                <a:ea typeface="宋体" pitchFamily="2" charset="-122"/>
              </a:rPr>
              <a:t>士</a:t>
            </a:r>
            <a:r>
              <a:rPr lang="en-US" altLang="zh-CN" sz="3200" b="1" smtClean="0">
                <a:latin typeface="宋体" pitchFamily="2" charset="-122"/>
                <a:ea typeface="宋体" pitchFamily="2" charset="-122"/>
              </a:rPr>
              <a:t>〕</a:t>
            </a:r>
            <a:r>
              <a:rPr lang="zh-CN" altLang="en-US" sz="3200" b="1" smtClean="0">
                <a:solidFill>
                  <a:srgbClr val="0000CC"/>
                </a:solidFill>
                <a:latin typeface="宋体" pitchFamily="2" charset="-122"/>
                <a:ea typeface="宋体" pitchFamily="2" charset="-122"/>
              </a:rPr>
              <a:t>这里指有道德操守的读书人。</a:t>
            </a:r>
            <a:r>
              <a:rPr lang="zh-CN" altLang="en-US" sz="3200" b="1" smtClean="0">
                <a:latin typeface="宋体" pitchFamily="2" charset="-122"/>
                <a:ea typeface="宋体" pitchFamily="2" charset="-122"/>
              </a:rPr>
              <a:t>下文的“民”指普通百姓。</a:t>
            </a:r>
            <a:br>
              <a:rPr lang="zh-CN" altLang="en-US" sz="3200" b="1" smtClean="0">
                <a:latin typeface="宋体" pitchFamily="2" charset="-122"/>
                <a:ea typeface="宋体" pitchFamily="2" charset="-122"/>
              </a:rPr>
            </a:br>
            <a:r>
              <a:rPr lang="en-US" altLang="zh-CN" sz="3200" b="1" smtClean="0">
                <a:latin typeface="宋体" pitchFamily="2" charset="-122"/>
                <a:ea typeface="宋体" pitchFamily="2" charset="-122"/>
              </a:rPr>
              <a:t>﹝</a:t>
            </a:r>
            <a:r>
              <a:rPr lang="zh-CN" altLang="en-US" sz="3200" b="1" smtClean="0">
                <a:latin typeface="宋体" pitchFamily="2" charset="-122"/>
                <a:ea typeface="宋体" pitchFamily="2" charset="-122"/>
              </a:rPr>
              <a:t>放辟（ </a:t>
            </a:r>
            <a:r>
              <a:rPr lang="en-US" altLang="zh-CN" sz="3200" b="1" err="1" smtClean="0">
                <a:latin typeface="宋体" pitchFamily="2" charset="-122"/>
                <a:ea typeface="宋体" pitchFamily="2" charset="-122"/>
              </a:rPr>
              <a:t>pì</a:t>
            </a:r>
            <a:r>
              <a:rPr lang="zh-CN" altLang="en-US" sz="3200" b="1" smtClean="0">
                <a:latin typeface="宋体" pitchFamily="2" charset="-122"/>
                <a:ea typeface="宋体" pitchFamily="2" charset="-122"/>
              </a:rPr>
              <a:t>）邪侈，无不为已</a:t>
            </a:r>
            <a:r>
              <a:rPr lang="en-US" altLang="zh-CN" sz="3200" b="1" smtClean="0">
                <a:latin typeface="宋体" pitchFamily="2" charset="-122"/>
                <a:ea typeface="宋体" pitchFamily="2" charset="-122"/>
              </a:rPr>
              <a:t>〕</a:t>
            </a:r>
            <a:r>
              <a:rPr lang="zh-CN" altLang="en-US" sz="3200" b="1" smtClean="0">
                <a:solidFill>
                  <a:srgbClr val="0000CC"/>
                </a:solidFill>
                <a:latin typeface="宋体" pitchFamily="2" charset="-122"/>
                <a:ea typeface="宋体" pitchFamily="2" charset="-122"/>
              </a:rPr>
              <a:t>不遵守礼义法度，无所不为。放，放荡。辟，不正。侈，过度。</a:t>
            </a:r>
            <a:br>
              <a:rPr lang="zh-CN" altLang="en-US" sz="3200" b="1" smtClean="0">
                <a:latin typeface="宋体" pitchFamily="2" charset="-122"/>
                <a:ea typeface="宋体" pitchFamily="2" charset="-122"/>
              </a:rPr>
            </a:br>
            <a:r>
              <a:rPr lang="en-US" altLang="zh-CN" sz="3200" b="1" smtClean="0">
                <a:latin typeface="宋体" pitchFamily="2" charset="-122"/>
                <a:ea typeface="宋体" pitchFamily="2" charset="-122"/>
              </a:rPr>
              <a:t>﹝</a:t>
            </a:r>
            <a:r>
              <a:rPr lang="zh-CN" altLang="en-US" sz="3200" b="1" smtClean="0">
                <a:latin typeface="宋体" pitchFamily="2" charset="-122"/>
                <a:ea typeface="宋体" pitchFamily="2" charset="-122"/>
              </a:rPr>
              <a:t>从而刑之</a:t>
            </a:r>
            <a:r>
              <a:rPr lang="en-US" altLang="zh-CN" sz="3200" b="1" smtClean="0">
                <a:latin typeface="宋体" pitchFamily="2" charset="-122"/>
                <a:ea typeface="宋体" pitchFamily="2" charset="-122"/>
              </a:rPr>
              <a:t>〕</a:t>
            </a:r>
            <a:r>
              <a:rPr lang="zh-CN" altLang="en-US" sz="3200" b="1" smtClean="0">
                <a:solidFill>
                  <a:srgbClr val="0000CC"/>
                </a:solidFill>
                <a:latin typeface="宋体" pitchFamily="2" charset="-122"/>
                <a:ea typeface="宋体" pitchFamily="2" charset="-122"/>
              </a:rPr>
              <a:t>接着就加以处罚。刑，处罚。</a:t>
            </a:r>
            <a:br>
              <a:rPr lang="zh-CN" altLang="en-US" sz="3200" b="1" smtClean="0">
                <a:latin typeface="宋体" pitchFamily="2" charset="-122"/>
                <a:ea typeface="宋体" pitchFamily="2" charset="-122"/>
              </a:rPr>
            </a:br>
            <a:r>
              <a:rPr lang="en-US" altLang="zh-CN" sz="3200" b="1" smtClean="0">
                <a:latin typeface="宋体" pitchFamily="2" charset="-122"/>
                <a:ea typeface="宋体" pitchFamily="2" charset="-122"/>
              </a:rPr>
              <a:t>﹝</a:t>
            </a:r>
            <a:r>
              <a:rPr lang="zh-CN" altLang="en-US" sz="3200" b="1" smtClean="0">
                <a:latin typeface="宋体" pitchFamily="2" charset="-122"/>
                <a:ea typeface="宋体" pitchFamily="2" charset="-122"/>
              </a:rPr>
              <a:t>罔民</a:t>
            </a:r>
            <a:r>
              <a:rPr lang="en-US" altLang="zh-CN" sz="3200" b="1" smtClean="0">
                <a:latin typeface="宋体" pitchFamily="2" charset="-122"/>
                <a:ea typeface="宋体" pitchFamily="2" charset="-122"/>
              </a:rPr>
              <a:t>〕</a:t>
            </a:r>
            <a:r>
              <a:rPr lang="zh-CN" altLang="en-US" sz="3200" b="1" smtClean="0">
                <a:solidFill>
                  <a:srgbClr val="0000CC"/>
                </a:solidFill>
                <a:latin typeface="宋体" pitchFamily="2" charset="-122"/>
                <a:ea typeface="宋体" pitchFamily="2" charset="-122"/>
              </a:rPr>
              <a:t>陷害百姓。罔，同“网”，这里用作动词，张网捕捉、陷害 </a:t>
            </a:r>
            <a:br>
              <a:rPr lang="zh-CN" altLang="en-US" sz="3200" smtClean="0"/>
            </a:br>
            <a:endParaRPr lang="zh-CN" altLang="en-US" sz="3200" b="1">
              <a:latin typeface="宋体" pitchFamily="2" charset="-122"/>
              <a:ea typeface="宋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66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66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6625" name="Rectangle 1"/>
          <p:cNvSpPr>
            <a:spLocks noChangeArrowheads="1"/>
          </p:cNvSpPr>
          <p:nvPr/>
        </p:nvSpPr>
        <p:spPr bwMode="auto">
          <a:xfrm>
            <a:off x="0" y="117693"/>
            <a:ext cx="11905129" cy="5632311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61277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933700"/>
              </a:tabLst>
            </a:pPr>
            <a:r>
              <a:rPr kumimoji="0" lang="en-US" altLang="zh-CN" sz="36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3.</a:t>
            </a:r>
            <a:r>
              <a:rPr kumimoji="0" lang="zh-CN" altLang="en-US" sz="36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49" charset="-122"/>
                <a:ea typeface="黑体" pitchFamily="49" charset="-122"/>
                <a:cs typeface="Times New Roman" pitchFamily="18" charset="0"/>
              </a:rPr>
              <a:t>　相关知识</a:t>
            </a:r>
            <a:r>
              <a:rPr kumimoji="0" lang="zh-CN" altLang="en-US" sz="36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 </a:t>
            </a:r>
            <a:endParaRPr kumimoji="0" lang="zh-CN" altLang="en-US" sz="36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6635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933700"/>
              </a:tabLst>
            </a:pPr>
            <a:r>
              <a:rPr kumimoji="0" lang="zh-CN" altLang="en-US" sz="3600" b="1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宋体"/>
                <a:ea typeface="宋体" pitchFamily="2" charset="-122"/>
                <a:cs typeface="Times New Roman" pitchFamily="18" charset="0"/>
              </a:rPr>
              <a:t>“</a:t>
            </a:r>
            <a:r>
              <a:rPr kumimoji="0" lang="zh-CN" altLang="en-US" sz="3600" b="1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黑体" pitchFamily="49" charset="-122"/>
                <a:ea typeface="黑体" pitchFamily="49" charset="-122"/>
                <a:cs typeface="Times New Roman" pitchFamily="18" charset="0"/>
              </a:rPr>
              <a:t>四书</a:t>
            </a:r>
            <a:r>
              <a:rPr kumimoji="0" lang="zh-CN" altLang="en-US" sz="3600" b="1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宋体"/>
                <a:ea typeface="宋体" pitchFamily="2" charset="-122"/>
                <a:cs typeface="Times New Roman" pitchFamily="18" charset="0"/>
              </a:rPr>
              <a:t>”“</a:t>
            </a:r>
            <a:r>
              <a:rPr kumimoji="0" lang="zh-CN" altLang="en-US" sz="3600" b="1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黑体" pitchFamily="49" charset="-122"/>
                <a:ea typeface="黑体" pitchFamily="49" charset="-122"/>
                <a:cs typeface="Times New Roman" pitchFamily="18" charset="0"/>
              </a:rPr>
              <a:t>五经</a:t>
            </a:r>
            <a:r>
              <a:rPr kumimoji="0" lang="zh-CN" altLang="en-US" sz="3600" b="1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宋体"/>
                <a:ea typeface="宋体" pitchFamily="2" charset="-122"/>
                <a:cs typeface="Times New Roman" pitchFamily="18" charset="0"/>
              </a:rPr>
              <a:t>”“</a:t>
            </a:r>
            <a:r>
              <a:rPr kumimoji="0" lang="zh-CN" altLang="en-US" sz="3600" b="1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黑体" pitchFamily="49" charset="-122"/>
                <a:ea typeface="黑体" pitchFamily="49" charset="-122"/>
                <a:cs typeface="Times New Roman" pitchFamily="18" charset="0"/>
              </a:rPr>
              <a:t>六艺</a:t>
            </a:r>
            <a:r>
              <a:rPr kumimoji="0" lang="zh-CN" altLang="en-US" sz="3600" b="1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宋体"/>
                <a:ea typeface="宋体" pitchFamily="2" charset="-122"/>
                <a:cs typeface="Times New Roman" pitchFamily="18" charset="0"/>
              </a:rPr>
              <a:t>”</a:t>
            </a:r>
            <a:endParaRPr kumimoji="0" lang="zh-CN" altLang="en-US" sz="3600" b="0" i="0" u="none" strike="noStrike" cap="none" normalizeH="0" baseline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6635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933700"/>
              </a:tabLst>
            </a:pPr>
            <a:r>
              <a:rPr kumimoji="0" lang="zh-CN" altLang="en-US" sz="36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宋体"/>
                <a:ea typeface="宋体" pitchFamily="2" charset="-122"/>
                <a:cs typeface="Times New Roman" pitchFamily="18" charset="0"/>
              </a:rPr>
              <a:t>“</a:t>
            </a:r>
            <a:r>
              <a:rPr kumimoji="0" lang="zh-CN" altLang="en-US" sz="36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四书</a:t>
            </a:r>
            <a:r>
              <a:rPr kumimoji="0" lang="zh-CN" altLang="en-US" sz="36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宋体"/>
                <a:ea typeface="宋体" pitchFamily="2" charset="-122"/>
                <a:cs typeface="Times New Roman" pitchFamily="18" charset="0"/>
              </a:rPr>
              <a:t>”</a:t>
            </a:r>
            <a:r>
              <a:rPr kumimoji="0" lang="zh-CN" altLang="en-US" sz="36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是指</a:t>
            </a:r>
            <a:r>
              <a:rPr kumimoji="0" lang="en-US" altLang="zh-CN" sz="36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《</a:t>
            </a:r>
            <a:r>
              <a:rPr kumimoji="0" lang="zh-CN" altLang="en-US" sz="36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论语</a:t>
            </a:r>
            <a:r>
              <a:rPr kumimoji="0" lang="en-US" altLang="zh-CN" sz="36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》《</a:t>
            </a:r>
            <a:r>
              <a:rPr kumimoji="0" lang="zh-CN" altLang="en-US" sz="36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孟子</a:t>
            </a:r>
            <a:r>
              <a:rPr kumimoji="0" lang="en-US" altLang="zh-CN" sz="36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》《</a:t>
            </a:r>
            <a:r>
              <a:rPr kumimoji="0" lang="zh-CN" altLang="en-US" sz="36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大学</a:t>
            </a:r>
            <a:r>
              <a:rPr kumimoji="0" lang="en-US" altLang="zh-CN" sz="36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》《</a:t>
            </a:r>
            <a:r>
              <a:rPr kumimoji="0" lang="zh-CN" altLang="en-US" sz="36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中庸</a:t>
            </a:r>
            <a:r>
              <a:rPr kumimoji="0" lang="en-US" altLang="zh-CN" sz="36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》</a:t>
            </a:r>
            <a:r>
              <a:rPr kumimoji="0" lang="zh-CN" altLang="en-US" sz="36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。</a:t>
            </a:r>
            <a:endParaRPr kumimoji="0" lang="zh-CN" altLang="en-US" sz="36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6635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933700"/>
              </a:tabLst>
            </a:pPr>
            <a:r>
              <a:rPr kumimoji="0" lang="zh-CN" altLang="en-US" sz="36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宋体"/>
                <a:ea typeface="宋体" pitchFamily="2" charset="-122"/>
                <a:cs typeface="Times New Roman" pitchFamily="18" charset="0"/>
              </a:rPr>
              <a:t>“</a:t>
            </a:r>
            <a:r>
              <a:rPr kumimoji="0" lang="zh-CN" altLang="en-US" sz="36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五经</a:t>
            </a:r>
            <a:r>
              <a:rPr kumimoji="0" lang="zh-CN" altLang="en-US" sz="36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宋体"/>
                <a:ea typeface="宋体" pitchFamily="2" charset="-122"/>
                <a:cs typeface="Times New Roman" pitchFamily="18" charset="0"/>
              </a:rPr>
              <a:t>”</a:t>
            </a:r>
            <a:r>
              <a:rPr kumimoji="0" lang="zh-CN" altLang="en-US" sz="36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是指</a:t>
            </a:r>
            <a:r>
              <a:rPr kumimoji="0" lang="en-US" altLang="zh-CN" sz="36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《</a:t>
            </a:r>
            <a:r>
              <a:rPr kumimoji="0" lang="zh-CN" altLang="en-US" sz="36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诗经</a:t>
            </a:r>
            <a:r>
              <a:rPr kumimoji="0" lang="en-US" altLang="zh-CN" sz="36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》《</a:t>
            </a:r>
            <a:r>
              <a:rPr kumimoji="0" lang="zh-CN" altLang="en-US" sz="36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尚书</a:t>
            </a:r>
            <a:r>
              <a:rPr kumimoji="0" lang="en-US" altLang="zh-CN" sz="36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》《</a:t>
            </a:r>
            <a:r>
              <a:rPr kumimoji="0" lang="zh-CN" altLang="en-US" sz="36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礼记</a:t>
            </a:r>
            <a:r>
              <a:rPr kumimoji="0" lang="en-US" altLang="zh-CN" sz="36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》《</a:t>
            </a:r>
            <a:r>
              <a:rPr kumimoji="0" lang="zh-CN" altLang="en-US" sz="36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周易</a:t>
            </a:r>
            <a:r>
              <a:rPr kumimoji="0" lang="en-US" altLang="zh-CN" sz="36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》《</a:t>
            </a:r>
            <a:r>
              <a:rPr kumimoji="0" lang="zh-CN" altLang="en-US" sz="36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春秋</a:t>
            </a:r>
            <a:r>
              <a:rPr kumimoji="0" lang="en-US" altLang="zh-CN" sz="36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》</a:t>
            </a:r>
            <a:r>
              <a:rPr kumimoji="0" lang="zh-CN" altLang="en-US" sz="36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，简称为</a:t>
            </a:r>
            <a:r>
              <a:rPr kumimoji="0" lang="zh-CN" altLang="en-US" sz="36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宋体"/>
                <a:ea typeface="宋体" pitchFamily="2" charset="-122"/>
                <a:cs typeface="Times New Roman" pitchFamily="18" charset="0"/>
              </a:rPr>
              <a:t>“</a:t>
            </a:r>
            <a:r>
              <a:rPr kumimoji="0" lang="zh-CN" altLang="en-US" sz="36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诗、书、礼、易、春秋</a:t>
            </a:r>
            <a:r>
              <a:rPr kumimoji="0" lang="zh-CN" altLang="en-US" sz="36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宋体"/>
                <a:ea typeface="宋体" pitchFamily="2" charset="-122"/>
                <a:cs typeface="Times New Roman" pitchFamily="18" charset="0"/>
              </a:rPr>
              <a:t>”</a:t>
            </a:r>
            <a:r>
              <a:rPr kumimoji="0" lang="zh-CN" altLang="en-US" sz="36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。</a:t>
            </a:r>
            <a:endParaRPr kumimoji="0" lang="en-US" altLang="zh-CN" sz="36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  <a:p>
            <a:pPr marL="0" marR="0" lvl="0" indent="6635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933700"/>
              </a:tabLst>
            </a:pPr>
            <a:r>
              <a:rPr kumimoji="0" lang="zh-CN" altLang="en-US" sz="36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还有一本</a:t>
            </a:r>
            <a:r>
              <a:rPr kumimoji="0" lang="en-US" altLang="zh-CN" sz="36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《</a:t>
            </a:r>
            <a:r>
              <a:rPr kumimoji="0" lang="zh-CN" altLang="en-US" sz="36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乐经</a:t>
            </a:r>
            <a:r>
              <a:rPr kumimoji="0" lang="en-US" altLang="zh-CN" sz="36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》</a:t>
            </a:r>
            <a:r>
              <a:rPr kumimoji="0" lang="zh-CN" altLang="en-US" sz="36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，与其合称为</a:t>
            </a:r>
            <a:r>
              <a:rPr kumimoji="0" lang="zh-CN" altLang="en-US" sz="36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宋体"/>
                <a:ea typeface="宋体" pitchFamily="2" charset="-122"/>
                <a:cs typeface="Times New Roman" pitchFamily="18" charset="0"/>
              </a:rPr>
              <a:t>“</a:t>
            </a:r>
            <a:r>
              <a:rPr kumimoji="0" lang="zh-CN" altLang="en-US" sz="36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诗、书、礼、乐、易、春秋</a:t>
            </a:r>
            <a:r>
              <a:rPr kumimoji="0" lang="zh-CN" altLang="en-US" sz="36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宋体"/>
                <a:ea typeface="宋体" pitchFamily="2" charset="-122"/>
                <a:cs typeface="Times New Roman" pitchFamily="18" charset="0"/>
              </a:rPr>
              <a:t>”</a:t>
            </a:r>
            <a:r>
              <a:rPr kumimoji="0" lang="zh-CN" altLang="en-US" sz="36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，但后来该书亡于秦末战火，故只剩下五经。</a:t>
            </a:r>
            <a:endParaRPr kumimoji="0" lang="en-US" altLang="zh-CN" sz="36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  <a:p>
            <a:pPr marL="0" marR="0" lvl="0" indent="6635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933700"/>
              </a:tabLst>
            </a:pPr>
            <a:r>
              <a:rPr kumimoji="0" lang="zh-CN" altLang="en-US" sz="36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宋体"/>
                <a:ea typeface="宋体" pitchFamily="2" charset="-122"/>
                <a:cs typeface="Times New Roman" pitchFamily="18" charset="0"/>
              </a:rPr>
              <a:t>“</a:t>
            </a:r>
            <a:r>
              <a:rPr kumimoji="0" lang="zh-CN" altLang="en-US" sz="36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四书五经</a:t>
            </a:r>
            <a:r>
              <a:rPr kumimoji="0" lang="zh-CN" altLang="en-US" sz="36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宋体"/>
                <a:ea typeface="宋体" pitchFamily="2" charset="-122"/>
                <a:cs typeface="Times New Roman" pitchFamily="18" charset="0"/>
              </a:rPr>
              <a:t>”</a:t>
            </a:r>
            <a:r>
              <a:rPr kumimoji="0" lang="zh-CN" altLang="en-US" sz="36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是四书和五经的合称，是中国儒家的经典书籍，是南宋以后儒学的基本书目，是儒生学子的必读书。</a:t>
            </a:r>
            <a:endParaRPr kumimoji="0" lang="zh-CN" altLang="en-US" sz="36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</p:cSld>
  <p:clrMapOvr>
    <a:masterClrMapping/>
  </p:clrMapOvr>
  <p:transition/>
  <p:timing/>
</p:sld>
</file>

<file path=ppt/slides/slide5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6626" name="矩形 2"/>
          <p:cNvSpPr>
            <a:spLocks noChangeArrowheads="1"/>
          </p:cNvSpPr>
          <p:nvPr/>
        </p:nvSpPr>
        <p:spPr bwMode="auto">
          <a:xfrm>
            <a:off x="562909" y="117693"/>
            <a:ext cx="11330516" cy="612475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600" b="1" smtClean="0">
                <a:latin typeface="宋体" pitchFamily="2" charset="-122"/>
                <a:ea typeface="宋体" pitchFamily="2" charset="-122"/>
              </a:rPr>
              <a:t>曰：“焉有仁人在位，罔民而可为也！是故明君</a:t>
            </a:r>
            <a:r>
              <a:rPr lang="zh-CN" altLang="en-US" sz="3600" b="1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制</a:t>
            </a:r>
            <a:r>
              <a:rPr lang="zh-CN" altLang="en-US" sz="3600" b="1" smtClean="0">
                <a:latin typeface="宋体" pitchFamily="2" charset="-122"/>
                <a:ea typeface="宋体" pitchFamily="2" charset="-122"/>
              </a:rPr>
              <a:t>民之产，必使仰足以事父母，俯足以</a:t>
            </a:r>
            <a:r>
              <a:rPr lang="zh-CN" altLang="en-US" sz="3600" b="1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畜</a:t>
            </a:r>
            <a:r>
              <a:rPr lang="zh-CN" altLang="en-US" sz="3600" b="1" smtClean="0">
                <a:latin typeface="宋体" pitchFamily="2" charset="-122"/>
                <a:ea typeface="宋体" pitchFamily="2" charset="-122"/>
              </a:rPr>
              <a:t>妻子，</a:t>
            </a:r>
            <a:r>
              <a:rPr lang="zh-CN" altLang="en-US" sz="3600" b="1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乐岁终身饱</a:t>
            </a:r>
            <a:r>
              <a:rPr lang="zh-CN" altLang="en-US" sz="3600" b="1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en-US" sz="3600" b="1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凶年</a:t>
            </a:r>
            <a:r>
              <a:rPr lang="zh-CN" altLang="en-US" sz="3600" b="1" smtClean="0">
                <a:latin typeface="宋体" pitchFamily="2" charset="-122"/>
                <a:ea typeface="宋体" pitchFamily="2" charset="-122"/>
              </a:rPr>
              <a:t>免于死亡；然后</a:t>
            </a:r>
            <a:r>
              <a:rPr lang="zh-CN" altLang="en-US" sz="3600" b="1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驱而之善</a:t>
            </a:r>
            <a:r>
              <a:rPr lang="zh-CN" altLang="en-US" sz="3600" b="1" smtClean="0">
                <a:latin typeface="宋体" pitchFamily="2" charset="-122"/>
                <a:ea typeface="宋体" pitchFamily="2" charset="-122"/>
              </a:rPr>
              <a:t>，故民之</a:t>
            </a:r>
            <a:r>
              <a:rPr lang="zh-CN" altLang="en-US" sz="3600" b="1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从之也轻</a:t>
            </a:r>
            <a:r>
              <a:rPr lang="zh-CN" altLang="en-US" sz="3600" b="1" smtClean="0">
                <a:latin typeface="宋体" pitchFamily="2" charset="-122"/>
                <a:ea typeface="宋体" pitchFamily="2" charset="-122"/>
              </a:rPr>
              <a:t>。”</a:t>
            </a:r>
            <a:r>
              <a:rPr lang="zh-CN" altLang="en-US" sz="3600" b="1" baseline="30000" smtClean="0">
                <a:latin typeface="宋体" pitchFamily="2" charset="-122"/>
                <a:ea typeface="宋体" pitchFamily="2" charset="-122"/>
              </a:rPr>
              <a:t> </a:t>
            </a:r>
            <a:endParaRPr lang="en-US" altLang="zh-CN" sz="3600" b="1" baseline="30000" smtClean="0">
              <a:latin typeface="宋体" pitchFamily="2" charset="-122"/>
              <a:ea typeface="宋体" pitchFamily="2" charset="-122"/>
            </a:endParaRPr>
          </a:p>
          <a:p>
            <a:r>
              <a:rPr lang="en-US" altLang="zh-CN" sz="3600" b="1" smtClean="0">
                <a:latin typeface="宋体" pitchFamily="2" charset="-122"/>
                <a:ea typeface="宋体" pitchFamily="2" charset="-122"/>
              </a:rPr>
              <a:t>﹝</a:t>
            </a:r>
            <a:r>
              <a:rPr lang="zh-CN" altLang="en-US" sz="3600" b="1" smtClean="0">
                <a:latin typeface="宋体" pitchFamily="2" charset="-122"/>
                <a:ea typeface="宋体" pitchFamily="2" charset="-122"/>
              </a:rPr>
              <a:t>制</a:t>
            </a:r>
            <a:r>
              <a:rPr lang="en-US" altLang="zh-CN" sz="3600" b="1" smtClean="0">
                <a:latin typeface="宋体" pitchFamily="2" charset="-122"/>
                <a:ea typeface="宋体" pitchFamily="2" charset="-122"/>
              </a:rPr>
              <a:t>〕</a:t>
            </a:r>
            <a:r>
              <a:rPr lang="zh-CN" altLang="en-US" sz="3600" b="1" smtClean="0">
                <a:solidFill>
                  <a:srgbClr val="0000CC"/>
                </a:solidFill>
                <a:latin typeface="宋体" pitchFamily="2" charset="-122"/>
                <a:ea typeface="宋体" pitchFamily="2" charset="-122"/>
              </a:rPr>
              <a:t>规定。</a:t>
            </a:r>
            <a:br>
              <a:rPr lang="zh-CN" altLang="en-US" sz="3600" b="1" smtClean="0">
                <a:latin typeface="宋体" pitchFamily="2" charset="-122"/>
                <a:ea typeface="宋体" pitchFamily="2" charset="-122"/>
              </a:rPr>
            </a:br>
            <a:r>
              <a:rPr lang="en-US" altLang="zh-CN" sz="3600" b="1" smtClean="0">
                <a:latin typeface="宋体" pitchFamily="2" charset="-122"/>
                <a:ea typeface="宋体" pitchFamily="2" charset="-122"/>
              </a:rPr>
              <a:t>﹝</a:t>
            </a:r>
            <a:r>
              <a:rPr lang="zh-CN" altLang="en-US" sz="3600" b="1" smtClean="0">
                <a:latin typeface="宋体" pitchFamily="2" charset="-122"/>
                <a:ea typeface="宋体" pitchFamily="2" charset="-122"/>
              </a:rPr>
              <a:t>畜</a:t>
            </a:r>
            <a:r>
              <a:rPr lang="en-US" altLang="zh-CN" sz="3600" b="1" smtClean="0">
                <a:latin typeface="宋体" pitchFamily="2" charset="-122"/>
                <a:ea typeface="宋体" pitchFamily="2" charset="-122"/>
              </a:rPr>
              <a:t>〕</a:t>
            </a:r>
            <a:r>
              <a:rPr lang="zh-CN" altLang="en-US" sz="3600" b="1" smtClean="0">
                <a:solidFill>
                  <a:srgbClr val="0000CC"/>
                </a:solidFill>
                <a:latin typeface="宋体" pitchFamily="2" charset="-122"/>
                <a:ea typeface="宋体" pitchFamily="2" charset="-122"/>
              </a:rPr>
              <a:t>养活。</a:t>
            </a:r>
            <a:br>
              <a:rPr lang="zh-CN" altLang="en-US" sz="3600" b="1" smtClean="0">
                <a:latin typeface="宋体" pitchFamily="2" charset="-122"/>
                <a:ea typeface="宋体" pitchFamily="2" charset="-122"/>
              </a:rPr>
            </a:br>
            <a:r>
              <a:rPr lang="en-US" altLang="zh-CN" sz="3600" b="1" smtClean="0">
                <a:latin typeface="宋体" pitchFamily="2" charset="-122"/>
                <a:ea typeface="宋体" pitchFamily="2" charset="-122"/>
              </a:rPr>
              <a:t>﹝</a:t>
            </a:r>
            <a:r>
              <a:rPr lang="zh-CN" altLang="en-US" sz="3600" b="1" smtClean="0">
                <a:latin typeface="宋体" pitchFamily="2" charset="-122"/>
                <a:ea typeface="宋体" pitchFamily="2" charset="-122"/>
              </a:rPr>
              <a:t>乐岁终身饱</a:t>
            </a:r>
            <a:r>
              <a:rPr lang="en-US" altLang="zh-CN" sz="3600" b="1" smtClean="0">
                <a:latin typeface="宋体" pitchFamily="2" charset="-122"/>
                <a:ea typeface="宋体" pitchFamily="2" charset="-122"/>
              </a:rPr>
              <a:t>〕</a:t>
            </a:r>
            <a:r>
              <a:rPr lang="zh-CN" altLang="en-US" sz="3600" b="1" smtClean="0">
                <a:solidFill>
                  <a:srgbClr val="0000CC"/>
                </a:solidFill>
                <a:latin typeface="宋体" pitchFamily="2" charset="-122"/>
                <a:ea typeface="宋体" pitchFamily="2" charset="-122"/>
              </a:rPr>
              <a:t>意思是好年成时终年温饱。</a:t>
            </a:r>
            <a:br>
              <a:rPr lang="zh-CN" altLang="en-US" sz="3600" b="1" smtClean="0">
                <a:latin typeface="宋体" pitchFamily="2" charset="-122"/>
                <a:ea typeface="宋体" pitchFamily="2" charset="-122"/>
              </a:rPr>
            </a:br>
            <a:r>
              <a:rPr lang="en-US" altLang="zh-CN" sz="3600" b="1" smtClean="0">
                <a:latin typeface="宋体" pitchFamily="2" charset="-122"/>
                <a:ea typeface="宋体" pitchFamily="2" charset="-122"/>
              </a:rPr>
              <a:t>﹝</a:t>
            </a:r>
            <a:r>
              <a:rPr lang="zh-CN" altLang="en-US" sz="3600" b="1" smtClean="0">
                <a:latin typeface="宋体" pitchFamily="2" charset="-122"/>
                <a:ea typeface="宋体" pitchFamily="2" charset="-122"/>
              </a:rPr>
              <a:t>凶年</a:t>
            </a:r>
            <a:r>
              <a:rPr lang="en-US" altLang="zh-CN" sz="3600" b="1" smtClean="0">
                <a:latin typeface="宋体" pitchFamily="2" charset="-122"/>
                <a:ea typeface="宋体" pitchFamily="2" charset="-122"/>
              </a:rPr>
              <a:t>〕</a:t>
            </a:r>
            <a:r>
              <a:rPr lang="zh-CN" altLang="en-US" sz="3600" b="1" smtClean="0">
                <a:solidFill>
                  <a:srgbClr val="0000CC"/>
                </a:solidFill>
                <a:latin typeface="宋体" pitchFamily="2" charset="-122"/>
                <a:ea typeface="宋体" pitchFamily="2" charset="-122"/>
              </a:rPr>
              <a:t>荒年。</a:t>
            </a:r>
            <a:br>
              <a:rPr lang="zh-CN" altLang="en-US" sz="3600" b="1" smtClean="0">
                <a:latin typeface="宋体" pitchFamily="2" charset="-122"/>
                <a:ea typeface="宋体" pitchFamily="2" charset="-122"/>
              </a:rPr>
            </a:br>
            <a:r>
              <a:rPr lang="en-US" altLang="zh-CN" sz="3600" b="1" smtClean="0">
                <a:latin typeface="宋体" pitchFamily="2" charset="-122"/>
                <a:ea typeface="宋体" pitchFamily="2" charset="-122"/>
              </a:rPr>
              <a:t>﹝</a:t>
            </a:r>
            <a:r>
              <a:rPr lang="zh-CN" altLang="en-US" sz="3600" b="1" smtClean="0">
                <a:latin typeface="宋体" pitchFamily="2" charset="-122"/>
                <a:ea typeface="宋体" pitchFamily="2" charset="-122"/>
              </a:rPr>
              <a:t>驱而之善</a:t>
            </a:r>
            <a:r>
              <a:rPr lang="en-US" altLang="zh-CN" sz="3600" b="1" smtClean="0">
                <a:latin typeface="宋体" pitchFamily="2" charset="-122"/>
                <a:ea typeface="宋体" pitchFamily="2" charset="-122"/>
              </a:rPr>
              <a:t>〕</a:t>
            </a:r>
            <a:r>
              <a:rPr lang="zh-CN" altLang="en-US" sz="3600" b="1" smtClean="0">
                <a:solidFill>
                  <a:srgbClr val="0000CC"/>
                </a:solidFill>
                <a:latin typeface="宋体" pitchFamily="2" charset="-122"/>
                <a:ea typeface="宋体" pitchFamily="2" charset="-122"/>
              </a:rPr>
              <a:t>驱使他们向善。</a:t>
            </a:r>
            <a:br>
              <a:rPr lang="zh-CN" altLang="en-US" sz="3600" b="1" smtClean="0">
                <a:latin typeface="宋体" pitchFamily="2" charset="-122"/>
                <a:ea typeface="宋体" pitchFamily="2" charset="-122"/>
              </a:rPr>
            </a:br>
            <a:r>
              <a:rPr lang="en-US" altLang="zh-CN" sz="3600" b="1" smtClean="0">
                <a:latin typeface="宋体" pitchFamily="2" charset="-122"/>
                <a:ea typeface="宋体" pitchFamily="2" charset="-122"/>
              </a:rPr>
              <a:t>﹝</a:t>
            </a:r>
            <a:r>
              <a:rPr lang="zh-CN" altLang="en-US" sz="3600" b="1" smtClean="0">
                <a:latin typeface="宋体" pitchFamily="2" charset="-122"/>
                <a:ea typeface="宋体" pitchFamily="2" charset="-122"/>
              </a:rPr>
              <a:t>从之也轻</a:t>
            </a:r>
            <a:r>
              <a:rPr lang="en-US" altLang="zh-CN" sz="3600" b="1" smtClean="0">
                <a:latin typeface="宋体" pitchFamily="2" charset="-122"/>
                <a:ea typeface="宋体" pitchFamily="2" charset="-122"/>
              </a:rPr>
              <a:t>〕</a:t>
            </a:r>
            <a:r>
              <a:rPr lang="zh-CN" altLang="en-US" sz="3600" b="1" smtClean="0">
                <a:solidFill>
                  <a:srgbClr val="0000CC"/>
                </a:solidFill>
                <a:latin typeface="宋体" pitchFamily="2" charset="-122"/>
                <a:ea typeface="宋体" pitchFamily="2" charset="-122"/>
              </a:rPr>
              <a:t>很容易地跟着国君走。之，指国君。</a:t>
            </a:r>
            <a:br>
              <a:rPr lang="zh-CN" altLang="en-US" sz="3600" b="1" smtClean="0">
                <a:solidFill>
                  <a:srgbClr val="0000CC"/>
                </a:solidFill>
                <a:latin typeface="宋体" pitchFamily="2" charset="-122"/>
                <a:ea typeface="宋体" pitchFamily="2" charset="-122"/>
              </a:rPr>
            </a:br>
            <a:r>
              <a:rPr lang="zh-CN" altLang="en-US" sz="3600" b="1" smtClean="0">
                <a:solidFill>
                  <a:srgbClr val="0000CC"/>
                </a:solidFill>
                <a:latin typeface="宋体" pitchFamily="2" charset="-122"/>
                <a:ea typeface="宋体" pitchFamily="2" charset="-122"/>
              </a:rPr>
              <a:t>轻，容易。 </a:t>
            </a:r>
            <a:br>
              <a:rPr lang="zh-CN" altLang="en-US" sz="3200" smtClean="0"/>
            </a:br>
            <a:endParaRPr lang="zh-CN" altLang="en-US" sz="3200" b="1">
              <a:latin typeface="宋体" pitchFamily="2" charset="-122"/>
              <a:ea typeface="宋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66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66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6626" name="矩形 2"/>
          <p:cNvSpPr>
            <a:spLocks noChangeArrowheads="1"/>
          </p:cNvSpPr>
          <p:nvPr/>
        </p:nvSpPr>
        <p:spPr bwMode="auto">
          <a:xfrm>
            <a:off x="562909" y="117693"/>
            <a:ext cx="11330516" cy="689419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b="1" smtClean="0">
                <a:latin typeface="宋体" pitchFamily="2" charset="-122"/>
                <a:ea typeface="宋体" pitchFamily="2" charset="-122"/>
              </a:rPr>
              <a:t>曰：“今也制民之产，仰不足以事父母，俯不足以畜妻子，乐岁终身苦，凶年不免于死亡；</a:t>
            </a:r>
            <a:r>
              <a:rPr lang="zh-CN" altLang="en-US" sz="3600" b="1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此惟救死而恐不赡，奚暇治礼义哉！</a:t>
            </a:r>
            <a:r>
              <a:rPr lang="zh-CN" altLang="en-US" sz="3600" b="1" smtClean="0">
                <a:latin typeface="宋体" pitchFamily="2" charset="-122"/>
                <a:ea typeface="宋体" pitchFamily="2" charset="-122"/>
              </a:rPr>
              <a:t>”</a:t>
            </a:r>
            <a:r>
              <a:rPr lang="zh-CN" altLang="en-US" sz="3600" smtClean="0">
                <a:latin typeface="宋体" pitchFamily="2" charset="-122"/>
                <a:ea typeface="宋体" pitchFamily="2" charset="-122"/>
              </a:rPr>
              <a:t> </a:t>
            </a:r>
            <a:endParaRPr lang="en-US" altLang="zh-CN" sz="3600" smtClean="0">
              <a:latin typeface="宋体" pitchFamily="2" charset="-122"/>
              <a:ea typeface="宋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600" b="1" smtClean="0">
                <a:latin typeface="宋体" pitchFamily="2" charset="-122"/>
                <a:ea typeface="宋体" pitchFamily="2" charset="-122"/>
              </a:rPr>
              <a:t>﹝</a:t>
            </a:r>
            <a:r>
              <a:rPr lang="zh-CN" altLang="en-US" sz="3600" b="1" smtClean="0">
                <a:latin typeface="宋体" pitchFamily="2" charset="-122"/>
                <a:ea typeface="宋体" pitchFamily="2" charset="-122"/>
              </a:rPr>
              <a:t>此惟救死而恐不赡</a:t>
            </a:r>
            <a:r>
              <a:rPr lang="en-US" altLang="zh-CN" sz="3600" b="1" smtClean="0">
                <a:latin typeface="宋体" pitchFamily="2" charset="-122"/>
                <a:ea typeface="宋体" pitchFamily="2" charset="-122"/>
              </a:rPr>
              <a:t>〕</a:t>
            </a:r>
            <a:r>
              <a:rPr lang="zh-CN" altLang="en-US" sz="3600" b="1" smtClean="0">
                <a:solidFill>
                  <a:srgbClr val="0000CC"/>
                </a:solidFill>
                <a:latin typeface="宋体" pitchFamily="2" charset="-122"/>
                <a:ea typeface="宋体" pitchFamily="2" charset="-122"/>
              </a:rPr>
              <a:t>这样，只是使自己摆脱死亡还不足以做到。惟，只。赡，足。</a:t>
            </a:r>
            <a:br>
              <a:rPr lang="zh-CN" altLang="en-US" sz="3600" b="1" smtClean="0">
                <a:latin typeface="宋体" pitchFamily="2" charset="-122"/>
                <a:ea typeface="宋体" pitchFamily="2" charset="-122"/>
              </a:rPr>
            </a:br>
            <a:r>
              <a:rPr lang="en-US" altLang="zh-CN" sz="3600" b="1" smtClean="0">
                <a:latin typeface="宋体" pitchFamily="2" charset="-122"/>
                <a:ea typeface="宋体" pitchFamily="2" charset="-122"/>
              </a:rPr>
              <a:t>﹝</a:t>
            </a:r>
            <a:r>
              <a:rPr lang="zh-CN" altLang="en-US" sz="3600" b="1" smtClean="0">
                <a:latin typeface="宋体" pitchFamily="2" charset="-122"/>
                <a:ea typeface="宋体" pitchFamily="2" charset="-122"/>
              </a:rPr>
              <a:t>奚暇治礼义哉</a:t>
            </a:r>
            <a:r>
              <a:rPr lang="en-US" altLang="zh-CN" sz="3600" b="1" smtClean="0">
                <a:latin typeface="宋体" pitchFamily="2" charset="-122"/>
                <a:ea typeface="宋体" pitchFamily="2" charset="-122"/>
              </a:rPr>
              <a:t>〕</a:t>
            </a:r>
            <a:r>
              <a:rPr lang="zh-CN" altLang="en-US" sz="3600" b="1" smtClean="0">
                <a:solidFill>
                  <a:srgbClr val="0000CC"/>
                </a:solidFill>
                <a:latin typeface="宋体" pitchFamily="2" charset="-122"/>
                <a:ea typeface="宋体" pitchFamily="2" charset="-122"/>
              </a:rPr>
              <a:t>哪里还顾得上讲求礼义呢？奚，</a:t>
            </a:r>
            <a:br>
              <a:rPr lang="zh-CN" altLang="en-US" sz="3600" b="1" smtClean="0">
                <a:solidFill>
                  <a:srgbClr val="0000CC"/>
                </a:solidFill>
                <a:latin typeface="宋体" pitchFamily="2" charset="-122"/>
                <a:ea typeface="宋体" pitchFamily="2" charset="-122"/>
              </a:rPr>
            </a:br>
            <a:r>
              <a:rPr lang="zh-CN" altLang="en-US" sz="3600" b="1" smtClean="0">
                <a:solidFill>
                  <a:srgbClr val="0000CC"/>
                </a:solidFill>
                <a:latin typeface="宋体" pitchFamily="2" charset="-122"/>
                <a:ea typeface="宋体" pitchFamily="2" charset="-122"/>
              </a:rPr>
              <a:t>何。暇，空闲。治，讲求。 </a:t>
            </a:r>
            <a:br>
              <a:rPr lang="zh-CN" altLang="en-US" sz="3200" smtClean="0">
                <a:solidFill>
                  <a:srgbClr val="0000CC"/>
                </a:solidFill>
              </a:rPr>
            </a:br>
            <a:r>
              <a:rPr lang="zh-CN" altLang="en-US" sz="3200" b="1" baseline="30000" smtClean="0">
                <a:solidFill>
                  <a:srgbClr val="0000CC"/>
                </a:solidFill>
                <a:latin typeface="宋体" pitchFamily="2" charset="-122"/>
                <a:ea typeface="宋体" pitchFamily="2" charset="-122"/>
              </a:rPr>
              <a:t> </a:t>
            </a:r>
            <a:endParaRPr lang="en-US" altLang="zh-CN" sz="3200" b="1" baseline="30000" smtClean="0">
              <a:solidFill>
                <a:srgbClr val="0000CC"/>
              </a:solidFill>
              <a:latin typeface="宋体" pitchFamily="2" charset="-122"/>
              <a:ea typeface="宋体" pitchFamily="2" charset="-122"/>
            </a:endParaRPr>
          </a:p>
          <a:p>
            <a:r>
              <a:rPr lang="zh-CN" altLang="en-US" sz="3200" b="1" smtClean="0">
                <a:latin typeface="宋体" pitchFamily="2" charset="-122"/>
                <a:ea typeface="宋体" pitchFamily="2" charset="-122"/>
              </a:rPr>
              <a:t> </a:t>
            </a:r>
            <a:endParaRPr lang="zh-CN" altLang="en-US" sz="3200" b="1">
              <a:latin typeface="宋体" pitchFamily="2" charset="-122"/>
              <a:ea typeface="宋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66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66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66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6626" name="矩形 2"/>
          <p:cNvSpPr>
            <a:spLocks noChangeArrowheads="1"/>
          </p:cNvSpPr>
          <p:nvPr/>
        </p:nvSpPr>
        <p:spPr bwMode="auto">
          <a:xfrm>
            <a:off x="466165" y="117693"/>
            <a:ext cx="11427260" cy="69865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200" b="1" smtClean="0">
                <a:latin typeface="宋体" pitchFamily="2" charset="-122"/>
                <a:ea typeface="宋体" pitchFamily="2" charset="-122"/>
              </a:rPr>
              <a:t>曰：“王欲行之，则盍反其本矣！五亩之宅，树之以桑，五十者可以</a:t>
            </a:r>
            <a:r>
              <a:rPr lang="zh-CN" altLang="en-US" sz="3200" b="1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衣帛</a:t>
            </a:r>
            <a:r>
              <a:rPr lang="zh-CN" altLang="en-US" sz="3200" b="1" smtClean="0">
                <a:latin typeface="宋体" pitchFamily="2" charset="-122"/>
                <a:ea typeface="宋体" pitchFamily="2" charset="-122"/>
              </a:rPr>
              <a:t>矣；鸡豚狗</a:t>
            </a:r>
            <a:r>
              <a:rPr lang="zh-CN" altLang="en-US" sz="3200" b="1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彘</a:t>
            </a:r>
            <a:r>
              <a:rPr lang="zh-CN" altLang="en-US" sz="3200" b="1" smtClean="0">
                <a:latin typeface="宋体" pitchFamily="2" charset="-122"/>
                <a:ea typeface="宋体" pitchFamily="2" charset="-122"/>
              </a:rPr>
              <a:t>之畜，无失其时，七十者可以食肉矣；百亩之田，勿夺其时，八口之家，可以无饥矣；谨</a:t>
            </a:r>
            <a:r>
              <a:rPr lang="zh-CN" altLang="en-US" sz="3200" b="1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庠序</a:t>
            </a:r>
            <a:r>
              <a:rPr lang="zh-CN" altLang="en-US" sz="3200" b="1" smtClean="0">
                <a:latin typeface="宋体" pitchFamily="2" charset="-122"/>
                <a:ea typeface="宋体" pitchFamily="2" charset="-122"/>
              </a:rPr>
              <a:t>之教，</a:t>
            </a:r>
            <a:r>
              <a:rPr lang="zh-CN" altLang="en-US" sz="3200" b="1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申</a:t>
            </a:r>
            <a:r>
              <a:rPr lang="zh-CN" altLang="en-US" sz="3200" b="1" smtClean="0">
                <a:latin typeface="宋体" pitchFamily="2" charset="-122"/>
                <a:ea typeface="宋体" pitchFamily="2" charset="-122"/>
              </a:rPr>
              <a:t>之以</a:t>
            </a:r>
            <a:r>
              <a:rPr lang="zh-CN" altLang="en-US" sz="3200" b="1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孝悌</a:t>
            </a:r>
            <a:r>
              <a:rPr lang="zh-CN" altLang="en-US" sz="3200" b="1" smtClean="0">
                <a:latin typeface="宋体" pitchFamily="2" charset="-122"/>
                <a:ea typeface="宋体" pitchFamily="2" charset="-122"/>
              </a:rPr>
              <a:t>之义，</a:t>
            </a:r>
            <a:r>
              <a:rPr lang="zh-CN" altLang="en-US" sz="3200" b="1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颁</a:t>
            </a:r>
            <a:r>
              <a:rPr lang="zh-CN" altLang="en-US" sz="3200" b="1" smtClean="0">
                <a:latin typeface="宋体" pitchFamily="2" charset="-122"/>
                <a:ea typeface="宋体" pitchFamily="2" charset="-122"/>
              </a:rPr>
              <a:t>白者不</a:t>
            </a:r>
            <a:r>
              <a:rPr lang="zh-CN" altLang="en-US" sz="3200" b="1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负戴</a:t>
            </a:r>
            <a:r>
              <a:rPr lang="zh-CN" altLang="en-US" sz="3200" b="1" smtClean="0">
                <a:latin typeface="宋体" pitchFamily="2" charset="-122"/>
                <a:ea typeface="宋体" pitchFamily="2" charset="-122"/>
              </a:rPr>
              <a:t>于道路矣。七十者衣帛食肉，黎民不饥不寒，然而不王者，未之有也。”</a:t>
            </a:r>
            <a:r>
              <a:rPr lang="zh-CN" altLang="en-US" sz="3200" b="1" baseline="30000" smtClean="0">
                <a:latin typeface="宋体" pitchFamily="2" charset="-122"/>
                <a:ea typeface="宋体" pitchFamily="2" charset="-122"/>
              </a:rPr>
              <a:t> </a:t>
            </a:r>
            <a:endParaRPr lang="en-US" altLang="zh-CN" sz="3200" b="1" baseline="30000" smtClean="0">
              <a:latin typeface="宋体" pitchFamily="2" charset="-122"/>
              <a:ea typeface="宋体" pitchFamily="2" charset="-122"/>
            </a:endParaRPr>
          </a:p>
          <a:p>
            <a:r>
              <a:rPr lang="en-US" altLang="zh-CN" sz="3200" b="1" smtClean="0">
                <a:latin typeface="宋体" pitchFamily="2" charset="-122"/>
                <a:ea typeface="宋体" pitchFamily="2" charset="-122"/>
              </a:rPr>
              <a:t>﹝</a:t>
            </a:r>
            <a:r>
              <a:rPr lang="zh-CN" altLang="en-US" sz="3200" b="1" smtClean="0">
                <a:latin typeface="宋体" pitchFamily="2" charset="-122"/>
                <a:ea typeface="宋体" pitchFamily="2" charset="-122"/>
              </a:rPr>
              <a:t>衣（ </a:t>
            </a:r>
            <a:r>
              <a:rPr lang="en-US" altLang="zh-CN" sz="3200" b="1" err="1" smtClean="0">
                <a:latin typeface="宋体" pitchFamily="2" charset="-122"/>
                <a:ea typeface="宋体" pitchFamily="2" charset="-122"/>
              </a:rPr>
              <a:t>yì</a:t>
            </a:r>
            <a:r>
              <a:rPr lang="zh-CN" altLang="en-US" sz="3200" b="1" smtClean="0">
                <a:latin typeface="宋体" pitchFamily="2" charset="-122"/>
                <a:ea typeface="宋体" pitchFamily="2" charset="-122"/>
              </a:rPr>
              <a:t>）帛</a:t>
            </a:r>
            <a:r>
              <a:rPr lang="en-US" altLang="zh-CN" sz="3200" b="1" smtClean="0">
                <a:latin typeface="宋体" pitchFamily="2" charset="-122"/>
                <a:ea typeface="宋体" pitchFamily="2" charset="-122"/>
              </a:rPr>
              <a:t>〕</a:t>
            </a:r>
            <a:r>
              <a:rPr lang="zh-CN" altLang="en-US" sz="3200" b="1" smtClean="0">
                <a:solidFill>
                  <a:srgbClr val="0000CC"/>
                </a:solidFill>
                <a:latin typeface="宋体" pitchFamily="2" charset="-122"/>
                <a:ea typeface="宋体" pitchFamily="2" charset="-122"/>
              </a:rPr>
              <a:t>穿丝织的衣服。衣，穿。</a:t>
            </a:r>
            <a:br>
              <a:rPr lang="zh-CN" altLang="en-US" sz="3200" b="1" smtClean="0">
                <a:latin typeface="宋体" pitchFamily="2" charset="-122"/>
                <a:ea typeface="宋体" pitchFamily="2" charset="-122"/>
              </a:rPr>
            </a:br>
            <a:r>
              <a:rPr lang="en-US" altLang="zh-CN" sz="3200" b="1" smtClean="0">
                <a:latin typeface="宋体" pitchFamily="2" charset="-122"/>
                <a:ea typeface="宋体" pitchFamily="2" charset="-122"/>
              </a:rPr>
              <a:t>﹝</a:t>
            </a:r>
            <a:r>
              <a:rPr lang="zh-CN" altLang="en-US" sz="3200" b="1" smtClean="0">
                <a:latin typeface="宋体" pitchFamily="2" charset="-122"/>
                <a:ea typeface="宋体" pitchFamily="2" charset="-122"/>
              </a:rPr>
              <a:t>彘（ </a:t>
            </a:r>
            <a:r>
              <a:rPr lang="en-US" altLang="zh-CN" sz="3200" b="1" err="1" smtClean="0">
                <a:latin typeface="宋体" pitchFamily="2" charset="-122"/>
                <a:ea typeface="宋体" pitchFamily="2" charset="-122"/>
              </a:rPr>
              <a:t>zhì</a:t>
            </a:r>
            <a:r>
              <a:rPr lang="zh-CN" altLang="en-US" sz="3200" b="1" smtClean="0">
                <a:latin typeface="宋体" pitchFamily="2" charset="-122"/>
                <a:ea typeface="宋体" pitchFamily="2" charset="-122"/>
              </a:rPr>
              <a:t>）</a:t>
            </a:r>
            <a:r>
              <a:rPr lang="en-US" altLang="zh-CN" sz="3200" b="1" smtClean="0">
                <a:latin typeface="宋体" pitchFamily="2" charset="-122"/>
                <a:ea typeface="宋体" pitchFamily="2" charset="-122"/>
              </a:rPr>
              <a:t>〕</a:t>
            </a:r>
            <a:r>
              <a:rPr lang="zh-CN" altLang="en-US" sz="3200" b="1" smtClean="0">
                <a:solidFill>
                  <a:srgbClr val="0000CC"/>
                </a:solidFill>
                <a:latin typeface="宋体" pitchFamily="2" charset="-122"/>
                <a:ea typeface="宋体" pitchFamily="2" charset="-122"/>
              </a:rPr>
              <a:t>猪。</a:t>
            </a:r>
            <a:br>
              <a:rPr lang="zh-CN" altLang="en-US" sz="3200" b="1" smtClean="0">
                <a:latin typeface="宋体" pitchFamily="2" charset="-122"/>
                <a:ea typeface="宋体" pitchFamily="2" charset="-122"/>
              </a:rPr>
            </a:br>
            <a:r>
              <a:rPr lang="en-US" altLang="zh-CN" sz="3200" b="1" smtClean="0">
                <a:latin typeface="宋体" pitchFamily="2" charset="-122"/>
                <a:ea typeface="宋体" pitchFamily="2" charset="-122"/>
              </a:rPr>
              <a:t>﹝</a:t>
            </a:r>
            <a:r>
              <a:rPr lang="zh-CN" altLang="en-US" sz="3200" b="1" smtClean="0">
                <a:latin typeface="宋体" pitchFamily="2" charset="-122"/>
                <a:ea typeface="宋体" pitchFamily="2" charset="-122"/>
              </a:rPr>
              <a:t>时</a:t>
            </a:r>
            <a:r>
              <a:rPr lang="en-US" altLang="zh-CN" sz="3200" b="1" smtClean="0">
                <a:latin typeface="宋体" pitchFamily="2" charset="-122"/>
                <a:ea typeface="宋体" pitchFamily="2" charset="-122"/>
              </a:rPr>
              <a:t>〕</a:t>
            </a:r>
            <a:r>
              <a:rPr lang="zh-CN" altLang="en-US" sz="3200" b="1" smtClean="0">
                <a:solidFill>
                  <a:srgbClr val="0000CC"/>
                </a:solidFill>
                <a:latin typeface="宋体" pitchFamily="2" charset="-122"/>
                <a:ea typeface="宋体" pitchFamily="2" charset="-122"/>
              </a:rPr>
              <a:t>季节。</a:t>
            </a:r>
            <a:br>
              <a:rPr lang="zh-CN" altLang="en-US" sz="3200" b="1" smtClean="0">
                <a:latin typeface="宋体" pitchFamily="2" charset="-122"/>
                <a:ea typeface="宋体" pitchFamily="2" charset="-122"/>
              </a:rPr>
            </a:br>
            <a:r>
              <a:rPr lang="en-US" altLang="zh-CN" sz="3200" b="1" smtClean="0">
                <a:latin typeface="宋体" pitchFamily="2" charset="-122"/>
                <a:ea typeface="宋体" pitchFamily="2" charset="-122"/>
              </a:rPr>
              <a:t>﹝</a:t>
            </a:r>
            <a:r>
              <a:rPr lang="zh-CN" altLang="en-US" sz="3200" b="1" smtClean="0">
                <a:latin typeface="宋体" pitchFamily="2" charset="-122"/>
                <a:ea typeface="宋体" pitchFamily="2" charset="-122"/>
              </a:rPr>
              <a:t>庠（ </a:t>
            </a:r>
            <a:r>
              <a:rPr lang="en-US" altLang="zh-CN" sz="3200" b="1" err="1" smtClean="0">
                <a:latin typeface="宋体" pitchFamily="2" charset="-122"/>
                <a:ea typeface="宋体" pitchFamily="2" charset="-122"/>
              </a:rPr>
              <a:t>xiáng</a:t>
            </a:r>
            <a:r>
              <a:rPr lang="zh-CN" altLang="en-US" sz="3200" b="1" smtClean="0">
                <a:latin typeface="宋体" pitchFamily="2" charset="-122"/>
                <a:ea typeface="宋体" pitchFamily="2" charset="-122"/>
              </a:rPr>
              <a:t>）序</a:t>
            </a:r>
            <a:r>
              <a:rPr lang="en-US" altLang="zh-CN" sz="3200" b="1" smtClean="0">
                <a:latin typeface="宋体" pitchFamily="2" charset="-122"/>
                <a:ea typeface="宋体" pitchFamily="2" charset="-122"/>
              </a:rPr>
              <a:t>〕</a:t>
            </a:r>
            <a:r>
              <a:rPr lang="zh-CN" altLang="en-US" sz="3200" b="1" smtClean="0">
                <a:solidFill>
                  <a:srgbClr val="0000CC"/>
                </a:solidFill>
                <a:latin typeface="宋体" pitchFamily="2" charset="-122"/>
                <a:ea typeface="宋体" pitchFamily="2" charset="-122"/>
              </a:rPr>
              <a:t>古代的地方学校，后泛指学校。</a:t>
            </a:r>
            <a:br>
              <a:rPr lang="zh-CN" altLang="en-US" sz="3200" b="1" smtClean="0">
                <a:latin typeface="宋体" pitchFamily="2" charset="-122"/>
                <a:ea typeface="宋体" pitchFamily="2" charset="-122"/>
              </a:rPr>
            </a:br>
            <a:r>
              <a:rPr lang="en-US" altLang="zh-CN" sz="3200" b="1" smtClean="0">
                <a:latin typeface="宋体" pitchFamily="2" charset="-122"/>
                <a:ea typeface="宋体" pitchFamily="2" charset="-122"/>
              </a:rPr>
              <a:t>﹝</a:t>
            </a:r>
            <a:r>
              <a:rPr lang="zh-CN" altLang="en-US" sz="3200" b="1" smtClean="0">
                <a:latin typeface="宋体" pitchFamily="2" charset="-122"/>
                <a:ea typeface="宋体" pitchFamily="2" charset="-122"/>
              </a:rPr>
              <a:t>申</a:t>
            </a:r>
            <a:r>
              <a:rPr lang="en-US" altLang="zh-CN" sz="3200" b="1" smtClean="0">
                <a:latin typeface="宋体" pitchFamily="2" charset="-122"/>
                <a:ea typeface="宋体" pitchFamily="2" charset="-122"/>
              </a:rPr>
              <a:t>〕</a:t>
            </a:r>
            <a:r>
              <a:rPr lang="zh-CN" altLang="en-US" sz="3200" b="1" smtClean="0">
                <a:solidFill>
                  <a:srgbClr val="0000CC"/>
                </a:solidFill>
                <a:latin typeface="宋体" pitchFamily="2" charset="-122"/>
                <a:ea typeface="宋体" pitchFamily="2" charset="-122"/>
              </a:rPr>
              <a:t>反复（做）。</a:t>
            </a:r>
            <a:br>
              <a:rPr lang="zh-CN" altLang="en-US" sz="3200" b="1" smtClean="0">
                <a:latin typeface="宋体" pitchFamily="2" charset="-122"/>
                <a:ea typeface="宋体" pitchFamily="2" charset="-122"/>
              </a:rPr>
            </a:br>
            <a:r>
              <a:rPr lang="en-US" altLang="zh-CN" sz="3200" b="1" smtClean="0">
                <a:latin typeface="宋体" pitchFamily="2" charset="-122"/>
                <a:ea typeface="宋体" pitchFamily="2" charset="-122"/>
              </a:rPr>
              <a:t>﹝</a:t>
            </a:r>
            <a:r>
              <a:rPr lang="zh-CN" altLang="en-US" sz="3200" b="1" smtClean="0">
                <a:latin typeface="宋体" pitchFamily="2" charset="-122"/>
                <a:ea typeface="宋体" pitchFamily="2" charset="-122"/>
              </a:rPr>
              <a:t>孝悌（ </a:t>
            </a:r>
            <a:r>
              <a:rPr lang="en-US" altLang="zh-CN" sz="3200" b="1" err="1" smtClean="0">
                <a:latin typeface="宋体" pitchFamily="2" charset="-122"/>
                <a:ea typeface="宋体" pitchFamily="2" charset="-122"/>
              </a:rPr>
              <a:t>tì</a:t>
            </a:r>
            <a:r>
              <a:rPr lang="zh-CN" altLang="en-US" sz="3200" b="1" smtClean="0">
                <a:latin typeface="宋体" pitchFamily="2" charset="-122"/>
                <a:ea typeface="宋体" pitchFamily="2" charset="-122"/>
              </a:rPr>
              <a:t>）</a:t>
            </a:r>
            <a:r>
              <a:rPr lang="en-US" altLang="zh-CN" sz="3200" b="1" smtClean="0">
                <a:latin typeface="宋体" pitchFamily="2" charset="-122"/>
                <a:ea typeface="宋体" pitchFamily="2" charset="-122"/>
              </a:rPr>
              <a:t>〕</a:t>
            </a:r>
            <a:r>
              <a:rPr lang="zh-CN" altLang="en-US" sz="3200" b="1" smtClean="0">
                <a:solidFill>
                  <a:srgbClr val="0000CC"/>
                </a:solidFill>
                <a:latin typeface="宋体" pitchFamily="2" charset="-122"/>
                <a:ea typeface="宋体" pitchFamily="2" charset="-122"/>
              </a:rPr>
              <a:t>善事父母为“孝”，敬爱兄长为“悌”。</a:t>
            </a:r>
            <a:br>
              <a:rPr lang="zh-CN" altLang="en-US" sz="3200" b="1" smtClean="0">
                <a:latin typeface="宋体" pitchFamily="2" charset="-122"/>
                <a:ea typeface="宋体" pitchFamily="2" charset="-122"/>
              </a:rPr>
            </a:br>
            <a:r>
              <a:rPr lang="en-US" altLang="zh-CN" sz="3200" b="1" smtClean="0">
                <a:latin typeface="宋体" pitchFamily="2" charset="-122"/>
                <a:ea typeface="宋体" pitchFamily="2" charset="-122"/>
              </a:rPr>
              <a:t>﹝</a:t>
            </a:r>
            <a:r>
              <a:rPr lang="zh-CN" altLang="en-US" sz="3200" b="1" smtClean="0">
                <a:latin typeface="宋体" pitchFamily="2" charset="-122"/>
                <a:ea typeface="宋体" pitchFamily="2" charset="-122"/>
              </a:rPr>
              <a:t>颁白者不负戴于道路</a:t>
            </a:r>
            <a:r>
              <a:rPr lang="en-US" altLang="zh-CN" sz="3200" b="1" smtClean="0">
                <a:latin typeface="宋体" pitchFamily="2" charset="-122"/>
                <a:ea typeface="宋体" pitchFamily="2" charset="-122"/>
              </a:rPr>
              <a:t>〕</a:t>
            </a:r>
            <a:r>
              <a:rPr lang="zh-CN" altLang="en-US" sz="3200" b="1" smtClean="0">
                <a:solidFill>
                  <a:srgbClr val="0000CC"/>
                </a:solidFill>
                <a:latin typeface="宋体" pitchFamily="2" charset="-122"/>
                <a:ea typeface="宋体" pitchFamily="2" charset="-122"/>
              </a:rPr>
              <a:t>颁，同“斑”。负，背着东西。戴，顶着东西。 </a:t>
            </a:r>
            <a:br>
              <a:rPr lang="zh-CN" altLang="en-US" sz="3200" smtClean="0"/>
            </a:br>
            <a:endParaRPr lang="zh-CN" altLang="en-US" sz="3200" b="1">
              <a:latin typeface="宋体" pitchFamily="2" charset="-122"/>
              <a:ea typeface="宋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66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66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0" y="0"/>
            <a:ext cx="11857566" cy="7294305"/>
          </a:xfrm>
          <a:prstGeom prst="rect">
            <a:avLst/>
          </a:prstGeom>
          <a:solidFill>
            <a:srgbClr val="99CCFF"/>
          </a:solidFill>
          <a:ln w="9525">
            <a:solidFill>
              <a:schemeClr val="tx1"/>
            </a:solidFill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翻译</a:t>
            </a:r>
            <a:r>
              <a:rPr lang="zh-CN" altLang="en-US" sz="3600" b="1" smtClean="0">
                <a:solidFill>
                  <a:srgbClr val="CC0066"/>
                </a:solidFill>
                <a:latin typeface="宋体" pitchFamily="2" charset="-122"/>
                <a:ea typeface="宋体" pitchFamily="2" charset="-122"/>
              </a:rPr>
              <a:t>：</a:t>
            </a:r>
            <a:r>
              <a:rPr lang="zh-CN" altLang="en-US" sz="3600" b="1" smtClean="0">
                <a:latin typeface="宋体" pitchFamily="2" charset="-122"/>
                <a:ea typeface="宋体" pitchFamily="2" charset="-122"/>
              </a:rPr>
              <a:t>齐宣王说：“我糊涂，不能懂得这个道理。希望先生您帮助我（实现）我的愿望。明确的指教我，我虽然不聪慧，请（让我）试一试。”</a:t>
            </a:r>
          </a:p>
          <a:p>
            <a:r>
              <a:rPr lang="zh-CN" altLang="en-US" sz="3600" b="1" smtClean="0">
                <a:latin typeface="宋体" pitchFamily="2" charset="-122"/>
                <a:ea typeface="宋体" pitchFamily="2" charset="-122"/>
              </a:rPr>
              <a:t>（孟子）说：“没有长久可以维持生活的产业而常有善心，只有有志之士才能做到，至于老百姓，没有固定的产业，因而就没有长久不变的心。如果没有长久不变的善心，（就会）不服从约束、犯上作乱，没有不做的了。等到（他们）犯了罪，随后用刑法去处罚他们，这样做是陷害人民。哪有仁爱的君主掌权，却可以做这种陷害百姓的事呢？所以英明的君主规定老百姓的产业，一定使他们上能赡养父母，下能养活妻子儿女；年成好时能丰衣足食，年成不好也不致于饿死。这样之后督促他们做好事。所以老百姓跟随国君走就容易了。</a:t>
            </a:r>
            <a:endParaRPr lang="zh-CN" altLang="en-US" sz="3600" b="1">
              <a:latin typeface="宋体" pitchFamily="2" charset="-122"/>
              <a:ea typeface="宋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334434" y="0"/>
            <a:ext cx="11857566" cy="7294305"/>
          </a:xfrm>
          <a:prstGeom prst="rect">
            <a:avLst/>
          </a:prstGeom>
          <a:solidFill>
            <a:srgbClr val="99CCFF"/>
          </a:solidFill>
          <a:ln w="9525">
            <a:solidFill>
              <a:schemeClr val="tx1"/>
            </a:solidFill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翻译</a:t>
            </a:r>
            <a:r>
              <a:rPr lang="zh-CN" altLang="en-US" sz="3600" b="1" smtClean="0">
                <a:solidFill>
                  <a:srgbClr val="CC0066"/>
                </a:solidFill>
                <a:latin typeface="宋体" pitchFamily="2" charset="-122"/>
                <a:ea typeface="宋体" pitchFamily="2" charset="-122"/>
              </a:rPr>
              <a:t>：</a:t>
            </a:r>
            <a:r>
              <a:rPr lang="zh-CN" altLang="en-US" sz="3600" b="1" smtClean="0">
                <a:latin typeface="宋体" pitchFamily="2" charset="-122"/>
                <a:ea typeface="宋体" pitchFamily="2" charset="-122"/>
              </a:rPr>
              <a:t>（孟子）说：“如今，规定人民的产业，上不能赡养父母，下不能养活妻子儿女，好年景也总是生活在困苦之中，坏年景免不了要饿死。这样，只把自己从死亡中救出来，恐怕还不够，哪里还顾得上讲求礼义呢？大王真想施行仁政，为什么不回到根本上来呢？（给每家）五亩地的住宅，种上桑树，（那么）五十岁的人就可以穿上丝织的衣服了；鸡、小猪、狗、大猪这些家畜，不要失去（喂养繁殖的）时节，七十岁的人就可以有肉吃了；一百亩的田地，不要（因劳役）耽误了农时，八口人的家庭就可以不挨饿了；重视学校的教育，反复地用孝顺父母，尊重兄长的道理叮咛他们，头发斑白的老人便不会再背着、顶着东西在路上走了。老年人穿丝衣服吃上肉，老百姓不挨饿受冻，如果这样还不能统一天下，那是没有的（事情）。”</a:t>
            </a:r>
            <a:endParaRPr lang="zh-CN" altLang="en-US" sz="3600" b="1">
              <a:latin typeface="宋体" pitchFamily="2" charset="-122"/>
              <a:ea typeface="宋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2"/>
          <p:cNvSpPr txBox="1"/>
          <p:nvPr/>
        </p:nvSpPr>
        <p:spPr>
          <a:xfrm>
            <a:off x="3630440" y="1303699"/>
            <a:ext cx="415209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smtClean="0">
                <a:solidFill>
                  <a:srgbClr val="C0504D"/>
                </a:solidFill>
                <a:latin typeface="华文新魏" pitchFamily="2" charset="-122"/>
                <a:ea typeface="宋体" pitchFamily="2" charset="-122"/>
              </a:rPr>
              <a:t>孟子提出的主张是什么？</a:t>
            </a:r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2706987" y="516048"/>
            <a:ext cx="775885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smtClean="0">
                <a:solidFill>
                  <a:srgbClr val="C0504D"/>
                </a:solidFill>
                <a:latin typeface="华文新魏" pitchFamily="2" charset="-122"/>
                <a:ea typeface="宋体" pitchFamily="2" charset="-122"/>
              </a:rPr>
              <a:t>阅读文章开头到“是以君子远庖厨也”，思考：</a:t>
            </a:r>
            <a:endParaRPr lang="zh-CN" altLang="en-US"/>
          </a:p>
        </p:txBody>
      </p:sp>
      <p:sp>
        <p:nvSpPr>
          <p:cNvPr id="5" name="TextBox 4"/>
          <p:cNvSpPr txBox="1"/>
          <p:nvPr/>
        </p:nvSpPr>
        <p:spPr>
          <a:xfrm>
            <a:off x="2042555" y="2541319"/>
            <a:ext cx="923900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smtClean="0"/>
              <a:t>文中句子：保民而王，莫之能御；无伤也，是乃仁术</a:t>
            </a:r>
            <a:endParaRPr lang="zh-CN" altLang="en-US" sz="360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1593410" y="660903"/>
            <a:ext cx="1105943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defTabSz="914400"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3200" b="1">
                <a:solidFill>
                  <a:srgbClr val="C0504D"/>
                </a:solidFill>
                <a:latin typeface="华文新魏" pitchFamily="2" charset="-122"/>
                <a:ea typeface="宋体" pitchFamily="2" charset="-122"/>
              </a:rPr>
              <a:t>1、仲尼之徒</a:t>
            </a:r>
            <a:r>
              <a:rPr lang="zh-CN" altLang="en-US" sz="3200" b="1">
                <a:solidFill>
                  <a:srgbClr val="0070C0"/>
                </a:solidFill>
                <a:latin typeface="华文新魏" pitchFamily="2" charset="-122"/>
                <a:ea typeface="宋体" pitchFamily="2" charset="-122"/>
              </a:rPr>
              <a:t>无道</a:t>
            </a:r>
            <a:r>
              <a:rPr lang="zh-CN" altLang="en-US" sz="3200" b="1">
                <a:solidFill>
                  <a:srgbClr val="C0504D"/>
                </a:solidFill>
                <a:latin typeface="华文新魏" pitchFamily="2" charset="-122"/>
                <a:ea typeface="宋体" pitchFamily="2" charset="-122"/>
              </a:rPr>
              <a:t>桓文之事，</a:t>
            </a:r>
            <a:r>
              <a:rPr lang="zh-CN" altLang="en-US" sz="3200" b="1">
                <a:solidFill>
                  <a:srgbClr val="CC3300"/>
                </a:solidFill>
                <a:latin typeface="华文新魏" pitchFamily="2" charset="-122"/>
                <a:ea typeface="宋体" pitchFamily="2" charset="-122"/>
              </a:rPr>
              <a:t>是以</a:t>
            </a:r>
            <a:r>
              <a:rPr lang="zh-CN" altLang="en-US" sz="3200" b="1">
                <a:solidFill>
                  <a:srgbClr val="C0504D"/>
                </a:solidFill>
                <a:latin typeface="华文新魏" pitchFamily="2" charset="-122"/>
                <a:ea typeface="宋体" pitchFamily="2" charset="-122"/>
              </a:rPr>
              <a:t>后世</a:t>
            </a:r>
            <a:r>
              <a:rPr lang="zh-CN" altLang="en-US" sz="3200" b="1">
                <a:solidFill>
                  <a:srgbClr val="0070C0"/>
                </a:solidFill>
                <a:latin typeface="华文新魏" pitchFamily="2" charset="-122"/>
                <a:ea typeface="宋体" pitchFamily="2" charset="-122"/>
              </a:rPr>
              <a:t>无传</a:t>
            </a:r>
            <a:r>
              <a:rPr lang="zh-CN" altLang="en-US" sz="3200" b="1">
                <a:solidFill>
                  <a:srgbClr val="C0504D"/>
                </a:solidFill>
                <a:latin typeface="华文新魏" pitchFamily="2" charset="-122"/>
                <a:ea typeface="宋体" pitchFamily="2" charset="-122"/>
              </a:rPr>
              <a:t>焉，</a:t>
            </a:r>
            <a:r>
              <a:rPr lang="zh-CN" altLang="en-US" sz="3200" b="1">
                <a:solidFill>
                  <a:srgbClr val="CC3300"/>
                </a:solidFill>
                <a:latin typeface="华文新魏" pitchFamily="2" charset="-122"/>
                <a:ea typeface="宋体" pitchFamily="2" charset="-122"/>
              </a:rPr>
              <a:t>臣未之闻也</a:t>
            </a:r>
            <a:r>
              <a:rPr lang="zh-CN" altLang="en-US" sz="3200" b="1">
                <a:solidFill>
                  <a:srgbClr val="C0504D"/>
                </a:solidFill>
                <a:latin typeface="华文新魏" pitchFamily="2" charset="-122"/>
                <a:ea typeface="宋体" pitchFamily="2" charset="-122"/>
              </a:rPr>
              <a:t>。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858221" y="1421396"/>
            <a:ext cx="306686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defTabSz="914400"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3200" b="1">
                <a:solidFill>
                  <a:srgbClr val="1F497D"/>
                </a:solidFill>
                <a:latin typeface="华文新魏" pitchFamily="2" charset="-122"/>
                <a:ea typeface="宋体" pitchFamily="2" charset="-122"/>
              </a:rPr>
              <a:t>无道</a:t>
            </a:r>
            <a:r>
              <a:rPr lang="zh-CN" altLang="en-US" sz="3200" b="1">
                <a:solidFill>
                  <a:srgbClr val="1F497D"/>
                </a:solidFill>
                <a:latin typeface="Arial" pitchFamily="34" charset="0"/>
                <a:ea typeface="宋体" pitchFamily="2" charset="-122"/>
              </a:rPr>
              <a:t>—</a:t>
            </a:r>
            <a:r>
              <a:rPr lang="zh-CN" altLang="en-US" sz="3200" b="1">
                <a:solidFill>
                  <a:srgbClr val="1F497D"/>
                </a:solidFill>
                <a:latin typeface="华文新魏" pitchFamily="2" charset="-122"/>
                <a:ea typeface="宋体" pitchFamily="2" charset="-122"/>
              </a:rPr>
              <a:t>没有谈论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6056770" y="1442229"/>
            <a:ext cx="306686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defTabSz="914400"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3200" b="1">
                <a:solidFill>
                  <a:srgbClr val="1F497D"/>
                </a:solidFill>
                <a:latin typeface="华文新魏" pitchFamily="2" charset="-122"/>
                <a:ea typeface="宋体" pitchFamily="2" charset="-122"/>
              </a:rPr>
              <a:t>无传</a:t>
            </a:r>
            <a:r>
              <a:rPr lang="zh-CN" altLang="en-US" sz="3200" b="1">
                <a:solidFill>
                  <a:srgbClr val="1F497D"/>
                </a:solidFill>
                <a:latin typeface="Arial" pitchFamily="34" charset="0"/>
                <a:ea typeface="宋体" pitchFamily="2" charset="-122"/>
              </a:rPr>
              <a:t>—</a:t>
            </a:r>
            <a:r>
              <a:rPr lang="zh-CN" altLang="en-US" sz="3200" b="1">
                <a:solidFill>
                  <a:srgbClr val="1F497D"/>
                </a:solidFill>
                <a:latin typeface="华文新魏" pitchFamily="2" charset="-122"/>
                <a:ea typeface="宋体" pitchFamily="2" charset="-122"/>
              </a:rPr>
              <a:t>没有流传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740126" y="2168653"/>
            <a:ext cx="718658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defTabSz="914400"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3200" b="1">
                <a:solidFill>
                  <a:srgbClr val="7030A0"/>
                </a:solidFill>
                <a:latin typeface="华文新魏" pitchFamily="2" charset="-122"/>
                <a:ea typeface="宋体" pitchFamily="2" charset="-122"/>
              </a:rPr>
              <a:t>臣未之闻也</a:t>
            </a:r>
            <a:r>
              <a:rPr lang="zh-CN" altLang="en-US" sz="3200" b="1">
                <a:solidFill>
                  <a:srgbClr val="1F497D"/>
                </a:solidFill>
                <a:latin typeface="Arial" pitchFamily="34" charset="0"/>
                <a:ea typeface="宋体" pitchFamily="2" charset="-122"/>
              </a:rPr>
              <a:t>—</a:t>
            </a:r>
            <a:r>
              <a:rPr lang="zh-CN" altLang="en-US" sz="3200" b="1">
                <a:solidFill>
                  <a:srgbClr val="1F497D"/>
                </a:solidFill>
                <a:latin typeface="华文新魏" pitchFamily="2" charset="-122"/>
                <a:ea typeface="宋体" pitchFamily="2" charset="-122"/>
              </a:rPr>
              <a:t>我没有听说过桓文之事。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8474042" y="2207788"/>
            <a:ext cx="315966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smtClean="0">
                <a:solidFill>
                  <a:srgbClr val="7030A0"/>
                </a:solidFill>
                <a:latin typeface="Adobe 楷体 Std R" panose="02020400000000000000" pitchFamily="18" charset="-122"/>
                <a:ea typeface="Adobe 楷体 Std R" panose="02020400000000000000" pitchFamily="18" charset="-122"/>
              </a:rPr>
              <a:t>未闻之   宾语前置</a:t>
            </a:r>
            <a:endParaRPr lang="zh-CN" altLang="en-US" sz="2800">
              <a:solidFill>
                <a:srgbClr val="7030A0"/>
              </a:solidFill>
              <a:latin typeface="Adobe 楷体 Std R" panose="02020400000000000000" pitchFamily="18" charset="-122"/>
              <a:ea typeface="Adobe 楷体 Std R" panose="02020400000000000000" pitchFamily="18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858221" y="2958336"/>
            <a:ext cx="495039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defTabSz="914400"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3200" b="1">
                <a:solidFill>
                  <a:srgbClr val="C0504D"/>
                </a:solidFill>
                <a:latin typeface="华文新魏" pitchFamily="2" charset="-122"/>
                <a:ea typeface="宋体" pitchFamily="2" charset="-122"/>
              </a:rPr>
              <a:t>2、德</a:t>
            </a:r>
            <a:r>
              <a:rPr lang="zh-CN" altLang="en-US" sz="3200" b="1">
                <a:solidFill>
                  <a:srgbClr val="CC3300"/>
                </a:solidFill>
                <a:latin typeface="华文新魏" pitchFamily="2" charset="-122"/>
                <a:ea typeface="宋体" pitchFamily="2" charset="-122"/>
              </a:rPr>
              <a:t>何如</a:t>
            </a:r>
            <a:r>
              <a:rPr lang="zh-CN" altLang="en-US" sz="3200" b="1">
                <a:solidFill>
                  <a:srgbClr val="C0504D"/>
                </a:solidFill>
                <a:latin typeface="华文新魏" pitchFamily="2" charset="-122"/>
                <a:ea typeface="宋体" pitchFamily="2" charset="-122"/>
              </a:rPr>
              <a:t>，则可以</a:t>
            </a:r>
            <a:r>
              <a:rPr lang="zh-CN" altLang="en-US" sz="3200" b="1">
                <a:solidFill>
                  <a:srgbClr val="CC3300"/>
                </a:solidFill>
                <a:latin typeface="华文新魏" pitchFamily="2" charset="-122"/>
                <a:ea typeface="宋体" pitchFamily="2" charset="-122"/>
              </a:rPr>
              <a:t>王</a:t>
            </a:r>
            <a:r>
              <a:rPr lang="zh-CN" altLang="en-US" sz="3200" b="1">
                <a:solidFill>
                  <a:srgbClr val="C0504D"/>
                </a:solidFill>
                <a:latin typeface="华文新魏" pitchFamily="2" charset="-122"/>
                <a:ea typeface="宋体" pitchFamily="2" charset="-122"/>
              </a:rPr>
              <a:t>矣？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1858221" y="3795839"/>
            <a:ext cx="224292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defTabSz="914400"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3200" b="1">
                <a:solidFill>
                  <a:srgbClr val="1F497D"/>
                </a:solidFill>
                <a:latin typeface="华文新魏" pitchFamily="2" charset="-122"/>
                <a:ea typeface="宋体" pitchFamily="2" charset="-122"/>
              </a:rPr>
              <a:t>何如</a:t>
            </a:r>
            <a:r>
              <a:rPr lang="zh-CN" altLang="en-US" sz="3200" b="1">
                <a:solidFill>
                  <a:srgbClr val="1F497D"/>
                </a:solidFill>
                <a:latin typeface="Arial" pitchFamily="34" charset="0"/>
                <a:ea typeface="宋体" pitchFamily="2" charset="-122"/>
              </a:rPr>
              <a:t>—</a:t>
            </a:r>
            <a:r>
              <a:rPr lang="zh-CN" altLang="en-US" sz="3200" b="1">
                <a:solidFill>
                  <a:srgbClr val="1F497D"/>
                </a:solidFill>
                <a:latin typeface="华文新魏" pitchFamily="2" charset="-122"/>
                <a:ea typeface="宋体" pitchFamily="2" charset="-122"/>
              </a:rPr>
              <a:t>如何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4765753" y="3748019"/>
            <a:ext cx="471475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defTabSz="914400"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3200" b="1">
                <a:solidFill>
                  <a:srgbClr val="1F497D"/>
                </a:solidFill>
                <a:latin typeface="华文新魏" pitchFamily="2" charset="-122"/>
                <a:ea typeface="宋体" pitchFamily="2" charset="-122"/>
              </a:rPr>
              <a:t>王</a:t>
            </a:r>
            <a:r>
              <a:rPr lang="zh-CN" altLang="en-US" sz="3200" b="1">
                <a:solidFill>
                  <a:srgbClr val="1F497D"/>
                </a:solidFill>
                <a:latin typeface="Arial" pitchFamily="34" charset="0"/>
                <a:ea typeface="宋体" pitchFamily="2" charset="-122"/>
              </a:rPr>
              <a:t>—</a:t>
            </a:r>
            <a:r>
              <a:rPr lang="zh-CN" altLang="en-US" sz="3200" b="1">
                <a:solidFill>
                  <a:srgbClr val="1F497D"/>
                </a:solidFill>
                <a:latin typeface="华文新魏" pitchFamily="2" charset="-122"/>
                <a:ea typeface="宋体" pitchFamily="2" charset="-122"/>
              </a:rPr>
              <a:t>行王道以统一天下。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1858220" y="4585522"/>
            <a:ext cx="495039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smtClean="0">
                <a:solidFill>
                  <a:srgbClr val="C0504D"/>
                </a:solidFill>
                <a:latin typeface="华文新魏" pitchFamily="2" charset="-122"/>
                <a:ea typeface="宋体" pitchFamily="2" charset="-122"/>
              </a:rPr>
              <a:t>3</a:t>
            </a:r>
            <a:r>
              <a:rPr lang="zh-CN" altLang="en-US" sz="3200" b="1" smtClean="0">
                <a:solidFill>
                  <a:srgbClr val="C0504D"/>
                </a:solidFill>
                <a:latin typeface="华文新魏" pitchFamily="2" charset="-122"/>
                <a:ea typeface="宋体" pitchFamily="2" charset="-122"/>
              </a:rPr>
              <a:t>、保民而王，莫之能御也</a:t>
            </a:r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900743" y="5423024"/>
            <a:ext cx="6400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rgbClr val="7030A0"/>
                </a:solidFill>
                <a:latin typeface="华文新魏" pitchFamily="2" charset="-122"/>
                <a:ea typeface="宋体" pitchFamily="2" charset="-122"/>
              </a:rPr>
              <a:t>莫之能御</a:t>
            </a:r>
            <a:r>
              <a:rPr lang="zh-CN" altLang="en-US" sz="3200" b="1" smtClean="0">
                <a:solidFill>
                  <a:srgbClr val="7030A0"/>
                </a:solidFill>
                <a:latin typeface="华文新魏" pitchFamily="2" charset="-122"/>
                <a:ea typeface="宋体" pitchFamily="2" charset="-122"/>
              </a:rPr>
              <a:t>也</a:t>
            </a:r>
            <a:r>
              <a:rPr lang="en-US" altLang="zh-CN" sz="3200" b="1" smtClean="0">
                <a:solidFill>
                  <a:srgbClr val="7030A0"/>
                </a:solidFill>
                <a:latin typeface="华文新魏" pitchFamily="2" charset="-122"/>
                <a:ea typeface="宋体" pitchFamily="2" charset="-122"/>
              </a:rPr>
              <a:t>—</a:t>
            </a:r>
            <a:r>
              <a:rPr lang="zh-CN" altLang="en-US" sz="3200" b="1" smtClean="0">
                <a:solidFill>
                  <a:srgbClr val="7030A0"/>
                </a:solidFill>
                <a:latin typeface="华文新魏" pitchFamily="2" charset="-122"/>
                <a:ea typeface="宋体" pitchFamily="2" charset="-122"/>
              </a:rPr>
              <a:t>没有人能抵御他</a:t>
            </a:r>
            <a:endParaRPr lang="zh-CN" altLang="en-US">
              <a:solidFill>
                <a:srgbClr val="7030A0"/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397376" y="5349805"/>
            <a:ext cx="183255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smtClean="0">
                <a:solidFill>
                  <a:srgbClr val="7030A0"/>
                </a:solidFill>
                <a:latin typeface="华文新魏" pitchFamily="2" charset="-122"/>
                <a:ea typeface="宋体" pitchFamily="2" charset="-122"/>
              </a:rPr>
              <a:t>莫能御之</a:t>
            </a:r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9804903" y="5349804"/>
            <a:ext cx="10054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smtClean="0">
                <a:solidFill>
                  <a:srgbClr val="7030A0"/>
                </a:solidFill>
              </a:rPr>
              <a:t>宾前</a:t>
            </a:r>
            <a:endParaRPr lang="zh-CN" altLang="en-US" sz="3200">
              <a:solidFill>
                <a:srgbClr val="7030A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2"/>
          <p:cNvSpPr txBox="1"/>
          <p:nvPr/>
        </p:nvSpPr>
        <p:spPr>
          <a:xfrm>
            <a:off x="2055137" y="615636"/>
            <a:ext cx="330250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smtClean="0">
                <a:solidFill>
                  <a:srgbClr val="C0504D"/>
                </a:solidFill>
                <a:latin typeface="华文新魏" pitchFamily="2" charset="-122"/>
                <a:ea typeface="宋体" pitchFamily="2" charset="-122"/>
              </a:rPr>
              <a:t>4</a:t>
            </a:r>
            <a:r>
              <a:rPr lang="zh-CN" altLang="en-US" sz="3200" b="1" smtClean="0">
                <a:solidFill>
                  <a:srgbClr val="C0504D"/>
                </a:solidFill>
                <a:latin typeface="华文新魏" pitchFamily="2" charset="-122"/>
                <a:ea typeface="宋体" pitchFamily="2" charset="-122"/>
              </a:rPr>
              <a:t>、</a:t>
            </a:r>
            <a:r>
              <a:rPr lang="zh-CN" altLang="en-US" sz="3200" b="1" smtClean="0">
                <a:solidFill>
                  <a:srgbClr val="CC3300"/>
                </a:solidFill>
                <a:latin typeface="华文新魏" pitchFamily="2" charset="-122"/>
                <a:ea typeface="宋体" pitchFamily="2" charset="-122"/>
              </a:rPr>
              <a:t>何由知吾可也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6065822" y="534154"/>
            <a:ext cx="265649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>
                <a:solidFill>
                  <a:srgbClr val="7030A0"/>
                </a:solidFill>
                <a:latin typeface="华文新魏" pitchFamily="2" charset="-122"/>
                <a:ea typeface="宋体" pitchFamily="2" charset="-122"/>
              </a:rPr>
              <a:t>由</a:t>
            </a:r>
            <a:r>
              <a:rPr lang="zh-CN" altLang="en-US" sz="3200" b="1" smtClean="0">
                <a:solidFill>
                  <a:srgbClr val="7030A0"/>
                </a:solidFill>
                <a:latin typeface="华文新魏" pitchFamily="2" charset="-122"/>
                <a:ea typeface="宋体" pitchFamily="2" charset="-122"/>
              </a:rPr>
              <a:t>何知</a:t>
            </a:r>
            <a:r>
              <a:rPr lang="zh-CN" altLang="en-US" sz="3200" b="1">
                <a:solidFill>
                  <a:srgbClr val="7030A0"/>
                </a:solidFill>
                <a:latin typeface="华文新魏" pitchFamily="2" charset="-122"/>
                <a:ea typeface="宋体" pitchFamily="2" charset="-122"/>
              </a:rPr>
              <a:t>吾可</a:t>
            </a:r>
            <a:r>
              <a:rPr lang="zh-CN" altLang="en-US" sz="3200" b="1" smtClean="0">
                <a:solidFill>
                  <a:srgbClr val="7030A0"/>
                </a:solidFill>
                <a:latin typeface="华文新魏" pitchFamily="2" charset="-122"/>
                <a:ea typeface="宋体" pitchFamily="2" charset="-122"/>
              </a:rPr>
              <a:t>也</a:t>
            </a:r>
            <a:endParaRPr lang="zh-CN" altLang="en-US">
              <a:solidFill>
                <a:srgbClr val="7030A0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 flipH="1">
            <a:off x="9641941" y="534154"/>
            <a:ext cx="120411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zh-CN" altLang="en-US" sz="3200">
                <a:solidFill>
                  <a:srgbClr val="7030A0"/>
                </a:solidFill>
              </a:rPr>
              <a:t>宾前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2055137" y="1457608"/>
            <a:ext cx="206659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smtClean="0">
                <a:solidFill>
                  <a:srgbClr val="C0504D"/>
                </a:solidFill>
                <a:latin typeface="华文新魏" pitchFamily="2" charset="-122"/>
                <a:ea typeface="宋体" pitchFamily="2" charset="-122"/>
              </a:rPr>
              <a:t>5</a:t>
            </a:r>
            <a:r>
              <a:rPr lang="zh-CN" altLang="en-US" sz="3200" b="1" smtClean="0">
                <a:solidFill>
                  <a:srgbClr val="C0504D"/>
                </a:solidFill>
                <a:latin typeface="华文新魏" pitchFamily="2" charset="-122"/>
                <a:ea typeface="宋体" pitchFamily="2" charset="-122"/>
              </a:rPr>
              <a:t>、牛</a:t>
            </a:r>
            <a:r>
              <a:rPr lang="zh-CN" altLang="en-US" sz="3200" b="1" smtClean="0">
                <a:solidFill>
                  <a:srgbClr val="CC3300"/>
                </a:solidFill>
                <a:latin typeface="华文新魏" pitchFamily="2" charset="-122"/>
                <a:ea typeface="宋体" pitchFamily="2" charset="-122"/>
              </a:rPr>
              <a:t>何之</a:t>
            </a:r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4953852" y="1457607"/>
            <a:ext cx="142058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zh-CN" altLang="en-US" sz="3200" b="1">
                <a:solidFill>
                  <a:srgbClr val="C0504D"/>
                </a:solidFill>
                <a:latin typeface="华文新魏" pitchFamily="2" charset="-122"/>
                <a:ea typeface="宋体" pitchFamily="2" charset="-122"/>
              </a:rPr>
              <a:t>牛</a:t>
            </a:r>
            <a:r>
              <a:rPr lang="zh-CN" altLang="en-US" sz="3200" b="1">
                <a:solidFill>
                  <a:srgbClr val="CC3300"/>
                </a:solidFill>
                <a:latin typeface="华文新魏" pitchFamily="2" charset="-122"/>
                <a:ea typeface="宋体" pitchFamily="2" charset="-122"/>
              </a:rPr>
              <a:t>何之</a:t>
            </a:r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206558" y="1457606"/>
            <a:ext cx="10054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zh-CN" altLang="en-US" sz="3200">
                <a:solidFill>
                  <a:srgbClr val="7030A0"/>
                </a:solidFill>
              </a:rPr>
              <a:t>宾前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2055137" y="2381060"/>
            <a:ext cx="10304424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en-US" altLang="zh-CN" sz="3200" b="1" smtClean="0">
                <a:solidFill>
                  <a:srgbClr val="C0504D"/>
                </a:solidFill>
                <a:latin typeface="华文新魏" pitchFamily="2" charset="-122"/>
                <a:ea typeface="宋体" pitchFamily="2" charset="-122"/>
              </a:rPr>
              <a:t>6</a:t>
            </a:r>
            <a:r>
              <a:rPr lang="zh-CN" altLang="en-US" sz="3200" b="1" smtClean="0">
                <a:solidFill>
                  <a:srgbClr val="C0504D"/>
                </a:solidFill>
                <a:latin typeface="华文新魏" pitchFamily="2" charset="-122"/>
                <a:ea typeface="宋体" pitchFamily="2" charset="-122"/>
              </a:rPr>
              <a:t>、然则废衅钟与？</a:t>
            </a:r>
            <a:r>
              <a:rPr lang="en-US" altLang="zh-CN" sz="3200" b="1" smtClean="0">
                <a:solidFill>
                  <a:srgbClr val="C0504D"/>
                </a:solidFill>
                <a:latin typeface="华文新魏" pitchFamily="2" charset="-122"/>
                <a:ea typeface="宋体" pitchFamily="2" charset="-122"/>
              </a:rPr>
              <a:t>—</a:t>
            </a:r>
            <a:r>
              <a:rPr lang="zh-CN" altLang="en-US" sz="3200" b="1" smtClean="0">
                <a:solidFill>
                  <a:srgbClr val="0070C0"/>
                </a:solidFill>
                <a:latin typeface="华文新魏" pitchFamily="2" charset="-122"/>
                <a:ea typeface="宋体" pitchFamily="2" charset="-122"/>
              </a:rPr>
              <a:t>既然这样，那么废弃祭钟仪式吗？</a:t>
            </a:r>
            <a:endParaRPr lang="en-US" altLang="zh-CN" sz="3200" b="1" smtClean="0">
              <a:solidFill>
                <a:srgbClr val="0070C0"/>
              </a:solidFill>
              <a:latin typeface="华文新魏" pitchFamily="2" charset="-122"/>
              <a:ea typeface="宋体" pitchFamily="2" charset="-122"/>
            </a:endParaRPr>
          </a:p>
          <a:p>
            <a:pPr lvl="0"/>
            <a:r>
              <a:rPr lang="en-US" altLang="zh-CN" sz="3200" b="1">
                <a:solidFill>
                  <a:srgbClr val="0070C0"/>
                </a:solidFill>
                <a:latin typeface="华文新魏" pitchFamily="2" charset="-122"/>
                <a:ea typeface="宋体" pitchFamily="2" charset="-122"/>
              </a:rPr>
              <a:t> </a:t>
            </a:r>
            <a:r>
              <a:rPr lang="zh-CN" altLang="en-US" sz="3200" b="1" smtClean="0">
                <a:solidFill>
                  <a:srgbClr val="0070C0"/>
                </a:solidFill>
                <a:latin typeface="华文新魏" pitchFamily="2" charset="-122"/>
                <a:ea typeface="宋体" pitchFamily="2" charset="-122"/>
              </a:rPr>
              <a:t>与：通“欤”，句末语气词。</a:t>
            </a:r>
            <a:endParaRPr lang="zh-CN" altLang="en-US">
              <a:solidFill>
                <a:srgbClr val="0070C0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172957" y="3796955"/>
            <a:ext cx="289053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defTabSz="914400"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3200" b="1" smtClean="0">
                <a:solidFill>
                  <a:srgbClr val="C0504D"/>
                </a:solidFill>
                <a:latin typeface="华文新魏" pitchFamily="2" charset="-122"/>
                <a:ea typeface="宋体" pitchFamily="2" charset="-122"/>
              </a:rPr>
              <a:t>7</a:t>
            </a:r>
            <a:r>
              <a:rPr lang="zh-CN" altLang="en-US" sz="3200" b="1" smtClean="0">
                <a:solidFill>
                  <a:srgbClr val="C0504D"/>
                </a:solidFill>
                <a:latin typeface="华文新魏" pitchFamily="2" charset="-122"/>
                <a:ea typeface="宋体" pitchFamily="2" charset="-122"/>
              </a:rPr>
              <a:t>、</a:t>
            </a:r>
            <a:r>
              <a:rPr lang="zh-CN" altLang="en-US" sz="3200" b="1">
                <a:solidFill>
                  <a:srgbClr val="C0504D"/>
                </a:solidFill>
                <a:latin typeface="华文新魏" pitchFamily="2" charset="-122"/>
                <a:ea typeface="宋体" pitchFamily="2" charset="-122"/>
              </a:rPr>
              <a:t>不</a:t>
            </a:r>
            <a:r>
              <a:rPr lang="zh-CN" altLang="en-US" sz="3200" b="1">
                <a:solidFill>
                  <a:srgbClr val="CC3300"/>
                </a:solidFill>
                <a:latin typeface="华文新魏" pitchFamily="2" charset="-122"/>
                <a:ea typeface="宋体" pitchFamily="2" charset="-122"/>
              </a:rPr>
              <a:t>识</a:t>
            </a:r>
            <a:r>
              <a:rPr lang="zh-CN" altLang="en-US" sz="3200" b="1">
                <a:solidFill>
                  <a:srgbClr val="C0504D"/>
                </a:solidFill>
                <a:latin typeface="华文新魏" pitchFamily="2" charset="-122"/>
                <a:ea typeface="宋体" pitchFamily="2" charset="-122"/>
              </a:rPr>
              <a:t>有</a:t>
            </a:r>
            <a:r>
              <a:rPr lang="zh-CN" altLang="en-US" sz="3200" b="1">
                <a:solidFill>
                  <a:srgbClr val="CC3300"/>
                </a:solidFill>
                <a:latin typeface="华文新魏" pitchFamily="2" charset="-122"/>
                <a:ea typeface="宋体" pitchFamily="2" charset="-122"/>
              </a:rPr>
              <a:t>诸</a:t>
            </a:r>
            <a:r>
              <a:rPr lang="zh-CN" altLang="en-US" sz="3200" b="1">
                <a:solidFill>
                  <a:srgbClr val="C0504D"/>
                </a:solidFill>
                <a:latin typeface="华文新魏" pitchFamily="2" charset="-122"/>
                <a:ea typeface="宋体" pitchFamily="2" charset="-122"/>
              </a:rPr>
              <a:t>？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2172957" y="4638927"/>
            <a:ext cx="18309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defTabSz="914400"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3200" b="1">
                <a:solidFill>
                  <a:srgbClr val="1F497D"/>
                </a:solidFill>
                <a:latin typeface="华文新魏" pitchFamily="2" charset="-122"/>
                <a:ea typeface="宋体" pitchFamily="2" charset="-122"/>
              </a:rPr>
              <a:t>识</a:t>
            </a:r>
            <a:r>
              <a:rPr lang="zh-CN" altLang="en-US" sz="3200" b="1">
                <a:solidFill>
                  <a:srgbClr val="1F497D"/>
                </a:solidFill>
                <a:latin typeface="Arial" pitchFamily="34" charset="0"/>
                <a:ea typeface="宋体" pitchFamily="2" charset="-122"/>
              </a:rPr>
              <a:t>—</a:t>
            </a:r>
            <a:r>
              <a:rPr lang="zh-CN" altLang="en-US" sz="3200" b="1" smtClean="0">
                <a:solidFill>
                  <a:srgbClr val="1F497D"/>
                </a:solidFill>
                <a:latin typeface="华文新魏" pitchFamily="2" charset="-122"/>
                <a:ea typeface="宋体" pitchFamily="2" charset="-122"/>
              </a:rPr>
              <a:t>知道</a:t>
            </a:r>
            <a:endParaRPr lang="zh-CN" altLang="en-US" sz="3200" b="1">
              <a:solidFill>
                <a:srgbClr val="1F497D"/>
              </a:solidFill>
              <a:latin typeface="华文新魏" pitchFamily="2" charset="-122"/>
              <a:ea typeface="宋体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375608" y="4542892"/>
            <a:ext cx="18309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defTabSz="914400"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3200" b="1">
                <a:solidFill>
                  <a:srgbClr val="1F497D"/>
                </a:solidFill>
                <a:latin typeface="华文新魏" pitchFamily="2" charset="-122"/>
                <a:ea typeface="宋体" pitchFamily="2" charset="-122"/>
              </a:rPr>
              <a:t>诸</a:t>
            </a:r>
            <a:r>
              <a:rPr lang="zh-CN" altLang="en-US" sz="3200" b="1">
                <a:solidFill>
                  <a:srgbClr val="1F497D"/>
                </a:solidFill>
                <a:latin typeface="Arial" pitchFamily="34" charset="0"/>
                <a:ea typeface="宋体" pitchFamily="2" charset="-122"/>
              </a:rPr>
              <a:t>—</a:t>
            </a:r>
            <a:r>
              <a:rPr lang="zh-CN" altLang="en-US" sz="3200" b="1">
                <a:solidFill>
                  <a:srgbClr val="1F497D"/>
                </a:solidFill>
                <a:latin typeface="华文新魏" pitchFamily="2" charset="-122"/>
                <a:ea typeface="宋体" pitchFamily="2" charset="-122"/>
              </a:rPr>
              <a:t>之乎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2426329" y="516048"/>
            <a:ext cx="577433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defTabSz="914400"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3200" b="1" smtClean="0">
                <a:solidFill>
                  <a:srgbClr val="C0504D"/>
                </a:solidFill>
                <a:latin typeface="华文新魏" pitchFamily="2" charset="-122"/>
                <a:ea typeface="宋体" pitchFamily="2" charset="-122"/>
              </a:rPr>
              <a:t>8</a:t>
            </a:r>
            <a:r>
              <a:rPr lang="zh-CN" altLang="en-US" sz="3200" b="1" smtClean="0">
                <a:solidFill>
                  <a:srgbClr val="C0504D"/>
                </a:solidFill>
                <a:latin typeface="华文新魏" pitchFamily="2" charset="-122"/>
                <a:ea typeface="宋体" pitchFamily="2" charset="-122"/>
              </a:rPr>
              <a:t>、</a:t>
            </a:r>
            <a:r>
              <a:rPr lang="zh-CN" altLang="en-US" sz="3200" b="1">
                <a:solidFill>
                  <a:srgbClr val="C0504D"/>
                </a:solidFill>
                <a:latin typeface="华文新魏" pitchFamily="2" charset="-122"/>
                <a:ea typeface="宋体" pitchFamily="2" charset="-122"/>
              </a:rPr>
              <a:t>王无</a:t>
            </a:r>
            <a:r>
              <a:rPr lang="zh-CN" altLang="en-US" sz="3200" b="1">
                <a:solidFill>
                  <a:srgbClr val="CC3300"/>
                </a:solidFill>
                <a:latin typeface="华文新魏" pitchFamily="2" charset="-122"/>
                <a:ea typeface="宋体" pitchFamily="2" charset="-122"/>
              </a:rPr>
              <a:t>异</a:t>
            </a:r>
            <a:r>
              <a:rPr lang="zh-CN" altLang="en-US" sz="3200" b="1">
                <a:solidFill>
                  <a:srgbClr val="C0504D"/>
                </a:solidFill>
                <a:latin typeface="华文新魏" pitchFamily="2" charset="-122"/>
                <a:ea typeface="宋体" pitchFamily="2" charset="-122"/>
              </a:rPr>
              <a:t>于百姓之</a:t>
            </a:r>
            <a:r>
              <a:rPr lang="zh-CN" altLang="en-US" sz="3200" b="1">
                <a:solidFill>
                  <a:srgbClr val="CC3300"/>
                </a:solidFill>
                <a:latin typeface="华文新魏" pitchFamily="2" charset="-122"/>
                <a:ea typeface="宋体" pitchFamily="2" charset="-122"/>
              </a:rPr>
              <a:t>以</a:t>
            </a:r>
            <a:r>
              <a:rPr lang="zh-CN" altLang="en-US" sz="3200" b="1">
                <a:solidFill>
                  <a:srgbClr val="C0504D"/>
                </a:solidFill>
                <a:latin typeface="华文新魏" pitchFamily="2" charset="-122"/>
                <a:ea typeface="宋体" pitchFamily="2" charset="-122"/>
              </a:rPr>
              <a:t>王</a:t>
            </a:r>
            <a:r>
              <a:rPr lang="zh-CN" altLang="en-US" sz="3200" b="1">
                <a:solidFill>
                  <a:srgbClr val="CC3300"/>
                </a:solidFill>
                <a:latin typeface="华文新魏" pitchFamily="2" charset="-122"/>
                <a:ea typeface="宋体" pitchFamily="2" charset="-122"/>
              </a:rPr>
              <a:t>为</a:t>
            </a:r>
            <a:r>
              <a:rPr lang="zh-CN" altLang="en-US" sz="3200" b="1">
                <a:solidFill>
                  <a:srgbClr val="C0504D"/>
                </a:solidFill>
                <a:latin typeface="华文新魏" pitchFamily="2" charset="-122"/>
                <a:ea typeface="宋体" pitchFamily="2" charset="-122"/>
              </a:rPr>
              <a:t>爱也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2055137" y="1195057"/>
            <a:ext cx="429957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defTabSz="914400"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3200" b="1">
                <a:solidFill>
                  <a:srgbClr val="1F497D"/>
                </a:solidFill>
                <a:latin typeface="华文新魏" pitchFamily="2" charset="-122"/>
                <a:ea typeface="宋体" pitchFamily="2" charset="-122"/>
              </a:rPr>
              <a:t>异</a:t>
            </a:r>
            <a:r>
              <a:rPr lang="zh-CN" altLang="en-US" sz="3200" b="1">
                <a:solidFill>
                  <a:srgbClr val="1F497D"/>
                </a:solidFill>
                <a:latin typeface="Arial" pitchFamily="34" charset="0"/>
                <a:ea typeface="宋体" pitchFamily="2" charset="-122"/>
              </a:rPr>
              <a:t>—</a:t>
            </a:r>
            <a:r>
              <a:rPr lang="zh-CN" altLang="en-US" sz="3200" b="1">
                <a:solidFill>
                  <a:srgbClr val="1F497D"/>
                </a:solidFill>
                <a:latin typeface="华文新魏" pitchFamily="2" charset="-122"/>
                <a:ea typeface="宋体" pitchFamily="2" charset="-122"/>
              </a:rPr>
              <a:t>对</a:t>
            </a:r>
            <a:r>
              <a:rPr lang="zh-CN" altLang="en-US" sz="3200" b="1">
                <a:solidFill>
                  <a:srgbClr val="1F497D"/>
                </a:solidFill>
                <a:latin typeface="Arial" pitchFamily="34" charset="0"/>
                <a:ea typeface="宋体" pitchFamily="2" charset="-122"/>
              </a:rPr>
              <a:t>……</a:t>
            </a:r>
            <a:r>
              <a:rPr lang="zh-CN" altLang="en-US" sz="3200" b="1">
                <a:solidFill>
                  <a:srgbClr val="1F497D"/>
                </a:solidFill>
                <a:latin typeface="华文新魏" pitchFamily="2" charset="-122"/>
                <a:ea typeface="宋体" pitchFamily="2" charset="-122"/>
              </a:rPr>
              <a:t>感到奇怪。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6971168" y="1195057"/>
            <a:ext cx="470513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defTabSz="914400"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3200" b="1">
                <a:solidFill>
                  <a:srgbClr val="1F497D"/>
                </a:solidFill>
                <a:latin typeface="华文新魏" pitchFamily="2" charset="-122"/>
                <a:ea typeface="宋体" pitchFamily="2" charset="-122"/>
              </a:rPr>
              <a:t>以</a:t>
            </a:r>
            <a:r>
              <a:rPr lang="zh-CN" altLang="en-US" sz="3200" b="1">
                <a:solidFill>
                  <a:srgbClr val="1F497D"/>
                </a:solidFill>
                <a:latin typeface="Arial" pitchFamily="34" charset="0"/>
                <a:ea typeface="宋体" pitchFamily="2" charset="-122"/>
              </a:rPr>
              <a:t>……</a:t>
            </a:r>
            <a:r>
              <a:rPr lang="zh-CN" altLang="en-US" sz="3200" b="1">
                <a:solidFill>
                  <a:srgbClr val="1F497D"/>
                </a:solidFill>
                <a:latin typeface="华文新魏" pitchFamily="2" charset="-122"/>
                <a:ea typeface="宋体" pitchFamily="2" charset="-122"/>
              </a:rPr>
              <a:t>为</a:t>
            </a:r>
            <a:r>
              <a:rPr lang="zh-CN" altLang="en-US" sz="3200" b="1">
                <a:solidFill>
                  <a:srgbClr val="1F497D"/>
                </a:solidFill>
                <a:latin typeface="Arial" pitchFamily="34" charset="0"/>
                <a:ea typeface="宋体" pitchFamily="2" charset="-122"/>
              </a:rPr>
              <a:t>……—</a:t>
            </a:r>
            <a:r>
              <a:rPr lang="zh-CN" altLang="en-US" sz="3200" b="1">
                <a:solidFill>
                  <a:srgbClr val="1F497D"/>
                </a:solidFill>
                <a:latin typeface="华文新魏" pitchFamily="2" charset="-122"/>
                <a:ea typeface="宋体" pitchFamily="2" charset="-122"/>
              </a:rPr>
              <a:t>认为</a:t>
            </a:r>
            <a:r>
              <a:rPr lang="zh-CN" altLang="en-US" sz="3200" b="1">
                <a:solidFill>
                  <a:srgbClr val="1F497D"/>
                </a:solidFill>
                <a:latin typeface="Arial" pitchFamily="34" charset="0"/>
                <a:ea typeface="宋体" pitchFamily="2" charset="-122"/>
              </a:rPr>
              <a:t>……</a:t>
            </a:r>
            <a:endParaRPr lang="zh-CN" altLang="en-US" sz="3200" b="1">
              <a:solidFill>
                <a:srgbClr val="1F497D"/>
              </a:solidFill>
              <a:latin typeface="华文新魏" pitchFamily="2" charset="-122"/>
              <a:ea typeface="宋体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236206" y="2100404"/>
            <a:ext cx="824616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defTabSz="914400"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3200" b="1" smtClean="0">
                <a:solidFill>
                  <a:srgbClr val="C0504D"/>
                </a:solidFill>
                <a:latin typeface="华文新魏" pitchFamily="2" charset="-122"/>
                <a:ea typeface="宋体" pitchFamily="2" charset="-122"/>
              </a:rPr>
              <a:t>9</a:t>
            </a:r>
            <a:r>
              <a:rPr lang="zh-CN" altLang="en-US" sz="3200" b="1" smtClean="0">
                <a:solidFill>
                  <a:srgbClr val="C0504D"/>
                </a:solidFill>
                <a:latin typeface="华文新魏" pitchFamily="2" charset="-122"/>
                <a:ea typeface="宋体" pitchFamily="2" charset="-122"/>
              </a:rPr>
              <a:t>、</a:t>
            </a:r>
            <a:r>
              <a:rPr lang="zh-CN" altLang="en-US" sz="3200" b="1">
                <a:solidFill>
                  <a:srgbClr val="CC3300"/>
                </a:solidFill>
                <a:latin typeface="华文新魏" pitchFamily="2" charset="-122"/>
                <a:ea typeface="宋体" pitchFamily="2" charset="-122"/>
              </a:rPr>
              <a:t>是诚何心哉</a:t>
            </a:r>
            <a:r>
              <a:rPr lang="zh-CN" altLang="en-US" sz="3200" b="1">
                <a:solidFill>
                  <a:srgbClr val="C0504D"/>
                </a:solidFill>
                <a:latin typeface="华文新魏" pitchFamily="2" charset="-122"/>
                <a:ea typeface="宋体" pitchFamily="2" charset="-122"/>
              </a:rPr>
              <a:t>？我非爱其财而</a:t>
            </a:r>
            <a:r>
              <a:rPr lang="zh-CN" altLang="en-US" sz="3200" b="1">
                <a:solidFill>
                  <a:srgbClr val="7030A0"/>
                </a:solidFill>
                <a:latin typeface="华文新魏" pitchFamily="2" charset="-122"/>
                <a:ea typeface="宋体" pitchFamily="2" charset="-122"/>
              </a:rPr>
              <a:t>易之以羊</a:t>
            </a:r>
            <a:r>
              <a:rPr lang="zh-CN" altLang="en-US" sz="3200" b="1">
                <a:solidFill>
                  <a:srgbClr val="C0504D"/>
                </a:solidFill>
                <a:latin typeface="华文新魏" pitchFamily="2" charset="-122"/>
                <a:ea typeface="宋体" pitchFamily="2" charset="-122"/>
              </a:rPr>
              <a:t>也。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1991762" y="2879001"/>
            <a:ext cx="389241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defTabSz="914400"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3200" b="1">
                <a:solidFill>
                  <a:srgbClr val="1F497D"/>
                </a:solidFill>
                <a:latin typeface="华文新魏" pitchFamily="2" charset="-122"/>
                <a:ea typeface="宋体" pitchFamily="2" charset="-122"/>
              </a:rPr>
              <a:t>这真是什么心理呢？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7284390" y="2879000"/>
            <a:ext cx="183255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smtClean="0">
                <a:solidFill>
                  <a:srgbClr val="7030A0"/>
                </a:solidFill>
                <a:latin typeface="华文新魏" pitchFamily="2" charset="-122"/>
                <a:ea typeface="宋体" pitchFamily="2" charset="-122"/>
              </a:rPr>
              <a:t>以羊</a:t>
            </a:r>
            <a:r>
              <a:rPr lang="zh-CN" altLang="en-US" sz="3200" b="1">
                <a:solidFill>
                  <a:srgbClr val="7030A0"/>
                </a:solidFill>
                <a:latin typeface="华文新魏" pitchFamily="2" charset="-122"/>
                <a:ea typeface="宋体" pitchFamily="2" charset="-122"/>
              </a:rPr>
              <a:t>易之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9548438" y="2860893"/>
            <a:ext cx="193744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smtClean="0">
                <a:solidFill>
                  <a:srgbClr val="7030A0"/>
                </a:solidFill>
                <a:latin typeface="华文新魏" pitchFamily="2" charset="-122"/>
                <a:ea typeface="宋体" pitchFamily="2" charset="-122"/>
              </a:rPr>
              <a:t>状后</a:t>
            </a:r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1991762" y="3784348"/>
            <a:ext cx="512191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defTabSz="914400"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3200" b="1" smtClean="0">
                <a:solidFill>
                  <a:srgbClr val="C0504D"/>
                </a:solidFill>
                <a:latin typeface="华文新魏" pitchFamily="2" charset="-122"/>
                <a:ea typeface="宋体" pitchFamily="2" charset="-122"/>
              </a:rPr>
              <a:t>10</a:t>
            </a:r>
            <a:r>
              <a:rPr lang="zh-CN" altLang="en-US" sz="3200" b="1" smtClean="0">
                <a:solidFill>
                  <a:srgbClr val="C0504D"/>
                </a:solidFill>
                <a:latin typeface="华文新魏" pitchFamily="2" charset="-122"/>
                <a:ea typeface="宋体" pitchFamily="2" charset="-122"/>
              </a:rPr>
              <a:t>、</a:t>
            </a:r>
            <a:r>
              <a:rPr lang="zh-CN" altLang="en-US" sz="3200" b="1">
                <a:solidFill>
                  <a:srgbClr val="7030A0"/>
                </a:solidFill>
                <a:latin typeface="华文新魏" pitchFamily="2" charset="-122"/>
                <a:ea typeface="宋体" pitchFamily="2" charset="-122"/>
              </a:rPr>
              <a:t>宜乎百姓之谓我爱也</a:t>
            </a:r>
            <a:r>
              <a:rPr lang="zh-CN" altLang="en-US" sz="3200" b="1">
                <a:solidFill>
                  <a:srgbClr val="C0504D"/>
                </a:solidFill>
                <a:latin typeface="华文新魏" pitchFamily="2" charset="-122"/>
                <a:ea typeface="宋体" pitchFamily="2" charset="-122"/>
              </a:rPr>
              <a:t>。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7912729" y="3766240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smtClean="0">
                <a:solidFill>
                  <a:srgbClr val="7030A0"/>
                </a:solidFill>
              </a:rPr>
              <a:t>主谓倒装</a:t>
            </a:r>
            <a:endParaRPr lang="zh-CN" altLang="en-US" sz="3200">
              <a:solidFill>
                <a:srgbClr val="7030A0"/>
              </a:solidFill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145671" y="4689695"/>
            <a:ext cx="380745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smtClean="0">
                <a:solidFill>
                  <a:srgbClr val="C0504D"/>
                </a:solidFill>
                <a:latin typeface="华文新魏" pitchFamily="2" charset="-122"/>
                <a:ea typeface="宋体" pitchFamily="2" charset="-122"/>
              </a:rPr>
              <a:t>11</a:t>
            </a:r>
            <a:r>
              <a:rPr lang="zh-CN" altLang="en-US" sz="3200" b="1" smtClean="0">
                <a:solidFill>
                  <a:srgbClr val="C0504D"/>
                </a:solidFill>
                <a:latin typeface="华文新魏" pitchFamily="2" charset="-122"/>
                <a:ea typeface="宋体" pitchFamily="2" charset="-122"/>
              </a:rPr>
              <a:t>、</a:t>
            </a:r>
            <a:r>
              <a:rPr lang="zh-CN" altLang="en-US" sz="3200" b="1" smtClean="0">
                <a:solidFill>
                  <a:srgbClr val="C00000"/>
                </a:solidFill>
                <a:latin typeface="华文新魏" pitchFamily="2" charset="-122"/>
                <a:ea typeface="宋体" pitchFamily="2" charset="-122"/>
              </a:rPr>
              <a:t>君子</a:t>
            </a:r>
            <a:r>
              <a:rPr lang="zh-CN" altLang="en-US" sz="3200" b="1" smtClean="0">
                <a:solidFill>
                  <a:srgbClr val="0070C0"/>
                </a:solidFill>
                <a:latin typeface="华文新魏" pitchFamily="2" charset="-122"/>
                <a:ea typeface="宋体" pitchFamily="2" charset="-122"/>
              </a:rPr>
              <a:t>之</a:t>
            </a:r>
            <a:r>
              <a:rPr lang="zh-CN" altLang="en-US" sz="3200" b="1" smtClean="0">
                <a:solidFill>
                  <a:srgbClr val="C00000"/>
                </a:solidFill>
                <a:latin typeface="华文新魏" pitchFamily="2" charset="-122"/>
                <a:ea typeface="宋体" pitchFamily="2" charset="-122"/>
              </a:rPr>
              <a:t>于禽兽也</a:t>
            </a:r>
            <a:endParaRPr lang="zh-CN" altLang="en-US">
              <a:solidFill>
                <a:srgbClr val="C00000"/>
              </a:solidFill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907326" y="4689695"/>
            <a:ext cx="10054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smtClean="0">
                <a:solidFill>
                  <a:srgbClr val="0070C0"/>
                </a:solidFill>
              </a:rPr>
              <a:t>取独</a:t>
            </a:r>
            <a:endParaRPr lang="zh-CN" altLang="en-US" sz="3200">
              <a:solidFill>
                <a:srgbClr val="0070C0"/>
              </a:solidFill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2236206" y="5631255"/>
            <a:ext cx="30540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en-US" altLang="zh-CN" sz="3200" b="1">
                <a:solidFill>
                  <a:srgbClr val="C0504D"/>
                </a:solidFill>
                <a:latin typeface="华文新魏" pitchFamily="2" charset="-122"/>
                <a:ea typeface="宋体" pitchFamily="2" charset="-122"/>
              </a:rPr>
              <a:t>12</a:t>
            </a:r>
            <a:r>
              <a:rPr lang="zh-CN" altLang="en-US" sz="3200" b="1">
                <a:solidFill>
                  <a:srgbClr val="C0504D"/>
                </a:solidFill>
                <a:latin typeface="华文新魏" pitchFamily="2" charset="-122"/>
                <a:ea typeface="宋体" pitchFamily="2" charset="-122"/>
              </a:rPr>
              <a:t>、</a:t>
            </a:r>
            <a:r>
              <a:rPr lang="zh-CN" altLang="en-US" sz="3200" b="1">
                <a:solidFill>
                  <a:srgbClr val="7030A0"/>
                </a:solidFill>
                <a:latin typeface="华文新魏" pitchFamily="2" charset="-122"/>
                <a:ea typeface="宋体" pitchFamily="2" charset="-122"/>
              </a:rPr>
              <a:t>夫子之谓也</a:t>
            </a:r>
            <a:endParaRPr lang="zh-CN" altLang="en-US">
              <a:solidFill>
                <a:srgbClr val="7030A0"/>
              </a:solidFill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6354712" y="5712737"/>
            <a:ext cx="141577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zh-CN" altLang="en-US" sz="3200">
                <a:solidFill>
                  <a:srgbClr val="7030A0"/>
                </a:solidFill>
              </a:rPr>
              <a:t>谓夫子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8769737" y="5712737"/>
            <a:ext cx="11079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zh-CN" altLang="en-US" sz="3600">
                <a:solidFill>
                  <a:srgbClr val="7030A0"/>
                </a:solidFill>
              </a:rPr>
              <a:t>宾前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9" grpId="0"/>
      <p:bldP spid="10" grpId="0"/>
      <p:bldP spid="11" grpId="0"/>
      <p:bldP spid="13" grpId="0"/>
      <p:bldP spid="14" grpId="0"/>
      <p:bldP spid="15" grpId="0"/>
      <p:bldP spid="16" grpId="0"/>
      <p:bldP spid="17" grpId="0"/>
      <p:bldP spid="18" grpId="0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1199192" y="465976"/>
            <a:ext cx="10870283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en-US" altLang="zh-CN" sz="3200" kern="100" smtClean="0">
                <a:solidFill>
                  <a:srgbClr val="000000"/>
                </a:solidFill>
                <a:latin typeface="Calibri"/>
                <a:ea typeface="宋体" pitchFamily="2" charset="-122"/>
                <a:cs typeface="Times New Roman" pitchFamily="18" charset="0"/>
              </a:rPr>
              <a:t>         </a:t>
            </a:r>
            <a:r>
              <a:rPr lang="zh-CN" altLang="zh-CN" sz="3200" kern="100" smtClean="0">
                <a:solidFill>
                  <a:srgbClr val="000000"/>
                </a:solidFill>
                <a:latin typeface="Calibri"/>
                <a:ea typeface="宋体" pitchFamily="2" charset="-122"/>
                <a:cs typeface="Times New Roman" pitchFamily="18" charset="0"/>
              </a:rPr>
              <a:t>本文</a:t>
            </a:r>
            <a:r>
              <a:rPr lang="zh-CN" altLang="zh-CN" sz="3200" kern="100">
                <a:solidFill>
                  <a:srgbClr val="000000"/>
                </a:solidFill>
                <a:latin typeface="Calibri"/>
                <a:ea typeface="宋体" pitchFamily="2" charset="-122"/>
                <a:cs typeface="Times New Roman" pitchFamily="18" charset="0"/>
              </a:rPr>
              <a:t>为对话体散文，对话过程基本省略主语，但也有</a:t>
            </a:r>
            <a:r>
              <a:rPr lang="zh-CN" altLang="zh-CN" sz="3200" kern="100" smtClean="0">
                <a:solidFill>
                  <a:srgbClr val="000000"/>
                </a:solidFill>
                <a:latin typeface="Calibri"/>
                <a:ea typeface="宋体" pitchFamily="2" charset="-122"/>
                <a:cs typeface="Times New Roman" pitchFamily="18" charset="0"/>
              </a:rPr>
              <a:t>几</a:t>
            </a:r>
            <a:endParaRPr lang="en-US" altLang="zh-CN" sz="3200" kern="100" smtClean="0">
              <a:solidFill>
                <a:srgbClr val="000000"/>
              </a:solidFill>
              <a:latin typeface="Calibri"/>
              <a:ea typeface="宋体" pitchFamily="2" charset="-122"/>
              <a:cs typeface="Times New Roman" pitchFamily="18" charset="0"/>
            </a:endParaRPr>
          </a:p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zh-CN" altLang="zh-CN" sz="3200" kern="100" smtClean="0">
                <a:solidFill>
                  <a:srgbClr val="000000"/>
                </a:solidFill>
                <a:latin typeface="Calibri"/>
                <a:ea typeface="宋体" pitchFamily="2" charset="-122"/>
                <a:cs typeface="Times New Roman" pitchFamily="18" charset="0"/>
              </a:rPr>
              <a:t>处</a:t>
            </a:r>
            <a:r>
              <a:rPr lang="zh-CN" altLang="zh-CN" sz="3200" kern="100">
                <a:solidFill>
                  <a:srgbClr val="000000"/>
                </a:solidFill>
                <a:latin typeface="Calibri"/>
                <a:ea typeface="宋体" pitchFamily="2" charset="-122"/>
                <a:cs typeface="Times New Roman" pitchFamily="18" charset="0"/>
              </a:rPr>
              <a:t>保留主语</a:t>
            </a:r>
            <a:r>
              <a:rPr lang="zh-CN" altLang="zh-CN" sz="3200" kern="100" smtClean="0">
                <a:solidFill>
                  <a:srgbClr val="000000"/>
                </a:solidFill>
                <a:latin typeface="Calibri"/>
                <a:ea typeface="宋体" pitchFamily="2" charset="-122"/>
                <a:cs typeface="Times New Roman" pitchFamily="18" charset="0"/>
              </a:rPr>
              <a:t>。请</a:t>
            </a:r>
            <a:r>
              <a:rPr lang="zh-CN" altLang="zh-CN" sz="3200" kern="100">
                <a:solidFill>
                  <a:srgbClr val="000000"/>
                </a:solidFill>
                <a:latin typeface="Calibri"/>
                <a:ea typeface="宋体" pitchFamily="2" charset="-122"/>
                <a:cs typeface="Times New Roman" pitchFamily="18" charset="0"/>
              </a:rPr>
              <a:t>圈划出这几处，思考保留主语和连带</a:t>
            </a:r>
            <a:r>
              <a:rPr lang="zh-CN" altLang="zh-CN" sz="3200" kern="100" smtClean="0">
                <a:solidFill>
                  <a:srgbClr val="000000"/>
                </a:solidFill>
                <a:latin typeface="Calibri"/>
                <a:ea typeface="宋体" pitchFamily="2" charset="-122"/>
                <a:cs typeface="Times New Roman" pitchFamily="18" charset="0"/>
              </a:rPr>
              <a:t>动词的</a:t>
            </a:r>
            <a:endParaRPr lang="en-US" altLang="zh-CN" sz="3200" kern="100" smtClean="0">
              <a:solidFill>
                <a:srgbClr val="000000"/>
              </a:solidFill>
              <a:latin typeface="Calibri"/>
              <a:ea typeface="宋体" pitchFamily="2" charset="-122"/>
              <a:cs typeface="Times New Roman" pitchFamily="18" charset="0"/>
            </a:endParaRPr>
          </a:p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zh-CN" altLang="zh-CN" sz="3200" kern="100" smtClean="0">
                <a:solidFill>
                  <a:srgbClr val="000000"/>
                </a:solidFill>
                <a:latin typeface="Calibri"/>
                <a:ea typeface="宋体" pitchFamily="2" charset="-122"/>
                <a:cs typeface="Times New Roman" pitchFamily="18" charset="0"/>
              </a:rPr>
              <a:t>作用</a:t>
            </a:r>
            <a:r>
              <a:rPr lang="zh-CN" altLang="zh-CN" sz="3200" kern="100">
                <a:solidFill>
                  <a:srgbClr val="000000"/>
                </a:solidFill>
                <a:latin typeface="Calibri"/>
                <a:ea typeface="宋体" pitchFamily="2" charset="-122"/>
                <a:cs typeface="Times New Roman" pitchFamily="18" charset="0"/>
              </a:rPr>
              <a:t>。</a:t>
            </a:r>
            <a:endParaRPr lang="zh-CN" altLang="zh-CN" sz="3200" kern="100">
              <a:effectLst/>
              <a:latin typeface="Calibri"/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292862" y="3032449"/>
            <a:ext cx="10899138" cy="18235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4500"/>
              </a:lnSpc>
            </a:pPr>
            <a:r>
              <a:rPr lang="en-US" altLang="zh-CN" sz="3200" kern="100" smtClean="0">
                <a:solidFill>
                  <a:srgbClr val="000000"/>
                </a:solidFill>
                <a:ea typeface="宋体" pitchFamily="2" charset="-122"/>
                <a:cs typeface="Times New Roman" pitchFamily="18" charset="0"/>
              </a:rPr>
              <a:t>    </a:t>
            </a:r>
            <a:r>
              <a:rPr lang="zh-CN" altLang="zh-CN" sz="3200" kern="100" smtClean="0">
                <a:solidFill>
                  <a:srgbClr val="C00000"/>
                </a:solidFill>
                <a:ea typeface="宋体" pitchFamily="2" charset="-122"/>
                <a:cs typeface="Times New Roman" pitchFamily="18" charset="0"/>
              </a:rPr>
              <a:t>保留</a:t>
            </a:r>
            <a:r>
              <a:rPr lang="zh-CN" altLang="zh-CN" sz="3200" kern="100">
                <a:solidFill>
                  <a:srgbClr val="C00000"/>
                </a:solidFill>
                <a:ea typeface="宋体" pitchFamily="2" charset="-122"/>
                <a:cs typeface="Times New Roman" pitchFamily="18" charset="0"/>
              </a:rPr>
              <a:t>“王”这个主语的几处为齐宣王心理变化的转折点</a:t>
            </a:r>
            <a:r>
              <a:rPr lang="zh-CN" altLang="zh-CN" sz="3200" kern="100" smtClean="0">
                <a:solidFill>
                  <a:srgbClr val="C00000"/>
                </a:solidFill>
                <a:ea typeface="宋体" pitchFamily="2" charset="-122"/>
                <a:cs typeface="Times New Roman" pitchFamily="18" charset="0"/>
              </a:rPr>
              <a:t>，</a:t>
            </a:r>
            <a:endParaRPr lang="en-US" altLang="zh-CN" sz="3200" kern="100" smtClean="0">
              <a:solidFill>
                <a:srgbClr val="C00000"/>
              </a:solidFill>
              <a:ea typeface="宋体" pitchFamily="2" charset="-122"/>
              <a:cs typeface="Times New Roman" pitchFamily="18" charset="0"/>
            </a:endParaRPr>
          </a:p>
          <a:p>
            <a:pPr>
              <a:lnSpc>
                <a:spcPts val="4500"/>
              </a:lnSpc>
            </a:pPr>
            <a:r>
              <a:rPr lang="zh-CN" altLang="zh-CN" sz="3200" kern="100" smtClean="0">
                <a:solidFill>
                  <a:srgbClr val="C00000"/>
                </a:solidFill>
                <a:ea typeface="宋体" pitchFamily="2" charset="-122"/>
                <a:cs typeface="Times New Roman" pitchFamily="18" charset="0"/>
              </a:rPr>
              <a:t>也</a:t>
            </a:r>
            <a:r>
              <a:rPr lang="zh-CN" altLang="zh-CN" sz="3200" kern="100">
                <a:solidFill>
                  <a:srgbClr val="C00000"/>
                </a:solidFill>
                <a:ea typeface="宋体" pitchFamily="2" charset="-122"/>
                <a:cs typeface="Times New Roman" pitchFamily="18" charset="0"/>
              </a:rPr>
              <a:t>是孟子游说效果越来越见成效的转折点</a:t>
            </a:r>
            <a:r>
              <a:rPr lang="zh-CN" altLang="zh-CN" sz="3200" kern="100" smtClean="0">
                <a:solidFill>
                  <a:srgbClr val="C00000"/>
                </a:solidFill>
                <a:ea typeface="宋体" pitchFamily="2" charset="-122"/>
                <a:cs typeface="Times New Roman" pitchFamily="18" charset="0"/>
              </a:rPr>
              <a:t>，包含</a:t>
            </a:r>
            <a:r>
              <a:rPr lang="zh-CN" altLang="zh-CN" sz="3200" kern="100">
                <a:solidFill>
                  <a:srgbClr val="C00000"/>
                </a:solidFill>
                <a:ea typeface="宋体" pitchFamily="2" charset="-122"/>
                <a:cs typeface="Times New Roman" pitchFamily="18" charset="0"/>
              </a:rPr>
              <a:t>着</a:t>
            </a:r>
            <a:r>
              <a:rPr lang="zh-CN" altLang="zh-CN" sz="3200" kern="100" smtClean="0">
                <a:solidFill>
                  <a:srgbClr val="C00000"/>
                </a:solidFill>
                <a:ea typeface="宋体" pitchFamily="2" charset="-122"/>
                <a:cs typeface="Times New Roman" pitchFamily="18" charset="0"/>
              </a:rPr>
              <a:t>齐宣王</a:t>
            </a:r>
            <a:endParaRPr lang="en-US" altLang="zh-CN" sz="3200" kern="100" smtClean="0">
              <a:solidFill>
                <a:srgbClr val="C00000"/>
              </a:solidFill>
              <a:ea typeface="宋体" pitchFamily="2" charset="-122"/>
              <a:cs typeface="Times New Roman" pitchFamily="18" charset="0"/>
            </a:endParaRPr>
          </a:p>
          <a:p>
            <a:pPr>
              <a:lnSpc>
                <a:spcPts val="4500"/>
              </a:lnSpc>
            </a:pPr>
            <a:r>
              <a:rPr lang="zh-CN" altLang="zh-CN" sz="3200" kern="100" smtClean="0">
                <a:solidFill>
                  <a:srgbClr val="C00000"/>
                </a:solidFill>
                <a:ea typeface="宋体" pitchFamily="2" charset="-122"/>
                <a:cs typeface="Times New Roman" pitchFamily="18" charset="0"/>
              </a:rPr>
              <a:t>的</a:t>
            </a:r>
            <a:r>
              <a:rPr lang="zh-CN" altLang="zh-CN" sz="3200" kern="100">
                <a:solidFill>
                  <a:srgbClr val="C00000"/>
                </a:solidFill>
                <a:ea typeface="宋体" pitchFamily="2" charset="-122"/>
                <a:cs typeface="Times New Roman" pitchFamily="18" charset="0"/>
              </a:rPr>
              <a:t>思想转变过程</a:t>
            </a:r>
            <a:r>
              <a:rPr lang="zh-CN" altLang="zh-CN" sz="3200" kern="100" smtClean="0">
                <a:solidFill>
                  <a:srgbClr val="C00000"/>
                </a:solidFill>
                <a:ea typeface="宋体" pitchFamily="2" charset="-122"/>
                <a:cs typeface="Times New Roman" pitchFamily="18" charset="0"/>
              </a:rPr>
              <a:t>。</a:t>
            </a:r>
            <a:r>
              <a:rPr lang="zh-CN" altLang="en-US" sz="3200" kern="100" smtClean="0">
                <a:solidFill>
                  <a:srgbClr val="C00000"/>
                </a:solidFill>
                <a:ea typeface="宋体" pitchFamily="2" charset="-122"/>
                <a:cs typeface="Times New Roman" pitchFamily="18" charset="0"/>
              </a:rPr>
              <a:t>（分析齐宣王心理变化）</a:t>
            </a:r>
            <a:endParaRPr lang="zh-CN" altLang="en-US" sz="320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aphicFrame>
        <p:nvGraphicFramePr>
          <p:cNvPr id="18434" name="Object 2"/>
          <p:cNvGraphicFramePr>
            <a:graphicFrameLocks noChangeAspect="1"/>
          </p:cNvGraphicFramePr>
          <p:nvPr/>
        </p:nvGraphicFramePr>
        <p:xfrm>
          <a:off x="1074148" y="950728"/>
          <a:ext cx="10189633" cy="4994275"/>
        </p:xfrm>
        <a:graphic>
          <a:graphicData uri="http://schemas.openxmlformats.org/presentationml/2006/ole">
            <mc:AlternateContent>
              <mc:Choice xmlns:v="urn:schemas-microsoft-com:vml" Requires="v">
                <p:oleObj spid="_x0000_s1038" name="文档" r:id="rId2" imgW="8400574" imgH="5446395" progId="Word.Document.8">
                  <p:embed/>
                </p:oleObj>
              </mc:Choice>
              <mc:Fallback>
                <p:oleObj name="文档" r:id="rId2" imgW="8400574" imgH="5446395" progId="Word.Document.8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074148" y="950728"/>
                        <a:ext cx="10189633" cy="49942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/>
</p:sld>
</file>

<file path=ppt/slides/slide6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1548882" y="597160"/>
            <a:ext cx="22759881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zh-CN" altLang="zh-CN" sz="3200" kern="100">
                <a:solidFill>
                  <a:srgbClr val="000000"/>
                </a:solidFill>
                <a:latin typeface="Calibri"/>
                <a:ea typeface="宋体" pitchFamily="2" charset="-122"/>
                <a:cs typeface="Times New Roman" pitchFamily="18" charset="0"/>
              </a:rPr>
              <a:t>赏析画线句的表达效果</a:t>
            </a:r>
            <a:r>
              <a:rPr lang="zh-CN" altLang="zh-CN" sz="3200" kern="100" smtClean="0">
                <a:solidFill>
                  <a:srgbClr val="000000"/>
                </a:solidFill>
                <a:latin typeface="Calibri"/>
                <a:ea typeface="宋体" pitchFamily="2" charset="-122"/>
                <a:cs typeface="Times New Roman" pitchFamily="18" charset="0"/>
              </a:rPr>
              <a:t>。</a:t>
            </a:r>
            <a:endParaRPr lang="en-US" altLang="zh-CN" sz="3200" kern="100" smtClean="0">
              <a:latin typeface="Calibri"/>
              <a:ea typeface="宋体" pitchFamily="2" charset="-122"/>
              <a:cs typeface="Times New Roman" pitchFamily="18" charset="0"/>
            </a:endParaRPr>
          </a:p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en-US" altLang="zh-CN" sz="3200" u="sng" kern="100" smtClean="0">
                <a:latin typeface="楷体" panose="02010609060101010101" pitchFamily="49" charset="-122"/>
                <a:ea typeface="宋体" pitchFamily="2" charset="-122"/>
                <a:cs typeface="Times New Roman" pitchFamily="18" charset="0"/>
              </a:rPr>
              <a:t>A</a:t>
            </a:r>
            <a:r>
              <a:rPr lang="en-US" altLang="zh-CN" sz="3200" u="sng" kern="100">
                <a:latin typeface="楷体" panose="02010609060101010101" pitchFamily="49" charset="-122"/>
                <a:ea typeface="宋体" pitchFamily="2" charset="-122"/>
                <a:cs typeface="Times New Roman" pitchFamily="18" charset="0"/>
              </a:rPr>
              <a:t>.</a:t>
            </a:r>
            <a:r>
              <a:rPr lang="zh-CN" altLang="zh-CN" sz="3200" u="sng" kern="100">
                <a:latin typeface="Calibri"/>
                <a:ea typeface="楷体" panose="02010609060101010101" pitchFamily="49" charset="-122"/>
                <a:cs typeface="Times New Roman" pitchFamily="18" charset="0"/>
              </a:rPr>
              <a:t>然则</a:t>
            </a:r>
            <a:r>
              <a:rPr lang="zh-CN" altLang="zh-CN" sz="3200" u="sng" kern="100">
                <a:solidFill>
                  <a:srgbClr val="7030A0"/>
                </a:solidFill>
                <a:latin typeface="Calibri"/>
                <a:ea typeface="楷体" panose="02010609060101010101" pitchFamily="49" charset="-122"/>
                <a:cs typeface="Times New Roman" pitchFamily="18" charset="0"/>
              </a:rPr>
              <a:t>一羽之不举</a:t>
            </a:r>
            <a:r>
              <a:rPr lang="zh-CN" altLang="zh-CN" sz="3200" u="sng" kern="100">
                <a:latin typeface="Calibri"/>
                <a:ea typeface="楷体" panose="02010609060101010101" pitchFamily="49" charset="-122"/>
                <a:cs typeface="Times New Roman" pitchFamily="18" charset="0"/>
              </a:rPr>
              <a:t>，为不用力焉；</a:t>
            </a:r>
            <a:r>
              <a:rPr lang="zh-CN" altLang="zh-CN" sz="3200" u="sng" kern="100">
                <a:solidFill>
                  <a:srgbClr val="7030A0"/>
                </a:solidFill>
                <a:latin typeface="Calibri"/>
                <a:ea typeface="楷体" panose="02010609060101010101" pitchFamily="49" charset="-122"/>
                <a:cs typeface="Times New Roman" pitchFamily="18" charset="0"/>
              </a:rPr>
              <a:t>舆薪之不见</a:t>
            </a:r>
            <a:r>
              <a:rPr lang="zh-CN" altLang="zh-CN" sz="3200" u="sng" kern="100" smtClean="0">
                <a:solidFill>
                  <a:srgbClr val="7030A0"/>
                </a:solidFill>
                <a:latin typeface="Calibri"/>
                <a:ea typeface="楷体" panose="02010609060101010101" pitchFamily="49" charset="-122"/>
                <a:cs typeface="Times New Roman" pitchFamily="18" charset="0"/>
              </a:rPr>
              <a:t>，</a:t>
            </a:r>
            <a:r>
              <a:rPr lang="zh-CN" altLang="en-US" sz="3200" u="sng" kern="100" smtClean="0">
                <a:solidFill>
                  <a:srgbClr val="7030A0"/>
                </a:solidFill>
                <a:latin typeface="Calibri"/>
                <a:ea typeface="楷体" panose="02010609060101010101" pitchFamily="49" charset="-122"/>
                <a:cs typeface="Times New Roman" pitchFamily="18" charset="0"/>
              </a:rPr>
              <a:t>（</a:t>
            </a:r>
            <a:r>
              <a:rPr lang="zh-CN" altLang="en-US" sz="3200" u="sng" kern="100">
                <a:solidFill>
                  <a:srgbClr val="7030A0"/>
                </a:solidFill>
                <a:latin typeface="Calibri"/>
                <a:ea typeface="楷体" panose="02010609060101010101" pitchFamily="49" charset="-122"/>
                <a:cs typeface="Times New Roman" pitchFamily="18" charset="0"/>
              </a:rPr>
              <a:t>宾</a:t>
            </a:r>
            <a:r>
              <a:rPr lang="zh-CN" altLang="en-US" sz="3200" u="sng" kern="100" smtClean="0">
                <a:solidFill>
                  <a:srgbClr val="7030A0"/>
                </a:solidFill>
                <a:latin typeface="Calibri"/>
                <a:ea typeface="楷体" panose="02010609060101010101" pitchFamily="49" charset="-122"/>
                <a:cs typeface="Times New Roman" pitchFamily="18" charset="0"/>
              </a:rPr>
              <a:t>前）</a:t>
            </a:r>
            <a:endParaRPr lang="en-US" altLang="zh-CN" sz="3200" u="sng" kern="100" smtClean="0">
              <a:solidFill>
                <a:srgbClr val="7030A0"/>
              </a:solidFill>
              <a:latin typeface="Calibri"/>
              <a:ea typeface="楷体" panose="02010609060101010101" pitchFamily="49" charset="-122"/>
              <a:cs typeface="Times New Roman" pitchFamily="18" charset="0"/>
            </a:endParaRPr>
          </a:p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zh-CN" altLang="zh-CN" sz="3200" u="sng" kern="100" smtClean="0">
                <a:latin typeface="Calibri"/>
                <a:ea typeface="楷体" panose="02010609060101010101" pitchFamily="49" charset="-122"/>
                <a:cs typeface="Times New Roman" pitchFamily="18" charset="0"/>
              </a:rPr>
              <a:t>为不用明</a:t>
            </a:r>
            <a:r>
              <a:rPr lang="zh-CN" altLang="zh-CN" sz="3200" u="sng" kern="100">
                <a:latin typeface="Calibri"/>
                <a:ea typeface="楷体" panose="02010609060101010101" pitchFamily="49" charset="-122"/>
                <a:cs typeface="Times New Roman" pitchFamily="18" charset="0"/>
              </a:rPr>
              <a:t>焉；</a:t>
            </a:r>
            <a:r>
              <a:rPr lang="zh-CN" altLang="zh-CN" sz="3200" u="sng" kern="100">
                <a:solidFill>
                  <a:srgbClr val="7030A0"/>
                </a:solidFill>
                <a:latin typeface="Calibri"/>
                <a:ea typeface="楷体" panose="02010609060101010101" pitchFamily="49" charset="-122"/>
                <a:cs typeface="Times New Roman" pitchFamily="18" charset="0"/>
              </a:rPr>
              <a:t>百姓之不见保</a:t>
            </a:r>
            <a:r>
              <a:rPr lang="zh-CN" altLang="zh-CN" sz="3200" u="sng" kern="100" smtClean="0">
                <a:solidFill>
                  <a:srgbClr val="7030A0"/>
                </a:solidFill>
                <a:latin typeface="Calibri"/>
                <a:ea typeface="楷体" panose="02010609060101010101" pitchFamily="49" charset="-122"/>
                <a:cs typeface="Times New Roman" pitchFamily="18" charset="0"/>
              </a:rPr>
              <a:t>，</a:t>
            </a:r>
            <a:r>
              <a:rPr lang="zh-CN" altLang="en-US" sz="3200" u="sng" kern="100" smtClean="0">
                <a:solidFill>
                  <a:srgbClr val="7030A0"/>
                </a:solidFill>
                <a:latin typeface="Calibri"/>
                <a:ea typeface="楷体" panose="02010609060101010101" pitchFamily="49" charset="-122"/>
                <a:cs typeface="Times New Roman" pitchFamily="18" charset="0"/>
              </a:rPr>
              <a:t>（被动）</a:t>
            </a:r>
            <a:r>
              <a:rPr lang="zh-CN" altLang="zh-CN" sz="3200" u="sng" kern="100" smtClean="0">
                <a:latin typeface="Calibri"/>
                <a:ea typeface="楷体" panose="02010609060101010101" pitchFamily="49" charset="-122"/>
                <a:cs typeface="Times New Roman" pitchFamily="18" charset="0"/>
              </a:rPr>
              <a:t>为</a:t>
            </a:r>
            <a:r>
              <a:rPr lang="zh-CN" altLang="zh-CN" sz="3200" u="sng" kern="100">
                <a:latin typeface="Calibri"/>
                <a:ea typeface="楷体" panose="02010609060101010101" pitchFamily="49" charset="-122"/>
                <a:cs typeface="Times New Roman" pitchFamily="18" charset="0"/>
              </a:rPr>
              <a:t>不用恩焉。</a:t>
            </a:r>
            <a:r>
              <a:rPr lang="zh-CN" altLang="zh-CN" sz="3200" u="sng" kern="100" smtClean="0">
                <a:latin typeface="Calibri"/>
                <a:ea typeface="楷体" panose="02010609060101010101" pitchFamily="49" charset="-122"/>
                <a:cs typeface="Times New Roman" pitchFamily="18" charset="0"/>
              </a:rPr>
              <a:t>故</a:t>
            </a:r>
            <a:endParaRPr lang="en-US" altLang="zh-CN" sz="3200" u="sng" kern="100" smtClean="0">
              <a:latin typeface="Calibri"/>
              <a:ea typeface="楷体" panose="02010609060101010101" pitchFamily="49" charset="-122"/>
              <a:cs typeface="Times New Roman" pitchFamily="18" charset="0"/>
            </a:endParaRPr>
          </a:p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zh-CN" altLang="zh-CN" sz="3200" u="sng" kern="100" smtClean="0">
                <a:latin typeface="Calibri"/>
                <a:ea typeface="楷体" panose="02010609060101010101" pitchFamily="49" charset="-122"/>
                <a:cs typeface="Times New Roman" pitchFamily="18" charset="0"/>
              </a:rPr>
              <a:t>王之不</a:t>
            </a:r>
            <a:r>
              <a:rPr lang="zh-CN" altLang="zh-CN" sz="3200" u="sng" kern="100">
                <a:latin typeface="Calibri"/>
                <a:ea typeface="楷体" panose="02010609060101010101" pitchFamily="49" charset="-122"/>
                <a:cs typeface="Times New Roman" pitchFamily="18" charset="0"/>
              </a:rPr>
              <a:t>王</a:t>
            </a:r>
            <a:r>
              <a:rPr lang="zh-CN" altLang="zh-CN" sz="3200" u="sng" kern="100" smtClean="0">
                <a:latin typeface="Calibri"/>
                <a:ea typeface="楷体" panose="02010609060101010101" pitchFamily="49" charset="-122"/>
                <a:cs typeface="Times New Roman" pitchFamily="18" charset="0"/>
              </a:rPr>
              <a:t>，不</a:t>
            </a:r>
            <a:r>
              <a:rPr lang="zh-CN" altLang="zh-CN" sz="3200" u="sng" kern="100">
                <a:latin typeface="Calibri"/>
                <a:ea typeface="楷体" panose="02010609060101010101" pitchFamily="49" charset="-122"/>
                <a:cs typeface="Times New Roman" pitchFamily="18" charset="0"/>
              </a:rPr>
              <a:t>为也</a:t>
            </a:r>
            <a:r>
              <a:rPr lang="zh-CN" altLang="zh-CN" sz="3200" u="sng" kern="100" smtClean="0">
                <a:latin typeface="Calibri"/>
                <a:ea typeface="楷体" panose="02010609060101010101" pitchFamily="49" charset="-122"/>
                <a:cs typeface="Times New Roman" pitchFamily="18" charset="0"/>
              </a:rPr>
              <a:t>，非</a:t>
            </a:r>
            <a:r>
              <a:rPr lang="zh-CN" altLang="zh-CN" sz="3200" u="sng" kern="100">
                <a:latin typeface="Calibri"/>
                <a:ea typeface="楷体" panose="02010609060101010101" pitchFamily="49" charset="-122"/>
                <a:cs typeface="Times New Roman" pitchFamily="18" charset="0"/>
              </a:rPr>
              <a:t>不能也。</a:t>
            </a:r>
            <a:endParaRPr lang="zh-CN" altLang="zh-CN" sz="3200" kern="100">
              <a:effectLst/>
              <a:latin typeface="Calibri"/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120173" y="3761323"/>
            <a:ext cx="9828332" cy="26776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indent="304800" algn="just">
              <a:lnSpc>
                <a:spcPct val="150000"/>
              </a:lnSpc>
              <a:spcAft>
                <a:spcPct val="0"/>
              </a:spcAft>
            </a:pPr>
            <a:r>
              <a:rPr lang="zh-CN" altLang="zh-CN" sz="2800" kern="100">
                <a:solidFill>
                  <a:srgbClr val="C00000"/>
                </a:solidFill>
                <a:latin typeface="Calibri"/>
                <a:ea typeface="宋体" pitchFamily="2" charset="-122"/>
                <a:cs typeface="Times New Roman" pitchFamily="18" charset="0"/>
              </a:rPr>
              <a:t>三个“之”将宾语提前强调，“百姓”前置，尤其体现</a:t>
            </a:r>
            <a:r>
              <a:rPr lang="zh-CN" altLang="zh-CN" sz="2800" kern="100" smtClean="0">
                <a:solidFill>
                  <a:srgbClr val="C00000"/>
                </a:solidFill>
                <a:latin typeface="Calibri"/>
                <a:ea typeface="宋体" pitchFamily="2" charset="-122"/>
                <a:cs typeface="Times New Roman" pitchFamily="18" charset="0"/>
              </a:rPr>
              <a:t>孟子</a:t>
            </a:r>
            <a:endParaRPr lang="en-US" altLang="zh-CN" sz="2800" kern="100" smtClean="0">
              <a:solidFill>
                <a:srgbClr val="C00000"/>
              </a:solidFill>
              <a:latin typeface="Calibri"/>
              <a:ea typeface="宋体" pitchFamily="2" charset="-122"/>
              <a:cs typeface="Times New Roman" pitchFamily="18" charset="0"/>
            </a:endParaRPr>
          </a:p>
          <a:p>
            <a:pPr indent="304800" algn="just">
              <a:lnSpc>
                <a:spcPct val="150000"/>
              </a:lnSpc>
              <a:spcAft>
                <a:spcPct val="0"/>
              </a:spcAft>
            </a:pPr>
            <a:r>
              <a:rPr lang="zh-CN" altLang="zh-CN" sz="2800" kern="100" smtClean="0">
                <a:solidFill>
                  <a:srgbClr val="C00000"/>
                </a:solidFill>
                <a:latin typeface="Calibri"/>
                <a:ea typeface="宋体" pitchFamily="2" charset="-122"/>
                <a:cs typeface="Times New Roman" pitchFamily="18" charset="0"/>
              </a:rPr>
              <a:t>“</a:t>
            </a:r>
            <a:r>
              <a:rPr lang="zh-CN" altLang="zh-CN" sz="2800" kern="100">
                <a:solidFill>
                  <a:srgbClr val="C00000"/>
                </a:solidFill>
                <a:latin typeface="Calibri"/>
                <a:ea typeface="宋体" pitchFamily="2" charset="-122"/>
                <a:cs typeface="Times New Roman" pitchFamily="18" charset="0"/>
              </a:rPr>
              <a:t>民贵君轻”的思想。三个“不用”强调“不为”的原因</a:t>
            </a:r>
            <a:r>
              <a:rPr lang="zh-CN" altLang="zh-CN" sz="2800" kern="100" smtClean="0">
                <a:solidFill>
                  <a:srgbClr val="C00000"/>
                </a:solidFill>
                <a:latin typeface="Calibri"/>
                <a:ea typeface="宋体" pitchFamily="2" charset="-122"/>
                <a:cs typeface="Times New Roman" pitchFamily="18" charset="0"/>
              </a:rPr>
              <a:t>，</a:t>
            </a:r>
            <a:endParaRPr lang="en-US" altLang="zh-CN" sz="2800" kern="100" smtClean="0">
              <a:solidFill>
                <a:srgbClr val="C00000"/>
              </a:solidFill>
              <a:latin typeface="Calibri"/>
              <a:ea typeface="宋体" pitchFamily="2" charset="-122"/>
              <a:cs typeface="Times New Roman" pitchFamily="18" charset="0"/>
            </a:endParaRPr>
          </a:p>
          <a:p>
            <a:pPr indent="304800" algn="just">
              <a:lnSpc>
                <a:spcPct val="150000"/>
              </a:lnSpc>
              <a:spcAft>
                <a:spcPct val="0"/>
              </a:spcAft>
            </a:pPr>
            <a:r>
              <a:rPr lang="zh-CN" altLang="zh-CN" sz="2800" kern="100" smtClean="0">
                <a:solidFill>
                  <a:srgbClr val="C00000"/>
                </a:solidFill>
                <a:latin typeface="Calibri"/>
                <a:ea typeface="宋体" pitchFamily="2" charset="-122"/>
                <a:cs typeface="Times New Roman" pitchFamily="18" charset="0"/>
              </a:rPr>
              <a:t>整</a:t>
            </a:r>
            <a:r>
              <a:rPr lang="zh-CN" altLang="zh-CN" sz="2800" kern="100">
                <a:solidFill>
                  <a:srgbClr val="C00000"/>
                </a:solidFill>
                <a:latin typeface="Calibri"/>
                <a:ea typeface="宋体" pitchFamily="2" charset="-122"/>
                <a:cs typeface="Times New Roman" pitchFamily="18" charset="0"/>
              </a:rPr>
              <a:t>散结合，气势凌厉，善用类比，节奏铿锵，可以管窥</a:t>
            </a:r>
            <a:r>
              <a:rPr lang="zh-CN" altLang="zh-CN" sz="2800" kern="100" smtClean="0">
                <a:solidFill>
                  <a:srgbClr val="C00000"/>
                </a:solidFill>
                <a:latin typeface="Calibri"/>
                <a:ea typeface="宋体" pitchFamily="2" charset="-122"/>
                <a:cs typeface="Times New Roman" pitchFamily="18" charset="0"/>
              </a:rPr>
              <a:t>孟子</a:t>
            </a:r>
            <a:endParaRPr lang="en-US" altLang="zh-CN" sz="2800" kern="100" smtClean="0">
              <a:solidFill>
                <a:srgbClr val="C00000"/>
              </a:solidFill>
              <a:latin typeface="Calibri"/>
              <a:ea typeface="宋体" pitchFamily="2" charset="-122"/>
              <a:cs typeface="Times New Roman" pitchFamily="18" charset="0"/>
            </a:endParaRPr>
          </a:p>
          <a:p>
            <a:pPr indent="304800" algn="just">
              <a:lnSpc>
                <a:spcPct val="150000"/>
              </a:lnSpc>
              <a:spcAft>
                <a:spcPct val="0"/>
              </a:spcAft>
            </a:pPr>
            <a:r>
              <a:rPr lang="zh-CN" altLang="zh-CN" sz="2800" kern="100" smtClean="0">
                <a:solidFill>
                  <a:srgbClr val="C00000"/>
                </a:solidFill>
                <a:latin typeface="Calibri"/>
                <a:ea typeface="宋体" pitchFamily="2" charset="-122"/>
                <a:cs typeface="Times New Roman" pitchFamily="18" charset="0"/>
              </a:rPr>
              <a:t>散文的</a:t>
            </a:r>
            <a:r>
              <a:rPr lang="zh-CN" altLang="zh-CN" sz="2800" kern="100">
                <a:solidFill>
                  <a:srgbClr val="C00000"/>
                </a:solidFill>
                <a:latin typeface="Calibri"/>
                <a:ea typeface="宋体" pitchFamily="2" charset="-122"/>
                <a:cs typeface="Times New Roman" pitchFamily="18" charset="0"/>
              </a:rPr>
              <a:t>力量与气势。</a:t>
            </a:r>
            <a:endParaRPr lang="zh-CN" altLang="zh-CN" sz="2800" kern="100">
              <a:solidFill>
                <a:srgbClr val="C00000"/>
              </a:solidFill>
              <a:effectLst/>
              <a:latin typeface="Calibri"/>
              <a:ea typeface="宋体" pitchFamily="2" charset="-122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1273988" y="601316"/>
            <a:ext cx="11264622" cy="20313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indent="304800" algn="just">
              <a:lnSpc>
                <a:spcPct val="150000"/>
              </a:lnSpc>
              <a:spcAft>
                <a:spcPct val="0"/>
              </a:spcAft>
            </a:pPr>
            <a:r>
              <a:rPr lang="en-US" altLang="zh-CN" sz="2800" u="sng" kern="100">
                <a:latin typeface="楷体" panose="02010609060101010101" pitchFamily="49" charset="-122"/>
                <a:ea typeface="宋体" pitchFamily="2" charset="-122"/>
                <a:cs typeface="Times New Roman" pitchFamily="18" charset="0"/>
              </a:rPr>
              <a:t>B.</a:t>
            </a:r>
            <a:r>
              <a:rPr lang="zh-CN" altLang="zh-CN" sz="2800" u="sng" kern="100">
                <a:latin typeface="Calibri"/>
                <a:ea typeface="楷体" panose="02010609060101010101" pitchFamily="49" charset="-122"/>
                <a:cs typeface="Times New Roman" pitchFamily="18" charset="0"/>
              </a:rPr>
              <a:t>为肥甘不足于口与？轻暖不足于体与？抑为采色不足视于目与</a:t>
            </a:r>
            <a:r>
              <a:rPr lang="zh-CN" altLang="zh-CN" sz="2800" u="sng" kern="100" smtClean="0">
                <a:latin typeface="Calibri"/>
                <a:ea typeface="楷体" panose="02010609060101010101" pitchFamily="49" charset="-122"/>
                <a:cs typeface="Times New Roman" pitchFamily="18" charset="0"/>
              </a:rPr>
              <a:t>？</a:t>
            </a:r>
            <a:endParaRPr lang="en-US" altLang="zh-CN" sz="2800" u="sng" kern="100" smtClean="0">
              <a:latin typeface="Calibri"/>
              <a:ea typeface="楷体" panose="02010609060101010101" pitchFamily="49" charset="-122"/>
              <a:cs typeface="Times New Roman" pitchFamily="18" charset="0"/>
            </a:endParaRPr>
          </a:p>
          <a:p>
            <a:pPr indent="304800" algn="just">
              <a:lnSpc>
                <a:spcPct val="150000"/>
              </a:lnSpc>
              <a:spcAft>
                <a:spcPct val="0"/>
              </a:spcAft>
            </a:pPr>
            <a:r>
              <a:rPr lang="zh-CN" altLang="zh-CN" sz="2800" u="sng" kern="100" smtClean="0">
                <a:latin typeface="Calibri"/>
                <a:ea typeface="楷体" panose="02010609060101010101" pitchFamily="49" charset="-122"/>
                <a:cs typeface="Times New Roman" pitchFamily="18" charset="0"/>
              </a:rPr>
              <a:t>声音</a:t>
            </a:r>
            <a:r>
              <a:rPr lang="zh-CN" altLang="zh-CN" sz="2800" u="sng" kern="100">
                <a:latin typeface="Calibri"/>
                <a:ea typeface="楷体" panose="02010609060101010101" pitchFamily="49" charset="-122"/>
                <a:cs typeface="Times New Roman" pitchFamily="18" charset="0"/>
              </a:rPr>
              <a:t>不足听于耳与</a:t>
            </a:r>
            <a:r>
              <a:rPr lang="zh-CN" altLang="zh-CN" sz="2800" u="sng" kern="100" smtClean="0">
                <a:latin typeface="Calibri"/>
                <a:ea typeface="楷体" panose="02010609060101010101" pitchFamily="49" charset="-122"/>
                <a:cs typeface="Times New Roman" pitchFamily="18" charset="0"/>
              </a:rPr>
              <a:t>？便</a:t>
            </a:r>
            <a:r>
              <a:rPr lang="zh-CN" altLang="zh-CN" sz="2800" u="sng" kern="100">
                <a:latin typeface="Calibri"/>
                <a:ea typeface="楷体" panose="02010609060101010101" pitchFamily="49" charset="-122"/>
                <a:cs typeface="Times New Roman" pitchFamily="18" charset="0"/>
              </a:rPr>
              <a:t>嬖不足使令于前与？王之诸臣，皆足以供之</a:t>
            </a:r>
            <a:r>
              <a:rPr lang="zh-CN" altLang="zh-CN" sz="2800" u="sng" kern="100" smtClean="0">
                <a:latin typeface="Calibri"/>
                <a:ea typeface="楷体" panose="02010609060101010101" pitchFamily="49" charset="-122"/>
                <a:cs typeface="Times New Roman" pitchFamily="18" charset="0"/>
              </a:rPr>
              <a:t>，</a:t>
            </a:r>
            <a:endParaRPr lang="en-US" altLang="zh-CN" sz="2800" u="sng" kern="100" smtClean="0">
              <a:latin typeface="Calibri"/>
              <a:ea typeface="楷体" panose="02010609060101010101" pitchFamily="49" charset="-122"/>
              <a:cs typeface="Times New Roman" pitchFamily="18" charset="0"/>
            </a:endParaRPr>
          </a:p>
          <a:p>
            <a:pPr indent="304800" algn="just">
              <a:lnSpc>
                <a:spcPct val="150000"/>
              </a:lnSpc>
              <a:spcAft>
                <a:spcPct val="0"/>
              </a:spcAft>
            </a:pPr>
            <a:r>
              <a:rPr lang="zh-CN" altLang="zh-CN" sz="2800" u="sng" kern="100" smtClean="0">
                <a:latin typeface="Calibri"/>
                <a:ea typeface="楷体" panose="02010609060101010101" pitchFamily="49" charset="-122"/>
                <a:cs typeface="Times New Roman" pitchFamily="18" charset="0"/>
              </a:rPr>
              <a:t>而</a:t>
            </a:r>
            <a:r>
              <a:rPr lang="zh-CN" altLang="zh-CN" sz="2800" u="sng" kern="100">
                <a:latin typeface="Calibri"/>
                <a:ea typeface="楷体" panose="02010609060101010101" pitchFamily="49" charset="-122"/>
                <a:cs typeface="Times New Roman" pitchFamily="18" charset="0"/>
              </a:rPr>
              <a:t>王岂为是哉？</a:t>
            </a:r>
            <a:endParaRPr lang="zh-CN" altLang="zh-CN" sz="2800" kern="100">
              <a:effectLst/>
              <a:latin typeface="Calibri"/>
              <a:ea typeface="宋体" pitchFamily="2" charset="-122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2"/>
          <p:cNvSpPr txBox="1"/>
          <p:nvPr/>
        </p:nvSpPr>
        <p:spPr>
          <a:xfrm>
            <a:off x="1747319" y="642796"/>
            <a:ext cx="510909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kern="100">
                <a:solidFill>
                  <a:srgbClr val="C00000"/>
                </a:solidFill>
                <a:ea typeface="宋体" pitchFamily="2" charset="-122"/>
                <a:cs typeface="Times New Roman" pitchFamily="18" charset="0"/>
              </a:rPr>
              <a:t>不为</a:t>
            </a:r>
            <a:r>
              <a:rPr lang="zh-CN" altLang="en-US" sz="3200" kern="100" smtClean="0">
                <a:solidFill>
                  <a:srgbClr val="C00000"/>
                </a:solidFill>
                <a:ea typeface="宋体" pitchFamily="2" charset="-122"/>
                <a:cs typeface="Times New Roman" pitchFamily="18" charset="0"/>
              </a:rPr>
              <a:t>者与不能者之形</a:t>
            </a:r>
            <a:r>
              <a:rPr lang="zh-CN" altLang="en-US" sz="3200" kern="100" smtClean="0">
                <a:solidFill>
                  <a:srgbClr val="7030A0"/>
                </a:solidFill>
                <a:ea typeface="宋体" pitchFamily="2" charset="-122"/>
                <a:cs typeface="Times New Roman" pitchFamily="18" charset="0"/>
              </a:rPr>
              <a:t>何以异</a:t>
            </a:r>
            <a:endParaRPr lang="zh-CN" altLang="en-US">
              <a:solidFill>
                <a:srgbClr val="7030A0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398375" y="642795"/>
            <a:ext cx="162057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kern="100" smtClean="0">
                <a:solidFill>
                  <a:srgbClr val="7030A0"/>
                </a:solidFill>
                <a:ea typeface="宋体" pitchFamily="2" charset="-122"/>
                <a:cs typeface="Times New Roman" pitchFamily="18" charset="0"/>
              </a:rPr>
              <a:t>以何异</a:t>
            </a:r>
            <a:endParaRPr lang="zh-CN" altLang="en-US">
              <a:solidFill>
                <a:srgbClr val="7030A0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 flipH="1">
            <a:off x="9560911" y="642796"/>
            <a:ext cx="206373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kern="100" smtClean="0">
                <a:solidFill>
                  <a:srgbClr val="7030A0"/>
                </a:solidFill>
                <a:ea typeface="宋体" pitchFamily="2" charset="-122"/>
                <a:cs typeface="Times New Roman" pitchFamily="18" charset="0"/>
              </a:rPr>
              <a:t>宾前</a:t>
            </a:r>
            <a:endParaRPr lang="zh-CN" altLang="en-US">
              <a:solidFill>
                <a:srgbClr val="7030A0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747319" y="1475715"/>
            <a:ext cx="264687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kern="100" smtClean="0">
                <a:solidFill>
                  <a:srgbClr val="C00000"/>
                </a:solidFill>
                <a:ea typeface="宋体" pitchFamily="2" charset="-122"/>
                <a:cs typeface="Times New Roman" pitchFamily="18" charset="0"/>
              </a:rPr>
              <a:t>天下可</a:t>
            </a:r>
            <a:r>
              <a:rPr lang="zh-CN" altLang="en-US" sz="3200" kern="100" smtClean="0">
                <a:solidFill>
                  <a:srgbClr val="7030A0"/>
                </a:solidFill>
                <a:ea typeface="宋体" pitchFamily="2" charset="-122"/>
                <a:cs typeface="Times New Roman" pitchFamily="18" charset="0"/>
              </a:rPr>
              <a:t>运于掌</a:t>
            </a:r>
            <a:endParaRPr lang="zh-CN" altLang="en-US">
              <a:solidFill>
                <a:srgbClr val="7030A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5361597" y="1475714"/>
            <a:ext cx="141577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kern="100" smtClean="0">
                <a:solidFill>
                  <a:srgbClr val="7030A0"/>
                </a:solidFill>
                <a:ea typeface="宋体" pitchFamily="2" charset="-122"/>
                <a:cs typeface="Times New Roman" pitchFamily="18" charset="0"/>
              </a:rPr>
              <a:t>于掌运</a:t>
            </a:r>
            <a:endParaRPr lang="zh-CN" altLang="en-US">
              <a:solidFill>
                <a:srgbClr val="7030A0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7398375" y="1475713"/>
            <a:ext cx="10054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kern="100" smtClean="0">
                <a:solidFill>
                  <a:srgbClr val="7030A0"/>
                </a:solidFill>
                <a:ea typeface="宋体" pitchFamily="2" charset="-122"/>
                <a:cs typeface="Times New Roman" pitchFamily="18" charset="0"/>
              </a:rPr>
              <a:t>状后</a:t>
            </a:r>
            <a:endParaRPr lang="zh-CN" altLang="en-US">
              <a:solidFill>
                <a:srgbClr val="7030A0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747319" y="2308634"/>
            <a:ext cx="223651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kern="100">
                <a:solidFill>
                  <a:srgbClr val="C00000"/>
                </a:solidFill>
                <a:ea typeface="宋体" pitchFamily="2" charset="-122"/>
                <a:cs typeface="Times New Roman" pitchFamily="18" charset="0"/>
              </a:rPr>
              <a:t>构</a:t>
            </a:r>
            <a:r>
              <a:rPr lang="zh-CN" altLang="en-US" sz="3200" kern="100" smtClean="0">
                <a:solidFill>
                  <a:srgbClr val="C00000"/>
                </a:solidFill>
                <a:ea typeface="宋体" pitchFamily="2" charset="-122"/>
                <a:cs typeface="Times New Roman" pitchFamily="18" charset="0"/>
              </a:rPr>
              <a:t>怨</a:t>
            </a:r>
            <a:r>
              <a:rPr lang="zh-CN" altLang="en-US" sz="3200" kern="100" smtClean="0">
                <a:solidFill>
                  <a:srgbClr val="7030A0"/>
                </a:solidFill>
                <a:ea typeface="宋体" pitchFamily="2" charset="-122"/>
                <a:cs typeface="Times New Roman" pitchFamily="18" charset="0"/>
              </a:rPr>
              <a:t>于诸侯</a:t>
            </a:r>
            <a:endParaRPr lang="zh-CN" altLang="en-US">
              <a:solidFill>
                <a:srgbClr val="7030A0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361597" y="2308634"/>
            <a:ext cx="223651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kern="100" smtClean="0">
                <a:solidFill>
                  <a:srgbClr val="7030A0"/>
                </a:solidFill>
                <a:ea typeface="宋体" pitchFamily="2" charset="-122"/>
                <a:cs typeface="Times New Roman" pitchFamily="18" charset="0"/>
              </a:rPr>
              <a:t>于诸侯构怨</a:t>
            </a:r>
            <a:endParaRPr lang="zh-CN" altLang="en-US">
              <a:solidFill>
                <a:srgbClr val="7030A0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821049" y="3209041"/>
            <a:ext cx="264687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kern="100" smtClean="0">
                <a:solidFill>
                  <a:srgbClr val="C00000"/>
                </a:solidFill>
                <a:ea typeface="宋体" pitchFamily="2" charset="-122"/>
                <a:cs typeface="Times New Roman" pitchFamily="18" charset="0"/>
              </a:rPr>
              <a:t>吾何快</a:t>
            </a:r>
            <a:r>
              <a:rPr lang="zh-CN" altLang="en-US" sz="3200" kern="100" smtClean="0">
                <a:solidFill>
                  <a:srgbClr val="7030A0"/>
                </a:solidFill>
                <a:ea typeface="宋体" pitchFamily="2" charset="-122"/>
                <a:cs typeface="Times New Roman" pitchFamily="18" charset="0"/>
              </a:rPr>
              <a:t>于是？</a:t>
            </a:r>
            <a:endParaRPr lang="zh-CN" altLang="en-US">
              <a:solidFill>
                <a:srgbClr val="7030A0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8879706" y="2308634"/>
            <a:ext cx="10054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3200" kern="100">
                <a:solidFill>
                  <a:srgbClr val="7030A0"/>
                </a:solidFill>
                <a:ea typeface="宋体" pitchFamily="2" charset="-122"/>
                <a:cs typeface="Times New Roman" pitchFamily="18" charset="0"/>
              </a:rPr>
              <a:t>状后</a:t>
            </a:r>
            <a:endParaRPr lang="zh-CN" altLang="en-US">
              <a:solidFill>
                <a:srgbClr val="7030A0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5361597" y="3141551"/>
            <a:ext cx="264687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3200" kern="100" smtClean="0">
                <a:solidFill>
                  <a:srgbClr val="C00000"/>
                </a:solidFill>
                <a:ea typeface="宋体" pitchFamily="2" charset="-122"/>
                <a:cs typeface="Times New Roman" pitchFamily="18" charset="0"/>
              </a:rPr>
              <a:t>吾</a:t>
            </a:r>
            <a:r>
              <a:rPr lang="zh-CN" altLang="en-US" sz="3200" kern="100" smtClean="0">
                <a:solidFill>
                  <a:srgbClr val="7030A0"/>
                </a:solidFill>
                <a:ea typeface="宋体" pitchFamily="2" charset="-122"/>
                <a:cs typeface="Times New Roman" pitchFamily="18" charset="0"/>
              </a:rPr>
              <a:t>于是</a:t>
            </a:r>
            <a:r>
              <a:rPr lang="zh-CN" altLang="en-US" sz="3200" kern="100">
                <a:solidFill>
                  <a:srgbClr val="C00000"/>
                </a:solidFill>
                <a:ea typeface="宋体" pitchFamily="2" charset="-122"/>
                <a:cs typeface="Times New Roman" pitchFamily="18" charset="0"/>
              </a:rPr>
              <a:t>何快</a:t>
            </a:r>
            <a:r>
              <a:rPr lang="zh-CN" altLang="en-US" sz="3200" kern="100" smtClean="0">
                <a:solidFill>
                  <a:srgbClr val="7030A0"/>
                </a:solidFill>
                <a:ea typeface="宋体" pitchFamily="2" charset="-122"/>
                <a:cs typeface="Times New Roman" pitchFamily="18" charset="0"/>
              </a:rPr>
              <a:t>？</a:t>
            </a:r>
            <a:endParaRPr lang="zh-CN" altLang="en-US">
              <a:solidFill>
                <a:srgbClr val="7030A0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8879706" y="3055131"/>
            <a:ext cx="10054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3200" kern="100">
                <a:solidFill>
                  <a:srgbClr val="7030A0"/>
                </a:solidFill>
                <a:ea typeface="宋体" pitchFamily="2" charset="-122"/>
                <a:cs typeface="Times New Roman" pitchFamily="18" charset="0"/>
              </a:rPr>
              <a:t>状后</a:t>
            </a:r>
            <a:endParaRPr lang="zh-CN" altLang="en-US">
              <a:solidFill>
                <a:srgbClr val="7030A0"/>
              </a:solidFill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339913" y="4109448"/>
            <a:ext cx="891622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kern="100" smtClean="0">
                <a:solidFill>
                  <a:schemeClr val="bg2">
                    <a:lumMod val="10000"/>
                  </a:schemeClr>
                </a:solidFill>
                <a:ea typeface="宋体" pitchFamily="2" charset="-122"/>
                <a:cs typeface="Times New Roman" pitchFamily="18" charset="0"/>
              </a:rPr>
              <a:t>王曰</a:t>
            </a:r>
            <a:r>
              <a:rPr lang="zh-CN" altLang="en-US" sz="3200" kern="100" smtClean="0">
                <a:solidFill>
                  <a:schemeClr val="bg2">
                    <a:lumMod val="10000"/>
                  </a:schemeClr>
                </a:solidFill>
                <a:ea typeface="宋体" pitchFamily="2" charset="-122"/>
                <a:cs typeface="Times New Roman" pitchFamily="18" charset="0"/>
              </a:rPr>
              <a:t>：否 ，吾</a:t>
            </a:r>
            <a:r>
              <a:rPr lang="zh-CN" altLang="en-US" sz="3200" kern="100">
                <a:solidFill>
                  <a:schemeClr val="bg2">
                    <a:lumMod val="10000"/>
                  </a:schemeClr>
                </a:solidFill>
                <a:ea typeface="宋体" pitchFamily="2" charset="-122"/>
                <a:cs typeface="Times New Roman" pitchFamily="18" charset="0"/>
              </a:rPr>
              <a:t>何</a:t>
            </a:r>
            <a:r>
              <a:rPr lang="zh-CN" altLang="en-US" sz="3200" kern="100" smtClean="0">
                <a:solidFill>
                  <a:schemeClr val="bg2">
                    <a:lumMod val="10000"/>
                  </a:schemeClr>
                </a:solidFill>
                <a:ea typeface="宋体" pitchFamily="2" charset="-122"/>
                <a:cs typeface="Times New Roman" pitchFamily="18" charset="0"/>
              </a:rPr>
              <a:t>快于是？将以求吾所大欲也。”</a:t>
            </a:r>
            <a:endParaRPr lang="zh-CN" altLang="en-US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647731" y="5368705"/>
            <a:ext cx="634019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smtClean="0"/>
              <a:t>比较急切地否定自己并不想兴甲兵</a:t>
            </a:r>
            <a:endParaRPr lang="zh-CN" altLang="en-US" sz="3200"/>
          </a:p>
        </p:txBody>
      </p:sp>
    </p:spTree>
  </p:cSld>
  <p:clrMapOvr>
    <a:masterClrMapping/>
  </p:clrMapOvr>
  <p:transition/>
  <p:timing/>
</p:sld>
</file>

<file path=ppt/slides/slide6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 flipH="1">
            <a:off x="1983161" y="669956"/>
            <a:ext cx="238060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kern="100" smtClean="0">
                <a:solidFill>
                  <a:srgbClr val="C00000"/>
                </a:solidFill>
                <a:ea typeface="宋体" pitchFamily="2" charset="-122"/>
                <a:cs typeface="Times New Roman" pitchFamily="18" charset="0"/>
              </a:rPr>
              <a:t>王</a:t>
            </a:r>
            <a:r>
              <a:rPr lang="zh-CN" altLang="en-US" sz="3200" b="1" kern="100" smtClean="0">
                <a:solidFill>
                  <a:schemeClr val="bg2">
                    <a:lumMod val="10000"/>
                  </a:schemeClr>
                </a:solidFill>
                <a:ea typeface="宋体" pitchFamily="2" charset="-122"/>
                <a:cs typeface="Times New Roman" pitchFamily="18" charset="0"/>
              </a:rPr>
              <a:t>之</a:t>
            </a:r>
            <a:r>
              <a:rPr lang="zh-CN" altLang="en-US" sz="3200" kern="100" smtClean="0">
                <a:solidFill>
                  <a:srgbClr val="C00000"/>
                </a:solidFill>
                <a:ea typeface="宋体" pitchFamily="2" charset="-122"/>
                <a:cs typeface="Times New Roman" pitchFamily="18" charset="0"/>
              </a:rPr>
              <a:t>所大欲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5585987" y="669955"/>
            <a:ext cx="10054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kern="100">
                <a:solidFill>
                  <a:schemeClr val="bg2">
                    <a:lumMod val="10000"/>
                  </a:schemeClr>
                </a:solidFill>
                <a:ea typeface="宋体" pitchFamily="2" charset="-122"/>
                <a:cs typeface="Times New Roman" pitchFamily="18" charset="0"/>
              </a:rPr>
              <a:t>取独</a:t>
            </a:r>
            <a:endParaRPr lang="zh-CN" altLang="en-US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716892" y="1638678"/>
            <a:ext cx="264687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kern="100" smtClean="0">
                <a:solidFill>
                  <a:schemeClr val="bg2">
                    <a:lumMod val="10000"/>
                  </a:schemeClr>
                </a:solidFill>
                <a:ea typeface="宋体" pitchFamily="2" charset="-122"/>
                <a:cs typeface="Times New Roman" pitchFamily="18" charset="0"/>
              </a:rPr>
              <a:t>王笑而不言。</a:t>
            </a:r>
            <a:endParaRPr lang="zh-CN" altLang="en-US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1223539" y="2412335"/>
            <a:ext cx="10238700" cy="18158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smtClean="0"/>
              <a:t>“笑而不言”透露出齐宣王不可言说的心思。此时他的心进一步</a:t>
            </a:r>
            <a:endParaRPr lang="en-US" altLang="zh-CN" sz="2800" smtClean="0"/>
          </a:p>
          <a:p>
            <a:r>
              <a:rPr lang="zh-CN" altLang="en-US" sz="2800" smtClean="0"/>
              <a:t>被打动，但其霸业之心尚未完全消除，承上句“否，</a:t>
            </a:r>
            <a:r>
              <a:rPr lang="en-US" altLang="zh-CN" sz="2800" smtClean="0"/>
              <a:t>……</a:t>
            </a:r>
            <a:r>
              <a:rPr lang="zh-CN" altLang="en-US" sz="2800" smtClean="0"/>
              <a:t>”，但</a:t>
            </a:r>
            <a:endParaRPr lang="en-US" altLang="zh-CN" sz="2800" smtClean="0"/>
          </a:p>
          <a:p>
            <a:r>
              <a:rPr lang="zh-CN" altLang="en-US" sz="2800" smtClean="0"/>
              <a:t>现在已经不好意思说出口了，只能“笑而不言”，这个表情耐人</a:t>
            </a:r>
            <a:endParaRPr lang="en-US" altLang="zh-CN" sz="2800" smtClean="0"/>
          </a:p>
          <a:p>
            <a:r>
              <a:rPr lang="zh-CN" altLang="en-US" sz="2800" smtClean="0"/>
              <a:t>寻味。</a:t>
            </a:r>
            <a:endParaRPr lang="zh-CN" altLang="en-US" sz="2800"/>
          </a:p>
        </p:txBody>
      </p:sp>
    </p:spTree>
  </p:cSld>
  <p:clrMapOvr>
    <a:masterClrMapping/>
  </p:clrMapOvr>
  <p:transition/>
  <p:timing/>
</p:sld>
</file>

<file path=ppt/slides/slide6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1226597" y="327680"/>
            <a:ext cx="10823565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indent="304800" algn="just">
              <a:lnSpc>
                <a:spcPct val="150000"/>
              </a:lnSpc>
            </a:pPr>
            <a:r>
              <a:rPr lang="en-US" altLang="zh-CN" sz="2800" u="sng" kern="100">
                <a:solidFill>
                  <a:prstClr val="black"/>
                </a:solidFill>
                <a:latin typeface="楷体" panose="02010609060101010101" pitchFamily="49" charset="-122"/>
                <a:ea typeface="宋体" pitchFamily="2" charset="-122"/>
                <a:cs typeface="Times New Roman" pitchFamily="18" charset="0"/>
              </a:rPr>
              <a:t>B.</a:t>
            </a:r>
            <a:r>
              <a:rPr lang="zh-CN" altLang="zh-CN" sz="2800" u="sng" kern="100">
                <a:solidFill>
                  <a:prstClr val="black"/>
                </a:solidFill>
                <a:latin typeface="Calibri"/>
                <a:ea typeface="楷体" panose="02010609060101010101" pitchFamily="49" charset="-122"/>
                <a:cs typeface="Times New Roman" pitchFamily="18" charset="0"/>
              </a:rPr>
              <a:t>为肥甘不足于口与？轻暖不足于体与？抑为采色不足视于目与？</a:t>
            </a:r>
            <a:endParaRPr lang="en-US" altLang="zh-CN" sz="2800" u="sng" kern="100">
              <a:solidFill>
                <a:prstClr val="black"/>
              </a:solidFill>
              <a:latin typeface="Calibri"/>
              <a:ea typeface="楷体" panose="02010609060101010101" pitchFamily="49" charset="-122"/>
              <a:cs typeface="Times New Roman" pitchFamily="18" charset="0"/>
            </a:endParaRPr>
          </a:p>
          <a:p>
            <a:pPr lvl="0" indent="304800" algn="just">
              <a:lnSpc>
                <a:spcPct val="150000"/>
              </a:lnSpc>
            </a:pPr>
            <a:r>
              <a:rPr lang="zh-CN" altLang="zh-CN" sz="2800" u="sng" kern="100">
                <a:solidFill>
                  <a:prstClr val="black"/>
                </a:solidFill>
                <a:latin typeface="Calibri"/>
                <a:ea typeface="楷体" panose="02010609060101010101" pitchFamily="49" charset="-122"/>
                <a:cs typeface="Times New Roman" pitchFamily="18" charset="0"/>
              </a:rPr>
              <a:t>声音不足听于耳与？便嬖不足使令于前与？王之诸臣，皆足以供之，</a:t>
            </a:r>
            <a:endParaRPr lang="en-US" altLang="zh-CN" sz="2800" u="sng" kern="100">
              <a:solidFill>
                <a:prstClr val="black"/>
              </a:solidFill>
              <a:latin typeface="Calibri"/>
              <a:ea typeface="楷体" panose="02010609060101010101" pitchFamily="49" charset="-122"/>
              <a:cs typeface="Times New Roman" pitchFamily="18" charset="0"/>
            </a:endParaRPr>
          </a:p>
          <a:p>
            <a:pPr lvl="0" indent="304800" algn="just">
              <a:lnSpc>
                <a:spcPct val="150000"/>
              </a:lnSpc>
            </a:pPr>
            <a:r>
              <a:rPr lang="zh-CN" altLang="zh-CN" sz="2800" u="sng" kern="100">
                <a:solidFill>
                  <a:prstClr val="black"/>
                </a:solidFill>
                <a:latin typeface="Calibri"/>
                <a:ea typeface="楷体" panose="02010609060101010101" pitchFamily="49" charset="-122"/>
                <a:cs typeface="Times New Roman" pitchFamily="18" charset="0"/>
              </a:rPr>
              <a:t>而王岂为是哉？</a:t>
            </a:r>
            <a:endParaRPr lang="zh-CN" altLang="zh-CN" sz="2800" kern="100">
              <a:solidFill>
                <a:prstClr val="black"/>
              </a:solidFill>
              <a:latin typeface="Calibri"/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336894" y="2500337"/>
            <a:ext cx="10025203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304800" algn="just">
              <a:lnSpc>
                <a:spcPct val="150000"/>
              </a:lnSpc>
            </a:pPr>
            <a:r>
              <a:rPr lang="zh-CN" altLang="en-US" sz="2800" kern="100" smtClean="0">
                <a:solidFill>
                  <a:srgbClr val="C00000"/>
                </a:solidFill>
                <a:latin typeface="Calibri"/>
                <a:ea typeface="宋体" pitchFamily="2" charset="-122"/>
                <a:cs typeface="Times New Roman" pitchFamily="18" charset="0"/>
              </a:rPr>
              <a:t>连用五个反问句构成排比句，以反问句暗示齐宣王之“所大欲”并非这些口腹声色的享受，“逼着”齐宣否定回答，自然</a:t>
            </a:r>
            <a:endParaRPr lang="en-US" altLang="zh-CN" sz="2800" kern="100" smtClean="0">
              <a:solidFill>
                <a:srgbClr val="C00000"/>
              </a:solidFill>
              <a:latin typeface="Calibri"/>
              <a:ea typeface="宋体" pitchFamily="2" charset="-122"/>
              <a:cs typeface="Times New Roman" pitchFamily="18" charset="0"/>
            </a:endParaRPr>
          </a:p>
          <a:p>
            <a:pPr lvl="0" indent="304800" algn="just">
              <a:lnSpc>
                <a:spcPct val="150000"/>
              </a:lnSpc>
            </a:pPr>
            <a:r>
              <a:rPr lang="zh-CN" altLang="en-US" sz="2800" kern="100" smtClean="0">
                <a:solidFill>
                  <a:srgbClr val="C00000"/>
                </a:solidFill>
                <a:latin typeface="Calibri"/>
                <a:ea typeface="宋体" pitchFamily="2" charset="-122"/>
                <a:cs typeface="Times New Roman" pitchFamily="18" charset="0"/>
              </a:rPr>
              <a:t>引出下文孟子从反面分析实行“霸道”的后果，一气呵成。</a:t>
            </a:r>
            <a:endParaRPr lang="en-US" altLang="zh-CN" sz="2800" kern="100" smtClean="0">
              <a:solidFill>
                <a:srgbClr val="C00000"/>
              </a:solidFill>
              <a:latin typeface="Calibri"/>
              <a:ea typeface="宋体" pitchFamily="2" charset="-122"/>
              <a:cs typeface="Times New Roman" pitchFamily="18" charset="0"/>
            </a:endParaRPr>
          </a:p>
          <a:p>
            <a:pPr lvl="0" indent="304800" algn="just">
              <a:lnSpc>
                <a:spcPct val="150000"/>
              </a:lnSpc>
            </a:pPr>
            <a:r>
              <a:rPr lang="zh-CN" altLang="en-US" sz="2800" kern="100">
                <a:solidFill>
                  <a:srgbClr val="C00000"/>
                </a:solidFill>
                <a:latin typeface="Calibri"/>
                <a:ea typeface="宋体" pitchFamily="2" charset="-122"/>
                <a:cs typeface="Times New Roman" pitchFamily="18" charset="0"/>
              </a:rPr>
              <a:t>整</a:t>
            </a:r>
            <a:r>
              <a:rPr lang="zh-CN" altLang="en-US" sz="2800" kern="100" smtClean="0">
                <a:solidFill>
                  <a:srgbClr val="C00000"/>
                </a:solidFill>
                <a:latin typeface="Calibri"/>
                <a:ea typeface="宋体" pitchFamily="2" charset="-122"/>
                <a:cs typeface="Times New Roman" pitchFamily="18" charset="0"/>
              </a:rPr>
              <a:t>散结合，</a:t>
            </a:r>
            <a:r>
              <a:rPr lang="zh-CN" altLang="zh-CN" sz="2800" kern="100">
                <a:solidFill>
                  <a:srgbClr val="C00000"/>
                </a:solidFill>
                <a:latin typeface="Calibri"/>
                <a:ea typeface="宋体" pitchFamily="2" charset="-122"/>
                <a:cs typeface="Times New Roman" pitchFamily="18" charset="0"/>
              </a:rPr>
              <a:t>节奏</a:t>
            </a:r>
            <a:r>
              <a:rPr lang="zh-CN" altLang="zh-CN" sz="2800" kern="100" smtClean="0">
                <a:solidFill>
                  <a:srgbClr val="C00000"/>
                </a:solidFill>
                <a:latin typeface="Calibri"/>
                <a:ea typeface="宋体" pitchFamily="2" charset="-122"/>
                <a:cs typeface="Times New Roman" pitchFamily="18" charset="0"/>
              </a:rPr>
              <a:t>铿锵</a:t>
            </a:r>
            <a:r>
              <a:rPr lang="zh-CN" altLang="en-US" sz="2800" kern="100" smtClean="0">
                <a:solidFill>
                  <a:srgbClr val="C00000"/>
                </a:solidFill>
                <a:latin typeface="Calibri"/>
                <a:ea typeface="宋体" pitchFamily="2" charset="-122"/>
                <a:cs typeface="Times New Roman" pitchFamily="18" charset="0"/>
              </a:rPr>
              <a:t>，充分体现孟子散文说理的气势与力量</a:t>
            </a:r>
            <a:r>
              <a:rPr lang="zh-CN" altLang="en-US" sz="2800" kern="100" smtClean="0">
                <a:solidFill>
                  <a:schemeClr val="bg2">
                    <a:lumMod val="10000"/>
                  </a:schemeClr>
                </a:solidFill>
                <a:latin typeface="Calibri"/>
                <a:ea typeface="宋体" pitchFamily="2" charset="-122"/>
                <a:cs typeface="Times New Roman" pitchFamily="18" charset="0"/>
              </a:rPr>
              <a:t>。</a:t>
            </a:r>
            <a:endParaRPr lang="zh-CN" altLang="zh-CN" sz="2800" kern="100">
              <a:solidFill>
                <a:schemeClr val="bg2">
                  <a:lumMod val="10000"/>
                </a:schemeClr>
              </a:solidFill>
              <a:latin typeface="Calibri"/>
              <a:ea typeface="宋体" pitchFamily="2" charset="-122"/>
              <a:cs typeface="Times New Roman" pitchFamily="18" charset="0"/>
            </a:endParaRPr>
          </a:p>
        </p:txBody>
      </p:sp>
    </p:spTree>
  </p:cSld>
  <p:clrMapOvr>
    <a:masterClrMapping/>
  </p:clrMapOvr>
  <p:transition/>
  <p:timing/>
</p:sld>
</file>

<file path=ppt/slides/slide6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927378" y="1312753"/>
            <a:ext cx="11264622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>
                <a:solidFill>
                  <a:srgbClr val="0F0F0F"/>
                </a:solidFill>
                <a:latin typeface="Adobe 楷体 Std R" panose="02020400000000000000" pitchFamily="18" charset="-122"/>
                <a:ea typeface="Adobe 楷体 Std R" panose="02020400000000000000" pitchFamily="18" charset="-122"/>
              </a:rPr>
              <a:t>“殆有甚焉。缘木求鱼，虽不得鱼，无后灾；以若所为</a:t>
            </a:r>
            <a:r>
              <a:rPr lang="zh-CN" altLang="en-US" sz="3200" smtClean="0">
                <a:solidFill>
                  <a:srgbClr val="0F0F0F"/>
                </a:solidFill>
                <a:latin typeface="Adobe 楷体 Std R" panose="02020400000000000000" pitchFamily="18" charset="-122"/>
                <a:ea typeface="Adobe 楷体 Std R" panose="02020400000000000000" pitchFamily="18" charset="-122"/>
              </a:rPr>
              <a:t>，</a:t>
            </a:r>
            <a:endParaRPr lang="en-US" altLang="zh-CN" sz="3200" smtClean="0">
              <a:solidFill>
                <a:srgbClr val="0F0F0F"/>
              </a:solidFill>
              <a:latin typeface="Adobe 楷体 Std R" panose="02020400000000000000" pitchFamily="18" charset="-122"/>
              <a:ea typeface="Adobe 楷体 Std R" panose="02020400000000000000" pitchFamily="18" charset="-122"/>
            </a:endParaRPr>
          </a:p>
          <a:p>
            <a:r>
              <a:rPr lang="zh-CN" altLang="en-US" sz="3200" smtClean="0">
                <a:solidFill>
                  <a:srgbClr val="0F0F0F"/>
                </a:solidFill>
                <a:latin typeface="Adobe 楷体 Std R" panose="02020400000000000000" pitchFamily="18" charset="-122"/>
                <a:ea typeface="Adobe 楷体 Std R" panose="02020400000000000000" pitchFamily="18" charset="-122"/>
              </a:rPr>
              <a:t>求</a:t>
            </a:r>
            <a:r>
              <a:rPr lang="zh-CN" altLang="en-US" sz="3200">
                <a:solidFill>
                  <a:srgbClr val="0F0F0F"/>
                </a:solidFill>
                <a:latin typeface="Adobe 楷体 Std R" panose="02020400000000000000" pitchFamily="18" charset="-122"/>
                <a:ea typeface="Adobe 楷体 Std R" panose="02020400000000000000" pitchFamily="18" charset="-122"/>
              </a:rPr>
              <a:t>若所欲，尽心力而为之，后必有灾。</a:t>
            </a:r>
            <a:r>
              <a:rPr lang="zh-CN" altLang="en-US" sz="3200" smtClean="0">
                <a:solidFill>
                  <a:srgbClr val="0F0F0F"/>
                </a:solidFill>
                <a:latin typeface="Adobe 楷体 Std R" panose="02020400000000000000" pitchFamily="18" charset="-122"/>
                <a:ea typeface="Adobe 楷体 Std R" panose="02020400000000000000" pitchFamily="18" charset="-122"/>
              </a:rPr>
              <a:t>”（从句式角度赏析）</a:t>
            </a:r>
            <a:endParaRPr lang="zh-CN" altLang="en-US" sz="3200">
              <a:latin typeface="Adobe 楷体 Std R" panose="02020400000000000000" pitchFamily="18" charset="-122"/>
              <a:ea typeface="Adobe 楷体 Std R" panose="02020400000000000000" pitchFamily="18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656785" y="2797521"/>
            <a:ext cx="10443885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smtClean="0">
                <a:solidFill>
                  <a:srgbClr val="C00000"/>
                </a:solidFill>
                <a:latin typeface="Adobe 楷体 Std R" panose="02020400000000000000" pitchFamily="18" charset="-122"/>
                <a:ea typeface="Adobe 楷体 Std R" panose="02020400000000000000" pitchFamily="18" charset="-122"/>
              </a:rPr>
              <a:t>缘木求鱼固然一场空，，而“霸道”的后果就是一个字</a:t>
            </a:r>
            <a:r>
              <a:rPr lang="en-US" altLang="zh-CN" sz="3200" smtClean="0">
                <a:solidFill>
                  <a:srgbClr val="C00000"/>
                </a:solidFill>
                <a:latin typeface="Adobe 楷体 Std R" panose="02020400000000000000" pitchFamily="18" charset="-122"/>
                <a:ea typeface="Adobe 楷体 Std R" panose="02020400000000000000" pitchFamily="18" charset="-122"/>
              </a:rPr>
              <a:t>—</a:t>
            </a:r>
          </a:p>
          <a:p>
            <a:r>
              <a:rPr lang="zh-CN" altLang="en-US" sz="3200" smtClean="0">
                <a:solidFill>
                  <a:srgbClr val="C00000"/>
                </a:solidFill>
                <a:latin typeface="Adobe 楷体 Std R" panose="02020400000000000000" pitchFamily="18" charset="-122"/>
                <a:ea typeface="Adobe 楷体 Std R" panose="02020400000000000000" pitchFamily="18" charset="-122"/>
              </a:rPr>
              <a:t>灾，指出</a:t>
            </a:r>
            <a:r>
              <a:rPr lang="zh-CN" altLang="en-US" sz="3200">
                <a:solidFill>
                  <a:srgbClr val="C00000"/>
                </a:solidFill>
                <a:latin typeface="Adobe 楷体 Std R" panose="02020400000000000000" pitchFamily="18" charset="-122"/>
                <a:ea typeface="Adobe 楷体 Std R" panose="02020400000000000000" pitchFamily="18" charset="-122"/>
              </a:rPr>
              <a:t>“霸道”的严重后果。</a:t>
            </a:r>
            <a:r>
              <a:rPr lang="zh-CN" altLang="en-US" sz="3200" smtClean="0">
                <a:solidFill>
                  <a:srgbClr val="C00000"/>
                </a:solidFill>
                <a:latin typeface="Adobe 楷体 Std R" panose="02020400000000000000" pitchFamily="18" charset="-122"/>
                <a:ea typeface="Adobe 楷体 Std R" panose="02020400000000000000" pitchFamily="18" charset="-122"/>
              </a:rPr>
              <a:t>全部用短句进行对比，</a:t>
            </a:r>
            <a:endParaRPr lang="en-US" altLang="zh-CN" sz="3200" smtClean="0">
              <a:solidFill>
                <a:srgbClr val="C00000"/>
              </a:solidFill>
              <a:latin typeface="Adobe 楷体 Std R" panose="02020400000000000000" pitchFamily="18" charset="-122"/>
              <a:ea typeface="Adobe 楷体 Std R" panose="02020400000000000000" pitchFamily="18" charset="-122"/>
            </a:endParaRPr>
          </a:p>
          <a:p>
            <a:r>
              <a:rPr lang="zh-CN" altLang="en-US" sz="3200" smtClean="0">
                <a:solidFill>
                  <a:srgbClr val="C00000"/>
                </a:solidFill>
                <a:latin typeface="Adobe 楷体 Std R" panose="02020400000000000000" pitchFamily="18" charset="-122"/>
                <a:ea typeface="Adobe 楷体 Std R" panose="02020400000000000000" pitchFamily="18" charset="-122"/>
              </a:rPr>
              <a:t>铿锵有力，不容分说，体现了孟子说理的气势。</a:t>
            </a:r>
            <a:endParaRPr lang="zh-CN" altLang="en-US" sz="3200">
              <a:solidFill>
                <a:srgbClr val="C00000"/>
              </a:solidFill>
              <a:latin typeface="Adobe 楷体 Std R" panose="02020400000000000000" pitchFamily="18" charset="-122"/>
              <a:ea typeface="Adobe 楷体 Std R" panose="02020400000000000000" pitchFamily="18" charset="-122"/>
            </a:endParaRPr>
          </a:p>
        </p:txBody>
      </p:sp>
    </p:spTree>
  </p:cSld>
  <p:clrMapOvr>
    <a:masterClrMapping/>
  </p:clrMapOvr>
  <p:transition/>
  <p:timing/>
</p:sld>
</file>

<file path=ppt/slides/slide6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1604588" y="740999"/>
            <a:ext cx="10956846" cy="224676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solidFill>
                  <a:srgbClr val="0F0F0F"/>
                </a:solidFill>
                <a:latin typeface="Adobe 楷体 Std R" panose="02020400000000000000" pitchFamily="18" charset="-122"/>
                <a:ea typeface="Adobe 楷体 Std R" panose="02020400000000000000" pitchFamily="18" charset="-122"/>
              </a:rPr>
              <a:t>“然则小固不可以敌大，寡固不可以敌众，弱固不可以敌强</a:t>
            </a:r>
            <a:r>
              <a:rPr lang="zh-CN" altLang="en-US" sz="2800" smtClean="0">
                <a:solidFill>
                  <a:srgbClr val="0F0F0F"/>
                </a:solidFill>
                <a:latin typeface="Adobe 楷体 Std R" panose="02020400000000000000" pitchFamily="18" charset="-122"/>
                <a:ea typeface="Adobe 楷体 Std R" panose="02020400000000000000" pitchFamily="18" charset="-122"/>
              </a:rPr>
              <a:t>。</a:t>
            </a:r>
            <a:endParaRPr lang="en-US" altLang="zh-CN" sz="2800" smtClean="0">
              <a:solidFill>
                <a:srgbClr val="0F0F0F"/>
              </a:solidFill>
              <a:latin typeface="Adobe 楷体 Std R" panose="02020400000000000000" pitchFamily="18" charset="-122"/>
              <a:ea typeface="Adobe 楷体 Std R" panose="02020400000000000000" pitchFamily="18" charset="-122"/>
            </a:endParaRPr>
          </a:p>
          <a:p>
            <a:r>
              <a:rPr lang="zh-CN" altLang="en-US" sz="2800" smtClean="0">
                <a:solidFill>
                  <a:srgbClr val="0F0F0F"/>
                </a:solidFill>
                <a:latin typeface="Adobe 楷体 Std R" panose="02020400000000000000" pitchFamily="18" charset="-122"/>
                <a:ea typeface="Adobe 楷体 Std R" panose="02020400000000000000" pitchFamily="18" charset="-122"/>
              </a:rPr>
              <a:t>海内</a:t>
            </a:r>
            <a:r>
              <a:rPr lang="zh-CN" altLang="en-US" sz="2800">
                <a:solidFill>
                  <a:srgbClr val="0F0F0F"/>
                </a:solidFill>
                <a:latin typeface="Adobe 楷体 Std R" panose="02020400000000000000" pitchFamily="18" charset="-122"/>
                <a:ea typeface="Adobe 楷体 Std R" panose="02020400000000000000" pitchFamily="18" charset="-122"/>
              </a:rPr>
              <a:t>之地，方千里者九，齐集有其一</a:t>
            </a:r>
            <a:r>
              <a:rPr lang="zh-CN" altLang="en-US" sz="2800" smtClean="0">
                <a:solidFill>
                  <a:srgbClr val="0F0F0F"/>
                </a:solidFill>
                <a:latin typeface="Adobe 楷体 Std R" panose="02020400000000000000" pitchFamily="18" charset="-122"/>
                <a:ea typeface="Adobe 楷体 Std R" panose="02020400000000000000" pitchFamily="18" charset="-122"/>
              </a:rPr>
              <a:t>；以</a:t>
            </a:r>
            <a:r>
              <a:rPr lang="zh-CN" altLang="en-US" sz="2800">
                <a:solidFill>
                  <a:srgbClr val="0F0F0F"/>
                </a:solidFill>
                <a:latin typeface="Adobe 楷体 Std R" panose="02020400000000000000" pitchFamily="18" charset="-122"/>
                <a:ea typeface="Adobe 楷体 Std R" panose="02020400000000000000" pitchFamily="18" charset="-122"/>
              </a:rPr>
              <a:t>一服八，何以异于</a:t>
            </a:r>
            <a:r>
              <a:rPr lang="zh-CN" altLang="en-US" sz="2800" smtClean="0">
                <a:solidFill>
                  <a:srgbClr val="0F0F0F"/>
                </a:solidFill>
                <a:latin typeface="Adobe 楷体 Std R" panose="02020400000000000000" pitchFamily="18" charset="-122"/>
                <a:ea typeface="Adobe 楷体 Std R" panose="02020400000000000000" pitchFamily="18" charset="-122"/>
              </a:rPr>
              <a:t>邹</a:t>
            </a:r>
            <a:endParaRPr lang="en-US" altLang="zh-CN" sz="2800" smtClean="0">
              <a:solidFill>
                <a:srgbClr val="0F0F0F"/>
              </a:solidFill>
              <a:latin typeface="Adobe 楷体 Std R" panose="02020400000000000000" pitchFamily="18" charset="-122"/>
              <a:ea typeface="Adobe 楷体 Std R" panose="02020400000000000000" pitchFamily="18" charset="-122"/>
            </a:endParaRPr>
          </a:p>
          <a:p>
            <a:r>
              <a:rPr lang="zh-CN" altLang="en-US" sz="2800" smtClean="0">
                <a:solidFill>
                  <a:srgbClr val="0F0F0F"/>
                </a:solidFill>
                <a:latin typeface="Adobe 楷体 Std R" panose="02020400000000000000" pitchFamily="18" charset="-122"/>
                <a:ea typeface="Adobe 楷体 Std R" panose="02020400000000000000" pitchFamily="18" charset="-122"/>
              </a:rPr>
              <a:t>敌</a:t>
            </a:r>
            <a:r>
              <a:rPr lang="zh-CN" altLang="en-US" sz="2800">
                <a:solidFill>
                  <a:srgbClr val="0F0F0F"/>
                </a:solidFill>
                <a:latin typeface="Adobe 楷体 Std R" panose="02020400000000000000" pitchFamily="18" charset="-122"/>
                <a:ea typeface="Adobe 楷体 Std R" panose="02020400000000000000" pitchFamily="18" charset="-122"/>
              </a:rPr>
              <a:t>楚哉？盖亦反其本矣。今王发政施仁，使天下仕者皆欲立于</a:t>
            </a:r>
            <a:r>
              <a:rPr lang="zh-CN" altLang="en-US" sz="2800" smtClean="0">
                <a:solidFill>
                  <a:srgbClr val="0F0F0F"/>
                </a:solidFill>
                <a:latin typeface="Adobe 楷体 Std R" panose="02020400000000000000" pitchFamily="18" charset="-122"/>
                <a:ea typeface="Adobe 楷体 Std R" panose="02020400000000000000" pitchFamily="18" charset="-122"/>
              </a:rPr>
              <a:t>王</a:t>
            </a:r>
            <a:endParaRPr lang="en-US" altLang="zh-CN" sz="2800" smtClean="0">
              <a:solidFill>
                <a:srgbClr val="0F0F0F"/>
              </a:solidFill>
              <a:latin typeface="Adobe 楷体 Std R" panose="02020400000000000000" pitchFamily="18" charset="-122"/>
              <a:ea typeface="Adobe 楷体 Std R" panose="02020400000000000000" pitchFamily="18" charset="-122"/>
            </a:endParaRPr>
          </a:p>
          <a:p>
            <a:r>
              <a:rPr lang="zh-CN" altLang="en-US" sz="2800" smtClean="0">
                <a:solidFill>
                  <a:srgbClr val="0F0F0F"/>
                </a:solidFill>
                <a:latin typeface="Adobe 楷体 Std R" panose="02020400000000000000" pitchFamily="18" charset="-122"/>
                <a:ea typeface="Adobe 楷体 Std R" panose="02020400000000000000" pitchFamily="18" charset="-122"/>
              </a:rPr>
              <a:t>之</a:t>
            </a:r>
            <a:r>
              <a:rPr lang="zh-CN" altLang="en-US" sz="2800">
                <a:solidFill>
                  <a:srgbClr val="0F0F0F"/>
                </a:solidFill>
                <a:latin typeface="Adobe 楷体 Std R" panose="02020400000000000000" pitchFamily="18" charset="-122"/>
                <a:ea typeface="Adobe 楷体 Std R" panose="02020400000000000000" pitchFamily="18" charset="-122"/>
              </a:rPr>
              <a:t>朝，耕者皆欲耕于王之野，商贾皆欲藏于王之市，行旅皆欲</a:t>
            </a:r>
            <a:r>
              <a:rPr lang="zh-CN" altLang="en-US" sz="2800" smtClean="0">
                <a:solidFill>
                  <a:srgbClr val="0F0F0F"/>
                </a:solidFill>
                <a:latin typeface="Adobe 楷体 Std R" panose="02020400000000000000" pitchFamily="18" charset="-122"/>
                <a:ea typeface="Adobe 楷体 Std R" panose="02020400000000000000" pitchFamily="18" charset="-122"/>
              </a:rPr>
              <a:t>出于</a:t>
            </a:r>
            <a:endParaRPr lang="en-US" altLang="zh-CN" sz="2800" smtClean="0">
              <a:solidFill>
                <a:srgbClr val="0F0F0F"/>
              </a:solidFill>
              <a:latin typeface="Adobe 楷体 Std R" panose="02020400000000000000" pitchFamily="18" charset="-122"/>
              <a:ea typeface="Adobe 楷体 Std R" panose="02020400000000000000" pitchFamily="18" charset="-122"/>
            </a:endParaRPr>
          </a:p>
          <a:p>
            <a:r>
              <a:rPr lang="zh-CN" altLang="en-US" sz="2800" smtClean="0">
                <a:solidFill>
                  <a:srgbClr val="0F0F0F"/>
                </a:solidFill>
                <a:latin typeface="Adobe 楷体 Std R" panose="02020400000000000000" pitchFamily="18" charset="-122"/>
                <a:ea typeface="Adobe 楷体 Std R" panose="02020400000000000000" pitchFamily="18" charset="-122"/>
              </a:rPr>
              <a:t>王</a:t>
            </a:r>
            <a:r>
              <a:rPr lang="zh-CN" altLang="en-US" sz="2800">
                <a:solidFill>
                  <a:srgbClr val="0F0F0F"/>
                </a:solidFill>
                <a:latin typeface="Adobe 楷体 Std R" panose="02020400000000000000" pitchFamily="18" charset="-122"/>
                <a:ea typeface="Adobe 楷体 Std R" panose="02020400000000000000" pitchFamily="18" charset="-122"/>
              </a:rPr>
              <a:t>之涂，天下之欲疾其君者，皆欲赴愬于王；其若是，孰能</a:t>
            </a:r>
            <a:r>
              <a:rPr lang="zh-CN" altLang="en-US" sz="2800" smtClean="0">
                <a:solidFill>
                  <a:srgbClr val="0F0F0F"/>
                </a:solidFill>
                <a:latin typeface="Adobe 楷体 Std R" panose="02020400000000000000" pitchFamily="18" charset="-122"/>
                <a:ea typeface="Adobe 楷体 Std R" panose="02020400000000000000" pitchFamily="18" charset="-122"/>
              </a:rPr>
              <a:t>御之？</a:t>
            </a:r>
            <a:r>
              <a:rPr lang="zh-CN" altLang="en-US" sz="2800">
                <a:solidFill>
                  <a:srgbClr val="0F0F0F"/>
                </a:solidFill>
                <a:latin typeface="Adobe 楷体 Std R" panose="02020400000000000000" pitchFamily="18" charset="-122"/>
                <a:ea typeface="Adobe 楷体 Std R" panose="02020400000000000000" pitchFamily="18" charset="-122"/>
              </a:rPr>
              <a:t>”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2009869" y="3223034"/>
            <a:ext cx="413446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smtClean="0">
                <a:latin typeface="Adobe 楷体 Std R" panose="02020400000000000000" pitchFamily="18" charset="-122"/>
                <a:ea typeface="Adobe 楷体 Std R" panose="02020400000000000000" pitchFamily="18" charset="-122"/>
              </a:rPr>
              <a:t>本段用了什么说理方式？</a:t>
            </a:r>
            <a:endParaRPr lang="zh-CN" altLang="en-US" sz="2800">
              <a:latin typeface="Adobe 楷体 Std R" panose="02020400000000000000" pitchFamily="18" charset="-122"/>
              <a:ea typeface="Adobe 楷体 Std R" panose="02020400000000000000" pitchFamily="18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059256" y="4200808"/>
            <a:ext cx="1131591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smtClean="0">
                <a:solidFill>
                  <a:srgbClr val="C00000"/>
                </a:solidFill>
                <a:latin typeface="Adobe 楷体 Std R" panose="02020400000000000000" pitchFamily="18" charset="-122"/>
                <a:ea typeface="Adobe 楷体 Std R" panose="02020400000000000000" pitchFamily="18" charset="-122"/>
              </a:rPr>
              <a:t>对比和假设，阐述霸道的危害，描绘了仁政的前景，加强了警醒之意。</a:t>
            </a:r>
            <a:endParaRPr lang="zh-CN" altLang="en-US" sz="2800">
              <a:solidFill>
                <a:srgbClr val="C00000"/>
              </a:solidFill>
              <a:latin typeface="Adobe 楷体 Std R" panose="02020400000000000000" pitchFamily="18" charset="-122"/>
              <a:ea typeface="Adobe 楷体 Std R" panose="02020400000000000000" pitchFamily="18" charset="-122"/>
            </a:endParaRPr>
          </a:p>
        </p:txBody>
      </p:sp>
    </p:spTree>
  </p:cSld>
  <p:clrMapOvr>
    <a:masterClrMapping/>
  </p:clrMapOvr>
  <p:transition/>
  <p:timing/>
</p:sld>
</file>

<file path=ppt/slides/slide6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1837853" y="669956"/>
            <a:ext cx="9520555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solidFill>
                  <a:srgbClr val="0F0F0F"/>
                </a:solidFill>
                <a:latin typeface="Adobe 楷体 Std R" panose="02020400000000000000" pitchFamily="18" charset="-122"/>
                <a:ea typeface="Adobe 楷体 Std R" panose="02020400000000000000" pitchFamily="18" charset="-122"/>
              </a:rPr>
              <a:t>王曰：“吾惛，不能进于是矣。愿夫子辅吾志，明以教我</a:t>
            </a:r>
            <a:r>
              <a:rPr lang="zh-CN" altLang="en-US" sz="2800" smtClean="0">
                <a:solidFill>
                  <a:srgbClr val="0F0F0F"/>
                </a:solidFill>
                <a:latin typeface="Adobe 楷体 Std R" panose="02020400000000000000" pitchFamily="18" charset="-122"/>
                <a:ea typeface="Adobe 楷体 Std R" panose="02020400000000000000" pitchFamily="18" charset="-122"/>
              </a:rPr>
              <a:t>；</a:t>
            </a:r>
            <a:endParaRPr lang="en-US" altLang="zh-CN" sz="2800" smtClean="0">
              <a:solidFill>
                <a:srgbClr val="0F0F0F"/>
              </a:solidFill>
              <a:latin typeface="Adobe 楷体 Std R" panose="02020400000000000000" pitchFamily="18" charset="-122"/>
              <a:ea typeface="Adobe 楷体 Std R" panose="02020400000000000000" pitchFamily="18" charset="-122"/>
            </a:endParaRPr>
          </a:p>
          <a:p>
            <a:r>
              <a:rPr lang="zh-CN" altLang="en-US" sz="2800" smtClean="0">
                <a:solidFill>
                  <a:srgbClr val="0F0F0F"/>
                </a:solidFill>
                <a:latin typeface="Adobe 楷体 Std R" panose="02020400000000000000" pitchFamily="18" charset="-122"/>
                <a:ea typeface="Adobe 楷体 Std R" panose="02020400000000000000" pitchFamily="18" charset="-122"/>
              </a:rPr>
              <a:t>我</a:t>
            </a:r>
            <a:r>
              <a:rPr lang="zh-CN" altLang="en-US" sz="2800">
                <a:solidFill>
                  <a:srgbClr val="0F0F0F"/>
                </a:solidFill>
                <a:latin typeface="Adobe 楷体 Std R" panose="02020400000000000000" pitchFamily="18" charset="-122"/>
                <a:ea typeface="Adobe 楷体 Std R" panose="02020400000000000000" pitchFamily="18" charset="-122"/>
              </a:rPr>
              <a:t>虽不敏，请尝试之。”</a:t>
            </a:r>
            <a:endParaRPr lang="zh-CN" altLang="en-US" sz="2800">
              <a:latin typeface="Adobe 楷体 Std R" panose="02020400000000000000" pitchFamily="18" charset="-122"/>
              <a:ea typeface="Adobe 楷体 Std R" panose="02020400000000000000" pitchFamily="18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073244" y="2462543"/>
            <a:ext cx="9879628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smtClean="0">
                <a:solidFill>
                  <a:srgbClr val="C00000"/>
                </a:solidFill>
                <a:latin typeface="Adobe 楷体 Std R" panose="02020400000000000000" pitchFamily="18" charset="-122"/>
                <a:ea typeface="Adobe 楷体 Std R" panose="02020400000000000000" pitchFamily="18" charset="-122"/>
              </a:rPr>
              <a:t>君王此时被行王道的美好图景感染，主动请求“明以教我”。</a:t>
            </a:r>
            <a:endParaRPr lang="en-US" altLang="zh-CN" sz="2800" smtClean="0">
              <a:solidFill>
                <a:srgbClr val="C00000"/>
              </a:solidFill>
              <a:latin typeface="Adobe 楷体 Std R" panose="02020400000000000000" pitchFamily="18" charset="-122"/>
              <a:ea typeface="Adobe 楷体 Std R" panose="02020400000000000000" pitchFamily="18" charset="-122"/>
            </a:endParaRPr>
          </a:p>
          <a:p>
            <a:r>
              <a:rPr lang="zh-CN" altLang="en-US" sz="2800" smtClean="0">
                <a:solidFill>
                  <a:srgbClr val="C00000"/>
                </a:solidFill>
                <a:latin typeface="Adobe 楷体 Std R" panose="02020400000000000000" pitchFamily="18" charset="-122"/>
                <a:ea typeface="Adobe 楷体 Std R" panose="02020400000000000000" pitchFamily="18" charset="-122"/>
              </a:rPr>
              <a:t>“请”是“请让我”的意思，态度非常诚恳。</a:t>
            </a:r>
            <a:endParaRPr lang="zh-CN" altLang="en-US" sz="2800">
              <a:solidFill>
                <a:srgbClr val="C00000"/>
              </a:solidFill>
              <a:latin typeface="Adobe 楷体 Std R" panose="02020400000000000000" pitchFamily="18" charset="-122"/>
              <a:ea typeface="Adobe 楷体 Std R" panose="02020400000000000000" pitchFamily="18" charset="-122"/>
            </a:endParaRPr>
          </a:p>
        </p:txBody>
      </p:sp>
    </p:spTree>
  </p:cSld>
  <p:clrMapOvr>
    <a:masterClrMapping/>
  </p:clrMapOvr>
  <p:transition/>
  <p:timing/>
</p:sld>
</file>

<file path=ppt/slides/slide6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128858" y="1502229"/>
            <a:ext cx="12691295" cy="26776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indent="295275" algn="just">
              <a:lnSpc>
                <a:spcPct val="150000"/>
              </a:lnSpc>
              <a:spcAft>
                <a:spcPct val="0"/>
              </a:spcAft>
            </a:pPr>
            <a:r>
              <a:rPr lang="zh-CN" altLang="zh-CN" sz="2800" kern="100" smtClean="0">
                <a:solidFill>
                  <a:srgbClr val="C00000"/>
                </a:solidFill>
                <a:latin typeface="Calibri"/>
                <a:ea typeface="宋体" pitchFamily="2" charset="-122"/>
                <a:cs typeface="Times New Roman" pitchFamily="18" charset="0"/>
              </a:rPr>
              <a:t>将</a:t>
            </a:r>
            <a:r>
              <a:rPr lang="zh-CN" altLang="zh-CN" sz="2800" kern="100">
                <a:solidFill>
                  <a:srgbClr val="C00000"/>
                </a:solidFill>
                <a:latin typeface="Calibri"/>
                <a:ea typeface="宋体" pitchFamily="2" charset="-122"/>
                <a:cs typeface="Times New Roman" pitchFamily="18" charset="0"/>
              </a:rPr>
              <a:t>“士”与“民”比较，强调“民无恒产”的危害；</a:t>
            </a:r>
          </a:p>
          <a:p>
            <a:pPr indent="295275" algn="just">
              <a:lnSpc>
                <a:spcPct val="150000"/>
              </a:lnSpc>
              <a:spcAft>
                <a:spcPct val="0"/>
              </a:spcAft>
            </a:pPr>
            <a:r>
              <a:rPr lang="zh-CN" altLang="zh-CN" sz="2800" kern="100">
                <a:solidFill>
                  <a:srgbClr val="C00000"/>
                </a:solidFill>
                <a:latin typeface="Calibri"/>
                <a:ea typeface="宋体" pitchFamily="2" charset="-122"/>
                <a:cs typeface="Times New Roman" pitchFamily="18" charset="0"/>
              </a:rPr>
              <a:t>将“制民之产”</a:t>
            </a:r>
            <a:r>
              <a:rPr lang="zh-CN" altLang="zh-CN" sz="2800" kern="100" smtClean="0">
                <a:solidFill>
                  <a:srgbClr val="C00000"/>
                </a:solidFill>
                <a:latin typeface="Calibri"/>
                <a:ea typeface="宋体" pitchFamily="2" charset="-122"/>
                <a:cs typeface="Times New Roman" pitchFamily="18" charset="0"/>
              </a:rPr>
              <a:t>的</a:t>
            </a:r>
            <a:r>
              <a:rPr lang="zh-CN" altLang="en-US" sz="2800" kern="100" smtClean="0">
                <a:solidFill>
                  <a:srgbClr val="C00000"/>
                </a:solidFill>
                <a:latin typeface="Calibri"/>
                <a:ea typeface="宋体" pitchFamily="2" charset="-122"/>
                <a:cs typeface="Times New Roman" pitchFamily="18" charset="0"/>
              </a:rPr>
              <a:t>“明君”与“今”的</a:t>
            </a:r>
            <a:r>
              <a:rPr lang="zh-CN" altLang="zh-CN" sz="2800" kern="100" smtClean="0">
                <a:solidFill>
                  <a:srgbClr val="C00000"/>
                </a:solidFill>
                <a:latin typeface="Calibri"/>
                <a:ea typeface="宋体" pitchFamily="2" charset="-122"/>
                <a:cs typeface="Times New Roman" pitchFamily="18" charset="0"/>
              </a:rPr>
              <a:t>做法</a:t>
            </a:r>
            <a:r>
              <a:rPr lang="zh-CN" altLang="zh-CN" sz="2800" kern="100">
                <a:solidFill>
                  <a:srgbClr val="C00000"/>
                </a:solidFill>
                <a:latin typeface="Calibri"/>
                <a:ea typeface="宋体" pitchFamily="2" charset="-122"/>
                <a:cs typeface="Times New Roman" pitchFamily="18" charset="0"/>
              </a:rPr>
              <a:t>对比，突出“恒产”是王道基础；</a:t>
            </a:r>
          </a:p>
          <a:p>
            <a:pPr indent="295275" algn="just">
              <a:lnSpc>
                <a:spcPct val="150000"/>
              </a:lnSpc>
              <a:spcAft>
                <a:spcPct val="0"/>
              </a:spcAft>
            </a:pPr>
            <a:r>
              <a:rPr lang="zh-CN" altLang="zh-CN" sz="2800" kern="100">
                <a:solidFill>
                  <a:srgbClr val="C00000"/>
                </a:solidFill>
                <a:latin typeface="Calibri"/>
                <a:ea typeface="宋体" pitchFamily="2" charset="-122"/>
                <a:cs typeface="Times New Roman" pitchFamily="18" charset="0"/>
              </a:rPr>
              <a:t>形象描述“制民恒产”的具体</a:t>
            </a:r>
            <a:r>
              <a:rPr lang="zh-CN" altLang="zh-CN" sz="2800" kern="100" smtClean="0">
                <a:solidFill>
                  <a:srgbClr val="C00000"/>
                </a:solidFill>
                <a:latin typeface="Calibri"/>
                <a:ea typeface="宋体" pitchFamily="2" charset="-122"/>
                <a:cs typeface="Times New Roman" pitchFamily="18" charset="0"/>
              </a:rPr>
              <a:t>措施。</a:t>
            </a:r>
            <a:endParaRPr lang="zh-CN" altLang="zh-CN" sz="2800" kern="100">
              <a:solidFill>
                <a:srgbClr val="C00000"/>
              </a:solidFill>
              <a:latin typeface="Calibri"/>
              <a:ea typeface="宋体" pitchFamily="2" charset="-122"/>
              <a:cs typeface="Times New Roman" pitchFamily="18" charset="0"/>
            </a:endParaRPr>
          </a:p>
          <a:p>
            <a:pPr indent="295275" algn="just">
              <a:lnSpc>
                <a:spcPct val="150000"/>
              </a:lnSpc>
              <a:spcAft>
                <a:spcPct val="0"/>
              </a:spcAft>
            </a:pPr>
            <a:r>
              <a:rPr lang="zh-CN" altLang="zh-CN" sz="2800" kern="100">
                <a:solidFill>
                  <a:srgbClr val="C00000"/>
                </a:solidFill>
                <a:latin typeface="Calibri"/>
                <a:ea typeface="宋体" pitchFamily="2" charset="-122"/>
                <a:cs typeface="Times New Roman" pitchFamily="18" charset="0"/>
              </a:rPr>
              <a:t>效果：善用比较，叙议结合，形象生动，描述了一幅王道乐土的理想图景。</a:t>
            </a:r>
            <a:endParaRPr lang="zh-CN" altLang="zh-CN" sz="2800" kern="100">
              <a:solidFill>
                <a:srgbClr val="C00000"/>
              </a:solidFill>
              <a:effectLst/>
              <a:latin typeface="Calibri"/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422731" y="709127"/>
            <a:ext cx="6647974" cy="66486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zh-CN" altLang="zh-CN" sz="2800" kern="100">
                <a:solidFill>
                  <a:srgbClr val="000000"/>
                </a:solidFill>
                <a:latin typeface="Calibri"/>
                <a:ea typeface="宋体" pitchFamily="2" charset="-122"/>
                <a:cs typeface="Times New Roman" pitchFamily="18" charset="0"/>
              </a:rPr>
              <a:t>请概括最后一段的论证思路和论证效果。</a:t>
            </a:r>
            <a:endParaRPr lang="zh-CN" altLang="zh-CN" sz="2800" kern="100">
              <a:solidFill>
                <a:prstClr val="black"/>
              </a:solidFill>
              <a:latin typeface="Calibri"/>
              <a:ea typeface="宋体" pitchFamily="2" charset="-122"/>
              <a:cs typeface="Times New Roman" pitchFamily="18" charset="0"/>
            </a:endParaRPr>
          </a:p>
        </p:txBody>
      </p:sp>
    </p:spTree>
  </p:cSld>
  <p:clrMapOvr>
    <a:masterClrMapping/>
  </p:clrMapOvr>
  <p:transition/>
  <p:timing/>
</p:sld>
</file>

<file path=ppt/slides/slide6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2272420" y="733331"/>
            <a:ext cx="469872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smtClean="0">
                <a:latin typeface="Adobe 楷体 Std R" panose="02020400000000000000" pitchFamily="18" charset="-122"/>
                <a:ea typeface="Adobe 楷体 Std R" panose="02020400000000000000" pitchFamily="18" charset="-122"/>
              </a:rPr>
              <a:t>请概述本文的写作思路：</a:t>
            </a:r>
            <a:endParaRPr lang="zh-CN" altLang="en-US" sz="3200">
              <a:latin typeface="Adobe 楷体 Std R" panose="02020400000000000000" pitchFamily="18" charset="-122"/>
              <a:ea typeface="Adobe 楷体 Std R" panose="02020400000000000000" pitchFamily="18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593410" y="1593409"/>
            <a:ext cx="510909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smtClean="0">
                <a:solidFill>
                  <a:srgbClr val="C00000"/>
                </a:solidFill>
                <a:latin typeface="Adobe 楷体 Std R" panose="02020400000000000000" pitchFamily="18" charset="-122"/>
                <a:ea typeface="Adobe 楷体 Std R" panose="02020400000000000000" pitchFamily="18" charset="-122"/>
              </a:rPr>
              <a:t>先明确告之保民而王的智慧</a:t>
            </a:r>
            <a:endParaRPr lang="zh-CN" altLang="en-US" sz="3200">
              <a:solidFill>
                <a:srgbClr val="C00000"/>
              </a:solidFill>
              <a:latin typeface="Adobe 楷体 Std R" panose="02020400000000000000" pitchFamily="18" charset="-122"/>
              <a:ea typeface="Adobe 楷体 Std R" panose="02020400000000000000" pitchFamily="18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358020" y="2267480"/>
            <a:ext cx="108542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smtClean="0">
                <a:solidFill>
                  <a:srgbClr val="C00000"/>
                </a:solidFill>
                <a:latin typeface="Adobe 楷体 Std R" panose="02020400000000000000" pitchFamily="18" charset="-122"/>
                <a:ea typeface="Adobe 楷体 Std R" panose="02020400000000000000" pitchFamily="18" charset="-122"/>
              </a:rPr>
              <a:t>接着让齐宣王发现自己的仁心，知道自己有实行王道的基础</a:t>
            </a:r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90708" y="3018918"/>
            <a:ext cx="83920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smtClean="0">
                <a:solidFill>
                  <a:srgbClr val="C00000"/>
                </a:solidFill>
                <a:latin typeface="Adobe 楷体 Std R" panose="02020400000000000000" pitchFamily="18" charset="-122"/>
                <a:ea typeface="Adobe 楷体 Std R" panose="02020400000000000000" pitchFamily="18" charset="-122"/>
              </a:rPr>
              <a:t>为其解释之所以不王是因为不为，而不是不能</a:t>
            </a:r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593410" y="3796688"/>
            <a:ext cx="880241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smtClean="0">
                <a:solidFill>
                  <a:srgbClr val="C00000"/>
                </a:solidFill>
                <a:latin typeface="Adobe 楷体 Std R" panose="02020400000000000000" pitchFamily="18" charset="-122"/>
                <a:ea typeface="Adobe 楷体 Std R" panose="02020400000000000000" pitchFamily="18" charset="-122"/>
              </a:rPr>
              <a:t>进一步用霸道的后果警示齐王，打消其图霸念头</a:t>
            </a:r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593410" y="4574458"/>
            <a:ext cx="83920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smtClean="0">
                <a:solidFill>
                  <a:srgbClr val="C00000"/>
                </a:solidFill>
                <a:latin typeface="Adobe 楷体 Std R" panose="02020400000000000000" pitchFamily="18" charset="-122"/>
                <a:ea typeface="Adobe 楷体 Std R" panose="02020400000000000000" pitchFamily="18" charset="-122"/>
              </a:rPr>
              <a:t>最后以王道的具体美景、具体策略消除其疑惑</a:t>
            </a:r>
            <a:endParaRPr lang="zh-CN" altLang="en-US"/>
          </a:p>
        </p:txBody>
      </p:sp>
    </p:spTree>
  </p:cSld>
  <p:clrMapOvr>
    <a:masterClrMapping/>
  </p:clrMapOvr>
  <p:transition/>
  <p:timing/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376517" y="954846"/>
            <a:ext cx="11562401" cy="51644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defTabSz="914400" fontAlgn="base">
              <a:lnSpc>
                <a:spcPct val="130000"/>
              </a:lnSpc>
              <a:spcBef>
                <a:spcPct val="10000"/>
              </a:spcBef>
              <a:spcAft>
                <a:spcPct val="10000"/>
              </a:spcAft>
            </a:pPr>
            <a:r>
              <a:rPr lang="en-US" altLang="zh-CN" sz="3200" b="1" smtClean="0">
                <a:latin typeface="华文新魏" pitchFamily="2" charset="-122"/>
                <a:ea typeface="宋体" pitchFamily="2" charset="-122"/>
              </a:rPr>
              <a:t>1.</a:t>
            </a:r>
            <a:r>
              <a:rPr lang="zh-CN" altLang="en-US" sz="3200" b="1">
                <a:latin typeface="Times New Roman" pitchFamily="18" charset="0"/>
                <a:ea typeface="宋体" pitchFamily="2" charset="-122"/>
              </a:rPr>
              <a:t>性善</a:t>
            </a:r>
            <a:r>
              <a:rPr lang="zh-CN" altLang="en-US" sz="3200" b="1" smtClean="0">
                <a:latin typeface="Times New Roman" pitchFamily="18" charset="0"/>
                <a:ea typeface="宋体" pitchFamily="2" charset="-122"/>
              </a:rPr>
              <a:t>论（凡人都可以为尧舜）</a:t>
            </a:r>
            <a:endParaRPr lang="en-US" altLang="zh-CN" sz="3200" b="1" smtClean="0">
              <a:latin typeface="Times New Roman" pitchFamily="18" charset="0"/>
              <a:ea typeface="宋体" pitchFamily="2" charset="-122"/>
            </a:endParaRPr>
          </a:p>
          <a:p>
            <a:pPr lvl="0" defTabSz="914400" fontAlgn="base">
              <a:lnSpc>
                <a:spcPct val="130000"/>
              </a:lnSpc>
              <a:spcBef>
                <a:spcPct val="10000"/>
              </a:spcBef>
              <a:spcAft>
                <a:spcPct val="10000"/>
              </a:spcAft>
            </a:pPr>
            <a:r>
              <a:rPr lang="en-US" altLang="zh-CN" sz="3200" b="1" smtClean="0">
                <a:latin typeface="华文新魏" pitchFamily="2" charset="-122"/>
                <a:ea typeface="宋体" pitchFamily="2" charset="-122"/>
              </a:rPr>
              <a:t>2.</a:t>
            </a:r>
            <a:r>
              <a:rPr lang="zh-CN" altLang="en-US" sz="3200" b="1" smtClean="0">
                <a:latin typeface="华文新魏" pitchFamily="2" charset="-122"/>
                <a:ea typeface="宋体" pitchFamily="2" charset="-122"/>
              </a:rPr>
              <a:t>民为贵，社稷次之，君为轻（民本思想）</a:t>
            </a:r>
            <a:endParaRPr lang="en-US" altLang="zh-CN" sz="3200" b="1" smtClean="0">
              <a:latin typeface="华文新魏" pitchFamily="2" charset="-122"/>
              <a:ea typeface="宋体" pitchFamily="2" charset="-122"/>
            </a:endParaRPr>
          </a:p>
          <a:p>
            <a:pPr lvl="0" defTabSz="914400" fontAlgn="base">
              <a:lnSpc>
                <a:spcPct val="130000"/>
              </a:lnSpc>
              <a:spcBef>
                <a:spcPct val="10000"/>
              </a:spcBef>
              <a:spcAft>
                <a:spcPct val="10000"/>
              </a:spcAft>
            </a:pPr>
            <a:r>
              <a:rPr lang="en-US" altLang="zh-CN" sz="3200" b="1" smtClean="0">
                <a:latin typeface="华文新魏" pitchFamily="2" charset="-122"/>
                <a:ea typeface="宋体" pitchFamily="2" charset="-122"/>
              </a:rPr>
              <a:t>3.</a:t>
            </a:r>
            <a:r>
              <a:rPr lang="zh-CN" altLang="en-US" sz="3200" b="1" smtClean="0">
                <a:latin typeface="华文新魏" pitchFamily="2" charset="-122"/>
                <a:ea typeface="宋体" pitchFamily="2" charset="-122"/>
              </a:rPr>
              <a:t>穷则独善其身，达则兼济天下（封建士大夫出世进退的准则）</a:t>
            </a:r>
            <a:endParaRPr lang="en-US" altLang="zh-CN" sz="3200" b="1" smtClean="0">
              <a:latin typeface="华文新魏" pitchFamily="2" charset="-122"/>
              <a:ea typeface="宋体" pitchFamily="2" charset="-122"/>
            </a:endParaRPr>
          </a:p>
          <a:p>
            <a:pPr lvl="0" defTabSz="914400" fontAlgn="base">
              <a:lnSpc>
                <a:spcPct val="130000"/>
              </a:lnSpc>
              <a:spcBef>
                <a:spcPct val="10000"/>
              </a:spcBef>
              <a:spcAft>
                <a:spcPct val="10000"/>
              </a:spcAft>
            </a:pPr>
            <a:r>
              <a:rPr lang="en-US" altLang="zh-CN" sz="3200" b="1" smtClean="0">
                <a:latin typeface="华文新魏" pitchFamily="2" charset="-122"/>
                <a:ea typeface="宋体" pitchFamily="2" charset="-122"/>
              </a:rPr>
              <a:t>4.</a:t>
            </a:r>
            <a:r>
              <a:rPr lang="zh-CN" altLang="en-US" sz="3200" b="1" smtClean="0">
                <a:latin typeface="华文新魏" pitchFamily="2" charset="-122"/>
                <a:ea typeface="宋体" pitchFamily="2" charset="-122"/>
              </a:rPr>
              <a:t>富贵不能淫，贫贱不能移，威武不能屈（保有气节）</a:t>
            </a:r>
            <a:endParaRPr lang="en-US" altLang="zh-CN" sz="3200" b="1" smtClean="0">
              <a:latin typeface="华文新魏" pitchFamily="2" charset="-122"/>
              <a:ea typeface="宋体" pitchFamily="2" charset="-122"/>
            </a:endParaRPr>
          </a:p>
          <a:p>
            <a:pPr lvl="0" defTabSz="914400" fontAlgn="base">
              <a:lnSpc>
                <a:spcPct val="130000"/>
              </a:lnSpc>
              <a:spcBef>
                <a:spcPct val="10000"/>
              </a:spcBef>
              <a:spcAft>
                <a:spcPct val="10000"/>
              </a:spcAft>
            </a:pPr>
            <a:r>
              <a:rPr lang="en-US" altLang="zh-CN" sz="3200" b="1" smtClean="0">
                <a:latin typeface="华文新魏" pitchFamily="2" charset="-122"/>
                <a:ea typeface="宋体" pitchFamily="2" charset="-122"/>
              </a:rPr>
              <a:t>5.</a:t>
            </a:r>
            <a:r>
              <a:rPr lang="zh-CN" altLang="en-US" sz="3200" b="1" smtClean="0">
                <a:latin typeface="华文新魏" pitchFamily="2" charset="-122"/>
                <a:ea typeface="宋体" pitchFamily="2" charset="-122"/>
              </a:rPr>
              <a:t>劳心者治人，劳力者治于人。治于人中食于人，治人者食人，</a:t>
            </a:r>
            <a:endParaRPr lang="en-US" altLang="zh-CN" sz="3200" b="1" smtClean="0">
              <a:latin typeface="华文新魏" pitchFamily="2" charset="-122"/>
              <a:ea typeface="宋体" pitchFamily="2" charset="-122"/>
            </a:endParaRPr>
          </a:p>
          <a:p>
            <a:pPr lvl="0" defTabSz="914400" fontAlgn="base">
              <a:lnSpc>
                <a:spcPct val="130000"/>
              </a:lnSpc>
              <a:spcBef>
                <a:spcPct val="10000"/>
              </a:spcBef>
              <a:spcAft>
                <a:spcPct val="10000"/>
              </a:spcAft>
            </a:pPr>
            <a:r>
              <a:rPr lang="zh-CN" altLang="en-US" sz="3200" b="1" smtClean="0">
                <a:latin typeface="华文新魏" pitchFamily="2" charset="-122"/>
                <a:ea typeface="宋体" pitchFamily="2" charset="-122"/>
              </a:rPr>
              <a:t>天下之同义也。</a:t>
            </a:r>
            <a:endParaRPr lang="en-US" altLang="zh-CN" sz="3200" b="1" smtClean="0">
              <a:latin typeface="华文新魏" pitchFamily="2" charset="-122"/>
              <a:ea typeface="宋体" pitchFamily="2" charset="-122"/>
            </a:endParaRPr>
          </a:p>
          <a:p>
            <a:pPr lvl="0" defTabSz="914400" fontAlgn="base">
              <a:lnSpc>
                <a:spcPct val="130000"/>
              </a:lnSpc>
              <a:spcBef>
                <a:spcPct val="10000"/>
              </a:spcBef>
              <a:spcAft>
                <a:spcPct val="10000"/>
              </a:spcAft>
            </a:pPr>
            <a:r>
              <a:rPr lang="zh-CN" altLang="en-US" sz="3200" b="1" smtClean="0">
                <a:latin typeface="华文新魏" pitchFamily="2" charset="-122"/>
                <a:ea typeface="宋体" pitchFamily="2" charset="-122"/>
              </a:rPr>
              <a:t>在</a:t>
            </a:r>
            <a:r>
              <a:rPr lang="zh-CN" altLang="en-US" sz="3200" b="1">
                <a:latin typeface="华文新魏" pitchFamily="2" charset="-122"/>
                <a:ea typeface="宋体" pitchFamily="2" charset="-122"/>
              </a:rPr>
              <a:t>哲学上提出</a:t>
            </a:r>
            <a:r>
              <a:rPr lang="zh-CN" altLang="en-US" sz="3200" b="1">
                <a:latin typeface="Times New Roman" pitchFamily="18" charset="0"/>
                <a:ea typeface="宋体" pitchFamily="2" charset="-122"/>
              </a:rPr>
              <a:t>“</a:t>
            </a:r>
            <a:r>
              <a:rPr lang="zh-CN" altLang="en-US" sz="3200" b="1">
                <a:solidFill>
                  <a:srgbClr val="FF0000"/>
                </a:solidFill>
                <a:latin typeface="华文新魏" pitchFamily="2" charset="-122"/>
                <a:ea typeface="宋体" pitchFamily="2" charset="-122"/>
              </a:rPr>
              <a:t>民贵君轻</a:t>
            </a:r>
            <a:r>
              <a:rPr lang="zh-CN" altLang="en-US" sz="3200" b="1">
                <a:latin typeface="Times New Roman" pitchFamily="18" charset="0"/>
                <a:ea typeface="宋体" pitchFamily="2" charset="-122"/>
              </a:rPr>
              <a:t>”</a:t>
            </a:r>
            <a:r>
              <a:rPr lang="zh-CN" altLang="en-US" sz="3200" b="1">
                <a:latin typeface="华文新魏" pitchFamily="2" charset="-122"/>
                <a:ea typeface="宋体" pitchFamily="2" charset="-122"/>
              </a:rPr>
              <a:t>为中心</a:t>
            </a:r>
            <a:r>
              <a:rPr lang="zh-CN" altLang="en-US" sz="3200" b="1" smtClean="0">
                <a:latin typeface="华文新魏" pitchFamily="2" charset="-122"/>
                <a:ea typeface="宋体" pitchFamily="2" charset="-122"/>
              </a:rPr>
              <a:t>的</a:t>
            </a:r>
            <a:r>
              <a:rPr lang="zh-CN" altLang="en-US" sz="3200" b="1" smtClean="0">
                <a:latin typeface="Times New Roman" pitchFamily="18" charset="0"/>
                <a:ea typeface="宋体" pitchFamily="2" charset="-122"/>
              </a:rPr>
              <a:t>“</a:t>
            </a:r>
            <a:r>
              <a:rPr lang="zh-CN" altLang="en-US" sz="3200" b="1" smtClean="0">
                <a:solidFill>
                  <a:srgbClr val="FF0000"/>
                </a:solidFill>
                <a:latin typeface="Times New Roman" pitchFamily="18" charset="0"/>
                <a:ea typeface="宋体" pitchFamily="2" charset="-122"/>
              </a:rPr>
              <a:t>仁政</a:t>
            </a:r>
            <a:r>
              <a:rPr lang="zh-CN" altLang="en-US" sz="3200" b="1" smtClean="0">
                <a:latin typeface="Times New Roman" pitchFamily="18" charset="0"/>
                <a:ea typeface="宋体" pitchFamily="2" charset="-122"/>
              </a:rPr>
              <a:t>”主张</a:t>
            </a:r>
            <a:r>
              <a:rPr lang="zh-CN" altLang="en-US" sz="3200" b="1" smtClean="0">
                <a:latin typeface="华文新魏" pitchFamily="2" charset="-122"/>
                <a:ea typeface="宋体" pitchFamily="2" charset="-122"/>
              </a:rPr>
              <a:t>。</a:t>
            </a:r>
            <a:endParaRPr lang="zh-CN" altLang="en-US" sz="3200" b="1">
              <a:latin typeface="华文新魏" pitchFamily="2" charset="-122"/>
              <a:ea typeface="宋体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289537" y="318272"/>
            <a:ext cx="244169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孟子思想</a:t>
            </a:r>
            <a:endParaRPr lang="zh-CN" altLang="en-US" sz="4400"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</p:cSld>
  <p:clrMapOvr>
    <a:masterClrMapping/>
  </p:clrMapOvr>
  <p:transition/>
  <p:timing/>
</p:sld>
</file>

<file path=ppt/slides/slide7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/>
        </p:nvSpPr>
        <p:spPr>
          <a:xfrm>
            <a:off x="63374" y="567391"/>
            <a:ext cx="121920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en-US" altLang="zh-CN" sz="2400" kern="100" smtClean="0">
                <a:latin typeface="Calibri"/>
                <a:ea typeface="宋体" pitchFamily="2" charset="-122"/>
                <a:cs typeface="Times New Roman" pitchFamily="18" charset="0"/>
              </a:rPr>
              <a:t>                         </a:t>
            </a:r>
            <a:r>
              <a:rPr lang="zh-CN" altLang="zh-CN" sz="2400" kern="100" smtClean="0">
                <a:solidFill>
                  <a:srgbClr val="C00000"/>
                </a:solidFill>
                <a:latin typeface="Calibri"/>
                <a:ea typeface="宋体" pitchFamily="2" charset="-122"/>
                <a:cs typeface="Times New Roman" pitchFamily="18" charset="0"/>
              </a:rPr>
              <a:t>思辨</a:t>
            </a:r>
            <a:r>
              <a:rPr lang="zh-CN" altLang="zh-CN" sz="2400" kern="100">
                <a:solidFill>
                  <a:srgbClr val="C00000"/>
                </a:solidFill>
                <a:latin typeface="Calibri"/>
                <a:ea typeface="宋体" pitchFamily="2" charset="-122"/>
                <a:cs typeface="Times New Roman" pitchFamily="18" charset="0"/>
              </a:rPr>
              <a:t>与表达</a:t>
            </a:r>
          </a:p>
          <a:p>
            <a:pPr indent="304800" algn="just">
              <a:lnSpc>
                <a:spcPct val="150000"/>
              </a:lnSpc>
              <a:spcAft>
                <a:spcPct val="0"/>
              </a:spcAft>
            </a:pPr>
            <a:r>
              <a:rPr lang="zh-CN" altLang="zh-CN" sz="2400" kern="100">
                <a:latin typeface="Calibri"/>
                <a:ea typeface="宋体" pitchFamily="2" charset="-122"/>
                <a:cs typeface="Times New Roman" pitchFamily="18" charset="0"/>
              </a:rPr>
              <a:t>孟子散文波澜壮阔，气盛言和。以当代视角观察，也有一些不合常理之处。针对本文孟子的观点和论证过程，你认为有哪些地方值得质疑</a:t>
            </a:r>
            <a:r>
              <a:rPr lang="zh-CN" altLang="zh-CN" sz="2400" kern="100" smtClean="0">
                <a:latin typeface="Calibri"/>
                <a:ea typeface="宋体" pitchFamily="2" charset="-122"/>
                <a:cs typeface="Times New Roman" pitchFamily="18" charset="0"/>
              </a:rPr>
              <a:t>？</a:t>
            </a:r>
            <a:endParaRPr lang="zh-CN" altLang="zh-CN" sz="2400" kern="100">
              <a:latin typeface="Calibri"/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453037" y="3992127"/>
            <a:ext cx="457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116594" y="2321717"/>
            <a:ext cx="11075406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rgbClr val="C00000"/>
                </a:solidFill>
                <a:latin typeface="Adobe 楷体 Std R" panose="02020400000000000000" pitchFamily="18" charset="-122"/>
                <a:ea typeface="Adobe 楷体 Std R" panose="02020400000000000000" pitchFamily="18" charset="-122"/>
              </a:rPr>
              <a:t>A.</a:t>
            </a:r>
            <a:r>
              <a:rPr lang="zh-CN" altLang="en-US" sz="2800">
                <a:solidFill>
                  <a:srgbClr val="C00000"/>
                </a:solidFill>
                <a:latin typeface="Adobe 楷体 Std R" panose="02020400000000000000" pitchFamily="18" charset="-122"/>
                <a:ea typeface="Adobe 楷体 Std R" panose="02020400000000000000" pitchFamily="18" charset="-122"/>
              </a:rPr>
              <a:t>人之常情，真的可以做到“老吾老，以及人之老；幼吾幼，以及人之幼”吗？孔子也承认远近亲疏、长幼有序，反对墨子“兼相爱”的理论。</a:t>
            </a:r>
          </a:p>
          <a:p>
            <a:r>
              <a:rPr lang="en-US" altLang="zh-CN" sz="2800">
                <a:solidFill>
                  <a:srgbClr val="C00000"/>
                </a:solidFill>
                <a:latin typeface="Adobe 楷体 Std R" panose="02020400000000000000" pitchFamily="18" charset="-122"/>
                <a:ea typeface="Adobe 楷体 Std R" panose="02020400000000000000" pitchFamily="18" charset="-122"/>
              </a:rPr>
              <a:t>B.“</a:t>
            </a:r>
            <a:r>
              <a:rPr lang="zh-CN" altLang="en-US" sz="2800">
                <a:solidFill>
                  <a:srgbClr val="C00000"/>
                </a:solidFill>
                <a:latin typeface="Adobe 楷体 Std R" panose="02020400000000000000" pitchFamily="18" charset="-122"/>
                <a:ea typeface="Adobe 楷体 Std R" panose="02020400000000000000" pitchFamily="18" charset="-122"/>
              </a:rPr>
              <a:t>挟泰山以超北海”这段存在假逻辑。行王道仁政是非常复杂的工程，还要区分小仁与大仁，真仁与假仁。王道仁政怎可类比“折枝”之易？</a:t>
            </a:r>
          </a:p>
          <a:p>
            <a:r>
              <a:rPr lang="en-US" altLang="zh-CN" sz="2800">
                <a:solidFill>
                  <a:srgbClr val="C00000"/>
                </a:solidFill>
                <a:latin typeface="Adobe 楷体 Std R" panose="02020400000000000000" pitchFamily="18" charset="-122"/>
                <a:ea typeface="Adobe 楷体 Std R" panose="02020400000000000000" pitchFamily="18" charset="-122"/>
              </a:rPr>
              <a:t>C.</a:t>
            </a:r>
            <a:r>
              <a:rPr lang="zh-CN" altLang="en-US" sz="2800">
                <a:solidFill>
                  <a:srgbClr val="C00000"/>
                </a:solidFill>
                <a:latin typeface="Adobe 楷体 Std R" panose="02020400000000000000" pitchFamily="18" charset="-122"/>
                <a:ea typeface="Adobe 楷体 Std R" panose="02020400000000000000" pitchFamily="18" charset="-122"/>
              </a:rPr>
              <a:t>保民而王只需制民之产而已吗？书生之见！北宋有</a:t>
            </a:r>
            <a:r>
              <a:rPr lang="en-US" altLang="zh-CN" sz="2800">
                <a:solidFill>
                  <a:srgbClr val="C00000"/>
                </a:solidFill>
                <a:latin typeface="Adobe 楷体 Std R" panose="02020400000000000000" pitchFamily="18" charset="-122"/>
                <a:ea typeface="Adobe 楷体 Std R" panose="02020400000000000000" pitchFamily="18" charset="-122"/>
              </a:rPr>
              <a:t>《</a:t>
            </a:r>
            <a:r>
              <a:rPr lang="zh-CN" altLang="en-US" sz="2800">
                <a:solidFill>
                  <a:srgbClr val="C00000"/>
                </a:solidFill>
                <a:latin typeface="Adobe 楷体 Std R" panose="02020400000000000000" pitchFamily="18" charset="-122"/>
                <a:ea typeface="Adobe 楷体 Std R" panose="02020400000000000000" pitchFamily="18" charset="-122"/>
              </a:rPr>
              <a:t>清明上河图</a:t>
            </a:r>
            <a:r>
              <a:rPr lang="en-US" altLang="zh-CN" sz="2800">
                <a:solidFill>
                  <a:srgbClr val="C00000"/>
                </a:solidFill>
                <a:latin typeface="Adobe 楷体 Std R" panose="02020400000000000000" pitchFamily="18" charset="-122"/>
                <a:ea typeface="Adobe 楷体 Std R" panose="02020400000000000000" pitchFamily="18" charset="-122"/>
              </a:rPr>
              <a:t>》</a:t>
            </a:r>
            <a:r>
              <a:rPr lang="zh-CN" altLang="en-US" sz="2800">
                <a:solidFill>
                  <a:srgbClr val="C00000"/>
                </a:solidFill>
                <a:latin typeface="Adobe 楷体 Std R" panose="02020400000000000000" pitchFamily="18" charset="-122"/>
                <a:ea typeface="Adobe 楷体 Std R" panose="02020400000000000000" pitchFamily="18" charset="-122"/>
              </a:rPr>
              <a:t>，物阜民丰，经济文化艺术发达。但不要忘了北宋还有“靖康耻”“臣子恨”。 </a:t>
            </a:r>
          </a:p>
        </p:txBody>
      </p:sp>
    </p:spTree>
  </p:cSld>
  <p:clrMapOvr>
    <a:masterClrMapping/>
  </p:clrMapOvr>
  <p:transition/>
  <p:timing/>
</p:sld>
</file>

<file path=ppt/slides/slide7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2443495" y="1294292"/>
            <a:ext cx="6340197" cy="206210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smtClean="0">
                <a:latin typeface="Adobe 楷体 Std R" panose="02020400000000000000" pitchFamily="18" charset="-122"/>
                <a:ea typeface="Adobe 楷体 Std R" panose="02020400000000000000" pitchFamily="18" charset="-122"/>
              </a:rPr>
              <a:t>作业：</a:t>
            </a:r>
            <a:endParaRPr lang="en-US" altLang="zh-CN" sz="3200" smtClean="0">
              <a:latin typeface="Adobe 楷体 Std R" panose="02020400000000000000" pitchFamily="18" charset="-122"/>
              <a:ea typeface="Adobe 楷体 Std R" panose="02020400000000000000" pitchFamily="18" charset="-122"/>
            </a:endParaRPr>
          </a:p>
          <a:p>
            <a:r>
              <a:rPr lang="zh-CN" altLang="en-US" sz="3200" smtClean="0">
                <a:latin typeface="Adobe 楷体 Std R" panose="02020400000000000000" pitchFamily="18" charset="-122"/>
                <a:ea typeface="Adobe 楷体 Std R" panose="02020400000000000000" pitchFamily="18" charset="-122"/>
              </a:rPr>
              <a:t>结合“人类命运共同体”，</a:t>
            </a:r>
            <a:endParaRPr lang="en-US" altLang="zh-CN" sz="3200" smtClean="0">
              <a:latin typeface="Adobe 楷体 Std R" panose="02020400000000000000" pitchFamily="18" charset="-122"/>
              <a:ea typeface="Adobe 楷体 Std R" panose="02020400000000000000" pitchFamily="18" charset="-122"/>
            </a:endParaRPr>
          </a:p>
          <a:p>
            <a:r>
              <a:rPr lang="zh-CN" altLang="en-US" sz="3200" smtClean="0">
                <a:latin typeface="Adobe 楷体 Std R" panose="02020400000000000000" pitchFamily="18" charset="-122"/>
                <a:ea typeface="Adobe 楷体 Std R" panose="02020400000000000000" pitchFamily="18" charset="-122"/>
              </a:rPr>
              <a:t>从当代外交风云看“霸道与王道”</a:t>
            </a:r>
            <a:endParaRPr lang="en-US" altLang="zh-CN" sz="3200" smtClean="0">
              <a:latin typeface="Adobe 楷体 Std R" panose="02020400000000000000" pitchFamily="18" charset="-122"/>
              <a:ea typeface="Adobe 楷体 Std R" panose="02020400000000000000" pitchFamily="18" charset="-122"/>
            </a:endParaRPr>
          </a:p>
          <a:p>
            <a:r>
              <a:rPr lang="en-US" altLang="zh-CN" sz="3200" smtClean="0">
                <a:latin typeface="Adobe 楷体 Std R" panose="02020400000000000000" pitchFamily="18" charset="-122"/>
                <a:ea typeface="Adobe 楷体 Std R" panose="02020400000000000000" pitchFamily="18" charset="-122"/>
              </a:rPr>
              <a:t>400</a:t>
            </a:r>
            <a:r>
              <a:rPr lang="zh-CN" altLang="en-US" sz="3200" smtClean="0">
                <a:latin typeface="Adobe 楷体 Std R" panose="02020400000000000000" pitchFamily="18" charset="-122"/>
                <a:ea typeface="Adobe 楷体 Std R" panose="02020400000000000000" pitchFamily="18" charset="-122"/>
              </a:rPr>
              <a:t>字左右。</a:t>
            </a:r>
            <a:endParaRPr lang="zh-CN" altLang="en-US" sz="3200">
              <a:latin typeface="Adobe 楷体 Std R" panose="02020400000000000000" pitchFamily="18" charset="-122"/>
              <a:ea typeface="Adobe 楷体 Std R" panose="02020400000000000000" pitchFamily="18" charset="-122"/>
            </a:endParaRPr>
          </a:p>
        </p:txBody>
      </p:sp>
    </p:spTree>
  </p:cSld>
  <p:clrMapOvr>
    <a:masterClrMapping/>
  </p:clrMapOvr>
  <p:transition/>
  <p:timing/>
</p:sld>
</file>

<file path=ppt/slides/slide7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6081" name="Rectangle 1"/>
          <p:cNvSpPr>
            <a:spLocks noChangeArrowheads="1"/>
          </p:cNvSpPr>
          <p:nvPr/>
        </p:nvSpPr>
        <p:spPr bwMode="auto">
          <a:xfrm>
            <a:off x="1615044" y="1341911"/>
            <a:ext cx="3305713" cy="34163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36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宋体" pitchFamily="2" charset="-122"/>
                <a:cs typeface="宋体" pitchFamily="2" charset="-122"/>
              </a:rPr>
              <a:t>特殊句式</a:t>
            </a:r>
            <a:endParaRPr kumimoji="0" lang="zh-CN" sz="2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36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宋体" pitchFamily="2" charset="-122"/>
                <a:cs typeface="宋体" pitchFamily="2" charset="-122"/>
              </a:rPr>
              <a:t>判断句</a:t>
            </a:r>
            <a:endParaRPr kumimoji="0" lang="zh-CN" sz="2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36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宋体" pitchFamily="2" charset="-122"/>
                <a:cs typeface="宋体" pitchFamily="2" charset="-122"/>
              </a:rPr>
              <a:t>1.</a:t>
            </a:r>
            <a:r>
              <a:rPr kumimoji="0" lang="zh-CN" altLang="en-US" sz="36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宋体" pitchFamily="2" charset="-122"/>
                <a:cs typeface="宋体" pitchFamily="2" charset="-122"/>
              </a:rPr>
              <a:t>是乃仁术也</a:t>
            </a:r>
            <a:endParaRPr kumimoji="0" lang="zh-CN" altLang="en-US" sz="2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36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宋体" pitchFamily="2" charset="-122"/>
                <a:cs typeface="宋体" pitchFamily="2" charset="-122"/>
              </a:rPr>
              <a:t>2.</a:t>
            </a:r>
            <a:r>
              <a:rPr kumimoji="0" lang="zh-CN" altLang="en-US" sz="36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宋体" pitchFamily="2" charset="-122"/>
                <a:cs typeface="宋体" pitchFamily="2" charset="-122"/>
              </a:rPr>
              <a:t>是诚不能也</a:t>
            </a:r>
            <a:endParaRPr kumimoji="0" lang="zh-CN" altLang="en-US" sz="2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36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宋体" pitchFamily="2" charset="-122"/>
                <a:cs typeface="宋体" pitchFamily="2" charset="-122"/>
              </a:rPr>
              <a:t>3.</a:t>
            </a:r>
            <a:r>
              <a:rPr kumimoji="0" lang="zh-CN" altLang="en-US" sz="36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宋体" pitchFamily="2" charset="-122"/>
                <a:cs typeface="宋体" pitchFamily="2" charset="-122"/>
              </a:rPr>
              <a:t>是折枝之类也</a:t>
            </a:r>
            <a:endParaRPr kumimoji="0" lang="zh-CN" altLang="en-US" sz="36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36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  <a:t>4.</a:t>
            </a:r>
            <a:r>
              <a:rPr kumimoji="0" lang="zh-CN" altLang="en-US" sz="36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  <a:t>是罔民也</a:t>
            </a:r>
            <a:r>
              <a:rPr kumimoji="0" lang="zh-CN" altLang="en-US" sz="2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  <a:t> </a:t>
            </a:r>
            <a:endParaRPr kumimoji="0" lang="zh-CN" altLang="en-US" sz="66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46082" name="Rectangle 2"/>
          <p:cNvSpPr>
            <a:spLocks noChangeArrowheads="1"/>
          </p:cNvSpPr>
          <p:nvPr/>
        </p:nvSpPr>
        <p:spPr bwMode="auto">
          <a:xfrm>
            <a:off x="5462649" y="676894"/>
            <a:ext cx="5688281" cy="107721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32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宋体" pitchFamily="2" charset="-122"/>
                <a:cs typeface="宋体" pitchFamily="2" charset="-122"/>
              </a:rPr>
              <a:t>被动句</a:t>
            </a:r>
            <a:endParaRPr kumimoji="0" lang="zh-CN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3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宋体" pitchFamily="2" charset="-122"/>
                <a:cs typeface="宋体" pitchFamily="2" charset="-122"/>
              </a:rPr>
              <a:t>百姓之不见保：见，表示被动</a:t>
            </a:r>
            <a:endParaRPr kumimoji="0" lang="zh-CN" sz="6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46083" name="Rectangle 3"/>
          <p:cNvSpPr>
            <a:spLocks noChangeArrowheads="1"/>
          </p:cNvSpPr>
          <p:nvPr/>
        </p:nvSpPr>
        <p:spPr bwMode="auto">
          <a:xfrm>
            <a:off x="5320145" y="3610099"/>
            <a:ext cx="4408579" cy="2677656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8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宋体" pitchFamily="2" charset="-122"/>
                <a:cs typeface="宋体" pitchFamily="2" charset="-122"/>
              </a:rPr>
              <a:t>省略句</a:t>
            </a:r>
            <a:endParaRPr kumimoji="0" lang="zh-CN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宋体" pitchFamily="2" charset="-122"/>
                <a:cs typeface="宋体" pitchFamily="2" charset="-122"/>
              </a:rPr>
              <a:t>1.</a:t>
            </a:r>
            <a:r>
              <a:rPr kumimoji="0" lang="zh-CN" altLang="en-US" sz="2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宋体" pitchFamily="2" charset="-122"/>
                <a:cs typeface="宋体" pitchFamily="2" charset="-122"/>
              </a:rPr>
              <a:t>有牵牛而过（于）堂下者</a:t>
            </a:r>
            <a:endParaRPr kumimoji="0" lang="zh-CN" alt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宋体" pitchFamily="2" charset="-122"/>
                <a:cs typeface="宋体" pitchFamily="2" charset="-122"/>
              </a:rPr>
              <a:t>2.</a:t>
            </a:r>
            <a:r>
              <a:rPr kumimoji="0" lang="zh-CN" altLang="en-US" sz="2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宋体" pitchFamily="2" charset="-122"/>
                <a:cs typeface="宋体" pitchFamily="2" charset="-122"/>
              </a:rPr>
              <a:t>将以（之）衅钟</a:t>
            </a:r>
            <a:endParaRPr kumimoji="0" lang="zh-CN" alt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宋体" pitchFamily="2" charset="-122"/>
                <a:cs typeface="宋体" pitchFamily="2" charset="-122"/>
              </a:rPr>
              <a:t>3.</a:t>
            </a:r>
            <a:r>
              <a:rPr kumimoji="0" lang="zh-CN" altLang="en-US" sz="2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宋体" pitchFamily="2" charset="-122"/>
                <a:cs typeface="宋体" pitchFamily="2" charset="-122"/>
              </a:rPr>
              <a:t>将以（之）求吾所大欲也</a:t>
            </a:r>
            <a:endParaRPr kumimoji="0" lang="zh-CN" alt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宋体" pitchFamily="2" charset="-122"/>
                <a:cs typeface="宋体" pitchFamily="2" charset="-122"/>
              </a:rPr>
              <a:t>4.</a:t>
            </a:r>
            <a:r>
              <a:rPr kumimoji="0" lang="zh-CN" altLang="en-US" sz="2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宋体" pitchFamily="2" charset="-122"/>
                <a:cs typeface="宋体" pitchFamily="2" charset="-122"/>
              </a:rPr>
              <a:t>及（其）陷于罪</a:t>
            </a:r>
            <a:endParaRPr kumimoji="0" lang="zh-CN" alt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宋体" pitchFamily="2" charset="-122"/>
                <a:cs typeface="宋体" pitchFamily="2" charset="-122"/>
              </a:rPr>
              <a:t>5.</a:t>
            </a:r>
            <a:r>
              <a:rPr kumimoji="0" lang="zh-CN" altLang="en-US" sz="2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宋体" pitchFamily="2" charset="-122"/>
                <a:cs typeface="宋体" pitchFamily="2" charset="-122"/>
              </a:rPr>
              <a:t>必使（之）仰足以事父母</a:t>
            </a:r>
            <a:endParaRPr kumimoji="0" lang="zh-CN" altLang="en-US" sz="5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5498275" y="2315689"/>
            <a:ext cx="6083717" cy="707886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0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宋体" pitchFamily="2" charset="-122"/>
                <a:cs typeface="宋体" pitchFamily="2" charset="-122"/>
              </a:rPr>
              <a:t>主谓倒置句</a:t>
            </a:r>
            <a:endParaRPr kumimoji="0" lang="zh-CN" sz="16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宋体" pitchFamily="2" charset="-122"/>
                <a:cs typeface="宋体" pitchFamily="2" charset="-122"/>
              </a:rPr>
              <a:t>宜乎百姓之谓我爱也：即</a:t>
            </a:r>
            <a:r>
              <a:rPr kumimoji="0" lang="zh-CN" sz="2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/>
                <a:ea typeface="宋体" pitchFamily="2" charset="-122"/>
                <a:cs typeface="宋体" pitchFamily="2" charset="-122"/>
              </a:rPr>
              <a:t>“</a:t>
            </a:r>
            <a:r>
              <a:rPr kumimoji="0" lang="zh-CN" sz="2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宋体" pitchFamily="2" charset="-122"/>
                <a:cs typeface="宋体" pitchFamily="2" charset="-122"/>
              </a:rPr>
              <a:t>百姓之谓我爱也，宜乎</a:t>
            </a:r>
            <a:r>
              <a:rPr kumimoji="0" lang="zh-CN" sz="2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/>
                <a:ea typeface="宋体" pitchFamily="2" charset="-122"/>
                <a:cs typeface="宋体" pitchFamily="2" charset="-122"/>
              </a:rPr>
              <a:t>”</a:t>
            </a:r>
            <a:endParaRPr kumimoji="0" lang="zh-CN" sz="4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</p:cSld>
  <p:clrMapOvr>
    <a:masterClrMapping/>
  </p:clrMapOvr>
  <p:transition/>
  <p:timing/>
</p:sld>
</file>

<file path=ppt/slides/slide7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7105" name="Rectangle 1"/>
          <p:cNvSpPr>
            <a:spLocks noChangeArrowheads="1"/>
          </p:cNvSpPr>
          <p:nvPr/>
        </p:nvSpPr>
        <p:spPr bwMode="auto">
          <a:xfrm>
            <a:off x="961040" y="1757549"/>
            <a:ext cx="10881505" cy="378565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4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宋体" pitchFamily="2" charset="-122"/>
                <a:cs typeface="宋体" pitchFamily="2" charset="-122"/>
              </a:rPr>
              <a:t>宾语前置句</a:t>
            </a:r>
            <a:endParaRPr kumimoji="0" lang="zh-CN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宋体" pitchFamily="2" charset="-122"/>
                <a:cs typeface="宋体" pitchFamily="2" charset="-122"/>
              </a:rPr>
              <a:t>1.</a:t>
            </a:r>
            <a:r>
              <a:rPr kumimoji="0" lang="zh-CN" altLang="en-US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宋体" pitchFamily="2" charset="-122"/>
                <a:cs typeface="宋体" pitchFamily="2" charset="-122"/>
              </a:rPr>
              <a:t>臣未之闻也：否定句中代词宾语前置，即</a:t>
            </a:r>
            <a:r>
              <a:rPr kumimoji="0" lang="zh-CN" altLang="en-US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/>
                <a:ea typeface="宋体" pitchFamily="2" charset="-122"/>
                <a:cs typeface="宋体" pitchFamily="2" charset="-122"/>
              </a:rPr>
              <a:t>“</a:t>
            </a:r>
            <a:r>
              <a:rPr kumimoji="0" lang="zh-CN" altLang="en-US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宋体" pitchFamily="2" charset="-122"/>
                <a:cs typeface="宋体" pitchFamily="2" charset="-122"/>
              </a:rPr>
              <a:t>臣未闻之也</a:t>
            </a:r>
            <a:r>
              <a:rPr kumimoji="0" lang="zh-CN" altLang="en-US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/>
                <a:ea typeface="宋体" pitchFamily="2" charset="-122"/>
                <a:cs typeface="宋体" pitchFamily="2" charset="-122"/>
              </a:rPr>
              <a:t>”</a:t>
            </a:r>
            <a:r>
              <a:rPr kumimoji="0" lang="zh-CN" altLang="en-US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宋体" pitchFamily="2" charset="-122"/>
                <a:cs typeface="宋体" pitchFamily="2" charset="-122"/>
              </a:rPr>
              <a:t>，之，代词</a:t>
            </a:r>
            <a:endParaRPr kumimoji="0" lang="zh-CN" altLang="en-US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宋体" pitchFamily="2" charset="-122"/>
                <a:cs typeface="宋体" pitchFamily="2" charset="-122"/>
              </a:rPr>
              <a:t>2.</a:t>
            </a:r>
            <a:r>
              <a:rPr kumimoji="0" lang="zh-CN" altLang="en-US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宋体" pitchFamily="2" charset="-122"/>
                <a:cs typeface="宋体" pitchFamily="2" charset="-122"/>
              </a:rPr>
              <a:t>莫之能御也：否定句中代词宾语前置，即</a:t>
            </a:r>
            <a:r>
              <a:rPr kumimoji="0" lang="zh-CN" altLang="en-US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/>
                <a:ea typeface="宋体" pitchFamily="2" charset="-122"/>
                <a:cs typeface="宋体" pitchFamily="2" charset="-122"/>
              </a:rPr>
              <a:t>“</a:t>
            </a:r>
            <a:r>
              <a:rPr kumimoji="0" lang="zh-CN" altLang="en-US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宋体" pitchFamily="2" charset="-122"/>
                <a:cs typeface="宋体" pitchFamily="2" charset="-122"/>
              </a:rPr>
              <a:t>莫能御之也</a:t>
            </a:r>
            <a:r>
              <a:rPr kumimoji="0" lang="zh-CN" altLang="en-US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/>
                <a:ea typeface="宋体" pitchFamily="2" charset="-122"/>
                <a:cs typeface="宋体" pitchFamily="2" charset="-122"/>
              </a:rPr>
              <a:t>”</a:t>
            </a:r>
            <a:r>
              <a:rPr kumimoji="0" lang="zh-CN" altLang="en-US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宋体" pitchFamily="2" charset="-122"/>
                <a:cs typeface="宋体" pitchFamily="2" charset="-122"/>
              </a:rPr>
              <a:t>，之，代词</a:t>
            </a:r>
            <a:endParaRPr kumimoji="0" lang="zh-CN" altLang="en-US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宋体" pitchFamily="2" charset="-122"/>
                <a:cs typeface="宋体" pitchFamily="2" charset="-122"/>
              </a:rPr>
              <a:t>3.</a:t>
            </a:r>
            <a:r>
              <a:rPr kumimoji="0" lang="zh-CN" altLang="en-US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宋体" pitchFamily="2" charset="-122"/>
                <a:cs typeface="宋体" pitchFamily="2" charset="-122"/>
              </a:rPr>
              <a:t>何由知吾可也：疑问句中代词宾语前置，即</a:t>
            </a:r>
            <a:r>
              <a:rPr kumimoji="0" lang="zh-CN" altLang="en-US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/>
                <a:ea typeface="宋体" pitchFamily="2" charset="-122"/>
                <a:cs typeface="宋体" pitchFamily="2" charset="-122"/>
              </a:rPr>
              <a:t>“</a:t>
            </a:r>
            <a:r>
              <a:rPr kumimoji="0" lang="zh-CN" altLang="en-US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宋体" pitchFamily="2" charset="-122"/>
                <a:cs typeface="宋体" pitchFamily="2" charset="-122"/>
              </a:rPr>
              <a:t>由何知吾可也</a:t>
            </a:r>
            <a:r>
              <a:rPr kumimoji="0" lang="zh-CN" altLang="en-US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/>
                <a:ea typeface="宋体" pitchFamily="2" charset="-122"/>
                <a:cs typeface="宋体" pitchFamily="2" charset="-122"/>
              </a:rPr>
              <a:t>”</a:t>
            </a:r>
            <a:endParaRPr kumimoji="0" lang="zh-CN" altLang="en-US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宋体" pitchFamily="2" charset="-122"/>
                <a:cs typeface="宋体" pitchFamily="2" charset="-122"/>
              </a:rPr>
              <a:t>4.</a:t>
            </a:r>
            <a:r>
              <a:rPr kumimoji="0" lang="zh-CN" altLang="en-US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宋体" pitchFamily="2" charset="-122"/>
                <a:cs typeface="宋体" pitchFamily="2" charset="-122"/>
              </a:rPr>
              <a:t>牛何之：疑问句中代词宾语前置，，即</a:t>
            </a:r>
            <a:r>
              <a:rPr kumimoji="0" lang="zh-CN" altLang="en-US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/>
                <a:ea typeface="宋体" pitchFamily="2" charset="-122"/>
                <a:cs typeface="宋体" pitchFamily="2" charset="-122"/>
              </a:rPr>
              <a:t>“</a:t>
            </a:r>
            <a:r>
              <a:rPr kumimoji="0" lang="zh-CN" altLang="en-US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宋体" pitchFamily="2" charset="-122"/>
                <a:cs typeface="宋体" pitchFamily="2" charset="-122"/>
              </a:rPr>
              <a:t>牛之何</a:t>
            </a:r>
            <a:r>
              <a:rPr kumimoji="0" lang="zh-CN" altLang="en-US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/>
                <a:ea typeface="宋体" pitchFamily="2" charset="-122"/>
                <a:cs typeface="宋体" pitchFamily="2" charset="-122"/>
              </a:rPr>
              <a:t>”</a:t>
            </a:r>
            <a:r>
              <a:rPr kumimoji="0" lang="zh-CN" altLang="en-US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宋体" pitchFamily="2" charset="-122"/>
                <a:cs typeface="宋体" pitchFamily="2" charset="-122"/>
              </a:rPr>
              <a:t>，此处之是动词，去、往</a:t>
            </a:r>
            <a:endParaRPr kumimoji="0" lang="zh-CN" altLang="en-US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宋体" pitchFamily="2" charset="-122"/>
                <a:cs typeface="宋体" pitchFamily="2" charset="-122"/>
              </a:rPr>
              <a:t>5.</a:t>
            </a:r>
            <a:r>
              <a:rPr kumimoji="0" lang="zh-CN" altLang="en-US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宋体" pitchFamily="2" charset="-122"/>
                <a:cs typeface="宋体" pitchFamily="2" charset="-122"/>
              </a:rPr>
              <a:t>然则一羽之不举：否定句中代词宾语前置，即</a:t>
            </a:r>
            <a:r>
              <a:rPr kumimoji="0" lang="zh-CN" altLang="en-US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/>
                <a:ea typeface="宋体" pitchFamily="2" charset="-122"/>
                <a:cs typeface="宋体" pitchFamily="2" charset="-122"/>
              </a:rPr>
              <a:t>“</a:t>
            </a:r>
            <a:r>
              <a:rPr kumimoji="0" lang="zh-CN" altLang="en-US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宋体" pitchFamily="2" charset="-122"/>
                <a:cs typeface="宋体" pitchFamily="2" charset="-122"/>
              </a:rPr>
              <a:t>不举一羽</a:t>
            </a:r>
            <a:r>
              <a:rPr kumimoji="0" lang="zh-CN" altLang="en-US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/>
                <a:ea typeface="宋体" pitchFamily="2" charset="-122"/>
                <a:cs typeface="宋体" pitchFamily="2" charset="-122"/>
              </a:rPr>
              <a:t>”</a:t>
            </a:r>
            <a:r>
              <a:rPr kumimoji="0" lang="zh-CN" altLang="en-US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宋体" pitchFamily="2" charset="-122"/>
                <a:cs typeface="宋体" pitchFamily="2" charset="-122"/>
              </a:rPr>
              <a:t>，之，起提宾作用</a:t>
            </a:r>
            <a:endParaRPr kumimoji="0" lang="zh-CN" altLang="en-US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宋体" pitchFamily="2" charset="-122"/>
                <a:cs typeface="宋体" pitchFamily="2" charset="-122"/>
              </a:rPr>
              <a:t>6.</a:t>
            </a:r>
            <a:r>
              <a:rPr kumimoji="0" lang="zh-CN" altLang="en-US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宋体" pitchFamily="2" charset="-122"/>
                <a:cs typeface="宋体" pitchFamily="2" charset="-122"/>
              </a:rPr>
              <a:t>夫子之谓也：即</a:t>
            </a:r>
            <a:r>
              <a:rPr kumimoji="0" lang="zh-CN" altLang="en-US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/>
                <a:ea typeface="宋体" pitchFamily="2" charset="-122"/>
                <a:cs typeface="宋体" pitchFamily="2" charset="-122"/>
              </a:rPr>
              <a:t>“</a:t>
            </a:r>
            <a:r>
              <a:rPr kumimoji="0" lang="zh-CN" altLang="en-US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宋体" pitchFamily="2" charset="-122"/>
                <a:cs typeface="宋体" pitchFamily="2" charset="-122"/>
              </a:rPr>
              <a:t>谓夫子也</a:t>
            </a:r>
            <a:r>
              <a:rPr kumimoji="0" lang="zh-CN" altLang="en-US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/>
                <a:ea typeface="宋体" pitchFamily="2" charset="-122"/>
                <a:cs typeface="宋体" pitchFamily="2" charset="-122"/>
              </a:rPr>
              <a:t>”</a:t>
            </a:r>
            <a:r>
              <a:rPr kumimoji="0" lang="zh-CN" altLang="en-US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宋体" pitchFamily="2" charset="-122"/>
                <a:cs typeface="宋体" pitchFamily="2" charset="-122"/>
              </a:rPr>
              <a:t>，之，起提宾作用</a:t>
            </a:r>
            <a:endParaRPr kumimoji="0" lang="zh-CN" altLang="en-US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宋体" pitchFamily="2" charset="-122"/>
                <a:cs typeface="宋体" pitchFamily="2" charset="-122"/>
              </a:rPr>
              <a:t>7.</a:t>
            </a:r>
            <a:r>
              <a:rPr kumimoji="0" lang="zh-CN" altLang="en-US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宋体" pitchFamily="2" charset="-122"/>
                <a:cs typeface="宋体" pitchFamily="2" charset="-122"/>
              </a:rPr>
              <a:t>舆薪之不见：否定句中代词宾语前置，即</a:t>
            </a:r>
            <a:r>
              <a:rPr kumimoji="0" lang="zh-CN" altLang="en-US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/>
                <a:ea typeface="宋体" pitchFamily="2" charset="-122"/>
                <a:cs typeface="宋体" pitchFamily="2" charset="-122"/>
              </a:rPr>
              <a:t>“</a:t>
            </a:r>
            <a:r>
              <a:rPr kumimoji="0" lang="zh-CN" altLang="en-US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宋体" pitchFamily="2" charset="-122"/>
                <a:cs typeface="宋体" pitchFamily="2" charset="-122"/>
              </a:rPr>
              <a:t>不见舆薪</a:t>
            </a:r>
            <a:r>
              <a:rPr kumimoji="0" lang="zh-CN" altLang="en-US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/>
                <a:ea typeface="宋体" pitchFamily="2" charset="-122"/>
                <a:cs typeface="宋体" pitchFamily="2" charset="-122"/>
              </a:rPr>
              <a:t>”</a:t>
            </a:r>
            <a:r>
              <a:rPr kumimoji="0" lang="zh-CN" altLang="en-US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宋体" pitchFamily="2" charset="-122"/>
                <a:cs typeface="宋体" pitchFamily="2" charset="-122"/>
              </a:rPr>
              <a:t>，之，起提宾作用</a:t>
            </a:r>
            <a:endParaRPr kumimoji="0" lang="zh-CN" altLang="en-US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宋体" pitchFamily="2" charset="-122"/>
                <a:cs typeface="宋体" pitchFamily="2" charset="-122"/>
              </a:rPr>
              <a:t>8.</a:t>
            </a:r>
            <a:r>
              <a:rPr kumimoji="0" lang="zh-CN" altLang="en-US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宋体" pitchFamily="2" charset="-122"/>
                <a:cs typeface="宋体" pitchFamily="2" charset="-122"/>
              </a:rPr>
              <a:t>何以异：疑问句中代词宾语前置，即</a:t>
            </a:r>
            <a:r>
              <a:rPr kumimoji="0" lang="zh-CN" altLang="en-US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/>
                <a:ea typeface="宋体" pitchFamily="2" charset="-122"/>
                <a:cs typeface="宋体" pitchFamily="2" charset="-122"/>
              </a:rPr>
              <a:t>“</a:t>
            </a:r>
            <a:r>
              <a:rPr kumimoji="0" lang="zh-CN" altLang="en-US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宋体" pitchFamily="2" charset="-122"/>
                <a:cs typeface="宋体" pitchFamily="2" charset="-122"/>
              </a:rPr>
              <a:t>以何异</a:t>
            </a:r>
            <a:r>
              <a:rPr kumimoji="0" lang="zh-CN" altLang="en-US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/>
                <a:ea typeface="宋体" pitchFamily="2" charset="-122"/>
                <a:cs typeface="宋体" pitchFamily="2" charset="-122"/>
              </a:rPr>
              <a:t>”</a:t>
            </a:r>
            <a:endParaRPr kumimoji="0" lang="zh-CN" altLang="en-US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宋体" pitchFamily="2" charset="-122"/>
                <a:cs typeface="宋体" pitchFamily="2" charset="-122"/>
              </a:rPr>
              <a:t>9.</a:t>
            </a:r>
            <a:r>
              <a:rPr kumimoji="0" lang="zh-CN" altLang="en-US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宋体" pitchFamily="2" charset="-122"/>
                <a:cs typeface="宋体" pitchFamily="2" charset="-122"/>
              </a:rPr>
              <a:t>未之有也：否定句中代词宾语前置，即</a:t>
            </a:r>
            <a:r>
              <a:rPr kumimoji="0" lang="zh-CN" altLang="en-US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/>
                <a:ea typeface="宋体" pitchFamily="2" charset="-122"/>
                <a:cs typeface="宋体" pitchFamily="2" charset="-122"/>
              </a:rPr>
              <a:t>“</a:t>
            </a:r>
            <a:r>
              <a:rPr kumimoji="0" lang="zh-CN" altLang="en-US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宋体" pitchFamily="2" charset="-122"/>
                <a:cs typeface="宋体" pitchFamily="2" charset="-122"/>
              </a:rPr>
              <a:t>未有也</a:t>
            </a:r>
            <a:r>
              <a:rPr kumimoji="0" lang="zh-CN" altLang="en-US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/>
                <a:ea typeface="宋体" pitchFamily="2" charset="-122"/>
                <a:cs typeface="宋体" pitchFamily="2" charset="-122"/>
              </a:rPr>
              <a:t>”</a:t>
            </a:r>
            <a:r>
              <a:rPr kumimoji="0" lang="zh-CN" altLang="en-US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宋体" pitchFamily="2" charset="-122"/>
                <a:cs typeface="宋体" pitchFamily="2" charset="-122"/>
              </a:rPr>
              <a:t>，之，起提宾作用</a:t>
            </a:r>
            <a:endParaRPr kumimoji="0" lang="zh-CN" altLang="en-US" sz="4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</p:cSld>
  <p:clrMapOvr>
    <a:masterClrMapping/>
  </p:clrMapOvr>
  <p:transition/>
  <p:timing/>
</p:sld>
</file>

<file path=ppt/slides/slide7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8129" name="Rectangle 1"/>
          <p:cNvSpPr>
            <a:spLocks noChangeArrowheads="1"/>
          </p:cNvSpPr>
          <p:nvPr/>
        </p:nvSpPr>
        <p:spPr bwMode="auto">
          <a:xfrm>
            <a:off x="973776" y="2173185"/>
            <a:ext cx="8717451" cy="2677656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8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宋体" pitchFamily="2" charset="-122"/>
                <a:cs typeface="宋体" pitchFamily="2" charset="-122"/>
              </a:rPr>
              <a:t>介词结构后置句</a:t>
            </a:r>
            <a:endParaRPr kumimoji="0" lang="zh-CN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宋体" pitchFamily="2" charset="-122"/>
                <a:cs typeface="宋体" pitchFamily="2" charset="-122"/>
              </a:rPr>
              <a:t>1.</a:t>
            </a:r>
            <a:r>
              <a:rPr kumimoji="0" lang="zh-CN" altLang="en-US" sz="2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宋体" pitchFamily="2" charset="-122"/>
                <a:cs typeface="宋体" pitchFamily="2" charset="-122"/>
              </a:rPr>
              <a:t>王坐于堂上：即</a:t>
            </a:r>
            <a:r>
              <a:rPr kumimoji="0" lang="zh-CN" altLang="en-US" sz="2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/>
                <a:ea typeface="宋体" pitchFamily="2" charset="-122"/>
                <a:cs typeface="宋体" pitchFamily="2" charset="-122"/>
              </a:rPr>
              <a:t>“</a:t>
            </a:r>
            <a:r>
              <a:rPr kumimoji="0" lang="zh-CN" altLang="en-US" sz="2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宋体" pitchFamily="2" charset="-122"/>
                <a:cs typeface="宋体" pitchFamily="2" charset="-122"/>
              </a:rPr>
              <a:t>王于堂上坐</a:t>
            </a:r>
            <a:r>
              <a:rPr kumimoji="0" lang="zh-CN" altLang="en-US" sz="2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/>
                <a:ea typeface="宋体" pitchFamily="2" charset="-122"/>
                <a:cs typeface="宋体" pitchFamily="2" charset="-122"/>
              </a:rPr>
              <a:t>”</a:t>
            </a:r>
            <a:endParaRPr kumimoji="0" lang="zh-CN" alt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宋体" pitchFamily="2" charset="-122"/>
                <a:cs typeface="宋体" pitchFamily="2" charset="-122"/>
              </a:rPr>
              <a:t>2.</a:t>
            </a:r>
            <a:r>
              <a:rPr kumimoji="0" lang="zh-CN" altLang="en-US" sz="2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宋体" pitchFamily="2" charset="-122"/>
                <a:cs typeface="宋体" pitchFamily="2" charset="-122"/>
              </a:rPr>
              <a:t>构怨于诸侯：即</a:t>
            </a:r>
            <a:r>
              <a:rPr kumimoji="0" lang="zh-CN" altLang="en-US" sz="2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/>
                <a:ea typeface="宋体" pitchFamily="2" charset="-122"/>
                <a:cs typeface="宋体" pitchFamily="2" charset="-122"/>
              </a:rPr>
              <a:t>“</a:t>
            </a:r>
            <a:r>
              <a:rPr kumimoji="0" lang="zh-CN" altLang="en-US" sz="2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宋体" pitchFamily="2" charset="-122"/>
                <a:cs typeface="宋体" pitchFamily="2" charset="-122"/>
              </a:rPr>
              <a:t>于诸侯构怨</a:t>
            </a:r>
            <a:r>
              <a:rPr kumimoji="0" lang="zh-CN" altLang="en-US" sz="2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/>
                <a:ea typeface="宋体" pitchFamily="2" charset="-122"/>
                <a:cs typeface="宋体" pitchFamily="2" charset="-122"/>
              </a:rPr>
              <a:t>”</a:t>
            </a:r>
            <a:endParaRPr kumimoji="0" lang="zh-CN" alt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宋体" pitchFamily="2" charset="-122"/>
                <a:cs typeface="宋体" pitchFamily="2" charset="-122"/>
              </a:rPr>
              <a:t>3.</a:t>
            </a:r>
            <a:r>
              <a:rPr kumimoji="0" lang="zh-CN" altLang="en-US" sz="2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宋体" pitchFamily="2" charset="-122"/>
                <a:cs typeface="宋体" pitchFamily="2" charset="-122"/>
              </a:rPr>
              <a:t>使天下仕者皆欲立于王之朝：即</a:t>
            </a:r>
            <a:r>
              <a:rPr kumimoji="0" lang="zh-CN" altLang="en-US" sz="2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/>
                <a:ea typeface="宋体" pitchFamily="2" charset="-122"/>
                <a:cs typeface="宋体" pitchFamily="2" charset="-122"/>
              </a:rPr>
              <a:t>“</a:t>
            </a:r>
            <a:r>
              <a:rPr kumimoji="0" lang="zh-CN" altLang="en-US" sz="2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宋体" pitchFamily="2" charset="-122"/>
                <a:cs typeface="宋体" pitchFamily="2" charset="-122"/>
              </a:rPr>
              <a:t>皆欲于王之朝立</a:t>
            </a:r>
            <a:r>
              <a:rPr kumimoji="0" lang="zh-CN" altLang="en-US" sz="2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/>
                <a:ea typeface="宋体" pitchFamily="2" charset="-122"/>
                <a:cs typeface="宋体" pitchFamily="2" charset="-122"/>
              </a:rPr>
              <a:t>”</a:t>
            </a:r>
            <a:endParaRPr kumimoji="0" lang="zh-CN" alt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宋体" pitchFamily="2" charset="-122"/>
                <a:cs typeface="宋体" pitchFamily="2" charset="-122"/>
              </a:rPr>
              <a:t>4.</a:t>
            </a:r>
            <a:r>
              <a:rPr kumimoji="0" lang="zh-CN" altLang="en-US" sz="2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宋体" pitchFamily="2" charset="-122"/>
                <a:cs typeface="宋体" pitchFamily="2" charset="-122"/>
              </a:rPr>
              <a:t>我非爱其财，而易之以羊也：即</a:t>
            </a:r>
            <a:r>
              <a:rPr kumimoji="0" lang="zh-CN" altLang="en-US" sz="2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/>
                <a:ea typeface="宋体" pitchFamily="2" charset="-122"/>
                <a:cs typeface="宋体" pitchFamily="2" charset="-122"/>
              </a:rPr>
              <a:t>“</a:t>
            </a:r>
            <a:r>
              <a:rPr kumimoji="0" lang="zh-CN" altLang="en-US" sz="2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宋体" pitchFamily="2" charset="-122"/>
                <a:cs typeface="宋体" pitchFamily="2" charset="-122"/>
              </a:rPr>
              <a:t>而以羊易之</a:t>
            </a:r>
            <a:r>
              <a:rPr kumimoji="0" lang="zh-CN" altLang="en-US" sz="2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/>
                <a:ea typeface="宋体" pitchFamily="2" charset="-122"/>
                <a:cs typeface="宋体" pitchFamily="2" charset="-122"/>
              </a:rPr>
              <a:t>”</a:t>
            </a:r>
            <a:endParaRPr kumimoji="0" lang="zh-CN" altLang="en-US" sz="2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  <a:t>5.</a:t>
            </a:r>
            <a:r>
              <a:rPr kumimoji="0" lang="zh-CN" altLang="en-US" sz="2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  <a:t>树之以桑：即“以桑树之”</a:t>
            </a:r>
            <a:r>
              <a:rPr kumimoji="0" lang="zh-CN" altLang="en-US" sz="2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  <a:t> </a:t>
            </a:r>
            <a:endParaRPr kumimoji="0" lang="zh-CN" altLang="en-US" sz="5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pic>
        <p:nvPicPr>
          <p:cNvPr id="48130" name="New picture"/>
          <p:cNvPicPr/>
          <p:nvPr/>
        </p:nvPicPr>
        <p:blipFill>
          <a:blip r:embed="rId2"/>
          <a:stretch>
            <a:fillRect/>
          </a:stretch>
        </p:blipFill>
        <p:spPr>
          <a:xfrm>
            <a:off x="11315700" y="12509500"/>
            <a:ext cx="342900" cy="254000"/>
          </a:xfrm>
          <a:prstGeom prst="cube">
            <a:avLst/>
          </a:prstGeom>
        </p:spPr>
      </p:pic>
    </p:spTree>
  </p:cSld>
  <p:clrMapOvr>
    <a:masterClrMapping/>
  </p:clrMapOvr>
  <p:transition/>
  <p:timing/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 descr="微信图片_2021010619014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70348" y="0"/>
            <a:ext cx="11993408" cy="6858000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 descr="微信图片_2021010619015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27529"/>
            <a:ext cx="12192000" cy="5611905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tags/tag1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heme/theme1.xml><?xml version="1.0" encoding="utf-8"?>
<a:theme xmlns:r="http://schemas.openxmlformats.org/officeDocument/2006/relationships" xmlns:a="http://schemas.openxmlformats.org/drawingml/2006/main" name="丝状">
  <a:themeElements>
    <a:clrScheme name="Wisp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Wisp">
      <a:majorFont>
        <a:latin typeface="Century Gothic"/>
        <a:ea typeface="Arial"/>
        <a:cs typeface="Arial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Arial"/>
        <a:cs typeface="Arial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372</Paragraphs>
  <Slides>74</Slides>
  <Notes>0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16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74</vt:i4>
      </vt:variant>
    </vt:vector>
  </HeadingPairs>
  <TitlesOfParts>
    <vt:vector baseType="lpstr" size="91">
      <vt:lpstr>Arial</vt:lpstr>
      <vt:lpstr>Century Gothic</vt:lpstr>
      <vt:lpstr>Wingdings 3</vt:lpstr>
      <vt:lpstr>Calibri</vt:lpstr>
      <vt:lpstr>华文新魏</vt:lpstr>
      <vt:lpstr>幼圆</vt:lpstr>
      <vt:lpstr>宋体</vt:lpstr>
      <vt:lpstr>华文琥珀</vt:lpstr>
      <vt:lpstr>隶书</vt:lpstr>
      <vt:lpstr>华文行楷</vt:lpstr>
      <vt:lpstr>Times New Roman</vt:lpstr>
      <vt:lpstr>黑体</vt:lpstr>
      <vt:lpstr>华文隶书</vt:lpstr>
      <vt:lpstr>楷体_GB2312</vt:lpstr>
      <vt:lpstr>Adobe 楷体 Std R</vt:lpstr>
      <vt:lpstr>楷体</vt:lpstr>
      <vt:lpstr>丝状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初读课文，整体感知：</vt:lpstr>
      <vt:lpstr>初读课文，整体感知：</vt:lpstr>
      <vt:lpstr>PowerPoint Presentation</vt:lpstr>
      <vt:lpstr>PowerPoint Presentation</vt:lpstr>
      <vt:lpstr>概括第一层的含义，赏析孟子的智慧</vt:lpstr>
      <vt:lpstr>思考：孟子引入话题的方法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概括第二层的含义，赏析孟子的智慧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概括第三层的含义，赏析孟子的智慧</vt:lpstr>
      <vt:lpstr>孟子为齐宣王指明的方向是什么？用何方法取得什么效果？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2021-01-27T20:25:13.736</cp:lastPrinted>
  <dcterms:created xsi:type="dcterms:W3CDTF">2021-01-27T20:25:13Z</dcterms:created>
  <dcterms:modified xsi:type="dcterms:W3CDTF">2021-01-27T12:25:17Z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