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5" r:id="rId3"/>
  </p:sldMasterIdLst>
  <p:notesMasterIdLst>
    <p:notesMasterId r:id="rId17"/>
  </p:notesMasterIdLst>
  <p:sldIdLst>
    <p:sldId id="439" r:id="rId4"/>
    <p:sldId id="533" r:id="rId5"/>
    <p:sldId id="534" r:id="rId6"/>
    <p:sldId id="535" r:id="rId7"/>
    <p:sldId id="540" r:id="rId8"/>
    <p:sldId id="536" r:id="rId9"/>
    <p:sldId id="538" r:id="rId10"/>
    <p:sldId id="545" r:id="rId11"/>
    <p:sldId id="399" r:id="rId12"/>
    <p:sldId id="550" r:id="rId13"/>
    <p:sldId id="551" r:id="rId14"/>
    <p:sldId id="554" r:id="rId15"/>
    <p:sldId id="444" r:id="rId16"/>
    <p:sldId id="548" r:id="rId18"/>
    <p:sldId id="452" r:id="rId19"/>
    <p:sldId id="568" r:id="rId20"/>
    <p:sldId id="470" r:id="rId21"/>
    <p:sldId id="471" r:id="rId22"/>
    <p:sldId id="509" r:id="rId23"/>
    <p:sldId id="510" r:id="rId24"/>
    <p:sldId id="580" r:id="rId25"/>
    <p:sldId id="582" r:id="rId26"/>
    <p:sldId id="583" r:id="rId27"/>
    <p:sldId id="586" r:id="rId28"/>
    <p:sldId id="404" r:id="rId29"/>
    <p:sldId id="304" r:id="rId30"/>
    <p:sldId id="513" r:id="rId31"/>
    <p:sldId id="587" r:id="rId32"/>
    <p:sldId id="588" r:id="rId33"/>
    <p:sldId id="546" r:id="rId34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作者" initials="A" lastIdx="0" clrIdx="1"/>
  <p:cmAuthor id="0" name="杜B格小生" initials="杜B格小生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0FCF"/>
    <a:srgbClr val="0B5FD1"/>
    <a:srgbClr val="1552D1"/>
    <a:srgbClr val="008751"/>
    <a:srgbClr val="086134"/>
    <a:srgbClr val="0B7A3A"/>
    <a:srgbClr val="107D3E"/>
    <a:srgbClr val="FFFFFF"/>
    <a:srgbClr val="2BBE69"/>
    <a:srgbClr val="2C9D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7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264" y="48"/>
      </p:cViewPr>
      <p:guideLst>
        <p:guide orient="horz" pos="2214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 showFormatting="0"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9" Type="http://schemas.openxmlformats.org/officeDocument/2006/relationships/tags" Target="tags/tag60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8DCB06-89BA-43D4-B038-A652D0F0B12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08D92B-9643-4477-9EA5-67775B7E916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设计意图：分析题目内容及作用。</a:t>
            </a:r>
            <a:endParaRPr lang="zh-CN" altLang="en-US"/>
          </a:p>
          <a:p>
            <a:r>
              <a:rPr lang="zh-CN" altLang="en-US">
                <a:sym typeface="+mn-ea"/>
              </a:rPr>
              <a:t>操作建议：教师提问，学生分析作答。教师出示正确答案并提醒学生记下。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24735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2804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9752" y="300503"/>
            <a:ext cx="2040755" cy="410431"/>
          </a:xfrm>
          <a:prstGeom prst="rect">
            <a:avLst/>
          </a:prstGeom>
          <a:solidFill>
            <a:srgbClr val="01457D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60959" tIns="60959" rIns="60959" bIns="6095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</a:pPr>
            <a:r>
              <a:rPr lang="zh-CN" altLang="en-US" sz="1865" b="1" noProof="1">
                <a:solidFill>
                  <a:schemeClr val="bg1"/>
                </a:solidFill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学易同步精品课堂</a:t>
            </a:r>
            <a:endParaRPr lang="zh-CN" altLang="en-US" sz="1865" b="1" noProof="1">
              <a:solidFill>
                <a:schemeClr val="bg1"/>
              </a:solidFill>
              <a:latin typeface="腾祥范笑歌楷书简繁合集" pitchFamily="2" charset="-122"/>
              <a:ea typeface="腾祥范笑歌楷书简繁合集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85" y="859373"/>
            <a:ext cx="10028767" cy="5504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新课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1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</a:t>
            </a:r>
            <a:r>
              <a:rPr lang="zh-CN" altLang="en-US" sz="373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导入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学习活动一：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调整心态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进入情景</a:t>
            </a:r>
            <a:endParaRPr lang="zh-CN" altLang="en-US" sz="3200" b="1">
              <a:solidFill>
                <a:srgbClr val="E70012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147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利用课堂上老师提供的本课学习资源，调整自己的阅读心态，进入课文的学习情境。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新课导入  学习情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07406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37168" y="384066"/>
            <a:ext cx="63796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新课导入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（一）调整心态，进入情景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新课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1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新课</a:t>
            </a:r>
            <a:r>
              <a:rPr lang="zh-CN" altLang="en-US" sz="373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导入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学习活动二：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学海导航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明确目标</a:t>
            </a:r>
            <a:endParaRPr lang="zh-CN" altLang="en-US" sz="3200" b="1">
              <a:solidFill>
                <a:srgbClr val="E70012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8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147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阅读课堂上老师出示的本课学习目标，调整自己的阅读取向，明确课文的学习目标。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新课导入  学习情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37167" y="392553"/>
            <a:ext cx="5700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新课导入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（二）学海导航，明确目标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互动学习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2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学习活动三：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拓展视野</a:t>
            </a:r>
            <a:endParaRPr lang="en-US" altLang="zh-CN" sz="3200" b="1">
              <a:solidFill>
                <a:srgbClr val="E70012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E70012"/>
                </a:solidFill>
                <a:ea typeface="宋体" panose="02010600030101010101" pitchFamily="2" charset="-122"/>
              </a:rPr>
              <a:t>前置补偿</a:t>
            </a:r>
            <a:endParaRPr lang="zh-CN" altLang="en-US" sz="3200" b="1">
              <a:solidFill>
                <a:srgbClr val="E70012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221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利用本课学习资源，了解作家作品、写作背景、文体文化常识，课前完成自我测评，课堂互动反馈。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一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0" y="392553"/>
            <a:ext cx="58843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（三）拓展视野，前置补偿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互动学习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2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学习活动四：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认读课文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积累词语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221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默读一遍课文，查阅工具资料，掌握本文生字词的音形义，课前完成自我测评，课堂互动反馈。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二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0" y="392553"/>
            <a:ext cx="64621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（四）认读课文，积累词语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互动学习（三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2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学习活动五：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解读课文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理解文意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221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听读一遍课文，根据助读题，绘制本文结构思路导图。课前完成自我测评，课堂互动反馈。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1112520" indent="-111252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435225"/>
          </a:xfrm>
          <a:prstGeom prst="rect">
            <a:avLst/>
          </a:prstGeom>
        </p:spPr>
        <p:txBody>
          <a:bodyPr/>
          <a:lstStyle>
            <a:lvl1pPr marL="1188085" indent="-11880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829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</p:spTree>
  </p:cSld>
  <p:clrMapOvr>
    <a:masterClrMapping/>
  </p:clrMapOvr>
  <p:transition spd="med">
    <p:cut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三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1" y="392553"/>
            <a:ext cx="615103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（五）解读课文，理解文意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互动学习（四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2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noProof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互动学习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5" name="直接连接符 4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文本框 6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学习活动六：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品读课文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赏析语句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221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精读课文重点语句，思考下面的问题，（可以勾画批注）。课前完成自我测评，课堂互动反馈。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互动学习（四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1" y="392553"/>
            <a:ext cx="6076951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互动学习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（六）品读课文，赏析语句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课堂小结（五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学习活动七：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研读课文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探究写法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2212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通读课文，思考下面的问题，深入探究本文表达难点和表现手法。课前完成自我测评，课堂互动反馈。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5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3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课堂小结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堂小结（五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1" y="392553"/>
            <a:ext cx="596688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课堂小结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（七）研读课文，探究写法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课堂小结（六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579967" y="2047641"/>
            <a:ext cx="2861733" cy="224349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lIns="60959" tIns="60959" rIns="60959" bIns="60959">
            <a:spAutoFit/>
          </a:bodyPr>
          <a:lstStyle/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学习活动八：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通读课文</a:t>
            </a:r>
            <a:endParaRPr lang="en-US" altLang="zh-CN" sz="32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atinLnBrk="1" hangingPunct="0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ea typeface="宋体" panose="02010600030101010101" pitchFamily="2" charset="-122"/>
              </a:rPr>
              <a:t>评价篇章</a:t>
            </a:r>
            <a:endParaRPr lang="zh-CN" altLang="en-US" sz="32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矩形 9"/>
          <p:cNvSpPr>
            <a:spLocks noChangeArrowheads="1"/>
          </p:cNvSpPr>
          <p:nvPr userDrawn="1"/>
        </p:nvSpPr>
        <p:spPr bwMode="auto">
          <a:xfrm>
            <a:off x="3274485" y="2047640"/>
            <a:ext cx="8013700" cy="1474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225885"/>
                </a:solidFill>
                <a:ea typeface="宋体" panose="02010600030101010101" pitchFamily="2" charset="-122"/>
              </a:rPr>
              <a:t>反思本课学习，归纳中心意思，评析写作特点。课前完成自我测评，课堂互动反馈。</a:t>
            </a:r>
            <a:endParaRPr lang="zh-CN" altLang="en-US" sz="3200">
              <a:ea typeface="宋体" panose="02010600030101010101" pitchFamily="2" charset="-122"/>
            </a:endParaRPr>
          </a:p>
        </p:txBody>
      </p:sp>
      <p:sp>
        <p:nvSpPr>
          <p:cNvPr id="5" name="Shape 108"/>
          <p:cNvSpPr/>
          <p:nvPr userDrawn="1"/>
        </p:nvSpPr>
        <p:spPr>
          <a:xfrm>
            <a:off x="436033" y="401041"/>
            <a:ext cx="965200" cy="933639"/>
          </a:xfrm>
          <a:prstGeom prst="rect">
            <a:avLst/>
          </a:prstGeom>
          <a:solidFill>
            <a:srgbClr val="01457D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kern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6" name="Shape 112"/>
          <p:cNvSpPr/>
          <p:nvPr userDrawn="1"/>
        </p:nvSpPr>
        <p:spPr>
          <a:xfrm>
            <a:off x="378885" y="456210"/>
            <a:ext cx="1079500" cy="748988"/>
          </a:xfrm>
          <a:prstGeom prst="rect">
            <a:avLst/>
          </a:prstGeom>
          <a:ln w="12700">
            <a:miter lim="400000"/>
          </a:ln>
        </p:spPr>
        <p:txBody>
          <a:bodyPr lIns="60959" rIns="6095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 sz="1800">
                <a:solidFill>
                  <a:srgbClr val="000000"/>
                </a:solidFill>
              </a:defRPr>
            </a:pPr>
            <a:r>
              <a:rPr lang="en-US" altLang="zh-CN" sz="4265" kern="0" dirty="0">
                <a:ea typeface="方正舒体" panose="02010601030101010101" pitchFamily="2" charset="-122"/>
              </a:rPr>
              <a:t>3</a:t>
            </a:r>
            <a:endParaRPr sz="4265" kern="0" dirty="0">
              <a:ea typeface="方正舒体" panose="02010601030101010101" pitchFamily="2" charset="-122"/>
            </a:endParaRPr>
          </a:p>
        </p:txBody>
      </p:sp>
      <p:sp>
        <p:nvSpPr>
          <p:cNvPr id="7" name="文本框 6"/>
          <p:cNvSpPr txBox="1"/>
          <p:nvPr userDrawn="1"/>
        </p:nvSpPr>
        <p:spPr>
          <a:xfrm>
            <a:off x="1604433" y="456210"/>
            <a:ext cx="2040300" cy="6975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none" lIns="60959" tIns="60959" rIns="60959" bIns="60959" spcCol="38100">
            <a:spAutoFit/>
          </a:bodyPr>
          <a:lstStyle/>
          <a:p>
            <a:pPr fontAlgn="auto" latinLnBrk="1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735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/>
                <a:sym typeface="Arial" panose="020B0604020202020204"/>
              </a:rPr>
              <a:t>课堂小结</a:t>
            </a:r>
            <a:endParaRPr lang="zh-CN" altLang="en-US" sz="3735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1413934" y="1111879"/>
            <a:ext cx="6225117" cy="0"/>
          </a:xfrm>
          <a:prstGeom prst="line">
            <a:avLst/>
          </a:prstGeom>
          <a:noFill/>
          <a:ln w="28575" cap="flat">
            <a:solidFill>
              <a:srgbClr val="01457D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课堂小结（六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112"/>
          <p:cNvSpPr>
            <a:spLocks noChangeArrowheads="1"/>
          </p:cNvSpPr>
          <p:nvPr userDrawn="1"/>
        </p:nvSpPr>
        <p:spPr bwMode="auto">
          <a:xfrm>
            <a:off x="521141" y="415894"/>
            <a:ext cx="325087" cy="297454"/>
          </a:xfrm>
          <a:prstGeom prst="rect">
            <a:avLst/>
          </a:prstGeom>
          <a:solidFill>
            <a:srgbClr val="01457D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0959" rIns="60959">
            <a:spAutoFit/>
          </a:bodyPr>
          <a:lstStyle/>
          <a:p>
            <a:pPr algn="ctr"/>
            <a:r>
              <a:rPr lang="zh-CN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0</a:t>
            </a:r>
            <a:r>
              <a:rPr lang="en-US" altLang="zh-CN" sz="1335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</a:t>
            </a:r>
            <a:endParaRPr lang="zh-CN" altLang="zh-CN" sz="1335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Shape 120"/>
          <p:cNvSpPr>
            <a:spLocks noChangeArrowheads="1"/>
          </p:cNvSpPr>
          <p:nvPr userDrawn="1"/>
        </p:nvSpPr>
        <p:spPr bwMode="auto">
          <a:xfrm>
            <a:off x="1054100" y="392553"/>
            <a:ext cx="65362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课堂小结  </a:t>
            </a:r>
            <a:r>
              <a:rPr lang="en-US" altLang="zh-CN" b="1">
                <a:solidFill>
                  <a:srgbClr val="01457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·  </a:t>
            </a:r>
            <a:r>
              <a:rPr lang="zh-CN" altLang="en-US" b="1">
                <a:solidFill>
                  <a:srgbClr val="E7001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（八）通读课文，评价篇章</a:t>
            </a:r>
            <a:endParaRPr lang="zh-CN" altLang="zh-CN" b="1">
              <a:solidFill>
                <a:srgbClr val="E7001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830580" y="546735"/>
            <a:ext cx="2093595" cy="705485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>
            <a:lvl1pPr>
              <a:defRPr sz="2400">
                <a:solidFill>
                  <a:schemeClr val="bg1"/>
                </a:solidFill>
                <a:latin typeface="思源黑体 CN Bold" panose="020B0800000000000000" charset="-122"/>
                <a:ea typeface="思源黑体 CN Bold" panose="020B0800000000000000" charset="-122"/>
              </a:defRPr>
            </a:lvl1pPr>
          </a:lstStyle>
          <a:p>
            <a:r>
              <a:rPr lang="zh-CN" altLang="en-US" dirty="0"/>
              <a:t>请你输入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486413"/>
            <a:ext cx="14020800" cy="176589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67815"/>
            <a:ext cx="3657600" cy="486413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67815"/>
            <a:ext cx="5486400" cy="48641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67815"/>
            <a:ext cx="3657600" cy="486413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阅读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636905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311400"/>
          </a:xfrm>
          <a:prstGeom prst="rect">
            <a:avLst/>
          </a:prstGeom>
        </p:spPr>
        <p:txBody>
          <a:bodyPr/>
          <a:lstStyle>
            <a:lvl1pPr marL="1137285" indent="-1137285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95758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0" indent="63690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</p:spTree>
  </p:cSld>
  <p:clrMapOvr>
    <a:masterClrMapping/>
  </p:clrMapOvr>
  <p:transition spd="med">
    <p:cut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题号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010662" y="1118075"/>
            <a:ext cx="10260682" cy="720047"/>
          </a:xfrm>
          <a:prstGeom prst="rect">
            <a:avLst/>
          </a:prstGeom>
        </p:spPr>
        <p:txBody>
          <a:bodyPr/>
          <a:lstStyle>
            <a:lvl1pPr marL="0" indent="0" eaLnBrk="0" fontAlgn="base" latinLnBrk="0" hangingPunct="0"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5" name="文本占位符 2"/>
          <p:cNvSpPr>
            <a:spLocks noGrp="1"/>
          </p:cNvSpPr>
          <p:nvPr>
            <p:ph type="body" idx="1"/>
          </p:nvPr>
        </p:nvSpPr>
        <p:spPr>
          <a:xfrm>
            <a:off x="1010920" y="1838325"/>
            <a:ext cx="10260965" cy="2133600"/>
          </a:xfrm>
          <a:prstGeom prst="rect">
            <a:avLst/>
          </a:prstGeom>
        </p:spPr>
        <p:txBody>
          <a:bodyPr/>
          <a:lstStyle>
            <a:lvl1pPr marL="1040130" indent="-1040130" eaLnBrk="0" fontAlgn="base" latinLnBrk="0" hangingPunct="0">
              <a:lnSpc>
                <a:spcPct val="150000"/>
              </a:lnSpc>
              <a:defRPr sz="2400"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defRPr>
            </a:lvl1pPr>
            <a:lvl2pPr marL="215900" indent="845820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248285" indent="-6985" eaLnBrk="0" fontAlgn="base" latinLnBrk="0" hangingPunct="0">
              <a:lnSpc>
                <a:spcPct val="150000"/>
              </a:lnSpc>
              <a:buNone/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lnSpc>
                <a:spcPct val="150000"/>
              </a:lnSpc>
              <a:defRPr sz="240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</p:txBody>
      </p:sp>
      <p:grpSp>
        <p:nvGrpSpPr>
          <p:cNvPr id="44" name="组合 43"/>
          <p:cNvGrpSpPr/>
          <p:nvPr userDrawn="1"/>
        </p:nvGrpSpPr>
        <p:grpSpPr>
          <a:xfrm>
            <a:off x="376245" y="303025"/>
            <a:ext cx="11495129" cy="6410282"/>
            <a:chOff x="264" y="-73"/>
            <a:chExt cx="18649" cy="10482"/>
          </a:xfrm>
        </p:grpSpPr>
        <p:grpSp>
          <p:nvGrpSpPr>
            <p:cNvPr id="45" name="组合 44"/>
            <p:cNvGrpSpPr/>
            <p:nvPr/>
          </p:nvGrpSpPr>
          <p:grpSpPr>
            <a:xfrm>
              <a:off x="694" y="196"/>
              <a:ext cx="17950" cy="9945"/>
              <a:chOff x="2350" y="1142"/>
              <a:chExt cx="14713" cy="8159"/>
            </a:xfrm>
          </p:grpSpPr>
          <p:cxnSp>
            <p:nvCxnSpPr>
              <p:cNvPr id="50" name="直接连接符 49"/>
              <p:cNvCxnSpPr/>
              <p:nvPr/>
            </p:nvCxnSpPr>
            <p:spPr>
              <a:xfrm flipV="1">
                <a:off x="13064" y="1142"/>
                <a:ext cx="3926" cy="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1" name="直接连接符 50"/>
              <p:cNvCxnSpPr/>
              <p:nvPr/>
            </p:nvCxnSpPr>
            <p:spPr>
              <a:xfrm flipH="1" flipV="1">
                <a:off x="17046" y="1250"/>
                <a:ext cx="17" cy="7920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52" name="直接连接符 51"/>
              <p:cNvCxnSpPr/>
              <p:nvPr/>
            </p:nvCxnSpPr>
            <p:spPr>
              <a:xfrm flipH="1" flipV="1">
                <a:off x="2350" y="9284"/>
                <a:ext cx="10101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  <p:grpSp>
          <p:nvGrpSpPr>
            <p:cNvPr id="46" name="组合 45"/>
            <p:cNvGrpSpPr/>
            <p:nvPr/>
          </p:nvGrpSpPr>
          <p:grpSpPr>
            <a:xfrm>
              <a:off x="264" y="-73"/>
              <a:ext cx="18649" cy="10482"/>
              <a:chOff x="2350" y="1216"/>
              <a:chExt cx="14601" cy="8018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3198" y="1216"/>
                <a:ext cx="3723" cy="11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8" name="直接连接符 47"/>
              <p:cNvCxnSpPr/>
              <p:nvPr/>
            </p:nvCxnSpPr>
            <p:spPr>
              <a:xfrm flipH="1" flipV="1">
                <a:off x="16934" y="1227"/>
                <a:ext cx="17" cy="7925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49" name="直接连接符 48"/>
              <p:cNvCxnSpPr/>
              <p:nvPr/>
            </p:nvCxnSpPr>
            <p:spPr>
              <a:xfrm flipH="1" flipV="1">
                <a:off x="2350" y="9217"/>
                <a:ext cx="10700" cy="17"/>
              </a:xfrm>
              <a:prstGeom prst="line">
                <a:avLst/>
              </a:prstGeom>
              <a:noFill/>
              <a:ln w="22225" cap="flat" cmpd="sng" algn="ctr">
                <a:solidFill>
                  <a:srgbClr val="FFB9CF"/>
                </a:solidFill>
                <a:prstDash val="solid"/>
                <a:miter lim="800000"/>
              </a:ln>
              <a:effectLst/>
            </p:spPr>
          </p:cxnSp>
        </p:grpSp>
      </p:grpSp>
      <p:sp>
        <p:nvSpPr>
          <p:cNvPr id="54" name="文本框 53">
            <a:hlinkClick r:id="" action="ppaction://hlinkshowjump?jump=previousslide"/>
          </p:cNvPr>
          <p:cNvSpPr txBox="1"/>
          <p:nvPr userDrawn="1"/>
        </p:nvSpPr>
        <p:spPr>
          <a:xfrm>
            <a:off x="9624695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上一页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5" name="文本框 54">
            <a:hlinkClick r:id="" action="ppaction://hlinkshowjump?jump=nextslide"/>
          </p:cNvPr>
          <p:cNvSpPr txBox="1"/>
          <p:nvPr userDrawn="1"/>
        </p:nvSpPr>
        <p:spPr>
          <a:xfrm>
            <a:off x="10680700" y="6229985"/>
            <a:ext cx="91503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下一页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6" name="文本框 55">
            <a:hlinkClick r:id="" action="ppaction://hlinkshowjump?jump=firstslide"/>
          </p:cNvPr>
          <p:cNvSpPr txBox="1"/>
          <p:nvPr userDrawn="1"/>
        </p:nvSpPr>
        <p:spPr>
          <a:xfrm>
            <a:off x="8362315" y="6229985"/>
            <a:ext cx="1132205" cy="368300"/>
          </a:xfrm>
          <a:prstGeom prst="rect">
            <a:avLst/>
          </a:prstGeom>
          <a:noFill/>
          <a:ln w="12700">
            <a:solidFill>
              <a:srgbClr val="FFB9CF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返回首页</a:t>
            </a:r>
            <a:endParaRPr lang="zh-CN" altLang="en-US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选择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04B8699-2BD7-4FD7-AE2D-21E30C13082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C1E5A3A-66E6-48F0-9E5A-56D53D43F3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166" y="1069519"/>
            <a:ext cx="4820953" cy="4704385"/>
          </a:xfrm>
          <a:prstGeom prst="ellipse">
            <a:avLst/>
          </a:prstGeom>
          <a:ln w="3175" cap="rnd">
            <a:solidFill>
              <a:srgbClr val="33333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Shape 40"/>
          <p:cNvSpPr>
            <a:spLocks noChangeArrowheads="1"/>
          </p:cNvSpPr>
          <p:nvPr userDrawn="1"/>
        </p:nvSpPr>
        <p:spPr bwMode="auto">
          <a:xfrm>
            <a:off x="5458885" y="844519"/>
            <a:ext cx="6733116" cy="13210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0959" rIns="60959">
            <a:spAutoFit/>
          </a:bodyPr>
          <a:lstStyle/>
          <a:p>
            <a:pPr>
              <a:lnSpc>
                <a:spcPts val="11515"/>
              </a:lnSpc>
            </a:pPr>
            <a:r>
              <a:rPr lang="zh-CN" altLang="en-US" sz="9600" b="1" baseline="-25000">
                <a:solidFill>
                  <a:srgbClr val="01457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微软雅黑" panose="020B0503020204020204" pitchFamily="34" charset="-122"/>
              </a:rPr>
              <a:t>部编版  语文</a:t>
            </a:r>
            <a:r>
              <a:rPr lang="zh-CN" altLang="en-US" sz="3200" b="1" baseline="-25000">
                <a:solidFill>
                  <a:srgbClr val="01457D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微软雅黑" panose="020B0503020204020204" pitchFamily="34" charset="-122"/>
              </a:rPr>
              <a:t>（初中）</a:t>
            </a:r>
            <a:endParaRPr lang="zh-CN" altLang="zh-CN" sz="3200" b="1" baseline="-25000">
              <a:solidFill>
                <a:srgbClr val="01457D"/>
              </a:solidFill>
              <a:latin typeface="方正姚体" panose="02010601030101010101" pitchFamily="2" charset="-122"/>
              <a:ea typeface="方正姚体" panose="02010601030101010101" pitchFamily="2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时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课时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9752" y="300503"/>
            <a:ext cx="2040755" cy="410431"/>
          </a:xfrm>
          <a:prstGeom prst="rect">
            <a:avLst/>
          </a:prstGeom>
          <a:solidFill>
            <a:srgbClr val="01457D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60959" tIns="60959" rIns="60959" bIns="60959" spcCol="38100" anchor="ctr">
            <a:spAutoFit/>
          </a:bodyPr>
          <a:lstStyle/>
          <a:p>
            <a:pPr algn="dist" fontAlgn="auto" latinLnBrk="1" hangingPunct="0">
              <a:spcBef>
                <a:spcPts val="0"/>
              </a:spcBef>
              <a:spcAft>
                <a:spcPts val="0"/>
              </a:spcAft>
            </a:pPr>
            <a:r>
              <a:rPr lang="zh-CN" altLang="en-US" sz="1865" b="1" noProof="1">
                <a:solidFill>
                  <a:schemeClr val="bg1"/>
                </a:solidFill>
                <a:latin typeface="腾祥范笑歌楷书简繁合集" pitchFamily="2" charset="-122"/>
                <a:ea typeface="腾祥范笑歌楷书简繁合集" pitchFamily="2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学易同步精品课堂</a:t>
            </a:r>
            <a:endParaRPr lang="zh-CN" altLang="en-US" sz="1865" b="1" noProof="1">
              <a:solidFill>
                <a:schemeClr val="bg1"/>
              </a:solidFill>
              <a:latin typeface="腾祥范笑歌楷书简繁合集" pitchFamily="2" charset="-122"/>
              <a:ea typeface="腾祥范笑歌楷书简繁合集" pitchFamily="2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568" y="1402581"/>
            <a:ext cx="10977033" cy="4052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5.xml"/><Relationship Id="rId8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7" Type="http://schemas.openxmlformats.org/officeDocument/2006/relationships/theme" Target="../theme/theme2.xml"/><Relationship Id="rId26" Type="http://schemas.openxmlformats.org/officeDocument/2006/relationships/image" Target="../media/image7.png"/><Relationship Id="rId25" Type="http://schemas.openxmlformats.org/officeDocument/2006/relationships/slideLayout" Target="../slideLayouts/slideLayout31.xml"/><Relationship Id="rId24" Type="http://schemas.openxmlformats.org/officeDocument/2006/relationships/slideLayout" Target="../slideLayouts/slideLayout30.xml"/><Relationship Id="rId23" Type="http://schemas.openxmlformats.org/officeDocument/2006/relationships/slideLayout" Target="../slideLayouts/slideLayout29.xml"/><Relationship Id="rId22" Type="http://schemas.openxmlformats.org/officeDocument/2006/relationships/slideLayout" Target="../slideLayouts/slideLayout28.xml"/><Relationship Id="rId21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26.xml"/><Relationship Id="rId2" Type="http://schemas.openxmlformats.org/officeDocument/2006/relationships/slideLayout" Target="../slideLayouts/slideLayout8.xml"/><Relationship Id="rId19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6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7F7F7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med">
    <p:cut/>
  </p:transition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150000"/>
        </a:lnSpc>
        <a:spcBef>
          <a:spcPct val="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0" r:id="rId15"/>
    <p:sldLayoutId id="2147483671" r:id="rId16"/>
    <p:sldLayoutId id="2147483672" r:id="rId17"/>
    <p:sldLayoutId id="2147483673" r:id="rId18"/>
    <p:sldLayoutId id="2147483674" r:id="rId19"/>
    <p:sldLayoutId id="2147483675" r:id="rId20"/>
    <p:sldLayoutId id="2147483676" r:id="rId21"/>
    <p:sldLayoutId id="2147483677" r:id="rId22"/>
    <p:sldLayoutId id="2147483678" r:id="rId23"/>
    <p:sldLayoutId id="2147483679" r:id="rId24"/>
    <p:sldLayoutId id="2147483680" r:id="rId25"/>
  </p:sldLayoutIdLst>
  <p:transition spd="slow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5865">
          <a:solidFill>
            <a:schemeClr val="tx2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indent="609600"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indent="1219200"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indent="1828800"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indent="2438400" algn="ctr">
        <a:defRPr sz="58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lvl1pPr marL="457200" indent="-457200" algn="l" rtl="0" fontAlgn="base">
        <a:spcBef>
          <a:spcPts val="935"/>
        </a:spcBef>
        <a:spcAft>
          <a:spcPct val="0"/>
        </a:spcAft>
        <a:buSzPct val="100000"/>
        <a:buChar char="•"/>
        <a:defRPr sz="4265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1pPr>
      <a:lvl2pPr marL="1045845" indent="-436245" algn="l" rtl="0" fontAlgn="base">
        <a:spcBef>
          <a:spcPts val="935"/>
        </a:spcBef>
        <a:spcAft>
          <a:spcPct val="0"/>
        </a:spcAft>
        <a:buSzPct val="100000"/>
        <a:buChar char="–"/>
        <a:defRPr sz="4265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2pPr>
      <a:lvl3pPr marL="1625600" indent="-406400" algn="l" rtl="0" fontAlgn="base">
        <a:spcBef>
          <a:spcPts val="935"/>
        </a:spcBef>
        <a:spcAft>
          <a:spcPct val="0"/>
        </a:spcAft>
        <a:buSzPct val="100000"/>
        <a:buChar char="•"/>
        <a:defRPr sz="4265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3pPr>
      <a:lvl4pPr marL="2315845" indent="-487045" algn="l" rtl="0" fontAlgn="base">
        <a:spcBef>
          <a:spcPts val="935"/>
        </a:spcBef>
        <a:spcAft>
          <a:spcPct val="0"/>
        </a:spcAft>
        <a:buSzPct val="100000"/>
        <a:buChar char="–"/>
        <a:defRPr sz="4265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4pPr>
      <a:lvl5pPr marL="2925445" indent="-487045" algn="l" rtl="0" fontAlgn="base">
        <a:spcBef>
          <a:spcPts val="935"/>
        </a:spcBef>
        <a:spcAft>
          <a:spcPct val="0"/>
        </a:spcAft>
        <a:buSzPct val="100000"/>
        <a:buChar char="»"/>
        <a:defRPr sz="4265">
          <a:solidFill>
            <a:schemeClr val="tx1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 pitchFamily="34" charset="0"/>
        </a:defRPr>
      </a:lvl5pPr>
      <a:lvl6pPr marL="3589655" indent="-541655">
        <a:spcBef>
          <a:spcPts val="935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L="4199255" indent="-541655">
        <a:spcBef>
          <a:spcPts val="935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L="4808855" indent="-541655">
        <a:spcBef>
          <a:spcPts val="935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L="5418455" indent="-541655">
        <a:spcBef>
          <a:spcPts val="935"/>
        </a:spcBef>
        <a:buSzPct val="100000"/>
        <a:buChar char="•"/>
        <a:defRPr sz="4265"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lvl1pPr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1pPr>
      <a:lvl2pPr indent="609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2pPr>
      <a:lvl3pPr indent="1219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3pPr>
      <a:lvl4pPr indent="1828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4pPr>
      <a:lvl5pPr indent="24384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5pPr>
      <a:lvl6pPr indent="30480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6pPr>
      <a:lvl7pPr indent="36576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7pPr>
      <a:lvl8pPr indent="42672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8pPr>
      <a:lvl9pPr indent="4876800" algn="r">
        <a:defRPr sz="1600">
          <a:solidFill>
            <a:schemeClr val="tx1"/>
          </a:solidFill>
          <a:latin typeface="+mn-lt"/>
          <a:ea typeface="+mn-ea"/>
          <a:cs typeface="+mn-cs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0.xml"/><Relationship Id="rId1" Type="http://schemas.openxmlformats.org/officeDocument/2006/relationships/tags" Target="../tags/tag5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2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image" Target="../media/image16.jpe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2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8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tags" Target="../tags/tag4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1.xml"/><Relationship Id="rId4" Type="http://schemas.openxmlformats.org/officeDocument/2006/relationships/tags" Target="../tags/tag53.xml"/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8.png"/><Relationship Id="rId1" Type="http://schemas.openxmlformats.org/officeDocument/2006/relationships/tags" Target="../tags/tag5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1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5.png"/><Relationship Id="rId1" Type="http://schemas.openxmlformats.org/officeDocument/2006/relationships/tags" Target="../tags/tag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图片 106"/>
          <p:cNvPicPr/>
          <p:nvPr/>
        </p:nvPicPr>
        <p:blipFill>
          <a:blip r:embed="rId1"/>
          <a:stretch>
            <a:fillRect/>
          </a:stretch>
        </p:blipFill>
        <p:spPr>
          <a:xfrm>
            <a:off x="429260" y="213995"/>
            <a:ext cx="10839450" cy="6420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9125585" y="5979795"/>
            <a:ext cx="1738630" cy="33909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937908" y="1417788"/>
            <a:ext cx="10578425" cy="501904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初衷    杀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戮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篡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改    抵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赖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妄图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en-US" altLang="zh-CN" sz="4265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辱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没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呓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语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遁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形    铭记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彰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显   国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殇</a:t>
            </a:r>
            <a:r>
              <a:rPr lang="en-US" altLang="zh-CN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悼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念    警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惕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矢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志    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缅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怀    磅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礴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惨绝人</a:t>
            </a:r>
            <a:r>
              <a:rPr lang="zh-CN" altLang="en-US" sz="4265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寰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4265" b="1" dirty="0"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振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聋发</a:t>
            </a: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聩</a:t>
            </a:r>
            <a:endParaRPr lang="en-US" altLang="zh-CN" sz="4265" b="1" dirty="0">
              <a:solidFill>
                <a:srgbClr val="FF0000"/>
              </a:solidFill>
              <a:highlight>
                <a:srgbClr val="FFFF00"/>
              </a:highlight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4265" b="1" dirty="0">
                <a:solidFill>
                  <a:srgbClr val="FF0000"/>
                </a:solidFill>
                <a:highlight>
                  <a:srgbClr val="FFFF00"/>
                </a:highlight>
                <a:latin typeface="楷体" panose="02010609060101010101" charset="-122"/>
                <a:ea typeface="楷体" panose="02010609060101010101" charset="-122"/>
              </a:rPr>
              <a:t>沧</a:t>
            </a:r>
            <a:r>
              <a:rPr lang="zh-CN" altLang="en-US" sz="4265" b="1" dirty="0">
                <a:latin typeface="楷体" panose="02010609060101010101" charset="-122"/>
                <a:ea typeface="楷体" panose="02010609060101010101" charset="-122"/>
              </a:rPr>
              <a:t>海桑田        一以贯之    </a:t>
            </a:r>
            <a:endParaRPr lang="zh-CN" altLang="en-US" sz="4265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363" name="文本框 32"/>
          <p:cNvSpPr txBox="1">
            <a:spLocks noChangeArrowheads="1"/>
          </p:cNvSpPr>
          <p:nvPr/>
        </p:nvSpPr>
        <p:spPr bwMode="auto">
          <a:xfrm>
            <a:off x="2782048" y="358254"/>
            <a:ext cx="3292804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 typeface="Wingdings" panose="05000000000000000000" pitchFamily="2" charset="2"/>
              <a:buChar char="l"/>
            </a:pPr>
            <a:r>
              <a:rPr lang="zh-CN" altLang="en-US" sz="3730" b="1" dirty="0">
                <a:solidFill>
                  <a:srgbClr val="104985"/>
                </a:solidFill>
                <a:latin typeface="楷体" panose="02010609060101010101" charset="-122"/>
                <a:ea typeface="楷体" panose="02010609060101010101" charset="-122"/>
                <a:sym typeface="WenYue GuDianMingChaoTi (Non-Co"/>
              </a:rPr>
              <a:t>读读写写</a:t>
            </a:r>
            <a:endParaRPr lang="zh-CN" altLang="en-US" sz="3730" b="1" dirty="0">
              <a:solidFill>
                <a:srgbClr val="104985"/>
              </a:solidFill>
              <a:latin typeface="楷体" panose="02010609060101010101" charset="-122"/>
              <a:ea typeface="楷体" panose="02010609060101010101" charset="-122"/>
              <a:sym typeface="WenYue GuDianMingChaoTi (Non-Co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3657591" y="1109023"/>
            <a:ext cx="835361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lù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5159127" y="1081529"/>
            <a:ext cx="1414827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cuàn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944369" y="1098448"/>
            <a:ext cx="1116635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l</a:t>
            </a:r>
            <a:r>
              <a:rPr lang="en-US" altLang="zh-CN" sz="3730" b="1">
                <a:solidFill>
                  <a:srgbClr val="0033CC"/>
                </a:solidFill>
                <a:latin typeface="宋体" panose="02010600030101010101" pitchFamily="2" charset="-122"/>
                <a:cs typeface="Arial" panose="020B0604020202020204" pitchFamily="34" charset="0"/>
              </a:rPr>
              <a:t>à</a:t>
            </a:r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i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18" name="Text Box 5"/>
          <p:cNvSpPr txBox="1">
            <a:spLocks noChangeArrowheads="1"/>
          </p:cNvSpPr>
          <p:nvPr/>
        </p:nvSpPr>
        <p:spPr bwMode="auto">
          <a:xfrm>
            <a:off x="1466618" y="2100882"/>
            <a:ext cx="765572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mò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014680" y="3063134"/>
            <a:ext cx="115258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>
                <a:solidFill>
                  <a:srgbClr val="0033CC"/>
                </a:solidFill>
                <a:latin typeface="宋体" panose="02010600030101010101" pitchFamily="2" charset="-122"/>
              </a:rPr>
              <a:t>dào</a:t>
            </a:r>
            <a:endParaRPr lang="zh-CN" altLang="en-US" sz="373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Text Box 5"/>
          <p:cNvSpPr txBox="1">
            <a:spLocks noChangeArrowheads="1"/>
          </p:cNvSpPr>
          <p:nvPr/>
        </p:nvSpPr>
        <p:spPr bwMode="auto">
          <a:xfrm>
            <a:off x="3215589" y="2134719"/>
            <a:ext cx="835362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yì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5300821" y="2134719"/>
            <a:ext cx="1330234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dùn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225526" y="3065248"/>
            <a:ext cx="1674953" cy="6648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3730" b="1" dirty="0" err="1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shānɡ</a:t>
            </a:r>
            <a:r>
              <a:rPr lang="en-US" altLang="zh-CN" sz="3730" b="1" dirty="0">
                <a:solidFill>
                  <a:srgbClr val="0033CC"/>
                </a:solidFill>
                <a:highlight>
                  <a:srgbClr val="FFFF00"/>
                </a:highlight>
                <a:latin typeface="宋体" panose="02010600030101010101" pitchFamily="2" charset="-122"/>
              </a:rPr>
              <a:t> </a:t>
            </a:r>
            <a:endParaRPr lang="zh-CN" altLang="en-US" sz="3730" b="1" dirty="0">
              <a:solidFill>
                <a:srgbClr val="0033CC"/>
              </a:solidFill>
              <a:highlight>
                <a:srgbClr val="FFFF00"/>
              </a:highlight>
              <a:latin typeface="宋体" panose="02010600030101010101" pitchFamily="2" charset="-122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5867597" y="3065248"/>
            <a:ext cx="76345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>
                <a:solidFill>
                  <a:srgbClr val="0033CC"/>
                </a:solidFill>
                <a:cs typeface="Arial" panose="020B0604020202020204" pitchFamily="34" charset="0"/>
              </a:rPr>
              <a:t>tì</a:t>
            </a:r>
            <a:endParaRPr lang="en-US" altLang="zh-CN" sz="3730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12395" y="1080770"/>
            <a:ext cx="3622040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“戳穿”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的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“戳”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区别开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805630" y="1715981"/>
            <a:ext cx="530824" cy="6048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1" name="矩形 30"/>
          <p:cNvSpPr/>
          <p:nvPr/>
        </p:nvSpPr>
        <p:spPr>
          <a:xfrm>
            <a:off x="4848848" y="4664769"/>
            <a:ext cx="528710" cy="60273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7369121" y="3040155"/>
            <a:ext cx="115258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shǐ</a:t>
            </a:r>
            <a:endParaRPr lang="en-US" altLang="zh-CN" sz="3730" dirty="0" err="1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1849120" y="5292090"/>
            <a:ext cx="3935730" cy="99377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意为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“广大的地域”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。注意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与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“环绕”的“环”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区别开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9535051" y="3131865"/>
            <a:ext cx="1340808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mi</a:t>
            </a:r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ǎn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1578704" y="4033845"/>
            <a:ext cx="767687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bó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111963" y="3247125"/>
            <a:ext cx="778261" cy="42085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3993850" y="3202714"/>
            <a:ext cx="1719365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读音易错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880016" y="4055022"/>
            <a:ext cx="1008779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dirty="0" err="1">
                <a:solidFill>
                  <a:srgbClr val="0033CC"/>
                </a:solidFill>
                <a:cs typeface="Arial" panose="020B0604020202020204" pitchFamily="34" charset="0"/>
              </a:rPr>
              <a:t>kuì</a:t>
            </a:r>
            <a:endParaRPr lang="en-US" altLang="zh-CN" sz="3730" dirty="0" err="1">
              <a:solidFill>
                <a:srgbClr val="0033CC"/>
              </a:solidFill>
              <a:cs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5784215" y="631190"/>
            <a:ext cx="3002280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注意下面不是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么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zh-CN" altLang="en-US" sz="2665" b="1" dirty="0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421367" y="1705408"/>
            <a:ext cx="530824" cy="604844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8" name="矩形 37"/>
          <p:cNvSpPr/>
          <p:nvPr/>
        </p:nvSpPr>
        <p:spPr>
          <a:xfrm>
            <a:off x="8147423" y="4670412"/>
            <a:ext cx="528710" cy="602728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/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6369050" y="5309235"/>
            <a:ext cx="4095115" cy="54229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与耳朵相关，故为</a:t>
            </a:r>
            <a:r>
              <a:rPr lang="zh-CN" altLang="en-US" sz="2665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“耳”</a:t>
            </a:r>
            <a:r>
              <a:rPr lang="zh-CN" altLang="en-US" sz="2665" b="1" dirty="0">
                <a:solidFill>
                  <a:srgbClr val="FF0000"/>
                </a:solidFill>
                <a:latin typeface="宋体" panose="02010600030101010101" pitchFamily="2" charset="-122"/>
              </a:rPr>
              <a:t>旁 </a:t>
            </a:r>
            <a:endParaRPr lang="zh-CN" altLang="en-US" sz="2665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485698" y="4057109"/>
            <a:ext cx="1245344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huán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9332166" y="2134719"/>
            <a:ext cx="2052452" cy="66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0" b="1" dirty="0" err="1">
                <a:solidFill>
                  <a:srgbClr val="0033CC"/>
                </a:solidFill>
                <a:latin typeface="宋体" panose="02010600030101010101" pitchFamily="2" charset="-122"/>
              </a:rPr>
              <a:t>zhānɡ</a:t>
            </a:r>
            <a:endParaRPr lang="zh-CN" altLang="en-US" sz="3730" b="1" dirty="0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276860" y="328295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字词清单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50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9" grpId="0"/>
      <p:bldP spid="20" grpId="0"/>
      <p:bldP spid="21" grpId="0"/>
      <p:bldP spid="23" grpId="0"/>
      <p:bldP spid="27" grpId="0" bldLvl="0" animBg="1"/>
      <p:bldP spid="30" grpId="0" bldLvl="0" animBg="1"/>
      <p:bldP spid="31" grpId="0" bldLvl="0" animBg="1"/>
      <p:bldP spid="25" grpId="0"/>
      <p:bldP spid="29" grpId="0" bldLvl="0" animBg="1"/>
      <p:bldP spid="26" grpId="0"/>
      <p:bldP spid="28" grpId="0"/>
      <p:bldP spid="33" grpId="0" bldLvl="0" animBg="1"/>
      <p:bldP spid="34" grpId="0" bldLvl="0" animBg="1"/>
      <p:bldP spid="32" grpId="0"/>
      <p:bldP spid="36" grpId="0" bldLvl="0" animBg="1"/>
      <p:bldP spid="37" grpId="0" bldLvl="0" animBg="1"/>
      <p:bldP spid="38" grpId="0" bldLvl="0" animBg="1"/>
      <p:bldP spid="39" grpId="0" bldLvl="0" animBg="1"/>
      <p:bldP spid="40" grpId="0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740410" y="596265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整体感知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60780" y="1654810"/>
            <a:ext cx="10417810" cy="44913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1.新闻评论明确地体现了作者的立场和观点。请你用红笔圈画出文中表明作者立场和观点的语句。</a:t>
            </a:r>
            <a:endParaRPr kumimoji="0" lang="en-US" altLang="zh-CN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默读课文，说说课文主要写了哪些内容？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en-US" altLang="zh-CN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30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160780" y="2653665"/>
            <a:ext cx="10304780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0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中国人民永远牢记南京大屠杀历史，与全世界爱好和平与正义的人们共同维护和平。</a:t>
            </a:r>
            <a:endParaRPr kumimoji="0" lang="zh-CN" altLang="en-US" sz="30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60780" y="4150360"/>
            <a:ext cx="10615930" cy="17519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第一部分</a:t>
            </a:r>
            <a:r>
              <a:rPr lang="en-US" altLang="zh-CN" sz="3000">
                <a:solidFill>
                  <a:srgbClr val="650FCF"/>
                </a:solidFill>
                <a:effectLst/>
                <a:latin typeface="方正楷体_GBK" charset="0"/>
                <a:sym typeface="微软雅黑" panose="020B0503020204020204" pitchFamily="34" charset="-122"/>
              </a:rPr>
              <a:t>(1)</a:t>
            </a: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：简述第四次南京大屠杀国家公祭日的基本情况。</a:t>
            </a:r>
            <a:endParaRPr lang="zh-CN" altLang="en-US" sz="3000" b="1">
              <a:ln>
                <a:noFill/>
              </a:ln>
              <a:solidFill>
                <a:srgbClr val="650FCF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第二部分</a:t>
            </a:r>
            <a:r>
              <a:rPr lang="en-US" altLang="zh-CN" sz="3000">
                <a:solidFill>
                  <a:srgbClr val="650FCF"/>
                </a:solidFill>
                <a:effectLst/>
                <a:latin typeface="方正楷体_GBK" charset="0"/>
                <a:sym typeface="微软雅黑" panose="020B0503020204020204" pitchFamily="34" charset="-122"/>
              </a:rPr>
              <a:t>(2—4)</a:t>
            </a: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：阐明了国家公祭的必要性和意义。</a:t>
            </a:r>
            <a:endParaRPr kumimoji="0" lang="zh-CN" altLang="en-US" sz="3000" b="1" i="0" u="none" strike="noStrike" cap="none" spc="0" normalizeH="0" baseline="0">
              <a:ln>
                <a:noFill/>
              </a:ln>
              <a:solidFill>
                <a:srgbClr val="650FCF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第三部分</a:t>
            </a:r>
            <a:r>
              <a:rPr lang="en-US" altLang="zh-CN" sz="3000">
                <a:solidFill>
                  <a:srgbClr val="650FCF"/>
                </a:solidFill>
                <a:effectLst/>
                <a:latin typeface="方正楷体_GBK" charset="0"/>
                <a:sym typeface="微软雅黑" panose="020B0503020204020204" pitchFamily="34" charset="-122"/>
              </a:rPr>
              <a:t>(5</a:t>
            </a:r>
            <a:r>
              <a:rPr lang="zh-CN" altLang="en-US" sz="3000">
                <a:solidFill>
                  <a:srgbClr val="650FCF"/>
                </a:solidFill>
                <a:effectLst/>
                <a:latin typeface="方正楷体_GBK" charset="0"/>
                <a:sym typeface="微软雅黑" panose="020B0503020204020204" pitchFamily="34" charset="-122"/>
              </a:rPr>
              <a:t>、</a:t>
            </a:r>
            <a:r>
              <a:rPr lang="en-US" altLang="zh-CN" sz="3000">
                <a:solidFill>
                  <a:srgbClr val="650FCF"/>
                </a:solidFill>
                <a:effectLst/>
                <a:latin typeface="方正楷体_GBK" charset="0"/>
                <a:sym typeface="微软雅黑" panose="020B0503020204020204" pitchFamily="34" charset="-122"/>
              </a:rPr>
              <a:t>6)</a:t>
            </a:r>
            <a:r>
              <a:rPr lang="zh-CN" altLang="en-US" sz="3000" b="1">
                <a:ln>
                  <a:noFill/>
                </a:ln>
                <a:solidFill>
                  <a:srgbClr val="650FCF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：表达了中国捍卫世界和平的坚定信念。</a:t>
            </a:r>
            <a:endParaRPr kumimoji="0" lang="zh-CN" altLang="en-US" sz="3000" b="1" i="0" u="none" strike="noStrike" cap="none" spc="0" normalizeH="0" baseline="0">
              <a:ln>
                <a:noFill/>
              </a:ln>
              <a:solidFill>
                <a:srgbClr val="650FCF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740410" y="596265"/>
            <a:ext cx="2139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课文研读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160780" y="1786890"/>
            <a:ext cx="10417810" cy="10750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读题目《国行公祭，为佑世界和平》，说说你从题目中得到哪些信息，这样设置题目有何好处？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3"/>
            </p:custDataLst>
          </p:nvPr>
        </p:nvSpPr>
        <p:spPr>
          <a:xfrm>
            <a:off x="1160780" y="2861945"/>
            <a:ext cx="10341610" cy="645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9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algn="ctr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600" b="1" dirty="0" smtClean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题目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点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明</a:t>
            </a:r>
            <a:r>
              <a:rPr lang="zh-CN" altLang="en-US" sz="36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了这则新闻评论的</a:t>
            </a:r>
            <a:r>
              <a:rPr lang="zh-CN" altLang="en-US" sz="3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主要内容和写作目的</a:t>
            </a:r>
            <a:r>
              <a:rPr lang="zh-CN" altLang="en-US" sz="3600" b="1" dirty="0" smtClean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 smtClean="0">
              <a:solidFill>
                <a:srgbClr val="650FCF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/>
          <p:nvPr>
            <p:custDataLst>
              <p:tags r:id="rId4"/>
            </p:custDataLst>
          </p:nvPr>
        </p:nvSpPr>
        <p:spPr>
          <a:xfrm>
            <a:off x="1713230" y="3507105"/>
            <a:ext cx="8480425" cy="64516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ctr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标题简明、醒目，能够引起读者的关注。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59485" y="1021080"/>
            <a:ext cx="10107295" cy="10750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文章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开头写了什么？有何作用？为文章奠定了怎样的基调？</a:t>
            </a:r>
            <a:endParaRPr kumimoji="0" lang="zh-CN" altLang="zh-CN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pic>
        <p:nvPicPr>
          <p:cNvPr id="9" name="图片 8" descr="ff82c02f6616821861f7a1a722ad5460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16865" y="2267208"/>
            <a:ext cx="3581122" cy="3858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矩形 2"/>
          <p:cNvSpPr/>
          <p:nvPr>
            <p:custDataLst>
              <p:tags r:id="rId4"/>
            </p:custDataLst>
          </p:nvPr>
        </p:nvSpPr>
        <p:spPr>
          <a:xfrm>
            <a:off x="876935" y="2003425"/>
            <a:ext cx="7239000" cy="15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9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文章开头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引用</a:t>
            </a: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国家公祭鼎铭文，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既交代了南京大屠杀的史实，又点明了设立国家公祭日的初衷</a:t>
            </a:r>
            <a:r>
              <a:rPr lang="zh-CN" altLang="en-US" sz="3200" b="1" dirty="0" smtClean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 smtClean="0">
              <a:solidFill>
                <a:srgbClr val="650FCF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959485" y="3571875"/>
            <a:ext cx="6793230" cy="15684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用简洁凝练的语言引出后文新闻评论的论题，丰富文章的内容，增强文章的表现力</a:t>
            </a:r>
            <a:r>
              <a:rPr lang="zh-CN" altLang="en-US" sz="3200" b="1" dirty="0">
                <a:solidFill>
                  <a:srgbClr val="650FC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650FC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876935" y="5310505"/>
            <a:ext cx="6944995" cy="560705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l" fontAlgn="ctr">
              <a:lnSpc>
                <a:spcPts val="3600"/>
              </a:lnSpc>
              <a:spcBef>
                <a:spcPts val="1000"/>
              </a:spcBef>
              <a:spcAft>
                <a:spcPct val="0"/>
              </a:spcAft>
              <a:buSzTx/>
            </a:pPr>
            <a:r>
              <a:rPr lang="zh-CN" altLang="en-US" sz="3200" b="1" spc="150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charset="-122"/>
                <a:sym typeface="+mn-ea"/>
              </a:rPr>
              <a:t>为全文</a:t>
            </a:r>
            <a:r>
              <a:rPr lang="zh-CN" altLang="en-US" sz="3200" b="1" u="sng" spc="150" dirty="0">
                <a:solidFill>
                  <a:srgbClr val="FF0000"/>
                </a:solidFill>
                <a:latin typeface="Arial" panose="020B0604020202020204" pitchFamily="34" charset="0"/>
                <a:ea typeface="华文楷体" panose="02010600040101010101" charset="-122"/>
                <a:sym typeface="+mn-ea"/>
              </a:rPr>
              <a:t>营造了庄重、严肃的基调</a:t>
            </a:r>
            <a:r>
              <a:rPr lang="zh-CN" altLang="en-US" sz="3200" b="1" spc="150" dirty="0">
                <a:solidFill>
                  <a:srgbClr val="650FCF"/>
                </a:solidFill>
                <a:latin typeface="仿宋" panose="02010609060101010101" charset="-122"/>
                <a:ea typeface="仿宋" panose="02010609060101010101" charset="-122"/>
                <a:sym typeface="+mn-ea"/>
              </a:rPr>
              <a:t>。</a:t>
            </a:r>
            <a:endParaRPr lang="zh-CN" altLang="en-US" sz="3200" b="1" spc="150" dirty="0">
              <a:solidFill>
                <a:srgbClr val="650FCF"/>
              </a:solidFill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59485" y="1697990"/>
            <a:ext cx="1035431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读第一段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“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1937年12月13日，侵华日军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野蛮侵入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南京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，随后制造了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惨绝人寰的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南京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大屠杀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惨案，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万中国同胞惨遭杀戮</a:t>
            </a:r>
            <a:r>
              <a:rPr lang="en-US" altLang="zh-CN" sz="3200" b="1" dirty="0">
                <a:latin typeface="SimSun-ExtB" panose="02010609060101010101" charset="-122"/>
                <a:ea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一句采用什么记叙顺序？这样写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有什么好处？</a:t>
            </a:r>
            <a:endParaRPr kumimoji="0" lang="zh-CN" altLang="zh-CN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59485" y="3339465"/>
            <a:ext cx="10015855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插叙。</a:t>
            </a:r>
            <a:r>
              <a:rPr lang="zh-CN" altLang="en-US" sz="3200" b="1" dirty="0">
                <a:solidFill>
                  <a:srgbClr val="650FCF"/>
                </a:solidFill>
                <a:latin typeface="楷体" panose="02010609060101010101" charset="-122"/>
                <a:ea typeface="楷体" panose="02010609060101010101" charset="-122"/>
              </a:rPr>
              <a:t>这句话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交代了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南京大屠杀</a:t>
            </a: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的时间和死亡人数，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补充说明文章的背景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，使情节更加完整</a:t>
            </a:r>
            <a:r>
              <a:rPr lang="zh-CN" altLang="en-US" sz="3200" b="1" dirty="0">
                <a:solidFill>
                  <a:srgbClr val="650FCF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650FC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59485" y="1483995"/>
            <a:ext cx="10354310" cy="10750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4.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在第一段中，文章还交代了我国举行国行公祭的目的。请你结合第一段内容，用自己的话说一说。</a:t>
            </a:r>
            <a:endParaRPr kumimoji="0" lang="zh-CN" altLang="zh-CN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959485" y="2559050"/>
            <a:ext cx="10196195" cy="156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90000"/>
                  </a:schemeClr>
                </a:solidFill>
              </a14:hiddenFill>
            </a:ext>
          </a:extLst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文章开篇简要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揭示日军南京大屠杀的罪行</a:t>
            </a: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明确公祭的初衷是悼念死难同胞</a:t>
            </a: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让中国人民永远牢记南京大屠杀历史，与全世界爱好和平与正义的人们共同维护和平</a:t>
            </a:r>
            <a:r>
              <a:rPr lang="zh-CN" altLang="en-US" sz="3200" b="1" dirty="0">
                <a:solidFill>
                  <a:srgbClr val="650FCF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 smtClean="0">
              <a:solidFill>
                <a:srgbClr val="650FCF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959485" y="1316990"/>
            <a:ext cx="1035431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5.</a:t>
            </a:r>
            <a:r>
              <a:rPr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读第二自然段，说说这一段在文中有什么作用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kumimoji="0" lang="zh-CN" altLang="zh-CN" sz="32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959485" y="1973580"/>
            <a:ext cx="9606280" cy="15684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内容：用美国、加拿大、日本等国家以不同方式纪念南京大屠杀死难者的做法，具体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说明南京大屠杀的历史不可能被忘却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959485" y="3669030"/>
            <a:ext cx="9606280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结构：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承接上文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，具体阐述全世界正义之士的表现，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印证前文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929640" y="1109028"/>
            <a:ext cx="10066020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6.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第二段</a:t>
            </a:r>
            <a:r>
              <a:rPr lang="en-US" altLang="zh-CN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加拿大安大略省议会于2017年10月通过有关</a:t>
            </a:r>
            <a:r>
              <a:rPr lang="zh-CN" altLang="en-US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‘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设立南京大屠杀纪念日</a:t>
            </a:r>
            <a:r>
              <a:rPr lang="zh-CN" altLang="en-US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’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的动议；美国圣地亚哥市的图书馆举办活动，为民众讲述南京大屠杀史实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……</a:t>
            </a:r>
            <a:r>
              <a:rPr lang="en-US" altLang="zh-CN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latin typeface="SimSun-ExtB" panose="02010609060101010101" charset="-122"/>
                <a:ea typeface="SimSun-ExtB" panose="02010609060101010101" charset="-122"/>
                <a:cs typeface="Arial" panose="020B0604020202020204" pitchFamily="34" charset="0"/>
                <a:sym typeface="Arial" panose="020B0604020202020204" pitchFamily="34" charset="0"/>
              </a:rPr>
              <a:t>运用什么论证方法？</a:t>
            </a:r>
            <a:r>
              <a:rPr lang="zh-CN" altLang="en-US" sz="3200" b="1">
                <a:solidFill>
                  <a:srgbClr val="00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有什么作用？</a:t>
            </a:r>
            <a:r>
              <a:rPr lang="en-US" altLang="zh-CN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</a:t>
            </a:r>
            <a:endParaRPr lang="zh-CN" altLang="zh-CN" sz="3200" b="1">
              <a:solidFill>
                <a:srgbClr val="025EAA"/>
              </a:solidFill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>
            <p:custDataLst>
              <p:tags r:id="rId1"/>
            </p:custDataLst>
          </p:nvPr>
        </p:nvSpPr>
        <p:spPr>
          <a:xfrm>
            <a:off x="986790" y="3303905"/>
            <a:ext cx="9634855" cy="15684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举例论证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。通过列举美国、加拿大、日本等国媒体和组织的做法，具体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阐明了南京大屠杀的历史不可能被忘却的观点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使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论证更具体，更有说服力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883285" y="1768475"/>
            <a:ext cx="1029081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7.第三段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交代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日本右翼分子否认历史的态度</a:t>
            </a:r>
            <a:r>
              <a:rPr lang="en-US" altLang="zh-CN" sz="3200" b="1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用意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何在？</a:t>
            </a:r>
            <a:endParaRPr lang="zh-CN" altLang="en-US" sz="3200" b="1">
              <a:solidFill>
                <a:srgbClr val="025EAA"/>
              </a:solidFill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83285" y="2412365"/>
            <a:ext cx="10064750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内容：交代日本右翼势力妄图辱没真相和良知的表现，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指出南京大屠杀国家公祭日设立的必要性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，立场鲜明。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83285" y="3683635"/>
            <a:ext cx="10064115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结构：与上文形成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对比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从反面揭示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了当前维护世界和平严峻的形势。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160780" y="1676400"/>
            <a:ext cx="96354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8.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第四段交代了日内瓦、联合国对待日本的态度，能否删去？</a:t>
            </a:r>
            <a:endParaRPr lang="zh-CN" altLang="en-US" sz="3200" b="1">
              <a:solidFill>
                <a:srgbClr val="025EAA"/>
              </a:solidFill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0145" y="2752725"/>
            <a:ext cx="9636125" cy="20599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     </a:t>
            </a:r>
            <a:r>
              <a:rPr lang="zh-CN" altLang="en-US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不能删去</a:t>
            </a:r>
            <a:r>
              <a:rPr lang="zh-CN" altLang="en-US" sz="3200" b="1">
                <a:solidFill>
                  <a:srgbClr val="650FCF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。因为这一部分</a:t>
            </a:r>
            <a:r>
              <a:rPr sz="3200" b="1">
                <a:solidFill>
                  <a:srgbClr val="0B5FD1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用两个事实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具体</a:t>
            </a:r>
            <a:r>
              <a:rPr lang="zh-CN"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说明了正义的力量对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日本右翼势力妄图辱没真相和良知的行为</a:t>
            </a:r>
            <a:r>
              <a:rPr lang="zh-CN"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的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反击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lang="zh-CN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强调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“历史不会因时代变迁而改变，事实也不会因巧舌抵赖而消失”</a:t>
            </a:r>
            <a:r>
              <a:rPr lang="zh-CN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使</a:t>
            </a:r>
            <a:r>
              <a:rPr lang="zh-CN"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文章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论证更有说服力</a:t>
            </a:r>
            <a:r>
              <a:rPr lang="zh-CN" altLang="en-US" sz="3200" b="1">
                <a:solidFill>
                  <a:srgbClr val="650FCF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650FCF"/>
              </a:solidFill>
              <a:effectLst/>
              <a:uFillTx/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2" name="图片 101"/>
          <p:cNvPicPr/>
          <p:nvPr/>
        </p:nvPicPr>
        <p:blipFill>
          <a:blip r:embed="rId1"/>
          <a:stretch>
            <a:fillRect/>
          </a:stretch>
        </p:blipFill>
        <p:spPr>
          <a:xfrm>
            <a:off x="645795" y="199390"/>
            <a:ext cx="10654030" cy="64998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135745" y="6042025"/>
            <a:ext cx="1790065" cy="42037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438275" y="1922780"/>
            <a:ext cx="94602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9.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第五段为何要引用《纽约时报》的报道？</a:t>
            </a:r>
            <a:endParaRPr lang="zh-CN" altLang="en-US" sz="3200" b="1">
              <a:solidFill>
                <a:srgbClr val="025EAA"/>
              </a:solidFill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97280" y="5782945"/>
            <a:ext cx="960628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     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590040" y="2506345"/>
            <a:ext cx="8464550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200" b="1">
                <a:solidFill>
                  <a:srgbClr val="0B5FD1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      </a:t>
            </a:r>
            <a:r>
              <a:rPr sz="3200" b="1">
                <a:solidFill>
                  <a:srgbClr val="0B5FD1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引用《纽约时报》的报道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作为论据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表明事实清楚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材料真实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无可辩驳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590040" y="3869690"/>
            <a:ext cx="8465185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en-US" sz="3200" b="1">
                <a:solidFill>
                  <a:srgbClr val="0B5FD1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        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与下文南京成为和平之城</a:t>
            </a:r>
            <a:r>
              <a:rPr sz="3200" b="1" u="sng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形成对比</a:t>
            </a:r>
            <a:r>
              <a:rPr sz="3200" b="1">
                <a:solidFill>
                  <a:srgbClr val="FF0000"/>
                </a:solidFill>
                <a:latin typeface="Helvetica" charset="0"/>
                <a:ea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，突出和平的珍贵。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749935" y="1449705"/>
            <a:ext cx="1090803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1219200" eaLnBrk="1" hangingPunct="1">
              <a:lnSpc>
                <a:spcPct val="10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10.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读文章第六段，说说本段介绍了什么内容？有什么作用？</a:t>
            </a:r>
            <a:endParaRPr lang="zh-CN" altLang="en-US" sz="3200" b="1">
              <a:solidFill>
                <a:srgbClr val="025EAA"/>
              </a:solidFill>
              <a:latin typeface="Helvetica" charset="0"/>
              <a:ea typeface="宋体" panose="02010600030101010101" pitchFamily="2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812165" y="2113915"/>
            <a:ext cx="10845800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内容：介绍了南京命运的变迁，以及中国具有捍卫和平的坚定信念和磅礴力量。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811530" y="3683635"/>
            <a:ext cx="10846435" cy="10763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p>
            <a:pPr algn="l">
              <a:lnSpc>
                <a:spcPct val="100000"/>
              </a:lnSpc>
              <a:buFont typeface="Arial" panose="020B0604020202020204" pitchFamily="34" charset="0"/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作用：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突出国家公祭的意义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以及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维护世界和平的坚定信念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 u="sng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深化中心和主题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，也使文章的结构更加完整。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740410" y="596265"/>
            <a:ext cx="301498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梳理论证思路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1741170" y="1625600"/>
            <a:ext cx="7031990" cy="58229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梳理本文的论证思路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画思维导图。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83565" y="2454275"/>
            <a:ext cx="11220450" cy="1075055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由国家公祭这一新闻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引出作者的观点</a:t>
            </a:r>
            <a:r>
              <a:rPr lang="zh-CN" altLang="en-US" sz="3200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中国人民永远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牢记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南京大屠杀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历史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与全世界爱好和平与正义的人们共同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维护和平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6" name="直接箭头连接符 5"/>
          <p:cNvCxnSpPr/>
          <p:nvPr>
            <p:custDataLst>
              <p:tags r:id="rId4"/>
            </p:custDataLst>
          </p:nvPr>
        </p:nvCxnSpPr>
        <p:spPr>
          <a:xfrm flipH="1">
            <a:off x="1923415" y="3529330"/>
            <a:ext cx="1101090" cy="670560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535305" y="4218305"/>
            <a:ext cx="5683885" cy="156718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通过列举美国、加拿大、日本等国的媒体和组织的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做法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阐明牢记历史为国际社会所认同。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7" name="直接箭头连接符 6"/>
          <p:cNvCxnSpPr/>
          <p:nvPr>
            <p:custDataLst>
              <p:tags r:id="rId6"/>
            </p:custDataLst>
          </p:nvPr>
        </p:nvCxnSpPr>
        <p:spPr>
          <a:xfrm>
            <a:off x="8685530" y="3529330"/>
            <a:ext cx="872490" cy="691515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740525" y="4218305"/>
            <a:ext cx="5063490" cy="156718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反面列举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日本右翼势力妄图扭曲历史的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做法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揭示维护世界和平的严峻形势。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14655" y="980440"/>
            <a:ext cx="5683885" cy="156718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通过列举美国、加拿大、日本等国的媒体和组织的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做法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阐明牢记历史为国际社会所认同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6858635" y="980440"/>
            <a:ext cx="5189855" cy="156718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反面列举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日本右翼势力妄图扭曲历史的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做法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揭示维护世界和平的严峻形势。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" name="直接箭头连接符 2"/>
          <p:cNvCxnSpPr/>
          <p:nvPr>
            <p:custDataLst>
              <p:tags r:id="rId3"/>
            </p:custDataLst>
          </p:nvPr>
        </p:nvCxnSpPr>
        <p:spPr>
          <a:xfrm>
            <a:off x="3528060" y="2547620"/>
            <a:ext cx="2223135" cy="1395095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" name="直接箭头连接符 8"/>
          <p:cNvCxnSpPr/>
          <p:nvPr>
            <p:custDataLst>
              <p:tags r:id="rId4"/>
            </p:custDataLst>
          </p:nvPr>
        </p:nvCxnSpPr>
        <p:spPr>
          <a:xfrm flipH="1">
            <a:off x="5781675" y="2557780"/>
            <a:ext cx="2256790" cy="1374140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142875" y="3919220"/>
            <a:ext cx="11905615" cy="104394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1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呈现</a:t>
            </a:r>
            <a:r>
              <a:rPr kumimoji="0" lang="zh-CN" altLang="en-US" sz="3100" b="1" i="0" u="none" strike="noStrike" cap="none" spc="0" normalizeH="0" baseline="0">
                <a:ln>
                  <a:noFill/>
                </a:ln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日内瓦裁军会议、联合国人权理事会、《纽约时报》、国际和平城市协会等发出的</a:t>
            </a:r>
            <a:r>
              <a:rPr kumimoji="0" lang="zh-CN" altLang="en-US" sz="31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正义之声</a:t>
            </a:r>
            <a:r>
              <a:rPr sz="31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1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点明南京成为国际和平城市的意义</a:t>
            </a:r>
            <a:r>
              <a:rPr kumimoji="0" lang="zh-CN" altLang="en-US" sz="31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1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12" name="直接箭头连接符 11"/>
          <p:cNvCxnSpPr>
            <a:stCxn id="11" idx="2"/>
          </p:cNvCxnSpPr>
          <p:nvPr/>
        </p:nvCxnSpPr>
        <p:spPr>
          <a:xfrm>
            <a:off x="6096000" y="4963160"/>
            <a:ext cx="2540" cy="653415"/>
          </a:xfrm>
          <a:prstGeom prst="straightConnector1">
            <a:avLst/>
          </a:prstGeom>
          <a:noFill/>
          <a:ln w="12700" cap="flat">
            <a:solidFill>
              <a:srgbClr val="FF0000"/>
            </a:solidFill>
            <a:prstDash val="solid"/>
            <a:miter lim="800000"/>
            <a:tailEnd type="arrow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3" name="文本框 12"/>
          <p:cNvSpPr txBox="1"/>
          <p:nvPr>
            <p:custDataLst>
              <p:tags r:id="rId6"/>
            </p:custDataLst>
          </p:nvPr>
        </p:nvSpPr>
        <p:spPr>
          <a:xfrm>
            <a:off x="2869565" y="5616575"/>
            <a:ext cx="7040880" cy="582295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结尾呼应开头</a:t>
            </a:r>
            <a:r>
              <a:rPr sz="3200" b="1" dirty="0">
                <a:latin typeface="宋体" panose="02010600030101010101" pitchFamily="2" charset="-122"/>
                <a:sym typeface="+mn-ea"/>
              </a:rPr>
              <a:t>,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再次明确文章的立场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Arial" panose="020B0604020202020204"/>
                <a:sym typeface="Arial" panose="020B0604020202020204"/>
              </a:rPr>
              <a:t>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矩形 22"/>
          <p:cNvSpPr>
            <a:spLocks noChangeArrowheads="1"/>
          </p:cNvSpPr>
          <p:nvPr/>
        </p:nvSpPr>
        <p:spPr bwMode="auto">
          <a:xfrm>
            <a:off x="398780" y="1821180"/>
            <a:ext cx="1167765" cy="4028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国行公祭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为佑世界和平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左大括号 23"/>
          <p:cNvSpPr/>
          <p:nvPr/>
        </p:nvSpPr>
        <p:spPr>
          <a:xfrm>
            <a:off x="1417320" y="1821180"/>
            <a:ext cx="184785" cy="3963035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1502410" y="1653540"/>
            <a:ext cx="872045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引出观点</a:t>
            </a:r>
            <a:r>
              <a:rPr lang="en-US" altLang="zh-CN" sz="3000" b="1">
                <a:sym typeface="+mn-ea"/>
              </a:rPr>
              <a:t>:我们要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牢记历史</a:t>
            </a:r>
            <a:r>
              <a:rPr sz="3000" b="1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维护和平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30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引用论证</a:t>
            </a:r>
            <a:endParaRPr lang="zh-CN" altLang="en-US" sz="30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1502622" y="2794425"/>
            <a:ext cx="176106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阐述现状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3359150" y="5101590"/>
            <a:ext cx="748220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捍卫和平</a:t>
            </a:r>
            <a:r>
              <a:rPr lang="en-US" altLang="zh-CN" sz="3000" b="1">
                <a:sym typeface="+mn-ea"/>
              </a:rPr>
              <a:t>:</a:t>
            </a:r>
            <a:r>
              <a:rPr lang="zh-CN" altLang="en-US" sz="3000" b="1">
                <a:latin typeface="宋体" panose="02010600030101010101" pitchFamily="2" charset="-122"/>
                <a:sym typeface="+mn-ea"/>
              </a:rPr>
              <a:t>中国有能力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en-US" altLang="zh-CN" sz="3000" b="1">
                <a:effectLst/>
                <a:latin typeface="SimSun-ExtB" panose="02010609060101010101" charset="-122"/>
                <a:ea typeface="SimSun-ExtB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警钟</a:t>
            </a:r>
            <a:r>
              <a:rPr lang="en-US" altLang="zh-CN" sz="3000" b="1">
                <a:effectLst/>
                <a:latin typeface="SimSun-ExtB" panose="02010609060101010101" charset="-122"/>
                <a:ea typeface="SimSun-ExtB" panose="02010609060101010101" charset="-122"/>
                <a:sym typeface="微软雅黑" panose="020B0503020204020204" pitchFamily="34" charset="-122"/>
              </a:rPr>
              <a:t>”“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宣言</a:t>
            </a:r>
            <a:r>
              <a:rPr lang="en-US" altLang="zh-CN" sz="3000" b="1">
                <a:effectLst/>
                <a:latin typeface="SimSun-ExtB" panose="02010609060101010101" charset="-122"/>
                <a:ea typeface="SimSun-ExtB" panose="02010609060101010101" charset="-122"/>
                <a:sym typeface="微软雅黑" panose="020B0503020204020204" pitchFamily="34" charset="-122"/>
              </a:rPr>
              <a:t>”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)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5" name="左大括号 44"/>
          <p:cNvSpPr/>
          <p:nvPr/>
        </p:nvSpPr>
        <p:spPr>
          <a:xfrm rot="10800000">
            <a:off x="10057765" y="1929130"/>
            <a:ext cx="369570" cy="3710305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10382250" y="2169160"/>
            <a:ext cx="1167765" cy="379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铭记历史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defTabSz="1219200" eaLnBrk="1" hangingPunct="1"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捍卫和平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" name="左大括号 46"/>
          <p:cNvSpPr/>
          <p:nvPr/>
        </p:nvSpPr>
        <p:spPr>
          <a:xfrm>
            <a:off x="3169920" y="2348865"/>
            <a:ext cx="189230" cy="1536700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3263900" y="2298065"/>
            <a:ext cx="695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正义之士纪念死难者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正面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举例论证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</a:t>
            </a:r>
            <a:endParaRPr lang="en-US" altLang="zh-CN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8" name="矩形 57"/>
          <p:cNvSpPr>
            <a:spLocks noChangeArrowheads="1"/>
          </p:cNvSpPr>
          <p:nvPr/>
        </p:nvSpPr>
        <p:spPr bwMode="auto">
          <a:xfrm>
            <a:off x="3263900" y="2869565"/>
            <a:ext cx="69596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日本右翼否认历史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zh-CN" sz="3000" b="1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反面</a:t>
            </a:r>
            <a:r>
              <a:rPr lang="en-US" altLang="zh-CN" sz="3000">
                <a:effectLst/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3000" b="1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对比论证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3263900" y="3439795"/>
            <a:ext cx="696023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正义力量反击右翼势力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举例论证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0" name="矩形 59"/>
          <p:cNvSpPr>
            <a:spLocks noChangeArrowheads="1"/>
          </p:cNvSpPr>
          <p:nvPr/>
        </p:nvSpPr>
        <p:spPr bwMode="auto">
          <a:xfrm>
            <a:off x="3321685" y="4456430"/>
            <a:ext cx="6900545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南京现状</a:t>
            </a:r>
            <a:r>
              <a:rPr lang="en-US" altLang="zh-CN" sz="3000" b="1">
                <a:sym typeface="+mn-ea"/>
              </a:rPr>
              <a:t>:</a:t>
            </a: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和平之城</a:t>
            </a:r>
            <a:r>
              <a:rPr lang="en-US" altLang="zh-CN" sz="3000" b="1">
                <a:solidFill>
                  <a:schemeClr val="tx1"/>
                </a:solidFill>
                <a:latin typeface="宋体" panose="02010600030101010101" pitchFamily="2" charset="-122"/>
              </a:rPr>
              <a:t>          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对比</a:t>
            </a:r>
            <a:r>
              <a:rPr lang="zh-CN" altLang="en-US" sz="30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论证</a:t>
            </a:r>
            <a:endParaRPr lang="zh-CN" altLang="en-US" sz="30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649605" y="512445"/>
            <a:ext cx="215455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板书设计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60407" y="4581315"/>
            <a:ext cx="1761067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1219200" eaLnBrk="1" hangingPunct="1">
              <a:lnSpc>
                <a:spcPct val="120000"/>
              </a:lnSpc>
            </a:pPr>
            <a:r>
              <a:rPr lang="zh-CN" altLang="en-US" sz="3000" b="1">
                <a:solidFill>
                  <a:schemeClr val="tx1"/>
                </a:solidFill>
                <a:latin typeface="宋体" panose="02010600030101010101" pitchFamily="2" charset="-122"/>
              </a:rPr>
              <a:t>表达信念</a:t>
            </a:r>
            <a:endParaRPr lang="zh-CN" altLang="en-US" sz="30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左大括号 2"/>
          <p:cNvSpPr/>
          <p:nvPr>
            <p:custDataLst>
              <p:tags r:id="rId3"/>
            </p:custDataLst>
          </p:nvPr>
        </p:nvSpPr>
        <p:spPr>
          <a:xfrm>
            <a:off x="3199130" y="4456430"/>
            <a:ext cx="240665" cy="1183005"/>
          </a:xfrm>
          <a:prstGeom prst="leftBrace">
            <a:avLst>
              <a:gd name="adj1" fmla="val 25155"/>
              <a:gd name="adj2" fmla="val 50000"/>
            </a:avLst>
          </a:prstGeom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p>
            <a:pPr algn="ctr" defTabSz="1219200">
              <a:defRPr/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86155" y="979170"/>
            <a:ext cx="1037336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2.作者撰写新闻评论时虽然具有极强的主观性，但也不能随意评价。引用事实或权威言论是增强新闻评论客观性的一个重要方法，请从本文中选择一个例子进行说明。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986155" y="2683510"/>
            <a:ext cx="10373360" cy="205994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0B5FD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为了说明日本右翼势力的做法是倒行逆施、不得人心的，文章列举了日内瓦裁军会议、联合国人权理事会、国际和平城市协会等组织的做法，证明作者的论断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0B5FD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并非随意得出的，而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是得到国际社会认可的。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9320" y="4798060"/>
            <a:ext cx="10373360" cy="156718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0B5FD1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引用论证的作用：点明论题；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                 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用作论据；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</a:t>
            </a:r>
            <a:r>
              <a:rPr kumimoji="0" lang="en-US" altLang="zh-CN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                                   </a:t>
            </a:r>
            <a:r>
              <a:rPr kumimoji="0" lang="zh-CN" altLang="en-US" sz="3200" b="1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用作论点或结论。</a:t>
            </a:r>
            <a:endParaRPr kumimoji="0" lang="zh-CN" altLang="en-US" sz="3200" b="1" i="0" u="none" strike="noStrike" cap="none" spc="0" normalizeH="0" baseline="0">
              <a:ln>
                <a:noFill/>
              </a:ln>
              <a:solidFill>
                <a:srgbClr val="FF0000"/>
              </a:solidFill>
              <a:effectLst/>
              <a:uFillTx/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 noChangeArrowheads="1"/>
          </p:cNvSpPr>
          <p:nvPr>
            <p:custDataLst>
              <p:tags r:id="rId1"/>
            </p:custDataLst>
          </p:nvPr>
        </p:nvSpPr>
        <p:spPr>
          <a:xfrm>
            <a:off x="660400" y="2172970"/>
            <a:ext cx="10521950" cy="1576705"/>
          </a:xfrm>
        </p:spPr>
        <p:txBody>
          <a:bodyPr>
            <a:noAutofit/>
          </a:bodyPr>
          <a:lstStyle>
            <a:lvl1pPr marL="457200" indent="-457200" algn="l" rtl="0" fontAlgn="base">
              <a:spcBef>
                <a:spcPts val="935"/>
              </a:spcBef>
              <a:spcAft>
                <a:spcPct val="0"/>
              </a:spcAft>
              <a:buSzPct val="100000"/>
              <a:buChar char="•"/>
              <a:defRPr sz="4265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 pitchFamily="34" charset="0"/>
              </a:defRPr>
            </a:lvl1pPr>
            <a:lvl2pPr marL="1045845" indent="-436245" algn="l" rtl="0" fontAlgn="base">
              <a:spcBef>
                <a:spcPts val="935"/>
              </a:spcBef>
              <a:spcAft>
                <a:spcPct val="0"/>
              </a:spcAft>
              <a:buSzPct val="100000"/>
              <a:buChar char="–"/>
              <a:defRPr sz="4265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 pitchFamily="34" charset="0"/>
              </a:defRPr>
            </a:lvl2pPr>
            <a:lvl3pPr marL="1625600" indent="-406400" algn="l" rtl="0" fontAlgn="base">
              <a:spcBef>
                <a:spcPts val="935"/>
              </a:spcBef>
              <a:spcAft>
                <a:spcPct val="0"/>
              </a:spcAft>
              <a:buSzPct val="100000"/>
              <a:buChar char="•"/>
              <a:defRPr sz="4265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 pitchFamily="34" charset="0"/>
              </a:defRPr>
            </a:lvl3pPr>
            <a:lvl4pPr marL="2315845" indent="-487045" algn="l" rtl="0" fontAlgn="base">
              <a:spcBef>
                <a:spcPts val="935"/>
              </a:spcBef>
              <a:spcAft>
                <a:spcPct val="0"/>
              </a:spcAft>
              <a:buSzPct val="100000"/>
              <a:buChar char="–"/>
              <a:defRPr sz="4265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 pitchFamily="34" charset="0"/>
              </a:defRPr>
            </a:lvl4pPr>
            <a:lvl5pPr marL="2925445" indent="-487045" algn="l" rtl="0" fontAlgn="base">
              <a:spcBef>
                <a:spcPts val="935"/>
              </a:spcBef>
              <a:spcAft>
                <a:spcPct val="0"/>
              </a:spcAft>
              <a:buSzPct val="100000"/>
              <a:buChar char="»"/>
              <a:defRPr sz="4265">
                <a:solidFill>
                  <a:schemeClr val="tx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 pitchFamily="34" charset="0"/>
              </a:defRPr>
            </a:lvl5pPr>
            <a:lvl6pPr marL="3589655" indent="-541655">
              <a:spcBef>
                <a:spcPts val="935"/>
              </a:spcBef>
              <a:buSzPct val="100000"/>
              <a:buChar char="•"/>
              <a:defRPr sz="4265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4199255" indent="-541655">
              <a:spcBef>
                <a:spcPts val="935"/>
              </a:spcBef>
              <a:buSzPct val="100000"/>
              <a:buChar char="•"/>
              <a:defRPr sz="4265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4808855" indent="-541655">
              <a:spcBef>
                <a:spcPts val="935"/>
              </a:spcBef>
              <a:buSzPct val="100000"/>
              <a:buChar char="•"/>
              <a:defRPr sz="4265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5418455" indent="-541655">
              <a:spcBef>
                <a:spcPts val="935"/>
              </a:spcBef>
              <a:buSzPct val="100000"/>
              <a:buChar char="•"/>
              <a:defRPr sz="4265"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indent="0" eaLnBrk="1" hangingPunct="1">
              <a:lnSpc>
                <a:spcPct val="100000"/>
              </a:lnSpc>
              <a:spcBef>
                <a:spcPts val="900"/>
              </a:spcBef>
              <a:buFontTx/>
              <a:buNone/>
              <a:defRPr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这则时评由2017年12月13日第四个南京大屠杀死难者国家公祭日公祭一事展开论述，阐明了国家公祭的必要性和意义，同时也表达了中国捍卫世界和平的坚定信念。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5362" name="文本框 1"/>
          <p:cNvSpPr txBox="1"/>
          <p:nvPr>
            <p:custDataLst>
              <p:tags r:id="rId2"/>
            </p:custDataLst>
          </p:nvPr>
        </p:nvSpPr>
        <p:spPr>
          <a:xfrm>
            <a:off x="732155" y="1268730"/>
            <a:ext cx="221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主旨归纳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6205" y="1574165"/>
            <a:ext cx="4123690" cy="41744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968636" y="4002549"/>
            <a:ext cx="1545352" cy="1015663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人民有信仰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国家有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力量</a:t>
            </a:r>
            <a:endParaRPr lang="en-US" altLang="zh-CN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民族有希望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2" name="文本框 1"/>
          <p:cNvSpPr txBox="1"/>
          <p:nvPr>
            <p:custDataLst>
              <p:tags r:id="rId2"/>
            </p:custDataLst>
          </p:nvPr>
        </p:nvSpPr>
        <p:spPr>
          <a:xfrm>
            <a:off x="536575" y="368935"/>
            <a:ext cx="2031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畅谈体会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368935" y="1014095"/>
            <a:ext cx="11607165" cy="10750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铭记历史</a:t>
            </a: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，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才能继往开来。阅读本文后，</a:t>
            </a:r>
            <a:r>
              <a:rPr lang="en-US" altLang="zh-CN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你</a:t>
            </a:r>
            <a:r>
              <a:rPr lang="zh-CN" altLang="en-US" sz="3200" b="1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有怎样的体会？请与大家分享。</a:t>
            </a:r>
            <a:endParaRPr lang="zh-CN" altLang="en-US" sz="3200" b="1">
              <a:ln>
                <a:noFill/>
              </a:ln>
              <a:solidFill>
                <a:srgbClr val="00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1485" y="2089150"/>
            <a:ext cx="7072630" cy="228346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noAutofit/>
          </a:bodyPr>
          <a:p>
            <a:pPr marL="12700" lvl="0" indent="-12700" algn="just">
              <a:lnSpc>
                <a:spcPct val="100000"/>
              </a:lnSpc>
              <a:buClrTx/>
              <a:buSzTx/>
              <a:buFontTx/>
            </a:pPr>
            <a:r>
              <a:rPr kumimoji="1" lang="zh-CN" sz="2800" b="1" dirty="0" smtClean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在灭绝人性的南京大屠杀中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我们有</a:t>
            </a:r>
            <a:r>
              <a:rPr kumimoji="1" lang="en-US" alt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kumimoji="1"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万同胞惨遭杀戮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只有铭记这样血的历史</a:t>
            </a:r>
            <a:r>
              <a:rPr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和教训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我们才能有志气不让历史重演。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应珍惜当下幸福美好的环境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努力学习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为实现中华民族伟大复兴而努力奋斗。</a:t>
            </a:r>
            <a:endParaRPr kumimoji="1" lang="zh-CN" altLang="en-US" sz="2800" b="1" i="0" u="none" strike="noStrike" cap="none" spc="0" normalizeH="0" baseline="0" dirty="0">
              <a:ln>
                <a:noFill/>
              </a:ln>
              <a:solidFill>
                <a:srgbClr val="1552D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  <a:p>
            <a:pPr marL="12700" lvl="0" indent="-12700" algn="just">
              <a:lnSpc>
                <a:spcPct val="100000"/>
              </a:lnSpc>
              <a:buClrTx/>
              <a:buSzTx/>
              <a:buFontTx/>
            </a:pPr>
            <a:endParaRPr kumimoji="1" lang="zh-CN" altLang="en-US" sz="2800" b="1" i="0" u="none" strike="noStrike" cap="none" spc="0" normalizeH="0" baseline="0" dirty="0">
              <a:ln>
                <a:noFill/>
              </a:ln>
              <a:solidFill>
                <a:srgbClr val="650FCF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370205" y="4560570"/>
            <a:ext cx="7153910" cy="1813560"/>
          </a:xfrm>
          <a:prstGeom prst="rect">
            <a:avLst/>
          </a:prstGeom>
          <a:noFill/>
          <a:ln w="12700" cap="flat">
            <a:solidFill>
              <a:schemeClr val="tx1"/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12700" lvl="0" indent="-12700" algn="just">
              <a:lnSpc>
                <a:spcPct val="100000"/>
              </a:lnSpc>
              <a:buClrTx/>
              <a:buSzTx/>
              <a:buFontTx/>
            </a:pPr>
            <a:r>
              <a:rPr kumimoji="1" lang="zh-CN" sz="2800" b="1" dirty="0" smtClean="0">
                <a:solidFill>
                  <a:srgbClr val="0B5F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面对日本右翼势力丑态百出的表演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我们要时刻保持清醒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站在国家的高度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从灾难中吸取教训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lang="zh-CN" sz="2800" b="1" dirty="0">
                <a:solidFill>
                  <a:srgbClr val="650FC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积淀民族记忆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团结全世界维护和平的正义之士</a:t>
            </a:r>
            <a:r>
              <a:rPr sz="2800" b="1" dirty="0">
                <a:solidFill>
                  <a:srgbClr val="650FCF"/>
                </a:solidFill>
                <a:latin typeface="宋体" panose="02010600030101010101" pitchFamily="2" charset="-122"/>
                <a:sym typeface="+mn-ea"/>
              </a:rPr>
              <a:t>,</a:t>
            </a:r>
            <a:r>
              <a:rPr kumimoji="1" lang="zh-CN" sz="2800" b="1" dirty="0">
                <a:solidFill>
                  <a:srgbClr val="1552D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共同维护世界和平。</a:t>
            </a:r>
            <a:endParaRPr kumimoji="1" lang="zh-CN" altLang="en-US" sz="2800" b="1" i="0" u="none" strike="noStrike" cap="none" spc="0" normalizeH="0" baseline="0" dirty="0">
              <a:ln>
                <a:noFill/>
              </a:ln>
              <a:solidFill>
                <a:srgbClr val="1552D1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Arial" panose="020B0604020202020204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536575" y="235585"/>
            <a:ext cx="2031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拓展阅读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03" name="图片 102"/>
          <p:cNvPicPr/>
          <p:nvPr/>
        </p:nvPicPr>
        <p:blipFill>
          <a:blip r:embed="rId2"/>
          <a:stretch>
            <a:fillRect/>
          </a:stretch>
        </p:blipFill>
        <p:spPr>
          <a:xfrm>
            <a:off x="748030" y="880745"/>
            <a:ext cx="10500360" cy="5865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796655" y="6134735"/>
            <a:ext cx="2119630" cy="307975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732790" y="445770"/>
            <a:ext cx="10396220" cy="6079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971280" y="5856605"/>
            <a:ext cx="1819910" cy="32893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563880" y="230505"/>
            <a:ext cx="10684510" cy="6416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094470" y="5996305"/>
            <a:ext cx="1788795" cy="36703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3195" y="1696720"/>
          <a:ext cx="11957685" cy="463169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36345"/>
                <a:gridCol w="1938020"/>
                <a:gridCol w="2574290"/>
                <a:gridCol w="3337560"/>
                <a:gridCol w="2871470"/>
              </a:tblGrid>
              <a:tr h="92456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篇目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《首届诺贝尔奖颁发》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“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飞天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SimSun-ExtB" panose="02010609060101010101" charset="-122"/>
                          <a:ea typeface="SimSun-ExtB" panose="02010609060101010101" charset="-122"/>
                          <a:cs typeface="宋体" panose="02010600030101010101" pitchFamily="2" charset="-122"/>
                        </a:rPr>
                        <a:t>”</a:t>
                      </a: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凌空》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《一着惊海天》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《国行公祭，为佑世界和平》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0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体裁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 err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800" b="0">
                        <a:solidFill>
                          <a:srgbClr val="00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主要 内容</a:t>
                      </a:r>
                      <a:endParaRPr lang="en-US" altLang="en-US" sz="2800" b="1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篇幅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36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 dirty="0" err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时效性</a:t>
                      </a:r>
                      <a:endParaRPr lang="en-US" altLang="en-US" sz="2800" b="1" dirty="0" err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47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8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表达 方式</a:t>
                      </a:r>
                      <a:endParaRPr lang="en-US" altLang="en-US" sz="28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2400" b="0" u="sng" err="1">
                        <a:solidFill>
                          <a:srgbClr val="0033CC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ClrTx/>
                        <a:buSzTx/>
                        <a:buFont typeface="Arial" panose="020B0604020202020204" pitchFamily="34" charset="0"/>
                        <a:buNone/>
                      </a:pPr>
                      <a:endParaRPr lang="en-US" sz="3200" b="1" err="1">
                        <a:solidFill>
                          <a:srgbClr val="FF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endParaRPr lang="en-US" altLang="en-US" sz="2800" b="0" dirty="0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</a:txBody>
                  <a:tcPr marL="68580" marR="68580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4"/>
          <p:cNvSpPr txBox="1"/>
          <p:nvPr/>
        </p:nvSpPr>
        <p:spPr>
          <a:xfrm>
            <a:off x="1481455" y="3129915"/>
            <a:ext cx="186499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800" b="1" err="1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报道新闻事件整体</a:t>
            </a:r>
            <a:endParaRPr lang="en-US" altLang="en-US" sz="2800" b="1" err="1">
              <a:solidFill>
                <a:srgbClr val="00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文本框 5"/>
          <p:cNvSpPr txBox="1"/>
          <p:nvPr/>
        </p:nvSpPr>
        <p:spPr>
          <a:xfrm>
            <a:off x="3258185" y="3086735"/>
            <a:ext cx="27482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2800" b="1" u="none" err="1">
                <a:sym typeface="+mn-ea"/>
              </a:rPr>
              <a:t>突出</a:t>
            </a:r>
            <a:r>
              <a:rPr lang="zh-CN" altLang="en-US" sz="2800" b="1" u="none" err="1">
                <a:sym typeface="+mn-ea"/>
              </a:rPr>
              <a:t>呈现</a:t>
            </a:r>
            <a:r>
              <a:rPr lang="en-US" sz="2800" b="1" u="none" err="1">
                <a:sym typeface="+mn-ea"/>
              </a:rPr>
              <a:t>新闻事件的某一场景</a:t>
            </a:r>
            <a:endParaRPr lang="zh-CN" altLang="en-US" sz="2800" b="1" u="none"/>
          </a:p>
        </p:txBody>
      </p:sp>
      <p:sp>
        <p:nvSpPr>
          <p:cNvPr id="11" name="文本框 6"/>
          <p:cNvSpPr txBox="1"/>
          <p:nvPr/>
        </p:nvSpPr>
        <p:spPr>
          <a:xfrm>
            <a:off x="9203055" y="3127375"/>
            <a:ext cx="291719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algn="l"/>
            <a:r>
              <a:rPr lang="en-US" sz="2800" b="1" u="none" err="1">
                <a:solidFill>
                  <a:srgbClr val="0B5FD1"/>
                </a:solidFill>
                <a:sym typeface="+mn-ea"/>
              </a:rPr>
              <a:t>对新闻事件</a:t>
            </a:r>
            <a:r>
              <a:rPr lang="zh-CN" altLang="en-US" sz="2800" b="1" u="none" err="1">
                <a:solidFill>
                  <a:srgbClr val="0B5FD1"/>
                </a:solidFill>
                <a:sym typeface="+mn-ea"/>
              </a:rPr>
              <a:t>、</a:t>
            </a:r>
            <a:r>
              <a:rPr lang="zh-CN" altLang="en-US" sz="2800" b="1" u="none" err="1">
                <a:solidFill>
                  <a:srgbClr val="0B5FD1"/>
                </a:solidFill>
                <a:sym typeface="+mn-ea"/>
              </a:rPr>
              <a:t>紧迫</a:t>
            </a:r>
            <a:r>
              <a:rPr lang="en-US" sz="2800" b="1" u="none" err="1">
                <a:solidFill>
                  <a:srgbClr val="0B5FD1"/>
                </a:solidFill>
                <a:sym typeface="+mn-ea"/>
              </a:rPr>
              <a:t>问题发表评论</a:t>
            </a:r>
            <a:endParaRPr lang="en-US" altLang="en-US" sz="2800" b="1" u="none" err="1">
              <a:solidFill>
                <a:srgbClr val="0B5FD1"/>
              </a:solidFill>
              <a:sym typeface="+mn-ea"/>
            </a:endParaRPr>
          </a:p>
        </p:txBody>
      </p:sp>
      <p:sp>
        <p:nvSpPr>
          <p:cNvPr id="12" name="文本框 7"/>
          <p:cNvSpPr txBox="1"/>
          <p:nvPr/>
        </p:nvSpPr>
        <p:spPr>
          <a:xfrm>
            <a:off x="5946775" y="3045460"/>
            <a:ext cx="32956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2800" b="1" u="none" err="1">
                <a:sym typeface="+mn-ea"/>
              </a:rPr>
              <a:t>详细记叙新闻事件</a:t>
            </a:r>
            <a:r>
              <a:rPr sz="2800" b="1" u="none">
                <a:cs typeface="Arial" panose="020B0604020202020204" pitchFamily="34" charset="0"/>
                <a:sym typeface="+mn-ea"/>
              </a:rPr>
              <a:t>,</a:t>
            </a:r>
            <a:r>
              <a:rPr lang="zh-CN" altLang="en-US" sz="2800" b="1" u="none" err="1">
                <a:sym typeface="+mn-ea"/>
              </a:rPr>
              <a:t>具体表现特定人物</a:t>
            </a:r>
            <a:endParaRPr lang="zh-CN" altLang="en-US" sz="2800" b="1" u="none" err="1">
              <a:sym typeface="+mn-ea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9863037" y="3996783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None/>
              <a:defRPr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zh-CN" altLang="en-US" sz="28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灵活</a:t>
            </a:r>
            <a:endParaRPr lang="zh-CN" altLang="en-US" sz="2800" b="1" u="none" err="1">
              <a:solidFill>
                <a:srgbClr val="1552D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4" name="文本框 9"/>
          <p:cNvSpPr txBox="1"/>
          <p:nvPr/>
        </p:nvSpPr>
        <p:spPr>
          <a:xfrm>
            <a:off x="6909435" y="4040126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28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较长</a:t>
            </a:r>
            <a:endParaRPr lang="en-US" altLang="en-US" sz="2800" b="1" u="none" err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" name="文本框 10"/>
          <p:cNvSpPr txBox="1"/>
          <p:nvPr/>
        </p:nvSpPr>
        <p:spPr>
          <a:xfrm>
            <a:off x="4145082" y="4027360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28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灵活</a:t>
            </a:r>
            <a:endParaRPr lang="en-US" altLang="en-US" sz="2800" b="1" u="none" err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文本框 11"/>
          <p:cNvSpPr txBox="1"/>
          <p:nvPr/>
        </p:nvSpPr>
        <p:spPr>
          <a:xfrm>
            <a:off x="1791097" y="4034657"/>
            <a:ext cx="11353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28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较短</a:t>
            </a:r>
            <a:endParaRPr lang="en-US" altLang="en-US" sz="2800" b="1" u="none" err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2"/>
          <p:cNvSpPr txBox="1"/>
          <p:nvPr/>
        </p:nvSpPr>
        <p:spPr>
          <a:xfrm>
            <a:off x="1999097" y="4659312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3200" b="1" u="none">
                <a:solidFill>
                  <a:srgbClr val="FF0000"/>
                </a:solidFill>
                <a:sym typeface="+mn-ea"/>
              </a:rPr>
              <a:t>强</a:t>
            </a:r>
            <a:endParaRPr lang="en-US" altLang="en-US" sz="3200" b="1" u="none">
              <a:solidFill>
                <a:srgbClr val="FF0000"/>
              </a:solidFill>
              <a:sym typeface="+mn-ea"/>
            </a:endParaRPr>
          </a:p>
        </p:txBody>
      </p:sp>
      <p:sp>
        <p:nvSpPr>
          <p:cNvPr id="18" name="文本框 13"/>
          <p:cNvSpPr txBox="1"/>
          <p:nvPr/>
        </p:nvSpPr>
        <p:spPr>
          <a:xfrm>
            <a:off x="4379018" y="4576762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3200" b="1" u="none" err="1">
                <a:solidFill>
                  <a:srgbClr val="FF0000"/>
                </a:solidFill>
                <a:sym typeface="+mn-ea"/>
              </a:rPr>
              <a:t>一般</a:t>
            </a:r>
            <a:endParaRPr lang="en-US" altLang="en-US" sz="3200" b="1" u="none" err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6909435" y="4603432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3200" b="1" u="none" err="1">
                <a:solidFill>
                  <a:srgbClr val="FF0000"/>
                </a:solidFill>
                <a:sym typeface="+mn-ea"/>
              </a:rPr>
              <a:t>较弱</a:t>
            </a:r>
            <a:endParaRPr lang="en-US" altLang="en-US" sz="3200" b="1" u="none" err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0" name="文本框 15"/>
          <p:cNvSpPr txBox="1"/>
          <p:nvPr/>
        </p:nvSpPr>
        <p:spPr>
          <a:xfrm>
            <a:off x="9765882" y="4603289"/>
            <a:ext cx="11353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None/>
              <a:defRPr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en-US" sz="3200" b="1" u="none" err="1">
                <a:solidFill>
                  <a:srgbClr val="FF0000"/>
                </a:solidFill>
                <a:sym typeface="+mn-ea"/>
              </a:rPr>
              <a:t>较强</a:t>
            </a:r>
            <a:endParaRPr lang="en-US" altLang="en-US" sz="3200" b="1" u="none" err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22" name="文本框 17"/>
          <p:cNvSpPr txBox="1"/>
          <p:nvPr/>
        </p:nvSpPr>
        <p:spPr>
          <a:xfrm>
            <a:off x="9242425" y="5611495"/>
            <a:ext cx="28778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 algn="ctr">
              <a:buNone/>
              <a:defRPr sz="2400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r>
              <a:rPr lang="zh-CN" altLang="en-US" sz="32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记叙、</a:t>
            </a:r>
            <a:r>
              <a:rPr lang="en-US" sz="3200" b="1" u="none" err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议论</a:t>
            </a:r>
            <a:endParaRPr lang="en-US" altLang="en-US" sz="3200" b="1" u="none" err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3" name="文本框 19"/>
          <p:cNvSpPr txBox="1"/>
          <p:nvPr/>
        </p:nvSpPr>
        <p:spPr>
          <a:xfrm>
            <a:off x="3352165" y="5611495"/>
            <a:ext cx="2595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indent="0">
              <a:buNone/>
              <a:defRPr sz="2400" u="sng">
                <a:solidFill>
                  <a:srgbClr val="0033CC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defRPr>
            </a:lvl1pPr>
          </a:lstStyle>
          <a:p>
            <a:pPr algn="ctr"/>
            <a:r>
              <a:rPr lang="en-US" sz="3200" b="1" u="none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记叙、描写</a:t>
            </a:r>
            <a:endParaRPr lang="en-US" altLang="en-US" sz="3200" b="1" u="none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5362" name="文本框 1"/>
          <p:cNvSpPr txBox="1"/>
          <p:nvPr>
            <p:custDataLst>
              <p:tags r:id="rId2"/>
            </p:custDataLst>
          </p:nvPr>
        </p:nvSpPr>
        <p:spPr>
          <a:xfrm>
            <a:off x="649605" y="512445"/>
            <a:ext cx="21437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对比阅读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98980" y="2606675"/>
            <a:ext cx="9417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消息</a:t>
            </a:r>
            <a:endParaRPr kumimoji="0" lang="en-US" altLang="en-US" sz="2800" b="1" i="0" u="none" strike="noStrike" cap="none" spc="0" normalizeH="0" baseline="0" err="1">
              <a:ln>
                <a:noFill/>
              </a:ln>
              <a:solidFill>
                <a:srgbClr val="FF0000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3765550" y="2606675"/>
            <a:ext cx="158242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新闻</a:t>
            </a:r>
            <a:r>
              <a:rPr 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特写</a:t>
            </a:r>
            <a:endParaRPr lang="en-US" sz="2800" b="1" err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4"/>
            </p:custDataLst>
          </p:nvPr>
        </p:nvSpPr>
        <p:spPr>
          <a:xfrm>
            <a:off x="6909435" y="2606675"/>
            <a:ext cx="941705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通讯</a:t>
            </a:r>
            <a:endParaRPr kumimoji="0" lang="en-US" altLang="en-US" sz="2800" b="1" i="0" u="none" strike="noStrike" cap="none" spc="0" normalizeH="0" baseline="0" err="1">
              <a:ln>
                <a:noFill/>
              </a:ln>
              <a:solidFill>
                <a:srgbClr val="FF0000"/>
              </a:solidFill>
              <a:effectLst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>
            <p:custDataLst>
              <p:tags r:id="rId5"/>
            </p:custDataLst>
          </p:nvPr>
        </p:nvSpPr>
        <p:spPr>
          <a:xfrm>
            <a:off x="9242425" y="2606675"/>
            <a:ext cx="2877820" cy="52070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新闻评论</a:t>
            </a:r>
            <a:r>
              <a:rPr lang="en-US" altLang="zh-CN" sz="2800"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zh-CN" altLang="en-US" sz="2800" b="1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时评</a:t>
            </a:r>
            <a:r>
              <a:rPr lang="en-US" altLang="zh-CN" sz="2800">
                <a:latin typeface="方正楷体_GBK" charset="0"/>
                <a:sym typeface="微软雅黑" panose="020B0503020204020204" pitchFamily="34" charset="-122"/>
              </a:rPr>
              <a:t>)</a:t>
            </a:r>
            <a:endParaRPr lang="zh-CN" altLang="en-US" sz="2800" b="1" err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4391" name="Text Box 5"/>
          <p:cNvSpPr txBox="1">
            <a:spLocks noChangeArrowheads="1"/>
          </p:cNvSpPr>
          <p:nvPr/>
        </p:nvSpPr>
        <p:spPr bwMode="auto">
          <a:xfrm>
            <a:off x="1515745" y="5464175"/>
            <a:ext cx="1830705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9200" eaLnBrk="1" hangingPunct="1">
              <a:lnSpc>
                <a:spcPct val="13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记叙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46140" y="5421630"/>
            <a:ext cx="329628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p>
            <a:pPr algn="l" fontAlgn="base">
              <a:buClrTx/>
              <a:buSzTx/>
              <a:buFont typeface="Arial" panose="020B0604020202020204" pitchFamily="34" charset="0"/>
              <a:buNone/>
            </a:pPr>
            <a:r>
              <a:rPr lang="en-US" sz="30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综合运用多种表达方式</a:t>
            </a:r>
            <a:endParaRPr kumimoji="0" lang="en-US" altLang="en-US" sz="3000" b="1" i="0" u="none" strike="noStrike" cap="none" spc="0" normalizeH="0" baseline="0" err="1">
              <a:ln>
                <a:noFill/>
              </a:ln>
              <a:solidFill>
                <a:srgbClr val="FF0000"/>
              </a:solidFill>
              <a:effectLst/>
              <a:uFillTx/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5250" y="1151890"/>
            <a:ext cx="11951335" cy="537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400050"/>
            <a:r>
              <a:rPr lang="zh-CN" sz="2900" b="1">
                <a:ea typeface="宋体" panose="02010600030101010101" pitchFamily="2" charset="-122"/>
              </a:rPr>
              <a:t>对本单元的篇目进行体裁、篇幅、时效性和表达方式等方面的对比。</a:t>
            </a:r>
            <a:endParaRPr lang="zh-CN" altLang="en-US" sz="29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4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4" grpId="0" bldLvl="0" animBg="1"/>
      <p:bldP spid="25" grpId="0" bldLvl="0" animBg="1"/>
      <p:bldP spid="26" grpId="0" bldLvl="0" animBg="1"/>
      <p:bldP spid="10" grpId="0"/>
      <p:bldP spid="16" grpId="0"/>
      <p:bldP spid="11" grpId="0"/>
      <p:bldP spid="15" grpId="0"/>
      <p:bldP spid="14" grpId="0"/>
      <p:bldP spid="17" grpId="0"/>
      <p:bldP spid="18" grpId="0"/>
      <p:bldP spid="13" grpId="0"/>
      <p:bldP spid="19" grpId="0"/>
      <p:bldP spid="20" grpId="0"/>
      <p:bldP spid="14391" grpId="1"/>
      <p:bldP spid="14391" grpId="2"/>
      <p:bldP spid="23" grpId="0"/>
      <p:bldP spid="3" grpId="0" bldLvl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481330" y="260985"/>
            <a:ext cx="10716260" cy="6377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827135" y="5945505"/>
            <a:ext cx="1912620" cy="36703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1" name="图片 100"/>
          <p:cNvPicPr/>
          <p:nvPr/>
        </p:nvPicPr>
        <p:blipFill>
          <a:blip r:embed="rId1"/>
          <a:stretch>
            <a:fillRect/>
          </a:stretch>
        </p:blipFill>
        <p:spPr>
          <a:xfrm>
            <a:off x="318135" y="255905"/>
            <a:ext cx="11166475" cy="64712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9197340" y="6031230"/>
            <a:ext cx="2099310" cy="33909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8" name="图片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1005205" y="993140"/>
            <a:ext cx="9801225" cy="566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1"/>
          <p:cNvSpPr txBox="1"/>
          <p:nvPr>
            <p:custDataLst>
              <p:tags r:id="rId2"/>
            </p:custDataLst>
          </p:nvPr>
        </p:nvSpPr>
        <p:spPr>
          <a:xfrm>
            <a:off x="1102995" y="266065"/>
            <a:ext cx="21240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文体知识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806815" y="6028055"/>
            <a:ext cx="1748790" cy="36703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09" name="图片 108"/>
          <p:cNvPicPr/>
          <p:nvPr/>
        </p:nvPicPr>
        <p:blipFill>
          <a:blip r:embed="rId1"/>
          <a:stretch>
            <a:fillRect/>
          </a:stretch>
        </p:blipFill>
        <p:spPr>
          <a:xfrm>
            <a:off x="793750" y="485775"/>
            <a:ext cx="10007600" cy="59162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8785860" y="5814695"/>
            <a:ext cx="1707515" cy="370205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no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"/>
          <p:cNvSpPr txBox="1"/>
          <p:nvPr>
            <p:custDataLst>
              <p:tags r:id="rId1"/>
            </p:custDataLst>
          </p:nvPr>
        </p:nvSpPr>
        <p:spPr>
          <a:xfrm>
            <a:off x="1102995" y="266065"/>
            <a:ext cx="221551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背景链接</a:t>
            </a:r>
            <a:endParaRPr lang="zh-CN" altLang="en-US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10" name="图片 109"/>
          <p:cNvPicPr/>
          <p:nvPr/>
        </p:nvPicPr>
        <p:blipFill>
          <a:blip r:embed="rId2"/>
          <a:stretch>
            <a:fillRect/>
          </a:stretch>
        </p:blipFill>
        <p:spPr>
          <a:xfrm>
            <a:off x="933133" y="1088073"/>
            <a:ext cx="9801225" cy="5514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8858250" y="6028055"/>
            <a:ext cx="1532890" cy="367030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BBE0E3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ctr" forceAA="0">
            <a:spAutoFit/>
          </a:bodyPr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2228850" y="4918393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266700"/>
            <a:endParaRPr lang="zh-CN" altLang="en-US" sz="18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7580" y="1738630"/>
            <a:ext cx="9756775" cy="258254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60959" tIns="60959" rIns="60959" bIns="60959" spcCol="38100">
            <a:spAutoFit/>
          </a:bodyPr>
          <a:lstStyle/>
          <a:p>
            <a:pPr algn="l" defTabSz="1219200" eaLnBrk="1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1.理解文章观点，</a:t>
            </a:r>
            <a:r>
              <a:rPr lang="zh-CN" altLang="en-US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理清文章论证思路，感悟作者情感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重点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zh-CN" altLang="en-US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200" b="1" noProof="1">
              <a:solidFill>
                <a:srgbClr val="01457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defTabSz="1219200" eaLnBrk="1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了解新闻评论的的基础知识，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学习运用事实论证的方法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pitchFamily="34" charset="-122"/>
              </a:rPr>
              <a:t>(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难点</a:t>
            </a:r>
            <a:r>
              <a:rPr lang="en-US" altLang="zh-CN" sz="3200">
                <a:effectLst/>
                <a:latin typeface="方正楷体_GBK" charset="0"/>
                <a:sym typeface="微软雅黑" panose="020B0503020204020204" pitchFamily="34" charset="-122"/>
              </a:rPr>
              <a:t>)</a:t>
            </a:r>
            <a:r>
              <a:rPr lang="zh-CN" altLang="en-US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735" b="1" noProof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  <a:p>
            <a:pPr defTabSz="1219200" eaLnBrk="1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altLang="en-US" sz="3200" b="1" noProof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铭记历史，珍爱和平、捍卫和平。</a:t>
            </a:r>
            <a:endParaRPr lang="zh-CN" altLang="en-US" sz="3735" b="1" noProof="1">
              <a:solidFill>
                <a:srgbClr val="FF0000"/>
              </a:solidFill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362" name="文本框 1"/>
          <p:cNvSpPr txBox="1"/>
          <p:nvPr>
            <p:custDataLst>
              <p:tags r:id="rId1"/>
            </p:custDataLst>
          </p:nvPr>
        </p:nvSpPr>
        <p:spPr>
          <a:xfrm>
            <a:off x="752158" y="887730"/>
            <a:ext cx="4572000" cy="644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学习目标</a:t>
            </a:r>
            <a:endParaRPr lang="zh-CN" altLang="en-US" sz="36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AS_UNIQUEID" val="1057"/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AS_UNIQUEID" val="384"/>
  <p:tag name="KSO_WM_BEAUTIFY_FLAG" val=""/>
  <p:tag name="KSO_WM_TAG_VERSION" val="1.0"/>
  <p:tag name="KSO_WM_TEMPLATE_CATEGORY" val="diagram"/>
  <p:tag name="KSO_WM_TEMPLATE_INDEX" val="20204619"/>
  <p:tag name="KSO_WM_UNIT_COMPATIBLE" val="0"/>
  <p:tag name="KSO_WM_UNIT_DIAGRAM_ISNUMVISUAL" val="0"/>
  <p:tag name="KSO_WM_UNIT_DIAGRAM_ISREFERUNIT" val="0"/>
  <p:tag name="KSO_WM_UNIT_HIGHLIGHT" val="0"/>
  <p:tag name="KSO_WM_UNIT_ID" val="diagram20204619_1*f*1"/>
  <p:tag name="KSO_WM_UNIT_INDEX" val="1"/>
  <p:tag name="KSO_WM_UNIT_LAYERLEVEL" val="1"/>
  <p:tag name="KSO_WM_UNIT_NOCLEAR" val="0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&#10;您的正文已经简明扼要，但信息却错综复杂，需要用更多的文字来表述；但请您尽可能提炼思想的精髓，否则容易造成观者的阅读压力，适得其反。&#10;正如我们都希望改变世界，希望给人带去光明，但更多时候只需播下一颗种子，自然有微光照拂，雨露滋养。恰如其分的表达观点，往往可以事半功倍。"/>
  <p:tag name="KSO_WM_UNIT_SUBTYPE" val="a"/>
  <p:tag name="KSO_WM_UNIT_TEXT_FILL_FORE_SCHEMECOLOR_INDEX" val="14"/>
  <p:tag name="KSO_WM_UNIT_TEXT_FILL_FORE_SCHEMECOLOR_INDEX_BRIGHTNESS" val="0"/>
  <p:tag name="KSO_WM_UNIT_TEXT_FILL_TYPE" val="1"/>
  <p:tag name="KSO_WM_UNIT_TYPE" val="f"/>
  <p:tag name="KSO_WM_UNIT_VALUE" val="384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BEAUTIFY_FLAG" val="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UNIT_TABLE_BEAUTIFY" val="smartTable{74e38d98-dd76-47ee-8f22-6d852e2c678a}"/>
  <p:tag name="TABLE_ENDDRAG_ORIGIN_RECT" val="954*367"/>
  <p:tag name="TABLE_ENDDRAG_RECT" val="0*132*954*367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COMMONDATA" val="eyJoZGlkIjoiZjVlYWFjNTU0ODE1MjZjNjNjMWM1YWI3MmQzYWVlNTgifQ=="/>
  <p:tag name="commondata" val="eyJoZGlkIjoiZjM1MDU3MjRkMGIzNjliNDRhNmZhZDFlNDFkYmY5MmUifQ==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2_第一课时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第一课时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第一课时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第一课时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第一课时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3020204020204" pitchFamily="34" charset="-122"/>
            <a:ea typeface="微软雅黑" panose="020B0503020204020204" pitchFamily="34" charset="-122"/>
            <a:cs typeface="微软雅黑" panose="020B0503020204020204" pitchFamily="34" charset="-122"/>
            <a:sym typeface="微软雅黑" panose="020B0503020204020204" pitchFamily="34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604020202020204"/>
            <a:ea typeface="Arial" panose="020B0604020202020204"/>
            <a:cs typeface="Arial" panose="020B0604020202020204"/>
            <a:sym typeface="Arial" panose="020B060402020202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八上语文</Template>
  <TotalTime>0</TotalTime>
  <Words>2920</Words>
  <Application>WPS 演示</Application>
  <PresentationFormat>宽屏</PresentationFormat>
  <Paragraphs>267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53" baseType="lpstr">
      <vt:lpstr>Arial</vt:lpstr>
      <vt:lpstr>宋体</vt:lpstr>
      <vt:lpstr>Wingdings</vt:lpstr>
      <vt:lpstr>微软雅黑</vt:lpstr>
      <vt:lpstr>Times New Roman</vt:lpstr>
      <vt:lpstr>黑体</vt:lpstr>
      <vt:lpstr>Arial</vt:lpstr>
      <vt:lpstr>方正姚体</vt:lpstr>
      <vt:lpstr>腾祥范笑歌楷书简繁合集</vt:lpstr>
      <vt:lpstr>方正舒体</vt:lpstr>
      <vt:lpstr>思源黑体 CN Bold</vt:lpstr>
      <vt:lpstr>方正楷体_GBK</vt:lpstr>
      <vt:lpstr>楷体</vt:lpstr>
      <vt:lpstr>WenYue GuDianMingChaoTi (Non-Co</vt:lpstr>
      <vt:lpstr>Segoe Print</vt:lpstr>
      <vt:lpstr>SimSun-ExtB</vt:lpstr>
      <vt:lpstr>Arial Unicode MS</vt:lpstr>
      <vt:lpstr>等线</vt:lpstr>
      <vt:lpstr>华文楷体</vt:lpstr>
      <vt:lpstr>仿宋</vt:lpstr>
      <vt:lpstr>Helvetica</vt:lpstr>
      <vt:lpstr>2_第一课时</vt:lpstr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斜文 黄</dc:creator>
  <cp:lastModifiedBy>黄红政</cp:lastModifiedBy>
  <cp:revision>24</cp:revision>
  <dcterms:created xsi:type="dcterms:W3CDTF">2023-08-29T03:03:00Z</dcterms:created>
  <dcterms:modified xsi:type="dcterms:W3CDTF">2023-10-08T00:58:45Z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1AF8D52AEB0B4300A3F329A77FFF19BA</vt:lpwstr>
  </property>
</Properties>
</file>