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ms-office.activeX"/>
  <Override PartName="/ppt/activeX/activeX4.xml" ContentType="application/vnd.ms-office.activeX+xml"/>
  <Override PartName="/ppt/activeX/activeX5.xml" ContentType="application/vnd.ms-office.activeX+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activeX/activeX3.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activeX/activeX8.xml" ContentType="application/vnd.ms-office.activeX+xml"/>
  <Override PartName="/ppt/activeX/activeX9.xml" ContentType="application/vnd.ms-office.activeX+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activeX/activeX6.xml" ContentType="application/vnd.ms-office.activeX+xml"/>
  <Override PartName="/ppt/activeX/activeX7.xml" ContentType="application/vnd.ms-office.activeX+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3" r:id="rId4"/>
    <p:sldId id="270" r:id="rId5"/>
    <p:sldId id="262" r:id="rId6"/>
    <p:sldId id="261" r:id="rId7"/>
    <p:sldId id="266" r:id="rId8"/>
    <p:sldId id="267" r:id="rId9"/>
    <p:sldId id="265" r:id="rId10"/>
    <p:sldId id="264"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E0D6528-54D5-4C1A-AAAF-C96211DA05A1}"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FB6D6-0902-4EE2-9A17-196E0228447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0D6528-54D5-4C1A-AAAF-C96211DA05A1}" type="datetimeFigureOut">
              <a:rPr lang="zh-CN" altLang="en-US" smtClean="0"/>
              <a:pPr/>
              <a:t>2014-11-24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FB6D6-0902-4EE2-9A17-196E0228447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baike.baidu.com/subview/1458/1458.htm" TargetMode="External"/><Relationship Id="rId13" Type="http://schemas.openxmlformats.org/officeDocument/2006/relationships/hyperlink" Target="http://baike.baidu.com/view/367992.htm" TargetMode="External"/><Relationship Id="rId18" Type="http://schemas.openxmlformats.org/officeDocument/2006/relationships/hyperlink" Target="http://baike.baidu.com/subview/2004/8395819.htm" TargetMode="External"/><Relationship Id="rId3" Type="http://schemas.openxmlformats.org/officeDocument/2006/relationships/image" Target="../media/image3.jpeg"/><Relationship Id="rId7" Type="http://schemas.openxmlformats.org/officeDocument/2006/relationships/hyperlink" Target="http://baike.baidu.com/view/20584.htm" TargetMode="External"/><Relationship Id="rId12" Type="http://schemas.openxmlformats.org/officeDocument/2006/relationships/hyperlink" Target="http://baike.baidu.com/subview/189239/5065227.htm" TargetMode="External"/><Relationship Id="rId17" Type="http://schemas.openxmlformats.org/officeDocument/2006/relationships/hyperlink" Target="http://baike.baidu.com/subview/14176/13502232.htm" TargetMode="External"/><Relationship Id="rId2" Type="http://schemas.openxmlformats.org/officeDocument/2006/relationships/image" Target="../media/image2.jpeg"/><Relationship Id="rId16" Type="http://schemas.openxmlformats.org/officeDocument/2006/relationships/hyperlink" Target="http://baike.baidu.com/view/1231970.htm" TargetMode="External"/><Relationship Id="rId1" Type="http://schemas.openxmlformats.org/officeDocument/2006/relationships/slideLayout" Target="../slideLayouts/slideLayout1.xml"/><Relationship Id="rId6" Type="http://schemas.openxmlformats.org/officeDocument/2006/relationships/hyperlink" Target="http://baike.baidu.com/subview/15168/8477192.htm" TargetMode="External"/><Relationship Id="rId11" Type="http://schemas.openxmlformats.org/officeDocument/2006/relationships/hyperlink" Target="http://baike.baidu.com/view/7009.htm" TargetMode="External"/><Relationship Id="rId5" Type="http://schemas.openxmlformats.org/officeDocument/2006/relationships/hyperlink" Target="http://baike.baidu.com/view/68693.htm" TargetMode="External"/><Relationship Id="rId15" Type="http://schemas.openxmlformats.org/officeDocument/2006/relationships/hyperlink" Target="http://baike.baidu.com/subview/113889/11094635.htm" TargetMode="External"/><Relationship Id="rId10" Type="http://schemas.openxmlformats.org/officeDocument/2006/relationships/hyperlink" Target="http://baike.baidu.com/view/35595.htm" TargetMode="External"/><Relationship Id="rId19" Type="http://schemas.openxmlformats.org/officeDocument/2006/relationships/hyperlink" Target="http://baike.baidu.com/subview/202685/8762769.htm" TargetMode="External"/><Relationship Id="rId4" Type="http://schemas.openxmlformats.org/officeDocument/2006/relationships/hyperlink" Target="http://baike.baidu.com/view/50094.htm" TargetMode="External"/><Relationship Id="rId9" Type="http://schemas.openxmlformats.org/officeDocument/2006/relationships/hyperlink" Target="http://baike.baidu.com/view/9334.htm" TargetMode="External"/><Relationship Id="rId14" Type="http://schemas.openxmlformats.org/officeDocument/2006/relationships/hyperlink" Target="http://baike.baidu.com/subview/1272377/8710885.htm"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9.xml"/><Relationship Id="rId1" Type="http://schemas.openxmlformats.org/officeDocument/2006/relationships/vmlDrawing" Target="../drawings/vmlDrawing9.v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4.xml"/><Relationship Id="rId1" Type="http://schemas.openxmlformats.org/officeDocument/2006/relationships/vmlDrawing" Target="../drawings/vmlDrawing4.v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5.xml"/><Relationship Id="rId1" Type="http://schemas.openxmlformats.org/officeDocument/2006/relationships/vmlDrawing" Target="../drawings/vmlDrawing5.v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6.xml"/><Relationship Id="rId1" Type="http://schemas.openxmlformats.org/officeDocument/2006/relationships/vmlDrawing" Target="../drawings/vmlDrawing6.v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7.xml"/><Relationship Id="rId1" Type="http://schemas.openxmlformats.org/officeDocument/2006/relationships/vmlDrawing" Target="../drawings/vmlDrawing7.v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8.xml"/><Relationship Id="rId1" Type="http://schemas.openxmlformats.org/officeDocument/2006/relationships/vmlDrawing" Target="../drawings/vmlDrawing8.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郁达夫1.jpg"/>
          <p:cNvPicPr>
            <a:picLocks noChangeAspect="1"/>
          </p:cNvPicPr>
          <p:nvPr/>
        </p:nvPicPr>
        <p:blipFill>
          <a:blip r:embed="rId2" cstate="print"/>
          <a:stretch>
            <a:fillRect/>
          </a:stretch>
        </p:blipFill>
        <p:spPr>
          <a:xfrm>
            <a:off x="71406" y="1000108"/>
            <a:ext cx="3054446" cy="4062413"/>
          </a:xfrm>
          <a:prstGeom prst="rect">
            <a:avLst/>
          </a:prstGeom>
        </p:spPr>
      </p:pic>
      <p:sp>
        <p:nvSpPr>
          <p:cNvPr id="16" name="TextBox 15"/>
          <p:cNvSpPr txBox="1"/>
          <p:nvPr/>
        </p:nvSpPr>
        <p:spPr>
          <a:xfrm>
            <a:off x="928662" y="5214950"/>
            <a:ext cx="157163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郁达夫</a:t>
            </a:r>
            <a:endParaRPr lang="zh-CN" altLang="en-US" sz="3200" dirty="0">
              <a:solidFill>
                <a:srgbClr val="FF0000"/>
              </a:solidFill>
              <a:latin typeface="黑体" pitchFamily="49" charset="-122"/>
              <a:ea typeface="黑体" pitchFamily="49" charset="-122"/>
            </a:endParaRPr>
          </a:p>
        </p:txBody>
      </p:sp>
      <p:pic>
        <p:nvPicPr>
          <p:cNvPr id="17" name="图片 16" descr="郁达夫3.jpg"/>
          <p:cNvPicPr>
            <a:picLocks noChangeAspect="1"/>
          </p:cNvPicPr>
          <p:nvPr/>
        </p:nvPicPr>
        <p:blipFill>
          <a:blip r:embed="rId3" cstate="print"/>
          <a:stretch>
            <a:fillRect/>
          </a:stretch>
        </p:blipFill>
        <p:spPr>
          <a:xfrm>
            <a:off x="3214678" y="1000108"/>
            <a:ext cx="5882205" cy="4929222"/>
          </a:xfrm>
          <a:prstGeom prst="rect">
            <a:avLst/>
          </a:prstGeom>
        </p:spPr>
      </p:pic>
      <p:sp>
        <p:nvSpPr>
          <p:cNvPr id="20" name="TextBox 19"/>
          <p:cNvSpPr txBox="1"/>
          <p:nvPr/>
        </p:nvSpPr>
        <p:spPr>
          <a:xfrm>
            <a:off x="3071802" y="928670"/>
            <a:ext cx="5357850" cy="5170646"/>
          </a:xfrm>
          <a:prstGeom prst="rect">
            <a:avLst/>
          </a:prstGeom>
          <a:noFill/>
        </p:spPr>
        <p:txBody>
          <a:bodyPr wrap="square" rtlCol="0">
            <a:spAutoFit/>
          </a:bodyPr>
          <a:lstStyle/>
          <a:p>
            <a:r>
              <a:rPr lang="zh-CN" altLang="en-US" sz="2800" dirty="0" smtClean="0">
                <a:latin typeface="黑体" pitchFamily="49" charset="-122"/>
                <a:ea typeface="黑体" pitchFamily="49" charset="-122"/>
              </a:rPr>
              <a:t>    </a:t>
            </a:r>
            <a:r>
              <a:rPr lang="zh-CN" altLang="en-US" sz="3000" dirty="0" smtClean="0">
                <a:solidFill>
                  <a:srgbClr val="FF0000"/>
                </a:solidFill>
                <a:latin typeface="黑体" pitchFamily="49" charset="-122"/>
                <a:ea typeface="黑体" pitchFamily="49" charset="-122"/>
              </a:rPr>
              <a:t>郁达夫（</a:t>
            </a:r>
            <a:r>
              <a:rPr lang="en-US" altLang="zh-CN" sz="3000" dirty="0" smtClean="0">
                <a:solidFill>
                  <a:srgbClr val="FF0000"/>
                </a:solidFill>
                <a:latin typeface="黑体" pitchFamily="49" charset="-122"/>
                <a:ea typeface="黑体" pitchFamily="49" charset="-122"/>
              </a:rPr>
              <a:t>1896—1945</a:t>
            </a:r>
            <a:r>
              <a:rPr lang="zh-CN" altLang="en-US" sz="3000" dirty="0" smtClean="0">
                <a:solidFill>
                  <a:srgbClr val="FF0000"/>
                </a:solidFill>
                <a:latin typeface="黑体" pitchFamily="49" charset="-122"/>
                <a:ea typeface="黑体" pitchFamily="49" charset="-122"/>
              </a:rPr>
              <a:t>），原名郁文，幼名荫生、阿凤，字达夫，浙江富阳人，</a:t>
            </a:r>
            <a:r>
              <a:rPr lang="zh-CN" altLang="en-US" sz="3000" dirty="0" smtClean="0">
                <a:latin typeface="黑体" pitchFamily="49" charset="-122"/>
                <a:ea typeface="黑体" pitchFamily="49" charset="-122"/>
                <a:hlinkClick r:id="rId4" action="ppaction://hlinkfile"/>
              </a:rPr>
              <a:t>中国现代</a:t>
            </a:r>
            <a:r>
              <a:rPr lang="zh-CN" altLang="en-US" sz="3000" dirty="0" smtClean="0">
                <a:solidFill>
                  <a:srgbClr val="FF0000"/>
                </a:solidFill>
                <a:latin typeface="黑体" pitchFamily="49" charset="-122"/>
                <a:ea typeface="黑体" pitchFamily="49" charset="-122"/>
              </a:rPr>
              <a:t>著名小说家、</a:t>
            </a:r>
            <a:r>
              <a:rPr lang="zh-CN" altLang="en-US" sz="3000" dirty="0" smtClean="0">
                <a:latin typeface="黑体" pitchFamily="49" charset="-122"/>
                <a:ea typeface="黑体" pitchFamily="49" charset="-122"/>
                <a:hlinkClick r:id="rId5" action="ppaction://hlinkfile"/>
              </a:rPr>
              <a:t>散文家</a:t>
            </a:r>
            <a:r>
              <a:rPr lang="zh-CN" altLang="en-US"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6" action="ppaction://hlinkfile"/>
              </a:rPr>
              <a:t>诗人</a:t>
            </a:r>
            <a:r>
              <a:rPr lang="zh-CN" altLang="en-US" sz="3000" dirty="0" smtClean="0">
                <a:latin typeface="黑体" pitchFamily="49" charset="-122"/>
                <a:ea typeface="黑体" pitchFamily="49" charset="-122"/>
              </a:rPr>
              <a:t>。</a:t>
            </a:r>
            <a:r>
              <a:rPr lang="zh-CN" altLang="en-US" sz="3000" dirty="0" smtClean="0">
                <a:solidFill>
                  <a:srgbClr val="FF0000"/>
                </a:solidFill>
                <a:latin typeface="黑体" pitchFamily="49" charset="-122"/>
                <a:ea typeface="黑体" pitchFamily="49" charset="-122"/>
              </a:rPr>
              <a:t>郁达夫精通五门外语，分别为</a:t>
            </a:r>
            <a:r>
              <a:rPr lang="zh-CN" altLang="en-US" sz="3000" dirty="0" smtClean="0">
                <a:latin typeface="黑体" pitchFamily="49" charset="-122"/>
                <a:ea typeface="黑体" pitchFamily="49" charset="-122"/>
                <a:hlinkClick r:id="rId7" action="ppaction://hlinkfile"/>
              </a:rPr>
              <a:t>日语</a:t>
            </a:r>
            <a:r>
              <a:rPr lang="zh-CN" altLang="en-US"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8" action="ppaction://hlinkfile"/>
              </a:rPr>
              <a:t>英语</a:t>
            </a:r>
            <a:r>
              <a:rPr lang="zh-CN" altLang="en-US"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9" action="ppaction://hlinkfile"/>
              </a:rPr>
              <a:t>德语</a:t>
            </a:r>
            <a:r>
              <a:rPr lang="zh-CN" altLang="en-US"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0" action="ppaction://hlinkfile"/>
              </a:rPr>
              <a:t>法语</a:t>
            </a:r>
            <a:r>
              <a:rPr lang="zh-CN" altLang="en-US"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1" action="ppaction://hlinkfile"/>
              </a:rPr>
              <a:t>马来西亚</a:t>
            </a:r>
            <a:r>
              <a:rPr lang="zh-CN" altLang="en-US" sz="3000" dirty="0" smtClean="0">
                <a:solidFill>
                  <a:srgbClr val="FF0000"/>
                </a:solidFill>
                <a:latin typeface="黑体" pitchFamily="49" charset="-122"/>
                <a:ea typeface="黑体" pitchFamily="49" charset="-122"/>
              </a:rPr>
              <a:t>语。代表作</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2" action="ppaction://hlinkfile"/>
              </a:rPr>
              <a:t>沉沦</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3" action="ppaction://hlinkfile"/>
              </a:rPr>
              <a:t>故都的秋</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4" action="ppaction://hlinkfile"/>
              </a:rPr>
              <a:t>春风沉醉的晚上</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5" action="ppaction://hlinkfile"/>
              </a:rPr>
              <a:t>过去</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6" action="ppaction://hlinkfile"/>
              </a:rPr>
              <a:t>迟桂花</a:t>
            </a:r>
            <a:r>
              <a:rPr lang="en-US" altLang="zh-CN" sz="3000" dirty="0" smtClean="0">
                <a:latin typeface="黑体" pitchFamily="49" charset="-122"/>
                <a:ea typeface="黑体" pitchFamily="49" charset="-122"/>
              </a:rPr>
              <a:t>》</a:t>
            </a:r>
            <a:r>
              <a:rPr lang="zh-CN" altLang="en-US" sz="3000" dirty="0" smtClean="0">
                <a:solidFill>
                  <a:srgbClr val="FF0000"/>
                </a:solidFill>
                <a:latin typeface="黑体" pitchFamily="49" charset="-122"/>
                <a:ea typeface="黑体" pitchFamily="49" charset="-122"/>
              </a:rPr>
              <a:t>等。曾经与</a:t>
            </a:r>
            <a:r>
              <a:rPr lang="zh-CN" altLang="en-US" sz="3000" dirty="0" smtClean="0">
                <a:latin typeface="黑体" pitchFamily="49" charset="-122"/>
                <a:ea typeface="黑体" pitchFamily="49" charset="-122"/>
                <a:hlinkClick r:id="rId17" action="ppaction://hlinkfile"/>
              </a:rPr>
              <a:t>徐志摩</a:t>
            </a:r>
            <a:r>
              <a:rPr lang="zh-CN" altLang="en-US" sz="3000" dirty="0" smtClean="0">
                <a:solidFill>
                  <a:srgbClr val="FF0000"/>
                </a:solidFill>
                <a:latin typeface="黑体" pitchFamily="49" charset="-122"/>
                <a:ea typeface="黑体" pitchFamily="49" charset="-122"/>
              </a:rPr>
              <a:t>作为同班同学。曾与</a:t>
            </a:r>
            <a:r>
              <a:rPr lang="zh-CN" altLang="en-US" sz="3000" dirty="0" smtClean="0">
                <a:latin typeface="黑体" pitchFamily="49" charset="-122"/>
                <a:ea typeface="黑体" pitchFamily="49" charset="-122"/>
                <a:hlinkClick r:id="rId18" action="ppaction://hlinkfile"/>
              </a:rPr>
              <a:t>鲁迅</a:t>
            </a:r>
            <a:r>
              <a:rPr lang="zh-CN" altLang="en-US" sz="3000" dirty="0" smtClean="0">
                <a:solidFill>
                  <a:srgbClr val="FF0000"/>
                </a:solidFill>
                <a:latin typeface="黑体" pitchFamily="49" charset="-122"/>
                <a:ea typeface="黑体" pitchFamily="49" charset="-122"/>
              </a:rPr>
              <a:t>创刊合编</a:t>
            </a:r>
            <a:r>
              <a:rPr lang="en-US" altLang="zh-CN" sz="3000" dirty="0" smtClean="0">
                <a:latin typeface="黑体" pitchFamily="49" charset="-122"/>
                <a:ea typeface="黑体" pitchFamily="49" charset="-122"/>
              </a:rPr>
              <a:t>《</a:t>
            </a:r>
            <a:r>
              <a:rPr lang="zh-CN" altLang="en-US" sz="3000" dirty="0" smtClean="0">
                <a:latin typeface="黑体" pitchFamily="49" charset="-122"/>
                <a:ea typeface="黑体" pitchFamily="49" charset="-122"/>
                <a:hlinkClick r:id="rId19" action="ppaction://hlinkfile"/>
              </a:rPr>
              <a:t>奔流</a:t>
            </a:r>
            <a:r>
              <a:rPr lang="en-US" altLang="zh-CN" sz="3000" dirty="0" smtClean="0">
                <a:latin typeface="黑体" pitchFamily="49" charset="-122"/>
                <a:ea typeface="黑体" pitchFamily="49" charset="-122"/>
              </a:rPr>
              <a:t>》</a:t>
            </a:r>
            <a:r>
              <a:rPr lang="zh-CN" altLang="en-US" sz="3000" dirty="0" smtClean="0">
                <a:solidFill>
                  <a:srgbClr val="FF0000"/>
                </a:solidFill>
                <a:latin typeface="黑体" pitchFamily="49" charset="-122"/>
                <a:ea typeface="黑体" pitchFamily="49" charset="-122"/>
              </a:rPr>
              <a:t>。</a:t>
            </a:r>
            <a:endParaRPr lang="zh-CN" altLang="en-US" sz="3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0" fill="hold"/>
                                        <p:tgtEl>
                                          <p:spTgt spid="14"/>
                                        </p:tgtEl>
                                        <p:attrNameLst>
                                          <p:attrName>ppt_w</p:attrName>
                                        </p:attrNameLst>
                                      </p:cBhvr>
                                      <p:tavLst>
                                        <p:tav tm="0">
                                          <p:val>
                                            <p:strVal val="#ppt_w*0.70"/>
                                          </p:val>
                                        </p:tav>
                                        <p:tav tm="100000">
                                          <p:val>
                                            <p:strVal val="#ppt_w"/>
                                          </p:val>
                                        </p:tav>
                                      </p:tavLst>
                                    </p:anim>
                                    <p:anim calcmode="lin" valueType="num">
                                      <p:cBhvr>
                                        <p:cTn id="8" dur="3000" fill="hold"/>
                                        <p:tgtEl>
                                          <p:spTgt spid="14"/>
                                        </p:tgtEl>
                                        <p:attrNameLst>
                                          <p:attrName>ppt_h</p:attrName>
                                        </p:attrNameLst>
                                      </p:cBhvr>
                                      <p:tavLst>
                                        <p:tav tm="0">
                                          <p:val>
                                            <p:strVal val="#ppt_h"/>
                                          </p:val>
                                        </p:tav>
                                        <p:tav tm="100000">
                                          <p:val>
                                            <p:strVal val="#ppt_h"/>
                                          </p:val>
                                        </p:tav>
                                      </p:tavLst>
                                    </p:anim>
                                    <p:animEffect transition="in" filter="fade">
                                      <p:cBhvr>
                                        <p:cTn id="9" dur="3000"/>
                                        <p:tgtEl>
                                          <p:spTgt spid="14"/>
                                        </p:tgtEl>
                                      </p:cBhvr>
                                    </p:animEffect>
                                  </p:childTnLst>
                                </p:cTn>
                              </p:par>
                            </p:childTnLst>
                          </p:cTn>
                        </p:par>
                        <p:par>
                          <p:cTn id="10" fill="hold">
                            <p:stCondLst>
                              <p:cond delay="3000"/>
                            </p:stCondLst>
                            <p:childTnLst>
                              <p:par>
                                <p:cTn id="11" presetID="5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0" fill="hold"/>
                                        <p:tgtEl>
                                          <p:spTgt spid="16"/>
                                        </p:tgtEl>
                                        <p:attrNameLst>
                                          <p:attrName>ppt_w</p:attrName>
                                        </p:attrNameLst>
                                      </p:cBhvr>
                                      <p:tavLst>
                                        <p:tav tm="0">
                                          <p:val>
                                            <p:strVal val="#ppt_w*0.70"/>
                                          </p:val>
                                        </p:tav>
                                        <p:tav tm="100000">
                                          <p:val>
                                            <p:strVal val="#ppt_w"/>
                                          </p:val>
                                        </p:tav>
                                      </p:tavLst>
                                    </p:anim>
                                    <p:anim calcmode="lin" valueType="num">
                                      <p:cBhvr>
                                        <p:cTn id="14" dur="3000" fill="hold"/>
                                        <p:tgtEl>
                                          <p:spTgt spid="16"/>
                                        </p:tgtEl>
                                        <p:attrNameLst>
                                          <p:attrName>ppt_h</p:attrName>
                                        </p:attrNameLst>
                                      </p:cBhvr>
                                      <p:tavLst>
                                        <p:tav tm="0">
                                          <p:val>
                                            <p:strVal val="#ppt_h"/>
                                          </p:val>
                                        </p:tav>
                                        <p:tav tm="100000">
                                          <p:val>
                                            <p:strVal val="#ppt_h"/>
                                          </p:val>
                                        </p:tav>
                                      </p:tavLst>
                                    </p:anim>
                                    <p:animEffect transition="in" filter="fade">
                                      <p:cBhvr>
                                        <p:cTn id="15" dur="30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heckerboard(across)">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85852" y="857232"/>
            <a:ext cx="7643866" cy="5262979"/>
          </a:xfrm>
          <a:prstGeom prst="rect">
            <a:avLst/>
          </a:prstGeom>
          <a:noFill/>
        </p:spPr>
        <p:txBody>
          <a:bodyPr wrap="square" rtlCol="0">
            <a:spAutoFit/>
          </a:bodyPr>
          <a:lstStyle/>
          <a:p>
            <a:r>
              <a:rPr lang="en-US" altLang="zh-CN" sz="2800" dirty="0" smtClean="0">
                <a:solidFill>
                  <a:srgbClr val="FF0000"/>
                </a:solidFill>
                <a:latin typeface="黑体" pitchFamily="49" charset="-122"/>
                <a:ea typeface="黑体" pitchFamily="49" charset="-122"/>
              </a:rPr>
              <a:t>    </a:t>
            </a:r>
            <a:r>
              <a:rPr lang="en-US" altLang="zh-CN" sz="2800" dirty="0" smtClean="0">
                <a:solidFill>
                  <a:srgbClr val="002060"/>
                </a:solidFill>
                <a:latin typeface="黑体" pitchFamily="49" charset="-122"/>
                <a:ea typeface="黑体" pitchFamily="49" charset="-122"/>
              </a:rPr>
              <a:t>3</a:t>
            </a:r>
            <a:r>
              <a:rPr lang="zh-CN" altLang="en-US" sz="2800" dirty="0" smtClean="0">
                <a:solidFill>
                  <a:srgbClr val="002060"/>
                </a:solidFill>
                <a:latin typeface="黑体" pitchFamily="49" charset="-122"/>
                <a:ea typeface="黑体" pitchFamily="49" charset="-122"/>
              </a:rPr>
              <a:t>、以情驭景，情景交融</a:t>
            </a:r>
            <a:r>
              <a:rPr lang="zh-CN" altLang="en-US" sz="2800" dirty="0" smtClean="0">
                <a:solidFill>
                  <a:srgbClr val="FF0000"/>
                </a:solidFill>
                <a:latin typeface="黑体" pitchFamily="49" charset="-122"/>
                <a:ea typeface="黑体" pitchFamily="49" charset="-122"/>
              </a:rPr>
              <a:t>。</a:t>
            </a:r>
            <a:r>
              <a:rPr lang="en-US" altLang="zh-CN" sz="2800" dirty="0" smtClean="0">
                <a:solidFill>
                  <a:srgbClr val="FF0000"/>
                </a:solidFill>
                <a:latin typeface="黑体" pitchFamily="49" charset="-122"/>
                <a:ea typeface="黑体" pitchFamily="49" charset="-122"/>
              </a:rPr>
              <a:t> 1933</a:t>
            </a:r>
            <a:r>
              <a:rPr lang="zh-CN" altLang="zh-CN" sz="2800" dirty="0" smtClean="0">
                <a:solidFill>
                  <a:srgbClr val="FF0000"/>
                </a:solidFill>
                <a:latin typeface="黑体" pitchFamily="49" charset="-122"/>
                <a:ea typeface="黑体" pitchFamily="49" charset="-122"/>
              </a:rPr>
              <a:t>年</a:t>
            </a:r>
            <a:r>
              <a:rPr lang="zh-CN" altLang="en-US" sz="2800" dirty="0" smtClean="0">
                <a:solidFill>
                  <a:srgbClr val="FF0000"/>
                </a:solidFill>
                <a:latin typeface="黑体" pitchFamily="49" charset="-122"/>
                <a:ea typeface="黑体" pitchFamily="49" charset="-122"/>
              </a:rPr>
              <a:t>，</a:t>
            </a:r>
            <a:r>
              <a:rPr lang="zh-CN" altLang="zh-CN" sz="2800" dirty="0" smtClean="0">
                <a:solidFill>
                  <a:srgbClr val="FF0000"/>
                </a:solidFill>
                <a:latin typeface="黑体" pitchFamily="49" charset="-122"/>
                <a:ea typeface="黑体" pitchFamily="49" charset="-122"/>
              </a:rPr>
              <a:t>国民党白色恐怖</a:t>
            </a:r>
            <a:r>
              <a:rPr lang="zh-CN" altLang="en-US" sz="2800" dirty="0" smtClean="0">
                <a:solidFill>
                  <a:srgbClr val="FF0000"/>
                </a:solidFill>
                <a:latin typeface="黑体" pitchFamily="49" charset="-122"/>
                <a:ea typeface="黑体" pitchFamily="49" charset="-122"/>
              </a:rPr>
              <a:t>，作者</a:t>
            </a:r>
            <a:r>
              <a:rPr lang="zh-CN" altLang="zh-CN" sz="2800" dirty="0" smtClean="0">
                <a:solidFill>
                  <a:srgbClr val="FF0000"/>
                </a:solidFill>
                <a:latin typeface="黑体" pitchFamily="49" charset="-122"/>
                <a:ea typeface="黑体" pitchFamily="49" charset="-122"/>
              </a:rPr>
              <a:t>思想苦闷，创作枯淡，而这篇散文写于</a:t>
            </a:r>
            <a:r>
              <a:rPr lang="en-US" altLang="zh-CN" sz="2800" dirty="0" smtClean="0">
                <a:solidFill>
                  <a:srgbClr val="FF0000"/>
                </a:solidFill>
                <a:latin typeface="黑体" pitchFamily="49" charset="-122"/>
                <a:ea typeface="黑体" pitchFamily="49" charset="-122"/>
              </a:rPr>
              <a:t>1934</a:t>
            </a:r>
            <a:r>
              <a:rPr lang="zh-CN" altLang="zh-CN" sz="2800" dirty="0" smtClean="0">
                <a:solidFill>
                  <a:srgbClr val="FF0000"/>
                </a:solidFill>
                <a:latin typeface="黑体" pitchFamily="49" charset="-122"/>
                <a:ea typeface="黑体" pitchFamily="49" charset="-122"/>
              </a:rPr>
              <a:t>年，作者正处于苦闷时期。</a:t>
            </a:r>
            <a:endParaRPr lang="en-US" altLang="zh-CN" sz="2800" dirty="0" smtClean="0">
              <a:solidFill>
                <a:srgbClr val="FF0000"/>
              </a:solidFill>
              <a:latin typeface="黑体" pitchFamily="49" charset="-122"/>
              <a:ea typeface="黑体" pitchFamily="49" charset="-122"/>
            </a:endParaRPr>
          </a:p>
          <a:p>
            <a:r>
              <a:rPr lang="zh-CN" altLang="en-US" sz="2800" dirty="0" smtClean="0">
                <a:solidFill>
                  <a:srgbClr val="FF0000"/>
                </a:solidFill>
                <a:latin typeface="黑体" pitchFamily="49" charset="-122"/>
                <a:ea typeface="黑体" pitchFamily="49" charset="-122"/>
              </a:rPr>
              <a:t>    作者</a:t>
            </a:r>
            <a:r>
              <a:rPr lang="zh-CN" altLang="zh-CN" sz="2800" dirty="0" smtClean="0">
                <a:solidFill>
                  <a:srgbClr val="FF0000"/>
                </a:solidFill>
                <a:latin typeface="黑体" pitchFamily="49" charset="-122"/>
                <a:ea typeface="黑体" pitchFamily="49" charset="-122"/>
              </a:rPr>
              <a:t>用他的情感绘了一幅细腻深沉的主观意境图，构成了文章的骨架。读者通过对秋色、秋味、秋的意境和秋的姿态的体味，能感受到作品美的力量。散文“物”“我”之间完美交融。</a:t>
            </a:r>
            <a:r>
              <a:rPr lang="zh-CN" altLang="zh-CN" sz="2800" dirty="0" smtClean="0">
                <a:solidFill>
                  <a:srgbClr val="002060"/>
                </a:solidFill>
                <a:latin typeface="黑体" pitchFamily="49" charset="-122"/>
                <a:ea typeface="黑体" pitchFamily="49" charset="-122"/>
              </a:rPr>
              <a:t>它既是对北平秋的客观描绘，又是作者当时心情的折射</a:t>
            </a:r>
            <a:r>
              <a:rPr lang="zh-CN" altLang="en-US" sz="2800" dirty="0" smtClean="0">
                <a:solidFill>
                  <a:srgbClr val="002060"/>
                </a:solidFill>
                <a:latin typeface="黑体" pitchFamily="49" charset="-122"/>
                <a:ea typeface="黑体" pitchFamily="49" charset="-122"/>
              </a:rPr>
              <a:t>，所以他选取的景物的色调情调都是灰冷静淡的。</a:t>
            </a:r>
            <a:r>
              <a:rPr lang="zh-CN" altLang="zh-CN" sz="2800" dirty="0" smtClean="0">
                <a:solidFill>
                  <a:srgbClr val="FF0000"/>
                </a:solidFill>
                <a:latin typeface="黑体" pitchFamily="49" charset="-122"/>
                <a:ea typeface="黑体" pitchFamily="49" charset="-122"/>
              </a:rPr>
              <a:t>毫不遮掩地表现了一个富有才情的知识分子在动乱社会里的苦闷心境，</a:t>
            </a:r>
            <a:r>
              <a:rPr lang="zh-CN" altLang="en-US" sz="2800" dirty="0" smtClean="0">
                <a:solidFill>
                  <a:srgbClr val="FF0000"/>
                </a:solidFill>
                <a:latin typeface="黑体" pitchFamily="49" charset="-122"/>
                <a:ea typeface="黑体" pitchFamily="49" charset="-122"/>
              </a:rPr>
              <a:t>表现了对故都的秋的“悲凉”的歌颂。</a:t>
            </a:r>
            <a:endParaRPr lang="zh-CN" altLang="zh-CN" sz="2800" dirty="0" smtClean="0">
              <a:solidFill>
                <a:srgbClr val="FF0000"/>
              </a:solidFill>
              <a:latin typeface="黑体" pitchFamily="49" charset="-122"/>
              <a:ea typeface="黑体" pitchFamily="49" charset="-122"/>
            </a:endParaRPr>
          </a:p>
        </p:txBody>
      </p:sp>
    </p:spTree>
    <p:controls>
      <p:control spid="22530" name="ShockwaveFlash1" r:id="rId2" imgW="971686" imgH="4247619"/>
    </p:controls>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4414" y="857232"/>
            <a:ext cx="7786742" cy="954107"/>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读罢全文，你认为郁达夫主要是从哪个方面（角度）来写故都的秋的？</a:t>
            </a:r>
            <a:r>
              <a:rPr lang="zh-CN" altLang="en-US" sz="2800" dirty="0" smtClean="0">
                <a:solidFill>
                  <a:srgbClr val="0070C0"/>
                </a:solidFill>
                <a:latin typeface="黑体" pitchFamily="49" charset="-122"/>
                <a:ea typeface="黑体" pitchFamily="49" charset="-122"/>
              </a:rPr>
              <a:t>请用一个字概括</a:t>
            </a:r>
            <a:r>
              <a:rPr lang="zh-CN" altLang="en-US" sz="2800" dirty="0" smtClean="0">
                <a:solidFill>
                  <a:srgbClr val="FF0000"/>
                </a:solidFill>
                <a:latin typeface="黑体" pitchFamily="49" charset="-122"/>
                <a:ea typeface="黑体" pitchFamily="49" charset="-122"/>
              </a:rPr>
              <a:t>。</a:t>
            </a:r>
            <a:endParaRPr lang="zh-CN" altLang="en-US" sz="2800" dirty="0">
              <a:solidFill>
                <a:srgbClr val="FF0000"/>
              </a:solidFill>
              <a:latin typeface="黑体" pitchFamily="49" charset="-122"/>
              <a:ea typeface="黑体" pitchFamily="49" charset="-122"/>
            </a:endParaRPr>
          </a:p>
        </p:txBody>
      </p:sp>
      <p:grpSp>
        <p:nvGrpSpPr>
          <p:cNvPr id="7" name="组合 6"/>
          <p:cNvGrpSpPr/>
          <p:nvPr/>
        </p:nvGrpSpPr>
        <p:grpSpPr>
          <a:xfrm>
            <a:off x="3071802" y="1857364"/>
            <a:ext cx="2143140" cy="1500198"/>
            <a:chOff x="3071802" y="1857364"/>
            <a:chExt cx="2143140" cy="1500198"/>
          </a:xfrm>
        </p:grpSpPr>
        <p:sp>
          <p:nvSpPr>
            <p:cNvPr id="5" name="爆炸形 1 4"/>
            <p:cNvSpPr/>
            <p:nvPr/>
          </p:nvSpPr>
          <p:spPr>
            <a:xfrm>
              <a:off x="3071802" y="1857364"/>
              <a:ext cx="2143140" cy="150019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786182" y="2214554"/>
              <a:ext cx="714380" cy="714380"/>
            </a:xfrm>
            <a:prstGeom prst="rect">
              <a:avLst/>
            </a:prstGeom>
            <a:noFill/>
          </p:spPr>
          <p:txBody>
            <a:bodyPr wrap="square" rtlCol="0">
              <a:spAutoFit/>
            </a:bodyPr>
            <a:lstStyle/>
            <a:p>
              <a:r>
                <a:rPr lang="zh-CN" altLang="en-US" sz="4000" dirty="0" smtClean="0">
                  <a:solidFill>
                    <a:srgbClr val="FF0000"/>
                  </a:solidFill>
                  <a:latin typeface="黑体" pitchFamily="49" charset="-122"/>
                  <a:ea typeface="黑体" pitchFamily="49" charset="-122"/>
                </a:rPr>
                <a:t>味</a:t>
              </a:r>
              <a:endParaRPr lang="zh-CN" altLang="en-US" sz="4000" dirty="0">
                <a:solidFill>
                  <a:srgbClr val="FF0000"/>
                </a:solidFill>
                <a:latin typeface="黑体" pitchFamily="49" charset="-122"/>
                <a:ea typeface="黑体" pitchFamily="49" charset="-122"/>
              </a:endParaRPr>
            </a:p>
          </p:txBody>
        </p:sp>
      </p:grpSp>
      <p:sp>
        <p:nvSpPr>
          <p:cNvPr id="8" name="TextBox 7"/>
          <p:cNvSpPr txBox="1"/>
          <p:nvPr/>
        </p:nvSpPr>
        <p:spPr>
          <a:xfrm>
            <a:off x="1357290" y="3494790"/>
            <a:ext cx="7429552" cy="1077218"/>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读一、二自然段，概括北国之秋与江南之秋的特点。</a:t>
            </a:r>
            <a:endParaRPr lang="zh-CN" altLang="en-US" sz="3200" dirty="0">
              <a:solidFill>
                <a:srgbClr val="FF0000"/>
              </a:solidFill>
              <a:latin typeface="黑体" pitchFamily="49" charset="-122"/>
              <a:ea typeface="黑体" pitchFamily="49" charset="-122"/>
            </a:endParaRPr>
          </a:p>
        </p:txBody>
      </p:sp>
      <p:sp>
        <p:nvSpPr>
          <p:cNvPr id="9" name="TextBox 8"/>
          <p:cNvSpPr txBox="1"/>
          <p:nvPr/>
        </p:nvSpPr>
        <p:spPr>
          <a:xfrm>
            <a:off x="1500166" y="4630175"/>
            <a:ext cx="6357982" cy="584775"/>
          </a:xfrm>
          <a:prstGeom prst="rect">
            <a:avLst/>
          </a:prstGeom>
          <a:noFill/>
        </p:spPr>
        <p:txBody>
          <a:bodyPr wrap="square" rtlCol="0">
            <a:spAutoFit/>
          </a:bodyPr>
          <a:lstStyle/>
          <a:p>
            <a:r>
              <a:rPr lang="zh-CN" altLang="en-US" sz="3200" dirty="0" smtClean="0">
                <a:solidFill>
                  <a:srgbClr val="0070C0"/>
                </a:solidFill>
                <a:latin typeface="黑体" pitchFamily="49" charset="-122"/>
                <a:ea typeface="黑体" pitchFamily="49" charset="-122"/>
              </a:rPr>
              <a:t>北国之秋：清    静    悲凉</a:t>
            </a:r>
            <a:endParaRPr lang="zh-CN" altLang="en-US" sz="3200" dirty="0">
              <a:solidFill>
                <a:srgbClr val="0070C0"/>
              </a:solidFill>
              <a:latin typeface="黑体" pitchFamily="49" charset="-122"/>
              <a:ea typeface="黑体" pitchFamily="49" charset="-122"/>
            </a:endParaRPr>
          </a:p>
        </p:txBody>
      </p:sp>
      <p:sp>
        <p:nvSpPr>
          <p:cNvPr id="10" name="TextBox 9"/>
          <p:cNvSpPr txBox="1"/>
          <p:nvPr/>
        </p:nvSpPr>
        <p:spPr>
          <a:xfrm>
            <a:off x="1500166" y="5344555"/>
            <a:ext cx="6786610" cy="584775"/>
          </a:xfrm>
          <a:prstGeom prst="rect">
            <a:avLst/>
          </a:prstGeom>
          <a:noFill/>
        </p:spPr>
        <p:txBody>
          <a:bodyPr wrap="square" rtlCol="0">
            <a:spAutoFit/>
          </a:bodyPr>
          <a:lstStyle/>
          <a:p>
            <a:r>
              <a:rPr lang="zh-CN" altLang="en-US" sz="3200" dirty="0" smtClean="0">
                <a:solidFill>
                  <a:srgbClr val="0070C0"/>
                </a:solidFill>
                <a:latin typeface="黑体" pitchFamily="49" charset="-122"/>
                <a:ea typeface="黑体" pitchFamily="49" charset="-122"/>
              </a:rPr>
              <a:t>江南之秋：慢  润  淡  多雨少风</a:t>
            </a:r>
            <a:endParaRPr lang="zh-CN" altLang="en-US" sz="3200" dirty="0">
              <a:solidFill>
                <a:srgbClr val="0070C0"/>
              </a:solidFill>
              <a:latin typeface="黑体" pitchFamily="49" charset="-122"/>
              <a:ea typeface="黑体" pitchFamily="49" charset="-122"/>
            </a:endParaRPr>
          </a:p>
        </p:txBody>
      </p:sp>
    </p:spTree>
    <p:controls>
      <p:control spid="1026" name="ShockwaveFlash1" r:id="rId2" imgW="863696" imgH="489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0" fill="hold"/>
                                        <p:tgtEl>
                                          <p:spTgt spid="7"/>
                                        </p:tgtEl>
                                        <p:attrNameLst>
                                          <p:attrName>ppt_w</p:attrName>
                                        </p:attrNameLst>
                                      </p:cBhvr>
                                      <p:tavLst>
                                        <p:tav tm="0" fmla="#ppt_w*sin(2.5*pi*$)">
                                          <p:val>
                                            <p:fltVal val="0"/>
                                          </p:val>
                                        </p:tav>
                                        <p:tav tm="100000">
                                          <p:val>
                                            <p:fltVal val="1"/>
                                          </p:val>
                                        </p:tav>
                                      </p:tavLst>
                                    </p:anim>
                                    <p:anim calcmode="lin" valueType="num">
                                      <p:cBhvr>
                                        <p:cTn id="8"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928670"/>
            <a:ext cx="7786742" cy="1077218"/>
          </a:xfrm>
          <a:prstGeom prst="rect">
            <a:avLst/>
          </a:prstGeom>
          <a:noFill/>
        </p:spPr>
        <p:txBody>
          <a:bodyPr wrap="square" rtlCol="0">
            <a:spAutoFit/>
          </a:bodyPr>
          <a:lstStyle/>
          <a:p>
            <a:r>
              <a:rPr lang="en-US" altLang="zh-CN" sz="3200" dirty="0" smtClean="0">
                <a:solidFill>
                  <a:srgbClr val="0070C0"/>
                </a:solidFill>
                <a:latin typeface="黑体" pitchFamily="49" charset="-122"/>
                <a:ea typeface="黑体" pitchFamily="49" charset="-122"/>
              </a:rPr>
              <a:t>3—11</a:t>
            </a:r>
            <a:r>
              <a:rPr lang="zh-CN" altLang="en-US" sz="3200" dirty="0" smtClean="0">
                <a:solidFill>
                  <a:srgbClr val="0070C0"/>
                </a:solidFill>
                <a:latin typeface="黑体" pitchFamily="49" charset="-122"/>
                <a:ea typeface="黑体" pitchFamily="49" charset="-122"/>
              </a:rPr>
              <a:t>段中，作者描绘了北国秋天的哪些景物？是抓住景物的什么特点进行描写的？</a:t>
            </a:r>
            <a:endParaRPr lang="zh-CN" altLang="en-US" sz="3200" dirty="0">
              <a:solidFill>
                <a:srgbClr val="0070C0"/>
              </a:solidFill>
              <a:latin typeface="黑体" pitchFamily="49" charset="-122"/>
              <a:ea typeface="黑体" pitchFamily="49" charset="-122"/>
            </a:endParaRPr>
          </a:p>
        </p:txBody>
      </p:sp>
      <p:sp>
        <p:nvSpPr>
          <p:cNvPr id="3" name="TextBox 2"/>
          <p:cNvSpPr txBox="1"/>
          <p:nvPr/>
        </p:nvSpPr>
        <p:spPr>
          <a:xfrm>
            <a:off x="1285852" y="2143116"/>
            <a:ext cx="10715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秋花</a:t>
            </a:r>
            <a:endParaRPr lang="zh-CN" altLang="en-US" sz="3200" dirty="0">
              <a:solidFill>
                <a:srgbClr val="FF0000"/>
              </a:solidFill>
              <a:latin typeface="黑体" pitchFamily="49" charset="-122"/>
              <a:ea typeface="黑体" pitchFamily="49" charset="-122"/>
            </a:endParaRPr>
          </a:p>
        </p:txBody>
      </p:sp>
      <p:sp>
        <p:nvSpPr>
          <p:cNvPr id="4" name="TextBox 3"/>
          <p:cNvSpPr txBox="1"/>
          <p:nvPr/>
        </p:nvSpPr>
        <p:spPr>
          <a:xfrm>
            <a:off x="1285852" y="4844489"/>
            <a:ext cx="10715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秋果</a:t>
            </a:r>
            <a:endParaRPr lang="zh-CN" altLang="en-US" sz="3200" dirty="0">
              <a:solidFill>
                <a:srgbClr val="FF0000"/>
              </a:solidFill>
              <a:latin typeface="黑体" pitchFamily="49" charset="-122"/>
              <a:ea typeface="黑体" pitchFamily="49" charset="-122"/>
            </a:endParaRPr>
          </a:p>
        </p:txBody>
      </p:sp>
      <p:sp>
        <p:nvSpPr>
          <p:cNvPr id="5" name="TextBox 4"/>
          <p:cNvSpPr txBox="1"/>
          <p:nvPr/>
        </p:nvSpPr>
        <p:spPr>
          <a:xfrm>
            <a:off x="1285852" y="4201547"/>
            <a:ext cx="10715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秋雨</a:t>
            </a:r>
            <a:endParaRPr lang="zh-CN" altLang="en-US" sz="3200" dirty="0">
              <a:solidFill>
                <a:srgbClr val="FF0000"/>
              </a:solidFill>
              <a:latin typeface="黑体" pitchFamily="49" charset="-122"/>
              <a:ea typeface="黑体" pitchFamily="49" charset="-122"/>
            </a:endParaRPr>
          </a:p>
        </p:txBody>
      </p:sp>
      <p:sp>
        <p:nvSpPr>
          <p:cNvPr id="6" name="TextBox 5"/>
          <p:cNvSpPr txBox="1"/>
          <p:nvPr/>
        </p:nvSpPr>
        <p:spPr>
          <a:xfrm>
            <a:off x="1285852" y="3571876"/>
            <a:ext cx="10715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秋蝉</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285852" y="2857496"/>
            <a:ext cx="10715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秋树</a:t>
            </a:r>
            <a:endParaRPr lang="zh-CN" altLang="en-US" sz="3200" dirty="0">
              <a:solidFill>
                <a:srgbClr val="FF0000"/>
              </a:solidFill>
              <a:latin typeface="黑体" pitchFamily="49" charset="-122"/>
              <a:ea typeface="黑体" pitchFamily="49" charset="-122"/>
            </a:endParaRPr>
          </a:p>
        </p:txBody>
      </p:sp>
      <p:sp>
        <p:nvSpPr>
          <p:cNvPr id="8" name="虚尾箭头 7"/>
          <p:cNvSpPr/>
          <p:nvPr/>
        </p:nvSpPr>
        <p:spPr>
          <a:xfrm>
            <a:off x="2357422" y="2285992"/>
            <a:ext cx="642942" cy="31846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虚尾箭头 8"/>
          <p:cNvSpPr/>
          <p:nvPr/>
        </p:nvSpPr>
        <p:spPr>
          <a:xfrm>
            <a:off x="2357422" y="3039095"/>
            <a:ext cx="642942" cy="31846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虚尾箭头 9"/>
          <p:cNvSpPr/>
          <p:nvPr/>
        </p:nvSpPr>
        <p:spPr>
          <a:xfrm>
            <a:off x="2357422" y="3714752"/>
            <a:ext cx="642942" cy="31846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虚尾箭头 10"/>
          <p:cNvSpPr/>
          <p:nvPr/>
        </p:nvSpPr>
        <p:spPr>
          <a:xfrm>
            <a:off x="2357422" y="4357694"/>
            <a:ext cx="642942" cy="31846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虚尾箭头 11"/>
          <p:cNvSpPr/>
          <p:nvPr/>
        </p:nvSpPr>
        <p:spPr>
          <a:xfrm>
            <a:off x="2357422" y="4967921"/>
            <a:ext cx="642942" cy="31846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928926" y="2129845"/>
            <a:ext cx="478634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色。</a:t>
            </a:r>
            <a:r>
              <a:rPr lang="zh-CN" altLang="en-US" sz="2400" dirty="0" smtClean="0">
                <a:solidFill>
                  <a:srgbClr val="FF0000"/>
                </a:solidFill>
                <a:latin typeface="黑体" pitchFamily="49" charset="-122"/>
                <a:ea typeface="黑体" pitchFamily="49" charset="-122"/>
              </a:rPr>
              <a:t>蓝白上，紫黑次，淡红下</a:t>
            </a:r>
            <a:endParaRPr lang="zh-CN" altLang="en-US" sz="2400" dirty="0">
              <a:solidFill>
                <a:srgbClr val="FF0000"/>
              </a:solidFill>
              <a:latin typeface="黑体" pitchFamily="49" charset="-122"/>
              <a:ea typeface="黑体" pitchFamily="49" charset="-122"/>
            </a:endParaRPr>
          </a:p>
        </p:txBody>
      </p:sp>
      <p:sp>
        <p:nvSpPr>
          <p:cNvPr id="14" name="TextBox 13"/>
          <p:cNvSpPr txBox="1"/>
          <p:nvPr/>
        </p:nvSpPr>
        <p:spPr>
          <a:xfrm>
            <a:off x="2928926" y="2857496"/>
            <a:ext cx="4500594"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形。</a:t>
            </a:r>
            <a:r>
              <a:rPr lang="zh-CN" altLang="en-US" sz="2400" dirty="0" smtClean="0">
                <a:solidFill>
                  <a:srgbClr val="FF0000"/>
                </a:solidFill>
                <a:latin typeface="黑体" pitchFamily="49" charset="-122"/>
                <a:ea typeface="黑体" pitchFamily="49" charset="-122"/>
              </a:rPr>
              <a:t>秋槐落蕊给人清闲落寞感</a:t>
            </a:r>
            <a:endParaRPr lang="zh-CN" altLang="en-US" sz="2400" dirty="0">
              <a:solidFill>
                <a:srgbClr val="FF0000"/>
              </a:solidFill>
            </a:endParaRPr>
          </a:p>
        </p:txBody>
      </p:sp>
      <p:sp>
        <p:nvSpPr>
          <p:cNvPr id="15" name="TextBox 14"/>
          <p:cNvSpPr txBox="1"/>
          <p:nvPr/>
        </p:nvSpPr>
        <p:spPr>
          <a:xfrm>
            <a:off x="2928926" y="3558605"/>
            <a:ext cx="442915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声。</a:t>
            </a:r>
            <a:r>
              <a:rPr lang="zh-CN" altLang="en-US" sz="2400" dirty="0" smtClean="0">
                <a:solidFill>
                  <a:srgbClr val="FF0000"/>
                </a:solidFill>
                <a:latin typeface="黑体" pitchFamily="49" charset="-122"/>
                <a:ea typeface="黑体" pitchFamily="49" charset="-122"/>
              </a:rPr>
              <a:t>衰弱，到处都能听到</a:t>
            </a:r>
            <a:endParaRPr lang="zh-CN" altLang="en-US" sz="2400" dirty="0">
              <a:solidFill>
                <a:srgbClr val="FF0000"/>
              </a:solidFill>
            </a:endParaRPr>
          </a:p>
        </p:txBody>
      </p:sp>
      <p:sp>
        <p:nvSpPr>
          <p:cNvPr id="16" name="TextBox 15"/>
          <p:cNvSpPr txBox="1"/>
          <p:nvPr/>
        </p:nvSpPr>
        <p:spPr>
          <a:xfrm>
            <a:off x="2928926" y="4201547"/>
            <a:ext cx="4643470"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味。</a:t>
            </a:r>
            <a:r>
              <a:rPr lang="zh-CN" altLang="en-US" sz="2400" dirty="0" smtClean="0">
                <a:solidFill>
                  <a:srgbClr val="FF0000"/>
                </a:solidFill>
                <a:latin typeface="黑体" pitchFamily="49" charset="-122"/>
                <a:ea typeface="黑体" pitchFamily="49" charset="-122"/>
              </a:rPr>
              <a:t>下得奇，有味，更像样</a:t>
            </a:r>
            <a:endParaRPr lang="zh-CN" altLang="en-US" sz="2400" dirty="0">
              <a:solidFill>
                <a:srgbClr val="FF0000"/>
              </a:solidFill>
            </a:endParaRPr>
          </a:p>
        </p:txBody>
      </p:sp>
      <p:sp>
        <p:nvSpPr>
          <p:cNvPr id="17" name="TextBox 16"/>
          <p:cNvSpPr txBox="1"/>
          <p:nvPr/>
        </p:nvSpPr>
        <p:spPr>
          <a:xfrm>
            <a:off x="2928926" y="4773051"/>
            <a:ext cx="4000528"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实。</a:t>
            </a:r>
            <a:r>
              <a:rPr lang="zh-CN" altLang="en-US" sz="2400" dirty="0" smtClean="0">
                <a:solidFill>
                  <a:srgbClr val="FF0000"/>
                </a:solidFill>
                <a:latin typeface="黑体" pitchFamily="49" charset="-122"/>
                <a:ea typeface="黑体" pitchFamily="49" charset="-122"/>
              </a:rPr>
              <a:t>淡绿微黄的枣子</a:t>
            </a:r>
            <a:endParaRPr lang="zh-CN" altLang="en-US" sz="2400" dirty="0">
              <a:solidFill>
                <a:srgbClr val="FF0000"/>
              </a:solidFill>
            </a:endParaRPr>
          </a:p>
        </p:txBody>
      </p:sp>
      <p:sp>
        <p:nvSpPr>
          <p:cNvPr id="18" name="TextBox 17"/>
          <p:cNvSpPr txBox="1"/>
          <p:nvPr/>
        </p:nvSpPr>
        <p:spPr>
          <a:xfrm>
            <a:off x="785786" y="5500702"/>
            <a:ext cx="8143932" cy="523220"/>
          </a:xfrm>
          <a:prstGeom prst="rect">
            <a:avLst/>
          </a:prstGeom>
          <a:noFill/>
        </p:spPr>
        <p:txBody>
          <a:bodyPr wrap="square" rtlCol="0">
            <a:spAutoFit/>
          </a:bodyPr>
          <a:lstStyle/>
          <a:p>
            <a:r>
              <a:rPr lang="zh-CN" altLang="en-US" sz="2800" dirty="0" smtClean="0">
                <a:solidFill>
                  <a:srgbClr val="0070C0"/>
                </a:solidFill>
                <a:latin typeface="黑体" pitchFamily="49" charset="-122"/>
                <a:ea typeface="黑体" pitchFamily="49" charset="-122"/>
              </a:rPr>
              <a:t>思考：作者是按什么顺序组织上面这些材料的呢？</a:t>
            </a:r>
            <a:endParaRPr lang="zh-CN" altLang="en-US" sz="2800" dirty="0">
              <a:solidFill>
                <a:srgbClr val="0070C0"/>
              </a:solidFill>
              <a:latin typeface="黑体" pitchFamily="49" charset="-122"/>
              <a:ea typeface="黑体" pitchFamily="49" charset="-122"/>
            </a:endParaRPr>
          </a:p>
        </p:txBody>
      </p:sp>
      <p:grpSp>
        <p:nvGrpSpPr>
          <p:cNvPr id="26" name="组合 25"/>
          <p:cNvGrpSpPr/>
          <p:nvPr/>
        </p:nvGrpSpPr>
        <p:grpSpPr>
          <a:xfrm>
            <a:off x="6143636" y="2285992"/>
            <a:ext cx="2177306" cy="3143272"/>
            <a:chOff x="6143636" y="2285992"/>
            <a:chExt cx="2177306" cy="3143272"/>
          </a:xfrm>
        </p:grpSpPr>
        <p:cxnSp>
          <p:nvCxnSpPr>
            <p:cNvPr id="20" name="直接连接符 19"/>
            <p:cNvCxnSpPr/>
            <p:nvPr/>
          </p:nvCxnSpPr>
          <p:spPr>
            <a:xfrm rot="5400000">
              <a:off x="6107917" y="3821909"/>
              <a:ext cx="2786082"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215206" y="2428868"/>
              <a:ext cx="35719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143636" y="5143512"/>
              <a:ext cx="14287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643834" y="2285992"/>
              <a:ext cx="677108" cy="3143272"/>
            </a:xfrm>
            <a:prstGeom prst="rect">
              <a:avLst/>
            </a:prstGeom>
            <a:noFill/>
          </p:spPr>
          <p:txBody>
            <a:bodyPr vert="eaVert" wrap="square" rtlCol="0">
              <a:spAutoFit/>
            </a:bodyPr>
            <a:lstStyle/>
            <a:p>
              <a:r>
                <a:rPr lang="zh-CN" altLang="en-US" sz="3200" dirty="0" smtClean="0">
                  <a:solidFill>
                    <a:srgbClr val="0070C0"/>
                  </a:solidFill>
                  <a:latin typeface="黑体" pitchFamily="49" charset="-122"/>
                  <a:ea typeface="黑体" pitchFamily="49" charset="-122"/>
                </a:rPr>
                <a:t>无序。任意组成</a:t>
              </a:r>
              <a:endParaRPr lang="zh-CN" altLang="en-US" sz="3200" dirty="0">
                <a:solidFill>
                  <a:srgbClr val="0070C0"/>
                </a:solidFill>
                <a:latin typeface="黑体" pitchFamily="49" charset="-122"/>
                <a:ea typeface="黑体" pitchFamily="49" charset="-122"/>
              </a:endParaRPr>
            </a:p>
          </p:txBody>
        </p:sp>
      </p:grpSp>
    </p:spTree>
    <p:controls>
      <p:control spid="2050" name="ShockwaveFlash1" r:id="rId2" imgW="863696" imgH="417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by="(-#ppt_w*2)" calcmode="lin" valueType="num">
                                      <p:cBhvr rctx="PPT">
                                        <p:cTn id="19" dur="500" autoRev="1" fill="hold">
                                          <p:stCondLst>
                                            <p:cond delay="0"/>
                                          </p:stCondLst>
                                        </p:cTn>
                                        <p:tgtEl>
                                          <p:spTgt spid="6"/>
                                        </p:tgtEl>
                                        <p:attrNameLst>
                                          <p:attrName>ppt_w</p:attrName>
                                        </p:attrNameLst>
                                      </p:cBhvr>
                                    </p:anim>
                                    <p:anim by="(#ppt_w*0.50)" calcmode="lin" valueType="num">
                                      <p:cBhvr>
                                        <p:cTn id="20" dur="500" decel="50000" autoRev="1" fill="hold">
                                          <p:stCondLst>
                                            <p:cond delay="0"/>
                                          </p:stCondLst>
                                        </p:cTn>
                                        <p:tgtEl>
                                          <p:spTgt spid="6"/>
                                        </p:tgtEl>
                                        <p:attrNameLst>
                                          <p:attrName>ppt_x</p:attrName>
                                        </p:attrNameLst>
                                      </p:cBhvr>
                                    </p:anim>
                                    <p:anim from="(-#ppt_h/2)" to="(#ppt_y)" calcmode="lin" valueType="num">
                                      <p:cBhvr>
                                        <p:cTn id="21" dur="1000" fill="hold">
                                          <p:stCondLst>
                                            <p:cond delay="0"/>
                                          </p:stCondLst>
                                        </p:cTn>
                                        <p:tgtEl>
                                          <p:spTgt spid="6"/>
                                        </p:tgtEl>
                                        <p:attrNameLst>
                                          <p:attrName>ppt_y</p:attrName>
                                        </p:attrNameLst>
                                      </p:cBhvr>
                                    </p:anim>
                                    <p:animRot by="21600000">
                                      <p:cBhvr>
                                        <p:cTn id="22" dur="1000" fill="hold">
                                          <p:stCondLst>
                                            <p:cond delay="0"/>
                                          </p:stCondLst>
                                        </p:cTn>
                                        <p:tgtEl>
                                          <p:spTgt spid="6"/>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by="(-#ppt_w*2)" calcmode="lin" valueType="num">
                                      <p:cBhvr rctx="PPT">
                                        <p:cTn id="25" dur="500" autoRev="1" fill="hold">
                                          <p:stCondLst>
                                            <p:cond delay="0"/>
                                          </p:stCondLst>
                                        </p:cTn>
                                        <p:tgtEl>
                                          <p:spTgt spid="5"/>
                                        </p:tgtEl>
                                        <p:attrNameLst>
                                          <p:attrName>ppt_w</p:attrName>
                                        </p:attrNameLst>
                                      </p:cBhvr>
                                    </p:anim>
                                    <p:anim by="(#ppt_w*0.50)" calcmode="lin" valueType="num">
                                      <p:cBhvr>
                                        <p:cTn id="26" dur="500" decel="50000" autoRev="1" fill="hold">
                                          <p:stCondLst>
                                            <p:cond delay="0"/>
                                          </p:stCondLst>
                                        </p:cTn>
                                        <p:tgtEl>
                                          <p:spTgt spid="5"/>
                                        </p:tgtEl>
                                        <p:attrNameLst>
                                          <p:attrName>ppt_x</p:attrName>
                                        </p:attrNameLst>
                                      </p:cBhvr>
                                    </p:anim>
                                    <p:anim from="(-#ppt_h/2)" to="(#ppt_y)" calcmode="lin" valueType="num">
                                      <p:cBhvr>
                                        <p:cTn id="27" dur="1000" fill="hold">
                                          <p:stCondLst>
                                            <p:cond delay="0"/>
                                          </p:stCondLst>
                                        </p:cTn>
                                        <p:tgtEl>
                                          <p:spTgt spid="5"/>
                                        </p:tgtEl>
                                        <p:attrNameLst>
                                          <p:attrName>ppt_y</p:attrName>
                                        </p:attrNameLst>
                                      </p:cBhvr>
                                    </p:anim>
                                    <p:animRot by="21600000">
                                      <p:cBhvr>
                                        <p:cTn id="28" dur="1000" fill="hold">
                                          <p:stCondLst>
                                            <p:cond delay="0"/>
                                          </p:stCondLst>
                                        </p:cTn>
                                        <p:tgtEl>
                                          <p:spTgt spid="5"/>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by="(-#ppt_w*2)" calcmode="lin" valueType="num">
                                      <p:cBhvr rctx="PPT">
                                        <p:cTn id="31" dur="500" autoRev="1" fill="hold">
                                          <p:stCondLst>
                                            <p:cond delay="0"/>
                                          </p:stCondLst>
                                        </p:cTn>
                                        <p:tgtEl>
                                          <p:spTgt spid="4"/>
                                        </p:tgtEl>
                                        <p:attrNameLst>
                                          <p:attrName>ppt_w</p:attrName>
                                        </p:attrNameLst>
                                      </p:cBhvr>
                                    </p:anim>
                                    <p:anim by="(#ppt_w*0.50)" calcmode="lin" valueType="num">
                                      <p:cBhvr>
                                        <p:cTn id="32" dur="500" decel="50000" autoRev="1" fill="hold">
                                          <p:stCondLst>
                                            <p:cond delay="0"/>
                                          </p:stCondLst>
                                        </p:cTn>
                                        <p:tgtEl>
                                          <p:spTgt spid="4"/>
                                        </p:tgtEl>
                                        <p:attrNameLst>
                                          <p:attrName>ppt_x</p:attrName>
                                        </p:attrNameLst>
                                      </p:cBhvr>
                                    </p:anim>
                                    <p:anim from="(-#ppt_h/2)" to="(#ppt_y)" calcmode="lin" valueType="num">
                                      <p:cBhvr>
                                        <p:cTn id="33" dur="1000" fill="hold">
                                          <p:stCondLst>
                                            <p:cond delay="0"/>
                                          </p:stCondLst>
                                        </p:cTn>
                                        <p:tgtEl>
                                          <p:spTgt spid="4"/>
                                        </p:tgtEl>
                                        <p:attrNameLst>
                                          <p:attrName>ppt_y</p:attrName>
                                        </p:attrNameLst>
                                      </p:cBhvr>
                                    </p:anim>
                                    <p:animRot by="21600000">
                                      <p:cBhvr>
                                        <p:cTn id="34" dur="1000" fill="hold">
                                          <p:stCondLst>
                                            <p:cond delay="0"/>
                                          </p:stCondLst>
                                        </p:cTn>
                                        <p:tgtEl>
                                          <p:spTgt spid="4"/>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8"/>
                                        </p:tgtEl>
                                        <p:attrNameLst>
                                          <p:attrName>ppt_y</p:attrName>
                                        </p:attrNameLst>
                                      </p:cBhvr>
                                      <p:tavLst>
                                        <p:tav tm="0">
                                          <p:val>
                                            <p:strVal val="#ppt_y"/>
                                          </p:val>
                                        </p:tav>
                                        <p:tav tm="100000">
                                          <p:val>
                                            <p:strVal val="#ppt_y"/>
                                          </p:val>
                                        </p:tav>
                                      </p:tavLst>
                                    </p:anim>
                                  </p:childTnLst>
                                </p:cTn>
                              </p:par>
                              <p:par>
                                <p:cTn id="43" presetID="39" presetClass="entr" presetSubtype="0" accel="10000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9"/>
                                        </p:tgtEl>
                                        <p:attrNameLst>
                                          <p:attrName>ppt_y</p:attrName>
                                        </p:attrNameLst>
                                      </p:cBhvr>
                                      <p:tavLst>
                                        <p:tav tm="0">
                                          <p:val>
                                            <p:strVal val="#ppt_y"/>
                                          </p:val>
                                        </p:tav>
                                        <p:tav tm="100000">
                                          <p:val>
                                            <p:strVal val="#ppt_y"/>
                                          </p:val>
                                        </p:tav>
                                      </p:tavLst>
                                    </p:anim>
                                  </p:childTnLst>
                                </p:cTn>
                              </p:par>
                              <p:par>
                                <p:cTn id="57" presetID="39" presetClass="entr" presetSubtype="0" accel="10000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9" presetClass="entr" presetSubtype="0" accel="10000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68"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69"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70" dur="500" fill="hold"/>
                                        <p:tgtEl>
                                          <p:spTgt spid="10"/>
                                        </p:tgtEl>
                                        <p:attrNameLst>
                                          <p:attrName>ppt_y</p:attrName>
                                        </p:attrNameLst>
                                      </p:cBhvr>
                                      <p:tavLst>
                                        <p:tav tm="0">
                                          <p:val>
                                            <p:strVal val="#ppt_y"/>
                                          </p:val>
                                        </p:tav>
                                        <p:tav tm="100000">
                                          <p:val>
                                            <p:strVal val="#ppt_y"/>
                                          </p:val>
                                        </p:tav>
                                      </p:tavLst>
                                    </p:anim>
                                  </p:childTnLst>
                                </p:cTn>
                              </p:par>
                              <p:par>
                                <p:cTn id="71" presetID="39" presetClass="entr" presetSubtype="0" accel="10000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74"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75"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7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9" presetClass="entr" presetSubtype="0" accel="100000"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82"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83"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84" dur="500" fill="hold"/>
                                        <p:tgtEl>
                                          <p:spTgt spid="11"/>
                                        </p:tgtEl>
                                        <p:attrNameLst>
                                          <p:attrName>ppt_y</p:attrName>
                                        </p:attrNameLst>
                                      </p:cBhvr>
                                      <p:tavLst>
                                        <p:tav tm="0">
                                          <p:val>
                                            <p:strVal val="#ppt_y"/>
                                          </p:val>
                                        </p:tav>
                                        <p:tav tm="100000">
                                          <p:val>
                                            <p:strVal val="#ppt_y"/>
                                          </p:val>
                                        </p:tav>
                                      </p:tavLst>
                                    </p:anim>
                                  </p:childTnLst>
                                </p:cTn>
                              </p:par>
                              <p:par>
                                <p:cTn id="85" presetID="39" presetClass="entr" presetSubtype="0" accel="10000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88" dur="50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89" dur="50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9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9" presetClass="entr" presetSubtype="0" accel="100000" fill="hold" grpId="0" nodeType="click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96"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97"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98" dur="500" fill="hold"/>
                                        <p:tgtEl>
                                          <p:spTgt spid="12"/>
                                        </p:tgtEl>
                                        <p:attrNameLst>
                                          <p:attrName>ppt_y</p:attrName>
                                        </p:attrNameLst>
                                      </p:cBhvr>
                                      <p:tavLst>
                                        <p:tav tm="0">
                                          <p:val>
                                            <p:strVal val="#ppt_y"/>
                                          </p:val>
                                        </p:tav>
                                        <p:tav tm="100000">
                                          <p:val>
                                            <p:strVal val="#ppt_y"/>
                                          </p:val>
                                        </p:tav>
                                      </p:tavLst>
                                    </p:anim>
                                  </p:childTnLst>
                                </p:cTn>
                              </p:par>
                              <p:par>
                                <p:cTn id="99" presetID="39" presetClass="entr" presetSubtype="0" accel="100000" fill="hold" grpId="0" nodeType="with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p:cTn id="101"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102"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103"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104" dur="500" fill="hold"/>
                                        <p:tgtEl>
                                          <p:spTgt spid="17"/>
                                        </p:tgtEl>
                                        <p:attrNameLst>
                                          <p:attrName>ppt_y</p:attrName>
                                        </p:attrNameLst>
                                      </p:cBhvr>
                                      <p:tavLst>
                                        <p:tav tm="0">
                                          <p:val>
                                            <p:strVal val="#ppt_y"/>
                                          </p:val>
                                        </p:tav>
                                        <p:tav tm="100000">
                                          <p:val>
                                            <p:strVal val="#ppt_y"/>
                                          </p:val>
                                        </p:tav>
                                      </p:tavLst>
                                    </p:anim>
                                  </p:childTnLst>
                                </p:cTn>
                              </p:par>
                              <p:par>
                                <p:cTn id="105" presetID="39" presetClass="entr" presetSubtype="0" accel="100000"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10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10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1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0" presetClass="entr" presetSubtype="0" fill="hold" nodeType="click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800" decel="100000"/>
                                        <p:tgtEl>
                                          <p:spTgt spid="26"/>
                                        </p:tgtEl>
                                      </p:cBhvr>
                                    </p:animEffect>
                                    <p:anim calcmode="lin" valueType="num">
                                      <p:cBhvr>
                                        <p:cTn id="116" dur="800" decel="100000" fill="hold"/>
                                        <p:tgtEl>
                                          <p:spTgt spid="26"/>
                                        </p:tgtEl>
                                        <p:attrNameLst>
                                          <p:attrName>style.rotation</p:attrName>
                                        </p:attrNameLst>
                                      </p:cBhvr>
                                      <p:tavLst>
                                        <p:tav tm="0">
                                          <p:val>
                                            <p:fltVal val="-90"/>
                                          </p:val>
                                        </p:tav>
                                        <p:tav tm="100000">
                                          <p:val>
                                            <p:fltVal val="0"/>
                                          </p:val>
                                        </p:tav>
                                      </p:tavLst>
                                    </p:anim>
                                    <p:anim calcmode="lin" valueType="num">
                                      <p:cBhvr>
                                        <p:cTn id="117" dur="800" decel="100000" fill="hold"/>
                                        <p:tgtEl>
                                          <p:spTgt spid="26"/>
                                        </p:tgtEl>
                                        <p:attrNameLst>
                                          <p:attrName>ppt_x</p:attrName>
                                        </p:attrNameLst>
                                      </p:cBhvr>
                                      <p:tavLst>
                                        <p:tav tm="0">
                                          <p:val>
                                            <p:strVal val="#ppt_x+0.4"/>
                                          </p:val>
                                        </p:tav>
                                        <p:tav tm="100000">
                                          <p:val>
                                            <p:strVal val="#ppt_x-0.05"/>
                                          </p:val>
                                        </p:tav>
                                      </p:tavLst>
                                    </p:anim>
                                    <p:anim calcmode="lin" valueType="num">
                                      <p:cBhvr>
                                        <p:cTn id="118" dur="800" decel="100000" fill="hold"/>
                                        <p:tgtEl>
                                          <p:spTgt spid="26"/>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214546" y="5357826"/>
            <a:ext cx="1000132" cy="523220"/>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总括</a:t>
            </a:r>
            <a:endParaRPr lang="zh-CN" altLang="en-US" sz="2800" dirty="0">
              <a:solidFill>
                <a:srgbClr val="FF0000"/>
              </a:solidFill>
              <a:latin typeface="黑体" pitchFamily="49" charset="-122"/>
              <a:ea typeface="黑体" pitchFamily="49" charset="-122"/>
            </a:endParaRPr>
          </a:p>
        </p:txBody>
      </p:sp>
      <p:grpSp>
        <p:nvGrpSpPr>
          <p:cNvPr id="2" name="组合 42"/>
          <p:cNvGrpSpPr/>
          <p:nvPr/>
        </p:nvGrpSpPr>
        <p:grpSpPr>
          <a:xfrm>
            <a:off x="1142976" y="1071546"/>
            <a:ext cx="2786082" cy="4857784"/>
            <a:chOff x="1142976" y="1071546"/>
            <a:chExt cx="2786082" cy="4857784"/>
          </a:xfrm>
        </p:grpSpPr>
        <p:grpSp>
          <p:nvGrpSpPr>
            <p:cNvPr id="3" name="组合 17"/>
            <p:cNvGrpSpPr/>
            <p:nvPr/>
          </p:nvGrpSpPr>
          <p:grpSpPr>
            <a:xfrm>
              <a:off x="1142976" y="1071546"/>
              <a:ext cx="2286016" cy="4572033"/>
              <a:chOff x="1142976" y="1071546"/>
              <a:chExt cx="2286016" cy="4572033"/>
            </a:xfrm>
          </p:grpSpPr>
          <p:sp>
            <p:nvSpPr>
              <p:cNvPr id="4" name="TextBox 3"/>
              <p:cNvSpPr txBox="1"/>
              <p:nvPr/>
            </p:nvSpPr>
            <p:spPr>
              <a:xfrm>
                <a:off x="1142976" y="1928802"/>
                <a:ext cx="738664" cy="2928958"/>
              </a:xfrm>
              <a:prstGeom prst="rect">
                <a:avLst/>
              </a:prstGeom>
              <a:noFill/>
            </p:spPr>
            <p:txBody>
              <a:bodyPr vert="eaVert" wrap="square" rtlCol="0">
                <a:spAutoFit/>
              </a:bodyPr>
              <a:lstStyle/>
              <a:p>
                <a:r>
                  <a:rPr lang="zh-CN" altLang="en-US" sz="3600" dirty="0" smtClean="0">
                    <a:solidFill>
                      <a:srgbClr val="FF0000"/>
                    </a:solidFill>
                    <a:latin typeface="黑体" pitchFamily="49" charset="-122"/>
                    <a:ea typeface="黑体" pitchFamily="49" charset="-122"/>
                  </a:rPr>
                  <a:t>故 都 的 秋</a:t>
                </a:r>
                <a:endParaRPr lang="zh-CN" altLang="en-US" sz="3600" dirty="0">
                  <a:solidFill>
                    <a:srgbClr val="FF0000"/>
                  </a:solidFill>
                  <a:latin typeface="黑体" pitchFamily="49" charset="-122"/>
                  <a:ea typeface="黑体" pitchFamily="49" charset="-122"/>
                </a:endParaRPr>
              </a:p>
            </p:txBody>
          </p:sp>
          <p:cxnSp>
            <p:nvCxnSpPr>
              <p:cNvPr id="6" name="直接连接符 5"/>
              <p:cNvCxnSpPr/>
              <p:nvPr/>
            </p:nvCxnSpPr>
            <p:spPr>
              <a:xfrm rot="5400000">
                <a:off x="-357222" y="3500438"/>
                <a:ext cx="4286280" cy="1"/>
              </a:xfrm>
              <a:prstGeom prst="line">
                <a:avLst/>
              </a:prstGeom>
              <a:ln w="28575" cmpd="sng"/>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785918" y="1357298"/>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85918" y="5643578"/>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85918" y="3571876"/>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143108" y="1071546"/>
                <a:ext cx="1000132" cy="523220"/>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总起</a:t>
                </a:r>
                <a:endParaRPr lang="zh-CN" altLang="en-US" sz="2800" dirty="0">
                  <a:solidFill>
                    <a:srgbClr val="FF0000"/>
                  </a:solidFill>
                  <a:latin typeface="黑体" pitchFamily="49" charset="-122"/>
                  <a:ea typeface="黑体" pitchFamily="49" charset="-122"/>
                </a:endParaRPr>
              </a:p>
            </p:txBody>
          </p:sp>
          <p:sp>
            <p:nvSpPr>
              <p:cNvPr id="13" name="TextBox 12"/>
              <p:cNvSpPr txBox="1"/>
              <p:nvPr/>
            </p:nvSpPr>
            <p:spPr>
              <a:xfrm>
                <a:off x="2143108" y="3262970"/>
                <a:ext cx="1000132" cy="523220"/>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分写</a:t>
                </a:r>
                <a:endParaRPr lang="zh-CN" altLang="en-US" sz="2800" dirty="0">
                  <a:solidFill>
                    <a:srgbClr val="FF0000"/>
                  </a:solidFill>
                  <a:latin typeface="黑体" pitchFamily="49" charset="-122"/>
                  <a:ea typeface="黑体" pitchFamily="49" charset="-122"/>
                </a:endParaRPr>
              </a:p>
            </p:txBody>
          </p:sp>
          <p:cxnSp>
            <p:nvCxnSpPr>
              <p:cNvPr id="15" name="直接连接符 14"/>
              <p:cNvCxnSpPr/>
              <p:nvPr/>
            </p:nvCxnSpPr>
            <p:spPr>
              <a:xfrm>
                <a:off x="3000364" y="1357298"/>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000364" y="3571876"/>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000364" y="5643578"/>
                <a:ext cx="428628" cy="0"/>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rot="5400000">
              <a:off x="3143240" y="1357298"/>
              <a:ext cx="57150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3143240" y="5643578"/>
              <a:ext cx="57150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428992" y="1071546"/>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428992" y="1643050"/>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428992" y="5357826"/>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428992" y="5929330"/>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 name="组合 32"/>
            <p:cNvGrpSpPr/>
            <p:nvPr/>
          </p:nvGrpSpPr>
          <p:grpSpPr>
            <a:xfrm>
              <a:off x="3428992" y="3214686"/>
              <a:ext cx="500066" cy="1500198"/>
              <a:chOff x="3428992" y="2214554"/>
              <a:chExt cx="285752" cy="2571768"/>
            </a:xfrm>
          </p:grpSpPr>
          <p:cxnSp>
            <p:nvCxnSpPr>
              <p:cNvPr id="22" name="直接连接符 21"/>
              <p:cNvCxnSpPr/>
              <p:nvPr/>
            </p:nvCxnSpPr>
            <p:spPr>
              <a:xfrm rot="5400000">
                <a:off x="2143108" y="3500438"/>
                <a:ext cx="257176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428992" y="2214554"/>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428992" y="4786322"/>
                <a:ext cx="285752" cy="0"/>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34" name="TextBox 33"/>
          <p:cNvSpPr txBox="1"/>
          <p:nvPr/>
        </p:nvSpPr>
        <p:spPr>
          <a:xfrm>
            <a:off x="3857620" y="895633"/>
            <a:ext cx="2714644"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1</a:t>
            </a:r>
            <a:r>
              <a:rPr lang="zh-CN" altLang="en-US" sz="2400" dirty="0" smtClean="0">
                <a:solidFill>
                  <a:srgbClr val="0070C0"/>
                </a:solidFill>
                <a:latin typeface="黑体" pitchFamily="49" charset="-122"/>
                <a:ea typeface="黑体" pitchFamily="49" charset="-122"/>
              </a:rPr>
              <a:t>、北国秋的特点</a:t>
            </a:r>
            <a:endParaRPr lang="zh-CN" altLang="en-US" sz="2400" dirty="0">
              <a:solidFill>
                <a:srgbClr val="0070C0"/>
              </a:solidFill>
              <a:latin typeface="黑体" pitchFamily="49" charset="-122"/>
              <a:ea typeface="黑体" pitchFamily="49" charset="-122"/>
            </a:endParaRPr>
          </a:p>
        </p:txBody>
      </p:sp>
      <p:sp>
        <p:nvSpPr>
          <p:cNvPr id="35" name="TextBox 34"/>
          <p:cNvSpPr txBox="1"/>
          <p:nvPr/>
        </p:nvSpPr>
        <p:spPr>
          <a:xfrm>
            <a:off x="3857620" y="1357298"/>
            <a:ext cx="2714644"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2</a:t>
            </a:r>
            <a:r>
              <a:rPr lang="zh-CN" altLang="en-US" sz="2400" dirty="0" smtClean="0">
                <a:solidFill>
                  <a:srgbClr val="0070C0"/>
                </a:solidFill>
                <a:latin typeface="黑体" pitchFamily="49" charset="-122"/>
                <a:ea typeface="黑体" pitchFamily="49" charset="-122"/>
              </a:rPr>
              <a:t>、江南秋的特点</a:t>
            </a:r>
            <a:endParaRPr lang="zh-CN" altLang="en-US" sz="2400" dirty="0">
              <a:solidFill>
                <a:srgbClr val="0070C0"/>
              </a:solidFill>
              <a:latin typeface="黑体" pitchFamily="49" charset="-122"/>
              <a:ea typeface="黑体" pitchFamily="49" charset="-122"/>
            </a:endParaRPr>
          </a:p>
        </p:txBody>
      </p:sp>
      <p:sp>
        <p:nvSpPr>
          <p:cNvPr id="37" name="TextBox 36"/>
          <p:cNvSpPr txBox="1"/>
          <p:nvPr/>
        </p:nvSpPr>
        <p:spPr>
          <a:xfrm>
            <a:off x="4786314" y="1967203"/>
            <a:ext cx="1500198"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3</a:t>
            </a:r>
            <a:r>
              <a:rPr lang="zh-CN" altLang="en-US" sz="2400" dirty="0" smtClean="0">
                <a:solidFill>
                  <a:srgbClr val="0070C0"/>
                </a:solidFill>
                <a:latin typeface="黑体" pitchFamily="49" charset="-122"/>
                <a:ea typeface="黑体" pitchFamily="49" charset="-122"/>
              </a:rPr>
              <a:t>、秋花</a:t>
            </a:r>
            <a:endParaRPr lang="zh-CN" altLang="en-US" sz="2400" dirty="0">
              <a:solidFill>
                <a:srgbClr val="0070C0"/>
              </a:solidFill>
              <a:latin typeface="黑体" pitchFamily="49" charset="-122"/>
              <a:ea typeface="黑体" pitchFamily="49" charset="-122"/>
            </a:endParaRPr>
          </a:p>
        </p:txBody>
      </p:sp>
      <p:sp>
        <p:nvSpPr>
          <p:cNvPr id="38" name="TextBox 37"/>
          <p:cNvSpPr txBox="1"/>
          <p:nvPr/>
        </p:nvSpPr>
        <p:spPr>
          <a:xfrm>
            <a:off x="4786314" y="2467269"/>
            <a:ext cx="1428760"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4</a:t>
            </a:r>
            <a:r>
              <a:rPr lang="zh-CN" altLang="en-US" sz="2400" dirty="0" smtClean="0">
                <a:solidFill>
                  <a:srgbClr val="0070C0"/>
                </a:solidFill>
                <a:latin typeface="黑体" pitchFamily="49" charset="-122"/>
                <a:ea typeface="黑体" pitchFamily="49" charset="-122"/>
              </a:rPr>
              <a:t>、秋树</a:t>
            </a:r>
            <a:endParaRPr lang="zh-CN" altLang="en-US" sz="2400" dirty="0">
              <a:solidFill>
                <a:srgbClr val="0070C0"/>
              </a:solidFill>
              <a:latin typeface="黑体" pitchFamily="49" charset="-122"/>
              <a:ea typeface="黑体" pitchFamily="49" charset="-122"/>
            </a:endParaRPr>
          </a:p>
        </p:txBody>
      </p:sp>
      <p:sp>
        <p:nvSpPr>
          <p:cNvPr id="39" name="TextBox 38"/>
          <p:cNvSpPr txBox="1"/>
          <p:nvPr/>
        </p:nvSpPr>
        <p:spPr>
          <a:xfrm>
            <a:off x="4786314" y="2967335"/>
            <a:ext cx="1500198"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5</a:t>
            </a:r>
            <a:r>
              <a:rPr lang="zh-CN" altLang="en-US" sz="2400" dirty="0" smtClean="0">
                <a:solidFill>
                  <a:srgbClr val="0070C0"/>
                </a:solidFill>
                <a:latin typeface="黑体" pitchFamily="49" charset="-122"/>
                <a:ea typeface="黑体" pitchFamily="49" charset="-122"/>
              </a:rPr>
              <a:t>、秋蝉</a:t>
            </a:r>
            <a:endParaRPr lang="zh-CN" altLang="en-US" sz="2400" dirty="0">
              <a:solidFill>
                <a:srgbClr val="0070C0"/>
              </a:solidFill>
              <a:latin typeface="黑体" pitchFamily="49" charset="-122"/>
              <a:ea typeface="黑体" pitchFamily="49" charset="-122"/>
            </a:endParaRPr>
          </a:p>
        </p:txBody>
      </p:sp>
      <p:sp>
        <p:nvSpPr>
          <p:cNvPr id="40" name="TextBox 39"/>
          <p:cNvSpPr txBox="1"/>
          <p:nvPr/>
        </p:nvSpPr>
        <p:spPr>
          <a:xfrm>
            <a:off x="4786314" y="3467401"/>
            <a:ext cx="2143140"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6—10</a:t>
            </a:r>
            <a:r>
              <a:rPr lang="zh-CN" altLang="en-US" sz="2400" dirty="0" smtClean="0">
                <a:solidFill>
                  <a:srgbClr val="0070C0"/>
                </a:solidFill>
                <a:latin typeface="黑体" pitchFamily="49" charset="-122"/>
                <a:ea typeface="黑体" pitchFamily="49" charset="-122"/>
              </a:rPr>
              <a:t>、秋雨</a:t>
            </a:r>
            <a:endParaRPr lang="zh-CN" altLang="en-US" sz="2400" dirty="0">
              <a:solidFill>
                <a:srgbClr val="0070C0"/>
              </a:solidFill>
              <a:latin typeface="黑体" pitchFamily="49" charset="-122"/>
              <a:ea typeface="黑体" pitchFamily="49" charset="-122"/>
            </a:endParaRPr>
          </a:p>
        </p:txBody>
      </p:sp>
      <p:sp>
        <p:nvSpPr>
          <p:cNvPr id="41" name="TextBox 40"/>
          <p:cNvSpPr txBox="1"/>
          <p:nvPr/>
        </p:nvSpPr>
        <p:spPr>
          <a:xfrm>
            <a:off x="4786314" y="3967467"/>
            <a:ext cx="1643074"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11</a:t>
            </a:r>
            <a:r>
              <a:rPr lang="zh-CN" altLang="en-US" sz="2400" dirty="0" smtClean="0">
                <a:solidFill>
                  <a:srgbClr val="0070C0"/>
                </a:solidFill>
                <a:latin typeface="黑体" pitchFamily="49" charset="-122"/>
                <a:ea typeface="黑体" pitchFamily="49" charset="-122"/>
              </a:rPr>
              <a:t>、秋果</a:t>
            </a:r>
            <a:endParaRPr lang="zh-CN" altLang="en-US" sz="2400" dirty="0">
              <a:solidFill>
                <a:srgbClr val="0070C0"/>
              </a:solidFill>
              <a:latin typeface="黑体" pitchFamily="49" charset="-122"/>
              <a:ea typeface="黑体" pitchFamily="49" charset="-122"/>
            </a:endParaRPr>
          </a:p>
        </p:txBody>
      </p:sp>
      <p:sp>
        <p:nvSpPr>
          <p:cNvPr id="42" name="TextBox 41"/>
          <p:cNvSpPr txBox="1"/>
          <p:nvPr/>
        </p:nvSpPr>
        <p:spPr>
          <a:xfrm>
            <a:off x="4786314" y="4467533"/>
            <a:ext cx="1643074"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12</a:t>
            </a:r>
            <a:r>
              <a:rPr lang="zh-CN" altLang="en-US" sz="2400" dirty="0" smtClean="0">
                <a:solidFill>
                  <a:srgbClr val="0070C0"/>
                </a:solidFill>
                <a:latin typeface="黑体" pitchFamily="49" charset="-122"/>
                <a:ea typeface="黑体" pitchFamily="49" charset="-122"/>
              </a:rPr>
              <a:t>、议秋</a:t>
            </a:r>
            <a:endParaRPr lang="zh-CN" altLang="en-US" sz="2400" dirty="0">
              <a:solidFill>
                <a:srgbClr val="0070C0"/>
              </a:solidFill>
              <a:latin typeface="黑体" pitchFamily="49" charset="-122"/>
              <a:ea typeface="黑体" pitchFamily="49" charset="-122"/>
            </a:endParaRPr>
          </a:p>
        </p:txBody>
      </p:sp>
      <p:sp>
        <p:nvSpPr>
          <p:cNvPr id="45" name="TextBox 44"/>
          <p:cNvSpPr txBox="1"/>
          <p:nvPr/>
        </p:nvSpPr>
        <p:spPr>
          <a:xfrm>
            <a:off x="3786182" y="2714620"/>
            <a:ext cx="738664" cy="1143008"/>
          </a:xfrm>
          <a:prstGeom prst="rect">
            <a:avLst/>
          </a:prstGeom>
          <a:noFill/>
        </p:spPr>
        <p:txBody>
          <a:bodyPr vert="eaVert" wrap="square" rtlCol="0">
            <a:spAutoFit/>
          </a:bodyPr>
          <a:lstStyle/>
          <a:p>
            <a:r>
              <a:rPr lang="zh-CN" altLang="en-US" sz="3600" dirty="0" smtClean="0">
                <a:solidFill>
                  <a:srgbClr val="FF0000"/>
                </a:solidFill>
                <a:latin typeface="黑体" pitchFamily="49" charset="-122"/>
                <a:ea typeface="黑体" pitchFamily="49" charset="-122"/>
              </a:rPr>
              <a:t>记叙</a:t>
            </a:r>
            <a:endParaRPr lang="zh-CN" altLang="en-US" sz="3600" dirty="0">
              <a:solidFill>
                <a:srgbClr val="FF0000"/>
              </a:solidFill>
              <a:latin typeface="黑体" pitchFamily="49" charset="-122"/>
              <a:ea typeface="黑体" pitchFamily="49" charset="-122"/>
            </a:endParaRPr>
          </a:p>
        </p:txBody>
      </p:sp>
      <p:sp>
        <p:nvSpPr>
          <p:cNvPr id="46" name="TextBox 45"/>
          <p:cNvSpPr txBox="1"/>
          <p:nvPr/>
        </p:nvSpPr>
        <p:spPr>
          <a:xfrm>
            <a:off x="3929058" y="4429132"/>
            <a:ext cx="1000132" cy="523220"/>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议论</a:t>
            </a:r>
            <a:endParaRPr lang="zh-CN" altLang="en-US" sz="2800" dirty="0">
              <a:solidFill>
                <a:srgbClr val="FF0000"/>
              </a:solidFill>
              <a:latin typeface="黑体" pitchFamily="49" charset="-122"/>
              <a:ea typeface="黑体" pitchFamily="49" charset="-122"/>
            </a:endParaRPr>
          </a:p>
        </p:txBody>
      </p:sp>
      <p:grpSp>
        <p:nvGrpSpPr>
          <p:cNvPr id="7" name="组合 59"/>
          <p:cNvGrpSpPr/>
          <p:nvPr/>
        </p:nvGrpSpPr>
        <p:grpSpPr>
          <a:xfrm>
            <a:off x="4500562" y="2214554"/>
            <a:ext cx="357190" cy="2000264"/>
            <a:chOff x="4500562" y="2214554"/>
            <a:chExt cx="357190" cy="2000264"/>
          </a:xfrm>
        </p:grpSpPr>
        <p:cxnSp>
          <p:nvCxnSpPr>
            <p:cNvPr id="48" name="直接连接符 47"/>
            <p:cNvCxnSpPr/>
            <p:nvPr/>
          </p:nvCxnSpPr>
          <p:spPr>
            <a:xfrm rot="5400000">
              <a:off x="3500430" y="3214686"/>
              <a:ext cx="20002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500562" y="2214554"/>
              <a:ext cx="3571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500562" y="4214818"/>
              <a:ext cx="3571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3714744" y="5072074"/>
            <a:ext cx="4714908"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13</a:t>
            </a:r>
            <a:r>
              <a:rPr lang="zh-CN" altLang="en-US" sz="2400" dirty="0" smtClean="0">
                <a:solidFill>
                  <a:srgbClr val="0070C0"/>
                </a:solidFill>
                <a:latin typeface="黑体" pitchFamily="49" charset="-122"/>
                <a:ea typeface="黑体" pitchFamily="49" charset="-122"/>
              </a:rPr>
              <a:t>、江南之秋比不上北国之秋</a:t>
            </a:r>
            <a:endParaRPr lang="zh-CN" altLang="en-US" sz="2400" dirty="0">
              <a:solidFill>
                <a:srgbClr val="0070C0"/>
              </a:solidFill>
              <a:latin typeface="黑体" pitchFamily="49" charset="-122"/>
              <a:ea typeface="黑体" pitchFamily="49" charset="-122"/>
            </a:endParaRPr>
          </a:p>
        </p:txBody>
      </p:sp>
      <p:sp>
        <p:nvSpPr>
          <p:cNvPr id="62" name="TextBox 61"/>
          <p:cNvSpPr txBox="1"/>
          <p:nvPr/>
        </p:nvSpPr>
        <p:spPr>
          <a:xfrm>
            <a:off x="3714744" y="5610541"/>
            <a:ext cx="3286148" cy="461665"/>
          </a:xfrm>
          <a:prstGeom prst="rect">
            <a:avLst/>
          </a:prstGeom>
          <a:noFill/>
        </p:spPr>
        <p:txBody>
          <a:bodyPr wrap="square" rtlCol="0">
            <a:spAutoFit/>
          </a:bodyPr>
          <a:lstStyle/>
          <a:p>
            <a:r>
              <a:rPr lang="en-US" altLang="zh-CN" sz="2400" dirty="0" smtClean="0">
                <a:solidFill>
                  <a:srgbClr val="0070C0"/>
                </a:solidFill>
                <a:latin typeface="黑体" pitchFamily="49" charset="-122"/>
                <a:ea typeface="黑体" pitchFamily="49" charset="-122"/>
              </a:rPr>
              <a:t>14</a:t>
            </a:r>
            <a:r>
              <a:rPr lang="zh-CN" altLang="en-US" sz="2400" dirty="0" smtClean="0">
                <a:solidFill>
                  <a:srgbClr val="0070C0"/>
                </a:solidFill>
                <a:latin typeface="黑体" pitchFamily="49" charset="-122"/>
                <a:ea typeface="黑体" pitchFamily="49" charset="-122"/>
              </a:rPr>
              <a:t>、直抒胸臆</a:t>
            </a:r>
            <a:endParaRPr lang="zh-CN" altLang="en-US" sz="2400" dirty="0">
              <a:solidFill>
                <a:srgbClr val="0070C0"/>
              </a:solidFill>
              <a:latin typeface="黑体" pitchFamily="49" charset="-122"/>
              <a:ea typeface="黑体" pitchFamily="49" charset="-122"/>
            </a:endParaRPr>
          </a:p>
        </p:txBody>
      </p:sp>
      <p:sp>
        <p:nvSpPr>
          <p:cNvPr id="44" name="TextBox 43"/>
          <p:cNvSpPr txBox="1"/>
          <p:nvPr/>
        </p:nvSpPr>
        <p:spPr>
          <a:xfrm>
            <a:off x="7143768" y="1000108"/>
            <a:ext cx="121444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思秋</a:t>
            </a:r>
            <a:endParaRPr lang="zh-CN" altLang="en-US" sz="3200" dirty="0">
              <a:solidFill>
                <a:srgbClr val="FF0000"/>
              </a:solidFill>
              <a:latin typeface="黑体" pitchFamily="49" charset="-122"/>
              <a:ea typeface="黑体" pitchFamily="49" charset="-122"/>
            </a:endParaRPr>
          </a:p>
        </p:txBody>
      </p:sp>
      <p:sp>
        <p:nvSpPr>
          <p:cNvPr id="47" name="TextBox 46"/>
          <p:cNvSpPr txBox="1"/>
          <p:nvPr/>
        </p:nvSpPr>
        <p:spPr>
          <a:xfrm>
            <a:off x="7286644" y="2287968"/>
            <a:ext cx="785818" cy="1569660"/>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绘</a:t>
            </a:r>
            <a:endParaRPr lang="en-US" altLang="zh-CN" sz="3200" dirty="0" smtClean="0">
              <a:solidFill>
                <a:srgbClr val="FF0000"/>
              </a:solidFill>
              <a:latin typeface="黑体" pitchFamily="49" charset="-122"/>
              <a:ea typeface="黑体" pitchFamily="49" charset="-122"/>
            </a:endParaRPr>
          </a:p>
          <a:p>
            <a:endParaRPr lang="en-US" altLang="zh-CN" sz="3200" dirty="0" smtClean="0">
              <a:solidFill>
                <a:srgbClr val="FF0000"/>
              </a:solidFill>
              <a:latin typeface="黑体" pitchFamily="49" charset="-122"/>
              <a:ea typeface="黑体" pitchFamily="49" charset="-122"/>
            </a:endParaRPr>
          </a:p>
          <a:p>
            <a:r>
              <a:rPr lang="zh-CN" altLang="en-US" sz="3200" dirty="0" smtClean="0">
                <a:solidFill>
                  <a:srgbClr val="FF0000"/>
                </a:solidFill>
                <a:latin typeface="黑体" pitchFamily="49" charset="-122"/>
                <a:ea typeface="黑体" pitchFamily="49" charset="-122"/>
              </a:rPr>
              <a:t>秋</a:t>
            </a:r>
            <a:endParaRPr lang="zh-CN" altLang="en-US" sz="3200" dirty="0">
              <a:solidFill>
                <a:srgbClr val="FF0000"/>
              </a:solidFill>
              <a:latin typeface="黑体" pitchFamily="49" charset="-122"/>
              <a:ea typeface="黑体" pitchFamily="49" charset="-122"/>
            </a:endParaRPr>
          </a:p>
        </p:txBody>
      </p:sp>
      <p:sp>
        <p:nvSpPr>
          <p:cNvPr id="49" name="TextBox 48"/>
          <p:cNvSpPr txBox="1"/>
          <p:nvPr/>
        </p:nvSpPr>
        <p:spPr>
          <a:xfrm>
            <a:off x="7143768" y="4344423"/>
            <a:ext cx="121444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议秋</a:t>
            </a:r>
            <a:endParaRPr lang="zh-CN" altLang="en-US" sz="3200" dirty="0">
              <a:solidFill>
                <a:srgbClr val="FF0000"/>
              </a:solidFill>
              <a:latin typeface="黑体" pitchFamily="49" charset="-122"/>
              <a:ea typeface="黑体" pitchFamily="49" charset="-122"/>
            </a:endParaRPr>
          </a:p>
        </p:txBody>
      </p:sp>
      <p:sp>
        <p:nvSpPr>
          <p:cNvPr id="50" name="TextBox 49"/>
          <p:cNvSpPr txBox="1"/>
          <p:nvPr/>
        </p:nvSpPr>
        <p:spPr>
          <a:xfrm>
            <a:off x="7786710" y="5273117"/>
            <a:ext cx="121444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颂秋</a:t>
            </a:r>
            <a:endParaRPr lang="zh-CN" altLang="en-US" sz="3200" dirty="0">
              <a:solidFill>
                <a:srgbClr val="FF0000"/>
              </a:solidFill>
              <a:latin typeface="黑体" pitchFamily="49" charset="-122"/>
              <a:ea typeface="黑体" pitchFamily="49" charset="-122"/>
            </a:endParaRPr>
          </a:p>
        </p:txBody>
      </p:sp>
    </p:spTree>
    <p:controls>
      <p:control spid="26627" name="ShockwaveFlash1" r:id="rId2" imgW="863696" imgH="417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0.70"/>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1000" fill="hold"/>
                                        <p:tgtEl>
                                          <p:spTgt spid="44"/>
                                        </p:tgtEl>
                                        <p:attrNameLst>
                                          <p:attrName>ppt_w</p:attrName>
                                        </p:attrNameLst>
                                      </p:cBhvr>
                                      <p:tavLst>
                                        <p:tav tm="0">
                                          <p:val>
                                            <p:strVal val="#ppt_w*0.70"/>
                                          </p:val>
                                        </p:tav>
                                        <p:tav tm="100000">
                                          <p:val>
                                            <p:strVal val="#ppt_w"/>
                                          </p:val>
                                        </p:tav>
                                      </p:tavLst>
                                    </p:anim>
                                    <p:anim calcmode="lin" valueType="num">
                                      <p:cBhvr>
                                        <p:cTn id="18" dur="1000" fill="hold"/>
                                        <p:tgtEl>
                                          <p:spTgt spid="44"/>
                                        </p:tgtEl>
                                        <p:attrNameLst>
                                          <p:attrName>ppt_h</p:attrName>
                                        </p:attrNameLst>
                                      </p:cBhvr>
                                      <p:tavLst>
                                        <p:tav tm="0">
                                          <p:val>
                                            <p:strVal val="#ppt_h"/>
                                          </p:val>
                                        </p:tav>
                                        <p:tav tm="100000">
                                          <p:val>
                                            <p:strVal val="#ppt_h"/>
                                          </p:val>
                                        </p:tav>
                                      </p:tavLst>
                                    </p:anim>
                                    <p:animEffect transition="in" filter="fade">
                                      <p:cBhvr>
                                        <p:cTn id="19" dur="1000"/>
                                        <p:tgtEl>
                                          <p:spTgt spid="44"/>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ppt_w</p:attrName>
                                        </p:attrNameLst>
                                      </p:cBhvr>
                                      <p:tavLst>
                                        <p:tav tm="0">
                                          <p:val>
                                            <p:strVal val="#ppt_w*0.70"/>
                                          </p:val>
                                        </p:tav>
                                        <p:tav tm="100000">
                                          <p:val>
                                            <p:strVal val="#ppt_w"/>
                                          </p:val>
                                        </p:tav>
                                      </p:tavLst>
                                    </p:anim>
                                    <p:anim calcmode="lin" valueType="num">
                                      <p:cBhvr>
                                        <p:cTn id="25" dur="1000" fill="hold"/>
                                        <p:tgtEl>
                                          <p:spTgt spid="37"/>
                                        </p:tgtEl>
                                        <p:attrNameLst>
                                          <p:attrName>ppt_h</p:attrName>
                                        </p:attrNameLst>
                                      </p:cBhvr>
                                      <p:tavLst>
                                        <p:tav tm="0">
                                          <p:val>
                                            <p:strVal val="#ppt_h"/>
                                          </p:val>
                                        </p:tav>
                                        <p:tav tm="100000">
                                          <p:val>
                                            <p:strVal val="#ppt_h"/>
                                          </p:val>
                                        </p:tav>
                                      </p:tavLst>
                                    </p:anim>
                                    <p:animEffect transition="in" filter="fade">
                                      <p:cBhvr>
                                        <p:cTn id="26" dur="1000"/>
                                        <p:tgtEl>
                                          <p:spTgt spid="37"/>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1000" fill="hold"/>
                                        <p:tgtEl>
                                          <p:spTgt spid="39"/>
                                        </p:tgtEl>
                                        <p:attrNameLst>
                                          <p:attrName>ppt_w</p:attrName>
                                        </p:attrNameLst>
                                      </p:cBhvr>
                                      <p:tavLst>
                                        <p:tav tm="0">
                                          <p:val>
                                            <p:strVal val="#ppt_w*0.70"/>
                                          </p:val>
                                        </p:tav>
                                        <p:tav tm="100000">
                                          <p:val>
                                            <p:strVal val="#ppt_w"/>
                                          </p:val>
                                        </p:tav>
                                      </p:tavLst>
                                    </p:anim>
                                    <p:anim calcmode="lin" valueType="num">
                                      <p:cBhvr>
                                        <p:cTn id="35" dur="1000" fill="hold"/>
                                        <p:tgtEl>
                                          <p:spTgt spid="39"/>
                                        </p:tgtEl>
                                        <p:attrNameLst>
                                          <p:attrName>ppt_h</p:attrName>
                                        </p:attrNameLst>
                                      </p:cBhvr>
                                      <p:tavLst>
                                        <p:tav tm="0">
                                          <p:val>
                                            <p:strVal val="#ppt_h"/>
                                          </p:val>
                                        </p:tav>
                                        <p:tav tm="100000">
                                          <p:val>
                                            <p:strVal val="#ppt_h"/>
                                          </p:val>
                                        </p:tav>
                                      </p:tavLst>
                                    </p:anim>
                                    <p:animEffect transition="in" filter="fade">
                                      <p:cBhvr>
                                        <p:cTn id="36" dur="1000"/>
                                        <p:tgtEl>
                                          <p:spTgt spid="39"/>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1000" fill="hold"/>
                                        <p:tgtEl>
                                          <p:spTgt spid="40"/>
                                        </p:tgtEl>
                                        <p:attrNameLst>
                                          <p:attrName>ppt_w</p:attrName>
                                        </p:attrNameLst>
                                      </p:cBhvr>
                                      <p:tavLst>
                                        <p:tav tm="0">
                                          <p:val>
                                            <p:strVal val="#ppt_w*0.70"/>
                                          </p:val>
                                        </p:tav>
                                        <p:tav tm="100000">
                                          <p:val>
                                            <p:strVal val="#ppt_w"/>
                                          </p:val>
                                        </p:tav>
                                      </p:tavLst>
                                    </p:anim>
                                    <p:anim calcmode="lin" valueType="num">
                                      <p:cBhvr>
                                        <p:cTn id="40" dur="1000" fill="hold"/>
                                        <p:tgtEl>
                                          <p:spTgt spid="40"/>
                                        </p:tgtEl>
                                        <p:attrNameLst>
                                          <p:attrName>ppt_h</p:attrName>
                                        </p:attrNameLst>
                                      </p:cBhvr>
                                      <p:tavLst>
                                        <p:tav tm="0">
                                          <p:val>
                                            <p:strVal val="#ppt_h"/>
                                          </p:val>
                                        </p:tav>
                                        <p:tav tm="100000">
                                          <p:val>
                                            <p:strVal val="#ppt_h"/>
                                          </p:val>
                                        </p:tav>
                                      </p:tavLst>
                                    </p:anim>
                                    <p:animEffect transition="in" filter="fade">
                                      <p:cBhvr>
                                        <p:cTn id="41" dur="1000"/>
                                        <p:tgtEl>
                                          <p:spTgt spid="40"/>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1000" fill="hold"/>
                                        <p:tgtEl>
                                          <p:spTgt spid="41"/>
                                        </p:tgtEl>
                                        <p:attrNameLst>
                                          <p:attrName>ppt_w</p:attrName>
                                        </p:attrNameLst>
                                      </p:cBhvr>
                                      <p:tavLst>
                                        <p:tav tm="0">
                                          <p:val>
                                            <p:strVal val="#ppt_w*0.70"/>
                                          </p:val>
                                        </p:tav>
                                        <p:tav tm="100000">
                                          <p:val>
                                            <p:strVal val="#ppt_w"/>
                                          </p:val>
                                        </p:tav>
                                      </p:tavLst>
                                    </p:anim>
                                    <p:anim calcmode="lin" valueType="num">
                                      <p:cBhvr>
                                        <p:cTn id="45" dur="1000" fill="hold"/>
                                        <p:tgtEl>
                                          <p:spTgt spid="41"/>
                                        </p:tgtEl>
                                        <p:attrNameLst>
                                          <p:attrName>ppt_h</p:attrName>
                                        </p:attrNameLst>
                                      </p:cBhvr>
                                      <p:tavLst>
                                        <p:tav tm="0">
                                          <p:val>
                                            <p:strVal val="#ppt_h"/>
                                          </p:val>
                                        </p:tav>
                                        <p:tav tm="100000">
                                          <p:val>
                                            <p:strVal val="#ppt_h"/>
                                          </p:val>
                                        </p:tav>
                                      </p:tavLst>
                                    </p:anim>
                                    <p:animEffect transition="in" filter="fade">
                                      <p:cBhvr>
                                        <p:cTn id="46" dur="1000"/>
                                        <p:tgtEl>
                                          <p:spTgt spid="4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1000" fill="hold"/>
                                        <p:tgtEl>
                                          <p:spTgt spid="47"/>
                                        </p:tgtEl>
                                        <p:attrNameLst>
                                          <p:attrName>ppt_w</p:attrName>
                                        </p:attrNameLst>
                                      </p:cBhvr>
                                      <p:tavLst>
                                        <p:tav tm="0">
                                          <p:val>
                                            <p:strVal val="#ppt_w*0.70"/>
                                          </p:val>
                                        </p:tav>
                                        <p:tav tm="100000">
                                          <p:val>
                                            <p:strVal val="#ppt_w"/>
                                          </p:val>
                                        </p:tav>
                                      </p:tavLst>
                                    </p:anim>
                                    <p:anim calcmode="lin" valueType="num">
                                      <p:cBhvr>
                                        <p:cTn id="50" dur="1000" fill="hold"/>
                                        <p:tgtEl>
                                          <p:spTgt spid="47"/>
                                        </p:tgtEl>
                                        <p:attrNameLst>
                                          <p:attrName>ppt_h</p:attrName>
                                        </p:attrNameLst>
                                      </p:cBhvr>
                                      <p:tavLst>
                                        <p:tav tm="0">
                                          <p:val>
                                            <p:strVal val="#ppt_h"/>
                                          </p:val>
                                        </p:tav>
                                        <p:tav tm="100000">
                                          <p:val>
                                            <p:strVal val="#ppt_h"/>
                                          </p:val>
                                        </p:tav>
                                      </p:tavLst>
                                    </p:anim>
                                    <p:animEffect transition="in" filter="fade">
                                      <p:cBhvr>
                                        <p:cTn id="51" dur="1000"/>
                                        <p:tgtEl>
                                          <p:spTgt spid="47"/>
                                        </p:tgtEl>
                                      </p:cBhvr>
                                    </p:animEffect>
                                  </p:childTnLst>
                                </p:cTn>
                              </p:par>
                              <p:par>
                                <p:cTn id="52" presetID="55"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1000" fill="hold"/>
                                        <p:tgtEl>
                                          <p:spTgt spid="7"/>
                                        </p:tgtEl>
                                        <p:attrNameLst>
                                          <p:attrName>ppt_w</p:attrName>
                                        </p:attrNameLst>
                                      </p:cBhvr>
                                      <p:tavLst>
                                        <p:tav tm="0">
                                          <p:val>
                                            <p:strVal val="#ppt_w*0.70"/>
                                          </p:val>
                                        </p:tav>
                                        <p:tav tm="100000">
                                          <p:val>
                                            <p:strVal val="#ppt_w"/>
                                          </p:val>
                                        </p:tav>
                                      </p:tavLst>
                                    </p:anim>
                                    <p:anim calcmode="lin" valueType="num">
                                      <p:cBhvr>
                                        <p:cTn id="55" dur="1000" fill="hold"/>
                                        <p:tgtEl>
                                          <p:spTgt spid="7"/>
                                        </p:tgtEl>
                                        <p:attrNameLst>
                                          <p:attrName>ppt_h</p:attrName>
                                        </p:attrNameLst>
                                      </p:cBhvr>
                                      <p:tavLst>
                                        <p:tav tm="0">
                                          <p:val>
                                            <p:strVal val="#ppt_h"/>
                                          </p:val>
                                        </p:tav>
                                        <p:tav tm="100000">
                                          <p:val>
                                            <p:strVal val="#ppt_h"/>
                                          </p:val>
                                        </p:tav>
                                      </p:tavLst>
                                    </p:anim>
                                    <p:animEffect transition="in" filter="fade">
                                      <p:cBhvr>
                                        <p:cTn id="56" dur="1000"/>
                                        <p:tgtEl>
                                          <p:spTgt spid="7"/>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1000" fill="hold"/>
                                        <p:tgtEl>
                                          <p:spTgt spid="45"/>
                                        </p:tgtEl>
                                        <p:attrNameLst>
                                          <p:attrName>ppt_w</p:attrName>
                                        </p:attrNameLst>
                                      </p:cBhvr>
                                      <p:tavLst>
                                        <p:tav tm="0">
                                          <p:val>
                                            <p:strVal val="#ppt_w*0.70"/>
                                          </p:val>
                                        </p:tav>
                                        <p:tav tm="100000">
                                          <p:val>
                                            <p:strVal val="#ppt_w"/>
                                          </p:val>
                                        </p:tav>
                                      </p:tavLst>
                                    </p:anim>
                                    <p:anim calcmode="lin" valueType="num">
                                      <p:cBhvr>
                                        <p:cTn id="60" dur="1000" fill="hold"/>
                                        <p:tgtEl>
                                          <p:spTgt spid="45"/>
                                        </p:tgtEl>
                                        <p:attrNameLst>
                                          <p:attrName>ppt_h</p:attrName>
                                        </p:attrNameLst>
                                      </p:cBhvr>
                                      <p:tavLst>
                                        <p:tav tm="0">
                                          <p:val>
                                            <p:strVal val="#ppt_h"/>
                                          </p:val>
                                        </p:tav>
                                        <p:tav tm="100000">
                                          <p:val>
                                            <p:strVal val="#ppt_h"/>
                                          </p:val>
                                        </p:tav>
                                      </p:tavLst>
                                    </p:anim>
                                    <p:animEffect transition="in" filter="fade">
                                      <p:cBhvr>
                                        <p:cTn id="61" dur="10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500" fill="hold"/>
                                        <p:tgtEl>
                                          <p:spTgt spid="49"/>
                                        </p:tgtEl>
                                        <p:attrNameLst>
                                          <p:attrName>ppt_w</p:attrName>
                                        </p:attrNameLst>
                                      </p:cBhvr>
                                      <p:tavLst>
                                        <p:tav tm="0">
                                          <p:val>
                                            <p:fltVal val="0"/>
                                          </p:val>
                                        </p:tav>
                                        <p:tav tm="100000">
                                          <p:val>
                                            <p:strVal val="#ppt_w"/>
                                          </p:val>
                                        </p:tav>
                                      </p:tavLst>
                                    </p:anim>
                                    <p:anim calcmode="lin" valueType="num">
                                      <p:cBhvr>
                                        <p:cTn id="67" dur="500" fill="hold"/>
                                        <p:tgtEl>
                                          <p:spTgt spid="49"/>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500" fill="hold"/>
                                        <p:tgtEl>
                                          <p:spTgt spid="42"/>
                                        </p:tgtEl>
                                        <p:attrNameLst>
                                          <p:attrName>ppt_w</p:attrName>
                                        </p:attrNameLst>
                                      </p:cBhvr>
                                      <p:tavLst>
                                        <p:tav tm="0">
                                          <p:val>
                                            <p:fltVal val="0"/>
                                          </p:val>
                                        </p:tav>
                                        <p:tav tm="100000">
                                          <p:val>
                                            <p:strVal val="#ppt_w"/>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fltVal val="0"/>
                                          </p:val>
                                        </p:tav>
                                        <p:tav tm="100000">
                                          <p:val>
                                            <p:strVal val="#ppt_w"/>
                                          </p:val>
                                        </p:tav>
                                      </p:tavLst>
                                    </p:anim>
                                    <p:anim calcmode="lin" valueType="num">
                                      <p:cBhvr>
                                        <p:cTn id="75" dur="500" fill="hold"/>
                                        <p:tgtEl>
                                          <p:spTgt spid="46"/>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55" presetClass="entr" presetSubtype="0" fill="hold" grpId="0" nodeType="clickEffect">
                                  <p:stCondLst>
                                    <p:cond delay="0"/>
                                  </p:stCondLst>
                                  <p:childTnLst>
                                    <p:set>
                                      <p:cBhvr>
                                        <p:cTn id="79" dur="1" fill="hold">
                                          <p:stCondLst>
                                            <p:cond delay="0"/>
                                          </p:stCondLst>
                                        </p:cTn>
                                        <p:tgtEl>
                                          <p:spTgt spid="62"/>
                                        </p:tgtEl>
                                        <p:attrNameLst>
                                          <p:attrName>style.visibility</p:attrName>
                                        </p:attrNameLst>
                                      </p:cBhvr>
                                      <p:to>
                                        <p:strVal val="visible"/>
                                      </p:to>
                                    </p:set>
                                    <p:anim calcmode="lin" valueType="num">
                                      <p:cBhvr>
                                        <p:cTn id="80" dur="1000" fill="hold"/>
                                        <p:tgtEl>
                                          <p:spTgt spid="62"/>
                                        </p:tgtEl>
                                        <p:attrNameLst>
                                          <p:attrName>ppt_w</p:attrName>
                                        </p:attrNameLst>
                                      </p:cBhvr>
                                      <p:tavLst>
                                        <p:tav tm="0">
                                          <p:val>
                                            <p:strVal val="#ppt_w*0.70"/>
                                          </p:val>
                                        </p:tav>
                                        <p:tav tm="100000">
                                          <p:val>
                                            <p:strVal val="#ppt_w"/>
                                          </p:val>
                                        </p:tav>
                                      </p:tavLst>
                                    </p:anim>
                                    <p:anim calcmode="lin" valueType="num">
                                      <p:cBhvr>
                                        <p:cTn id="81" dur="1000" fill="hold"/>
                                        <p:tgtEl>
                                          <p:spTgt spid="62"/>
                                        </p:tgtEl>
                                        <p:attrNameLst>
                                          <p:attrName>ppt_h</p:attrName>
                                        </p:attrNameLst>
                                      </p:cBhvr>
                                      <p:tavLst>
                                        <p:tav tm="0">
                                          <p:val>
                                            <p:strVal val="#ppt_h"/>
                                          </p:val>
                                        </p:tav>
                                        <p:tav tm="100000">
                                          <p:val>
                                            <p:strVal val="#ppt_h"/>
                                          </p:val>
                                        </p:tav>
                                      </p:tavLst>
                                    </p:anim>
                                    <p:animEffect transition="in" filter="fade">
                                      <p:cBhvr>
                                        <p:cTn id="82" dur="1000"/>
                                        <p:tgtEl>
                                          <p:spTgt spid="62"/>
                                        </p:tgtEl>
                                      </p:cBhvr>
                                    </p:animEffect>
                                  </p:childTnLst>
                                </p:cTn>
                              </p:par>
                              <p:par>
                                <p:cTn id="83" presetID="55"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p:cTn id="85" dur="1000" fill="hold"/>
                                        <p:tgtEl>
                                          <p:spTgt spid="61"/>
                                        </p:tgtEl>
                                        <p:attrNameLst>
                                          <p:attrName>ppt_w</p:attrName>
                                        </p:attrNameLst>
                                      </p:cBhvr>
                                      <p:tavLst>
                                        <p:tav tm="0">
                                          <p:val>
                                            <p:strVal val="#ppt_w*0.70"/>
                                          </p:val>
                                        </p:tav>
                                        <p:tav tm="100000">
                                          <p:val>
                                            <p:strVal val="#ppt_w"/>
                                          </p:val>
                                        </p:tav>
                                      </p:tavLst>
                                    </p:anim>
                                    <p:anim calcmode="lin" valueType="num">
                                      <p:cBhvr>
                                        <p:cTn id="86" dur="1000" fill="hold"/>
                                        <p:tgtEl>
                                          <p:spTgt spid="61"/>
                                        </p:tgtEl>
                                        <p:attrNameLst>
                                          <p:attrName>ppt_h</p:attrName>
                                        </p:attrNameLst>
                                      </p:cBhvr>
                                      <p:tavLst>
                                        <p:tav tm="0">
                                          <p:val>
                                            <p:strVal val="#ppt_h"/>
                                          </p:val>
                                        </p:tav>
                                        <p:tav tm="100000">
                                          <p:val>
                                            <p:strVal val="#ppt_h"/>
                                          </p:val>
                                        </p:tav>
                                      </p:tavLst>
                                    </p:anim>
                                    <p:animEffect transition="in" filter="fade">
                                      <p:cBhvr>
                                        <p:cTn id="87" dur="1000"/>
                                        <p:tgtEl>
                                          <p:spTgt spid="61"/>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1000" fill="hold"/>
                                        <p:tgtEl>
                                          <p:spTgt spid="50"/>
                                        </p:tgtEl>
                                        <p:attrNameLst>
                                          <p:attrName>ppt_w</p:attrName>
                                        </p:attrNameLst>
                                      </p:cBhvr>
                                      <p:tavLst>
                                        <p:tav tm="0">
                                          <p:val>
                                            <p:strVal val="#ppt_w*0.70"/>
                                          </p:val>
                                        </p:tav>
                                        <p:tav tm="100000">
                                          <p:val>
                                            <p:strVal val="#ppt_w"/>
                                          </p:val>
                                        </p:tav>
                                      </p:tavLst>
                                    </p:anim>
                                    <p:anim calcmode="lin" valueType="num">
                                      <p:cBhvr>
                                        <p:cTn id="91" dur="1000" fill="hold"/>
                                        <p:tgtEl>
                                          <p:spTgt spid="50"/>
                                        </p:tgtEl>
                                        <p:attrNameLst>
                                          <p:attrName>ppt_h</p:attrName>
                                        </p:attrNameLst>
                                      </p:cBhvr>
                                      <p:tavLst>
                                        <p:tav tm="0">
                                          <p:val>
                                            <p:strVal val="#ppt_h"/>
                                          </p:val>
                                        </p:tav>
                                        <p:tav tm="100000">
                                          <p:val>
                                            <p:strVal val="#ppt_h"/>
                                          </p:val>
                                        </p:tav>
                                      </p:tavLst>
                                    </p:anim>
                                    <p:animEffect transition="in" filter="fade">
                                      <p:cBhvr>
                                        <p:cTn id="9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7" grpId="0"/>
      <p:bldP spid="38" grpId="0"/>
      <p:bldP spid="39" grpId="0"/>
      <p:bldP spid="40" grpId="0"/>
      <p:bldP spid="41" grpId="0"/>
      <p:bldP spid="42" grpId="0"/>
      <p:bldP spid="45" grpId="0"/>
      <p:bldP spid="46" grpId="0"/>
      <p:bldP spid="61" grpId="0"/>
      <p:bldP spid="62" grpId="0"/>
      <p:bldP spid="44" grpId="0"/>
      <p:bldP spid="47"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57290" y="857232"/>
            <a:ext cx="7429552" cy="1077218"/>
          </a:xfrm>
          <a:prstGeom prst="rect">
            <a:avLst/>
          </a:prstGeom>
          <a:noFill/>
        </p:spPr>
        <p:txBody>
          <a:bodyPr wrap="square" rtlCol="0">
            <a:spAutoFit/>
          </a:bodyPr>
          <a:lstStyle/>
          <a:p>
            <a:r>
              <a:rPr lang="zh-CN" altLang="en-US" sz="3200" dirty="0" smtClean="0">
                <a:solidFill>
                  <a:srgbClr val="0070C0"/>
                </a:solidFill>
                <a:latin typeface="黑体" pitchFamily="49" charset="-122"/>
                <a:ea typeface="黑体" pitchFamily="49" charset="-122"/>
              </a:rPr>
              <a:t>故都的秋景很多，为什么作者只选取前面所述的五个方面来描绘呢？</a:t>
            </a:r>
            <a:endParaRPr lang="zh-CN" altLang="en-US" sz="3200" dirty="0">
              <a:solidFill>
                <a:srgbClr val="0070C0"/>
              </a:solidFill>
              <a:latin typeface="黑体" pitchFamily="49" charset="-122"/>
              <a:ea typeface="黑体" pitchFamily="49" charset="-122"/>
            </a:endParaRPr>
          </a:p>
        </p:txBody>
      </p:sp>
      <p:sp>
        <p:nvSpPr>
          <p:cNvPr id="4" name="TextBox 3"/>
          <p:cNvSpPr txBox="1"/>
          <p:nvPr/>
        </p:nvSpPr>
        <p:spPr>
          <a:xfrm>
            <a:off x="1428728" y="2143116"/>
            <a:ext cx="7143800" cy="646331"/>
          </a:xfrm>
          <a:prstGeom prst="rect">
            <a:avLst/>
          </a:prstGeom>
          <a:noFill/>
        </p:spPr>
        <p:txBody>
          <a:bodyPr wrap="square" rtlCol="0">
            <a:spAutoFit/>
          </a:bodyPr>
          <a:lstStyle/>
          <a:p>
            <a:r>
              <a:rPr lang="zh-CN" altLang="en-US" sz="3600" dirty="0" smtClean="0">
                <a:solidFill>
                  <a:srgbClr val="FF0000"/>
                </a:solidFill>
                <a:latin typeface="黑体" pitchFamily="49" charset="-122"/>
                <a:ea typeface="黑体" pitchFamily="49" charset="-122"/>
              </a:rPr>
              <a:t>客观因素：北京秋天的自然色彩。</a:t>
            </a:r>
            <a:endParaRPr lang="zh-CN" altLang="en-US" sz="3600" dirty="0">
              <a:solidFill>
                <a:srgbClr val="FF0000"/>
              </a:solidFill>
              <a:latin typeface="黑体" pitchFamily="49" charset="-122"/>
              <a:ea typeface="黑体" pitchFamily="49" charset="-122"/>
            </a:endParaRPr>
          </a:p>
        </p:txBody>
      </p:sp>
      <p:grpSp>
        <p:nvGrpSpPr>
          <p:cNvPr id="16" name="组合 15"/>
          <p:cNvGrpSpPr/>
          <p:nvPr/>
        </p:nvGrpSpPr>
        <p:grpSpPr>
          <a:xfrm>
            <a:off x="1428728" y="3071810"/>
            <a:ext cx="7429552" cy="2071702"/>
            <a:chOff x="1428728" y="3071810"/>
            <a:chExt cx="7429552" cy="2071702"/>
          </a:xfrm>
        </p:grpSpPr>
        <p:sp>
          <p:nvSpPr>
            <p:cNvPr id="5" name="TextBox 4"/>
            <p:cNvSpPr txBox="1"/>
            <p:nvPr/>
          </p:nvSpPr>
          <p:spPr>
            <a:xfrm>
              <a:off x="1428728" y="4497181"/>
              <a:ext cx="7143800" cy="646331"/>
            </a:xfrm>
            <a:prstGeom prst="rect">
              <a:avLst/>
            </a:prstGeom>
            <a:noFill/>
          </p:spPr>
          <p:txBody>
            <a:bodyPr wrap="square" rtlCol="0">
              <a:spAutoFit/>
            </a:bodyPr>
            <a:lstStyle/>
            <a:p>
              <a:r>
                <a:rPr lang="zh-CN" altLang="en-US" sz="3600" dirty="0" smtClean="0">
                  <a:solidFill>
                    <a:srgbClr val="FF0000"/>
                  </a:solidFill>
                  <a:latin typeface="黑体" pitchFamily="49" charset="-122"/>
                  <a:ea typeface="黑体" pitchFamily="49" charset="-122"/>
                </a:rPr>
                <a:t>            文艺观和审判追求。</a:t>
              </a:r>
              <a:endParaRPr lang="zh-CN" altLang="en-US" sz="3600" dirty="0">
                <a:solidFill>
                  <a:srgbClr val="FF0000"/>
                </a:solidFill>
                <a:latin typeface="黑体" pitchFamily="49" charset="-122"/>
                <a:ea typeface="黑体" pitchFamily="49" charset="-122"/>
              </a:endParaRPr>
            </a:p>
          </p:txBody>
        </p:sp>
        <p:sp>
          <p:nvSpPr>
            <p:cNvPr id="6" name="TextBox 5"/>
            <p:cNvSpPr txBox="1"/>
            <p:nvPr/>
          </p:nvSpPr>
          <p:spPr>
            <a:xfrm>
              <a:off x="1428728" y="3071810"/>
              <a:ext cx="7143800" cy="646331"/>
            </a:xfrm>
            <a:prstGeom prst="rect">
              <a:avLst/>
            </a:prstGeom>
            <a:noFill/>
          </p:spPr>
          <p:txBody>
            <a:bodyPr wrap="square" rtlCol="0">
              <a:spAutoFit/>
            </a:bodyPr>
            <a:lstStyle/>
            <a:p>
              <a:r>
                <a:rPr lang="zh-CN" altLang="en-US" sz="3600" dirty="0" smtClean="0">
                  <a:solidFill>
                    <a:srgbClr val="FF0000"/>
                  </a:solidFill>
                  <a:latin typeface="黑体" pitchFamily="49" charset="-122"/>
                  <a:ea typeface="黑体" pitchFamily="49" charset="-122"/>
                </a:rPr>
                <a:t>            旧中国的时代环境。</a:t>
              </a:r>
              <a:endParaRPr lang="zh-CN" altLang="en-US" sz="3600" dirty="0">
                <a:solidFill>
                  <a:srgbClr val="FF0000"/>
                </a:solidFill>
                <a:latin typeface="黑体" pitchFamily="49" charset="-122"/>
                <a:ea typeface="黑体" pitchFamily="49" charset="-122"/>
              </a:endParaRPr>
            </a:p>
          </p:txBody>
        </p:sp>
        <p:sp>
          <p:nvSpPr>
            <p:cNvPr id="7" name="TextBox 6"/>
            <p:cNvSpPr txBox="1"/>
            <p:nvPr/>
          </p:nvSpPr>
          <p:spPr>
            <a:xfrm>
              <a:off x="1428728" y="3782801"/>
              <a:ext cx="7429552" cy="646331"/>
            </a:xfrm>
            <a:prstGeom prst="rect">
              <a:avLst/>
            </a:prstGeom>
            <a:noFill/>
          </p:spPr>
          <p:txBody>
            <a:bodyPr wrap="square" rtlCol="0">
              <a:spAutoFit/>
            </a:bodyPr>
            <a:lstStyle/>
            <a:p>
              <a:r>
                <a:rPr lang="zh-CN" altLang="en-US" sz="3600" dirty="0" smtClean="0">
                  <a:solidFill>
                    <a:srgbClr val="FF0000"/>
                  </a:solidFill>
                  <a:latin typeface="黑体" pitchFamily="49" charset="-122"/>
                  <a:ea typeface="黑体" pitchFamily="49" charset="-122"/>
                </a:rPr>
                <a:t>主观因素：  作者抑郁善感的个性。</a:t>
              </a:r>
              <a:endParaRPr lang="zh-CN" altLang="en-US" sz="3600" dirty="0">
                <a:solidFill>
                  <a:srgbClr val="FF0000"/>
                </a:solidFill>
                <a:latin typeface="黑体" pitchFamily="49" charset="-122"/>
                <a:ea typeface="黑体" pitchFamily="49" charset="-122"/>
              </a:endParaRPr>
            </a:p>
          </p:txBody>
        </p:sp>
        <p:grpSp>
          <p:nvGrpSpPr>
            <p:cNvPr id="15" name="组合 14"/>
            <p:cNvGrpSpPr/>
            <p:nvPr/>
          </p:nvGrpSpPr>
          <p:grpSpPr>
            <a:xfrm>
              <a:off x="3643307" y="3429000"/>
              <a:ext cx="571504" cy="1428760"/>
              <a:chOff x="3857619" y="3429000"/>
              <a:chExt cx="357191" cy="1428760"/>
            </a:xfrm>
          </p:grpSpPr>
          <p:cxnSp>
            <p:nvCxnSpPr>
              <p:cNvPr id="10" name="直接连接符 9"/>
              <p:cNvCxnSpPr/>
              <p:nvPr/>
            </p:nvCxnSpPr>
            <p:spPr>
              <a:xfrm>
                <a:off x="3857620" y="4857760"/>
                <a:ext cx="357190"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57620" y="3429000"/>
                <a:ext cx="357190"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3143239" y="4143380"/>
                <a:ext cx="142876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57620" y="4143380"/>
                <a:ext cx="357190" cy="0"/>
              </a:xfrm>
              <a:prstGeom prst="line">
                <a:avLst/>
              </a:prstGeom>
              <a:ln w="44450"/>
            </p:spPr>
            <p:style>
              <a:lnRef idx="1">
                <a:schemeClr val="accent1"/>
              </a:lnRef>
              <a:fillRef idx="0">
                <a:schemeClr val="accent1"/>
              </a:fillRef>
              <a:effectRef idx="0">
                <a:schemeClr val="accent1"/>
              </a:effectRef>
              <a:fontRef idx="minor">
                <a:schemeClr val="tx1"/>
              </a:fontRef>
            </p:style>
          </p:cxnSp>
        </p:grpSp>
      </p:grpSp>
    </p:spTree>
    <p:controls>
      <p:control spid="3074" name="ShockwaveFlash1" r:id="rId2" imgW="863696" imgH="417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857232"/>
            <a:ext cx="7786742" cy="1077218"/>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读第</a:t>
            </a:r>
            <a:r>
              <a:rPr lang="en-US" altLang="zh-CN" sz="3200" dirty="0" smtClean="0">
                <a:solidFill>
                  <a:srgbClr val="FF0000"/>
                </a:solidFill>
                <a:latin typeface="黑体" pitchFamily="49" charset="-122"/>
                <a:ea typeface="黑体" pitchFamily="49" charset="-122"/>
              </a:rPr>
              <a:t>13</a:t>
            </a:r>
            <a:r>
              <a:rPr lang="zh-CN" altLang="en-US" sz="3200" dirty="0" smtClean="0">
                <a:solidFill>
                  <a:srgbClr val="FF0000"/>
                </a:solidFill>
                <a:latin typeface="黑体" pitchFamily="49" charset="-122"/>
                <a:ea typeface="黑体" pitchFamily="49" charset="-122"/>
              </a:rPr>
              <a:t>段，思考这几个比喻是从什么角度来比南北秋之不同的？</a:t>
            </a:r>
            <a:endParaRPr lang="zh-CN" altLang="en-US" sz="3200" dirty="0">
              <a:solidFill>
                <a:srgbClr val="FF0000"/>
              </a:solidFill>
              <a:latin typeface="黑体" pitchFamily="49" charset="-122"/>
              <a:ea typeface="黑体" pitchFamily="49" charset="-122"/>
            </a:endParaRPr>
          </a:p>
        </p:txBody>
      </p:sp>
      <p:grpSp>
        <p:nvGrpSpPr>
          <p:cNvPr id="19" name="组合 18"/>
          <p:cNvGrpSpPr/>
          <p:nvPr/>
        </p:nvGrpSpPr>
        <p:grpSpPr>
          <a:xfrm>
            <a:off x="1214414" y="2143116"/>
            <a:ext cx="5715040" cy="3500462"/>
            <a:chOff x="1142976" y="1928802"/>
            <a:chExt cx="5715040" cy="3500462"/>
          </a:xfrm>
        </p:grpSpPr>
        <p:sp>
          <p:nvSpPr>
            <p:cNvPr id="3" name="TextBox 2"/>
            <p:cNvSpPr txBox="1"/>
            <p:nvPr/>
          </p:nvSpPr>
          <p:spPr>
            <a:xfrm>
              <a:off x="1142976" y="1928802"/>
              <a:ext cx="5715040" cy="584775"/>
            </a:xfrm>
            <a:prstGeom prst="rect">
              <a:avLst/>
            </a:prstGeom>
            <a:noFill/>
          </p:spPr>
          <p:txBody>
            <a:bodyPr wrap="square" rtlCol="0">
              <a:spAutoFit/>
            </a:bodyPr>
            <a:lstStyle/>
            <a:p>
              <a:r>
                <a:rPr lang="zh-CN" altLang="en-US" sz="3200" dirty="0" smtClean="0">
                  <a:solidFill>
                    <a:srgbClr val="0070C0"/>
                  </a:solidFill>
                  <a:latin typeface="黑体" pitchFamily="49" charset="-122"/>
                  <a:ea typeface="黑体" pitchFamily="49" charset="-122"/>
                </a:rPr>
                <a:t>本体：南国之秋    北国之秋</a:t>
              </a:r>
              <a:endParaRPr lang="zh-CN" altLang="en-US" sz="3200" dirty="0">
                <a:solidFill>
                  <a:srgbClr val="0070C0"/>
                </a:solidFill>
                <a:latin typeface="黑体" pitchFamily="49" charset="-122"/>
                <a:ea typeface="黑体" pitchFamily="49" charset="-122"/>
              </a:endParaRPr>
            </a:p>
          </p:txBody>
        </p:sp>
        <p:sp>
          <p:nvSpPr>
            <p:cNvPr id="4" name="TextBox 3"/>
            <p:cNvSpPr txBox="1"/>
            <p:nvPr/>
          </p:nvSpPr>
          <p:spPr>
            <a:xfrm>
              <a:off x="1251686" y="3143248"/>
              <a:ext cx="677108" cy="1928826"/>
            </a:xfrm>
            <a:prstGeom prst="rect">
              <a:avLst/>
            </a:prstGeom>
            <a:noFill/>
          </p:spPr>
          <p:txBody>
            <a:bodyPr vert="eaVert" wrap="square" rtlCol="0">
              <a:spAutoFit/>
            </a:bodyPr>
            <a:lstStyle/>
            <a:p>
              <a:r>
                <a:rPr lang="zh-CN" altLang="en-US" sz="3200" dirty="0" smtClean="0">
                  <a:solidFill>
                    <a:srgbClr val="FF0000"/>
                  </a:solidFill>
                  <a:latin typeface="黑体" pitchFamily="49" charset="-122"/>
                  <a:ea typeface="黑体" pitchFamily="49" charset="-122"/>
                </a:rPr>
                <a:t>喻    体</a:t>
              </a:r>
              <a:endParaRPr lang="zh-CN" altLang="en-US" sz="3200" dirty="0">
                <a:solidFill>
                  <a:srgbClr val="FF0000"/>
                </a:solidFill>
                <a:latin typeface="黑体" pitchFamily="49" charset="-122"/>
                <a:ea typeface="黑体" pitchFamily="49" charset="-122"/>
              </a:endParaRPr>
            </a:p>
          </p:txBody>
        </p:sp>
        <p:sp>
          <p:nvSpPr>
            <p:cNvPr id="5" name="TextBox 4"/>
            <p:cNvSpPr txBox="1"/>
            <p:nvPr/>
          </p:nvSpPr>
          <p:spPr>
            <a:xfrm>
              <a:off x="2357422" y="2643182"/>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黄酒  </a:t>
              </a:r>
              <a:r>
                <a:rPr lang="zh-CN" altLang="en-US" sz="3200" dirty="0" smtClean="0">
                  <a:solidFill>
                    <a:srgbClr val="0070C0"/>
                  </a:solidFill>
                  <a:latin typeface="黑体" pitchFamily="49" charset="-122"/>
                  <a:ea typeface="黑体" pitchFamily="49" charset="-122"/>
                </a:rPr>
                <a:t>淡</a:t>
              </a:r>
              <a:endParaRPr lang="zh-CN" altLang="en-US" sz="3200" dirty="0">
                <a:solidFill>
                  <a:srgbClr val="0070C0"/>
                </a:solidFill>
                <a:latin typeface="黑体" pitchFamily="49" charset="-122"/>
                <a:ea typeface="黑体" pitchFamily="49" charset="-122"/>
              </a:endParaRPr>
            </a:p>
          </p:txBody>
        </p:sp>
        <p:sp>
          <p:nvSpPr>
            <p:cNvPr id="6" name="TextBox 5"/>
            <p:cNvSpPr txBox="1"/>
            <p:nvPr/>
          </p:nvSpPr>
          <p:spPr>
            <a:xfrm>
              <a:off x="4786314" y="2643182"/>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白干  </a:t>
              </a:r>
              <a:r>
                <a:rPr lang="zh-CN" altLang="en-US" sz="3200" dirty="0" smtClean="0">
                  <a:solidFill>
                    <a:srgbClr val="0070C0"/>
                  </a:solidFill>
                  <a:latin typeface="黑体" pitchFamily="49" charset="-122"/>
                  <a:ea typeface="黑体" pitchFamily="49" charset="-122"/>
                </a:rPr>
                <a:t>烈</a:t>
              </a:r>
              <a:endParaRPr lang="zh-CN" altLang="en-US" sz="3200" dirty="0">
                <a:solidFill>
                  <a:srgbClr val="0070C0"/>
                </a:solidFill>
                <a:latin typeface="黑体" pitchFamily="49" charset="-122"/>
                <a:ea typeface="黑体" pitchFamily="49" charset="-122"/>
              </a:endParaRPr>
            </a:p>
          </p:txBody>
        </p:sp>
        <p:sp>
          <p:nvSpPr>
            <p:cNvPr id="7" name="TextBox 6"/>
            <p:cNvSpPr txBox="1"/>
            <p:nvPr/>
          </p:nvSpPr>
          <p:spPr>
            <a:xfrm>
              <a:off x="2357422" y="4786322"/>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黄犬  </a:t>
              </a:r>
              <a:r>
                <a:rPr lang="zh-CN" altLang="en-US" sz="3200" dirty="0" smtClean="0">
                  <a:solidFill>
                    <a:srgbClr val="0070C0"/>
                  </a:solidFill>
                  <a:latin typeface="黑体" pitchFamily="49" charset="-122"/>
                  <a:ea typeface="黑体" pitchFamily="49" charset="-122"/>
                </a:rPr>
                <a:t>短</a:t>
              </a:r>
              <a:endParaRPr lang="zh-CN" altLang="en-US" sz="3200" dirty="0">
                <a:solidFill>
                  <a:srgbClr val="0070C0"/>
                </a:solidFill>
                <a:latin typeface="黑体" pitchFamily="49" charset="-122"/>
                <a:ea typeface="黑体" pitchFamily="49" charset="-122"/>
              </a:endParaRPr>
            </a:p>
          </p:txBody>
        </p:sp>
        <p:sp>
          <p:nvSpPr>
            <p:cNvPr id="8" name="TextBox 7"/>
            <p:cNvSpPr txBox="1"/>
            <p:nvPr/>
          </p:nvSpPr>
          <p:spPr>
            <a:xfrm>
              <a:off x="2357422" y="4130109"/>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鲈鱼  </a:t>
              </a:r>
              <a:r>
                <a:rPr lang="zh-CN" altLang="en-US" sz="3200" dirty="0" smtClean="0">
                  <a:solidFill>
                    <a:srgbClr val="0070C0"/>
                  </a:solidFill>
                  <a:latin typeface="黑体" pitchFamily="49" charset="-122"/>
                  <a:ea typeface="黑体" pitchFamily="49" charset="-122"/>
                </a:rPr>
                <a:t>浅</a:t>
              </a:r>
              <a:endParaRPr lang="zh-CN" altLang="en-US" sz="3200" dirty="0">
                <a:solidFill>
                  <a:srgbClr val="0070C0"/>
                </a:solidFill>
                <a:latin typeface="黑体" pitchFamily="49" charset="-122"/>
                <a:ea typeface="黑体" pitchFamily="49" charset="-122"/>
              </a:endParaRPr>
            </a:p>
          </p:txBody>
        </p:sp>
        <p:sp>
          <p:nvSpPr>
            <p:cNvPr id="9" name="TextBox 8"/>
            <p:cNvSpPr txBox="1"/>
            <p:nvPr/>
          </p:nvSpPr>
          <p:spPr>
            <a:xfrm>
              <a:off x="2357422" y="3415729"/>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稀饭  </a:t>
              </a:r>
              <a:r>
                <a:rPr lang="zh-CN" altLang="en-US" sz="3200" dirty="0" smtClean="0">
                  <a:solidFill>
                    <a:srgbClr val="0070C0"/>
                  </a:solidFill>
                  <a:latin typeface="黑体" pitchFamily="49" charset="-122"/>
                  <a:ea typeface="黑体" pitchFamily="49" charset="-122"/>
                </a:rPr>
                <a:t>薄</a:t>
              </a:r>
              <a:endParaRPr lang="zh-CN" altLang="en-US" sz="3200" dirty="0">
                <a:solidFill>
                  <a:srgbClr val="0070C0"/>
                </a:solidFill>
                <a:latin typeface="黑体" pitchFamily="49" charset="-122"/>
                <a:ea typeface="黑体" pitchFamily="49" charset="-122"/>
              </a:endParaRPr>
            </a:p>
          </p:txBody>
        </p:sp>
        <p:sp>
          <p:nvSpPr>
            <p:cNvPr id="10" name="TextBox 9"/>
            <p:cNvSpPr txBox="1"/>
            <p:nvPr/>
          </p:nvSpPr>
          <p:spPr>
            <a:xfrm>
              <a:off x="4786314" y="4844489"/>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骆驼  </a:t>
              </a:r>
              <a:r>
                <a:rPr lang="zh-CN" altLang="en-US" sz="3200" dirty="0" smtClean="0">
                  <a:solidFill>
                    <a:srgbClr val="0070C0"/>
                  </a:solidFill>
                  <a:latin typeface="黑体" pitchFamily="49" charset="-122"/>
                  <a:ea typeface="黑体" pitchFamily="49" charset="-122"/>
                </a:rPr>
                <a:t>久</a:t>
              </a:r>
              <a:endParaRPr lang="zh-CN" altLang="en-US" sz="3200" dirty="0">
                <a:solidFill>
                  <a:srgbClr val="0070C0"/>
                </a:solidFill>
                <a:latin typeface="黑体" pitchFamily="49" charset="-122"/>
                <a:ea typeface="黑体" pitchFamily="49" charset="-122"/>
              </a:endParaRPr>
            </a:p>
          </p:txBody>
        </p:sp>
        <p:sp>
          <p:nvSpPr>
            <p:cNvPr id="11" name="TextBox 10"/>
            <p:cNvSpPr txBox="1"/>
            <p:nvPr/>
          </p:nvSpPr>
          <p:spPr>
            <a:xfrm>
              <a:off x="4786314" y="4130109"/>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大蟹  </a:t>
              </a:r>
              <a:r>
                <a:rPr lang="zh-CN" altLang="en-US" sz="3200" dirty="0" smtClean="0">
                  <a:solidFill>
                    <a:srgbClr val="0070C0"/>
                  </a:solidFill>
                  <a:latin typeface="黑体" pitchFamily="49" charset="-122"/>
                  <a:ea typeface="黑体" pitchFamily="49" charset="-122"/>
                </a:rPr>
                <a:t>浓</a:t>
              </a:r>
              <a:endParaRPr lang="zh-CN" altLang="en-US" sz="3200" dirty="0">
                <a:solidFill>
                  <a:srgbClr val="0070C0"/>
                </a:solidFill>
                <a:latin typeface="黑体" pitchFamily="49" charset="-122"/>
                <a:ea typeface="黑体" pitchFamily="49" charset="-122"/>
              </a:endParaRPr>
            </a:p>
          </p:txBody>
        </p:sp>
        <p:sp>
          <p:nvSpPr>
            <p:cNvPr id="12" name="TextBox 11"/>
            <p:cNvSpPr txBox="1"/>
            <p:nvPr/>
          </p:nvSpPr>
          <p:spPr>
            <a:xfrm>
              <a:off x="4786314" y="3415729"/>
              <a:ext cx="1928826" cy="584775"/>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馍馍  </a:t>
              </a:r>
              <a:r>
                <a:rPr lang="zh-CN" altLang="en-US" sz="3200" dirty="0" smtClean="0">
                  <a:solidFill>
                    <a:srgbClr val="0070C0"/>
                  </a:solidFill>
                  <a:latin typeface="黑体" pitchFamily="49" charset="-122"/>
                  <a:ea typeface="黑体" pitchFamily="49" charset="-122"/>
                </a:rPr>
                <a:t>厚</a:t>
              </a:r>
              <a:endParaRPr lang="zh-CN" altLang="en-US" sz="3200" dirty="0">
                <a:solidFill>
                  <a:srgbClr val="0070C0"/>
                </a:solidFill>
                <a:latin typeface="黑体" pitchFamily="49" charset="-122"/>
                <a:ea typeface="黑体" pitchFamily="49" charset="-122"/>
              </a:endParaRPr>
            </a:p>
          </p:txBody>
        </p:sp>
        <p:grpSp>
          <p:nvGrpSpPr>
            <p:cNvPr id="18" name="组合 17"/>
            <p:cNvGrpSpPr/>
            <p:nvPr/>
          </p:nvGrpSpPr>
          <p:grpSpPr>
            <a:xfrm>
              <a:off x="1928793" y="2928934"/>
              <a:ext cx="428629" cy="2286016"/>
              <a:chOff x="1928793" y="2928934"/>
              <a:chExt cx="428629" cy="2286016"/>
            </a:xfrm>
          </p:grpSpPr>
          <p:cxnSp>
            <p:nvCxnSpPr>
              <p:cNvPr id="14" name="直接连接符 13"/>
              <p:cNvCxnSpPr/>
              <p:nvPr/>
            </p:nvCxnSpPr>
            <p:spPr>
              <a:xfrm rot="5400000">
                <a:off x="785785" y="4071942"/>
                <a:ext cx="228601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5" idx="1"/>
              </p:cNvCxnSpPr>
              <p:nvPr/>
            </p:nvCxnSpPr>
            <p:spPr>
              <a:xfrm>
                <a:off x="1928794" y="2928934"/>
                <a:ext cx="428628" cy="6636"/>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928794" y="5208314"/>
                <a:ext cx="428628" cy="6636"/>
              </a:xfrm>
              <a:prstGeom prst="line">
                <a:avLst/>
              </a:prstGeom>
              <a:ln w="44450"/>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a:off x="3571868" y="2643182"/>
            <a:ext cx="4965648" cy="3429024"/>
            <a:chOff x="3571868" y="2643182"/>
            <a:chExt cx="4965648" cy="3429024"/>
          </a:xfrm>
        </p:grpSpPr>
        <p:sp>
          <p:nvSpPr>
            <p:cNvPr id="20" name="TextBox 19"/>
            <p:cNvSpPr txBox="1"/>
            <p:nvPr/>
          </p:nvSpPr>
          <p:spPr>
            <a:xfrm>
              <a:off x="7429520" y="2643182"/>
              <a:ext cx="1107996" cy="3429024"/>
            </a:xfrm>
            <a:prstGeom prst="rect">
              <a:avLst/>
            </a:prstGeom>
            <a:noFill/>
          </p:spPr>
          <p:txBody>
            <a:bodyPr vert="eaVert" wrap="square" rtlCol="0">
              <a:spAutoFit/>
            </a:bodyPr>
            <a:lstStyle/>
            <a:p>
              <a:r>
                <a:rPr lang="zh-CN" altLang="en-US" sz="6000" dirty="0" smtClean="0">
                  <a:solidFill>
                    <a:srgbClr val="FF0000"/>
                  </a:solidFill>
                  <a:latin typeface="黑体" pitchFamily="49" charset="-122"/>
                  <a:ea typeface="黑体" pitchFamily="49" charset="-122"/>
                </a:rPr>
                <a:t>秋</a:t>
              </a:r>
              <a:r>
                <a:rPr lang="zh-CN" altLang="en-US" sz="6000" dirty="0" smtClean="0">
                  <a:solidFill>
                    <a:srgbClr val="0070C0"/>
                  </a:solidFill>
                  <a:latin typeface="黑体" pitchFamily="49" charset="-122"/>
                  <a:ea typeface="黑体" pitchFamily="49" charset="-122"/>
                </a:rPr>
                <a:t>味</a:t>
              </a:r>
              <a:r>
                <a:rPr lang="zh-CN" altLang="en-US" sz="6000" dirty="0" smtClean="0">
                  <a:solidFill>
                    <a:srgbClr val="FF0000"/>
                  </a:solidFill>
                  <a:latin typeface="黑体" pitchFamily="49" charset="-122"/>
                  <a:ea typeface="黑体" pitchFamily="49" charset="-122"/>
                </a:rPr>
                <a:t>不同</a:t>
              </a:r>
              <a:endParaRPr lang="zh-CN" altLang="en-US" sz="6000" dirty="0">
                <a:solidFill>
                  <a:srgbClr val="FF0000"/>
                </a:solidFill>
                <a:latin typeface="黑体" pitchFamily="49" charset="-122"/>
                <a:ea typeface="黑体" pitchFamily="49" charset="-122"/>
              </a:endParaRPr>
            </a:p>
          </p:txBody>
        </p:sp>
        <p:cxnSp>
          <p:nvCxnSpPr>
            <p:cNvPr id="22" name="直接连接符 21"/>
            <p:cNvCxnSpPr/>
            <p:nvPr/>
          </p:nvCxnSpPr>
          <p:spPr>
            <a:xfrm rot="5400000">
              <a:off x="2178827" y="4250537"/>
              <a:ext cx="27860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5322099" y="4250537"/>
              <a:ext cx="27860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607719" y="4250537"/>
              <a:ext cx="27860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2893207" y="4250537"/>
              <a:ext cx="27860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71868" y="2857496"/>
              <a:ext cx="714380"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571868" y="5643578"/>
              <a:ext cx="714380"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000760" y="5643578"/>
              <a:ext cx="714380"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00760" y="2857496"/>
              <a:ext cx="714380"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grpSp>
    </p:spTree>
    <p:controls>
      <p:control spid="4098" name="ShockwaveFlash1" r:id="rId2" imgW="863696" imgH="417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checkerboard(across)">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1538" y="928670"/>
            <a:ext cx="7786742" cy="954107"/>
          </a:xfrm>
          <a:prstGeom prst="rect">
            <a:avLst/>
          </a:prstGeom>
          <a:noFill/>
        </p:spPr>
        <p:txBody>
          <a:bodyPr wrap="square" rtlCol="0">
            <a:spAutoFit/>
          </a:bodyPr>
          <a:lstStyle/>
          <a:p>
            <a:r>
              <a:rPr lang="zh-CN" altLang="en-US" sz="2800" dirty="0" smtClean="0">
                <a:solidFill>
                  <a:srgbClr val="FF0000"/>
                </a:solidFill>
                <a:latin typeface="黑体" pitchFamily="49" charset="-122"/>
                <a:ea typeface="黑体" pitchFamily="49" charset="-122"/>
              </a:rPr>
              <a:t>齐读第</a:t>
            </a:r>
            <a:r>
              <a:rPr lang="en-US" altLang="zh-CN" sz="2800" dirty="0" smtClean="0">
                <a:solidFill>
                  <a:srgbClr val="FF0000"/>
                </a:solidFill>
                <a:latin typeface="黑体" pitchFamily="49" charset="-122"/>
                <a:ea typeface="黑体" pitchFamily="49" charset="-122"/>
              </a:rPr>
              <a:t>12</a:t>
            </a:r>
            <a:r>
              <a:rPr lang="zh-CN" altLang="en-US" sz="2800" dirty="0" smtClean="0">
                <a:solidFill>
                  <a:srgbClr val="FF0000"/>
                </a:solidFill>
                <a:latin typeface="黑体" pitchFamily="49" charset="-122"/>
                <a:ea typeface="黑体" pitchFamily="49" charset="-122"/>
              </a:rPr>
              <a:t>段，思考：这段议论的</a:t>
            </a:r>
            <a:r>
              <a:rPr lang="zh-CN" altLang="en-US" sz="2800" dirty="0" smtClean="0">
                <a:solidFill>
                  <a:srgbClr val="0070C0"/>
                </a:solidFill>
                <a:latin typeface="黑体" pitchFamily="49" charset="-122"/>
                <a:ea typeface="黑体" pitchFamily="49" charset="-122"/>
              </a:rPr>
              <a:t>中心句是哪句？</a:t>
            </a:r>
            <a:r>
              <a:rPr lang="zh-CN" altLang="en-US" sz="2800" dirty="0" smtClean="0">
                <a:solidFill>
                  <a:srgbClr val="FF0000"/>
                </a:solidFill>
                <a:latin typeface="黑体" pitchFamily="49" charset="-122"/>
                <a:ea typeface="黑体" pitchFamily="49" charset="-122"/>
              </a:rPr>
              <a:t>这段文字置于五幅秋景图之后，</a:t>
            </a:r>
            <a:r>
              <a:rPr lang="zh-CN" altLang="en-US" sz="2800" dirty="0" smtClean="0">
                <a:solidFill>
                  <a:srgbClr val="0070C0"/>
                </a:solidFill>
                <a:latin typeface="黑体" pitchFamily="49" charset="-122"/>
                <a:ea typeface="黑体" pitchFamily="49" charset="-122"/>
              </a:rPr>
              <a:t>有什么作用？</a:t>
            </a:r>
            <a:endParaRPr lang="zh-CN" altLang="en-US" sz="2800" dirty="0">
              <a:solidFill>
                <a:srgbClr val="0070C0"/>
              </a:solidFill>
              <a:latin typeface="黑体" pitchFamily="49" charset="-122"/>
              <a:ea typeface="黑体" pitchFamily="49" charset="-122"/>
            </a:endParaRPr>
          </a:p>
        </p:txBody>
      </p:sp>
      <p:sp>
        <p:nvSpPr>
          <p:cNvPr id="5" name="TextBox 4"/>
          <p:cNvSpPr txBox="1"/>
          <p:nvPr/>
        </p:nvSpPr>
        <p:spPr>
          <a:xfrm>
            <a:off x="1214414" y="1928802"/>
            <a:ext cx="7643866" cy="1569660"/>
          </a:xfrm>
          <a:prstGeom prst="rect">
            <a:avLst/>
          </a:prstGeom>
          <a:noFill/>
        </p:spPr>
        <p:txBody>
          <a:bodyPr wrap="square" rtlCol="0">
            <a:spAutoFit/>
          </a:bodyPr>
          <a:lstStyle/>
          <a:p>
            <a:r>
              <a:rPr lang="zh-CN" altLang="en-US" sz="3200" dirty="0" smtClean="0">
                <a:solidFill>
                  <a:srgbClr val="FF0000"/>
                </a:solidFill>
                <a:latin typeface="黑体" pitchFamily="49" charset="-122"/>
                <a:ea typeface="黑体" pitchFamily="49" charset="-122"/>
              </a:rPr>
              <a:t>中心句：</a:t>
            </a:r>
            <a:r>
              <a:rPr lang="zh-CN" altLang="en-US" sz="3200" dirty="0" smtClean="0">
                <a:solidFill>
                  <a:srgbClr val="0070C0"/>
                </a:solidFill>
                <a:latin typeface="黑体" pitchFamily="49" charset="-122"/>
                <a:ea typeface="黑体" pitchFamily="49" charset="-122"/>
              </a:rPr>
              <a:t>足见有感觉的动物，有情趣的人类，对于秋，总是一样的能特别引起深沉，幽远，严厉，萧索的感触来的。</a:t>
            </a:r>
            <a:endParaRPr lang="zh-CN" altLang="en-US" sz="3200" dirty="0">
              <a:solidFill>
                <a:srgbClr val="0070C0"/>
              </a:solidFill>
              <a:latin typeface="黑体" pitchFamily="49" charset="-122"/>
              <a:ea typeface="黑体" pitchFamily="49" charset="-122"/>
            </a:endParaRPr>
          </a:p>
        </p:txBody>
      </p:sp>
      <p:sp>
        <p:nvSpPr>
          <p:cNvPr id="6" name="TextBox 5"/>
          <p:cNvSpPr txBox="1"/>
          <p:nvPr/>
        </p:nvSpPr>
        <p:spPr>
          <a:xfrm>
            <a:off x="1214414" y="3500438"/>
            <a:ext cx="7715304" cy="2554545"/>
          </a:xfrm>
          <a:prstGeom prst="rect">
            <a:avLst/>
          </a:prstGeom>
          <a:noFill/>
        </p:spPr>
        <p:txBody>
          <a:bodyPr wrap="square" rtlCol="0">
            <a:spAutoFit/>
          </a:bodyPr>
          <a:lstStyle/>
          <a:p>
            <a:r>
              <a:rPr lang="zh-CN" altLang="en-US" sz="3200" dirty="0" smtClean="0">
                <a:solidFill>
                  <a:srgbClr val="0070C0"/>
                </a:solidFill>
                <a:latin typeface="黑体" pitchFamily="49" charset="-122"/>
                <a:ea typeface="黑体" pitchFamily="49" charset="-122"/>
              </a:rPr>
              <a:t>作用：</a:t>
            </a:r>
            <a:r>
              <a:rPr lang="zh-CN" altLang="en-US" sz="3200" dirty="0" smtClean="0">
                <a:solidFill>
                  <a:srgbClr val="FF0000"/>
                </a:solidFill>
                <a:latin typeface="黑体" pitchFamily="49" charset="-122"/>
                <a:ea typeface="黑体" pitchFamily="49" charset="-122"/>
              </a:rPr>
              <a:t>从上面的描写转到本段的议论，是从“形”到“神”的深化过程，给上文的描绘点晴。这段议论，在前面描绘的基础上，从理喻的角度，进一步颂秋，赞颂北国之秋。</a:t>
            </a:r>
            <a:endParaRPr lang="zh-CN" altLang="en-US" sz="3200" dirty="0">
              <a:solidFill>
                <a:srgbClr val="FF0000"/>
              </a:solidFill>
              <a:latin typeface="黑体" pitchFamily="49" charset="-122"/>
              <a:ea typeface="黑体" pitchFamily="49" charset="-122"/>
            </a:endParaRPr>
          </a:p>
        </p:txBody>
      </p:sp>
    </p:spTree>
    <p:controls>
      <p:control spid="19458" name="ShockwaveFlash1" r:id="rId2" imgW="863696" imgH="4176533"/>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57290" y="928670"/>
            <a:ext cx="7572428" cy="1077218"/>
          </a:xfrm>
          <a:prstGeom prst="rect">
            <a:avLst/>
          </a:prstGeom>
          <a:noFill/>
        </p:spPr>
        <p:txBody>
          <a:bodyPr wrap="square" rtlCol="0">
            <a:spAutoFit/>
          </a:bodyPr>
          <a:lstStyle/>
          <a:p>
            <a:r>
              <a:rPr lang="en-US" altLang="zh-CN" sz="3200" dirty="0" smtClean="0">
                <a:solidFill>
                  <a:srgbClr val="FF0000"/>
                </a:solidFill>
                <a:latin typeface="黑体" pitchFamily="49" charset="-122"/>
                <a:ea typeface="黑体" pitchFamily="49" charset="-122"/>
              </a:rPr>
              <a:t>1</a:t>
            </a:r>
            <a:r>
              <a:rPr lang="zh-CN" altLang="en-US" sz="3200" dirty="0" smtClean="0">
                <a:solidFill>
                  <a:srgbClr val="FF0000"/>
                </a:solidFill>
                <a:latin typeface="黑体" pitchFamily="49" charset="-122"/>
                <a:ea typeface="黑体" pitchFamily="49" charset="-122"/>
              </a:rPr>
              <a:t>、运用</a:t>
            </a:r>
            <a:r>
              <a:rPr lang="zh-CN" altLang="en-US" sz="3200" dirty="0" smtClean="0">
                <a:solidFill>
                  <a:srgbClr val="0070C0"/>
                </a:solidFill>
                <a:latin typeface="黑体" pitchFamily="49" charset="-122"/>
                <a:ea typeface="黑体" pitchFamily="49" charset="-122"/>
              </a:rPr>
              <a:t>排比、比喻</a:t>
            </a:r>
            <a:r>
              <a:rPr lang="zh-CN" altLang="en-US" sz="3200" dirty="0" smtClean="0">
                <a:solidFill>
                  <a:srgbClr val="FF0000"/>
                </a:solidFill>
                <a:latin typeface="黑体" pitchFamily="49" charset="-122"/>
                <a:ea typeface="黑体" pitchFamily="49" charset="-122"/>
              </a:rPr>
              <a:t>修辞，既渲染了气氛，又化抽象为具体。</a:t>
            </a:r>
            <a:endParaRPr lang="zh-CN" altLang="en-US" sz="3200" dirty="0">
              <a:solidFill>
                <a:srgbClr val="FF0000"/>
              </a:solidFill>
              <a:latin typeface="黑体" pitchFamily="49" charset="-122"/>
              <a:ea typeface="黑体" pitchFamily="49" charset="-122"/>
            </a:endParaRPr>
          </a:p>
        </p:txBody>
      </p:sp>
      <p:sp>
        <p:nvSpPr>
          <p:cNvPr id="5" name="TextBox 4"/>
          <p:cNvSpPr txBox="1"/>
          <p:nvPr/>
        </p:nvSpPr>
        <p:spPr>
          <a:xfrm>
            <a:off x="1357290" y="2071678"/>
            <a:ext cx="7500990" cy="3970318"/>
          </a:xfrm>
          <a:prstGeom prst="rect">
            <a:avLst/>
          </a:prstGeom>
          <a:noFill/>
        </p:spPr>
        <p:txBody>
          <a:bodyPr wrap="square" rtlCol="0">
            <a:spAutoFit/>
          </a:bodyPr>
          <a:lstStyle/>
          <a:p>
            <a:r>
              <a:rPr lang="zh-CN" altLang="en-US" sz="2800" dirty="0" smtClean="0">
                <a:solidFill>
                  <a:srgbClr val="0070C0"/>
                </a:solidFill>
                <a:latin typeface="黑体" pitchFamily="49" charset="-122"/>
                <a:ea typeface="黑体" pitchFamily="49" charset="-122"/>
              </a:rPr>
              <a:t>    </a:t>
            </a:r>
            <a:r>
              <a:rPr lang="zh-CN" altLang="en-US" sz="2800" dirty="0" smtClean="0">
                <a:solidFill>
                  <a:srgbClr val="FF0000"/>
                </a:solidFill>
                <a:latin typeface="黑体" pitchFamily="49" charset="-122"/>
                <a:ea typeface="黑体" pitchFamily="49" charset="-122"/>
              </a:rPr>
              <a:t>①</a:t>
            </a:r>
            <a:r>
              <a:rPr lang="zh-CN" altLang="en-US" sz="2800" dirty="0" smtClean="0">
                <a:solidFill>
                  <a:srgbClr val="0070C0"/>
                </a:solidFill>
                <a:latin typeface="黑体" pitchFamily="49" charset="-122"/>
                <a:ea typeface="黑体" pitchFamily="49" charset="-122"/>
              </a:rPr>
              <a:t>北国的秋，却特别地来得清，来得静，来得悲凉。</a:t>
            </a:r>
            <a:r>
              <a:rPr lang="zh-CN" altLang="zh-CN" sz="2800" dirty="0" smtClean="0">
                <a:solidFill>
                  <a:srgbClr val="FF0000"/>
                </a:solidFill>
                <a:latin typeface="黑体" pitchFamily="49" charset="-122"/>
                <a:ea typeface="黑体" pitchFamily="49" charset="-122"/>
              </a:rPr>
              <a:t>这三个短语</a:t>
            </a:r>
            <a:r>
              <a:rPr lang="zh-CN" altLang="en-US" sz="2800" dirty="0" smtClean="0">
                <a:solidFill>
                  <a:srgbClr val="FF0000"/>
                </a:solidFill>
                <a:latin typeface="黑体" pitchFamily="49" charset="-122"/>
                <a:ea typeface="黑体" pitchFamily="49" charset="-122"/>
              </a:rPr>
              <a:t>组成排比，</a:t>
            </a:r>
            <a:r>
              <a:rPr lang="zh-CN" altLang="zh-CN" sz="2800" dirty="0" smtClean="0">
                <a:solidFill>
                  <a:srgbClr val="FF0000"/>
                </a:solidFill>
                <a:latin typeface="黑体" pitchFamily="49" charset="-122"/>
                <a:ea typeface="黑体" pitchFamily="49" charset="-122"/>
              </a:rPr>
              <a:t>精要地概括了全文的意旨，既有顺畅的气势，又有抑扬顿挫的声韵之美。</a:t>
            </a:r>
            <a:endParaRPr lang="en-US" altLang="zh-CN" sz="2800" dirty="0" smtClean="0">
              <a:solidFill>
                <a:srgbClr val="FF0000"/>
              </a:solidFill>
              <a:latin typeface="黑体" pitchFamily="49" charset="-122"/>
              <a:ea typeface="黑体" pitchFamily="49" charset="-122"/>
            </a:endParaRPr>
          </a:p>
          <a:p>
            <a:r>
              <a:rPr lang="zh-CN" altLang="en-US" sz="2800" dirty="0" smtClean="0">
                <a:solidFill>
                  <a:srgbClr val="0070C0"/>
                </a:solidFill>
                <a:latin typeface="黑体" pitchFamily="49" charset="-122"/>
                <a:ea typeface="黑体" pitchFamily="49" charset="-122"/>
              </a:rPr>
              <a:t>    </a:t>
            </a:r>
            <a:r>
              <a:rPr lang="zh-CN" altLang="en-US" sz="2800" dirty="0" smtClean="0">
                <a:solidFill>
                  <a:srgbClr val="FF0000"/>
                </a:solidFill>
                <a:latin typeface="黑体" pitchFamily="49" charset="-122"/>
                <a:ea typeface="黑体" pitchFamily="49" charset="-122"/>
              </a:rPr>
              <a:t>②</a:t>
            </a:r>
            <a:r>
              <a:rPr lang="zh-CN" altLang="zh-CN" sz="2800" dirty="0" smtClean="0">
                <a:solidFill>
                  <a:srgbClr val="0070C0"/>
                </a:solidFill>
                <a:latin typeface="黑体" pitchFamily="49" charset="-122"/>
                <a:ea typeface="黑体" pitchFamily="49" charset="-122"/>
              </a:rPr>
              <a:t>“秋的味，秋的色，秋的意境和姿态，总看不饱，尝不透，赏玩不到十足。”</a:t>
            </a:r>
            <a:r>
              <a:rPr lang="zh-CN" altLang="zh-CN" sz="2800" dirty="0" smtClean="0">
                <a:solidFill>
                  <a:srgbClr val="FF0000"/>
                </a:solidFill>
                <a:latin typeface="黑体" pitchFamily="49" charset="-122"/>
                <a:ea typeface="黑体" pitchFamily="49" charset="-122"/>
              </a:rPr>
              <a:t>此句前后都采用排比的写法，从不同的方面说南方之秋无可欣赏之处，反衬北国之秋的美好。顿挫分明又气势连贯，表情达意非常充分。</a:t>
            </a:r>
            <a:endParaRPr lang="zh-CN" altLang="en-US" sz="2800" dirty="0">
              <a:solidFill>
                <a:srgbClr val="FF0000"/>
              </a:solidFill>
              <a:latin typeface="黑体" pitchFamily="49" charset="-122"/>
              <a:ea typeface="黑体" pitchFamily="49" charset="-122"/>
            </a:endParaRPr>
          </a:p>
        </p:txBody>
      </p:sp>
      <p:sp>
        <p:nvSpPr>
          <p:cNvPr id="6" name="TextBox 5"/>
          <p:cNvSpPr txBox="1"/>
          <p:nvPr/>
        </p:nvSpPr>
        <p:spPr>
          <a:xfrm>
            <a:off x="1357290" y="2143116"/>
            <a:ext cx="7429552" cy="3571900"/>
          </a:xfrm>
          <a:prstGeom prst="rect">
            <a:avLst/>
          </a:prstGeom>
          <a:noFill/>
        </p:spPr>
        <p:txBody>
          <a:bodyPr wrap="square" rtlCol="0">
            <a:spAutoFit/>
          </a:bodyPr>
          <a:lstStyle/>
          <a:p>
            <a:r>
              <a:rPr lang="en-US" altLang="zh-CN" sz="2800" dirty="0" smtClean="0">
                <a:latin typeface="黑体" pitchFamily="49" charset="-122"/>
                <a:ea typeface="黑体" pitchFamily="49" charset="-122"/>
              </a:rPr>
              <a:t>    </a:t>
            </a:r>
            <a:r>
              <a:rPr lang="zh-CN" altLang="zh-CN" sz="2800" dirty="0" smtClean="0">
                <a:solidFill>
                  <a:srgbClr val="0070C0"/>
                </a:solidFill>
                <a:latin typeface="黑体" pitchFamily="49" charset="-122"/>
                <a:ea typeface="黑体" pitchFamily="49" charset="-122"/>
              </a:rPr>
              <a:t>③</a:t>
            </a:r>
            <a:r>
              <a:rPr lang="zh-CN" altLang="zh-CN" sz="2800" dirty="0" smtClean="0">
                <a:solidFill>
                  <a:srgbClr val="FF0000"/>
                </a:solidFill>
                <a:latin typeface="黑体" pitchFamily="49" charset="-122"/>
                <a:ea typeface="黑体" pitchFamily="49" charset="-122"/>
              </a:rPr>
              <a:t>“总要想起陶然亭的芦花，钓鱼台的柳影，西山的虫唱，玉泉的夜月，潭柘寺的钟声。”</a:t>
            </a:r>
            <a:r>
              <a:rPr lang="zh-CN" altLang="zh-CN" sz="2800" dirty="0" smtClean="0">
                <a:solidFill>
                  <a:srgbClr val="0070C0"/>
                </a:solidFill>
                <a:latin typeface="黑体" pitchFamily="49" charset="-122"/>
                <a:ea typeface="黑体" pitchFamily="49" charset="-122"/>
              </a:rPr>
              <a:t>这</a:t>
            </a:r>
            <a:r>
              <a:rPr lang="zh-CN" altLang="en-US" sz="2800" dirty="0" smtClean="0">
                <a:solidFill>
                  <a:srgbClr val="0070C0"/>
                </a:solidFill>
                <a:latin typeface="黑体" pitchFamily="49" charset="-122"/>
                <a:ea typeface="黑体" pitchFamily="49" charset="-122"/>
              </a:rPr>
              <a:t>一排比</a:t>
            </a:r>
            <a:r>
              <a:rPr lang="zh-CN" altLang="zh-CN" sz="2800" dirty="0" smtClean="0">
                <a:solidFill>
                  <a:srgbClr val="0070C0"/>
                </a:solidFill>
                <a:latin typeface="黑体" pitchFamily="49" charset="-122"/>
                <a:ea typeface="黑体" pitchFamily="49" charset="-122"/>
              </a:rPr>
              <a:t>，每个短语就是一幅画面，展现出生动的美景，作者神往之情溢于言表。</a:t>
            </a:r>
          </a:p>
          <a:p>
            <a:r>
              <a:rPr lang="en-US" altLang="zh-CN" sz="2800" dirty="0" smtClean="0">
                <a:solidFill>
                  <a:srgbClr val="FF0000"/>
                </a:solidFill>
                <a:latin typeface="黑体" pitchFamily="49" charset="-122"/>
                <a:ea typeface="黑体" pitchFamily="49" charset="-122"/>
              </a:rPr>
              <a:t>    </a:t>
            </a:r>
            <a:r>
              <a:rPr lang="zh-CN" altLang="zh-CN" sz="2800" dirty="0" smtClean="0">
                <a:solidFill>
                  <a:srgbClr val="0070C0"/>
                </a:solidFill>
                <a:latin typeface="黑体" pitchFamily="49" charset="-122"/>
                <a:ea typeface="黑体" pitchFamily="49" charset="-122"/>
              </a:rPr>
              <a:t>④</a:t>
            </a:r>
            <a:r>
              <a:rPr lang="zh-CN" altLang="zh-CN" sz="2800" dirty="0" smtClean="0">
                <a:solidFill>
                  <a:srgbClr val="FF0000"/>
                </a:solidFill>
                <a:latin typeface="黑体" pitchFamily="49" charset="-122"/>
                <a:ea typeface="黑体" pitchFamily="49" charset="-122"/>
              </a:rPr>
              <a:t>“北方的秋雨，也似乎比南方下得奇，下得有味，下得更像样。”</a:t>
            </a:r>
            <a:r>
              <a:rPr lang="zh-CN" altLang="zh-CN" sz="2800" dirty="0" smtClean="0">
                <a:solidFill>
                  <a:srgbClr val="0070C0"/>
                </a:solidFill>
                <a:latin typeface="黑体" pitchFamily="49" charset="-122"/>
                <a:ea typeface="黑体" pitchFamily="49" charset="-122"/>
              </a:rPr>
              <a:t>这是由三个短句组成的排比句，既具有口语的生动性，又兼有排比的语势连贯性，充分地表达了赞美之情。</a:t>
            </a:r>
            <a:r>
              <a:rPr lang="en-US" altLang="zh-CN" sz="2800" dirty="0" smtClean="0">
                <a:solidFill>
                  <a:srgbClr val="FF0000"/>
                </a:solidFill>
                <a:latin typeface="黑体" pitchFamily="49" charset="-122"/>
                <a:ea typeface="黑体" pitchFamily="49" charset="-122"/>
              </a:rPr>
              <a:t>    </a:t>
            </a:r>
            <a:endParaRPr lang="zh-CN" altLang="en-US" sz="2800" dirty="0">
              <a:solidFill>
                <a:srgbClr val="0070C0"/>
              </a:solidFill>
              <a:latin typeface="黑体" pitchFamily="49" charset="-122"/>
              <a:ea typeface="黑体" pitchFamily="49" charset="-122"/>
            </a:endParaRPr>
          </a:p>
        </p:txBody>
      </p:sp>
      <p:sp>
        <p:nvSpPr>
          <p:cNvPr id="7" name="TextBox 6"/>
          <p:cNvSpPr txBox="1"/>
          <p:nvPr/>
        </p:nvSpPr>
        <p:spPr>
          <a:xfrm>
            <a:off x="1357290" y="2357430"/>
            <a:ext cx="7429552" cy="3539430"/>
          </a:xfrm>
          <a:prstGeom prst="rect">
            <a:avLst/>
          </a:prstGeom>
          <a:noFill/>
        </p:spPr>
        <p:txBody>
          <a:bodyPr wrap="square" rtlCol="0">
            <a:spAutoFit/>
          </a:bodyPr>
          <a:lstStyle/>
          <a:p>
            <a:r>
              <a:rPr lang="en-US" altLang="zh-CN" sz="2800" dirty="0" smtClean="0">
                <a:solidFill>
                  <a:srgbClr val="0070C0"/>
                </a:solidFill>
                <a:latin typeface="黑体" pitchFamily="49" charset="-122"/>
                <a:ea typeface="黑体" pitchFamily="49" charset="-122"/>
              </a:rPr>
              <a:t>    </a:t>
            </a:r>
            <a:r>
              <a:rPr lang="zh-CN" altLang="zh-CN" sz="3200" dirty="0" smtClean="0">
                <a:solidFill>
                  <a:srgbClr val="0070C0"/>
                </a:solidFill>
                <a:latin typeface="黑体" pitchFamily="49" charset="-122"/>
                <a:ea typeface="黑体" pitchFamily="49" charset="-122"/>
              </a:rPr>
              <a:t>⑤</a:t>
            </a:r>
            <a:r>
              <a:rPr lang="zh-CN" altLang="zh-CN" sz="3200" dirty="0" smtClean="0">
                <a:solidFill>
                  <a:srgbClr val="FF0000"/>
                </a:solidFill>
                <a:latin typeface="黑体" pitchFamily="49" charset="-122"/>
                <a:ea typeface="黑体" pitchFamily="49" charset="-122"/>
              </a:rPr>
              <a:t>“正像是黄酒之与白干，稀饭之与馍馍，鲈鱼之与大蟹，黄犬之与骆驼。”</a:t>
            </a:r>
            <a:r>
              <a:rPr lang="zh-CN" altLang="zh-CN" sz="3200" dirty="0" smtClean="0">
                <a:solidFill>
                  <a:srgbClr val="0070C0"/>
                </a:solidFill>
                <a:latin typeface="黑体" pitchFamily="49" charset="-122"/>
                <a:ea typeface="黑体" pitchFamily="49" charset="-122"/>
              </a:rPr>
              <a:t>这是</a:t>
            </a:r>
            <a:r>
              <a:rPr lang="zh-CN" altLang="en-US" sz="3200" dirty="0" smtClean="0">
                <a:solidFill>
                  <a:srgbClr val="0070C0"/>
                </a:solidFill>
                <a:latin typeface="黑体" pitchFamily="49" charset="-122"/>
                <a:ea typeface="黑体" pitchFamily="49" charset="-122"/>
              </a:rPr>
              <a:t>排比兼</a:t>
            </a:r>
            <a:r>
              <a:rPr lang="zh-CN" altLang="zh-CN" sz="3200" dirty="0" smtClean="0">
                <a:solidFill>
                  <a:srgbClr val="0070C0"/>
                </a:solidFill>
                <a:latin typeface="黑体" pitchFamily="49" charset="-122"/>
                <a:ea typeface="黑体" pitchFamily="49" charset="-122"/>
              </a:rPr>
              <a:t>比喻，</a:t>
            </a:r>
            <a:r>
              <a:rPr lang="zh-CN" altLang="en-US" sz="3200" dirty="0" smtClean="0">
                <a:solidFill>
                  <a:srgbClr val="0070C0"/>
                </a:solidFill>
                <a:latin typeface="黑体" pitchFamily="49" charset="-122"/>
                <a:ea typeface="黑体" pitchFamily="49" charset="-122"/>
              </a:rPr>
              <a:t>既强化了北国秋远胜南国秋的情绪，又将</a:t>
            </a:r>
            <a:r>
              <a:rPr lang="zh-CN" altLang="zh-CN" sz="3200" dirty="0" smtClean="0">
                <a:solidFill>
                  <a:srgbClr val="0070C0"/>
                </a:solidFill>
                <a:latin typeface="黑体" pitchFamily="49" charset="-122"/>
                <a:ea typeface="黑体" pitchFamily="49" charset="-122"/>
              </a:rPr>
              <a:t>抽象的事理</a:t>
            </a:r>
            <a:r>
              <a:rPr lang="zh-CN" altLang="en-US" sz="3200" dirty="0" smtClean="0">
                <a:solidFill>
                  <a:srgbClr val="0070C0"/>
                </a:solidFill>
                <a:latin typeface="黑体" pitchFamily="49" charset="-122"/>
                <a:ea typeface="黑体" pitchFamily="49" charset="-122"/>
              </a:rPr>
              <a:t>形象化</a:t>
            </a:r>
            <a:r>
              <a:rPr lang="zh-CN" altLang="zh-CN" sz="3200" dirty="0" smtClean="0">
                <a:solidFill>
                  <a:srgbClr val="0070C0"/>
                </a:solidFill>
                <a:latin typeface="黑体" pitchFamily="49" charset="-122"/>
                <a:ea typeface="黑体" pitchFamily="49" charset="-122"/>
              </a:rPr>
              <a:t>，</a:t>
            </a:r>
            <a:r>
              <a:rPr lang="zh-CN" altLang="en-US" sz="3200" dirty="0" smtClean="0">
                <a:solidFill>
                  <a:srgbClr val="0070C0"/>
                </a:solidFill>
                <a:latin typeface="黑体" pitchFamily="49" charset="-122"/>
                <a:ea typeface="黑体" pitchFamily="49" charset="-122"/>
              </a:rPr>
              <a:t>突出北国之秋浓烈、淳厚、回味永久的特点，更能引起人们深思的神韵，</a:t>
            </a:r>
            <a:r>
              <a:rPr lang="zh-CN" altLang="zh-CN" sz="3200" dirty="0" smtClean="0">
                <a:solidFill>
                  <a:srgbClr val="0070C0"/>
                </a:solidFill>
                <a:latin typeface="黑体" pitchFamily="49" charset="-122"/>
                <a:ea typeface="黑体" pitchFamily="49" charset="-122"/>
              </a:rPr>
              <a:t>使表达生动形象，饶有趣味。</a:t>
            </a:r>
            <a:endParaRPr lang="zh-CN" altLang="en-US" sz="3200" dirty="0">
              <a:solidFill>
                <a:srgbClr val="0070C0"/>
              </a:solidFill>
              <a:latin typeface="黑体" pitchFamily="49" charset="-122"/>
              <a:ea typeface="黑体" pitchFamily="49" charset="-122"/>
            </a:endParaRPr>
          </a:p>
        </p:txBody>
      </p:sp>
    </p:spTree>
    <p:controls>
      <p:control spid="20482" name="ShockwaveFlash1" r:id="rId2" imgW="971686" imgH="5040762"/>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2000"/>
                                        <p:tgtEl>
                                          <p:spTgt spid="6"/>
                                        </p:tgtEl>
                                      </p:cBhvr>
                                    </p:animEffect>
                                    <p:set>
                                      <p:cBhvr>
                                        <p:cTn id="23" dur="1" fill="hold">
                                          <p:stCondLst>
                                            <p:cond delay="19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4414" y="785794"/>
            <a:ext cx="7786742" cy="1077218"/>
          </a:xfrm>
          <a:prstGeom prst="rect">
            <a:avLst/>
          </a:prstGeom>
          <a:noFill/>
        </p:spPr>
        <p:txBody>
          <a:bodyPr wrap="square" rtlCol="0">
            <a:spAutoFit/>
          </a:bodyPr>
          <a:lstStyle/>
          <a:p>
            <a:r>
              <a:rPr lang="en-US" altLang="zh-CN" sz="3200" dirty="0" smtClean="0">
                <a:solidFill>
                  <a:srgbClr val="FF0000"/>
                </a:solidFill>
                <a:latin typeface="黑体" pitchFamily="49" charset="-122"/>
                <a:ea typeface="黑体" pitchFamily="49" charset="-122"/>
              </a:rPr>
              <a:t>2</a:t>
            </a:r>
            <a:r>
              <a:rPr lang="zh-CN" altLang="en-US" sz="3200" dirty="0" smtClean="0">
                <a:solidFill>
                  <a:srgbClr val="FF0000"/>
                </a:solidFill>
                <a:latin typeface="黑体" pitchFamily="49" charset="-122"/>
                <a:ea typeface="黑体" pitchFamily="49" charset="-122"/>
              </a:rPr>
              <a:t>、运用对比烘托（衬托）手法，处处突出北国之秋味的浓烈，让人产生向往之情。</a:t>
            </a:r>
            <a:endParaRPr lang="zh-CN" altLang="en-US" sz="3200" dirty="0">
              <a:solidFill>
                <a:srgbClr val="FF0000"/>
              </a:solidFill>
              <a:latin typeface="黑体" pitchFamily="49" charset="-122"/>
              <a:ea typeface="黑体" pitchFamily="49" charset="-122"/>
            </a:endParaRPr>
          </a:p>
        </p:txBody>
      </p:sp>
      <p:sp>
        <p:nvSpPr>
          <p:cNvPr id="5" name="TextBox 4"/>
          <p:cNvSpPr txBox="1"/>
          <p:nvPr/>
        </p:nvSpPr>
        <p:spPr>
          <a:xfrm>
            <a:off x="1285852" y="1785926"/>
            <a:ext cx="7643866" cy="4401205"/>
          </a:xfrm>
          <a:prstGeom prst="rect">
            <a:avLst/>
          </a:prstGeom>
          <a:noFill/>
        </p:spPr>
        <p:txBody>
          <a:bodyPr wrap="square" rtlCol="0">
            <a:spAutoFit/>
          </a:bodyPr>
          <a:lstStyle/>
          <a:p>
            <a:r>
              <a:rPr lang="zh-CN" altLang="en-US" sz="2800" dirty="0" smtClean="0">
                <a:solidFill>
                  <a:srgbClr val="0070C0"/>
                </a:solidFill>
                <a:latin typeface="黑体" pitchFamily="49" charset="-122"/>
                <a:ea typeface="黑体" pitchFamily="49" charset="-122"/>
              </a:rPr>
              <a:t>    </a:t>
            </a:r>
            <a:r>
              <a:rPr lang="zh-CN" altLang="en-US" sz="2800" dirty="0" smtClean="0">
                <a:solidFill>
                  <a:srgbClr val="FF0000"/>
                </a:solidFill>
                <a:latin typeface="黑体" pitchFamily="49" charset="-122"/>
                <a:ea typeface="黑体" pitchFamily="49" charset="-122"/>
              </a:rPr>
              <a:t>①</a:t>
            </a:r>
            <a:r>
              <a:rPr lang="zh-CN" altLang="en-US" sz="2800" dirty="0" smtClean="0">
                <a:solidFill>
                  <a:srgbClr val="0070C0"/>
                </a:solidFill>
                <a:latin typeface="黑体" pitchFamily="49" charset="-122"/>
                <a:ea typeface="黑体" pitchFamily="49" charset="-122"/>
              </a:rPr>
              <a:t>抑南扬北，映衬出故都之秋的浓烈与特色。欲说北国之秋，先道江南之秋。开头两段，既是对比也是衬托。</a:t>
            </a:r>
            <a:endParaRPr lang="en-US" altLang="zh-CN" sz="2800" dirty="0" smtClean="0">
              <a:solidFill>
                <a:srgbClr val="0070C0"/>
              </a:solidFill>
              <a:latin typeface="黑体" pitchFamily="49" charset="-122"/>
              <a:ea typeface="黑体" pitchFamily="49" charset="-122"/>
            </a:endParaRPr>
          </a:p>
          <a:p>
            <a:r>
              <a:rPr lang="zh-CN" altLang="en-US" sz="2800" dirty="0" smtClean="0">
                <a:solidFill>
                  <a:srgbClr val="0070C0"/>
                </a:solidFill>
                <a:latin typeface="黑体" pitchFamily="49" charset="-122"/>
                <a:ea typeface="黑体" pitchFamily="49" charset="-122"/>
              </a:rPr>
              <a:t>    </a:t>
            </a:r>
            <a:r>
              <a:rPr lang="zh-CN" altLang="en-US" sz="2800" dirty="0" smtClean="0">
                <a:solidFill>
                  <a:srgbClr val="FF0000"/>
                </a:solidFill>
                <a:latin typeface="黑体" pitchFamily="49" charset="-122"/>
                <a:ea typeface="黑体" pitchFamily="49" charset="-122"/>
              </a:rPr>
              <a:t>②</a:t>
            </a:r>
            <a:r>
              <a:rPr lang="zh-CN" altLang="en-US" sz="2800" dirty="0" smtClean="0">
                <a:solidFill>
                  <a:srgbClr val="0070C0"/>
                </a:solidFill>
                <a:latin typeface="黑体" pitchFamily="49" charset="-122"/>
                <a:ea typeface="黑体" pitchFamily="49" charset="-122"/>
              </a:rPr>
              <a:t>第</a:t>
            </a:r>
            <a:r>
              <a:rPr lang="en-US" altLang="zh-CN" sz="2800" dirty="0" smtClean="0">
                <a:solidFill>
                  <a:srgbClr val="0070C0"/>
                </a:solidFill>
                <a:latin typeface="黑体" pitchFamily="49" charset="-122"/>
                <a:ea typeface="黑体" pitchFamily="49" charset="-122"/>
              </a:rPr>
              <a:t>12</a:t>
            </a:r>
            <a:r>
              <a:rPr lang="zh-CN" altLang="en-US" sz="2800" dirty="0" smtClean="0">
                <a:solidFill>
                  <a:srgbClr val="0070C0"/>
                </a:solidFill>
                <a:latin typeface="黑体" pitchFamily="49" charset="-122"/>
                <a:ea typeface="黑体" pitchFamily="49" charset="-122"/>
              </a:rPr>
              <a:t>段从中外文人对秋的歌颂与悲啼的对比中，最后发出感慨：“中国秋的深味，非要在北方，才感受得到底。”赞颂了北国之秋。</a:t>
            </a:r>
            <a:endParaRPr lang="en-US" altLang="zh-CN" sz="2800" dirty="0" smtClean="0">
              <a:solidFill>
                <a:srgbClr val="0070C0"/>
              </a:solidFill>
              <a:latin typeface="黑体" pitchFamily="49" charset="-122"/>
              <a:ea typeface="黑体" pitchFamily="49" charset="-122"/>
            </a:endParaRPr>
          </a:p>
          <a:p>
            <a:r>
              <a:rPr lang="zh-CN" altLang="en-US" sz="2800" dirty="0" smtClean="0">
                <a:solidFill>
                  <a:srgbClr val="0070C0"/>
                </a:solidFill>
                <a:latin typeface="黑体" pitchFamily="49" charset="-122"/>
                <a:ea typeface="黑体" pitchFamily="49" charset="-122"/>
              </a:rPr>
              <a:t>    </a:t>
            </a:r>
            <a:r>
              <a:rPr lang="zh-CN" altLang="en-US" sz="2800" dirty="0" smtClean="0">
                <a:solidFill>
                  <a:srgbClr val="FF0000"/>
                </a:solidFill>
                <a:latin typeface="黑体" pitchFamily="49" charset="-122"/>
                <a:ea typeface="黑体" pitchFamily="49" charset="-122"/>
              </a:rPr>
              <a:t>③</a:t>
            </a:r>
            <a:r>
              <a:rPr lang="zh-CN" altLang="en-US" sz="2800" dirty="0" smtClean="0">
                <a:solidFill>
                  <a:srgbClr val="0070C0"/>
                </a:solidFill>
                <a:latin typeface="黑体" pitchFamily="49" charset="-122"/>
                <a:ea typeface="黑体" pitchFamily="49" charset="-122"/>
              </a:rPr>
              <a:t>最后，作者连用四组比喻性的对比，以虚衬实，强化了对北国故都之秋的赞美：“比起北国的秋来，正像是黄酒之于白干，稀饭之于馍馍，鲈鱼之于大蟹，黄犬之于骆驼。”</a:t>
            </a:r>
            <a:endParaRPr lang="zh-CN" altLang="en-US" sz="2800" dirty="0">
              <a:solidFill>
                <a:srgbClr val="0070C0"/>
              </a:solidFill>
              <a:latin typeface="黑体" pitchFamily="49" charset="-122"/>
              <a:ea typeface="黑体" pitchFamily="49" charset="-122"/>
            </a:endParaRPr>
          </a:p>
        </p:txBody>
      </p:sp>
      <p:sp>
        <p:nvSpPr>
          <p:cNvPr id="6" name="TextBox 5"/>
          <p:cNvSpPr txBox="1"/>
          <p:nvPr/>
        </p:nvSpPr>
        <p:spPr>
          <a:xfrm>
            <a:off x="1071538" y="1813877"/>
            <a:ext cx="8001056" cy="4401205"/>
          </a:xfrm>
          <a:prstGeom prst="rect">
            <a:avLst/>
          </a:prstGeom>
          <a:noFill/>
        </p:spPr>
        <p:txBody>
          <a:bodyPr wrap="square" rtlCol="0">
            <a:spAutoFit/>
          </a:bodyPr>
          <a:lstStyle/>
          <a:p>
            <a:r>
              <a:rPr lang="zh-CN" altLang="en-US" sz="2800" dirty="0" smtClean="0">
                <a:solidFill>
                  <a:srgbClr val="0070C0"/>
                </a:solidFill>
                <a:latin typeface="黑体" pitchFamily="49" charset="-122"/>
                <a:ea typeface="黑体" pitchFamily="49" charset="-122"/>
              </a:rPr>
              <a:t>    ④</a:t>
            </a:r>
            <a:r>
              <a:rPr lang="zh-CN" altLang="en-US" sz="2800" dirty="0" smtClean="0">
                <a:solidFill>
                  <a:srgbClr val="FF0000"/>
                </a:solidFill>
                <a:latin typeface="黑体" pitchFamily="49" charset="-122"/>
                <a:ea typeface="黑体" pitchFamily="49" charset="-122"/>
              </a:rPr>
              <a:t>第三段中“在皇城人海之中，租人家一椽破屋来住着，早晨起来，泡一碗浓茶，向院子一坐，你也能看得到很高很高的碧绿的天色，听得到青天下驯鸽的飞声”，这是以动衬静。诸如此类，文中还有很多。</a:t>
            </a:r>
            <a:endParaRPr lang="en-US" altLang="zh-CN" sz="2800" dirty="0" smtClean="0">
              <a:solidFill>
                <a:srgbClr val="FF0000"/>
              </a:solidFill>
              <a:latin typeface="黑体" pitchFamily="49" charset="-122"/>
              <a:ea typeface="黑体" pitchFamily="49" charset="-122"/>
            </a:endParaRPr>
          </a:p>
          <a:p>
            <a:r>
              <a:rPr lang="zh-CN" altLang="en-US" sz="2800" dirty="0" smtClean="0">
                <a:solidFill>
                  <a:srgbClr val="FF0000"/>
                </a:solidFill>
                <a:latin typeface="黑体" pitchFamily="49" charset="-122"/>
                <a:ea typeface="黑体" pitchFamily="49" charset="-122"/>
              </a:rPr>
              <a:t>    如第</a:t>
            </a:r>
            <a:r>
              <a:rPr lang="en-US" altLang="zh-CN" sz="2800" dirty="0" smtClean="0">
                <a:solidFill>
                  <a:srgbClr val="FF0000"/>
                </a:solidFill>
                <a:latin typeface="黑体" pitchFamily="49" charset="-122"/>
                <a:ea typeface="黑体" pitchFamily="49" charset="-122"/>
              </a:rPr>
              <a:t>2</a:t>
            </a:r>
            <a:r>
              <a:rPr lang="zh-CN" altLang="en-US" sz="2800" dirty="0" smtClean="0">
                <a:solidFill>
                  <a:srgbClr val="FF0000"/>
                </a:solidFill>
                <a:latin typeface="黑体" pitchFamily="49" charset="-122"/>
                <a:ea typeface="黑体" pitchFamily="49" charset="-122"/>
              </a:rPr>
              <a:t>、</a:t>
            </a:r>
            <a:r>
              <a:rPr lang="en-US" altLang="zh-CN" sz="2800" dirty="0" smtClean="0">
                <a:solidFill>
                  <a:srgbClr val="FF0000"/>
                </a:solidFill>
                <a:latin typeface="黑体" pitchFamily="49" charset="-122"/>
                <a:ea typeface="黑体" pitchFamily="49" charset="-122"/>
              </a:rPr>
              <a:t>5</a:t>
            </a:r>
            <a:r>
              <a:rPr lang="zh-CN" altLang="en-US" sz="2800" dirty="0" smtClean="0">
                <a:solidFill>
                  <a:srgbClr val="FF0000"/>
                </a:solidFill>
                <a:latin typeface="黑体" pitchFamily="49" charset="-122"/>
                <a:ea typeface="黑体" pitchFamily="49" charset="-122"/>
              </a:rPr>
              <a:t>、</a:t>
            </a:r>
            <a:r>
              <a:rPr lang="en-US" altLang="zh-CN" sz="2800" dirty="0" smtClean="0">
                <a:solidFill>
                  <a:srgbClr val="FF0000"/>
                </a:solidFill>
                <a:latin typeface="黑体" pitchFamily="49" charset="-122"/>
                <a:ea typeface="黑体" pitchFamily="49" charset="-122"/>
              </a:rPr>
              <a:t>6</a:t>
            </a:r>
            <a:r>
              <a:rPr lang="zh-CN" altLang="en-US" sz="2800" dirty="0" smtClean="0">
                <a:solidFill>
                  <a:srgbClr val="FF0000"/>
                </a:solidFill>
                <a:latin typeface="黑体" pitchFamily="49" charset="-122"/>
                <a:ea typeface="黑体" pitchFamily="49" charset="-122"/>
              </a:rPr>
              <a:t>、</a:t>
            </a:r>
            <a:r>
              <a:rPr lang="en-US" altLang="zh-CN" sz="2800" dirty="0" smtClean="0">
                <a:solidFill>
                  <a:srgbClr val="FF0000"/>
                </a:solidFill>
                <a:latin typeface="黑体" pitchFamily="49" charset="-122"/>
                <a:ea typeface="黑体" pitchFamily="49" charset="-122"/>
              </a:rPr>
              <a:t>13</a:t>
            </a:r>
            <a:r>
              <a:rPr lang="zh-CN" altLang="en-US" sz="2800" dirty="0" smtClean="0">
                <a:solidFill>
                  <a:srgbClr val="FF0000"/>
                </a:solidFill>
                <a:latin typeface="黑体" pitchFamily="49" charset="-122"/>
                <a:ea typeface="黑体" pitchFamily="49" charset="-122"/>
              </a:rPr>
              <a:t>段，通过“但”“或”“可是”“并且”等关联词，“也”“更”“都”等副词，将南北的秋意、秋色、秋叶进行对比，或以正衬反，或以反显正，或肯定中见否定，或否定中加强肯定，更强化了对北国秋味的喜爱之情。</a:t>
            </a:r>
            <a:endParaRPr lang="zh-CN" altLang="en-US" sz="2800" dirty="0">
              <a:solidFill>
                <a:srgbClr val="FF0000"/>
              </a:solidFill>
              <a:latin typeface="黑体" pitchFamily="49" charset="-122"/>
              <a:ea typeface="黑体" pitchFamily="49" charset="-122"/>
            </a:endParaRPr>
          </a:p>
        </p:txBody>
      </p:sp>
    </p:spTree>
    <p:controls>
      <p:control spid="21506" name="ShockwaveFlash1" r:id="rId2" imgW="971686" imgH="4247619"/>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1848</Words>
  <Application>Microsoft Office PowerPoint</Application>
  <PresentationFormat>全屏显示(4:3)</PresentationFormat>
  <Paragraphs>76</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微软用户</cp:lastModifiedBy>
  <cp:revision>32</cp:revision>
  <dcterms:created xsi:type="dcterms:W3CDTF">2014-11-08T04:06:20Z</dcterms:created>
  <dcterms:modified xsi:type="dcterms:W3CDTF">2014-11-24T03:03:03Z</dcterms:modified>
</cp:coreProperties>
</file>