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64.xml" ContentType="application/vnd.openxmlformats-officedocument.presentationml.tags+xml"/>
  <Override PartName="/ppt/notesSlides/notesSlide6.xml" ContentType="application/vnd.openxmlformats-officedocument.presentationml.notesSlide+xml"/>
  <Override PartName="/ppt/tags/tag65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sldIdLst>
    <p:sldId id="558" r:id="rId2"/>
    <p:sldId id="413" r:id="rId3"/>
    <p:sldId id="508" r:id="rId4"/>
    <p:sldId id="620" r:id="rId5"/>
    <p:sldId id="584" r:id="rId6"/>
    <p:sldId id="429" r:id="rId7"/>
    <p:sldId id="509" r:id="rId8"/>
    <p:sldId id="435" r:id="rId9"/>
    <p:sldId id="621" r:id="rId10"/>
    <p:sldId id="622" r:id="rId11"/>
    <p:sldId id="623" r:id="rId12"/>
    <p:sldId id="420" r:id="rId13"/>
    <p:sldId id="625" r:id="rId14"/>
    <p:sldId id="626" r:id="rId15"/>
    <p:sldId id="640" r:id="rId16"/>
    <p:sldId id="641" r:id="rId17"/>
    <p:sldId id="651" r:id="rId18"/>
    <p:sldId id="652" r:id="rId19"/>
    <p:sldId id="654" r:id="rId20"/>
    <p:sldId id="655" r:id="rId21"/>
    <p:sldId id="656" r:id="rId22"/>
    <p:sldId id="657" r:id="rId23"/>
    <p:sldId id="658" r:id="rId24"/>
    <p:sldId id="659" r:id="rId25"/>
    <p:sldId id="660" r:id="rId26"/>
    <p:sldId id="661" r:id="rId27"/>
    <p:sldId id="510" r:id="rId28"/>
    <p:sldId id="443" r:id="rId29"/>
    <p:sldId id="627" r:id="rId30"/>
    <p:sldId id="511" r:id="rId31"/>
    <p:sldId id="460" r:id="rId32"/>
    <p:sldId id="466" r:id="rId33"/>
    <p:sldId id="498" r:id="rId34"/>
    <p:sldId id="628" r:id="rId35"/>
  </p:sldIdLst>
  <p:sldSz cx="12192000" cy="6858000"/>
  <p:notesSz cx="6858000" cy="9144000"/>
  <p:custDataLst>
    <p:tags r:id="rId3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4BDB5E96-03B0-451C-A980-8348B389C37F}">
          <p14:sldIdLst>
            <p14:sldId id="558"/>
            <p14:sldId id="413"/>
            <p14:sldId id="508"/>
            <p14:sldId id="620"/>
            <p14:sldId id="584"/>
          </p14:sldIdLst>
        </p14:section>
        <p14:section name="无标题节" id="{CDE62720-06D7-49A8-AA9F-A161A13566E7}">
          <p14:sldIdLst>
            <p14:sldId id="429"/>
            <p14:sldId id="509"/>
            <p14:sldId id="435"/>
            <p14:sldId id="621"/>
            <p14:sldId id="622"/>
            <p14:sldId id="623"/>
            <p14:sldId id="420"/>
            <p14:sldId id="625"/>
            <p14:sldId id="626"/>
            <p14:sldId id="640"/>
            <p14:sldId id="641"/>
            <p14:sldId id="651"/>
            <p14:sldId id="652"/>
            <p14:sldId id="654"/>
            <p14:sldId id="655"/>
            <p14:sldId id="656"/>
            <p14:sldId id="657"/>
            <p14:sldId id="658"/>
            <p14:sldId id="659"/>
            <p14:sldId id="660"/>
            <p14:sldId id="661"/>
            <p14:sldId id="510"/>
            <p14:sldId id="443"/>
            <p14:sldId id="627"/>
            <p14:sldId id="511"/>
            <p14:sldId id="460"/>
            <p14:sldId id="466"/>
            <p14:sldId id="498"/>
            <p14:sldId id="628"/>
          </p14:sldIdLst>
        </p14:section>
      </p14:section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36" autoAdjust="0"/>
    <p:restoredTop sz="94660"/>
  </p:normalViewPr>
  <p:slideViewPr>
    <p:cSldViewPr snapToGrid="0">
      <p:cViewPr varScale="1">
        <p:scale>
          <a:sx n="67" d="100"/>
          <a:sy n="67" d="100"/>
        </p:scale>
        <p:origin x="-126" y="-450"/>
      </p:cViewPr>
      <p:guideLst>
        <p:guide orient="horz" pos="2154"/>
        <p:guide pos="39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2021-8-29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78237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FCDA5F-8258-4F8E-99A9-09E4EA0F9126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FCDA5F-8258-4F8E-99A9-09E4EA0F9126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FCDA5F-8258-4F8E-99A9-09E4EA0F9126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E0F773-CE60-4C1B-9E47-31966B72FCE4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FCDA5F-8258-4F8E-99A9-09E4EA0F9126}" type="slidenum">
              <a:rPr lang="zh-CN" altLang="en-US" smtClean="0"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E0F773-CE60-4C1B-9E47-31966B72FCE4}" type="slidenum">
              <a:rPr lang="zh-CN" altLang="en-US" smtClean="0"/>
              <a:t>28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E0F773-CE60-4C1B-9E47-31966B72FCE4}" type="slidenum">
              <a:rPr lang="zh-CN" altLang="en-US" smtClean="0"/>
              <a:t>29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FCDA5F-8258-4F8E-99A9-09E4EA0F9126}" type="slidenum">
              <a:rPr lang="zh-CN" altLang="en-US" smtClean="0"/>
              <a:t>30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1986" name="文本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2021-8-29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2021-8-29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2021-8-29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2021-8-29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2021-8-29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2021-8-29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2021-8-29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2021-8-29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2021-8-29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None/>
              <a:tabLst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2021-8-29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8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2021-8-29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19" Type="http://schemas.openxmlformats.org/officeDocument/2006/relationships/tags" Target="../tags/tag7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D9D9D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7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2021-8-29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8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9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custDataLst>
      <p:tags r:id="rId14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eg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eg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eg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eg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560705" y="537845"/>
            <a:ext cx="11070590" cy="5782945"/>
            <a:chOff x="883" y="847"/>
            <a:chExt cx="17434" cy="9107"/>
          </a:xfrm>
          <a:solidFill>
            <a:schemeClr val="accent2">
              <a:lumMod val="40000"/>
              <a:lumOff val="60000"/>
            </a:schemeClr>
          </a:solidFill>
        </p:grpSpPr>
        <p:pic>
          <p:nvPicPr>
            <p:cNvPr id="9" name="图片 8" descr="背景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grpFill/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0" name="图片 9" descr="背景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grp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7" name="文本框 6"/>
          <p:cNvSpPr txBox="1"/>
          <p:nvPr/>
        </p:nvSpPr>
        <p:spPr>
          <a:xfrm>
            <a:off x="1160780" y="831215"/>
            <a:ext cx="100857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smtClean="0">
                <a:solidFill>
                  <a:srgbClr val="C84E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统编新版高中语文选择性必修上册第二单元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596487" y="2410216"/>
            <a:ext cx="8383905" cy="3138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66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《论语》十二章</a:t>
            </a:r>
            <a:endParaRPr lang="zh-CN" altLang="en-US" sz="66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 fontAlgn="auto">
              <a:lnSpc>
                <a:spcPct val="150000"/>
              </a:lnSpc>
            </a:pPr>
            <a:endParaRPr lang="zh-CN" altLang="en-US" sz="6600" b="1" spc="3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华文行楷" panose="02010800040101010101" pitchFamily="2" charset="-122"/>
              <a:sym typeface="+mn-ea"/>
            </a:endParaRPr>
          </a:p>
        </p:txBody>
      </p:sp>
      <p:pic>
        <p:nvPicPr>
          <p:cNvPr id="15" name="图片 14" descr="图片2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0293" y="4595222"/>
            <a:ext cx="1060704" cy="1647316"/>
          </a:xfrm>
          <a:prstGeom prst="rect">
            <a:avLst/>
          </a:prstGeom>
        </p:spPr>
      </p:pic>
      <p:pic>
        <p:nvPicPr>
          <p:cNvPr id="16" name="图片 15" descr="图片3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78421" y="4056607"/>
            <a:ext cx="3530648" cy="2300231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424180" y="1111885"/>
            <a:ext cx="11522075" cy="4819650"/>
            <a:chOff x="883" y="847"/>
            <a:chExt cx="17434" cy="9107"/>
          </a:xfrm>
        </p:grpSpPr>
        <p:pic>
          <p:nvPicPr>
            <p:cNvPr id="9" name="图片 8" descr="背景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0" name="图片 9" descr="背景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83" y="2364"/>
              <a:ext cx="17434" cy="759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18433" name="Picture 3" descr="印章0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4285" r="14285"/>
          <a:stretch>
            <a:fillRect/>
          </a:stretch>
        </p:blipFill>
        <p:spPr>
          <a:xfrm>
            <a:off x="891142" y="4816489"/>
            <a:ext cx="1044518" cy="162618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1" name="文本框 7169"/>
          <p:cNvSpPr txBox="1"/>
          <p:nvPr/>
        </p:nvSpPr>
        <p:spPr>
          <a:xfrm>
            <a:off x="1093307" y="1216536"/>
            <a:ext cx="10003615" cy="1536065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anchor="t">
            <a:spAutoFit/>
          </a:bodyPr>
          <a:lstStyle/>
          <a:p>
            <a:pPr fontAlgn="base">
              <a:spcBef>
                <a:spcPct val="30000"/>
              </a:spcBef>
            </a:pPr>
            <a:r>
              <a:rPr lang="zh-CN" altLang="en-US" sz="3130" b="1" strike="noStrike" noProof="1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孔子说：</a:t>
            </a:r>
            <a:r>
              <a:rPr lang="zh-CN" altLang="en-US" sz="3130" b="1" strike="noStrike" noProof="1">
                <a:solidFill>
                  <a:srgbClr val="0000CC"/>
                </a:solidFill>
                <a:latin typeface="华文中宋" pitchFamily="2" charset="-122"/>
                <a:ea typeface="黑体" panose="02010609060101010101" charset="-122"/>
                <a:sym typeface="+mn-ea"/>
              </a:rPr>
              <a:t>“</a:t>
            </a:r>
            <a:r>
              <a:rPr lang="zh-CN" altLang="en-US" sz="3130" b="1" strike="noStrike" noProof="1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君子不求吃得饱，不求住得安定，对做事敏捷迅速，说话谨慎小心，向有道德的人修正自己（的道德行为），（就）可以称得上是一个好学的人了。</a:t>
            </a:r>
            <a:r>
              <a:rPr lang="zh-CN" altLang="en-US" sz="3130" b="1" strike="noStrike" noProof="1">
                <a:solidFill>
                  <a:srgbClr val="0000CC"/>
                </a:solidFill>
                <a:latin typeface="华文中宋" pitchFamily="2" charset="-122"/>
                <a:ea typeface="黑体" panose="02010609060101010101" charset="-122"/>
                <a:sym typeface="+mn-ea"/>
              </a:rPr>
              <a:t>”</a:t>
            </a:r>
            <a:endParaRPr lang="zh-CN" altLang="en-US" sz="3130" b="1" strike="noStrike" noProof="1">
              <a:solidFill>
                <a:srgbClr val="0000CC"/>
              </a:solidFill>
              <a:latin typeface="华文中宋" pitchFamily="2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8435" name="文本框 7178"/>
          <p:cNvSpPr txBox="1"/>
          <p:nvPr/>
        </p:nvSpPr>
        <p:spPr>
          <a:xfrm>
            <a:off x="2187479" y="5681897"/>
            <a:ext cx="309880" cy="1079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11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18436" name="文本框 7179"/>
          <p:cNvSpPr txBox="1"/>
          <p:nvPr/>
        </p:nvSpPr>
        <p:spPr>
          <a:xfrm>
            <a:off x="2763827" y="5823767"/>
            <a:ext cx="309880" cy="1079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11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135171" name="内容占位符 135170"/>
          <p:cNvSpPr>
            <a:spLocks noGrp="1"/>
          </p:cNvSpPr>
          <p:nvPr/>
        </p:nvSpPr>
        <p:spPr>
          <a:xfrm>
            <a:off x="1095079" y="3048434"/>
            <a:ext cx="10001841" cy="217770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t"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ts val="3000"/>
              </a:lnSpc>
              <a:spcBef>
                <a:spcPct val="0"/>
              </a:spcBef>
              <a:buNone/>
            </a:pPr>
            <a:r>
              <a:rPr lang="en-US" sz="2235" strike="noStrike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</a:t>
            </a:r>
            <a:r>
              <a:rPr sz="2235" strike="noStrike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解</a:t>
            </a:r>
            <a:r>
              <a:rPr sz="2235" strike="noStrike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读</a:t>
            </a:r>
            <a:r>
              <a:rPr sz="2235" strike="noStrike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：此则讲的是好学的态度、表现与要求。君子可以不求食饱、不求食好，居住环境不追求舒适，居住环境较好的话会有一种依赖性，会对个人修养道德没有帮助，反而使自己变得很懒惰；做事和工作都要勤劳、敏捷、认真，而且要小心说话，俗话说得好“饭可以乱吃，话不可以乱说”；到有道德的人那里去匡正自己，能让自己像那些有道德的人一样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5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1" grpId="0" animBg="1"/>
      <p:bldP spid="135171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560705" y="888317"/>
            <a:ext cx="11070590" cy="5679830"/>
            <a:chOff x="883" y="847"/>
            <a:chExt cx="17434" cy="9107"/>
          </a:xfrm>
        </p:grpSpPr>
        <p:pic>
          <p:nvPicPr>
            <p:cNvPr id="32" name="图片 31" descr="背景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50" name="图片 49" descr="背景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11266" name="Rectangle 4"/>
          <p:cNvSpPr/>
          <p:nvPr/>
        </p:nvSpPr>
        <p:spPr>
          <a:xfrm>
            <a:off x="890905" y="888365"/>
            <a:ext cx="10599420" cy="813435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</a:pPr>
            <a:r>
              <a:rPr sz="3130" b="1" strike="noStrike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子曰:“人而不仁,如礼何?人而不仁,如乐何?”</a:t>
            </a:r>
          </a:p>
        </p:txBody>
      </p:sp>
      <p:sp>
        <p:nvSpPr>
          <p:cNvPr id="11267" name="Rectangle 5"/>
          <p:cNvSpPr/>
          <p:nvPr/>
        </p:nvSpPr>
        <p:spPr>
          <a:xfrm>
            <a:off x="890905" y="1866900"/>
            <a:ext cx="3472180" cy="5727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13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而：</a:t>
            </a:r>
            <a:r>
              <a:rPr lang="zh-CN" altLang="en-US" sz="3130" b="1">
                <a:latin typeface="黑体" panose="02010609060101010101" charset="-122"/>
                <a:ea typeface="黑体" panose="02010609060101010101" charset="-122"/>
              </a:rPr>
              <a:t>表假设，如果。</a:t>
            </a:r>
          </a:p>
        </p:txBody>
      </p:sp>
      <p:sp>
        <p:nvSpPr>
          <p:cNvPr id="11269" name="Rectangle 7"/>
          <p:cNvSpPr/>
          <p:nvPr/>
        </p:nvSpPr>
        <p:spPr>
          <a:xfrm>
            <a:off x="890905" y="2564765"/>
            <a:ext cx="7256145" cy="5727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13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如…何：</a:t>
            </a:r>
            <a:r>
              <a:rPr lang="zh-CN" altLang="en-US" sz="3130" b="1">
                <a:latin typeface="黑体" panose="02010609060101010101" charset="-122"/>
                <a:ea typeface="黑体" panose="02010609060101010101" charset="-122"/>
              </a:rPr>
              <a:t>固定句式，译为：怎样…呢？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897890" y="3218815"/>
            <a:ext cx="10591800" cy="1383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译文：孔子说：“一个人如果没有仁德，他怎样对待礼呢？一个人如果没有仁德，他怎样对待乐呢？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97255" y="4815205"/>
            <a:ext cx="10229850" cy="1315928"/>
          </a:xfrm>
          <a:prstGeom prst="round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“仁”与“礼、乐”的关系。孔子认为，仁是最重要的，是根本性的东西。礼、乐都是在仁的基础上形成的。没有仁，礼、乐都将失去意义。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animBg="1"/>
      <p:bldP spid="11267" grpId="0"/>
      <p:bldP spid="11269" grpId="0"/>
      <p:bldP spid="100" grpId="0" animBg="1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40676" y="1245676"/>
            <a:ext cx="11941175" cy="4719320"/>
            <a:chOff x="883" y="847"/>
            <a:chExt cx="17434" cy="9107"/>
          </a:xfrm>
        </p:grpSpPr>
        <p:pic>
          <p:nvPicPr>
            <p:cNvPr id="9" name="图片 8" descr="背景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0" name="图片 9" descr="背景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2" name="文本框 51203"/>
          <p:cNvSpPr/>
          <p:nvPr/>
        </p:nvSpPr>
        <p:spPr>
          <a:xfrm>
            <a:off x="545050" y="2459576"/>
            <a:ext cx="11060797" cy="2030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 smtClean="0"/>
              <a:t>按照第一、二章的学习方法，分成十个小组，一个小组讨论、探究其中的一</a:t>
            </a:r>
            <a:r>
              <a:rPr lang="zh-CN" altLang="en-US" sz="2800" b="1" smtClean="0">
                <a:sym typeface="+mn-ea"/>
              </a:rPr>
              <a:t>章</a:t>
            </a:r>
            <a:r>
              <a:rPr lang="zh-CN" altLang="en-US" sz="2800" b="1" smtClean="0"/>
              <a:t>。要求：小组上台展示，其中一人朗读，一人指出关键字词并解释，一人翻译，然后轮流解读。</a:t>
            </a:r>
            <a:endParaRPr lang="zh-CN" altLang="en-US" sz="2800" b="1"/>
          </a:p>
        </p:txBody>
      </p:sp>
      <p:sp>
        <p:nvSpPr>
          <p:cNvPr id="3" name="横卷形 2"/>
          <p:cNvSpPr/>
          <p:nvPr/>
        </p:nvSpPr>
        <p:spPr>
          <a:xfrm>
            <a:off x="3332286" y="0"/>
            <a:ext cx="5934806" cy="1228725"/>
          </a:xfrm>
          <a:prstGeom prst="horizontalScroll">
            <a:avLst/>
          </a:prstGeom>
          <a:solidFill>
            <a:srgbClr val="50E7EC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smtClean="0"/>
              <a:t>合作探究</a:t>
            </a:r>
            <a:endParaRPr lang="zh-CN" altLang="en-US" sz="40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560705" y="888317"/>
            <a:ext cx="11070590" cy="5679830"/>
            <a:chOff x="883" y="847"/>
            <a:chExt cx="17434" cy="9107"/>
          </a:xfrm>
        </p:grpSpPr>
        <p:pic>
          <p:nvPicPr>
            <p:cNvPr id="32" name="图片 31" descr="背景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50" name="图片 49" descr="背景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11266" name="Rectangle 4"/>
          <p:cNvSpPr/>
          <p:nvPr/>
        </p:nvSpPr>
        <p:spPr>
          <a:xfrm>
            <a:off x="883285" y="1047115"/>
            <a:ext cx="10599420" cy="813435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</a:pPr>
            <a:r>
              <a:rPr sz="3130" b="1" strike="noStrike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子曰:“朝闻道,夕死可矣。”</a:t>
            </a:r>
          </a:p>
        </p:txBody>
      </p:sp>
      <p:sp>
        <p:nvSpPr>
          <p:cNvPr id="11267" name="Rectangle 5"/>
          <p:cNvSpPr/>
          <p:nvPr/>
        </p:nvSpPr>
        <p:spPr>
          <a:xfrm>
            <a:off x="890905" y="1965960"/>
            <a:ext cx="5883910" cy="5727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13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朝：</a:t>
            </a:r>
            <a:r>
              <a:rPr lang="zh-CN" altLang="en-US" sz="3130" b="1">
                <a:latin typeface="黑体" panose="02010609060101010101" charset="-122"/>
                <a:ea typeface="黑体" panose="02010609060101010101" charset="-122"/>
              </a:rPr>
              <a:t>在早上，名词做状语。</a:t>
            </a:r>
          </a:p>
        </p:txBody>
      </p:sp>
      <p:sp>
        <p:nvSpPr>
          <p:cNvPr id="11269" name="Rectangle 7"/>
          <p:cNvSpPr/>
          <p:nvPr/>
        </p:nvSpPr>
        <p:spPr>
          <a:xfrm>
            <a:off x="5923915" y="1965960"/>
            <a:ext cx="4922520" cy="5727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13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夕：</a:t>
            </a:r>
            <a:r>
              <a:rPr lang="zh-CN" altLang="en-US" sz="3130" b="1">
                <a:latin typeface="黑体" panose="02010609060101010101" charset="-122"/>
                <a:ea typeface="黑体" panose="02010609060101010101" charset="-122"/>
              </a:rPr>
              <a:t>在晚上，名词做状语。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883285" y="2705100"/>
            <a:ext cx="10591800" cy="73723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译文：孔子说：“早晨得知真相，即使当晚死去，也没有遗憾。”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890905" y="3698240"/>
            <a:ext cx="10516870" cy="1941837"/>
          </a:xfrm>
          <a:prstGeom prst="round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道：在此处特指儒家的“仁义之道”。懂得仁义的道理，就应该用自己的一生去实践它，有时为了捍卫它，甚至不惜牺牲自己的生命。这是孔子的道德价值观，也是“朝闻道,夕死可矣”一句话所包含的深刻内涵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90905" y="5728970"/>
            <a:ext cx="10516870" cy="715066"/>
          </a:xfrm>
          <a:prstGeom prst="round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本章阐述了孔子执着追求真理的精神，以及为追求真理而献身的精神。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animBg="1"/>
      <p:bldP spid="11267" grpId="0"/>
      <p:bldP spid="11269" grpId="0"/>
      <p:bldP spid="100" grpId="0" animBg="1"/>
      <p:bldP spid="2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560705" y="888317"/>
            <a:ext cx="11070590" cy="5679830"/>
            <a:chOff x="883" y="847"/>
            <a:chExt cx="17434" cy="9107"/>
          </a:xfrm>
        </p:grpSpPr>
        <p:pic>
          <p:nvPicPr>
            <p:cNvPr id="32" name="图片 31" descr="背景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50" name="图片 49" descr="背景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11266" name="Rectangle 4"/>
          <p:cNvSpPr/>
          <p:nvPr/>
        </p:nvSpPr>
        <p:spPr>
          <a:xfrm>
            <a:off x="883285" y="1047115"/>
            <a:ext cx="10599420" cy="813435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</a:pPr>
            <a:r>
              <a:rPr sz="3130" b="1" strike="noStrike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子日:“君子喻于义,小人喻于利。”</a:t>
            </a:r>
          </a:p>
        </p:txBody>
      </p:sp>
      <p:sp>
        <p:nvSpPr>
          <p:cNvPr id="11267" name="Rectangle 5"/>
          <p:cNvSpPr/>
          <p:nvPr/>
        </p:nvSpPr>
        <p:spPr>
          <a:xfrm>
            <a:off x="890905" y="1965960"/>
            <a:ext cx="5883910" cy="5727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13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喻：</a:t>
            </a:r>
            <a:r>
              <a:rPr lang="zh-CN" altLang="en-US" sz="3130" b="1">
                <a:latin typeface="黑体" panose="02010609060101010101" charset="-122"/>
                <a:ea typeface="黑体" panose="02010609060101010101" charset="-122"/>
              </a:rPr>
              <a:t>明白，知晓。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883285" y="2538730"/>
            <a:ext cx="10591800" cy="73723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译文：孔子说：“ 君子明白大义，小人只知道小利。”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920750" y="3340735"/>
            <a:ext cx="10516870" cy="2188466"/>
          </a:xfrm>
          <a:prstGeom prst="round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indent="0" fontAlgn="auto">
              <a:lnSpc>
                <a:spcPts val="3680"/>
              </a:lnSpc>
            </a:pPr>
            <a:r>
              <a:rPr lang="zh-CN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义：</a:t>
            </a:r>
            <a:r>
              <a:rPr lang="zh-CN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原指“宜”，即行为合于“礼”。孔子以“义”作为评判人们的思想、行为的道德原则，义有君子义和小人义之分，君子义大我，小人义小我。大我，为大众、为社会也；小我，撮伙偏党也，今所谓“哥们义气”也。</a:t>
            </a:r>
          </a:p>
          <a:p>
            <a:pPr indent="0" fontAlgn="auto">
              <a:lnSpc>
                <a:spcPts val="3680"/>
              </a:lnSpc>
            </a:pPr>
            <a:r>
              <a:rPr lang="zh-CN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小人：</a:t>
            </a:r>
            <a:r>
              <a:rPr lang="zh-CN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指品德低下的人。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90905" y="5679440"/>
            <a:ext cx="10516870" cy="714964"/>
          </a:xfrm>
          <a:prstGeom prst="round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利要服从义，要重义轻利。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animBg="1"/>
      <p:bldP spid="11267" grpId="0"/>
      <p:bldP spid="100" grpId="0" animBg="1"/>
      <p:bldP spid="2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560705" y="878157"/>
            <a:ext cx="11070590" cy="5679830"/>
            <a:chOff x="883" y="847"/>
            <a:chExt cx="17434" cy="9107"/>
          </a:xfrm>
        </p:grpSpPr>
        <p:pic>
          <p:nvPicPr>
            <p:cNvPr id="32" name="图片 31" descr="背景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50" name="图片 49" descr="背景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11266" name="Rectangle 4"/>
          <p:cNvSpPr/>
          <p:nvPr/>
        </p:nvSpPr>
        <p:spPr>
          <a:xfrm>
            <a:off x="883285" y="1047115"/>
            <a:ext cx="10599420" cy="813435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</a:pPr>
            <a:r>
              <a:rPr sz="3130" b="1" strike="noStrike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子曰:“见贤思齐焉,见不贤而内自省也。”</a:t>
            </a:r>
          </a:p>
        </p:txBody>
      </p:sp>
      <p:sp>
        <p:nvSpPr>
          <p:cNvPr id="11267" name="Rectangle 5"/>
          <p:cNvSpPr/>
          <p:nvPr/>
        </p:nvSpPr>
        <p:spPr>
          <a:xfrm>
            <a:off x="883285" y="1965960"/>
            <a:ext cx="4964430" cy="5727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13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贤：</a:t>
            </a:r>
            <a:r>
              <a:rPr lang="zh-CN" altLang="en-US" sz="3130" b="1">
                <a:latin typeface="黑体" panose="02010609060101010101" charset="-122"/>
                <a:ea typeface="黑体" panose="02010609060101010101" charset="-122"/>
              </a:rPr>
              <a:t>形作名，有德行的人。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845820" y="3085465"/>
            <a:ext cx="10591800" cy="1383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译文：孔子说：“看见有德行的人就要想着向他看齐，看到没有德行的人，就要在心里反省自己是否有这样的缺点。”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883285" y="4646295"/>
            <a:ext cx="10516870" cy="1582705"/>
          </a:xfrm>
          <a:prstGeom prst="round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indent="0" fontAlgn="auto">
              <a:lnSpc>
                <a:spcPts val="3680"/>
              </a:lnSpc>
            </a:pPr>
            <a:r>
              <a:rPr lang="zh-CN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孔子认为加强道德修养的方法之一就是见贤思齐。见到强于自己的人，要向他看齐；见到不如自己的人，要反省自己哪些方面还有欠缺。只有这样才能不断完善自己。</a:t>
            </a:r>
          </a:p>
        </p:txBody>
      </p:sp>
      <p:sp>
        <p:nvSpPr>
          <p:cNvPr id="4" name="Rectangle 5"/>
          <p:cNvSpPr/>
          <p:nvPr/>
        </p:nvSpPr>
        <p:spPr>
          <a:xfrm>
            <a:off x="5763895" y="1965960"/>
            <a:ext cx="4964430" cy="5727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13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齐：</a:t>
            </a:r>
            <a:r>
              <a:rPr lang="zh-CN" altLang="en-US" sz="3130" b="1">
                <a:latin typeface="黑体" panose="02010609060101010101" charset="-122"/>
                <a:ea typeface="黑体" panose="02010609060101010101" charset="-122"/>
              </a:rPr>
              <a:t>形作动，看齐。</a:t>
            </a:r>
          </a:p>
        </p:txBody>
      </p:sp>
      <p:sp>
        <p:nvSpPr>
          <p:cNvPr id="6" name="Rectangle 5"/>
          <p:cNvSpPr/>
          <p:nvPr/>
        </p:nvSpPr>
        <p:spPr>
          <a:xfrm>
            <a:off x="883285" y="2453640"/>
            <a:ext cx="4964430" cy="5727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13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内：</a:t>
            </a:r>
            <a:r>
              <a:rPr lang="zh-CN" altLang="en-US" sz="3130" b="1">
                <a:latin typeface="黑体" panose="02010609060101010101" charset="-122"/>
                <a:ea typeface="黑体" panose="02010609060101010101" charset="-122"/>
              </a:rPr>
              <a:t>名作状，在心里。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animBg="1"/>
      <p:bldP spid="11267" grpId="0"/>
      <p:bldP spid="100" grpId="0" animBg="1"/>
      <p:bldP spid="2" grpId="0" animBg="1"/>
      <p:bldP spid="4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560705" y="878157"/>
            <a:ext cx="11070590" cy="5679830"/>
            <a:chOff x="883" y="847"/>
            <a:chExt cx="17434" cy="9107"/>
          </a:xfrm>
        </p:grpSpPr>
        <p:pic>
          <p:nvPicPr>
            <p:cNvPr id="32" name="图片 31" descr="背景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50" name="图片 49" descr="背景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11266" name="Rectangle 4"/>
          <p:cNvSpPr/>
          <p:nvPr/>
        </p:nvSpPr>
        <p:spPr>
          <a:xfrm>
            <a:off x="883285" y="1047115"/>
            <a:ext cx="10599420" cy="813435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</a:pPr>
            <a:r>
              <a:rPr sz="3130" b="1" strike="noStrike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子曰:“质胜文则野,文胜质则史。文质彬彬,然后君子。”</a:t>
            </a:r>
          </a:p>
        </p:txBody>
      </p:sp>
      <p:sp>
        <p:nvSpPr>
          <p:cNvPr id="11267" name="Rectangle 5"/>
          <p:cNvSpPr/>
          <p:nvPr/>
        </p:nvSpPr>
        <p:spPr>
          <a:xfrm>
            <a:off x="883285" y="1965960"/>
            <a:ext cx="4964430" cy="5727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13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质：</a:t>
            </a:r>
            <a:r>
              <a:rPr lang="zh-CN" altLang="en-US" sz="3130" b="1">
                <a:latin typeface="黑体" panose="02010609060101010101" charset="-122"/>
                <a:ea typeface="黑体" panose="02010609060101010101" charset="-122"/>
              </a:rPr>
              <a:t>质朴、朴实。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845820" y="3085465"/>
            <a:ext cx="10591800" cy="1383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孔子说：“质朴超过文采就会粗野鄙俗，文采超过质朴就会虚饰浮夸。文采和质朴配合适当，这样之后才可以成为君子。”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883285" y="4646295"/>
            <a:ext cx="10516870" cy="1105126"/>
          </a:xfrm>
          <a:prstGeom prst="round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indent="0" fontAlgn="auto">
              <a:lnSpc>
                <a:spcPts val="3680"/>
              </a:lnSpc>
            </a:pPr>
            <a:r>
              <a:rPr lang="zh-CN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本章说明了文与质的关系和君子的人格模式，高度概括了孔子的文、质思想。文与质是对立统一、互相依存、不可分离的。质朴与文采同样重要。</a:t>
            </a:r>
          </a:p>
        </p:txBody>
      </p:sp>
      <p:sp>
        <p:nvSpPr>
          <p:cNvPr id="4" name="Rectangle 5"/>
          <p:cNvSpPr/>
          <p:nvPr/>
        </p:nvSpPr>
        <p:spPr>
          <a:xfrm>
            <a:off x="5763895" y="1965960"/>
            <a:ext cx="4964430" cy="5727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13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文：</a:t>
            </a:r>
            <a:r>
              <a:rPr lang="zh-CN" altLang="en-US" sz="3130" b="1">
                <a:latin typeface="黑体" panose="02010609060101010101" charset="-122"/>
                <a:ea typeface="黑体" panose="02010609060101010101" charset="-122"/>
              </a:rPr>
              <a:t>华美、文采。</a:t>
            </a:r>
          </a:p>
        </p:txBody>
      </p:sp>
      <p:sp>
        <p:nvSpPr>
          <p:cNvPr id="6" name="Rectangle 5"/>
          <p:cNvSpPr/>
          <p:nvPr/>
        </p:nvSpPr>
        <p:spPr>
          <a:xfrm>
            <a:off x="883285" y="2453640"/>
            <a:ext cx="3698875" cy="5727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13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野：</a:t>
            </a:r>
            <a:r>
              <a:rPr lang="zh-CN" altLang="en-US" sz="3130" b="1">
                <a:latin typeface="黑体" panose="02010609060101010101" charset="-122"/>
                <a:ea typeface="黑体" panose="02010609060101010101" charset="-122"/>
              </a:rPr>
              <a:t>粗野、鄙俗。</a:t>
            </a:r>
          </a:p>
        </p:txBody>
      </p:sp>
      <p:sp>
        <p:nvSpPr>
          <p:cNvPr id="5" name="Rectangle 5"/>
          <p:cNvSpPr/>
          <p:nvPr/>
        </p:nvSpPr>
        <p:spPr>
          <a:xfrm>
            <a:off x="5763895" y="2453640"/>
            <a:ext cx="3698875" cy="5727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13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史：</a:t>
            </a:r>
            <a:r>
              <a:rPr lang="zh-CN" altLang="en-US" sz="3130" b="1">
                <a:latin typeface="黑体" panose="02010609060101010101" charset="-122"/>
                <a:ea typeface="黑体" panose="02010609060101010101" charset="-122"/>
              </a:rPr>
              <a:t>虚饰、浮夸。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animBg="1"/>
      <p:bldP spid="11267" grpId="0"/>
      <p:bldP spid="100" grpId="0" animBg="1"/>
      <p:bldP spid="2" grpId="0" animBg="1"/>
      <p:bldP spid="4" grpId="0"/>
      <p:bldP spid="6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560705" y="878157"/>
            <a:ext cx="11070590" cy="5679830"/>
            <a:chOff x="883" y="847"/>
            <a:chExt cx="17434" cy="9107"/>
          </a:xfrm>
        </p:grpSpPr>
        <p:pic>
          <p:nvPicPr>
            <p:cNvPr id="32" name="图片 31" descr="背景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50" name="图片 49" descr="背景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11266" name="Rectangle 4"/>
          <p:cNvSpPr/>
          <p:nvPr/>
        </p:nvSpPr>
        <p:spPr>
          <a:xfrm>
            <a:off x="883285" y="1047115"/>
            <a:ext cx="10599420" cy="1535430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</a:pPr>
            <a:r>
              <a:rPr sz="3130" b="1" strike="noStrike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曾子曰:“士不可以不弘毅,任重而道远。仁以为己任,不亦重乎?死而后已,不亦远乎?”</a:t>
            </a:r>
          </a:p>
        </p:txBody>
      </p:sp>
      <p:sp>
        <p:nvSpPr>
          <p:cNvPr id="11267" name="Rectangle 5"/>
          <p:cNvSpPr/>
          <p:nvPr/>
        </p:nvSpPr>
        <p:spPr>
          <a:xfrm>
            <a:off x="883285" y="2763520"/>
            <a:ext cx="6051550" cy="5727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13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弘：</a:t>
            </a:r>
            <a:r>
              <a:rPr lang="zh-CN" altLang="en-US" sz="3130" b="1">
                <a:latin typeface="黑体" panose="02010609060101010101" charset="-122"/>
                <a:ea typeface="黑体" panose="02010609060101010101" charset="-122"/>
              </a:rPr>
              <a:t>广、大，这里指志向远大。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890905" y="4341495"/>
            <a:ext cx="10591800" cy="203009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孔子说：“读书人不可以不志向远大，意志坚强，因为他担当的责任重大，而且路程遥远。把仁作为自己担当的责任，不是也很重大吗？到死才停止，不也很遥远吗？”</a:t>
            </a:r>
          </a:p>
        </p:txBody>
      </p:sp>
      <p:sp>
        <p:nvSpPr>
          <p:cNvPr id="4" name="Rectangle 5"/>
          <p:cNvSpPr/>
          <p:nvPr/>
        </p:nvSpPr>
        <p:spPr>
          <a:xfrm>
            <a:off x="7138670" y="2763520"/>
            <a:ext cx="3639185" cy="5727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13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而：</a:t>
            </a:r>
            <a:r>
              <a:rPr lang="zh-CN" altLang="en-US" sz="3130" b="1">
                <a:latin typeface="黑体" panose="02010609060101010101" charset="-122"/>
                <a:ea typeface="黑体" panose="02010609060101010101" charset="-122"/>
              </a:rPr>
              <a:t>表并列。</a:t>
            </a:r>
          </a:p>
        </p:txBody>
      </p:sp>
      <p:sp>
        <p:nvSpPr>
          <p:cNvPr id="6" name="Rectangle 5"/>
          <p:cNvSpPr/>
          <p:nvPr/>
        </p:nvSpPr>
        <p:spPr>
          <a:xfrm>
            <a:off x="883285" y="3561080"/>
            <a:ext cx="3698875" cy="5727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13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以为：</a:t>
            </a:r>
            <a:r>
              <a:rPr lang="zh-CN" altLang="en-US" sz="3130" b="1">
                <a:latin typeface="黑体" panose="02010609060101010101" charset="-122"/>
                <a:ea typeface="黑体" panose="02010609060101010101" charset="-122"/>
              </a:rPr>
              <a:t>把…作为。</a:t>
            </a:r>
          </a:p>
        </p:txBody>
      </p:sp>
      <p:sp>
        <p:nvSpPr>
          <p:cNvPr id="5" name="Rectangle 5"/>
          <p:cNvSpPr/>
          <p:nvPr/>
        </p:nvSpPr>
        <p:spPr>
          <a:xfrm>
            <a:off x="7138670" y="3502025"/>
            <a:ext cx="2235835" cy="5727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13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已：</a:t>
            </a:r>
            <a:r>
              <a:rPr lang="zh-CN" altLang="en-US" sz="3130" b="1">
                <a:latin typeface="黑体" panose="02010609060101010101" charset="-122"/>
                <a:ea typeface="黑体" panose="02010609060101010101" charset="-122"/>
              </a:rPr>
              <a:t>停止。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animBg="1"/>
      <p:bldP spid="11267" grpId="0"/>
      <p:bldP spid="100" grpId="0" animBg="1"/>
      <p:bldP spid="4" grpId="0"/>
      <p:bldP spid="6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560705" y="888317"/>
            <a:ext cx="11070590" cy="5679830"/>
            <a:chOff x="883" y="847"/>
            <a:chExt cx="17434" cy="9107"/>
          </a:xfrm>
        </p:grpSpPr>
        <p:pic>
          <p:nvPicPr>
            <p:cNvPr id="32" name="图片 31" descr="背景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50" name="图片 49" descr="背景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11266" name="Rectangle 4"/>
          <p:cNvSpPr/>
          <p:nvPr/>
        </p:nvSpPr>
        <p:spPr>
          <a:xfrm>
            <a:off x="883285" y="1047115"/>
            <a:ext cx="10599420" cy="1535430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</a:pPr>
            <a:r>
              <a:rPr sz="3130" b="1" strike="noStrike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曾子曰:“士不可以不弘毅,任重而道远。仁以为己任,不亦重乎?死而后已,不亦远乎?”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883285" y="3569970"/>
            <a:ext cx="10591800" cy="2228297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读书人应该具备刚毅的品格，因为只有具备了这种品格才可以接受重任，才能够不半途而废，才可以实现自己的理想和愿望。而“仁”应该是读书人毕生追求的目标。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animBg="1"/>
      <p:bldP spid="10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560705" y="878157"/>
            <a:ext cx="11070590" cy="5679830"/>
            <a:chOff x="883" y="847"/>
            <a:chExt cx="17434" cy="9107"/>
          </a:xfrm>
        </p:grpSpPr>
        <p:pic>
          <p:nvPicPr>
            <p:cNvPr id="32" name="图片 31" descr="背景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50" name="图片 49" descr="背景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11266" name="Rectangle 4"/>
          <p:cNvSpPr/>
          <p:nvPr/>
        </p:nvSpPr>
        <p:spPr>
          <a:xfrm>
            <a:off x="883285" y="1047115"/>
            <a:ext cx="10599420" cy="1535430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</a:pPr>
            <a:r>
              <a:rPr sz="3130" b="1" strike="noStrike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子曰:“譬如为山,未成一篑,止,吾止也。譬如平地,虽覆一篑,进,吾往也。”</a:t>
            </a:r>
          </a:p>
        </p:txBody>
      </p:sp>
      <p:sp>
        <p:nvSpPr>
          <p:cNvPr id="11267" name="Rectangle 5"/>
          <p:cNvSpPr/>
          <p:nvPr/>
        </p:nvSpPr>
        <p:spPr>
          <a:xfrm>
            <a:off x="883285" y="2763520"/>
            <a:ext cx="6051550" cy="5727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13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为：</a:t>
            </a:r>
            <a:r>
              <a:rPr lang="zh-CN" altLang="en-US" sz="3130" b="1">
                <a:latin typeface="黑体" panose="02010609060101010101" charset="-122"/>
                <a:ea typeface="黑体" panose="02010609060101010101" charset="-122"/>
              </a:rPr>
              <a:t>堆积。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890905" y="4341495"/>
            <a:ext cx="10591800" cy="203009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孔子说：“好比堆土成山，只差一筐土没有成功，这时停下来，是我自己停下来的。又好比填平洼地，虽然只倒下一筐土，如果决定去做，是我自己要坚持的。” </a:t>
            </a:r>
          </a:p>
        </p:txBody>
      </p:sp>
      <p:sp>
        <p:nvSpPr>
          <p:cNvPr id="4" name="Rectangle 5"/>
          <p:cNvSpPr/>
          <p:nvPr/>
        </p:nvSpPr>
        <p:spPr>
          <a:xfrm>
            <a:off x="7138670" y="2763520"/>
            <a:ext cx="3639185" cy="5727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13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平：</a:t>
            </a:r>
            <a:r>
              <a:rPr lang="zh-CN" altLang="en-US" sz="3130" b="1">
                <a:latin typeface="黑体" panose="02010609060101010101" charset="-122"/>
                <a:ea typeface="黑体" panose="02010609060101010101" charset="-122"/>
              </a:rPr>
              <a:t>形作动，填平。</a:t>
            </a:r>
          </a:p>
        </p:txBody>
      </p:sp>
      <p:sp>
        <p:nvSpPr>
          <p:cNvPr id="6" name="Rectangle 5"/>
          <p:cNvSpPr/>
          <p:nvPr/>
        </p:nvSpPr>
        <p:spPr>
          <a:xfrm>
            <a:off x="883285" y="3561080"/>
            <a:ext cx="3698875" cy="5727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13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覆：</a:t>
            </a:r>
            <a:r>
              <a:rPr lang="zh-CN" altLang="en-US" sz="3130" b="1">
                <a:latin typeface="黑体" panose="02010609060101010101" charset="-122"/>
                <a:ea typeface="黑体" panose="02010609060101010101" charset="-122"/>
              </a:rPr>
              <a:t>倾倒。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animBg="1"/>
      <p:bldP spid="11267" grpId="0"/>
      <p:bldP spid="100" grpId="0" animBg="1"/>
      <p:bldP spid="4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869841" y="1799151"/>
            <a:ext cx="3305041" cy="3297131"/>
            <a:chOff x="567625" y="1876138"/>
            <a:chExt cx="3317875" cy="3309938"/>
          </a:xfrm>
        </p:grpSpPr>
        <p:sp>
          <p:nvSpPr>
            <p:cNvPr id="33" name="Oval 19"/>
            <p:cNvSpPr>
              <a:spLocks noChangeArrowheads="1"/>
            </p:cNvSpPr>
            <p:nvPr/>
          </p:nvSpPr>
          <p:spPr bwMode="auto">
            <a:xfrm>
              <a:off x="830928" y="2100612"/>
              <a:ext cx="2790825" cy="2782888"/>
            </a:xfrm>
            <a:prstGeom prst="ellipse">
              <a:avLst/>
            </a:prstGeom>
            <a:blipFill rotWithShape="1">
              <a:blip r:embed="rId3"/>
              <a:stretch>
                <a:fillRect/>
              </a:stretch>
            </a:blipFill>
            <a:ln>
              <a:noFill/>
            </a:ln>
          </p:spPr>
          <p:txBody>
            <a:bodyPr vert="horz" wrap="square" lIns="91389" tIns="45694" rIns="91389" bIns="45694" numCol="1" anchor="t" anchorCtr="0" compatLnSpc="1"/>
            <a:lstStyle/>
            <a:p>
              <a:endParaRPr lang="zh-CN" altLang="en-US" sz="1800"/>
            </a:p>
          </p:txBody>
        </p:sp>
        <p:grpSp>
          <p:nvGrpSpPr>
            <p:cNvPr id="35" name="组合 34"/>
            <p:cNvGrpSpPr/>
            <p:nvPr/>
          </p:nvGrpSpPr>
          <p:grpSpPr>
            <a:xfrm rot="20826964">
              <a:off x="567625" y="1876138"/>
              <a:ext cx="3317875" cy="3309938"/>
              <a:chOff x="625806" y="2032000"/>
              <a:chExt cx="3317875" cy="3309938"/>
            </a:xfrm>
          </p:grpSpPr>
          <p:sp>
            <p:nvSpPr>
              <p:cNvPr id="37" name="Freeform 21"/>
              <p:cNvSpPr/>
              <p:nvPr/>
            </p:nvSpPr>
            <p:spPr bwMode="auto">
              <a:xfrm>
                <a:off x="865519" y="2032000"/>
                <a:ext cx="1376363" cy="885825"/>
              </a:xfrm>
              <a:custGeom>
                <a:avLst/>
                <a:gdLst>
                  <a:gd name="T0" fmla="*/ 227 w 2059"/>
                  <a:gd name="T1" fmla="*/ 1328 h 1328"/>
                  <a:gd name="T2" fmla="*/ 2059 w 2059"/>
                  <a:gd name="T3" fmla="*/ 262 h 1328"/>
                  <a:gd name="T4" fmla="*/ 2059 w 2059"/>
                  <a:gd name="T5" fmla="*/ 0 h 1328"/>
                  <a:gd name="T6" fmla="*/ 0 w 2059"/>
                  <a:gd name="T7" fmla="*/ 1197 h 1328"/>
                  <a:gd name="T8" fmla="*/ 227 w 2059"/>
                  <a:gd name="T9" fmla="*/ 1328 h 1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59" h="1328">
                    <a:moveTo>
                      <a:pt x="227" y="1328"/>
                    </a:moveTo>
                    <a:cubicBezTo>
                      <a:pt x="606" y="706"/>
                      <a:pt x="1282" y="285"/>
                      <a:pt x="2059" y="262"/>
                    </a:cubicBezTo>
                    <a:lnTo>
                      <a:pt x="2059" y="0"/>
                    </a:lnTo>
                    <a:cubicBezTo>
                      <a:pt x="1186" y="23"/>
                      <a:pt x="424" y="497"/>
                      <a:pt x="0" y="1197"/>
                    </a:cubicBezTo>
                    <a:lnTo>
                      <a:pt x="227" y="132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389" tIns="45694" rIns="91389" bIns="45694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38" name="Freeform 22"/>
              <p:cNvSpPr/>
              <p:nvPr/>
            </p:nvSpPr>
            <p:spPr bwMode="auto">
              <a:xfrm>
                <a:off x="625806" y="2032000"/>
                <a:ext cx="3317875" cy="3309938"/>
              </a:xfrm>
              <a:custGeom>
                <a:avLst/>
                <a:gdLst>
                  <a:gd name="T0" fmla="*/ 2527 w 4963"/>
                  <a:gd name="T1" fmla="*/ 262 h 4963"/>
                  <a:gd name="T2" fmla="*/ 4702 w 4963"/>
                  <a:gd name="T3" fmla="*/ 2481 h 4963"/>
                  <a:gd name="T4" fmla="*/ 2482 w 4963"/>
                  <a:gd name="T5" fmla="*/ 4701 h 4963"/>
                  <a:gd name="T6" fmla="*/ 262 w 4963"/>
                  <a:gd name="T7" fmla="*/ 2481 h 4963"/>
                  <a:gd name="T8" fmla="*/ 530 w 4963"/>
                  <a:gd name="T9" fmla="*/ 1424 h 4963"/>
                  <a:gd name="T10" fmla="*/ 303 w 4963"/>
                  <a:gd name="T11" fmla="*/ 1293 h 4963"/>
                  <a:gd name="T12" fmla="*/ 0 w 4963"/>
                  <a:gd name="T13" fmla="*/ 2481 h 4963"/>
                  <a:gd name="T14" fmla="*/ 2482 w 4963"/>
                  <a:gd name="T15" fmla="*/ 4963 h 4963"/>
                  <a:gd name="T16" fmla="*/ 4963 w 4963"/>
                  <a:gd name="T17" fmla="*/ 2481 h 4963"/>
                  <a:gd name="T18" fmla="*/ 2527 w 4963"/>
                  <a:gd name="T19" fmla="*/ 0 h 4963"/>
                  <a:gd name="T20" fmla="*/ 2527 w 4963"/>
                  <a:gd name="T21" fmla="*/ 262 h 49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963" h="4963">
                    <a:moveTo>
                      <a:pt x="2527" y="262"/>
                    </a:moveTo>
                    <a:cubicBezTo>
                      <a:pt x="3732" y="286"/>
                      <a:pt x="4702" y="1271"/>
                      <a:pt x="4702" y="2481"/>
                    </a:cubicBezTo>
                    <a:cubicBezTo>
                      <a:pt x="4702" y="3707"/>
                      <a:pt x="3708" y="4701"/>
                      <a:pt x="2482" y="4701"/>
                    </a:cubicBezTo>
                    <a:cubicBezTo>
                      <a:pt x="1256" y="4701"/>
                      <a:pt x="262" y="3707"/>
                      <a:pt x="262" y="2481"/>
                    </a:cubicBezTo>
                    <a:cubicBezTo>
                      <a:pt x="262" y="2098"/>
                      <a:pt x="359" y="1738"/>
                      <a:pt x="530" y="1424"/>
                    </a:cubicBezTo>
                    <a:lnTo>
                      <a:pt x="303" y="1293"/>
                    </a:lnTo>
                    <a:cubicBezTo>
                      <a:pt x="110" y="1646"/>
                      <a:pt x="0" y="2051"/>
                      <a:pt x="0" y="2481"/>
                    </a:cubicBezTo>
                    <a:cubicBezTo>
                      <a:pt x="0" y="3852"/>
                      <a:pt x="1111" y="4963"/>
                      <a:pt x="2482" y="4963"/>
                    </a:cubicBezTo>
                    <a:cubicBezTo>
                      <a:pt x="3852" y="4963"/>
                      <a:pt x="4963" y="3852"/>
                      <a:pt x="4963" y="2481"/>
                    </a:cubicBezTo>
                    <a:cubicBezTo>
                      <a:pt x="4963" y="1126"/>
                      <a:pt x="3877" y="24"/>
                      <a:pt x="2527" y="0"/>
                    </a:cubicBezTo>
                    <a:lnTo>
                      <a:pt x="2527" y="262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389" tIns="45694" rIns="91389" bIns="45694" numCol="1" anchor="t" anchorCtr="0" compatLnSpc="1"/>
              <a:lstStyle/>
              <a:p>
                <a:endParaRPr lang="zh-CN" altLang="en-US" sz="1800"/>
              </a:p>
            </p:txBody>
          </p:sp>
        </p:grpSp>
      </p:grpSp>
      <p:sp>
        <p:nvSpPr>
          <p:cNvPr id="7" name="椭圆 6"/>
          <p:cNvSpPr/>
          <p:nvPr/>
        </p:nvSpPr>
        <p:spPr bwMode="auto">
          <a:xfrm>
            <a:off x="2768799" y="4332405"/>
            <a:ext cx="1059920" cy="1059920"/>
          </a:xfrm>
          <a:prstGeom prst="ellipse">
            <a:avLst/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72" tIns="45685" rIns="91372" bIns="45685" numCol="1" rtlCol="0" anchor="t" anchorCtr="0" compatLnSpc="1"/>
          <a:lstStyle/>
          <a:p>
            <a:pPr defTabSz="913765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TextBox 33"/>
          <p:cNvSpPr txBox="1"/>
          <p:nvPr/>
        </p:nvSpPr>
        <p:spPr>
          <a:xfrm>
            <a:off x="2851718" y="4495102"/>
            <a:ext cx="894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>
                <a:solidFill>
                  <a:schemeClr val="bg1"/>
                </a:solidFill>
                <a:latin typeface="+mn-ea"/>
              </a:rPr>
              <a:t>目录</a:t>
            </a:r>
          </a:p>
        </p:txBody>
      </p:sp>
      <p:sp>
        <p:nvSpPr>
          <p:cNvPr id="9" name="TextBox 35"/>
          <p:cNvSpPr txBox="1"/>
          <p:nvPr/>
        </p:nvSpPr>
        <p:spPr>
          <a:xfrm>
            <a:off x="2887596" y="4930694"/>
            <a:ext cx="822325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>
                <a:solidFill>
                  <a:schemeClr val="bg1"/>
                </a:solidFill>
                <a:latin typeface="+mj-lt"/>
              </a:rPr>
              <a:t>Contents</a:t>
            </a:r>
            <a:endParaRPr lang="zh-CN" altLang="en-US" sz="14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Freeform 23"/>
          <p:cNvSpPr/>
          <p:nvPr/>
        </p:nvSpPr>
        <p:spPr bwMode="auto">
          <a:xfrm>
            <a:off x="4566456" y="330972"/>
            <a:ext cx="709094" cy="713852"/>
          </a:xfrm>
          <a:custGeom>
            <a:avLst/>
            <a:gdLst>
              <a:gd name="T0" fmla="*/ 91 w 865"/>
              <a:gd name="T1" fmla="*/ 0 h 865"/>
              <a:gd name="T2" fmla="*/ 774 w 865"/>
              <a:gd name="T3" fmla="*/ 0 h 865"/>
              <a:gd name="T4" fmla="*/ 865 w 865"/>
              <a:gd name="T5" fmla="*/ 91 h 865"/>
              <a:gd name="T6" fmla="*/ 865 w 865"/>
              <a:gd name="T7" fmla="*/ 774 h 865"/>
              <a:gd name="T8" fmla="*/ 774 w 865"/>
              <a:gd name="T9" fmla="*/ 865 h 865"/>
              <a:gd name="T10" fmla="*/ 91 w 865"/>
              <a:gd name="T11" fmla="*/ 865 h 865"/>
              <a:gd name="T12" fmla="*/ 0 w 865"/>
              <a:gd name="T13" fmla="*/ 774 h 865"/>
              <a:gd name="T14" fmla="*/ 0 w 865"/>
              <a:gd name="T15" fmla="*/ 91 h 865"/>
              <a:gd name="T16" fmla="*/ 91 w 865"/>
              <a:gd name="T17" fmla="*/ 0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5" h="865">
                <a:moveTo>
                  <a:pt x="91" y="0"/>
                </a:moveTo>
                <a:lnTo>
                  <a:pt x="774" y="0"/>
                </a:lnTo>
                <a:cubicBezTo>
                  <a:pt x="824" y="0"/>
                  <a:pt x="865" y="41"/>
                  <a:pt x="865" y="91"/>
                </a:cubicBezTo>
                <a:lnTo>
                  <a:pt x="865" y="774"/>
                </a:lnTo>
                <a:cubicBezTo>
                  <a:pt x="865" y="824"/>
                  <a:pt x="824" y="865"/>
                  <a:pt x="774" y="865"/>
                </a:cubicBezTo>
                <a:lnTo>
                  <a:pt x="91" y="865"/>
                </a:lnTo>
                <a:cubicBezTo>
                  <a:pt x="41" y="865"/>
                  <a:pt x="0" y="824"/>
                  <a:pt x="0" y="774"/>
                </a:cubicBezTo>
                <a:lnTo>
                  <a:pt x="0" y="91"/>
                </a:lnTo>
                <a:cubicBezTo>
                  <a:pt x="0" y="41"/>
                  <a:pt x="41" y="0"/>
                  <a:pt x="9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372" tIns="45685" rIns="91372" bIns="45685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" name="Freeform 24"/>
          <p:cNvSpPr/>
          <p:nvPr/>
        </p:nvSpPr>
        <p:spPr bwMode="auto">
          <a:xfrm>
            <a:off x="5398102" y="339764"/>
            <a:ext cx="5716422" cy="713852"/>
          </a:xfrm>
          <a:custGeom>
            <a:avLst/>
            <a:gdLst>
              <a:gd name="T0" fmla="*/ 91 w 8683"/>
              <a:gd name="T1" fmla="*/ 0 h 865"/>
              <a:gd name="T2" fmla="*/ 8591 w 8683"/>
              <a:gd name="T3" fmla="*/ 0 h 865"/>
              <a:gd name="T4" fmla="*/ 8683 w 8683"/>
              <a:gd name="T5" fmla="*/ 91 h 865"/>
              <a:gd name="T6" fmla="*/ 8683 w 8683"/>
              <a:gd name="T7" fmla="*/ 774 h 865"/>
              <a:gd name="T8" fmla="*/ 8591 w 8683"/>
              <a:gd name="T9" fmla="*/ 865 h 865"/>
              <a:gd name="T10" fmla="*/ 91 w 8683"/>
              <a:gd name="T11" fmla="*/ 865 h 865"/>
              <a:gd name="T12" fmla="*/ 0 w 8683"/>
              <a:gd name="T13" fmla="*/ 774 h 865"/>
              <a:gd name="T14" fmla="*/ 0 w 8683"/>
              <a:gd name="T15" fmla="*/ 91 h 865"/>
              <a:gd name="T16" fmla="*/ 91 w 8683"/>
              <a:gd name="T17" fmla="*/ 0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83" h="865">
                <a:moveTo>
                  <a:pt x="91" y="0"/>
                </a:moveTo>
                <a:lnTo>
                  <a:pt x="8591" y="0"/>
                </a:lnTo>
                <a:cubicBezTo>
                  <a:pt x="8642" y="0"/>
                  <a:pt x="8683" y="41"/>
                  <a:pt x="8683" y="91"/>
                </a:cubicBezTo>
                <a:lnTo>
                  <a:pt x="8683" y="774"/>
                </a:lnTo>
                <a:cubicBezTo>
                  <a:pt x="8683" y="824"/>
                  <a:pt x="8642" y="865"/>
                  <a:pt x="8591" y="865"/>
                </a:cubicBezTo>
                <a:lnTo>
                  <a:pt x="91" y="865"/>
                </a:lnTo>
                <a:cubicBezTo>
                  <a:pt x="41" y="865"/>
                  <a:pt x="0" y="824"/>
                  <a:pt x="0" y="774"/>
                </a:cubicBezTo>
                <a:lnTo>
                  <a:pt x="0" y="91"/>
                </a:lnTo>
                <a:cubicBezTo>
                  <a:pt x="0" y="41"/>
                  <a:pt x="41" y="0"/>
                  <a:pt x="91" y="0"/>
                </a:cubicBezTo>
                <a:close/>
              </a:path>
            </a:pathLst>
          </a:custGeom>
          <a:solidFill>
            <a:srgbClr val="FFFFFF"/>
          </a:solidFill>
          <a:ln w="9525" cap="flat">
            <a:solidFill>
              <a:schemeClr val="accent4"/>
            </a:solidFill>
            <a:prstDash val="solid"/>
            <a:miter lim="800000"/>
          </a:ln>
        </p:spPr>
        <p:txBody>
          <a:bodyPr vert="horz" wrap="square" lIns="91372" tIns="45685" rIns="91372" bIns="45685" numCol="1" anchor="t" anchorCtr="0" compatLnSpc="1"/>
          <a:lstStyle/>
          <a:p>
            <a:pPr algn="ctr"/>
            <a:endParaRPr lang="zh-CN" altLang="en-US"/>
          </a:p>
        </p:txBody>
      </p:sp>
      <p:sp>
        <p:nvSpPr>
          <p:cNvPr id="14" name="Freeform 27"/>
          <p:cNvSpPr/>
          <p:nvPr/>
        </p:nvSpPr>
        <p:spPr bwMode="auto">
          <a:xfrm>
            <a:off x="4584040" y="1715267"/>
            <a:ext cx="709094" cy="713852"/>
          </a:xfrm>
          <a:custGeom>
            <a:avLst/>
            <a:gdLst>
              <a:gd name="T0" fmla="*/ 91 w 865"/>
              <a:gd name="T1" fmla="*/ 0 h 866"/>
              <a:gd name="T2" fmla="*/ 774 w 865"/>
              <a:gd name="T3" fmla="*/ 0 h 866"/>
              <a:gd name="T4" fmla="*/ 865 w 865"/>
              <a:gd name="T5" fmla="*/ 91 h 866"/>
              <a:gd name="T6" fmla="*/ 865 w 865"/>
              <a:gd name="T7" fmla="*/ 775 h 866"/>
              <a:gd name="T8" fmla="*/ 774 w 865"/>
              <a:gd name="T9" fmla="*/ 866 h 866"/>
              <a:gd name="T10" fmla="*/ 91 w 865"/>
              <a:gd name="T11" fmla="*/ 866 h 866"/>
              <a:gd name="T12" fmla="*/ 0 w 865"/>
              <a:gd name="T13" fmla="*/ 775 h 866"/>
              <a:gd name="T14" fmla="*/ 0 w 865"/>
              <a:gd name="T15" fmla="*/ 91 h 866"/>
              <a:gd name="T16" fmla="*/ 91 w 865"/>
              <a:gd name="T17" fmla="*/ 0 h 8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5" h="865">
                <a:moveTo>
                  <a:pt x="91" y="0"/>
                </a:moveTo>
                <a:lnTo>
                  <a:pt x="774" y="0"/>
                </a:lnTo>
                <a:cubicBezTo>
                  <a:pt x="824" y="0"/>
                  <a:pt x="865" y="41"/>
                  <a:pt x="865" y="91"/>
                </a:cubicBezTo>
                <a:lnTo>
                  <a:pt x="865" y="775"/>
                </a:lnTo>
                <a:cubicBezTo>
                  <a:pt x="865" y="825"/>
                  <a:pt x="824" y="866"/>
                  <a:pt x="774" y="866"/>
                </a:cubicBezTo>
                <a:lnTo>
                  <a:pt x="91" y="866"/>
                </a:lnTo>
                <a:cubicBezTo>
                  <a:pt x="41" y="866"/>
                  <a:pt x="0" y="825"/>
                  <a:pt x="0" y="775"/>
                </a:cubicBezTo>
                <a:lnTo>
                  <a:pt x="0" y="91"/>
                </a:lnTo>
                <a:cubicBezTo>
                  <a:pt x="0" y="41"/>
                  <a:pt x="41" y="0"/>
                  <a:pt x="9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372" tIns="45685" rIns="91372" bIns="45685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5" name="Freeform 28"/>
          <p:cNvSpPr/>
          <p:nvPr/>
        </p:nvSpPr>
        <p:spPr bwMode="auto">
          <a:xfrm>
            <a:off x="5398103" y="1741644"/>
            <a:ext cx="5716422" cy="713852"/>
          </a:xfrm>
          <a:custGeom>
            <a:avLst/>
            <a:gdLst>
              <a:gd name="T0" fmla="*/ 91 w 8683"/>
              <a:gd name="T1" fmla="*/ 0 h 866"/>
              <a:gd name="T2" fmla="*/ 8591 w 8683"/>
              <a:gd name="T3" fmla="*/ 0 h 866"/>
              <a:gd name="T4" fmla="*/ 8683 w 8683"/>
              <a:gd name="T5" fmla="*/ 91 h 866"/>
              <a:gd name="T6" fmla="*/ 8683 w 8683"/>
              <a:gd name="T7" fmla="*/ 775 h 866"/>
              <a:gd name="T8" fmla="*/ 8591 w 8683"/>
              <a:gd name="T9" fmla="*/ 866 h 866"/>
              <a:gd name="T10" fmla="*/ 91 w 8683"/>
              <a:gd name="T11" fmla="*/ 866 h 866"/>
              <a:gd name="T12" fmla="*/ 0 w 8683"/>
              <a:gd name="T13" fmla="*/ 775 h 866"/>
              <a:gd name="T14" fmla="*/ 0 w 8683"/>
              <a:gd name="T15" fmla="*/ 91 h 866"/>
              <a:gd name="T16" fmla="*/ 91 w 8683"/>
              <a:gd name="T17" fmla="*/ 0 h 8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83" h="865">
                <a:moveTo>
                  <a:pt x="91" y="0"/>
                </a:moveTo>
                <a:lnTo>
                  <a:pt x="8591" y="0"/>
                </a:lnTo>
                <a:cubicBezTo>
                  <a:pt x="8642" y="0"/>
                  <a:pt x="8683" y="41"/>
                  <a:pt x="8683" y="91"/>
                </a:cubicBezTo>
                <a:lnTo>
                  <a:pt x="8683" y="775"/>
                </a:lnTo>
                <a:cubicBezTo>
                  <a:pt x="8683" y="825"/>
                  <a:pt x="8642" y="866"/>
                  <a:pt x="8591" y="866"/>
                </a:cubicBezTo>
                <a:lnTo>
                  <a:pt x="91" y="866"/>
                </a:lnTo>
                <a:cubicBezTo>
                  <a:pt x="41" y="866"/>
                  <a:pt x="0" y="825"/>
                  <a:pt x="0" y="775"/>
                </a:cubicBezTo>
                <a:lnTo>
                  <a:pt x="0" y="91"/>
                </a:lnTo>
                <a:cubicBezTo>
                  <a:pt x="0" y="41"/>
                  <a:pt x="41" y="0"/>
                  <a:pt x="91" y="0"/>
                </a:cubicBezTo>
                <a:close/>
              </a:path>
            </a:pathLst>
          </a:custGeom>
          <a:solidFill>
            <a:srgbClr val="FFFFFF"/>
          </a:solidFill>
          <a:ln w="9525" cap="flat">
            <a:solidFill>
              <a:schemeClr val="accent3"/>
            </a:solidFill>
            <a:prstDash val="solid"/>
            <a:miter lim="800000"/>
          </a:ln>
        </p:spPr>
        <p:txBody>
          <a:bodyPr vert="horz" wrap="square" lIns="91372" tIns="45685" rIns="91372" bIns="45685" numCol="1" anchor="t" anchorCtr="0" compatLnSpc="1"/>
          <a:lstStyle/>
          <a:p>
            <a:pPr algn="ctr"/>
            <a:endParaRPr lang="zh-CN" altLang="en-US"/>
          </a:p>
        </p:txBody>
      </p:sp>
      <p:sp>
        <p:nvSpPr>
          <p:cNvPr id="16" name="TextBox 47"/>
          <p:cNvSpPr txBox="1"/>
          <p:nvPr/>
        </p:nvSpPr>
        <p:spPr>
          <a:xfrm>
            <a:off x="5511034" y="395724"/>
            <a:ext cx="5420143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识经典，知概貌</a:t>
            </a:r>
            <a:endParaRPr lang="zh-CN" altLang="en-US" sz="3200" b="1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55"/>
          <p:cNvSpPr txBox="1"/>
          <p:nvPr/>
        </p:nvSpPr>
        <p:spPr>
          <a:xfrm>
            <a:off x="5431903" y="1747889"/>
            <a:ext cx="5420143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mtClean="0">
                <a:solidFill>
                  <a:schemeClr val="tx2"/>
                </a:solidFill>
                <a:sym typeface="+mn-ea"/>
              </a:rPr>
              <a:t> 读经典，明要义</a:t>
            </a:r>
            <a:endParaRPr lang="zh-CN" altLang="en-US">
              <a:solidFill>
                <a:schemeClr val="tx2"/>
              </a:solidFill>
            </a:endParaRPr>
          </a:p>
        </p:txBody>
      </p:sp>
      <p:sp>
        <p:nvSpPr>
          <p:cNvPr id="19" name="TextBox 58"/>
          <p:cNvSpPr txBox="1"/>
          <p:nvPr/>
        </p:nvSpPr>
        <p:spPr>
          <a:xfrm>
            <a:off x="4598251" y="364967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+mj-ea"/>
                <a:ea typeface="+mj-ea"/>
              </a:rPr>
              <a:t>一</a:t>
            </a:r>
          </a:p>
        </p:txBody>
      </p:sp>
      <p:sp>
        <p:nvSpPr>
          <p:cNvPr id="21" name="TextBox 60"/>
          <p:cNvSpPr txBox="1"/>
          <p:nvPr/>
        </p:nvSpPr>
        <p:spPr>
          <a:xfrm>
            <a:off x="4615835" y="1705708"/>
            <a:ext cx="646331" cy="6500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chemeClr val="bg1"/>
                </a:solidFill>
                <a:latin typeface="+mj-ea"/>
                <a:ea typeface="+mj-ea"/>
              </a:rPr>
              <a:t>二</a:t>
            </a:r>
            <a:endParaRPr lang="zh-CN" altLang="en-US" sz="3600" b="1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8" name="Freeform 27"/>
          <p:cNvSpPr/>
          <p:nvPr/>
        </p:nvSpPr>
        <p:spPr bwMode="auto">
          <a:xfrm>
            <a:off x="4591211" y="3037025"/>
            <a:ext cx="709094" cy="713852"/>
          </a:xfrm>
          <a:custGeom>
            <a:avLst/>
            <a:gdLst>
              <a:gd name="T0" fmla="*/ 91 w 865"/>
              <a:gd name="T1" fmla="*/ 0 h 866"/>
              <a:gd name="T2" fmla="*/ 774 w 865"/>
              <a:gd name="T3" fmla="*/ 0 h 866"/>
              <a:gd name="T4" fmla="*/ 865 w 865"/>
              <a:gd name="T5" fmla="*/ 91 h 866"/>
              <a:gd name="T6" fmla="*/ 865 w 865"/>
              <a:gd name="T7" fmla="*/ 775 h 866"/>
              <a:gd name="T8" fmla="*/ 774 w 865"/>
              <a:gd name="T9" fmla="*/ 866 h 866"/>
              <a:gd name="T10" fmla="*/ 91 w 865"/>
              <a:gd name="T11" fmla="*/ 866 h 866"/>
              <a:gd name="T12" fmla="*/ 0 w 865"/>
              <a:gd name="T13" fmla="*/ 775 h 866"/>
              <a:gd name="T14" fmla="*/ 0 w 865"/>
              <a:gd name="T15" fmla="*/ 91 h 866"/>
              <a:gd name="T16" fmla="*/ 91 w 865"/>
              <a:gd name="T17" fmla="*/ 0 h 8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5" h="865">
                <a:moveTo>
                  <a:pt x="91" y="0"/>
                </a:moveTo>
                <a:lnTo>
                  <a:pt x="774" y="0"/>
                </a:lnTo>
                <a:cubicBezTo>
                  <a:pt x="824" y="0"/>
                  <a:pt x="865" y="41"/>
                  <a:pt x="865" y="91"/>
                </a:cubicBezTo>
                <a:lnTo>
                  <a:pt x="865" y="775"/>
                </a:lnTo>
                <a:cubicBezTo>
                  <a:pt x="865" y="825"/>
                  <a:pt x="824" y="866"/>
                  <a:pt x="774" y="866"/>
                </a:cubicBezTo>
                <a:lnTo>
                  <a:pt x="91" y="866"/>
                </a:lnTo>
                <a:cubicBezTo>
                  <a:pt x="41" y="866"/>
                  <a:pt x="0" y="825"/>
                  <a:pt x="0" y="775"/>
                </a:cubicBezTo>
                <a:lnTo>
                  <a:pt x="0" y="91"/>
                </a:lnTo>
                <a:cubicBezTo>
                  <a:pt x="0" y="41"/>
                  <a:pt x="41" y="0"/>
                  <a:pt x="91" y="0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txBody>
          <a:bodyPr vert="horz" wrap="square" lIns="91372" tIns="45685" rIns="91372" bIns="45685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9" name="Freeform 28"/>
          <p:cNvSpPr/>
          <p:nvPr/>
        </p:nvSpPr>
        <p:spPr bwMode="auto">
          <a:xfrm>
            <a:off x="5405271" y="3045818"/>
            <a:ext cx="5716422" cy="713852"/>
          </a:xfrm>
          <a:custGeom>
            <a:avLst/>
            <a:gdLst>
              <a:gd name="T0" fmla="*/ 91 w 8683"/>
              <a:gd name="T1" fmla="*/ 0 h 866"/>
              <a:gd name="T2" fmla="*/ 8591 w 8683"/>
              <a:gd name="T3" fmla="*/ 0 h 866"/>
              <a:gd name="T4" fmla="*/ 8683 w 8683"/>
              <a:gd name="T5" fmla="*/ 91 h 866"/>
              <a:gd name="T6" fmla="*/ 8683 w 8683"/>
              <a:gd name="T7" fmla="*/ 775 h 866"/>
              <a:gd name="T8" fmla="*/ 8591 w 8683"/>
              <a:gd name="T9" fmla="*/ 866 h 866"/>
              <a:gd name="T10" fmla="*/ 91 w 8683"/>
              <a:gd name="T11" fmla="*/ 866 h 866"/>
              <a:gd name="T12" fmla="*/ 0 w 8683"/>
              <a:gd name="T13" fmla="*/ 775 h 866"/>
              <a:gd name="T14" fmla="*/ 0 w 8683"/>
              <a:gd name="T15" fmla="*/ 91 h 866"/>
              <a:gd name="T16" fmla="*/ 91 w 8683"/>
              <a:gd name="T17" fmla="*/ 0 h 8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83" h="865">
                <a:moveTo>
                  <a:pt x="91" y="0"/>
                </a:moveTo>
                <a:lnTo>
                  <a:pt x="8591" y="0"/>
                </a:lnTo>
                <a:cubicBezTo>
                  <a:pt x="8642" y="0"/>
                  <a:pt x="8683" y="41"/>
                  <a:pt x="8683" y="91"/>
                </a:cubicBezTo>
                <a:lnTo>
                  <a:pt x="8683" y="775"/>
                </a:lnTo>
                <a:cubicBezTo>
                  <a:pt x="8683" y="825"/>
                  <a:pt x="8642" y="866"/>
                  <a:pt x="8591" y="866"/>
                </a:cubicBezTo>
                <a:lnTo>
                  <a:pt x="91" y="866"/>
                </a:lnTo>
                <a:cubicBezTo>
                  <a:pt x="41" y="866"/>
                  <a:pt x="0" y="825"/>
                  <a:pt x="0" y="775"/>
                </a:cubicBezTo>
                <a:lnTo>
                  <a:pt x="0" y="91"/>
                </a:lnTo>
                <a:cubicBezTo>
                  <a:pt x="0" y="41"/>
                  <a:pt x="41" y="0"/>
                  <a:pt x="91" y="0"/>
                </a:cubicBezTo>
                <a:close/>
              </a:path>
            </a:pathLst>
          </a:custGeom>
          <a:solidFill>
            <a:srgbClr val="FFFFFF"/>
          </a:solidFill>
          <a:ln w="9525" cap="flat">
            <a:solidFill>
              <a:srgbClr val="7030A0"/>
            </a:solidFill>
            <a:prstDash val="solid"/>
            <a:miter lim="800000"/>
          </a:ln>
        </p:spPr>
        <p:txBody>
          <a:bodyPr vert="horz" wrap="square" lIns="91372" tIns="45685" rIns="91372" bIns="45685" numCol="1" anchor="t" anchorCtr="0" compatLnSpc="1"/>
          <a:lstStyle/>
          <a:p>
            <a:pPr algn="ctr"/>
            <a:endParaRPr lang="zh-CN" altLang="en-US"/>
          </a:p>
        </p:txBody>
      </p:sp>
      <p:sp>
        <p:nvSpPr>
          <p:cNvPr id="30" name="TextBox 55"/>
          <p:cNvSpPr txBox="1"/>
          <p:nvPr/>
        </p:nvSpPr>
        <p:spPr>
          <a:xfrm>
            <a:off x="5483035" y="3122401"/>
            <a:ext cx="5420143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mtClean="0">
                <a:solidFill>
                  <a:schemeClr val="tx2"/>
                </a:solidFill>
                <a:sym typeface="+mn-ea"/>
              </a:rPr>
              <a:t>品经典，启智慧</a:t>
            </a:r>
            <a:endParaRPr lang="zh-CN" altLang="en-US">
              <a:solidFill>
                <a:schemeClr val="tx2"/>
              </a:solidFill>
            </a:endParaRPr>
          </a:p>
        </p:txBody>
      </p:sp>
      <p:sp>
        <p:nvSpPr>
          <p:cNvPr id="31" name="TextBox 60"/>
          <p:cNvSpPr txBox="1"/>
          <p:nvPr/>
        </p:nvSpPr>
        <p:spPr>
          <a:xfrm>
            <a:off x="4640589" y="3031189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smtClean="0">
                <a:solidFill>
                  <a:schemeClr val="bg1"/>
                </a:solidFill>
                <a:latin typeface="+mj-ea"/>
                <a:ea typeface="+mj-ea"/>
              </a:rPr>
              <a:t>三</a:t>
            </a:r>
            <a:endParaRPr lang="zh-CN" altLang="en-US" sz="3600" b="1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6" name="Freeform 25"/>
          <p:cNvSpPr/>
          <p:nvPr/>
        </p:nvSpPr>
        <p:spPr bwMode="auto">
          <a:xfrm>
            <a:off x="4617256" y="4305243"/>
            <a:ext cx="709094" cy="713852"/>
          </a:xfrm>
          <a:custGeom>
            <a:avLst/>
            <a:gdLst>
              <a:gd name="T0" fmla="*/ 91 w 865"/>
              <a:gd name="T1" fmla="*/ 0 h 865"/>
              <a:gd name="T2" fmla="*/ 774 w 865"/>
              <a:gd name="T3" fmla="*/ 0 h 865"/>
              <a:gd name="T4" fmla="*/ 865 w 865"/>
              <a:gd name="T5" fmla="*/ 91 h 865"/>
              <a:gd name="T6" fmla="*/ 865 w 865"/>
              <a:gd name="T7" fmla="*/ 774 h 865"/>
              <a:gd name="T8" fmla="*/ 774 w 865"/>
              <a:gd name="T9" fmla="*/ 865 h 865"/>
              <a:gd name="T10" fmla="*/ 91 w 865"/>
              <a:gd name="T11" fmla="*/ 865 h 865"/>
              <a:gd name="T12" fmla="*/ 0 w 865"/>
              <a:gd name="T13" fmla="*/ 774 h 865"/>
              <a:gd name="T14" fmla="*/ 0 w 865"/>
              <a:gd name="T15" fmla="*/ 91 h 865"/>
              <a:gd name="T16" fmla="*/ 91 w 865"/>
              <a:gd name="T17" fmla="*/ 0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5" h="865">
                <a:moveTo>
                  <a:pt x="91" y="0"/>
                </a:moveTo>
                <a:lnTo>
                  <a:pt x="774" y="0"/>
                </a:lnTo>
                <a:cubicBezTo>
                  <a:pt x="824" y="0"/>
                  <a:pt x="865" y="41"/>
                  <a:pt x="865" y="91"/>
                </a:cubicBezTo>
                <a:lnTo>
                  <a:pt x="865" y="774"/>
                </a:lnTo>
                <a:cubicBezTo>
                  <a:pt x="865" y="824"/>
                  <a:pt x="824" y="865"/>
                  <a:pt x="774" y="865"/>
                </a:cubicBezTo>
                <a:lnTo>
                  <a:pt x="91" y="865"/>
                </a:lnTo>
                <a:cubicBezTo>
                  <a:pt x="41" y="865"/>
                  <a:pt x="0" y="824"/>
                  <a:pt x="0" y="774"/>
                </a:cubicBezTo>
                <a:lnTo>
                  <a:pt x="0" y="91"/>
                </a:lnTo>
                <a:cubicBezTo>
                  <a:pt x="0" y="41"/>
                  <a:pt x="41" y="0"/>
                  <a:pt x="9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372" tIns="45685" rIns="91372" bIns="45685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7" name="Freeform 26"/>
          <p:cNvSpPr/>
          <p:nvPr/>
        </p:nvSpPr>
        <p:spPr bwMode="auto">
          <a:xfrm>
            <a:off x="5440110" y="4314036"/>
            <a:ext cx="5716422" cy="713852"/>
          </a:xfrm>
          <a:custGeom>
            <a:avLst/>
            <a:gdLst>
              <a:gd name="T0" fmla="*/ 91 w 8683"/>
              <a:gd name="T1" fmla="*/ 0 h 865"/>
              <a:gd name="T2" fmla="*/ 8591 w 8683"/>
              <a:gd name="T3" fmla="*/ 0 h 865"/>
              <a:gd name="T4" fmla="*/ 8683 w 8683"/>
              <a:gd name="T5" fmla="*/ 91 h 865"/>
              <a:gd name="T6" fmla="*/ 8683 w 8683"/>
              <a:gd name="T7" fmla="*/ 774 h 865"/>
              <a:gd name="T8" fmla="*/ 8591 w 8683"/>
              <a:gd name="T9" fmla="*/ 865 h 865"/>
              <a:gd name="T10" fmla="*/ 91 w 8683"/>
              <a:gd name="T11" fmla="*/ 865 h 865"/>
              <a:gd name="T12" fmla="*/ 0 w 8683"/>
              <a:gd name="T13" fmla="*/ 774 h 865"/>
              <a:gd name="T14" fmla="*/ 0 w 8683"/>
              <a:gd name="T15" fmla="*/ 91 h 865"/>
              <a:gd name="T16" fmla="*/ 91 w 8683"/>
              <a:gd name="T17" fmla="*/ 0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83" h="865">
                <a:moveTo>
                  <a:pt x="91" y="0"/>
                </a:moveTo>
                <a:lnTo>
                  <a:pt x="8591" y="0"/>
                </a:lnTo>
                <a:cubicBezTo>
                  <a:pt x="8642" y="0"/>
                  <a:pt x="8683" y="41"/>
                  <a:pt x="8683" y="91"/>
                </a:cubicBezTo>
                <a:lnTo>
                  <a:pt x="8683" y="774"/>
                </a:lnTo>
                <a:cubicBezTo>
                  <a:pt x="8683" y="824"/>
                  <a:pt x="8642" y="865"/>
                  <a:pt x="8591" y="865"/>
                </a:cubicBezTo>
                <a:lnTo>
                  <a:pt x="91" y="865"/>
                </a:lnTo>
                <a:cubicBezTo>
                  <a:pt x="41" y="865"/>
                  <a:pt x="0" y="824"/>
                  <a:pt x="0" y="774"/>
                </a:cubicBezTo>
                <a:lnTo>
                  <a:pt x="0" y="91"/>
                </a:lnTo>
                <a:cubicBezTo>
                  <a:pt x="0" y="41"/>
                  <a:pt x="41" y="0"/>
                  <a:pt x="91" y="0"/>
                </a:cubicBezTo>
                <a:close/>
              </a:path>
            </a:pathLst>
          </a:custGeom>
          <a:solidFill>
            <a:srgbClr val="FFFFFF"/>
          </a:solidFill>
          <a:ln w="9525" cap="flat">
            <a:solidFill>
              <a:schemeClr val="accent5"/>
            </a:solidFill>
            <a:prstDash val="solid"/>
            <a:miter lim="800000"/>
          </a:ln>
        </p:spPr>
        <p:txBody>
          <a:bodyPr vert="horz" wrap="square" lIns="91372" tIns="45685" rIns="91372" bIns="45685" numCol="1" anchor="t" anchorCtr="0" compatLnSpc="1"/>
          <a:lstStyle/>
          <a:p>
            <a:pPr algn="ctr"/>
            <a:endParaRPr lang="zh-CN" altLang="en-US"/>
          </a:p>
        </p:txBody>
      </p:sp>
      <p:sp>
        <p:nvSpPr>
          <p:cNvPr id="34" name="TextBox 48"/>
          <p:cNvSpPr txBox="1"/>
          <p:nvPr/>
        </p:nvSpPr>
        <p:spPr>
          <a:xfrm>
            <a:off x="5482703" y="4378850"/>
            <a:ext cx="5420143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mtClean="0">
                <a:solidFill>
                  <a:schemeClr val="tx1"/>
                </a:solidFill>
                <a:sym typeface="+mn-ea"/>
              </a:rPr>
              <a:t>演经典，绘生活</a:t>
            </a:r>
            <a:endParaRPr lang="zh-CN" altLang="en-US">
              <a:solidFill>
                <a:schemeClr val="tx1"/>
              </a:solidFill>
              <a:sym typeface="+mn-ea"/>
            </a:endParaRPr>
          </a:p>
        </p:txBody>
      </p:sp>
      <p:sp>
        <p:nvSpPr>
          <p:cNvPr id="36" name="TextBox 59"/>
          <p:cNvSpPr txBox="1"/>
          <p:nvPr/>
        </p:nvSpPr>
        <p:spPr>
          <a:xfrm>
            <a:off x="4649051" y="4352726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smtClean="0">
                <a:solidFill>
                  <a:schemeClr val="bg1"/>
                </a:solidFill>
                <a:latin typeface="+mj-ea"/>
                <a:ea typeface="+mj-ea"/>
              </a:rPr>
              <a:t>四</a:t>
            </a:r>
            <a:endParaRPr lang="zh-CN" altLang="en-US" sz="3600" b="1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-0.02552 0.75279 0.0908 0.66613 C 0.20747 0.57948 0.21649 0.50394 0.23177 0.40825 C 0.24705 0.31256 0.22118 0.15964 0.18264 0.09152 C 0.1441 0.02341 0.03802 0 0 0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  <p:cond evt="onBegin" delay="0">
                          <p:tn val="55"/>
                        </p:cond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  <p:cond evt="onBegin" delay="0">
                          <p:tn val="63"/>
                        </p:cond>
                      </p:stCondLst>
                      <p:childTnLst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  <p:cond evt="onBegin" delay="0">
                          <p:tn val="68"/>
                        </p:cond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  <p:cond evt="onBegin" delay="0">
                          <p:tn val="76"/>
                        </p:cond>
                      </p:stCondLst>
                      <p:childTnLst>
                        <p:par>
                          <p:cTn id="7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  <p:cond evt="onBegin" delay="0">
                          <p:tn val="81"/>
                        </p:cond>
                      </p:stCondLst>
                      <p:childTnLst>
                        <p:par>
                          <p:cTn id="8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4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  <p:cond evt="onBegin" delay="0">
                          <p:tn val="89"/>
                        </p:cond>
                      </p:stCondLst>
                      <p:childTnLst>
                        <p:par>
                          <p:cTn id="9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  <p:cond evt="onBegin" delay="0">
                          <p:tn val="94"/>
                        </p:cond>
                      </p:stCondLst>
                      <p:childTnLst>
                        <p:par>
                          <p:cTn id="9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4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4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4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  <p:cond evt="onBegin" delay="0">
                          <p:tn val="102"/>
                        </p:cond>
                      </p:stCondLst>
                      <p:childTnLst>
                        <p:par>
                          <p:cTn id="10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/>
      <p:bldP spid="10" grpId="0" animBg="1"/>
      <p:bldP spid="11" grpId="0" animBg="1"/>
      <p:bldP spid="14" grpId="0" animBg="1"/>
      <p:bldP spid="15" grpId="0" animBg="1"/>
      <p:bldP spid="16" grpId="0"/>
      <p:bldP spid="18" grpId="0"/>
      <p:bldP spid="19" grpId="0"/>
      <p:bldP spid="21" grpId="0"/>
      <p:bldP spid="28" grpId="0" animBg="1"/>
      <p:bldP spid="29" grpId="0" animBg="1"/>
      <p:bldP spid="30" grpId="0"/>
      <p:bldP spid="31" grpId="0"/>
      <p:bldP spid="26" grpId="0" animBg="1"/>
      <p:bldP spid="27" grpId="0" animBg="1"/>
      <p:bldP spid="34" grpId="0"/>
      <p:bldP spid="3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560705" y="888317"/>
            <a:ext cx="11070590" cy="5679830"/>
            <a:chOff x="883" y="847"/>
            <a:chExt cx="17434" cy="9107"/>
          </a:xfrm>
        </p:grpSpPr>
        <p:pic>
          <p:nvPicPr>
            <p:cNvPr id="32" name="图片 31" descr="背景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50" name="图片 49" descr="背景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11266" name="Rectangle 4"/>
          <p:cNvSpPr/>
          <p:nvPr/>
        </p:nvSpPr>
        <p:spPr>
          <a:xfrm>
            <a:off x="883285" y="1047115"/>
            <a:ext cx="10599420" cy="1535430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</a:pPr>
            <a:r>
              <a:rPr sz="3125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子曰:“譬如为山,未成一篑,止,吾止也。譬如平地,虽覆一篑,进,吾往也。”</a:t>
            </a:r>
            <a:endParaRPr sz="3130" b="1" strike="noStrike" noProof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883285" y="3569970"/>
            <a:ext cx="10591800" cy="1476881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孔子用“堆土成山”和“平整土地”的比喻，说明做事不可以半途而废，要持之以恒。而进退的责任在自己而不在别人。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animBg="1"/>
      <p:bldP spid="10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560705" y="878157"/>
            <a:ext cx="11070590" cy="5679830"/>
            <a:chOff x="883" y="847"/>
            <a:chExt cx="17434" cy="9107"/>
          </a:xfrm>
        </p:grpSpPr>
        <p:pic>
          <p:nvPicPr>
            <p:cNvPr id="32" name="图片 31" descr="背景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50" name="图片 49" descr="背景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11266" name="Rectangle 4"/>
          <p:cNvSpPr/>
          <p:nvPr/>
        </p:nvSpPr>
        <p:spPr>
          <a:xfrm>
            <a:off x="883285" y="1047115"/>
            <a:ext cx="10599420" cy="813435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</a:pPr>
            <a:r>
              <a:rPr sz="3130" b="1" strike="noStrike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子曰:“知者不惑,仁者不忧,勇者不惧。”</a:t>
            </a:r>
          </a:p>
        </p:txBody>
      </p:sp>
      <p:sp>
        <p:nvSpPr>
          <p:cNvPr id="11267" name="Rectangle 5"/>
          <p:cNvSpPr/>
          <p:nvPr/>
        </p:nvSpPr>
        <p:spPr>
          <a:xfrm>
            <a:off x="883285" y="1965960"/>
            <a:ext cx="4964430" cy="5727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13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知：</a:t>
            </a:r>
            <a:r>
              <a:rPr lang="zh-CN" altLang="en-US" sz="3130" b="1">
                <a:latin typeface="黑体" panose="02010609060101010101" charset="-122"/>
                <a:ea typeface="黑体" panose="02010609060101010101" charset="-122"/>
              </a:rPr>
              <a:t>同“智”。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808355" y="2600960"/>
            <a:ext cx="10591800" cy="1383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译文：孔子说：“聪明的人不会迷惑，仁德的人不会忧愁，勇敢的人不会畏惧。” 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845820" y="4408805"/>
            <a:ext cx="10516870" cy="1576931"/>
          </a:xfrm>
          <a:prstGeom prst="round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indent="0" fontAlgn="auto">
              <a:lnSpc>
                <a:spcPts val="3680"/>
              </a:lnSpc>
            </a:pPr>
            <a:r>
              <a:rPr lang="zh-CN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有智慧的人能将事理看得明白透彻，所以不会迷惑。仁者存公心，去私欲，乐天知命，不患得患失，所以不忧虑。有勇气的人不畏惧困难，见义勇为，所以不惧。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556000" y="3291205"/>
            <a:ext cx="5080000" cy="95313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古人认为，君子有三种基本品德，那就是仁爱，智慧和勇敢。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animBg="1"/>
      <p:bldP spid="11267" grpId="0"/>
      <p:bldP spid="100" grpId="0" animBg="1"/>
      <p:bldP spid="2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560705" y="887682"/>
            <a:ext cx="11070590" cy="5679830"/>
            <a:chOff x="883" y="847"/>
            <a:chExt cx="17434" cy="9107"/>
          </a:xfrm>
        </p:grpSpPr>
        <p:pic>
          <p:nvPicPr>
            <p:cNvPr id="32" name="图片 31" descr="背景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50" name="图片 49" descr="背景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11266" name="Rectangle 4"/>
          <p:cNvSpPr/>
          <p:nvPr/>
        </p:nvSpPr>
        <p:spPr>
          <a:xfrm>
            <a:off x="883285" y="1047115"/>
            <a:ext cx="10599420" cy="2979420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</a:pPr>
            <a:r>
              <a:rPr sz="3130" b="1" strike="noStrike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颜渊问仁。子曰:“克己复礼为仁。一日克己复礼,天下归仁焉。为仁由己,而由人乎哉?”颜渊曰:“请问其目。”子曰:“非礼勿视,非礼勿听,非礼勿言,非礼勿动。”颜渊曰:“回虽不敏,请事斯语矣。”</a:t>
            </a:r>
          </a:p>
        </p:txBody>
      </p:sp>
      <p:sp>
        <p:nvSpPr>
          <p:cNvPr id="11267" name="Rectangle 5"/>
          <p:cNvSpPr/>
          <p:nvPr/>
        </p:nvSpPr>
        <p:spPr>
          <a:xfrm>
            <a:off x="883285" y="4098290"/>
            <a:ext cx="6051550" cy="5727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13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一日：</a:t>
            </a:r>
            <a:r>
              <a:rPr lang="zh-CN" altLang="en-US" sz="3130" b="1">
                <a:latin typeface="黑体" panose="02010609060101010101" charset="-122"/>
                <a:ea typeface="黑体" panose="02010609060101010101" charset="-122"/>
              </a:rPr>
              <a:t>一旦</a:t>
            </a:r>
          </a:p>
        </p:txBody>
      </p:sp>
      <p:sp>
        <p:nvSpPr>
          <p:cNvPr id="4" name="Rectangle 5"/>
          <p:cNvSpPr/>
          <p:nvPr/>
        </p:nvSpPr>
        <p:spPr>
          <a:xfrm>
            <a:off x="6377305" y="4098290"/>
            <a:ext cx="3639185" cy="5727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13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归：</a:t>
            </a:r>
            <a:r>
              <a:rPr lang="zh-CN" altLang="en-US" sz="3130" b="1">
                <a:latin typeface="黑体" panose="02010609060101010101" charset="-122"/>
                <a:ea typeface="黑体" panose="02010609060101010101" charset="-122"/>
              </a:rPr>
              <a:t>称赞</a:t>
            </a:r>
          </a:p>
        </p:txBody>
      </p:sp>
      <p:sp>
        <p:nvSpPr>
          <p:cNvPr id="6" name="Rectangle 5"/>
          <p:cNvSpPr/>
          <p:nvPr/>
        </p:nvSpPr>
        <p:spPr>
          <a:xfrm>
            <a:off x="883285" y="4954905"/>
            <a:ext cx="3698875" cy="5727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13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目：</a:t>
            </a:r>
            <a:r>
              <a:rPr lang="zh-CN" altLang="en-US" sz="3130" b="1">
                <a:latin typeface="黑体" panose="02010609060101010101" charset="-122"/>
                <a:ea typeface="黑体" panose="02010609060101010101" charset="-122"/>
              </a:rPr>
              <a:t>条目</a:t>
            </a:r>
          </a:p>
        </p:txBody>
      </p:sp>
      <p:sp>
        <p:nvSpPr>
          <p:cNvPr id="2" name="Rectangle 5"/>
          <p:cNvSpPr/>
          <p:nvPr/>
        </p:nvSpPr>
        <p:spPr>
          <a:xfrm>
            <a:off x="6377305" y="4954905"/>
            <a:ext cx="3698875" cy="5727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13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非礼：</a:t>
            </a:r>
            <a:r>
              <a:rPr lang="zh-CN" altLang="en-US" sz="3130" b="1">
                <a:latin typeface="黑体" panose="02010609060101010101" charset="-122"/>
                <a:ea typeface="黑体" panose="02010609060101010101" charset="-122"/>
              </a:rPr>
              <a:t>不合于礼</a:t>
            </a:r>
          </a:p>
        </p:txBody>
      </p:sp>
      <p:sp>
        <p:nvSpPr>
          <p:cNvPr id="5" name="Rectangle 5"/>
          <p:cNvSpPr/>
          <p:nvPr/>
        </p:nvSpPr>
        <p:spPr>
          <a:xfrm>
            <a:off x="883285" y="5754370"/>
            <a:ext cx="3698875" cy="5727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13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事：</a:t>
            </a:r>
            <a:r>
              <a:rPr lang="zh-CN" altLang="en-US" sz="3130" b="1">
                <a:latin typeface="黑体" panose="02010609060101010101" charset="-122"/>
                <a:ea typeface="黑体" panose="02010609060101010101" charset="-122"/>
              </a:rPr>
              <a:t>实践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animBg="1"/>
      <p:bldP spid="11267" grpId="0"/>
      <p:bldP spid="4" grpId="0"/>
      <p:bldP spid="6" grpId="0"/>
      <p:bldP spid="2" grpId="0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560705" y="888317"/>
            <a:ext cx="11070590" cy="5679830"/>
            <a:chOff x="883" y="847"/>
            <a:chExt cx="17434" cy="9107"/>
          </a:xfrm>
        </p:grpSpPr>
        <p:pic>
          <p:nvPicPr>
            <p:cNvPr id="32" name="图片 31" descr="背景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50" name="图片 49" descr="背景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11266" name="Rectangle 4"/>
          <p:cNvSpPr/>
          <p:nvPr/>
        </p:nvSpPr>
        <p:spPr>
          <a:xfrm>
            <a:off x="883285" y="1047115"/>
            <a:ext cx="10599420" cy="2676525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lnSpc>
                <a:spcPts val="3360"/>
              </a:lnSpc>
              <a:spcBef>
                <a:spcPct val="0"/>
              </a:spcBef>
            </a:pPr>
            <a:r>
              <a:rPr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颜渊问什么是仁。孔子说：“约束自我，使言行归复于先王之礼，就是仁。一旦你做到了克己复礼，全天下都会称赞你是仁人。要做到仁靠的是自己，难道要靠别人吗？”颜渊说：“请问克己复礼的细则。”孔子说：“不合于礼的不堪，不合于礼的不听，不合于礼的不说，不合于礼的不做。”颜渊说：“我虽然不聪颖，愿意实践</a:t>
            </a:r>
            <a:r>
              <a:rPr sz="3125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这些话。”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890905" y="4015105"/>
            <a:ext cx="10591800" cy="201834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ts val="3360"/>
              </a:lnSpc>
            </a:pPr>
            <a:r>
              <a:rPr 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阐述了孔子对“仁”的理解以及如何通过自己的行动来实现“仁”。其关键是克己复礼，具体是要“视、听、言、动”都符合礼。礼以仁为基础，以仁来维护。仁是内在的，礼是外在的，二者紧密结合。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animBg="1"/>
      <p:bldP spid="10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560705" y="878157"/>
            <a:ext cx="11070590" cy="5679830"/>
            <a:chOff x="883" y="847"/>
            <a:chExt cx="17434" cy="9107"/>
          </a:xfrm>
        </p:grpSpPr>
        <p:pic>
          <p:nvPicPr>
            <p:cNvPr id="32" name="图片 31" descr="背景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50" name="图片 49" descr="背景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11266" name="Rectangle 4"/>
          <p:cNvSpPr/>
          <p:nvPr/>
        </p:nvSpPr>
        <p:spPr>
          <a:xfrm>
            <a:off x="883285" y="1047115"/>
            <a:ext cx="10599420" cy="1535430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</a:pPr>
            <a:r>
              <a:rPr sz="3130" b="1" strike="noStrike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子贡问曰：“有一言而可以终身行之者乎?”子曰：“其恕乎!己所不欲，勿施于人。”</a:t>
            </a:r>
          </a:p>
        </p:txBody>
      </p:sp>
      <p:sp>
        <p:nvSpPr>
          <p:cNvPr id="11267" name="Rectangle 5"/>
          <p:cNvSpPr/>
          <p:nvPr/>
        </p:nvSpPr>
        <p:spPr>
          <a:xfrm>
            <a:off x="883285" y="2763520"/>
            <a:ext cx="10520045" cy="5727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13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恕：</a:t>
            </a:r>
            <a:r>
              <a:rPr lang="zh-CN" altLang="en-US" sz="3130" b="1">
                <a:latin typeface="黑体" panose="02010609060101010101" charset="-122"/>
                <a:ea typeface="黑体" panose="02010609060101010101" charset="-122"/>
              </a:rPr>
              <a:t>原谅，宽容；以自己的心推想别人的心。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811530" y="3336290"/>
            <a:ext cx="10591800" cy="1383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子贡问孔子道：“有没有一个字可以终生奉行的呢？”孔子回答说：“那就是“恕”吧！自己不愿意的，不要强加给别人。” 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847725" y="5024755"/>
            <a:ext cx="10634980" cy="1324612"/>
          </a:xfrm>
          <a:prstGeom prst="round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“忠恕之道”看成是处理人际关系的一条准则，这也是儒家伦理的一个特色。这样，可以消除别人对自己的怨恨，缓和人际关系，安定当时的社会秩序。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animBg="1"/>
      <p:bldP spid="11267" grpId="0"/>
      <p:bldP spid="100" grpId="0" animBg="1"/>
      <p:bldP spid="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560705" y="892127"/>
            <a:ext cx="11070590" cy="5679830"/>
            <a:chOff x="883" y="847"/>
            <a:chExt cx="17434" cy="9107"/>
          </a:xfrm>
        </p:grpSpPr>
        <p:pic>
          <p:nvPicPr>
            <p:cNvPr id="32" name="图片 31" descr="背景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50" name="图片 49" descr="背景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11266" name="Rectangle 4"/>
          <p:cNvSpPr/>
          <p:nvPr/>
        </p:nvSpPr>
        <p:spPr>
          <a:xfrm>
            <a:off x="883285" y="1047115"/>
            <a:ext cx="10599420" cy="2257425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</a:pPr>
            <a:r>
              <a:rPr sz="3130" b="1" strike="noStrike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子曰：“小子何莫学夫《诗》？《诗》，可以兴，可以观，可以群，可以怨。迩之事父，远之事君。多识于鸟兽草木之名。”</a:t>
            </a:r>
          </a:p>
        </p:txBody>
      </p:sp>
      <p:sp>
        <p:nvSpPr>
          <p:cNvPr id="11267" name="Rectangle 5"/>
          <p:cNvSpPr/>
          <p:nvPr/>
        </p:nvSpPr>
        <p:spPr>
          <a:xfrm>
            <a:off x="883285" y="3446145"/>
            <a:ext cx="10332085" cy="5727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13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兴：</a:t>
            </a:r>
            <a:r>
              <a:rPr lang="zh-CN" altLang="en-US" sz="3130" b="1">
                <a:latin typeface="黑体" panose="02010609060101010101" charset="-122"/>
                <a:ea typeface="黑体" panose="02010609060101010101" charset="-122"/>
              </a:rPr>
              <a:t>激发感情的意思。一说是诗的比兴。</a:t>
            </a:r>
          </a:p>
        </p:txBody>
      </p:sp>
      <p:sp>
        <p:nvSpPr>
          <p:cNvPr id="4" name="Rectangle 5"/>
          <p:cNvSpPr/>
          <p:nvPr/>
        </p:nvSpPr>
        <p:spPr>
          <a:xfrm>
            <a:off x="883285" y="4157980"/>
            <a:ext cx="9048115" cy="5727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13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观：</a:t>
            </a:r>
            <a:r>
              <a:rPr lang="zh-CN" altLang="en-US" sz="3130" b="1">
                <a:latin typeface="黑体" panose="02010609060101010101" charset="-122"/>
                <a:ea typeface="黑体" panose="02010609060101010101" charset="-122"/>
              </a:rPr>
              <a:t>观察了解天地万物与人间万象。</a:t>
            </a:r>
          </a:p>
        </p:txBody>
      </p:sp>
      <p:sp>
        <p:nvSpPr>
          <p:cNvPr id="6" name="Rectangle 5"/>
          <p:cNvSpPr/>
          <p:nvPr/>
        </p:nvSpPr>
        <p:spPr>
          <a:xfrm>
            <a:off x="883285" y="4954905"/>
            <a:ext cx="3698875" cy="5727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13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群：</a:t>
            </a:r>
            <a:r>
              <a:rPr lang="zh-CN" altLang="en-US" sz="3130" b="1">
                <a:latin typeface="黑体" panose="02010609060101010101" charset="-122"/>
                <a:ea typeface="黑体" panose="02010609060101010101" charset="-122"/>
              </a:rPr>
              <a:t>合群。</a:t>
            </a:r>
          </a:p>
        </p:txBody>
      </p:sp>
      <p:sp>
        <p:nvSpPr>
          <p:cNvPr id="2" name="Rectangle 5"/>
          <p:cNvSpPr/>
          <p:nvPr/>
        </p:nvSpPr>
        <p:spPr>
          <a:xfrm>
            <a:off x="3965575" y="4954905"/>
            <a:ext cx="6110605" cy="5727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13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怨：</a:t>
            </a:r>
            <a:r>
              <a:rPr lang="zh-CN" altLang="en-US" sz="3130" b="1">
                <a:latin typeface="黑体" panose="02010609060101010101" charset="-122"/>
                <a:ea typeface="黑体" panose="02010609060101010101" charset="-122"/>
              </a:rPr>
              <a:t>讽谏上级，怨而不怒。</a:t>
            </a:r>
          </a:p>
        </p:txBody>
      </p:sp>
      <p:sp>
        <p:nvSpPr>
          <p:cNvPr id="5" name="Rectangle 5"/>
          <p:cNvSpPr/>
          <p:nvPr/>
        </p:nvSpPr>
        <p:spPr>
          <a:xfrm>
            <a:off x="883285" y="5754370"/>
            <a:ext cx="3698875" cy="5727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13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迩：</a:t>
            </a:r>
            <a:r>
              <a:rPr lang="zh-CN" altLang="en-US" sz="3130" b="1">
                <a:latin typeface="黑体" panose="02010609060101010101" charset="-122"/>
                <a:ea typeface="黑体" panose="02010609060101010101" charset="-122"/>
              </a:rPr>
              <a:t>近。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animBg="1"/>
      <p:bldP spid="11267" grpId="0"/>
      <p:bldP spid="4" grpId="0"/>
      <p:bldP spid="6" grpId="0"/>
      <p:bldP spid="2" grpId="0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560705" y="888317"/>
            <a:ext cx="11070590" cy="5679830"/>
            <a:chOff x="883" y="847"/>
            <a:chExt cx="17434" cy="9107"/>
          </a:xfrm>
        </p:grpSpPr>
        <p:pic>
          <p:nvPicPr>
            <p:cNvPr id="32" name="图片 31" descr="背景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50" name="图片 49" descr="背景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11266" name="Rectangle 4"/>
          <p:cNvSpPr/>
          <p:nvPr/>
        </p:nvSpPr>
        <p:spPr>
          <a:xfrm>
            <a:off x="883285" y="1228725"/>
            <a:ext cx="10599420" cy="2306955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</a:pPr>
            <a:r>
              <a:rPr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孔子说：“学生们为什么不学习《诗》呢？学《诗》可以激发志气，可以观察天地万物及人间的盛衰与得失，可以使人懂得合群的必要，可以使人懂得怎样去讽谏上级。近可以用来侍奉父母，远可以侍奉君主；还可以多知道一些鸟兽草木的名字。”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890905" y="4015105"/>
            <a:ext cx="10591800" cy="1528509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提出了“兴观群怨”说，诗可以兴、观、群、怨，就是肯定文学的观察社会、干预生活、修养身心、治国养家的作用。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animBg="1"/>
      <p:bldP spid="10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560705" y="537845"/>
            <a:ext cx="11070590" cy="5782945"/>
            <a:chOff x="883" y="847"/>
            <a:chExt cx="17434" cy="9107"/>
          </a:xfrm>
        </p:grpSpPr>
        <p:pic>
          <p:nvPicPr>
            <p:cNvPr id="9" name="图片 8" descr="背景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0" name="图片 9" descr="背景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7" name="文本框 6"/>
          <p:cNvSpPr txBox="1"/>
          <p:nvPr/>
        </p:nvSpPr>
        <p:spPr>
          <a:xfrm>
            <a:off x="4624070" y="2502535"/>
            <a:ext cx="294449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smtClean="0">
                <a:solidFill>
                  <a:srgbClr val="C84E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4400" b="1">
              <a:solidFill>
                <a:srgbClr val="C84E3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14652" y="3593612"/>
            <a:ext cx="44995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smtClean="0">
                <a:solidFill>
                  <a:schemeClr val="tx2"/>
                </a:solidFill>
                <a:sym typeface="+mn-ea"/>
              </a:rPr>
              <a:t>品经典，启智慧</a:t>
            </a:r>
            <a:endParaRPr lang="zh-CN" altLang="en-US" sz="4800" b="1">
              <a:solidFill>
                <a:schemeClr val="tx2"/>
              </a:solidFill>
            </a:endParaRPr>
          </a:p>
        </p:txBody>
      </p:sp>
      <p:pic>
        <p:nvPicPr>
          <p:cNvPr id="14" name="图片 13" descr="印记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56250" y="537845"/>
            <a:ext cx="1078865" cy="1718945"/>
          </a:xfrm>
          <a:prstGeom prst="rect">
            <a:avLst/>
          </a:prstGeom>
        </p:spPr>
      </p:pic>
      <p:pic>
        <p:nvPicPr>
          <p:cNvPr id="13" name="图片 12" descr="图片2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0293" y="4595222"/>
            <a:ext cx="1060704" cy="1647316"/>
          </a:xfrm>
          <a:prstGeom prst="rect">
            <a:avLst/>
          </a:prstGeom>
        </p:spPr>
      </p:pic>
      <p:pic>
        <p:nvPicPr>
          <p:cNvPr id="15" name="图片 14" descr="图片3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78421" y="4308231"/>
            <a:ext cx="3530648" cy="2048607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背景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8125" y="1346200"/>
            <a:ext cx="11621770" cy="519874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6" name="图文框 15"/>
          <p:cNvSpPr/>
          <p:nvPr/>
        </p:nvSpPr>
        <p:spPr>
          <a:xfrm>
            <a:off x="2416" y="1359"/>
            <a:ext cx="12187169" cy="6855283"/>
          </a:xfrm>
          <a:prstGeom prst="frame">
            <a:avLst>
              <a:gd name="adj1" fmla="val 968"/>
            </a:avLst>
          </a:prstGeom>
          <a:solidFill>
            <a:srgbClr val="956C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schemeClr val="tx1"/>
              </a:solidFill>
            </a:endParaRPr>
          </a:p>
        </p:txBody>
      </p:sp>
      <p:sp>
        <p:nvSpPr>
          <p:cNvPr id="6" name="横卷形 5"/>
          <p:cNvSpPr/>
          <p:nvPr/>
        </p:nvSpPr>
        <p:spPr>
          <a:xfrm>
            <a:off x="140678" y="219808"/>
            <a:ext cx="11816860" cy="1264334"/>
          </a:xfrm>
          <a:prstGeom prst="horizontalScroll">
            <a:avLst/>
          </a:prstGeom>
          <a:solidFill>
            <a:srgbClr val="50E7E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2000" b="1" smtClean="0"/>
              <a:t>《</a:t>
            </a:r>
            <a:r>
              <a:rPr lang="zh-CN" altLang="en-US" sz="2000" b="1" smtClean="0"/>
              <a:t>论语</a:t>
            </a:r>
            <a:r>
              <a:rPr lang="en-US" altLang="zh-CN" sz="2000" b="1" smtClean="0"/>
              <a:t>》</a:t>
            </a:r>
            <a:r>
              <a:rPr lang="zh-CN" altLang="en-US" sz="2000" b="1" smtClean="0"/>
              <a:t>十二章分别主要阐释了什么观点？又分别运用了什么艺术手法？请把答案填在下表中：</a:t>
            </a:r>
          </a:p>
          <a:p>
            <a:pPr algn="ctr"/>
            <a:endParaRPr lang="zh-CN" altLang="en-US" sz="2000" b="1"/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351399" y="1776095"/>
          <a:ext cx="11225530" cy="381444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81847"/>
                <a:gridCol w="7323992"/>
                <a:gridCol w="2019691"/>
              </a:tblGrid>
              <a:tr h="52959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800" b="1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新宋体" panose="02010609030101010101" pitchFamily="49" charset="-122"/>
                        </a:rPr>
                        <a:t>内容</a:t>
                      </a:r>
                      <a:endParaRPr lang="en-US" altLang="en-US" sz="2800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新宋体" panose="02010609030101010101" pitchFamily="49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800" b="1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新宋体" panose="02010609030101010101" pitchFamily="49" charset="-122"/>
                        </a:rPr>
                        <a:t>主要观点</a:t>
                      </a:r>
                      <a:endParaRPr lang="en-US" altLang="en-US" sz="2800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新宋体" panose="02010609030101010101" pitchFamily="49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800" b="1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新宋体" panose="02010609030101010101" pitchFamily="49" charset="-122"/>
                        </a:rPr>
                        <a:t>艺术手法</a:t>
                      </a:r>
                      <a:endParaRPr lang="en-US" altLang="en-US" sz="2800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新宋体" panose="02010609030101010101" pitchFamily="49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690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新宋体" panose="02010609030101010101" pitchFamily="49" charset="-122"/>
                          <a:ea typeface="新宋体" panose="02010609030101010101" pitchFamily="49" charset="-122"/>
                          <a:cs typeface="新宋体" panose="02010609030101010101" pitchFamily="49" charset="-122"/>
                        </a:rPr>
                        <a:t> </a:t>
                      </a:r>
                      <a:endParaRPr lang="en-US" altLang="en-US" sz="2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新宋体" panose="02010609030101010101" pitchFamily="49" charset="-122"/>
                          <a:ea typeface="新宋体" panose="02010609030101010101" pitchFamily="49" charset="-122"/>
                          <a:cs typeface="新宋体" panose="02010609030101010101" pitchFamily="49" charset="-122"/>
                        </a:rPr>
                        <a:t> </a:t>
                      </a:r>
                      <a:endParaRPr lang="en-US" altLang="en-US" sz="1200" b="0">
                        <a:latin typeface="新宋体" panose="02010609030101010101" pitchFamily="49" charset="-122"/>
                        <a:ea typeface="新宋体" panose="02010609030101010101" pitchFamily="49" charset="-122"/>
                        <a:cs typeface="新宋体" panose="02010609030101010101" pitchFamily="49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latin typeface="新宋体" panose="02010609030101010101" pitchFamily="49" charset="-122"/>
                          <a:ea typeface="新宋体" panose="02010609030101010101" pitchFamily="49" charset="-122"/>
                          <a:cs typeface="新宋体" panose="02010609030101010101" pitchFamily="49" charset="-122"/>
                        </a:rPr>
                        <a:t> </a:t>
                      </a:r>
                      <a:endParaRPr lang="en-US" altLang="en-US" sz="1200" b="0">
                        <a:latin typeface="新宋体" panose="02010609030101010101" pitchFamily="49" charset="-122"/>
                        <a:ea typeface="新宋体" panose="02010609030101010101" pitchFamily="49" charset="-122"/>
                        <a:cs typeface="新宋体" panose="02010609030101010101" pitchFamily="49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959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latin typeface="新宋体" panose="02010609030101010101" pitchFamily="49" charset="-122"/>
                          <a:ea typeface="新宋体" panose="02010609030101010101" pitchFamily="49" charset="-122"/>
                          <a:cs typeface="新宋体" panose="02010609030101010101" pitchFamily="49" charset="-122"/>
                        </a:rPr>
                        <a:t> </a:t>
                      </a:r>
                      <a:endParaRPr lang="en-US" altLang="en-US" sz="1200" b="0">
                        <a:latin typeface="新宋体" panose="02010609030101010101" pitchFamily="49" charset="-122"/>
                        <a:ea typeface="新宋体" panose="02010609030101010101" pitchFamily="49" charset="-122"/>
                        <a:cs typeface="新宋体" panose="02010609030101010101" pitchFamily="49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latin typeface="新宋体" panose="02010609030101010101" pitchFamily="49" charset="-122"/>
                          <a:ea typeface="新宋体" panose="02010609030101010101" pitchFamily="49" charset="-122"/>
                          <a:cs typeface="新宋体" panose="02010609030101010101" pitchFamily="49" charset="-122"/>
                        </a:rPr>
                        <a:t> </a:t>
                      </a:r>
                      <a:endParaRPr lang="en-US" altLang="en-US" sz="1200" b="0">
                        <a:latin typeface="新宋体" panose="02010609030101010101" pitchFamily="49" charset="-122"/>
                        <a:ea typeface="新宋体" panose="02010609030101010101" pitchFamily="49" charset="-122"/>
                        <a:cs typeface="新宋体" panose="02010609030101010101" pitchFamily="49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latin typeface="新宋体" panose="02010609030101010101" pitchFamily="49" charset="-122"/>
                          <a:ea typeface="新宋体" panose="02010609030101010101" pitchFamily="49" charset="-122"/>
                          <a:cs typeface="新宋体" panose="02010609030101010101" pitchFamily="49" charset="-122"/>
                        </a:rPr>
                        <a:t> </a:t>
                      </a:r>
                      <a:endParaRPr lang="en-US" altLang="en-US" sz="1200" b="0">
                        <a:latin typeface="新宋体" panose="02010609030101010101" pitchFamily="49" charset="-122"/>
                        <a:ea typeface="新宋体" panose="02010609030101010101" pitchFamily="49" charset="-122"/>
                        <a:cs typeface="新宋体" panose="02010609030101010101" pitchFamily="49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959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latin typeface="新宋体" panose="02010609030101010101" pitchFamily="49" charset="-122"/>
                          <a:ea typeface="新宋体" panose="02010609030101010101" pitchFamily="49" charset="-122"/>
                          <a:cs typeface="新宋体" panose="02010609030101010101" pitchFamily="49" charset="-122"/>
                        </a:rPr>
                        <a:t> </a:t>
                      </a:r>
                      <a:endParaRPr lang="en-US" altLang="en-US" sz="1200" b="0">
                        <a:latin typeface="新宋体" panose="02010609030101010101" pitchFamily="49" charset="-122"/>
                        <a:ea typeface="新宋体" panose="02010609030101010101" pitchFamily="49" charset="-122"/>
                        <a:cs typeface="新宋体" panose="02010609030101010101" pitchFamily="49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latin typeface="新宋体" panose="02010609030101010101" pitchFamily="49" charset="-122"/>
                          <a:ea typeface="新宋体" panose="02010609030101010101" pitchFamily="49" charset="-122"/>
                          <a:cs typeface="新宋体" panose="02010609030101010101" pitchFamily="49" charset="-122"/>
                        </a:rPr>
                        <a:t> </a:t>
                      </a:r>
                      <a:endParaRPr lang="en-US" altLang="en-US" sz="1200" b="0">
                        <a:latin typeface="新宋体" panose="02010609030101010101" pitchFamily="49" charset="-122"/>
                        <a:ea typeface="新宋体" panose="02010609030101010101" pitchFamily="49" charset="-122"/>
                        <a:cs typeface="新宋体" panose="02010609030101010101" pitchFamily="49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latin typeface="新宋体" panose="02010609030101010101" pitchFamily="49" charset="-122"/>
                          <a:ea typeface="新宋体" panose="02010609030101010101" pitchFamily="49" charset="-122"/>
                          <a:cs typeface="新宋体" panose="02010609030101010101" pitchFamily="49" charset="-122"/>
                        </a:rPr>
                        <a:t> </a:t>
                      </a:r>
                      <a:endParaRPr lang="en-US" altLang="en-US" sz="1200" b="0">
                        <a:latin typeface="新宋体" panose="02010609030101010101" pitchFamily="49" charset="-122"/>
                        <a:ea typeface="新宋体" panose="02010609030101010101" pitchFamily="49" charset="-122"/>
                        <a:cs typeface="新宋体" panose="02010609030101010101" pitchFamily="49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959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1200" b="0">
                        <a:latin typeface="新宋体" panose="02010609030101010101" pitchFamily="49" charset="-122"/>
                        <a:ea typeface="新宋体" panose="02010609030101010101" pitchFamily="49" charset="-122"/>
                        <a:cs typeface="新宋体" panose="02010609030101010101" pitchFamily="49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latin typeface="新宋体" panose="02010609030101010101" pitchFamily="49" charset="-122"/>
                          <a:ea typeface="新宋体" panose="02010609030101010101" pitchFamily="49" charset="-122"/>
                          <a:cs typeface="新宋体" panose="02010609030101010101" pitchFamily="49" charset="-122"/>
                        </a:rPr>
                        <a:t> </a:t>
                      </a:r>
                      <a:endParaRPr lang="en-US" altLang="en-US" sz="1200" b="0">
                        <a:latin typeface="新宋体" panose="02010609030101010101" pitchFamily="49" charset="-122"/>
                        <a:ea typeface="新宋体" panose="02010609030101010101" pitchFamily="49" charset="-122"/>
                        <a:cs typeface="新宋体" panose="02010609030101010101" pitchFamily="49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latin typeface="新宋体" panose="02010609030101010101" pitchFamily="49" charset="-122"/>
                          <a:ea typeface="新宋体" panose="02010609030101010101" pitchFamily="49" charset="-122"/>
                          <a:cs typeface="新宋体" panose="02010609030101010101" pitchFamily="49" charset="-122"/>
                        </a:rPr>
                        <a:t> </a:t>
                      </a:r>
                      <a:endParaRPr lang="en-US" altLang="en-US" sz="1200" b="0">
                        <a:latin typeface="新宋体" panose="02010609030101010101" pitchFamily="49" charset="-122"/>
                        <a:ea typeface="新宋体" panose="02010609030101010101" pitchFamily="49" charset="-122"/>
                        <a:cs typeface="新宋体" panose="02010609030101010101" pitchFamily="49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959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latin typeface="新宋体" panose="02010609030101010101" pitchFamily="49" charset="-122"/>
                          <a:ea typeface="新宋体" panose="02010609030101010101" pitchFamily="49" charset="-122"/>
                          <a:cs typeface="新宋体" panose="02010609030101010101" pitchFamily="49" charset="-122"/>
                        </a:rPr>
                        <a:t> </a:t>
                      </a:r>
                      <a:endParaRPr lang="en-US" altLang="en-US" sz="1200" b="0">
                        <a:latin typeface="新宋体" panose="02010609030101010101" pitchFamily="49" charset="-122"/>
                        <a:ea typeface="新宋体" panose="02010609030101010101" pitchFamily="49" charset="-122"/>
                        <a:cs typeface="新宋体" panose="02010609030101010101" pitchFamily="49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latin typeface="新宋体" panose="02010609030101010101" pitchFamily="49" charset="-122"/>
                          <a:ea typeface="新宋体" panose="02010609030101010101" pitchFamily="49" charset="-122"/>
                          <a:cs typeface="新宋体" panose="02010609030101010101" pitchFamily="49" charset="-122"/>
                        </a:rPr>
                        <a:t> </a:t>
                      </a:r>
                      <a:endParaRPr lang="en-US" altLang="en-US" sz="1200" b="0">
                        <a:latin typeface="新宋体" panose="02010609030101010101" pitchFamily="49" charset="-122"/>
                        <a:ea typeface="新宋体" panose="02010609030101010101" pitchFamily="49" charset="-122"/>
                        <a:cs typeface="新宋体" panose="02010609030101010101" pitchFamily="49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latin typeface="新宋体" panose="02010609030101010101" pitchFamily="49" charset="-122"/>
                          <a:ea typeface="新宋体" panose="02010609030101010101" pitchFamily="49" charset="-122"/>
                          <a:cs typeface="新宋体" panose="02010609030101010101" pitchFamily="49" charset="-122"/>
                        </a:rPr>
                        <a:t> </a:t>
                      </a:r>
                      <a:endParaRPr lang="en-US" altLang="en-US" sz="1200" b="0">
                        <a:latin typeface="新宋体" panose="02010609030101010101" pitchFamily="49" charset="-122"/>
                        <a:ea typeface="新宋体" panose="02010609030101010101" pitchFamily="49" charset="-122"/>
                        <a:cs typeface="新宋体" panose="02010609030101010101" pitchFamily="49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959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1200" b="0">
                        <a:latin typeface="新宋体" panose="02010609030101010101" pitchFamily="49" charset="-122"/>
                        <a:ea typeface="新宋体" panose="02010609030101010101" pitchFamily="49" charset="-122"/>
                        <a:cs typeface="新宋体" panose="02010609030101010101" pitchFamily="49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1200" b="0">
                        <a:latin typeface="新宋体" panose="02010609030101010101" pitchFamily="49" charset="-122"/>
                        <a:ea typeface="新宋体" panose="02010609030101010101" pitchFamily="49" charset="-122"/>
                        <a:cs typeface="新宋体" panose="02010609030101010101" pitchFamily="49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1200" b="0">
                        <a:latin typeface="新宋体" panose="02010609030101010101" pitchFamily="49" charset="-122"/>
                        <a:ea typeface="新宋体" panose="02010609030101010101" pitchFamily="49" charset="-122"/>
                        <a:cs typeface="新宋体" panose="02010609030101010101" pitchFamily="49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716141" y="2402622"/>
            <a:ext cx="125539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第一章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619085" y="2402938"/>
            <a:ext cx="2722880" cy="3987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 fontAlgn="base"/>
            <a:r>
              <a:rPr lang="zh-CN" altLang="en-US" sz="2000" smtClean="0"/>
              <a:t>安贫乐道，就有道而正</a:t>
            </a:r>
          </a:p>
        </p:txBody>
      </p:sp>
      <p:sp>
        <p:nvSpPr>
          <p:cNvPr id="11" name="矩形 10"/>
          <p:cNvSpPr/>
          <p:nvPr/>
        </p:nvSpPr>
        <p:spPr>
          <a:xfrm>
            <a:off x="10076302" y="2366498"/>
            <a:ext cx="894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en-US" sz="2800" smtClean="0">
                <a:solidFill>
                  <a:schemeClr val="tx1"/>
                </a:solidFill>
                <a:latin typeface="+mj-ea"/>
                <a:ea typeface="+mj-ea"/>
              </a:rPr>
              <a:t>理证</a:t>
            </a:r>
          </a:p>
        </p:txBody>
      </p:sp>
      <p:sp>
        <p:nvSpPr>
          <p:cNvPr id="12" name="矩形 11"/>
          <p:cNvSpPr/>
          <p:nvPr/>
        </p:nvSpPr>
        <p:spPr>
          <a:xfrm>
            <a:off x="707825" y="2959760"/>
            <a:ext cx="125539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第二</a:t>
            </a:r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章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685889" y="2959882"/>
            <a:ext cx="2214880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2000" smtClean="0"/>
              <a:t>礼、乐以仁为基础</a:t>
            </a:r>
          </a:p>
        </p:txBody>
      </p:sp>
      <p:sp>
        <p:nvSpPr>
          <p:cNvPr id="14" name="矩形 13"/>
          <p:cNvSpPr/>
          <p:nvPr/>
        </p:nvSpPr>
        <p:spPr>
          <a:xfrm>
            <a:off x="9478107" y="2936631"/>
            <a:ext cx="2171701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smtClean="0">
                <a:solidFill>
                  <a:schemeClr val="tx1"/>
                </a:solidFill>
                <a:latin typeface="+mj-ea"/>
                <a:ea typeface="+mj-ea"/>
              </a:rPr>
              <a:t>理证</a:t>
            </a:r>
          </a:p>
        </p:txBody>
      </p:sp>
      <p:sp>
        <p:nvSpPr>
          <p:cNvPr id="15" name="矩形 14"/>
          <p:cNvSpPr/>
          <p:nvPr/>
        </p:nvSpPr>
        <p:spPr>
          <a:xfrm>
            <a:off x="707825" y="3503515"/>
            <a:ext cx="125539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第三</a:t>
            </a:r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章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671445" y="3543300"/>
            <a:ext cx="5015865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000" smtClean="0"/>
              <a:t>执着追求“道”（真理）</a:t>
            </a:r>
          </a:p>
        </p:txBody>
      </p:sp>
      <p:sp>
        <p:nvSpPr>
          <p:cNvPr id="18" name="矩形 17"/>
          <p:cNvSpPr/>
          <p:nvPr/>
        </p:nvSpPr>
        <p:spPr>
          <a:xfrm>
            <a:off x="9627578" y="3420207"/>
            <a:ext cx="186397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smtClean="0">
                <a:latin typeface="+mn-ea"/>
              </a:rPr>
              <a:t>理证 </a:t>
            </a:r>
            <a:endParaRPr lang="zh-CN" altLang="en-US" sz="2800">
              <a:latin typeface="+mn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90240" y="3981841"/>
            <a:ext cx="125539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第四</a:t>
            </a:r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章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770505" y="4043680"/>
            <a:ext cx="3393440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000" smtClean="0"/>
              <a:t>君子重义轻利 </a:t>
            </a:r>
          </a:p>
        </p:txBody>
      </p:sp>
      <p:sp>
        <p:nvSpPr>
          <p:cNvPr id="21" name="矩形 20"/>
          <p:cNvSpPr/>
          <p:nvPr/>
        </p:nvSpPr>
        <p:spPr>
          <a:xfrm>
            <a:off x="10114216" y="4017011"/>
            <a:ext cx="894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2800" smtClean="0">
                <a:solidFill>
                  <a:schemeClr val="tx1"/>
                </a:solidFill>
                <a:latin typeface="+mn-ea"/>
              </a:rPr>
              <a:t>对比</a:t>
            </a:r>
          </a:p>
        </p:txBody>
      </p:sp>
      <p:sp>
        <p:nvSpPr>
          <p:cNvPr id="22" name="矩形 21"/>
          <p:cNvSpPr/>
          <p:nvPr/>
        </p:nvSpPr>
        <p:spPr>
          <a:xfrm>
            <a:off x="673731" y="4486226"/>
            <a:ext cx="125539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第五</a:t>
            </a:r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章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671445" y="4538980"/>
            <a:ext cx="4295140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000" smtClean="0"/>
              <a:t>虚心学习，自我反省</a:t>
            </a:r>
          </a:p>
        </p:txBody>
      </p:sp>
      <p:sp>
        <p:nvSpPr>
          <p:cNvPr id="24" name="矩形 23"/>
          <p:cNvSpPr/>
          <p:nvPr/>
        </p:nvSpPr>
        <p:spPr>
          <a:xfrm>
            <a:off x="9557239" y="4510453"/>
            <a:ext cx="1995854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smtClean="0">
                <a:solidFill>
                  <a:schemeClr val="tx1"/>
                </a:solidFill>
                <a:latin typeface="+mn-ea"/>
              </a:rPr>
              <a:t>对比</a:t>
            </a:r>
          </a:p>
        </p:txBody>
      </p:sp>
      <p:sp>
        <p:nvSpPr>
          <p:cNvPr id="2" name="矩形 1"/>
          <p:cNvSpPr/>
          <p:nvPr/>
        </p:nvSpPr>
        <p:spPr>
          <a:xfrm>
            <a:off x="690241" y="5068521"/>
            <a:ext cx="125539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第六</a:t>
            </a:r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章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646045" y="5129530"/>
            <a:ext cx="4345305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000" smtClean="0"/>
              <a:t>文质兼备，方为君子</a:t>
            </a:r>
          </a:p>
        </p:txBody>
      </p:sp>
      <p:sp>
        <p:nvSpPr>
          <p:cNvPr id="4" name="矩形 3"/>
          <p:cNvSpPr/>
          <p:nvPr/>
        </p:nvSpPr>
        <p:spPr>
          <a:xfrm>
            <a:off x="9673590" y="5067935"/>
            <a:ext cx="16986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smtClean="0">
                <a:solidFill>
                  <a:schemeClr val="tx1"/>
                </a:solidFill>
                <a:latin typeface="+mn-ea"/>
              </a:rPr>
              <a:t>理证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  <p:bldP spid="12" grpId="0"/>
      <p:bldP spid="13" grpId="0"/>
      <p:bldP spid="14" grpId="0"/>
      <p:bldP spid="15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" grpId="0"/>
      <p:bldP spid="3" grpId="0"/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背景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6855" y="1325880"/>
            <a:ext cx="11621770" cy="519874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6" name="图文框 15"/>
          <p:cNvSpPr/>
          <p:nvPr/>
        </p:nvSpPr>
        <p:spPr>
          <a:xfrm>
            <a:off x="2416" y="1359"/>
            <a:ext cx="12187169" cy="6855283"/>
          </a:xfrm>
          <a:prstGeom prst="frame">
            <a:avLst>
              <a:gd name="adj1" fmla="val 968"/>
            </a:avLst>
          </a:prstGeom>
          <a:solidFill>
            <a:srgbClr val="956C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schemeClr val="tx1"/>
              </a:solidFill>
            </a:endParaRPr>
          </a:p>
        </p:txBody>
      </p:sp>
      <p:sp>
        <p:nvSpPr>
          <p:cNvPr id="6" name="横卷形 5"/>
          <p:cNvSpPr/>
          <p:nvPr/>
        </p:nvSpPr>
        <p:spPr>
          <a:xfrm>
            <a:off x="140678" y="219808"/>
            <a:ext cx="11816860" cy="1264334"/>
          </a:xfrm>
          <a:prstGeom prst="horizontalScroll">
            <a:avLst/>
          </a:prstGeom>
          <a:solidFill>
            <a:srgbClr val="50E7E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2000" b="1" smtClean="0"/>
              <a:t>《</a:t>
            </a:r>
            <a:r>
              <a:rPr lang="zh-CN" altLang="en-US" sz="2000" b="1" smtClean="0"/>
              <a:t>论语</a:t>
            </a:r>
            <a:r>
              <a:rPr lang="en-US" altLang="zh-CN" sz="2000" b="1" smtClean="0"/>
              <a:t>》</a:t>
            </a:r>
            <a:r>
              <a:rPr lang="zh-CN" altLang="en-US" sz="2000" b="1" smtClean="0"/>
              <a:t>十二章分别主要阐释了什么观点？又分别运用了什么艺术手法？请把答案填在下表中：</a:t>
            </a:r>
          </a:p>
          <a:p>
            <a:pPr algn="ctr"/>
            <a:endParaRPr lang="zh-CN" altLang="en-US" sz="2000" b="1"/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351399" y="1776095"/>
          <a:ext cx="11225530" cy="381444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81847"/>
                <a:gridCol w="7323992"/>
                <a:gridCol w="2019691"/>
              </a:tblGrid>
              <a:tr h="52959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800" b="1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新宋体" panose="02010609030101010101" pitchFamily="49" charset="-122"/>
                        </a:rPr>
                        <a:t>内容</a:t>
                      </a:r>
                      <a:endParaRPr lang="en-US" altLang="en-US" sz="2800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新宋体" panose="02010609030101010101" pitchFamily="49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800" b="1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新宋体" panose="02010609030101010101" pitchFamily="49" charset="-122"/>
                        </a:rPr>
                        <a:t>主要观点</a:t>
                      </a:r>
                      <a:endParaRPr lang="en-US" altLang="en-US" sz="2800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新宋体" panose="02010609030101010101" pitchFamily="49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800" b="1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新宋体" panose="02010609030101010101" pitchFamily="49" charset="-122"/>
                        </a:rPr>
                        <a:t>艺术手法</a:t>
                      </a:r>
                      <a:endParaRPr lang="en-US" altLang="en-US" sz="2800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新宋体" panose="02010609030101010101" pitchFamily="49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690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新宋体" panose="02010609030101010101" pitchFamily="49" charset="-122"/>
                          <a:ea typeface="新宋体" panose="02010609030101010101" pitchFamily="49" charset="-122"/>
                          <a:cs typeface="新宋体" panose="02010609030101010101" pitchFamily="49" charset="-122"/>
                        </a:rPr>
                        <a:t> </a:t>
                      </a:r>
                      <a:endParaRPr lang="en-US" altLang="en-US" sz="2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新宋体" panose="02010609030101010101" pitchFamily="49" charset="-122"/>
                          <a:ea typeface="新宋体" panose="02010609030101010101" pitchFamily="49" charset="-122"/>
                          <a:cs typeface="新宋体" panose="02010609030101010101" pitchFamily="49" charset="-122"/>
                        </a:rPr>
                        <a:t> </a:t>
                      </a:r>
                      <a:endParaRPr lang="en-US" altLang="en-US" sz="1200" b="0">
                        <a:latin typeface="新宋体" panose="02010609030101010101" pitchFamily="49" charset="-122"/>
                        <a:ea typeface="新宋体" panose="02010609030101010101" pitchFamily="49" charset="-122"/>
                        <a:cs typeface="新宋体" panose="02010609030101010101" pitchFamily="49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latin typeface="新宋体" panose="02010609030101010101" pitchFamily="49" charset="-122"/>
                          <a:ea typeface="新宋体" panose="02010609030101010101" pitchFamily="49" charset="-122"/>
                          <a:cs typeface="新宋体" panose="02010609030101010101" pitchFamily="49" charset="-122"/>
                        </a:rPr>
                        <a:t> </a:t>
                      </a:r>
                      <a:endParaRPr lang="en-US" altLang="en-US" sz="1200" b="0">
                        <a:latin typeface="新宋体" panose="02010609030101010101" pitchFamily="49" charset="-122"/>
                        <a:ea typeface="新宋体" panose="02010609030101010101" pitchFamily="49" charset="-122"/>
                        <a:cs typeface="新宋体" panose="02010609030101010101" pitchFamily="49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959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latin typeface="新宋体" panose="02010609030101010101" pitchFamily="49" charset="-122"/>
                          <a:ea typeface="新宋体" panose="02010609030101010101" pitchFamily="49" charset="-122"/>
                          <a:cs typeface="新宋体" panose="02010609030101010101" pitchFamily="49" charset="-122"/>
                        </a:rPr>
                        <a:t> </a:t>
                      </a:r>
                      <a:endParaRPr lang="en-US" altLang="en-US" sz="1200" b="0">
                        <a:latin typeface="新宋体" panose="02010609030101010101" pitchFamily="49" charset="-122"/>
                        <a:ea typeface="新宋体" panose="02010609030101010101" pitchFamily="49" charset="-122"/>
                        <a:cs typeface="新宋体" panose="02010609030101010101" pitchFamily="49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latin typeface="新宋体" panose="02010609030101010101" pitchFamily="49" charset="-122"/>
                          <a:ea typeface="新宋体" panose="02010609030101010101" pitchFamily="49" charset="-122"/>
                          <a:cs typeface="新宋体" panose="02010609030101010101" pitchFamily="49" charset="-122"/>
                        </a:rPr>
                        <a:t> </a:t>
                      </a:r>
                      <a:endParaRPr lang="en-US" altLang="en-US" sz="1200" b="0">
                        <a:latin typeface="新宋体" panose="02010609030101010101" pitchFamily="49" charset="-122"/>
                        <a:ea typeface="新宋体" panose="02010609030101010101" pitchFamily="49" charset="-122"/>
                        <a:cs typeface="新宋体" panose="02010609030101010101" pitchFamily="49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latin typeface="新宋体" panose="02010609030101010101" pitchFamily="49" charset="-122"/>
                          <a:ea typeface="新宋体" panose="02010609030101010101" pitchFamily="49" charset="-122"/>
                          <a:cs typeface="新宋体" panose="02010609030101010101" pitchFamily="49" charset="-122"/>
                        </a:rPr>
                        <a:t> </a:t>
                      </a:r>
                      <a:endParaRPr lang="en-US" altLang="en-US" sz="1200" b="0">
                        <a:latin typeface="新宋体" panose="02010609030101010101" pitchFamily="49" charset="-122"/>
                        <a:ea typeface="新宋体" panose="02010609030101010101" pitchFamily="49" charset="-122"/>
                        <a:cs typeface="新宋体" panose="02010609030101010101" pitchFamily="49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959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latin typeface="新宋体" panose="02010609030101010101" pitchFamily="49" charset="-122"/>
                          <a:ea typeface="新宋体" panose="02010609030101010101" pitchFamily="49" charset="-122"/>
                          <a:cs typeface="新宋体" panose="02010609030101010101" pitchFamily="49" charset="-122"/>
                        </a:rPr>
                        <a:t> </a:t>
                      </a:r>
                      <a:endParaRPr lang="en-US" altLang="en-US" sz="1200" b="0">
                        <a:latin typeface="新宋体" panose="02010609030101010101" pitchFamily="49" charset="-122"/>
                        <a:ea typeface="新宋体" panose="02010609030101010101" pitchFamily="49" charset="-122"/>
                        <a:cs typeface="新宋体" panose="02010609030101010101" pitchFamily="49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latin typeface="新宋体" panose="02010609030101010101" pitchFamily="49" charset="-122"/>
                          <a:ea typeface="新宋体" panose="02010609030101010101" pitchFamily="49" charset="-122"/>
                          <a:cs typeface="新宋体" panose="02010609030101010101" pitchFamily="49" charset="-122"/>
                        </a:rPr>
                        <a:t> </a:t>
                      </a:r>
                      <a:endParaRPr lang="en-US" altLang="en-US" sz="1200" b="0">
                        <a:latin typeface="新宋体" panose="02010609030101010101" pitchFamily="49" charset="-122"/>
                        <a:ea typeface="新宋体" panose="02010609030101010101" pitchFamily="49" charset="-122"/>
                        <a:cs typeface="新宋体" panose="02010609030101010101" pitchFamily="49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latin typeface="新宋体" panose="02010609030101010101" pitchFamily="49" charset="-122"/>
                          <a:ea typeface="新宋体" panose="02010609030101010101" pitchFamily="49" charset="-122"/>
                          <a:cs typeface="新宋体" panose="02010609030101010101" pitchFamily="49" charset="-122"/>
                        </a:rPr>
                        <a:t> </a:t>
                      </a:r>
                      <a:endParaRPr lang="en-US" altLang="en-US" sz="1200" b="0">
                        <a:latin typeface="新宋体" panose="02010609030101010101" pitchFamily="49" charset="-122"/>
                        <a:ea typeface="新宋体" panose="02010609030101010101" pitchFamily="49" charset="-122"/>
                        <a:cs typeface="新宋体" panose="02010609030101010101" pitchFamily="49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959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1200" b="0">
                        <a:latin typeface="新宋体" panose="02010609030101010101" pitchFamily="49" charset="-122"/>
                        <a:ea typeface="新宋体" panose="02010609030101010101" pitchFamily="49" charset="-122"/>
                        <a:cs typeface="新宋体" panose="02010609030101010101" pitchFamily="49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latin typeface="新宋体" panose="02010609030101010101" pitchFamily="49" charset="-122"/>
                          <a:ea typeface="新宋体" panose="02010609030101010101" pitchFamily="49" charset="-122"/>
                          <a:cs typeface="新宋体" panose="02010609030101010101" pitchFamily="49" charset="-122"/>
                        </a:rPr>
                        <a:t> </a:t>
                      </a:r>
                      <a:endParaRPr lang="en-US" altLang="en-US" sz="1200" b="0">
                        <a:latin typeface="新宋体" panose="02010609030101010101" pitchFamily="49" charset="-122"/>
                        <a:ea typeface="新宋体" panose="02010609030101010101" pitchFamily="49" charset="-122"/>
                        <a:cs typeface="新宋体" panose="02010609030101010101" pitchFamily="49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latin typeface="新宋体" panose="02010609030101010101" pitchFamily="49" charset="-122"/>
                          <a:ea typeface="新宋体" panose="02010609030101010101" pitchFamily="49" charset="-122"/>
                          <a:cs typeface="新宋体" panose="02010609030101010101" pitchFamily="49" charset="-122"/>
                        </a:rPr>
                        <a:t> </a:t>
                      </a:r>
                      <a:endParaRPr lang="en-US" altLang="en-US" sz="1200" b="0">
                        <a:latin typeface="新宋体" panose="02010609030101010101" pitchFamily="49" charset="-122"/>
                        <a:ea typeface="新宋体" panose="02010609030101010101" pitchFamily="49" charset="-122"/>
                        <a:cs typeface="新宋体" panose="02010609030101010101" pitchFamily="49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959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latin typeface="新宋体" panose="02010609030101010101" pitchFamily="49" charset="-122"/>
                          <a:ea typeface="新宋体" panose="02010609030101010101" pitchFamily="49" charset="-122"/>
                          <a:cs typeface="新宋体" panose="02010609030101010101" pitchFamily="49" charset="-122"/>
                        </a:rPr>
                        <a:t> </a:t>
                      </a:r>
                      <a:endParaRPr lang="en-US" altLang="en-US" sz="1200" b="0">
                        <a:latin typeface="新宋体" panose="02010609030101010101" pitchFamily="49" charset="-122"/>
                        <a:ea typeface="新宋体" panose="02010609030101010101" pitchFamily="49" charset="-122"/>
                        <a:cs typeface="新宋体" panose="02010609030101010101" pitchFamily="49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latin typeface="新宋体" panose="02010609030101010101" pitchFamily="49" charset="-122"/>
                          <a:ea typeface="新宋体" panose="02010609030101010101" pitchFamily="49" charset="-122"/>
                          <a:cs typeface="新宋体" panose="02010609030101010101" pitchFamily="49" charset="-122"/>
                        </a:rPr>
                        <a:t> </a:t>
                      </a:r>
                      <a:endParaRPr lang="en-US" altLang="en-US" sz="1200" b="0">
                        <a:latin typeface="新宋体" panose="02010609030101010101" pitchFamily="49" charset="-122"/>
                        <a:ea typeface="新宋体" panose="02010609030101010101" pitchFamily="49" charset="-122"/>
                        <a:cs typeface="新宋体" panose="02010609030101010101" pitchFamily="49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latin typeface="新宋体" panose="02010609030101010101" pitchFamily="49" charset="-122"/>
                          <a:ea typeface="新宋体" panose="02010609030101010101" pitchFamily="49" charset="-122"/>
                          <a:cs typeface="新宋体" panose="02010609030101010101" pitchFamily="49" charset="-122"/>
                        </a:rPr>
                        <a:t> </a:t>
                      </a:r>
                      <a:endParaRPr lang="en-US" altLang="en-US" sz="1200" b="0">
                        <a:latin typeface="新宋体" panose="02010609030101010101" pitchFamily="49" charset="-122"/>
                        <a:ea typeface="新宋体" panose="02010609030101010101" pitchFamily="49" charset="-122"/>
                        <a:cs typeface="新宋体" panose="02010609030101010101" pitchFamily="49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959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1200" b="0">
                        <a:latin typeface="新宋体" panose="02010609030101010101" pitchFamily="49" charset="-122"/>
                        <a:ea typeface="新宋体" panose="02010609030101010101" pitchFamily="49" charset="-122"/>
                        <a:cs typeface="新宋体" panose="02010609030101010101" pitchFamily="49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1200" b="0">
                        <a:latin typeface="新宋体" panose="02010609030101010101" pitchFamily="49" charset="-122"/>
                        <a:ea typeface="新宋体" panose="02010609030101010101" pitchFamily="49" charset="-122"/>
                        <a:cs typeface="新宋体" panose="02010609030101010101" pitchFamily="49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1200" b="0">
                        <a:latin typeface="新宋体" panose="02010609030101010101" pitchFamily="49" charset="-122"/>
                        <a:ea typeface="新宋体" panose="02010609030101010101" pitchFamily="49" charset="-122"/>
                        <a:cs typeface="新宋体" panose="02010609030101010101" pitchFamily="49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716141" y="2402622"/>
            <a:ext cx="125539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第七章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688300" y="2401668"/>
            <a:ext cx="3230880" cy="3987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 fontAlgn="base"/>
            <a:r>
              <a:rPr lang="zh-CN" altLang="en-US" sz="2000" smtClean="0"/>
              <a:t>“仁”为己任，要意志坚强</a:t>
            </a:r>
          </a:p>
        </p:txBody>
      </p:sp>
      <p:sp>
        <p:nvSpPr>
          <p:cNvPr id="11" name="矩形 10"/>
          <p:cNvSpPr/>
          <p:nvPr/>
        </p:nvSpPr>
        <p:spPr>
          <a:xfrm>
            <a:off x="10108052" y="2414758"/>
            <a:ext cx="894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2800" smtClean="0">
                <a:latin typeface="+mn-ea"/>
                <a:sym typeface="+mn-ea"/>
              </a:rPr>
              <a:t>理证</a:t>
            </a:r>
            <a:endParaRPr lang="zh-CN" altLang="en-US" sz="280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07825" y="2959760"/>
            <a:ext cx="125539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第八</a:t>
            </a:r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章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941794" y="2999252"/>
            <a:ext cx="2976880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2000" smtClean="0"/>
              <a:t>譬如为山平地，持之以恒</a:t>
            </a:r>
          </a:p>
        </p:txBody>
      </p:sp>
      <p:sp>
        <p:nvSpPr>
          <p:cNvPr id="14" name="矩形 13"/>
          <p:cNvSpPr/>
          <p:nvPr/>
        </p:nvSpPr>
        <p:spPr>
          <a:xfrm>
            <a:off x="9478107" y="2936631"/>
            <a:ext cx="2171701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smtClean="0">
                <a:solidFill>
                  <a:schemeClr val="tx1"/>
                </a:solidFill>
                <a:latin typeface="+mj-ea"/>
                <a:ea typeface="+mj-ea"/>
              </a:rPr>
              <a:t>比喻</a:t>
            </a:r>
            <a:endParaRPr lang="zh-CN" altLang="en-US" sz="280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07825" y="3503515"/>
            <a:ext cx="125539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第九</a:t>
            </a:r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章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640330" y="3564890"/>
            <a:ext cx="5519420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000" smtClean="0"/>
              <a:t>智、仁、勇成就完美人格</a:t>
            </a:r>
          </a:p>
        </p:txBody>
      </p:sp>
      <p:sp>
        <p:nvSpPr>
          <p:cNvPr id="18" name="矩形 17"/>
          <p:cNvSpPr/>
          <p:nvPr/>
        </p:nvSpPr>
        <p:spPr>
          <a:xfrm>
            <a:off x="9627578" y="3420207"/>
            <a:ext cx="186397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smtClean="0">
                <a:latin typeface="+mn-ea"/>
                <a:sym typeface="+mn-ea"/>
              </a:rPr>
              <a:t>例证</a:t>
            </a:r>
            <a:endParaRPr lang="zh-CN" altLang="en-US" sz="2800" smtClean="0">
              <a:solidFill>
                <a:schemeClr val="tx1"/>
              </a:solidFill>
              <a:latin typeface="+mn-ea"/>
            </a:endParaRPr>
          </a:p>
          <a:p>
            <a:pPr algn="ctr"/>
            <a:r>
              <a:rPr lang="zh-CN" altLang="en-US" sz="2800" smtClean="0">
                <a:latin typeface="+mn-ea"/>
              </a:rPr>
              <a:t> </a:t>
            </a:r>
            <a:endParaRPr lang="zh-CN" altLang="en-US" sz="2800">
              <a:latin typeface="+mn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90240" y="3981841"/>
            <a:ext cx="125539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第十</a:t>
            </a:r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章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799715" y="4079240"/>
            <a:ext cx="3749040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000" smtClean="0"/>
              <a:t>克己复礼为仁</a:t>
            </a:r>
          </a:p>
        </p:txBody>
      </p:sp>
      <p:sp>
        <p:nvSpPr>
          <p:cNvPr id="21" name="矩形 20"/>
          <p:cNvSpPr/>
          <p:nvPr/>
        </p:nvSpPr>
        <p:spPr>
          <a:xfrm>
            <a:off x="10114216" y="4017011"/>
            <a:ext cx="894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2800" smtClean="0">
                <a:solidFill>
                  <a:schemeClr val="tx1"/>
                </a:solidFill>
                <a:latin typeface="+mn-ea"/>
              </a:rPr>
              <a:t>理证</a:t>
            </a:r>
          </a:p>
        </p:txBody>
      </p:sp>
      <p:sp>
        <p:nvSpPr>
          <p:cNvPr id="22" name="矩形 21"/>
          <p:cNvSpPr/>
          <p:nvPr/>
        </p:nvSpPr>
        <p:spPr>
          <a:xfrm>
            <a:off x="494978" y="4486226"/>
            <a:ext cx="16129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第十一</a:t>
            </a:r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章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028950" y="4572635"/>
            <a:ext cx="4027805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000" smtClean="0"/>
              <a:t>己所不欲，勿施于人</a:t>
            </a:r>
          </a:p>
        </p:txBody>
      </p:sp>
      <p:sp>
        <p:nvSpPr>
          <p:cNvPr id="24" name="矩形 23"/>
          <p:cNvSpPr/>
          <p:nvPr/>
        </p:nvSpPr>
        <p:spPr>
          <a:xfrm>
            <a:off x="9557239" y="4510453"/>
            <a:ext cx="1995854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smtClean="0">
                <a:solidFill>
                  <a:schemeClr val="tx1"/>
                </a:solidFill>
                <a:latin typeface="+mn-ea"/>
              </a:rPr>
              <a:t>例证</a:t>
            </a:r>
          </a:p>
        </p:txBody>
      </p:sp>
      <p:sp>
        <p:nvSpPr>
          <p:cNvPr id="2" name="矩形 1"/>
          <p:cNvSpPr/>
          <p:nvPr/>
        </p:nvSpPr>
        <p:spPr>
          <a:xfrm>
            <a:off x="511488" y="5068521"/>
            <a:ext cx="16129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第十二</a:t>
            </a:r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章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959735" y="5130165"/>
            <a:ext cx="4424045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000" smtClean="0"/>
              <a:t>《诗》对人和社会的作用</a:t>
            </a:r>
          </a:p>
        </p:txBody>
      </p:sp>
      <p:sp>
        <p:nvSpPr>
          <p:cNvPr id="4" name="矩形 3"/>
          <p:cNvSpPr/>
          <p:nvPr/>
        </p:nvSpPr>
        <p:spPr>
          <a:xfrm>
            <a:off x="9653905" y="5067300"/>
            <a:ext cx="18383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smtClean="0">
                <a:solidFill>
                  <a:schemeClr val="tx1"/>
                </a:solidFill>
                <a:latin typeface="+mn-ea"/>
              </a:rPr>
              <a:t>例证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  <p:bldP spid="12" grpId="0"/>
      <p:bldP spid="13" grpId="0"/>
      <p:bldP spid="14" grpId="0"/>
      <p:bldP spid="15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" grpId="0"/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560705" y="537845"/>
            <a:ext cx="11070590" cy="5782945"/>
            <a:chOff x="883" y="847"/>
            <a:chExt cx="17434" cy="9107"/>
          </a:xfrm>
        </p:grpSpPr>
        <p:pic>
          <p:nvPicPr>
            <p:cNvPr id="9" name="图片 8" descr="背景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0" name="图片 9" descr="背景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7" name="文本框 6"/>
          <p:cNvSpPr txBox="1"/>
          <p:nvPr/>
        </p:nvSpPr>
        <p:spPr>
          <a:xfrm>
            <a:off x="4624070" y="2502535"/>
            <a:ext cx="294449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smtClean="0">
                <a:solidFill>
                  <a:srgbClr val="C84E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703637" y="3369164"/>
            <a:ext cx="48600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识经典，知概貌</a:t>
            </a:r>
            <a:endParaRPr lang="zh-CN" altLang="en-US" sz="4800" b="1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图片 13" descr="印记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56250" y="537845"/>
            <a:ext cx="1078865" cy="1718945"/>
          </a:xfrm>
          <a:prstGeom prst="rect">
            <a:avLst/>
          </a:prstGeom>
        </p:spPr>
      </p:pic>
      <p:pic>
        <p:nvPicPr>
          <p:cNvPr id="16" name="图片 15" descr="图片2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0293" y="4595222"/>
            <a:ext cx="1060704" cy="1647316"/>
          </a:xfrm>
          <a:prstGeom prst="rect">
            <a:avLst/>
          </a:prstGeom>
        </p:spPr>
      </p:pic>
      <p:pic>
        <p:nvPicPr>
          <p:cNvPr id="17" name="图片 16" descr="图片3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78421" y="4056607"/>
            <a:ext cx="3530648" cy="2300231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560705" y="537845"/>
            <a:ext cx="11070590" cy="5782945"/>
            <a:chOff x="883" y="847"/>
            <a:chExt cx="17434" cy="9107"/>
          </a:xfrm>
        </p:grpSpPr>
        <p:pic>
          <p:nvPicPr>
            <p:cNvPr id="9" name="图片 8" descr="背景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0" name="图片 9" descr="背景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7" name="文本框 6"/>
          <p:cNvSpPr txBox="1"/>
          <p:nvPr/>
        </p:nvSpPr>
        <p:spPr>
          <a:xfrm>
            <a:off x="4624070" y="2502535"/>
            <a:ext cx="294449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smtClean="0">
                <a:solidFill>
                  <a:srgbClr val="C84E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4400" b="1">
              <a:solidFill>
                <a:srgbClr val="C84E3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782766" y="3611197"/>
            <a:ext cx="46490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smtClean="0">
                <a:sym typeface="+mn-ea"/>
              </a:rPr>
              <a:t>演经典，绘生活</a:t>
            </a:r>
            <a:endParaRPr lang="zh-CN" altLang="en-US" sz="4800" b="1">
              <a:sym typeface="+mn-ea"/>
            </a:endParaRPr>
          </a:p>
        </p:txBody>
      </p:sp>
      <p:pic>
        <p:nvPicPr>
          <p:cNvPr id="14" name="图片 13" descr="印记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56250" y="537845"/>
            <a:ext cx="1078865" cy="1718945"/>
          </a:xfrm>
          <a:prstGeom prst="rect">
            <a:avLst/>
          </a:prstGeom>
        </p:spPr>
      </p:pic>
      <p:pic>
        <p:nvPicPr>
          <p:cNvPr id="8" name="图片 7" descr="图片2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0293" y="4595222"/>
            <a:ext cx="1060704" cy="1647316"/>
          </a:xfrm>
          <a:prstGeom prst="rect">
            <a:avLst/>
          </a:prstGeom>
        </p:spPr>
      </p:pic>
      <p:pic>
        <p:nvPicPr>
          <p:cNvPr id="12" name="图片 11" descr="图片3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58613" y="4317023"/>
            <a:ext cx="3530648" cy="2048607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560705" y="1600835"/>
            <a:ext cx="11070590" cy="4732020"/>
            <a:chOff x="883" y="2502"/>
            <a:chExt cx="17434" cy="7452"/>
          </a:xfrm>
        </p:grpSpPr>
        <p:pic>
          <p:nvPicPr>
            <p:cNvPr id="9" name="图片 8" descr="背景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83" y="2652"/>
              <a:ext cx="17434" cy="7302"/>
            </a:xfrm>
            <a:prstGeom prst="rect">
              <a:avLst/>
            </a:prstGeom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0" name="图片 9" descr="背景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83" y="2502"/>
              <a:ext cx="17434" cy="745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6" name="横卷形 5"/>
          <p:cNvSpPr/>
          <p:nvPr/>
        </p:nvSpPr>
        <p:spPr>
          <a:xfrm>
            <a:off x="3126739" y="352425"/>
            <a:ext cx="6492046" cy="1162685"/>
          </a:xfrm>
          <a:prstGeom prst="horizontalScroll">
            <a:avLst/>
          </a:prstGeom>
          <a:solidFill>
            <a:srgbClr val="50E7E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smtClean="0">
                <a:latin typeface="+mj-ea"/>
                <a:ea typeface="+mj-ea"/>
              </a:rPr>
              <a:t>演读</a:t>
            </a:r>
            <a:r>
              <a:rPr lang="en-US" altLang="zh-CN" sz="2800" b="1" smtClean="0">
                <a:latin typeface="+mj-ea"/>
                <a:ea typeface="+mj-ea"/>
              </a:rPr>
              <a:t>《</a:t>
            </a:r>
            <a:r>
              <a:rPr lang="zh-CN" altLang="en-US" sz="2800" b="1" smtClean="0">
                <a:latin typeface="+mj-ea"/>
                <a:ea typeface="+mj-ea"/>
              </a:rPr>
              <a:t>论语</a:t>
            </a:r>
            <a:r>
              <a:rPr lang="en-US" altLang="zh-CN" sz="2800" b="1" smtClean="0">
                <a:latin typeface="+mj-ea"/>
                <a:ea typeface="+mj-ea"/>
              </a:rPr>
              <a:t>》</a:t>
            </a:r>
            <a:r>
              <a:rPr lang="zh-CN" altLang="en-US" sz="2800" b="1" smtClean="0">
                <a:latin typeface="+mj-ea"/>
                <a:ea typeface="+mj-ea"/>
              </a:rPr>
              <a:t>视频展示</a:t>
            </a:r>
            <a:endParaRPr lang="zh-CN" altLang="en-US" sz="2800" b="1">
              <a:latin typeface="+mj-ea"/>
              <a:ea typeface="+mj-ea"/>
            </a:endParaRPr>
          </a:p>
        </p:txBody>
      </p:sp>
      <p:pic>
        <p:nvPicPr>
          <p:cNvPr id="8" name="图片 7" descr="9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8281" y="1607316"/>
            <a:ext cx="11135488" cy="483912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背景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520" y="1743075"/>
            <a:ext cx="11153775" cy="464014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横卷形 5"/>
          <p:cNvSpPr/>
          <p:nvPr/>
        </p:nvSpPr>
        <p:spPr>
          <a:xfrm>
            <a:off x="1424355" y="378802"/>
            <a:ext cx="9627576" cy="1162685"/>
          </a:xfrm>
          <a:prstGeom prst="horizontalScroll">
            <a:avLst/>
          </a:prstGeom>
          <a:solidFill>
            <a:srgbClr val="50E7E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smtClean="0">
                <a:latin typeface="+mj-ea"/>
                <a:ea typeface="+mj-ea"/>
              </a:rPr>
              <a:t>用类似的方式分组演读本文的十则</a:t>
            </a:r>
            <a:r>
              <a:rPr lang="en-US" altLang="zh-CN" sz="2800" b="1" smtClean="0">
                <a:latin typeface="+mj-ea"/>
                <a:ea typeface="+mj-ea"/>
              </a:rPr>
              <a:t>《</a:t>
            </a:r>
            <a:r>
              <a:rPr lang="zh-CN" altLang="en-US" sz="2800" b="1" smtClean="0">
                <a:latin typeface="+mj-ea"/>
                <a:ea typeface="+mj-ea"/>
              </a:rPr>
              <a:t>论语</a:t>
            </a:r>
            <a:r>
              <a:rPr lang="en-US" altLang="zh-CN" sz="2800" b="1" smtClean="0">
                <a:latin typeface="+mj-ea"/>
                <a:ea typeface="+mj-ea"/>
              </a:rPr>
              <a:t>》</a:t>
            </a:r>
            <a:r>
              <a:rPr lang="zh-CN" altLang="en-US" sz="2800" b="1" smtClean="0">
                <a:latin typeface="+mj-ea"/>
                <a:ea typeface="+mj-ea"/>
              </a:rPr>
              <a:t>，小组比拼</a:t>
            </a:r>
            <a:endParaRPr lang="zh-CN" altLang="en-US" sz="2800" b="1">
              <a:latin typeface="+mj-ea"/>
              <a:ea typeface="+mj-ea"/>
            </a:endParaRPr>
          </a:p>
        </p:txBody>
      </p:sp>
      <p:pic>
        <p:nvPicPr>
          <p:cNvPr id="5" name="图片 4" descr="图片1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9455" y="1742742"/>
            <a:ext cx="11233107" cy="464926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背景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0705" y="1344295"/>
            <a:ext cx="11070590" cy="520255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横卷形 5"/>
          <p:cNvSpPr/>
          <p:nvPr/>
        </p:nvSpPr>
        <p:spPr>
          <a:xfrm>
            <a:off x="1591408" y="110148"/>
            <a:ext cx="8871438" cy="1162685"/>
          </a:xfrm>
          <a:prstGeom prst="horizontalScroll">
            <a:avLst/>
          </a:prstGeom>
          <a:solidFill>
            <a:srgbClr val="50E7E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smtClean="0">
                <a:latin typeface="+mj-ea"/>
                <a:ea typeface="+mj-ea"/>
              </a:rPr>
              <a:t>经典在我们生活中的运用：运用经典时要注意什么</a:t>
            </a:r>
            <a:r>
              <a:rPr lang="en-US" sz="2800" b="1" smtClean="0">
                <a:latin typeface="+mj-ea"/>
                <a:ea typeface="+mj-ea"/>
              </a:rPr>
              <a:t>?</a:t>
            </a:r>
            <a:endParaRPr lang="zh-CN" altLang="en-US" sz="2800" b="1">
              <a:latin typeface="+mj-ea"/>
              <a:ea typeface="+mj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80292" y="1450731"/>
            <a:ext cx="10999177" cy="45243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smtClean="0"/>
              <a:t>事件回访：</a:t>
            </a:r>
            <a:r>
              <a:rPr lang="zh-CN" altLang="en-US" sz="3200" smtClean="0"/>
              <a:t>狭路相逢烟花互射激战</a:t>
            </a:r>
            <a:r>
              <a:rPr lang="en-US" sz="3200" smtClean="0"/>
              <a:t>4</a:t>
            </a:r>
            <a:r>
              <a:rPr lang="zh-CN" altLang="en-US" sz="3200" smtClean="0"/>
              <a:t>小时，广西玉林两家婚礼变闹剧</a:t>
            </a:r>
            <a:r>
              <a:rPr lang="en-US" sz="3200" smtClean="0"/>
              <a:t>  </a:t>
            </a:r>
            <a:endParaRPr lang="zh-CN" altLang="en-US" sz="3200" smtClean="0"/>
          </a:p>
          <a:p>
            <a:r>
              <a:rPr lang="en-US" sz="3200" smtClean="0"/>
              <a:t>2019</a:t>
            </a:r>
            <a:r>
              <a:rPr lang="zh-CN" altLang="en-US" sz="3200" smtClean="0"/>
              <a:t>年</a:t>
            </a:r>
            <a:r>
              <a:rPr lang="en-US" sz="3200" smtClean="0"/>
              <a:t>4</a:t>
            </a:r>
            <a:r>
              <a:rPr lang="zh-CN" altLang="en-US" sz="3200" smtClean="0"/>
              <a:t>月</a:t>
            </a:r>
            <a:r>
              <a:rPr lang="en-US" sz="3200" smtClean="0"/>
              <a:t>10</a:t>
            </a:r>
            <a:r>
              <a:rPr lang="zh-CN" altLang="en-US" sz="3200" smtClean="0"/>
              <a:t>日报道，广西玉林市博白县有两户村民办婚礼，双方迎亲队在路中相遇，由于有感同日办喜宴兼狭路相逢是“不吉利”，加上双方在路上又各不相让，结果引发争执，继而爆发激烈冲突。双方从当日下午</a:t>
            </a:r>
            <a:r>
              <a:rPr lang="en-US" sz="3200" smtClean="0"/>
              <a:t>2</a:t>
            </a:r>
            <a:r>
              <a:rPr lang="zh-CN" altLang="en-US" sz="3200" smtClean="0"/>
              <a:t>时一直互相抛掷烟花、追打火拼，直到傍晚</a:t>
            </a:r>
            <a:r>
              <a:rPr lang="en-US" sz="3200" smtClean="0"/>
              <a:t>6</a:t>
            </a:r>
            <a:r>
              <a:rPr lang="zh-CN" altLang="en-US" sz="3200" smtClean="0"/>
              <a:t>时许才结束。</a:t>
            </a:r>
            <a:endParaRPr lang="en-US" altLang="zh-CN" sz="3200" smtClean="0"/>
          </a:p>
          <a:p>
            <a:endParaRPr lang="zh-CN" altLang="en-US" sz="3200" smtClean="0"/>
          </a:p>
          <a:p>
            <a:r>
              <a:rPr lang="zh-CN" altLang="en-US" sz="3200" b="1" smtClean="0">
                <a:solidFill>
                  <a:srgbClr val="FF0000"/>
                </a:solidFill>
              </a:rPr>
              <a:t>联系</a:t>
            </a:r>
            <a:r>
              <a:rPr lang="en-US" altLang="zh-CN" sz="3200" b="1" smtClean="0">
                <a:solidFill>
                  <a:srgbClr val="FF0000"/>
                </a:solidFill>
              </a:rPr>
              <a:t>《</a:t>
            </a:r>
            <a:r>
              <a:rPr lang="zh-CN" altLang="en-US" sz="3200" b="1" smtClean="0">
                <a:solidFill>
                  <a:srgbClr val="FF0000"/>
                </a:solidFill>
              </a:rPr>
              <a:t>论语十则</a:t>
            </a:r>
            <a:r>
              <a:rPr lang="en-US" altLang="zh-CN" sz="3200" b="1" smtClean="0">
                <a:solidFill>
                  <a:srgbClr val="FF0000"/>
                </a:solidFill>
              </a:rPr>
              <a:t>》</a:t>
            </a:r>
            <a:r>
              <a:rPr lang="zh-CN" altLang="en-US" sz="3200" b="1" smtClean="0">
                <a:solidFill>
                  <a:srgbClr val="FF0000"/>
                </a:solidFill>
              </a:rPr>
              <a:t>请就此事谈谈我们生活中应注意什么。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矩形 6145"/>
          <p:cNvSpPr/>
          <p:nvPr/>
        </p:nvSpPr>
        <p:spPr>
          <a:xfrm>
            <a:off x="365760" y="4078605"/>
            <a:ext cx="10837545" cy="2780665"/>
          </a:xfrm>
          <a:prstGeom prst="rect">
            <a:avLst/>
          </a:prstGeom>
          <a:solidFill>
            <a:srgbClr val="969696"/>
          </a:solidFill>
          <a:ln w="9525">
            <a:noFill/>
          </a:ln>
        </p:spPr>
        <p:txBody>
          <a:bodyPr wrap="none" anchor="ctr"/>
          <a:lstStyle/>
          <a:p>
            <a:pPr algn="ctr"/>
            <a:endParaRPr lang="zh-CN" altLang="zh-CN" sz="2010">
              <a:solidFill>
                <a:schemeClr val="bg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62" name="文本框 6146"/>
          <p:cNvSpPr txBox="1"/>
          <p:nvPr/>
        </p:nvSpPr>
        <p:spPr>
          <a:xfrm>
            <a:off x="1398327" y="517826"/>
            <a:ext cx="4123099" cy="11233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6705" b="1" i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谢谢观赏</a:t>
            </a:r>
          </a:p>
        </p:txBody>
      </p:sp>
      <p:pic>
        <p:nvPicPr>
          <p:cNvPr id="40963" name="Picture 3" descr="印章0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4285" r="14285"/>
          <a:stretch>
            <a:fillRect/>
          </a:stretch>
        </p:blipFill>
        <p:spPr>
          <a:xfrm>
            <a:off x="891142" y="4816489"/>
            <a:ext cx="1044518" cy="162618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64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31435" y="19685"/>
            <a:ext cx="6812915" cy="34264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2425" y="1427105"/>
            <a:ext cx="3659539" cy="5211598"/>
          </a:xfrm>
          <a:prstGeom prst="ellipse">
            <a:avLst/>
          </a:prstGeom>
        </p:spPr>
      </p:pic>
      <p:pic>
        <p:nvPicPr>
          <p:cNvPr id="40966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31435" y="3445510"/>
            <a:ext cx="6812915" cy="341376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灯片编号占位符 5"/>
          <p:cNvSpPr txBox="1">
            <a:spLocks noGrp="1"/>
          </p:cNvSpPr>
          <p:nvPr/>
        </p:nvSpPr>
        <p:spPr>
          <a:xfrm>
            <a:off x="8076862" y="6245831"/>
            <a:ext cx="2133372" cy="47526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r"/>
            <a:fld id="{9A0DB2DC-4C9A-4742-B13C-FB6460FD3503}" type="slidenum">
              <a:rPr lang="en-US" altLang="zh-CN" sz="1400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4</a:t>
            </a:fld>
            <a:endParaRPr lang="en-US" altLang="zh-CN" sz="1400" noProof="1">
              <a:latin typeface="Arial" panose="020B0604020202020204" pitchFamily="34" charset="0"/>
            </a:endParaRPr>
          </a:p>
        </p:txBody>
      </p:sp>
      <p:pic>
        <p:nvPicPr>
          <p:cNvPr id="10242" name="Picture 3" descr="印章0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4285" r="14285"/>
          <a:stretch>
            <a:fillRect/>
          </a:stretch>
        </p:blipFill>
        <p:spPr>
          <a:xfrm>
            <a:off x="882274" y="4825357"/>
            <a:ext cx="1044519" cy="16261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Text Box 33"/>
          <p:cNvSpPr txBox="1"/>
          <p:nvPr/>
        </p:nvSpPr>
        <p:spPr>
          <a:xfrm>
            <a:off x="3661288" y="360209"/>
            <a:ext cx="5536480" cy="8477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915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半部论语治天下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208576" y="1452396"/>
            <a:ext cx="9920266" cy="339598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3575" b="1" noProof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宋臣赵普曾经告诉宋太宗（赵匡义）说：“臣有论语一部，以半部佐太祖（赵匡胤）定天下，以半部佐陛下致太平。”的确，我国两千年来，不论立身处世以及政治社会，皆以儒家思想为中心，而论语便是最精粹最可靠的儒书，所谓</a:t>
            </a:r>
            <a:r>
              <a:rPr lang="zh-CN" altLang="en-US" sz="3575" b="1" noProof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“半部论语治天下”</a:t>
            </a:r>
            <a:r>
              <a:rPr lang="zh-CN" altLang="en-US" sz="3575" b="1" noProof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，便是这个意思。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2659197" y="5337862"/>
            <a:ext cx="6538438" cy="70929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base"/>
            <a:r>
              <a:rPr lang="zh-CN" sz="4020" b="1" strike="noStrike" noProof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天不生仲尼，万古终长夜</a:t>
            </a:r>
            <a:endParaRPr lang="zh-CN" altLang="en-US" sz="4020" b="1" strike="noStrike" noProof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  <p:bldP spid="4" grpId="0" animBg="1"/>
      <p:bldP spid="10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560705" y="503555"/>
            <a:ext cx="11070590" cy="5973445"/>
            <a:chOff x="883" y="847"/>
            <a:chExt cx="17434" cy="9107"/>
          </a:xfrm>
        </p:grpSpPr>
        <p:pic>
          <p:nvPicPr>
            <p:cNvPr id="9" name="图片 8" descr="背景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0" name="图片 9" descr="背景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2" name="流程图: 资料带 1"/>
          <p:cNvSpPr/>
          <p:nvPr/>
        </p:nvSpPr>
        <p:spPr>
          <a:xfrm>
            <a:off x="2875280" y="-4445"/>
            <a:ext cx="4712970" cy="1116330"/>
          </a:xfrm>
          <a:prstGeom prst="flowChartPunchedTape">
            <a:avLst/>
          </a:prstGeom>
          <a:solidFill>
            <a:srgbClr val="50E7EC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smtClean="0"/>
              <a:t>知人论世</a:t>
            </a:r>
            <a:endParaRPr lang="zh-CN" altLang="en-US" sz="4000" b="1"/>
          </a:p>
        </p:txBody>
      </p:sp>
      <p:pic>
        <p:nvPicPr>
          <p:cNvPr id="20" name="图片 19" descr="图片8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1233" y="618758"/>
            <a:ext cx="3638550" cy="5743575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677008" y="1538654"/>
            <a:ext cx="6910754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400" dirty="0" smtClean="0"/>
              <a:t>《</a:t>
            </a:r>
            <a:r>
              <a:rPr lang="zh-CN" altLang="en-US" sz="2400" dirty="0" smtClean="0"/>
              <a:t>论语</a:t>
            </a:r>
            <a:r>
              <a:rPr lang="en-US" altLang="zh-CN" sz="2400" dirty="0" smtClean="0"/>
              <a:t>》</a:t>
            </a:r>
            <a:r>
              <a:rPr lang="zh-CN" altLang="en-US" sz="2400" dirty="0" smtClean="0"/>
              <a:t>成书于春秋战国时期。当时是由奴隶制向封建制过渡的时代。春秋末期，周朝的礼制日渐崩溃，名存实亡的现象十分普遍，社会处于一种大的动荡组合阶段，人们本性中最原始的欲望如脱缰之马，肆意践踏礼制下的人伦理念。在社会呈现“礼崩乐坏”的局面下，孔子建立了以“仁”为核心的儒家思想体系，旨在建立和恢复正常的社会秩序，其重要观点记录在</a:t>
            </a:r>
            <a:r>
              <a:rPr lang="en-US" altLang="zh-CN" sz="2400" dirty="0" smtClean="0"/>
              <a:t>《</a:t>
            </a:r>
            <a:r>
              <a:rPr lang="zh-CN" altLang="en-US" sz="2400" dirty="0" smtClean="0"/>
              <a:t>论语</a:t>
            </a:r>
            <a:r>
              <a:rPr lang="en-US" altLang="zh-CN" sz="2400" dirty="0" smtClean="0"/>
              <a:t>》</a:t>
            </a:r>
            <a:r>
              <a:rPr lang="zh-CN" altLang="en-US" sz="2400" dirty="0" smtClean="0"/>
              <a:t>之中。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560705" y="537845"/>
            <a:ext cx="11070590" cy="5973445"/>
            <a:chOff x="883" y="847"/>
            <a:chExt cx="17434" cy="9107"/>
          </a:xfrm>
        </p:grpSpPr>
        <p:pic>
          <p:nvPicPr>
            <p:cNvPr id="9" name="图片 8" descr="背景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0" name="图片 9" descr="背景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2" name="流程图: 资料带 1"/>
          <p:cNvSpPr/>
          <p:nvPr/>
        </p:nvSpPr>
        <p:spPr>
          <a:xfrm>
            <a:off x="2875280" y="-4445"/>
            <a:ext cx="4712970" cy="1116330"/>
          </a:xfrm>
          <a:prstGeom prst="flowChartPunchedTape">
            <a:avLst/>
          </a:prstGeom>
          <a:solidFill>
            <a:srgbClr val="50E7EC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smtClean="0"/>
              <a:t>知人论世</a:t>
            </a:r>
            <a:endParaRPr lang="zh-CN" altLang="en-US" sz="4000" b="1"/>
          </a:p>
        </p:txBody>
      </p:sp>
      <p:pic>
        <p:nvPicPr>
          <p:cNvPr id="20" name="图片 19" descr="图片8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1233" y="618758"/>
            <a:ext cx="3638550" cy="5743575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677008" y="1538654"/>
            <a:ext cx="6910754" cy="4338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smtClean="0"/>
              <a:t>孔子（公元前</a:t>
            </a:r>
            <a:r>
              <a:rPr lang="en-US" sz="2400" smtClean="0"/>
              <a:t>552</a:t>
            </a:r>
            <a:r>
              <a:rPr lang="zh-CN" altLang="en-US" sz="2400" smtClean="0"/>
              <a:t>或</a:t>
            </a:r>
            <a:r>
              <a:rPr lang="en-US" sz="2400" smtClean="0"/>
              <a:t>551</a:t>
            </a:r>
            <a:r>
              <a:rPr lang="zh-CN" altLang="en-US" sz="2400" smtClean="0"/>
              <a:t>－前</a:t>
            </a:r>
            <a:r>
              <a:rPr lang="en-US" sz="2400" smtClean="0"/>
              <a:t>479</a:t>
            </a:r>
            <a:r>
              <a:rPr lang="zh-CN" altLang="en-US" sz="2400" smtClean="0"/>
              <a:t>）名丘，字仲尼，春秋后期鲁国人，是儒家学派的创建者，中国古代最著名的思想家和教育家。</a:t>
            </a:r>
            <a:endParaRPr lang="en-US" altLang="zh-CN" sz="2400" smtClean="0"/>
          </a:p>
          <a:p>
            <a:pPr fontAlgn="auto">
              <a:lnSpc>
                <a:spcPct val="150000"/>
              </a:lnSpc>
            </a:pPr>
            <a:r>
              <a:rPr lang="en-US" altLang="zh-CN" sz="2400" smtClean="0"/>
              <a:t>《</a:t>
            </a:r>
            <a:r>
              <a:rPr lang="zh-CN" altLang="en-US" sz="2400" smtClean="0"/>
              <a:t>论语</a:t>
            </a:r>
            <a:r>
              <a:rPr lang="en-US" altLang="zh-CN" sz="2400" smtClean="0"/>
              <a:t>》</a:t>
            </a:r>
            <a:r>
              <a:rPr lang="zh-CN" altLang="en-US" sz="2400" smtClean="0"/>
              <a:t>是孔子弟子及其再传弟子追记孔子言行思想的著作，大约成书于战国初期。比较集中地反映了孔子的思想。今本</a:t>
            </a:r>
            <a:r>
              <a:rPr lang="en-US" altLang="zh-CN" sz="2400" smtClean="0"/>
              <a:t>《</a:t>
            </a:r>
            <a:r>
              <a:rPr lang="zh-CN" altLang="en-US" sz="2400" smtClean="0"/>
              <a:t>论语</a:t>
            </a:r>
            <a:r>
              <a:rPr lang="en-US" altLang="zh-CN" sz="2400" smtClean="0"/>
              <a:t>》</a:t>
            </a:r>
            <a:r>
              <a:rPr lang="zh-CN" altLang="en-US" sz="2400" smtClean="0"/>
              <a:t>共二十篇。儒家创始人孔子的政治思想核心是“仁”、“礼”“义”。</a:t>
            </a:r>
            <a:endParaRPr lang="en-US" altLang="zh-CN" sz="2400" smtClean="0"/>
          </a:p>
          <a:p>
            <a:endParaRPr lang="en-US" altLang="zh-CN" sz="240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384859" y="546638"/>
            <a:ext cx="11070590" cy="5782945"/>
            <a:chOff x="883" y="847"/>
            <a:chExt cx="17434" cy="9107"/>
          </a:xfrm>
        </p:grpSpPr>
        <p:pic>
          <p:nvPicPr>
            <p:cNvPr id="9" name="图片 8" descr="背景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0" name="图片 9" descr="背景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7" name="文本框 6"/>
          <p:cNvSpPr txBox="1"/>
          <p:nvPr/>
        </p:nvSpPr>
        <p:spPr>
          <a:xfrm>
            <a:off x="4624070" y="2502535"/>
            <a:ext cx="294449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>
                <a:solidFill>
                  <a:srgbClr val="C84E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677259" y="3593612"/>
            <a:ext cx="49128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smtClean="0">
                <a:solidFill>
                  <a:schemeClr val="tx2"/>
                </a:solidFill>
                <a:sym typeface="+mn-ea"/>
              </a:rPr>
              <a:t>读经典，明要义</a:t>
            </a:r>
            <a:endParaRPr lang="zh-CN" altLang="en-US" sz="4800" b="1" spc="300">
              <a:solidFill>
                <a:srgbClr val="C84E3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图片 13" descr="印记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56250" y="537845"/>
            <a:ext cx="1078865" cy="1718945"/>
          </a:xfrm>
          <a:prstGeom prst="rect">
            <a:avLst/>
          </a:prstGeom>
        </p:spPr>
      </p:pic>
      <p:pic>
        <p:nvPicPr>
          <p:cNvPr id="13" name="图片 12" descr="图片2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0293" y="4595222"/>
            <a:ext cx="1060704" cy="1647316"/>
          </a:xfrm>
          <a:prstGeom prst="rect">
            <a:avLst/>
          </a:prstGeom>
        </p:spPr>
      </p:pic>
      <p:pic>
        <p:nvPicPr>
          <p:cNvPr id="15" name="图片 14" descr="图片3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78421" y="4056607"/>
            <a:ext cx="3530648" cy="2300231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图片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7100" y="4673376"/>
            <a:ext cx="1060704" cy="1647316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236855" y="1501140"/>
            <a:ext cx="11522075" cy="4819650"/>
            <a:chOff x="883" y="847"/>
            <a:chExt cx="17434" cy="9107"/>
          </a:xfrm>
        </p:grpSpPr>
        <p:pic>
          <p:nvPicPr>
            <p:cNvPr id="9" name="图片 8" descr="背景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0" name="图片 9" descr="背景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83" y="2364"/>
              <a:ext cx="17434" cy="759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6" name="横卷形 5"/>
          <p:cNvSpPr/>
          <p:nvPr/>
        </p:nvSpPr>
        <p:spPr>
          <a:xfrm>
            <a:off x="2468245" y="337820"/>
            <a:ext cx="7059930" cy="1162685"/>
          </a:xfrm>
          <a:prstGeom prst="horizontalScroll">
            <a:avLst/>
          </a:prstGeom>
          <a:solidFill>
            <a:srgbClr val="50E7E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图文框 15"/>
          <p:cNvSpPr/>
          <p:nvPr/>
        </p:nvSpPr>
        <p:spPr>
          <a:xfrm>
            <a:off x="2416" y="1359"/>
            <a:ext cx="12187169" cy="6855283"/>
          </a:xfrm>
          <a:prstGeom prst="frame">
            <a:avLst>
              <a:gd name="adj1" fmla="val 968"/>
            </a:avLst>
          </a:prstGeom>
          <a:solidFill>
            <a:srgbClr val="956C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349" y="337640"/>
            <a:ext cx="10512010" cy="1325111"/>
          </a:xfrm>
        </p:spPr>
        <p:txBody>
          <a:bodyPr>
            <a:noAutofit/>
          </a:bodyPr>
          <a:lstStyle/>
          <a:p>
            <a:pPr algn="ctr"/>
            <a:r>
              <a:rPr sz="4000" smtClean="0"/>
              <a:t>范读、齐读课文</a:t>
            </a:r>
            <a:endParaRPr lang="zh-CN" altLang="en-US" sz="4000" b="1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圆角矩形 27"/>
          <p:cNvSpPr/>
          <p:nvPr/>
        </p:nvSpPr>
        <p:spPr bwMode="auto">
          <a:xfrm>
            <a:off x="1480820" y="1787525"/>
            <a:ext cx="9228455" cy="3774664"/>
          </a:xfrm>
          <a:prstGeom prst="roundRect">
            <a:avLst/>
          </a:prstGeom>
          <a:noFill/>
          <a:ln w="28575">
            <a:noFill/>
          </a:ln>
          <a:scene3d>
            <a:camera prst="orthographicFront"/>
            <a:lightRig rig="threePt" dir="t"/>
          </a:scene3d>
        </p:spPr>
        <p:txBody>
          <a:bodyPr wrap="square" lIns="82822" tIns="41410" rIns="82822" bIns="4141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3600" b="1" smtClean="0"/>
              <a:t>正音：</a:t>
            </a:r>
          </a:p>
          <a:p>
            <a:pPr fontAlgn="auto">
              <a:lnSpc>
                <a:spcPct val="150000"/>
              </a:lnSpc>
            </a:pPr>
            <a:r>
              <a:rPr sz="3600" b="1" smtClean="0"/>
              <a:t>自省 xĭng                          如乐何  yùe           </a:t>
            </a:r>
          </a:p>
          <a:p>
            <a:pPr fontAlgn="auto">
              <a:lnSpc>
                <a:spcPct val="150000"/>
              </a:lnSpc>
            </a:pPr>
            <a:r>
              <a:rPr sz="3600" b="1" smtClean="0"/>
              <a:t>文质彬彬   bīn                   譬如  pì           </a:t>
            </a:r>
          </a:p>
          <a:p>
            <a:pPr fontAlgn="auto">
              <a:lnSpc>
                <a:spcPct val="150000"/>
              </a:lnSpc>
            </a:pPr>
            <a:r>
              <a:rPr sz="3600" b="1" smtClean="0"/>
              <a:t>未成一篑  kuì                    八佾 yì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560705" y="861647"/>
            <a:ext cx="11070590" cy="5679830"/>
            <a:chOff x="883" y="847"/>
            <a:chExt cx="17434" cy="9107"/>
          </a:xfrm>
        </p:grpSpPr>
        <p:pic>
          <p:nvPicPr>
            <p:cNvPr id="32" name="图片 31" descr="背景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50" name="图片 49" descr="背景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11266" name="Rectangle 4"/>
          <p:cNvSpPr/>
          <p:nvPr/>
        </p:nvSpPr>
        <p:spPr>
          <a:xfrm>
            <a:off x="890905" y="888365"/>
            <a:ext cx="10599420" cy="1535430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</a:pPr>
            <a:r>
              <a:rPr lang="zh-CN" altLang="en-US" sz="3130" b="1" strike="noStrike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子</a:t>
            </a:r>
            <a:r>
              <a:rPr lang="zh-CN" altLang="en-US" sz="3130" b="1" strike="noStrike" noProof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曰：“君子食无求</a:t>
            </a:r>
            <a:r>
              <a:rPr lang="zh-CN" altLang="en-US" sz="3130" b="1" u="sng" strike="noStrike" noProof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饱</a:t>
            </a:r>
            <a:r>
              <a:rPr lang="zh-CN" altLang="en-US" sz="3130" b="1" strike="noStrike" noProof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，居无求</a:t>
            </a:r>
            <a:r>
              <a:rPr lang="zh-CN" altLang="en-US" sz="3130" b="1" u="sng" strike="noStrike" noProof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安</a:t>
            </a:r>
            <a:r>
              <a:rPr lang="zh-CN" altLang="en-US" sz="3130" b="1" strike="noStrike" noProof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</a:t>
            </a:r>
            <a:r>
              <a:rPr lang="zh-CN" altLang="en-US" sz="3130" b="1" u="sng" strike="noStrike" noProof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sldjump"/>
              </a:rPr>
              <a:t>敏于</a:t>
            </a:r>
            <a:r>
              <a:rPr lang="zh-CN" altLang="en-US" sz="3130" b="1" strike="noStrike" noProof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sldjump"/>
              </a:rPr>
              <a:t>事</a:t>
            </a:r>
            <a:r>
              <a:rPr lang="zh-CN" altLang="en-US" sz="3130" b="1" u="sng" strike="noStrike" noProof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sldjump"/>
              </a:rPr>
              <a:t>而慎</a:t>
            </a:r>
            <a:r>
              <a:rPr lang="zh-CN" altLang="en-US" sz="3130" b="1" strike="noStrike" noProof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sldjump"/>
              </a:rPr>
              <a:t>于言</a:t>
            </a:r>
            <a:r>
              <a:rPr lang="zh-CN" altLang="en-US" sz="3130" b="1" strike="noStrike" noProof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</a:t>
            </a:r>
            <a:r>
              <a:rPr lang="zh-CN" altLang="en-US" sz="3130" b="1" u="sng" strike="noStrike" noProof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就</a:t>
            </a:r>
            <a:r>
              <a:rPr lang="zh-CN" altLang="en-US" sz="3130" b="1" strike="noStrike" noProof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有道</a:t>
            </a:r>
            <a:r>
              <a:rPr lang="zh-CN" altLang="en-US" sz="3130" b="1" u="sng" strike="noStrike" noProof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而正焉</a:t>
            </a:r>
            <a:r>
              <a:rPr lang="en-US" altLang="zh-CN" sz="3130" b="1" strike="noStrike" noProof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3130" b="1" strike="noStrike" noProof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可谓好学也</a:t>
            </a:r>
            <a:r>
              <a:rPr lang="zh-CN" altLang="en-US" sz="3130" b="1" u="sng" strike="noStrike" noProof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已</a:t>
            </a:r>
            <a:r>
              <a:rPr lang="zh-CN" altLang="en-US" sz="3130" b="1" strike="noStrike" noProof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。”</a:t>
            </a:r>
          </a:p>
        </p:txBody>
      </p:sp>
      <p:sp>
        <p:nvSpPr>
          <p:cNvPr id="11267" name="Rectangle 5"/>
          <p:cNvSpPr/>
          <p:nvPr/>
        </p:nvSpPr>
        <p:spPr>
          <a:xfrm>
            <a:off x="2206987" y="2420659"/>
            <a:ext cx="2879963" cy="5727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130" b="1">
                <a:solidFill>
                  <a:schemeClr val="accent2"/>
                </a:solidFill>
                <a:latin typeface="黑体" panose="02010609060101010101" charset="-122"/>
                <a:ea typeface="黑体" panose="02010609060101010101" charset="-122"/>
              </a:rPr>
              <a:t>饱：</a:t>
            </a:r>
            <a:r>
              <a:rPr lang="zh-CN" altLang="en-US" sz="3130" b="1">
                <a:solidFill>
                  <a:srgbClr val="A50021"/>
                </a:solidFill>
                <a:latin typeface="黑体" panose="02010609060101010101" charset="-122"/>
                <a:ea typeface="黑体" panose="02010609060101010101" charset="-122"/>
              </a:rPr>
              <a:t>饱足</a:t>
            </a:r>
          </a:p>
        </p:txBody>
      </p:sp>
      <p:sp>
        <p:nvSpPr>
          <p:cNvPr id="11268" name="Rectangle 6"/>
          <p:cNvSpPr/>
          <p:nvPr/>
        </p:nvSpPr>
        <p:spPr>
          <a:xfrm>
            <a:off x="6096000" y="2349724"/>
            <a:ext cx="4823583" cy="5727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130" b="1">
                <a:solidFill>
                  <a:schemeClr val="accent2"/>
                </a:solidFill>
                <a:latin typeface="黑体" panose="02010609060101010101" charset="-122"/>
                <a:ea typeface="黑体" panose="02010609060101010101" charset="-122"/>
              </a:rPr>
              <a:t>安：</a:t>
            </a:r>
            <a:r>
              <a:rPr lang="zh-CN" altLang="en-US" sz="3130" b="1">
                <a:solidFill>
                  <a:srgbClr val="A50021"/>
                </a:solidFill>
                <a:latin typeface="黑体" panose="02010609060101010101" charset="-122"/>
                <a:ea typeface="黑体" panose="02010609060101010101" charset="-122"/>
              </a:rPr>
              <a:t>安逸，舒适</a:t>
            </a:r>
          </a:p>
        </p:txBody>
      </p:sp>
      <p:sp>
        <p:nvSpPr>
          <p:cNvPr id="11269" name="Rectangle 7"/>
          <p:cNvSpPr/>
          <p:nvPr/>
        </p:nvSpPr>
        <p:spPr>
          <a:xfrm>
            <a:off x="2206987" y="3069715"/>
            <a:ext cx="4319944" cy="5727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130" b="1">
                <a:solidFill>
                  <a:schemeClr val="accent2"/>
                </a:solidFill>
                <a:latin typeface="黑体" panose="02010609060101010101" charset="-122"/>
                <a:ea typeface="黑体" panose="02010609060101010101" charset="-122"/>
              </a:rPr>
              <a:t>敏：</a:t>
            </a:r>
            <a:r>
              <a:rPr lang="zh-CN" altLang="en-US" sz="3130" b="1">
                <a:solidFill>
                  <a:srgbClr val="A50021"/>
                </a:solidFill>
                <a:latin typeface="黑体" panose="02010609060101010101" charset="-122"/>
                <a:ea typeface="黑体" panose="02010609060101010101" charset="-122"/>
              </a:rPr>
              <a:t>敏捷，勤快</a:t>
            </a:r>
          </a:p>
        </p:txBody>
      </p:sp>
      <p:sp>
        <p:nvSpPr>
          <p:cNvPr id="11270" name="Rectangle 8"/>
          <p:cNvSpPr/>
          <p:nvPr/>
        </p:nvSpPr>
        <p:spPr>
          <a:xfrm>
            <a:off x="2206987" y="3789705"/>
            <a:ext cx="4392652" cy="5727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130" b="1">
                <a:solidFill>
                  <a:schemeClr val="accent2"/>
                </a:solidFill>
                <a:latin typeface="黑体" panose="02010609060101010101" charset="-122"/>
                <a:ea typeface="黑体" panose="02010609060101010101" charset="-122"/>
              </a:rPr>
              <a:t>而：</a:t>
            </a:r>
            <a:r>
              <a:rPr lang="zh-CN" altLang="en-US" sz="3130" b="1">
                <a:solidFill>
                  <a:srgbClr val="A50021"/>
                </a:solidFill>
                <a:latin typeface="黑体" panose="02010609060101010101" charset="-122"/>
                <a:ea typeface="黑体" panose="02010609060101010101" charset="-122"/>
              </a:rPr>
              <a:t>表并列</a:t>
            </a:r>
          </a:p>
        </p:txBody>
      </p:sp>
      <p:sp>
        <p:nvSpPr>
          <p:cNvPr id="11271" name="Rectangle 9"/>
          <p:cNvSpPr/>
          <p:nvPr/>
        </p:nvSpPr>
        <p:spPr>
          <a:xfrm>
            <a:off x="2206987" y="4436987"/>
            <a:ext cx="2950898" cy="5727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130" b="1">
                <a:solidFill>
                  <a:schemeClr val="accent2"/>
                </a:solidFill>
                <a:latin typeface="黑体" panose="02010609060101010101" charset="-122"/>
                <a:ea typeface="黑体" panose="02010609060101010101" charset="-122"/>
              </a:rPr>
              <a:t>就：</a:t>
            </a:r>
            <a:r>
              <a:rPr lang="zh-CN" altLang="en-US" sz="3130" b="1">
                <a:solidFill>
                  <a:srgbClr val="A50021"/>
                </a:solidFill>
                <a:latin typeface="黑体" panose="02010609060101010101" charset="-122"/>
                <a:ea typeface="黑体" panose="02010609060101010101" charset="-122"/>
              </a:rPr>
              <a:t>靠近</a:t>
            </a:r>
          </a:p>
        </p:txBody>
      </p:sp>
      <p:sp>
        <p:nvSpPr>
          <p:cNvPr id="11272" name="Rectangle 10"/>
          <p:cNvSpPr/>
          <p:nvPr/>
        </p:nvSpPr>
        <p:spPr>
          <a:xfrm>
            <a:off x="6096000" y="3069715"/>
            <a:ext cx="4032657" cy="5727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130" b="1">
                <a:solidFill>
                  <a:schemeClr val="accent2"/>
                </a:solidFill>
                <a:latin typeface="黑体" panose="02010609060101010101" charset="-122"/>
                <a:ea typeface="黑体" panose="02010609060101010101" charset="-122"/>
              </a:rPr>
              <a:t>于：</a:t>
            </a:r>
            <a:r>
              <a:rPr lang="zh-CN" altLang="en-US" sz="3130" b="1">
                <a:solidFill>
                  <a:srgbClr val="A50021"/>
                </a:solidFill>
                <a:latin typeface="黑体" panose="02010609060101010101" charset="-122"/>
                <a:ea typeface="黑体" panose="02010609060101010101" charset="-122"/>
              </a:rPr>
              <a:t>对于（在）</a:t>
            </a:r>
          </a:p>
        </p:txBody>
      </p:sp>
      <p:sp>
        <p:nvSpPr>
          <p:cNvPr id="11273" name="Rectangle 11"/>
          <p:cNvSpPr/>
          <p:nvPr/>
        </p:nvSpPr>
        <p:spPr>
          <a:xfrm>
            <a:off x="6158069" y="3789705"/>
            <a:ext cx="4538069" cy="5727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130" b="1">
                <a:solidFill>
                  <a:schemeClr val="accent2"/>
                </a:solidFill>
                <a:latin typeface="黑体" panose="02010609060101010101" charset="-122"/>
                <a:ea typeface="黑体" panose="02010609060101010101" charset="-122"/>
              </a:rPr>
              <a:t>慎：</a:t>
            </a:r>
            <a:r>
              <a:rPr lang="zh-CN" altLang="en-US" sz="3130" b="1">
                <a:solidFill>
                  <a:srgbClr val="A50021"/>
                </a:solidFill>
                <a:latin typeface="黑体" panose="02010609060101010101" charset="-122"/>
                <a:ea typeface="黑体" panose="02010609060101010101" charset="-122"/>
              </a:rPr>
              <a:t>小心，谨慎</a:t>
            </a:r>
          </a:p>
        </p:txBody>
      </p:sp>
      <p:sp>
        <p:nvSpPr>
          <p:cNvPr id="11274" name="Rectangle 12"/>
          <p:cNvSpPr/>
          <p:nvPr/>
        </p:nvSpPr>
        <p:spPr>
          <a:xfrm>
            <a:off x="6158069" y="4436987"/>
            <a:ext cx="3672661" cy="5727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130" b="1">
                <a:solidFill>
                  <a:schemeClr val="accent2"/>
                </a:solidFill>
                <a:latin typeface="黑体" panose="02010609060101010101" charset="-122"/>
                <a:ea typeface="黑体" panose="02010609060101010101" charset="-122"/>
              </a:rPr>
              <a:t>焉：</a:t>
            </a:r>
            <a:r>
              <a:rPr lang="zh-CN" altLang="en-US" sz="3130" b="1">
                <a:solidFill>
                  <a:srgbClr val="A50021"/>
                </a:solidFill>
                <a:latin typeface="黑体" panose="02010609060101010101" charset="-122"/>
                <a:ea typeface="黑体" panose="02010609060101010101" charset="-122"/>
              </a:rPr>
              <a:t>语气助词</a:t>
            </a:r>
          </a:p>
        </p:txBody>
      </p:sp>
      <p:sp>
        <p:nvSpPr>
          <p:cNvPr id="11275" name="Rectangle 13"/>
          <p:cNvSpPr/>
          <p:nvPr/>
        </p:nvSpPr>
        <p:spPr>
          <a:xfrm>
            <a:off x="2206987" y="5093136"/>
            <a:ext cx="2952671" cy="5727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130" b="1">
                <a:solidFill>
                  <a:schemeClr val="accent2"/>
                </a:solidFill>
                <a:latin typeface="黑体" panose="02010609060101010101" charset="-122"/>
                <a:ea typeface="黑体" panose="02010609060101010101" charset="-122"/>
              </a:rPr>
              <a:t>正：</a:t>
            </a:r>
            <a:r>
              <a:rPr lang="zh-CN" altLang="en-US" sz="3130" b="1">
                <a:solidFill>
                  <a:srgbClr val="A50021"/>
                </a:solidFill>
                <a:latin typeface="黑体" panose="02010609060101010101" charset="-122"/>
                <a:ea typeface="黑体" panose="02010609060101010101" charset="-122"/>
              </a:rPr>
              <a:t>修正</a:t>
            </a:r>
          </a:p>
        </p:txBody>
      </p:sp>
      <p:sp>
        <p:nvSpPr>
          <p:cNvPr id="17419" name="Rectangle 14"/>
          <p:cNvSpPr/>
          <p:nvPr/>
        </p:nvSpPr>
        <p:spPr>
          <a:xfrm>
            <a:off x="3072394" y="5740419"/>
            <a:ext cx="4103592" cy="5727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130" b="1">
                <a:solidFill>
                  <a:srgbClr val="A50021"/>
                </a:solidFill>
                <a:latin typeface="黑体" panose="02010609060101010101" charset="-122"/>
                <a:ea typeface="黑体" panose="02010609060101010101" charset="-122"/>
              </a:rPr>
              <a:t>通</a:t>
            </a:r>
            <a:r>
              <a:rPr lang="zh-CN" altLang="en-US" sz="3130" b="1">
                <a:solidFill>
                  <a:srgbClr val="A50021"/>
                </a:solidFill>
                <a:latin typeface="华文中宋" pitchFamily="2" charset="-122"/>
                <a:ea typeface="黑体" panose="02010609060101010101" charset="-122"/>
              </a:rPr>
              <a:t>“</a:t>
            </a:r>
            <a:r>
              <a:rPr lang="zh-CN" altLang="en-US" sz="3130" b="1">
                <a:solidFill>
                  <a:srgbClr val="A50021"/>
                </a:solidFill>
                <a:latin typeface="黑体" panose="02010609060101010101" charset="-122"/>
                <a:ea typeface="黑体" panose="02010609060101010101" charset="-122"/>
              </a:rPr>
              <a:t>矣</a:t>
            </a:r>
            <a:r>
              <a:rPr lang="zh-CN" altLang="en-US" sz="3130" b="1">
                <a:solidFill>
                  <a:srgbClr val="A50021"/>
                </a:solidFill>
                <a:latin typeface="华文中宋" pitchFamily="2" charset="-122"/>
                <a:ea typeface="黑体" panose="02010609060101010101" charset="-122"/>
              </a:rPr>
              <a:t>”</a:t>
            </a:r>
            <a:r>
              <a:rPr lang="zh-CN" altLang="en-US" sz="3130" b="1">
                <a:solidFill>
                  <a:srgbClr val="A50021"/>
                </a:solidFill>
                <a:latin typeface="黑体" panose="02010609060101010101" charset="-122"/>
                <a:ea typeface="黑体" panose="02010609060101010101" charset="-122"/>
              </a:rPr>
              <a:t>，了</a:t>
            </a:r>
          </a:p>
        </p:txBody>
      </p:sp>
      <p:sp>
        <p:nvSpPr>
          <p:cNvPr id="11277" name="Rectangle 15"/>
          <p:cNvSpPr/>
          <p:nvPr/>
        </p:nvSpPr>
        <p:spPr>
          <a:xfrm>
            <a:off x="2206987" y="5740419"/>
            <a:ext cx="5183578" cy="5727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130" b="1">
                <a:solidFill>
                  <a:schemeClr val="accent2"/>
                </a:solidFill>
                <a:latin typeface="黑体" panose="02010609060101010101" charset="-122"/>
                <a:ea typeface="黑体" panose="02010609060101010101" charset="-122"/>
              </a:rPr>
              <a:t>已：</a:t>
            </a:r>
          </a:p>
        </p:txBody>
      </p:sp>
      <p:pic>
        <p:nvPicPr>
          <p:cNvPr id="17421" name="Picture 2" descr="chema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58137" y="5715592"/>
            <a:ext cx="2053570" cy="97535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23" name="Picture 3" descr="印章03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4285" r="14285"/>
          <a:stretch>
            <a:fillRect/>
          </a:stretch>
        </p:blipFill>
        <p:spPr>
          <a:xfrm>
            <a:off x="891142" y="4816489"/>
            <a:ext cx="1044518" cy="162618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1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1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5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4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9" dur="20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animBg="1"/>
      <p:bldP spid="11267" grpId="0"/>
      <p:bldP spid="11268" grpId="0"/>
      <p:bldP spid="11269" grpId="0"/>
      <p:bldP spid="11270" grpId="0"/>
      <p:bldP spid="11271" grpId="0"/>
      <p:bldP spid="11272" grpId="0"/>
      <p:bldP spid="11273" grpId="0"/>
      <p:bldP spid="11274" grpId="0"/>
      <p:bldP spid="11275" grpId="0"/>
      <p:bldP spid="17419" grpId="0"/>
      <p:bldP spid="1127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f8563384-47ec-43b7-af21-0f383ea7db23}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f8563384-47ec-43b7-af21-0f383ea7db23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2290</Words>
  <Application>Microsoft Office PowerPoint</Application>
  <PresentationFormat>自定义</PresentationFormat>
  <Paragraphs>211</Paragraphs>
  <Slides>34</Slides>
  <Notes>9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5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范读、齐读课文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hj</cp:lastModifiedBy>
  <cp:revision>261</cp:revision>
  <dcterms:created xsi:type="dcterms:W3CDTF">2019-06-19T02:08:00Z</dcterms:created>
  <dcterms:modified xsi:type="dcterms:W3CDTF">2021-08-29T06:31:28Z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2052-11.1.0.9912</vt:lpwstr>
  </property>
</Properties>
</file>