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2"/>
  </p:sldMasterIdLst>
  <p:notesMasterIdLst>
    <p:notesMasterId r:id="rId41"/>
  </p:notesMasterIdLst>
  <p:handoutMasterIdLst>
    <p:handoutMasterId r:id="rId42"/>
  </p:handoutMasterIdLst>
  <p:sldIdLst>
    <p:sldId id="790" r:id="rId3"/>
    <p:sldId id="791" r:id="rId4"/>
    <p:sldId id="792" r:id="rId5"/>
    <p:sldId id="793" r:id="rId6"/>
    <p:sldId id="794" r:id="rId7"/>
    <p:sldId id="795" r:id="rId8"/>
    <p:sldId id="796" r:id="rId9"/>
    <p:sldId id="797" r:id="rId10"/>
    <p:sldId id="798" r:id="rId11"/>
    <p:sldId id="799" r:id="rId12"/>
    <p:sldId id="800" r:id="rId13"/>
    <p:sldId id="801" r:id="rId14"/>
    <p:sldId id="802" r:id="rId15"/>
    <p:sldId id="803" r:id="rId16"/>
    <p:sldId id="804" r:id="rId17"/>
    <p:sldId id="805" r:id="rId18"/>
    <p:sldId id="806" r:id="rId19"/>
    <p:sldId id="807" r:id="rId20"/>
    <p:sldId id="808" r:id="rId21"/>
    <p:sldId id="809" r:id="rId22"/>
    <p:sldId id="810" r:id="rId23"/>
    <p:sldId id="811" r:id="rId24"/>
    <p:sldId id="812" r:id="rId25"/>
    <p:sldId id="813" r:id="rId26"/>
    <p:sldId id="814" r:id="rId27"/>
    <p:sldId id="815" r:id="rId28"/>
    <p:sldId id="816" r:id="rId29"/>
    <p:sldId id="817" r:id="rId30"/>
    <p:sldId id="818" r:id="rId31"/>
    <p:sldId id="819" r:id="rId32"/>
    <p:sldId id="820" r:id="rId33"/>
    <p:sldId id="821" r:id="rId34"/>
    <p:sldId id="822" r:id="rId35"/>
    <p:sldId id="823" r:id="rId36"/>
    <p:sldId id="824" r:id="rId37"/>
    <p:sldId id="825" r:id="rId38"/>
    <p:sldId id="826" r:id="rId39"/>
    <p:sldId id="827" r:id="rId40"/>
  </p:sldIdLst>
  <p:sldSz cx="9144000" cy="6858000" type="screen4x3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-132" y="-96"/>
      </p:cViewPr>
      <p:guideLst>
        <p:guide orient="horz" pos="2070"/>
        <p:guide pos="289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66" d="100"/>
        <a:sy n="66" d="100"/>
      </p:scale>
      <p:origin x="0" y="198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33" cy="7203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BE51884-5B74-4AEF-ABFB-BD46BE41A3F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58ECC6-E41A-4AE1-929D-5E0917479C7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8976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141413" y="687388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3315" name="Rectangle 3"/>
          <p:cNvSpPr>
            <a:spLocks noGrp="1" noRot="1" noChangeAspect="1" noChangeArrowheads="1"/>
          </p:cNvSpPr>
          <p:nvPr/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0BEB44-AFEC-4AC4-ABA7-06BE94C0DE75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C771EFD-C753-4547-8FAF-0B7BB309560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14559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折角 24"/>
          <p:cNvSpPr>
            <a:spLocks noChangeArrowheads="1"/>
          </p:cNvSpPr>
          <p:nvPr/>
        </p:nvSpPr>
        <p:spPr bwMode="auto">
          <a:xfrm>
            <a:off x="2328863" y="514350"/>
            <a:ext cx="4486275" cy="409575"/>
          </a:xfrm>
          <a:prstGeom prst="foldedCorner">
            <a:avLst>
              <a:gd name="adj" fmla="val 16667"/>
            </a:avLst>
          </a:prstGeom>
          <a:solidFill>
            <a:srgbClr val="EF65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rPr>
              <a:t>课程标准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03FF2C5-CA7D-4624-ADAA-CB6A35F7879A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B2F17B-6A05-48C9-8449-7D4D3E5B6F1A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13DDF-41AD-44B7-B652-E8A0F9CCA0A8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78E839-2540-4BA4-A88D-AE43FE7B5DDE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05B5C-984F-4F35-8DF3-F0004C272FBF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3A1ED0-DA12-4794-A317-F2ED737C01A5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459B269-B922-4534-A2A6-CA1DDB6CDDEA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305B4-F512-47AE-8481-CE8B5F1F009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065769-9F85-4E5C-BC63-819D7CF6AAF0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8F025F-21FB-4253-8417-9185FFEC66D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34F6AE4-F68E-4DF4-BC2D-FD08EAE13C44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98C943-2258-461D-81C4-1FE77DEE3E38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8BB28A-2175-4948-9467-EAA96C147127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EB1937-5D6D-4A55-94EA-8C4426ACF65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764322-ED3C-4288-9533-9B50D3280C29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D3CADA0-35D6-45D3-9F97-2A3D0635FB1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A26C1BC-9635-43E5-9E82-F99BBC8F7B85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AD1B43-01C0-4916-ADE3-D401765C64AE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0829CB-5ADC-412F-A011-5232C13E3017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FAAB13-604E-44A8-8DB9-4B657DC2A18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33E9F5-3967-4198-8073-9A76A4C686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2021-3-11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F9846B-D867-43CC-A972-BD86ADE80A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/>
          <p:nvPr/>
        </p:nvSpPr>
        <p:spPr>
          <a:xfrm>
            <a:off x="401955" y="2381250"/>
            <a:ext cx="834009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66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8  </a:t>
            </a:r>
            <a:r>
              <a:rPr lang="zh-CN" altLang="en-US" sz="66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蒲柳人家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348615" y="814705"/>
            <a:ext cx="8447405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（7）何大学问脑瓜子一热，就lǐ pìn（　    　）这位老秀才到他家教专馆，讲定教一个字给一个铜板。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（8）一丈青大娘骂人，就像雨打芭蕉，长短句，四六体，鼓点似的骂一天，yī qì hē chéng   （　          　），也不倒嗓子。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（9）有个年轻bù zhī hǎo dǎi（　        　）的纤夫，白瞪了一丈青大娘一眼，没好气地说：“一大把岁数儿，什么没见过；不爱看合上眼，掉过脸去！”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7115810" y="814705"/>
            <a:ext cx="109982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礼聘</a:t>
            </a:r>
          </a:p>
        </p:txBody>
      </p:sp>
      <p:sp>
        <p:nvSpPr>
          <p:cNvPr id="8" name="文本框 1"/>
          <p:cNvSpPr txBox="1"/>
          <p:nvPr/>
        </p:nvSpPr>
        <p:spPr>
          <a:xfrm>
            <a:off x="2088515" y="3378835"/>
            <a:ext cx="170497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一气呵成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71870" y="3888105"/>
            <a:ext cx="19723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不知好歹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7" grpId="0"/>
      <p:bldP spid="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348615" y="1188720"/>
            <a:ext cx="8447405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（10）这个小村大人小孩有个头疼脑热，都来找她miào shǒu huí chūn（　              ）。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（11）他又好喝酒，脾气大，爱打抱不平，为朋友敢liǎng lèi chā dāo（                 ），所以在哪一个地主家都待不长。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（12）他本是个整天跑野马的孩子，从早到晚关在家里，难受得屁股下rú zuò zhēn zhān（             ），身上像芒刺在背。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5490210" y="1692910"/>
            <a:ext cx="179641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妙手回春</a:t>
            </a:r>
          </a:p>
        </p:txBody>
      </p:sp>
      <p:sp>
        <p:nvSpPr>
          <p:cNvPr id="3" name="文本框 1"/>
          <p:cNvSpPr txBox="1"/>
          <p:nvPr/>
        </p:nvSpPr>
        <p:spPr>
          <a:xfrm>
            <a:off x="5490210" y="2730500"/>
            <a:ext cx="179641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两肋插刀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1975485" y="4782820"/>
            <a:ext cx="179641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如坐针毡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7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64160" y="1369695"/>
            <a:ext cx="8681085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（13）他每趟赶马回来，一心盼家，最大的盼头就是享受tiān lún zhī lè（　         　）。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en-US" sz="2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但是，何满子wàng yǎn yù chuān  （　         ），这颗救命星却迟迟不从东边闪现出来。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5466080" y="1873885"/>
            <a:ext cx="179641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天伦之乐</a:t>
            </a:r>
          </a:p>
        </p:txBody>
      </p:sp>
      <p:sp>
        <p:nvSpPr>
          <p:cNvPr id="3" name="文本框 1"/>
          <p:cNvSpPr txBox="1"/>
          <p:nvPr/>
        </p:nvSpPr>
        <p:spPr>
          <a:xfrm>
            <a:off x="1975485" y="2910205"/>
            <a:ext cx="179641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望眼欲穿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7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415925" y="638810"/>
            <a:ext cx="8370570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1660" indent="-58166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下列句子中加点的成语使用错误的一项是（　　）</a:t>
            </a:r>
          </a:p>
          <a:p>
            <a:pPr marL="939800" indent="-34988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A.杨亮两眼紧紧贴着瞄准镜，将炮口对准目标区域，搜索、瞄准、锁定、击发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一气呵成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939800" indent="-34988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B.在春风和煦的天气里，老师带领我们来到野外，欣赏着美丽的春景，师生共享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天伦之乐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939800" indent="-34988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C.故事就是讲述主人公在一例例的医学案例中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妙手回春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，不断成长的故事。</a:t>
            </a:r>
          </a:p>
          <a:p>
            <a:pPr marL="939800" indent="-34988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D.眼看着年关将近，他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望眼欲穿</a:t>
            </a: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，每天早早地去村头的公交站牌等外出打工的父母回来过年。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888605" y="626745"/>
            <a:ext cx="60769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8450" y="5359400"/>
            <a:ext cx="854710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-13335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解析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】天伦之乐：指家庭中亲人团聚的快乐。句中指的是师生，所以该成语使用有误。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58445" y="427990"/>
            <a:ext cx="8529955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1660" indent="-58166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下列对病句的修改不正确的一项是（　　）</a:t>
            </a:r>
          </a:p>
          <a:p>
            <a:pPr marL="706120" indent="-32321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-14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A.学生能否能够熟练而规范地书写正楷字，是衡量学生是否达到《语文课程标准》对汉字书写的要求的标准。</a:t>
            </a:r>
            <a:r>
              <a:rPr sz="2800" b="1" spc="-14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（将“是否”删除）</a:t>
            </a:r>
          </a:p>
          <a:p>
            <a:pPr marL="737870" indent="-35560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-14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B.这次考试没有考好的原因是因为我没有按老师的要求仔细审题。</a:t>
            </a:r>
            <a:r>
              <a:rPr sz="2800" b="1" spc="-14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（删除“因为”）</a:t>
            </a:r>
            <a:endParaRPr sz="2800" b="1" spc="-140">
              <a:solidFill>
                <a:schemeClr val="tx1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59460" indent="-31305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sz="2800" b="1" spc="-14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C.各种新发现的流行病，使我们改正并认识了自己不良的卫生习惯。</a:t>
            </a:r>
            <a:r>
              <a:rPr sz="2800" b="1" spc="-14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（将“认识”和“改正”调换位置）</a:t>
            </a:r>
          </a:p>
          <a:p>
            <a:pPr marL="695325" indent="-23876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sz="2800" b="1" spc="-14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D.经过诗歌朗诵比赛，使人重拾古典文学之美，越发重视传统文化的传承。</a:t>
            </a:r>
            <a:r>
              <a:rPr sz="2800" b="1" spc="-14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（删掉“经过”字）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61760" y="427990"/>
            <a:ext cx="60769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4175" y="5751195"/>
            <a:ext cx="854710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-13335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解析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】语意重复，删去“能够”。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416560" y="593725"/>
            <a:ext cx="8368665" cy="3968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53720" indent="-55372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FF"/>
                </a:solidFill>
                <a:latin typeface="宋体" panose="02010600030101010101" pitchFamily="2" charset="-122"/>
              </a:rPr>
              <a:t>4. 仿照画波浪线的句子，在横线上续写两句话，使之构成排比。</a:t>
            </a:r>
          </a:p>
          <a:p>
            <a:pPr indent="0" algn="just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/>
              <a:t>　　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初中语文课文文质兼美，常常令我浮想联翩，获益良多。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鲁迅的《藤野先生》让我仿佛听见那位良师抑扬顿挫的教导；高尔基的《海燕》让我恍然看见那群海燕矫健无畏的英姿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</a:p>
          <a:p>
            <a:pPr indent="0" algn="just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　　　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；（2）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               　　　　　　　　　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7660" y="4561840"/>
            <a:ext cx="854710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-13335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</a:rPr>
              <a:t>（1）朱自清的《背影》让我似乎感受到那位慈父无微不至的关爱   （2）老舍的《济南的冬天》让我好像沐浴在那座老城温润秀美的风情里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" y="692150"/>
            <a:ext cx="701230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能力提升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】——</a:t>
            </a:r>
            <a:r>
              <a:rPr lang="zh-CN" altLang="en-US" sz="2800" b="1" smtClean="0">
                <a:solidFill>
                  <a:srgbClr val="0070C0"/>
                </a:solidFill>
                <a:latin typeface="宋体" panose="02010600030101010101" pitchFamily="2" charset="-122"/>
              </a:rPr>
              <a:t>课内精读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243205" y="1450340"/>
            <a:ext cx="8652510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蒲柳人家（节选）</a:t>
            </a:r>
            <a:endParaRPr lang="zh-CN" altLang="en-US" sz="2800" b="1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indent="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何满子的奶奶，人人都管她叫一丈青大娘；大高个儿，一双大脚，青铜肤色，嗓门也亮堂，骂起人来，方圆二三十里，敢说找不出能够招架几个回合的敌手。一丈青大娘骂人，就像雨打芭蕉，长短句，四六体，鼓点似的骂一天，一气呵成，也不倒嗓子。她也能打架，动起手来，别看五六十岁了，三五个大小伙子不够她打一锅的。</a:t>
            </a:r>
          </a:p>
          <a:p>
            <a:pPr indent="0" algn="di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她家坐落在北运河岸上，门口外就是大河。有一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8600" y="581660"/>
            <a:ext cx="8687435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di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回，一只外江大帆船打门口路过，也正是歇晌时分。一丈青大娘站在篱笆外的伞柳荫下放鸭子，一见几个纤夫赤身露体，只系着一条围腰，裤子卷起来盘在头上，便断喝一声：“站住！”这几个纤夫头顶着火盆子，拉了百八十里路，顶水又逆风，还没有歇脚打尖，个顶个窝着一肚子饿火。一丈青大娘的这一声断喝，他们只当耳旁风。一丈青大娘见他们头也不抬，理也不理，气更大了，又吆喝了一声：“都给我穿上裤子！”有个年轻不知好歹的纤夫，白瞪了一丈青大娘一眼，没好气地说：“一大把岁数儿，什么没见过；不爱看合上眼，掉过脸去！”一丈青大娘火了起来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8600" y="629920"/>
            <a:ext cx="8687435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di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挽了挽袖口，手腕子上露出两只叮叮当当响的黄铜镯子，一阵风冲下河坡，阻挡在这几个纤夫的面前，手戳着他们的鼻子说：“不能叫你们腌臜了我们大姑娘小媳妇的眼睛！”那个不知好歹的年轻纤夫，是个生愣儿，用手一推一丈青大娘，说：“好狗不挡道！”这一下可捅了马蜂窝。一丈青大娘勃然大怒，老大一个耳刮子抡圆了扇过去；那个年轻的纤夫就像风吹乍蓬，转了三转，拧了三圈儿，满脸开花，口鼻出血，一头栽倒在滚烫的白沙滩上，紧一口慢一口捯气，高一声低一声呻吟。几个纤夫见他们的伙伴挨了打，呼哨而上；只听咔吧一声，一丈青大娘折断了一棵茶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28600" y="871220"/>
            <a:ext cx="8687435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口粗细的河柳，带着呼呼风声挥舞起来，把这几个纤夫扫下河去，就像正月十五煮元宵，纷纷落水。一丈青大娘不依不饶，站在河边大骂不住声，还不许那几个纤夫爬上岸来；大帆船失去了纤力，掌舵的绽裂了虎口，也驾驭不住，在河上转开了磨。最后，还是船老板请出了摆渡船的柳罐斗，钉掌铺的吉老秤，老木匠郑端午，开小店的花鞋杜四，说和了两三个时辰，一丈青大娘才算开恩放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: 折角 1"/>
          <p:cNvSpPr/>
          <p:nvPr/>
        </p:nvSpPr>
        <p:spPr>
          <a:xfrm>
            <a:off x="2468880" y="564609"/>
            <a:ext cx="4206240" cy="795655"/>
          </a:xfrm>
          <a:prstGeom prst="ellipse">
            <a:avLst/>
          </a:prstGeom>
          <a:solidFill>
            <a:srgbClr val="EF6553"/>
          </a:solidFill>
          <a:ln w="9525">
            <a:noFill/>
          </a:ln>
        </p:spPr>
        <p:txBody>
          <a:bodyPr/>
          <a:lstStyle/>
          <a:p>
            <a:pPr algn="ctr"/>
            <a:r>
              <a:rPr lang="zh-CN" altLang="en-US" sz="3200" b="1" smtClean="0">
                <a:latin typeface="方正仿宋_GBK" panose="03000509000000000000" pitchFamily="65" charset="-122"/>
                <a:ea typeface="方正仿宋_GBK" panose="03000509000000000000" pitchFamily="65" charset="-122"/>
              </a:rPr>
              <a:t>学习导航</a:t>
            </a:r>
            <a:endParaRPr lang="zh-CN" altLang="en-US" sz="3200" b="1"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0965" y="1532890"/>
          <a:ext cx="8943340" cy="3898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850"/>
                <a:gridCol w="7984490"/>
              </a:tblGrid>
              <a:tr h="389890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学习目标</a:t>
                      </a:r>
                      <a:endParaRPr lang="en-US" altLang="en-US" sz="2800" b="1">
                        <a:solidFill>
                          <a:srgbClr val="0000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4604" marR="14604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711200" fontAlgn="auto">
                        <a:lnSpc>
                          <a:spcPct val="120000"/>
                        </a:lnSpc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1.了解作者刘绍棠的相关知识；理顺小说情节，把握人物性格。</a:t>
                      </a:r>
                    </a:p>
                    <a:p>
                      <a:pPr indent="711200" fontAlgn="auto">
                        <a:lnSpc>
                          <a:spcPct val="120000"/>
                        </a:lnSpc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2.品味小说精彩的外貌、动作和语言描写，揣摩语言运用的高妙；理解小说多样化的艺术风格。</a:t>
                      </a:r>
                    </a:p>
                    <a:p>
                      <a:pPr indent="711200" fontAlgn="auto">
                        <a:lnSpc>
                          <a:spcPct val="120000"/>
                        </a:lnSpc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3.感受小说浓郁的乡土气息，领悟劳动人民淳厚朴实的人情美。</a:t>
                      </a:r>
                    </a:p>
                  </a:txBody>
                  <a:tcPr marL="14604" marR="14604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1036955"/>
            <a:ext cx="858266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）一丈青大娘为什么要同一帮纤夫打架，由此可见她具有怎样的性格？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9880" y="2430145"/>
            <a:ext cx="8476615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因为这帮纤夫“赤身露体，只系着一条围腰，裤子卷起来盘在头上”，一丈青大娘不允许他们“腌臜了我们大姑娘小媳妇的眼睛”。可见她具有不怕天、不畏地、爱管闲事、敢于打抱不平的刚直泼辣的性格。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1326515"/>
            <a:ext cx="858266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）简述节选文字刻画一丈青大娘运用了哪些描写方法？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5925" y="2887980"/>
            <a:ext cx="837057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外貌（肖像）描写、语言描写、动作描写等。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855980"/>
            <a:ext cx="858266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“最后，还是船老板请出了摆渡船的柳罐斗，钉掌铺的吉老秤，老木匠郑端午，开小店的花鞋杜四，说和了两三个时辰，一丈青大娘才算开恩放行。”这个结局，能否改为“最后，在众人的劝说下，一丈青大娘才开恩放行”，为什么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5290" y="4054475"/>
            <a:ext cx="837057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不能。原文的结尾，通过细节描写和铺陈手法，更能突显出一丈青大娘泼辣、刚正不阿、敢于打抱不平的性格。更改后，严重削弱了这一表达效果。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918845"/>
            <a:ext cx="858266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）请从上面这段文字中挑选出你最喜欢的一处，并说说喜欢的原因。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6560" y="2199005"/>
            <a:ext cx="8370570" cy="370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示例：我最喜欢文段中的“那个年轻的纤夫就像风吹乍蓬，转了三转，拧了三圈儿，满脸开花，口鼻出血，一头栽倒在滚烫的白沙滩上，紧一口慢一口捯气，高一声低一声呻吟”一句，作者运用了比喻、夸张的修辞手法，形象生动地写出了年轻纤夫被打后的状态，以此来突出一丈青大娘的有力、勇猛，以及爱打抱不平的泼辣性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" y="629920"/>
            <a:ext cx="701230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能力提升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】——</a:t>
            </a:r>
            <a:r>
              <a:rPr lang="zh-CN" altLang="en-US" sz="2800" b="1" smtClean="0">
                <a:solidFill>
                  <a:srgbClr val="0070C0"/>
                </a:solidFill>
                <a:latin typeface="宋体" panose="02010600030101010101" pitchFamily="2" charset="-122"/>
              </a:rPr>
              <a:t>类文阅读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243840" y="1408430"/>
            <a:ext cx="8663940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FF"/>
                </a:solidFill>
                <a:latin typeface="宋体" panose="02010600030101010101" pitchFamily="2" charset="-122"/>
              </a:rPr>
              <a:t>（2019·浙江台州）阅读下面的文章，回答问题。</a:t>
            </a:r>
          </a:p>
          <a:p>
            <a:pPr algn="ct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耍   面</a:t>
            </a:r>
            <a:endParaRPr lang="zh-CN" altLang="en-US" sz="2800" b="1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ct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程奋只</a:t>
            </a:r>
          </a:p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①天下面食数山西，山西面食数龙城，龙城面数四平路上的得月楼，得月楼的总厨姓余，单名一个“良”字，生得白净秀气，说是厨子，倒比台上那唱戏的小生还要俊上几分。更厉害的是，余师傅有一手耍面的绝活，一条拉面在他手里能耍出花儿来，真是绝了。</a:t>
            </a:r>
          </a:p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53365" y="599440"/>
            <a:ext cx="8636635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</a:t>
            </a:r>
            <a:r>
              <a:rPr lang="zh-CN" altLang="en-US" sz="2800" b="1" spc="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余师傅的大徒弟叫小福子，不仅厨艺高超，耍面的功夫也是了得，得月楼的食客们都说，若是粗粗一看，小福子的耍面功夫已经和余师傅不相上下了，但若仔细琢磨，却又差了那么一丁点。可到底差在哪儿呢？却又说不出。只有小福子自己知道这一丁点差在哪，这就是“柔面剂”。他曾听人说，师父有一种特殊的料剂，和面的时候，加到面粉中，和出来的面就会柔韧无比，劲道十足。这样耍起面来才能收放自如。</a:t>
            </a:r>
          </a:p>
          <a:p>
            <a:pPr indent="0" algn="di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③小福子曾故意问余师傅有没有这种柔面剂，余师傅却说根本没有什么柔面剂，和面和舞面都是真功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53365" y="599440"/>
            <a:ext cx="8636635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夫，功到自然成，别去想那些歪门邪道。小福子嘴上应着，心里头却一百个不相信。</a:t>
            </a:r>
          </a:p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④有一次小福子路过师父的房间时，看到师父在擦拭一只白色小瓷瓶，擦好之后又小心翼翼地放进柜子里，锁好。小福子料定那只小瓷瓶里装的正是柔面剂，心想：“师父果然留着一手。这是怕自己抢他的饭碗啊。”想到这里，小福子心一横：罢罢罢，看来我在这里也学不到什么了，留在得月楼将永远被师父压制。不如趁年轻，远离此地，另起炉灶。</a:t>
            </a:r>
          </a:p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⑤当晚，小福子就不辞而别，离开龙城，从此杳无消息。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53365" y="599440"/>
            <a:ext cx="8636635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⑥时光如电，转眼就是三年。这一天，正是掌灯时分。龙城得月楼上早已座无虚席。余师傅洗手更衣，正准备表演他的耍面绝技。这时门外走进一人，大喊一声：“且慢。”众人抬眼观瞧，不禁发出一片惊讶之声，来人正是三年前出走的小福子。</a:t>
            </a:r>
          </a:p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</a:t>
            </a:r>
            <a:r>
              <a:rPr lang="zh-CN" altLang="en-US" sz="2800" b="1" spc="100" smtClean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⑦原来，三年前他负气出走，在一个偏僻的小城，苦苦寻觅配制柔面剂的方法，他本就伶俐，再加上反复的试验，这柔面剂竟当真被他配制出来了。有了柔面剂，他有恃无恐，所以今天来和师父一较高下。</a:t>
            </a:r>
            <a:endParaRPr lang="zh-CN" altLang="en-US" sz="28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di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⑧只见小福子拱手一揖：“师父，一别经年，一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53365" y="599440"/>
            <a:ext cx="8636635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向可好？”余师傅道：“小福子，你到哪里去了？为何不辞而别？”小福子无话，只冷笑一声，转向大家：“各位龙城的老少爷们，今天我小福子就想干一件事，这就是和师父比试一场。”</a:t>
            </a:r>
          </a:p>
          <a:p>
            <a:pPr indent="0" algn="di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⑨一位食客说道：“怎么个比法？”小福子说：“我和师父各耍一趟面，要是我赢了，师父就得让出得月楼总厨的位置。”一听此话，众人顿时议论纷纷，有人问：“那你要是输了呢？”小福子一笑：“我要是输了，就头顶面盆，膝跪案板，向师父赔礼道歉，并永世不再耍面。”大伙心里一惊、这小子来真的了。得月楼的老板怕事情闹大不好收场，准备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53365" y="599440"/>
            <a:ext cx="8636635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来劝劝。谁知，余师傅对着小福子一笑：“好，我答应你。”</a:t>
            </a:r>
          </a:p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⑩小福子说：“我要亲自和面。”说完走进后厨，少顷，推着和好的面走出来，立在大厅中央。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左手抓面，轻轻一抖，引来一阵惊呼，这面条在他手里竟比皮筋还柔韧。但见一条白练上下翻飞，如银蛇出洞，似飞龙在天，让人眼花缭乱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。一趟面耍完，面条齐刷刷分作几段落入锅中，引得大家一阵大声喝彩。喝彩归喝彩，众人也为余师傅捏着一把汗，看样子，这小福子的功夫已经不在余师傅之下，这下余师傅有麻烦了。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: 折角 1"/>
          <p:cNvSpPr/>
          <p:nvPr/>
        </p:nvSpPr>
        <p:spPr>
          <a:xfrm>
            <a:off x="2468880" y="447956"/>
            <a:ext cx="4206240" cy="795655"/>
          </a:xfrm>
          <a:prstGeom prst="ellipse">
            <a:avLst/>
          </a:prstGeom>
          <a:solidFill>
            <a:srgbClr val="EF6553"/>
          </a:solidFill>
          <a:ln w="9525">
            <a:noFill/>
          </a:ln>
        </p:spPr>
        <p:txBody>
          <a:bodyPr/>
          <a:lstStyle/>
          <a:p>
            <a:pPr algn="ctr"/>
            <a:r>
              <a:rPr lang="zh-CN" altLang="en-US" sz="3200" b="1" smtClean="0">
                <a:latin typeface="方正仿宋_GBK" panose="03000509000000000000" pitchFamily="65" charset="-122"/>
                <a:ea typeface="方正仿宋_GBK" panose="03000509000000000000" pitchFamily="65" charset="-122"/>
              </a:rPr>
              <a:t>课文梳理</a:t>
            </a:r>
            <a:endParaRPr lang="zh-CN" altLang="en-US" sz="3200" b="1"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3840" y="1480185"/>
            <a:ext cx="701230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整体感知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】——</a:t>
            </a:r>
            <a:r>
              <a:rPr lang="zh-CN" altLang="en-US" sz="2800" b="1" smtClean="0">
                <a:solidFill>
                  <a:srgbClr val="0070C0"/>
                </a:solidFill>
                <a:latin typeface="宋体" panose="02010600030101010101" pitchFamily="2" charset="-122"/>
              </a:rPr>
              <a:t>结构图解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 descr="BN{IK@%HY`[5DDH6V5T3J9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" y="2073275"/>
            <a:ext cx="8927465" cy="4038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1" animBg="1"/>
      <p:bldP spid="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53365" y="599440"/>
            <a:ext cx="8636635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⑪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见余师傅不慌不忙，走进房间拿出一个白色小瓷瓶。小福子一看，正是三年前那只小瓶，看来师父终于肯承认有柔面剂了。谁料余师傅道：“我手里的这一瓶药剂，并不是什么柔面剂，却能检验出面团中是否添加了柔面剂。”说完打开瓶盖，在小福子刚才剩下的面团上滴了两滴，奇事发生了，那面团竟然出现奇特的粉红色，小福子心下一惊，众食客也是面面相觑，不明就里。</a:t>
            </a:r>
          </a:p>
          <a:p>
            <a:pPr indent="0" algn="di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⑫余师傅这才讲出其中的故事。原来余师傅出身中医世家，从小跟着叔叔研习中医多年，谁料成年后却忽然对厨艺产生了浓厚的兴趣，这才改行做了一名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53365" y="599440"/>
            <a:ext cx="8636635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面食厨子。六年前，他无意中发现一种柔面剂，能让面条柔韧无比，但很快就发现，柔面剂虽然可以增加面条的弹性，但同时会产生一种对人体有害的毒素。为了防止别人配制出这种柔面剂来使用，余师傅苦心配制出另一种药剂，这种药剂能检验出面团里是否加入了柔面剂。这就是他手中的那个小瓷瓶里的药剂。</a:t>
            </a:r>
          </a:p>
          <a:p>
            <a:pPr indent="0" algn="di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⑬听完余师傅的话，众人才恍然大悟，小福子也羞愧难当。这时余师傅叫徒弟当众打开一袋面粉，又舀来清水，重新洗手和面。面和好后，他对小福子说：“你看到了，我这面里并没有添加柔面剂，我还是那句话，无论和面还是耍面都是真功夫，不要去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53365" y="1468120"/>
            <a:ext cx="8636635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15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什么歪门邪道。”</a:t>
            </a:r>
            <a:r>
              <a:rPr lang="zh-CN" altLang="en-US" sz="2800" b="1" spc="15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说完拿面在手，一抖，倒赛过戏台上那青衣花旦飞舞的水袖，美得惊心，美得花枝乱颤。</a:t>
            </a:r>
            <a:endParaRPr lang="zh-CN" altLang="en-US" sz="28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r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（选自《2018中国年度作品微型小说》，有删改)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1121410"/>
            <a:ext cx="858266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（1）阅读小说第⑦段，简要概括内容，并说说在文中的作用。</a:t>
            </a:r>
            <a:endParaRPr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2585" y="2414270"/>
            <a:ext cx="841883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</a:rPr>
              <a:t>第⑦段写小福子负气出走后成功配制出柔面剂，回来找师父比试耍面功夫。运用插叙手法，补充交代小福子三年前离开龙城后的经历以及回来的目的，丰富文章内容；避免平铺直叙、使情节有起伏；为下文余师傅揭穿小福子使用柔面剂这一情节作铺垫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03835" y="795655"/>
            <a:ext cx="858266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55040" indent="-95504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）小说第⑨段中的两个句子分别写了师徒两人的“笑”，但意味不同，请仔细揣摩。</a:t>
            </a:r>
          </a:p>
          <a:p>
            <a:pPr marL="955040" indent="-95504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①小福子一笑：“我要是输了，就头顶面盆，膝跪案板，向师父赔礼道歉，并永世不再耍面。”</a:t>
            </a:r>
          </a:p>
          <a:p>
            <a:pPr marL="955040" indent="-95504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②</a:t>
            </a:r>
            <a:r>
              <a:rPr lang="zh-CN" altLang="en-US" sz="2800" b="1" spc="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谁知，余师傅对着小福子一笑：“好，我答应你。”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5925" y="3949065"/>
            <a:ext cx="8370570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小福子“笑”，是因为觉得自己有了柔面剂，肯定能够打败师父，取代师父的位置，内心十分得意；余师傅“笑”，是因为他知道小福子回来的真正目的，但已成竹在胸，内心非常淡定。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191770" y="1137920"/>
            <a:ext cx="8582660" cy="370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75" indent="-9048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）阅读文中画线句子，比较描写“耍面”的两个场景，并简要赏析。</a:t>
            </a:r>
          </a:p>
          <a:p>
            <a:pPr marL="9525" indent="-952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①左手抓面，轻轻一抖，引来一阵惊呼，这面条在他手里竟比皮筋还柔韧。但见一条白练上下翻飞，如银蛇出洞，似飞龙在天，让人眼花缭乱。</a:t>
            </a:r>
          </a:p>
          <a:p>
            <a:pPr marL="9525" indent="-952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②说完拿面在手，一抖，倒赛过戏台上那青衣花旦飞舞的水袖，美得惊心，美得花枝乱颤。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6715" y="1057910"/>
            <a:ext cx="8370570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①两个场景都用了传神的动词。“抓”表现小福子求胜心切，“拿”则表现余师傅自信从容。②两个场景都用比喻、对比手法。把面条与皮筋对比，用“白练”“银蛇”“飞龙”作比喻，表现小福子耍面技术娴熟；与“青衣花旦的水袖”对比，用“花枝乱颤”作比喻，表现余师傅耍面技术出神入化，给人以美的享受。③两个场景都用侧面描写的手法。“一阵惊呼”烘托小福子耍面技术的高超，“美得惊心”突出余师傅耍面技术给人以美的震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80670" y="1912620"/>
            <a:ext cx="858266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42340" indent="-94234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）小说的主人公是余师傅还是小福子？请结合作品谈谈你的理解。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6715" y="780415"/>
            <a:ext cx="8370570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示例一：小说的主人公是余师傅。余师傅是一位技艺精湛、富有正义感、坚守行业道德的厨师，他揭穿了小福子使用柔面剂的真相，教育徒弟如何学艺、做人。小说通过塑造这一人物形象，赞美了人性的美好，弘扬了社会正气。所以余师傅是主人公。 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示例二：小说的主人公是小福子。小说写了小福子怀疑师父、不辞而别、配制柔面剂、挑战师父等情节，塑造了一个自私阴险、忘恩负义的人物形象，揭示了人性的弱点，告诫人们投机取巧、走歪门邪道是学不到真功夫的。所以小福子是主人公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417195" y="1734820"/>
            <a:ext cx="8369300" cy="370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39775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小说通过描述20世纪30年代京东地区北运河农村一户农家的日常生活场景，向读者展示了富有地方色彩的农村风景习俗、世态人情，塑造了聪明伶俐、顽皮可爱的何满子，豪爽泼辣、刚直不阿的一丈青大娘，仗义疏财、侠肝义胆的何大学问等血肉丰满的形象，热情地赞颂了淳厚朴实、善良热情的劳动人民。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242914" y="995678"/>
            <a:ext cx="7080250" cy="54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整体感知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】——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</a:rPr>
              <a:t>文章主旨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243205" y="732155"/>
            <a:ext cx="708025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整体感知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】——</a:t>
            </a:r>
            <a:r>
              <a:rPr lang="zh-CN" altLang="en-US" sz="2800" b="1" smtClean="0">
                <a:solidFill>
                  <a:srgbClr val="0070C0"/>
                </a:solidFill>
                <a:latin typeface="宋体" panose="02010600030101010101" pitchFamily="2" charset="-122"/>
              </a:rPr>
              <a:t>写作特色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416560" y="1524000"/>
            <a:ext cx="8369935" cy="370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（1）倒叙开篇，多用插叙。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本文采用倒叙手法，写了一个“中伏大晌午”发生的故事。先交代何满子被拴，设置悬念，然后一步步解开悬念。中间用插叙表现人物，突出重点，使行文自然流畅。如，为了表现一丈青大娘疼爱孙子，插叙了有关何满子父母的情况，通过写婆媳之间的矛盾，再现了一丈青大娘爱孙如命的形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416560" y="1275080"/>
            <a:ext cx="836993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（2）语言独具特色。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叙述故事、描写人物时，一方面，文章采用活灵活现的民间口语与俗语，并加以提炼，形成一种活泼伶俐、凝练而富有动感、充满乡土气息的语言；另一方面，文章又继承了说唱艺术的特点，讲究押韵和对偶，用词造句文白相间，读来抑扬顿挫，很有节奏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925" y="1196340"/>
            <a:ext cx="836993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61340" indent="-561340"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latin typeface="宋体" panose="02010600030101010101" pitchFamily="2" charset="-122"/>
              </a:rPr>
              <a:t>请简要分析本文三个主要人物的人物形象。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243205" y="508000"/>
            <a:ext cx="708025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解疑释难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87350" y="1911350"/>
            <a:ext cx="8369300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何满子：小说的主要线索人物，天真顽皮、机灵聪明、充满稚气。何满子的奶奶——一丈青大娘：个高脚大，身强体壮，种地、撑船、打鱼、扎针、接生等，样样是行家。爱憎分明，泼辣大胆,刚直不阿。但对待孙儿却口苦心甜,溺爱有加。何满子的爷爷——何大学问：他长得像关公，脾气性格也像关公，侠肝义胆，仗义轻财，慷慨豁达，爱打抱不平，甘为朋友两肋插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6" grpId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415925" y="1814830"/>
            <a:ext cx="8447405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mtClean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lang="zh-CN" altLang="en-US" sz="2800" b="1" smtClean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根据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拼音写出相应的词语。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（1）鼻梁子裂了皮，全身上下就像刚从yān cōng  （　   　）里爬出来，连眼珠都比立夏之前乌黑。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（2）大帆船失去了纤力，掌舵的绽裂了虎口，也jià yù（　   　）不住，在河上转开了磨。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（3）可是，她到底是文墨小康之家出身，虽没上过学，却也xūn táo（　    　）得一身书香，识文断字。</a:t>
            </a:r>
          </a:p>
        </p:txBody>
      </p:sp>
      <p:sp>
        <p:nvSpPr>
          <p:cNvPr id="17410" name="矩形: 折角 1"/>
          <p:cNvSpPr/>
          <p:nvPr/>
        </p:nvSpPr>
        <p:spPr>
          <a:xfrm>
            <a:off x="2468880" y="322077"/>
            <a:ext cx="4206240" cy="795655"/>
          </a:xfrm>
          <a:prstGeom prst="ellipse">
            <a:avLst/>
          </a:prstGeom>
          <a:solidFill>
            <a:srgbClr val="EF6553"/>
          </a:solidFill>
          <a:ln w="9525">
            <a:noFill/>
          </a:ln>
        </p:spPr>
        <p:txBody>
          <a:bodyPr/>
          <a:lstStyle/>
          <a:p>
            <a:pPr algn="ctr"/>
            <a:r>
              <a:rPr lang="zh-CN" altLang="en-US" sz="3200" b="1">
                <a:latin typeface="方正仿宋_GBK" panose="03000509000000000000" pitchFamily="65" charset="-122"/>
                <a:ea typeface="方正仿宋_GBK" panose="03000509000000000000" pitchFamily="65" charset="-122"/>
              </a:rPr>
              <a:t>达标训练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003425" y="2844800"/>
            <a:ext cx="109982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烟囱</a:t>
            </a:r>
          </a:p>
        </p:txBody>
      </p:sp>
      <p:sp>
        <p:nvSpPr>
          <p:cNvPr id="8" name="文本框 1"/>
          <p:cNvSpPr txBox="1"/>
          <p:nvPr/>
        </p:nvSpPr>
        <p:spPr>
          <a:xfrm>
            <a:off x="2345690" y="4363085"/>
            <a:ext cx="118110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驾驭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43840" y="1199515"/>
            <a:ext cx="701230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基础过关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4260" y="5400040"/>
            <a:ext cx="118110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熏陶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17410" grpId="1" animBg="1"/>
      <p:bldP spid="7" grpId="0"/>
      <p:bldP spid="8" grpId="0"/>
      <p:bldP spid="1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348615" y="1188720"/>
            <a:ext cx="8447405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（4）何满子却yǐn nì（　     　）在柳棵子地里，深藏到芦苇丛中，潜伏在青纱帐内的豆棵下，跟奶奶捉迷藏，暗暗发笑。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（5）可是，他有生以来头一回失去自由，心里委屈而又biē mèn（　   　），两眼直呆呆，双手懒洋洋，一点儿也没有写字的兴致。</a:t>
            </a:r>
          </a:p>
          <a:p>
            <a:pPr marL="937895" indent="-937895"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（6）</a:t>
            </a:r>
            <a:r>
              <a:rPr lang="zh-CN" sz="2800" b="1" spc="15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可是，diān liɑng（　    　）一下自己这点儿财力，供他念完小学，已经是鼓着肚子充胖。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4516120" y="1205230"/>
            <a:ext cx="109982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隐匿</a:t>
            </a:r>
          </a:p>
        </p:txBody>
      </p:sp>
      <p:sp>
        <p:nvSpPr>
          <p:cNvPr id="8" name="文本框 1"/>
          <p:cNvSpPr txBox="1"/>
          <p:nvPr/>
        </p:nvSpPr>
        <p:spPr>
          <a:xfrm>
            <a:off x="3980815" y="3232150"/>
            <a:ext cx="118110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憋闷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61915" y="4266565"/>
            <a:ext cx="97155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掂量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7" grpId="0"/>
      <p:bldP spid="8" grpId="0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7_自定义设计方案">
  <a:themeElements>
    <a:clrScheme name="7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自定义设计方案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3171</Words>
  <Application>Microsoft Office PowerPoint</Application>
  <PresentationFormat>全屏显示(4:3)</PresentationFormat>
  <Paragraphs>116</Paragraphs>
  <Slides>38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7_自定义设计方案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2021-02-09T23:55:44Z</cp:lastPrinted>
  <dcterms:created xsi:type="dcterms:W3CDTF">2021-02-09T23:55:44Z</dcterms:created>
  <dcterms:modified xsi:type="dcterms:W3CDTF">2021-03-11T05:46:41Z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