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85" r:id="rId2"/>
    <p:sldId id="259" r:id="rId3"/>
    <p:sldId id="271" r:id="rId4"/>
    <p:sldId id="286" r:id="rId5"/>
    <p:sldId id="260" r:id="rId6"/>
    <p:sldId id="308" r:id="rId7"/>
    <p:sldId id="309" r:id="rId8"/>
    <p:sldId id="273" r:id="rId9"/>
    <p:sldId id="310" r:id="rId10"/>
    <p:sldId id="311" r:id="rId11"/>
    <p:sldId id="262" r:id="rId12"/>
    <p:sldId id="263" r:id="rId13"/>
    <p:sldId id="264" r:id="rId14"/>
    <p:sldId id="287" r:id="rId15"/>
    <p:sldId id="288" r:id="rId16"/>
    <p:sldId id="289" r:id="rId17"/>
    <p:sldId id="291" r:id="rId18"/>
    <p:sldId id="265" r:id="rId19"/>
    <p:sldId id="275" r:id="rId20"/>
    <p:sldId id="266" r:id="rId21"/>
    <p:sldId id="267" r:id="rId22"/>
    <p:sldId id="274" r:id="rId23"/>
    <p:sldId id="293" r:id="rId24"/>
    <p:sldId id="292" r:id="rId25"/>
  </p:sldIdLst>
  <p:sldSz cx="9144000" cy="5715000" type="screen16x1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0" clrIdx="1"/>
  <p:cmAuthor id="1" name="新课标第一网" initials="新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-84" y="-336"/>
      </p:cViewPr>
      <p:guideLst>
        <p:guide orient="horz" pos="180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2021-2-26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1699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117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60438" y="1143000"/>
            <a:ext cx="4937125" cy="3086100"/>
          </a:xfrm>
          <a:ln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/>
              <a:t>说课：这次我要进行的难点教学设计的课题是：理解</a:t>
            </a:r>
            <a:r>
              <a:rPr lang="en-US" altLang="zh-CN"/>
              <a:t>【</a:t>
            </a:r>
            <a:r>
              <a:rPr lang="zh-CN" altLang="en-US"/>
              <a:t>手性分子</a:t>
            </a:r>
            <a:r>
              <a:rPr lang="en-US" altLang="zh-CN"/>
              <a:t>】</a:t>
            </a:r>
            <a:r>
              <a:rPr lang="zh-CN" altLang="en-US"/>
              <a:t>的概念</a:t>
            </a:r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60438" y="1143000"/>
            <a:ext cx="4937125" cy="3086100"/>
          </a:xfrm>
          <a:ln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/>
              <a:t>说课：主要从教学设计、教学过程、达标评测三个方面进行分析</a:t>
            </a: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60438" y="1143000"/>
            <a:ext cx="4937125" cy="3086100"/>
          </a:xfrm>
          <a:ln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/>
              <a:t>说课：主要从教学设计、教学过程、达标评测三个方面进行分析</a:t>
            </a:r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24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1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4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5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7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B11456-A9D5-463E-AD68-46A827308E3E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25989-542B-4CF7-A0C3-AADD525637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3450455">
            <a:off x="8278708" y="4451657"/>
            <a:ext cx="496115" cy="1400993"/>
            <a:chOff x="11762339" y="3746221"/>
            <a:chExt cx="406107" cy="1155987"/>
          </a:xfrm>
        </p:grpSpPr>
        <p:sp>
          <p:nvSpPr>
            <p:cNvPr id="3" name="Freeform 16"/>
            <p:cNvSpPr/>
            <p:nvPr userDrawn="1"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  <p:sp>
          <p:nvSpPr>
            <p:cNvPr id="4" name="Freeform 30"/>
            <p:cNvSpPr/>
            <p:nvPr userDrawn="1"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  <p:sp>
          <p:nvSpPr>
            <p:cNvPr id="5" name="Freeform 12"/>
            <p:cNvSpPr/>
            <p:nvPr userDrawn="1"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</p:grpSp>
      <p:grpSp>
        <p:nvGrpSpPr>
          <p:cNvPr id="6" name="组合 5"/>
          <p:cNvGrpSpPr/>
          <p:nvPr/>
        </p:nvGrpSpPr>
        <p:grpSpPr>
          <a:xfrm rot="2731254">
            <a:off x="296890" y="32355"/>
            <a:ext cx="566183" cy="1007278"/>
            <a:chOff x="4454660" y="3810474"/>
            <a:chExt cx="406107" cy="1155987"/>
          </a:xfrm>
        </p:grpSpPr>
        <p:sp>
          <p:nvSpPr>
            <p:cNvPr id="7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  <p:sp>
          <p:nvSpPr>
            <p:cNvPr id="8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  <p:sp>
          <p:nvSpPr>
            <p:cNvPr id="9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</p:grpSp>
      <p:grpSp>
        <p:nvGrpSpPr>
          <p:cNvPr id="10" name="组合 9"/>
          <p:cNvGrpSpPr/>
          <p:nvPr/>
        </p:nvGrpSpPr>
        <p:grpSpPr>
          <a:xfrm rot="23880000" flipV="1">
            <a:off x="122842" y="1084"/>
            <a:ext cx="159482" cy="504410"/>
            <a:chOff x="4454660" y="3810474"/>
            <a:chExt cx="406107" cy="1155987"/>
          </a:xfrm>
        </p:grpSpPr>
        <p:sp>
          <p:nvSpPr>
            <p:cNvPr id="11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  <p:sp>
          <p:nvSpPr>
            <p:cNvPr id="12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  <p:sp>
          <p:nvSpPr>
            <p:cNvPr id="13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</p:grpSp>
      <p:grpSp>
        <p:nvGrpSpPr>
          <p:cNvPr id="14" name="组合 13"/>
          <p:cNvGrpSpPr/>
          <p:nvPr/>
        </p:nvGrpSpPr>
        <p:grpSpPr>
          <a:xfrm rot="23880000" flipV="1">
            <a:off x="8799297" y="5209508"/>
            <a:ext cx="159482" cy="504410"/>
            <a:chOff x="4454660" y="3810474"/>
            <a:chExt cx="406107" cy="1155987"/>
          </a:xfrm>
        </p:grpSpPr>
        <p:sp>
          <p:nvSpPr>
            <p:cNvPr id="15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  <p:sp>
          <p:nvSpPr>
            <p:cNvPr id="16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  <p:sp>
          <p:nvSpPr>
            <p:cNvPr id="17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6199" tIns="38099" rIns="76199" bIns="38099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65"/>
            </a:p>
          </p:txBody>
        </p:sp>
      </p:grp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5296958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2021-2-26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5296958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5296958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5296958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2021-2-26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5296958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5296958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33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1pPr>
            <a:lvl2pPr marL="3810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2000" indent="0">
              <a:buNone/>
              <a:defRPr sz="1335">
                <a:solidFill>
                  <a:schemeClr val="tx1">
                    <a:tint val="75000"/>
                  </a:schemeClr>
                </a:solidFill>
              </a:defRPr>
            </a:lvl3pPr>
            <a:lvl4pPr marL="1143000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4pPr>
            <a:lvl5pPr marL="1524000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5pPr>
            <a:lvl6pPr marL="1905000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6pPr>
            <a:lvl7pPr marL="2286000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7pPr>
            <a:lvl8pPr marL="2667000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8pPr>
            <a:lvl9pPr marL="3048000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335"/>
            </a:lvl1pPr>
            <a:lvl2pPr>
              <a:defRPr sz="2000"/>
            </a:lvl2pPr>
            <a:lvl3pPr>
              <a:defRPr sz="1665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335"/>
            </a:lvl1pPr>
            <a:lvl2pPr>
              <a:defRPr sz="2000"/>
            </a:lvl2pPr>
            <a:lvl3pPr>
              <a:defRPr sz="1665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000"/>
            </a:lvl1pPr>
            <a:lvl2pPr>
              <a:defRPr sz="1665"/>
            </a:lvl2pPr>
            <a:lvl3pPr>
              <a:defRPr sz="1500"/>
            </a:lvl3pPr>
            <a:lvl4pPr>
              <a:defRPr sz="1335"/>
            </a:lvl4pPr>
            <a:lvl5pPr>
              <a:defRPr sz="1335"/>
            </a:lvl5pPr>
            <a:lvl6pPr>
              <a:defRPr sz="1335"/>
            </a:lvl6pPr>
            <a:lvl7pPr>
              <a:defRPr sz="1335"/>
            </a:lvl7pPr>
            <a:lvl8pPr>
              <a:defRPr sz="1335"/>
            </a:lvl8pPr>
            <a:lvl9pPr>
              <a:defRPr sz="13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6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000"/>
            </a:lvl1pPr>
            <a:lvl2pPr>
              <a:defRPr sz="1665"/>
            </a:lvl2pPr>
            <a:lvl3pPr>
              <a:defRPr sz="1500"/>
            </a:lvl3pPr>
            <a:lvl4pPr>
              <a:defRPr sz="1335"/>
            </a:lvl4pPr>
            <a:lvl5pPr>
              <a:defRPr sz="1335"/>
            </a:lvl5pPr>
            <a:lvl6pPr>
              <a:defRPr sz="1335"/>
            </a:lvl6pPr>
            <a:lvl7pPr>
              <a:defRPr sz="1335"/>
            </a:lvl7pPr>
            <a:lvl8pPr>
              <a:defRPr sz="1335"/>
            </a:lvl8pPr>
            <a:lvl9pPr>
              <a:defRPr sz="13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1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665"/>
            </a:lvl1pPr>
            <a:lvl2pPr>
              <a:defRPr sz="2335"/>
            </a:lvl2pPr>
            <a:lvl3pPr>
              <a:defRPr sz="2000"/>
            </a:lvl3pPr>
            <a:lvl4pPr>
              <a:defRPr sz="1665"/>
            </a:lvl4pPr>
            <a:lvl5pPr>
              <a:defRPr sz="1665"/>
            </a:lvl5pPr>
            <a:lvl6pPr>
              <a:defRPr sz="1665"/>
            </a:lvl6pPr>
            <a:lvl7pPr>
              <a:defRPr sz="1665"/>
            </a:lvl7pPr>
            <a:lvl8pPr>
              <a:defRPr sz="1665"/>
            </a:lvl8pPr>
            <a:lvl9pPr>
              <a:defRPr sz="166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165"/>
            </a:lvl1pPr>
            <a:lvl2pPr marL="381000" indent="0">
              <a:buNone/>
              <a:defRPr sz="1000"/>
            </a:lvl2pPr>
            <a:lvl3pPr marL="762000" indent="0">
              <a:buNone/>
              <a:defRPr sz="835"/>
            </a:lvl3pPr>
            <a:lvl4pPr marL="1143000" indent="0">
              <a:buNone/>
              <a:defRPr sz="750"/>
            </a:lvl4pPr>
            <a:lvl5pPr marL="1524000" indent="0">
              <a:buNone/>
              <a:defRPr sz="750"/>
            </a:lvl5pPr>
            <a:lvl6pPr marL="1905000" indent="0">
              <a:buNone/>
              <a:defRPr sz="750"/>
            </a:lvl6pPr>
            <a:lvl7pPr marL="2286000" indent="0">
              <a:buNone/>
              <a:defRPr sz="750"/>
            </a:lvl7pPr>
            <a:lvl8pPr marL="2667000" indent="0">
              <a:buNone/>
              <a:defRPr sz="750"/>
            </a:lvl8pPr>
            <a:lvl9pPr marL="30480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1828FE-91E1-4BD7-A0A1-8F622997D6D2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31D6D-E78C-4335-89E2-F1ED8CA845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3"/>
          </a:xfrm>
        </p:spPr>
        <p:txBody>
          <a:bodyPr anchor="b"/>
          <a:lstStyle>
            <a:lvl1pPr algn="l">
              <a:defRPr sz="1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665"/>
            </a:lvl1pPr>
            <a:lvl2pPr marL="381000" indent="0">
              <a:buNone/>
              <a:defRPr sz="2335"/>
            </a:lvl2pPr>
            <a:lvl3pPr marL="762000" indent="0">
              <a:buNone/>
              <a:defRPr sz="2000"/>
            </a:lvl3pPr>
            <a:lvl4pPr marL="1143000" indent="0">
              <a:buNone/>
              <a:defRPr sz="1665"/>
            </a:lvl4pPr>
            <a:lvl5pPr marL="1524000" indent="0">
              <a:buNone/>
              <a:defRPr sz="1665"/>
            </a:lvl5pPr>
            <a:lvl6pPr marL="1905000" indent="0">
              <a:buNone/>
              <a:defRPr sz="1665"/>
            </a:lvl6pPr>
            <a:lvl7pPr marL="2286000" indent="0">
              <a:buNone/>
              <a:defRPr sz="1665"/>
            </a:lvl7pPr>
            <a:lvl8pPr marL="2667000" indent="0">
              <a:buNone/>
              <a:defRPr sz="1665"/>
            </a:lvl8pPr>
            <a:lvl9pPr marL="3048000" indent="0">
              <a:buNone/>
              <a:defRPr sz="1665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165"/>
            </a:lvl1pPr>
            <a:lvl2pPr marL="381000" indent="0">
              <a:buNone/>
              <a:defRPr sz="1000"/>
            </a:lvl2pPr>
            <a:lvl3pPr marL="762000" indent="0">
              <a:buNone/>
              <a:defRPr sz="835"/>
            </a:lvl3pPr>
            <a:lvl4pPr marL="1143000" indent="0">
              <a:buNone/>
              <a:defRPr sz="750"/>
            </a:lvl4pPr>
            <a:lvl5pPr marL="1524000" indent="0">
              <a:buNone/>
              <a:defRPr sz="750"/>
            </a:lvl5pPr>
            <a:lvl6pPr marL="1905000" indent="0">
              <a:buNone/>
              <a:defRPr sz="750"/>
            </a:lvl6pPr>
            <a:lvl7pPr marL="2286000" indent="0">
              <a:buNone/>
              <a:defRPr sz="750"/>
            </a:lvl7pPr>
            <a:lvl8pPr marL="2667000" indent="0">
              <a:buNone/>
              <a:defRPr sz="750"/>
            </a:lvl8pPr>
            <a:lvl9pPr marL="30480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8"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>
    <p:random/>
  </p:transition>
  <p:txStyles>
    <p:titleStyle>
      <a:lvl1pPr algn="ctr" defTabSz="762000" rtl="0" eaLnBrk="1" latinLnBrk="0" hangingPunct="1">
        <a:spcBef>
          <a:spcPct val="0"/>
        </a:spcBef>
        <a:buNone/>
        <a:defRPr sz="36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762000" rtl="0" eaLnBrk="1" latinLnBrk="0" hangingPunct="1">
        <a:spcBef>
          <a:spcPts val="8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19125" indent="-238125" algn="l" defTabSz="762000" rtl="0" eaLnBrk="1" latinLnBrk="0" hangingPunct="1">
        <a:spcBef>
          <a:spcPts val="80"/>
        </a:spcBef>
        <a:buFont typeface="Arial" panose="020B0604020202020204" pitchFamily="34" charset="0"/>
        <a:buChar char="–"/>
        <a:defRPr sz="2335" kern="1200">
          <a:solidFill>
            <a:schemeClr val="tx1"/>
          </a:solidFill>
          <a:latin typeface="+mn-lt"/>
          <a:ea typeface="+mn-ea"/>
          <a:cs typeface="+mn-cs"/>
        </a:defRPr>
      </a:lvl2pPr>
      <a:lvl3pPr marL="952500" indent="-190500" algn="l" defTabSz="762000" rtl="0" eaLnBrk="1" latinLnBrk="0" hangingPunct="1">
        <a:spcBef>
          <a:spcPts val="8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500" indent="-190500" algn="l" defTabSz="762000" rtl="0" eaLnBrk="1" latinLnBrk="0" hangingPunct="1">
        <a:spcBef>
          <a:spcPts val="80"/>
        </a:spcBef>
        <a:buFont typeface="Arial" panose="020B0604020202020204" pitchFamily="34" charset="0"/>
        <a:buChar char="–"/>
        <a:defRPr sz="1665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indent="-190500" algn="l" defTabSz="762000" rtl="0" eaLnBrk="1" latinLnBrk="0" hangingPunct="1">
        <a:spcBef>
          <a:spcPts val="80"/>
        </a:spcBef>
        <a:buFont typeface="Arial" panose="020B0604020202020204" pitchFamily="34" charset="0"/>
        <a:buChar char="»"/>
        <a:defRPr sz="1665" kern="1200">
          <a:solidFill>
            <a:schemeClr val="tx1"/>
          </a:solidFill>
          <a:latin typeface="+mn-lt"/>
          <a:ea typeface="+mn-ea"/>
          <a:cs typeface="+mn-cs"/>
        </a:defRPr>
      </a:lvl5pPr>
      <a:lvl6pPr marL="2095500" indent="-190500" algn="l" defTabSz="762000" rtl="0" eaLnBrk="1" latinLnBrk="0" hangingPunct="1">
        <a:spcBef>
          <a:spcPts val="80"/>
        </a:spcBef>
        <a:buFont typeface="Arial" panose="020B0604020202020204" pitchFamily="34" charset="0"/>
        <a:buChar char="•"/>
        <a:defRPr sz="1665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2000" rtl="0" eaLnBrk="1" latinLnBrk="0" hangingPunct="1">
        <a:spcBef>
          <a:spcPts val="80"/>
        </a:spcBef>
        <a:buFont typeface="Arial" panose="020B0604020202020204" pitchFamily="34" charset="0"/>
        <a:buChar char="•"/>
        <a:defRPr sz="1665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2000" rtl="0" eaLnBrk="1" latinLnBrk="0" hangingPunct="1">
        <a:spcBef>
          <a:spcPts val="80"/>
        </a:spcBef>
        <a:buFont typeface="Arial" panose="020B0604020202020204" pitchFamily="34" charset="0"/>
        <a:buChar char="•"/>
        <a:defRPr sz="1665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2000" rtl="0" eaLnBrk="1" latinLnBrk="0" hangingPunct="1">
        <a:spcBef>
          <a:spcPts val="80"/>
        </a:spcBef>
        <a:buFont typeface="Arial" panose="020B0604020202020204" pitchFamily="34" charset="0"/>
        <a:buChar char="•"/>
        <a:defRPr sz="1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Layout" Target="../slideLayouts/slideLayout1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35"/>
            <a:ext cx="9144000" cy="5715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780030" y="988695"/>
            <a:ext cx="4257040" cy="10509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冬青黑体简体中文 W3" pitchFamily="34" charset="-122"/>
                <a:cs typeface="+mn-cs"/>
              </a:rPr>
              <a:t>15  </a:t>
            </a: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冬青黑体简体中文 W3" pitchFamily="34" charset="-122"/>
                <a:cs typeface="+mn-cs"/>
              </a:rPr>
              <a:t>无</a:t>
            </a: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冬青黑体简体中文 W3" pitchFamily="34" charset="-122"/>
                <a:cs typeface="+mn-cs"/>
              </a:rPr>
              <a:t>言之</a:t>
            </a: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冬青黑体简体中文 W3" pitchFamily="34" charset="-122"/>
                <a:cs typeface="+mn-cs"/>
              </a:rPr>
              <a:t>美</a:t>
            </a:r>
            <a:endParaRPr kumimoji="0" lang="en-US" altLang="zh-CN" sz="4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冬青黑体简体中文 W3" pitchFamily="34" charset="-122"/>
              <a:cs typeface="+mn-cs"/>
            </a:endParaRPr>
          </a:p>
        </p:txBody>
      </p:sp>
      <p:sp>
        <p:nvSpPr>
          <p:cNvPr id="2052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750">
                <a:solidFill>
                  <a:srgbClr val="898989"/>
                </a:solidFill>
              </a:rPr>
              <a:t>1</a:t>
            </a:fld>
            <a:endParaRPr lang="zh-CN" altLang="en-US" sz="750">
              <a:solidFill>
                <a:srgbClr val="898989"/>
              </a:solidFill>
            </a:endParaRPr>
          </a:p>
        </p:txBody>
      </p:sp>
      <p:sp>
        <p:nvSpPr>
          <p:cNvPr id="16394" name="文本框 1"/>
          <p:cNvSpPr txBox="1"/>
          <p:nvPr/>
        </p:nvSpPr>
        <p:spPr>
          <a:xfrm>
            <a:off x="488633" y="324485"/>
            <a:ext cx="31724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/>
                <a:sym typeface="宋体" panose="02010600030101010101" pitchFamily="2" charset="-122"/>
              </a:rPr>
              <a:t>部编版</a:t>
            </a: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/>
                <a:sym typeface="宋体" panose="02010600030101010101" pitchFamily="2" charset="-122"/>
              </a:rPr>
              <a:t>·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/>
                <a:sym typeface="宋体" panose="02010600030101010101" pitchFamily="2" charset="-122"/>
              </a:rPr>
              <a:t>九年级下册</a:t>
            </a: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/>
                <a:sym typeface="宋体" panose="02010600030101010101" pitchFamily="2" charset="-122"/>
              </a:rPr>
              <a:t>·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/>
                <a:sym typeface="宋体" panose="02010600030101010101" pitchFamily="2" charset="-122"/>
              </a:rPr>
              <a:t>第</a:t>
            </a: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/>
                <a:sym typeface="宋体" panose="02010600030101010101" pitchFamily="2" charset="-122"/>
              </a:rPr>
              <a:t>15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/>
                <a:sym typeface="宋体" panose="02010600030101010101" pitchFamily="2" charset="-122"/>
              </a:rPr>
              <a:t>课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32"/>
          <p:cNvSpPr txBox="1"/>
          <p:nvPr/>
        </p:nvSpPr>
        <p:spPr>
          <a:xfrm>
            <a:off x="4491303" y="3152511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415">
              <a:solidFill>
                <a:srgbClr val="E3EF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8" name="文本框 34"/>
          <p:cNvSpPr txBox="1"/>
          <p:nvPr/>
        </p:nvSpPr>
        <p:spPr>
          <a:xfrm rot="-280097">
            <a:off x="3623469" y="173831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19" name="文本框 36"/>
          <p:cNvSpPr txBox="1"/>
          <p:nvPr/>
        </p:nvSpPr>
        <p:spPr>
          <a:xfrm rot="-5350866">
            <a:off x="5646208" y="181107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20" name="文本框 37"/>
          <p:cNvSpPr txBox="1"/>
          <p:nvPr/>
        </p:nvSpPr>
        <p:spPr>
          <a:xfrm rot="-4150866">
            <a:off x="5204354" y="215106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21" name="文本框 45"/>
          <p:cNvSpPr txBox="1"/>
          <p:nvPr/>
        </p:nvSpPr>
        <p:spPr>
          <a:xfrm rot="-5350866">
            <a:off x="6113198" y="1829594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22" name="文本框 46"/>
          <p:cNvSpPr txBox="1"/>
          <p:nvPr/>
        </p:nvSpPr>
        <p:spPr>
          <a:xfrm rot="-424911">
            <a:off x="6651625" y="2022740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23" name="文本框 47"/>
          <p:cNvSpPr txBox="1"/>
          <p:nvPr/>
        </p:nvSpPr>
        <p:spPr>
          <a:xfrm rot="-4150866">
            <a:off x="7141104" y="2796646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24" name="文本框 49"/>
          <p:cNvSpPr txBox="1"/>
          <p:nvPr/>
        </p:nvSpPr>
        <p:spPr>
          <a:xfrm rot="657351">
            <a:off x="5302250" y="182694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25" name="文本框 50"/>
          <p:cNvSpPr txBox="1"/>
          <p:nvPr/>
        </p:nvSpPr>
        <p:spPr>
          <a:xfrm rot="1480325">
            <a:off x="6921500" y="175154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26" name="文本框 51"/>
          <p:cNvSpPr txBox="1"/>
          <p:nvPr/>
        </p:nvSpPr>
        <p:spPr>
          <a:xfrm rot="-5350866">
            <a:off x="5745428" y="2528094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27" name="文本框 32"/>
          <p:cNvSpPr txBox="1"/>
          <p:nvPr/>
        </p:nvSpPr>
        <p:spPr>
          <a:xfrm>
            <a:off x="3480594" y="368167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28" name="文本框 34"/>
          <p:cNvSpPr txBox="1"/>
          <p:nvPr/>
        </p:nvSpPr>
        <p:spPr>
          <a:xfrm rot="4149897">
            <a:off x="4482042" y="363008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29" name="文本框 36"/>
          <p:cNvSpPr txBox="1"/>
          <p:nvPr/>
        </p:nvSpPr>
        <p:spPr>
          <a:xfrm rot="-1380000">
            <a:off x="4012407" y="1799167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30" name="文本框 37"/>
          <p:cNvSpPr txBox="1"/>
          <p:nvPr/>
        </p:nvSpPr>
        <p:spPr>
          <a:xfrm rot="-180000">
            <a:off x="4204229" y="2426229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31" name="文本框 45"/>
          <p:cNvSpPr txBox="1"/>
          <p:nvPr/>
        </p:nvSpPr>
        <p:spPr>
          <a:xfrm rot="-1380000">
            <a:off x="4479396" y="181768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32" name="文本框 46"/>
          <p:cNvSpPr txBox="1"/>
          <p:nvPr/>
        </p:nvSpPr>
        <p:spPr>
          <a:xfrm rot="-1380000">
            <a:off x="4787636" y="199628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33" name="文本框 47"/>
          <p:cNvSpPr txBox="1"/>
          <p:nvPr/>
        </p:nvSpPr>
        <p:spPr>
          <a:xfrm rot="-180000">
            <a:off x="4982104" y="257704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34" name="文本框 49"/>
          <p:cNvSpPr txBox="1"/>
          <p:nvPr/>
        </p:nvSpPr>
        <p:spPr>
          <a:xfrm rot="-5350866">
            <a:off x="6020594" y="247253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35" name="文本框 50"/>
          <p:cNvSpPr txBox="1"/>
          <p:nvPr/>
        </p:nvSpPr>
        <p:spPr>
          <a:xfrm rot="-170103">
            <a:off x="5419990" y="2873375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36" name="文本框 51"/>
          <p:cNvSpPr txBox="1"/>
          <p:nvPr/>
        </p:nvSpPr>
        <p:spPr>
          <a:xfrm rot="-5350866">
            <a:off x="5632979" y="3575844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37" name="文本框 32"/>
          <p:cNvSpPr txBox="1"/>
          <p:nvPr/>
        </p:nvSpPr>
        <p:spPr>
          <a:xfrm rot="1209897">
            <a:off x="2012157" y="3124729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38" name="文本框 34"/>
          <p:cNvSpPr txBox="1"/>
          <p:nvPr/>
        </p:nvSpPr>
        <p:spPr>
          <a:xfrm rot="4149897">
            <a:off x="2547938" y="3594365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39" name="文本框 36"/>
          <p:cNvSpPr txBox="1"/>
          <p:nvPr/>
        </p:nvSpPr>
        <p:spPr>
          <a:xfrm rot="-1380000">
            <a:off x="2099469" y="340518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40" name="文本框 37"/>
          <p:cNvSpPr txBox="1"/>
          <p:nvPr/>
        </p:nvSpPr>
        <p:spPr>
          <a:xfrm rot="1029897">
            <a:off x="2833688" y="3009636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41" name="文本框 45"/>
          <p:cNvSpPr txBox="1"/>
          <p:nvPr/>
        </p:nvSpPr>
        <p:spPr>
          <a:xfrm rot="-1380000">
            <a:off x="3397250" y="3336396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42" name="文本框 46"/>
          <p:cNvSpPr txBox="1"/>
          <p:nvPr/>
        </p:nvSpPr>
        <p:spPr>
          <a:xfrm rot="-170103">
            <a:off x="1418167" y="1989667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43" name="文本框 47"/>
          <p:cNvSpPr txBox="1"/>
          <p:nvPr/>
        </p:nvSpPr>
        <p:spPr>
          <a:xfrm rot="1029897">
            <a:off x="1452563" y="354806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44" name="文本框 49"/>
          <p:cNvSpPr txBox="1"/>
          <p:nvPr/>
        </p:nvSpPr>
        <p:spPr>
          <a:xfrm rot="-170103">
            <a:off x="3270250" y="3911865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45" name="文本框 50"/>
          <p:cNvSpPr txBox="1"/>
          <p:nvPr/>
        </p:nvSpPr>
        <p:spPr>
          <a:xfrm rot="-170103">
            <a:off x="4226719" y="3356240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46" name="文本框 51"/>
          <p:cNvSpPr txBox="1"/>
          <p:nvPr/>
        </p:nvSpPr>
        <p:spPr>
          <a:xfrm rot="-170103">
            <a:off x="4365625" y="3988594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47" name="文本框 32"/>
          <p:cNvSpPr txBox="1"/>
          <p:nvPr/>
        </p:nvSpPr>
        <p:spPr>
          <a:xfrm rot="-5070842">
            <a:off x="1030552" y="2415646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48" name="文本框 48"/>
          <p:cNvSpPr txBox="1"/>
          <p:nvPr/>
        </p:nvSpPr>
        <p:spPr>
          <a:xfrm rot="4149897">
            <a:off x="1878542" y="251354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49" name="文本框 49"/>
          <p:cNvSpPr txBox="1"/>
          <p:nvPr/>
        </p:nvSpPr>
        <p:spPr>
          <a:xfrm rot="-170103">
            <a:off x="1797844" y="177932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50" name="文本框 50"/>
          <p:cNvSpPr txBox="1"/>
          <p:nvPr/>
        </p:nvSpPr>
        <p:spPr>
          <a:xfrm rot="1029897">
            <a:off x="1877219" y="2117990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51" name="文本框 45"/>
          <p:cNvSpPr txBox="1"/>
          <p:nvPr/>
        </p:nvSpPr>
        <p:spPr>
          <a:xfrm rot="-1380000">
            <a:off x="2526771" y="1669521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52" name="文本框 46"/>
          <p:cNvSpPr txBox="1"/>
          <p:nvPr/>
        </p:nvSpPr>
        <p:spPr>
          <a:xfrm rot="-1380000">
            <a:off x="3001698" y="181107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53" name="文本框 47"/>
          <p:cNvSpPr txBox="1"/>
          <p:nvPr/>
        </p:nvSpPr>
        <p:spPr>
          <a:xfrm rot="-180000">
            <a:off x="2775479" y="228070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54" name="文本框 49"/>
          <p:cNvSpPr txBox="1"/>
          <p:nvPr/>
        </p:nvSpPr>
        <p:spPr>
          <a:xfrm rot="-1380000">
            <a:off x="3492500" y="199628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55" name="文本框 50"/>
          <p:cNvSpPr txBox="1"/>
          <p:nvPr/>
        </p:nvSpPr>
        <p:spPr>
          <a:xfrm rot="-1380000">
            <a:off x="3136636" y="2480469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56" name="文本框 51"/>
          <p:cNvSpPr txBox="1"/>
          <p:nvPr/>
        </p:nvSpPr>
        <p:spPr>
          <a:xfrm rot="-1380000">
            <a:off x="3665802" y="2594240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57" name="文本框 32"/>
          <p:cNvSpPr txBox="1"/>
          <p:nvPr/>
        </p:nvSpPr>
        <p:spPr>
          <a:xfrm rot="1209897">
            <a:off x="5024437" y="3663157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58" name="文本框 34"/>
          <p:cNvSpPr txBox="1"/>
          <p:nvPr/>
        </p:nvSpPr>
        <p:spPr>
          <a:xfrm rot="-1030866">
            <a:off x="6023240" y="3959490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59" name="文本框 36"/>
          <p:cNvSpPr txBox="1"/>
          <p:nvPr/>
        </p:nvSpPr>
        <p:spPr>
          <a:xfrm rot="368503">
            <a:off x="5573448" y="309694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60" name="文本框 37"/>
          <p:cNvSpPr txBox="1"/>
          <p:nvPr/>
        </p:nvSpPr>
        <p:spPr>
          <a:xfrm rot="829244">
            <a:off x="5165990" y="4025636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61" name="文本框 45"/>
          <p:cNvSpPr txBox="1"/>
          <p:nvPr/>
        </p:nvSpPr>
        <p:spPr>
          <a:xfrm rot="-4502722">
            <a:off x="6410854" y="2797969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62" name="文本框 46"/>
          <p:cNvSpPr txBox="1"/>
          <p:nvPr/>
        </p:nvSpPr>
        <p:spPr>
          <a:xfrm rot="2702238">
            <a:off x="7068344" y="326628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63" name="文本框 47"/>
          <p:cNvSpPr txBox="1"/>
          <p:nvPr/>
        </p:nvSpPr>
        <p:spPr>
          <a:xfrm rot="-3456638">
            <a:off x="6381750" y="355070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64" name="文本框 49"/>
          <p:cNvSpPr txBox="1"/>
          <p:nvPr/>
        </p:nvSpPr>
        <p:spPr>
          <a:xfrm rot="-3180423">
            <a:off x="2398448" y="2651125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65" name="文本框 50"/>
          <p:cNvSpPr txBox="1"/>
          <p:nvPr/>
        </p:nvSpPr>
        <p:spPr>
          <a:xfrm rot="-3640556">
            <a:off x="6794500" y="370681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66" name="文本框 51"/>
          <p:cNvSpPr txBox="1"/>
          <p:nvPr/>
        </p:nvSpPr>
        <p:spPr>
          <a:xfrm rot="1549510">
            <a:off x="7224448" y="2526771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67" name="文本框 32"/>
          <p:cNvSpPr txBox="1"/>
          <p:nvPr/>
        </p:nvSpPr>
        <p:spPr>
          <a:xfrm rot="4190103">
            <a:off x="4335198" y="2803261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68" name="文本框 34"/>
          <p:cNvSpPr txBox="1"/>
          <p:nvPr/>
        </p:nvSpPr>
        <p:spPr>
          <a:xfrm rot="8340000">
            <a:off x="4864365" y="332978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69" name="文本框 36"/>
          <p:cNvSpPr txBox="1"/>
          <p:nvPr/>
        </p:nvSpPr>
        <p:spPr>
          <a:xfrm rot="-1160763">
            <a:off x="5573448" y="217355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70" name="文本框 37"/>
          <p:cNvSpPr txBox="1"/>
          <p:nvPr/>
        </p:nvSpPr>
        <p:spPr>
          <a:xfrm rot="39237">
            <a:off x="5470261" y="260879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71" name="文本框 45"/>
          <p:cNvSpPr txBox="1"/>
          <p:nvPr/>
        </p:nvSpPr>
        <p:spPr>
          <a:xfrm rot="-1160763">
            <a:off x="6040438" y="219207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72" name="文本框 46"/>
          <p:cNvSpPr txBox="1"/>
          <p:nvPr/>
        </p:nvSpPr>
        <p:spPr>
          <a:xfrm rot="-1160763">
            <a:off x="6348678" y="2370667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73" name="文本框 47"/>
          <p:cNvSpPr txBox="1"/>
          <p:nvPr/>
        </p:nvSpPr>
        <p:spPr>
          <a:xfrm rot="39237">
            <a:off x="6749521" y="2762250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74" name="文本框 49"/>
          <p:cNvSpPr txBox="1"/>
          <p:nvPr/>
        </p:nvSpPr>
        <p:spPr>
          <a:xfrm rot="-1160763">
            <a:off x="6627813" y="251354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75" name="文本框 50"/>
          <p:cNvSpPr txBox="1"/>
          <p:nvPr/>
        </p:nvSpPr>
        <p:spPr>
          <a:xfrm rot="-1160763">
            <a:off x="7002198" y="232568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76" name="文本框 51"/>
          <p:cNvSpPr txBox="1"/>
          <p:nvPr/>
        </p:nvSpPr>
        <p:spPr>
          <a:xfrm rot="-1160763">
            <a:off x="6836833" y="304270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77" name="文本框 32"/>
          <p:cNvSpPr txBox="1"/>
          <p:nvPr/>
        </p:nvSpPr>
        <p:spPr>
          <a:xfrm rot="4190103">
            <a:off x="3066521" y="349779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78" name="文本框 34"/>
          <p:cNvSpPr txBox="1"/>
          <p:nvPr/>
        </p:nvSpPr>
        <p:spPr>
          <a:xfrm rot="8340000">
            <a:off x="4032250" y="3061229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79" name="文本框 36"/>
          <p:cNvSpPr txBox="1"/>
          <p:nvPr/>
        </p:nvSpPr>
        <p:spPr>
          <a:xfrm rot="2810103">
            <a:off x="3939646" y="216032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80" name="文本框 37"/>
          <p:cNvSpPr txBox="1"/>
          <p:nvPr/>
        </p:nvSpPr>
        <p:spPr>
          <a:xfrm rot="4010103">
            <a:off x="3939646" y="2612761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81" name="文本框 45"/>
          <p:cNvSpPr txBox="1"/>
          <p:nvPr/>
        </p:nvSpPr>
        <p:spPr>
          <a:xfrm rot="2810103">
            <a:off x="4406636" y="2178844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82" name="文本框 46"/>
          <p:cNvSpPr txBox="1"/>
          <p:nvPr/>
        </p:nvSpPr>
        <p:spPr>
          <a:xfrm rot="2810103">
            <a:off x="4714875" y="235743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83" name="文本框 47"/>
          <p:cNvSpPr txBox="1"/>
          <p:nvPr/>
        </p:nvSpPr>
        <p:spPr>
          <a:xfrm rot="4010103">
            <a:off x="4714875" y="2809875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84" name="文本框 49"/>
          <p:cNvSpPr txBox="1"/>
          <p:nvPr/>
        </p:nvSpPr>
        <p:spPr>
          <a:xfrm rot="-1160763">
            <a:off x="5949157" y="2835011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85" name="文本框 50"/>
          <p:cNvSpPr txBox="1"/>
          <p:nvPr/>
        </p:nvSpPr>
        <p:spPr>
          <a:xfrm rot="4020000">
            <a:off x="5110427" y="290644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86" name="文本框 51"/>
          <p:cNvSpPr txBox="1"/>
          <p:nvPr/>
        </p:nvSpPr>
        <p:spPr>
          <a:xfrm rot="-1160763">
            <a:off x="5427928" y="3397250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87" name="文本框 32"/>
          <p:cNvSpPr txBox="1"/>
          <p:nvPr/>
        </p:nvSpPr>
        <p:spPr>
          <a:xfrm rot="5400000">
            <a:off x="1713178" y="340518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88" name="文本框 34"/>
          <p:cNvSpPr txBox="1"/>
          <p:nvPr/>
        </p:nvSpPr>
        <p:spPr>
          <a:xfrm rot="8340000">
            <a:off x="2329657" y="367506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89" name="文本框 36"/>
          <p:cNvSpPr txBox="1"/>
          <p:nvPr/>
        </p:nvSpPr>
        <p:spPr>
          <a:xfrm rot="2810103">
            <a:off x="2313782" y="2991115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90" name="文本框 37"/>
          <p:cNvSpPr txBox="1"/>
          <p:nvPr/>
        </p:nvSpPr>
        <p:spPr>
          <a:xfrm rot="5220000">
            <a:off x="2676261" y="3226594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91" name="文本框 45"/>
          <p:cNvSpPr txBox="1"/>
          <p:nvPr/>
        </p:nvSpPr>
        <p:spPr>
          <a:xfrm rot="2810103">
            <a:off x="3103563" y="3003021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92" name="文本框 46"/>
          <p:cNvSpPr txBox="1"/>
          <p:nvPr/>
        </p:nvSpPr>
        <p:spPr>
          <a:xfrm rot="4020000">
            <a:off x="1345407" y="235082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93" name="文本框 47"/>
          <p:cNvSpPr txBox="1"/>
          <p:nvPr/>
        </p:nvSpPr>
        <p:spPr>
          <a:xfrm rot="5220000">
            <a:off x="1346729" y="312869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94" name="文本框 49"/>
          <p:cNvSpPr txBox="1"/>
          <p:nvPr/>
        </p:nvSpPr>
        <p:spPr>
          <a:xfrm rot="4020000">
            <a:off x="2815167" y="3831167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95" name="文本框 50"/>
          <p:cNvSpPr txBox="1"/>
          <p:nvPr/>
        </p:nvSpPr>
        <p:spPr>
          <a:xfrm rot="4020000">
            <a:off x="3847042" y="352028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96" name="文本框 51"/>
          <p:cNvSpPr txBox="1"/>
          <p:nvPr/>
        </p:nvSpPr>
        <p:spPr>
          <a:xfrm rot="4020000">
            <a:off x="4155282" y="3698875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97" name="文本框 32"/>
          <p:cNvSpPr txBox="1"/>
          <p:nvPr/>
        </p:nvSpPr>
        <p:spPr>
          <a:xfrm rot="-880739">
            <a:off x="1190625" y="2809875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98" name="文本框 34"/>
          <p:cNvSpPr txBox="1"/>
          <p:nvPr/>
        </p:nvSpPr>
        <p:spPr>
          <a:xfrm rot="8340000">
            <a:off x="1807104" y="287469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899" name="文本框 36"/>
          <p:cNvSpPr txBox="1"/>
          <p:nvPr/>
        </p:nvSpPr>
        <p:spPr>
          <a:xfrm rot="4020000">
            <a:off x="2153708" y="197379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00" name="文本框 37"/>
          <p:cNvSpPr txBox="1"/>
          <p:nvPr/>
        </p:nvSpPr>
        <p:spPr>
          <a:xfrm rot="5220000">
            <a:off x="2153708" y="2426229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01" name="文本框 45"/>
          <p:cNvSpPr txBox="1"/>
          <p:nvPr/>
        </p:nvSpPr>
        <p:spPr>
          <a:xfrm rot="2810103">
            <a:off x="2620698" y="1992313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02" name="文本框 46"/>
          <p:cNvSpPr txBox="1"/>
          <p:nvPr/>
        </p:nvSpPr>
        <p:spPr>
          <a:xfrm rot="2810103">
            <a:off x="2928938" y="2170907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03" name="文本框 47"/>
          <p:cNvSpPr txBox="1"/>
          <p:nvPr/>
        </p:nvSpPr>
        <p:spPr>
          <a:xfrm rot="4010103">
            <a:off x="2702719" y="2641865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04" name="文本框 49"/>
          <p:cNvSpPr txBox="1"/>
          <p:nvPr/>
        </p:nvSpPr>
        <p:spPr>
          <a:xfrm rot="2810103">
            <a:off x="3418417" y="235743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05" name="文本框 50"/>
          <p:cNvSpPr txBox="1"/>
          <p:nvPr/>
        </p:nvSpPr>
        <p:spPr>
          <a:xfrm rot="2810103">
            <a:off x="3324490" y="2719917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06" name="文本框 51"/>
          <p:cNvSpPr txBox="1"/>
          <p:nvPr/>
        </p:nvSpPr>
        <p:spPr>
          <a:xfrm rot="2810103">
            <a:off x="3632729" y="2898511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07" name="文本框 32"/>
          <p:cNvSpPr txBox="1"/>
          <p:nvPr/>
        </p:nvSpPr>
        <p:spPr>
          <a:xfrm rot="5400000">
            <a:off x="4721490" y="378354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08" name="文本框 34"/>
          <p:cNvSpPr txBox="1"/>
          <p:nvPr/>
        </p:nvSpPr>
        <p:spPr>
          <a:xfrm rot="3159237">
            <a:off x="5611813" y="4053417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09" name="文本框 36"/>
          <p:cNvSpPr txBox="1"/>
          <p:nvPr/>
        </p:nvSpPr>
        <p:spPr>
          <a:xfrm rot="-1160763">
            <a:off x="5959740" y="3152511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10" name="文本框 37"/>
          <p:cNvSpPr txBox="1"/>
          <p:nvPr/>
        </p:nvSpPr>
        <p:spPr>
          <a:xfrm rot="39237">
            <a:off x="5959740" y="3604948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11" name="文本框 45"/>
          <p:cNvSpPr txBox="1"/>
          <p:nvPr/>
        </p:nvSpPr>
        <p:spPr>
          <a:xfrm rot="-1160763">
            <a:off x="6426729" y="3171032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12" name="文本框 46"/>
          <p:cNvSpPr txBox="1"/>
          <p:nvPr/>
        </p:nvSpPr>
        <p:spPr>
          <a:xfrm rot="-1160763">
            <a:off x="6734969" y="3349625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13" name="文本框 47"/>
          <p:cNvSpPr txBox="1"/>
          <p:nvPr/>
        </p:nvSpPr>
        <p:spPr>
          <a:xfrm rot="39237">
            <a:off x="6474354" y="3823229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14" name="文本框 49"/>
          <p:cNvSpPr txBox="1"/>
          <p:nvPr/>
        </p:nvSpPr>
        <p:spPr>
          <a:xfrm rot="-1160763">
            <a:off x="7168886" y="3591719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15" name="文本框 50"/>
          <p:cNvSpPr txBox="1"/>
          <p:nvPr/>
        </p:nvSpPr>
        <p:spPr>
          <a:xfrm rot="-1160763">
            <a:off x="7130521" y="3898636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34916" name="文本框 51"/>
          <p:cNvSpPr txBox="1"/>
          <p:nvPr/>
        </p:nvSpPr>
        <p:spPr>
          <a:xfrm rot="-1160763">
            <a:off x="6412178" y="1669521"/>
            <a:ext cx="449580" cy="1549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15">
                <a:solidFill>
                  <a:srgbClr val="E3EF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5" name="MH_SubTitle_1"/>
          <p:cNvSpPr/>
          <p:nvPr>
            <p:custDataLst>
              <p:tags r:id="rId1"/>
            </p:custDataLst>
          </p:nvPr>
        </p:nvSpPr>
        <p:spPr>
          <a:xfrm>
            <a:off x="2561167" y="2349500"/>
            <a:ext cx="986896" cy="986896"/>
          </a:xfrm>
          <a:prstGeom prst="roundRect">
            <a:avLst>
              <a:gd name="adj" fmla="val 11764"/>
            </a:avLst>
          </a:prstGeom>
          <a:solidFill>
            <a:srgbClr val="8DCE46"/>
          </a:solidFill>
          <a:ln w="9525">
            <a:noFill/>
          </a:ln>
        </p:spPr>
        <p:txBody>
          <a:bodyPr lIns="0" tIns="0" rIns="0" bIns="0" anchor="ctr"/>
          <a:lstStyle/>
          <a:p>
            <a:pPr algn="ctr" latinLnBrk="1">
              <a:lnSpc>
                <a:spcPct val="130000"/>
              </a:lnSpc>
            </a:pPr>
            <a:r>
              <a:rPr lang="zh-CN" altLang="en-US" sz="30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文学</a:t>
            </a:r>
          </a:p>
        </p:txBody>
      </p:sp>
      <p:sp>
        <p:nvSpPr>
          <p:cNvPr id="6" name="MH_SubTitle_2"/>
          <p:cNvSpPr/>
          <p:nvPr>
            <p:custDataLst>
              <p:tags r:id="rId2"/>
            </p:custDataLst>
          </p:nvPr>
        </p:nvSpPr>
        <p:spPr>
          <a:xfrm>
            <a:off x="3993886" y="2324365"/>
            <a:ext cx="985573" cy="985573"/>
          </a:xfrm>
          <a:prstGeom prst="roundRect">
            <a:avLst>
              <a:gd name="adj" fmla="val 11764"/>
            </a:avLst>
          </a:prstGeom>
          <a:solidFill>
            <a:srgbClr val="FEC200"/>
          </a:solidFill>
          <a:ln w="9525">
            <a:noFill/>
          </a:ln>
        </p:spPr>
        <p:txBody>
          <a:bodyPr lIns="0" tIns="0" rIns="0" bIns="0" anchor="ctr"/>
          <a:lstStyle/>
          <a:p>
            <a:pPr algn="ctr" latinLnBrk="1">
              <a:lnSpc>
                <a:spcPct val="130000"/>
              </a:lnSpc>
            </a:pPr>
            <a:r>
              <a:rPr lang="zh-CN" altLang="en-US" sz="30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音乐</a:t>
            </a:r>
          </a:p>
        </p:txBody>
      </p:sp>
      <p:sp>
        <p:nvSpPr>
          <p:cNvPr id="7" name="MH_SubTitle_3"/>
          <p:cNvSpPr/>
          <p:nvPr>
            <p:custDataLst>
              <p:tags r:id="rId3"/>
            </p:custDataLst>
          </p:nvPr>
        </p:nvSpPr>
        <p:spPr>
          <a:xfrm>
            <a:off x="5427928" y="2349500"/>
            <a:ext cx="985573" cy="986896"/>
          </a:xfrm>
          <a:prstGeom prst="roundRect">
            <a:avLst>
              <a:gd name="adj" fmla="val 11764"/>
            </a:avLst>
          </a:prstGeom>
          <a:solidFill>
            <a:srgbClr val="54BDFE"/>
          </a:solidFill>
          <a:ln w="9525">
            <a:noFill/>
          </a:ln>
        </p:spPr>
        <p:txBody>
          <a:bodyPr lIns="0" tIns="0" rIns="0" bIns="0" anchor="ctr"/>
          <a:lstStyle/>
          <a:p>
            <a:pPr algn="ctr" latinLnBrk="1">
              <a:lnSpc>
                <a:spcPct val="130000"/>
              </a:lnSpc>
            </a:pPr>
            <a:r>
              <a:rPr lang="zh-CN" altLang="en-US" sz="30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雕塑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131344" y="3422386"/>
            <a:ext cx="2733146" cy="1283229"/>
            <a:chOff x="2842874" y="3250055"/>
            <a:chExt cx="3279426" cy="1538980"/>
          </a:xfrm>
        </p:grpSpPr>
        <p:sp>
          <p:nvSpPr>
            <p:cNvPr id="2" name="MH_Other_1"/>
            <p:cNvSpPr/>
            <p:nvPr>
              <p:custDataLst>
                <p:tags r:id="rId4"/>
              </p:custDataLst>
            </p:nvPr>
          </p:nvSpPr>
          <p:spPr bwMode="gray">
            <a:xfrm>
              <a:off x="2842874" y="3250055"/>
              <a:ext cx="1477805" cy="844059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4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MH_Other_2"/>
            <p:cNvSpPr/>
            <p:nvPr>
              <p:custDataLst>
                <p:tags r:id="rId5"/>
              </p:custDataLst>
            </p:nvPr>
          </p:nvSpPr>
          <p:spPr bwMode="gray">
            <a:xfrm>
              <a:off x="4334965" y="3250055"/>
              <a:ext cx="285720" cy="844059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4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MH_Other_3"/>
            <p:cNvSpPr/>
            <p:nvPr>
              <p:custDataLst>
                <p:tags r:id="rId6"/>
              </p:custDataLst>
            </p:nvPr>
          </p:nvSpPr>
          <p:spPr bwMode="gray">
            <a:xfrm flipH="1">
              <a:off x="4644494" y="3250055"/>
              <a:ext cx="1477806" cy="844059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4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24" name="圆角矩形 1"/>
            <p:cNvSpPr/>
            <p:nvPr/>
          </p:nvSpPr>
          <p:spPr>
            <a:xfrm>
              <a:off x="3131840" y="4100060"/>
              <a:ext cx="2790656" cy="688975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76198" tIns="38099" rIns="76198" bIns="38099" anchor="ctr"/>
            <a:lstStyle/>
            <a:p>
              <a:pPr algn="ctr"/>
              <a:r>
                <a:rPr lang="zh-CN" altLang="en-US" sz="4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无言之美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30073" y="1628511"/>
            <a:ext cx="6365875" cy="574146"/>
            <a:chOff x="626937" y="1096421"/>
            <a:chExt cx="7638098" cy="688975"/>
          </a:xfrm>
        </p:grpSpPr>
        <p:sp>
          <p:nvSpPr>
            <p:cNvPr id="34926" name="圆角矩形 1"/>
            <p:cNvSpPr/>
            <p:nvPr/>
          </p:nvSpPr>
          <p:spPr>
            <a:xfrm>
              <a:off x="626937" y="1096421"/>
              <a:ext cx="1928839" cy="688975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76198" tIns="38099" rIns="76198" bIns="38099" anchor="ctr"/>
            <a:lstStyle/>
            <a:p>
              <a:r>
                <a:rPr lang="zh-CN" altLang="en-US" sz="2665" b="1">
                  <a:latin typeface="宋体" panose="02010600030101010101" pitchFamily="2" charset="-122"/>
                  <a:ea typeface="宋体" panose="02010600030101010101" pitchFamily="2" charset="-122"/>
                </a:rPr>
                <a:t>提出观点</a:t>
              </a:r>
            </a:p>
          </p:txBody>
        </p:sp>
        <p:cxnSp>
          <p:nvCxnSpPr>
            <p:cNvPr id="11" name="直接箭头连接符 10"/>
            <p:cNvCxnSpPr/>
            <p:nvPr/>
          </p:nvCxnSpPr>
          <p:spPr>
            <a:xfrm>
              <a:off x="2555509" y="1440908"/>
              <a:ext cx="43174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928" name="圆角矩形 1"/>
            <p:cNvSpPr/>
            <p:nvPr/>
          </p:nvSpPr>
          <p:spPr>
            <a:xfrm>
              <a:off x="3342232" y="1096421"/>
              <a:ext cx="1928839" cy="688975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76198" tIns="38099" rIns="76198" bIns="38099" anchor="ctr"/>
            <a:lstStyle/>
            <a:p>
              <a:r>
                <a:rPr lang="zh-CN" altLang="en-US" sz="2665" b="1">
                  <a:latin typeface="宋体" panose="02010600030101010101" pitchFamily="2" charset="-122"/>
                  <a:ea typeface="宋体" panose="02010600030101010101" pitchFamily="2" charset="-122"/>
                </a:rPr>
                <a:t>论证观点</a:t>
              </a: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5544399" y="1440908"/>
              <a:ext cx="43015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930" name="圆角矩形 1"/>
            <p:cNvSpPr/>
            <p:nvPr/>
          </p:nvSpPr>
          <p:spPr>
            <a:xfrm>
              <a:off x="6336196" y="1096421"/>
              <a:ext cx="1928839" cy="688975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76198" tIns="38099" rIns="76198" bIns="38099" anchor="ctr"/>
            <a:lstStyle/>
            <a:p>
              <a:r>
                <a:rPr lang="zh-CN" altLang="en-US" sz="2665" b="1">
                  <a:latin typeface="宋体" panose="02010600030101010101" pitchFamily="2" charset="-122"/>
                  <a:ea typeface="宋体" panose="02010600030101010101" pitchFamily="2" charset="-122"/>
                </a:rPr>
                <a:t>得出结论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080823" y="1005417"/>
            <a:ext cx="4844521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3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33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作者对文学的定义是怎样的？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272646" y="1541198"/>
            <a:ext cx="433916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所谓文学，就是以言达意的一种美术。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06204" y="1121773"/>
            <a:ext cx="2338917" cy="2974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76805" name="Group 19"/>
          <p:cNvGrpSpPr/>
          <p:nvPr/>
        </p:nvGrpSpPr>
        <p:grpSpPr>
          <a:xfrm>
            <a:off x="846667" y="349250"/>
            <a:ext cx="1932782" cy="583407"/>
            <a:chOff x="138" y="461"/>
            <a:chExt cx="1461" cy="441"/>
          </a:xfrm>
        </p:grpSpPr>
        <p:pic>
          <p:nvPicPr>
            <p:cNvPr id="76808" name="Picture 18" descr="未标题-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809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</a:p>
          </p:txBody>
        </p:sp>
      </p:grp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904028" y="2795853"/>
            <a:ext cx="4706938" cy="210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33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zh-CN" sz="233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作者在文中提到了一个尽善尽美的条件，作为以言达意的文学，能否满足这个条件？不能达到这个条件，文学还能达到美吗？</a:t>
            </a:r>
          </a:p>
        </p:txBody>
      </p:sp>
      <p:pic>
        <p:nvPicPr>
          <p:cNvPr id="9" name="图片 2" descr="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4452" y="2796170"/>
            <a:ext cx="604573" cy="529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文本框 2"/>
          <p:cNvSpPr txBox="1">
            <a:spLocks noChangeArrowheads="1"/>
          </p:cNvSpPr>
          <p:nvPr/>
        </p:nvSpPr>
        <p:spPr bwMode="auto">
          <a:xfrm>
            <a:off x="1572948" y="828146"/>
            <a:ext cx="5778500" cy="361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“文字语言固然不能全部传达情绪意旨”，因此难以满足“尽善尽美”的条件。但文学依然有“美”的境界，因为作者认为对于表达全部意旨，不仅是文学，“一切美术作品也都是这样，尽量表现，非唯不能，而也不必”，就算言语不能表现所有意旨也能达到美。</a:t>
            </a:r>
          </a:p>
        </p:txBody>
      </p:sp>
      <p:pic>
        <p:nvPicPr>
          <p:cNvPr id="35842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26337" y="2397390"/>
            <a:ext cx="3317875" cy="331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990177" y="625211"/>
            <a:ext cx="6731000" cy="9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33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33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作者从哪些方面证明“无言”也能产生美？主要运用了什么论证方法？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621665" y="1849755"/>
            <a:ext cx="7898130" cy="1027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作者一共从三种艺术入手，运用举例论证的方法证明了“无言”也能产生美。</a:t>
            </a: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624205" y="2877185"/>
            <a:ext cx="789559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00CCFF"/>
              </a:buClr>
              <a:buFont typeface="Arial" panose="020B0604020202020204" pitchFamily="34" charset="0"/>
              <a:buChar char="•"/>
            </a:pP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以</a:t>
            </a:r>
            <a:r>
              <a:rPr lang="zh-CN" altLang="zh-CN" sz="2335" b="1">
                <a:solidFill>
                  <a:srgbClr val="0000FF"/>
                </a:solidFill>
                <a:latin typeface="宋体" panose="02010600030101010101" pitchFamily="2" charset="-122"/>
              </a:rPr>
              <a:t>文学作品</a:t>
            </a: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的言不必尽意凸显无言之美；</a:t>
            </a:r>
          </a:p>
          <a:p>
            <a:pPr eaLnBrk="1" hangingPunct="1">
              <a:lnSpc>
                <a:spcPct val="140000"/>
              </a:lnSpc>
              <a:buClr>
                <a:srgbClr val="00CCFF"/>
              </a:buClr>
              <a:buFont typeface="Arial" panose="020B0604020202020204" pitchFamily="34" charset="0"/>
              <a:buChar char="•"/>
            </a:pP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从</a:t>
            </a:r>
            <a:r>
              <a:rPr lang="zh-CN" altLang="zh-CN" sz="2335" b="1">
                <a:solidFill>
                  <a:srgbClr val="0000FF"/>
                </a:solidFill>
                <a:latin typeface="宋体" panose="02010600030101010101" pitchFamily="2" charset="-122"/>
              </a:rPr>
              <a:t>音乐</a:t>
            </a: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中的“无声胜有声”论证无言之美；</a:t>
            </a:r>
          </a:p>
          <a:p>
            <a:pPr eaLnBrk="1" hangingPunct="1">
              <a:lnSpc>
                <a:spcPct val="140000"/>
              </a:lnSpc>
              <a:buClr>
                <a:srgbClr val="00CCFF"/>
              </a:buClr>
              <a:buFont typeface="Arial" panose="020B0604020202020204" pitchFamily="34" charset="0"/>
              <a:buChar char="•"/>
            </a:pP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从</a:t>
            </a:r>
            <a:r>
              <a:rPr lang="zh-CN" altLang="zh-CN" sz="2335" b="1">
                <a:solidFill>
                  <a:srgbClr val="0000FF"/>
                </a:solidFill>
                <a:latin typeface="宋体" panose="02010600030101010101" pitchFamily="2" charset="-122"/>
              </a:rPr>
              <a:t>雕刻艺术</a:t>
            </a: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的含蓄不露来论述无言之美。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9"/>
          <p:cNvSpPr txBox="1"/>
          <p:nvPr/>
        </p:nvSpPr>
        <p:spPr>
          <a:xfrm>
            <a:off x="93821" y="557213"/>
            <a:ext cx="5738813" cy="46291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ts val="2900"/>
              </a:lnSpc>
            </a:pPr>
            <a:r>
              <a:rPr lang="zh-CN" altLang="zh-CN" sz="360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文学上的“无言之美”：</a:t>
            </a:r>
          </a:p>
        </p:txBody>
      </p:sp>
      <p:pic>
        <p:nvPicPr>
          <p:cNvPr id="2" name="图片 1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" y="4445"/>
            <a:ext cx="9148445" cy="5710555"/>
          </a:xfrm>
          <a:prstGeom prst="rect">
            <a:avLst/>
          </a:prstGeom>
        </p:spPr>
      </p:pic>
      <p:sp>
        <p:nvSpPr>
          <p:cNvPr id="3" name="文本框 99"/>
          <p:cNvSpPr txBox="1"/>
          <p:nvPr/>
        </p:nvSpPr>
        <p:spPr>
          <a:xfrm>
            <a:off x="609600" y="1957388"/>
            <a:ext cx="2714625" cy="163004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ts val="6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/>
                <a:cs typeface="微软雅黑" panose="020B0503020204020204" pitchFamily="34" charset="-122"/>
                <a:sym typeface="+mn-ea"/>
              </a:rPr>
              <a:t>言不尽意，也不必尽意</a:t>
            </a:r>
            <a:endParaRPr lang="zh-CN" altLang="zh-CN" sz="3600" b="1">
              <a:solidFill>
                <a:srgbClr val="FF0000"/>
              </a:solidFill>
              <a:latin typeface="楷体" panose="02010609060101010101" charset="-122"/>
              <a:ea typeface="楷体"/>
              <a:cs typeface="宋体" panose="02010600030101010101" pitchFamily="2" charset="-122"/>
            </a:endParaRPr>
          </a:p>
        </p:txBody>
      </p:sp>
      <p:sp>
        <p:nvSpPr>
          <p:cNvPr id="4" name="文本框 99"/>
          <p:cNvSpPr txBox="1"/>
          <p:nvPr/>
        </p:nvSpPr>
        <p:spPr>
          <a:xfrm>
            <a:off x="5832634" y="514826"/>
            <a:ext cx="3123724" cy="355346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 algn="ctr">
              <a:lnSpc>
                <a:spcPts val="45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登幽州台歌</a:t>
            </a:r>
          </a:p>
          <a:p>
            <a:pPr algn="ctr">
              <a:lnSpc>
                <a:spcPts val="45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陈子昂</a:t>
            </a:r>
          </a:p>
          <a:p>
            <a:pPr algn="l">
              <a:lnSpc>
                <a:spcPts val="45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前不见古人，</a:t>
            </a:r>
          </a:p>
          <a:p>
            <a:pPr algn="l">
              <a:lnSpc>
                <a:spcPts val="45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后不见来者。</a:t>
            </a:r>
          </a:p>
          <a:p>
            <a:pPr algn="l">
              <a:lnSpc>
                <a:spcPts val="45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念天地之悠悠，</a:t>
            </a:r>
          </a:p>
          <a:p>
            <a:pPr algn="l">
              <a:lnSpc>
                <a:spcPts val="45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独怆然而涕下！</a:t>
            </a:r>
            <a:r>
              <a:rPr lang="en-US" altLang="zh-CN" sz="3000" b="1">
                <a:solidFill>
                  <a:srgbClr val="4405F9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u=3860747552,1631632357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445" y="1607820"/>
            <a:ext cx="4299585" cy="3552190"/>
          </a:xfrm>
          <a:prstGeom prst="rect">
            <a:avLst/>
          </a:prstGeom>
        </p:spPr>
      </p:pic>
      <p:sp>
        <p:nvSpPr>
          <p:cNvPr id="3" name="文本框 99"/>
          <p:cNvSpPr txBox="1"/>
          <p:nvPr/>
        </p:nvSpPr>
        <p:spPr>
          <a:xfrm>
            <a:off x="656749" y="1144905"/>
            <a:ext cx="6161723" cy="46291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ts val="2900"/>
              </a:lnSpc>
            </a:pPr>
            <a:r>
              <a:rPr lang="zh-CN" altLang="zh-CN" sz="3600">
                <a:solidFill>
                  <a:srgbClr val="FF0000"/>
                </a:solidFill>
                <a:latin typeface="楷体" panose="02010609060101010101" charset="-122"/>
                <a:ea typeface="楷体"/>
                <a:cs typeface="微软雅黑" panose="020B0503020204020204" pitchFamily="34" charset="-122"/>
                <a:sym typeface="+mn-ea"/>
              </a:rPr>
              <a:t>言不尽意，也不必尽意</a:t>
            </a:r>
            <a:endParaRPr lang="zh-CN" altLang="zh-CN" sz="3600">
              <a:latin typeface="楷体" panose="02010609060101010101" charset="-122"/>
              <a:ea typeface="楷体"/>
              <a:cs typeface="宋体" panose="02010600030101010101" pitchFamily="2" charset="-122"/>
            </a:endParaRPr>
          </a:p>
        </p:txBody>
      </p:sp>
      <p:sp>
        <p:nvSpPr>
          <p:cNvPr id="4" name="文本框 99"/>
          <p:cNvSpPr txBox="1"/>
          <p:nvPr/>
        </p:nvSpPr>
        <p:spPr>
          <a:xfrm>
            <a:off x="5510848" y="349568"/>
            <a:ext cx="3632835" cy="501586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 algn="ctr">
              <a:lnSpc>
                <a:spcPts val="4800"/>
              </a:lnSpc>
            </a:pPr>
            <a:r>
              <a:rPr lang="zh-CN" altLang="zh-CN" sz="30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方宅十余亩，</a:t>
            </a:r>
          </a:p>
          <a:p>
            <a:pPr algn="ctr">
              <a:lnSpc>
                <a:spcPts val="4800"/>
              </a:lnSpc>
            </a:pPr>
            <a:r>
              <a:rPr lang="zh-CN" altLang="zh-CN" sz="30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草屋八九间。</a:t>
            </a:r>
          </a:p>
          <a:p>
            <a:pPr algn="ctr">
              <a:lnSpc>
                <a:spcPts val="4800"/>
              </a:lnSpc>
            </a:pPr>
            <a:r>
              <a:rPr lang="zh-CN" altLang="zh-CN" sz="30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榆柳荫后檐，</a:t>
            </a:r>
          </a:p>
          <a:p>
            <a:pPr algn="ctr">
              <a:lnSpc>
                <a:spcPts val="4800"/>
              </a:lnSpc>
            </a:pPr>
            <a:r>
              <a:rPr lang="zh-CN" altLang="zh-CN" sz="30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桃李罗堂前。</a:t>
            </a:r>
          </a:p>
          <a:p>
            <a:pPr algn="ctr">
              <a:lnSpc>
                <a:spcPts val="4800"/>
              </a:lnSpc>
            </a:pPr>
            <a:r>
              <a:rPr lang="zh-CN" altLang="zh-CN" sz="30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暧暧远人村，</a:t>
            </a:r>
          </a:p>
          <a:p>
            <a:pPr algn="ctr">
              <a:lnSpc>
                <a:spcPts val="4800"/>
              </a:lnSpc>
            </a:pPr>
            <a:r>
              <a:rPr lang="zh-CN" altLang="zh-CN" sz="30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依依墟里烟。</a:t>
            </a:r>
          </a:p>
          <a:p>
            <a:pPr algn="ctr">
              <a:lnSpc>
                <a:spcPts val="4800"/>
              </a:lnSpc>
            </a:pPr>
            <a:r>
              <a:rPr lang="zh-CN" altLang="zh-CN" sz="30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狗吠深巷中，</a:t>
            </a:r>
          </a:p>
          <a:p>
            <a:pPr algn="ctr">
              <a:lnSpc>
                <a:spcPts val="4800"/>
              </a:lnSpc>
            </a:pPr>
            <a:r>
              <a:rPr lang="zh-CN" altLang="zh-CN" sz="3000" b="1">
                <a:solidFill>
                  <a:schemeClr val="tx1"/>
                </a:solidFill>
                <a:uFillTx/>
                <a:latin typeface="楷体" panose="02010609060101010101" charset="-122"/>
                <a:ea typeface="楷体"/>
                <a:cs typeface="宋体" panose="02010600030101010101" pitchFamily="2" charset="-122"/>
              </a:rPr>
              <a:t>鸡鸣桑树颠。</a:t>
            </a:r>
            <a:r>
              <a:rPr lang="en-US" altLang="zh-CN" sz="300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 </a:t>
            </a:r>
          </a:p>
        </p:txBody>
      </p:sp>
      <p:sp>
        <p:nvSpPr>
          <p:cNvPr id="2" name="文本框 99"/>
          <p:cNvSpPr txBox="1"/>
          <p:nvPr/>
        </p:nvSpPr>
        <p:spPr>
          <a:xfrm>
            <a:off x="299085" y="437674"/>
            <a:ext cx="5738813" cy="46291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ts val="2900"/>
              </a:lnSpc>
            </a:pPr>
            <a:r>
              <a:rPr lang="zh-CN" altLang="zh-CN" sz="360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文学上的“无言之美”：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ANCO3Y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4405" y="3653155"/>
            <a:ext cx="1839595" cy="2061845"/>
          </a:xfrm>
          <a:prstGeom prst="rect">
            <a:avLst/>
          </a:prstGeom>
        </p:spPr>
      </p:pic>
      <p:sp>
        <p:nvSpPr>
          <p:cNvPr id="2" name="文本框 99"/>
          <p:cNvSpPr txBox="1"/>
          <p:nvPr/>
        </p:nvSpPr>
        <p:spPr>
          <a:xfrm>
            <a:off x="5036026" y="204153"/>
            <a:ext cx="3968591" cy="393827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ts val="6000"/>
              </a:lnSpc>
            </a:pPr>
            <a:r>
              <a:rPr lang="zh-CN" altLang="zh-CN" sz="2800">
                <a:latin typeface="楷体" panose="02010609060101010101" charset="-122"/>
                <a:ea typeface="楷体"/>
                <a:cs typeface="楷体" panose="02010609060101010101" charset="-122"/>
              </a:rPr>
              <a:t>冰泉冷涩弦凝绝，</a:t>
            </a:r>
          </a:p>
          <a:p>
            <a:pPr>
              <a:lnSpc>
                <a:spcPts val="6000"/>
              </a:lnSpc>
            </a:pPr>
            <a:r>
              <a:rPr lang="zh-CN" altLang="zh-CN" sz="2800">
                <a:latin typeface="楷体" panose="02010609060101010101" charset="-122"/>
                <a:ea typeface="楷体"/>
                <a:cs typeface="楷体" panose="02010609060101010101" charset="-122"/>
              </a:rPr>
              <a:t>凝绝不通声暂歇。</a:t>
            </a:r>
          </a:p>
          <a:p>
            <a:pPr>
              <a:lnSpc>
                <a:spcPts val="6000"/>
              </a:lnSpc>
            </a:pPr>
            <a:r>
              <a:rPr lang="zh-CN" altLang="zh-CN" sz="2800">
                <a:latin typeface="楷体" panose="02010609060101010101" charset="-122"/>
                <a:ea typeface="楷体"/>
                <a:cs typeface="楷体" panose="02010609060101010101" charset="-122"/>
              </a:rPr>
              <a:t>别有幽愁暗恨生，</a:t>
            </a:r>
          </a:p>
          <a:p>
            <a:pPr>
              <a:lnSpc>
                <a:spcPts val="6000"/>
              </a:lnSpc>
            </a:pPr>
            <a:r>
              <a:rPr lang="zh-CN" altLang="zh-CN" sz="2800">
                <a:latin typeface="楷体" panose="02010609060101010101" charset="-122"/>
                <a:ea typeface="楷体"/>
                <a:cs typeface="楷体" panose="02010609060101010101" charset="-122"/>
              </a:rPr>
              <a:t>此时无声胜有声。</a:t>
            </a:r>
          </a:p>
          <a:p>
            <a:pPr>
              <a:lnSpc>
                <a:spcPts val="6000"/>
              </a:lnSpc>
            </a:pPr>
            <a:r>
              <a:rPr lang="zh-CN" altLang="zh-CN" sz="2800">
                <a:latin typeface="楷体" panose="02010609060101010101" charset="-122"/>
                <a:ea typeface="楷体"/>
                <a:cs typeface="楷体" panose="02010609060101010101" charset="-122"/>
              </a:rPr>
              <a:t>    </a:t>
            </a:r>
            <a:r>
              <a:rPr lang="en-US" altLang="zh-CN" sz="2800">
                <a:latin typeface="楷体" panose="02010609060101010101" charset="-122"/>
                <a:ea typeface="楷体"/>
                <a:cs typeface="楷体" panose="02010609060101010101" charset="-122"/>
              </a:rPr>
              <a:t>——</a:t>
            </a:r>
            <a:r>
              <a:rPr lang="zh-CN" altLang="en-US" sz="2800">
                <a:latin typeface="楷体" panose="02010609060101010101" charset="-122"/>
                <a:ea typeface="楷体"/>
                <a:cs typeface="楷体" panose="02010609060101010101" charset="-122"/>
              </a:rPr>
              <a:t>《琵琶行》</a:t>
            </a:r>
          </a:p>
        </p:txBody>
      </p:sp>
      <p:sp>
        <p:nvSpPr>
          <p:cNvPr id="5" name="文本框 99"/>
          <p:cNvSpPr txBox="1"/>
          <p:nvPr/>
        </p:nvSpPr>
        <p:spPr>
          <a:xfrm>
            <a:off x="93821" y="557213"/>
            <a:ext cx="5738813" cy="46291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ts val="2900"/>
              </a:lnSpc>
            </a:pPr>
            <a:r>
              <a:rPr lang="zh-CN" altLang="zh-CN" sz="360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音乐上的“无言之美”：</a:t>
            </a:r>
          </a:p>
        </p:txBody>
      </p:sp>
      <p:sp>
        <p:nvSpPr>
          <p:cNvPr id="7" name="文本框 99"/>
          <p:cNvSpPr txBox="1"/>
          <p:nvPr/>
        </p:nvSpPr>
        <p:spPr>
          <a:xfrm>
            <a:off x="1077754" y="1167289"/>
            <a:ext cx="2329815" cy="86042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ts val="6000"/>
              </a:lnSpc>
            </a:pPr>
            <a:r>
              <a:rPr lang="zh-CN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无声之美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3878" y="2174081"/>
            <a:ext cx="286321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《希腊花瓶歌》</a:t>
            </a:r>
            <a:endParaRPr lang="zh-CN" altLang="en-US" sz="3000" b="1"/>
          </a:p>
        </p:txBody>
      </p:sp>
      <p:sp>
        <p:nvSpPr>
          <p:cNvPr id="9" name="文本框 8"/>
          <p:cNvSpPr txBox="1"/>
          <p:nvPr/>
        </p:nvSpPr>
        <p:spPr>
          <a:xfrm>
            <a:off x="1465421" y="3021806"/>
            <a:ext cx="2995613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/>
              <a:t>听得见的声调固然</a:t>
            </a:r>
            <a:r>
              <a:rPr lang="zh-CN" altLang="en-US" sz="3000">
                <a:sym typeface="+mn-ea"/>
              </a:rPr>
              <a:t>幽</a:t>
            </a:r>
            <a:r>
              <a:rPr lang="zh-CN" altLang="en-US" sz="3000"/>
              <a:t>美,</a:t>
            </a:r>
          </a:p>
          <a:p>
            <a:r>
              <a:rPr lang="zh-CN" altLang="en-US" sz="3000"/>
              <a:t>听不见的声调尤其幽美。...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9"/>
          <p:cNvSpPr txBox="1"/>
          <p:nvPr/>
        </p:nvSpPr>
        <p:spPr>
          <a:xfrm>
            <a:off x="93821" y="557213"/>
            <a:ext cx="5738813" cy="46291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ts val="2900"/>
              </a:lnSpc>
            </a:pPr>
            <a:r>
              <a:rPr lang="zh-CN" altLang="zh-CN" sz="360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  <a:sym typeface="+mn-ea"/>
              </a:rPr>
              <a:t>雕塑上的“无言之美”：</a:t>
            </a:r>
          </a:p>
        </p:txBody>
      </p:sp>
      <p:sp>
        <p:nvSpPr>
          <p:cNvPr id="6" name="文本框 99"/>
          <p:cNvSpPr txBox="1"/>
          <p:nvPr/>
        </p:nvSpPr>
        <p:spPr>
          <a:xfrm>
            <a:off x="5233035" y="408146"/>
            <a:ext cx="2329815" cy="86042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ts val="6000"/>
              </a:lnSpc>
            </a:pPr>
            <a:r>
              <a:rPr lang="zh-CN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含蓄之美</a:t>
            </a:r>
          </a:p>
        </p:txBody>
      </p:sp>
      <p:pic>
        <p:nvPicPr>
          <p:cNvPr id="2" name="图片 1" descr="timg (2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585" y="1517015"/>
            <a:ext cx="7364095" cy="36188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50165" y="1258253"/>
            <a:ext cx="690245" cy="16073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r>
              <a:rPr lang="zh-CN" altLang="en-US" sz="330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拉奥孔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156547" y="457677"/>
            <a:ext cx="6656917" cy="9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33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你能简要说说文本的</a:t>
            </a:r>
            <a:r>
              <a:rPr lang="zh-CN" altLang="zh-CN" sz="2335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论证思路</a:t>
            </a:r>
            <a:r>
              <a:rPr lang="zh-CN" altLang="zh-CN" sz="2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吗？说说作者是如何论述“无言”之美的。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693420" y="1598930"/>
            <a:ext cx="7757795" cy="3651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20090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①作者首先从孔子与学生的对话中引出无言的话题，并点明本文要议论的问题：言不能完全达意。（</a:t>
            </a:r>
            <a:r>
              <a:rPr lang="en-US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1-3</a:t>
            </a:r>
            <a:r>
              <a:rPr lang="zh-CN" altLang="en-US" sz="2335" b="1">
                <a:solidFill>
                  <a:srgbClr val="000000"/>
                </a:solidFill>
                <a:latin typeface="宋体" panose="02010600030101010101" pitchFamily="2" charset="-122"/>
              </a:rPr>
              <a:t>段）</a:t>
            </a:r>
            <a:endParaRPr lang="en-US" altLang="zh-CN" sz="2335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720090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335" b="1">
                <a:solidFill>
                  <a:srgbClr val="000000"/>
                </a:solidFill>
                <a:latin typeface="宋体" panose="02010600030101010101" pitchFamily="2" charset="-122"/>
              </a:rPr>
              <a:t>②以文学、音乐、雕塑等艺术为例，分析了言不必尽意、无声胜有声、含蓄不露等所表现出来的</a:t>
            </a:r>
            <a:r>
              <a:rPr lang="en-US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335" b="1">
                <a:solidFill>
                  <a:srgbClr val="000000"/>
                </a:solidFill>
                <a:latin typeface="宋体" panose="02010600030101010101" pitchFamily="2" charset="-122"/>
              </a:rPr>
              <a:t>无言之美</a:t>
            </a:r>
            <a:r>
              <a:rPr lang="en-US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335" b="1">
                <a:solidFill>
                  <a:srgbClr val="000000"/>
                </a:solidFill>
                <a:latin typeface="宋体" panose="02010600030101010101" pitchFamily="2" charset="-122"/>
              </a:rPr>
              <a:t>。（</a:t>
            </a:r>
            <a:r>
              <a:rPr lang="en-US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4-12</a:t>
            </a:r>
            <a:r>
              <a:rPr lang="zh-CN" altLang="en-US" sz="2335" b="1">
                <a:solidFill>
                  <a:srgbClr val="000000"/>
                </a:solidFill>
                <a:latin typeface="宋体" panose="02010600030101010101" pitchFamily="2" charset="-122"/>
              </a:rPr>
              <a:t>段）</a:t>
            </a:r>
            <a:endParaRPr lang="en-US" altLang="zh-CN" sz="2335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720090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③总结上文，归纳自己的观点：说出来的越少，留着不说的越多，所引起的美感就越大越深越真切。（</a:t>
            </a:r>
            <a:r>
              <a:rPr lang="en-US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13</a:t>
            </a:r>
            <a:r>
              <a:rPr lang="zh-CN" altLang="en-US" sz="2335" b="1">
                <a:solidFill>
                  <a:srgbClr val="000000"/>
                </a:solidFill>
                <a:latin typeface="宋体" panose="02010600030101010101" pitchFamily="2" charset="-122"/>
              </a:rPr>
              <a:t>段）</a:t>
            </a:r>
            <a:endParaRPr lang="zh-CN" altLang="zh-CN" sz="2335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zh-CN" sz="2335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3342085" y="939404"/>
            <a:ext cx="286258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>
                <a:latin typeface="楷体" panose="02010609060101010101" charset="-122"/>
                <a:ea typeface="楷体"/>
              </a:rPr>
              <a:t>分析论证方法及其作用</a:t>
            </a:r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2369185" y="1558290"/>
            <a:ext cx="6841490" cy="364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smtClean="0">
                <a:latin typeface="楷体" panose="02010609060101010101" charset="-122"/>
                <a:ea typeface="楷体"/>
              </a:rPr>
              <a:t>1.</a:t>
            </a:r>
            <a:r>
              <a:rPr lang="zh-CN" altLang="en-US" sz="2100" b="1" smtClean="0">
                <a:latin typeface="楷体" panose="02010609060101010101" charset="-122"/>
                <a:ea typeface="楷体"/>
              </a:rPr>
              <a:t>分析</a:t>
            </a:r>
            <a:r>
              <a:rPr lang="zh-CN" altLang="en-US" sz="2100" b="1">
                <a:latin typeface="楷体" panose="02010609060101010101" charset="-122"/>
                <a:ea typeface="楷体"/>
              </a:rPr>
              <a:t>“以言达意，好像用断续的虚线画实物，只能得</a:t>
            </a:r>
            <a:endParaRPr lang="en-US" altLang="zh-CN" sz="2100" b="1">
              <a:latin typeface="楷体" panose="02010609060101010101" charset="-122"/>
              <a:ea typeface="楷体"/>
            </a:endParaRPr>
          </a:p>
          <a:p>
            <a:r>
              <a:rPr lang="zh-CN" altLang="en-US" sz="2100" b="1">
                <a:latin typeface="楷体" panose="02010609060101010101" charset="-122"/>
                <a:ea typeface="楷体"/>
              </a:rPr>
              <a:t>其近似。”的论证方法及作用。</a:t>
            </a:r>
            <a:endParaRPr lang="en-US" altLang="zh-CN" sz="2100" b="1">
              <a:latin typeface="楷体" panose="02010609060101010101" charset="-122"/>
              <a:ea typeface="楷体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比喻论证，形象地说明了以言达意的效果，只能得其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近似，论证了“意决不是完全可以达言的”观点。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en-US" altLang="zh-CN" sz="2100" b="1" smtClean="0">
                <a:latin typeface="楷体" panose="02010609060101010101" charset="-122"/>
                <a:ea typeface="楷体"/>
              </a:rPr>
              <a:t>2.</a:t>
            </a:r>
            <a:r>
              <a:rPr lang="zh-CN" altLang="en-US" sz="2100" b="1" smtClean="0">
                <a:latin typeface="楷体" panose="02010609060101010101" charset="-122"/>
                <a:ea typeface="楷体"/>
              </a:rPr>
              <a:t>第</a:t>
            </a:r>
            <a:r>
              <a:rPr lang="zh-CN" altLang="en-US" sz="2100" b="1">
                <a:latin typeface="楷体" panose="02010609060101010101" charset="-122"/>
                <a:ea typeface="楷体"/>
              </a:rPr>
              <a:t>六段运用了什么论证方法？有什么作用？</a:t>
            </a:r>
            <a:endParaRPr lang="en-US" altLang="zh-CN" sz="2100" b="1">
              <a:latin typeface="楷体" panose="02010609060101010101" charset="-122"/>
              <a:ea typeface="楷体"/>
            </a:endParaRPr>
          </a:p>
          <a:p>
            <a:r>
              <a:rPr lang="zh-CN" altLang="en-US" sz="2100" b="1">
                <a:latin typeface="楷体" panose="02010609060101010101" charset="-122"/>
                <a:ea typeface="楷体"/>
              </a:rPr>
              <a:t>运用了举例论证、道理论证的方法，以白居易的</a:t>
            </a:r>
            <a:endParaRPr lang="en-US" altLang="zh-CN" sz="2100" b="1">
              <a:latin typeface="楷体" panose="02010609060101010101" charset="-122"/>
              <a:ea typeface="楷体"/>
            </a:endParaRPr>
          </a:p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《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琵琶行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》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与英国诗人济慈的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《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希腊花瓶歌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》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为例，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具体有力地论证了音乐也讲究“无声胜有声”的道理。</a:t>
            </a:r>
            <a:r>
              <a:rPr lang="zh-CN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 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en-US" altLang="zh-CN" sz="2100" b="1" smtClean="0">
                <a:latin typeface="楷体" panose="02010609060101010101" charset="-122"/>
                <a:ea typeface="楷体"/>
              </a:rPr>
              <a:t>3.</a:t>
            </a:r>
            <a:r>
              <a:rPr lang="zh-CN" altLang="en-US" sz="2100" b="1" smtClean="0">
                <a:latin typeface="楷体" panose="02010609060101010101" charset="-122"/>
                <a:ea typeface="楷体"/>
              </a:rPr>
              <a:t>对比</a:t>
            </a:r>
            <a:r>
              <a:rPr lang="zh-CN" altLang="en-US" sz="2100" b="1">
                <a:latin typeface="楷体" panose="02010609060101010101" charset="-122"/>
                <a:ea typeface="楷体"/>
              </a:rPr>
              <a:t>论证</a:t>
            </a:r>
            <a:endParaRPr lang="en-US" altLang="zh-CN" sz="2100" b="1">
              <a:latin typeface="楷体" panose="02010609060101010101" charset="-122"/>
              <a:ea typeface="楷体"/>
            </a:endParaRPr>
          </a:p>
          <a:p>
            <a:r>
              <a:rPr lang="zh-CN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以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“</a:t>
            </a:r>
            <a:r>
              <a:rPr lang="zh-CN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言尽一切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”</a:t>
            </a:r>
            <a:r>
              <a:rPr lang="zh-CN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的相片与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“</a:t>
            </a:r>
            <a:r>
              <a:rPr lang="zh-CN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言及部分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”</a:t>
            </a:r>
            <a:r>
              <a:rPr lang="zh-CN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的图画相比，图画</a:t>
            </a:r>
            <a:r>
              <a:rPr lang="zh-CN" altLang="zh-CN" sz="2100" b="1" smtClean="0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之美有力</a:t>
            </a:r>
            <a:r>
              <a:rPr lang="zh-CN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证明了无言之美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8290"/>
            <a:ext cx="2240915" cy="3171190"/>
          </a:xfrm>
          <a:prstGeom prst="rect">
            <a:avLst/>
          </a:prstGeom>
        </p:spPr>
      </p:pic>
      <p:grpSp>
        <p:nvGrpSpPr>
          <p:cNvPr id="74754" name="Group 19"/>
          <p:cNvGrpSpPr/>
          <p:nvPr/>
        </p:nvGrpSpPr>
        <p:grpSpPr>
          <a:xfrm>
            <a:off x="436510" y="355283"/>
            <a:ext cx="1932781" cy="583407"/>
            <a:chOff x="138" y="461"/>
            <a:chExt cx="1461" cy="441"/>
          </a:xfrm>
        </p:grpSpPr>
        <p:pic>
          <p:nvPicPr>
            <p:cNvPr id="74757" name="Picture 18" descr="未标题-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新知讲解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74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30" name="Group 19"/>
          <p:cNvGrpSpPr/>
          <p:nvPr/>
        </p:nvGrpSpPr>
        <p:grpSpPr>
          <a:xfrm>
            <a:off x="846667" y="349250"/>
            <a:ext cx="1932782" cy="583407"/>
            <a:chOff x="138" y="461"/>
            <a:chExt cx="1461" cy="441"/>
          </a:xfrm>
        </p:grpSpPr>
        <p:pic>
          <p:nvPicPr>
            <p:cNvPr id="73734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735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</a:p>
          </p:txBody>
        </p:sp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98938" y="1451240"/>
            <a:ext cx="3290094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冰泉冷涩弦凝绝，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凝绝不通声暂歇。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别有幽愁暗恨生，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此时无声胜有声。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-286" b="-267"/>
          <a:stretch>
            <a:fillRect/>
          </a:stretch>
        </p:blipFill>
        <p:spPr>
          <a:xfrm>
            <a:off x="1163638" y="1592792"/>
            <a:ext cx="2785532" cy="2785003"/>
          </a:xfrm>
          <a:prstGeom prst="ellipse">
            <a:avLst/>
          </a:prstGeom>
        </p:spPr>
      </p:pic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072886" y="836083"/>
            <a:ext cx="6596063" cy="9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33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33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请你结合作者的任意一则论据，说说你对“无言之美”的感受。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115219" y="1740958"/>
            <a:ext cx="6811698" cy="4191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720090" eaLnBrk="1" hangingPunct="1">
              <a:buFont typeface="Arial" panose="020B0604020202020204" pitchFamily="34" charset="0"/>
              <a:buNone/>
              <a:defRPr/>
            </a:pP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诗歌本是极其简短的几句话，但是其包含的意境却是极其宽广的。如“大漠孤烟直，长河落日圆”，短短的十个字，但是读来却似看见大漠的一切宽阔宏伟之景，一切悲凉之意，给人以悲凉雄壮的美感。</a:t>
            </a:r>
            <a:endParaRPr lang="en-US" altLang="zh-CN" sz="2335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720090" eaLnBrk="1" hangingPunct="1">
              <a:buFont typeface="Arial" panose="020B0604020202020204" pitchFamily="34" charset="0"/>
              <a:buNone/>
              <a:defRPr/>
            </a:pP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然而，要描写出这宽阔宏伟之景，悲凉之意，</a:t>
            </a:r>
            <a:r>
              <a:rPr lang="zh-CN" altLang="zh-CN" sz="2335" b="1" smtClean="0">
                <a:solidFill>
                  <a:srgbClr val="000000"/>
                </a:solidFill>
                <a:latin typeface="宋体" panose="02010600030101010101" pitchFamily="2" charset="-122"/>
              </a:rPr>
              <a:t>恐怕</a:t>
            </a:r>
            <a:r>
              <a:rPr lang="zh-CN" altLang="en-US" sz="2335" b="1" smtClean="0">
                <a:solidFill>
                  <a:srgbClr val="000000"/>
                </a:solidFill>
                <a:latin typeface="宋体" panose="02010600030101010101" pitchFamily="2" charset="-122"/>
              </a:rPr>
              <a:t>书</a:t>
            </a:r>
            <a:r>
              <a:rPr lang="zh-CN" altLang="zh-CN" sz="2335" b="1" smtClean="0">
                <a:solidFill>
                  <a:srgbClr val="000000"/>
                </a:solidFill>
                <a:latin typeface="宋体" panose="02010600030101010101" pitchFamily="2" charset="-122"/>
              </a:rPr>
              <a:t>万</a:t>
            </a: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言都是难以说尽的，这不是意味着作者将它们寓于无言之中了吗？这就是古典文学中深蕴的</a:t>
            </a:r>
            <a:r>
              <a:rPr lang="en-US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无言之美</a:t>
            </a:r>
            <a:r>
              <a:rPr lang="en-US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  <a:p>
            <a:pPr indent="720090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335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zh-CN" sz="2335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80900" name="Group 19"/>
          <p:cNvGrpSpPr/>
          <p:nvPr/>
        </p:nvGrpSpPr>
        <p:grpSpPr>
          <a:xfrm>
            <a:off x="959115" y="293688"/>
            <a:ext cx="1932781" cy="583407"/>
            <a:chOff x="138" y="461"/>
            <a:chExt cx="1461" cy="441"/>
          </a:xfrm>
        </p:grpSpPr>
        <p:pic>
          <p:nvPicPr>
            <p:cNvPr id="80901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902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文本探究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4q.duitang.com/uploads/item/201501/17/20150117002320_QRYcw.thumb.700_0.jpe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68188" y="519951"/>
            <a:ext cx="3325906" cy="4061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6" descr="http://img4.ph.126.net/PkrRHVUH1mWz1BXSBrkHIg==/2592947485476223164.jpg"/>
          <p:cNvPicPr>
            <a:picLocks noChangeAspect="1" noChangeArrowheads="1"/>
          </p:cNvPicPr>
          <p:nvPr/>
        </p:nvPicPr>
        <p:blipFill>
          <a:blip r:embed="rId3"/>
          <a:srcRect l="14086" t="2545" r="12578" b="3950"/>
          <a:stretch>
            <a:fillRect/>
          </a:stretch>
        </p:blipFill>
        <p:spPr bwMode="auto">
          <a:xfrm>
            <a:off x="4410636" y="1362637"/>
            <a:ext cx="3774140" cy="2850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3363675" y="355839"/>
            <a:ext cx="527431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>
                <a:latin typeface="楷体" panose="02010609060101010101" charset="-122"/>
                <a:ea typeface="楷体"/>
              </a:rPr>
              <a:t>以文中语句为例具体分析论证方法及其作用</a:t>
            </a:r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2312670" y="1163320"/>
            <a:ext cx="6062345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smtClean="0">
                <a:latin typeface="楷体" panose="02010609060101010101" charset="-122"/>
                <a:ea typeface="楷体"/>
              </a:rPr>
              <a:t>1.</a:t>
            </a:r>
            <a:r>
              <a:rPr lang="zh-CN" altLang="en-US" sz="2100" b="1" smtClean="0">
                <a:latin typeface="楷体" panose="02010609060101010101" charset="-122"/>
                <a:ea typeface="楷体"/>
              </a:rPr>
              <a:t>分析</a:t>
            </a:r>
            <a:r>
              <a:rPr lang="zh-CN" altLang="en-US" sz="2100" b="1">
                <a:latin typeface="楷体" panose="02010609060101010101" charset="-122"/>
                <a:ea typeface="楷体"/>
              </a:rPr>
              <a:t>“以言达意，好像用断续的虚线画实物，只能得</a:t>
            </a:r>
            <a:endParaRPr lang="en-US" altLang="zh-CN" sz="2100" b="1">
              <a:latin typeface="楷体" panose="02010609060101010101" charset="-122"/>
              <a:ea typeface="楷体"/>
            </a:endParaRPr>
          </a:p>
          <a:p>
            <a:r>
              <a:rPr lang="zh-CN" altLang="en-US" sz="2100" b="1">
                <a:latin typeface="楷体" panose="02010609060101010101" charset="-122"/>
                <a:ea typeface="楷体"/>
              </a:rPr>
              <a:t>其近似。”的论证方法及作用。</a:t>
            </a:r>
            <a:endParaRPr lang="en-US" altLang="zh-CN" sz="2100" b="1">
              <a:latin typeface="楷体" panose="02010609060101010101" charset="-122"/>
              <a:ea typeface="楷体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比喻论证，形象地说明了以言达意的效果，只能得其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近似，论证了“意决不是完全可以达言的”观点。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en-US" altLang="zh-CN" sz="2100" b="1" smtClean="0">
                <a:latin typeface="楷体" panose="02010609060101010101" charset="-122"/>
                <a:ea typeface="楷体"/>
              </a:rPr>
              <a:t>2.</a:t>
            </a:r>
            <a:r>
              <a:rPr lang="zh-CN" altLang="en-US" sz="2100" b="1" smtClean="0">
                <a:latin typeface="楷体" panose="02010609060101010101" charset="-122"/>
                <a:ea typeface="楷体"/>
              </a:rPr>
              <a:t>第</a:t>
            </a:r>
            <a:r>
              <a:rPr lang="zh-CN" altLang="en-US" sz="2100" b="1">
                <a:latin typeface="楷体" panose="02010609060101010101" charset="-122"/>
                <a:ea typeface="楷体"/>
              </a:rPr>
              <a:t>六段运用了什么论证方法？有什么作用？</a:t>
            </a:r>
            <a:endParaRPr lang="en-US" altLang="zh-CN" sz="2100" b="1">
              <a:latin typeface="楷体" panose="02010609060101010101" charset="-122"/>
              <a:ea typeface="楷体"/>
            </a:endParaRPr>
          </a:p>
          <a:p>
            <a:r>
              <a:rPr lang="zh-CN" altLang="en-US" sz="2100" b="1">
                <a:latin typeface="楷体" panose="02010609060101010101" charset="-122"/>
                <a:ea typeface="楷体"/>
              </a:rPr>
              <a:t>运用了举例论证、道理论证的方法，以白居易的</a:t>
            </a:r>
            <a:endParaRPr lang="en-US" altLang="zh-CN" sz="2100" b="1">
              <a:latin typeface="楷体" panose="02010609060101010101" charset="-122"/>
              <a:ea typeface="楷体"/>
            </a:endParaRPr>
          </a:p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《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琵琶行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》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与英国诗人济慈的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《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希腊花瓶歌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》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为例，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具体有力地论证了音乐也讲究“无声胜有声”的道理。</a:t>
            </a:r>
            <a:r>
              <a:rPr lang="zh-CN" altLang="zh-CN" sz="21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 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8290"/>
            <a:ext cx="2240915" cy="3171190"/>
          </a:xfrm>
          <a:prstGeom prst="rect">
            <a:avLst/>
          </a:prstGeom>
        </p:spPr>
      </p:pic>
      <p:grpSp>
        <p:nvGrpSpPr>
          <p:cNvPr id="74754" name="Group 19"/>
          <p:cNvGrpSpPr/>
          <p:nvPr/>
        </p:nvGrpSpPr>
        <p:grpSpPr>
          <a:xfrm>
            <a:off x="436510" y="355283"/>
            <a:ext cx="1932781" cy="583407"/>
            <a:chOff x="138" y="461"/>
            <a:chExt cx="1461" cy="441"/>
          </a:xfrm>
        </p:grpSpPr>
        <p:pic>
          <p:nvPicPr>
            <p:cNvPr id="74757" name="Picture 18" descr="未标题-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论证方法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74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Group 19"/>
          <p:cNvGrpSpPr/>
          <p:nvPr/>
        </p:nvGrpSpPr>
        <p:grpSpPr>
          <a:xfrm>
            <a:off x="580655" y="479108"/>
            <a:ext cx="1932781" cy="583407"/>
            <a:chOff x="138" y="461"/>
            <a:chExt cx="1461" cy="441"/>
          </a:xfrm>
        </p:grpSpPr>
        <p:pic>
          <p:nvPicPr>
            <p:cNvPr id="74757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5" name="文本框 99"/>
          <p:cNvSpPr txBox="1"/>
          <p:nvPr/>
        </p:nvSpPr>
        <p:spPr>
          <a:xfrm>
            <a:off x="1391285" y="1746250"/>
            <a:ext cx="6648450" cy="313817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 indent="267335"/>
            <a:r>
              <a:rPr lang="en-US" altLang="zh-CN" sz="3000" b="1">
                <a:solidFill>
                  <a:srgbClr val="4405F9"/>
                </a:solidFill>
                <a:latin typeface="楷体" panose="02010609060101010101" charset="-122"/>
                <a:ea typeface="楷体"/>
                <a:cs typeface="楷体" panose="02010609060101010101" charset="-122"/>
              </a:rPr>
              <a:t>   </a:t>
            </a:r>
            <a:r>
              <a:rPr lang="zh-CN" altLang="zh-CN" sz="2800" b="1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</a:rPr>
              <a:t>本文通过文学、音乐、雕塑等各类具体的艺术作品为例，分析了文学的言不必尽意，音乐的无声胜有声，以及雕刻的含蓄不露等表现出来的“无言之美”，阐述了“说出来的越少，留着不说的越多，所引起的美感就越大越深越真切”这一美学观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1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750">
                <a:solidFill>
                  <a:srgbClr val="898989"/>
                </a:solidFill>
              </a:rPr>
              <a:t>24</a:t>
            </a:fld>
            <a:endParaRPr lang="zh-CN" altLang="en-US" sz="750">
              <a:solidFill>
                <a:srgbClr val="898989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8372" y="1122760"/>
            <a:ext cx="7881938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请你结合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下面诗句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，说说你对“无言之美”的感受。</a:t>
            </a:r>
          </a:p>
        </p:txBody>
      </p:sp>
      <p:sp>
        <p:nvSpPr>
          <p:cNvPr id="9220" name="TextBox 1"/>
          <p:cNvSpPr txBox="1"/>
          <p:nvPr/>
        </p:nvSpPr>
        <p:spPr>
          <a:xfrm>
            <a:off x="1293019" y="3344466"/>
            <a:ext cx="41833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100" b="1">
                <a:latin typeface="Arial" panose="020B0604020202020204" pitchFamily="34" charset="0"/>
              </a:rPr>
              <a:t>无边落木萧萧下，不尽长江滚滚来</a:t>
            </a:r>
          </a:p>
        </p:txBody>
      </p:sp>
      <p:sp>
        <p:nvSpPr>
          <p:cNvPr id="9221" name="TextBox 2"/>
          <p:cNvSpPr txBox="1"/>
          <p:nvPr/>
        </p:nvSpPr>
        <p:spPr>
          <a:xfrm>
            <a:off x="1293019" y="2344341"/>
            <a:ext cx="31165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100" b="1">
                <a:latin typeface="Arial" panose="020B0604020202020204" pitchFamily="34" charset="0"/>
              </a:rPr>
              <a:t>山随平野尽，江入大荒流</a:t>
            </a:r>
          </a:p>
        </p:txBody>
      </p:sp>
      <p:sp>
        <p:nvSpPr>
          <p:cNvPr id="9222" name="TextBox 3"/>
          <p:cNvSpPr txBox="1"/>
          <p:nvPr/>
        </p:nvSpPr>
        <p:spPr>
          <a:xfrm>
            <a:off x="1293019" y="4361260"/>
            <a:ext cx="44500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100" b="1">
                <a:latin typeface="Arial" panose="020B0604020202020204" pitchFamily="34" charset="0"/>
              </a:rPr>
              <a:t>秋水共长天一色，落霞与孤鹜齐飞。</a:t>
            </a:r>
          </a:p>
        </p:txBody>
      </p:sp>
      <p:grpSp>
        <p:nvGrpSpPr>
          <p:cNvPr id="74754" name="Group 19"/>
          <p:cNvGrpSpPr/>
          <p:nvPr/>
        </p:nvGrpSpPr>
        <p:grpSpPr>
          <a:xfrm>
            <a:off x="308875" y="244158"/>
            <a:ext cx="1932781" cy="583407"/>
            <a:chOff x="138" y="461"/>
            <a:chExt cx="1461" cy="441"/>
          </a:xfrm>
        </p:grpSpPr>
        <p:pic>
          <p:nvPicPr>
            <p:cNvPr id="74757" name="Picture 18" descr="未标题-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课堂拓展</a:t>
              </a:r>
            </a:p>
          </p:txBody>
        </p:sp>
      </p:grpSp>
      <p:pic>
        <p:nvPicPr>
          <p:cNvPr id="7475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658600" y="12496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1082675" y="1553210"/>
            <a:ext cx="7351395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/>
              </a:rPr>
              <a:t>    </a:t>
            </a:r>
            <a:r>
              <a:rPr lang="zh-CN" altLang="zh-CN" sz="2800" b="1" dirty="0">
                <a:latin typeface="楷体" panose="02010609060101010101" charset="-122"/>
                <a:ea typeface="楷体"/>
              </a:rPr>
              <a:t>同学们，</a:t>
            </a:r>
            <a:r>
              <a:rPr lang="zh-CN" altLang="en-US" sz="2800" b="1" dirty="0">
                <a:latin typeface="楷体" panose="02010609060101010101" charset="-122"/>
                <a:ea typeface="楷体"/>
              </a:rPr>
              <a:t>我们有时会说这样一句话：</a:t>
            </a:r>
            <a:r>
              <a:rPr lang="zh-CN" altLang="en-US" sz="2800" b="1" dirty="0" smtClean="0">
                <a:latin typeface="楷体" panose="02010609060101010101" charset="-122"/>
                <a:ea typeface="楷体"/>
              </a:rPr>
              <a:t>“只可意会不可言传”</a:t>
            </a:r>
            <a:r>
              <a:rPr lang="zh-CN" altLang="zh-CN" sz="2800" b="1" dirty="0" smtClean="0">
                <a:latin typeface="楷体" panose="02010609060101010101" charset="-122"/>
                <a:ea typeface="楷体"/>
              </a:rPr>
              <a:t>在</a:t>
            </a:r>
            <a:r>
              <a:rPr lang="zh-CN" altLang="zh-CN" sz="2800" b="1" dirty="0">
                <a:latin typeface="楷体" panose="02010609060101010101" charset="-122"/>
                <a:ea typeface="楷体"/>
              </a:rPr>
              <a:t>各种精彩文章评论中我们</a:t>
            </a:r>
            <a:r>
              <a:rPr lang="zh-CN" altLang="en-US" sz="2800" b="1" dirty="0">
                <a:latin typeface="楷体" panose="02010609060101010101" charset="-122"/>
                <a:ea typeface="楷体"/>
              </a:rPr>
              <a:t>也</a:t>
            </a:r>
            <a:r>
              <a:rPr lang="zh-CN" altLang="zh-CN" sz="2800" b="1" dirty="0">
                <a:latin typeface="楷体" panose="02010609060101010101" charset="-122"/>
                <a:ea typeface="楷体"/>
              </a:rPr>
              <a:t>经常看到：“言有尽而意无穷</a:t>
            </a:r>
            <a:r>
              <a:rPr lang="zh-CN" altLang="zh-CN" sz="2800" b="1" dirty="0" smtClean="0">
                <a:latin typeface="楷体" panose="02010609060101010101" charset="-122"/>
                <a:ea typeface="楷体"/>
              </a:rPr>
              <a:t>”</a:t>
            </a:r>
            <a:r>
              <a:rPr lang="zh-CN" altLang="en-US" sz="2800" b="1" dirty="0" smtClean="0">
                <a:latin typeface="楷体" panose="02010609060101010101" charset="-122"/>
                <a:ea typeface="楷体"/>
              </a:rPr>
              <a:t>的</a:t>
            </a:r>
            <a:r>
              <a:rPr lang="zh-CN" altLang="en-US" sz="2800" b="1" dirty="0">
                <a:latin typeface="楷体" panose="02010609060101010101" charset="-122"/>
                <a:ea typeface="楷体"/>
              </a:rPr>
              <a:t>点评</a:t>
            </a:r>
            <a:r>
              <a:rPr lang="zh-CN" altLang="zh-CN" sz="2800" b="1" dirty="0">
                <a:latin typeface="楷体" panose="02010609060101010101" charset="-122"/>
                <a:ea typeface="楷体"/>
              </a:rPr>
              <a:t>，何谓“言有尽而意无穷”“言不及义”“言不尽意”呢</a:t>
            </a:r>
            <a:r>
              <a:rPr lang="zh-CN" altLang="zh-CN" sz="2800" b="1" dirty="0" smtClean="0">
                <a:latin typeface="楷体" panose="02010609060101010101" charset="-122"/>
                <a:ea typeface="楷体"/>
              </a:rPr>
              <a:t>？</a:t>
            </a:r>
            <a:r>
              <a:rPr lang="zh-CN" altLang="en-US" sz="2800" b="1" dirty="0" smtClean="0">
                <a:latin typeface="楷体" panose="02010609060101010101" charset="-122"/>
                <a:ea typeface="楷体"/>
              </a:rPr>
              <a:t>今天</a:t>
            </a:r>
            <a:r>
              <a:rPr lang="zh-CN" altLang="zh-CN" sz="2800" b="1" dirty="0">
                <a:latin typeface="楷体" panose="02010609060101010101" charset="-122"/>
                <a:ea typeface="楷体"/>
              </a:rPr>
              <a:t>我们一起学习朱光潜先生的《无言之美》</a:t>
            </a:r>
            <a:r>
              <a:rPr lang="zh-CN" altLang="en-US" sz="2800" b="1" dirty="0">
                <a:latin typeface="楷体" panose="02010609060101010101" charset="-122"/>
                <a:ea typeface="楷体"/>
              </a:rPr>
              <a:t>来品味一下</a:t>
            </a:r>
            <a:r>
              <a:rPr lang="zh-CN" altLang="en-US" sz="2800" b="1" dirty="0" smtClean="0">
                <a:latin typeface="楷体" panose="02010609060101010101" charset="-122"/>
                <a:ea typeface="楷体"/>
              </a:rPr>
              <a:t>：什么</a:t>
            </a:r>
            <a:r>
              <a:rPr lang="zh-CN" altLang="en-US" sz="2800" b="1" dirty="0">
                <a:latin typeface="楷体" panose="02010609060101010101" charset="-122"/>
                <a:ea typeface="楷体"/>
              </a:rPr>
              <a:t>是“无言之美”？“无言”到底指什么？它又美在何处？</a:t>
            </a:r>
            <a:endParaRPr lang="en-US" altLang="zh-CN" sz="2800" b="1" dirty="0">
              <a:latin typeface="楷体" panose="02010609060101010101" charset="-122"/>
              <a:ea typeface="楷体"/>
            </a:endParaRPr>
          </a:p>
          <a:p>
            <a:endParaRPr lang="zh-CN" altLang="en-US" sz="2800" dirty="0">
              <a:latin typeface="楷体" panose="02010609060101010101" charset="-122"/>
              <a:ea typeface="楷体"/>
            </a:endParaRPr>
          </a:p>
        </p:txBody>
      </p:sp>
      <p:grpSp>
        <p:nvGrpSpPr>
          <p:cNvPr id="74754" name="Group 19"/>
          <p:cNvGrpSpPr/>
          <p:nvPr/>
        </p:nvGrpSpPr>
        <p:grpSpPr>
          <a:xfrm>
            <a:off x="724165" y="494983"/>
            <a:ext cx="1932781" cy="583407"/>
            <a:chOff x="138" y="461"/>
            <a:chExt cx="1461" cy="441"/>
          </a:xfrm>
        </p:grpSpPr>
        <p:pic>
          <p:nvPicPr>
            <p:cNvPr id="74757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</a:p>
          </p:txBody>
        </p:sp>
      </p:grpSp>
    </p:spTree>
  </p:cSld>
  <p:clrMapOvr>
    <a:masterClrMapping/>
  </p:clrMapOvr>
  <p:transition>
    <p:checke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1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750">
                <a:solidFill>
                  <a:srgbClr val="898989"/>
                </a:solidFill>
              </a:rPr>
              <a:t>4</a:t>
            </a:fld>
            <a:endParaRPr lang="zh-CN" altLang="en-US" sz="750">
              <a:solidFill>
                <a:srgbClr val="898989"/>
              </a:solidFill>
            </a:endParaRPr>
          </a:p>
        </p:txBody>
      </p:sp>
      <p:sp>
        <p:nvSpPr>
          <p:cNvPr id="3075" name="文本框 4"/>
          <p:cNvSpPr txBox="1"/>
          <p:nvPr/>
        </p:nvSpPr>
        <p:spPr>
          <a:xfrm>
            <a:off x="954802" y="1458278"/>
            <a:ext cx="6773465" cy="242570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>
            <a:spAutoFit/>
          </a:bodyPr>
          <a:lstStyle/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整体感知文意，把握作者的行文思路。(重点)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学习举例论证的方法。(难点)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学会欣赏艺术作品，懂得感受作品的“无言之美”，培养良好的审美素养。(重点)</a:t>
            </a:r>
          </a:p>
        </p:txBody>
      </p:sp>
      <p:pic>
        <p:nvPicPr>
          <p:cNvPr id="2" name="图片 1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310" y="3974465"/>
            <a:ext cx="2980690" cy="1740535"/>
          </a:xfrm>
          <a:prstGeom prst="rect">
            <a:avLst/>
          </a:prstGeom>
        </p:spPr>
      </p:pic>
      <p:grpSp>
        <p:nvGrpSpPr>
          <p:cNvPr id="74754" name="Group 19"/>
          <p:cNvGrpSpPr/>
          <p:nvPr/>
        </p:nvGrpSpPr>
        <p:grpSpPr>
          <a:xfrm>
            <a:off x="927365" y="420688"/>
            <a:ext cx="1932781" cy="583407"/>
            <a:chOff x="138" y="461"/>
            <a:chExt cx="1461" cy="441"/>
          </a:xfrm>
        </p:grpSpPr>
        <p:pic>
          <p:nvPicPr>
            <p:cNvPr id="74757" name="Picture 18" descr="未标题-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</p:grpSp>
    </p:spTree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Group 19"/>
          <p:cNvGrpSpPr/>
          <p:nvPr/>
        </p:nvGrpSpPr>
        <p:grpSpPr>
          <a:xfrm>
            <a:off x="927365" y="420688"/>
            <a:ext cx="1932781" cy="583407"/>
            <a:chOff x="138" y="461"/>
            <a:chExt cx="1461" cy="441"/>
          </a:xfrm>
        </p:grpSpPr>
        <p:pic>
          <p:nvPicPr>
            <p:cNvPr id="74757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</a:p>
          </p:txBody>
        </p:sp>
      </p:grpSp>
      <p:sp>
        <p:nvSpPr>
          <p:cNvPr id="74755" name="Rectangle 5"/>
          <p:cNvSpPr>
            <a:spLocks noChangeArrowheads="1"/>
          </p:cNvSpPr>
          <p:nvPr/>
        </p:nvSpPr>
        <p:spPr bwMode="auto">
          <a:xfrm>
            <a:off x="393065" y="1322070"/>
            <a:ext cx="538861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altLang="zh-CN" sz="2000" b="1">
                <a:latin typeface="宋体" panose="02010600030101010101" pitchFamily="2" charset="-122"/>
              </a:rPr>
              <a:t>朱光潜（1897年-1986年），字孟实，安徽省桐城县人。现当代著名美学家、文艺理论家、教育家、翻译家。 主要著作有《悲剧心理学》、《文艺心理学》、《西方美学史》、《谈美》等。此外，他的《谈文学》、《谈美书简》等理论读物，深入浅出，内容切实，文笔流畅，对提高青年的写作能力与艺术鉴赏能力颇有启迪，有《朱光潜全集》。美学大师经典作品精编《厚积落叶听雨声》《一升露水一升花》</a:t>
            </a: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16800" y="1739624"/>
            <a:ext cx="2061882" cy="2460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0" name="TextBox 43"/>
          <p:cNvSpPr txBox="1"/>
          <p:nvPr/>
        </p:nvSpPr>
        <p:spPr>
          <a:xfrm>
            <a:off x="160020" y="827723"/>
            <a:ext cx="8724424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意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蕴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（    ）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附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丽（    ）</a:t>
            </a:r>
            <a:r>
              <a:rPr lang="en-US" altLang="zh-CN" sz="3600" b="1">
                <a:latin typeface="楷体" panose="02010609060101010101" charset="-122"/>
                <a:ea typeface="楷体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姑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且（     ）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笼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统（    ）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蛾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眉（    ）寂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寥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（      ）</a:t>
            </a:r>
            <a:r>
              <a:rPr lang="en-US" altLang="zh-CN" sz="3600" b="1">
                <a:latin typeface="楷体" panose="02010609060101010101" charset="-122"/>
                <a:ea typeface="楷体"/>
                <a:sym typeface="+mn-ea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谚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语（    ） 缥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/>
                <a:sym typeface="+mn-ea"/>
              </a:rPr>
              <a:t>缈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（    ）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/>
                <a:sym typeface="+mn-ea"/>
              </a:rPr>
              <a:t>擒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住（    ）</a:t>
            </a:r>
            <a:endParaRPr lang="en-US" altLang="zh-CN" sz="3600" b="1">
              <a:latin typeface="楷体" panose="02010609060101010101" charset="-122"/>
              <a:ea typeface="楷体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3600" b="1">
              <a:latin typeface="楷体" panose="02010609060101010101" charset="-122"/>
              <a:ea typeface="楷体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568291" y="1286034"/>
            <a:ext cx="1549241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600" b="1" noProof="0" err="1">
                <a:ln>
                  <a:noFill/>
                </a:ln>
                <a:solidFill>
                  <a:srgbClr val="4405F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sym typeface="+mn-ea"/>
              </a:rPr>
              <a:t>yùn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4697413" y="1286034"/>
            <a:ext cx="116109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sz="3600" b="1">
                <a:solidFill>
                  <a:srgbClr val="4405F9"/>
                </a:solidFill>
                <a:latin typeface="宋体" panose="02010600030101010101" pitchFamily="2" charset="-122"/>
                <a:sym typeface="+mn-ea"/>
              </a:rPr>
              <a:t>fù </a:t>
            </a:r>
            <a:r>
              <a:rPr lang="en-US" altLang="zh-CN" sz="3600" err="1">
                <a:solidFill>
                  <a:srgbClr val="0000FF"/>
                </a:solidFill>
                <a:latin typeface="Verdana" panose="020B0604030504040204" pitchFamily="34" charset="0"/>
                <a:sym typeface="+mn-ea"/>
              </a:rPr>
              <a:t> 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7669054" y="1286034"/>
            <a:ext cx="1394936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6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 </a:t>
            </a:r>
            <a:r>
              <a:rPr lang="en-US" altLang="zh-CN" sz="3600" b="1">
                <a:solidFill>
                  <a:srgbClr val="4405F9"/>
                </a:solidFill>
                <a:latin typeface="宋体" panose="02010600030101010101" pitchFamily="2" charset="-122"/>
                <a:sym typeface="+mn-ea"/>
              </a:rPr>
              <a:t>gū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1497806" y="2374106"/>
            <a:ext cx="1619726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600" b="1">
                <a:solidFill>
                  <a:srgbClr val="4405F9"/>
                </a:solidFill>
                <a:latin typeface="宋体" panose="02010600030101010101" pitchFamily="2" charset="-122"/>
                <a:sym typeface="+mn-ea"/>
              </a:rPr>
              <a:t>lǒng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4758214" y="2374106"/>
            <a:ext cx="110109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6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é </a:t>
            </a:r>
          </a:p>
        </p:txBody>
      </p:sp>
      <p:sp>
        <p:nvSpPr>
          <p:cNvPr id="12" name="TextBox 3"/>
          <p:cNvSpPr txBox="1"/>
          <p:nvPr/>
        </p:nvSpPr>
        <p:spPr>
          <a:xfrm>
            <a:off x="7294245" y="2374106"/>
            <a:ext cx="2144554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 </a:t>
            </a:r>
            <a:r>
              <a:rPr lang="en-US" altLang="zh-CN" sz="3600" b="1" noProof="0" err="1">
                <a:ln>
                  <a:noFill/>
                </a:ln>
                <a:solidFill>
                  <a:srgbClr val="4405F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sym typeface="+mn-ea"/>
              </a:rPr>
              <a:t>liáo</a:t>
            </a:r>
            <a:endParaRPr kumimoji="0" lang="en-US" altLang="zh-CN" sz="3600" b="1" kern="1200" cap="none" spc="0" normalizeH="0" baseline="0" noProof="0" err="1">
              <a:ln>
                <a:noFill/>
              </a:ln>
              <a:solidFill>
                <a:srgbClr val="4405F9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1568291" y="3467100"/>
            <a:ext cx="1583531" cy="598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3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yàn 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4405471" y="3467100"/>
            <a:ext cx="1549241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600" noProof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sym typeface="+mn-ea"/>
              </a:rPr>
              <a:t>miǎo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293928" y="3467100"/>
            <a:ext cx="1549241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600" noProof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sym typeface="+mn-ea"/>
              </a:rPr>
              <a:t>qín</a:t>
            </a:r>
          </a:p>
        </p:txBody>
      </p:sp>
      <p:grpSp>
        <p:nvGrpSpPr>
          <p:cNvPr id="74754" name="Group 19"/>
          <p:cNvGrpSpPr/>
          <p:nvPr/>
        </p:nvGrpSpPr>
        <p:grpSpPr>
          <a:xfrm>
            <a:off x="452385" y="244158"/>
            <a:ext cx="1932781" cy="583407"/>
            <a:chOff x="138" y="461"/>
            <a:chExt cx="1461" cy="441"/>
          </a:xfrm>
        </p:grpSpPr>
        <p:pic>
          <p:nvPicPr>
            <p:cNvPr id="74757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" grpId="0"/>
      <p:bldP spid="5" grpId="0"/>
      <p:bldP spid="6" grpId="0"/>
      <p:bldP spid="8" grpId="0"/>
      <p:bldP spid="9" grpId="0"/>
      <p:bldP spid="11" grpId="0"/>
      <p:bldP spid="12" grpId="0"/>
      <p:bldP spid="14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0" name="TextBox 43"/>
          <p:cNvSpPr txBox="1"/>
          <p:nvPr/>
        </p:nvSpPr>
        <p:spPr>
          <a:xfrm>
            <a:off x="210185" y="1656398"/>
            <a:ext cx="8724424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铢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两悉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称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（      ） 心旷神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怡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（      ）</a:t>
            </a:r>
            <a:r>
              <a:rPr lang="en-US" altLang="zh-CN" sz="3600" b="1">
                <a:latin typeface="楷体" panose="02010609060101010101" charset="-122"/>
                <a:ea typeface="楷体"/>
                <a:sym typeface="+mn-ea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轻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描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淡写（      ）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栩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栩如生（      ）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目不忍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睹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（      ） 信手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/>
                <a:sym typeface="+mn-ea"/>
              </a:rPr>
              <a:t>拈</a:t>
            </a:r>
            <a:r>
              <a:rPr lang="zh-CN" altLang="en-US" sz="3600" b="1">
                <a:latin typeface="楷体" panose="02010609060101010101" charset="-122"/>
                <a:ea typeface="楷体"/>
                <a:sym typeface="+mn-ea"/>
              </a:rPr>
              <a:t>来（      ） </a:t>
            </a:r>
            <a:endParaRPr lang="zh-CN" altLang="en-US" sz="3600" b="1">
              <a:latin typeface="楷体" panose="02010609060101010101" charset="-122"/>
              <a:ea typeface="楷体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2387918" y="1877854"/>
            <a:ext cx="2424589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600" err="1">
                <a:solidFill>
                  <a:srgbClr val="4405F9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zhū chèn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7106761" y="1877854"/>
            <a:ext cx="1394936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6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 </a:t>
            </a:r>
            <a:r>
              <a:rPr lang="en-US" altLang="zh-CN" sz="3600" b="1" noProof="0" err="1">
                <a:ln>
                  <a:noFill/>
                </a:ln>
                <a:solidFill>
                  <a:srgbClr val="4405F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sym typeface="+mn-ea"/>
              </a:rPr>
              <a:t>yí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2689860" y="2649696"/>
            <a:ext cx="1619726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600" b="1">
                <a:solidFill>
                  <a:srgbClr val="4405F9"/>
                </a:solidFill>
                <a:latin typeface="宋体" panose="02010600030101010101" pitchFamily="2" charset="-122"/>
                <a:sym typeface="+mn-ea"/>
              </a:rPr>
              <a:t>miáo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7106285" y="2774633"/>
            <a:ext cx="110109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600" b="1" noProof="0" err="1">
                <a:ln>
                  <a:noFill/>
                </a:ln>
                <a:solidFill>
                  <a:srgbClr val="4405F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sym typeface="+mn-ea"/>
              </a:rPr>
              <a:t>xǔ</a:t>
            </a:r>
          </a:p>
        </p:txBody>
      </p:sp>
      <p:sp>
        <p:nvSpPr>
          <p:cNvPr id="12" name="TextBox 3"/>
          <p:cNvSpPr txBox="1"/>
          <p:nvPr/>
        </p:nvSpPr>
        <p:spPr>
          <a:xfrm>
            <a:off x="2668429" y="3502660"/>
            <a:ext cx="2144554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600" b="1" kern="1200" cap="none" spc="0" normalizeH="0" baseline="0" noProof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dǔ</a:t>
            </a:r>
          </a:p>
        </p:txBody>
      </p:sp>
      <p:sp>
        <p:nvSpPr>
          <p:cNvPr id="14" name="TextBox 3"/>
          <p:cNvSpPr txBox="1"/>
          <p:nvPr/>
        </p:nvSpPr>
        <p:spPr>
          <a:xfrm>
            <a:off x="7012146" y="3549015"/>
            <a:ext cx="1583531" cy="598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33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niān  </a:t>
            </a:r>
          </a:p>
        </p:txBody>
      </p:sp>
      <p:grpSp>
        <p:nvGrpSpPr>
          <p:cNvPr id="74754" name="Group 19"/>
          <p:cNvGrpSpPr/>
          <p:nvPr/>
        </p:nvGrpSpPr>
        <p:grpSpPr>
          <a:xfrm>
            <a:off x="452385" y="244158"/>
            <a:ext cx="1932781" cy="583407"/>
            <a:chOff x="138" y="461"/>
            <a:chExt cx="1461" cy="441"/>
          </a:xfrm>
        </p:grpSpPr>
        <p:pic>
          <p:nvPicPr>
            <p:cNvPr id="74757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" grpId="0"/>
      <p:bldP spid="5" grpId="0"/>
      <p:bldP spid="8" grpId="0"/>
      <p:bldP spid="9" grpId="0"/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TextBox 6"/>
          <p:cNvSpPr txBox="1">
            <a:spLocks noChangeArrowheads="1"/>
          </p:cNvSpPr>
          <p:nvPr/>
        </p:nvSpPr>
        <p:spPr bwMode="auto">
          <a:xfrm>
            <a:off x="2578735" y="1034415"/>
            <a:ext cx="5751830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smtClean="0">
                <a:latin typeface="楷体" panose="02010609060101010101" charset="-122"/>
                <a:ea typeface="楷体"/>
              </a:rPr>
              <a:t>1.</a:t>
            </a:r>
            <a:r>
              <a:rPr lang="zh-CN" altLang="en-US" sz="2400" b="1" smtClean="0">
                <a:latin typeface="楷体" panose="02010609060101010101" charset="-122"/>
                <a:ea typeface="楷体"/>
              </a:rPr>
              <a:t>铢两悉称</a:t>
            </a:r>
            <a:endParaRPr lang="en-US" altLang="zh-CN" sz="2400" b="1">
              <a:latin typeface="楷体" panose="02010609060101010101" charset="-122"/>
              <a:ea typeface="楷体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形容两者轻重相当，丝毫不差。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en-US" altLang="zh-CN" sz="2400" b="1" smtClean="0">
                <a:latin typeface="楷体" panose="02010609060101010101" charset="-122"/>
                <a:ea typeface="楷体"/>
              </a:rPr>
              <a:t>2.</a:t>
            </a:r>
            <a:r>
              <a:rPr lang="zh-CN" altLang="en-US" sz="2400" b="1" smtClean="0">
                <a:latin typeface="楷体" panose="02010609060101010101" charset="-122"/>
                <a:ea typeface="楷体"/>
              </a:rPr>
              <a:t>轻描淡写</a:t>
            </a:r>
            <a:r>
              <a:rPr lang="zh-CN" altLang="en-US" sz="2400" b="1">
                <a:latin typeface="楷体" panose="02010609060101010101" charset="-122"/>
                <a:ea typeface="楷体"/>
              </a:rPr>
              <a:t>：</a:t>
            </a:r>
            <a:endParaRPr lang="en-US" altLang="zh-CN" sz="2400" b="1">
              <a:latin typeface="楷体" panose="02010609060101010101" charset="-122"/>
              <a:ea typeface="楷体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原指描绘时用浅淡的颜色轻轻地着笔。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多指说话写文章把重要问题轻轻带过。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en-US" altLang="zh-CN" sz="2400" b="1" smtClean="0">
                <a:latin typeface="楷体" panose="02010609060101010101" charset="-122"/>
                <a:ea typeface="楷体"/>
              </a:rPr>
              <a:t>3.</a:t>
            </a:r>
            <a:r>
              <a:rPr lang="zh-CN" altLang="en-US" sz="2400" b="1" smtClean="0">
                <a:latin typeface="楷体" panose="02010609060101010101" charset="-122"/>
                <a:ea typeface="楷体"/>
              </a:rPr>
              <a:t>目不忍睹</a:t>
            </a:r>
            <a:r>
              <a:rPr lang="zh-CN" altLang="en-US" sz="2400" b="1">
                <a:latin typeface="楷体" panose="02010609060101010101" charset="-122"/>
                <a:ea typeface="楷体"/>
              </a:rPr>
              <a:t>：</a:t>
            </a:r>
            <a:endParaRPr lang="en-US" altLang="zh-CN" sz="2400" b="1">
              <a:latin typeface="楷体" panose="02010609060101010101" charset="-122"/>
              <a:ea typeface="楷体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眼睛不忍看，形容景象很凄惨。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en-US" altLang="zh-CN" sz="2400" b="1" smtClean="0">
                <a:latin typeface="楷体" panose="02010609060101010101" charset="-122"/>
                <a:ea typeface="楷体"/>
              </a:rPr>
              <a:t>4.</a:t>
            </a:r>
            <a:r>
              <a:rPr lang="zh-CN" altLang="en-US" sz="2400" b="1" smtClean="0">
                <a:latin typeface="楷体" panose="02010609060101010101" charset="-122"/>
                <a:ea typeface="楷体"/>
              </a:rPr>
              <a:t>信手拈来</a:t>
            </a:r>
            <a:r>
              <a:rPr lang="zh-CN" altLang="en-US" sz="2400" b="1">
                <a:latin typeface="楷体" panose="02010609060101010101" charset="-122"/>
                <a:ea typeface="楷体"/>
              </a:rPr>
              <a:t>：</a:t>
            </a:r>
            <a:endParaRPr lang="en-US" altLang="zh-CN" sz="2400" b="1">
              <a:latin typeface="楷体" panose="02010609060101010101" charset="-122"/>
              <a:ea typeface="楷体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随手拿来。多指写文章时能自由纯熟的选用词语或应用典故，用不着怎么思考。</a:t>
            </a:r>
          </a:p>
          <a:p>
            <a:endParaRPr lang="zh-CN" altLang="en-US" sz="2400" b="1">
              <a:latin typeface="楷体" panose="02010609060101010101" charset="-122"/>
              <a:ea typeface="楷体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6960"/>
            <a:ext cx="2285696" cy="2497148"/>
          </a:xfrm>
          <a:prstGeom prst="rect">
            <a:avLst/>
          </a:prstGeom>
        </p:spPr>
      </p:pic>
      <p:grpSp>
        <p:nvGrpSpPr>
          <p:cNvPr id="74754" name="Group 19"/>
          <p:cNvGrpSpPr/>
          <p:nvPr/>
        </p:nvGrpSpPr>
        <p:grpSpPr>
          <a:xfrm>
            <a:off x="452385" y="244158"/>
            <a:ext cx="1932781" cy="583407"/>
            <a:chOff x="138" y="461"/>
            <a:chExt cx="1461" cy="441"/>
          </a:xfrm>
        </p:grpSpPr>
        <p:pic>
          <p:nvPicPr>
            <p:cNvPr id="74757" name="Picture 18" descr="未标题-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成语解释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/>
          <p:nvPr/>
        </p:nvSpPr>
        <p:spPr>
          <a:xfrm>
            <a:off x="1451240" y="1927490"/>
            <a:ext cx="6391010" cy="2168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000" b="1">
                <a:latin typeface="楷体" panose="02010609060101010101" charset="-122"/>
                <a:ea typeface="楷体"/>
                <a:cs typeface="楷体" panose="02010609060101010101" charset="-122"/>
              </a:rPr>
              <a:t>快速朗读课文，理清本文的论证思路，说说作者是从哪几个方面来论证“无言之美”的。 </a:t>
            </a:r>
            <a:endParaRPr lang="zh-CN" altLang="en-US" sz="3000">
              <a:latin typeface="楷体" panose="02010609060101010101" charset="-122"/>
              <a:ea typeface="楷体"/>
              <a:cs typeface="楷体" panose="02010609060101010101" charset="-122"/>
            </a:endParaRPr>
          </a:p>
        </p:txBody>
      </p:sp>
      <p:grpSp>
        <p:nvGrpSpPr>
          <p:cNvPr id="75778" name="Group 19"/>
          <p:cNvGrpSpPr/>
          <p:nvPr/>
        </p:nvGrpSpPr>
        <p:grpSpPr>
          <a:xfrm>
            <a:off x="750782" y="851535"/>
            <a:ext cx="1932782" cy="583407"/>
            <a:chOff x="138" y="461"/>
            <a:chExt cx="1461" cy="441"/>
          </a:xfrm>
        </p:grpSpPr>
        <p:pic>
          <p:nvPicPr>
            <p:cNvPr id="75783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784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VIDEO]" val="[VIDEO]"/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29094849"/>
  <p:tag name="MH_LIBRARY" val="GRAPHIC"/>
  <p:tag name="MH_ORDER" val="1"/>
  <p:tag name="MH_TYPE" val="SubTitl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29094849"/>
  <p:tag name="MH_LIBRARY" val="GRAPHIC"/>
  <p:tag name="MH_ORDER" val="2"/>
  <p:tag name="MH_TYPE" val="Sub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29094849"/>
  <p:tag name="MH_LIBRARY" val="GRAPHIC"/>
  <p:tag name="MH_ORDER" val="3"/>
  <p:tag name="MH_TYPE" val="SubTitl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29094849"/>
  <p:tag name="MH_LIBRARY" val="GRAPHIC"/>
  <p:tag name="MH_ORDER" val="1"/>
  <p:tag name="MH_TYPE" val="Oth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29094849"/>
  <p:tag name="MH_LIBRARY" val="GRAPHIC"/>
  <p:tag name="MH_ORDER" val="2"/>
  <p:tag name="MH_TYPE" val="Oth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29094849"/>
  <p:tag name="MH_LIBRARY" val="GRAPHIC"/>
  <p:tag name="MH_ORDER" val="3"/>
  <p:tag name="MH_TYPE" val="Oth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225,&quot;width&quot;:5225}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Times New Roman"/>
        <a:ea typeface="楷体"/>
        <a:cs typeface="Arial"/>
      </a:majorFont>
      <a:minorFont>
        <a:latin typeface="Times New Roman"/>
        <a:ea typeface="楷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1894</Words>
  <Application>Microsoft Office PowerPoint</Application>
  <PresentationFormat>全屏显示(16:10)</PresentationFormat>
  <Paragraphs>241</Paragraphs>
  <Slides>24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2021-02-25T21:14:02Z</cp:lastPrinted>
  <dcterms:created xsi:type="dcterms:W3CDTF">2021-02-25T21:14:02Z</dcterms:created>
  <dcterms:modified xsi:type="dcterms:W3CDTF">2021-02-26T02:30:19Z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