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615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17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75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684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352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71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981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517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164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124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09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1F9BA-DD63-41F0-93AF-8D32A477286E}" type="datetimeFigureOut">
              <a:rPr lang="zh-CN" altLang="en-US" smtClean="0"/>
              <a:t>2019/2/19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F8334-1146-477C-A62F-E6D3E429DE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835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0208525" cy="7779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35060" y="286602"/>
            <a:ext cx="1015663" cy="74926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/>
              <a:t>桃花源记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陶渊明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15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"/>
            <a:ext cx="12192000" cy="71241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）．古今异义词： </a:t>
            </a:r>
            <a:b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鲜美   句子</a:t>
            </a: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:                 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古义：                 今义：           </a:t>
            </a:r>
          </a:p>
          <a:p>
            <a:pPr marL="0" indent="0">
              <a:buNone/>
            </a:pP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交通   句子</a:t>
            </a: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:                 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古义：                 今义：           </a:t>
            </a:r>
            <a:b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妻子  句子</a:t>
            </a: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:                  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古义：                今义：             </a:t>
            </a:r>
            <a:b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绝境   句子</a:t>
            </a: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:                 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古义：                  今义：          </a:t>
            </a:r>
            <a:b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无论  句子</a:t>
            </a: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:                  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古义：                  今义            </a:t>
            </a:r>
          </a:p>
          <a:p>
            <a:pPr marL="0" indent="0">
              <a:buNone/>
            </a:pP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不足   句子                  古义：              今义</a:t>
            </a: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;     </a:t>
            </a:r>
          </a:p>
          <a:p>
            <a:pPr marL="0" indent="0">
              <a:buNone/>
            </a:pP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       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.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一词多义 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、舍     便舍船                        屋舍俨然        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、扶     扶向路                        出郭相扶将</a:t>
            </a:r>
          </a:p>
          <a:p>
            <a:pPr marL="0" indent="0">
              <a:buNone/>
            </a:pP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、寻        寻向所志                           寻病终</a:t>
            </a:r>
          </a:p>
          <a:p>
            <a:pPr marL="0" indent="0">
              <a:buNone/>
            </a:pP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、为     捕鱼为业                       不足为外人道</a:t>
            </a:r>
          </a:p>
          <a:p>
            <a:pPr marL="0" indent="0">
              <a:buNone/>
            </a:pP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、向       寻向所志                         眈眈相向</a:t>
            </a:r>
          </a:p>
          <a:p>
            <a:pPr marL="0" indent="0">
              <a:buNone/>
            </a:pP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、 志        处处志之                            寻向所志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356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183" y="122830"/>
            <a:ext cx="12192000" cy="63462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、翻译下列句子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①芳草鲜美，落英缤纷，渔人甚异之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                                                                            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②土地平旷，屋舍俨然，有良田美池桑竹之属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                                                                            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③黄发垂髫，并怡然自乐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                                                                            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④问今是何世，乃不知有汉，无论魏晋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                                                                            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⑤南阳刘子骥，高尚士也，闻之，欣然规往，未果，寻病终。</a:t>
            </a:r>
            <a:endParaRPr lang="en-US" altLang="zh-CN" b="0" i="0" dirty="0" smtClean="0">
              <a:solidFill>
                <a:srgbClr val="000000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 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Microsoft YaHei" panose="020B0503020204020204" pitchFamily="34" charset="-122"/>
              </a:rPr>
              <a:t>⑥</a:t>
            </a: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自云先世避秦时乱，率妻子邑人来此绝境，不复出焉，遂与外人间隔。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0" i="0" dirty="0" smtClean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                                                                                                                                                        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35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90347"/>
            <a:ext cx="12028227" cy="2907946"/>
          </a:xfrm>
        </p:spPr>
        <p:txBody>
          <a:bodyPr>
            <a:noAutofit/>
          </a:bodyPr>
          <a:lstStyle/>
          <a:p>
            <a:r>
              <a:rPr lang="zh-CN" altLang="en-US" sz="4800" dirty="0" smtClean="0">
                <a:latin typeface="+mn-ea"/>
              </a:rPr>
              <a:t>   晋太远中的“太远”，东晋孝武帝的年号，共</a:t>
            </a:r>
            <a:r>
              <a:rPr lang="en-US" altLang="zh-CN" sz="4800" dirty="0" smtClean="0">
                <a:latin typeface="+mn-ea"/>
              </a:rPr>
              <a:t>21</a:t>
            </a:r>
            <a:r>
              <a:rPr lang="zh-CN" altLang="en-US" sz="4800" dirty="0" smtClean="0">
                <a:latin typeface="+mn-ea"/>
              </a:rPr>
              <a:t>年，期间爆发大小战争</a:t>
            </a:r>
            <a:r>
              <a:rPr lang="en-US" altLang="zh-CN" sz="4800" dirty="0" smtClean="0">
                <a:latin typeface="+mn-ea"/>
              </a:rPr>
              <a:t>60</a:t>
            </a:r>
            <a:r>
              <a:rPr lang="zh-CN" altLang="en-US" sz="4800" dirty="0" smtClean="0">
                <a:latin typeface="+mn-ea"/>
              </a:rPr>
              <a:t>场。</a:t>
            </a:r>
            <a:endParaRPr lang="zh-CN" altLang="en-US" sz="48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3833" y="2470245"/>
            <a:ext cx="7342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+mn-ea"/>
              </a:rPr>
              <a:t>白骨露于野，千里鸡鸣。</a:t>
            </a:r>
            <a:endParaRPr lang="en-US" altLang="zh-CN" sz="4800" dirty="0" smtClean="0">
              <a:latin typeface="+mn-ea"/>
            </a:endParaRPr>
          </a:p>
          <a:p>
            <a:r>
              <a:rPr lang="zh-CN" altLang="en-US" sz="4800" dirty="0">
                <a:latin typeface="+mn-ea"/>
              </a:rPr>
              <a:t>兵戈既未</a:t>
            </a:r>
            <a:r>
              <a:rPr lang="zh-CN" altLang="en-US" sz="4800" dirty="0" smtClean="0">
                <a:latin typeface="+mn-ea"/>
              </a:rPr>
              <a:t>息，儿童尽东征。</a:t>
            </a:r>
            <a:endParaRPr lang="zh-CN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1196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534" y="1825625"/>
            <a:ext cx="1125826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dirty="0" smtClean="0"/>
              <a:t>        你认为，让渔人最惊叹的会是什么？</a:t>
            </a:r>
            <a:endParaRPr lang="en-US" altLang="zh-CN" sz="4800" dirty="0" smtClean="0"/>
          </a:p>
          <a:p>
            <a:pPr marL="0" indent="0">
              <a:buNone/>
            </a:pPr>
            <a:r>
              <a:rPr lang="zh-CN" altLang="en-US" sz="4800" dirty="0" smtClean="0"/>
              <a:t>（</a:t>
            </a:r>
            <a:r>
              <a:rPr lang="zh-CN" altLang="en-US" sz="4800" dirty="0" smtClean="0">
                <a:solidFill>
                  <a:srgbClr val="FF0000"/>
                </a:solidFill>
              </a:rPr>
              <a:t>看二三段，找一找你的发现，可以在旁边做一做批注</a:t>
            </a:r>
            <a:r>
              <a:rPr lang="zh-CN" altLang="en-US" sz="4800" dirty="0" smtClean="0"/>
              <a:t>）。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25750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5244" y="73380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b="1" dirty="0" smtClean="0">
                <a:solidFill>
                  <a:srgbClr val="FF0000"/>
                </a:solidFill>
              </a:rPr>
              <a:t>填入省略的人称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800" dirty="0" smtClean="0"/>
              <a:t>（    ）见渔人，乃大惊，问</a:t>
            </a:r>
            <a:r>
              <a:rPr lang="zh-CN" altLang="en-US" sz="4800" dirty="0">
                <a:solidFill>
                  <a:prstClr val="black"/>
                </a:solidFill>
              </a:rPr>
              <a:t>（    ）</a:t>
            </a:r>
            <a:r>
              <a:rPr lang="zh-CN" altLang="en-US" sz="4800" dirty="0" smtClean="0"/>
              <a:t>  所从来，</a:t>
            </a:r>
            <a:r>
              <a:rPr lang="zh-CN" altLang="en-US" sz="4800" dirty="0">
                <a:solidFill>
                  <a:prstClr val="black"/>
                </a:solidFill>
              </a:rPr>
              <a:t> （    ）</a:t>
            </a:r>
            <a:r>
              <a:rPr lang="zh-CN" altLang="en-US" sz="4800" dirty="0" smtClean="0"/>
              <a:t>具答之。便要</a:t>
            </a:r>
            <a:r>
              <a:rPr lang="zh-CN" altLang="en-US" sz="4800" dirty="0">
                <a:solidFill>
                  <a:prstClr val="black"/>
                </a:solidFill>
              </a:rPr>
              <a:t>（    ）</a:t>
            </a:r>
            <a:r>
              <a:rPr lang="zh-CN" altLang="en-US" sz="4800" dirty="0" smtClean="0"/>
              <a:t>还家，设酒杀鸡作食。 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88763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11969086" cy="758815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  <a:t>桃花源诗</a:t>
            </a:r>
            <a:endParaRPr lang="zh-CN" altLang="en-US" b="1" i="0" dirty="0" smtClean="0">
              <a:solidFill>
                <a:srgbClr val="000000"/>
              </a:solidFill>
              <a:effectLst/>
              <a:latin typeface="+mn-ea"/>
            </a:endParaRPr>
          </a:p>
          <a:p>
            <a:pPr marL="0" indent="0" algn="ctr">
              <a:buNone/>
            </a:pPr>
            <a: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  <a:t>嬴氏乱天纪，贤者避其世。</a:t>
            </a:r>
            <a:b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  <a:t>黄绮之商山，伊人亦云逝。</a:t>
            </a:r>
            <a:b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  <a:t>往迹浸复湮，来径遂芜废。</a:t>
            </a:r>
            <a:b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  <a:t>相命肆农耕，日入从所憩。</a:t>
            </a:r>
            <a:b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  <a:t>桑竹垂馀荫，菽稷随时艺；</a:t>
            </a:r>
            <a:b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  <a:t>春蚕收长丝，秋熟靡王税。</a:t>
            </a:r>
            <a:b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  <a:t>荒路暧交通，鸡犬互鸣吠。</a:t>
            </a:r>
            <a:b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  <a:t>俎豆独古法，衣裳无新制。</a:t>
            </a:r>
            <a:b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  <a:t>童孺纵行歌，班白欢游诣。</a:t>
            </a:r>
            <a: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  <a:t/>
            </a:r>
            <a:b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  <a:t>草荣识节和，木衰知风厉。</a:t>
            </a:r>
            <a:b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  <a:t>虽无纪历志，四时自成岁。</a:t>
            </a:r>
            <a:b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  <a:t>怡然有馀乐，于何荣智慧！</a:t>
            </a:r>
            <a:b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  <a:t>奇踪隐五百，一朝敞神界。</a:t>
            </a:r>
            <a:b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  <a:t>淳薄既异源，旋复还幽蔽。</a:t>
            </a:r>
            <a:b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  <a:t>借问游方士，焉测尘嚣外。</a:t>
            </a:r>
            <a:br>
              <a:rPr lang="zh-CN" altLang="en-US" b="1" i="0" dirty="0" smtClean="0">
                <a:solidFill>
                  <a:srgbClr val="000000"/>
                </a:solidFill>
                <a:effectLst/>
                <a:latin typeface="+mn-ea"/>
              </a:rPr>
            </a:br>
            <a:r>
              <a:rPr lang="zh-CN" altLang="en-US" b="1" i="0" dirty="0" smtClean="0">
                <a:solidFill>
                  <a:srgbClr val="FF0000"/>
                </a:solidFill>
                <a:effectLst/>
                <a:latin typeface="+mn-ea"/>
              </a:rPr>
              <a:t>愿言蹑清风，高举寻吾契</a:t>
            </a:r>
            <a:r>
              <a:rPr lang="zh-CN" altLang="en-US" b="1" i="0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511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1444" y="965815"/>
            <a:ext cx="1083518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>
                <a:latin typeface="+mn-ea"/>
              </a:rPr>
              <a:t>      世乱如倾，</a:t>
            </a:r>
            <a:r>
              <a:rPr lang="zh-CN" altLang="en-US" sz="3600" b="0" i="0" dirty="0" smtClean="0">
                <a:solidFill>
                  <a:srgbClr val="191919"/>
                </a:solidFill>
                <a:effectLst/>
                <a:latin typeface="+mn-ea"/>
              </a:rPr>
              <a:t>政乱如粥，心乱如麻。他的贡献是于乱世、乱政、乱象之中在人的心灵深处开发出了一块恬静的心田。</a:t>
            </a:r>
            <a:endParaRPr lang="en-US" altLang="zh-CN" sz="3600" b="0" i="0" dirty="0" smtClean="0">
              <a:solidFill>
                <a:srgbClr val="191919"/>
              </a:solidFill>
              <a:effectLst/>
              <a:latin typeface="+mn-ea"/>
            </a:endParaRPr>
          </a:p>
          <a:p>
            <a:pPr marL="0" indent="0">
              <a:buNone/>
            </a:pPr>
            <a:r>
              <a:rPr lang="zh-CN" altLang="en-US" sz="3600" b="1" i="0" dirty="0" smtClean="0">
                <a:solidFill>
                  <a:srgbClr val="191919"/>
                </a:solidFill>
                <a:effectLst/>
                <a:latin typeface="+mn-ea"/>
              </a:rPr>
              <a:t>                     </a:t>
            </a:r>
            <a:r>
              <a:rPr lang="en-US" altLang="zh-CN" sz="3600" b="1" i="0" dirty="0" smtClean="0">
                <a:solidFill>
                  <a:srgbClr val="191919"/>
                </a:solidFill>
                <a:effectLst/>
                <a:latin typeface="+mn-ea"/>
              </a:rPr>
              <a:t>----</a:t>
            </a:r>
            <a:r>
              <a:rPr lang="zh-CN" altLang="en-US" sz="3600" b="1" i="0" dirty="0" smtClean="0">
                <a:solidFill>
                  <a:srgbClr val="191919"/>
                </a:solidFill>
                <a:effectLst/>
                <a:latin typeface="+mn-ea"/>
              </a:rPr>
              <a:t>梁衡</a:t>
            </a:r>
            <a:r>
              <a:rPr lang="en-US" altLang="zh-CN" sz="3600" b="1" i="0" dirty="0" smtClean="0">
                <a:solidFill>
                  <a:srgbClr val="191919"/>
                </a:solidFill>
                <a:effectLst/>
                <a:latin typeface="+mn-ea"/>
              </a:rPr>
              <a:t>《</a:t>
            </a:r>
            <a:r>
              <a:rPr lang="zh-CN" altLang="en-US" sz="3600" b="1" i="0" dirty="0" smtClean="0">
                <a:solidFill>
                  <a:srgbClr val="191919"/>
                </a:solidFill>
                <a:effectLst/>
                <a:latin typeface="+mn-ea"/>
              </a:rPr>
              <a:t>心中的桃花源 </a:t>
            </a:r>
            <a:r>
              <a:rPr lang="en-US" altLang="zh-CN" sz="3600" b="1" i="0" dirty="0" smtClean="0">
                <a:solidFill>
                  <a:srgbClr val="191919"/>
                </a:solidFill>
                <a:effectLst/>
                <a:latin typeface="+mn-ea"/>
              </a:rPr>
              <a:t>》</a:t>
            </a:r>
            <a:endParaRPr lang="zh-CN" altLang="en-US" sz="3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231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245</Words>
  <Application>Microsoft Office PowerPoint</Application>
  <PresentationFormat>宽屏</PresentationFormat>
  <Paragraphs>22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宋体</vt:lpstr>
      <vt:lpstr>Microsoft YaHei</vt:lpstr>
      <vt:lpstr>Arial</vt:lpstr>
      <vt:lpstr>Calibri</vt:lpstr>
      <vt:lpstr>Calibri Light</vt:lpstr>
      <vt:lpstr>Georgia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2019-02-19T00:41:55Z</dcterms:created>
  <dcterms:modified xsi:type="dcterms:W3CDTF">2019-02-19T01:38:33Z</dcterms:modified>
</cp:coreProperties>
</file>