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3"/>
  </p:notesMasterIdLst>
  <p:handoutMasterIdLst>
    <p:handoutMasterId r:id="rId34"/>
  </p:handoutMasterIdLst>
  <p:sldIdLst>
    <p:sldId id="308" r:id="rId2"/>
    <p:sldId id="284" r:id="rId3"/>
    <p:sldId id="288" r:id="rId4"/>
    <p:sldId id="279" r:id="rId5"/>
    <p:sldId id="276" r:id="rId6"/>
    <p:sldId id="294" r:id="rId7"/>
    <p:sldId id="295" r:id="rId8"/>
    <p:sldId id="297" r:id="rId9"/>
    <p:sldId id="298" r:id="rId10"/>
    <p:sldId id="299" r:id="rId11"/>
    <p:sldId id="301" r:id="rId12"/>
    <p:sldId id="302" r:id="rId13"/>
    <p:sldId id="303" r:id="rId14"/>
    <p:sldId id="304" r:id="rId15"/>
    <p:sldId id="305" r:id="rId16"/>
    <p:sldId id="306" r:id="rId17"/>
    <p:sldId id="289" r:id="rId18"/>
    <p:sldId id="307" r:id="rId19"/>
    <p:sldId id="311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965931475162506E-2"/>
          <c:y val="7.1664832532405853E-2"/>
          <c:w val="0.8814881443977356"/>
          <c:h val="0.383884131908416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扛着桅杆爬</c:v>
                </c:pt>
                <c:pt idx="1">
                  <c:v> 累，停，站</c:v>
                </c:pt>
                <c:pt idx="2">
                  <c:v>开始往上爬</c:v>
                </c:pt>
                <c:pt idx="3">
                  <c:v>一下子摔倒</c:v>
                </c:pt>
                <c:pt idx="4">
                  <c:v>躺，站不起来，坐</c:v>
                </c:pt>
                <c:pt idx="5">
                  <c:v>放下，站，拿起</c:v>
                </c:pt>
                <c:pt idx="6">
                  <c:v>坐下歇了五次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  <c:pt idx="11">
                  <c:v>到家</c:v>
                </c:pt>
              </c:strCache>
            </c:strRef>
          </c:cat>
          <c:val>
            <c:numRef>
              <c:f>Sheet1!$B$2:$B$13</c:f>
              <c:numCache>
                <c:formatCode>G/通用格式</c:formatCode>
                <c:ptCount val="12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7</c:v>
                </c:pt>
                <c:pt idx="9">
                  <c:v>6</c:v>
                </c:pt>
                <c:pt idx="10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165312"/>
        <c:axId val="183167232"/>
      </c:lineChart>
      <c:catAx>
        <c:axId val="183165312"/>
        <c:scaling>
          <c:orientation val="minMax"/>
        </c:scaling>
        <c:delete val="0"/>
        <c:axPos val="b"/>
        <c:numFmt formatCode="G/通用格式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183167232"/>
        <c:crosses val="autoZero"/>
        <c:auto val="0"/>
        <c:lblAlgn val="ctr"/>
        <c:lblOffset val="100"/>
        <c:noMultiLvlLbl val="0"/>
      </c:catAx>
      <c:valAx>
        <c:axId val="1831672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crossAx val="18316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 smtId="4294967295">
          <a:latin typeface="华文楷体" panose="02010600040101010101" pitchFamily="2" charset="-122"/>
          <a:ea typeface="华文楷体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7DF9E6-E255-4017-9C00-71052DF994A7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D6042B3-CBDA-4407-AF21-A1B312CFF370}" type="parTrans" cxnId="{687F6C45-C942-4363-8FE6-1EF0CEDC00A5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9203771-22CD-4859-A90E-3031B9D02FC9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不幸</a:t>
          </a:r>
        </a:p>
      </dgm:t>
    </dgm:pt>
    <dgm:pt modelId="{00EE7698-301A-49A8-8888-60FC6C08FF8A}" type="parTrans" cxnId="{8CD5D6A8-9B7F-4DC1-818E-63081C60FC90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7607FC8C-DAF0-4873-BB53-5790B3B1A484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小男孩被迫离开老人</a:t>
          </a:r>
        </a:p>
      </dgm:t>
    </dgm:pt>
    <dgm:pt modelId="{84DF8886-5361-4339-A0C9-1C729F9524B7}" type="sibTrans" cxnId="{8CD5D6A8-9B7F-4DC1-818E-63081C60FC90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5FE0474-5915-4E62-8FF8-D8AFADA7F0D0}" type="parTrans" cxnId="{7D0C780B-3AAF-479B-A047-632B73981BF5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367F0600-9475-4CA3-8769-F5A9CBFF1E2A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大鱼被吞噬只剩下骨架</a:t>
          </a:r>
        </a:p>
      </dgm:t>
    </dgm:pt>
    <dgm:pt modelId="{2E518CE6-0C0B-4E36-8DB9-766D2597411A}" type="sibTrans" cxnId="{7D0C780B-3AAF-479B-A047-632B73981BF5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3393ADC8-6441-4407-B3A9-4FD274DD65AC}" type="sibTrans" cxnId="{687F6C45-C942-4363-8FE6-1EF0CEDC00A5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215A167-70F8-4198-B981-490FD7AFA1C3}" type="parTrans" cxnId="{4F114845-3986-4843-ADF6-CCA6F0F9A34E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3B1C3580-2159-4570-9774-046B04DB93F0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幸运</a:t>
          </a:r>
        </a:p>
      </dgm:t>
    </dgm:pt>
    <dgm:pt modelId="{EC6C306F-7B38-4DB9-8B56-E3DE1C7FD156}" type="parTrans" cxnId="{9586946D-AA9B-446A-8B19-2622953DCD5C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82E9951-A018-48FC-8DA7-395A0B470770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战胜大鱼</a:t>
          </a:r>
        </a:p>
      </dgm:t>
    </dgm:pt>
    <dgm:pt modelId="{0A485890-9776-4017-BFB2-6BFE100F99DD}" type="sibTrans" cxnId="{9586946D-AA9B-446A-8B19-2622953DCD5C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0E036D11-573C-43EB-99AB-37F514AA9764}" type="parTrans" cxnId="{C3532D07-543A-43A7-9295-36C36A75B3D8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C5F0F9F-C499-468D-B559-CD75338E3968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击退鲨鱼，回到家中</a:t>
          </a:r>
        </a:p>
      </dgm:t>
    </dgm:pt>
    <dgm:pt modelId="{A95CA29C-F2E6-446A-815C-5AFAF203F638}" type="sibTrans" cxnId="{C3532D07-543A-43A7-9295-36C36A75B3D8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FC9864E-3687-46E4-8037-CA090CBEC8CE}" type="parTrans" cxnId="{F213B2ED-DA56-488F-956E-C3F7EE24FB0B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83D8E7B2-9231-436F-AB39-CC9CCEB4C04D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小男孩决心追随老人</a:t>
          </a:r>
        </a:p>
      </dgm:t>
    </dgm:pt>
    <dgm:pt modelId="{364FDE63-70C5-43FB-AE81-9B4636254599}" type="sibTrans" cxnId="{F213B2ED-DA56-488F-956E-C3F7EE24FB0B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0F7D376E-AB7E-49FC-9217-CA9E4F6D9ABF}" type="sibTrans" cxnId="{4F114845-3986-4843-ADF6-CCA6F0F9A34E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CA36DAA0-F175-465A-A82C-4593A1B00158}" type="parTrans" cxnId="{CF6C3F55-CA7A-4576-B26C-FBCB57880657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CCD56470-B714-47F4-AB4E-0690468B69F5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不可抗力</a:t>
          </a:r>
        </a:p>
      </dgm:t>
    </dgm:pt>
    <dgm:pt modelId="{A66B6A78-38C4-4240-86F2-3E73FBDF1B2A}" type="parTrans" cxnId="{F1E21364-B1B9-4660-A7B8-C6CBC4D04786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0263614A-9107-4CCF-9DA5-29F2E8ADD6DA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sz="2400">
              <a:latin typeface="华文楷体" panose="02010600040101010101" pitchFamily="2" charset="-122"/>
              <a:ea typeface="华文楷体" panose="02010600040101010101" pitchFamily="2" charset="-122"/>
            </a:rPr>
            <a:t>连续</a:t>
          </a:r>
          <a:r>
            <a:rPr lang="en-US" sz="2400">
              <a:latin typeface="华文楷体" panose="02010600040101010101" pitchFamily="2" charset="-122"/>
              <a:ea typeface="华文楷体" panose="02010600040101010101" pitchFamily="2" charset="-122"/>
            </a:rPr>
            <a:t>84</a:t>
          </a:r>
          <a:r>
            <a:rPr lang="zh-CN" sz="2400">
              <a:latin typeface="华文楷体" panose="02010600040101010101" pitchFamily="2" charset="-122"/>
              <a:ea typeface="华文楷体" panose="02010600040101010101" pitchFamily="2" charset="-122"/>
            </a:rPr>
            <a:t>天空手而归</a:t>
          </a:r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DC9BF57B-C128-4118-A2E7-4322BE113A4A}" type="sibTrans" cxnId="{F1E21364-B1B9-4660-A7B8-C6CBC4D04786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718B8D7D-59B8-4DA0-9539-7291B5F85F17}" type="parTrans" cxnId="{14C3DF5E-75FD-47CB-965D-FE2896CE9F2B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A5F37C07-0303-4FB7-892C-80FCEC42B3AD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大鱼的血吸引鲨鱼</a:t>
          </a:r>
        </a:p>
      </dgm:t>
    </dgm:pt>
    <dgm:pt modelId="{E71002DE-29AE-4E7B-9354-1CE168B6D2BE}" type="sibTrans" cxnId="{14C3DF5E-75FD-47CB-965D-FE2896CE9F2B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8E7D6D8-E8A7-4009-B1B6-84C8E8A2B471}" type="parTrans" cxnId="{EB84BDD9-AE28-4EE4-956E-E9185226549D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57D5BDA3-3609-40BF-98ED-29261BF81C96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奋战依旧无法保全鱼肉</a:t>
          </a:r>
        </a:p>
      </dgm:t>
    </dgm:pt>
    <dgm:pt modelId="{495C48EE-5200-4457-B095-88375C7325C9}" type="sibTrans" cxnId="{EB84BDD9-AE28-4EE4-956E-E9185226549D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09249347-46CB-444F-B864-2BCDE851AC86}" type="sibTrans" cxnId="{CF6C3F55-CA7A-4576-B26C-FBCB57880657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16AC7D21-7EE4-47A8-A405-9B0925C9187B}" type="parTrans" cxnId="{8AB58568-1C9E-421D-94E1-97007AB24E21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F9ADD7C-EAA6-4B8D-9911-01BF1B90D27B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对抗命运</a:t>
          </a:r>
        </a:p>
      </dgm:t>
    </dgm:pt>
    <dgm:pt modelId="{13B79D56-F874-4C48-B4B5-D92EA53339B8}" type="parTrans" cxnId="{D9B50D4E-C39D-4B18-AF08-36BB020D8C83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7F700307-0C33-4684-BAE2-7D24A9FBE7F1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孤身一人去大海的深处</a:t>
          </a:r>
        </a:p>
      </dgm:t>
    </dgm:pt>
    <dgm:pt modelId="{1C3321B2-41B1-4876-82AF-FA9A4DAFDE89}" type="sibTrans" cxnId="{D9B50D4E-C39D-4B18-AF08-36BB020D8C83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F1A03131-61D8-42D2-BA6A-359D55DC2965}" type="parTrans" cxnId="{51736281-1B49-4A4A-B6AA-51A891BA42F4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67E7B43C-F041-45C5-A9A5-5AA18D72AE5A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制服大马林鱼</a:t>
          </a:r>
        </a:p>
      </dgm:t>
    </dgm:pt>
    <dgm:pt modelId="{BCF096A4-4AB7-4B05-99D1-6B6676E18AA2}" type="sibTrans" cxnId="{51736281-1B49-4A4A-B6AA-51A891BA42F4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3B8B79D2-56EA-4E35-868D-0E3CAFBA1571}" type="parTrans" cxnId="{5AB61A6C-3E02-4B1E-B123-63013448B0AC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DC695D63-389A-41E2-8FAF-2FB62856BDC4}">
      <dgm:prSet phldrT="[文本]" custT="1"/>
      <dgm:spPr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400">
              <a:latin typeface="华文楷体" panose="02010600040101010101" pitchFamily="2" charset="-122"/>
              <a:ea typeface="华文楷体" panose="02010600040101010101" pitchFamily="2" charset="-122"/>
            </a:rPr>
            <a:t>不懈地与鲨鱼搏斗</a:t>
          </a:r>
        </a:p>
      </dgm:t>
    </dgm:pt>
    <dgm:pt modelId="{C67BCBD1-DB1D-4663-8866-AD517B36F0F0}" type="sibTrans" cxnId="{5AB61A6C-3E02-4B1E-B123-63013448B0AC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BDBEF16A-3A7A-4F53-9B37-DFAB3E3888E7}" type="sibTrans" cxnId="{8AB58568-1C9E-421D-94E1-97007AB24E21}">
      <dgm:prSet custT="1"/>
      <dgm:spPr/>
      <dgm:t>
        <a:bodyPr/>
        <a:lstStyle/>
        <a:p>
          <a:endParaRPr lang="zh-CN" altLang="en-US" sz="2400">
            <a:latin typeface="华文楷体" panose="02010600040101010101" pitchFamily="2" charset="-122"/>
            <a:ea typeface="华文楷体" panose="02010600040101010101" pitchFamily="2" charset="-122"/>
          </a:endParaRPr>
        </a:p>
      </dgm:t>
    </dgm:pt>
    <dgm:pt modelId="{D0E8FD55-CE54-48D0-B2FE-EFB150A11C04}" type="pres">
      <dgm:prSet presAssocID="{EF7DF9E6-E255-4017-9C00-71052DF994A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4C14100-32E5-42D9-B91A-C1D7955B64DA}" type="pres">
      <dgm:prSet presAssocID="{19203771-22CD-4859-A90E-3031B9D02FC9}" presName="composite" presStyleCnt="0"/>
      <dgm:spPr/>
      <dgm:t>
        <a:bodyPr/>
        <a:lstStyle/>
        <a:p>
          <a:endParaRPr/>
        </a:p>
      </dgm:t>
    </dgm:pt>
    <dgm:pt modelId="{B64F02F3-4423-448E-92B6-5F1CF9E6BBBE}" type="pres">
      <dgm:prSet presAssocID="{19203771-22CD-4859-A90E-3031B9D02FC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EE5AAC-6A85-4717-A587-1BA63CDB3A11}" type="pres">
      <dgm:prSet presAssocID="{19203771-22CD-4859-A90E-3031B9D02FC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83BC61-3D97-4D1B-9ABE-23AD8A8BBFA2}" type="pres">
      <dgm:prSet presAssocID="{3393ADC8-6441-4407-B3A9-4FD274DD65AC}" presName="space" presStyleCnt="0"/>
      <dgm:spPr/>
      <dgm:t>
        <a:bodyPr/>
        <a:lstStyle/>
        <a:p>
          <a:endParaRPr/>
        </a:p>
      </dgm:t>
    </dgm:pt>
    <dgm:pt modelId="{58934200-E9C7-411F-97BA-194F4D4853D8}" type="pres">
      <dgm:prSet presAssocID="{3B1C3580-2159-4570-9774-046B04DB93F0}" presName="composite" presStyleCnt="0"/>
      <dgm:spPr/>
      <dgm:t>
        <a:bodyPr/>
        <a:lstStyle/>
        <a:p>
          <a:endParaRPr/>
        </a:p>
      </dgm:t>
    </dgm:pt>
    <dgm:pt modelId="{B8C3AA28-1F83-4C35-9F39-4224B6AE973B}" type="pres">
      <dgm:prSet presAssocID="{3B1C3580-2159-4570-9774-046B04DB93F0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67A40-1547-4F36-8BBF-C706C3B3161B}" type="pres">
      <dgm:prSet presAssocID="{3B1C3580-2159-4570-9774-046B04DB93F0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56AE8D-7872-45A2-94B7-6B3406F37069}" type="pres">
      <dgm:prSet presAssocID="{0F7D376E-AB7E-49FC-9217-CA9E4F6D9ABF}" presName="space" presStyleCnt="0"/>
      <dgm:spPr/>
      <dgm:t>
        <a:bodyPr/>
        <a:lstStyle/>
        <a:p>
          <a:endParaRPr/>
        </a:p>
      </dgm:t>
    </dgm:pt>
    <dgm:pt modelId="{BEED873E-E630-4E1F-B705-82C57C3E182B}" type="pres">
      <dgm:prSet presAssocID="{CCD56470-B714-47F4-AB4E-0690468B69F5}" presName="composite" presStyleCnt="0"/>
      <dgm:spPr/>
      <dgm:t>
        <a:bodyPr/>
        <a:lstStyle/>
        <a:p>
          <a:endParaRPr/>
        </a:p>
      </dgm:t>
    </dgm:pt>
    <dgm:pt modelId="{C8B83361-31C1-47F3-9BD5-AFB0B0F6C2FE}" type="pres">
      <dgm:prSet presAssocID="{CCD56470-B714-47F4-AB4E-0690468B69F5}" presName="parTx" presStyleLbl="alignNode1" presStyleIdx="2" presStyleCnt="4" custScaleY="1138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E1374-4222-469A-B5A8-BD096625297F}" type="pres">
      <dgm:prSet presAssocID="{CCD56470-B714-47F4-AB4E-0690468B69F5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FD61E1-5EBE-454A-995C-3879B8340EA7}" type="pres">
      <dgm:prSet presAssocID="{09249347-46CB-444F-B864-2BCDE851AC86}" presName="space" presStyleCnt="0"/>
      <dgm:spPr/>
      <dgm:t>
        <a:bodyPr/>
        <a:lstStyle/>
        <a:p>
          <a:endParaRPr/>
        </a:p>
      </dgm:t>
    </dgm:pt>
    <dgm:pt modelId="{3C2EBC4C-B673-4F1D-BC2E-030AB3CE44F7}" type="pres">
      <dgm:prSet presAssocID="{6F9ADD7C-EAA6-4B8D-9911-01BF1B90D27B}" presName="composite" presStyleCnt="0"/>
      <dgm:spPr/>
      <dgm:t>
        <a:bodyPr/>
        <a:lstStyle/>
        <a:p>
          <a:endParaRPr/>
        </a:p>
      </dgm:t>
    </dgm:pt>
    <dgm:pt modelId="{6D9B79FE-DE8A-4E76-80B1-F744CA1B6656}" type="pres">
      <dgm:prSet presAssocID="{6F9ADD7C-EAA6-4B8D-9911-01BF1B90D27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273628-93AD-4738-867A-A071F94E6086}" type="pres">
      <dgm:prSet presAssocID="{6F9ADD7C-EAA6-4B8D-9911-01BF1B90D27B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F6C3F55-CA7A-4576-B26C-FBCB57880657}" srcId="{EF7DF9E6-E255-4017-9C00-71052DF994A7}" destId="{CCD56470-B714-47F4-AB4E-0690468B69F5}" srcOrd="2" destOrd="0" parTransId="{CA36DAA0-F175-465A-A82C-4593A1B00158}" sibTransId="{09249347-46CB-444F-B864-2BCDE851AC86}"/>
    <dgm:cxn modelId="{31686CE3-0E8C-4BE9-8390-2933192DF762}" type="presOf" srcId="{67E7B43C-F041-45C5-A9A5-5AA18D72AE5A}" destId="{9A273628-93AD-4738-867A-A071F94E6086}" srcOrd="0" destOrd="1" presId="urn:microsoft.com/office/officeart/2005/8/layout/hList1"/>
    <dgm:cxn modelId="{EB84BDD9-AE28-4EE4-956E-E9185226549D}" srcId="{CCD56470-B714-47F4-AB4E-0690468B69F5}" destId="{57D5BDA3-3609-40BF-98ED-29261BF81C96}" srcOrd="2" destOrd="0" parTransId="{18E7D6D8-E8A7-4009-B1B6-84C8E8A2B471}" sibTransId="{495C48EE-5200-4457-B095-88375C7325C9}"/>
    <dgm:cxn modelId="{17D9C6E3-2C85-4A76-96DD-FA8BC8681B2D}" type="presOf" srcId="{3B1C3580-2159-4570-9774-046B04DB93F0}" destId="{B8C3AA28-1F83-4C35-9F39-4224B6AE973B}" srcOrd="0" destOrd="0" presId="urn:microsoft.com/office/officeart/2005/8/layout/hList1"/>
    <dgm:cxn modelId="{C3532D07-543A-43A7-9295-36C36A75B3D8}" srcId="{3B1C3580-2159-4570-9774-046B04DB93F0}" destId="{6C5F0F9F-C499-468D-B559-CD75338E3968}" srcOrd="1" destOrd="0" parTransId="{0E036D11-573C-43EB-99AB-37F514AA9764}" sibTransId="{A95CA29C-F2E6-446A-815C-5AFAF203F638}"/>
    <dgm:cxn modelId="{6F755313-7F4C-407C-9DDA-97E98F212548}" type="presOf" srcId="{182E9951-A018-48FC-8DA7-395A0B470770}" destId="{B9867A40-1547-4F36-8BBF-C706C3B3161B}" srcOrd="0" destOrd="0" presId="urn:microsoft.com/office/officeart/2005/8/layout/hList1"/>
    <dgm:cxn modelId="{51736281-1B49-4A4A-B6AA-51A891BA42F4}" srcId="{6F9ADD7C-EAA6-4B8D-9911-01BF1B90D27B}" destId="{67E7B43C-F041-45C5-A9A5-5AA18D72AE5A}" srcOrd="1" destOrd="0" parTransId="{F1A03131-61D8-42D2-BA6A-359D55DC2965}" sibTransId="{BCF096A4-4AB7-4B05-99D1-6B6676E18AA2}"/>
    <dgm:cxn modelId="{AAAD6891-F4DD-400D-A04C-DF991BF5E73D}" type="presOf" srcId="{EF7DF9E6-E255-4017-9C00-71052DF994A7}" destId="{D0E8FD55-CE54-48D0-B2FE-EFB150A11C04}" srcOrd="0" destOrd="0" presId="urn:microsoft.com/office/officeart/2005/8/layout/hList1"/>
    <dgm:cxn modelId="{14C59A5C-3558-4521-AA94-4BEAB25333C1}" type="presOf" srcId="{DC695D63-389A-41E2-8FAF-2FB62856BDC4}" destId="{9A273628-93AD-4738-867A-A071F94E6086}" srcOrd="0" destOrd="2" presId="urn:microsoft.com/office/officeart/2005/8/layout/hList1"/>
    <dgm:cxn modelId="{F1E21364-B1B9-4660-A7B8-C6CBC4D04786}" srcId="{CCD56470-B714-47F4-AB4E-0690468B69F5}" destId="{0263614A-9107-4CCF-9DA5-29F2E8ADD6DA}" srcOrd="0" destOrd="0" parTransId="{A66B6A78-38C4-4240-86F2-3E73FBDF1B2A}" sibTransId="{DC9BF57B-C128-4118-A2E7-4322BE113A4A}"/>
    <dgm:cxn modelId="{8CD5D6A8-9B7F-4DC1-818E-63081C60FC90}" srcId="{19203771-22CD-4859-A90E-3031B9D02FC9}" destId="{7607FC8C-DAF0-4873-BB53-5790B3B1A484}" srcOrd="0" destOrd="0" parTransId="{00EE7698-301A-49A8-8888-60FC6C08FF8A}" sibTransId="{84DF8886-5361-4339-A0C9-1C729F9524B7}"/>
    <dgm:cxn modelId="{DB0CF68C-CB60-430A-9D85-3EE688ADFDD6}" type="presOf" srcId="{7607FC8C-DAF0-4873-BB53-5790B3B1A484}" destId="{46EE5AAC-6A85-4717-A587-1BA63CDB3A11}" srcOrd="0" destOrd="0" presId="urn:microsoft.com/office/officeart/2005/8/layout/hList1"/>
    <dgm:cxn modelId="{C7794233-F5B3-4E98-BE31-DB8371B19EAD}" type="presOf" srcId="{6F9ADD7C-EAA6-4B8D-9911-01BF1B90D27B}" destId="{6D9B79FE-DE8A-4E76-80B1-F744CA1B6656}" srcOrd="0" destOrd="0" presId="urn:microsoft.com/office/officeart/2005/8/layout/hList1"/>
    <dgm:cxn modelId="{8AB58568-1C9E-421D-94E1-97007AB24E21}" srcId="{EF7DF9E6-E255-4017-9C00-71052DF994A7}" destId="{6F9ADD7C-EAA6-4B8D-9911-01BF1B90D27B}" srcOrd="3" destOrd="0" parTransId="{16AC7D21-7EE4-47A8-A405-9B0925C9187B}" sibTransId="{BDBEF16A-3A7A-4F53-9B37-DFAB3E3888E7}"/>
    <dgm:cxn modelId="{A4144085-3A36-477C-AD19-8FD422137E81}" type="presOf" srcId="{6C5F0F9F-C499-468D-B559-CD75338E3968}" destId="{B9867A40-1547-4F36-8BBF-C706C3B3161B}" srcOrd="0" destOrd="1" presId="urn:microsoft.com/office/officeart/2005/8/layout/hList1"/>
    <dgm:cxn modelId="{7D0C780B-3AAF-479B-A047-632B73981BF5}" srcId="{19203771-22CD-4859-A90E-3031B9D02FC9}" destId="{367F0600-9475-4CA3-8769-F5A9CBFF1E2A}" srcOrd="1" destOrd="0" parTransId="{65FE0474-5915-4E62-8FF8-D8AFADA7F0D0}" sibTransId="{2E518CE6-0C0B-4E36-8DB9-766D2597411A}"/>
    <dgm:cxn modelId="{5AB61A6C-3E02-4B1E-B123-63013448B0AC}" srcId="{6F9ADD7C-EAA6-4B8D-9911-01BF1B90D27B}" destId="{DC695D63-389A-41E2-8FAF-2FB62856BDC4}" srcOrd="2" destOrd="0" parTransId="{3B8B79D2-56EA-4E35-868D-0E3CAFBA1571}" sibTransId="{C67BCBD1-DB1D-4663-8866-AD517B36F0F0}"/>
    <dgm:cxn modelId="{9586946D-AA9B-446A-8B19-2622953DCD5C}" srcId="{3B1C3580-2159-4570-9774-046B04DB93F0}" destId="{182E9951-A018-48FC-8DA7-395A0B470770}" srcOrd="0" destOrd="0" parTransId="{EC6C306F-7B38-4DB9-8B56-E3DE1C7FD156}" sibTransId="{0A485890-9776-4017-BFB2-6BFE100F99DD}"/>
    <dgm:cxn modelId="{0ACF7F7B-6E97-4B0B-B4C5-7A88953C9540}" type="presOf" srcId="{A5F37C07-0303-4FB7-892C-80FCEC42B3AD}" destId="{F95E1374-4222-469A-B5A8-BD096625297F}" srcOrd="0" destOrd="1" presId="urn:microsoft.com/office/officeart/2005/8/layout/hList1"/>
    <dgm:cxn modelId="{DE91724C-67F2-4779-A52B-DAC8C1D64E65}" type="presOf" srcId="{19203771-22CD-4859-A90E-3031B9D02FC9}" destId="{B64F02F3-4423-448E-92B6-5F1CF9E6BBBE}" srcOrd="0" destOrd="0" presId="urn:microsoft.com/office/officeart/2005/8/layout/hList1"/>
    <dgm:cxn modelId="{F213B2ED-DA56-488F-956E-C3F7EE24FB0B}" srcId="{3B1C3580-2159-4570-9774-046B04DB93F0}" destId="{83D8E7B2-9231-436F-AB39-CC9CCEB4C04D}" srcOrd="2" destOrd="0" parTransId="{FFC9864E-3687-46E4-8037-CA090CBEC8CE}" sibTransId="{364FDE63-70C5-43FB-AE81-9B4636254599}"/>
    <dgm:cxn modelId="{67B4159E-1D40-48C3-A37C-FA90CED24D06}" type="presOf" srcId="{7F700307-0C33-4684-BAE2-7D24A9FBE7F1}" destId="{9A273628-93AD-4738-867A-A071F94E6086}" srcOrd="0" destOrd="0" presId="urn:microsoft.com/office/officeart/2005/8/layout/hList1"/>
    <dgm:cxn modelId="{8EFF513D-D52A-4733-908D-BE7180B9504A}" type="presOf" srcId="{83D8E7B2-9231-436F-AB39-CC9CCEB4C04D}" destId="{B9867A40-1547-4F36-8BBF-C706C3B3161B}" srcOrd="0" destOrd="2" presId="urn:microsoft.com/office/officeart/2005/8/layout/hList1"/>
    <dgm:cxn modelId="{1D3446F2-6625-4564-9604-85919412DA88}" type="presOf" srcId="{CCD56470-B714-47F4-AB4E-0690468B69F5}" destId="{C8B83361-31C1-47F3-9BD5-AFB0B0F6C2FE}" srcOrd="0" destOrd="0" presId="urn:microsoft.com/office/officeart/2005/8/layout/hList1"/>
    <dgm:cxn modelId="{687F6C45-C942-4363-8FE6-1EF0CEDC00A5}" srcId="{EF7DF9E6-E255-4017-9C00-71052DF994A7}" destId="{19203771-22CD-4859-A90E-3031B9D02FC9}" srcOrd="0" destOrd="0" parTransId="{CD6042B3-CBDA-4407-AF21-A1B312CFF370}" sibTransId="{3393ADC8-6441-4407-B3A9-4FD274DD65AC}"/>
    <dgm:cxn modelId="{99A6EA4B-EAE0-4404-A7F4-B73546208DB8}" type="presOf" srcId="{367F0600-9475-4CA3-8769-F5A9CBFF1E2A}" destId="{46EE5AAC-6A85-4717-A587-1BA63CDB3A11}" srcOrd="0" destOrd="1" presId="urn:microsoft.com/office/officeart/2005/8/layout/hList1"/>
    <dgm:cxn modelId="{4F114845-3986-4843-ADF6-CCA6F0F9A34E}" srcId="{EF7DF9E6-E255-4017-9C00-71052DF994A7}" destId="{3B1C3580-2159-4570-9774-046B04DB93F0}" srcOrd="1" destOrd="0" parTransId="{6215A167-70F8-4198-B981-490FD7AFA1C3}" sibTransId="{0F7D376E-AB7E-49FC-9217-CA9E4F6D9ABF}"/>
    <dgm:cxn modelId="{DC4C97AE-5E04-4D3D-8E53-43E10F2AA827}" type="presOf" srcId="{0263614A-9107-4CCF-9DA5-29F2E8ADD6DA}" destId="{F95E1374-4222-469A-B5A8-BD096625297F}" srcOrd="0" destOrd="0" presId="urn:microsoft.com/office/officeart/2005/8/layout/hList1"/>
    <dgm:cxn modelId="{D9B50D4E-C39D-4B18-AF08-36BB020D8C83}" srcId="{6F9ADD7C-EAA6-4B8D-9911-01BF1B90D27B}" destId="{7F700307-0C33-4684-BAE2-7D24A9FBE7F1}" srcOrd="0" destOrd="0" parTransId="{13B79D56-F874-4C48-B4B5-D92EA53339B8}" sibTransId="{1C3321B2-41B1-4876-82AF-FA9A4DAFDE89}"/>
    <dgm:cxn modelId="{3B400BED-7CD9-4185-8AB7-25C92AD647A4}" type="presOf" srcId="{57D5BDA3-3609-40BF-98ED-29261BF81C96}" destId="{F95E1374-4222-469A-B5A8-BD096625297F}" srcOrd="0" destOrd="2" presId="urn:microsoft.com/office/officeart/2005/8/layout/hList1"/>
    <dgm:cxn modelId="{14C3DF5E-75FD-47CB-965D-FE2896CE9F2B}" srcId="{CCD56470-B714-47F4-AB4E-0690468B69F5}" destId="{A5F37C07-0303-4FB7-892C-80FCEC42B3AD}" srcOrd="1" destOrd="0" parTransId="{718B8D7D-59B8-4DA0-9539-7291B5F85F17}" sibTransId="{E71002DE-29AE-4E7B-9354-1CE168B6D2BE}"/>
    <dgm:cxn modelId="{3828BE61-A125-439F-9E1B-3B4E868DA3FE}" type="presParOf" srcId="{D0E8FD55-CE54-48D0-B2FE-EFB150A11C04}" destId="{84C14100-32E5-42D9-B91A-C1D7955B64DA}" srcOrd="0" destOrd="0" presId="urn:microsoft.com/office/officeart/2005/8/layout/hList1"/>
    <dgm:cxn modelId="{FA453A18-3B17-49F5-AAFC-59EF77F471EF}" type="presParOf" srcId="{84C14100-32E5-42D9-B91A-C1D7955B64DA}" destId="{B64F02F3-4423-448E-92B6-5F1CF9E6BBBE}" srcOrd="0" destOrd="0" presId="urn:microsoft.com/office/officeart/2005/8/layout/hList1"/>
    <dgm:cxn modelId="{89DBEFA4-D0AB-4D9E-9504-9D08577CEEAD}" type="presParOf" srcId="{84C14100-32E5-42D9-B91A-C1D7955B64DA}" destId="{46EE5AAC-6A85-4717-A587-1BA63CDB3A11}" srcOrd="1" destOrd="0" presId="urn:microsoft.com/office/officeart/2005/8/layout/hList1"/>
    <dgm:cxn modelId="{77699C70-E8BE-4A28-9AC0-24530D710C51}" type="presParOf" srcId="{D0E8FD55-CE54-48D0-B2FE-EFB150A11C04}" destId="{DA83BC61-3D97-4D1B-9ABE-23AD8A8BBFA2}" srcOrd="1" destOrd="0" presId="urn:microsoft.com/office/officeart/2005/8/layout/hList1"/>
    <dgm:cxn modelId="{4B7207E6-8940-44C1-90DC-C5DA43971D57}" type="presParOf" srcId="{D0E8FD55-CE54-48D0-B2FE-EFB150A11C04}" destId="{58934200-E9C7-411F-97BA-194F4D4853D8}" srcOrd="2" destOrd="0" presId="urn:microsoft.com/office/officeart/2005/8/layout/hList1"/>
    <dgm:cxn modelId="{DA906D2C-9CAA-41BD-8294-5B4DCA6E3CFD}" type="presParOf" srcId="{58934200-E9C7-411F-97BA-194F4D4853D8}" destId="{B8C3AA28-1F83-4C35-9F39-4224B6AE973B}" srcOrd="0" destOrd="0" presId="urn:microsoft.com/office/officeart/2005/8/layout/hList1"/>
    <dgm:cxn modelId="{ED2BE621-6EEE-40E7-95F1-499E02B25CE9}" type="presParOf" srcId="{58934200-E9C7-411F-97BA-194F4D4853D8}" destId="{B9867A40-1547-4F36-8BBF-C706C3B3161B}" srcOrd="1" destOrd="0" presId="urn:microsoft.com/office/officeart/2005/8/layout/hList1"/>
    <dgm:cxn modelId="{355C1759-D865-4D7F-A3A8-F7A37228C166}" type="presParOf" srcId="{D0E8FD55-CE54-48D0-B2FE-EFB150A11C04}" destId="{DF56AE8D-7872-45A2-94B7-6B3406F37069}" srcOrd="3" destOrd="0" presId="urn:microsoft.com/office/officeart/2005/8/layout/hList1"/>
    <dgm:cxn modelId="{98C252DF-BA2C-417D-982B-42E7F8CDC9C2}" type="presParOf" srcId="{D0E8FD55-CE54-48D0-B2FE-EFB150A11C04}" destId="{BEED873E-E630-4E1F-B705-82C57C3E182B}" srcOrd="4" destOrd="0" presId="urn:microsoft.com/office/officeart/2005/8/layout/hList1"/>
    <dgm:cxn modelId="{406884E8-CA4D-49E8-8654-ED8ED7099D85}" type="presParOf" srcId="{BEED873E-E630-4E1F-B705-82C57C3E182B}" destId="{C8B83361-31C1-47F3-9BD5-AFB0B0F6C2FE}" srcOrd="0" destOrd="0" presId="urn:microsoft.com/office/officeart/2005/8/layout/hList1"/>
    <dgm:cxn modelId="{92228007-A39B-4AFC-9AB3-B44258867822}" type="presParOf" srcId="{BEED873E-E630-4E1F-B705-82C57C3E182B}" destId="{F95E1374-4222-469A-B5A8-BD096625297F}" srcOrd="1" destOrd="0" presId="urn:microsoft.com/office/officeart/2005/8/layout/hList1"/>
    <dgm:cxn modelId="{75DD4A4B-C5C1-494C-BDD2-BD69E0733D09}" type="presParOf" srcId="{D0E8FD55-CE54-48D0-B2FE-EFB150A11C04}" destId="{C9FD61E1-5EBE-454A-995C-3879B8340EA7}" srcOrd="5" destOrd="0" presId="urn:microsoft.com/office/officeart/2005/8/layout/hList1"/>
    <dgm:cxn modelId="{AC107985-C5FF-4D2B-89FC-178022286AF8}" type="presParOf" srcId="{D0E8FD55-CE54-48D0-B2FE-EFB150A11C04}" destId="{3C2EBC4C-B673-4F1D-BC2E-030AB3CE44F7}" srcOrd="6" destOrd="0" presId="urn:microsoft.com/office/officeart/2005/8/layout/hList1"/>
    <dgm:cxn modelId="{37CBF740-57A9-40D1-9BF7-9F3AB06052AC}" type="presParOf" srcId="{3C2EBC4C-B673-4F1D-BC2E-030AB3CE44F7}" destId="{6D9B79FE-DE8A-4E76-80B1-F744CA1B6656}" srcOrd="0" destOrd="0" presId="urn:microsoft.com/office/officeart/2005/8/layout/hList1"/>
    <dgm:cxn modelId="{254BE347-01E7-46A7-8501-B72321E85CCC}" type="presParOf" srcId="{3C2EBC4C-B673-4F1D-BC2E-030AB3CE44F7}" destId="{9A273628-93AD-4738-867A-A071F94E608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17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273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07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67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837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58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73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921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690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73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50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34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36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5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681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7100915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02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老人与海</a:t>
            </a: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0313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631" y="1613175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8877" y="1167009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242116" y="108262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D001656-4501-4985-856A-3D68DE64B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300" y="18256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表格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2B94FB2-6886-4AED-8324-4A5069A4F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90527"/>
              </p:ext>
            </p:extLst>
          </p:nvPr>
        </p:nvGraphicFramePr>
        <p:xfrm>
          <a:off x="1640910" y="2060975"/>
          <a:ext cx="7471094" cy="35456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3554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5449770"/>
                    </a:ext>
                  </a:extLst>
                </a:gridCol>
                <a:gridCol w="373554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187857654"/>
                    </a:ext>
                  </a:extLst>
                </a:gridCol>
              </a:tblGrid>
              <a:tr h="103383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时间节点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心理状态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158387407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第一条鲨鱼来时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826102117"/>
                  </a:ext>
                </a:extLst>
              </a:tr>
              <a:tr h="398997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</a:t>
                      </a:r>
                      <a:r>
                        <a:rPr lang="zh-CN" altLang="en-US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次击退</a:t>
                      </a: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鲨鱼后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61327630"/>
                  </a:ext>
                </a:extLst>
              </a:tr>
              <a:tr h="431971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第二次</a:t>
                      </a:r>
                      <a:r>
                        <a:rPr lang="zh-CN" altLang="en-US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击退</a:t>
                      </a: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鲨鱼后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09736170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击退铲鼻鲨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68674010"/>
                  </a:ext>
                </a:extLst>
              </a:tr>
              <a:tr h="490748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击退加拉诺鲨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29684791"/>
                  </a:ext>
                </a:extLst>
              </a:tr>
              <a:tr h="326350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</a:t>
                      </a:r>
                      <a:r>
                        <a:rPr lang="zh-CN" altLang="en-US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群</a:t>
                      </a: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来时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508401783"/>
                  </a:ext>
                </a:extLst>
              </a:tr>
              <a:tr h="395088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击退鲨鱼</a:t>
                      </a:r>
                      <a:r>
                        <a:rPr lang="zh-CN" altLang="en-US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群后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850926053"/>
                  </a:ext>
                </a:extLst>
              </a:tr>
              <a:tr h="108783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回家时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621" marR="46621" marT="0" marB="0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792722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411454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312753" y="2759998"/>
            <a:ext cx="1440493" cy="1384995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勇敢</a:t>
            </a:r>
            <a:endParaRPr lang="en-US" altLang="zh-CN" sz="28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不屈服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7A4EA6-A130-4E2C-978E-E07E6AC41815}"/>
              </a:ext>
            </a:extLst>
          </p:cNvPr>
          <p:cNvSpPr txBox="1"/>
          <p:nvPr/>
        </p:nvSpPr>
        <p:spPr>
          <a:xfrm>
            <a:off x="651353" y="2445911"/>
            <a:ext cx="69394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内心独白：</a:t>
            </a:r>
            <a:endParaRPr lang="en-US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人可以被毁灭，但不能被打败</a:t>
            </a:r>
            <a:r>
              <a:rPr lang="zh-CN" altLang="en-US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我没法阻止它攻击我，也许能制服它</a:t>
            </a: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跟它们斗，我要跟它们一直斗到死。</a:t>
            </a:r>
          </a:p>
          <a:p>
            <a:pPr algn="just">
              <a:spcAft>
                <a:spcPct val="0"/>
              </a:spcAft>
            </a:pPr>
            <a:endParaRPr lang="zh-CN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033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8377465" y="2736502"/>
            <a:ext cx="1440493" cy="1815882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疲惫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有摇摆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想放弃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C2EC32-DBA7-4EBA-B3B7-F9B81FB3B3EF}"/>
              </a:ext>
            </a:extLst>
          </p:cNvPr>
          <p:cNvSpPr txBox="1"/>
          <p:nvPr/>
        </p:nvSpPr>
        <p:spPr>
          <a:xfrm>
            <a:off x="989556" y="2494949"/>
            <a:ext cx="62254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内心独白：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真希望是一场梦，希望根本没有钓上这条鱼，而是独个儿躺在床上铺的旧报纸上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它们算是把我打垮了，老家伙，你从骨子里累了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但愿不用搏斗，他想，真希望不用再搏斗了。这次他心里明白，搏斗也是徒劳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</a:p>
          <a:p>
            <a:pPr algn="just">
              <a:spcAft>
                <a:spcPct val="0"/>
              </a:spcAft>
            </a:pPr>
            <a:endParaRPr lang="zh-CN" altLang="zh-CN" sz="20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27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766138" y="2736502"/>
            <a:ext cx="1751196" cy="1384995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用偶像激励自我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3C5811-69D3-4DB1-8F18-088541007BD9}"/>
              </a:ext>
            </a:extLst>
          </p:cNvPr>
          <p:cNvSpPr txBox="1"/>
          <p:nvPr/>
        </p:nvSpPr>
        <p:spPr>
          <a:xfrm>
            <a:off x="1305117" y="2736502"/>
            <a:ext cx="51732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内心独白：</a:t>
            </a:r>
            <a:endParaRPr lang="en-US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不知道了不起的迪马吉奥会不会欣赏我一举击中鲨鱼的脑袋。</a:t>
            </a:r>
            <a:endParaRPr lang="zh-CN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823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878872" y="3074705"/>
            <a:ext cx="1751196" cy="1384995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追求卓越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非同寻常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E09875-01A9-4951-AF55-9546F3989C72}"/>
              </a:ext>
            </a:extLst>
          </p:cNvPr>
          <p:cNvSpPr txBox="1"/>
          <p:nvPr/>
        </p:nvSpPr>
        <p:spPr>
          <a:xfrm>
            <a:off x="1457194" y="2762304"/>
            <a:ext cx="57118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原文：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男孩：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我想办法让船主到远处打鱼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老人：</a:t>
            </a:r>
            <a:r>
              <a:rPr lang="zh-CN" altLang="zh-CN" sz="2400">
                <a:ea typeface="楷体" panose="02010609060101010101" pitchFamily="49" charset="-122"/>
                <a:cs typeface="Times New Roman" panose="02020603050405020304" pitchFamily="18" charset="0"/>
              </a:rPr>
              <a:t>他可不愿意在太远的地方捕鱼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男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孩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别忘了，这可是九月份。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老人：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正是大鱼上钩的时候，五月份人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人都能当个好渔夫。</a:t>
            </a:r>
          </a:p>
        </p:txBody>
      </p:sp>
    </p:spTree>
    <p:extLst>
      <p:ext uri="{BB962C8B-B14F-4D97-AF65-F5344CB8AC3E}">
        <p14:creationId xmlns:p14="http://schemas.microsoft.com/office/powerpoint/2010/main" val="27031809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52393" y="2441816"/>
            <a:ext cx="51356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内心独白</a:t>
            </a:r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sz="28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船还是好好的，它还算是完好无损。</a:t>
            </a: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377831" y="2761554"/>
            <a:ext cx="1751196" cy="954107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乐观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9744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AC7C96-9D5E-42C9-817C-293E14B7B518}"/>
              </a:ext>
            </a:extLst>
          </p:cNvPr>
          <p:cNvCxnSpPr/>
          <p:nvPr/>
        </p:nvCxnSpPr>
        <p:spPr>
          <a:xfrm flipV="1">
            <a:off x="2845779" y="1945035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242BFA-C331-4010-9608-AADCB04BF94C}"/>
              </a:ext>
            </a:extLst>
          </p:cNvPr>
          <p:cNvGrpSpPr/>
          <p:nvPr/>
        </p:nvGrpSpPr>
        <p:grpSpPr>
          <a:xfrm>
            <a:off x="2283068" y="1686438"/>
            <a:ext cx="445481" cy="469613"/>
            <a:chOff x="2121873" y="1511588"/>
            <a:chExt cx="445481" cy="46961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6C9003-66D6-462F-BD50-4FA255CFB0F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0BCF1-AA8C-43E3-9ECF-6B6B9DD8BCBB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2F3807-D00E-4C8D-826F-73B9B44C6C60}"/>
              </a:ext>
            </a:extLst>
          </p:cNvPr>
          <p:cNvSpPr txBox="1"/>
          <p:nvPr/>
        </p:nvSpPr>
        <p:spPr>
          <a:xfrm>
            <a:off x="353339" y="2196554"/>
            <a:ext cx="66638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原文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这些飞翔的鸟儿，落到海面上觅食，发出细微的哀鸣，在大海的映衬下显得如此脆弱。</a:t>
            </a:r>
            <a:endParaRPr lang="en-US" altLang="zh-CN" sz="24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它们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（海豚）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真好，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老人说，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嬉戏、打闹，相亲相爱。它们跟飞鱼一样，是我们的兄弟。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你要是乐意的话，就待在我家吧，小鸟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4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en-US" sz="2400" b="0" i="0">
                <a:solidFill>
                  <a:srgbClr val="30303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可老人一贯把大海想象成女人，她向人们施与或拒绝施与莫大的恩惠，如果她做出什么狂暴或者邪恶的事情，那也是出于无奈。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191C46-6D2D-43B3-A12E-48012DD378CD}"/>
              </a:ext>
            </a:extLst>
          </p:cNvPr>
          <p:cNvSpPr txBox="1"/>
          <p:nvPr/>
        </p:nvSpPr>
        <p:spPr>
          <a:xfrm>
            <a:off x="2845780" y="130086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C3E43BF-D2A2-45AC-907C-4C1289B51287}"/>
              </a:ext>
            </a:extLst>
          </p:cNvPr>
          <p:cNvSpPr txBox="1"/>
          <p:nvPr/>
        </p:nvSpPr>
        <p:spPr>
          <a:xfrm>
            <a:off x="7701060" y="2951832"/>
            <a:ext cx="1402914" cy="2246769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善良仁慈博大，内心柔情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779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“硬汉”形象拓展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D2860D-BFE9-4489-A8C5-BEDD50907CCC}"/>
              </a:ext>
            </a:extLst>
          </p:cNvPr>
          <p:cNvSpPr txBox="1"/>
          <p:nvPr/>
        </p:nvSpPr>
        <p:spPr>
          <a:xfrm>
            <a:off x="1894561" y="2736502"/>
            <a:ext cx="797594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：海明威《</a:t>
            </a:r>
            <a:r>
              <a:rPr lang="en-US" altLang="zh-CN" sz="2800" b="1" err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老人与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海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》中的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圣地亚哥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，是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硬汉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形象的代表，是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硬汉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精神的化身。请为“硬汉精神”写一个词条。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r>
              <a:rPr lang="zh-CN" altLang="en-US" sz="2800" kern="10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提示：</a:t>
            </a:r>
            <a:r>
              <a:rPr lang="zh-CN" altLang="zh-CN" sz="2800" kern="10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社会中下层人物，个体生命的力量</a:t>
            </a:r>
            <a:r>
              <a:rPr lang="zh-CN" altLang="en-US" sz="2800" kern="10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 kern="10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高傲的尊严</a:t>
            </a:r>
            <a:r>
              <a:rPr lang="zh-CN" altLang="en-US" sz="2800" kern="10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 kern="100">
                <a:solidFill>
                  <a:srgbClr val="333333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重压下的优雅风度</a:t>
            </a:r>
            <a:r>
              <a:rPr lang="en-US" altLang="zh-CN" sz="2800" kern="10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……</a:t>
            </a:r>
            <a:endParaRPr lang="zh-CN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912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FF5E8D-452B-4020-81B8-28A7713A9D77}"/>
              </a:ext>
            </a:extLst>
          </p:cNvPr>
          <p:cNvCxnSpPr/>
          <p:nvPr/>
        </p:nvCxnSpPr>
        <p:spPr>
          <a:xfrm flipV="1">
            <a:off x="2144322" y="2023681"/>
            <a:ext cx="4836163" cy="3521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96AAD5-1068-4F1A-830A-84873355C31D}"/>
              </a:ext>
            </a:extLst>
          </p:cNvPr>
          <p:cNvGrpSpPr/>
          <p:nvPr/>
        </p:nvGrpSpPr>
        <p:grpSpPr>
          <a:xfrm>
            <a:off x="1581611" y="1776853"/>
            <a:ext cx="387713" cy="469613"/>
            <a:chOff x="2121873" y="1511588"/>
            <a:chExt cx="445481" cy="46961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67FD4F-8C74-4688-958A-19B1DB21D00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A4C30F-C2EE-4ACC-BFE6-A50A1F1AFFDD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162E83-A45C-4F46-9252-79A6358852D9}"/>
              </a:ext>
            </a:extLst>
          </p:cNvPr>
          <p:cNvSpPr txBox="1"/>
          <p:nvPr/>
        </p:nvSpPr>
        <p:spPr>
          <a:xfrm>
            <a:off x="2144323" y="1391284"/>
            <a:ext cx="483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“硬汉”形象拓展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43A614-97AE-4A47-98C5-38EE5FF2ECA2}"/>
              </a:ext>
            </a:extLst>
          </p:cNvPr>
          <p:cNvSpPr txBox="1"/>
          <p:nvPr/>
        </p:nvSpPr>
        <p:spPr>
          <a:xfrm>
            <a:off x="1406047" y="2636293"/>
            <a:ext cx="765027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en-US" sz="28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拓展思考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一：查阅海明威的人生经历或阅读他的传记，思考海明威是不是“硬汉”？</a:t>
            </a:r>
            <a:endParaRPr lang="en-US" altLang="zh-CN" sz="2800" b="1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2800" b="1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r>
              <a:rPr lang="zh-CN" altLang="zh-CN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拓展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思考</a:t>
            </a:r>
            <a:r>
              <a:rPr lang="zh-CN" altLang="zh-CN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二：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自选</a:t>
            </a:r>
            <a:r>
              <a:rPr lang="zh-CN" altLang="zh-CN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阅读《太阳照常升起》、《永别了武器》</a:t>
            </a:r>
            <a:r>
              <a:rPr lang="zh-CN" altLang="en-US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《丧钟为谁而鸣》</a:t>
            </a:r>
            <a:r>
              <a:rPr lang="zh-CN" altLang="en-US" sz="2800" b="1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，比较圣地亚哥与其他的硬汉形象。</a:t>
            </a:r>
            <a:endParaRPr lang="zh-CN" altLang="zh-CN" sz="40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1076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90" y="1415700"/>
            <a:ext cx="3397874" cy="4452017"/>
          </a:xfrm>
          <a:prstGeom prst="rect">
            <a:avLst/>
          </a:prstGeom>
        </p:spPr>
      </p:pic>
      <p:sp>
        <p:nvSpPr>
          <p:cNvPr id="7" name="内容占位符 2"/>
          <p:cNvSpPr txBox="1"/>
          <p:nvPr/>
        </p:nvSpPr>
        <p:spPr>
          <a:xfrm>
            <a:off x="3979922" y="1415701"/>
            <a:ext cx="7520835" cy="4452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我试图描写一个真正的老人，一个真正的孩子，一片真正的大海</a:t>
            </a:r>
            <a:r>
              <a:rPr lang="zh-CN" altLang="en-US" sz="4400">
                <a:solidFill>
                  <a:prstClr val="black"/>
                </a:solidFill>
                <a:cs typeface="Times New Roman" panose="02020603050405020304" pitchFamily="18" charset="0"/>
              </a:rPr>
              <a:t>，</a:t>
            </a:r>
            <a:r>
              <a:rPr lang="zh-CN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一条真正的鱼和许多真正的鲨鱼。</a:t>
            </a:r>
            <a:endParaRPr lang="en-US" altLang="zh-CN" sz="44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然而</a:t>
            </a:r>
            <a:r>
              <a:rPr lang="zh-CN" altLang="en-US" sz="4400">
                <a:solidFill>
                  <a:prstClr val="black"/>
                </a:solidFill>
                <a:cs typeface="Times New Roman" panose="02020603050405020304" pitchFamily="18" charset="0"/>
              </a:rPr>
              <a:t>，</a:t>
            </a:r>
            <a:r>
              <a:rPr lang="zh-CN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如果我能够写得足够逼真的话</a:t>
            </a:r>
            <a:r>
              <a:rPr lang="zh-CN" altLang="en-US" sz="4400">
                <a:solidFill>
                  <a:prstClr val="black"/>
                </a:solidFill>
                <a:cs typeface="Times New Roman" panose="02020603050405020304" pitchFamily="18" charset="0"/>
              </a:rPr>
              <a:t>，</a:t>
            </a:r>
            <a:r>
              <a:rPr lang="zh-CN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他们也能代表许多其他事物。</a:t>
            </a:r>
            <a:endParaRPr lang="en-US" altLang="zh-CN" sz="44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prstClr val="black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en-US" sz="4400">
                <a:solidFill>
                  <a:prstClr val="black"/>
                </a:solidFill>
                <a:cs typeface="Times New Roman" panose="02020603050405020304" pitchFamily="18" charset="0"/>
              </a:rPr>
              <a:t>海明威</a:t>
            </a:r>
            <a:endParaRPr lang="zh-CN" altLang="en-US" sz="4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311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146403" y="1972820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583692" y="1714223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46404" y="132865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小说整体情节概括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B07B40-45CC-4E2E-AC44-D9B008076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359232"/>
              </p:ext>
            </p:extLst>
          </p:nvPr>
        </p:nvGraphicFramePr>
        <p:xfrm>
          <a:off x="1320145" y="2321855"/>
          <a:ext cx="7848906" cy="4019740"/>
        </p:xfrm>
        <a:graphic>
          <a:graphicData uri="http://schemas.openxmlformats.org/drawingml/2006/table">
            <a:tbl>
              <a:tblPr firstRow="1" firstCol="1" bandRow="1"/>
              <a:tblGrid>
                <a:gridCol w="111590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652622823"/>
                    </a:ext>
                  </a:extLst>
                </a:gridCol>
                <a:gridCol w="761804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601347900"/>
                    </a:ext>
                  </a:extLst>
                </a:gridCol>
                <a:gridCol w="31368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517408188"/>
                    </a:ext>
                  </a:extLst>
                </a:gridCol>
                <a:gridCol w="283435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854545141"/>
                    </a:ext>
                  </a:extLst>
                </a:gridCol>
              </a:tblGrid>
              <a:tr h="319135">
                <a:tc gridSpan="2"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alt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alt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alt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49385550"/>
                  </a:ext>
                </a:extLst>
              </a:tr>
              <a:tr h="319135">
                <a:tc rowSpan="2"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85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清晨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老人出海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老人无法拉动绳索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62494735"/>
                  </a:ext>
                </a:extLst>
              </a:tr>
              <a:tr h="319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中午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大马林鱼一直拖着小船游动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94272093"/>
                  </a:ext>
                </a:extLst>
              </a:tr>
              <a:tr h="319135">
                <a:tc rowSpan="4"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endParaRPr lang="en-US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86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清晨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大马林鱼一点不疲乏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老人决定</a:t>
                      </a:r>
                      <a:r>
                        <a:rPr lang="zh-CN" alt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鱼对峙到底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513427130"/>
                  </a:ext>
                </a:extLst>
              </a:tr>
              <a:tr h="319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上午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大鱼把老人拖到船头跳出水面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老人痛恨手抽筋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03865411"/>
                  </a:ext>
                </a:extLst>
              </a:tr>
              <a:tr h="319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下午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大马林鱼继续游动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老人感到疲乏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32751434"/>
                  </a:ext>
                </a:extLst>
              </a:tr>
              <a:tr h="319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夜里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大马林鱼继续游动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老人睡了一觉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666325026"/>
                  </a:ext>
                </a:extLst>
              </a:tr>
              <a:tr h="319135">
                <a:tc rowSpan="2"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87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上午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大马林鱼开始绕圈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老人杀死了大马林鱼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124177330"/>
                  </a:ext>
                </a:extLst>
              </a:tr>
              <a:tr h="319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下午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一波鲨鱼来袭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老人与鲨鱼搏斗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72270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62368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1489553" y="1424792"/>
            <a:ext cx="95485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任务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一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：通过阅读整本书，你发现大海、老人、孩子、大马林鱼和鲨鱼分别代表着什么？</a:t>
            </a:r>
          </a:p>
          <a:p>
            <a:endParaRPr lang="zh-CN" altLang="en-US" sz="4000" b="1">
              <a:solidFill>
                <a:prstClr val="black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8184" y="3534699"/>
            <a:ext cx="2002616" cy="1788630"/>
            <a:chOff x="3083248" y="1479934"/>
            <a:chExt cx="1391468" cy="1391468"/>
          </a:xfrm>
        </p:grpSpPr>
        <p:sp>
          <p:nvSpPr>
            <p:cNvPr id="9" name="椭圆 8"/>
            <p:cNvSpPr/>
            <p:nvPr/>
          </p:nvSpPr>
          <p:spPr>
            <a:xfrm>
              <a:off x="3083248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椭圆 4"/>
            <p:cNvSpPr txBox="1"/>
            <p:nvPr/>
          </p:nvSpPr>
          <p:spPr>
            <a:xfrm>
              <a:off x="3287024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老人：象征外部遭受困厄，精神高贵的主体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018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1301663" y="1887537"/>
            <a:ext cx="9720123" cy="364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原文：</a:t>
            </a:r>
            <a:r>
              <a:rPr lang="zh-CN" altLang="zh-CN">
                <a:solidFill>
                  <a:prstClr val="black"/>
                </a:solidFill>
                <a:cs typeface="Times New Roman" panose="02020603050405020304" pitchFamily="18" charset="0"/>
              </a:rPr>
              <a:t>可老人一贯把大</a:t>
            </a:r>
            <a:r>
              <a:rPr lang="zh-CN" altLang="en-US">
                <a:solidFill>
                  <a:prstClr val="black"/>
                </a:solidFill>
                <a:cs typeface="Times New Roman" panose="02020603050405020304" pitchFamily="18" charset="0"/>
              </a:rPr>
              <a:t>海</a:t>
            </a:r>
            <a:r>
              <a:rPr lang="zh-CN" altLang="zh-CN">
                <a:solidFill>
                  <a:prstClr val="black"/>
                </a:solidFill>
                <a:cs typeface="Times New Roman" panose="02020603050405020304" pitchFamily="18" charset="0"/>
              </a:rPr>
              <a:t>想象成女人，她向人们施与或拒绝施与莫大的恩惠，如果她做出什么狂暴或者邪恶的事情，那也是出于无奈。</a:t>
            </a:r>
            <a:endParaRPr lang="zh-CN" altLang="en-US" sz="40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5528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25803" y="2866385"/>
            <a:ext cx="2503172" cy="2219182"/>
            <a:chOff x="6040882" y="1479934"/>
            <a:chExt cx="1391468" cy="1391468"/>
          </a:xfrm>
        </p:grpSpPr>
        <p:sp>
          <p:nvSpPr>
            <p:cNvPr id="8" name="椭圆 7"/>
            <p:cNvSpPr/>
            <p:nvPr/>
          </p:nvSpPr>
          <p:spPr>
            <a:xfrm>
              <a:off x="6040882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椭圆 4"/>
            <p:cNvSpPr txBox="1"/>
            <p:nvPr/>
          </p:nvSpPr>
          <p:spPr>
            <a:xfrm>
              <a:off x="6244658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大海：生命力、可能性，风险机会并存、证明自我的场所。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00978" y="3049693"/>
            <a:ext cx="2002616" cy="1788630"/>
            <a:chOff x="3083248" y="1479934"/>
            <a:chExt cx="1391468" cy="1391468"/>
          </a:xfrm>
        </p:grpSpPr>
        <p:sp>
          <p:nvSpPr>
            <p:cNvPr id="11" name="椭圆 10"/>
            <p:cNvSpPr/>
            <p:nvPr/>
          </p:nvSpPr>
          <p:spPr>
            <a:xfrm>
              <a:off x="3083248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2" name="椭圆 4"/>
            <p:cNvSpPr txBox="1"/>
            <p:nvPr/>
          </p:nvSpPr>
          <p:spPr>
            <a:xfrm>
              <a:off x="3287024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老人：象征外部遭受困厄，精神高贵的主体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1400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1453019" y="1825625"/>
            <a:ext cx="10254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Font typeface="Arial" panose="020B0604020202020204" pitchFamily="34" charset="0"/>
              <a:buNone/>
            </a:pPr>
            <a:r>
              <a:rPr lang="zh-CN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原文：</a:t>
            </a:r>
            <a:endParaRPr lang="en-US" altLang="zh-CN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685800" indent="-457200" algn="just">
              <a:buFont typeface="Wingdings" panose="05000000000000000000" pitchFamily="2" charset="2"/>
              <a:buChar char="Ø"/>
            </a:pPr>
            <a:r>
              <a:rPr lang="en-US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它那惊人的长度和宽度，它的力量和美</a:t>
            </a:r>
            <a:r>
              <a:rPr lang="zh-CN" altLang="en-US" kern="100">
                <a:solidFill>
                  <a:prstClr val="black"/>
                </a:solidFill>
                <a:cs typeface="Times New Roman" panose="02020603050405020304" pitchFamily="18" charset="0"/>
              </a:rPr>
              <a:t>，</a:t>
            </a:r>
            <a:r>
              <a:rPr lang="zh-CN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全都展露无遗</a:t>
            </a:r>
            <a:r>
              <a:rPr lang="en-US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……</a:t>
            </a:r>
          </a:p>
          <a:p>
            <a:pPr marL="685800" indent="-457200" algn="just">
              <a:buFont typeface="Wingdings" panose="05000000000000000000" pitchFamily="2" charset="2"/>
              <a:buChar char="Ø"/>
            </a:pPr>
            <a:r>
              <a:rPr lang="en-US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prstClr val="black"/>
                </a:solidFill>
                <a:cs typeface="Times New Roman" panose="02020603050405020304" pitchFamily="18" charset="0"/>
              </a:rPr>
              <a:t>可我杀死了这条鱼，它是我的兄弟</a:t>
            </a:r>
            <a:r>
              <a:rPr lang="en-US" altLang="zh-CN">
                <a:solidFill>
                  <a:prstClr val="black"/>
                </a:solidFill>
                <a:cs typeface="Times New Roman" panose="02020603050405020304" pitchFamily="18" charset="0"/>
              </a:rPr>
              <a:t>……</a:t>
            </a:r>
            <a:endParaRPr lang="en-US" altLang="zh-CN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685800" indent="-457200" algn="just">
              <a:buFont typeface="Wingdings" panose="05000000000000000000" pitchFamily="2" charset="2"/>
              <a:buChar char="Ø"/>
            </a:pPr>
            <a:r>
              <a:rPr lang="en-US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可是他们配吃吗？不配，当然不配。它的举止风度何等高贵，它的尊严何等伟大，谁也不配吃它。</a:t>
            </a:r>
          </a:p>
        </p:txBody>
      </p:sp>
    </p:spTree>
    <p:extLst>
      <p:ext uri="{BB962C8B-B14F-4D97-AF65-F5344CB8AC3E}">
        <p14:creationId xmlns:p14="http://schemas.microsoft.com/office/powerpoint/2010/main" val="416054691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6787" y="3314964"/>
            <a:ext cx="1989605" cy="1667340"/>
            <a:chOff x="3083248" y="1479934"/>
            <a:chExt cx="1391468" cy="1391468"/>
          </a:xfrm>
        </p:grpSpPr>
        <p:sp>
          <p:nvSpPr>
            <p:cNvPr id="5" name="椭圆 4"/>
            <p:cNvSpPr/>
            <p:nvPr/>
          </p:nvSpPr>
          <p:spPr>
            <a:xfrm>
              <a:off x="3083248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椭圆 4"/>
            <p:cNvSpPr txBox="1"/>
            <p:nvPr/>
          </p:nvSpPr>
          <p:spPr>
            <a:xfrm>
              <a:off x="3287024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老人：象征外部遭受困厄，精神高贵的主体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17147" y="3429000"/>
            <a:ext cx="2164970" cy="1686209"/>
            <a:chOff x="6040882" y="1479934"/>
            <a:chExt cx="1391468" cy="1391468"/>
          </a:xfrm>
        </p:grpSpPr>
        <p:sp>
          <p:nvSpPr>
            <p:cNvPr id="8" name="椭圆 7"/>
            <p:cNvSpPr/>
            <p:nvPr/>
          </p:nvSpPr>
          <p:spPr>
            <a:xfrm>
              <a:off x="6040882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椭圆 4"/>
            <p:cNvSpPr txBox="1"/>
            <p:nvPr/>
          </p:nvSpPr>
          <p:spPr>
            <a:xfrm>
              <a:off x="6244658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大海：生命力、可能性，风险机会并存、证明自我的场所。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6392" y="1742792"/>
            <a:ext cx="2164970" cy="1686208"/>
            <a:chOff x="4562065" y="1117"/>
            <a:chExt cx="1391468" cy="1391468"/>
          </a:xfrm>
        </p:grpSpPr>
        <p:sp>
          <p:nvSpPr>
            <p:cNvPr id="11" name="椭圆 10"/>
            <p:cNvSpPr/>
            <p:nvPr/>
          </p:nvSpPr>
          <p:spPr>
            <a:xfrm>
              <a:off x="4562065" y="1117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2" name="椭圆 4"/>
            <p:cNvSpPr txBox="1"/>
            <p:nvPr/>
          </p:nvSpPr>
          <p:spPr>
            <a:xfrm>
              <a:off x="4765841" y="204893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大马林鱼：美好的理想，高贵的精神品格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51093" y="4691667"/>
            <a:ext cx="1766053" cy="1453380"/>
            <a:chOff x="4562065" y="2958751"/>
            <a:chExt cx="1391468" cy="1391468"/>
          </a:xfrm>
        </p:grpSpPr>
        <p:sp>
          <p:nvSpPr>
            <p:cNvPr id="14" name="椭圆 13"/>
            <p:cNvSpPr/>
            <p:nvPr/>
          </p:nvSpPr>
          <p:spPr>
            <a:xfrm>
              <a:off x="4562065" y="2958751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椭圆 4"/>
            <p:cNvSpPr txBox="1"/>
            <p:nvPr/>
          </p:nvSpPr>
          <p:spPr>
            <a:xfrm>
              <a:off x="4765841" y="3162527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鲨鱼：阻碍，多且强劲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0223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914400" y="1779028"/>
            <a:ext cx="1064078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</a:pP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原文：</a:t>
            </a:r>
            <a:endParaRPr lang="en-US" altLang="zh-CN" sz="2400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男孩见老人天天空船而归，心里很难受，他总是走下岸去，帮老人拿卷起来的钓线，或是鱼钩、鱼叉，还有缠在桅杆上的船帆。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（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老人在海上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次说：要是小男孩在就好了。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）</a:t>
            </a:r>
            <a:endParaRPr lang="en-US" altLang="zh-CN" sz="2400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zh-CN" altLang="zh-CN" sz="2400" kern="100" smtClean="0">
                <a:solidFill>
                  <a:prstClr val="black"/>
                </a:solidFill>
                <a:cs typeface="Times New Roman" panose="02020603050405020304" pitchFamily="18" charset="0"/>
              </a:rPr>
              <a:t>男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孩看见老人在呼吸，又看看老人那双手，禁不住哭了起来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……</a:t>
            </a: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男孩：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我才不管呢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不过从现在起咱们俩一起捕鱼，我要学的东西还多着呢。</a:t>
            </a:r>
          </a:p>
          <a:p>
            <a:endParaRPr lang="zh-CN" altLang="en-US" sz="36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29088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05959" y="3137272"/>
            <a:ext cx="1868659" cy="1686209"/>
            <a:chOff x="3083248" y="1479934"/>
            <a:chExt cx="1391468" cy="1391468"/>
          </a:xfrm>
        </p:grpSpPr>
        <p:sp>
          <p:nvSpPr>
            <p:cNvPr id="5" name="椭圆 4"/>
            <p:cNvSpPr/>
            <p:nvPr/>
          </p:nvSpPr>
          <p:spPr>
            <a:xfrm>
              <a:off x="3083248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6" name="椭圆 4"/>
            <p:cNvSpPr txBox="1"/>
            <p:nvPr/>
          </p:nvSpPr>
          <p:spPr>
            <a:xfrm>
              <a:off x="3287024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老人：象征外部遭受困厄，精神高贵的主体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3841" y="3183259"/>
            <a:ext cx="1985517" cy="1879666"/>
            <a:chOff x="6040882" y="1479934"/>
            <a:chExt cx="1391468" cy="1391468"/>
          </a:xfrm>
        </p:grpSpPr>
        <p:sp>
          <p:nvSpPr>
            <p:cNvPr id="8" name="椭圆 7"/>
            <p:cNvSpPr/>
            <p:nvPr/>
          </p:nvSpPr>
          <p:spPr>
            <a:xfrm>
              <a:off x="6040882" y="1479934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椭圆 4"/>
            <p:cNvSpPr txBox="1"/>
            <p:nvPr/>
          </p:nvSpPr>
          <p:spPr>
            <a:xfrm>
              <a:off x="6244658" y="1683710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大海：生命力、可能性，风险机会并存、证明自我的场所。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000" y="1403799"/>
            <a:ext cx="1788986" cy="1671561"/>
            <a:chOff x="4562065" y="1117"/>
            <a:chExt cx="1391468" cy="1391468"/>
          </a:xfrm>
        </p:grpSpPr>
        <p:sp>
          <p:nvSpPr>
            <p:cNvPr id="11" name="椭圆 10"/>
            <p:cNvSpPr/>
            <p:nvPr/>
          </p:nvSpPr>
          <p:spPr>
            <a:xfrm>
              <a:off x="4562065" y="1117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2" name="椭圆 4"/>
            <p:cNvSpPr txBox="1"/>
            <p:nvPr/>
          </p:nvSpPr>
          <p:spPr>
            <a:xfrm>
              <a:off x="4765841" y="204893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大马林鱼：美好的理想，高贵的精神品格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95780" y="4689446"/>
            <a:ext cx="1655603" cy="1596121"/>
            <a:chOff x="4562065" y="2958751"/>
            <a:chExt cx="1391468" cy="1391468"/>
          </a:xfrm>
        </p:grpSpPr>
        <p:sp>
          <p:nvSpPr>
            <p:cNvPr id="14" name="椭圆 13"/>
            <p:cNvSpPr/>
            <p:nvPr/>
          </p:nvSpPr>
          <p:spPr>
            <a:xfrm>
              <a:off x="4562065" y="2958751"/>
              <a:ext cx="1391468" cy="1391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椭圆 4"/>
            <p:cNvSpPr txBox="1"/>
            <p:nvPr/>
          </p:nvSpPr>
          <p:spPr>
            <a:xfrm>
              <a:off x="4765841" y="3162527"/>
              <a:ext cx="983916" cy="983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鲨鱼：阻碍，多且强劲</a:t>
              </a:r>
            </a:p>
          </p:txBody>
        </p:sp>
      </p:grpSp>
      <p:sp>
        <p:nvSpPr>
          <p:cNvPr id="16" name="流程图: 接点 15"/>
          <p:cNvSpPr/>
          <p:nvPr/>
        </p:nvSpPr>
        <p:spPr>
          <a:xfrm>
            <a:off x="1812511" y="3341002"/>
            <a:ext cx="971096" cy="92485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小男孩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96397" y="3147546"/>
            <a:ext cx="1373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照顾、理解、信任、力量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2939245" y="3741112"/>
            <a:ext cx="143086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2939245" y="3963716"/>
            <a:ext cx="130598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035793" y="4123092"/>
            <a:ext cx="1286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精神影响和延续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6308147" y="3963716"/>
            <a:ext cx="178569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7063710" y="3219685"/>
            <a:ext cx="0" cy="14697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490684" y="3340221"/>
            <a:ext cx="1286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个体独自面对命运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701752" y="2704277"/>
            <a:ext cx="461665" cy="2837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艰难获得与迅速失去</a:t>
            </a:r>
          </a:p>
        </p:txBody>
      </p:sp>
    </p:spTree>
    <p:extLst>
      <p:ext uri="{BB962C8B-B14F-4D97-AF65-F5344CB8AC3E}">
        <p14:creationId xmlns:p14="http://schemas.microsoft.com/office/powerpoint/2010/main" val="1331653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0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1994174" y="1774597"/>
            <a:ext cx="78192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任务二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：</a:t>
            </a:r>
            <a:r>
              <a:rPr lang="en-US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《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老人与海</a:t>
            </a:r>
            <a:r>
              <a:rPr lang="en-US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》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中，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除了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意象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有象征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性外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，故事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主题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有没有象征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性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？</a:t>
            </a:r>
            <a:endParaRPr lang="zh-CN" altLang="en-US" b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07490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4"/>
          <p:cNvGraphicFramePr/>
          <p:nvPr/>
        </p:nvGraphicFramePr>
        <p:xfrm>
          <a:off x="1653436" y="1404196"/>
          <a:ext cx="8066762" cy="4434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53012" y="5653743"/>
            <a:ext cx="6093912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一个人可以被毁灭，但不能被打败 </a:t>
            </a:r>
            <a:endParaRPr lang="en-US" altLang="zh-CN" sz="2800" b="1" kern="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511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266167" y="1587630"/>
            <a:ext cx="7403926" cy="3861192"/>
          </a:xfrm>
        </p:spPr>
        <p:txBody>
          <a:bodyPr/>
          <a:lstStyle/>
          <a:p>
            <a:r>
              <a:rPr lang="zh-CN" altLang="zh-CN" b="1" kern="100">
                <a:effectLst/>
                <a:cs typeface="Times New Roman" panose="02020603050405020304" pitchFamily="18" charset="0"/>
              </a:rPr>
              <a:t>任务</a:t>
            </a:r>
            <a:r>
              <a:rPr lang="zh-CN" altLang="en-US" b="1" kern="100">
                <a:effectLst/>
                <a:cs typeface="Times New Roman" panose="02020603050405020304" pitchFamily="18" charset="0"/>
              </a:rPr>
              <a:t>三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：</a:t>
            </a:r>
            <a:r>
              <a:rPr lang="zh-CN" altLang="en-US" b="1" kern="100">
                <a:effectLst/>
                <a:cs typeface="Times New Roman" panose="02020603050405020304" pitchFamily="18" charset="0"/>
              </a:rPr>
              <a:t>选文结尾，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老人扛着桅杆往岸上爬</a:t>
            </a:r>
            <a:r>
              <a:rPr lang="zh-CN" altLang="en-US" b="1" kern="100">
                <a:cs typeface="Times New Roman" panose="02020603050405020304" pitchFamily="18" charset="0"/>
              </a:rPr>
              <a:t>。请</a:t>
            </a:r>
            <a:r>
              <a:rPr lang="zh-CN" altLang="zh-CN" b="1" kern="100">
                <a:effectLst/>
                <a:cs typeface="Times New Roman" panose="02020603050405020304" pitchFamily="18" charset="0"/>
              </a:rPr>
              <a:t>画出老人的动作轨迹图。</a:t>
            </a: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59254" y="4221271"/>
            <a:ext cx="2534434" cy="363255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2153433" y="2522680"/>
          <a:ext cx="7115826" cy="3397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576163" y="4196219"/>
            <a:ext cx="1816275" cy="681354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52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选文部分的</a:t>
            </a:r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情节梳理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52458B-9C91-46BA-AAFD-7E97413FC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893417"/>
              </p:ext>
            </p:extLst>
          </p:nvPr>
        </p:nvGraphicFramePr>
        <p:xfrm>
          <a:off x="1916482" y="2689935"/>
          <a:ext cx="7274993" cy="30328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7848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055320272"/>
                    </a:ext>
                  </a:extLst>
                </a:gridCol>
                <a:gridCol w="1310534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291692562"/>
                    </a:ext>
                  </a:extLst>
                </a:gridCol>
                <a:gridCol w="105218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622946044"/>
                    </a:ext>
                  </a:extLst>
                </a:gridCol>
                <a:gridCol w="106540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481102746"/>
                    </a:ext>
                  </a:extLst>
                </a:gridCol>
                <a:gridCol w="10998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069253"/>
                    </a:ext>
                  </a:extLst>
                </a:gridCol>
                <a:gridCol w="106854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57737865"/>
                    </a:ext>
                  </a:extLst>
                </a:gridCol>
              </a:tblGrid>
              <a:tr h="346177"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en-US" alt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</a:t>
                      </a: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次数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第一次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第二次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第三次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第四次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第五次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987016145"/>
                  </a:ext>
                </a:extLst>
              </a:tr>
              <a:tr h="346177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鲨鱼品种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55364981"/>
                  </a:ext>
                </a:extLst>
              </a:tr>
              <a:tr h="346177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鲨鱼的数量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162224799"/>
                  </a:ext>
                </a:extLst>
              </a:tr>
              <a:tr h="346177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间隔时间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63917668"/>
                  </a:ext>
                </a:extLst>
              </a:tr>
              <a:tr h="346177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鲨鱼特征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716331797"/>
                  </a:ext>
                </a:extLst>
              </a:tr>
              <a:tr h="346177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打鲨鱼的工具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745452108"/>
                  </a:ext>
                </a:extLst>
              </a:tr>
              <a:tr h="692354">
                <a:tc>
                  <a:txBody>
                    <a:bodyPr/>
                    <a:lstStyle/>
                    <a:p>
                      <a:pPr indent="269240"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鲨鱼的侵害结果</a:t>
                      </a: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69240" algn="just">
                        <a:spcAft>
                          <a:spcPct val="0"/>
                        </a:spcAft>
                      </a:pPr>
                      <a:endParaRPr lang="zh-CN" sz="20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7697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67600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1840282" y="1825625"/>
            <a:ext cx="71659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kern="100">
                <a:solidFill>
                  <a:prstClr val="black"/>
                </a:solidFill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冰山在海里移动很是威严壮观，这是因为它只有八分之一露出水面，而作家所依靠的是思想感情，即水面以下的八分之七。这并不是要求作家把这八分之七和盘托出，相反，应该把它深藏在水里，以加强八分之一的基础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。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（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海明威：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《午后之死》）</a:t>
            </a:r>
            <a:endParaRPr lang="en-US" altLang="zh-CN" sz="2400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拓展思考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：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小说中还有哪里可以体现“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八分之一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和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八分之七</a:t>
            </a:r>
            <a:r>
              <a:rPr lang="zh-CN" altLang="en-US" b="1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b="1" kern="100">
                <a:solidFill>
                  <a:prstClr val="black"/>
                </a:solidFill>
                <a:cs typeface="Times New Roman" panose="02020603050405020304" pitchFamily="18" charset="0"/>
              </a:rPr>
              <a:t>？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zh-CN" altLang="zh-CN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924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112" y="85150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2800"/>
              <a:t>一个“八分之一”的结尾</a:t>
            </a:r>
          </a:p>
        </p:txBody>
      </p:sp>
      <p:sp>
        <p:nvSpPr>
          <p:cNvPr id="4" name="内容占位符 2"/>
          <p:cNvSpPr txBox="1"/>
          <p:nvPr/>
        </p:nvSpPr>
        <p:spPr>
          <a:xfrm>
            <a:off x="1143001" y="1763713"/>
            <a:ext cx="996042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Font typeface="Arial" panose="020B0604020202020204" pitchFamily="34" charset="0"/>
              <a:buNone/>
            </a:pP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那天下午，露台饭店来了一群游客，有位女士望着下面的海水，发现在空啤酒罐和死梭子鱼中间有条又大又长的白色鱼脊骨，末端耸立着一个巨大的尾巴，东风在海港以外不断掀起大浪，那尾巴也随着潮水起伏摇摆。</a:t>
            </a:r>
          </a:p>
          <a:p>
            <a:pPr indent="0" algn="just">
              <a:buFont typeface="Arial" panose="020B0604020202020204" pitchFamily="34" charset="0"/>
              <a:buNone/>
            </a:pP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    “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那是什么？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她指着大鱼长长的脊骨问一名侍者，现在这鱼骨只是一堆废物，等着潮水把它冲走。</a:t>
            </a:r>
          </a:p>
          <a:p>
            <a:pPr indent="0" algn="just">
              <a:buFont typeface="Arial" panose="020B0604020202020204" pitchFamily="34" charset="0"/>
              <a:buNone/>
            </a:pP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    “Tiburon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（鲨鱼）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，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侍者说，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“Eshark</a:t>
            </a:r>
            <a:r>
              <a:rPr lang="zh-CN" altLang="en-US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（鲨鱼）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他本想说说事情的来龙去脉。</a:t>
            </a:r>
            <a:endParaRPr lang="en-US" altLang="zh-CN" sz="2400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indent="0" algn="just">
              <a:buFont typeface="Arial" panose="020B0604020202020204" pitchFamily="34" charset="0"/>
              <a:buNone/>
            </a:pP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 “</a:t>
            </a:r>
            <a:r>
              <a:rPr lang="zh-CN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我不知道鲨鱼有这么漂亮、形状这么优美的尾巴。</a:t>
            </a:r>
            <a:r>
              <a:rPr lang="en-US" altLang="zh-CN" sz="2400" kern="1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endParaRPr lang="zh-CN" altLang="zh-CN" sz="2400" kern="1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prstClr val="black"/>
                </a:solidFill>
                <a:cs typeface="Times New Roman" panose="02020603050405020304" pitchFamily="18" charset="0"/>
              </a:rPr>
              <a:t>       “</a:t>
            </a:r>
            <a:r>
              <a:rPr lang="zh-CN" altLang="zh-CN" sz="2400">
                <a:solidFill>
                  <a:prstClr val="black"/>
                </a:solidFill>
                <a:cs typeface="Times New Roman" panose="02020603050405020304" pitchFamily="18" charset="0"/>
              </a:rPr>
              <a:t>我也是。</a:t>
            </a:r>
            <a:r>
              <a:rPr lang="en-US" altLang="zh-CN" sz="2400">
                <a:solidFill>
                  <a:prstClr val="black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prstClr val="black"/>
                </a:solidFill>
                <a:cs typeface="Times New Roman" panose="02020603050405020304" pitchFamily="18" charset="0"/>
              </a:rPr>
              <a:t>她的男伴说。</a:t>
            </a:r>
            <a:endParaRPr lang="zh-CN" altLang="en-US" sz="3600">
              <a:solidFill>
                <a:prstClr val="black"/>
              </a:solidFill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68000" y="126619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5719979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86978" y="1997156"/>
            <a:ext cx="7714221" cy="619139"/>
            <a:chOff x="910961" y="2188583"/>
            <a:chExt cx="4715121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910961" y="2230353"/>
              <a:ext cx="4715121" cy="456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1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以“冲突”为重心的叙事节奏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31594" y="4378130"/>
            <a:ext cx="7835419" cy="668063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22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面对困境的人生抉择</a:t>
              </a: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36983" y="108196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36982" y="3150870"/>
            <a:ext cx="7830031" cy="761038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371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困境中的人物面貌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724146" y="2632736"/>
            <a:ext cx="68833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spcAft>
                <a:spcPct val="0"/>
              </a:spcAft>
            </a:pP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 你看到了一个什么样的老人</a:t>
            </a:r>
            <a:r>
              <a:rPr lang="zh-CN" altLang="en-US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给老人加一个修饰语</a:t>
            </a:r>
            <a:r>
              <a:rPr lang="zh-CN" altLang="en-US" sz="28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并联系整本书，找到</a:t>
            </a:r>
            <a:r>
              <a:rPr lang="zh-CN" altLang="en-US" sz="2800" b="1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文本依据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algn="l">
              <a:spcAft>
                <a:spcPct val="0"/>
              </a:spcAft>
            </a:pPr>
            <a:endParaRPr lang="en-US" altLang="zh-CN" sz="2800" b="1" kern="1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</p:spTree>
    <p:extLst>
      <p:ext uri="{BB962C8B-B14F-4D97-AF65-F5344CB8AC3E}">
        <p14:creationId xmlns:p14="http://schemas.microsoft.com/office/powerpoint/2010/main" val="32960384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89556" y="2388751"/>
            <a:ext cx="5999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原文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他是个老人，独自驾一条小船在湾流中捕鱼，这回连续出海八十四天，一无所获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男孩的父母就对孩子说，这老头如今晦气到家了，真是倒霉透顶。</a:t>
            </a:r>
          </a:p>
          <a:p>
            <a:pPr marL="342900" indent="-34290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那船帆用面粉袋打了几个补丁，收拢起来真像是一面标志着永远失败的旗帜。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302674" y="3429000"/>
            <a:ext cx="2543455" cy="523220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走霉运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587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13984" y="2361687"/>
            <a:ext cx="68141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原文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棚屋里有一张床、一张桌子、一把椅子，泥地上还有一块地方可以用木炭烧火做饭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上面有一幅彩色的《耶稣圣心图》，还有一幅《科伯圣母图》，都是他妻子的遗物。原先，墙上还挂着一幅他妻子的着色照片，因为一瞧见那照片就让他感到孤单，他就取下来，放在屋角的搁板上自己那件干净的衬衫底下。</a:t>
            </a: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一个人在黑暗中手无寸铁。怎么对付它们呢？</a:t>
            </a: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DDC144E-A12F-4435-931F-86968B931B1D}"/>
              </a:ext>
            </a:extLst>
          </p:cNvPr>
          <p:cNvSpPr txBox="1"/>
          <p:nvPr/>
        </p:nvSpPr>
        <p:spPr>
          <a:xfrm>
            <a:off x="7916448" y="3225242"/>
            <a:ext cx="2158281" cy="1384995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孤独</a:t>
            </a:r>
            <a:endParaRPr lang="en-US" altLang="zh-CN" sz="28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（柔情）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024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13983" y="2361687"/>
            <a:ext cx="69394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原文</a:t>
            </a:r>
            <a:r>
              <a:rPr lang="zh-CN" altLang="en-US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老人瘦骨嶙峋，颈背上刻着深深的皱纹</a:t>
            </a: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他的双手由于常用钓线拖拽大鱼，勒出了很深的疤痕。可是，这些伤疤没有一处是新的，和没有鱼的沙漠里风雨侵蚀留下的痕迹一样古老。</a:t>
            </a:r>
          </a:p>
          <a:p>
            <a:pPr marL="285750" indent="-285750" algn="just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他想，我太老了，没法用棍子打死鲨鱼了。</a:t>
            </a: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28E896-6611-4FCD-ADC9-62C2D36FC189}"/>
              </a:ext>
            </a:extLst>
          </p:cNvPr>
          <p:cNvSpPr txBox="1"/>
          <p:nvPr/>
        </p:nvSpPr>
        <p:spPr>
          <a:xfrm>
            <a:off x="7979079" y="3223461"/>
            <a:ext cx="2258935" cy="954107"/>
          </a:xfrm>
          <a:prstGeom prst="rect">
            <a:avLst/>
          </a:prstGeom>
          <a:noFill/>
          <a:ln w="28575">
            <a:solidFill>
              <a:srgbClr val="01621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苍老、大不如前</a:t>
            </a:r>
            <a:r>
              <a:rPr lang="en-US" altLang="zh-CN" sz="28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79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65753" y="2579342"/>
            <a:ext cx="764087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240" algn="just">
              <a:spcAft>
                <a:spcPct val="0"/>
              </a:spcAft>
            </a:pP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en-US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 在和鲨鱼的搏斗过程中，老人有很多内心独白。请勾画出关键时间点上老人的内心独白，整理</a:t>
            </a:r>
            <a:r>
              <a:rPr lang="zh-CN" altLang="en-US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并</a:t>
            </a:r>
            <a:r>
              <a:rPr lang="zh-CN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概括老人的形象特征。</a:t>
            </a:r>
          </a:p>
          <a:p>
            <a:pPr indent="269240" algn="just">
              <a:spcAft>
                <a:spcPct val="0"/>
              </a:spcAft>
            </a:pPr>
            <a:r>
              <a:rPr lang="en-US" altLang="zh-CN" sz="2800" b="1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b="1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9240" algn="just">
              <a:spcAft>
                <a:spcPct val="0"/>
              </a:spcAft>
            </a:pPr>
            <a:endParaRPr lang="zh-CN" altLang="zh-CN" sz="24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AC96EC-9B56-4500-9801-44FF3EFF096A}"/>
              </a:ext>
            </a:extLst>
          </p:cNvPr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一、老人形象赏析</a:t>
            </a:r>
          </a:p>
        </p:txBody>
      </p:sp>
    </p:spTree>
    <p:extLst>
      <p:ext uri="{BB962C8B-B14F-4D97-AF65-F5344CB8AC3E}">
        <p14:creationId xmlns:p14="http://schemas.microsoft.com/office/powerpoint/2010/main" val="300034355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1832</Words>
  <Application>Microsoft Office PowerPoint</Application>
  <PresentationFormat>自定义</PresentationFormat>
  <Paragraphs>214</Paragraphs>
  <Slides>31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1_Office 主题</vt:lpstr>
      <vt:lpstr>PowerPoint 演示文稿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一个“八分之一”的结尾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2021-01-26T12:27:04Z</cp:lastPrinted>
  <dcterms:created xsi:type="dcterms:W3CDTF">2021-01-26T12:27:04Z</dcterms:created>
  <dcterms:modified xsi:type="dcterms:W3CDTF">2021-08-31T04:15:44Z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