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47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2D74667-CE15-422A-B6D5-DE87AF5FB882}" type="datetimeFigureOut">
              <a:rPr lang="zh-CN" altLang="en-US" smtClean="0"/>
              <a:pPr/>
              <a:t>2011-3-8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C3B116-2DF6-4B4C-BD92-1C923C76BE02}"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2D74667-CE15-422A-B6D5-DE87AF5FB882}" type="datetimeFigureOut">
              <a:rPr lang="zh-CN" altLang="en-US" smtClean="0"/>
              <a:pPr/>
              <a:t>2011-3-8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C3B116-2DF6-4B4C-BD92-1C923C76BE02}"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2D74667-CE15-422A-B6D5-DE87AF5FB882}" type="datetimeFigureOut">
              <a:rPr lang="zh-CN" altLang="en-US" smtClean="0"/>
              <a:pPr/>
              <a:t>2011-3-8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C3B116-2DF6-4B4C-BD92-1C923C76BE02}"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2D74667-CE15-422A-B6D5-DE87AF5FB882}" type="datetimeFigureOut">
              <a:rPr lang="zh-CN" altLang="en-US" smtClean="0"/>
              <a:pPr/>
              <a:t>2011-3-8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C3B116-2DF6-4B4C-BD92-1C923C76BE02}"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2D74667-CE15-422A-B6D5-DE87AF5FB882}" type="datetimeFigureOut">
              <a:rPr lang="zh-CN" altLang="en-US" smtClean="0"/>
              <a:pPr/>
              <a:t>2011-3-8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C3B116-2DF6-4B4C-BD92-1C923C76BE02}"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2D74667-CE15-422A-B6D5-DE87AF5FB882}" type="datetimeFigureOut">
              <a:rPr lang="zh-CN" altLang="en-US" smtClean="0"/>
              <a:pPr/>
              <a:t>2011-3-8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6C3B116-2DF6-4B4C-BD92-1C923C76BE02}"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2D74667-CE15-422A-B6D5-DE87AF5FB882}" type="datetimeFigureOut">
              <a:rPr lang="zh-CN" altLang="en-US" smtClean="0"/>
              <a:pPr/>
              <a:t>2011-3-8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6C3B116-2DF6-4B4C-BD92-1C923C76BE02}"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2D74667-CE15-422A-B6D5-DE87AF5FB882}" type="datetimeFigureOut">
              <a:rPr lang="zh-CN" altLang="en-US" smtClean="0"/>
              <a:pPr/>
              <a:t>2011-3-8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C3B116-2DF6-4B4C-BD92-1C923C76BE02}"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2D74667-CE15-422A-B6D5-DE87AF5FB882}" type="datetimeFigureOut">
              <a:rPr lang="zh-CN" altLang="en-US" smtClean="0"/>
              <a:pPr/>
              <a:t>2011-3-8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6C3B116-2DF6-4B4C-BD92-1C923C76BE02}"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2D74667-CE15-422A-B6D5-DE87AF5FB882}" type="datetimeFigureOut">
              <a:rPr lang="zh-CN" altLang="en-US" smtClean="0"/>
              <a:pPr/>
              <a:t>2011-3-8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6C3B116-2DF6-4B4C-BD92-1C923C76BE02}"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2D74667-CE15-422A-B6D5-DE87AF5FB882}" type="datetimeFigureOut">
              <a:rPr lang="zh-CN" altLang="en-US" smtClean="0"/>
              <a:pPr/>
              <a:t>2011-3-8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6C3B116-2DF6-4B4C-BD92-1C923C76BE02}"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D74667-CE15-422A-B6D5-DE87AF5FB882}" type="datetimeFigureOut">
              <a:rPr lang="zh-CN" altLang="en-US" smtClean="0"/>
              <a:pPr/>
              <a:t>2011-3-8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C3B116-2DF6-4B4C-BD92-1C923C76BE0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0" y="0"/>
            <a:ext cx="9144000" cy="74174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１、林黛玉、薛宝钗：</a:t>
            </a:r>
            <a:endParaRPr kumimoji="0" lang="zh-CN" sz="28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可叹停机德，堪怜咏絮才。</a:t>
            </a:r>
            <a:r>
              <a:rPr kumimoji="0" lang="zh-CN" altLang="en-US"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r>
            <a:br>
              <a:rPr kumimoji="0" lang="zh-CN" altLang="en-US"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br>
            <a:r>
              <a:rPr kumimoji="0" lang="zh-CN" altLang="en-US"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玉带林中挂，金簪雪里埋。</a:t>
            </a:r>
            <a:endPar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endParaRPr>
          </a:p>
          <a:p>
            <a:pPr lvl="0" eaLnBrk="0" fontAlgn="base" hangingPunct="0">
              <a:spcBef>
                <a:spcPct val="0"/>
              </a:spcBef>
              <a:spcAft>
                <a:spcPct val="0"/>
              </a:spcAft>
            </a:pP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作品注释</a:t>
            </a:r>
            <a:r>
              <a:rPr kumimoji="0" lang="en-US" altLang="zh-CN"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a:t>
            </a:r>
            <a:br>
              <a:rPr kumimoji="0" lang="en-US" altLang="zh-CN"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a:t>
            </a:r>
            <a:r>
              <a:rPr kumimoji="0" lang="zh-CN" altLang="en-US" sz="2800" b="1" i="0" u="none" strike="noStrike" cap="none" normalizeH="0" baseline="0" smtClean="0">
                <a:ln>
                  <a:noFill/>
                </a:ln>
                <a:solidFill>
                  <a:srgbClr val="000000"/>
                </a:solidFill>
                <a:effectLst/>
                <a:latin typeface="Arial" pitchFamily="34" charset="0"/>
                <a:ea typeface="宋体" pitchFamily="2" charset="-122"/>
                <a:cs typeface="宋体" pitchFamily="2" charset="-122"/>
              </a:rPr>
              <a:t>  </a:t>
            </a:r>
            <a:r>
              <a:rPr kumimoji="0" lang="zh-CN" altLang="en-US" sz="2800" b="1" i="0" u="none" strike="noStrike" cap="none" normalizeH="0" baseline="0" smtClean="0">
                <a:ln>
                  <a:noFill/>
                </a:ln>
                <a:solidFill>
                  <a:srgbClr val="000000"/>
                </a:solidFill>
                <a:effectLst/>
                <a:latin typeface="Arial" pitchFamily="34" charset="0"/>
                <a:ea typeface="宋体" pitchFamily="2" charset="-122"/>
                <a:cs typeface="宋体" pitchFamily="2" charset="-122"/>
              </a:rPr>
              <a:t>  “停机德”</a:t>
            </a: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指的是出自战国时代燕国乐羊子妻停下机子不织布来劝勉丈夫求取功名贤淑之德的故事。符合封建道德标准的女人，称为具有“停机德”，这里是赞叹宝钗。</a:t>
            </a:r>
            <a:b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“咏絮才”指女子咏诗的才华，后世称赞能诗善文的女子为有“咏絮才”这里喻指黛玉应怜惜。</a:t>
            </a:r>
            <a:r>
              <a:rPr lang="zh-CN" altLang="en-US" sz="2800" b="1" dirty="0" smtClean="0"/>
              <a:t> “玉带林中挂”，倒过来是指“林黛玉”。美好的一条封建官僚的腰带，沦落到挂在枯木上，是黛玉才情被忽视，命运凄惨悲壮的写照。 </a:t>
            </a:r>
            <a:endParaRPr lang="en-US" altLang="zh-CN" sz="2800" b="1" dirty="0" smtClean="0"/>
          </a:p>
          <a:p>
            <a:pPr lvl="0" eaLnBrk="0" fontAlgn="base" hangingPunct="0">
              <a:spcBef>
                <a:spcPct val="0"/>
              </a:spcBef>
              <a:spcAft>
                <a:spcPct val="0"/>
              </a:spcAft>
            </a:pPr>
            <a:r>
              <a:rPr lang="zh-CN" altLang="en-US" sz="2800" b="1" dirty="0" smtClean="0"/>
              <a:t>        “金簪雪里埋”，是指薛宝钗如图里的金簪一般，被埋在雪里，也是不得其所，暗示薛宝钗必然遭到冷落孤寒的境遇。</a:t>
            </a:r>
            <a:r>
              <a:rPr lang="en-US" sz="2800" b="1" dirty="0" smtClean="0"/>
              <a:t/>
            </a:r>
            <a:br>
              <a:rPr lang="en-US" sz="2800" b="1" dirty="0" smtClean="0"/>
            </a:br>
            <a:endParaRPr kumimoji="0" lang="zh-CN" altLang="en-US" sz="2800" b="1"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7"/>
                                        </p:tgtEl>
                                        <p:attrNameLst>
                                          <p:attrName>style.visibility</p:attrName>
                                        </p:attrNameLst>
                                      </p:cBhvr>
                                      <p:to>
                                        <p:strVal val="visible"/>
                                      </p:to>
                                    </p:set>
                                    <p:animEffect transition="in" filter="blinds(horizontal)">
                                      <p:cBhvr>
                                        <p:cTn id="7" dur="500"/>
                                        <p:tgtEl>
                                          <p:spTgt spid="9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0" y="-171400"/>
            <a:ext cx="9144000" cy="71096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4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９、贾巧姐：</a:t>
            </a:r>
            <a:endParaRPr kumimoji="0" lang="zh-CN" sz="24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t>
            </a:r>
            <a:r>
              <a:rPr kumimoji="0" lang="zh-CN" sz="24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势败休云贵，家亡莫论亲。</a:t>
            </a:r>
            <a:r>
              <a:rPr kumimoji="0" lang="zh-CN" altLang="en-US" sz="24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r>
            <a:br>
              <a:rPr kumimoji="0" lang="zh-CN" altLang="en-US" sz="24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br>
            <a:r>
              <a:rPr kumimoji="0" lang="zh-CN" altLang="en-US" sz="24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偶因济村妇，巧得遇恩人。</a:t>
            </a:r>
            <a:endParaRPr kumimoji="0" lang="zh-CN" altLang="en-US" sz="2400" b="1" i="0" u="none" strike="noStrike" cap="none" normalizeH="0" baseline="0" dirty="0" smtClean="0">
              <a:ln>
                <a:noFill/>
              </a:ln>
              <a:solidFill>
                <a:srgbClr val="000000"/>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作品注释</a:t>
            </a:r>
            <a:r>
              <a:rPr kumimoji="0" lang="en-US" altLang="zh-CN" sz="24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a:t>
            </a:r>
            <a:br>
              <a:rPr kumimoji="0" lang="en-US" altLang="zh-CN" sz="24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r>
              <a:rPr kumimoji="0" lang="zh-CN" altLang="en-US" sz="24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第一句“势败休云贵”意思是说，权势已经衰败，就不要提什么过去的富贵了。</a:t>
            </a:r>
            <a:br>
              <a:rPr kumimoji="0" lang="zh-CN" altLang="en-US" sz="24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r>
              <a:rPr kumimoji="0" lang="zh-CN" altLang="en-US" sz="24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第二句“家亡莫论亲”是说，家业已经凋零，就不要再谈论什么骨肉至亲了。</a:t>
            </a:r>
            <a:br>
              <a:rPr kumimoji="0" lang="zh-CN" altLang="en-US" sz="24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r>
              <a:rPr kumimoji="0" lang="zh-CN" altLang="en-US" sz="24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第三句“偶因济村妇”是指巧姐的母亲王熙凤曾“接济”过刘姥姥。第四句“巧得遇恩人”的“巧”是语意双关，明指凑巧，暗示巧姐。恩人，指刘姥姥。巧姐被舅父王仁，谐音“忘仁”拐卖，幸为刘姥姥带走，才逃出虎口。跟据原文“刘姥姥二进大观园”中，巧姐与板儿换柚子与佛手一幕，作者详写这一片段，极有可能是暗示巧姐与板儿的婚姻。</a:t>
            </a:r>
            <a:br>
              <a:rPr kumimoji="0" lang="zh-CN" altLang="en-US" sz="24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r>
              <a:rPr kumimoji="0" lang="zh-CN" altLang="en-US" sz="24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这首判词揭露了封建统治者内部人与人之间的伪善关系。得势富贵的时候，攀宗论亲；势败没落的时候，欺诈拐骗，骨肉相残；完全是赤裸裸的权势与金钱的交易。巧姐的遭遇是令人同情的，她来到乡村，长在农家，成了村姑。比较而言，要比她姑母们幸运得多。</a:t>
            </a:r>
            <a:endParaRPr kumimoji="0" lang="zh-CN" altLang="en-US" sz="2400" b="1"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0" y="-171400"/>
            <a:ext cx="9144000" cy="73558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１０、李纨：</a:t>
            </a:r>
            <a:endParaRPr kumimoji="0" lang="zh-CN" sz="8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桃李春风结子完，到头谁似一盆兰。</a:t>
            </a:r>
            <a:r>
              <a:rPr kumimoji="0" lang="zh-CN" altLang="en-US"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r>
            <a:br>
              <a:rPr kumimoji="0" lang="zh-CN" altLang="en-US"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br>
            <a:r>
              <a:rPr kumimoji="0" lang="zh-CN" altLang="en-US"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如冰水好空相妒，枉与他人作笑谈。</a:t>
            </a:r>
            <a:endParaRPr kumimoji="0" lang="zh-CN" altLang="en-US" sz="8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作品注释</a:t>
            </a:r>
            <a:r>
              <a:rPr kumimoji="0" lang="en-US" altLang="zh-CN"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br>
              <a:rPr kumimoji="0" lang="en-US" altLang="zh-CN"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a:t>
            </a:r>
            <a:r>
              <a:rPr lang="zh-CN" altLang="en-US" sz="2800" b="1" dirty="0" smtClean="0">
                <a:solidFill>
                  <a:srgbClr val="000000"/>
                </a:solidFill>
                <a:latin typeface="Calibri" pitchFamily="34" charset="0"/>
                <a:ea typeface="宋体" pitchFamily="2" charset="-122"/>
                <a:cs typeface="宋体" pitchFamily="2" charset="-122"/>
              </a:rPr>
              <a:t>  </a:t>
            </a: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首句写到“桃李春风结子完。”这里“李”，“完”暗示出李纨的名字。李纨的青春就像春风中的桃李花一样，一到结了果实，也就衰谢了。第二句“到头谁似一盆兰”与画面一样同指贾兰。这句说在贾府的末代子孙中，谁也比不上贾兰有“出息”。第三句“如冰水好空相妒”中“如冰水好”写李纨年轻丧夫尊礼守节，抚孤成立，这种品德在封建统治者看来是像冰水一样得洁净美好。“空相妒”，指虽然贾兰中了举，李纨也博得了“贞节”的美名，但这无法挽回贾府的衰败，只能徒然遭人妒忌罢了。第四句“枉与他人作笑谈”的意思是白白地供给别人当作笑料来谈论李纨一生奉行“三从四德”，是一个封建社会贤女节妇的典型。李纨最终也只落得“槁木死灰”，成为封建礼教的殉葬俑。</a:t>
            </a: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0" y="0"/>
            <a:ext cx="9144000" cy="47705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１１、秦可卿：</a:t>
            </a:r>
            <a:endParaRPr kumimoji="0" lang="zh-CN" sz="8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t>
            </a:r>
            <a:r>
              <a:rPr kumimoji="0" lang="zh-CN"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情天情海幻情深，情既相逢必主淫。</a:t>
            </a:r>
            <a:r>
              <a:rPr kumimoji="0" lang="zh-CN" altLang="en-US"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r>
            <a:br>
              <a:rPr kumimoji="0" lang="zh-CN" altLang="en-US"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br>
            <a:r>
              <a:rPr kumimoji="0" lang="zh-CN" altLang="en-US"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漫言不肖皆荣出，造衅开端实在宁。</a:t>
            </a:r>
            <a:endParaRPr kumimoji="0" lang="zh-CN" altLang="en-US" sz="8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作品注释</a:t>
            </a:r>
            <a:r>
              <a:rPr kumimoji="0" lang="en-US" altLang="zh-CN"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br>
              <a:rPr kumimoji="0" lang="en-US" altLang="zh-CN"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a:t>
            </a:r>
            <a:r>
              <a:rPr lang="zh-CN" altLang="en-US" sz="2800" b="1" dirty="0" smtClean="0">
                <a:solidFill>
                  <a:srgbClr val="000000"/>
                </a:solidFill>
                <a:latin typeface="Calibri" pitchFamily="34" charset="0"/>
                <a:ea typeface="宋体" pitchFamily="2" charset="-122"/>
                <a:cs typeface="宋体" pitchFamily="2" charset="-122"/>
              </a:rPr>
              <a:t>     </a:t>
            </a: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判词中第一句“情天情海幻情深”之中，“情天情海”指男女相思之情，深而且广。“幻”是虚幻，荒诞。这句是揭露贾蓉之父贾珍和儿媳妇秦可卿之间不正当的暧昧的男女关系。</a:t>
            </a:r>
            <a:b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最后两句“漫言不肖皆荣出，造衅开端实在宁”指出，莫说不肖子弟都来自荣国府，开头造成祸患的实在是宁国府的人。可卿是被贾珍</a:t>
            </a:r>
            <a:r>
              <a:rPr lang="zh-CN" altLang="en-US" sz="2800" b="1" dirty="0" smtClean="0">
                <a:solidFill>
                  <a:srgbClr val="000000"/>
                </a:solidFill>
                <a:latin typeface="Calibri" pitchFamily="34" charset="0"/>
                <a:ea typeface="宋体" pitchFamily="2" charset="-122"/>
                <a:cs typeface="宋体" pitchFamily="2" charset="-122"/>
              </a:rPr>
              <a:t>强</a:t>
            </a: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迫奸淫而自尽。</a:t>
            </a: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0" y="0"/>
            <a:ext cx="9144000"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t>
            </a:r>
            <a:r>
              <a:rPr kumimoji="0" lang="zh-CN"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根并荷花一茎香，平生遭际实堪伤。</a:t>
            </a:r>
            <a:r>
              <a:rPr kumimoji="0" lang="zh-CN" altLang="en-US"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r>
            <a:br>
              <a:rPr kumimoji="0" lang="zh-CN" altLang="en-US"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br>
            <a:r>
              <a:rPr kumimoji="0" lang="zh-CN" altLang="en-US"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自从两地生孤木，致使香魂返故乡。</a:t>
            </a:r>
            <a:endPar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endParaRPr>
          </a:p>
          <a:p>
            <a:pPr lvl="0" eaLnBrk="0" fontAlgn="base" hangingPunct="0">
              <a:spcBef>
                <a:spcPct val="0"/>
              </a:spcBef>
              <a:spcAft>
                <a:spcPct val="0"/>
              </a:spcAft>
            </a:pP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这一首说的是香菱。宝玉看又副册判词不解，又去翻副册，见上面画“一株桂花，下面有一池沼，其中水涸泥干，莲枯藕败”，接着便是这首判词。</a:t>
            </a:r>
            <a:b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香菱是薛家的丫头，是奴婢，进不了“正册”；可她原是甄士隐家的贵小姐，也不能进“又副册，所以作者就把她安排在介于主奴之间的“副册”里。第一句里“根并荷花一茎香”是说，“香菱”就是“甄英莲”。“一茎香”就是同根同类之意。英莲三岁时被拐子拐走，养到十几岁卖给薛蟠，给这个花花太岁作了侍妾。后来薛蟠娶了个搅家不贤的泼妇夏金桂，又贪又嫉，又恨又毒，香菱受尽他们的凌辱虐待，含恨而死。</a:t>
            </a:r>
            <a:r>
              <a:rPr lang="zh-CN" altLang="en-US" sz="2800" b="1" dirty="0" smtClean="0">
                <a:solidFill>
                  <a:srgbClr val="000000"/>
                </a:solidFill>
                <a:latin typeface="Arial" pitchFamily="34" charset="0"/>
                <a:ea typeface="宋体" pitchFamily="2" charset="-122"/>
                <a:cs typeface="宋体" pitchFamily="2" charset="-122"/>
              </a:rPr>
              <a:t> “自从两地生孤木”两个“土”字加一个“木”字，合成一个“桂”字，暗指“夏金桂”。</a:t>
            </a: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740307"/>
          </a:xfrm>
          <a:prstGeom prst="rect">
            <a:avLst/>
          </a:prstGeom>
        </p:spPr>
        <p:txBody>
          <a:bodyPr wrap="square">
            <a:spAutoFit/>
          </a:bodyPr>
          <a:lstStyle/>
          <a:p>
            <a:r>
              <a:rPr lang="zh-CN" altLang="en-US" sz="3600" b="1" dirty="0" smtClean="0">
                <a:solidFill>
                  <a:srgbClr val="000000"/>
                </a:solidFill>
                <a:latin typeface="Arial" pitchFamily="34" charset="0"/>
                <a:ea typeface="宋体" pitchFamily="2" charset="-122"/>
                <a:cs typeface="宋体" pitchFamily="2" charset="-122"/>
              </a:rPr>
              <a:t>关于香菱的结局，“致使香魂返故乡”这句判词说得很明确。高鄂是续书写夏金桂死后，香菱被扶正，当了正夫人，显然不符合曹雪芹的意图的。</a:t>
            </a:r>
            <a:br>
              <a:rPr lang="zh-CN" altLang="en-US" sz="3600" b="1" dirty="0" smtClean="0">
                <a:solidFill>
                  <a:srgbClr val="000000"/>
                </a:solidFill>
                <a:latin typeface="Arial" pitchFamily="34" charset="0"/>
                <a:ea typeface="宋体" pitchFamily="2" charset="-122"/>
                <a:cs typeface="宋体" pitchFamily="2" charset="-122"/>
              </a:rPr>
            </a:br>
            <a:r>
              <a:rPr lang="zh-CN" altLang="en-US" sz="3600" b="1" dirty="0" smtClean="0">
                <a:solidFill>
                  <a:srgbClr val="000000"/>
                </a:solidFill>
                <a:latin typeface="Arial" pitchFamily="34" charset="0"/>
                <a:ea typeface="宋体" pitchFamily="2" charset="-122"/>
                <a:cs typeface="宋体" pitchFamily="2" charset="-122"/>
              </a:rPr>
              <a:t>　　如果说甄家的小荣枯映衬着贾家的大荣枯，那么香菱的命运也是对大观园群芳命运的一个暗示。谁能想像得到娇生惯养的甄家掌上明珠，会成为一个任人作践的奴才呢？谁能容忍那么聪明俊秀的姑娘，配给一个只会作“哼哼韵儿”的草包呢？英莲其实就是“应怜”，命运是多么无情啊！</a:t>
            </a:r>
            <a:br>
              <a:rPr lang="zh-CN" altLang="en-US" sz="3600" b="1" dirty="0" smtClean="0">
                <a:solidFill>
                  <a:srgbClr val="000000"/>
                </a:solidFill>
                <a:latin typeface="Arial" pitchFamily="34" charset="0"/>
                <a:ea typeface="宋体" pitchFamily="2" charset="-122"/>
                <a:cs typeface="宋体" pitchFamily="2" charset="-122"/>
              </a:rPr>
            </a:br>
            <a:endParaRPr lang="zh-CN" altLang="en-US" sz="3600"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0" y="0"/>
            <a:ext cx="9144000"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其一</a:t>
            </a:r>
            <a:r>
              <a:rPr kumimoji="0" lang="zh-CN" altLang="en-US"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r>
            <a:br>
              <a:rPr kumimoji="0" lang="zh-CN" altLang="en-US"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br>
            <a:r>
              <a:rPr kumimoji="0" lang="zh-CN" altLang="en-US"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霁月难逢，彩云易散。</a:t>
            </a:r>
            <a:br>
              <a:rPr kumimoji="0" lang="zh-CN" altLang="en-US"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br>
            <a:r>
              <a:rPr kumimoji="0" lang="zh-CN" altLang="en-US"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心比天高，身为下贱。</a:t>
            </a:r>
            <a:endPar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风流灵巧招人怨。寿夭多因诽谤生，多情公子空牵念。</a:t>
            </a:r>
            <a:b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首先看到的就是这首判词，说的是晴雯。判词前还画着一幅画：“又非人物，也无山水，不过是水墨滃染的满纸乌云浊雾而已。”、“霁月难逢”是说，象晴雯这样的好姑娘很难遇到；同时“难逢”又是说她“难于逢时”，即命运不好的意思。彩云易散，是预示她薄命早死。画里的“乌云浊雾”也是说她的遭遇将是一塌糊涂。</a:t>
            </a:r>
            <a:b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a:t>
            </a:r>
            <a:r>
              <a:rPr kumimoji="0" lang="zh-CN" altLang="en-US" sz="2800" b="1" i="0" u="none" strike="noStrike" cap="none" normalizeH="0" dirty="0" smtClean="0">
                <a:ln>
                  <a:noFill/>
                </a:ln>
                <a:solidFill>
                  <a:srgbClr val="000000"/>
                </a:solidFill>
                <a:effectLst/>
                <a:latin typeface="Arial" pitchFamily="34" charset="0"/>
                <a:ea typeface="宋体" pitchFamily="2" charset="-122"/>
                <a:cs typeface="宋体" pitchFamily="2" charset="-122"/>
              </a:rPr>
              <a:t>    </a:t>
            </a: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晴雯相貌美丽，心地纯洁，聪明伶俐，心灵手巧，是怡红院里最拔尖的女孩子。虽为奴婢，但从不自轻自贱去巴结谁；相反性格刚烈，疾恶如仇，有话便说，而且是常常一针见血。</a:t>
            </a: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20688"/>
            <a:ext cx="9144000" cy="5016758"/>
          </a:xfrm>
          <a:prstGeom prst="rect">
            <a:avLst/>
          </a:prstGeom>
        </p:spPr>
        <p:txBody>
          <a:bodyPr wrap="square">
            <a:spAutoFit/>
          </a:bodyPr>
          <a:lstStyle/>
          <a:p>
            <a:r>
              <a:rPr lang="zh-CN" altLang="en-US" sz="3200" b="1" dirty="0" smtClean="0">
                <a:solidFill>
                  <a:srgbClr val="000000"/>
                </a:solidFill>
                <a:latin typeface="Arial" pitchFamily="34" charset="0"/>
                <a:ea typeface="宋体" pitchFamily="2" charset="-122"/>
                <a:cs typeface="宋体" pitchFamily="2" charset="-122"/>
              </a:rPr>
              <a:t>这样的性格在这个人性阴暗的大家庭里，很容易得罪人。平时她不趋奉的，便嫉恨在心，阴毒的在她背后使手脚，说坏话。“绣春囊事件”就是王保善家的借机对她的迫害，可她那种宁折不弯性格，使她在病体支离的景况下被赶出大观园，最后凄惨的死在哥哥家里，年仅１７岁。 </a:t>
            </a:r>
            <a:br>
              <a:rPr lang="zh-CN" altLang="en-US" sz="3200" b="1" dirty="0" smtClean="0">
                <a:solidFill>
                  <a:srgbClr val="000000"/>
                </a:solidFill>
                <a:latin typeface="Arial" pitchFamily="34" charset="0"/>
                <a:ea typeface="宋体" pitchFamily="2" charset="-122"/>
                <a:cs typeface="宋体" pitchFamily="2" charset="-122"/>
              </a:rPr>
            </a:br>
            <a:r>
              <a:rPr lang="zh-CN" altLang="en-US" sz="3200" b="1" dirty="0" smtClean="0">
                <a:solidFill>
                  <a:srgbClr val="000000"/>
                </a:solidFill>
                <a:latin typeface="Arial" pitchFamily="34" charset="0"/>
                <a:ea typeface="宋体" pitchFamily="2" charset="-122"/>
                <a:cs typeface="宋体" pitchFamily="2" charset="-122"/>
              </a:rPr>
              <a:t>　 </a:t>
            </a:r>
            <a:r>
              <a:rPr lang="en-US" altLang="zh-CN" sz="3200" b="1" dirty="0" smtClean="0">
                <a:solidFill>
                  <a:srgbClr val="000000"/>
                </a:solidFill>
                <a:latin typeface="Arial" pitchFamily="34" charset="0"/>
                <a:ea typeface="宋体" pitchFamily="2" charset="-122"/>
                <a:cs typeface="宋体" pitchFamily="2" charset="-122"/>
              </a:rPr>
              <a:t>《</a:t>
            </a:r>
            <a:r>
              <a:rPr lang="zh-CN" altLang="en-US" sz="3200" b="1" dirty="0" smtClean="0">
                <a:solidFill>
                  <a:srgbClr val="000000"/>
                </a:solidFill>
                <a:latin typeface="Arial" pitchFamily="34" charset="0"/>
                <a:ea typeface="宋体" pitchFamily="2" charset="-122"/>
                <a:cs typeface="宋体" pitchFamily="2" charset="-122"/>
              </a:rPr>
              <a:t>红楼梦</a:t>
            </a:r>
            <a:r>
              <a:rPr lang="en-US" altLang="zh-CN" sz="3200" b="1" dirty="0" smtClean="0">
                <a:solidFill>
                  <a:srgbClr val="000000"/>
                </a:solidFill>
                <a:latin typeface="Arial" pitchFamily="34" charset="0"/>
                <a:ea typeface="宋体" pitchFamily="2" charset="-122"/>
                <a:cs typeface="宋体" pitchFamily="2" charset="-122"/>
              </a:rPr>
              <a:t>》</a:t>
            </a:r>
            <a:r>
              <a:rPr lang="zh-CN" altLang="en-US" sz="3200" b="1" dirty="0" smtClean="0">
                <a:solidFill>
                  <a:srgbClr val="000000"/>
                </a:solidFill>
                <a:latin typeface="Arial" pitchFamily="34" charset="0"/>
                <a:ea typeface="宋体" pitchFamily="2" charset="-122"/>
                <a:cs typeface="宋体" pitchFamily="2" charset="-122"/>
              </a:rPr>
              <a:t>把晴雯这个聪明美丽的少女写得光彩四射，楚楚动人，又把她的结局写得那么悲惨，让人不得不为她痛彻心扉，心酸落泪。这就是</a:t>
            </a:r>
            <a:r>
              <a:rPr lang="en-US" altLang="zh-CN" sz="3200" b="1" dirty="0" smtClean="0">
                <a:solidFill>
                  <a:srgbClr val="000000"/>
                </a:solidFill>
                <a:latin typeface="Arial" pitchFamily="34" charset="0"/>
                <a:ea typeface="宋体" pitchFamily="2" charset="-122"/>
                <a:cs typeface="宋体" pitchFamily="2" charset="-122"/>
              </a:rPr>
              <a:t>《</a:t>
            </a:r>
            <a:r>
              <a:rPr lang="zh-CN" altLang="en-US" sz="3200" b="1" dirty="0" smtClean="0">
                <a:solidFill>
                  <a:srgbClr val="000000"/>
                </a:solidFill>
                <a:latin typeface="Arial" pitchFamily="34" charset="0"/>
                <a:ea typeface="宋体" pitchFamily="2" charset="-122"/>
                <a:cs typeface="宋体" pitchFamily="2" charset="-122"/>
              </a:rPr>
              <a:t>红楼梦</a:t>
            </a:r>
            <a:r>
              <a:rPr lang="en-US" altLang="zh-CN" sz="3200" b="1" dirty="0" smtClean="0">
                <a:solidFill>
                  <a:srgbClr val="000000"/>
                </a:solidFill>
                <a:latin typeface="Arial" pitchFamily="34" charset="0"/>
                <a:ea typeface="宋体" pitchFamily="2" charset="-122"/>
                <a:cs typeface="宋体" pitchFamily="2" charset="-122"/>
              </a:rPr>
              <a:t>》</a:t>
            </a:r>
            <a:r>
              <a:rPr lang="zh-CN" altLang="en-US" sz="3200" b="1" dirty="0" smtClean="0">
                <a:solidFill>
                  <a:srgbClr val="000000"/>
                </a:solidFill>
                <a:latin typeface="Arial" pitchFamily="34" charset="0"/>
                <a:ea typeface="宋体" pitchFamily="2" charset="-122"/>
                <a:cs typeface="宋体" pitchFamily="2" charset="-122"/>
              </a:rPr>
              <a:t>作者高超手笔的魅力。</a:t>
            </a:r>
            <a:endParaRPr lang="zh-CN" altLang="en-US" sz="3200"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0" y="0"/>
            <a:ext cx="9144000"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其二</a:t>
            </a:r>
            <a:r>
              <a:rPr kumimoji="0" lang="zh-CN" altLang="en-US"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r>
            <a:br>
              <a:rPr kumimoji="0" lang="zh-CN" altLang="en-US"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br>
            <a:r>
              <a:rPr kumimoji="0" lang="zh-CN" altLang="en-US"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枉自温柔和顺，空云似桂如兰。</a:t>
            </a:r>
            <a:br>
              <a:rPr kumimoji="0" lang="zh-CN" altLang="en-US"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br>
            <a:r>
              <a:rPr kumimoji="0" lang="zh-CN" altLang="en-US"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堪羡优伶有福，谁知公子无缘。</a:t>
            </a:r>
            <a:endPar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这首说的是花袭人。宝玉看晴雯的判词没有看懂，又往下看“后面画着一簇鲜花，一床破席”，鲜花隐“花”字，破席隐“袭”字），接下来就是这首判词。袭人原是贾母身边的丫头，本名珍珠。贾母出于对爱孙的宠爱才把这个“心地纯良，克禁职任”的丫头给了宝玉。宝玉因为她姓花，便从陆游的“花气袭人知骤暖”的诗句为其取名为“袭人”。</a:t>
            </a:r>
            <a:b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袭人的性格和晴雯正相反，非常随和，同上下左右的人关系都搞得不错，所以说她“温柔和顺”；而且又有“似桂如兰”美貌。她跟了宝玉以后，“心中眼中只有一个宝玉”，处处体贴，时时关切，无微不至，成了宝玉身边第一号得意人物。</a:t>
            </a: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555641"/>
          </a:xfrm>
          <a:prstGeom prst="rect">
            <a:avLst/>
          </a:prstGeom>
        </p:spPr>
        <p:txBody>
          <a:bodyPr wrap="square">
            <a:spAutoFit/>
          </a:bodyPr>
          <a:lstStyle/>
          <a:p>
            <a:r>
              <a:rPr lang="zh-CN" altLang="en-US" sz="2800" b="1" dirty="0" smtClean="0">
                <a:solidFill>
                  <a:srgbClr val="000000"/>
                </a:solidFill>
                <a:latin typeface="Arial" pitchFamily="34" charset="0"/>
                <a:ea typeface="宋体" pitchFamily="2" charset="-122"/>
                <a:cs typeface="宋体" pitchFamily="2" charset="-122"/>
              </a:rPr>
              <a:t>如果说晴雯和宝玉之间关系还只是一种亲密的友谊，那么袭人同宝玉一开始就有了性爱的成分。袭人她自认为贾母把自己给宝玉，自己就坐稳了“准姨娘”的位子，所以偷着和宝玉发生了关系。在宝玉因同蒋玉菡交往和金钏之死而被贾政责挞后，王夫人信得过的丫鬟只剩下袭人一个，立即把她的月银提到二两，享受和荣府其他姨太太同等的待遇。宝玉在初识蒋玉菡时，无意中把袭人的汗巾同蒋玉菡作了交换；这为后来袭人嫁给被她骂为“混帐人”的蒋玉菡埋下伏笔。这真是“堪羡优伶有福，谁知公子无缘”。</a:t>
            </a:r>
            <a:br>
              <a:rPr lang="zh-CN" altLang="en-US" sz="2800" b="1" dirty="0" smtClean="0">
                <a:solidFill>
                  <a:srgbClr val="000000"/>
                </a:solidFill>
                <a:latin typeface="Arial" pitchFamily="34" charset="0"/>
                <a:ea typeface="宋体" pitchFamily="2" charset="-122"/>
                <a:cs typeface="宋体" pitchFamily="2" charset="-122"/>
              </a:rPr>
            </a:br>
            <a:r>
              <a:rPr lang="zh-CN" altLang="en-US" sz="2800" b="1" dirty="0" smtClean="0">
                <a:solidFill>
                  <a:srgbClr val="000000"/>
                </a:solidFill>
                <a:latin typeface="Arial" pitchFamily="34" charset="0"/>
                <a:ea typeface="宋体" pitchFamily="2" charset="-122"/>
                <a:cs typeface="宋体" pitchFamily="2" charset="-122"/>
              </a:rPr>
              <a:t>　　这样一个最符合封建礼教、三从四德标准的女子，最后落到一个戏子手里，而她的主人宝玉却是竹篮打水一场空。按脂砚斋的批语“琪官（蒋玉菡）虽系优人，后同与袭人供奉玉兄、宝卿得同始终”一句为线索，我们可以猜想宝玉、宝钗在穷苦落魄之时，要靠袭人夫妇过一段生活。这正是命运弄人，时世无常啊！</a:t>
            </a:r>
            <a:r>
              <a:rPr lang="zh-CN" altLang="en-US" sz="2800" b="1" dirty="0" smtClean="0">
                <a:latin typeface="Arial" pitchFamily="34" charset="0"/>
                <a:ea typeface="宋体" pitchFamily="2" charset="-122"/>
              </a:rPr>
              <a:t> </a:t>
            </a:r>
            <a:endParaRPr lang="zh-CN" altLang="en-US" sz="28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ChangeArrowheads="1"/>
          </p:cNvSpPr>
          <p:nvPr/>
        </p:nvSpPr>
        <p:spPr bwMode="auto">
          <a:xfrm>
            <a:off x="0" y="0"/>
            <a:ext cx="9144000" cy="69865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32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２、贾元春：</a:t>
            </a:r>
            <a:endParaRPr kumimoji="0" lang="zh-CN" sz="32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32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t>
            </a:r>
            <a:r>
              <a:rPr kumimoji="0" lang="zh-CN" sz="32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二十年来辨是非，榴花开处照官闱。</a:t>
            </a:r>
            <a:r>
              <a:rPr kumimoji="0" lang="zh-CN" altLang="en-US" sz="32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r>
            <a:br>
              <a:rPr kumimoji="0" lang="zh-CN" altLang="en-US" sz="32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br>
            <a:r>
              <a:rPr kumimoji="0" lang="zh-CN" altLang="en-US" sz="32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三春争及初春景，虎兔相逢大梦归。</a:t>
            </a:r>
            <a:endParaRPr kumimoji="0" lang="zh-CN" altLang="en-US" sz="32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作品注释</a:t>
            </a:r>
            <a:r>
              <a:rPr kumimoji="0" lang="en-US" altLang="zh-CN" sz="32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br>
              <a:rPr kumimoji="0" lang="en-US" altLang="zh-CN" sz="32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br>
            <a:r>
              <a:rPr kumimoji="0" lang="zh-CN" altLang="en-US" sz="32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第一句“二十年来辨是非”写元春在宫中生活了二十多年，对人世间的荣辱甘苦有了新的认识，觉得自己实到了“那不见得人的去处”，“终无意趣”。</a:t>
            </a:r>
            <a:br>
              <a:rPr kumimoji="0" lang="zh-CN" altLang="en-US" sz="32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br>
            <a:r>
              <a:rPr kumimoji="0" lang="zh-CN" altLang="en-US" sz="32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第二句“榴花开处照宫闱”写元春从女史到凤藻宫尚书，直至贤德贵妃，荣耀一时，像石榴花盛开时一般火红。在外人看来，作为一个封建社会的女子应该满足了，但元春的结论却是懂得了“辨是非”，认识到了宫廷内部的种种黑暗和腐败，对自己的生活道路采取了否定的态度。</a:t>
            </a:r>
            <a:endParaRPr kumimoji="0" lang="zh-CN" altLang="en-US" sz="3200" b="1"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169"/>
                                        </p:tgtEl>
                                        <p:attrNameLst>
                                          <p:attrName>style.visibility</p:attrName>
                                        </p:attrNameLst>
                                      </p:cBhvr>
                                      <p:to>
                                        <p:strVal val="visible"/>
                                      </p:to>
                                    </p:set>
                                    <p:animEffect transition="in" filter="wheel(4)">
                                      <p:cBhvr>
                                        <p:cTn id="7" dur="2000"/>
                                        <p:tgtEl>
                                          <p:spTgt spid="7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6740307"/>
          </a:xfrm>
          <a:prstGeom prst="rect">
            <a:avLst/>
          </a:prstGeom>
        </p:spPr>
        <p:txBody>
          <a:bodyPr wrap="square">
            <a:spAutoFit/>
          </a:bodyPr>
          <a:lstStyle/>
          <a:p>
            <a:r>
              <a:rPr lang="zh-CN" altLang="en-US" sz="3600" b="1" dirty="0" smtClean="0">
                <a:solidFill>
                  <a:srgbClr val="000000"/>
                </a:solidFill>
                <a:latin typeface="Calibri" pitchFamily="34" charset="0"/>
                <a:ea typeface="宋体" pitchFamily="2" charset="-122"/>
                <a:cs typeface="宋体" pitchFamily="2" charset="-122"/>
              </a:rPr>
              <a:t>第三句“三春争及初春景”的三春是指元春的三个妹妹迎春，探春，惜春。“争及初春</a:t>
            </a:r>
            <a:endParaRPr lang="en-US" altLang="zh-CN" sz="3600" b="1" dirty="0" smtClean="0">
              <a:solidFill>
                <a:srgbClr val="000000"/>
              </a:solidFill>
              <a:latin typeface="Calibri" pitchFamily="34" charset="0"/>
              <a:ea typeface="宋体" pitchFamily="2" charset="-122"/>
              <a:cs typeface="宋体" pitchFamily="2" charset="-122"/>
            </a:endParaRPr>
          </a:p>
          <a:p>
            <a:r>
              <a:rPr lang="zh-CN" altLang="en-US" sz="3600" b="1" dirty="0" smtClean="0">
                <a:solidFill>
                  <a:srgbClr val="000000"/>
                </a:solidFill>
                <a:latin typeface="Calibri" pitchFamily="34" charset="0"/>
                <a:ea typeface="宋体" pitchFamily="2" charset="-122"/>
                <a:cs typeface="宋体" pitchFamily="2" charset="-122"/>
              </a:rPr>
              <a:t>景</a:t>
            </a:r>
            <a:r>
              <a:rPr lang="en-US" altLang="zh-CN" sz="3600" b="1" dirty="0" smtClean="0">
                <a:solidFill>
                  <a:srgbClr val="000000"/>
                </a:solidFill>
                <a:latin typeface="Calibri" pitchFamily="34" charset="0"/>
                <a:ea typeface="宋体" pitchFamily="2" charset="-122"/>
                <a:cs typeface="宋体" pitchFamily="2" charset="-122"/>
              </a:rPr>
              <a:t>”</a:t>
            </a:r>
            <a:r>
              <a:rPr lang="zh-CN" altLang="en-US" sz="3600" b="1" dirty="0" smtClean="0">
                <a:solidFill>
                  <a:srgbClr val="000000"/>
                </a:solidFill>
                <a:latin typeface="Calibri" pitchFamily="34" charset="0"/>
                <a:ea typeface="宋体" pitchFamily="2" charset="-122"/>
                <a:cs typeface="宋体" pitchFamily="2" charset="-122"/>
              </a:rPr>
              <a:t> 的“初春”寓指“元春”，这句意思是说迎春、探春、惜春比不上元春的荣华富贵。</a:t>
            </a:r>
            <a:br>
              <a:rPr lang="zh-CN" altLang="en-US" sz="3600" b="1" dirty="0" smtClean="0">
                <a:solidFill>
                  <a:srgbClr val="000000"/>
                </a:solidFill>
                <a:latin typeface="Calibri" pitchFamily="34" charset="0"/>
                <a:ea typeface="宋体" pitchFamily="2" charset="-122"/>
                <a:cs typeface="宋体" pitchFamily="2" charset="-122"/>
              </a:rPr>
            </a:br>
            <a:r>
              <a:rPr lang="zh-CN" altLang="en-US" sz="3600" b="1" dirty="0" smtClean="0">
                <a:solidFill>
                  <a:srgbClr val="000000"/>
                </a:solidFill>
                <a:latin typeface="Calibri" pitchFamily="34" charset="0"/>
                <a:ea typeface="宋体" pitchFamily="2" charset="-122"/>
                <a:cs typeface="宋体" pitchFamily="2" charset="-122"/>
              </a:rPr>
              <a:t>　　最后一句“虎兔相逢大梦归” “虎兔相逢</a:t>
            </a:r>
            <a:r>
              <a:rPr lang="en-US" altLang="zh-CN" sz="3600" b="1" dirty="0" smtClean="0">
                <a:solidFill>
                  <a:srgbClr val="000000"/>
                </a:solidFill>
                <a:latin typeface="Calibri" pitchFamily="34" charset="0"/>
                <a:ea typeface="宋体" pitchFamily="2" charset="-122"/>
                <a:cs typeface="宋体" pitchFamily="2" charset="-122"/>
              </a:rPr>
              <a:t>”</a:t>
            </a:r>
            <a:r>
              <a:rPr lang="zh-CN" altLang="en-US" sz="3600" b="1" dirty="0" smtClean="0">
                <a:solidFill>
                  <a:srgbClr val="000000"/>
                </a:solidFill>
                <a:latin typeface="Calibri" pitchFamily="34" charset="0"/>
                <a:ea typeface="宋体" pitchFamily="2" charset="-122"/>
                <a:cs typeface="宋体" pitchFamily="2" charset="-122"/>
              </a:rPr>
              <a:t>指虎年和兔年之交，元春死的十二月既是虎年的末尾，又是兔年的开始，所以说“虎兔相逢” ，兔被虎吃掉了，是元春入宫作妃的必然结局。作者在这里把批判的锋芒直接指向了一般人都认为是神圣“不可侵犯的皇权！</a:t>
            </a:r>
            <a:r>
              <a:rPr lang="zh-CN" altLang="en-US" sz="3600" b="1" dirty="0" smtClean="0">
                <a:solidFill>
                  <a:srgbClr val="000000"/>
                </a:solidFill>
                <a:latin typeface="Calibri" pitchFamily="34" charset="0"/>
                <a:ea typeface="楷体_GB2312" pitchFamily="49" charset="-122"/>
                <a:cs typeface="宋体" pitchFamily="2" charset="-122"/>
              </a:rPr>
              <a:t>（注：有些版本为</a:t>
            </a:r>
            <a:r>
              <a:rPr lang="zh-CN" altLang="en-US" sz="3600" b="1" dirty="0" smtClean="0">
                <a:solidFill>
                  <a:srgbClr val="000000"/>
                </a:solidFill>
                <a:latin typeface="宋体"/>
                <a:ea typeface="楷体_GB2312" pitchFamily="49" charset="-122"/>
                <a:cs typeface="宋体" pitchFamily="2" charset="-122"/>
              </a:rPr>
              <a:t>“</a:t>
            </a:r>
            <a:r>
              <a:rPr lang="zh-CN" altLang="en-US" sz="3600" b="1" dirty="0" smtClean="0">
                <a:solidFill>
                  <a:srgbClr val="000000"/>
                </a:solidFill>
                <a:latin typeface="Calibri" pitchFamily="34" charset="0"/>
                <a:ea typeface="楷体_GB2312" pitchFamily="49" charset="-122"/>
                <a:cs typeface="宋体" pitchFamily="2" charset="-122"/>
              </a:rPr>
              <a:t>虎兕相逢大梦归</a:t>
            </a:r>
            <a:r>
              <a:rPr lang="zh-CN" altLang="en-US" sz="3600" b="1" dirty="0" smtClean="0">
                <a:solidFill>
                  <a:srgbClr val="000000"/>
                </a:solidFill>
                <a:latin typeface="宋体"/>
                <a:ea typeface="楷体_GB2312" pitchFamily="49" charset="-122"/>
                <a:cs typeface="宋体" pitchFamily="2" charset="-122"/>
              </a:rPr>
              <a:t>”</a:t>
            </a:r>
            <a:r>
              <a:rPr lang="zh-CN" altLang="en-US" sz="3600" b="1" dirty="0" smtClean="0">
                <a:solidFill>
                  <a:srgbClr val="000000"/>
                </a:solidFill>
                <a:latin typeface="Calibri" pitchFamily="34" charset="0"/>
                <a:ea typeface="楷体_GB2312" pitchFamily="49" charset="-122"/>
                <a:cs typeface="宋体" pitchFamily="2" charset="-122"/>
              </a:rPr>
              <a:t>，虎、兕都是传说中的猛兽。）</a:t>
            </a:r>
            <a:endParaRPr lang="zh-CN" altLang="en-US" sz="36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0" y="0"/>
            <a:ext cx="9144000" cy="72943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32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３、贾探春：</a:t>
            </a:r>
            <a:endParaRPr kumimoji="0" lang="zh-CN" sz="32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32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t>
            </a:r>
            <a:r>
              <a:rPr kumimoji="0" lang="zh-CN" sz="32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才自清明志自高，生于末世运偏消。</a:t>
            </a:r>
            <a:r>
              <a:rPr kumimoji="0" lang="zh-CN" altLang="en-US" sz="32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r>
            <a:br>
              <a:rPr kumimoji="0" lang="zh-CN" altLang="en-US" sz="32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br>
            <a:r>
              <a:rPr kumimoji="0" lang="zh-CN" altLang="en-US" sz="32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清明涕泣江边望，千里东风一梦遥！</a:t>
            </a:r>
            <a:endParaRPr kumimoji="0" lang="zh-CN" altLang="en-US" sz="3200" b="1" i="0" u="none" strike="noStrike" cap="none" normalizeH="0" baseline="0" dirty="0" smtClean="0">
              <a:ln>
                <a:noFill/>
              </a:ln>
              <a:solidFill>
                <a:srgbClr val="000000"/>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作品注释</a:t>
            </a:r>
            <a:r>
              <a:rPr kumimoji="0" lang="en-US" altLang="zh-CN"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a:t>
            </a:r>
            <a:br>
              <a:rPr kumimoji="0" lang="en-US" altLang="zh-CN"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a:t>
            </a:r>
            <a:r>
              <a:rPr lang="zh-CN" altLang="en-US" sz="2800" b="1" dirty="0" smtClean="0">
                <a:solidFill>
                  <a:srgbClr val="000000"/>
                </a:solidFill>
                <a:latin typeface="Arial" pitchFamily="34" charset="0"/>
                <a:ea typeface="宋体" pitchFamily="2" charset="-122"/>
                <a:cs typeface="宋体" pitchFamily="2" charset="-122"/>
              </a:rPr>
              <a:t>   </a:t>
            </a: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探春是贾府的三小姐，贾政之妾赵姨娘之女。“才自精明志自高”。指的是她的志向高远，精明能干，清醒精敏，不被富贵蒙昏了头。“生于末世运偏消”写她生于封建社会衰亡的末世，又是庶出的不幸，“才”，“志”不能得到充分发挥的可惜。</a:t>
            </a:r>
            <a:b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清明涕泣江边望，千里东风一梦遥”暗示探春将远嫁边疆，如断了线的风筝般一去不返，出嫁时乘船而去。句中的”清明“点出她将在清明时分远嫁他乡，如在综观画里的女子一样在船上对着江边”掩面泣涕“，挥别父母家人，往后只能在睡梦中与家人团聚。</a:t>
            </a:r>
            <a:r>
              <a:rPr kumimoji="0" lang="zh-CN" altLang="en-US" sz="32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a:r>
            <a:br>
              <a:rPr kumimoji="0" lang="zh-CN" altLang="en-US" sz="32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r>
              <a:rPr kumimoji="0" lang="zh-CN" altLang="en-US" sz="32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a:r>
            <a:br>
              <a:rPr kumimoji="0" lang="zh-CN" altLang="en-US" sz="32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endParaRPr kumimoji="0" lang="zh-CN" altLang="en-US" sz="3200" b="1"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0" y="0"/>
            <a:ext cx="9144000"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４、史湘云：</a:t>
            </a:r>
            <a:endParaRPr kumimoji="0" lang="zh-CN" sz="8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t>
            </a:r>
            <a:r>
              <a:rPr kumimoji="0" lang="zh-CN"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富贵又何为，襁褓之间父母违。</a:t>
            </a:r>
            <a:r>
              <a:rPr kumimoji="0" lang="zh-CN" altLang="en-US"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r>
            <a:br>
              <a:rPr kumimoji="0" lang="zh-CN" altLang="en-US"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br>
            <a:r>
              <a:rPr kumimoji="0" lang="zh-CN" altLang="en-US"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展眼吊斜辉，湘江水逝楚云飞。</a:t>
            </a:r>
            <a:endParaRPr kumimoji="0" lang="zh-CN" altLang="en-US" sz="8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作品注释</a:t>
            </a:r>
            <a:r>
              <a:rPr kumimoji="0" lang="en-US" altLang="zh-CN"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br>
              <a:rPr kumimoji="0" lang="en-US" altLang="zh-CN"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富贵又何为，襁褓之间父母违”写湘云生于封建侯门富贵之家。所谓“阿房宫，三百里，住不下金陵一个史”，指的就是她家。但这又能怎么样湘云在婴儿时期“襁褓之间”父母便去世了。虽然富贵而无人关心，从小没得过温暖。</a:t>
            </a:r>
            <a:b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展眼吊斜辉，湘江水逝楚云飞”第三句“展眼吊斜辉”说的是转眼之间，只有湘云一人独自面对落日感伤了。“湘江水逝楚云飞”点出了“湘云”二字。湘江在湖南，地属古代的楚国，故有楚云之称。湘江流逝，楚云飞散，隐喻史家衰败以及湘云夫妇生活的短暂，用的是楚怀王梦见巫山神女与之欢会的典故。</a:t>
            </a: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0" y="0"/>
            <a:ext cx="9144000" cy="51090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５、妙玉：</a:t>
            </a:r>
            <a:endParaRPr kumimoji="0" lang="zh-CN" sz="8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t>
            </a:r>
            <a:r>
              <a:rPr kumimoji="0" lang="zh-CN"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欲洁何曾洁，云空未必空。</a:t>
            </a:r>
            <a:r>
              <a:rPr kumimoji="0" lang="zh-CN" altLang="en-US"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r>
            <a:br>
              <a:rPr kumimoji="0" lang="zh-CN" altLang="en-US"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br>
            <a:r>
              <a:rPr kumimoji="0" lang="zh-CN" altLang="en-US"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可怜金玉质，终陷淖泥中。</a:t>
            </a:r>
            <a:endPar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作品注释</a:t>
            </a:r>
            <a:r>
              <a:rPr kumimoji="0" lang="en-US" altLang="zh-CN"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a:t>
            </a:r>
            <a:br>
              <a:rPr kumimoji="0" lang="en-US" altLang="zh-CN"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a:t>
            </a:r>
            <a:r>
              <a:rPr lang="zh-CN" altLang="en-US" sz="2800" b="1" dirty="0" smtClean="0">
                <a:solidFill>
                  <a:srgbClr val="000000"/>
                </a:solidFill>
                <a:latin typeface="Arial" pitchFamily="34" charset="0"/>
                <a:ea typeface="宋体" pitchFamily="2" charset="-122"/>
                <a:cs typeface="宋体" pitchFamily="2" charset="-122"/>
              </a:rPr>
              <a:t>    </a:t>
            </a: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此为妙玉的判词。</a:t>
            </a:r>
            <a:r>
              <a:rPr kumimoji="0" lang="en-US" altLang="zh-CN"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a:t>
            </a: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世难容</a:t>
            </a:r>
            <a:r>
              <a:rPr kumimoji="0" lang="en-US" altLang="zh-CN"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a:t>
            </a: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中有“又何须，王孙公子叹无缘”，跟据原文线索及脂砚斋批语，此处王孙公子指陈也俊。但“终陷淖泥中”与他无关。据专家推测，妙玉为救宝玉，风尘仆仆赶到瓜洲（</a:t>
            </a:r>
            <a:r>
              <a:rPr kumimoji="0" lang="en-US" altLang="zh-CN" sz="2800" b="1" i="0" u="none" strike="noStrike" cap="none" normalizeH="0" baseline="0" dirty="0" smtClean="0">
                <a:ln>
                  <a:noFill/>
                </a:ln>
                <a:solidFill>
                  <a:srgbClr val="000000"/>
                </a:solidFill>
                <a:effectLst/>
                <a:latin typeface="Arial" pitchFamily="34" charset="0"/>
                <a:ea typeface="楷体_GB2312" pitchFamily="49" charset="-122"/>
                <a:cs typeface="宋体" pitchFamily="2" charset="-122"/>
              </a:rPr>
              <a:t>《</a:t>
            </a:r>
            <a:r>
              <a:rPr kumimoji="0" lang="zh-CN" altLang="en-US" sz="2800" b="1" i="0" u="none" strike="noStrike" cap="none" normalizeH="0" baseline="0" dirty="0" smtClean="0">
                <a:ln>
                  <a:noFill/>
                </a:ln>
                <a:solidFill>
                  <a:srgbClr val="000000"/>
                </a:solidFill>
                <a:effectLst/>
                <a:latin typeface="Arial" pitchFamily="34" charset="0"/>
                <a:ea typeface="楷体_GB2312" pitchFamily="49" charset="-122"/>
                <a:cs typeface="宋体" pitchFamily="2" charset="-122"/>
              </a:rPr>
              <a:t>世难容</a:t>
            </a:r>
            <a:r>
              <a:rPr kumimoji="0" lang="en-US" altLang="zh-CN" sz="2800" b="1" i="0" u="none" strike="noStrike" cap="none" normalizeH="0" baseline="0" dirty="0" smtClean="0">
                <a:ln>
                  <a:noFill/>
                </a:ln>
                <a:solidFill>
                  <a:srgbClr val="000000"/>
                </a:solidFill>
                <a:effectLst/>
                <a:latin typeface="Arial" pitchFamily="34" charset="0"/>
                <a:ea typeface="楷体_GB2312" pitchFamily="49" charset="-122"/>
                <a:cs typeface="宋体" pitchFamily="2" charset="-122"/>
              </a:rPr>
              <a:t>》</a:t>
            </a:r>
            <a:r>
              <a:rPr kumimoji="0" lang="zh-CN" altLang="en-US" sz="2800" b="1" i="0" u="none" strike="noStrike" cap="none" normalizeH="0" baseline="0" dirty="0" smtClean="0">
                <a:ln>
                  <a:noFill/>
                </a:ln>
                <a:solidFill>
                  <a:srgbClr val="000000"/>
                </a:solidFill>
                <a:effectLst/>
                <a:latin typeface="Arial" pitchFamily="34" charset="0"/>
                <a:ea typeface="楷体_GB2312" pitchFamily="49" charset="-122"/>
                <a:cs typeface="宋体" pitchFamily="2" charset="-122"/>
              </a:rPr>
              <a:t>中</a:t>
            </a:r>
            <a:r>
              <a:rPr kumimoji="0" lang="zh-CN" altLang="en-US" sz="2800" b="1" i="0" u="none" strike="noStrike" cap="none" normalizeH="0" baseline="0" dirty="0" smtClean="0">
                <a:ln>
                  <a:noFill/>
                </a:ln>
                <a:solidFill>
                  <a:srgbClr val="000000"/>
                </a:solidFill>
                <a:effectLst/>
                <a:latin typeface="宋体"/>
                <a:ea typeface="楷体_GB2312" pitchFamily="49" charset="-122"/>
                <a:cs typeface="宋体" pitchFamily="2" charset="-122"/>
              </a:rPr>
              <a:t>“</a:t>
            </a:r>
            <a:r>
              <a:rPr kumimoji="0" lang="zh-CN" altLang="en-US" sz="2800" b="1" i="0" u="none" strike="noStrike" cap="none" normalizeH="0" baseline="0" dirty="0" smtClean="0">
                <a:ln>
                  <a:noFill/>
                </a:ln>
                <a:solidFill>
                  <a:srgbClr val="000000"/>
                </a:solidFill>
                <a:effectLst/>
                <a:latin typeface="Arial" pitchFamily="34" charset="0"/>
                <a:ea typeface="楷体_GB2312" pitchFamily="49" charset="-122"/>
                <a:cs typeface="宋体" pitchFamily="2" charset="-122"/>
              </a:rPr>
              <a:t>风尘肮脏</a:t>
            </a:r>
            <a:r>
              <a:rPr kumimoji="0" lang="zh-CN" altLang="en-US" sz="2800" b="1" i="0" u="none" strike="noStrike" cap="none" normalizeH="0" baseline="0" dirty="0" smtClean="0">
                <a:ln>
                  <a:noFill/>
                </a:ln>
                <a:solidFill>
                  <a:srgbClr val="000000"/>
                </a:solidFill>
                <a:effectLst/>
                <a:latin typeface="宋体"/>
                <a:ea typeface="楷体_GB2312" pitchFamily="49" charset="-122"/>
                <a:cs typeface="宋体" pitchFamily="2" charset="-122"/>
              </a:rPr>
              <a:t>”</a:t>
            </a:r>
            <a:r>
              <a:rPr kumimoji="0" lang="zh-CN" altLang="en-US" sz="2800" b="1" i="0" u="none" strike="noStrike" cap="none" normalizeH="0" baseline="0" dirty="0" smtClean="0">
                <a:ln>
                  <a:noFill/>
                </a:ln>
                <a:solidFill>
                  <a:srgbClr val="000000"/>
                </a:solidFill>
                <a:effectLst/>
                <a:latin typeface="Arial" pitchFamily="34" charset="0"/>
                <a:ea typeface="楷体_GB2312" pitchFamily="49" charset="-122"/>
                <a:cs typeface="宋体" pitchFamily="2" charset="-122"/>
              </a:rPr>
              <a:t>亦是此意</a:t>
            </a: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），最终却落入有权有势的老色鬼手中，因此说“欲洁何曾洁云空未必空”、“终陷淖泥中”。</a:t>
            </a:r>
            <a:b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a:r>
            <a:b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0" y="0"/>
            <a:ext cx="9144000" cy="6858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６、贾迎春：</a:t>
            </a:r>
            <a:endParaRPr kumimoji="0" lang="zh-CN" sz="8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t>
            </a:r>
            <a:r>
              <a:rPr kumimoji="0" lang="en-US" altLang="zh-CN" sz="28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t>
            </a:r>
            <a:r>
              <a:rPr kumimoji="0" lang="zh-CN"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子系中山狼，得志便猖狂。</a:t>
            </a:r>
            <a:r>
              <a:rPr kumimoji="0" lang="zh-CN" altLang="en-US"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r>
            <a:br>
              <a:rPr kumimoji="0" lang="zh-CN" altLang="en-US"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br>
            <a:r>
              <a:rPr kumimoji="0" lang="zh-CN" altLang="en-US"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金闺花柳质，一载赴黄粱。</a:t>
            </a:r>
            <a:endPar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作品注释</a:t>
            </a:r>
            <a:r>
              <a:rPr kumimoji="0" lang="en-US" altLang="zh-CN"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a:t>
            </a:r>
            <a:br>
              <a:rPr kumimoji="0" lang="en-US" altLang="zh-CN"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首句“子系中山狼”中“子系”二字合成“孙”的繁体字，指的是迎春的丈夫孙绍祖。“中山狼”用的是</a:t>
            </a:r>
            <a:r>
              <a:rPr kumimoji="0" lang="en-US" altLang="zh-CN"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a:t>
            </a: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中山狼传</a:t>
            </a:r>
            <a:r>
              <a:rPr kumimoji="0" lang="en-US" altLang="zh-CN"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a:t>
            </a: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的典故，喻凶狠残暴而又忘恩负义的人。这里是比喻迎春丈夫孙绍祖的险恶狠毒和迎春的苦难。</a:t>
            </a:r>
            <a:b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得志便猖狂”写得意后便为非作歹，横行霸道。孙绍祖在家境困难时曾经拜倒在贾门府下，乞求帮助。后来，孙绍祖在京袭了官职，又“在兵部候缺题升”，一跃成为“暴发户”。贾家衰败后，孙绍祖向它逼债，任意践踏迎春。而迎春与孙绍祖只结婚一年，就被丈夫凌辱致死。</a:t>
            </a:r>
            <a:b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t/>
            </a:r>
            <a:br>
              <a:rPr kumimoji="0" lang="zh-CN" altLang="en-US" sz="2800" b="1" i="0" u="none" strike="noStrike" cap="none" normalizeH="0" baseline="0" dirty="0" smtClean="0">
                <a:ln>
                  <a:noFill/>
                </a:ln>
                <a:solidFill>
                  <a:srgbClr val="000000"/>
                </a:solidFill>
                <a:effectLst/>
                <a:latin typeface="Arial" pitchFamily="34" charset="0"/>
                <a:ea typeface="宋体" pitchFamily="2" charset="-122"/>
                <a:cs typeface="宋体" pitchFamily="2" charset="-122"/>
              </a:rPr>
            </a:b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0" y="-171400"/>
            <a:ext cx="9144000" cy="73558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７、贾惜春：</a:t>
            </a:r>
            <a:endParaRPr kumimoji="0" lang="zh-CN" sz="8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t>
            </a:r>
            <a:r>
              <a:rPr kumimoji="0" lang="zh-CN"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勘破三春景不长，缁衣顿改昔年妆。</a:t>
            </a:r>
            <a:r>
              <a:rPr kumimoji="0" lang="zh-CN" altLang="en-US"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r>
            <a:br>
              <a:rPr kumimoji="0" lang="zh-CN" altLang="en-US"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br>
            <a:r>
              <a:rPr kumimoji="0" lang="zh-CN" altLang="en-US"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可怜绣户侯门女，独卧青灯古佛旁。</a:t>
            </a:r>
            <a:endParaRPr kumimoji="0" lang="zh-CN" altLang="en-US" sz="8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作品注释</a:t>
            </a:r>
            <a:r>
              <a:rPr kumimoji="0" lang="en-US" altLang="zh-CN"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br>
              <a:rPr kumimoji="0" lang="en-US" altLang="zh-CN"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判词首句“勘破三春景不长”中“三春景不长”是双关语。字面上指暮春，即春末，实际上指惜春的三个姐姐即元春，迎春，探春这“三春”的遭际悲苦。第二句“缁衣顿改昔年妆”，缁衣指的是尼姑穿的黑色服装。这两句是说惜春从她三个姐姐的遭遇中，看到了封建统治阶级的好景不长，决心摆脱世俗，遁入空门。第三，四句“可怜绣户侯门女，独卧青灯古佛旁”具体指出贾府小姐惜春最后出家为尼，再也不是公府千金而是过着“缁衣乞食”的生活。</a:t>
            </a:r>
            <a:b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这首判词写惜春由三个姐姐的不幸遭遇预感到，自己将来也不会有好结果，决定出家为尼。但这条逃避现实的道路凄凉孤独，仍然是行不通的。诗里流露的同情与惋惜，明显地反映了作者的矛盾心情。</a:t>
            </a: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0"/>
            <a:ext cx="9144000" cy="6858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８、王熙凤：</a:t>
            </a:r>
            <a:endParaRPr kumimoji="0" lang="zh-CN" sz="8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t>
            </a:r>
            <a:r>
              <a:rPr kumimoji="0" lang="zh-CN"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凡鸟偏从末世来，都知爱慕此生才。</a:t>
            </a:r>
            <a:r>
              <a:rPr kumimoji="0" lang="zh-CN" altLang="en-US"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a:r>
            <a:br>
              <a:rPr kumimoji="0" lang="zh-CN" altLang="en-US"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br>
            <a:r>
              <a:rPr kumimoji="0" lang="zh-CN" altLang="en-US" sz="2600" b="1" i="0" u="none" strike="noStrike" cap="none" normalizeH="0" baseline="0" dirty="0" smtClean="0">
                <a:ln>
                  <a:noFill/>
                </a:ln>
                <a:solidFill>
                  <a:srgbClr val="000000"/>
                </a:solidFill>
                <a:effectLst/>
                <a:latin typeface="Calibri" pitchFamily="34" charset="0"/>
                <a:ea typeface="楷体_GB2312" pitchFamily="49" charset="-122"/>
                <a:cs typeface="宋体" pitchFamily="2" charset="-122"/>
              </a:rPr>
              <a:t>                    一从二令三人木，哭向金陵事更哀。</a:t>
            </a:r>
            <a:endParaRPr kumimoji="0" lang="zh-CN" altLang="en-US" sz="8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作品注释</a:t>
            </a:r>
            <a:r>
              <a:rPr kumimoji="0" lang="en-US" altLang="zh-CN"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br>
              <a:rPr kumimoji="0" lang="en-US" altLang="zh-CN"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br>
            <a:r>
              <a:rPr kumimoji="0" lang="zh-CN" altLang="en-US" sz="2800" b="1" i="0" u="none" strike="noStrike" cap="none" normalizeH="0" baseline="0" dirty="0" smtClean="0">
                <a:ln>
                  <a:noFill/>
                </a:ln>
                <a:solidFill>
                  <a:srgbClr val="000000"/>
                </a:solidFill>
                <a:effectLst/>
                <a:latin typeface="Calibri" pitchFamily="34" charset="0"/>
                <a:ea typeface="宋体" pitchFamily="2" charset="-122"/>
                <a:cs typeface="宋体" pitchFamily="2" charset="-122"/>
              </a:rPr>
              <a:t>　　　　“凡鸟从末世来”指的是凤姐这么一个能干的女强人生于末世的不幸，“凡鸟”是繁体里的“凤”字，也就暗指王熙凤。从凤字拆出来得“凡鸟”二字比喻庸才，借用吕安对喜的典故，点出“凤”，自然是种讥讽。画里的雌凤所靠着的冰山，指的就是将融化的贾府所象征的靠山。“一从二令三人木”指的是丈夫贾链对凤姐的态度变化。新婚后先“从”，对她百依百顺，样样都听她的；“二令”解为“冷”，指的是丈夫对她的渐渐冷淡与开始对她发号施令；“三人木”以“拆字法”是指她最后被休弃的命运。“哭向金陵事更哀”就是她被休弃后哭着回娘家的悲哀的写照。在当时封建的社会中，被休弃是非常悲惨的。</a:t>
            </a:r>
            <a:endParaRPr kumimoji="0" lang="zh-CN" altLang="en-US" sz="1800" b="1"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535</Words>
  <Application>Microsoft Office PowerPoint</Application>
  <PresentationFormat>全屏显示(4:3)</PresentationFormat>
  <Paragraphs>45</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Sky123.Org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Sky123.Org</dc:creator>
  <cp:lastModifiedBy>Sky123.Org</cp:lastModifiedBy>
  <cp:revision>3</cp:revision>
  <dcterms:created xsi:type="dcterms:W3CDTF">2011-03-08T07:45:26Z</dcterms:created>
  <dcterms:modified xsi:type="dcterms:W3CDTF">2011-03-08T08:15:42Z</dcterms:modified>
</cp:coreProperties>
</file>