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6" r:id="rId2"/>
    <p:sldId id="276" r:id="rId3"/>
    <p:sldId id="277" r:id="rId4"/>
    <p:sldId id="278" r:id="rId5"/>
    <p:sldId id="279" r:id="rId6"/>
    <p:sldId id="260" r:id="rId7"/>
    <p:sldId id="261" r:id="rId8"/>
    <p:sldId id="263" r:id="rId9"/>
    <p:sldId id="271" r:id="rId10"/>
    <p:sldId id="264" r:id="rId11"/>
    <p:sldId id="258" r:id="rId12"/>
    <p:sldId id="265" r:id="rId13"/>
    <p:sldId id="266" r:id="rId14"/>
    <p:sldId id="267" r:id="rId15"/>
    <p:sldId id="268" r:id="rId16"/>
    <p:sldId id="269" r:id="rId17"/>
    <p:sldId id="300" r:id="rId18"/>
    <p:sldId id="301" r:id="rId19"/>
    <p:sldId id="270" r:id="rId20"/>
    <p:sldId id="262" r:id="rId21"/>
    <p:sldId id="272" r:id="rId22"/>
    <p:sldId id="273" r:id="rId23"/>
    <p:sldId id="274" r:id="rId24"/>
    <p:sldId id="280" r:id="rId25"/>
    <p:sldId id="257" r:id="rId26"/>
    <p:sldId id="275" r:id="rId27"/>
    <p:sldId id="281"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220">
          <p15:clr>
            <a:srgbClr val="A4A3A4"/>
          </p15:clr>
        </p15:guide>
        <p15:guide id="2" pos="3838">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64" d="100"/>
          <a:sy n="64" d="100"/>
        </p:scale>
        <p:origin x="-138" y="-516"/>
      </p:cViewPr>
      <p:guideLst>
        <p:guide orient="horz" pos="2220"/>
        <p:guide pos="383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2021-8-20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4536920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2021-8-20</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2021-8-20</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2021-8-20</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2021-8-20</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2021-8-20</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2021-8-20</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2021-8-20</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2021-8-20</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2021-8-20</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5.xml"/><Relationship Id="rId1" Type="http://schemas.openxmlformats.org/officeDocument/2006/relationships/tags" Target="../tags/tag64.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5.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0.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2.xml"/><Relationship Id="rId1" Type="http://schemas.openxmlformats.org/officeDocument/2006/relationships/tags" Target="../tags/tag8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4.xml"/><Relationship Id="rId1" Type="http://schemas.openxmlformats.org/officeDocument/2006/relationships/tags" Target="../tags/tag83.xml"/><Relationship Id="rId4" Type="http://schemas.openxmlformats.org/officeDocument/2006/relationships/image" Target="../media/image10.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6.xml"/><Relationship Id="rId1" Type="http://schemas.openxmlformats.org/officeDocument/2006/relationships/tags" Target="../tags/tag85.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8.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9.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0.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6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ags" Target="../tags/tag68.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tags" Target="../tags/tag71.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src=http___test-1253113763.image.myqcloud.com_synthDailyrecord_2017-06-09_5111699448c04cf79b7d7d99bf54d59e.jpg&amp;refer=http___test-1253113763.image.myqcloud"/>
          <p:cNvPicPr>
            <a:picLocks noChangeAspect="1"/>
          </p:cNvPicPr>
          <p:nvPr/>
        </p:nvPicPr>
        <p:blipFill>
          <a:blip r:embed="rId4"/>
          <a:stretch>
            <a:fillRect/>
          </a:stretch>
        </p:blipFill>
        <p:spPr>
          <a:xfrm>
            <a:off x="-149860" y="-122555"/>
            <a:ext cx="12342495" cy="7385685"/>
          </a:xfrm>
          <a:prstGeom prst="rect">
            <a:avLst/>
          </a:prstGeom>
        </p:spPr>
      </p:pic>
      <p:sp>
        <p:nvSpPr>
          <p:cNvPr id="3" name="副标题 2"/>
          <p:cNvSpPr>
            <a:spLocks noGrp="1"/>
          </p:cNvSpPr>
          <p:nvPr>
            <p:ph type="subTitle" idx="1"/>
            <p:custDataLst>
              <p:tags r:id="rId2"/>
            </p:custDataLst>
          </p:nvPr>
        </p:nvSpPr>
        <p:spPr>
          <a:xfrm>
            <a:off x="6255385" y="2929255"/>
            <a:ext cx="4293235" cy="687705"/>
          </a:xfrm>
        </p:spPr>
        <p:txBody>
          <a:bodyPr/>
          <a:lstStyle/>
          <a:p>
            <a:r>
              <a:rPr lang="zh-CN" altLang="en-US" b="1">
                <a:solidFill>
                  <a:srgbClr val="FF0000"/>
                </a:solidFill>
              </a:rPr>
              <a:t>茹</a:t>
            </a:r>
            <a:r>
              <a:rPr lang="en-US" altLang="zh-CN" b="1">
                <a:solidFill>
                  <a:srgbClr val="FF0000"/>
                </a:solidFill>
              </a:rPr>
              <a:t> </a:t>
            </a:r>
            <a:r>
              <a:rPr lang="zh-CN" altLang="en-US" b="1">
                <a:solidFill>
                  <a:srgbClr val="FF0000"/>
                </a:solidFill>
              </a:rPr>
              <a:t>志</a:t>
            </a:r>
            <a:r>
              <a:rPr lang="en-US" altLang="zh-CN" b="1">
                <a:solidFill>
                  <a:srgbClr val="FF0000"/>
                </a:solidFill>
              </a:rPr>
              <a:t> </a:t>
            </a:r>
            <a:r>
              <a:rPr lang="zh-CN" altLang="en-US">
                <a:solidFill>
                  <a:srgbClr val="FF0000"/>
                </a:solidFill>
              </a:rPr>
              <a:t>鹃</a:t>
            </a:r>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自主学习，疏通课文</a:t>
            </a:r>
            <a:endParaRPr lang="zh-CN" altLang="en-US"/>
          </a:p>
        </p:txBody>
      </p:sp>
      <p:sp>
        <p:nvSpPr>
          <p:cNvPr id="3" name="内容占位符 2"/>
          <p:cNvSpPr>
            <a:spLocks noGrp="1"/>
          </p:cNvSpPr>
          <p:nvPr>
            <p:ph idx="1"/>
          </p:nvPr>
        </p:nvSpPr>
        <p:spPr/>
        <p:txBody>
          <a:bodyPr/>
          <a:lstStyle/>
          <a:p>
            <a:pPr marL="0" indent="0">
              <a:buNone/>
            </a:pPr>
            <a:r>
              <a:rPr lang="zh-CN" altLang="en-US" sz="2400">
                <a:solidFill>
                  <a:schemeClr val="tx1"/>
                </a:solidFill>
              </a:rPr>
              <a:t>理出课文结构</a:t>
            </a:r>
          </a:p>
          <a:p>
            <a:pPr marL="0" indent="0">
              <a:buNone/>
            </a:pPr>
            <a:r>
              <a:rPr lang="zh-CN" altLang="en-US" sz="2400">
                <a:solidFill>
                  <a:schemeClr val="tx1"/>
                </a:solidFill>
              </a:rPr>
              <a:t>第一部分（第1—23段） 开端。通讯员送“我”去前沿包扎所。</a:t>
            </a:r>
          </a:p>
          <a:p>
            <a:pPr marL="0" indent="0">
              <a:buNone/>
            </a:pPr>
            <a:r>
              <a:rPr lang="zh-CN" altLang="en-US" sz="2400">
                <a:solidFill>
                  <a:schemeClr val="tx1"/>
                </a:solidFill>
              </a:rPr>
              <a:t>第二部分（第25—43段）发展。通讯员跟随“我”去借被子。</a:t>
            </a:r>
          </a:p>
          <a:p>
            <a:pPr marL="0" indent="0">
              <a:buNone/>
            </a:pPr>
            <a:r>
              <a:rPr lang="zh-CN" altLang="en-US" sz="2400">
                <a:solidFill>
                  <a:schemeClr val="tx1"/>
                </a:solidFill>
              </a:rPr>
              <a:t>第三部分（第44—57段）高潮。新媳妇和“我”一起在包扎所救护伤员，通讯员英勇牺牲。</a:t>
            </a:r>
          </a:p>
          <a:p>
            <a:pPr marL="0" indent="0">
              <a:buNone/>
            </a:pPr>
            <a:r>
              <a:rPr lang="zh-CN" altLang="en-US" sz="2400">
                <a:solidFill>
                  <a:schemeClr val="tx1"/>
                </a:solidFill>
              </a:rPr>
              <a:t>第四部分（第58—59段）结局。新媳妇为通讯员献出并盖上自己的被子。</a:t>
            </a:r>
          </a:p>
        </p:txBody>
      </p:sp>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速读课文思考问题</a:t>
            </a:r>
          </a:p>
        </p:txBody>
      </p:sp>
      <p:sp>
        <p:nvSpPr>
          <p:cNvPr id="4" name="心形 3"/>
          <p:cNvSpPr/>
          <p:nvPr/>
        </p:nvSpPr>
        <p:spPr>
          <a:xfrm>
            <a:off x="6617970" y="3181350"/>
            <a:ext cx="4521200" cy="3297555"/>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t>1.</a:t>
            </a:r>
            <a:r>
              <a:rPr lang="zh-CN" altLang="en-US" sz="2800"/>
              <a:t>送我去前沿包扎所；</a:t>
            </a:r>
            <a:r>
              <a:rPr lang="en-US" altLang="zh-CN" sz="2800"/>
              <a:t>2.</a:t>
            </a:r>
            <a:r>
              <a:rPr lang="zh-CN" altLang="en-US" sz="2800"/>
              <a:t>借被子；</a:t>
            </a:r>
            <a:r>
              <a:rPr lang="en-US" altLang="zh-CN" sz="2800"/>
              <a:t>3.</a:t>
            </a:r>
            <a:r>
              <a:rPr lang="zh-CN" altLang="en-US" sz="2800"/>
              <a:t>通讯员救人牺牲；</a:t>
            </a:r>
            <a:r>
              <a:rPr lang="en-US" altLang="zh-CN" sz="2800"/>
              <a:t>4.</a:t>
            </a:r>
            <a:r>
              <a:rPr lang="zh-CN" altLang="en-US" sz="2800"/>
              <a:t>新媳妇献被子</a:t>
            </a:r>
          </a:p>
        </p:txBody>
      </p:sp>
      <p:sp>
        <p:nvSpPr>
          <p:cNvPr id="6" name="椭圆形标注 5"/>
          <p:cNvSpPr/>
          <p:nvPr/>
        </p:nvSpPr>
        <p:spPr>
          <a:xfrm>
            <a:off x="843915" y="1471295"/>
            <a:ext cx="2967990" cy="1710055"/>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ym typeface="+mn-ea"/>
              </a:rPr>
              <a:t>小说写了几个人？都是谁</a:t>
            </a:r>
          </a:p>
        </p:txBody>
      </p:sp>
      <p:sp>
        <p:nvSpPr>
          <p:cNvPr id="7" name="椭圆形标注 6"/>
          <p:cNvSpPr/>
          <p:nvPr/>
        </p:nvSpPr>
        <p:spPr>
          <a:xfrm>
            <a:off x="7432675" y="1060450"/>
            <a:ext cx="2967990" cy="1710055"/>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ym typeface="+mn-ea"/>
              </a:rPr>
              <a:t>小说写了几件事？</a:t>
            </a:r>
          </a:p>
        </p:txBody>
      </p:sp>
      <p:sp>
        <p:nvSpPr>
          <p:cNvPr id="8" name="心形 7"/>
          <p:cNvSpPr/>
          <p:nvPr/>
        </p:nvSpPr>
        <p:spPr>
          <a:xfrm>
            <a:off x="970915" y="4187825"/>
            <a:ext cx="3156585" cy="2169160"/>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t>三个：</a:t>
            </a:r>
            <a:r>
              <a:rPr lang="en-US" altLang="zh-CN" sz="2800"/>
              <a:t>“</a:t>
            </a:r>
            <a:r>
              <a:rPr lang="zh-CN" altLang="en-US" sz="2800"/>
              <a:t>我</a:t>
            </a:r>
            <a:r>
              <a:rPr lang="en-US" altLang="zh-CN" sz="2800"/>
              <a:t>”</a:t>
            </a:r>
            <a:r>
              <a:rPr lang="zh-CN" altLang="en-US" sz="2800"/>
              <a:t>小通讯员、新媳妇</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8400" y="593160"/>
            <a:ext cx="10969200" cy="705600"/>
          </a:xfrm>
        </p:spPr>
        <p:txBody>
          <a:bodyPr/>
          <a:lstStyle/>
          <a:p>
            <a:r>
              <a:rPr lang="zh-CN" altLang="en-US"/>
              <a:t>精读细研</a:t>
            </a:r>
          </a:p>
        </p:txBody>
      </p:sp>
      <p:sp>
        <p:nvSpPr>
          <p:cNvPr id="3" name="内容占位符 2"/>
          <p:cNvSpPr>
            <a:spLocks noGrp="1"/>
          </p:cNvSpPr>
          <p:nvPr>
            <p:ph idx="1"/>
          </p:nvPr>
        </p:nvSpPr>
        <p:spPr>
          <a:xfrm>
            <a:off x="608330" y="1434465"/>
            <a:ext cx="10968990" cy="668020"/>
          </a:xfrm>
        </p:spPr>
        <p:txBody>
          <a:bodyPr/>
          <a:lstStyle/>
          <a:p>
            <a:pPr marL="0" indent="0">
              <a:buNone/>
            </a:pPr>
            <a:r>
              <a:rPr lang="en-US" altLang="zh-CN" sz="2800">
                <a:solidFill>
                  <a:schemeClr val="tx1"/>
                </a:solidFill>
              </a:rPr>
              <a:t>1.</a:t>
            </a:r>
            <a:r>
              <a:rPr lang="zh-CN" altLang="en-US" sz="2800">
                <a:solidFill>
                  <a:schemeClr val="tx1"/>
                </a:solidFill>
              </a:rPr>
              <a:t>小说主要写了哪几个人物?人物身上发生了哪些事情?</a:t>
            </a:r>
          </a:p>
        </p:txBody>
      </p:sp>
      <p:sp>
        <p:nvSpPr>
          <p:cNvPr id="100" name="文本框 99"/>
          <p:cNvSpPr txBox="1"/>
          <p:nvPr/>
        </p:nvSpPr>
        <p:spPr>
          <a:xfrm>
            <a:off x="836930" y="2791460"/>
            <a:ext cx="2712085" cy="2159000"/>
          </a:xfrm>
          <a:prstGeom prst="rect">
            <a:avLst/>
          </a:prstGeom>
          <a:noFill/>
          <a:ln w="9525">
            <a:noFill/>
          </a:ln>
        </p:spPr>
        <p:txBody>
          <a:bodyPr wrap="square">
            <a:spAutoFit/>
          </a:bodyPr>
          <a:lstStyle/>
          <a:p>
            <a:pPr indent="133350">
              <a:lnSpc>
                <a:spcPct val="140000"/>
              </a:lnSpc>
            </a:pPr>
            <a:r>
              <a:rPr lang="en-US" altLang="zh-CN" sz="3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3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sz="3200">
                <a:latin typeface="微软雅黑" panose="020B0503020204020204" pitchFamily="34" charset="-122"/>
                <a:ea typeface="微软雅黑" panose="020B0503020204020204" pitchFamily="34" charset="-122"/>
                <a:cs typeface="微软雅黑" panose="020B0503020204020204" pitchFamily="34" charset="-122"/>
                <a:sym typeface="+mn-ea"/>
              </a:rPr>
              <a:t>“我”</a:t>
            </a:r>
            <a:r>
              <a:rPr lang="zh-CN" sz="3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p>
          <a:p>
            <a:pPr indent="133350">
              <a:lnSpc>
                <a:spcPct val="140000"/>
              </a:lnSpc>
            </a:pPr>
            <a:r>
              <a:rPr lang="en-US" altLang="zh-CN" sz="3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B</a:t>
            </a:r>
            <a:r>
              <a:rPr lang="zh-CN" altLang="en-US" sz="3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sz="3200">
                <a:latin typeface="微软雅黑" panose="020B0503020204020204" pitchFamily="34" charset="-122"/>
                <a:ea typeface="微软雅黑" panose="020B0503020204020204" pitchFamily="34" charset="-122"/>
                <a:cs typeface="微软雅黑" panose="020B0503020204020204" pitchFamily="34" charset="-122"/>
                <a:sym typeface="+mn-ea"/>
              </a:rPr>
              <a:t>通讯员</a:t>
            </a:r>
            <a:r>
              <a:rPr lang="zh-CN" sz="3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p>
          <a:p>
            <a:pPr indent="133350">
              <a:lnSpc>
                <a:spcPct val="140000"/>
              </a:lnSpc>
            </a:pPr>
            <a:r>
              <a:rPr lang="en-US" altLang="zh-CN" sz="3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C</a:t>
            </a:r>
            <a:r>
              <a:rPr lang="zh-CN" altLang="en-US" sz="3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sz="3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新媳妇：</a:t>
            </a:r>
            <a:endParaRPr lang="zh-CN" altLang="en-US" sz="3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4901565" y="3752850"/>
            <a:ext cx="3608070" cy="460375"/>
          </a:xfrm>
          <a:prstGeom prst="rect">
            <a:avLst/>
          </a:prstGeom>
          <a:noFill/>
        </p:spPr>
        <p:txBody>
          <a:bodyPr wrap="none" rtlCol="0" anchor="t">
            <a:spAutoFit/>
          </a:bodyPr>
          <a:lstStyle/>
          <a:p>
            <a:r>
              <a:rPr lang="zh-CN" sz="2400" b="1">
                <a:latin typeface="微软雅黑" panose="020B0503020204020204" pitchFamily="34" charset="-122"/>
                <a:ea typeface="微软雅黑" panose="020B0503020204020204" pitchFamily="34" charset="-122"/>
                <a:cs typeface="微软雅黑" panose="020B0503020204020204" pitchFamily="34" charset="-122"/>
                <a:sym typeface="+mn-ea"/>
              </a:rPr>
              <a:t>带路—借被—牺牲—盖被</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4901565" y="4428490"/>
            <a:ext cx="3084830" cy="521970"/>
          </a:xfrm>
          <a:prstGeom prst="rect">
            <a:avLst/>
          </a:prstGeom>
          <a:noFill/>
        </p:spPr>
        <p:txBody>
          <a:bodyPr wrap="none" rtlCol="0" anchor="t">
            <a:spAutoFit/>
          </a:bodyPr>
          <a:lstStyle/>
          <a:p>
            <a:r>
              <a:rPr lang="zh-CN" sz="2800" b="1">
                <a:latin typeface="微软雅黑" panose="020B0503020204020204" pitchFamily="34" charset="-122"/>
                <a:ea typeface="微软雅黑" panose="020B0503020204020204" pitchFamily="34" charset="-122"/>
                <a:cs typeface="微软雅黑" panose="020B0503020204020204" pitchFamily="34" charset="-122"/>
                <a:sym typeface="+mn-ea"/>
              </a:rPr>
              <a:t>借被—缝衣—献被</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5031105" y="3035300"/>
            <a:ext cx="2621280" cy="460375"/>
          </a:xfrm>
          <a:prstGeom prst="rect">
            <a:avLst/>
          </a:prstGeom>
          <a:noFill/>
        </p:spPr>
        <p:txBody>
          <a:bodyPr wrap="none" rtlCol="0">
            <a:spAutoFit/>
          </a:bodyPr>
          <a:lstStyle/>
          <a:p>
            <a:r>
              <a:rPr lang="zh-CN" altLang="en-US" sz="2400" b="1"/>
              <a:t>见证了所发生的事</a:t>
            </a:r>
          </a:p>
        </p:txBody>
      </p:sp>
      <p:sp>
        <p:nvSpPr>
          <p:cNvPr id="7" name="右箭头 6"/>
          <p:cNvSpPr/>
          <p:nvPr/>
        </p:nvSpPr>
        <p:spPr>
          <a:xfrm>
            <a:off x="3447415" y="3133090"/>
            <a:ext cx="1454785" cy="3111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右箭头 8"/>
          <p:cNvSpPr/>
          <p:nvPr/>
        </p:nvSpPr>
        <p:spPr>
          <a:xfrm>
            <a:off x="3446780" y="3778885"/>
            <a:ext cx="1454785" cy="31623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右箭头 9"/>
          <p:cNvSpPr/>
          <p:nvPr/>
        </p:nvSpPr>
        <p:spPr>
          <a:xfrm>
            <a:off x="3549015" y="4521835"/>
            <a:ext cx="1369060" cy="3321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down)">
                                      <p:cBhvr>
                                        <p:cTn id="7" dur="5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ppt_x"/>
                                          </p:val>
                                        </p:tav>
                                        <p:tav tm="100000">
                                          <p:val>
                                            <p:strVal val="#ppt_x"/>
                                          </p:val>
                                        </p:tav>
                                      </p:tavLst>
                                    </p:anim>
                                    <p:anim calcmode="lin" valueType="num">
                                      <p:cBhvr additive="base">
                                        <p:cTn id="3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additive="base">
                                        <p:cTn id="42" dur="500" fill="hold"/>
                                        <p:tgtEl>
                                          <p:spTgt spid="5"/>
                                        </p:tgtEl>
                                        <p:attrNameLst>
                                          <p:attrName>ppt_x</p:attrName>
                                        </p:attrNameLst>
                                      </p:cBhvr>
                                      <p:tavLst>
                                        <p:tav tm="0">
                                          <p:val>
                                            <p:strVal val="#ppt_x"/>
                                          </p:val>
                                        </p:tav>
                                        <p:tav tm="100000">
                                          <p:val>
                                            <p:strVal val="#ppt_x"/>
                                          </p:val>
                                        </p:tav>
                                      </p:tavLst>
                                    </p:anim>
                                    <p:anim calcmode="lin" valueType="num">
                                      <p:cBhvr additive="base">
                                        <p:cTn id="4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5" grpId="0"/>
      <p:bldP spid="6" grpId="0"/>
      <p:bldP spid="7" grpId="0" animBg="1"/>
      <p:bldP spid="9"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a:sym typeface="+mn-ea"/>
              </a:rPr>
              <a:t>精读细研</a:t>
            </a:r>
            <a:endParaRPr lang="zh-CN" altLang="en-US"/>
          </a:p>
        </p:txBody>
      </p:sp>
      <p:sp>
        <p:nvSpPr>
          <p:cNvPr id="3" name="内容占位符 2"/>
          <p:cNvSpPr>
            <a:spLocks noGrp="1"/>
          </p:cNvSpPr>
          <p:nvPr>
            <p:ph idx="1"/>
          </p:nvPr>
        </p:nvSpPr>
        <p:spPr>
          <a:xfrm>
            <a:off x="2822575" y="1313815"/>
            <a:ext cx="6722110" cy="582930"/>
          </a:xfrm>
        </p:spPr>
        <p:txBody>
          <a:bodyPr>
            <a:noAutofit/>
          </a:bodyPr>
          <a:lstStyle/>
          <a:p>
            <a:pPr marL="0" indent="0">
              <a:buNone/>
            </a:pPr>
            <a:r>
              <a:rPr lang="zh-CN" altLang="en-US" sz="2800" b="1">
                <a:solidFill>
                  <a:schemeClr val="tx1"/>
                </a:solidFill>
              </a:rPr>
              <a:t>本文是以什么为线索来讲述故事的?</a:t>
            </a:r>
          </a:p>
        </p:txBody>
      </p:sp>
      <p:sp>
        <p:nvSpPr>
          <p:cNvPr id="100" name="文本框 99"/>
          <p:cNvSpPr txBox="1"/>
          <p:nvPr/>
        </p:nvSpPr>
        <p:spPr>
          <a:xfrm>
            <a:off x="1986280" y="2882265"/>
            <a:ext cx="5080000" cy="1568450"/>
          </a:xfrm>
          <a:prstGeom prst="rect">
            <a:avLst/>
          </a:prstGeom>
          <a:noFill/>
          <a:ln w="9525">
            <a:noFill/>
          </a:ln>
        </p:spPr>
        <p:txBody>
          <a:bodyPr>
            <a:spAutoFit/>
          </a:bodyPr>
          <a:lstStyle/>
          <a:p>
            <a:pPr indent="0"/>
            <a:r>
              <a:rPr lang="zh-CN"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明确：全文以时间为顺序，“我”的见闻和感受为线索展开情节。</a:t>
            </a:r>
            <a:endPar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精读细研：</a:t>
            </a:r>
            <a:r>
              <a:rPr lang="zh-CN" altLang="en-US">
                <a:solidFill>
                  <a:schemeClr val="tx1"/>
                </a:solidFill>
                <a:sym typeface="+mn-ea"/>
              </a:rPr>
              <a:t>新媳妇形象</a:t>
            </a:r>
            <a:endParaRPr lang="zh-CN" altLang="en-US"/>
          </a:p>
        </p:txBody>
      </p:sp>
      <p:sp>
        <p:nvSpPr>
          <p:cNvPr id="3" name="内容占位符 2"/>
          <p:cNvSpPr>
            <a:spLocks noGrp="1"/>
          </p:cNvSpPr>
          <p:nvPr>
            <p:ph idx="1"/>
          </p:nvPr>
        </p:nvSpPr>
        <p:spPr/>
        <p:txBody>
          <a:bodyPr/>
          <a:lstStyle/>
          <a:p>
            <a:pPr marL="0" indent="0">
              <a:buNone/>
            </a:pPr>
            <a:r>
              <a:rPr lang="zh-CN" altLang="en-US" sz="2400" b="1">
                <a:solidFill>
                  <a:schemeClr val="tx1"/>
                </a:solidFill>
              </a:rPr>
              <a:t>新媳妇形象：她是一个年轻俏皮、善良质朴的农村农妇，有着纯洁心灵的活泼女生。在人物出场时，直接描写便显现这个品质，</a:t>
            </a:r>
            <a:r>
              <a:rPr lang="en-US" altLang="zh-CN" sz="2400" b="1">
                <a:solidFill>
                  <a:schemeClr val="tx1"/>
                </a:solidFill>
              </a:rPr>
              <a:t>“</a:t>
            </a:r>
            <a:r>
              <a:rPr lang="zh-CN" altLang="en-US" sz="2400" b="1">
                <a:solidFill>
                  <a:schemeClr val="tx1"/>
                </a:solidFill>
              </a:rPr>
              <a:t>脸扭向里面</a:t>
            </a:r>
            <a:r>
              <a:rPr lang="en-US" altLang="zh-CN" sz="2400" b="1">
                <a:solidFill>
                  <a:schemeClr val="tx1"/>
                </a:solidFill>
              </a:rPr>
              <a:t>”“</a:t>
            </a:r>
            <a:r>
              <a:rPr lang="zh-CN" altLang="en-US" sz="2400" b="1">
                <a:solidFill>
                  <a:schemeClr val="tx1"/>
                </a:solidFill>
              </a:rPr>
              <a:t>尽咬着嘴唇</a:t>
            </a:r>
            <a:r>
              <a:rPr lang="en-US" altLang="zh-CN" sz="2400" b="1">
                <a:solidFill>
                  <a:schemeClr val="tx1"/>
                </a:solidFill>
              </a:rPr>
              <a:t>”“</a:t>
            </a:r>
            <a:r>
              <a:rPr lang="zh-CN" altLang="en-US" sz="2400" b="1">
                <a:solidFill>
                  <a:schemeClr val="tx1"/>
                </a:solidFill>
              </a:rPr>
              <a:t>一肚子的笑料没笑完</a:t>
            </a:r>
            <a:r>
              <a:rPr lang="en-US" altLang="zh-CN" sz="2400" b="1">
                <a:solidFill>
                  <a:schemeClr val="tx1"/>
                </a:solidFill>
              </a:rPr>
              <a:t>”</a:t>
            </a:r>
            <a:r>
              <a:rPr lang="zh-CN" altLang="en-US" sz="2400" b="1">
                <a:solidFill>
                  <a:schemeClr val="tx1"/>
                </a:solidFill>
              </a:rPr>
              <a:t>等青涩而富蕴女性气息的神态，侧面烘托青年新媳妇捉弄小通讯员的玩味心情，突出了她性格中的纯美天真。在她支援包扎所的剧情中，又通过</a:t>
            </a:r>
            <a:r>
              <a:rPr lang="en-US" altLang="zh-CN" sz="2400" b="1">
                <a:solidFill>
                  <a:schemeClr val="tx1"/>
                </a:solidFill>
              </a:rPr>
              <a:t>“</a:t>
            </a:r>
            <a:r>
              <a:rPr lang="zh-CN" altLang="en-US" sz="2400" b="1">
                <a:solidFill>
                  <a:schemeClr val="tx1"/>
                </a:solidFill>
              </a:rPr>
              <a:t>东张西望</a:t>
            </a:r>
            <a:r>
              <a:rPr lang="en-US" altLang="zh-CN" sz="2400" b="1">
                <a:solidFill>
                  <a:schemeClr val="tx1"/>
                </a:solidFill>
              </a:rPr>
              <a:t>”</a:t>
            </a:r>
            <a:r>
              <a:rPr lang="zh-CN" altLang="en-US" sz="2400" b="1">
                <a:solidFill>
                  <a:schemeClr val="tx1"/>
                </a:solidFill>
              </a:rPr>
              <a:t>关心小通讯员和将自己的新婚被褥</a:t>
            </a:r>
            <a:r>
              <a:rPr lang="en-US" altLang="zh-CN" sz="2400" b="1">
                <a:solidFill>
                  <a:schemeClr val="tx1"/>
                </a:solidFill>
              </a:rPr>
              <a:t>“</a:t>
            </a:r>
            <a:r>
              <a:rPr lang="zh-CN" altLang="en-US" sz="2400" b="1">
                <a:solidFill>
                  <a:schemeClr val="tx1"/>
                </a:solidFill>
              </a:rPr>
              <a:t>铺在外面屋檐下</a:t>
            </a:r>
            <a:r>
              <a:rPr lang="en-US" altLang="zh-CN" sz="2400" b="1">
                <a:solidFill>
                  <a:schemeClr val="tx1"/>
                </a:solidFill>
              </a:rPr>
              <a:t>”</a:t>
            </a:r>
            <a:r>
              <a:rPr lang="zh-CN" altLang="en-US" sz="2400" b="1">
                <a:solidFill>
                  <a:schemeClr val="tx1"/>
                </a:solidFill>
              </a:rPr>
              <a:t>等动作，进一步表明新媳妇善解人意的高洁品质。对部队十分关心。又是一位娴静、淳朴、善良、高洁的女人。帮助部队渡过难关、用自己的新婚被褥为小通讯员送葬等真情举止，都可以看出农村妇女的真善朴质。</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精读细研：通讯员</a:t>
            </a:r>
            <a:endParaRPr lang="zh-CN" altLang="en-US"/>
          </a:p>
        </p:txBody>
      </p:sp>
      <p:sp>
        <p:nvSpPr>
          <p:cNvPr id="3" name="内容占位符 2"/>
          <p:cNvSpPr>
            <a:spLocks noGrp="1"/>
          </p:cNvSpPr>
          <p:nvPr>
            <p:ph idx="1"/>
          </p:nvPr>
        </p:nvSpPr>
        <p:spPr>
          <a:xfrm>
            <a:off x="1458595" y="1545590"/>
            <a:ext cx="8651240" cy="4759325"/>
          </a:xfrm>
        </p:spPr>
        <p:txBody>
          <a:bodyPr/>
          <a:lstStyle/>
          <a:p>
            <a:pPr marL="0" indent="0">
              <a:buNone/>
            </a:pPr>
            <a:r>
              <a:rPr lang="zh-CN" altLang="en-US" sz="2800" b="1">
                <a:solidFill>
                  <a:schemeClr val="tx1"/>
                </a:solidFill>
              </a:rPr>
              <a:t>通讯员：是个涉世不深、纯真憨厚有点害羞的小伙子。他总和</a:t>
            </a:r>
            <a:r>
              <a:rPr lang="en-US" altLang="zh-CN" sz="2800" b="1">
                <a:solidFill>
                  <a:schemeClr val="tx1"/>
                </a:solidFill>
              </a:rPr>
              <a:t>“</a:t>
            </a:r>
            <a:r>
              <a:rPr lang="zh-CN" altLang="en-US" sz="2800" b="1">
                <a:solidFill>
                  <a:schemeClr val="tx1"/>
                </a:solidFill>
              </a:rPr>
              <a:t>我</a:t>
            </a:r>
            <a:r>
              <a:rPr lang="en-US" altLang="zh-CN" sz="2800" b="1">
                <a:solidFill>
                  <a:schemeClr val="tx1"/>
                </a:solidFill>
              </a:rPr>
              <a:t>”</a:t>
            </a:r>
            <a:r>
              <a:rPr lang="zh-CN" altLang="en-US" sz="2800" b="1">
                <a:solidFill>
                  <a:schemeClr val="tx1"/>
                </a:solidFill>
              </a:rPr>
              <a:t>保持着一定的距离，看出他</a:t>
            </a:r>
            <a:r>
              <a:rPr lang="zh-CN" altLang="en-US" sz="2800" b="1">
                <a:solidFill>
                  <a:schemeClr val="tx1"/>
                </a:solidFill>
                <a:sym typeface="+mn-ea"/>
              </a:rPr>
              <a:t>极细心</a:t>
            </a:r>
            <a:r>
              <a:rPr lang="zh-CN" altLang="en-US" sz="2800" b="1">
                <a:solidFill>
                  <a:schemeClr val="tx1"/>
                </a:solidFill>
              </a:rPr>
              <a:t>地关照着</a:t>
            </a:r>
            <a:r>
              <a:rPr lang="en-US" altLang="zh-CN" sz="2800" b="1">
                <a:solidFill>
                  <a:schemeClr val="tx1"/>
                </a:solidFill>
              </a:rPr>
              <a:t>“</a:t>
            </a:r>
            <a:r>
              <a:rPr lang="zh-CN" altLang="en-US" sz="2800" b="1">
                <a:solidFill>
                  <a:schemeClr val="tx1"/>
                </a:solidFill>
              </a:rPr>
              <a:t>我</a:t>
            </a:r>
            <a:r>
              <a:rPr lang="en-US" altLang="zh-CN" sz="2800" b="1">
                <a:solidFill>
                  <a:schemeClr val="tx1"/>
                </a:solidFill>
              </a:rPr>
              <a:t>”</a:t>
            </a:r>
            <a:r>
              <a:rPr lang="zh-CN" altLang="en-US" sz="2800" b="1">
                <a:solidFill>
                  <a:schemeClr val="tx1"/>
                </a:solidFill>
              </a:rPr>
              <a:t>；他的腼腆羞涩，看出他的朴实纯洁；他借被子而又想送回的举动，看出他勇于改正错误的精神；他帮助群众和伤员渡河，看出他舍己救人的高尚品德。</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30885" y="207010"/>
            <a:ext cx="5977890" cy="705485"/>
          </a:xfrm>
        </p:spPr>
        <p:txBody>
          <a:bodyPr/>
          <a:lstStyle/>
          <a:p>
            <a:r>
              <a:rPr lang="zh-CN" altLang="en-US"/>
              <a:t>作者如何塑人物的？</a:t>
            </a:r>
          </a:p>
        </p:txBody>
      </p:sp>
      <p:sp>
        <p:nvSpPr>
          <p:cNvPr id="3" name="内容占位符 2"/>
          <p:cNvSpPr>
            <a:spLocks noGrp="1"/>
          </p:cNvSpPr>
          <p:nvPr>
            <p:ph idx="1"/>
          </p:nvPr>
        </p:nvSpPr>
        <p:spPr>
          <a:xfrm>
            <a:off x="975995" y="1051560"/>
            <a:ext cx="10968990" cy="557530"/>
          </a:xfrm>
        </p:spPr>
        <p:txBody>
          <a:bodyPr>
            <a:noAutofit/>
          </a:bodyPr>
          <a:lstStyle/>
          <a:p>
            <a:pPr marL="0" indent="0">
              <a:buNone/>
            </a:pPr>
            <a:r>
              <a:rPr lang="zh-CN" altLang="en-US" sz="2800" b="1">
                <a:solidFill>
                  <a:schemeClr val="tx1"/>
                </a:solidFill>
              </a:rPr>
              <a:t>细节描写、语言、肖像描写、心理活动。</a:t>
            </a:r>
          </a:p>
        </p:txBody>
      </p:sp>
      <p:graphicFrame>
        <p:nvGraphicFramePr>
          <p:cNvPr id="5" name="表格 4"/>
          <p:cNvGraphicFramePr>
            <a:graphicFrameLocks noGrp="1"/>
          </p:cNvGraphicFramePr>
          <p:nvPr>
            <p:custDataLst>
              <p:tags r:id="rId2"/>
            </p:custDataLst>
          </p:nvPr>
        </p:nvGraphicFramePr>
        <p:xfrm>
          <a:off x="508635" y="1887220"/>
          <a:ext cx="10711815" cy="4626610"/>
        </p:xfrm>
        <a:graphic>
          <a:graphicData uri="http://schemas.openxmlformats.org/drawingml/2006/table">
            <a:tbl>
              <a:tblPr firstRow="1" bandRow="1">
                <a:tableStyleId>{5940675A-B579-460E-94D1-54222C63F5DA}</a:tableStyleId>
              </a:tblPr>
              <a:tblGrid>
                <a:gridCol w="737870"/>
                <a:gridCol w="1630045"/>
                <a:gridCol w="6261100"/>
                <a:gridCol w="2082800"/>
              </a:tblGrid>
              <a:tr h="882015">
                <a:tc>
                  <a:txBody>
                    <a:bodyPr/>
                    <a:lstStyle/>
                    <a:p>
                      <a:pPr indent="0">
                        <a:buNone/>
                      </a:pPr>
                      <a:r>
                        <a:rPr lang="en-US" sz="2400" b="1" dirty="0" err="1">
                          <a:solidFill>
                            <a:srgbClr val="FF0000"/>
                          </a:solidFill>
                          <a:latin typeface="微软雅黑" panose="020B0503020204020204" pitchFamily="34" charset="-122"/>
                          <a:ea typeface="微软雅黑" panose="020B0503020204020204" pitchFamily="34" charset="-122"/>
                          <a:cs typeface="宋体" panose="02010600030101010101" pitchFamily="2" charset="-122"/>
                        </a:rPr>
                        <a:t>人物</a:t>
                      </a:r>
                      <a:endParaRPr lang="en-US" altLang="en-US" sz="2400" b="1" dirty="0">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FF0000"/>
                          </a:solidFill>
                          <a:latin typeface="微软雅黑" panose="020B0503020204020204" pitchFamily="34" charset="-122"/>
                          <a:ea typeface="微软雅黑" panose="020B0503020204020204" pitchFamily="34" charset="-122"/>
                          <a:cs typeface="宋体" panose="02010600030101010101" pitchFamily="2" charset="-122"/>
                        </a:rPr>
                        <a:t>描写手法</a:t>
                      </a:r>
                      <a:endParaRPr lang="en-US" altLang="en-US" sz="2400" b="1">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smtClean="0">
                          <a:solidFill>
                            <a:srgbClr val="FF0000"/>
                          </a:solidFill>
                          <a:latin typeface="微软雅黑" panose="020B0503020204020204" pitchFamily="34" charset="-122"/>
                          <a:ea typeface="微软雅黑" panose="020B0503020204020204" pitchFamily="34" charset="-122"/>
                          <a:cs typeface="宋体" panose="02010600030101010101" pitchFamily="2" charset="-122"/>
                        </a:rPr>
                        <a:t>具体表现</a:t>
                      </a:r>
                      <a:endParaRPr lang="en-US" altLang="en-US" sz="2400" b="1">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FF0000"/>
                          </a:solidFill>
                          <a:latin typeface="微软雅黑" panose="020B0503020204020204" pitchFamily="34" charset="-122"/>
                          <a:ea typeface="微软雅黑" panose="020B0503020204020204" pitchFamily="34" charset="-122"/>
                          <a:cs typeface="宋体" panose="02010600030101010101" pitchFamily="2" charset="-122"/>
                        </a:rPr>
                        <a:t>性格特征</a:t>
                      </a:r>
                      <a:endParaRPr lang="en-US" altLang="en-US" sz="2400" b="1">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49300">
                <a:tc rowSpan="4">
                  <a:txBody>
                    <a:bodyPr/>
                    <a:lstStyle/>
                    <a:p>
                      <a:pPr indent="0" algn="ctr">
                        <a:buNone/>
                      </a:pP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p>
                    <a:p>
                      <a:pPr indent="0" algn="ctr">
                        <a:buNone/>
                      </a:pPr>
                      <a:endPar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a:buNone/>
                      </a:pP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新</a:t>
                      </a:r>
                    </a:p>
                    <a:p>
                      <a:pPr indent="0" algn="ctr">
                        <a:buNone/>
                      </a:pPr>
                      <a:endPar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a:buNone/>
                      </a:pP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媳</a:t>
                      </a:r>
                    </a:p>
                    <a:p>
                      <a:pPr indent="0" algn="ctr">
                        <a:buNone/>
                      </a:pPr>
                      <a:endPar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a:buNone/>
                      </a:pP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妇</a:t>
                      </a:r>
                    </a:p>
                    <a:p>
                      <a:pPr indent="0">
                        <a:buNone/>
                      </a:pPr>
                      <a:r>
                        <a:rPr lang="en-US" altLang="zh-CN"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p>
                    <a:p>
                      <a:pPr indent="0">
                        <a:buNone/>
                      </a:pPr>
                      <a:r>
                        <a:rPr lang="en-US" altLang="zh-CN"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p>
                    <a:p>
                      <a:pPr indent="0">
                        <a:buNone/>
                      </a:pPr>
                      <a:r>
                        <a:rPr lang="en-US" altLang="zh-CN"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chemeClr val="tx1"/>
                          </a:solidFill>
                          <a:latin typeface="微软雅黑" panose="020B0503020204020204" pitchFamily="34" charset="-122"/>
                          <a:ea typeface="微软雅黑" panose="020B0503020204020204" pitchFamily="34" charset="-122"/>
                          <a:cs typeface="宋体" panose="02010600030101010101" pitchFamily="2" charset="-122"/>
                        </a:rPr>
                        <a:t>肖像描写</a:t>
                      </a:r>
                      <a:endParaRPr lang="en-US" altLang="en-US" sz="2400" b="1">
                        <a:solidFill>
                          <a:schemeClr val="tx1"/>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dirty="0" err="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这媳妇长得很好看，高高的鼻梁，弯弯的眉，额前一溜蓬松松的留海</a:t>
                      </a:r>
                      <a:r>
                        <a:rPr lang="en-US" sz="24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chemeClr val="tx1"/>
                          </a:solidFill>
                          <a:latin typeface="微软雅黑" panose="020B0503020204020204" pitchFamily="34" charset="-122"/>
                          <a:ea typeface="微软雅黑" panose="020B0503020204020204" pitchFamily="34" charset="-122"/>
                          <a:cs typeface="宋体" panose="02010600030101010101" pitchFamily="2" charset="-122"/>
                        </a:rPr>
                        <a:t>美丽</a:t>
                      </a:r>
                      <a:endParaRPr lang="en-US" altLang="en-US" sz="2400" b="1">
                        <a:solidFill>
                          <a:schemeClr val="tx1"/>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23315">
                <a:tc vMerge="1">
                  <a:txBody>
                    <a:bodyPr/>
                    <a:lstStyle/>
                    <a:p>
                      <a:endParaRPr lang="zh-CN"/>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chemeClr val="tx1"/>
                          </a:solidFill>
                          <a:latin typeface="微软雅黑" panose="020B0503020204020204" pitchFamily="34" charset="-122"/>
                          <a:ea typeface="微软雅黑" panose="020B0503020204020204" pitchFamily="34" charset="-122"/>
                          <a:cs typeface="宋体" panose="02010600030101010101" pitchFamily="2" charset="-122"/>
                        </a:rPr>
                        <a:t>动作描写</a:t>
                      </a:r>
                      <a:endParaRPr lang="en-US" altLang="en-US" sz="2400" b="1">
                        <a:solidFill>
                          <a:schemeClr val="tx1"/>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……好像在掂量我刚才那些话的斤两。半晌，她转身进去抱被子了。</a:t>
                      </a:r>
                      <a:endParaRPr lang="en-US"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chemeClr val="tx1"/>
                          </a:solidFill>
                          <a:latin typeface="微软雅黑" panose="020B0503020204020204" pitchFamily="34" charset="-122"/>
                          <a:ea typeface="微软雅黑" panose="020B0503020204020204" pitchFamily="34" charset="-122"/>
                          <a:cs typeface="宋体" panose="02010600030101010101" pitchFamily="2" charset="-122"/>
                        </a:rPr>
                        <a:t>善良、朴素</a:t>
                      </a:r>
                      <a:endParaRPr lang="en-US" altLang="en-US" sz="2400" b="1">
                        <a:solidFill>
                          <a:schemeClr val="tx1"/>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48665">
                <a:tc vMerge="1">
                  <a:txBody>
                    <a:bodyPr/>
                    <a:lstStyle/>
                    <a:p>
                      <a:endParaRPr lang="zh-CN"/>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chemeClr val="tx1"/>
                          </a:solidFill>
                          <a:latin typeface="微软雅黑" panose="020B0503020204020204" pitchFamily="34" charset="-122"/>
                          <a:ea typeface="微软雅黑" panose="020B0503020204020204" pitchFamily="34" charset="-122"/>
                          <a:cs typeface="宋体" panose="02010600030101010101" pitchFamily="2" charset="-122"/>
                        </a:rPr>
                        <a:t>神态、动作</a:t>
                      </a:r>
                      <a:endParaRPr lang="en-US" altLang="en-US" sz="2400" b="1">
                        <a:solidFill>
                          <a:schemeClr val="tx1"/>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smtClean="0">
                          <a:solidFill>
                            <a:schemeClr val="tx1"/>
                          </a:solidFill>
                          <a:latin typeface="微软雅黑" panose="020B0503020204020204" pitchFamily="34" charset="-122"/>
                          <a:ea typeface="微软雅黑" panose="020B0503020204020204" pitchFamily="34" charset="-122"/>
                          <a:cs typeface="宋体" panose="02010600030101010101" pitchFamily="2" charset="-122"/>
                        </a:rPr>
                        <a:t>那媳妇一面笑着，一面赶忙找针拿线，要给他缝上。</a:t>
                      </a:r>
                      <a:endParaRPr lang="en-US" altLang="en-US" sz="2400" b="1">
                        <a:solidFill>
                          <a:schemeClr val="tx1"/>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chemeClr val="tx1"/>
                          </a:solidFill>
                          <a:latin typeface="微软雅黑" panose="020B0503020204020204" pitchFamily="34" charset="-122"/>
                          <a:ea typeface="微软雅黑" panose="020B0503020204020204" pitchFamily="34" charset="-122"/>
                          <a:cs typeface="宋体" panose="02010600030101010101" pitchFamily="2" charset="-122"/>
                        </a:rPr>
                        <a:t>友善、热情</a:t>
                      </a:r>
                      <a:endParaRPr lang="en-US" altLang="en-US" sz="2400" b="1">
                        <a:solidFill>
                          <a:schemeClr val="tx1"/>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23315">
                <a:tc vMerge="1">
                  <a:txBody>
                    <a:bodyPr/>
                    <a:lstStyle/>
                    <a:p>
                      <a:endParaRPr lang="zh-CN"/>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chemeClr val="tx1"/>
                          </a:solidFill>
                          <a:latin typeface="微软雅黑" panose="020B0503020204020204" pitchFamily="34" charset="-122"/>
                          <a:ea typeface="微软雅黑" panose="020B0503020204020204" pitchFamily="34" charset="-122"/>
                          <a:cs typeface="宋体" panose="02010600030101010101" pitchFamily="2" charset="-122"/>
                        </a:rPr>
                        <a:t>动作、神态</a:t>
                      </a:r>
                      <a:endParaRPr lang="en-US" altLang="en-US" sz="2400" b="1">
                        <a:solidFill>
                          <a:schemeClr val="tx1"/>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dirty="0" err="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依然拿着针，细细地、密密地缝着那个破洞</a:t>
                      </a:r>
                      <a:r>
                        <a:rPr lang="en-US" sz="24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dirty="0" err="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她却对我异样地瞟了一眼，低下头，还是一针一针地缝</a:t>
                      </a:r>
                      <a:r>
                        <a:rPr lang="en-US" sz="24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dirty="0" err="1">
                          <a:solidFill>
                            <a:schemeClr val="tx1"/>
                          </a:solidFill>
                          <a:latin typeface="微软雅黑" panose="020B0503020204020204" pitchFamily="34" charset="-122"/>
                          <a:ea typeface="微软雅黑" panose="020B0503020204020204" pitchFamily="34" charset="-122"/>
                          <a:cs typeface="宋体" panose="02010600030101010101" pitchFamily="2" charset="-122"/>
                        </a:rPr>
                        <a:t>品德高尚</a:t>
                      </a:r>
                      <a:r>
                        <a:rPr lang="en-US" sz="2400" b="1" dirty="0">
                          <a:solidFill>
                            <a:schemeClr val="tx1"/>
                          </a:solidFill>
                          <a:latin typeface="微软雅黑" panose="020B0503020204020204" pitchFamily="34" charset="-122"/>
                          <a:ea typeface="微软雅黑" panose="020B0503020204020204" pitchFamily="34" charset="-122"/>
                          <a:cs typeface="宋体" panose="02010600030101010101" pitchFamily="2" charset="-122"/>
                        </a:rPr>
                        <a:t>、</a:t>
                      </a:r>
                    </a:p>
                    <a:p>
                      <a:pPr indent="0">
                        <a:buNone/>
                      </a:pPr>
                      <a:r>
                        <a:rPr lang="en-US" sz="2400" b="1" dirty="0" err="1">
                          <a:solidFill>
                            <a:schemeClr val="tx1"/>
                          </a:solidFill>
                          <a:latin typeface="微软雅黑" panose="020B0503020204020204" pitchFamily="34" charset="-122"/>
                          <a:ea typeface="微软雅黑" panose="020B0503020204020204" pitchFamily="34" charset="-122"/>
                          <a:cs typeface="宋体" panose="02010600030101010101" pitchFamily="2" charset="-122"/>
                        </a:rPr>
                        <a:t>勇敢坚强</a:t>
                      </a:r>
                      <a:endParaRPr lang="en-US" altLang="en-US" sz="2400" b="1" dirty="0">
                        <a:solidFill>
                          <a:schemeClr val="tx1"/>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src=http___pic.qbaobei.com_Uploads_Picture_2017-01-07_58704b87cd11b.jpg&amp;refer=http___pic.qbaobei"/>
          <p:cNvPicPr>
            <a:picLocks noChangeAspect="1"/>
          </p:cNvPicPr>
          <p:nvPr/>
        </p:nvPicPr>
        <p:blipFill>
          <a:blip r:embed="rId4"/>
          <a:stretch>
            <a:fillRect/>
          </a:stretch>
        </p:blipFill>
        <p:spPr>
          <a:xfrm>
            <a:off x="1118235" y="0"/>
            <a:ext cx="9204960" cy="6904355"/>
          </a:xfrm>
          <a:prstGeom prst="rect">
            <a:avLst/>
          </a:prstGeom>
        </p:spPr>
      </p:pic>
      <p:graphicFrame>
        <p:nvGraphicFramePr>
          <p:cNvPr id="4" name="表格 3"/>
          <p:cNvGraphicFramePr>
            <a:graphicFrameLocks noGrp="1"/>
          </p:cNvGraphicFramePr>
          <p:nvPr>
            <p:custDataLst>
              <p:tags r:id="rId2"/>
            </p:custDataLst>
          </p:nvPr>
        </p:nvGraphicFramePr>
        <p:xfrm>
          <a:off x="611505" y="252095"/>
          <a:ext cx="10968990" cy="6676390"/>
        </p:xfrm>
        <a:graphic>
          <a:graphicData uri="http://schemas.openxmlformats.org/drawingml/2006/table">
            <a:tbl>
              <a:tblPr firstRow="1" bandRow="1">
                <a:tableStyleId>{5940675A-B579-460E-94D1-54222C63F5DA}</a:tableStyleId>
              </a:tblPr>
              <a:tblGrid>
                <a:gridCol w="751840"/>
                <a:gridCol w="1577975"/>
                <a:gridCol w="5897245"/>
                <a:gridCol w="2741930"/>
              </a:tblGrid>
              <a:tr h="559435">
                <a:tc>
                  <a:txBody>
                    <a:bodyPr/>
                    <a:lstStyle/>
                    <a:p>
                      <a:pPr indent="0">
                        <a:buNone/>
                      </a:pPr>
                      <a:r>
                        <a:rPr lang="en-US" sz="2800" b="1" dirty="0" err="1">
                          <a:solidFill>
                            <a:srgbClr val="FF0000"/>
                          </a:solidFill>
                          <a:latin typeface="微软雅黑" panose="020B0503020204020204" pitchFamily="34" charset="-122"/>
                          <a:ea typeface="微软雅黑" panose="020B0503020204020204" pitchFamily="34" charset="-122"/>
                          <a:cs typeface="宋体" panose="02010600030101010101" pitchFamily="2" charset="-122"/>
                        </a:rPr>
                        <a:t>人物</a:t>
                      </a:r>
                      <a:endParaRPr lang="en-US" altLang="en-US" sz="2800" b="1" dirty="0">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1">
                          <a:solidFill>
                            <a:srgbClr val="FF0000"/>
                          </a:solidFill>
                          <a:latin typeface="微软雅黑" panose="020B0503020204020204" pitchFamily="34" charset="-122"/>
                          <a:ea typeface="微软雅黑" panose="020B0503020204020204" pitchFamily="34" charset="-122"/>
                          <a:cs typeface="宋体" panose="02010600030101010101" pitchFamily="2" charset="-122"/>
                        </a:rPr>
                        <a:t>描写手法</a:t>
                      </a:r>
                      <a:endParaRPr lang="en-US" altLang="en-US" sz="2800" b="1">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1" dirty="0" err="1" smtClean="0">
                          <a:solidFill>
                            <a:srgbClr val="FF0000"/>
                          </a:solidFill>
                          <a:latin typeface="微软雅黑" panose="020B0503020204020204" pitchFamily="34" charset="-122"/>
                          <a:ea typeface="微软雅黑" panose="020B0503020204020204" pitchFamily="34" charset="-122"/>
                          <a:cs typeface="宋体" panose="02010600030101010101" pitchFamily="2" charset="-122"/>
                        </a:rPr>
                        <a:t>具体表现</a:t>
                      </a:r>
                      <a:endParaRPr lang="en-US" altLang="en-US" sz="2800" b="1" dirty="0">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1">
                          <a:solidFill>
                            <a:srgbClr val="FF0000"/>
                          </a:solidFill>
                          <a:latin typeface="微软雅黑" panose="020B0503020204020204" pitchFamily="34" charset="-122"/>
                          <a:ea typeface="微软雅黑" panose="020B0503020204020204" pitchFamily="34" charset="-122"/>
                          <a:cs typeface="宋体" panose="02010600030101010101" pitchFamily="2" charset="-122"/>
                        </a:rPr>
                        <a:t>性格特征</a:t>
                      </a:r>
                      <a:endParaRPr lang="en-US" altLang="en-US" sz="2800" b="1">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18870">
                <a:tc rowSpan="5">
                  <a:txBody>
                    <a:bodyPr/>
                    <a:lstStyle/>
                    <a:p>
                      <a:pPr indent="0">
                        <a:buNone/>
                      </a:pPr>
                      <a:r>
                        <a:rPr lang="en-US" sz="2800" b="1">
                          <a:latin typeface="微软雅黑" panose="020B0503020204020204" pitchFamily="34" charset="-122"/>
                          <a:ea typeface="微软雅黑" panose="020B0503020204020204" pitchFamily="34" charset="-122"/>
                          <a:cs typeface="微软雅黑" panose="020B0503020204020204" pitchFamily="34" charset="-122"/>
                        </a:rPr>
                        <a:t> </a:t>
                      </a:r>
                    </a:p>
                    <a:p>
                      <a:pPr indent="0">
                        <a:buNone/>
                      </a:pPr>
                      <a:endParaRPr lang="en-US" sz="2800" b="1">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2800" b="1">
                          <a:latin typeface="微软雅黑" panose="020B0503020204020204" pitchFamily="34" charset="-122"/>
                          <a:ea typeface="微软雅黑" panose="020B0503020204020204" pitchFamily="34" charset="-122"/>
                          <a:cs typeface="微软雅黑" panose="020B0503020204020204" pitchFamily="34" charset="-122"/>
                        </a:rPr>
                        <a:t>通 </a:t>
                      </a:r>
                    </a:p>
                    <a:p>
                      <a:pPr indent="0">
                        <a:buNone/>
                      </a:pPr>
                      <a:endParaRPr lang="en-US" sz="2800" b="1">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2800" b="1">
                          <a:latin typeface="微软雅黑" panose="020B0503020204020204" pitchFamily="34" charset="-122"/>
                          <a:ea typeface="微软雅黑" panose="020B0503020204020204" pitchFamily="34" charset="-122"/>
                          <a:cs typeface="微软雅黑" panose="020B0503020204020204" pitchFamily="34" charset="-122"/>
                        </a:rPr>
                        <a:t>讯</a:t>
                      </a:r>
                    </a:p>
                    <a:p>
                      <a:pPr indent="0">
                        <a:buNone/>
                      </a:pPr>
                      <a:endParaRPr lang="en-US" sz="2800" b="1">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2800" b="1">
                          <a:latin typeface="微软雅黑" panose="020B0503020204020204" pitchFamily="34" charset="-122"/>
                          <a:ea typeface="微软雅黑" panose="020B0503020204020204" pitchFamily="34" charset="-122"/>
                          <a:cs typeface="微软雅黑" panose="020B0503020204020204" pitchFamily="34" charset="-122"/>
                        </a:rPr>
                        <a:t>员</a:t>
                      </a:r>
                    </a:p>
                    <a:p>
                      <a:pPr indent="0">
                        <a:buNone/>
                      </a:pP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 </a:t>
                      </a:r>
                    </a:p>
                    <a:p>
                      <a:pPr indent="0">
                        <a:buNone/>
                      </a:pP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 </a:t>
                      </a:r>
                    </a:p>
                    <a:p>
                      <a:pPr indent="0">
                        <a:buNone/>
                      </a:pP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 </a:t>
                      </a:r>
                    </a:p>
                    <a:p>
                      <a:pPr indent="0">
                        <a:buNone/>
                      </a:pP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 </a:t>
                      </a:r>
                      <a:endParaRPr lang="en-US" sz="2800" b="1">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1">
                          <a:latin typeface="微软雅黑" panose="020B0503020204020204" pitchFamily="34" charset="-122"/>
                          <a:ea typeface="微软雅黑" panose="020B0503020204020204" pitchFamily="34" charset="-122"/>
                          <a:cs typeface="宋体" panose="02010600030101010101" pitchFamily="2" charset="-122"/>
                        </a:rPr>
                        <a:t>细节描写</a:t>
                      </a:r>
                      <a:endParaRPr lang="en-US" altLang="en-US" sz="2800" b="1">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1" smtClean="0">
                          <a:latin typeface="微软雅黑" panose="020B0503020204020204" pitchFamily="34" charset="-122"/>
                          <a:ea typeface="微软雅黑" panose="020B0503020204020204" pitchFamily="34" charset="-122"/>
                          <a:cs typeface="微软雅黑" panose="020B0503020204020204" pitchFamily="34" charset="-122"/>
                        </a:rPr>
                        <a:t>肩上的步枪筒里，稀疏地插了几根树枝…… </a:t>
                      </a:r>
                      <a:endParaRPr lang="en-US" altLang="en-US" sz="2800" b="1">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1">
                          <a:latin typeface="微软雅黑" panose="020B0503020204020204" pitchFamily="34" charset="-122"/>
                          <a:ea typeface="微软雅黑" panose="020B0503020204020204" pitchFamily="34" charset="-122"/>
                          <a:cs typeface="宋体" panose="02010600030101010101" pitchFamily="2" charset="-122"/>
                        </a:rPr>
                        <a:t>热爱生活</a:t>
                      </a:r>
                      <a:endParaRPr lang="en-US" altLang="en-US" sz="2800" b="1">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24890">
                <a:tc vMerge="1">
                  <a:txBody>
                    <a:bodyPr/>
                    <a:lstStyle/>
                    <a:p>
                      <a:endParaRPr lang="zh-CN"/>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1">
                          <a:latin typeface="微软雅黑" panose="020B0503020204020204" pitchFamily="34" charset="-122"/>
                          <a:ea typeface="微软雅黑" panose="020B0503020204020204" pitchFamily="34" charset="-122"/>
                          <a:cs typeface="宋体" panose="02010600030101010101" pitchFamily="2" charset="-122"/>
                        </a:rPr>
                        <a:t>动作描写</a:t>
                      </a:r>
                      <a:endParaRPr lang="en-US" altLang="en-US" sz="2800" b="1">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1" smtClean="0">
                          <a:latin typeface="微软雅黑" panose="020B0503020204020204" pitchFamily="34" charset="-122"/>
                          <a:ea typeface="微软雅黑" panose="020B0503020204020204" pitchFamily="34" charset="-122"/>
                          <a:cs typeface="宋体" panose="02010600030101010101" pitchFamily="2" charset="-122"/>
                        </a:rPr>
                        <a:t>通讯员却高低不肯，挟了被子就走。</a:t>
                      </a:r>
                      <a:endParaRPr lang="en-US" altLang="en-US" sz="2800" b="1">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1">
                          <a:latin typeface="微软雅黑" panose="020B0503020204020204" pitchFamily="34" charset="-122"/>
                          <a:ea typeface="微软雅黑" panose="020B0503020204020204" pitchFamily="34" charset="-122"/>
                          <a:cs typeface="宋体" panose="02010600030101010101" pitchFamily="2" charset="-122"/>
                        </a:rPr>
                        <a:t>执拗</a:t>
                      </a:r>
                      <a:endParaRPr lang="en-US" altLang="en-US" sz="2800" b="1">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18870">
                <a:tc vMerge="1">
                  <a:txBody>
                    <a:bodyPr/>
                    <a:lstStyle/>
                    <a:p>
                      <a:endParaRPr lang="zh-CN"/>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1">
                          <a:latin typeface="微软雅黑" panose="020B0503020204020204" pitchFamily="34" charset="-122"/>
                          <a:ea typeface="微软雅黑" panose="020B0503020204020204" pitchFamily="34" charset="-122"/>
                          <a:cs typeface="宋体" panose="02010600030101010101" pitchFamily="2" charset="-122"/>
                        </a:rPr>
                        <a:t>动作、神态</a:t>
                      </a:r>
                      <a:endParaRPr lang="en-US" altLang="en-US" sz="2800" b="1">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1" smtClean="0">
                          <a:latin typeface="微软雅黑" panose="020B0503020204020204" pitchFamily="34" charset="-122"/>
                          <a:ea typeface="微软雅黑" panose="020B0503020204020204" pitchFamily="34" charset="-122"/>
                          <a:cs typeface="微软雅黑" panose="020B0503020204020204" pitchFamily="34" charset="-122"/>
                        </a:rPr>
                        <a:t>他飞红了脸，更加忸怩起来，两只手不停地数摸着皮腰带上的扣眼…… </a:t>
                      </a:r>
                      <a:endParaRPr lang="en-US" altLang="en-US" sz="2800" b="1">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1">
                          <a:latin typeface="微软雅黑" panose="020B0503020204020204" pitchFamily="34" charset="-122"/>
                          <a:ea typeface="微软雅黑" panose="020B0503020204020204" pitchFamily="34" charset="-122"/>
                          <a:cs typeface="宋体" panose="02010600030101010101" pitchFamily="2" charset="-122"/>
                        </a:rPr>
                        <a:t>腼腆</a:t>
                      </a:r>
                      <a:endParaRPr lang="en-US" altLang="en-US" sz="2800" b="1">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18870">
                <a:tc vMerge="1">
                  <a:txBody>
                    <a:bodyPr/>
                    <a:lstStyle/>
                    <a:p>
                      <a:endParaRPr lang="zh-CN"/>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1">
                          <a:latin typeface="微软雅黑" panose="020B0503020204020204" pitchFamily="34" charset="-122"/>
                          <a:ea typeface="微软雅黑" panose="020B0503020204020204" pitchFamily="34" charset="-122"/>
                          <a:cs typeface="宋体" panose="02010600030101010101" pitchFamily="2" charset="-122"/>
                        </a:rPr>
                        <a:t>动作、语言</a:t>
                      </a:r>
                      <a:endParaRPr lang="en-US" altLang="en-US" sz="2800" b="1">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1" smtClean="0">
                          <a:latin typeface="微软雅黑" panose="020B0503020204020204" pitchFamily="34" charset="-122"/>
                          <a:ea typeface="微软雅黑" panose="020B0503020204020204" pitchFamily="34" charset="-122"/>
                          <a:cs typeface="微软雅黑" panose="020B0503020204020204" pitchFamily="34" charset="-122"/>
                        </a:rPr>
                        <a:t>他听到这里，突然站住脚，呆了一会，说：“那！……那我们送回去吧！”</a:t>
                      </a:r>
                      <a:endParaRPr lang="en-US" altLang="en-US" sz="2800" b="1">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1">
                          <a:latin typeface="微软雅黑" panose="020B0503020204020204" pitchFamily="34" charset="-122"/>
                          <a:ea typeface="微软雅黑" panose="020B0503020204020204" pitchFamily="34" charset="-122"/>
                          <a:cs typeface="宋体" panose="02010600030101010101" pitchFamily="2" charset="-122"/>
                        </a:rPr>
                        <a:t>朴实</a:t>
                      </a:r>
                      <a:endParaRPr lang="en-US" altLang="en-US" sz="2800" b="1">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18870">
                <a:tc vMerge="1">
                  <a:txBody>
                    <a:bodyPr/>
                    <a:lstStyle/>
                    <a:p>
                      <a:endParaRPr lang="zh-CN"/>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1">
                          <a:latin typeface="微软雅黑" panose="020B0503020204020204" pitchFamily="34" charset="-122"/>
                          <a:ea typeface="微软雅黑" panose="020B0503020204020204" pitchFamily="34" charset="-122"/>
                          <a:cs typeface="宋体" panose="02010600030101010101" pitchFamily="2" charset="-122"/>
                        </a:rPr>
                        <a:t>动作语言</a:t>
                      </a:r>
                      <a:endParaRPr lang="en-US" altLang="en-US" sz="2800" b="1">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1" dirty="0" err="1" smtClean="0">
                          <a:latin typeface="微软雅黑" panose="020B0503020204020204" pitchFamily="34" charset="-122"/>
                          <a:ea typeface="微软雅黑" panose="020B0503020204020204" pitchFamily="34" charset="-122"/>
                          <a:cs typeface="微软雅黑" panose="020B0503020204020204" pitchFamily="34" charset="-122"/>
                        </a:rPr>
                        <a:t>摸出两个馒头，朝我扬了扬，顺手放在路边石头上，说</a:t>
                      </a:r>
                      <a:r>
                        <a:rPr lang="en-US" sz="280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sz="2800" b="1" dirty="0" err="1" smtClean="0">
                          <a:latin typeface="微软雅黑" panose="020B0503020204020204" pitchFamily="34" charset="-122"/>
                          <a:ea typeface="微软雅黑" panose="020B0503020204020204" pitchFamily="34" charset="-122"/>
                          <a:cs typeface="微软雅黑" panose="020B0503020204020204" pitchFamily="34" charset="-122"/>
                        </a:rPr>
                        <a:t>给你开饭啦</a:t>
                      </a:r>
                      <a:r>
                        <a:rPr lang="en-US" sz="2800" b="1"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2800" b="1"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1" dirty="0" err="1">
                          <a:latin typeface="微软雅黑" panose="020B0503020204020204" pitchFamily="34" charset="-122"/>
                          <a:ea typeface="微软雅黑" panose="020B0503020204020204" pitchFamily="34" charset="-122"/>
                          <a:cs typeface="宋体" panose="02010600030101010101" pitchFamily="2" charset="-122"/>
                        </a:rPr>
                        <a:t>关爱同志</a:t>
                      </a:r>
                      <a:endParaRPr lang="en-US" altLang="en-US" sz="2800" b="1" dirty="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表格 3"/>
          <p:cNvGraphicFramePr>
            <a:graphicFrameLocks noGrp="1"/>
          </p:cNvGraphicFramePr>
          <p:nvPr>
            <p:custDataLst>
              <p:tags r:id="rId2"/>
            </p:custDataLst>
          </p:nvPr>
        </p:nvGraphicFramePr>
        <p:xfrm>
          <a:off x="714375" y="769620"/>
          <a:ext cx="10506075" cy="3840480"/>
        </p:xfrm>
        <a:graphic>
          <a:graphicData uri="http://schemas.openxmlformats.org/drawingml/2006/table">
            <a:tbl>
              <a:tblPr firstRow="1" bandRow="1">
                <a:tableStyleId>{5940675A-B579-460E-94D1-54222C63F5DA}</a:tableStyleId>
              </a:tblPr>
              <a:tblGrid>
                <a:gridCol w="1057275"/>
                <a:gridCol w="1581785"/>
                <a:gridCol w="5867400"/>
                <a:gridCol w="1999615"/>
              </a:tblGrid>
              <a:tr h="426720">
                <a:tc>
                  <a:txBody>
                    <a:bodyPr/>
                    <a:lstStyle/>
                    <a:p>
                      <a:pPr indent="0">
                        <a:buNone/>
                      </a:pPr>
                      <a:r>
                        <a:rPr lang="en-US" sz="2800" b="1">
                          <a:solidFill>
                            <a:srgbClr val="FF0000"/>
                          </a:solidFill>
                          <a:latin typeface="微软雅黑" panose="020B0503020204020204" pitchFamily="34" charset="-122"/>
                          <a:ea typeface="微软雅黑" panose="020B0503020204020204" pitchFamily="34" charset="-122"/>
                          <a:cs typeface="宋体" panose="02010600030101010101" pitchFamily="2" charset="-122"/>
                        </a:rPr>
                        <a:t>人物</a:t>
                      </a:r>
                      <a:endParaRPr lang="en-US" altLang="en-US" sz="2800" b="1">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1">
                          <a:solidFill>
                            <a:srgbClr val="FF0000"/>
                          </a:solidFill>
                          <a:latin typeface="微软雅黑" panose="020B0503020204020204" pitchFamily="34" charset="-122"/>
                          <a:ea typeface="微软雅黑" panose="020B0503020204020204" pitchFamily="34" charset="-122"/>
                          <a:cs typeface="宋体" panose="02010600030101010101" pitchFamily="2" charset="-122"/>
                        </a:rPr>
                        <a:t>描写手法</a:t>
                      </a:r>
                      <a:endParaRPr lang="en-US" altLang="en-US" sz="2800" b="1">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1">
                          <a:solidFill>
                            <a:srgbClr val="FF0000"/>
                          </a:solidFill>
                          <a:latin typeface="微软雅黑" panose="020B0503020204020204" pitchFamily="34" charset="-122"/>
                          <a:ea typeface="微软雅黑" panose="020B0503020204020204" pitchFamily="34" charset="-122"/>
                          <a:cs typeface="宋体" panose="02010600030101010101" pitchFamily="2" charset="-122"/>
                        </a:rPr>
                        <a:t>具体表现</a:t>
                      </a:r>
                      <a:endParaRPr lang="en-US" altLang="en-US" sz="2800" b="1">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1">
                          <a:solidFill>
                            <a:srgbClr val="FF0000"/>
                          </a:solidFill>
                          <a:latin typeface="微软雅黑" panose="020B0503020204020204" pitchFamily="34" charset="-122"/>
                          <a:ea typeface="微软雅黑" panose="020B0503020204020204" pitchFamily="34" charset="-122"/>
                          <a:cs typeface="宋体" panose="02010600030101010101" pitchFamily="2" charset="-122"/>
                        </a:rPr>
                        <a:t>性格特征</a:t>
                      </a:r>
                      <a:endParaRPr lang="en-US" altLang="en-US" sz="2800" b="1">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80160">
                <a:tc rowSpan="3">
                  <a:txBody>
                    <a:bodyPr/>
                    <a:lstStyle/>
                    <a:p>
                      <a:pPr indent="0">
                        <a:buNone/>
                      </a:pPr>
                      <a:r>
                        <a:rPr lang="en-US" sz="2800" b="1">
                          <a:latin typeface="微软雅黑" panose="020B0503020204020204" pitchFamily="34" charset="-122"/>
                          <a:ea typeface="微软雅黑" panose="020B0503020204020204" pitchFamily="34" charset="-122"/>
                          <a:cs typeface="微软雅黑" panose="020B0503020204020204" pitchFamily="34" charset="-122"/>
                        </a:rPr>
                        <a:t>  </a:t>
                      </a:r>
                    </a:p>
                    <a:p>
                      <a:pPr indent="0">
                        <a:buNone/>
                      </a:pPr>
                      <a:endParaRPr lang="en-US" sz="2800" b="1">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2800" b="1">
                          <a:latin typeface="微软雅黑" panose="020B0503020204020204" pitchFamily="34" charset="-122"/>
                          <a:ea typeface="微软雅黑" panose="020B0503020204020204" pitchFamily="34" charset="-122"/>
                          <a:cs typeface="微软雅黑" panose="020B0503020204020204" pitchFamily="34" charset="-122"/>
                        </a:rPr>
                        <a:t>我</a:t>
                      </a:r>
                    </a:p>
                    <a:p>
                      <a:pPr indent="0">
                        <a:buNone/>
                      </a:pPr>
                      <a:r>
                        <a:rPr lang="en-US" altLang="zh-CN" sz="2800" b="1">
                          <a:latin typeface="微软雅黑" panose="020B0503020204020204" pitchFamily="34" charset="-122"/>
                        </a:rPr>
                        <a:t> </a:t>
                      </a:r>
                    </a:p>
                    <a:p>
                      <a:pPr indent="0">
                        <a:buNone/>
                      </a:pPr>
                      <a:r>
                        <a:rPr lang="en-US" altLang="zh-CN" sz="2800" b="1">
                          <a:latin typeface="微软雅黑" panose="020B0503020204020204" pitchFamily="34" charset="-122"/>
                        </a:rPr>
                        <a:t> </a:t>
                      </a:r>
                      <a:endParaRPr lang="en-US" sz="2800" b="1">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1">
                          <a:latin typeface="微软雅黑" panose="020B0503020204020204" pitchFamily="34" charset="-122"/>
                          <a:ea typeface="微软雅黑" panose="020B0503020204020204" pitchFamily="34" charset="-122"/>
                          <a:cs typeface="宋体" panose="02010600030101010101" pitchFamily="2" charset="-122"/>
                        </a:rPr>
                        <a:t>心理描写</a:t>
                      </a:r>
                      <a:endParaRPr lang="en-US" altLang="en-US" sz="2800" b="1">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1">
                          <a:latin typeface="微软雅黑" panose="020B0503020204020204" pitchFamily="34" charset="-122"/>
                          <a:ea typeface="微软雅黑" panose="020B0503020204020204" pitchFamily="34" charset="-122"/>
                          <a:cs typeface="微软雅黑" panose="020B0503020204020204" pitchFamily="34" charset="-122"/>
                        </a:rPr>
                        <a:t>……人家走路都没出一滴汗，为了我跟他说话，却害他出了这一头大汗，这都怪我了。</a:t>
                      </a:r>
                      <a:endParaRPr lang="en-US" altLang="en-US" sz="2800" b="1">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1">
                          <a:latin typeface="微软雅黑" panose="020B0503020204020204" pitchFamily="34" charset="-122"/>
                          <a:ea typeface="微软雅黑" panose="020B0503020204020204" pitchFamily="34" charset="-122"/>
                          <a:cs typeface="宋体" panose="02010600030101010101" pitchFamily="2" charset="-122"/>
                        </a:rPr>
                        <a:t>幽默</a:t>
                      </a:r>
                      <a:endParaRPr lang="en-US" altLang="en-US" sz="2800" b="1">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vMerge="1">
                  <a:txBody>
                    <a:bodyPr/>
                    <a:lstStyle/>
                    <a:p>
                      <a:endParaRPr lang="zh-CN"/>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1">
                          <a:latin typeface="微软雅黑" panose="020B0503020204020204" pitchFamily="34" charset="-122"/>
                          <a:ea typeface="微软雅黑" panose="020B0503020204020204" pitchFamily="34" charset="-122"/>
                          <a:cs typeface="宋体" panose="02010600030101010101" pitchFamily="2" charset="-122"/>
                        </a:rPr>
                        <a:t>语言描写</a:t>
                      </a:r>
                      <a:endParaRPr lang="en-US" altLang="en-US" sz="2800" b="1">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1">
                          <a:latin typeface="微软雅黑" panose="020B0503020204020204" pitchFamily="34" charset="-122"/>
                          <a:ea typeface="微软雅黑" panose="020B0503020204020204" pitchFamily="34" charset="-122"/>
                          <a:cs typeface="微软雅黑" panose="020B0503020204020204" pitchFamily="34" charset="-122"/>
                        </a:rPr>
                        <a:t>……或许她曾为了这条花被，睡不着觉呢。可是还有人骂她死封建。</a:t>
                      </a:r>
                      <a:endParaRPr lang="en-US" altLang="en-US" sz="2800" b="1">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1">
                          <a:latin typeface="微软雅黑" panose="020B0503020204020204" pitchFamily="34" charset="-122"/>
                          <a:ea typeface="微软雅黑" panose="020B0503020204020204" pitchFamily="34" charset="-122"/>
                          <a:cs typeface="宋体" panose="02010600030101010101" pitchFamily="2" charset="-122"/>
                        </a:rPr>
                        <a:t>爱开玩笑</a:t>
                      </a:r>
                      <a:endParaRPr lang="en-US" altLang="en-US" sz="2800" b="1">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vMerge="1">
                  <a:txBody>
                    <a:bodyPr/>
                    <a:lstStyle/>
                    <a:p>
                      <a:endParaRPr lang="zh-CN"/>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1">
                          <a:latin typeface="微软雅黑" panose="020B0503020204020204" pitchFamily="34" charset="-122"/>
                          <a:ea typeface="微软雅黑" panose="020B0503020204020204" pitchFamily="34" charset="-122"/>
                          <a:cs typeface="宋体" panose="02010600030101010101" pitchFamily="2" charset="-122"/>
                        </a:rPr>
                        <a:t>动作描写</a:t>
                      </a:r>
                      <a:endParaRPr lang="en-US" altLang="en-US" sz="2800" b="1">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1">
                          <a:latin typeface="微软雅黑" panose="020B0503020204020204" pitchFamily="34" charset="-122"/>
                          <a:ea typeface="微软雅黑" panose="020B0503020204020204" pitchFamily="34" charset="-122"/>
                          <a:cs typeface="微软雅黑" panose="020B0503020204020204" pitchFamily="34" charset="-122"/>
                        </a:rPr>
                        <a:t>我不能解除他们任何痛苦，只得带着那些妇女，给他们拭脸洗手，能吃得了的喂他们吃一点…… </a:t>
                      </a:r>
                      <a:endParaRPr lang="en-US" altLang="en-US" sz="2800" b="1">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1">
                          <a:latin typeface="微软雅黑" panose="020B0503020204020204" pitchFamily="34" charset="-122"/>
                          <a:ea typeface="微软雅黑" panose="020B0503020204020204" pitchFamily="34" charset="-122"/>
                          <a:cs typeface="宋体" panose="02010600030101010101" pitchFamily="2" charset="-122"/>
                        </a:rPr>
                        <a:t>干练</a:t>
                      </a:r>
                      <a:endParaRPr lang="en-US" altLang="en-US" sz="2800" b="1">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内容占位符 2"/>
          <p:cNvSpPr>
            <a:spLocks noGrp="1"/>
          </p:cNvSpPr>
          <p:nvPr>
            <p:ph idx="1"/>
          </p:nvPr>
        </p:nvSpPr>
        <p:spPr>
          <a:xfrm>
            <a:off x="608400" y="1520380"/>
            <a:ext cx="10969200" cy="4759200"/>
          </a:xfrm>
        </p:spPr>
        <p:txBody>
          <a:bodyPr/>
          <a:lstStyle/>
          <a:p>
            <a:endParaRPr lang="zh-CN" altLang="en-US"/>
          </a:p>
        </p:txBody>
      </p:sp>
    </p:spTree>
    <p:custDataLst>
      <p:tags r:id="rId1"/>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74800" y="356235"/>
            <a:ext cx="6356985" cy="705485"/>
          </a:xfrm>
        </p:spPr>
        <p:txBody>
          <a:bodyPr>
            <a:normAutofit fontScale="90000"/>
          </a:bodyPr>
          <a:lstStyle/>
          <a:p>
            <a:r>
              <a:rPr lang="zh-CN" altLang="en-US">
                <a:sym typeface="+mn-ea"/>
              </a:rPr>
              <a:t>精读细研：标用题</a:t>
            </a:r>
            <a:r>
              <a:rPr lang="en-US" altLang="zh-CN">
                <a:sym typeface="+mn-ea"/>
              </a:rPr>
              <a:t>“</a:t>
            </a:r>
            <a:r>
              <a:rPr lang="zh-CN" altLang="en-US">
                <a:sym typeface="+mn-ea"/>
              </a:rPr>
              <a:t>百合花</a:t>
            </a:r>
            <a:r>
              <a:rPr lang="en-US" altLang="zh-CN">
                <a:sym typeface="+mn-ea"/>
              </a:rPr>
              <a:t>”</a:t>
            </a:r>
            <a:r>
              <a:rPr lang="zh-CN" altLang="en-US">
                <a:sym typeface="+mn-ea"/>
              </a:rPr>
              <a:t>作？</a:t>
            </a:r>
            <a:endParaRPr lang="zh-CN" altLang="en-US"/>
          </a:p>
        </p:txBody>
      </p:sp>
      <p:sp>
        <p:nvSpPr>
          <p:cNvPr id="3" name="内容占位符 2"/>
          <p:cNvSpPr>
            <a:spLocks noGrp="1"/>
          </p:cNvSpPr>
          <p:nvPr>
            <p:ph idx="1"/>
          </p:nvPr>
        </p:nvSpPr>
        <p:spPr/>
        <p:txBody>
          <a:bodyPr>
            <a:noAutofit/>
          </a:bodyPr>
          <a:lstStyle/>
          <a:p>
            <a:pPr marL="0" indent="0">
              <a:buNone/>
            </a:pPr>
            <a:r>
              <a:rPr lang="en-US" altLang="zh-CN" sz="2400" b="1">
                <a:solidFill>
                  <a:schemeClr val="tx1"/>
                </a:solidFill>
              </a:rPr>
              <a:t>“</a:t>
            </a:r>
            <a:r>
              <a:rPr lang="zh-CN" altLang="en-US" sz="2400" b="1">
                <a:solidFill>
                  <a:schemeClr val="tx1"/>
                </a:solidFill>
              </a:rPr>
              <a:t>百合花</a:t>
            </a:r>
            <a:r>
              <a:rPr lang="en-US" altLang="zh-CN" sz="2400" b="1">
                <a:solidFill>
                  <a:schemeClr val="tx1"/>
                </a:solidFill>
              </a:rPr>
              <a:t>”</a:t>
            </a:r>
            <a:r>
              <a:rPr lang="zh-CN" altLang="en-US" sz="2400" b="1">
                <a:solidFill>
                  <a:schemeClr val="tx1"/>
                </a:solidFill>
              </a:rPr>
              <a:t>是小说主人公之一新媳妇的嫁妆</a:t>
            </a:r>
            <a:r>
              <a:rPr lang="en-US" altLang="zh-CN" sz="2400" b="1">
                <a:solidFill>
                  <a:schemeClr val="tx1"/>
                </a:solidFill>
              </a:rPr>
              <a:t>——</a:t>
            </a:r>
            <a:r>
              <a:rPr lang="zh-CN" altLang="en-US" sz="2400" b="1">
                <a:solidFill>
                  <a:schemeClr val="tx1"/>
                </a:solidFill>
              </a:rPr>
              <a:t>新被子上的图案，也是新媳妇纯真、高洁的优秀品格的象征，更是革命战争时期人民斗争生活中的一朵情态淡雅、气味芬芳的浪花，以此为题，不但会让读者联想到新媳妇那美丽纯洁的心灵，也能让人体味到小说含蓄的主题及</a:t>
            </a:r>
            <a:r>
              <a:rPr lang="en-US" altLang="zh-CN" sz="2400" b="1">
                <a:solidFill>
                  <a:schemeClr val="tx1"/>
                </a:solidFill>
              </a:rPr>
              <a:t>“</a:t>
            </a:r>
            <a:r>
              <a:rPr lang="zh-CN" altLang="en-US" sz="2400" b="1">
                <a:solidFill>
                  <a:schemeClr val="tx1"/>
                </a:solidFill>
              </a:rPr>
              <a:t>清新、俊逸</a:t>
            </a:r>
            <a:r>
              <a:rPr lang="en-US" altLang="zh-CN" sz="2400" b="1">
                <a:solidFill>
                  <a:schemeClr val="tx1"/>
                </a:solidFill>
              </a:rPr>
              <a:t>”</a:t>
            </a:r>
            <a:r>
              <a:rPr lang="zh-CN" altLang="en-US" sz="2400" b="1">
                <a:solidFill>
                  <a:schemeClr val="tx1"/>
                </a:solidFill>
              </a:rPr>
              <a:t>的风格。</a:t>
            </a:r>
          </a:p>
          <a:p>
            <a:pPr marL="0" indent="0">
              <a:buNone/>
            </a:pPr>
            <a:r>
              <a:rPr lang="en-US" altLang="zh-CN" sz="2400" b="1">
                <a:solidFill>
                  <a:schemeClr val="tx1"/>
                </a:solidFill>
              </a:rPr>
              <a:t>“</a:t>
            </a:r>
            <a:r>
              <a:rPr lang="zh-CN" altLang="en-US" sz="2400" b="1">
                <a:solidFill>
                  <a:schemeClr val="tx1"/>
                </a:solidFill>
              </a:rPr>
              <a:t>那条枣红底色上撒满白百合花的被子，象征纯洁与情感的花，盖上了这位平常的、拖毛竹的青年人的脸。</a:t>
            </a:r>
            <a:r>
              <a:rPr lang="en-US" altLang="zh-CN" sz="2400" b="1">
                <a:solidFill>
                  <a:schemeClr val="tx1"/>
                </a:solidFill>
              </a:rPr>
              <a:t>”</a:t>
            </a:r>
            <a:r>
              <a:rPr lang="zh-CN" altLang="en-US" sz="2400" b="1">
                <a:solidFill>
                  <a:schemeClr val="tx1"/>
                </a:solidFill>
              </a:rPr>
              <a:t>百合花象征了军民间纯洁的感情，赞美了普通人的高贵品质，表达了人民对革命英雄的崇敬与热爱，赞美了人物的人性美、人情美。</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src=http___image.tupian114.com_20121024_13553733.jpg&amp;refer=http___image.tupian114"/>
          <p:cNvPicPr>
            <a:picLocks noChangeAspect="1"/>
          </p:cNvPicPr>
          <p:nvPr/>
        </p:nvPicPr>
        <p:blipFill>
          <a:blip r:embed="rId3"/>
          <a:srcRect l="3938" t="1927" r="3377" b="3036"/>
          <a:stretch>
            <a:fillRect/>
          </a:stretch>
        </p:blipFill>
        <p:spPr>
          <a:xfrm>
            <a:off x="3001010" y="-92710"/>
            <a:ext cx="4723130" cy="6858000"/>
          </a:xfrm>
          <a:prstGeom prst="rect">
            <a:avLst/>
          </a:prstGeom>
        </p:spPr>
      </p:pic>
      <p:sp>
        <p:nvSpPr>
          <p:cNvPr id="2" name="标题 1"/>
          <p:cNvSpPr>
            <a:spLocks noGrp="1"/>
          </p:cNvSpPr>
          <p:nvPr>
            <p:ph type="title"/>
          </p:nvPr>
        </p:nvSpPr>
        <p:spPr>
          <a:xfrm>
            <a:off x="5427980" y="550545"/>
            <a:ext cx="2296160" cy="705485"/>
          </a:xfrm>
        </p:spPr>
        <p:txBody>
          <a:bodyPr/>
          <a:lstStyle/>
          <a:p>
            <a:r>
              <a:rPr lang="zh-CN" altLang="en-US"/>
              <a:t>百合花</a:t>
            </a:r>
          </a:p>
        </p:txBody>
      </p:sp>
      <p:sp>
        <p:nvSpPr>
          <p:cNvPr id="3" name="内容占位符 2"/>
          <p:cNvSpPr>
            <a:spLocks noGrp="1"/>
          </p:cNvSpPr>
          <p:nvPr>
            <p:ph idx="1"/>
          </p:nvPr>
        </p:nvSpPr>
        <p:spPr/>
        <p:txBody>
          <a:bodyPr>
            <a:noAutofit/>
          </a:bodyPr>
          <a:lstStyle/>
          <a:p>
            <a:pPr marL="0" indent="0">
              <a:buNone/>
            </a:pPr>
            <a:r>
              <a:rPr lang="zh-CN" altLang="en-US" sz="2400" b="1" dirty="0">
                <a:solidFill>
                  <a:schemeClr val="tx1"/>
                </a:solidFill>
              </a:rPr>
              <a:t>百合花是百合科百合属多年生草本球根植物，原产于北半球的几乎每个大陆的温带地区。全球已发现有110多个品种，其中55种产于中国。近年更有不少经过人工杂交而产生的新品种，百合花姿雅致叶片青翠娟秀，茎干亭亭玉立，是名贵的切花新秀。百合花的球根含丰富淀粉质，部分更可作为蔬菜食用，在中国，食用百合具有悠久的历史，而且中医认为百合性微寒平，具有润肺止咳，清火，宁心安神的功效，花鳞状茎均可入药，是一种药食兼用的花卉。百合花素有“云裳仙子”之称。由于其外表高雅纯洁，天主教以白百合花为</a:t>
            </a:r>
            <a:r>
              <a:rPr lang="zh-CN" altLang="en-US" sz="2400" b="1" dirty="0">
                <a:solidFill>
                  <a:srgbClr val="FF0000"/>
                </a:solidFill>
              </a:rPr>
              <a:t>圣母玛利亚</a:t>
            </a:r>
            <a:r>
              <a:rPr lang="zh-CN" altLang="en-US" sz="2400" b="1" dirty="0">
                <a:solidFill>
                  <a:schemeClr val="tx1"/>
                </a:solidFill>
              </a:rPr>
              <a:t>的象征，</a:t>
            </a:r>
            <a:r>
              <a:rPr lang="zh-CN" altLang="en-US" sz="2400" b="1" dirty="0">
                <a:solidFill>
                  <a:srgbClr val="FF0000"/>
                </a:solidFill>
              </a:rPr>
              <a:t>梵蒂冈</a:t>
            </a:r>
            <a:r>
              <a:rPr lang="zh-CN" altLang="en-US" sz="2400" b="1" dirty="0">
                <a:solidFill>
                  <a:schemeClr val="tx1"/>
                </a:solidFill>
              </a:rPr>
              <a:t>以百合花为国花。</a:t>
            </a:r>
            <a:r>
              <a:rPr lang="zh-CN" altLang="en-US" sz="2400" b="1" dirty="0">
                <a:solidFill>
                  <a:srgbClr val="FF0000"/>
                </a:solidFill>
              </a:rPr>
              <a:t>百合的种头由鳞片抱合而成，取“百年好合”“百事合意”之意，中国自古视为婚礼必不可少的吉祥花卉。还有尊重的含义。</a:t>
            </a:r>
          </a:p>
        </p:txBody>
      </p:sp>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8330" y="608330"/>
            <a:ext cx="6985635" cy="705485"/>
          </a:xfrm>
        </p:spPr>
        <p:txBody>
          <a:bodyPr>
            <a:normAutofit fontScale="90000"/>
          </a:bodyPr>
          <a:lstStyle/>
          <a:p>
            <a:r>
              <a:rPr lang="zh-CN" altLang="en-US">
                <a:sym typeface="+mn-ea"/>
              </a:rPr>
              <a:t>精读细研：百合花的象征意义</a:t>
            </a:r>
            <a:r>
              <a:rPr lang="zh-CN" altLang="en-US"/>
              <a:t/>
            </a:r>
            <a:br>
              <a:rPr lang="zh-CN" altLang="en-US"/>
            </a:br>
            <a:endParaRPr lang="zh-CN" altLang="en-US"/>
          </a:p>
        </p:txBody>
      </p:sp>
      <p:sp>
        <p:nvSpPr>
          <p:cNvPr id="3" name="内容占位符 2"/>
          <p:cNvSpPr>
            <a:spLocks noGrp="1"/>
          </p:cNvSpPr>
          <p:nvPr>
            <p:ph idx="1"/>
          </p:nvPr>
        </p:nvSpPr>
        <p:spPr>
          <a:xfrm>
            <a:off x="1118235" y="1413510"/>
            <a:ext cx="9714230" cy="4759325"/>
          </a:xfrm>
        </p:spPr>
        <p:txBody>
          <a:bodyPr/>
          <a:lstStyle/>
          <a:p>
            <a:pPr marL="0" indent="0">
              <a:buNone/>
            </a:pPr>
            <a:r>
              <a:rPr lang="zh-CN" altLang="en-US" sz="2800" b="1">
                <a:solidFill>
                  <a:schemeClr val="tx1"/>
                </a:solidFill>
              </a:rPr>
              <a:t>百合花、色泽淡雅，香气清幽，白净纯洁。本文题目以</a:t>
            </a:r>
            <a:r>
              <a:rPr lang="zh-CN" altLang="en-US" sz="2800" b="1">
                <a:solidFill>
                  <a:srgbClr val="FF0000"/>
                </a:solidFill>
              </a:rPr>
              <a:t>借代的手</a:t>
            </a:r>
            <a:r>
              <a:rPr lang="zh-CN" altLang="en-US" sz="2800" b="1">
                <a:solidFill>
                  <a:schemeClr val="tx1"/>
                </a:solidFill>
              </a:rPr>
              <a:t>法指印有百合花的被子。更重要的是作者赋予百合花丰富的</a:t>
            </a:r>
            <a:r>
              <a:rPr lang="zh-CN" altLang="en-US" sz="2800" b="1">
                <a:solidFill>
                  <a:srgbClr val="FF0000"/>
                </a:solidFill>
              </a:rPr>
              <a:t>象征意义</a:t>
            </a:r>
            <a:r>
              <a:rPr lang="zh-CN" altLang="en-US" sz="2800" b="1">
                <a:solidFill>
                  <a:schemeClr val="tx1"/>
                </a:solidFill>
              </a:rPr>
              <a:t>：</a:t>
            </a:r>
            <a:r>
              <a:rPr lang="en-US" altLang="zh-CN" sz="2800" b="1">
                <a:solidFill>
                  <a:schemeClr val="tx1"/>
                </a:solidFill>
              </a:rPr>
              <a:t>1.</a:t>
            </a:r>
            <a:r>
              <a:rPr lang="zh-CN" altLang="en-US" sz="2800" b="1">
                <a:solidFill>
                  <a:schemeClr val="tx1"/>
                </a:solidFill>
              </a:rPr>
              <a:t>小通讯员和新媳妇他们都</a:t>
            </a:r>
            <a:r>
              <a:rPr lang="en-US" altLang="zh-CN" sz="2800" b="1">
                <a:solidFill>
                  <a:schemeClr val="tx1"/>
                </a:solidFill>
              </a:rPr>
              <a:t> </a:t>
            </a:r>
            <a:r>
              <a:rPr lang="zh-CN" altLang="en-US" sz="2800" b="1">
                <a:solidFill>
                  <a:schemeClr val="tx1"/>
                </a:solidFill>
              </a:rPr>
              <a:t>有百合花一样高尚纯洁美好的心灵，军民之间的感情也像百合花一样纯洁高尚美好。</a:t>
            </a:r>
            <a:r>
              <a:rPr lang="en-US" altLang="zh-CN" sz="2800" b="1">
                <a:solidFill>
                  <a:schemeClr val="tx1"/>
                </a:solidFill>
              </a:rPr>
              <a:t>2.</a:t>
            </a:r>
            <a:r>
              <a:rPr lang="zh-CN" altLang="en-US" sz="2800" b="1">
                <a:solidFill>
                  <a:schemeClr val="tx1"/>
                </a:solidFill>
              </a:rPr>
              <a:t>战士与战士之间的情感也像百合花一样纯洁高尚美好，一句话，百合象征着人性美、人格美。</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a:sym typeface="+mn-ea"/>
              </a:rPr>
              <a:t>精读细研：小说主题</a:t>
            </a:r>
            <a:r>
              <a:rPr lang="zh-CN" altLang="en-US"/>
              <a:t/>
            </a:r>
            <a:br>
              <a:rPr lang="zh-CN" altLang="en-US"/>
            </a:br>
            <a:endParaRPr lang="zh-CN" altLang="en-US"/>
          </a:p>
        </p:txBody>
      </p:sp>
      <p:sp>
        <p:nvSpPr>
          <p:cNvPr id="3" name="内容占位符 2"/>
          <p:cNvSpPr>
            <a:spLocks noGrp="1"/>
          </p:cNvSpPr>
          <p:nvPr>
            <p:ph idx="1"/>
          </p:nvPr>
        </p:nvSpPr>
        <p:spPr>
          <a:xfrm>
            <a:off x="608400" y="1459285"/>
            <a:ext cx="10969200" cy="4759200"/>
          </a:xfrm>
        </p:spPr>
        <p:txBody>
          <a:bodyPr/>
          <a:lstStyle/>
          <a:p>
            <a:pPr marL="0" indent="0">
              <a:buNone/>
            </a:pPr>
            <a:r>
              <a:rPr lang="zh-CN" altLang="en-US" sz="3200" b="1">
                <a:solidFill>
                  <a:schemeClr val="tx1"/>
                </a:solidFill>
              </a:rPr>
              <a:t>小说</a:t>
            </a:r>
            <a:r>
              <a:rPr lang="en-US" altLang="zh-CN" sz="3200" b="1">
                <a:solidFill>
                  <a:schemeClr val="tx1"/>
                </a:solidFill>
              </a:rPr>
              <a:t> </a:t>
            </a:r>
            <a:r>
              <a:rPr lang="zh-CN" altLang="en-US" sz="3200" b="1">
                <a:solidFill>
                  <a:schemeClr val="tx1"/>
                </a:solidFill>
              </a:rPr>
              <a:t>围绕</a:t>
            </a:r>
            <a:r>
              <a:rPr lang="en-US" altLang="zh-CN" sz="3200" b="1">
                <a:solidFill>
                  <a:schemeClr val="tx1"/>
                </a:solidFill>
              </a:rPr>
              <a:t>“</a:t>
            </a:r>
            <a:r>
              <a:rPr lang="zh-CN" altLang="en-US" sz="3200" b="1">
                <a:solidFill>
                  <a:schemeClr val="tx1"/>
                </a:solidFill>
              </a:rPr>
              <a:t>百合花被</a:t>
            </a:r>
            <a:r>
              <a:rPr lang="en-US" altLang="zh-CN" sz="3200" b="1">
                <a:solidFill>
                  <a:schemeClr val="tx1"/>
                </a:solidFill>
              </a:rPr>
              <a:t>”</a:t>
            </a:r>
            <a:r>
              <a:rPr lang="zh-CN" altLang="en-US" sz="3200" b="1">
                <a:solidFill>
                  <a:schemeClr val="tx1"/>
                </a:solidFill>
              </a:rPr>
              <a:t>子展开故事，塑造了涉事不深、天真质朴、热爱生活的小通讯员和俊俏腼腆、善良淳朴的新媳妇形象。小说中的人物能在危急关头挺身而出、舍己救人、勇于奉献的精神，时至今日仍有时代意义。</a:t>
            </a:r>
            <a:r>
              <a:rPr lang="zh-CN" altLang="en-US" sz="3200" b="1">
                <a:solidFill>
                  <a:srgbClr val="FF0000"/>
                </a:solidFill>
              </a:rPr>
              <a:t>小说主题</a:t>
            </a:r>
            <a:r>
              <a:rPr lang="zh-CN" altLang="en-US" sz="3200" b="1">
                <a:solidFill>
                  <a:schemeClr val="tx1"/>
                </a:solidFill>
              </a:rPr>
              <a:t>：</a:t>
            </a:r>
            <a:r>
              <a:rPr lang="zh-CN" altLang="en-US" sz="3200" b="1">
                <a:solidFill>
                  <a:schemeClr val="tx1"/>
                </a:solidFill>
                <a:sym typeface="+mn-ea"/>
              </a:rPr>
              <a:t>描写和讴歌子弟兵对人民的忠诚及人民对子弟兵的敬爱，表现</a:t>
            </a:r>
            <a:r>
              <a:rPr lang="zh-CN" altLang="en-US" sz="3200" b="1">
                <a:solidFill>
                  <a:schemeClr val="tx1"/>
                </a:solidFill>
              </a:rPr>
              <a:t>军民团结、生死与共的主题。</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2800"/>
              <a:t>结构上的技巧：</a:t>
            </a:r>
            <a:r>
              <a:rPr lang="zh-CN" altLang="en-US" sz="2800">
                <a:solidFill>
                  <a:srgbClr val="FF0000"/>
                </a:solidFill>
                <a:sym typeface="+mn-ea"/>
              </a:rPr>
              <a:t>衣服上的破洞和百合花被子在文中多次出现</a:t>
            </a:r>
          </a:p>
        </p:txBody>
      </p:sp>
      <p:sp>
        <p:nvSpPr>
          <p:cNvPr id="3" name="内容占位符 2"/>
          <p:cNvSpPr>
            <a:spLocks noGrp="1"/>
          </p:cNvSpPr>
          <p:nvPr>
            <p:ph idx="1"/>
          </p:nvPr>
        </p:nvSpPr>
        <p:spPr>
          <a:xfrm>
            <a:off x="608400" y="1474525"/>
            <a:ext cx="10969200" cy="4759200"/>
          </a:xfrm>
        </p:spPr>
        <p:txBody>
          <a:bodyPr>
            <a:noAutofit/>
          </a:bodyPr>
          <a:lstStyle/>
          <a:p>
            <a:pPr marL="0" indent="0">
              <a:lnSpc>
                <a:spcPct val="120000"/>
              </a:lnSpc>
              <a:buNone/>
            </a:pPr>
            <a:r>
              <a:rPr lang="zh-CN" altLang="zh-CN" sz="2400" b="1">
                <a:solidFill>
                  <a:srgbClr val="FF0000"/>
                </a:solidFill>
              </a:rPr>
              <a:t>衣服上破洞出现四次</a:t>
            </a:r>
            <a:r>
              <a:rPr lang="zh-CN" altLang="zh-CN" sz="2400" b="1">
                <a:solidFill>
                  <a:schemeClr val="tx1"/>
                </a:solidFill>
              </a:rPr>
              <a:t>，如</a:t>
            </a:r>
            <a:r>
              <a:rPr lang="en-US" altLang="zh-CN" sz="2400" b="1">
                <a:solidFill>
                  <a:schemeClr val="tx1"/>
                </a:solidFill>
              </a:rPr>
              <a:t>“</a:t>
            </a:r>
            <a:r>
              <a:rPr lang="zh-CN" altLang="en-US" sz="2400" b="1">
                <a:solidFill>
                  <a:schemeClr val="tx1"/>
                </a:solidFill>
              </a:rPr>
              <a:t>不想他一步还没有走出去，见</a:t>
            </a:r>
            <a:r>
              <a:rPr lang="en-US" altLang="zh-CN" sz="2400" b="1">
                <a:solidFill>
                  <a:schemeClr val="tx1"/>
                </a:solidFill>
              </a:rPr>
              <a:t>‘</a:t>
            </a:r>
            <a:r>
              <a:rPr lang="zh-CN" altLang="en-US" sz="2400" b="1">
                <a:solidFill>
                  <a:schemeClr val="tx1"/>
                </a:solidFill>
              </a:rPr>
              <a:t>嘶</a:t>
            </a:r>
            <a:r>
              <a:rPr lang="en-US" altLang="zh-CN" sz="2400" b="1">
                <a:solidFill>
                  <a:schemeClr val="tx1"/>
                </a:solidFill>
              </a:rPr>
              <a:t>’</a:t>
            </a:r>
            <a:r>
              <a:rPr lang="zh-CN" altLang="en-US" sz="2400" b="1">
                <a:solidFill>
                  <a:schemeClr val="tx1"/>
                </a:solidFill>
              </a:rPr>
              <a:t>的一声，衣服挂住了门钩。</a:t>
            </a:r>
            <a:r>
              <a:rPr lang="en-US" altLang="zh-CN" sz="2400" b="1">
                <a:solidFill>
                  <a:schemeClr val="tx1"/>
                </a:solidFill>
              </a:rPr>
              <a:t>”“</a:t>
            </a:r>
            <a:r>
              <a:rPr lang="zh-CN" altLang="en-US" sz="2400" b="1">
                <a:solidFill>
                  <a:schemeClr val="tx1"/>
                </a:solidFill>
              </a:rPr>
              <a:t>他已走远了，但还见肩上撕挂下来的布片在风中一飘一飘。</a:t>
            </a:r>
            <a:r>
              <a:rPr lang="en-US" altLang="zh-CN" sz="2400" b="1">
                <a:solidFill>
                  <a:schemeClr val="tx1"/>
                </a:solidFill>
              </a:rPr>
              <a:t>”“</a:t>
            </a:r>
            <a:r>
              <a:rPr lang="zh-CN" altLang="en-US" sz="2400" b="1">
                <a:solidFill>
                  <a:schemeClr val="tx1"/>
                </a:solidFill>
              </a:rPr>
              <a:t>他安详地合着眼，军装的肩头上露着那个大洞，一片布还挂在那里。</a:t>
            </a:r>
            <a:r>
              <a:rPr lang="en-US" altLang="zh-CN" sz="2400" b="1">
                <a:solidFill>
                  <a:schemeClr val="tx1"/>
                </a:solidFill>
              </a:rPr>
              <a:t>”“</a:t>
            </a:r>
            <a:r>
              <a:rPr lang="zh-CN" altLang="en-US" sz="2400" b="1">
                <a:solidFill>
                  <a:schemeClr val="tx1"/>
                </a:solidFill>
              </a:rPr>
              <a:t>她低着头，正一针一针地在缝他肩上那个破洞。</a:t>
            </a:r>
            <a:r>
              <a:rPr lang="en-US" altLang="zh-CN" sz="2400" b="1">
                <a:solidFill>
                  <a:schemeClr val="tx1"/>
                </a:solidFill>
              </a:rPr>
              <a:t>”</a:t>
            </a:r>
            <a:r>
              <a:rPr lang="zh-CN" altLang="en-US" sz="2400" b="1">
                <a:solidFill>
                  <a:schemeClr val="tx1"/>
                </a:solidFill>
              </a:rPr>
              <a:t>通篇一气贯穿，首尾照应灵活，对通讯员的印象一次比一次更深</a:t>
            </a:r>
          </a:p>
          <a:p>
            <a:pPr marL="0" indent="0">
              <a:lnSpc>
                <a:spcPct val="120000"/>
              </a:lnSpc>
              <a:buNone/>
            </a:pPr>
            <a:r>
              <a:rPr lang="zh-CN" altLang="en-US" sz="2400" b="1">
                <a:solidFill>
                  <a:srgbClr val="FF0000"/>
                </a:solidFill>
              </a:rPr>
              <a:t>百合花被</a:t>
            </a:r>
            <a:r>
              <a:rPr lang="en-US" altLang="zh-CN" sz="2400" b="1">
                <a:solidFill>
                  <a:schemeClr val="tx1"/>
                </a:solidFill>
              </a:rPr>
              <a:t>“</a:t>
            </a:r>
            <a:r>
              <a:rPr lang="zh-CN" altLang="en-US" sz="2400" b="1">
                <a:solidFill>
                  <a:schemeClr val="tx1"/>
                </a:solidFill>
              </a:rPr>
              <a:t>这原来是一条里外全新的新花被子，被面是假洋缎的。枣红底，上面撒满白色百合花</a:t>
            </a:r>
            <a:r>
              <a:rPr lang="en-US" altLang="zh-CN" sz="2400" b="1">
                <a:solidFill>
                  <a:schemeClr val="tx1"/>
                </a:solidFill>
              </a:rPr>
              <a:t>”“</a:t>
            </a:r>
            <a:r>
              <a:rPr lang="zh-CN" altLang="en-US" sz="2400" b="1">
                <a:solidFill>
                  <a:schemeClr val="tx1"/>
                </a:solidFill>
              </a:rPr>
              <a:t>我看见她把自己那条白百合花新被，铺在外面屋檐下的一块门板上。</a:t>
            </a:r>
            <a:r>
              <a:rPr lang="en-US" altLang="zh-CN" sz="2400" b="1">
                <a:solidFill>
                  <a:schemeClr val="tx1"/>
                </a:solidFill>
              </a:rPr>
              <a:t>”“</a:t>
            </a:r>
            <a:r>
              <a:rPr lang="zh-CN" altLang="en-US" sz="2400" b="1">
                <a:solidFill>
                  <a:schemeClr val="tx1"/>
                </a:solidFill>
                <a:sym typeface="+mn-ea"/>
              </a:rPr>
              <a:t>那条枣红底色上撒满白百合花的被子，象征纯洁与情感的花，盖上了这位平常的、拖毛竹的青年人的脸。</a:t>
            </a:r>
            <a:r>
              <a:rPr lang="en-US" altLang="zh-CN" sz="2400" b="1">
                <a:solidFill>
                  <a:schemeClr val="tx1"/>
                </a:solidFill>
                <a:sym typeface="+mn-ea"/>
              </a:rPr>
              <a:t>”</a:t>
            </a:r>
            <a:r>
              <a:rPr lang="zh-CN" altLang="en-US" sz="2400" b="1">
                <a:solidFill>
                  <a:schemeClr val="tx1"/>
                </a:solidFill>
                <a:sym typeface="+mn-ea"/>
              </a:rPr>
              <a:t>百合花被子是文章的灵魂，象征着军民情意的百合花被，贮满了美丽善良的新媳妇的情感。</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2800"/>
              <a:t>分析场景描写：</a:t>
            </a:r>
            <a:r>
              <a:rPr lang="en-US" altLang="zh-CN" sz="2800">
                <a:sym typeface="+mn-ea"/>
              </a:rPr>
              <a:t>1.</a:t>
            </a:r>
            <a:r>
              <a:rPr lang="zh-CN" altLang="en-US" sz="2800">
                <a:sym typeface="+mn-ea"/>
              </a:rPr>
              <a:t>课文第四自然段景物描写有什么作用？</a:t>
            </a:r>
            <a:endParaRPr lang="zh-CN" altLang="en-US" sz="2800"/>
          </a:p>
        </p:txBody>
      </p:sp>
      <p:sp>
        <p:nvSpPr>
          <p:cNvPr id="4" name="文本框 3"/>
          <p:cNvSpPr txBox="1"/>
          <p:nvPr/>
        </p:nvSpPr>
        <p:spPr>
          <a:xfrm>
            <a:off x="1717040" y="2137410"/>
            <a:ext cx="8717280" cy="2011045"/>
          </a:xfrm>
          <a:prstGeom prst="rect">
            <a:avLst/>
          </a:prstGeom>
          <a:noFill/>
        </p:spPr>
        <p:txBody>
          <a:bodyPr wrap="none" rtlCol="0" anchor="t">
            <a:spAutoFit/>
          </a:bodyPr>
          <a:lstStyle/>
          <a:p>
            <a:pPr marL="0" indent="0">
              <a:lnSpc>
                <a:spcPct val="130000"/>
              </a:lnSpc>
              <a:buNone/>
            </a:pPr>
            <a:r>
              <a:rPr lang="zh-CN" altLang="en-US" sz="3200" b="1">
                <a:sym typeface="+mn-ea"/>
              </a:rPr>
              <a:t>明确：这段景物描写有色有味，展现了一派生机</a:t>
            </a:r>
          </a:p>
          <a:p>
            <a:pPr marL="0" indent="0">
              <a:lnSpc>
                <a:spcPct val="130000"/>
              </a:lnSpc>
              <a:buNone/>
            </a:pPr>
            <a:r>
              <a:rPr lang="zh-CN" altLang="en-US" sz="3200" b="1">
                <a:sym typeface="+mn-ea"/>
              </a:rPr>
              <a:t>勃勃的景象，烘托了人物轻松愉快的心情，表现</a:t>
            </a:r>
          </a:p>
          <a:p>
            <a:pPr marL="0" indent="0">
              <a:lnSpc>
                <a:spcPct val="130000"/>
              </a:lnSpc>
              <a:buNone/>
            </a:pPr>
            <a:r>
              <a:rPr lang="zh-CN" altLang="en-US" sz="3200" b="1">
                <a:sym typeface="+mn-ea"/>
              </a:rPr>
              <a:t>了战士临危不惧的革命乐观主义精神。</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a:sym typeface="+mn-ea"/>
              </a:rPr>
              <a:t>分析场景描写：作者</a:t>
            </a:r>
            <a:r>
              <a:rPr lang="en-US" altLang="zh-CN">
                <a:sym typeface="+mn-ea"/>
              </a:rPr>
              <a:t>“</a:t>
            </a:r>
            <a:r>
              <a:rPr lang="zh-CN" altLang="en-US">
                <a:sym typeface="+mn-ea"/>
              </a:rPr>
              <a:t>我</a:t>
            </a:r>
            <a:r>
              <a:rPr lang="en-US" altLang="zh-CN">
                <a:sym typeface="+mn-ea"/>
              </a:rPr>
              <a:t>”</a:t>
            </a:r>
            <a:r>
              <a:rPr lang="zh-CN" altLang="en-US">
                <a:sym typeface="+mn-ea"/>
              </a:rPr>
              <a:t>回忆故乡竹林的场景作用</a:t>
            </a:r>
          </a:p>
        </p:txBody>
      </p:sp>
      <p:sp>
        <p:nvSpPr>
          <p:cNvPr id="3" name="内容占位符 2"/>
          <p:cNvSpPr>
            <a:spLocks noGrp="1"/>
          </p:cNvSpPr>
          <p:nvPr>
            <p:ph idx="1"/>
          </p:nvPr>
        </p:nvSpPr>
        <p:spPr/>
        <p:txBody>
          <a:bodyPr/>
          <a:lstStyle/>
          <a:p>
            <a:pPr marL="0" indent="0">
              <a:buNone/>
            </a:pPr>
            <a:r>
              <a:rPr lang="en-US" altLang="zh-CN" sz="2400" b="1">
                <a:solidFill>
                  <a:schemeClr val="tx1"/>
                </a:solidFill>
                <a:sym typeface="+mn-ea"/>
              </a:rPr>
              <a:t>故乡竹海写得富有诗情画意，这样写，一方面点明了小通讯员性格形成的原因，富有诗情画意的环境，才孕育了小通讯员这样心灵美好品质纯朴高尚的英雄，景物美与人物美相得益彰，和谐统一；</a:t>
            </a:r>
            <a:endParaRPr lang="en-US" altLang="zh-CN" sz="2400" b="1">
              <a:solidFill>
                <a:schemeClr val="tx1"/>
              </a:solidFill>
            </a:endParaRPr>
          </a:p>
          <a:p>
            <a:pPr marL="0" indent="0">
              <a:buNone/>
            </a:pPr>
            <a:r>
              <a:rPr lang="en-US" altLang="zh-CN" sz="2400" b="1">
                <a:solidFill>
                  <a:schemeClr val="tx1"/>
                </a:solidFill>
                <a:sym typeface="+mn-ea"/>
              </a:rPr>
              <a:t>另一方面，也抒发了“我”对故乡的无比热爱之情，推动了“我”的感情发展，即由先前的生气，到发生兴趣和“亲热”起来。 </a:t>
            </a:r>
            <a:endParaRPr lang="en-US" altLang="zh-CN" sz="2400" b="1">
              <a:solidFill>
                <a:schemeClr val="tx1"/>
              </a:solidFill>
            </a:endParaRPr>
          </a:p>
          <a:p>
            <a:pPr marL="0" indent="0">
              <a:buNone/>
            </a:pPr>
            <a:r>
              <a:rPr lang="en-US" altLang="zh-CN" sz="2400" b="1">
                <a:solidFill>
                  <a:schemeClr val="tx1"/>
                </a:solidFill>
                <a:sym typeface="+mn-ea"/>
              </a:rPr>
              <a:t>这样写，大大扩展了作品的容量，表现了战士之间那种百合花一样纯洁无邪高尚动人的情感，即人性的美，加强了作品的抒情色彩，增强了作品感人的艺术力量。</a:t>
            </a:r>
            <a:endParaRPr lang="en-US" altLang="zh-CN" sz="2400" b="1">
              <a:solidFill>
                <a:schemeClr val="tx1"/>
              </a:solidFill>
            </a:endParaRPr>
          </a:p>
          <a:p>
            <a:pPr marL="0" indent="0">
              <a:buNone/>
            </a:pPr>
            <a:endParaRPr lang="en-US" altLang="zh-CN" sz="2400" b="1">
              <a:solidFill>
                <a:schemeClr val="tx1"/>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《百合花》课文结构</a:t>
            </a:r>
          </a:p>
        </p:txBody>
      </p:sp>
      <p:sp>
        <p:nvSpPr>
          <p:cNvPr id="4" name="文本框 3"/>
          <p:cNvSpPr txBox="1"/>
          <p:nvPr/>
        </p:nvSpPr>
        <p:spPr>
          <a:xfrm>
            <a:off x="1489075" y="1710055"/>
            <a:ext cx="4094480" cy="521970"/>
          </a:xfrm>
          <a:prstGeom prst="rect">
            <a:avLst/>
          </a:prstGeom>
          <a:noFill/>
        </p:spPr>
        <p:txBody>
          <a:bodyPr wrap="none" rtlCol="0">
            <a:spAutoFit/>
          </a:bodyPr>
          <a:lstStyle/>
          <a:p>
            <a:r>
              <a:rPr lang="zh-CN" altLang="en-US" sz="2800"/>
              <a:t>通讯员送我去前沿包扎所</a:t>
            </a:r>
          </a:p>
        </p:txBody>
      </p:sp>
      <p:sp>
        <p:nvSpPr>
          <p:cNvPr id="5" name="文本框 4"/>
          <p:cNvSpPr txBox="1"/>
          <p:nvPr/>
        </p:nvSpPr>
        <p:spPr>
          <a:xfrm>
            <a:off x="1489075" y="3061335"/>
            <a:ext cx="3383280" cy="521970"/>
          </a:xfrm>
          <a:prstGeom prst="rect">
            <a:avLst/>
          </a:prstGeom>
          <a:noFill/>
        </p:spPr>
        <p:txBody>
          <a:bodyPr wrap="none" rtlCol="0">
            <a:spAutoFit/>
          </a:bodyPr>
          <a:lstStyle/>
          <a:p>
            <a:r>
              <a:rPr lang="zh-CN" altLang="en-US" sz="2800"/>
              <a:t>新媳妇借给我们被子</a:t>
            </a:r>
          </a:p>
        </p:txBody>
      </p:sp>
      <p:sp>
        <p:nvSpPr>
          <p:cNvPr id="6" name="文本框 5"/>
          <p:cNvSpPr txBox="1"/>
          <p:nvPr/>
        </p:nvSpPr>
        <p:spPr>
          <a:xfrm>
            <a:off x="1489075" y="4189730"/>
            <a:ext cx="3383280" cy="521970"/>
          </a:xfrm>
          <a:prstGeom prst="rect">
            <a:avLst/>
          </a:prstGeom>
          <a:noFill/>
        </p:spPr>
        <p:txBody>
          <a:bodyPr wrap="none" rtlCol="0">
            <a:spAutoFit/>
          </a:bodyPr>
          <a:lstStyle/>
          <a:p>
            <a:r>
              <a:rPr lang="zh-CN" altLang="en-US" sz="2800"/>
              <a:t>新媳妇给通讯员缝衣</a:t>
            </a:r>
          </a:p>
        </p:txBody>
      </p:sp>
      <p:sp>
        <p:nvSpPr>
          <p:cNvPr id="7" name="文本框 6"/>
          <p:cNvSpPr txBox="1"/>
          <p:nvPr/>
        </p:nvSpPr>
        <p:spPr>
          <a:xfrm>
            <a:off x="1489075" y="5516245"/>
            <a:ext cx="3738880" cy="521970"/>
          </a:xfrm>
          <a:prstGeom prst="rect">
            <a:avLst/>
          </a:prstGeom>
          <a:noFill/>
        </p:spPr>
        <p:txBody>
          <a:bodyPr wrap="none" rtlCol="0">
            <a:spAutoFit/>
          </a:bodyPr>
          <a:lstStyle/>
          <a:p>
            <a:r>
              <a:rPr lang="zh-CN" altLang="en-US" sz="2800"/>
              <a:t>新媳妇执意献出新被子</a:t>
            </a:r>
          </a:p>
        </p:txBody>
      </p:sp>
      <p:sp>
        <p:nvSpPr>
          <p:cNvPr id="8" name="文本框 7"/>
          <p:cNvSpPr txBox="1"/>
          <p:nvPr/>
        </p:nvSpPr>
        <p:spPr>
          <a:xfrm>
            <a:off x="5446395" y="2646045"/>
            <a:ext cx="2672080" cy="521970"/>
          </a:xfrm>
          <a:prstGeom prst="rect">
            <a:avLst/>
          </a:prstGeom>
          <a:noFill/>
        </p:spPr>
        <p:txBody>
          <a:bodyPr wrap="none" rtlCol="0">
            <a:spAutoFit/>
          </a:bodyPr>
          <a:lstStyle/>
          <a:p>
            <a:r>
              <a:rPr lang="zh-CN" altLang="en-US" sz="2800"/>
              <a:t>唯一的新婚嫁妆</a:t>
            </a:r>
          </a:p>
        </p:txBody>
      </p:sp>
      <p:sp>
        <p:nvSpPr>
          <p:cNvPr id="9" name="文本框 8"/>
          <p:cNvSpPr txBox="1"/>
          <p:nvPr/>
        </p:nvSpPr>
        <p:spPr>
          <a:xfrm>
            <a:off x="5446395" y="3168015"/>
            <a:ext cx="2672080" cy="521970"/>
          </a:xfrm>
          <a:prstGeom prst="rect">
            <a:avLst/>
          </a:prstGeom>
          <a:noFill/>
        </p:spPr>
        <p:txBody>
          <a:bodyPr wrap="none" rtlCol="0">
            <a:spAutoFit/>
          </a:bodyPr>
          <a:lstStyle/>
          <a:p>
            <a:r>
              <a:rPr lang="zh-CN" altLang="en-US" sz="2800"/>
              <a:t>撒满白色百合花</a:t>
            </a:r>
          </a:p>
        </p:txBody>
      </p:sp>
      <p:sp>
        <p:nvSpPr>
          <p:cNvPr id="10" name="文本框 9"/>
          <p:cNvSpPr txBox="1"/>
          <p:nvPr/>
        </p:nvSpPr>
        <p:spPr>
          <a:xfrm>
            <a:off x="5446395" y="3837940"/>
            <a:ext cx="2672080" cy="521970"/>
          </a:xfrm>
          <a:prstGeom prst="rect">
            <a:avLst/>
          </a:prstGeom>
          <a:noFill/>
        </p:spPr>
        <p:txBody>
          <a:bodyPr wrap="none" rtlCol="0">
            <a:spAutoFit/>
          </a:bodyPr>
          <a:lstStyle/>
          <a:p>
            <a:r>
              <a:rPr lang="zh-CN" altLang="en-US" sz="2800"/>
              <a:t>掩护担架员牺牲</a:t>
            </a:r>
          </a:p>
        </p:txBody>
      </p:sp>
      <p:sp>
        <p:nvSpPr>
          <p:cNvPr id="11" name="文本框 10"/>
          <p:cNvSpPr txBox="1"/>
          <p:nvPr/>
        </p:nvSpPr>
        <p:spPr>
          <a:xfrm>
            <a:off x="5446395" y="4500245"/>
            <a:ext cx="3027680" cy="521970"/>
          </a:xfrm>
          <a:prstGeom prst="rect">
            <a:avLst/>
          </a:prstGeom>
          <a:noFill/>
        </p:spPr>
        <p:txBody>
          <a:bodyPr wrap="none" rtlCol="0">
            <a:spAutoFit/>
          </a:bodyPr>
          <a:lstStyle/>
          <a:p>
            <a:r>
              <a:rPr lang="zh-CN" altLang="en-US" sz="2800"/>
              <a:t>明知已牺牲还要缝</a:t>
            </a:r>
          </a:p>
        </p:txBody>
      </p:sp>
      <p:sp>
        <p:nvSpPr>
          <p:cNvPr id="12" name="文本框 11"/>
          <p:cNvSpPr txBox="1"/>
          <p:nvPr/>
        </p:nvSpPr>
        <p:spPr>
          <a:xfrm>
            <a:off x="5624195" y="5162550"/>
            <a:ext cx="2672080" cy="521970"/>
          </a:xfrm>
          <a:prstGeom prst="rect">
            <a:avLst/>
          </a:prstGeom>
          <a:noFill/>
        </p:spPr>
        <p:txBody>
          <a:bodyPr wrap="none" rtlCol="0">
            <a:spAutoFit/>
          </a:bodyPr>
          <a:lstStyle/>
          <a:p>
            <a:r>
              <a:rPr lang="zh-CN" altLang="en-US" sz="2800"/>
              <a:t>劈手夺被铺棺底</a:t>
            </a:r>
          </a:p>
        </p:txBody>
      </p:sp>
      <p:sp>
        <p:nvSpPr>
          <p:cNvPr id="13" name="文本框 12"/>
          <p:cNvSpPr txBox="1"/>
          <p:nvPr/>
        </p:nvSpPr>
        <p:spPr>
          <a:xfrm>
            <a:off x="5624195" y="5824855"/>
            <a:ext cx="2672080" cy="521970"/>
          </a:xfrm>
          <a:prstGeom prst="rect">
            <a:avLst/>
          </a:prstGeom>
          <a:noFill/>
        </p:spPr>
        <p:txBody>
          <a:bodyPr wrap="none" rtlCol="0">
            <a:spAutoFit/>
          </a:bodyPr>
          <a:lstStyle/>
          <a:p>
            <a:r>
              <a:rPr lang="zh-CN" altLang="en-US" sz="2800"/>
              <a:t>百合花被盖英雄</a:t>
            </a:r>
          </a:p>
        </p:txBody>
      </p:sp>
      <p:sp>
        <p:nvSpPr>
          <p:cNvPr id="14" name="文本框 13"/>
          <p:cNvSpPr txBox="1"/>
          <p:nvPr/>
        </p:nvSpPr>
        <p:spPr>
          <a:xfrm>
            <a:off x="8764905" y="1710055"/>
            <a:ext cx="894080" cy="521970"/>
          </a:xfrm>
          <a:prstGeom prst="rect">
            <a:avLst/>
          </a:prstGeom>
          <a:noFill/>
        </p:spPr>
        <p:txBody>
          <a:bodyPr wrap="none" rtlCol="0">
            <a:spAutoFit/>
          </a:bodyPr>
          <a:lstStyle/>
          <a:p>
            <a:r>
              <a:rPr lang="zh-CN" altLang="en-US" sz="2800"/>
              <a:t>开端</a:t>
            </a:r>
          </a:p>
        </p:txBody>
      </p:sp>
      <p:sp>
        <p:nvSpPr>
          <p:cNvPr id="15" name="文本框 14"/>
          <p:cNvSpPr txBox="1"/>
          <p:nvPr/>
        </p:nvSpPr>
        <p:spPr>
          <a:xfrm>
            <a:off x="8731885" y="2950845"/>
            <a:ext cx="894080" cy="521970"/>
          </a:xfrm>
          <a:prstGeom prst="rect">
            <a:avLst/>
          </a:prstGeom>
          <a:noFill/>
        </p:spPr>
        <p:txBody>
          <a:bodyPr wrap="square" rtlCol="0">
            <a:spAutoFit/>
          </a:bodyPr>
          <a:lstStyle/>
          <a:p>
            <a:r>
              <a:rPr lang="zh-CN" altLang="en-US" sz="2800"/>
              <a:t>发展</a:t>
            </a:r>
          </a:p>
        </p:txBody>
      </p:sp>
      <p:sp>
        <p:nvSpPr>
          <p:cNvPr id="16" name="文本框 15"/>
          <p:cNvSpPr txBox="1"/>
          <p:nvPr/>
        </p:nvSpPr>
        <p:spPr>
          <a:xfrm>
            <a:off x="8764905" y="4189730"/>
            <a:ext cx="894080" cy="521970"/>
          </a:xfrm>
          <a:prstGeom prst="rect">
            <a:avLst/>
          </a:prstGeom>
          <a:noFill/>
        </p:spPr>
        <p:txBody>
          <a:bodyPr wrap="none" rtlCol="0">
            <a:spAutoFit/>
          </a:bodyPr>
          <a:lstStyle/>
          <a:p>
            <a:r>
              <a:rPr lang="zh-CN" altLang="en-US" sz="2800"/>
              <a:t>高潮</a:t>
            </a:r>
          </a:p>
        </p:txBody>
      </p:sp>
      <p:sp>
        <p:nvSpPr>
          <p:cNvPr id="17" name="文本框 16"/>
          <p:cNvSpPr txBox="1"/>
          <p:nvPr/>
        </p:nvSpPr>
        <p:spPr>
          <a:xfrm>
            <a:off x="8913495" y="5658485"/>
            <a:ext cx="894080" cy="521970"/>
          </a:xfrm>
          <a:prstGeom prst="rect">
            <a:avLst/>
          </a:prstGeom>
          <a:noFill/>
        </p:spPr>
        <p:txBody>
          <a:bodyPr wrap="none" rtlCol="0">
            <a:spAutoFit/>
          </a:bodyPr>
          <a:lstStyle/>
          <a:p>
            <a:r>
              <a:rPr lang="zh-CN" altLang="en-US" sz="2800"/>
              <a:t>结尾</a:t>
            </a:r>
          </a:p>
        </p:txBody>
      </p:sp>
      <p:sp>
        <p:nvSpPr>
          <p:cNvPr id="18" name="文本框 17"/>
          <p:cNvSpPr txBox="1"/>
          <p:nvPr/>
        </p:nvSpPr>
        <p:spPr>
          <a:xfrm>
            <a:off x="10829290" y="3342005"/>
            <a:ext cx="613410" cy="1513840"/>
          </a:xfrm>
          <a:prstGeom prst="rect">
            <a:avLst/>
          </a:prstGeom>
          <a:noFill/>
        </p:spPr>
        <p:txBody>
          <a:bodyPr vert="eaVert" wrap="none" rtlCol="0">
            <a:spAutoFit/>
          </a:bodyPr>
          <a:lstStyle/>
          <a:p>
            <a:r>
              <a:rPr lang="zh-CN" altLang="en-US" sz="2800"/>
              <a:t>纯洁之花</a:t>
            </a:r>
          </a:p>
        </p:txBody>
      </p:sp>
      <p:sp>
        <p:nvSpPr>
          <p:cNvPr id="20" name="左大括号 19"/>
          <p:cNvSpPr/>
          <p:nvPr/>
        </p:nvSpPr>
        <p:spPr>
          <a:xfrm>
            <a:off x="842010" y="1900555"/>
            <a:ext cx="485140" cy="427926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左大括号 21"/>
          <p:cNvSpPr/>
          <p:nvPr/>
        </p:nvSpPr>
        <p:spPr>
          <a:xfrm flipH="1">
            <a:off x="9820910" y="2087245"/>
            <a:ext cx="612775" cy="3950970"/>
          </a:xfrm>
          <a:prstGeom prst="leftBrace">
            <a:avLst>
              <a:gd name="adj1" fmla="val 8333"/>
              <a:gd name="adj2" fmla="val 5051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左大括号 22"/>
          <p:cNvSpPr/>
          <p:nvPr/>
        </p:nvSpPr>
        <p:spPr>
          <a:xfrm>
            <a:off x="4788535" y="4034155"/>
            <a:ext cx="367030" cy="833120"/>
          </a:xfrm>
          <a:prstGeom prst="leftBrace">
            <a:avLst>
              <a:gd name="adj1" fmla="val 8333"/>
              <a:gd name="adj2" fmla="val 4829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左大括号 24"/>
          <p:cNvSpPr/>
          <p:nvPr/>
        </p:nvSpPr>
        <p:spPr>
          <a:xfrm>
            <a:off x="5159375" y="5315585"/>
            <a:ext cx="286385" cy="923925"/>
          </a:xfrm>
          <a:prstGeom prst="leftBrace">
            <a:avLst>
              <a:gd name="adj1" fmla="val 8333"/>
              <a:gd name="adj2" fmla="val 4829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左大括号 25"/>
          <p:cNvSpPr/>
          <p:nvPr/>
        </p:nvSpPr>
        <p:spPr>
          <a:xfrm>
            <a:off x="4854575" y="2805430"/>
            <a:ext cx="404495" cy="877570"/>
          </a:xfrm>
          <a:prstGeom prst="leftBrace">
            <a:avLst>
              <a:gd name="adj1" fmla="val 8333"/>
              <a:gd name="adj2" fmla="val 4829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左大括号 26"/>
          <p:cNvSpPr/>
          <p:nvPr/>
        </p:nvSpPr>
        <p:spPr>
          <a:xfrm flipH="1">
            <a:off x="8524875" y="4022725"/>
            <a:ext cx="280035" cy="833120"/>
          </a:xfrm>
          <a:prstGeom prst="leftBrace">
            <a:avLst>
              <a:gd name="adj1" fmla="val 8333"/>
              <a:gd name="adj2" fmla="val 4829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左大括号 27"/>
          <p:cNvSpPr/>
          <p:nvPr/>
        </p:nvSpPr>
        <p:spPr>
          <a:xfrm flipH="1">
            <a:off x="8256270" y="2750185"/>
            <a:ext cx="280035" cy="833120"/>
          </a:xfrm>
          <a:prstGeom prst="leftBrace">
            <a:avLst>
              <a:gd name="adj1" fmla="val 8333"/>
              <a:gd name="adj2" fmla="val 4829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左大括号 28"/>
          <p:cNvSpPr/>
          <p:nvPr/>
        </p:nvSpPr>
        <p:spPr>
          <a:xfrm flipH="1">
            <a:off x="8474710" y="5405755"/>
            <a:ext cx="280035" cy="833120"/>
          </a:xfrm>
          <a:prstGeom prst="leftBrace">
            <a:avLst>
              <a:gd name="adj1" fmla="val 8333"/>
              <a:gd name="adj2" fmla="val 4829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文本框 30"/>
          <p:cNvSpPr txBox="1"/>
          <p:nvPr/>
        </p:nvSpPr>
        <p:spPr>
          <a:xfrm>
            <a:off x="163195" y="3061335"/>
            <a:ext cx="675005" cy="1762760"/>
          </a:xfrm>
          <a:prstGeom prst="rect">
            <a:avLst/>
          </a:prstGeom>
          <a:noFill/>
        </p:spPr>
        <p:txBody>
          <a:bodyPr vert="eaVert" wrap="none" rtlCol="0">
            <a:spAutoFit/>
          </a:bodyPr>
          <a:lstStyle/>
          <a:p>
            <a:r>
              <a:rPr lang="zh-CN" altLang="en-US" sz="3200"/>
              <a:t>百</a:t>
            </a:r>
            <a:r>
              <a:rPr lang="en-US" altLang="zh-CN" sz="3200"/>
              <a:t>  </a:t>
            </a:r>
            <a:r>
              <a:rPr lang="zh-CN" altLang="en-US" sz="3200"/>
              <a:t>合</a:t>
            </a:r>
            <a:r>
              <a:rPr lang="en-US" altLang="zh-CN" sz="3200"/>
              <a:t>  </a:t>
            </a:r>
            <a:r>
              <a:rPr lang="zh-CN" altLang="en-US" sz="3200"/>
              <a:t>花</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小说的三要素</a:t>
            </a:r>
          </a:p>
        </p:txBody>
      </p:sp>
      <p:sp>
        <p:nvSpPr>
          <p:cNvPr id="3" name="内容占位符 2"/>
          <p:cNvSpPr>
            <a:spLocks noGrp="1"/>
          </p:cNvSpPr>
          <p:nvPr>
            <p:ph idx="1"/>
          </p:nvPr>
        </p:nvSpPr>
        <p:spPr/>
        <p:txBody>
          <a:bodyPr>
            <a:noAutofit/>
          </a:bodyPr>
          <a:lstStyle/>
          <a:p>
            <a:pPr marL="0" indent="0">
              <a:lnSpc>
                <a:spcPct val="110000"/>
              </a:lnSpc>
              <a:buNone/>
            </a:pPr>
            <a:r>
              <a:rPr lang="zh-CN" altLang="en-US" sz="2400" b="1">
                <a:solidFill>
                  <a:srgbClr val="C00000"/>
                </a:solidFill>
              </a:rPr>
              <a:t>人物形象</a:t>
            </a:r>
            <a:r>
              <a:rPr lang="zh-CN" altLang="en-US" sz="2400" b="1">
                <a:solidFill>
                  <a:schemeClr val="tx1"/>
                </a:solidFill>
              </a:rPr>
              <a:t>：人物形象的核心是人物的思想性格，人物描写的角度有正面描写和侧面描写。正面描写包括外貌、语言、动作、神态、心理描写；侧面描写（又叫侧面烘托）指以他人言行来反映人物等。</a:t>
            </a:r>
          </a:p>
          <a:p>
            <a:pPr marL="0" indent="0">
              <a:lnSpc>
                <a:spcPct val="110000"/>
              </a:lnSpc>
              <a:buNone/>
            </a:pPr>
            <a:r>
              <a:rPr lang="zh-CN" altLang="en-US" sz="2400" b="1">
                <a:solidFill>
                  <a:srgbClr val="C00000"/>
                </a:solidFill>
              </a:rPr>
              <a:t>故事情节</a:t>
            </a:r>
            <a:r>
              <a:rPr lang="zh-CN" altLang="en-US" sz="2400" b="1">
                <a:solidFill>
                  <a:schemeClr val="tx1"/>
                </a:solidFill>
              </a:rPr>
              <a:t>：指作品所描写的事件发展，演变的全过程。故事情节的结构：（序幕）－开端－发展－高潮－结局－（尾声）用以展示人物性格，表现作品主题。</a:t>
            </a:r>
          </a:p>
          <a:p>
            <a:pPr marL="0" indent="0">
              <a:lnSpc>
                <a:spcPct val="110000"/>
              </a:lnSpc>
              <a:buNone/>
            </a:pPr>
            <a:r>
              <a:rPr lang="zh-CN" altLang="en-US" sz="2400" b="1">
                <a:solidFill>
                  <a:srgbClr val="C00000"/>
                </a:solidFill>
              </a:rPr>
              <a:t>环境描写</a:t>
            </a:r>
            <a:r>
              <a:rPr lang="zh-CN" altLang="en-US" sz="2400" b="1">
                <a:solidFill>
                  <a:schemeClr val="tx1"/>
                </a:solidFill>
              </a:rPr>
              <a:t>：指对人物活动的环境和事情发生的背景作描写。环境描写分为自然环境和社会环境。自然环境描写是指对人物活动的时间，地点，季节，气候及花草鸟虫的描写；社会环境描写是指对人物活动的具体背景，处所，氛围以及人际关系等作描写。</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27095" y="648335"/>
            <a:ext cx="5337175" cy="705485"/>
          </a:xfrm>
        </p:spPr>
        <p:txBody>
          <a:bodyPr/>
          <a:lstStyle/>
          <a:p>
            <a:r>
              <a:rPr lang="zh-CN" altLang="en-US"/>
              <a:t>谈谈自己的理想追求</a:t>
            </a:r>
          </a:p>
        </p:txBody>
      </p:sp>
      <p:sp>
        <p:nvSpPr>
          <p:cNvPr id="3" name="内容占位符 2"/>
          <p:cNvSpPr>
            <a:spLocks noGrp="1"/>
          </p:cNvSpPr>
          <p:nvPr>
            <p:ph idx="1"/>
          </p:nvPr>
        </p:nvSpPr>
        <p:spPr>
          <a:xfrm>
            <a:off x="2878455" y="2737485"/>
            <a:ext cx="6697345" cy="2482215"/>
          </a:xfrm>
        </p:spPr>
        <p:txBody>
          <a:bodyPr/>
          <a:lstStyle/>
          <a:p>
            <a:pPr marL="0" indent="0">
              <a:buNone/>
            </a:pPr>
            <a:r>
              <a:rPr lang="zh-CN" altLang="en-US" sz="3200" b="1">
                <a:solidFill>
                  <a:schemeClr val="tx1"/>
                </a:solidFill>
              </a:rPr>
              <a:t>就奥运冠军全红婵、杨倩、吕小军、管晨辰等人，谈谈自己的理想与追求</a:t>
            </a:r>
          </a:p>
          <a:p>
            <a:pPr marL="0" indent="0">
              <a:buNone/>
            </a:pPr>
            <a:endParaRPr lang="zh-CN" altLang="en-US" sz="3200" b="1">
              <a:solidFill>
                <a:schemeClr val="tx1"/>
              </a:solidFill>
            </a:endParaRPr>
          </a:p>
        </p:txBody>
      </p:sp>
      <p:pic>
        <p:nvPicPr>
          <p:cNvPr id="7" name="New picture"/>
          <p:cNvPicPr/>
          <p:nvPr/>
        </p:nvPicPr>
        <p:blipFill>
          <a:blip r:embed="rId2"/>
          <a:stretch>
            <a:fillRect/>
          </a:stretch>
        </p:blipFill>
        <p:spPr>
          <a:xfrm>
            <a:off x="12573000" y="12090400"/>
            <a:ext cx="355600" cy="254000"/>
          </a:xfrm>
          <a:prstGeom prst="cube">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内容占位符 6" descr="src=http___image.tupian114.com_20121024_13553733.jpg&amp;refer=http___image.tupian114"/>
          <p:cNvPicPr>
            <a:picLocks noGrp="1" noChangeAspect="1"/>
          </p:cNvPicPr>
          <p:nvPr>
            <p:ph idx="1"/>
          </p:nvPr>
        </p:nvPicPr>
        <p:blipFill>
          <a:blip r:embed="rId3"/>
          <a:srcRect l="3938" t="1927" r="3377" b="3036"/>
          <a:stretch>
            <a:fillRect/>
          </a:stretch>
        </p:blipFill>
        <p:spPr>
          <a:xfrm>
            <a:off x="4859655" y="-41910"/>
            <a:ext cx="4949190" cy="7166610"/>
          </a:xfrm>
          <a:prstGeom prst="rect">
            <a:avLst/>
          </a:prstGeom>
        </p:spPr>
      </p:pic>
      <p:sp>
        <p:nvSpPr>
          <p:cNvPr id="2" name="标题 1"/>
          <p:cNvSpPr>
            <a:spLocks noGrp="1"/>
          </p:cNvSpPr>
          <p:nvPr>
            <p:ph type="title"/>
          </p:nvPr>
        </p:nvSpPr>
        <p:spPr/>
        <p:txBody>
          <a:bodyPr/>
          <a:lstStyle/>
          <a:p>
            <a:endParaRPr lang="zh-CN" altLang="en-US"/>
          </a:p>
        </p:txBody>
      </p:sp>
      <p:pic>
        <p:nvPicPr>
          <p:cNvPr id="4" name="图片 3" descr="src=http___dingyue.ws.126.net_2020_0429_8b0d5afcj00q9jnhg000ed200dw008mg00dw008m.jpg&amp;refer=http___dingyue.ws.126"/>
          <p:cNvPicPr>
            <a:picLocks noChangeAspect="1"/>
          </p:cNvPicPr>
          <p:nvPr/>
        </p:nvPicPr>
        <p:blipFill>
          <a:blip r:embed="rId4"/>
          <a:stretch>
            <a:fillRect/>
          </a:stretch>
        </p:blipFill>
        <p:spPr>
          <a:xfrm>
            <a:off x="207010" y="0"/>
            <a:ext cx="4762500" cy="2952750"/>
          </a:xfrm>
          <a:prstGeom prst="rect">
            <a:avLst/>
          </a:prstGeom>
        </p:spPr>
      </p:pic>
      <p:pic>
        <p:nvPicPr>
          <p:cNvPr id="5" name="图片 4" descr="b219ebc4b74543a9a53157ab50717b87b901141e"/>
          <p:cNvPicPr>
            <a:picLocks noChangeAspect="1"/>
          </p:cNvPicPr>
          <p:nvPr/>
        </p:nvPicPr>
        <p:blipFill>
          <a:blip r:embed="rId5"/>
          <a:stretch>
            <a:fillRect/>
          </a:stretch>
        </p:blipFill>
        <p:spPr>
          <a:xfrm>
            <a:off x="5793105" y="274955"/>
            <a:ext cx="6096000" cy="4152900"/>
          </a:xfrm>
          <a:prstGeom prst="rect">
            <a:avLst/>
          </a:prstGeom>
        </p:spPr>
      </p:pic>
      <p:pic>
        <p:nvPicPr>
          <p:cNvPr id="6" name="图片 5" descr="src=http___up.enterdesk.com_edpic_48_0a_0c_480a0c3267a9b7a43e3b4f52c2e61d7c.jpg&amp;refer=http___up.enterdesk"/>
          <p:cNvPicPr>
            <a:picLocks noChangeAspect="1"/>
          </p:cNvPicPr>
          <p:nvPr/>
        </p:nvPicPr>
        <p:blipFill>
          <a:blip r:embed="rId6"/>
          <a:stretch>
            <a:fillRect/>
          </a:stretch>
        </p:blipFill>
        <p:spPr>
          <a:xfrm>
            <a:off x="0" y="2952750"/>
            <a:ext cx="5612765" cy="4171950"/>
          </a:xfrm>
          <a:prstGeom prst="rect">
            <a:avLst/>
          </a:prstGeom>
        </p:spPr>
      </p:pic>
      <p:pic>
        <p:nvPicPr>
          <p:cNvPr id="8" name="图片 7" descr="src=http___5b0988e595225.cdn.sohucs.com_images_20170831_e1461c7010eb4d3e8563ab29a97d18b0.jpeg&amp;refer=http___5b0988e595225.cdn.sohucs"/>
          <p:cNvPicPr>
            <a:picLocks noChangeAspect="1"/>
          </p:cNvPicPr>
          <p:nvPr/>
        </p:nvPicPr>
        <p:blipFill>
          <a:blip r:embed="rId7"/>
          <a:stretch>
            <a:fillRect/>
          </a:stretch>
        </p:blipFill>
        <p:spPr>
          <a:xfrm>
            <a:off x="8020050" y="4797425"/>
            <a:ext cx="3103880" cy="1939925"/>
          </a:xfrm>
          <a:prstGeom prst="rect">
            <a:avLst/>
          </a:prstGeom>
        </p:spPr>
      </p:pic>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内容占位符 5" descr="src=http___image.tupian114.com_20121024_13553733.jpg&amp;refer=http___image.tupian114"/>
          <p:cNvPicPr>
            <a:picLocks noGrp="1" noChangeAspect="1"/>
          </p:cNvPicPr>
          <p:nvPr>
            <p:ph idx="1"/>
          </p:nvPr>
        </p:nvPicPr>
        <p:blipFill>
          <a:blip r:embed="rId3"/>
          <a:srcRect l="3938" t="1927" r="3377" b="3036"/>
          <a:stretch>
            <a:fillRect/>
          </a:stretch>
        </p:blipFill>
        <p:spPr>
          <a:xfrm>
            <a:off x="4173855" y="-80010"/>
            <a:ext cx="4792345" cy="6938010"/>
          </a:xfrm>
          <a:prstGeom prst="rect">
            <a:avLst/>
          </a:prstGeom>
        </p:spPr>
      </p:pic>
      <p:pic>
        <p:nvPicPr>
          <p:cNvPr id="8" name="图片 7" descr="src=http___bbs.qn.img-space.com_201804_1_97b94acbadcc81f7d64a53805b2c242e.jpg_imageView2_2_w_1024_q_90_ignore-error_1_&amp;refer=http___bbs.qn.img-space"/>
          <p:cNvPicPr>
            <a:picLocks noChangeAspect="1"/>
          </p:cNvPicPr>
          <p:nvPr/>
        </p:nvPicPr>
        <p:blipFill>
          <a:blip r:embed="rId4"/>
          <a:stretch>
            <a:fillRect/>
          </a:stretch>
        </p:blipFill>
        <p:spPr>
          <a:xfrm>
            <a:off x="7908925" y="0"/>
            <a:ext cx="3121025" cy="2328545"/>
          </a:xfrm>
          <a:prstGeom prst="rect">
            <a:avLst/>
          </a:prstGeom>
        </p:spPr>
      </p:pic>
      <p:sp>
        <p:nvSpPr>
          <p:cNvPr id="2" name="标题 1"/>
          <p:cNvSpPr>
            <a:spLocks noGrp="1"/>
          </p:cNvSpPr>
          <p:nvPr>
            <p:ph type="title"/>
          </p:nvPr>
        </p:nvSpPr>
        <p:spPr/>
        <p:txBody>
          <a:bodyPr/>
          <a:lstStyle/>
          <a:p>
            <a:endParaRPr lang="zh-CN" altLang="en-US"/>
          </a:p>
        </p:txBody>
      </p:sp>
      <p:pic>
        <p:nvPicPr>
          <p:cNvPr id="4" name="图片 3" descr="src=http___i0.bbs.fd.zol-img.com.cn_t_s1200x5000_g4_M0A_04_05_Cg-4WlQSnW6IIewfAAH_6N6uXO0AARYMwNTJlsAAgAA246.jpg&amp;refer=http___i0.bbs.fd.zol-img.com"/>
          <p:cNvPicPr>
            <a:picLocks noChangeAspect="1"/>
          </p:cNvPicPr>
          <p:nvPr/>
        </p:nvPicPr>
        <p:blipFill>
          <a:blip r:embed="rId5"/>
          <a:stretch>
            <a:fillRect/>
          </a:stretch>
        </p:blipFill>
        <p:spPr>
          <a:xfrm>
            <a:off x="0" y="144780"/>
            <a:ext cx="6087745" cy="4060825"/>
          </a:xfrm>
          <a:prstGeom prst="rect">
            <a:avLst/>
          </a:prstGeom>
        </p:spPr>
      </p:pic>
      <p:pic>
        <p:nvPicPr>
          <p:cNvPr id="5" name="图片 4" descr="023b5bb5c9ea15cebc8b1b20b6003af33a87b2b6"/>
          <p:cNvPicPr>
            <a:picLocks noChangeAspect="1"/>
          </p:cNvPicPr>
          <p:nvPr/>
        </p:nvPicPr>
        <p:blipFill>
          <a:blip r:embed="rId6"/>
          <a:stretch>
            <a:fillRect/>
          </a:stretch>
        </p:blipFill>
        <p:spPr>
          <a:xfrm>
            <a:off x="5060950" y="1961515"/>
            <a:ext cx="6675755" cy="5006975"/>
          </a:xfrm>
          <a:prstGeom prst="rect">
            <a:avLst/>
          </a:prstGeom>
        </p:spPr>
      </p:pic>
      <p:pic>
        <p:nvPicPr>
          <p:cNvPr id="7" name="图片 6" descr="src=http___bbs.qn.img-space.com_201804_1_97b94acbadcc81f7d64a53805b2c242e.jpg_imageView2_2_w_1024_q_90_ignore-error_1_&amp;refer=http___bbs.qn.img-space"/>
          <p:cNvPicPr>
            <a:picLocks noChangeAspect="1"/>
          </p:cNvPicPr>
          <p:nvPr/>
        </p:nvPicPr>
        <p:blipFill>
          <a:blip r:embed="rId4"/>
          <a:stretch>
            <a:fillRect/>
          </a:stretch>
        </p:blipFill>
        <p:spPr>
          <a:xfrm>
            <a:off x="608330" y="4402455"/>
            <a:ext cx="3439160" cy="2566035"/>
          </a:xfrm>
          <a:prstGeom prst="rect">
            <a:avLst/>
          </a:prstGeom>
        </p:spPr>
      </p:pic>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src=http___pic.qbaobei.com_Uploads_Picture_2017-01-07_58704b87cd11b.jpg&amp;refer=http___pic.qbaobei"/>
          <p:cNvPicPr>
            <a:picLocks noChangeAspect="1"/>
          </p:cNvPicPr>
          <p:nvPr/>
        </p:nvPicPr>
        <p:blipFill>
          <a:blip r:embed="rId3"/>
          <a:stretch>
            <a:fillRect/>
          </a:stretch>
        </p:blipFill>
        <p:spPr>
          <a:xfrm>
            <a:off x="1118235" y="0"/>
            <a:ext cx="9204960" cy="6904355"/>
          </a:xfrm>
          <a:prstGeom prst="rect">
            <a:avLst/>
          </a:prstGeom>
        </p:spPr>
      </p:pic>
      <p:sp>
        <p:nvSpPr>
          <p:cNvPr id="2" name="标题 1"/>
          <p:cNvSpPr>
            <a:spLocks noGrp="1"/>
          </p:cNvSpPr>
          <p:nvPr>
            <p:ph type="title"/>
          </p:nvPr>
        </p:nvSpPr>
        <p:spPr/>
        <p:txBody>
          <a:bodyPr/>
          <a:lstStyle/>
          <a:p>
            <a:r>
              <a:rPr lang="zh-CN" altLang="en-US"/>
              <a:t>写百合的诗</a:t>
            </a:r>
          </a:p>
        </p:txBody>
      </p:sp>
      <p:sp>
        <p:nvSpPr>
          <p:cNvPr id="3" name="内容占位符 2"/>
          <p:cNvSpPr>
            <a:spLocks noGrp="1"/>
          </p:cNvSpPr>
          <p:nvPr>
            <p:ph idx="1"/>
          </p:nvPr>
        </p:nvSpPr>
        <p:spPr>
          <a:xfrm>
            <a:off x="932815" y="2098675"/>
            <a:ext cx="4154805" cy="4759325"/>
          </a:xfrm>
        </p:spPr>
        <p:txBody>
          <a:bodyPr/>
          <a:lstStyle/>
          <a:p>
            <a:pPr marL="0" indent="0">
              <a:buNone/>
            </a:pPr>
            <a:r>
              <a:rPr lang="zh-CN" altLang="en-US" sz="2800" b="1">
                <a:solidFill>
                  <a:schemeClr val="tx1"/>
                </a:solidFill>
              </a:rPr>
              <a:t>百合花  （</a:t>
            </a:r>
            <a:r>
              <a:rPr lang="zh-CN" altLang="en-US" sz="2000" b="1">
                <a:solidFill>
                  <a:schemeClr val="tx1"/>
                </a:solidFill>
              </a:rPr>
              <a:t>宋代：陆游</a:t>
            </a:r>
            <a:r>
              <a:rPr lang="zh-CN" altLang="en-US" sz="2800" b="1">
                <a:solidFill>
                  <a:schemeClr val="tx1"/>
                </a:solidFill>
              </a:rPr>
              <a:t>）</a:t>
            </a:r>
          </a:p>
          <a:p>
            <a:pPr marL="0" indent="0">
              <a:buNone/>
            </a:pPr>
            <a:r>
              <a:rPr lang="zh-CN" altLang="en-US" sz="2800" b="1">
                <a:solidFill>
                  <a:schemeClr val="tx1"/>
                </a:solidFill>
              </a:rPr>
              <a:t>方兰移取遍中林，</a:t>
            </a:r>
          </a:p>
          <a:p>
            <a:pPr marL="0" indent="0">
              <a:buNone/>
            </a:pPr>
            <a:r>
              <a:rPr lang="zh-CN" altLang="en-US" sz="2800" b="1">
                <a:solidFill>
                  <a:schemeClr val="tx1"/>
                </a:solidFill>
              </a:rPr>
              <a:t>余地何妨种玉簪。</a:t>
            </a:r>
          </a:p>
          <a:p>
            <a:pPr marL="0" indent="0">
              <a:buNone/>
            </a:pPr>
            <a:r>
              <a:rPr lang="zh-CN" altLang="en-US" sz="2800" b="1">
                <a:solidFill>
                  <a:schemeClr val="tx1"/>
                </a:solidFill>
              </a:rPr>
              <a:t>更乞两丛香百合，</a:t>
            </a:r>
          </a:p>
          <a:p>
            <a:pPr marL="0" indent="0">
              <a:buNone/>
            </a:pPr>
            <a:r>
              <a:rPr lang="zh-CN" altLang="en-US" sz="2800" b="1">
                <a:solidFill>
                  <a:schemeClr val="tx1"/>
                </a:solidFill>
              </a:rPr>
              <a:t>老翁七十尚童心。</a:t>
            </a:r>
          </a:p>
        </p:txBody>
      </p:sp>
      <p:sp>
        <p:nvSpPr>
          <p:cNvPr id="4" name="文本框 3"/>
          <p:cNvSpPr txBox="1"/>
          <p:nvPr/>
        </p:nvSpPr>
        <p:spPr>
          <a:xfrm>
            <a:off x="6108700" y="1313815"/>
            <a:ext cx="4502785" cy="5259070"/>
          </a:xfrm>
          <a:prstGeom prst="rect">
            <a:avLst/>
          </a:prstGeom>
          <a:noFill/>
        </p:spPr>
        <p:txBody>
          <a:bodyPr wrap="square" rtlCol="0" anchor="t">
            <a:spAutoFit/>
          </a:bodyPr>
          <a:lstStyle/>
          <a:p>
            <a:pPr>
              <a:lnSpc>
                <a:spcPct val="120000"/>
              </a:lnSpc>
            </a:pPr>
            <a:r>
              <a:rPr lang="zh-CN" altLang="en-US" sz="2800" b="1"/>
              <a:t>山百合（</a:t>
            </a:r>
            <a:r>
              <a:rPr lang="zh-CN" altLang="en-US" b="1">
                <a:sym typeface="+mn-ea"/>
              </a:rPr>
              <a:t>席慕容</a:t>
            </a:r>
            <a:r>
              <a:rPr lang="zh-CN" altLang="en-US" sz="2800" b="1">
                <a:sym typeface="+mn-ea"/>
              </a:rPr>
              <a:t>）</a:t>
            </a:r>
            <a:endParaRPr lang="zh-CN" altLang="en-US" sz="2800" b="1"/>
          </a:p>
          <a:p>
            <a:pPr>
              <a:lnSpc>
                <a:spcPct val="120000"/>
              </a:lnSpc>
            </a:pPr>
            <a:endParaRPr lang="zh-CN" altLang="en-US" sz="2800" b="1"/>
          </a:p>
          <a:p>
            <a:pPr>
              <a:lnSpc>
                <a:spcPct val="120000"/>
              </a:lnSpc>
            </a:pPr>
            <a:r>
              <a:rPr lang="zh-CN" altLang="en-US" sz="2800" b="1"/>
              <a:t>与人无争静静地开放</a:t>
            </a:r>
          </a:p>
          <a:p>
            <a:pPr>
              <a:lnSpc>
                <a:spcPct val="120000"/>
              </a:lnSpc>
            </a:pPr>
            <a:r>
              <a:rPr lang="zh-CN" altLang="en-US" sz="2800" b="1"/>
              <a:t>一朵芬芳的山百合</a:t>
            </a:r>
          </a:p>
          <a:p>
            <a:pPr>
              <a:lnSpc>
                <a:spcPct val="120000"/>
              </a:lnSpc>
            </a:pPr>
            <a:r>
              <a:rPr lang="zh-CN" altLang="en-US" sz="2800" b="1"/>
              <a:t>静静地开放在我的心里</a:t>
            </a:r>
          </a:p>
          <a:p>
            <a:pPr>
              <a:lnSpc>
                <a:spcPct val="120000"/>
              </a:lnSpc>
            </a:pPr>
            <a:r>
              <a:rPr lang="zh-CN" altLang="en-US" sz="2800" b="1"/>
              <a:t>没有人知道它的存在</a:t>
            </a:r>
          </a:p>
          <a:p>
            <a:pPr>
              <a:lnSpc>
                <a:spcPct val="120000"/>
              </a:lnSpc>
            </a:pPr>
            <a:r>
              <a:rPr lang="zh-CN" altLang="en-US" sz="2800" b="1"/>
              <a:t>它的洁白</a:t>
            </a:r>
          </a:p>
          <a:p>
            <a:pPr>
              <a:lnSpc>
                <a:spcPct val="120000"/>
              </a:lnSpc>
            </a:pPr>
            <a:r>
              <a:rPr lang="zh-CN" altLang="en-US" sz="2800" b="1"/>
              <a:t>只有我的流浪者</a:t>
            </a:r>
          </a:p>
          <a:p>
            <a:pPr>
              <a:lnSpc>
                <a:spcPct val="120000"/>
              </a:lnSpc>
            </a:pPr>
            <a:r>
              <a:rPr lang="zh-CN" altLang="en-US" sz="2800" b="1"/>
              <a:t>在孤独的路途上</a:t>
            </a:r>
          </a:p>
          <a:p>
            <a:pPr>
              <a:lnSpc>
                <a:spcPct val="120000"/>
              </a:lnSpc>
            </a:pPr>
            <a:r>
              <a:rPr lang="zh-CN" altLang="en-US" sz="2800" b="1"/>
              <a:t>时时微笑地想起它来</a:t>
            </a:r>
          </a:p>
        </p:txBody>
      </p:sp>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08400" y="593160"/>
            <a:ext cx="10969200" cy="705600"/>
          </a:xfrm>
        </p:spPr>
        <p:txBody>
          <a:bodyPr/>
          <a:lstStyle/>
          <a:p>
            <a:r>
              <a:rPr lang="zh-CN" altLang="en-US"/>
              <a:t>教学目标：</a:t>
            </a:r>
          </a:p>
        </p:txBody>
      </p:sp>
      <p:sp>
        <p:nvSpPr>
          <p:cNvPr id="3" name="内容占位符 2"/>
          <p:cNvSpPr>
            <a:spLocks noGrp="1"/>
          </p:cNvSpPr>
          <p:nvPr>
            <p:ph idx="1"/>
          </p:nvPr>
        </p:nvSpPr>
        <p:spPr/>
        <p:txBody>
          <a:bodyPr/>
          <a:lstStyle/>
          <a:p>
            <a:pPr marL="0" indent="0">
              <a:buNone/>
            </a:pPr>
            <a:r>
              <a:rPr lang="zh-CN" altLang="en-US" sz="2800" b="1">
                <a:solidFill>
                  <a:schemeClr val="tx1"/>
                </a:solidFill>
              </a:rPr>
              <a:t>一、提升学生鉴赏小说的能力，审美能力</a:t>
            </a:r>
          </a:p>
          <a:p>
            <a:pPr marL="0" indent="0">
              <a:buNone/>
            </a:pPr>
            <a:r>
              <a:rPr lang="zh-CN" altLang="en-US" sz="2800" b="1">
                <a:solidFill>
                  <a:schemeClr val="tx1"/>
                </a:solidFill>
              </a:rPr>
              <a:t>二、分析人物形象，品味小说中的细节描写</a:t>
            </a:r>
          </a:p>
          <a:p>
            <a:pPr marL="0" indent="0">
              <a:buNone/>
            </a:pPr>
            <a:r>
              <a:rPr lang="zh-CN" altLang="en-US" sz="2800" b="1">
                <a:solidFill>
                  <a:schemeClr val="tx1"/>
                </a:solidFill>
              </a:rPr>
              <a:t>三、深刻理解小说主题，体会深厚的军民鱼水之情，学习小通讯员忠于人民，忠于革命，舍己救人的思想品质，感悟小说的人性美和人情美</a:t>
            </a:r>
          </a:p>
          <a:p>
            <a:pPr marL="0" indent="0">
              <a:buNone/>
            </a:pPr>
            <a:endParaRPr lang="zh-CN" altLang="en-US" sz="2800" b="1">
              <a:solidFill>
                <a:schemeClr val="tx1"/>
              </a:solidFill>
            </a:endParaRPr>
          </a:p>
        </p:txBody>
      </p:sp>
    </p:spTree>
    <p:custDataLst>
      <p:tags r:id="rId1"/>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480425" y="0"/>
            <a:ext cx="3224530" cy="705485"/>
          </a:xfrm>
        </p:spPr>
        <p:txBody>
          <a:bodyPr/>
          <a:lstStyle/>
          <a:p>
            <a:r>
              <a:rPr lang="zh-CN" altLang="en-US"/>
              <a:t>作者简介</a:t>
            </a:r>
          </a:p>
        </p:txBody>
      </p:sp>
      <p:sp>
        <p:nvSpPr>
          <p:cNvPr id="3" name="内容占位符 2"/>
          <p:cNvSpPr>
            <a:spLocks noGrp="1"/>
          </p:cNvSpPr>
          <p:nvPr>
            <p:ph idx="1"/>
          </p:nvPr>
        </p:nvSpPr>
        <p:spPr>
          <a:xfrm>
            <a:off x="288925" y="234950"/>
            <a:ext cx="7692390" cy="4759325"/>
          </a:xfrm>
        </p:spPr>
        <p:txBody>
          <a:bodyPr>
            <a:noAutofit/>
          </a:bodyPr>
          <a:lstStyle/>
          <a:p>
            <a:pPr marL="0" indent="0">
              <a:lnSpc>
                <a:spcPct val="110000"/>
              </a:lnSpc>
              <a:buNone/>
            </a:pPr>
            <a:r>
              <a:rPr lang="zh-CN" altLang="en-US" sz="2400" dirty="0">
                <a:solidFill>
                  <a:schemeClr val="tx1"/>
                </a:solidFill>
              </a:rPr>
              <a:t>茹志鹃（1925年9月13日——1998年10月7日），浙江杭州人。 当代著名女作家，著名导演</a:t>
            </a:r>
            <a:r>
              <a:rPr lang="zh-CN" altLang="en-US" sz="2400" dirty="0">
                <a:solidFill>
                  <a:srgbClr val="FF0000"/>
                </a:solidFill>
              </a:rPr>
              <a:t>王啸平</a:t>
            </a:r>
            <a:r>
              <a:rPr lang="zh-CN" altLang="en-US" sz="2400" dirty="0">
                <a:solidFill>
                  <a:schemeClr val="tx1"/>
                </a:solidFill>
              </a:rPr>
              <a:t>的夫人，</a:t>
            </a:r>
            <a:r>
              <a:rPr lang="zh-CN" altLang="en-US" sz="2400" dirty="0">
                <a:solidFill>
                  <a:srgbClr val="FF0000"/>
                </a:solidFill>
              </a:rPr>
              <a:t>王安忆</a:t>
            </a:r>
            <a:r>
              <a:rPr lang="zh-CN" altLang="en-US" sz="2400" dirty="0">
                <a:solidFill>
                  <a:schemeClr val="tx1"/>
                </a:solidFill>
              </a:rPr>
              <a:t>的母亲。1925年9月生于上海。家庭贫困，幼年丧母失父，靠祖母做手工换钱过活。11岁以后才断断续续在一些教会学校、补习学校念书，初中毕业于浙江武康县武康中学。1943年随兄参加新四军，先在苏中公学读书，以后一直在部队文工团工作，任过演员、组长、分队长、创作组组长。1947年加入中国共产党。1955年从南京军区转业到上海，在《文艺月报》做编辑。茹志鹃的作品大约可分为三类，一类是以</a:t>
            </a:r>
            <a:r>
              <a:rPr lang="zh-CN" altLang="en-US" sz="2400" dirty="0">
                <a:solidFill>
                  <a:srgbClr val="FF0000"/>
                </a:solidFill>
              </a:rPr>
              <a:t>《如愿》《春暖时节》《静静的产院》</a:t>
            </a:r>
            <a:r>
              <a:rPr lang="zh-CN" altLang="en-US" sz="2400" dirty="0">
                <a:solidFill>
                  <a:schemeClr val="tx1"/>
                </a:solidFill>
              </a:rPr>
              <a:t>为代表注重在对人物心理的探究中勾划人物的性格特征并触及他们的精神历史；一类是以</a:t>
            </a:r>
            <a:r>
              <a:rPr lang="zh-CN" altLang="en-US" sz="2400" dirty="0">
                <a:solidFill>
                  <a:srgbClr val="FF0000"/>
                </a:solidFill>
              </a:rPr>
              <a:t>《百合花》《高高的白杨树》</a:t>
            </a:r>
            <a:r>
              <a:rPr lang="zh-CN" altLang="en-US" sz="2400" dirty="0">
                <a:solidFill>
                  <a:schemeClr val="tx1"/>
                </a:solidFill>
              </a:rPr>
              <a:t>为代表抒情性较强的作品；一类是以</a:t>
            </a:r>
            <a:r>
              <a:rPr lang="zh-CN" altLang="en-US" sz="2400" dirty="0">
                <a:solidFill>
                  <a:srgbClr val="FF0000"/>
                </a:solidFill>
              </a:rPr>
              <a:t>《关大妈》《三走严家庄》</a:t>
            </a:r>
            <a:r>
              <a:rPr lang="zh-CN" altLang="en-US" sz="2400" dirty="0">
                <a:solidFill>
                  <a:schemeClr val="tx1"/>
                </a:solidFill>
              </a:rPr>
              <a:t>为代表反映革命斗争题材的作品。</a:t>
            </a:r>
          </a:p>
        </p:txBody>
      </p:sp>
      <p:pic>
        <p:nvPicPr>
          <p:cNvPr id="4" name="图片 3" descr="src=http___s16.sinaimg.cn_mw690_003um3dhgy6Jsh9Jzhd3f&amp;690&amp;refer=http___s16.sinaimg"/>
          <p:cNvPicPr>
            <a:picLocks noChangeAspect="1"/>
          </p:cNvPicPr>
          <p:nvPr>
            <p:custDataLst>
              <p:tags r:id="rId2"/>
            </p:custDataLst>
          </p:nvPr>
        </p:nvPicPr>
        <p:blipFill>
          <a:blip r:embed="rId4"/>
          <a:stretch>
            <a:fillRect/>
          </a:stretch>
        </p:blipFill>
        <p:spPr>
          <a:xfrm>
            <a:off x="7981315" y="1234440"/>
            <a:ext cx="3848100" cy="5751830"/>
          </a:xfrm>
          <a:prstGeom prst="rect">
            <a:avLst/>
          </a:prstGeom>
        </p:spPr>
      </p:pic>
    </p:spTree>
    <p:custDataLst>
      <p:tags r:id="rId1"/>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自主学习，疏通课文</a:t>
            </a:r>
          </a:p>
        </p:txBody>
      </p:sp>
      <p:sp>
        <p:nvSpPr>
          <p:cNvPr id="3" name="内容占位符 2"/>
          <p:cNvSpPr>
            <a:spLocks noGrp="1"/>
          </p:cNvSpPr>
          <p:nvPr>
            <p:ph idx="1"/>
          </p:nvPr>
        </p:nvSpPr>
        <p:spPr/>
        <p:txBody>
          <a:bodyPr/>
          <a:lstStyle/>
          <a:p>
            <a:pPr marL="0" indent="0">
              <a:buNone/>
            </a:pPr>
            <a:r>
              <a:rPr lang="zh-CN" altLang="en-US" sz="3200" dirty="0">
                <a:solidFill>
                  <a:schemeClr val="tx1"/>
                </a:solidFill>
              </a:rPr>
              <a:t>朗读课文，纠正字音。</a:t>
            </a:r>
          </a:p>
          <a:p>
            <a:pPr marL="0" indent="0">
              <a:buNone/>
            </a:pPr>
            <a:r>
              <a:rPr lang="zh-CN" altLang="en-US" sz="3200" dirty="0">
                <a:solidFill>
                  <a:schemeClr val="tx1"/>
                </a:solidFill>
              </a:rPr>
              <a:t>撂  </a:t>
            </a:r>
            <a:r>
              <a:rPr lang="en-US" altLang="zh-CN" sz="3200" dirty="0">
                <a:solidFill>
                  <a:schemeClr val="tx1"/>
                </a:solidFill>
              </a:rPr>
              <a:t>     </a:t>
            </a:r>
            <a:r>
              <a:rPr lang="zh-CN" altLang="en-US" sz="3200" dirty="0">
                <a:solidFill>
                  <a:schemeClr val="tx1"/>
                </a:solidFill>
              </a:rPr>
              <a:t>讷讷</a:t>
            </a:r>
            <a:r>
              <a:rPr lang="en-US" altLang="zh-CN" sz="3200" dirty="0">
                <a:solidFill>
                  <a:schemeClr val="tx1"/>
                </a:solidFill>
              </a:rPr>
              <a:t>   </a:t>
            </a:r>
            <a:r>
              <a:rPr lang="zh-CN" altLang="en-US" sz="3200" dirty="0">
                <a:solidFill>
                  <a:schemeClr val="tx1"/>
                </a:solidFill>
              </a:rPr>
              <a:t>  </a:t>
            </a:r>
            <a:r>
              <a:rPr lang="en-US" altLang="zh-CN" sz="3200" dirty="0">
                <a:solidFill>
                  <a:schemeClr val="tx1"/>
                </a:solidFill>
              </a:rPr>
              <a:t> </a:t>
            </a:r>
            <a:r>
              <a:rPr lang="zh-CN" altLang="en-US" sz="3200" dirty="0">
                <a:solidFill>
                  <a:schemeClr val="tx1"/>
                </a:solidFill>
              </a:rPr>
              <a:t> </a:t>
            </a:r>
            <a:r>
              <a:rPr lang="en-US" altLang="zh-CN" sz="3200" dirty="0">
                <a:solidFill>
                  <a:schemeClr val="tx1"/>
                </a:solidFill>
              </a:rPr>
              <a:t>   </a:t>
            </a:r>
            <a:r>
              <a:rPr lang="zh-CN" altLang="en-US" sz="3200" dirty="0">
                <a:solidFill>
                  <a:schemeClr val="tx1"/>
                </a:solidFill>
              </a:rPr>
              <a:t>忸怩   </a:t>
            </a:r>
            <a:r>
              <a:rPr lang="en-US" altLang="zh-CN" sz="3200" dirty="0">
                <a:solidFill>
                  <a:schemeClr val="tx1"/>
                </a:solidFill>
              </a:rPr>
              <a:t>        </a:t>
            </a:r>
            <a:r>
              <a:rPr lang="zh-CN" altLang="en-US" sz="3200" dirty="0">
                <a:solidFill>
                  <a:schemeClr val="tx1"/>
                </a:solidFill>
              </a:rPr>
              <a:t>憨憨 </a:t>
            </a:r>
            <a:r>
              <a:rPr lang="en-US" altLang="zh-CN" sz="3200" dirty="0">
                <a:solidFill>
                  <a:schemeClr val="tx1"/>
                </a:solidFill>
              </a:rPr>
              <a:t>            </a:t>
            </a:r>
            <a:r>
              <a:rPr lang="zh-CN" altLang="en-US" sz="3200" dirty="0">
                <a:solidFill>
                  <a:schemeClr val="tx1"/>
                </a:solidFill>
              </a:rPr>
              <a:t>执拗</a:t>
            </a:r>
            <a:r>
              <a:rPr lang="en-US" altLang="zh-CN" sz="3200" dirty="0">
                <a:solidFill>
                  <a:schemeClr val="tx1"/>
                </a:solidFill>
              </a:rPr>
              <a:t>       </a:t>
            </a:r>
            <a:r>
              <a:rPr lang="zh-CN" altLang="en-US" sz="3200" dirty="0">
                <a:solidFill>
                  <a:schemeClr val="tx1"/>
                </a:solidFill>
              </a:rPr>
              <a:t> </a:t>
            </a:r>
            <a:r>
              <a:rPr lang="en-US" altLang="zh-CN" sz="3200" dirty="0">
                <a:solidFill>
                  <a:schemeClr val="tx1"/>
                </a:solidFill>
              </a:rPr>
              <a:t>  </a:t>
            </a:r>
          </a:p>
          <a:p>
            <a:pPr marL="0" indent="0">
              <a:buNone/>
            </a:pPr>
            <a:r>
              <a:rPr lang="en-US" altLang="zh-CN" sz="3200" dirty="0">
                <a:solidFill>
                  <a:schemeClr val="tx1"/>
                </a:solidFill>
              </a:rPr>
              <a:t> </a:t>
            </a:r>
            <a:r>
              <a:rPr lang="zh-CN" altLang="en-US" sz="3200" dirty="0">
                <a:solidFill>
                  <a:schemeClr val="tx1"/>
                </a:solidFill>
              </a:rPr>
              <a:t>髻</a:t>
            </a:r>
            <a:r>
              <a:rPr lang="en-US" altLang="zh-CN" sz="3200" dirty="0">
                <a:solidFill>
                  <a:schemeClr val="tx1"/>
                </a:solidFill>
              </a:rPr>
              <a:t>          </a:t>
            </a:r>
            <a:r>
              <a:rPr lang="zh-CN" altLang="en-US" sz="3200" dirty="0">
                <a:solidFill>
                  <a:schemeClr val="tx1"/>
                </a:solidFill>
              </a:rPr>
              <a:t>尴尬   </a:t>
            </a:r>
            <a:r>
              <a:rPr lang="en-US" altLang="zh-CN" sz="3200" dirty="0">
                <a:solidFill>
                  <a:schemeClr val="tx1"/>
                </a:solidFill>
              </a:rPr>
              <a:t>          </a:t>
            </a:r>
            <a:r>
              <a:rPr lang="zh-CN" altLang="en-US" sz="3200" dirty="0">
                <a:solidFill>
                  <a:schemeClr val="tx1"/>
                </a:solidFill>
              </a:rPr>
              <a:t>讪讪  </a:t>
            </a:r>
            <a:r>
              <a:rPr lang="en-US" altLang="zh-CN" sz="3200" dirty="0">
                <a:solidFill>
                  <a:schemeClr val="tx1"/>
                </a:solidFill>
              </a:rPr>
              <a:t>               </a:t>
            </a:r>
            <a:r>
              <a:rPr lang="zh-CN" altLang="en-US" sz="3200" dirty="0">
                <a:solidFill>
                  <a:schemeClr val="tx1"/>
                </a:solidFill>
              </a:rPr>
              <a:t>瞅    </a:t>
            </a:r>
          </a:p>
          <a:p>
            <a:pPr marL="0" indent="0">
              <a:buNone/>
            </a:pPr>
            <a:r>
              <a:rPr lang="zh-CN" altLang="en-US" sz="3200" dirty="0">
                <a:solidFill>
                  <a:schemeClr val="tx1"/>
                </a:solidFill>
              </a:rPr>
              <a:t>挟</a:t>
            </a:r>
            <a:r>
              <a:rPr lang="en-US" altLang="zh-CN" sz="3200" dirty="0">
                <a:solidFill>
                  <a:schemeClr val="tx1"/>
                </a:solidFill>
              </a:rPr>
              <a:t>          </a:t>
            </a:r>
            <a:r>
              <a:rPr lang="zh-CN" altLang="en-US" sz="3200" dirty="0">
                <a:solidFill>
                  <a:schemeClr val="tx1"/>
                </a:solidFill>
              </a:rPr>
              <a:t>嬷嬷  </a:t>
            </a:r>
            <a:r>
              <a:rPr lang="en-US" altLang="zh-CN" sz="3200" dirty="0">
                <a:solidFill>
                  <a:schemeClr val="tx1"/>
                </a:solidFill>
              </a:rPr>
              <a:t>             </a:t>
            </a:r>
            <a:r>
              <a:rPr lang="zh-CN" altLang="en-US" sz="3200" dirty="0">
                <a:solidFill>
                  <a:schemeClr val="tx1"/>
                </a:solidFill>
              </a:rPr>
              <a:t>砦 </a:t>
            </a:r>
          </a:p>
          <a:p>
            <a:pPr marL="0" indent="0">
              <a:buNone/>
            </a:pPr>
            <a:r>
              <a:rPr lang="zh-CN" altLang="en-US" sz="3200" dirty="0">
                <a:solidFill>
                  <a:schemeClr val="tx1"/>
                </a:solidFill>
              </a:rPr>
              <a:t>虔诚</a:t>
            </a:r>
            <a:r>
              <a:rPr lang="en-US" altLang="zh-CN" sz="3200" dirty="0">
                <a:solidFill>
                  <a:schemeClr val="tx1"/>
                </a:solidFill>
              </a:rPr>
              <a:t>           </a:t>
            </a:r>
            <a:r>
              <a:rPr lang="zh-CN" altLang="en-US" sz="3200" dirty="0">
                <a:solidFill>
                  <a:schemeClr val="tx1"/>
                </a:solidFill>
              </a:rPr>
              <a:t>磕磕绊绊</a:t>
            </a:r>
          </a:p>
          <a:p>
            <a:pPr marL="0" indent="0">
              <a:buNone/>
            </a:pPr>
            <a:endParaRPr lang="zh-CN" altLang="en-US" sz="3200" dirty="0">
              <a:solidFill>
                <a:schemeClr val="tx1"/>
              </a:solidFill>
            </a:endParaRPr>
          </a:p>
        </p:txBody>
      </p:sp>
      <p:sp>
        <p:nvSpPr>
          <p:cNvPr id="4" name="文本框 3"/>
          <p:cNvSpPr txBox="1"/>
          <p:nvPr/>
        </p:nvSpPr>
        <p:spPr>
          <a:xfrm>
            <a:off x="1118235" y="2432050"/>
            <a:ext cx="861060" cy="460375"/>
          </a:xfrm>
          <a:prstGeom prst="rect">
            <a:avLst/>
          </a:prstGeom>
          <a:noFill/>
        </p:spPr>
        <p:txBody>
          <a:bodyPr wrap="none" rtlCol="0">
            <a:spAutoFit/>
          </a:bodyPr>
          <a:lstStyle/>
          <a:p>
            <a:pPr algn="l"/>
            <a:r>
              <a:rPr lang="zh-CN" altLang="en-US" sz="2400">
                <a:solidFill>
                  <a:srgbClr val="FF0000"/>
                </a:solidFill>
                <a:sym typeface="+mn-ea"/>
              </a:rPr>
              <a:t>(liào)</a:t>
            </a:r>
          </a:p>
        </p:txBody>
      </p:sp>
      <p:sp>
        <p:nvSpPr>
          <p:cNvPr id="6" name="文本框 5"/>
          <p:cNvSpPr txBox="1"/>
          <p:nvPr/>
        </p:nvSpPr>
        <p:spPr>
          <a:xfrm>
            <a:off x="2837815" y="2432050"/>
            <a:ext cx="1148715" cy="460375"/>
          </a:xfrm>
          <a:prstGeom prst="rect">
            <a:avLst/>
          </a:prstGeom>
          <a:noFill/>
        </p:spPr>
        <p:txBody>
          <a:bodyPr wrap="none" rtlCol="0">
            <a:spAutoFit/>
          </a:bodyPr>
          <a:lstStyle/>
          <a:p>
            <a:pPr algn="l"/>
            <a:r>
              <a:rPr lang="zh-CN" altLang="en-US" sz="2400">
                <a:solidFill>
                  <a:srgbClr val="FF0000"/>
                </a:solidFill>
                <a:sym typeface="+mn-ea"/>
              </a:rPr>
              <a:t>(nè nè)</a:t>
            </a:r>
          </a:p>
        </p:txBody>
      </p:sp>
      <p:sp>
        <p:nvSpPr>
          <p:cNvPr id="7" name="文本框 6"/>
          <p:cNvSpPr txBox="1"/>
          <p:nvPr/>
        </p:nvSpPr>
        <p:spPr>
          <a:xfrm>
            <a:off x="5154930" y="2432050"/>
            <a:ext cx="1131570" cy="460375"/>
          </a:xfrm>
          <a:prstGeom prst="rect">
            <a:avLst/>
          </a:prstGeom>
          <a:noFill/>
        </p:spPr>
        <p:txBody>
          <a:bodyPr wrap="none" rtlCol="0">
            <a:spAutoFit/>
          </a:bodyPr>
          <a:lstStyle/>
          <a:p>
            <a:pPr algn="l"/>
            <a:r>
              <a:rPr lang="zh-CN" altLang="en-US" sz="2400">
                <a:solidFill>
                  <a:srgbClr val="FF0000"/>
                </a:solidFill>
                <a:sym typeface="+mn-ea"/>
              </a:rPr>
              <a:t>(niŭ ní)</a:t>
            </a:r>
          </a:p>
        </p:txBody>
      </p:sp>
      <p:sp>
        <p:nvSpPr>
          <p:cNvPr id="8" name="文本框 7"/>
          <p:cNvSpPr txBox="1"/>
          <p:nvPr/>
        </p:nvSpPr>
        <p:spPr>
          <a:xfrm>
            <a:off x="7454900" y="2432050"/>
            <a:ext cx="1572260" cy="460375"/>
          </a:xfrm>
          <a:prstGeom prst="rect">
            <a:avLst/>
          </a:prstGeom>
          <a:noFill/>
        </p:spPr>
        <p:txBody>
          <a:bodyPr wrap="none" rtlCol="0">
            <a:spAutoFit/>
          </a:bodyPr>
          <a:lstStyle/>
          <a:p>
            <a:pPr algn="l"/>
            <a:r>
              <a:rPr lang="zh-CN" altLang="en-US" sz="2400">
                <a:solidFill>
                  <a:srgbClr val="FF0000"/>
                </a:solidFill>
                <a:sym typeface="+mn-ea"/>
              </a:rPr>
              <a:t>(hān hān) </a:t>
            </a:r>
          </a:p>
        </p:txBody>
      </p:sp>
      <p:sp>
        <p:nvSpPr>
          <p:cNvPr id="9" name="文本框 8"/>
          <p:cNvSpPr txBox="1"/>
          <p:nvPr/>
        </p:nvSpPr>
        <p:spPr>
          <a:xfrm>
            <a:off x="10195560" y="2432050"/>
            <a:ext cx="877570" cy="460375"/>
          </a:xfrm>
          <a:prstGeom prst="rect">
            <a:avLst/>
          </a:prstGeom>
          <a:noFill/>
        </p:spPr>
        <p:txBody>
          <a:bodyPr wrap="none" rtlCol="0">
            <a:spAutoFit/>
          </a:bodyPr>
          <a:lstStyle/>
          <a:p>
            <a:pPr algn="l"/>
            <a:r>
              <a:rPr lang="zh-CN" altLang="en-US" sz="2400">
                <a:solidFill>
                  <a:srgbClr val="FF0000"/>
                </a:solidFill>
                <a:sym typeface="+mn-ea"/>
              </a:rPr>
              <a:t>(niù) </a:t>
            </a:r>
          </a:p>
        </p:txBody>
      </p:sp>
      <p:sp>
        <p:nvSpPr>
          <p:cNvPr id="10" name="文本框 9"/>
          <p:cNvSpPr txBox="1"/>
          <p:nvPr/>
        </p:nvSpPr>
        <p:spPr>
          <a:xfrm>
            <a:off x="1414780" y="3168015"/>
            <a:ext cx="675640" cy="521970"/>
          </a:xfrm>
          <a:prstGeom prst="rect">
            <a:avLst/>
          </a:prstGeom>
          <a:noFill/>
        </p:spPr>
        <p:txBody>
          <a:bodyPr wrap="none" rtlCol="0">
            <a:spAutoFit/>
          </a:bodyPr>
          <a:lstStyle/>
          <a:p>
            <a:pPr algn="l"/>
            <a:r>
              <a:rPr lang="zh-CN" altLang="en-US" sz="2800">
                <a:solidFill>
                  <a:srgbClr val="FF0000"/>
                </a:solidFill>
                <a:sym typeface="+mn-ea"/>
              </a:rPr>
              <a:t>(ji) </a:t>
            </a:r>
          </a:p>
        </p:txBody>
      </p:sp>
      <p:sp>
        <p:nvSpPr>
          <p:cNvPr id="11" name="文本框 10"/>
          <p:cNvSpPr txBox="1"/>
          <p:nvPr/>
        </p:nvSpPr>
        <p:spPr>
          <a:xfrm>
            <a:off x="3447415" y="3069590"/>
            <a:ext cx="1406525" cy="521970"/>
          </a:xfrm>
          <a:prstGeom prst="rect">
            <a:avLst/>
          </a:prstGeom>
          <a:noFill/>
        </p:spPr>
        <p:txBody>
          <a:bodyPr wrap="none" rtlCol="0">
            <a:spAutoFit/>
          </a:bodyPr>
          <a:lstStyle/>
          <a:p>
            <a:pPr algn="l"/>
            <a:r>
              <a:rPr lang="zh-CN" altLang="en-US" sz="2800">
                <a:solidFill>
                  <a:srgbClr val="FF0000"/>
                </a:solidFill>
                <a:sym typeface="+mn-ea"/>
              </a:rPr>
              <a:t>(gāngà)</a:t>
            </a:r>
          </a:p>
        </p:txBody>
      </p:sp>
      <p:sp>
        <p:nvSpPr>
          <p:cNvPr id="14" name="文本框 13"/>
          <p:cNvSpPr txBox="1"/>
          <p:nvPr/>
        </p:nvSpPr>
        <p:spPr>
          <a:xfrm>
            <a:off x="5814695" y="3069590"/>
            <a:ext cx="2058670" cy="521970"/>
          </a:xfrm>
          <a:prstGeom prst="rect">
            <a:avLst/>
          </a:prstGeom>
          <a:noFill/>
        </p:spPr>
        <p:txBody>
          <a:bodyPr wrap="none" rtlCol="0">
            <a:spAutoFit/>
          </a:bodyPr>
          <a:lstStyle/>
          <a:p>
            <a:pPr algn="l"/>
            <a:r>
              <a:rPr lang="zh-CN" altLang="en-US" sz="2800">
                <a:solidFill>
                  <a:srgbClr val="FF0000"/>
                </a:solidFill>
                <a:sym typeface="+mn-ea"/>
              </a:rPr>
              <a:t>(shàn shàn)</a:t>
            </a:r>
          </a:p>
        </p:txBody>
      </p:sp>
      <p:sp>
        <p:nvSpPr>
          <p:cNvPr id="15" name="文本框 14"/>
          <p:cNvSpPr txBox="1"/>
          <p:nvPr/>
        </p:nvSpPr>
        <p:spPr>
          <a:xfrm>
            <a:off x="9010015" y="3283585"/>
            <a:ext cx="1288415" cy="521970"/>
          </a:xfrm>
          <a:prstGeom prst="rect">
            <a:avLst/>
          </a:prstGeom>
          <a:noFill/>
        </p:spPr>
        <p:txBody>
          <a:bodyPr wrap="none" rtlCol="0">
            <a:spAutoFit/>
          </a:bodyPr>
          <a:lstStyle/>
          <a:p>
            <a:pPr algn="l"/>
            <a:r>
              <a:rPr lang="zh-CN" altLang="en-US" sz="2800">
                <a:solidFill>
                  <a:srgbClr val="FF0000"/>
                </a:solidFill>
                <a:sym typeface="+mn-ea"/>
              </a:rPr>
              <a:t>(chôu) </a:t>
            </a:r>
          </a:p>
        </p:txBody>
      </p:sp>
      <p:sp>
        <p:nvSpPr>
          <p:cNvPr id="16" name="文本框 15"/>
          <p:cNvSpPr txBox="1"/>
          <p:nvPr/>
        </p:nvSpPr>
        <p:spPr>
          <a:xfrm>
            <a:off x="1316990" y="3965575"/>
            <a:ext cx="1071245" cy="521970"/>
          </a:xfrm>
          <a:prstGeom prst="rect">
            <a:avLst/>
          </a:prstGeom>
          <a:noFill/>
        </p:spPr>
        <p:txBody>
          <a:bodyPr wrap="none" rtlCol="0">
            <a:spAutoFit/>
          </a:bodyPr>
          <a:lstStyle/>
          <a:p>
            <a:pPr algn="l"/>
            <a:r>
              <a:rPr lang="zh-CN" altLang="en-US" sz="2800">
                <a:solidFill>
                  <a:srgbClr val="FF0000"/>
                </a:solidFill>
                <a:sym typeface="+mn-ea"/>
              </a:rPr>
              <a:t>(xié)  </a:t>
            </a:r>
          </a:p>
        </p:txBody>
      </p:sp>
      <p:sp>
        <p:nvSpPr>
          <p:cNvPr id="17" name="文本框 16"/>
          <p:cNvSpPr txBox="1"/>
          <p:nvPr/>
        </p:nvSpPr>
        <p:spPr>
          <a:xfrm>
            <a:off x="3398520" y="4010660"/>
            <a:ext cx="1504950" cy="521970"/>
          </a:xfrm>
          <a:prstGeom prst="rect">
            <a:avLst/>
          </a:prstGeom>
          <a:noFill/>
        </p:spPr>
        <p:txBody>
          <a:bodyPr wrap="none" rtlCol="0">
            <a:spAutoFit/>
          </a:bodyPr>
          <a:lstStyle/>
          <a:p>
            <a:pPr algn="l"/>
            <a:r>
              <a:rPr lang="zh-CN" altLang="en-US" sz="2800">
                <a:solidFill>
                  <a:srgbClr val="FF0000"/>
                </a:solidFill>
                <a:sym typeface="+mn-ea"/>
              </a:rPr>
              <a:t>(mómó) </a:t>
            </a:r>
          </a:p>
        </p:txBody>
      </p:sp>
      <p:sp>
        <p:nvSpPr>
          <p:cNvPr id="18" name="文本框 17"/>
          <p:cNvSpPr txBox="1"/>
          <p:nvPr/>
        </p:nvSpPr>
        <p:spPr>
          <a:xfrm>
            <a:off x="6095365" y="4010660"/>
            <a:ext cx="1268730" cy="521970"/>
          </a:xfrm>
          <a:prstGeom prst="rect">
            <a:avLst/>
          </a:prstGeom>
          <a:noFill/>
        </p:spPr>
        <p:txBody>
          <a:bodyPr wrap="none" rtlCol="0">
            <a:spAutoFit/>
          </a:bodyPr>
          <a:lstStyle/>
          <a:p>
            <a:pPr algn="l"/>
            <a:r>
              <a:rPr lang="zh-CN" altLang="en-US" sz="2800">
                <a:solidFill>
                  <a:srgbClr val="FF0000"/>
                </a:solidFill>
                <a:sym typeface="+mn-ea"/>
              </a:rPr>
              <a:t>(zhài)  </a:t>
            </a:r>
          </a:p>
        </p:txBody>
      </p:sp>
      <p:sp>
        <p:nvSpPr>
          <p:cNvPr id="19" name="文本框 18"/>
          <p:cNvSpPr txBox="1"/>
          <p:nvPr/>
        </p:nvSpPr>
        <p:spPr>
          <a:xfrm>
            <a:off x="1597025" y="4763135"/>
            <a:ext cx="1486535" cy="521970"/>
          </a:xfrm>
          <a:prstGeom prst="rect">
            <a:avLst/>
          </a:prstGeom>
          <a:noFill/>
        </p:spPr>
        <p:txBody>
          <a:bodyPr wrap="none" rtlCol="0">
            <a:spAutoFit/>
          </a:bodyPr>
          <a:lstStyle/>
          <a:p>
            <a:pPr algn="l"/>
            <a:r>
              <a:rPr lang="zh-CN" altLang="en-US" sz="2800">
                <a:solidFill>
                  <a:srgbClr val="FF0000"/>
                </a:solidFill>
                <a:sym typeface="+mn-ea"/>
              </a:rPr>
              <a:t>(qián)    </a:t>
            </a:r>
          </a:p>
        </p:txBody>
      </p:sp>
      <p:sp>
        <p:nvSpPr>
          <p:cNvPr id="21" name="文本框 20"/>
          <p:cNvSpPr txBox="1"/>
          <p:nvPr/>
        </p:nvSpPr>
        <p:spPr>
          <a:xfrm>
            <a:off x="5058410" y="4763135"/>
            <a:ext cx="893445" cy="521970"/>
          </a:xfrm>
          <a:prstGeom prst="rect">
            <a:avLst/>
          </a:prstGeom>
          <a:noFill/>
        </p:spPr>
        <p:txBody>
          <a:bodyPr wrap="none" rtlCol="0">
            <a:spAutoFit/>
          </a:bodyPr>
          <a:lstStyle/>
          <a:p>
            <a:pPr algn="l"/>
            <a:r>
              <a:rPr lang="zh-CN" altLang="en-US" sz="2800">
                <a:solidFill>
                  <a:srgbClr val="FF0000"/>
                </a:solidFill>
                <a:sym typeface="+mn-ea"/>
              </a:rPr>
              <a:t>(kē) </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ppt_x"/>
                                          </p:val>
                                        </p:tav>
                                        <p:tav tm="100000">
                                          <p:val>
                                            <p:strVal val="#ppt_x"/>
                                          </p:val>
                                        </p:tav>
                                      </p:tavLst>
                                    </p:anim>
                                    <p:anim calcmode="lin" valueType="num">
                                      <p:cBhvr additive="base">
                                        <p:cTn id="6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ppt_x"/>
                                          </p:val>
                                        </p:tav>
                                        <p:tav tm="100000">
                                          <p:val>
                                            <p:strVal val="#ppt_x"/>
                                          </p:val>
                                        </p:tav>
                                      </p:tavLst>
                                    </p:anim>
                                    <p:anim calcmode="lin" valueType="num">
                                      <p:cBhvr additive="base">
                                        <p:cTn id="6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fill="hold"/>
                                        <p:tgtEl>
                                          <p:spTgt spid="18"/>
                                        </p:tgtEl>
                                        <p:attrNameLst>
                                          <p:attrName>ppt_x</p:attrName>
                                        </p:attrNameLst>
                                      </p:cBhvr>
                                      <p:tavLst>
                                        <p:tav tm="0">
                                          <p:val>
                                            <p:strVal val="#ppt_x"/>
                                          </p:val>
                                        </p:tav>
                                        <p:tav tm="100000">
                                          <p:val>
                                            <p:strVal val="#ppt_x"/>
                                          </p:val>
                                        </p:tav>
                                      </p:tavLst>
                                    </p:anim>
                                    <p:anim calcmode="lin" valueType="num">
                                      <p:cBhvr additive="base">
                                        <p:cTn id="7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additive="base">
                                        <p:cTn id="79" dur="500" fill="hold"/>
                                        <p:tgtEl>
                                          <p:spTgt spid="19"/>
                                        </p:tgtEl>
                                        <p:attrNameLst>
                                          <p:attrName>ppt_x</p:attrName>
                                        </p:attrNameLst>
                                      </p:cBhvr>
                                      <p:tavLst>
                                        <p:tav tm="0">
                                          <p:val>
                                            <p:strVal val="#ppt_x"/>
                                          </p:val>
                                        </p:tav>
                                        <p:tav tm="100000">
                                          <p:val>
                                            <p:strVal val="#ppt_x"/>
                                          </p:val>
                                        </p:tav>
                                      </p:tavLst>
                                    </p:anim>
                                    <p:anim calcmode="lin" valueType="num">
                                      <p:cBhvr additive="base">
                                        <p:cTn id="8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1"/>
                                        </p:tgtEl>
                                        <p:attrNameLst>
                                          <p:attrName>style.visibility</p:attrName>
                                        </p:attrNameLst>
                                      </p:cBhvr>
                                      <p:to>
                                        <p:strVal val="visible"/>
                                      </p:to>
                                    </p:set>
                                    <p:anim calcmode="lin" valueType="num">
                                      <p:cBhvr additive="base">
                                        <p:cTn id="85" dur="500" fill="hold"/>
                                        <p:tgtEl>
                                          <p:spTgt spid="21"/>
                                        </p:tgtEl>
                                        <p:attrNameLst>
                                          <p:attrName>ppt_x</p:attrName>
                                        </p:attrNameLst>
                                      </p:cBhvr>
                                      <p:tavLst>
                                        <p:tav tm="0">
                                          <p:val>
                                            <p:strVal val="#ppt_x"/>
                                          </p:val>
                                        </p:tav>
                                        <p:tav tm="100000">
                                          <p:val>
                                            <p:strVal val="#ppt_x"/>
                                          </p:val>
                                        </p:tav>
                                      </p:tavLst>
                                    </p:anim>
                                    <p:anim calcmode="lin" valueType="num">
                                      <p:cBhvr additive="base">
                                        <p:cTn id="8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1" grpId="0"/>
      <p:bldP spid="14" grpId="0"/>
      <p:bldP spid="15" grpId="0"/>
      <p:bldP spid="16" grpId="0"/>
      <p:bldP spid="17" grpId="0"/>
      <p:bldP spid="18" grpId="0"/>
      <p:bldP spid="19"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用最简洁的语言概括故事内容</a:t>
            </a:r>
          </a:p>
        </p:txBody>
      </p:sp>
      <p:sp>
        <p:nvSpPr>
          <p:cNvPr id="3" name="内容占位符 2"/>
          <p:cNvSpPr>
            <a:spLocks noGrp="1"/>
          </p:cNvSpPr>
          <p:nvPr>
            <p:ph idx="1"/>
          </p:nvPr>
        </p:nvSpPr>
        <p:spPr/>
        <p:txBody>
          <a:bodyPr/>
          <a:lstStyle/>
          <a:p>
            <a:pPr marL="0" indent="0">
              <a:buNone/>
            </a:pPr>
            <a:r>
              <a:rPr lang="zh-CN" altLang="en-US" sz="3200" b="1">
                <a:solidFill>
                  <a:schemeClr val="tx1"/>
                </a:solidFill>
              </a:rPr>
              <a:t>这是我军前沿包扎所里发生的一件故事：我是个文工团员，因战时需要被派往前沿包扎所，护送我的是一个小通讯员，他腼腆害羞使我产生了强烈的好奇和好感。小通讯员在向新媳妇借被子时，她不借给，因此，小通讯员两次受羞，且挂破上衣。新媳妇心存内疚，执意寻找弥合的机会。后来，小通讯员在救人时牺牲，新媳妇毫不犹豫地把百合花被子献给了这位年轻的战士。</a:t>
            </a:r>
          </a:p>
        </p:txBody>
      </p:sp>
    </p:spTree>
    <p:custDataLst>
      <p:tags r:id="rId1"/>
    </p:custData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800,&quot;width&quot;:7227}"/>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2.xml><?xml version="1.0" encoding="utf-8"?>
<p:tagLst xmlns:a="http://schemas.openxmlformats.org/drawingml/2006/main" xmlns:r="http://schemas.openxmlformats.org/officeDocument/2006/relationships" xmlns:p="http://schemas.openxmlformats.org/presentationml/2006/main">
  <p:tag name="KSO_WM_UNIT_TABLE_BEAUTIFY" val="smartTable{08c84ba6-0533-45dd-b971-33fbeefe2cac}"/>
  <p:tag name="TABLE_ENDDRAG_ORIGIN_RECT" val="843*364"/>
  <p:tag name="TABLE_ENDDRAG_RECT" val="47*157*843*364"/>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4.xml><?xml version="1.0" encoding="utf-8"?>
<p:tagLst xmlns:a="http://schemas.openxmlformats.org/drawingml/2006/main" xmlns:r="http://schemas.openxmlformats.org/officeDocument/2006/relationships" xmlns:p="http://schemas.openxmlformats.org/presentationml/2006/main">
  <p:tag name="KSO_WM_UNIT_TABLE_BEAUTIFY" val="smartTable{a40a25af-36a3-4148-9bb8-6fd4680e72e6}"/>
  <p:tag name="TABLE_ENDDRAG_ORIGIN_RECT" val="863*477"/>
  <p:tag name="TABLE_ENDDRAG_RECT" val="47*47*863*477"/>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6.xml><?xml version="1.0" encoding="utf-8"?>
<p:tagLst xmlns:a="http://schemas.openxmlformats.org/drawingml/2006/main" xmlns:r="http://schemas.openxmlformats.org/officeDocument/2006/relationships" xmlns:p="http://schemas.openxmlformats.org/presentationml/2006/main">
  <p:tag name="KSO_WM_UNIT_TABLE_BEAUTIFY" val="smartTable{e6e7782a-40c3-4794-965c-8adf4e8ba714}"/>
  <p:tag name="TABLE_ENDDRAG_ORIGIN_RECT" val="630*288"/>
  <p:tag name="TABLE_ENDDRAG_RECT" val="233*228*630*288"/>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2381</Words>
  <Application>Microsoft Office PowerPoint</Application>
  <PresentationFormat>自定义</PresentationFormat>
  <Paragraphs>191</Paragraphs>
  <Slides>27</Slides>
  <Notes>0</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PowerPoint 演示文稿</vt:lpstr>
      <vt:lpstr>百合花</vt:lpstr>
      <vt:lpstr>PowerPoint 演示文稿</vt:lpstr>
      <vt:lpstr>PowerPoint 演示文稿</vt:lpstr>
      <vt:lpstr>写百合的诗</vt:lpstr>
      <vt:lpstr>教学目标：</vt:lpstr>
      <vt:lpstr>作者简介</vt:lpstr>
      <vt:lpstr>自主学习，疏通课文</vt:lpstr>
      <vt:lpstr>用最简洁的语言概括故事内容</vt:lpstr>
      <vt:lpstr>自主学习，疏通课文</vt:lpstr>
      <vt:lpstr>速读课文思考问题</vt:lpstr>
      <vt:lpstr>精读细研</vt:lpstr>
      <vt:lpstr>精读细研</vt:lpstr>
      <vt:lpstr>精读细研：新媳妇形象</vt:lpstr>
      <vt:lpstr>精读细研：通讯员</vt:lpstr>
      <vt:lpstr>作者如何塑人物的？</vt:lpstr>
      <vt:lpstr>PowerPoint 演示文稿</vt:lpstr>
      <vt:lpstr>PowerPoint 演示文稿</vt:lpstr>
      <vt:lpstr>精读细研：标用题“百合花”作？</vt:lpstr>
      <vt:lpstr>精读细研：百合花的象征意义 </vt:lpstr>
      <vt:lpstr>精读细研：小说主题 </vt:lpstr>
      <vt:lpstr>结构上的技巧：衣服上的破洞和百合花被子在文中多次出现</vt:lpstr>
      <vt:lpstr>分析场景描写：1.课文第四自然段景物描写有什么作用？</vt:lpstr>
      <vt:lpstr>分析场景描写：作者“我”回忆故乡竹林的场景作用</vt:lpstr>
      <vt:lpstr>《百合花》课文结构</vt:lpstr>
      <vt:lpstr>小说的三要素</vt:lpstr>
      <vt:lpstr>谈谈自己的理想追求</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2021-08-15T16:19:06Z</cp:lastPrinted>
  <dcterms:created xsi:type="dcterms:W3CDTF">2021-08-15T16:19:06Z</dcterms:created>
  <dcterms:modified xsi:type="dcterms:W3CDTF">2021-08-20T02:14:04Z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