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25E1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016" autoAdjust="0"/>
    <p:restoredTop sz="94660"/>
  </p:normalViewPr>
  <p:slideViewPr>
    <p:cSldViewPr snapToGrid="0">
      <p:cViewPr varScale="1">
        <p:scale>
          <a:sx n="71" d="100"/>
          <a:sy n="71" d="100"/>
        </p:scale>
        <p:origin x="-498" y="-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E64153-BB9C-4434-A9D9-BA5C28E64445}" type="datetimeFigureOut">
              <a:rPr lang="zh-CN" altLang="en-US" smtClean="0"/>
              <a:t>2017/3/3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1F272D-7571-49C5-94DA-1776A57C803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61155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E64153-BB9C-4434-A9D9-BA5C28E64445}" type="datetimeFigureOut">
              <a:rPr lang="zh-CN" altLang="en-US" smtClean="0"/>
              <a:t>2017/3/3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1F272D-7571-49C5-94DA-1776A57C803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44442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E64153-BB9C-4434-A9D9-BA5C28E64445}" type="datetimeFigureOut">
              <a:rPr lang="zh-CN" altLang="en-US" smtClean="0"/>
              <a:t>2017/3/3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1F272D-7571-49C5-94DA-1776A57C803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86194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E64153-BB9C-4434-A9D9-BA5C28E64445}" type="datetimeFigureOut">
              <a:rPr lang="zh-CN" altLang="en-US" smtClean="0"/>
              <a:t>2017/3/3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1F272D-7571-49C5-94DA-1776A57C803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43602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E64153-BB9C-4434-A9D9-BA5C28E64445}" type="datetimeFigureOut">
              <a:rPr lang="zh-CN" altLang="en-US" smtClean="0"/>
              <a:t>2017/3/3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1F272D-7571-49C5-94DA-1776A57C803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4502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E64153-BB9C-4434-A9D9-BA5C28E64445}" type="datetimeFigureOut">
              <a:rPr lang="zh-CN" altLang="en-US" smtClean="0"/>
              <a:t>2017/3/3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1F272D-7571-49C5-94DA-1776A57C803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93780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E64153-BB9C-4434-A9D9-BA5C28E64445}" type="datetimeFigureOut">
              <a:rPr lang="zh-CN" altLang="en-US" smtClean="0"/>
              <a:t>2017/3/3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1F272D-7571-49C5-94DA-1776A57C803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0781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E64153-BB9C-4434-A9D9-BA5C28E64445}" type="datetimeFigureOut">
              <a:rPr lang="zh-CN" altLang="en-US" smtClean="0"/>
              <a:t>2017/3/3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1F272D-7571-49C5-94DA-1776A57C803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02410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E64153-BB9C-4434-A9D9-BA5C28E64445}" type="datetimeFigureOut">
              <a:rPr lang="zh-CN" altLang="en-US" smtClean="0"/>
              <a:t>2017/3/3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1F272D-7571-49C5-94DA-1776A57C803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19826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E64153-BB9C-4434-A9D9-BA5C28E64445}" type="datetimeFigureOut">
              <a:rPr lang="zh-CN" altLang="en-US" smtClean="0"/>
              <a:t>2017/3/3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1F272D-7571-49C5-94DA-1776A57C803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70792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E64153-BB9C-4434-A9D9-BA5C28E64445}" type="datetimeFigureOut">
              <a:rPr lang="zh-CN" altLang="en-US" smtClean="0"/>
              <a:t>2017/3/3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1F272D-7571-49C5-94DA-1776A57C803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70188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AE64153-BB9C-4434-A9D9-BA5C28E64445}" type="datetimeFigureOut">
              <a:rPr lang="zh-CN" altLang="en-US" smtClean="0"/>
              <a:t>2017/3/3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F1F272D-7571-49C5-94DA-1776A57C803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66636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baike.baidu.com/subview/176779/7073191.htm" TargetMode="External"/><Relationship Id="rId2" Type="http://schemas.openxmlformats.org/officeDocument/2006/relationships/hyperlink" Target="http://baike.baidu.com/subview/67073/20020391.htm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baike.baidu.com/subview/66827/19991438.htm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http://baike.so.com/doc/2188339.html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0" y="0"/>
            <a:ext cx="3457184" cy="1107270"/>
          </a:xfrm>
        </p:spPr>
        <p:txBody>
          <a:bodyPr/>
          <a:lstStyle/>
          <a:p>
            <a:r>
              <a:rPr lang="zh-CN" altLang="en-US" dirty="0" smtClean="0"/>
              <a:t>畅谈感受</a:t>
            </a:r>
            <a:endParaRPr lang="zh-CN" altLang="en-US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169085"/>
            <a:ext cx="5561556" cy="368891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76164" y="3169085"/>
            <a:ext cx="5615836" cy="36889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928037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noFill/>
        </p:spPr>
        <p:txBody>
          <a:bodyPr/>
          <a:lstStyle/>
          <a:p>
            <a:r>
              <a:rPr lang="zh-CN" altLang="zh-CN" b="1" dirty="0" smtClean="0">
                <a:solidFill>
                  <a:srgbClr val="C00000"/>
                </a:solidFill>
              </a:rPr>
              <a:t>精彩</a:t>
            </a:r>
            <a:r>
              <a:rPr lang="zh-CN" altLang="en-US" b="1" dirty="0" smtClean="0">
                <a:solidFill>
                  <a:srgbClr val="C00000"/>
                </a:solidFill>
              </a:rPr>
              <a:t>“豆腐干”</a:t>
            </a:r>
            <a:r>
              <a:rPr lang="zh-CN" altLang="zh-CN" b="1" dirty="0" smtClean="0">
                <a:solidFill>
                  <a:srgbClr val="C00000"/>
                </a:solidFill>
              </a:rPr>
              <a:t>片断赏析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atinLnBrk="1"/>
            <a:r>
              <a:rPr lang="en-US" altLang="zh-CN" b="1" dirty="0"/>
              <a:t>3</a:t>
            </a:r>
            <a:r>
              <a:rPr lang="zh-CN" altLang="zh-CN" b="1" dirty="0"/>
              <a:t>、运动会温馨一幕</a:t>
            </a:r>
            <a:endParaRPr lang="zh-CN" altLang="zh-CN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223218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/>
              <a:t>归纳</a:t>
            </a:r>
            <a:r>
              <a:rPr lang="zh-CN" altLang="zh-CN" b="1" dirty="0" smtClean="0"/>
              <a:t>总结：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>
              <a:lnSpc>
                <a:spcPts val="5000"/>
              </a:lnSpc>
            </a:pPr>
            <a:r>
              <a:rPr lang="en-US" altLang="zh-CN" b="1" dirty="0" smtClean="0"/>
              <a:t>           </a:t>
            </a:r>
            <a:r>
              <a:rPr lang="en-US" altLang="zh-CN" sz="3600" b="1" dirty="0" smtClean="0">
                <a:solidFill>
                  <a:srgbClr val="7030A0"/>
                </a:solidFill>
              </a:rPr>
              <a:t>“</a:t>
            </a:r>
            <a:r>
              <a:rPr lang="zh-CN" altLang="zh-CN" sz="3600" b="1" dirty="0" smtClean="0">
                <a:solidFill>
                  <a:srgbClr val="7030A0"/>
                </a:solidFill>
              </a:rPr>
              <a:t>豆腐干</a:t>
            </a:r>
            <a:r>
              <a:rPr lang="en-US" altLang="zh-CN" sz="3600" b="1" dirty="0" smtClean="0">
                <a:solidFill>
                  <a:srgbClr val="7030A0"/>
                </a:solidFill>
              </a:rPr>
              <a:t>”</a:t>
            </a:r>
            <a:r>
              <a:rPr lang="zh-CN" altLang="zh-CN" sz="3600" b="1" dirty="0" smtClean="0">
                <a:solidFill>
                  <a:srgbClr val="7030A0"/>
                </a:solidFill>
              </a:rPr>
              <a:t>文章</a:t>
            </a:r>
            <a:r>
              <a:rPr lang="zh-CN" altLang="en-US" sz="3600" b="1" dirty="0" smtClean="0">
                <a:solidFill>
                  <a:srgbClr val="7030A0"/>
                </a:solidFill>
              </a:rPr>
              <a:t>的特点是</a:t>
            </a:r>
            <a:r>
              <a:rPr lang="zh-CN" altLang="en-US" sz="3600" b="1" dirty="0" smtClean="0">
                <a:solidFill>
                  <a:srgbClr val="FF0000"/>
                </a:solidFill>
              </a:rPr>
              <a:t>短小精悍</a:t>
            </a:r>
            <a:r>
              <a:rPr lang="zh-CN" altLang="en-US" sz="3600" b="1" dirty="0" smtClean="0">
                <a:solidFill>
                  <a:srgbClr val="7030A0"/>
                </a:solidFill>
              </a:rPr>
              <a:t>。</a:t>
            </a:r>
            <a:r>
              <a:rPr lang="zh-CN" altLang="zh-CN" sz="3600" b="1" dirty="0" smtClean="0">
                <a:solidFill>
                  <a:srgbClr val="7030A0"/>
                </a:solidFill>
              </a:rPr>
              <a:t>写</a:t>
            </a:r>
            <a:r>
              <a:rPr lang="en-US" altLang="zh-CN" sz="3600" b="1" dirty="0">
                <a:solidFill>
                  <a:srgbClr val="7030A0"/>
                </a:solidFill>
              </a:rPr>
              <a:t>“</a:t>
            </a:r>
            <a:r>
              <a:rPr lang="zh-CN" altLang="zh-CN" sz="3600" b="1" dirty="0">
                <a:solidFill>
                  <a:srgbClr val="7030A0"/>
                </a:solidFill>
              </a:rPr>
              <a:t>豆腐干</a:t>
            </a:r>
            <a:r>
              <a:rPr lang="en-US" altLang="zh-CN" sz="3600" b="1" dirty="0">
                <a:solidFill>
                  <a:srgbClr val="7030A0"/>
                </a:solidFill>
              </a:rPr>
              <a:t>”</a:t>
            </a:r>
            <a:r>
              <a:rPr lang="zh-CN" altLang="zh-CN" sz="3600" b="1" dirty="0">
                <a:solidFill>
                  <a:srgbClr val="7030A0"/>
                </a:solidFill>
              </a:rPr>
              <a:t>文章，关键在于</a:t>
            </a:r>
            <a:r>
              <a:rPr lang="zh-CN" altLang="zh-CN" sz="3600" b="1" dirty="0">
                <a:solidFill>
                  <a:srgbClr val="FF0000"/>
                </a:solidFill>
              </a:rPr>
              <a:t>写出自己的真实感受或抒写自己的真实感情</a:t>
            </a:r>
            <a:r>
              <a:rPr lang="zh-CN" altLang="zh-CN" sz="3600" b="1" dirty="0" smtClean="0">
                <a:solidFill>
                  <a:srgbClr val="FF0000"/>
                </a:solidFill>
              </a:rPr>
              <a:t>。</a:t>
            </a:r>
            <a:endParaRPr lang="en-US" altLang="zh-CN" sz="3600" b="1" dirty="0" smtClean="0">
              <a:solidFill>
                <a:srgbClr val="FF0000"/>
              </a:solidFill>
            </a:endParaRPr>
          </a:p>
          <a:p>
            <a:pPr>
              <a:lnSpc>
                <a:spcPts val="5000"/>
              </a:lnSpc>
            </a:pPr>
            <a:r>
              <a:rPr lang="en-US" altLang="zh-CN" sz="3600" b="1" dirty="0">
                <a:solidFill>
                  <a:srgbClr val="FF0000"/>
                </a:solidFill>
              </a:rPr>
              <a:t> </a:t>
            </a:r>
            <a:r>
              <a:rPr lang="en-US" altLang="zh-CN" sz="3600" b="1" dirty="0" smtClean="0">
                <a:solidFill>
                  <a:srgbClr val="FF0000"/>
                </a:solidFill>
              </a:rPr>
              <a:t>        </a:t>
            </a:r>
            <a:r>
              <a:rPr lang="zh-CN" altLang="zh-CN" sz="3600" b="1" dirty="0" smtClean="0">
                <a:solidFill>
                  <a:srgbClr val="7030A0"/>
                </a:solidFill>
              </a:rPr>
              <a:t>写出</a:t>
            </a:r>
            <a:r>
              <a:rPr lang="zh-CN" altLang="zh-CN" sz="3600" b="1" dirty="0">
                <a:solidFill>
                  <a:srgbClr val="7030A0"/>
                </a:solidFill>
              </a:rPr>
              <a:t>诗词名句的意境，要发挥自己的合理想像；叙事要在清楚交代事件六要素的同时，写出自己的真实情感或感受；写景要合理发挥联想或想像，或比喻，或拟人，写出景物特征。</a:t>
            </a:r>
            <a:endParaRPr lang="zh-CN" altLang="zh-CN" sz="3600" dirty="0">
              <a:solidFill>
                <a:srgbClr val="7030A0"/>
              </a:solidFill>
            </a:endParaRP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074091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zh-CN" altLang="zh-CN" b="1" dirty="0">
                <a:solidFill>
                  <a:srgbClr val="FF0000"/>
                </a:solidFill>
              </a:rPr>
              <a:t>学生动手写作，展示自己文采。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71500" y="1690688"/>
            <a:ext cx="10782300" cy="4767262"/>
          </a:xfrm>
        </p:spPr>
        <p:txBody>
          <a:bodyPr>
            <a:normAutofit fontScale="62500" lnSpcReduction="20000"/>
          </a:bodyPr>
          <a:lstStyle/>
          <a:p>
            <a:pPr latinLnBrk="1">
              <a:lnSpc>
                <a:spcPts val="3000"/>
              </a:lnSpc>
            </a:pPr>
            <a:r>
              <a:rPr lang="zh-CN" altLang="zh-CN" sz="3800" b="1" dirty="0"/>
              <a:t>请你从下面</a:t>
            </a:r>
            <a:r>
              <a:rPr lang="zh-CN" altLang="zh-CN" sz="3800" b="1" dirty="0" smtClean="0"/>
              <a:t>的</a:t>
            </a:r>
            <a:r>
              <a:rPr lang="zh-CN" altLang="en-US" sz="3800" b="1" dirty="0" smtClean="0"/>
              <a:t>五</a:t>
            </a:r>
            <a:r>
              <a:rPr lang="zh-CN" altLang="zh-CN" sz="3800" b="1" dirty="0" smtClean="0"/>
              <a:t>个</a:t>
            </a:r>
            <a:r>
              <a:rPr lang="zh-CN" altLang="zh-CN" sz="3800" b="1" dirty="0"/>
              <a:t>题目中任意选择一个，写一篇豆腐干文章，并在课堂上与同学交流分享。要求字数在</a:t>
            </a:r>
            <a:r>
              <a:rPr lang="en-US" altLang="zh-CN" sz="3800" b="1" dirty="0"/>
              <a:t>100</a:t>
            </a:r>
            <a:r>
              <a:rPr lang="zh-CN" altLang="zh-CN" sz="3800" b="1" dirty="0"/>
              <a:t>字到</a:t>
            </a:r>
            <a:r>
              <a:rPr lang="en-US" altLang="zh-CN" sz="3800" b="1" dirty="0"/>
              <a:t>200</a:t>
            </a:r>
            <a:r>
              <a:rPr lang="zh-CN" altLang="zh-CN" sz="3800" b="1" dirty="0"/>
              <a:t>字之间</a:t>
            </a:r>
            <a:r>
              <a:rPr lang="zh-CN" altLang="zh-CN" sz="3800" b="1" dirty="0" smtClean="0"/>
              <a:t>。</a:t>
            </a:r>
            <a:endParaRPr lang="en-US" altLang="zh-CN" sz="3800" b="1" dirty="0" smtClean="0"/>
          </a:p>
          <a:p>
            <a:pPr latinLnBrk="1">
              <a:lnSpc>
                <a:spcPts val="3000"/>
              </a:lnSpc>
            </a:pPr>
            <a:endParaRPr lang="zh-CN" altLang="zh-CN" dirty="0"/>
          </a:p>
          <a:p>
            <a:pPr lvl="0" latinLnBrk="1">
              <a:lnSpc>
                <a:spcPts val="3000"/>
              </a:lnSpc>
            </a:pPr>
            <a:r>
              <a:rPr lang="en-US" altLang="zh-CN" sz="3400" b="1" dirty="0" smtClean="0">
                <a:solidFill>
                  <a:srgbClr val="FF0000"/>
                </a:solidFill>
              </a:rPr>
              <a:t>1</a:t>
            </a:r>
            <a:r>
              <a:rPr lang="zh-CN" altLang="en-US" sz="3400" b="1" dirty="0" smtClean="0">
                <a:solidFill>
                  <a:srgbClr val="FF0000"/>
                </a:solidFill>
              </a:rPr>
              <a:t>、</a:t>
            </a:r>
            <a:r>
              <a:rPr lang="zh-CN" altLang="zh-CN" sz="3400" b="1" dirty="0" smtClean="0">
                <a:solidFill>
                  <a:srgbClr val="FF0000"/>
                </a:solidFill>
              </a:rPr>
              <a:t>请</a:t>
            </a:r>
            <a:r>
              <a:rPr lang="zh-CN" altLang="zh-CN" sz="3400" b="1" dirty="0">
                <a:solidFill>
                  <a:srgbClr val="FF0000"/>
                </a:solidFill>
              </a:rPr>
              <a:t>你发挥合理想像，请您以</a:t>
            </a:r>
            <a:r>
              <a:rPr lang="en-US" altLang="zh-CN" sz="3400" b="1" dirty="0">
                <a:solidFill>
                  <a:srgbClr val="FF0000"/>
                </a:solidFill>
              </a:rPr>
              <a:t>“</a:t>
            </a:r>
            <a:r>
              <a:rPr lang="zh-CN" altLang="zh-CN" sz="3400" b="1" dirty="0">
                <a:solidFill>
                  <a:srgbClr val="FF0000"/>
                </a:solidFill>
              </a:rPr>
              <a:t>皇帝回宫之后</a:t>
            </a:r>
            <a:r>
              <a:rPr lang="en-US" altLang="zh-CN" sz="3400" b="1" dirty="0">
                <a:solidFill>
                  <a:srgbClr val="FF0000"/>
                </a:solidFill>
              </a:rPr>
              <a:t>”</a:t>
            </a:r>
            <a:r>
              <a:rPr lang="zh-CN" altLang="zh-CN" sz="3400" b="1" dirty="0">
                <a:solidFill>
                  <a:srgbClr val="FF0000"/>
                </a:solidFill>
              </a:rPr>
              <a:t>为题，为《皇帝的新装》续写一个结尾。</a:t>
            </a:r>
          </a:p>
          <a:p>
            <a:pPr lvl="0" latinLnBrk="1">
              <a:lnSpc>
                <a:spcPts val="3000"/>
              </a:lnSpc>
            </a:pPr>
            <a:r>
              <a:rPr lang="en-US" altLang="zh-CN" sz="3400" b="1" dirty="0" smtClean="0">
                <a:solidFill>
                  <a:srgbClr val="FF0000"/>
                </a:solidFill>
              </a:rPr>
              <a:t>2</a:t>
            </a:r>
            <a:r>
              <a:rPr lang="zh-CN" altLang="en-US" sz="3400" b="1" dirty="0" smtClean="0">
                <a:solidFill>
                  <a:srgbClr val="FF0000"/>
                </a:solidFill>
              </a:rPr>
              <a:t>、</a:t>
            </a:r>
            <a:r>
              <a:rPr lang="zh-CN" altLang="zh-CN" sz="3400" b="1" dirty="0" smtClean="0">
                <a:solidFill>
                  <a:srgbClr val="FF0000"/>
                </a:solidFill>
              </a:rPr>
              <a:t>请</a:t>
            </a:r>
            <a:r>
              <a:rPr lang="zh-CN" altLang="zh-CN" sz="3400" b="1" dirty="0">
                <a:solidFill>
                  <a:srgbClr val="FF0000"/>
                </a:solidFill>
              </a:rPr>
              <a:t>您叙述你班上或学校里存在的良好现象（或不良现象），并发表自己的看法</a:t>
            </a:r>
            <a:r>
              <a:rPr lang="zh-CN" altLang="zh-CN" sz="3400" b="1" dirty="0" smtClean="0">
                <a:solidFill>
                  <a:srgbClr val="FF0000"/>
                </a:solidFill>
              </a:rPr>
              <a:t>或</a:t>
            </a:r>
            <a:r>
              <a:rPr lang="zh-CN" altLang="en-US" sz="3400" b="1" dirty="0" smtClean="0">
                <a:solidFill>
                  <a:srgbClr val="FF0000"/>
                </a:solidFill>
              </a:rPr>
              <a:t>观点</a:t>
            </a:r>
            <a:r>
              <a:rPr lang="zh-CN" altLang="zh-CN" sz="3400" b="1" dirty="0" smtClean="0">
                <a:solidFill>
                  <a:srgbClr val="FF0000"/>
                </a:solidFill>
              </a:rPr>
              <a:t>。</a:t>
            </a:r>
            <a:endParaRPr lang="zh-CN" altLang="zh-CN" sz="3400" b="1" dirty="0">
              <a:solidFill>
                <a:srgbClr val="FF0000"/>
              </a:solidFill>
            </a:endParaRPr>
          </a:p>
          <a:p>
            <a:pPr lvl="0" latinLnBrk="1">
              <a:lnSpc>
                <a:spcPts val="3000"/>
              </a:lnSpc>
            </a:pPr>
            <a:r>
              <a:rPr lang="en-US" altLang="zh-CN" sz="3400" b="1" dirty="0" smtClean="0">
                <a:solidFill>
                  <a:srgbClr val="FF0000"/>
                </a:solidFill>
              </a:rPr>
              <a:t>3</a:t>
            </a:r>
            <a:r>
              <a:rPr lang="zh-CN" altLang="en-US" sz="3400" b="1" dirty="0" smtClean="0">
                <a:solidFill>
                  <a:srgbClr val="FF0000"/>
                </a:solidFill>
              </a:rPr>
              <a:t>、</a:t>
            </a:r>
            <a:r>
              <a:rPr lang="zh-CN" altLang="zh-CN" sz="3400" b="1" dirty="0" smtClean="0">
                <a:solidFill>
                  <a:srgbClr val="FF0000"/>
                </a:solidFill>
              </a:rPr>
              <a:t>叙述</a:t>
            </a:r>
            <a:r>
              <a:rPr lang="zh-CN" altLang="zh-CN" sz="3400" b="1" dirty="0">
                <a:solidFill>
                  <a:srgbClr val="FF0000"/>
                </a:solidFill>
              </a:rPr>
              <a:t>家庭温馨一幕。</a:t>
            </a:r>
          </a:p>
          <a:p>
            <a:pPr lvl="0" latinLnBrk="1">
              <a:lnSpc>
                <a:spcPts val="3000"/>
              </a:lnSpc>
            </a:pPr>
            <a:r>
              <a:rPr lang="en-US" altLang="zh-CN" sz="3400" b="1" dirty="0" smtClean="0">
                <a:solidFill>
                  <a:srgbClr val="FF0000"/>
                </a:solidFill>
              </a:rPr>
              <a:t>4</a:t>
            </a:r>
            <a:r>
              <a:rPr lang="zh-CN" altLang="en-US" sz="3400" b="1" dirty="0" smtClean="0">
                <a:solidFill>
                  <a:srgbClr val="FF0000"/>
                </a:solidFill>
              </a:rPr>
              <a:t>、</a:t>
            </a:r>
            <a:r>
              <a:rPr lang="zh-CN" altLang="zh-CN" sz="3400" b="1" dirty="0" smtClean="0">
                <a:solidFill>
                  <a:srgbClr val="FF0000"/>
                </a:solidFill>
              </a:rPr>
              <a:t>描述</a:t>
            </a:r>
            <a:r>
              <a:rPr lang="zh-CN" altLang="zh-CN" sz="3400" b="1" dirty="0">
                <a:solidFill>
                  <a:srgbClr val="FF0000"/>
                </a:solidFill>
              </a:rPr>
              <a:t>家乡的一处美丽内景。</a:t>
            </a:r>
          </a:p>
          <a:p>
            <a:pPr lvl="0" latinLnBrk="1">
              <a:lnSpc>
                <a:spcPts val="3000"/>
              </a:lnSpc>
            </a:pPr>
            <a:r>
              <a:rPr lang="en-US" altLang="zh-CN" sz="3400" b="1" dirty="0" smtClean="0">
                <a:solidFill>
                  <a:srgbClr val="FF0000"/>
                </a:solidFill>
              </a:rPr>
              <a:t>5</a:t>
            </a:r>
            <a:r>
              <a:rPr lang="zh-CN" altLang="en-US" sz="3400" b="1" dirty="0" smtClean="0">
                <a:solidFill>
                  <a:srgbClr val="FF0000"/>
                </a:solidFill>
              </a:rPr>
              <a:t>、</a:t>
            </a:r>
            <a:r>
              <a:rPr lang="zh-CN" altLang="zh-CN" sz="3400" b="1" dirty="0" smtClean="0">
                <a:solidFill>
                  <a:srgbClr val="FF0000"/>
                </a:solidFill>
              </a:rPr>
              <a:t>看</a:t>
            </a:r>
            <a:r>
              <a:rPr lang="zh-CN" altLang="zh-CN" sz="3400" b="1" dirty="0">
                <a:solidFill>
                  <a:srgbClr val="FF0000"/>
                </a:solidFill>
              </a:rPr>
              <a:t>图编故事。请您根据课本</a:t>
            </a:r>
            <a:r>
              <a:rPr lang="en-US" altLang="zh-CN" sz="3400" b="1" dirty="0">
                <a:solidFill>
                  <a:srgbClr val="FF0000"/>
                </a:solidFill>
              </a:rPr>
              <a:t>P84</a:t>
            </a:r>
            <a:r>
              <a:rPr lang="zh-CN" altLang="zh-CN" sz="3400" b="1" dirty="0">
                <a:solidFill>
                  <a:srgbClr val="FF0000"/>
                </a:solidFill>
              </a:rPr>
              <a:t>第二题的图画编写故事，说明寓意，题目自拟。</a:t>
            </a:r>
          </a:p>
          <a:p>
            <a:pPr marL="0" indent="0">
              <a:lnSpc>
                <a:spcPts val="3000"/>
              </a:lnSpc>
              <a:buNone/>
            </a:pPr>
            <a:r>
              <a:rPr lang="en-US" altLang="zh-CN" dirty="0" smtClean="0"/>
              <a:t>`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847268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FF00"/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2836333" cy="1325563"/>
          </a:xfrm>
          <a:solidFill>
            <a:srgbClr val="92D050"/>
          </a:solidFill>
        </p:spPr>
        <p:txBody>
          <a:bodyPr/>
          <a:lstStyle/>
          <a:p>
            <a:r>
              <a:rPr lang="zh-CN" altLang="en-US" dirty="0" smtClean="0"/>
              <a:t>老师寄语：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txBody>
          <a:bodyPr/>
          <a:lstStyle/>
          <a:p>
            <a:pPr marL="0" indent="0">
              <a:lnSpc>
                <a:spcPts val="5000"/>
              </a:lnSpc>
              <a:buNone/>
            </a:pPr>
            <a:r>
              <a:rPr lang="en-US" altLang="zh-CN" b="1" dirty="0" smtClean="0">
                <a:solidFill>
                  <a:srgbClr val="FF0000"/>
                </a:solidFill>
              </a:rPr>
              <a:t>         </a:t>
            </a:r>
            <a:r>
              <a:rPr lang="zh-CN" altLang="zh-CN" b="1" dirty="0" smtClean="0">
                <a:solidFill>
                  <a:srgbClr val="FF0000"/>
                </a:solidFill>
              </a:rPr>
              <a:t>德国</a:t>
            </a:r>
            <a:r>
              <a:rPr lang="zh-CN" altLang="zh-CN" b="1" dirty="0">
                <a:solidFill>
                  <a:srgbClr val="FF0000"/>
                </a:solidFill>
              </a:rPr>
              <a:t>著名</a:t>
            </a:r>
            <a:r>
              <a:rPr lang="en-US" altLang="zh-CN" b="1" dirty="0" err="1">
                <a:solidFill>
                  <a:srgbClr val="FF0000"/>
                </a:solidFill>
                <a:hlinkClick r:id="rId2"/>
              </a:rPr>
              <a:t>思想家</a:t>
            </a:r>
            <a:r>
              <a:rPr lang="zh-CN" altLang="zh-CN" b="1" dirty="0">
                <a:solidFill>
                  <a:srgbClr val="FF0000"/>
                </a:solidFill>
              </a:rPr>
              <a:t>、</a:t>
            </a:r>
            <a:r>
              <a:rPr lang="en-US" altLang="zh-CN" b="1" dirty="0" err="1">
                <a:solidFill>
                  <a:srgbClr val="FF0000"/>
                </a:solidFill>
                <a:hlinkClick r:id="rId3"/>
              </a:rPr>
              <a:t>作家</a:t>
            </a:r>
            <a:r>
              <a:rPr lang="zh-CN" altLang="zh-CN" b="1" dirty="0">
                <a:solidFill>
                  <a:srgbClr val="FF0000"/>
                </a:solidFill>
              </a:rPr>
              <a:t>、</a:t>
            </a:r>
            <a:r>
              <a:rPr lang="en-US" altLang="zh-CN" b="1" dirty="0" err="1">
                <a:solidFill>
                  <a:srgbClr val="FF0000"/>
                </a:solidFill>
                <a:hlinkClick r:id="rId4"/>
              </a:rPr>
              <a:t>科学家</a:t>
            </a:r>
            <a:r>
              <a:rPr lang="zh-CN" altLang="zh-CN" b="1" dirty="0">
                <a:solidFill>
                  <a:srgbClr val="FF0000"/>
                </a:solidFill>
              </a:rPr>
              <a:t>歌德说过：</a:t>
            </a:r>
            <a:r>
              <a:rPr lang="en-US" altLang="zh-CN" b="1" dirty="0">
                <a:solidFill>
                  <a:srgbClr val="FF0000"/>
                </a:solidFill>
              </a:rPr>
              <a:t>“</a:t>
            </a:r>
            <a:r>
              <a:rPr lang="zh-CN" altLang="zh-CN" b="1" dirty="0">
                <a:solidFill>
                  <a:srgbClr val="FF0000"/>
                </a:solidFill>
              </a:rPr>
              <a:t>取材不在远，只消在充实的人生之中。</a:t>
            </a:r>
            <a:r>
              <a:rPr lang="en-US" altLang="zh-CN" b="1" dirty="0">
                <a:solidFill>
                  <a:srgbClr val="FF0000"/>
                </a:solidFill>
              </a:rPr>
              <a:t>” </a:t>
            </a:r>
            <a:r>
              <a:rPr lang="zh-CN" altLang="zh-CN" b="1" dirty="0">
                <a:solidFill>
                  <a:srgbClr val="FF0000"/>
                </a:solidFill>
              </a:rPr>
              <a:t>同学们！只要我们在平时的生活中，注意留心观察周围的人、事、景，认真思考，用日记的方式及时记录下来并长期坚持，你的作文水平就会大幅提高，你就会成为一个细心的、高雅的、有情趣的人。</a:t>
            </a:r>
            <a:endParaRPr lang="zh-CN" altLang="zh-CN" dirty="0">
              <a:solidFill>
                <a:srgbClr val="FF0000"/>
              </a:solidFill>
            </a:endParaRP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32715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小结导入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zh-CN" u="sng" dirty="0" smtClean="0">
                <a:hlinkClick r:id="rId2"/>
              </a:rPr>
              <a:t>        </a:t>
            </a:r>
            <a:r>
              <a:rPr lang="en-US" altLang="zh-CN" sz="3200" u="sng" dirty="0" err="1" smtClean="0">
                <a:hlinkClick r:id="rId2"/>
              </a:rPr>
              <a:t>美国</a:t>
            </a:r>
            <a:r>
              <a:rPr lang="zh-CN" altLang="zh-CN" sz="3200" dirty="0"/>
              <a:t>幽默大师、小说家、</a:t>
            </a:r>
            <a:r>
              <a:rPr lang="zh-CN" altLang="zh-CN" sz="3200" dirty="0" smtClean="0"/>
              <a:t>作家</a:t>
            </a:r>
            <a:r>
              <a:rPr lang="zh-CN" altLang="en-US" sz="3200" dirty="0" smtClean="0"/>
              <a:t>、</a:t>
            </a:r>
            <a:r>
              <a:rPr lang="zh-CN" altLang="zh-CN" sz="3200" dirty="0" smtClean="0"/>
              <a:t>著名</a:t>
            </a:r>
            <a:r>
              <a:rPr lang="zh-CN" altLang="zh-CN" sz="3200" dirty="0"/>
              <a:t>演说家马克•吐温曾说过这样一句话：</a:t>
            </a:r>
            <a:r>
              <a:rPr lang="zh-CN" altLang="zh-CN" sz="3200" dirty="0">
                <a:solidFill>
                  <a:srgbClr val="FF0000"/>
                </a:solidFill>
              </a:rPr>
              <a:t>“真实的事情比虚构的故事更稀奇，因为虚构的故事必须符合可能性，而真实的事情却不必顾及这一点。”</a:t>
            </a:r>
            <a:r>
              <a:rPr lang="zh-CN" altLang="zh-CN" sz="3200" dirty="0"/>
              <a:t>那么，真实的事情如何成为作文的素材呢</a:t>
            </a:r>
            <a:r>
              <a:rPr lang="zh-CN" altLang="zh-CN" sz="3200" dirty="0" smtClean="0"/>
              <a:t>？</a:t>
            </a:r>
            <a:r>
              <a:rPr lang="zh-CN" altLang="zh-CN" sz="3200" dirty="0"/>
              <a:t>这需要平时注意积累</a:t>
            </a:r>
            <a:r>
              <a:rPr lang="zh-CN" altLang="zh-CN" sz="3200" dirty="0" smtClean="0"/>
              <a:t>。</a:t>
            </a:r>
            <a:endParaRPr lang="en-US" altLang="zh-CN" sz="3200" dirty="0" smtClean="0"/>
          </a:p>
          <a:p>
            <a:pPr marL="0" indent="0">
              <a:buNone/>
            </a:pPr>
            <a:r>
              <a:rPr lang="en-US" altLang="zh-CN" sz="3200" dirty="0" smtClean="0"/>
              <a:t>       </a:t>
            </a:r>
            <a:r>
              <a:rPr lang="zh-CN" altLang="zh-CN" sz="3200" dirty="0" smtClean="0"/>
              <a:t>今天</a:t>
            </a:r>
            <a:r>
              <a:rPr lang="zh-CN" altLang="zh-CN" sz="3200" dirty="0"/>
              <a:t>我们学习作文片断练习训练：写“豆腐干”文章。</a:t>
            </a:r>
            <a:endParaRPr lang="zh-CN" altLang="en-US" sz="3200" dirty="0"/>
          </a:p>
        </p:txBody>
      </p:sp>
    </p:spTree>
    <p:extLst>
      <p:ext uri="{BB962C8B-B14F-4D97-AF65-F5344CB8AC3E}">
        <p14:creationId xmlns:p14="http://schemas.microsoft.com/office/powerpoint/2010/main" val="328004718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57989" y="1343694"/>
            <a:ext cx="10515600" cy="966369"/>
          </a:xfrm>
        </p:spPr>
        <p:txBody>
          <a:bodyPr>
            <a:normAutofit fontScale="90000"/>
          </a:bodyPr>
          <a:lstStyle/>
          <a:p>
            <a:pPr algn="ctr"/>
            <a:r>
              <a:rPr lang="en-US" altLang="zh-CN" b="1" dirty="0" smtClean="0"/>
              <a:t/>
            </a:r>
            <a:br>
              <a:rPr lang="en-US" altLang="zh-CN" b="1" dirty="0" smtClean="0"/>
            </a:br>
            <a:r>
              <a:rPr lang="zh-CN" altLang="zh-CN" b="1" dirty="0" smtClean="0"/>
              <a:t>作文训练：《写“豆腐干”文章》</a:t>
            </a:r>
            <a:r>
              <a:rPr lang="zh-CN" altLang="en-US" dirty="0" smtClean="0"/>
              <a:t/>
            </a:r>
            <a:br>
              <a:rPr lang="zh-CN" altLang="en-US" dirty="0" smtClean="0"/>
            </a:b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975986" y="4456091"/>
            <a:ext cx="10515600" cy="1080413"/>
          </a:xfrm>
        </p:spPr>
        <p:txBody>
          <a:bodyPr/>
          <a:lstStyle/>
          <a:p>
            <a:pPr marL="0" indent="0" algn="ctr"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870357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学习目标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966537" y="2547520"/>
            <a:ext cx="10515600" cy="2473659"/>
          </a:xfrm>
        </p:spPr>
        <p:txBody>
          <a:bodyPr/>
          <a:lstStyle/>
          <a:p>
            <a:pPr latinLnBrk="1"/>
            <a:r>
              <a:rPr lang="en-US" altLang="zh-CN" sz="4000" dirty="0"/>
              <a:t>1</a:t>
            </a:r>
            <a:r>
              <a:rPr lang="zh-CN" altLang="zh-CN" sz="4000" dirty="0"/>
              <a:t>、了解豆腐干文章含义及特点；</a:t>
            </a:r>
          </a:p>
          <a:p>
            <a:pPr latinLnBrk="1"/>
            <a:r>
              <a:rPr lang="en-US" altLang="zh-CN" sz="4000" dirty="0"/>
              <a:t>2</a:t>
            </a:r>
            <a:r>
              <a:rPr lang="zh-CN" altLang="zh-CN" sz="4000" dirty="0"/>
              <a:t>、学习如何写豆腐干文章。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5544588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b="1" dirty="0"/>
              <a:t>知识积累</a:t>
            </a:r>
            <a:r>
              <a:rPr lang="zh-CN" altLang="zh-CN" b="1" dirty="0" smtClean="0"/>
              <a:t>：</a:t>
            </a:r>
            <a:r>
              <a:rPr lang="zh-CN" altLang="zh-CN" sz="3600" dirty="0" smtClean="0"/>
              <a:t>阅读</a:t>
            </a:r>
            <a:r>
              <a:rPr lang="zh-CN" altLang="zh-CN" sz="3600" dirty="0"/>
              <a:t>《标准教辅》</a:t>
            </a:r>
            <a:r>
              <a:rPr lang="en-US" altLang="zh-CN" sz="3600" dirty="0"/>
              <a:t>P97</a:t>
            </a:r>
            <a:r>
              <a:rPr lang="zh-CN" altLang="zh-CN" sz="3600" dirty="0"/>
              <a:t>。</a:t>
            </a:r>
            <a:endParaRPr lang="zh-CN" altLang="en-US" sz="36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741112"/>
          </a:xfrm>
        </p:spPr>
        <p:txBody>
          <a:bodyPr/>
          <a:lstStyle/>
          <a:p>
            <a:r>
              <a:rPr lang="en-US" altLang="zh-CN" sz="4000" dirty="0">
                <a:solidFill>
                  <a:srgbClr val="FF0000"/>
                </a:solidFill>
              </a:rPr>
              <a:t>1</a:t>
            </a:r>
            <a:r>
              <a:rPr lang="zh-CN" altLang="zh-CN" sz="4000" dirty="0">
                <a:solidFill>
                  <a:srgbClr val="FF0000"/>
                </a:solidFill>
              </a:rPr>
              <a:t>、什么叫</a:t>
            </a:r>
            <a:r>
              <a:rPr lang="en-US" altLang="zh-CN" sz="4000" dirty="0">
                <a:solidFill>
                  <a:srgbClr val="FF0000"/>
                </a:solidFill>
              </a:rPr>
              <a:t>“</a:t>
            </a:r>
            <a:r>
              <a:rPr lang="zh-CN" altLang="zh-CN" sz="4000" dirty="0">
                <a:solidFill>
                  <a:srgbClr val="FF0000"/>
                </a:solidFill>
              </a:rPr>
              <a:t>豆腐干</a:t>
            </a:r>
            <a:r>
              <a:rPr lang="en-US" altLang="zh-CN" sz="4000" dirty="0">
                <a:solidFill>
                  <a:srgbClr val="FF0000"/>
                </a:solidFill>
              </a:rPr>
              <a:t>”</a:t>
            </a:r>
            <a:r>
              <a:rPr lang="zh-CN" altLang="zh-CN" sz="4000" dirty="0">
                <a:solidFill>
                  <a:srgbClr val="FF0000"/>
                </a:solidFill>
              </a:rPr>
              <a:t>文章？它有何特点？</a:t>
            </a:r>
          </a:p>
          <a:p>
            <a:endParaRPr lang="zh-CN" altLang="en-US" dirty="0"/>
          </a:p>
        </p:txBody>
      </p:sp>
      <p:sp>
        <p:nvSpPr>
          <p:cNvPr id="4" name="文本框 3"/>
          <p:cNvSpPr txBox="1"/>
          <p:nvPr/>
        </p:nvSpPr>
        <p:spPr>
          <a:xfrm>
            <a:off x="63730" y="2566737"/>
            <a:ext cx="11898626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atinLnBrk="1"/>
            <a:r>
              <a:rPr lang="en-US" altLang="zh-CN" sz="2800" dirty="0" smtClean="0"/>
              <a:t>      </a:t>
            </a:r>
            <a:r>
              <a:rPr lang="zh-CN" altLang="zh-CN" sz="2800" dirty="0" smtClean="0"/>
              <a:t>豆腐</a:t>
            </a:r>
            <a:r>
              <a:rPr lang="zh-CN" altLang="zh-CN" sz="2800" dirty="0"/>
              <a:t>块文章即短小、紧凑、实在的文章</a:t>
            </a:r>
            <a:r>
              <a:rPr lang="zh-CN" altLang="zh-CN" sz="2800" dirty="0" smtClean="0"/>
              <a:t>。</a:t>
            </a:r>
            <a:endParaRPr lang="en-US" altLang="zh-CN" sz="2800" dirty="0" smtClean="0"/>
          </a:p>
          <a:p>
            <a:pPr latinLnBrk="1"/>
            <a:endParaRPr lang="en-US" altLang="zh-CN" sz="2800" dirty="0" smtClean="0"/>
          </a:p>
          <a:p>
            <a:pPr latinLnBrk="1"/>
            <a:r>
              <a:rPr lang="en-US" altLang="zh-CN" sz="2800" dirty="0"/>
              <a:t> </a:t>
            </a:r>
            <a:r>
              <a:rPr lang="en-US" altLang="zh-CN" sz="2800" dirty="0" smtClean="0"/>
              <a:t>     </a:t>
            </a:r>
            <a:r>
              <a:rPr lang="zh-CN" altLang="zh-CN" sz="2800" dirty="0" smtClean="0"/>
              <a:t>其</a:t>
            </a:r>
            <a:r>
              <a:rPr lang="zh-CN" altLang="zh-CN" sz="2800" dirty="0"/>
              <a:t>特点是</a:t>
            </a:r>
            <a:r>
              <a:rPr lang="zh-CN" altLang="zh-CN" sz="2800" dirty="0" smtClean="0"/>
              <a:t>：</a:t>
            </a:r>
            <a:endParaRPr lang="zh-CN" altLang="zh-CN" sz="2800" dirty="0"/>
          </a:p>
          <a:p>
            <a:pPr latinLnBrk="1"/>
            <a:r>
              <a:rPr lang="en-US" altLang="zh-CN" sz="2800" dirty="0" smtClean="0"/>
              <a:t>      </a:t>
            </a:r>
            <a:r>
              <a:rPr lang="zh-CN" altLang="zh-CN" sz="2800" b="1" dirty="0" smtClean="0">
                <a:solidFill>
                  <a:srgbClr val="FF0000"/>
                </a:solidFill>
              </a:rPr>
              <a:t>短小</a:t>
            </a:r>
            <a:r>
              <a:rPr lang="zh-CN" altLang="zh-CN" sz="2800" b="1" dirty="0">
                <a:solidFill>
                  <a:srgbClr val="FF0000"/>
                </a:solidFill>
              </a:rPr>
              <a:t>：</a:t>
            </a:r>
            <a:r>
              <a:rPr lang="zh-CN" altLang="zh-CN" sz="2800" dirty="0"/>
              <a:t>篇幅短小，多则三四百字，少则一二百字，写得简明扼要。</a:t>
            </a:r>
          </a:p>
          <a:p>
            <a:pPr latinLnBrk="1"/>
            <a:r>
              <a:rPr lang="en-US" altLang="zh-CN" sz="2800" b="1" dirty="0">
                <a:solidFill>
                  <a:srgbClr val="FF0000"/>
                </a:solidFill>
              </a:rPr>
              <a:t>      </a:t>
            </a:r>
            <a:r>
              <a:rPr lang="zh-CN" altLang="zh-CN" sz="2800" b="1" dirty="0">
                <a:solidFill>
                  <a:srgbClr val="FF0000"/>
                </a:solidFill>
              </a:rPr>
              <a:t>紧凑：</a:t>
            </a:r>
            <a:r>
              <a:rPr lang="zh-CN" altLang="zh-CN" sz="2800" dirty="0"/>
              <a:t>叙述连续，衔接紧密。</a:t>
            </a:r>
          </a:p>
          <a:p>
            <a:pPr latinLnBrk="1"/>
            <a:r>
              <a:rPr lang="en-US" altLang="zh-CN" sz="2800" dirty="0" smtClean="0"/>
              <a:t>      </a:t>
            </a:r>
            <a:r>
              <a:rPr lang="zh-CN" altLang="zh-CN" sz="2800" b="1" dirty="0">
                <a:solidFill>
                  <a:srgbClr val="FF0000"/>
                </a:solidFill>
              </a:rPr>
              <a:t>实在：</a:t>
            </a:r>
            <a:r>
              <a:rPr lang="zh-CN" altLang="zh-CN" sz="2800" dirty="0"/>
              <a:t>内容具体，言之有物，没有空泛多余的话</a:t>
            </a:r>
            <a:r>
              <a:rPr lang="zh-CN" altLang="zh-CN" sz="2800" dirty="0" smtClean="0"/>
              <a:t>。</a:t>
            </a:r>
            <a:endParaRPr lang="en-US" altLang="zh-CN" sz="2800" dirty="0" smtClean="0"/>
          </a:p>
          <a:p>
            <a:pPr latinLnBrk="1"/>
            <a:endParaRPr lang="zh-CN" altLang="zh-CN" sz="2800" dirty="0"/>
          </a:p>
          <a:p>
            <a:pPr latinLnBrk="1"/>
            <a:r>
              <a:rPr lang="en-US" altLang="zh-CN" sz="2800" dirty="0" smtClean="0"/>
              <a:t>      </a:t>
            </a:r>
            <a:r>
              <a:rPr lang="zh-CN" altLang="zh-CN" sz="2800" dirty="0" smtClean="0"/>
              <a:t>例如</a:t>
            </a:r>
            <a:r>
              <a:rPr lang="zh-CN" altLang="zh-CN" sz="2800" dirty="0"/>
              <a:t>：朱自清的《春》，短短几百字，就写出了五幅美丽的春草图、春花图、春风图、春雨图和迎春图。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65442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2</a:t>
            </a:r>
            <a:r>
              <a:rPr lang="zh-CN" altLang="zh-CN" dirty="0" smtClean="0"/>
              <a:t>、</a:t>
            </a:r>
            <a:r>
              <a:rPr lang="zh-CN" altLang="en-US" dirty="0" smtClean="0"/>
              <a:t>怎样写</a:t>
            </a:r>
            <a:r>
              <a:rPr lang="en-US" altLang="zh-CN" dirty="0" smtClean="0"/>
              <a:t>“</a:t>
            </a:r>
            <a:r>
              <a:rPr lang="zh-CN" altLang="zh-CN" dirty="0"/>
              <a:t>豆腐干</a:t>
            </a:r>
            <a:r>
              <a:rPr lang="en-US" altLang="zh-CN" dirty="0"/>
              <a:t>”</a:t>
            </a:r>
            <a:r>
              <a:rPr lang="zh-CN" altLang="zh-CN" dirty="0" smtClean="0"/>
              <a:t>文章</a:t>
            </a:r>
            <a:r>
              <a:rPr lang="zh-CN" altLang="en-US" dirty="0" smtClean="0"/>
              <a:t>？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585066"/>
          </a:xfrm>
        </p:spPr>
        <p:txBody>
          <a:bodyPr/>
          <a:lstStyle/>
          <a:p>
            <a:pPr marL="0" indent="0">
              <a:buNone/>
            </a:pPr>
            <a:r>
              <a:rPr lang="zh-CN" altLang="zh-CN" dirty="0"/>
              <a:t>（</a:t>
            </a:r>
            <a:r>
              <a:rPr lang="en-US" altLang="zh-CN" dirty="0"/>
              <a:t>1</a:t>
            </a:r>
            <a:r>
              <a:rPr lang="zh-CN" altLang="zh-CN" dirty="0"/>
              <a:t>）方法</a:t>
            </a:r>
            <a:r>
              <a:rPr lang="zh-CN" altLang="zh-CN" dirty="0" smtClean="0"/>
              <a:t>：</a:t>
            </a:r>
            <a:endParaRPr lang="zh-CN" altLang="en-US" dirty="0"/>
          </a:p>
        </p:txBody>
      </p:sp>
      <p:sp>
        <p:nvSpPr>
          <p:cNvPr id="4" name="内容占位符 2"/>
          <p:cNvSpPr txBox="1">
            <a:spLocks/>
          </p:cNvSpPr>
          <p:nvPr/>
        </p:nvSpPr>
        <p:spPr>
          <a:xfrm>
            <a:off x="2708564" y="1825625"/>
            <a:ext cx="7100454" cy="5850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zh-CN" altLang="zh-CN" dirty="0" smtClean="0">
                <a:solidFill>
                  <a:srgbClr val="FF0000"/>
                </a:solidFill>
              </a:rPr>
              <a:t>学会观察生活，做一个善于思考的有心人。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内容占位符 2"/>
          <p:cNvSpPr txBox="1">
            <a:spLocks/>
          </p:cNvSpPr>
          <p:nvPr/>
        </p:nvSpPr>
        <p:spPr>
          <a:xfrm>
            <a:off x="838200" y="2780001"/>
            <a:ext cx="10515600" cy="5850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zh-CN" dirty="0" smtClean="0"/>
              <a:t>（</a:t>
            </a:r>
            <a:r>
              <a:rPr lang="en-US" altLang="zh-CN" dirty="0"/>
              <a:t>2</a:t>
            </a:r>
            <a:r>
              <a:rPr lang="zh-CN" altLang="zh-CN" dirty="0" smtClean="0"/>
              <a:t>）</a:t>
            </a:r>
            <a:r>
              <a:rPr lang="zh-CN" altLang="zh-CN" dirty="0"/>
              <a:t>技巧</a:t>
            </a:r>
            <a:r>
              <a:rPr lang="zh-CN" altLang="zh-CN" dirty="0" smtClean="0"/>
              <a:t>：</a:t>
            </a:r>
            <a:endParaRPr lang="zh-CN" altLang="en-US" dirty="0"/>
          </a:p>
        </p:txBody>
      </p:sp>
      <p:sp>
        <p:nvSpPr>
          <p:cNvPr id="6" name="内容占位符 2"/>
          <p:cNvSpPr txBox="1">
            <a:spLocks/>
          </p:cNvSpPr>
          <p:nvPr/>
        </p:nvSpPr>
        <p:spPr>
          <a:xfrm>
            <a:off x="2708564" y="2780001"/>
            <a:ext cx="5898573" cy="5850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zh-CN" dirty="0" smtClean="0">
                <a:solidFill>
                  <a:srgbClr val="FF0000"/>
                </a:solidFill>
              </a:rPr>
              <a:t>动笔之前，认真思考，反复推敲</a:t>
            </a:r>
            <a:r>
              <a:rPr lang="zh-CN" altLang="en-US" dirty="0" smtClean="0">
                <a:solidFill>
                  <a:srgbClr val="FF0000"/>
                </a:solidFill>
              </a:rPr>
              <a:t>。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7" name="内容占位符 2"/>
          <p:cNvSpPr txBox="1">
            <a:spLocks/>
          </p:cNvSpPr>
          <p:nvPr/>
        </p:nvSpPr>
        <p:spPr>
          <a:xfrm>
            <a:off x="2597727" y="3441844"/>
            <a:ext cx="7585364" cy="5850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zh-CN" b="1" dirty="0" smtClean="0">
                <a:solidFill>
                  <a:srgbClr val="FF0000"/>
                </a:solidFill>
              </a:rPr>
              <a:t>选择一个小而新的角度，写出自己在真实感受。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52579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2</a:t>
            </a:r>
            <a:r>
              <a:rPr lang="zh-CN" altLang="zh-CN" dirty="0" smtClean="0"/>
              <a:t>、</a:t>
            </a:r>
            <a:r>
              <a:rPr lang="zh-CN" altLang="en-US" dirty="0" smtClean="0"/>
              <a:t>怎样写</a:t>
            </a:r>
            <a:r>
              <a:rPr lang="en-US" altLang="zh-CN" dirty="0" smtClean="0"/>
              <a:t>“</a:t>
            </a:r>
            <a:r>
              <a:rPr lang="zh-CN" altLang="zh-CN" dirty="0"/>
              <a:t>豆腐干</a:t>
            </a:r>
            <a:r>
              <a:rPr lang="en-US" altLang="zh-CN" dirty="0"/>
              <a:t>”</a:t>
            </a:r>
            <a:r>
              <a:rPr lang="zh-CN" altLang="zh-CN" dirty="0" smtClean="0"/>
              <a:t>文章</a:t>
            </a:r>
            <a:r>
              <a:rPr lang="zh-CN" altLang="en-US" dirty="0" smtClean="0"/>
              <a:t>？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533092"/>
            <a:ext cx="10515600" cy="585066"/>
          </a:xfrm>
        </p:spPr>
        <p:txBody>
          <a:bodyPr/>
          <a:lstStyle/>
          <a:p>
            <a:pPr marL="0" indent="0">
              <a:buNone/>
            </a:pPr>
            <a:r>
              <a:rPr lang="zh-CN" altLang="zh-CN" b="1" dirty="0" smtClean="0">
                <a:solidFill>
                  <a:srgbClr val="FF0000"/>
                </a:solidFill>
              </a:rPr>
              <a:t>（</a:t>
            </a:r>
            <a:r>
              <a:rPr lang="en-US" altLang="zh-CN" b="1" dirty="0" smtClean="0">
                <a:solidFill>
                  <a:srgbClr val="FF0000"/>
                </a:solidFill>
              </a:rPr>
              <a:t>3</a:t>
            </a:r>
            <a:r>
              <a:rPr lang="zh-CN" altLang="zh-CN" b="1" dirty="0" smtClean="0">
                <a:solidFill>
                  <a:srgbClr val="FF0000"/>
                </a:solidFill>
              </a:rPr>
              <a:t>）</a:t>
            </a:r>
            <a:r>
              <a:rPr lang="zh-CN" altLang="zh-CN" b="1" dirty="0">
                <a:solidFill>
                  <a:srgbClr val="FF0000"/>
                </a:solidFill>
              </a:rPr>
              <a:t>写作</a:t>
            </a:r>
            <a:r>
              <a:rPr lang="zh-CN" altLang="zh-CN" b="1" dirty="0" smtClean="0">
                <a:solidFill>
                  <a:srgbClr val="FF0000"/>
                </a:solidFill>
              </a:rPr>
              <a:t>内容</a:t>
            </a:r>
            <a:r>
              <a:rPr lang="zh-CN" altLang="en-US" b="1" dirty="0" smtClean="0">
                <a:solidFill>
                  <a:srgbClr val="FF0000"/>
                </a:solidFill>
              </a:rPr>
              <a:t>：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5" name="内容占位符 2"/>
          <p:cNvSpPr txBox="1">
            <a:spLocks/>
          </p:cNvSpPr>
          <p:nvPr/>
        </p:nvSpPr>
        <p:spPr>
          <a:xfrm>
            <a:off x="671945" y="2118158"/>
            <a:ext cx="10515600" cy="449695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800100" latinLnBrk="1"/>
            <a:r>
              <a:rPr lang="zh-CN" altLang="zh-CN" dirty="0"/>
              <a:t>①写人要抓住人物的特点。可从外貌、语言、动作、心理等方面描写。</a:t>
            </a:r>
          </a:p>
          <a:p>
            <a:pPr marL="0" indent="800100" latinLnBrk="1"/>
            <a:r>
              <a:rPr lang="zh-CN" altLang="zh-CN" dirty="0"/>
              <a:t>②写景要抓住景物的特征。可从景物的形状、颜色、质地、气味等方面描写</a:t>
            </a:r>
            <a:r>
              <a:rPr lang="zh-CN" altLang="zh-CN" dirty="0" smtClean="0"/>
              <a:t>。</a:t>
            </a:r>
            <a:endParaRPr lang="en-US" altLang="zh-CN" dirty="0" smtClean="0"/>
          </a:p>
          <a:p>
            <a:pPr marL="0" indent="800100" latinLnBrk="1"/>
            <a:r>
              <a:rPr lang="zh-CN" altLang="zh-CN" dirty="0"/>
              <a:t>③写事要叙述清楚一件事情。要求：交代清楚事件发生的时间、地点，写清楚事情的起因、经过和结果。把事情写具体，突出重点、中心明确。合理安排记叙顺序。</a:t>
            </a:r>
          </a:p>
          <a:p>
            <a:pPr marL="0" indent="800100" latinLnBrk="1"/>
            <a:r>
              <a:rPr lang="zh-CN" altLang="zh-CN" dirty="0"/>
              <a:t>④用自己的话表现诗句的</a:t>
            </a:r>
            <a:r>
              <a:rPr lang="zh-CN" altLang="zh-CN" dirty="0" smtClean="0"/>
              <a:t>意境</a:t>
            </a:r>
            <a:r>
              <a:rPr lang="zh-CN" altLang="en-US" dirty="0" smtClean="0"/>
              <a:t>，</a:t>
            </a:r>
            <a:r>
              <a:rPr lang="zh-CN" altLang="zh-CN" dirty="0" smtClean="0"/>
              <a:t>改写叙</a:t>
            </a:r>
            <a:r>
              <a:rPr lang="zh-CN" altLang="en-US" dirty="0" smtClean="0"/>
              <a:t>事</a:t>
            </a:r>
            <a:r>
              <a:rPr lang="zh-CN" altLang="zh-CN" dirty="0" smtClean="0"/>
              <a:t>诗。</a:t>
            </a:r>
            <a:endParaRPr lang="en-US" altLang="zh-CN" dirty="0" smtClean="0"/>
          </a:p>
          <a:p>
            <a:pPr latinLnBrk="1"/>
            <a:r>
              <a:rPr lang="en-US" altLang="zh-CN" dirty="0" smtClean="0"/>
              <a:t>…… …… </a:t>
            </a:r>
            <a:endParaRPr lang="zh-CN" altLang="zh-CN" dirty="0"/>
          </a:p>
          <a:p>
            <a:pPr latinLnBrk="1"/>
            <a:endParaRPr lang="en-US" altLang="zh-CN" dirty="0" smtClean="0"/>
          </a:p>
          <a:p>
            <a:pPr latinLnBrk="1"/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27517483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zh-CN" altLang="zh-CN" b="1" dirty="0" smtClean="0">
                <a:solidFill>
                  <a:srgbClr val="C00000"/>
                </a:solidFill>
              </a:rPr>
              <a:t>精彩</a:t>
            </a:r>
            <a:r>
              <a:rPr lang="zh-CN" altLang="en-US" b="1" dirty="0" smtClean="0">
                <a:solidFill>
                  <a:srgbClr val="C00000"/>
                </a:solidFill>
              </a:rPr>
              <a:t>“豆腐干”</a:t>
            </a:r>
            <a:r>
              <a:rPr lang="zh-CN" altLang="zh-CN" b="1" dirty="0" smtClean="0">
                <a:solidFill>
                  <a:srgbClr val="C00000"/>
                </a:solidFill>
              </a:rPr>
              <a:t>片断赏析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3617913"/>
          </a:xfrm>
          <a:noFill/>
        </p:spPr>
        <p:txBody>
          <a:bodyPr/>
          <a:lstStyle/>
          <a:p>
            <a:pPr marL="0" indent="0">
              <a:buNone/>
            </a:pPr>
            <a:r>
              <a:rPr lang="en-US" altLang="zh-CN" dirty="0" smtClean="0"/>
              <a:t>         </a:t>
            </a:r>
            <a:r>
              <a:rPr lang="zh-CN" altLang="zh-CN" dirty="0" smtClean="0"/>
              <a:t>五七</a:t>
            </a:r>
            <a:r>
              <a:rPr lang="zh-CN" altLang="zh-CN" dirty="0"/>
              <a:t>不敢更不愿相信自己的耳朵，他低头快步走向家，却亲眼见到了残酷的事实：家中已经变成了狗窝，猖狂的灰野兔进进出出，丝毫不怕有人来抓它；家中那一根老旧又破烂不堪的房梁，被几只不知来自何处的小野鸡占据着，从不畏惧有人会用弹弓打它。推开那一道许久不用、因生锈而吱嘎作响的木栅栏，五七拄着拐杖，一小步一小步蹒跚到里屋中堂：发现陈旧的家俱残缺不全，中间只剩下一些荒地，上面长满了野生的杂谷。五七小心翼翼来到井边，却看见井旁杂草丛生，井上铺满了灰尘和蜘蛛丝，倒下的木桶旁还长着许多野生杂葵菜，这个家早已荒废。</a:t>
            </a:r>
          </a:p>
          <a:p>
            <a:pPr marL="0" indent="0">
              <a:buNone/>
            </a:pPr>
            <a:endParaRPr lang="zh-CN" altLang="en-US" dirty="0"/>
          </a:p>
        </p:txBody>
      </p:sp>
      <p:sp>
        <p:nvSpPr>
          <p:cNvPr id="4" name="文本框 3"/>
          <p:cNvSpPr txBox="1"/>
          <p:nvPr/>
        </p:nvSpPr>
        <p:spPr>
          <a:xfrm>
            <a:off x="1014412" y="5578475"/>
            <a:ext cx="10787063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rgbClr val="025E1E"/>
                </a:solidFill>
              </a:rPr>
              <a:t>1</a:t>
            </a:r>
            <a:r>
              <a:rPr lang="zh-CN" altLang="en-US" sz="3200" b="1" dirty="0" smtClean="0">
                <a:solidFill>
                  <a:srgbClr val="025E1E"/>
                </a:solidFill>
              </a:rPr>
              <a:t>、</a:t>
            </a:r>
            <a:r>
              <a:rPr lang="zh-CN" altLang="zh-CN" sz="3200" b="1" dirty="0" smtClean="0">
                <a:solidFill>
                  <a:srgbClr val="025E1E"/>
                </a:solidFill>
              </a:rPr>
              <a:t>自己</a:t>
            </a:r>
            <a:r>
              <a:rPr lang="zh-CN" altLang="zh-CN" sz="3200" b="1" dirty="0">
                <a:solidFill>
                  <a:srgbClr val="025E1E"/>
                </a:solidFill>
              </a:rPr>
              <a:t>的话表现诗词名句的意境用出来</a:t>
            </a:r>
            <a:r>
              <a:rPr lang="zh-CN" altLang="zh-CN" sz="3200" b="1" dirty="0" smtClean="0">
                <a:solidFill>
                  <a:srgbClr val="025E1E"/>
                </a:solidFill>
              </a:rPr>
              <a:t>。</a:t>
            </a:r>
            <a:endParaRPr lang="en-US" altLang="zh-CN" sz="3200" b="1" dirty="0" smtClean="0">
              <a:solidFill>
                <a:srgbClr val="025E1E"/>
              </a:solidFill>
            </a:endParaRPr>
          </a:p>
          <a:p>
            <a:r>
              <a:rPr lang="zh-CN" altLang="zh-CN" sz="3200" b="1" dirty="0" smtClean="0">
                <a:solidFill>
                  <a:srgbClr val="FF0000"/>
                </a:solidFill>
              </a:rPr>
              <a:t>“兔</a:t>
            </a:r>
            <a:r>
              <a:rPr lang="zh-CN" altLang="zh-CN" sz="3200" b="1" dirty="0">
                <a:solidFill>
                  <a:srgbClr val="FF0000"/>
                </a:solidFill>
              </a:rPr>
              <a:t>从狗窦入，雉从梁上飞，</a:t>
            </a:r>
            <a:r>
              <a:rPr lang="en-US" altLang="zh-CN" sz="3200" b="1" dirty="0">
                <a:solidFill>
                  <a:srgbClr val="FF0000"/>
                </a:solidFill>
              </a:rPr>
              <a:t> </a:t>
            </a:r>
            <a:r>
              <a:rPr lang="zh-CN" altLang="zh-CN" sz="3200" b="1" dirty="0">
                <a:solidFill>
                  <a:srgbClr val="FF0000"/>
                </a:solidFill>
              </a:rPr>
              <a:t>中庭生旅谷，井上生旅葵。”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7120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noFill/>
        </p:spPr>
        <p:txBody>
          <a:bodyPr/>
          <a:lstStyle/>
          <a:p>
            <a:r>
              <a:rPr lang="zh-CN" altLang="zh-CN" b="1" dirty="0" smtClean="0">
                <a:solidFill>
                  <a:srgbClr val="C00000"/>
                </a:solidFill>
              </a:rPr>
              <a:t>精彩</a:t>
            </a:r>
            <a:r>
              <a:rPr lang="zh-CN" altLang="en-US" b="1" dirty="0" smtClean="0">
                <a:solidFill>
                  <a:srgbClr val="C00000"/>
                </a:solidFill>
              </a:rPr>
              <a:t>“豆腐干”</a:t>
            </a:r>
            <a:r>
              <a:rPr lang="zh-CN" altLang="zh-CN" b="1" dirty="0" smtClean="0">
                <a:solidFill>
                  <a:srgbClr val="C00000"/>
                </a:solidFill>
              </a:rPr>
              <a:t>片断赏析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b="1" dirty="0"/>
              <a:t>2</a:t>
            </a:r>
            <a:r>
              <a:rPr lang="zh-CN" altLang="zh-CN" b="1" dirty="0"/>
              <a:t>、行车惊险集锦一则</a:t>
            </a:r>
            <a:endParaRPr lang="zh-CN" altLang="zh-CN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301787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41</TotalTime>
  <Words>930</Words>
  <Application>Microsoft Office PowerPoint</Application>
  <PresentationFormat>自定义</PresentationFormat>
  <Paragraphs>53</Paragraphs>
  <Slides>13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4" baseType="lpstr">
      <vt:lpstr>Office 主题</vt:lpstr>
      <vt:lpstr>畅谈感受</vt:lpstr>
      <vt:lpstr>小结导入</vt:lpstr>
      <vt:lpstr> 作文训练：《写“豆腐干”文章》 </vt:lpstr>
      <vt:lpstr>学习目标</vt:lpstr>
      <vt:lpstr>知识积累：阅读《标准教辅》P97。</vt:lpstr>
      <vt:lpstr>2、怎样写“豆腐干”文章？</vt:lpstr>
      <vt:lpstr>2、怎样写“豆腐干”文章？</vt:lpstr>
      <vt:lpstr>精彩“豆腐干”片断赏析</vt:lpstr>
      <vt:lpstr>精彩“豆腐干”片断赏析</vt:lpstr>
      <vt:lpstr>精彩“豆腐干”片断赏析</vt:lpstr>
      <vt:lpstr>归纳总结：</vt:lpstr>
      <vt:lpstr>学生动手写作，展示自己文采。</vt:lpstr>
      <vt:lpstr>老师寄语：</vt:lpstr>
    </vt:vector>
  </TitlesOfParts>
  <Company>china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畅谈感受</dc:title>
  <dc:creator>AutoBVT</dc:creator>
  <cp:lastModifiedBy>admin</cp:lastModifiedBy>
  <cp:revision>8</cp:revision>
  <dcterms:created xsi:type="dcterms:W3CDTF">2016-12-19T23:48:44Z</dcterms:created>
  <dcterms:modified xsi:type="dcterms:W3CDTF">2017-03-03T01:36:46Z</dcterms:modified>
</cp:coreProperties>
</file>