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259" r:id="rId4"/>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6.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77616" y="3290127"/>
            <a:ext cx="4048323" cy="917059"/>
            <a:chOff x="12815919" y="5875332"/>
            <a:chExt cx="10520578" cy="2383206"/>
          </a:xfrm>
        </p:grpSpPr>
        <p:sp>
          <p:nvSpPr>
            <p:cNvPr id="16" name="TextBox 15"/>
            <p:cNvSpPr txBox="1"/>
            <p:nvPr/>
          </p:nvSpPr>
          <p:spPr>
            <a:xfrm>
              <a:off x="12881776" y="5875332"/>
              <a:ext cx="9513036" cy="1929091"/>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专题十七    </a:t>
              </a:r>
              <a:r>
                <a:rPr lang="en-US" altLang="zh-CN" sz="2115" b="1" dirty="0">
                  <a:solidFill>
                    <a:srgbClr val="EF8340"/>
                  </a:solidFill>
                  <a:latin typeface="微软雅黑" panose="020B0503020204020204" charset="-122"/>
                  <a:ea typeface="微软雅黑" panose="020B0503020204020204" charset="-122"/>
                </a:rPr>
                <a:t>PART 17</a:t>
              </a:r>
              <a:endParaRPr lang="en-US" altLang="zh-CN" sz="2115" b="1" dirty="0">
                <a:solidFill>
                  <a:srgbClr val="EF8340"/>
                </a:solidFill>
                <a:latin typeface="微软雅黑" panose="020B0503020204020204" charset="-122"/>
                <a:ea typeface="微软雅黑" panose="020B0503020204020204" charset="-122"/>
              </a:endParaRPr>
            </a:p>
            <a:p>
              <a:r>
                <a:rPr lang="en-US" altLang="zh-CN" sz="2115" b="1" dirty="0">
                  <a:solidFill>
                    <a:srgbClr val="EF8340"/>
                  </a:solidFill>
                  <a:latin typeface="微软雅黑" panose="020B0503020204020204" charset="-122"/>
                  <a:ea typeface="微软雅黑" panose="020B0503020204020204" charset="-122"/>
                </a:rPr>
                <a:t> </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1468684"/>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任务驱动点点通</a:t>
              </a:r>
              <a:endParaRPr lang="zh-CN" altLang="en-US" sz="3080"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4977616" y="4229999"/>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考场病文升格</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技法训练巩固</a:t>
            </a:r>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702050"/>
        </p:xfrm>
        <a:graphic>
          <a:graphicData uri="http://schemas.openxmlformats.org/drawingml/2006/table">
            <a:tbl>
              <a:tblPr>
                <a:tableStyleId>{5940675A-B579-460E-94D1-54222C63F5DA}</a:tableStyleId>
              </a:tblPr>
              <a:tblGrid>
                <a:gridCol w="3986530"/>
                <a:gridCol w="396557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“无读”不会成为“丈夫”</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量小”也绝不能成为“君子”。宋代著名诗人尤袤说得好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饥读之以当肉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寒读之以当裘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孤寂而读之以当友朋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幽忧而读之以当金石琴瑟也。”明代大学士宋濂则更有灼见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吾身有至宝焉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其值不特数十万而已。水不能濡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火不能 </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风日不能飘炙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用之则天下宁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不用则身独安。”近代大学者王国维更明确地把读书划分为三个阶段</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指出其不</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“胸藏文墨虚若谷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腹有诗书气自华。”我非常欣赏这两句诗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一个人书读得多了</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言谈举止间就会自然地流露出读书人特有的气质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或儒雅脱俗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或不卑不亢。阅读是种享受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用心去体验、品味</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我们就能体验出精彩的人生</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品味出绚丽的生活。许多饱学之士、英雄豪杰都是受书的影响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才取得辉煌业绩</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才变得德高望重。国学大师季羡林饱读诗书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用心体验世界</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用心品味古今</a:t>
                      </a:r>
                      <a:r>
                        <a:rPr lang="en-US" altLang="zh-CN" sz="1695" kern="1200" dirty="0">
                          <a:solidFill>
                            <a:schemeClr val="tx1"/>
                          </a:solidFill>
                          <a:latin typeface="微软雅黑" panose="020B0503020204020204" charset="-122"/>
                          <a:ea typeface="微软雅黑" panose="020B0503020204020204" charset="-122"/>
                        </a:rPr>
                        <a:t>,</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043555"/>
        </p:xfrm>
        <a:graphic>
          <a:graphicData uri="http://schemas.openxmlformats.org/drawingml/2006/table">
            <a:tbl>
              <a:tblPr>
                <a:tableStyleId>{5940675A-B579-460E-94D1-54222C63F5DA}</a:tableStyleId>
              </a:tblPr>
              <a:tblGrid>
                <a:gridCol w="3986530"/>
                <a:gridCol w="396557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70700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同的境界</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昨夜西风凋碧树。独上高楼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望尽天涯路。’此第一境也。‘衣带渐宽终不悔</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为伊消得人憔悴。’此第二境也。‘众里寻他千百度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蓦然回首</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那人却在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灯火阑珊处。’此第三境也。”上面提到的都是出自大师之手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他们的人生心得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都是经验之谈</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对我们的课外阅读有着积极的现实意义。</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成为享誉中外、兼容百家的学术界泰斗。毛主席说过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饭可以一日不吃</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觉可以一日不睡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书不可一日不读。”知识不一定能改变一个人的命运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但读书的确可以改变一个人。一个人的能力和素质在很大程度上取决于这个人的文化品位。而读书恰好可以陶冶性情</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提升一个人的气质。</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803677" y="1988148"/>
          <a:ext cx="7592060" cy="2825115"/>
        </p:xfrm>
        <a:graphic>
          <a:graphicData uri="http://schemas.openxmlformats.org/drawingml/2006/table">
            <a:tbl>
              <a:tblPr>
                <a:tableStyleId>{5940675A-B579-460E-94D1-54222C63F5DA}</a:tableStyleId>
              </a:tblPr>
              <a:tblGrid>
                <a:gridCol w="3296920"/>
                <a:gridCol w="429514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48856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总之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读书的意义重大。“书中自有千钟粟</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书中自有黄金屋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书中自有颜如玉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书中车马多如簇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一言以蔽之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阅读有着无与伦比的好处。那么让我们都来读吧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量小”非君子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无读”不丈夫</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总之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书籍浓缩了时空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演绎着盛衰</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书籍鞭笞着愚昧丑陋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传递着智慧美好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书籍帮助我们这区区五尺之躯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在短短几十年里驰骋天地、纵横古今、笑看枯荣</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让我们都热爱阅读吧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因为“量小”非君子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无读”不丈夫。</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177665"/>
          <a:ext cx="7759700" cy="3383915"/>
        </p:xfrm>
        <a:graphic>
          <a:graphicData uri="http://schemas.openxmlformats.org/drawingml/2006/table">
            <a:tbl>
              <a:tblPr>
                <a:tableStyleId>{5940675A-B579-460E-94D1-54222C63F5DA}</a:tableStyleId>
              </a:tblPr>
              <a:tblGrid>
                <a:gridCol w="3893820"/>
                <a:gridCol w="386588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047365">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【病因分析】</a:t>
                      </a:r>
                      <a:endParaRPr 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　细读全文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则不难发现问题</a:t>
                      </a:r>
                      <a:r>
                        <a:rPr lang="en-US" altLang="zh-CN" sz="1695" kern="1200" dirty="0">
                          <a:solidFill>
                            <a:schemeClr val="tx1"/>
                          </a:solidFill>
                          <a:latin typeface="微软雅黑" panose="020B0503020204020204" charset="-122"/>
                          <a:ea typeface="微软雅黑" panose="020B0503020204020204" charset="-122"/>
                        </a:rPr>
                        <a:t>:①</a:t>
                      </a:r>
                      <a:r>
                        <a:rPr lang="zh-CN" altLang="en-US" sz="1695" kern="1200" dirty="0">
                          <a:solidFill>
                            <a:schemeClr val="tx1"/>
                          </a:solidFill>
                          <a:latin typeface="微软雅黑" panose="020B0503020204020204" charset="-122"/>
                          <a:ea typeface="微软雅黑" panose="020B0503020204020204" charset="-122"/>
                        </a:rPr>
                        <a:t>开头照搬材料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论点提出得突兀</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不自然。②第二段思维有些混乱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议论内容、顺序需要调整。③在材料选取上仅有理论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缺少事例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太单一</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甚至有的材料选取不当</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如王国维治学三境界言论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并不适用于本文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需要替换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还有堆砌材料的情况</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如第三段</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只是将尤袤、宋濂、王国维的言论一并摆放在那</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【升格感悟】</a:t>
                      </a:r>
                      <a:endParaRPr 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升格后的文章按照任务驱动型材料作文的写法</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开篇直击“语文素养形成和提升”的途径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通过比较三者间的优劣提出观点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非常自然。对第二段的内容和议论顺序进行了调整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先简释“‘量小’非君子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无读’不丈夫”的意思</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然后指出阅读在当代社会的必要性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最后阐述阅读的作用和意义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思路更为通畅合理。第三段</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177665"/>
          <a:ext cx="7759700" cy="3258185"/>
        </p:xfrm>
        <a:graphic>
          <a:graphicData uri="http://schemas.openxmlformats.org/drawingml/2006/table">
            <a:tbl>
              <a:tblPr>
                <a:tableStyleId>{5940675A-B579-460E-94D1-54222C63F5DA}</a:tableStyleId>
              </a:tblPr>
              <a:tblGrid>
                <a:gridCol w="3893820"/>
                <a:gridCol w="386588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92163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那里</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而不结合具体事例来论证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。④结尾也显得过于简单、匆忙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而且把读书的意义视为拥有“千钟粟”“黄金屋”“颜如玉”“车马多如簇”等也不妥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缺乏时代气息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颇有陈词滥调之嫌。</a:t>
                      </a:r>
                      <a:endParaRPr lang="zh-CN" altLang="en-US"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考场得分</a:t>
                      </a:r>
                      <a:r>
                        <a:rPr lang="en-US" altLang="zh-CN" sz="1695" kern="1200" dirty="0">
                          <a:solidFill>
                            <a:schemeClr val="tx1"/>
                          </a:solidFill>
                          <a:latin typeface="微软雅黑" panose="020B0503020204020204" charset="-122"/>
                          <a:ea typeface="微软雅黑" panose="020B0503020204020204" charset="-122"/>
                        </a:rPr>
                        <a:t>:38</a:t>
                      </a:r>
                      <a:r>
                        <a:rPr lang="zh-CN" altLang="en-US" sz="1695" kern="1200" dirty="0">
                          <a:solidFill>
                            <a:schemeClr val="tx1"/>
                          </a:solidFill>
                          <a:latin typeface="微软雅黑" panose="020B0503020204020204" charset="-122"/>
                          <a:ea typeface="微软雅黑" panose="020B0503020204020204" charset="-122"/>
                        </a:rPr>
                        <a:t>分</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先引用“胸藏文墨虚若谷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腹有诗书气自华”两句诗做总起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然后再顺势做关于“阅读的巨大作用”的引申议论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删除堆砌的理论材料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补充了典型事例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使论述令人信服。文章结尾直接以“‘量小’非君子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无读’不丈夫”收尾</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卒章显志。</a:t>
                      </a:r>
                      <a:endParaRPr lang="zh-CN" altLang="en-US" sz="1695" kern="1200" dirty="0">
                        <a:solidFill>
                          <a:schemeClr val="tx1"/>
                        </a:solidFill>
                        <a:latin typeface="微软雅黑" panose="020B0503020204020204" charset="-122"/>
                        <a:ea typeface="微软雅黑" panose="020B0503020204020204" charset="-122"/>
                      </a:endParaRPr>
                    </a:p>
                    <a:p>
                      <a:pPr marL="0" marR="0" lvl="0" indent="0" algn="r"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我来赋分</a:t>
                      </a:r>
                      <a:r>
                        <a:rPr lang="en-US" altLang="zh-CN" sz="1695" kern="1200" dirty="0">
                          <a:solidFill>
                            <a:schemeClr val="tx1"/>
                          </a:solidFill>
                          <a:latin typeface="微软雅黑" panose="020B0503020204020204" charset="-122"/>
                          <a:ea typeface="微软雅黑" panose="020B0503020204020204" charset="-122"/>
                        </a:rPr>
                        <a:t>:</a:t>
                      </a:r>
                      <a:r>
                        <a:rPr lang="zh-CN" altLang="en-US" sz="1695" u="sng"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分</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31216" y="2030929"/>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25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我来升格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一个人语文素养的形成和提升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仅凭语文课堂上的接受、社会实践中的习得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是远远不够的。这两种途径固然有助于语文素养的形成和提升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但比起课外阅读的作用还是星光较之月辉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不能相提并论。课堂学习重在知识积累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生活实践重在语言交际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只有课外阅读才更能提升语文素养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而且是“量小”非君子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无读”不丈夫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我来赋分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8"/>
          <p:cNvGrpSpPr/>
          <p:nvPr/>
        </p:nvGrpSpPr>
        <p:grpSpPr>
          <a:xfrm>
            <a:off x="613592" y="1517099"/>
            <a:ext cx="7783984" cy="398780"/>
            <a:chOff x="1594572" y="1803366"/>
            <a:chExt cx="20228628" cy="1036330"/>
          </a:xfrm>
        </p:grpSpPr>
        <p:grpSp>
          <p:nvGrpSpPr>
            <p:cNvPr id="10" name="组合 9"/>
            <p:cNvGrpSpPr/>
            <p:nvPr/>
          </p:nvGrpSpPr>
          <p:grpSpPr>
            <a:xfrm>
              <a:off x="1594572" y="1803366"/>
              <a:ext cx="5500726" cy="1036330"/>
              <a:chOff x="7309612" y="2089118"/>
              <a:chExt cx="5500726" cy="1036330"/>
            </a:xfrm>
          </p:grpSpPr>
          <p:sp>
            <p:nvSpPr>
              <p:cNvPr id="12"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6731" y="1960439"/>
            <a:ext cx="7838785" cy="382968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一、初识“任务驱动型作文”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“任务驱动型作文”就是下达一个指令性任务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让考生更好地围绕材料的内容及含意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选择恰当的角度来作文。具体有以下几个方面的要求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体式驱动。指对文体、格式的规定。如</a:t>
            </a:r>
            <a:r>
              <a:rPr lang="en-US" altLang="zh-CN" sz="1695" kern="100" dirty="0">
                <a:latin typeface="微软雅黑" panose="020B0503020204020204" charset="-122"/>
                <a:ea typeface="微软雅黑" panose="020B0503020204020204" charset="-122"/>
                <a:cs typeface="Courier New" panose="02070309020205020404" pitchFamily="49" charset="0"/>
              </a:rPr>
              <a:t>2015</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要求写成书信体的任务指令</a:t>
            </a:r>
            <a:r>
              <a:rPr lang="en-US" altLang="zh-CN" sz="1695" kern="100" dirty="0">
                <a:latin typeface="微软雅黑" panose="020B0503020204020204" charset="-122"/>
                <a:ea typeface="微软雅黑" panose="020B0503020204020204" charset="-122"/>
                <a:cs typeface="Courier New" panose="02070309020205020404" pitchFamily="49" charset="0"/>
              </a:rPr>
              <a:t>;2016</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虽未明确指令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但明显暗示应写成说理性文章</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也有明确的任务指令。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 </a:t>
            </a:r>
            <a:r>
              <a:rPr lang="zh-CN" altLang="en-US" sz="1695" kern="100" dirty="0">
                <a:latin typeface="微软雅黑" panose="020B0503020204020204" charset="-122"/>
                <a:ea typeface="微软雅黑" panose="020B0503020204020204" charset="-122"/>
                <a:cs typeface="Courier New" panose="02070309020205020404" pitchFamily="49" charset="0"/>
              </a:rPr>
              <a:t>对象驱动。任务驱动型作文命题要求有像“对于以上事情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你怎么看”“请从中选择两三个关键词来呈现你所认识的中国”等明确的对象指令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一般事件分析采用具体情况具体分析的个案分析法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这就要求写作时必须针对事件中的具体人物或事物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要有对象意识和读者意识。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382968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 </a:t>
            </a:r>
            <a:r>
              <a:rPr lang="zh-CN" altLang="en-US" sz="1695" kern="100" dirty="0">
                <a:latin typeface="微软雅黑" panose="020B0503020204020204" charset="-122"/>
                <a:ea typeface="微软雅黑" panose="020B0503020204020204" charset="-122"/>
                <a:cs typeface="Courier New" panose="02070309020205020404" pitchFamily="49" charset="0"/>
              </a:rPr>
              <a:t>内容驱动。内容驱动具体表现在五个方面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一是问题的对立性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即材料具有对立的性质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二是内容的指向性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即只能针对、评析所给事件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作文命题上往往给出像“对于以上事情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你怎么看”等明确的任务指令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当然可能还有更具体的内容指向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三是情感的导向性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即要求考生有积极健康的心态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体现正能量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四是论说的思辨性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即要求考生具有分析事件的思辨能力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如“体现你的思考、权衡与选择”就是一个任务指令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考生必须通过自己的“思考”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然后“权衡”并做出“选择”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五是策略的操作性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即议论文对考生为解决现实问题所提出的想法或方案的考查注重可操作性。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4. </a:t>
            </a:r>
            <a:r>
              <a:rPr lang="zh-CN" altLang="en-US" sz="1695" kern="100" dirty="0">
                <a:latin typeface="微软雅黑" panose="020B0503020204020204" charset="-122"/>
                <a:ea typeface="微软雅黑" panose="020B0503020204020204" charset="-122"/>
                <a:cs typeface="Courier New" panose="02070309020205020404" pitchFamily="49" charset="0"/>
              </a:rPr>
              <a:t>思维驱动。任务驱动型作文材料本身具有思辨性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需要考生对材料进行探究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材料亦因此具有了探究性。考生需从普通的事情中深挖社会问题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由认知简单粗糙到认知深化与细化。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例文借鉴</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华枝春满</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天心月圆</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致</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年的新一代们的信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亲爱的</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年的新一代</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你们好</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你们是新一代的追梦者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循着未来的光不停地向前奔跑。我们是</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年的圆梦者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在这里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我想讲一讲那些年我们“浪遏飞舟”的故事。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2809875"/>
          </a:xfrm>
          <a:prstGeom prst="rect">
            <a:avLst/>
          </a:prstGeom>
          <a:noFill/>
        </p:spPr>
        <p:txBody>
          <a:bodyPr wrap="square" rtlCol="0">
            <a:spAutoFit/>
          </a:bodyPr>
          <a:lstStyle/>
          <a:p>
            <a:pPr algn="ct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宋体" panose="02010600030101010101" pitchFamily="2" charset="-122"/>
                <a:cs typeface="Courier New" panose="02070309020205020404" pitchFamily="49" charset="0"/>
              </a:rPr>
              <a:t> 万山磅礴</a:t>
            </a:r>
            <a:r>
              <a:rPr lang="en-US" altLang="zh-CN" sz="1695" kern="100" dirty="0">
                <a:latin typeface="宋体" panose="02010600030101010101" pitchFamily="2" charset="-122"/>
                <a:cs typeface="Courier New" panose="02070309020205020404" pitchFamily="49" charset="0"/>
              </a:rPr>
              <a:t>,</a:t>
            </a:r>
            <a:r>
              <a:rPr lang="zh-CN" altLang="en-US" sz="1695" kern="100" dirty="0">
                <a:latin typeface="宋体" panose="02010600030101010101" pitchFamily="2" charset="-122"/>
                <a:cs typeface="Courier New" panose="02070309020205020404" pitchFamily="49" charset="0"/>
              </a:rPr>
              <a:t>必有主峰</a:t>
            </a:r>
            <a:endParaRPr lang="zh-CN" altLang="en-US" sz="1695" kern="100" dirty="0">
              <a:latin typeface="宋体" panose="02010600030101010101" pitchFamily="2"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2013</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精准扶贫开始推动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这是我们在追梦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我们坚定地走在追逐梦想的道路上。</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2020</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全面建成小康社会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这是我们的梦想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如今我们离梦想越来越近。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基本实现社会主义现代化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这是我们的梦想也是你们的现实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我们一起在国家发展的道路上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奋力前行。</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我们一步一步离梦想越来越近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我们怀揣着对未来的美好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蓦然回首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灯火未阑珊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我们和党形影不离。跟随党的脚步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我们昂首阔步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跟随党的脚步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我们斗志昂扬。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7144" y="2597739"/>
            <a:ext cx="7587066"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根据要求写一篇不少于</a:t>
            </a:r>
            <a:r>
              <a:rPr lang="en-US" altLang="zh-CN" sz="1695" dirty="0">
                <a:latin typeface="微软雅黑" panose="020B0503020204020204" charset="-122"/>
                <a:ea typeface="微软雅黑" panose="020B0503020204020204" charset="-122"/>
              </a:rPr>
              <a:t>800</a:t>
            </a:r>
            <a:r>
              <a:rPr lang="zh-CN" altLang="en-US" sz="1695" dirty="0">
                <a:latin typeface="微软雅黑" panose="020B0503020204020204" charset="-122"/>
                <a:ea typeface="微软雅黑" panose="020B0503020204020204" charset="-122"/>
              </a:rPr>
              <a:t>字的文章。</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语文学习关系到一个人的终身发展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社会整体的语文素养关系到国家的软实力和文化自信。对于我们中学生来说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语文素养的提升主要有三条途径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课堂有效教学、课外大量阅读、社会生活实践。</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请根据材料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从自己语文学习的体会出发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比较上述三条途径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阐述你的看法和理由。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要求选好角度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明确文体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自拟标题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不要套作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不得抄袭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不得泄露个人信息。</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11" name="组合 38"/>
          <p:cNvGrpSpPr/>
          <p:nvPr/>
        </p:nvGrpSpPr>
        <p:grpSpPr>
          <a:xfrm>
            <a:off x="777144" y="2019890"/>
            <a:ext cx="1311470" cy="417288"/>
            <a:chOff x="2074961" y="4329310"/>
            <a:chExt cx="2953317" cy="597458"/>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考题回放</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149600"/>
          </a:xfrm>
          <a:prstGeom prst="rect">
            <a:avLst/>
          </a:prstGeom>
          <a:noFill/>
        </p:spPr>
        <p:txBody>
          <a:bodyPr wrap="square" rtlCol="0">
            <a:spAutoFit/>
          </a:bodyPr>
          <a:lstStyle/>
          <a:p>
            <a:pPr algn="ctr">
              <a:lnSpc>
                <a:spcPct val="130000"/>
              </a:lnSpc>
              <a:spcAft>
                <a:spcPts val="0"/>
              </a:spcAft>
            </a:pPr>
            <a:r>
              <a:rPr lang="zh-CN" altLang="en-US" sz="1695" kern="100" dirty="0">
                <a:latin typeface="+mn-ea"/>
                <a:ea typeface="+mn-ea"/>
                <a:cs typeface="Courier New" panose="02070309020205020404" pitchFamily="49" charset="0"/>
              </a:rPr>
              <a:t>那年花开</a:t>
            </a:r>
            <a:r>
              <a:rPr lang="en-US" altLang="zh-CN" sz="1695" kern="100" dirty="0">
                <a:latin typeface="+mn-ea"/>
                <a:ea typeface="+mn-ea"/>
                <a:cs typeface="Courier New" panose="02070309020205020404" pitchFamily="49" charset="0"/>
              </a:rPr>
              <a:t>,</a:t>
            </a:r>
            <a:r>
              <a:rPr lang="zh-CN" altLang="en-US" sz="1695" kern="100" dirty="0">
                <a:latin typeface="+mn-ea"/>
                <a:ea typeface="+mn-ea"/>
                <a:cs typeface="Courier New" panose="02070309020205020404" pitchFamily="49" charset="0"/>
              </a:rPr>
              <a:t>月正圆</a:t>
            </a:r>
            <a:endParaRPr lang="zh-CN" altLang="en-US" sz="1695" kern="100" dirty="0">
              <a:latin typeface="+mn-ea"/>
              <a:ea typeface="+mn-ea"/>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教育工作更进一步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每一个孩子都能享受到教育。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当高速列车成为中国的名片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当“中国天眼”看见了外太空的秘密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我们是幸福的。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乡村教师、医生们不用担心风霜雨雪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在睡梦之中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他们不会因为生计而愁眉不展。他们享受了应有的待遇。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我们正处在风华正茂的年纪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领略着祖国大好河山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我们怀揣着未来的梦想。你瞧啊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那年花开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月正圆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这是我们看见的月亮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希望</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年的你们也有清泉石上流的恬静。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829685"/>
          </a:xfrm>
          <a:prstGeom prst="rect">
            <a:avLst/>
          </a:prstGeom>
          <a:noFill/>
        </p:spPr>
        <p:txBody>
          <a:bodyPr wrap="square" rtlCol="0">
            <a:spAutoFit/>
          </a:bodyPr>
          <a:lstStyle/>
          <a:p>
            <a:pPr algn="ctr">
              <a:lnSpc>
                <a:spcPct val="130000"/>
              </a:lnSpc>
              <a:spcAft>
                <a:spcPts val="0"/>
              </a:spcAft>
            </a:pPr>
            <a:r>
              <a:rPr lang="zh-CN" altLang="en-US" sz="1695" kern="100" dirty="0">
                <a:latin typeface="+mn-ea"/>
                <a:ea typeface="+mn-ea"/>
                <a:cs typeface="Courier New" panose="02070309020205020404" pitchFamily="49" charset="0"/>
              </a:rPr>
              <a:t>不忘初心</a:t>
            </a:r>
            <a:r>
              <a:rPr lang="en-US" altLang="zh-CN" sz="1695" kern="100" dirty="0">
                <a:latin typeface="+mn-ea"/>
                <a:ea typeface="+mn-ea"/>
                <a:cs typeface="Courier New" panose="02070309020205020404" pitchFamily="49" charset="0"/>
              </a:rPr>
              <a:t>,</a:t>
            </a:r>
            <a:r>
              <a:rPr lang="zh-CN" altLang="en-US" sz="1695" kern="100" dirty="0">
                <a:latin typeface="+mn-ea"/>
                <a:ea typeface="+mn-ea"/>
                <a:cs typeface="Courier New" panose="02070309020205020404" pitchFamily="49" charset="0"/>
              </a:rPr>
              <a:t>方得始终 </a:t>
            </a:r>
            <a:endParaRPr lang="zh-CN" altLang="en-US" sz="1695" kern="100" dirty="0">
              <a:latin typeface="+mn-ea"/>
              <a:ea typeface="+mn-ea"/>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我们国家更为富强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我期待着</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年的你们可以领略怎样的辉煌。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我们青年意气风发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我期待着</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年的你们会有怎样的寄予和理想。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我们正当砥砺奋进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我期待着</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年的你们也像我们一样坚定不移地向前走。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两个一百年”奋斗目标已实现一个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正昂首迈向另一个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青年依然要肩负新的社会责任。历史使命是艰巨的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所承担的义务是光荣的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更需要唤醒责任意识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更需激发担当精神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以青春做桨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让梦想为帆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不畏艰难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砥砺前行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为祖国、为人民、为民族而奋斗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谱写无愧于时代、无愧于历史的华彩乐章。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17900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勿忘初心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方得始终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在追梦的道路上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我们和你们一起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勿忘初心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方得始终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在圆梦的时刻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我们和你们共享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勿忘初心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方得始终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这是你们的国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也是我们的家</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遥祝华枝春满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天心月圆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年的追梦人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名师点评</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这篇优秀的任务驱动型作文特点明显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全面准确地执行了写作任务。作者采用书信体例、加副标题的形式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通过写一代人的际遇和机缘等方面来落实写作任务。对象驱动突出。作者既在文中用“怀揣”“领略”表达出“我们”的行为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也描绘出清幽的意境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希望是</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年“你们”的所感。写作对象与写作目的明确。作者始终以“你们”为表达对象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岁的“你们”受到感染。思维驱动明显。主体事件分为三个层级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首先围绕作文材料来思考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要心向祖国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紧紧跟随党的脚步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奋力前行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然后回望思考国家的大政方针“精准扶贫”“小康社会”等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最后写时代青年的追求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站在</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年遥望</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年祖国的繁荣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期待着未来的中国更加美好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以“两个一百年”作结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激发集体爱国情怀。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1496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春节期间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几个回到乡村的青年在闲聊。这些话语引人关注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我喜欢上海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它有国际视野和大都市气息。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②老家很漂亮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又有新政策支持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我想回来创业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还能陪伴家人。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③我哥在国外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好几个春节都没有回家了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父母一直念叨。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④大城市压力大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节奏快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我有点跟不上。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⑤我想接爸妈和孩子到城里生活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可爸妈不愿意离开家乡。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1304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身处大发展的新时代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a:t>
            </a:r>
            <a:r>
              <a:rPr lang="en-US" altLang="zh-CN" sz="1695" kern="100" dirty="0">
                <a:latin typeface="微软雅黑" panose="020B0503020204020204" charset="-122"/>
                <a:ea typeface="微软雅黑" panose="020B0503020204020204" charset="-122"/>
                <a:cs typeface="Courier New" panose="02070309020205020404" pitchFamily="49" charset="0"/>
              </a:rPr>
              <a:t>00</a:t>
            </a:r>
            <a:r>
              <a:rPr lang="zh-CN" altLang="en-US" sz="1695" kern="100" dirty="0">
                <a:latin typeface="微软雅黑" panose="020B0503020204020204" charset="-122"/>
                <a:ea typeface="微软雅黑" panose="020B0503020204020204" charset="-122"/>
                <a:cs typeface="Courier New" panose="02070309020205020404" pitchFamily="49" charset="0"/>
              </a:rPr>
              <a:t>后”的你读了上面的材料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有怎样的感触和思考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请以其中两三条话语为基础确定立意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表达你的人生愿景。要求选好角度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这是一则任务驱动型的材料作文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要求从给出的几个句子中选取两三句确定立意行文。首先明确几个句子的内容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第一句肯定都市的生活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第二句体现的是乡土情结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第三句是出国的弊端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第四句是都市的压力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第五句是父母的要求。可以自由组合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如第一句和第四句组合谈论都市的生活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第一句、第二句和第四句组合谈论都市和乡村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第二句和第五句组合谈论乡土情结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第三句和第五句组合谈论工作和亲情等。行文时首先要明确自己的观点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然后结合自己的身份“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00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后”谈自己的感触和思考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注意观点明确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结构清晰。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表情包”是一种通过图片来表示感情的方式。表情包一经诞生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就统治了很多人的社交圈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尤其是年轻人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他们的社交方式是所谓“天可不聊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图不可无”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几乎任何对话都会出现表情包的身影。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一位教授表示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他感觉自己“落伍”了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常常不知道该怎么跟学生在手机上进行交流。最典型的例子是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现在学生都喜欢用表情包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有时他苦口婆心劝告学生几句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学生啥也不说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回一个表情包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表扬或批评学生几句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他们常常也是发来一个表情包。老师说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表情包简直是结束聊天的“利器”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学生发“包”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他都不知道接下来该怎么回应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这不是对话结束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而是沟通中止了。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材料三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美国学者伯德惠斯特尔称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在两个人传播的场合中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a:t>
            </a:r>
            <a:r>
              <a:rPr lang="en-US" altLang="zh-CN" sz="1695" kern="100" dirty="0">
                <a:latin typeface="微软雅黑" panose="020B0503020204020204" charset="-122"/>
                <a:ea typeface="微软雅黑" panose="020B0503020204020204" charset="-122"/>
                <a:cs typeface="Courier New" panose="02070309020205020404" pitchFamily="49" charset="0"/>
              </a:rPr>
              <a:t>65%</a:t>
            </a:r>
            <a:r>
              <a:rPr lang="zh-CN" altLang="en-US" sz="1695" kern="100" dirty="0">
                <a:latin typeface="微软雅黑" panose="020B0503020204020204" charset="-122"/>
                <a:ea typeface="微软雅黑" panose="020B0503020204020204" charset="-122"/>
                <a:cs typeface="Courier New" panose="02070309020205020404" pitchFamily="49" charset="0"/>
              </a:rPr>
              <a:t>的社会含义是通过非语言符号传递的。专门研究非语言符号的艾伯顿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梅热比曾提出公式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沟通双方互相理解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语调、语速</a:t>
            </a:r>
            <a:r>
              <a:rPr lang="en-US" altLang="zh-CN" sz="1695" kern="100" dirty="0">
                <a:latin typeface="微软雅黑" panose="020B0503020204020204" charset="-122"/>
                <a:ea typeface="微软雅黑" panose="020B0503020204020204" charset="-122"/>
                <a:cs typeface="Courier New" panose="02070309020205020404" pitchFamily="49" charset="0"/>
              </a:rPr>
              <a:t>(38%)+</a:t>
            </a:r>
            <a:r>
              <a:rPr lang="zh-CN" altLang="en-US" sz="1695" kern="100" dirty="0">
                <a:latin typeface="微软雅黑" panose="020B0503020204020204" charset="-122"/>
                <a:ea typeface="微软雅黑" panose="020B0503020204020204" charset="-122"/>
                <a:cs typeface="Courier New" panose="02070309020205020404" pitchFamily="49" charset="0"/>
              </a:rPr>
              <a:t>表情、姿态</a:t>
            </a:r>
            <a:r>
              <a:rPr lang="en-US" altLang="zh-CN" sz="1695" kern="100" dirty="0">
                <a:latin typeface="微软雅黑" panose="020B0503020204020204" charset="-122"/>
                <a:ea typeface="微软雅黑" panose="020B0503020204020204" charset="-122"/>
                <a:cs typeface="Courier New" panose="02070309020205020404" pitchFamily="49" charset="0"/>
              </a:rPr>
              <a:t>(55%)+</a:t>
            </a:r>
            <a:r>
              <a:rPr lang="zh-CN" altLang="en-US" sz="1695" kern="100" dirty="0">
                <a:latin typeface="微软雅黑" panose="020B0503020204020204" charset="-122"/>
                <a:ea typeface="微软雅黑" panose="020B0503020204020204" charset="-122"/>
                <a:cs typeface="Courier New" panose="02070309020205020404" pitchFamily="49" charset="0"/>
              </a:rPr>
              <a:t>语言内容</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表情包是丰富了人们的表达能力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还是阻碍了人们的表达能力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你有什么看法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请写一篇文章。要求自选角度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这是一则任务驱动型的材料作文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要求从给出的三则材料中立意行文。一是从丰富了人们的表达能力的角度立意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表情包可涵盖表情、姿态和语言内容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一图抵千言”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更贴近人际沟通的需求。表情包简单易懂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既省时省力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还能缓解聊天中的尴尬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具备幽默功能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能促进人际关系和谐。人们在人前难以彻底传达的喜怒悲欢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在表情包中得到了全面宣泄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现实生活中饱受压抑、煎熬的心灵得到了慰藉与补偿。表情包的创作和开发门槛降低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人人都可以成为表情包的创作者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充分发挥自己的独特个性与创造性。二是从阻碍了人们的表达能力的角度立意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表情包助长了我们表达的惰性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削弱了我们的文字表达能力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久而久之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靠它可以含糊应对的事情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我们就懒得用语言说清楚。相对于语言表达的无穷无尽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38"/>
          <p:cNvGrpSpPr/>
          <p:nvPr/>
        </p:nvGrpSpPr>
        <p:grpSpPr>
          <a:xfrm>
            <a:off x="723549" y="2030381"/>
            <a:ext cx="1311470" cy="417288"/>
            <a:chOff x="2074961" y="4329310"/>
            <a:chExt cx="2953317"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深度解读</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6" name="TextBox 68"/>
          <p:cNvSpPr txBox="1"/>
          <p:nvPr/>
        </p:nvSpPr>
        <p:spPr>
          <a:xfrm>
            <a:off x="654826" y="2618722"/>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我来审题</a:t>
            </a:r>
            <a:r>
              <a:rPr lang="en-US" altLang="zh-CN" sz="1695" dirty="0">
                <a:latin typeface="微软雅黑" panose="020B0503020204020204" charset="-122"/>
                <a:ea typeface="微软雅黑" panose="020B0503020204020204" charset="-122"/>
              </a:rPr>
              <a:t>]___________________________________________________________________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我来拟题</a:t>
            </a:r>
            <a:r>
              <a:rPr lang="en-US" altLang="zh-CN" sz="1695" dirty="0">
                <a:latin typeface="微软雅黑" panose="020B0503020204020204" charset="-122"/>
                <a:ea typeface="微软雅黑" panose="020B0503020204020204" charset="-122"/>
              </a:rPr>
              <a:t>] 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包是有限的制式化的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当我们的表达依赖于千篇一律的表情包时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思维就会出现同质化倾向。很多表情包都带有恶搞属性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配图和文字的强烈反差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具有引人发笑的效果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滥用表情包助长了娱乐恶搞之风。不是所有的悲伤都能用文字诠释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但是一些悲伤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能从文字中得到安慰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这是表情包所不具备的魅力。三是从辩证分析的角度立意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表情包不失为一种新的语言补充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也的确具备一定的叙事功能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但其内核是孤独与思想的贫乏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缺乏精致的美感与对时代的沉思洞见。</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280987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二、写作基本框架</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“任务驱动型作文”的全称是“叙事体新材料任务驱动型作文”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其实质也就是有些地方所说的“时评类”作文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其本质依然是材料作文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只是在材料作文的基础上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增加了明确的指向性任务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意在增强写作的目的性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防止套作。这种作文题重在考查考生对某一事物或社会现象的看法、思维的深度与广度、表达的清晰与晓畅。因此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在写作这类作文时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有些基本的东西是必不可少的。只有具备了其中的基本要素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才能达到要求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只有具备了其中的基本框架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才能在考场作文中立于不败之地。任务驱动型作文的基本框架有如下五部分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一个响亮的标题。在审题的基础上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选择写作的角度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拟定一个标新立异的题目。这个标题应尽量是从材料中抽取而出的“核心立意”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并就此选取材料中关键词句加以组合而成的简洁短语或句子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对约定俗成的词句加以改造更为上策。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a:t>
            </a:r>
            <a:r>
              <a:rPr lang="zh-CN" altLang="en-US" sz="1695" kern="100" dirty="0">
                <a:latin typeface="微软雅黑" panose="020B0503020204020204" charset="-122"/>
                <a:ea typeface="微软雅黑" panose="020B0503020204020204" charset="-122"/>
                <a:cs typeface="Courier New" panose="02070309020205020404" pitchFamily="49" charset="0"/>
              </a:rPr>
              <a:t>引述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观点。正文第一段就用概述材料的形式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以达到“闪亮登场”的效果。引述可以是直接的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也可以是间接的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但必须是有针对性的。表态一定要坚决、果断和明确。观点的呈现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不要拖泥带水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而要开门见山。第二段评析第一段的材料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然后提出自己的观点。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a:t>
            </a:r>
            <a:r>
              <a:rPr lang="zh-CN" altLang="en-US" sz="1695" kern="100" dirty="0">
                <a:latin typeface="微软雅黑" panose="020B0503020204020204" charset="-122"/>
                <a:ea typeface="微软雅黑" panose="020B0503020204020204" charset="-122"/>
                <a:cs typeface="Courier New" panose="02070309020205020404" pitchFamily="49" charset="0"/>
              </a:rPr>
              <a:t>分点分层阐述理由。虽有了态度与观点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但没有理由就站不住脚。因此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作文的第三步必然是阐述理由。阐述一定要有条理性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常用的标志性词语有“首先”“其次”“再次”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还可以按照“是什么” “为什么”“怎么办”的思路构思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还要注意内容的层次性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如由浅入深、由表及里、由具体到抽象等。只有如此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才能展示思维的深度和广度。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4.</a:t>
            </a:r>
            <a:r>
              <a:rPr lang="zh-CN" altLang="en-US" sz="1695" kern="100" dirty="0">
                <a:latin typeface="微软雅黑" panose="020B0503020204020204" charset="-122"/>
                <a:ea typeface="微软雅黑" panose="020B0503020204020204" charset="-122"/>
                <a:cs typeface="Courier New" panose="02070309020205020404" pitchFamily="49" charset="0"/>
              </a:rPr>
              <a:t>进一步深入阐述。可以“横向拓展”“纵向挖掘”和进行简易的批驳。尤其是反驳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可以预设反方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然后进行委婉的劝说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以体现作者思维的周密性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达到任务驱动型作文“文明说理”的要求。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111061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5.</a:t>
            </a:r>
            <a:r>
              <a:rPr lang="zh-CN" altLang="en-US" sz="1695" kern="100" dirty="0">
                <a:latin typeface="微软雅黑" panose="020B0503020204020204" charset="-122"/>
                <a:ea typeface="微软雅黑" panose="020B0503020204020204" charset="-122"/>
                <a:cs typeface="Courier New" panose="02070309020205020404" pitchFamily="49" charset="0"/>
              </a:rPr>
              <a:t>联系实际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快速收尾。任何一篇文章都要考虑其现实意义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如果没有了现实意义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文章就会逊色许多。因此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学生习作也好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考场作文也好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联系实际是必须的。但是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这一环节不能太啰唆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应如演奏一部乐曲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戛然而止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却让人回味无穷。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3149600"/>
          </a:xfrm>
          <a:prstGeom prst="rect">
            <a:avLst/>
          </a:prstGeom>
          <a:noFill/>
        </p:spPr>
        <p:txBody>
          <a:bodyPr wrap="square" rtlCol="0">
            <a:spAutoFit/>
          </a:bodyPr>
          <a:lstStyle/>
          <a:p>
            <a:pPr algn="just">
              <a:lnSpc>
                <a:spcPct val="130000"/>
              </a:lnSpc>
              <a:spcAft>
                <a:spcPts val="0"/>
              </a:spcAft>
            </a:pPr>
            <a:r>
              <a:rPr lang="zh-CN" altLang="en-US" sz="1695" b="1" dirty="0">
                <a:solidFill>
                  <a:srgbClr val="EF8340"/>
                </a:solidFill>
                <a:latin typeface="微软雅黑" panose="020B0503020204020204" charset="-122"/>
                <a:ea typeface="微软雅黑" panose="020B0503020204020204" charset="-122"/>
              </a:rPr>
              <a:t>例</a:t>
            </a:r>
            <a:r>
              <a:rPr lang="zh-CN" altLang="en-US" sz="1695" kern="100" dirty="0">
                <a:latin typeface="微软雅黑" panose="020B0503020204020204" charset="-122"/>
                <a:ea typeface="微软雅黑" panose="020B0503020204020204" charset="-122"/>
                <a:cs typeface="Courier New" panose="02070309020205020404" pitchFamily="49" charset="0"/>
              </a:rPr>
              <a:t> 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根据要求作文。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对于不少年轻人来说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若没有日历的提示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一些传统佳节到底是哪天可能并不清楚。诸如“寒食节”“重阳节”“腊八节”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其起源、内涵、习俗早被淡忘。而感恩节、圣诞节等西方节日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却被不少人热捧。像</a:t>
            </a:r>
            <a:r>
              <a:rPr lang="en-US" altLang="zh-CN" sz="1695" kern="100" dirty="0">
                <a:latin typeface="微软雅黑" panose="020B0503020204020204" charset="-122"/>
                <a:ea typeface="微软雅黑" panose="020B0503020204020204" charset="-122"/>
                <a:cs typeface="Courier New" panose="02070309020205020404" pitchFamily="49" charset="0"/>
              </a:rPr>
              <a:t>11</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11</a:t>
            </a:r>
            <a:r>
              <a:rPr lang="zh-CN" altLang="en-US" sz="1695" kern="100" dirty="0">
                <a:latin typeface="微软雅黑" panose="020B0503020204020204" charset="-122"/>
                <a:ea typeface="微软雅黑" panose="020B0503020204020204" charset="-122"/>
                <a:cs typeface="Courier New" panose="02070309020205020404" pitchFamily="49" charset="0"/>
              </a:rPr>
              <a:t>日“双</a:t>
            </a:r>
            <a:r>
              <a:rPr lang="en-US" altLang="zh-CN" sz="1695" kern="100" dirty="0">
                <a:latin typeface="微软雅黑" panose="020B0503020204020204" charset="-122"/>
                <a:ea typeface="微软雅黑" panose="020B0503020204020204" charset="-122"/>
                <a:cs typeface="Courier New" panose="02070309020205020404" pitchFamily="49" charset="0"/>
              </a:rPr>
              <a:t>11”</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17</a:t>
            </a:r>
            <a:r>
              <a:rPr lang="zh-CN" altLang="en-US" sz="1695" kern="100" dirty="0">
                <a:latin typeface="微软雅黑" panose="020B0503020204020204" charset="-122"/>
                <a:ea typeface="微软雅黑" panose="020B0503020204020204" charset="-122"/>
                <a:cs typeface="Courier New" panose="02070309020205020404" pitchFamily="49" charset="0"/>
              </a:rPr>
              <a:t>日“吃货节”等人造节日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也已成为大众购物消费的狂欢节。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为何会出现这样的现象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为什么我们需要节日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我们究竟需要怎样的节日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请综合材料内容写一篇演讲稿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表明你的态度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阐述你的看法。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例文借鉴</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保护传统节日　弘扬传统文化</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尊敬的老师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亲爱的同学们</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大家上午好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今天我演讲的题目是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保护传统节日 弘扬传统文化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中国传统节日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是民族文化的重要组成部分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凝聚着中华民族的民族情感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承载着中华民族的文化血脉和思想精华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是民族团结、社会和谐的重要精神纽带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是建设社会主义先进文化的宝贵资源。但随着现代化、城市化和全球化程度的日益加深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形式多样、内涵丰富的传统节日在我国社会生活中的功能逐渐萎缩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甚至面临着迅速消逝和同质化的危险。在圣诞节、情人节、愚人节等洋节日益冲击我国的传统文化之时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有多少同学知道“我们的节日”有哪些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又是怎样度过的呢</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52893"/>
            <a:ext cx="7782157" cy="382968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许多人弃传统节日于不顾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反而把洋节视为手中宝。拿我们来说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印象中端午节只为了吃一次粽子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中秋节似乎只是为了吃一块月饼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春节似乎只是一个长长的假期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浓浓的传统文化氛围已荡然无存。有谁会去关注屈原留给我们的感动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有谁会在房前插一枝艾草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喝一碗雄黄酒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中秋节时又有谁会去关注那轮孤独的圆月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似乎月亮的光辉都被手中的荧幕夺走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春节期间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又能有多少人记得那些美好的习俗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本象征着祝福与希望的“压岁钱”却被带有浓厚金钱味儿的“红包”取代。这些都是我们十分重要的传统节日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它们现在都被人冷落成这样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其他传统文化的处境更是不堪设想。为什么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因为我们的传统节日已经没有了传统的特色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失去了传统意义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这是摆在国人面前的痛心疾首的问题。难怪三月初三的上巳节俨然成为了日本女儿节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难怪五月初五端午节因韩国人保护得非常完整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而成了他们的非物质文化遗产。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51213"/>
            <a:ext cx="7782157" cy="348932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正如作家流沙河说的一样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传统节日目前处境尴尬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而洋节却备受推崇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每逢洋节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那种喧嚣让人瞠目结舌。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2017</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15</a:t>
            </a:r>
            <a:r>
              <a:rPr lang="zh-CN" altLang="en-US" sz="1695" kern="100" dirty="0">
                <a:latin typeface="微软雅黑" panose="020B0503020204020204" charset="-122"/>
                <a:ea typeface="微软雅黑" panose="020B0503020204020204" charset="-122"/>
                <a:cs typeface="Courier New" panose="02070309020205020404" pitchFamily="49" charset="0"/>
              </a:rPr>
              <a:t>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中共中央办公厅、国务院办公厅印发了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关于实施中华优秀传统文化传承发展工程的意见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提出了“实施中国传统节日振兴工程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丰富春节、元宵节、清明、端午、七夕、中秋、重阳等传统文化内涵”。中国情人节“七夕”首次写进中办国办文件。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同学们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珍爱我们的文化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珍爱我们的节日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自觉抵制外来文化入侵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抵制洋节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刻不容缓</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我的演讲完毕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谢谢大家</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1450340"/>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名师点评</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文章首先从传统节日与社会发展的重要性谈起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接着笔锋一转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指向了传统节日在当下式微的现象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接着着重拿当下人们普遍存在的对传统节日的肤浅认识与传统节日背后所蕴含的深层文化情节做对比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并发出了严肃的诘问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最后借助官方的相关措施呼吁大家珍爱传统节日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抵制文化入侵。</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098982"/>
            <a:ext cx="7756097" cy="31553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0510" y="2154830"/>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我来审题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明确任务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看清要求。在写任务驱动型材料作文时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考生一方面要细读材料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另一方面要细读题目要求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完成写作任务。①“请根据材料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从自己语文学习的体会出发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比较上述三条途径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阐述你的看法和理由”这句话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有着极为丰富的信息。一是“请根据材料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从自己语文学习的体会出发”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要求考生写出自己的理解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紧密结合自身的体验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不能一味地“顾左右而言他”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二是“比较上述三条途径”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要求考生要有所比较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缺少了“比较”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就有离题的嫌疑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三是“阐述你的看法和理由”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表明只能写成议论文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不能写成记叙文。 ②“要求选好角度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确定立意”。任务驱动型材料作文的角度有核心角度、主要角度、次要角度、沾边角度之分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因此考生写作时要抓住核心事件来确立核心角度、主要角度。明白了这</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84886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一位同学要参加一个演讲比赛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主题是“手机与我们”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要求谈谈对手机及其相关产品、相关现象的看法和思考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为了准备得更充分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他搜集了一些热点素材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总结了一些思考角度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概括起来有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朋友圈　移动支付　碎片阅读　低头族　直播　电信诈骗　游戏　自媒体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假如你是这位同学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请你从中选两三个关键词组织这篇演讲稿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来呈现你对手机的看法和思考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帮助青少年更深入地认识手机及相关现象。要求选好关键词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使之形成有机的关联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写作时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首先要搞清楚这些词语代表了哪些与手机相关的社会现象。①朋友圈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是人们通过手机进行社交的平台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现代人非常爱在朋友圈展示生活现状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转发文章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要求点赞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进行评论等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有些时候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在朋友圈的交流远远多于现实中的交流、沟通、互动。②移动支付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是中国的“新四大发明”之一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带上一个手机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基本就可以应付衣食住行的各种需求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非常便捷。③碎片阅读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是指虽然手机里有海量信息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但是人们接触的都是碎片化的信息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阅读也都浅尝辄止。这是否会影响我们的思维和认知水平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有待探讨。④低头族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也叫拇指族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据统计手机每天占用中国人的时间为人均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分钟。⑤直播。手机成了某些人网络直播的获利工具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它比电脑、摄影设备更易携带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技术准入门槛更低。直播内容五花八门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有的直播农村生活原生态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的直播吃东西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有的直播跳舞、画画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有的直播答题分奖金引发狂潮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等等。如何利用直播传播正能量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避免三俗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值得注意。⑥电信诈骗。手机诈骗盛行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新的诈骗形式层出不穷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中大奖、法院传票也考验着人们的智商、情商。⑦手机游戏有很多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如何合理引导人们对游戏的态度和行为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是社会热点问题。⑧自媒体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是指私人化、平民化、普泛化、自主化的媒体传播者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智能手机的普及使自媒体空前繁盛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它改变着人们获取信息的方式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也改变了一些人的创业方式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对传统媒体是一大挑战。其次是选取的关键词语要形成有机关联。比如选移动支付、自媒体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可以谈创新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选朋友圈、低头族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可以谈人们与现实的隔膜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选直播、自媒体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可以谈创业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选碎片阅读和游戏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可以谈人们对手机的过度沉溺和依赖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552894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悠扬的二胡声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欢快的旋律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在武汉中南财经政法大学的元旦晚会上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出现了意想不到的一幕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登上舞台的表演者竟然是校门口拉二胡的老大爷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他的表演也赢得全场师生的热烈欢呼。据悉</a:t>
            </a:r>
            <a:r>
              <a:rPr lang="en-US" altLang="zh-CN" sz="1695" kern="100" dirty="0">
                <a:latin typeface="微软雅黑" panose="020B0503020204020204" charset="-122"/>
                <a:ea typeface="微软雅黑" panose="020B0503020204020204" charset="-122"/>
                <a:cs typeface="Courier New" panose="02070309020205020404" pitchFamily="49" charset="0"/>
              </a:rPr>
              <a:t>,65</a:t>
            </a:r>
            <a:r>
              <a:rPr lang="zh-CN" altLang="en-US" sz="1695" kern="100" dirty="0">
                <a:latin typeface="微软雅黑" panose="020B0503020204020204" charset="-122"/>
                <a:ea typeface="微软雅黑" panose="020B0503020204020204" charset="-122"/>
                <a:cs typeface="Courier New" panose="02070309020205020404" pitchFamily="49" charset="0"/>
              </a:rPr>
              <a:t>岁的谢大爷拉二胡已有</a:t>
            </a:r>
            <a:r>
              <a:rPr lang="en-US" altLang="zh-CN" sz="1695" kern="100" dirty="0">
                <a:latin typeface="微软雅黑" panose="020B0503020204020204" charset="-122"/>
                <a:ea typeface="微软雅黑" panose="020B0503020204020204" charset="-122"/>
                <a:cs typeface="Courier New" panose="02070309020205020404" pitchFamily="49" charset="0"/>
              </a:rPr>
              <a:t>55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近</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年来几乎每天傍晚都在中南财经政法大学门口拉二胡。他表示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这样做主要是因为“自己在家拉没人听”。谢大爷说很感谢中南财经政法大学邀请自己在学校元旦晚会上表演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他已经很多年没有上过大舞台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希望以后能 走上更大的舞台。中南财经政法大学官方微博在转发视频时称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传统文化值得传承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传统文化需要传承</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对此你有什么看法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请结合自己的感受和思考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这是一则时评类的材料作文。本材料叙述的是老大爷登上大学的舞台进行表演并赢得热烈欢迎的事情。从谢大爷坚持拉二胡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年并在晚会上获得成功的角度分析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可以立意为“人都要有梦想”“坚守初心”“人生要有毅力”“坚持的力量”“成功来自打磨”“砥砺初心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逐梦未来”“是金子总会发光的”等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从中南财经政法大学邀请谢大爷在元旦晚会上表演的角度分析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可以立意为“给梦想者提供展示的平台”“伸出援手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助力梦想”“传承传统文化”“让有梦想者有舞台”等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从社会的层面分析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可以立意为“要提供让民间文化展示的机会”“要关注民间文化”等。行文时注意从分析材料入手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引出自己的话题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做到有针对性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然后展开论述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论述时突出中心论点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如写“传承传统文化”这一主题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分析时可以从传承传统文化的重要性和如何传承的角度分析。</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1394" y="1994735"/>
            <a:ext cx="7559577" cy="35124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37999" y="1993511"/>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些要求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再按照这些要求来写就符合命题者的命题意图了。③“不得泄露个人信息”要求考生不能暗示自己的个人信息。</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抓住材料核心立意。试题包含三层意思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语文学习和一个人的终身发展的关系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社会整体的语文素养和国家的关系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提升语文素养的三条途径。在这三层意思中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前两种显然不属于核心内容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第三层意思才是核心内容。分析材料要紧抓第三层意思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但选择第三层意思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不能完全抛开第一、二层意思。“语文学习关系到一个人的终身发展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社会整体的语文素养关系到国家的软实力和文化自信”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这句话提醒考生在探讨课堂、课外、实践这三种途径的同时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应站在国家、民族的高度来展开议论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使文章洋溢着积极的实践理念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强烈的时代精神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深刻的文化意识。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1394" y="1994736"/>
            <a:ext cx="7559577" cy="35124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33375" y="2050584"/>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选好角度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确定立意。所谓“选好角度”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就是指要从核心角度、主要角度来立意。在这则材料中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考生要围绕“课堂有效教学、课外大量阅读、社会生活实践”中的一点来写作。当然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在核心角度这一前提下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考生要兼顾自己擅长的角度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也就是自己积累了相关素材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有思想、理论上的准备的角度。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围绕材料就事说理。在任务驱动型材料作文的写作中除了从材料中生发出观点外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还应把“分析材料、就事说理”贯穿在具体的写作中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这是任务驱动型材料作文的一个显著特点。也就是说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考生选择好自己的角度以后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入情入理地阐述自己的看法。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我来拟题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浩渺书海出真知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课外阅读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语文素养的沃土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课堂教学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必不可少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博览群书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提升素养。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38"/>
          <p:cNvGrpSpPr/>
          <p:nvPr/>
        </p:nvGrpSpPr>
        <p:grpSpPr>
          <a:xfrm>
            <a:off x="778528" y="1960438"/>
            <a:ext cx="1311470" cy="398780"/>
            <a:chOff x="2074961" y="4329310"/>
            <a:chExt cx="2953317" cy="61167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99710" y="4329310"/>
              <a:ext cx="2928568" cy="61167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升格展台</a:t>
              </a:r>
              <a:endParaRPr lang="zh-CN" altLang="en-US" sz="2000" b="1" spc="200" dirty="0">
                <a:solidFill>
                  <a:schemeClr val="bg1"/>
                </a:solidFill>
                <a:latin typeface="微软雅黑" panose="020B0503020204020204" charset="-122"/>
                <a:ea typeface="微软雅黑" panose="020B0503020204020204" charset="-122"/>
              </a:endParaRPr>
            </a:p>
          </p:txBody>
        </p:sp>
      </p:grpSp>
      <p:graphicFrame>
        <p:nvGraphicFramePr>
          <p:cNvPr id="2" name="表格 1"/>
          <p:cNvGraphicFramePr>
            <a:graphicFrameLocks noGrp="1"/>
          </p:cNvGraphicFramePr>
          <p:nvPr/>
        </p:nvGraphicFramePr>
        <p:xfrm>
          <a:off x="696060" y="2391304"/>
          <a:ext cx="7952105" cy="3484245"/>
        </p:xfrm>
        <a:graphic>
          <a:graphicData uri="http://schemas.openxmlformats.org/drawingml/2006/table">
            <a:tbl>
              <a:tblPr>
                <a:tableStyleId>{5940675A-B579-460E-94D1-54222C63F5DA}</a:tableStyleId>
              </a:tblPr>
              <a:tblGrid>
                <a:gridCol w="5385435"/>
                <a:gridCol w="256667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147695">
                <a:tc>
                  <a:txBody>
                    <a:bodyPr/>
                    <a:lstStyle/>
                    <a:p>
                      <a:pPr algn="ctr" defTabSz="2117725" rtl="0" fontAlgn="base">
                        <a:lnSpc>
                          <a:spcPct val="120000"/>
                        </a:lnSpc>
                        <a:spcBef>
                          <a:spcPct val="0"/>
                        </a:spcBef>
                        <a:spcAft>
                          <a:spcPct val="0"/>
                        </a:spcAft>
                      </a:pPr>
                      <a:r>
                        <a:rPr lang="zh-CN" altLang="en-US" sz="1615" b="1" kern="1200" dirty="0">
                          <a:solidFill>
                            <a:schemeClr val="tx1"/>
                          </a:solidFill>
                          <a:latin typeface="微软雅黑" panose="020B0503020204020204" charset="-122"/>
                          <a:ea typeface="微软雅黑" panose="020B0503020204020204" charset="-122"/>
                        </a:rPr>
                        <a:t>“量小”非君子</a:t>
                      </a:r>
                      <a:r>
                        <a:rPr lang="en-US" altLang="zh-CN" sz="1615" b="1" kern="1200" dirty="0">
                          <a:solidFill>
                            <a:schemeClr val="tx1"/>
                          </a:solidFill>
                          <a:latin typeface="微软雅黑" panose="020B0503020204020204" charset="-122"/>
                          <a:ea typeface="微软雅黑" panose="020B0503020204020204" charset="-122"/>
                        </a:rPr>
                        <a:t>,“</a:t>
                      </a:r>
                      <a:r>
                        <a:rPr lang="zh-CN" altLang="en-US" sz="1615" b="1" kern="1200" dirty="0">
                          <a:solidFill>
                            <a:schemeClr val="tx1"/>
                          </a:solidFill>
                          <a:latin typeface="微软雅黑" panose="020B0503020204020204" charset="-122"/>
                          <a:ea typeface="微软雅黑" panose="020B0503020204020204" charset="-122"/>
                        </a:rPr>
                        <a:t>无读”不丈夫</a:t>
                      </a:r>
                      <a:endParaRPr lang="zh-CN" altLang="en-US" sz="1615" b="1" kern="1200" dirty="0">
                        <a:solidFill>
                          <a:schemeClr val="tx1"/>
                        </a:solidFill>
                        <a:latin typeface="微软雅黑" panose="020B0503020204020204" charset="-122"/>
                        <a:ea typeface="微软雅黑" panose="020B0503020204020204" charset="-122"/>
                      </a:endParaRPr>
                    </a:p>
                    <a:p>
                      <a:pPr algn="ctr" defTabSz="2117725" rtl="0" fontAlgn="base">
                        <a:lnSpc>
                          <a:spcPct val="120000"/>
                        </a:lnSpc>
                        <a:spcBef>
                          <a:spcPct val="0"/>
                        </a:spcBef>
                        <a:spcAft>
                          <a:spcPct val="0"/>
                        </a:spcAft>
                      </a:pPr>
                      <a:r>
                        <a:rPr lang="zh-CN" altLang="en-US" sz="1615" b="0" kern="1200" dirty="0">
                          <a:solidFill>
                            <a:schemeClr val="tx1"/>
                          </a:solidFill>
                          <a:latin typeface="微软雅黑" panose="020B0503020204020204" charset="-122"/>
                          <a:ea typeface="微软雅黑" panose="020B0503020204020204" charset="-122"/>
                        </a:rPr>
                        <a:t>一考生</a:t>
                      </a:r>
                      <a:endParaRPr lang="zh-CN" altLang="en-US" sz="1615" b="0" kern="1200" dirty="0">
                        <a:solidFill>
                          <a:schemeClr val="tx1"/>
                        </a:solidFill>
                        <a:latin typeface="微软雅黑" panose="020B0503020204020204" charset="-122"/>
                        <a:ea typeface="微软雅黑" panose="020B0503020204020204" charset="-122"/>
                      </a:endParaRPr>
                    </a:p>
                    <a:p>
                      <a:pPr algn="l" defTabSz="2117725" rtl="0" fontAlgn="base">
                        <a:lnSpc>
                          <a:spcPct val="12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　　</a:t>
                      </a:r>
                      <a:r>
                        <a:rPr lang="zh-CN" altLang="en-US" sz="1615" b="0" u="wavy" kern="1200" baseline="0" dirty="0">
                          <a:solidFill>
                            <a:schemeClr val="tx1"/>
                          </a:solidFill>
                          <a:latin typeface="微软雅黑" panose="020B0503020204020204" charset="-122"/>
                          <a:ea typeface="微软雅黑" panose="020B0503020204020204" charset="-122"/>
                        </a:rPr>
                        <a:t>文题材料说</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语文学习关系到一个人的终身发展</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社会整体的语文素养关系到国家的软实力和文化自信。对于我们中学生来说</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语文素养的提升主要有三条途径</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课堂有效教学、课外大量阅读、社会生活实践。”是啊</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这三条途径都能提升语文素养</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不过比较来说</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我更赞同课外大量阅读</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因为时代要求我们大量读书</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读书能够助人成才</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成就事业。俗话说得好</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量小”非君子</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b="0" u="wavy" kern="1200" baseline="0" dirty="0">
                          <a:solidFill>
                            <a:schemeClr val="tx1"/>
                          </a:solidFill>
                          <a:latin typeface="微软雅黑" panose="020B0503020204020204" charset="-122"/>
                          <a:ea typeface="微软雅黑" panose="020B0503020204020204" charset="-122"/>
                        </a:rPr>
                        <a:t>无读”不丈夫</a:t>
                      </a:r>
                      <a:r>
                        <a:rPr lang="en-US" altLang="zh-CN" sz="1615" b="0" u="wavy" kern="1200" baseline="0" dirty="0">
                          <a:solidFill>
                            <a:schemeClr val="tx1"/>
                          </a:solidFill>
                          <a:latin typeface="微软雅黑" panose="020B0503020204020204" charset="-122"/>
                          <a:ea typeface="微软雅黑" panose="020B0503020204020204" charset="-122"/>
                        </a:rPr>
                        <a:t>!</a:t>
                      </a:r>
                      <a:r>
                        <a:rPr lang="zh-CN" altLang="en-US" sz="1615" kern="1200" dirty="0">
                          <a:solidFill>
                            <a:schemeClr val="tx1"/>
                          </a:solidFill>
                          <a:latin typeface="微软雅黑" panose="020B0503020204020204" charset="-122"/>
                          <a:ea typeface="微软雅黑" panose="020B0503020204020204" charset="-122"/>
                        </a:rPr>
                        <a:t>      </a:t>
                      </a:r>
                      <a:r>
                        <a:rPr lang="en-US" altLang="zh-CN" sz="1615" kern="1200" dirty="0">
                          <a:solidFill>
                            <a:schemeClr val="tx1"/>
                          </a:solidFill>
                          <a:latin typeface="微软雅黑" panose="020B0503020204020204" charset="-122"/>
                          <a:ea typeface="微软雅黑" panose="020B0503020204020204" charset="-122"/>
                        </a:rPr>
                        <a:t> </a:t>
                      </a:r>
                      <a:endParaRPr lang="en-US" altLang="zh-CN" sz="161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“量小”非君子</a:t>
                      </a:r>
                      <a:r>
                        <a:rPr lang="en-US" altLang="zh-CN" sz="1695" b="1" kern="1200" dirty="0">
                          <a:solidFill>
                            <a:schemeClr val="tx1"/>
                          </a:solidFill>
                          <a:latin typeface="微软雅黑" panose="020B0503020204020204" charset="-122"/>
                          <a:ea typeface="微软雅黑" panose="020B0503020204020204" charset="-122"/>
                        </a:rPr>
                        <a:t>,“</a:t>
                      </a:r>
                      <a:r>
                        <a:rPr lang="zh-CN" altLang="en-US" sz="1695" b="1" kern="1200" dirty="0">
                          <a:solidFill>
                            <a:schemeClr val="tx1"/>
                          </a:solidFill>
                          <a:latin typeface="微软雅黑" panose="020B0503020204020204" charset="-122"/>
                          <a:ea typeface="微软雅黑" panose="020B0503020204020204" charset="-122"/>
                        </a:rPr>
                        <a:t>无读”不丈夫</a:t>
                      </a:r>
                      <a:endParaRPr lang="zh-CN" altLang="en-US"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一考生</a:t>
                      </a:r>
                      <a:endParaRPr lang="zh-CN" altLang="en-US"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　　我来升格</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请从“联系材料”的角度对左面加波浪线的段落进行升格</a:t>
                      </a:r>
                      <a:r>
                        <a:rPr lang="en-US" altLang="zh-CN" sz="1695" b="0" kern="1200" dirty="0">
                          <a:solidFill>
                            <a:schemeClr val="tx1"/>
                          </a:solidFill>
                          <a:latin typeface="微软雅黑" panose="020B0503020204020204" charset="-122"/>
                          <a:ea typeface="微软雅黑" panose="020B0503020204020204" charset="-122"/>
                        </a:rPr>
                        <a:t>):</a:t>
                      </a:r>
                      <a:endParaRPr lang="en-US" altLang="zh-CN"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b="0" kern="1200" dirty="0">
                          <a:solidFill>
                            <a:schemeClr val="tx1"/>
                          </a:solidFill>
                          <a:latin typeface="微软雅黑" panose="020B0503020204020204" charset="-122"/>
                          <a:ea typeface="微软雅黑" panose="020B0503020204020204" charset="-122"/>
                        </a:rPr>
                        <a:t>____________________________________________________</a:t>
                      </a:r>
                      <a:endParaRPr lang="en-US" altLang="zh-CN"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4038600"/>
        </p:xfrm>
        <a:graphic>
          <a:graphicData uri="http://schemas.openxmlformats.org/drawingml/2006/table">
            <a:tbl>
              <a:tblPr>
                <a:tableStyleId>{5940675A-B579-460E-94D1-54222C63F5DA}</a:tableStyleId>
              </a:tblPr>
              <a:tblGrid>
                <a:gridCol w="4236085"/>
                <a:gridCol w="371602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70205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随着世界科学技术的发展</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社会物质文明和精神文明建设的进程加快</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读书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应该成为现代大多数人生活中不可缺少的一部分。特别是要“为中华之崛起而读书”的青少年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肩负着“学知识、做学问、求技能、振兴中华”的重任。读书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是修身之道、成才之道、文明之道、兴国之道。因此</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我们一定要读书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并且还要博览群书。蜜蜂之所以能酿出香甜的蜜来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就在于它博采精华</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选取百花中较美好的花</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何谓“量小”非君子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无读”不丈夫呢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通俗点说就是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仅仅通过少量的阅读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不能成为富有真才实学的君子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没有经过大量的阅读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更不能成为具有语文素养的大丈夫。随着科技的发展</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社会文明的进步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阅读在现代人生活中已经不可或缺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而急需学知识、求技能、增才干的青少年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更需在人生考场上做好</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043555"/>
        </p:xfrm>
        <a:graphic>
          <a:graphicData uri="http://schemas.openxmlformats.org/drawingml/2006/table">
            <a:tbl>
              <a:tblPr>
                <a:tableStyleId>{5940675A-B579-460E-94D1-54222C63F5DA}</a:tableStyleId>
              </a:tblPr>
              <a:tblGrid>
                <a:gridCol w="4236085"/>
                <a:gridCol w="371602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70700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朵</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同时不能只选取一朵花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哪怕这朵是非常香的花。读书亦然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在大量的阅读中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不断地汲取营养之后</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才能把自己培养成为知荣辱、识善恶、辨美丑的新时代“君子”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当今社会的“丈夫”。“量小”非君子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无读”不丈夫</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说的就是这个意思。    </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“阅读”这道必答题。阅读是求知获智之道</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是成才谋生之道</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是修身立命之道。只有在大量的阅读中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才能不断地汲取营养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才能让自己成长为有益于时、有济于世的社会栋梁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才能把自己培养成知晓荣辱、明辨善恶的社会精英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才能使自己成为德才兼备、大有作为的开拓者。</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12805</Words>
  <Application>WPS 演示</Application>
  <PresentationFormat/>
  <Paragraphs>338</Paragraphs>
  <Slides>44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44</vt:i4>
      </vt:variant>
    </vt:vector>
  </HeadingPairs>
  <TitlesOfParts>
    <vt:vector size="53" baseType="lpstr">
      <vt:lpstr>Arial</vt:lpstr>
      <vt:lpstr>宋体</vt:lpstr>
      <vt:lpstr>Wingdings</vt:lpstr>
      <vt:lpstr>微软雅黑</vt:lpstr>
      <vt:lpstr>Calibri</vt:lpstr>
      <vt:lpstr>Times New Roman</vt:lpstr>
      <vt:lpstr>Arial Unicode MS</vt:lpstr>
      <vt:lpstr>Courier New</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