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1"/>
  </p:handoutMasterIdLst>
  <p:sldIdLst>
    <p:sldId id="359" r:id="rId3"/>
    <p:sldId id="276" r:id="rId4"/>
    <p:sldId id="360" r:id="rId6"/>
    <p:sldId id="296" r:id="rId7"/>
    <p:sldId id="326" r:id="rId8"/>
    <p:sldId id="295" r:id="rId9"/>
    <p:sldId id="343" r:id="rId10"/>
    <p:sldId id="361" r:id="rId11"/>
    <p:sldId id="302" r:id="rId12"/>
    <p:sldId id="297" r:id="rId13"/>
    <p:sldId id="303" r:id="rId14"/>
    <p:sldId id="362" r:id="rId15"/>
    <p:sldId id="383" r:id="rId16"/>
    <p:sldId id="384" r:id="rId17"/>
    <p:sldId id="385" r:id="rId18"/>
    <p:sldId id="304" r:id="rId19"/>
    <p:sldId id="298" r:id="rId20"/>
    <p:sldId id="299" r:id="rId21"/>
    <p:sldId id="300" r:id="rId22"/>
    <p:sldId id="307" r:id="rId23"/>
    <p:sldId id="308" r:id="rId24"/>
    <p:sldId id="306" r:id="rId25"/>
    <p:sldId id="305" r:id="rId26"/>
    <p:sldId id="273" r:id="rId27"/>
    <p:sldId id="332" r:id="rId28"/>
    <p:sldId id="333" r:id="rId29"/>
    <p:sldId id="334" r:id="rId30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08F3B"/>
    <a:srgbClr val="FF00FF"/>
    <a:srgbClr val="F6FFEC"/>
    <a:srgbClr val="6600FF"/>
    <a:srgbClr val="66FFFF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846" y="-102"/>
      </p:cViewPr>
      <p:guideLst>
        <p:guide orient="horz" pos="1568"/>
        <p:guide pos="2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55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655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yh.org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tooltip="点击进入"/>
          </p:cNvPr>
          <p:cNvSpPr/>
          <p:nvPr/>
        </p:nvSpPr>
        <p:spPr>
          <a:xfrm>
            <a:off x="3214688" y="4929188"/>
            <a:ext cx="2643188" cy="16073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75" y="482204"/>
            <a:ext cx="8858250" cy="43934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071813" y="46077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456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image" Target="../media/image12.png"/><Relationship Id="rId2" Type="http://schemas.microsoft.com/office/2007/relationships/media" Target="file:///E:\&#21608;&#28113;&#26757;\&#32972;&#26223;&#38899;&#20048;\&#30707;&#28525;.MPG" TargetMode="External"/><Relationship Id="rId1" Type="http://schemas.openxmlformats.org/officeDocument/2006/relationships/video" Target="file:///E:\&#21608;&#28113;&#26757;\&#32972;&#26223;&#38899;&#20048;\&#30707;&#28525;.MPG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Text Box 2"/>
          <p:cNvSpPr txBox="1"/>
          <p:nvPr/>
        </p:nvSpPr>
        <p:spPr>
          <a:xfrm>
            <a:off x="1494235" y="627460"/>
            <a:ext cx="45720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7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71684" name="Rectangle 4" descr="羊皮纸"/>
          <p:cNvSpPr/>
          <p:nvPr/>
        </p:nvSpPr>
        <p:spPr>
          <a:xfrm>
            <a:off x="295275" y="125095"/>
            <a:ext cx="8606790" cy="706755"/>
          </a:xfrm>
          <a:prstGeom prst="rect">
            <a:avLst/>
          </a:prstGeom>
          <a:blipFill rotWithShape="1">
            <a:blip r:embed="rId1"/>
          </a:blipFill>
          <a:ln w="9525">
            <a:noFill/>
          </a:ln>
        </p:spPr>
        <p:txBody>
          <a:bodyPr wrap="squar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</a:rPr>
              <a:t>浏览课文，看作者写了什么内容？</a:t>
            </a:r>
            <a:endParaRPr lang="zh-CN" altLang="en-US" sz="40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554355" y="928370"/>
            <a:ext cx="805307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发现小石潭</a:t>
            </a:r>
            <a:r>
              <a:rPr kumimoji="1" lang="en-US" alt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楷体_GB2312" pitchFamily="49" charset="-122"/>
                <a:cs typeface="+mn-cs"/>
                <a:sym typeface="Wingdings" panose="05000000000000000000" pitchFamily="2" charset="2"/>
              </a:rPr>
              <a:t>——</a:t>
            </a:r>
            <a:r>
              <a:rPr kumimoji="1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潭中景物</a:t>
            </a:r>
            <a:r>
              <a:rPr kumimoji="1" lang="en-US" alt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楷体_GB2312" pitchFamily="49" charset="-122"/>
                <a:cs typeface="+mn-cs"/>
                <a:sym typeface="Wingdings" panose="05000000000000000000" pitchFamily="2" charset="2"/>
              </a:rPr>
              <a:t>——</a:t>
            </a:r>
            <a:r>
              <a:rPr kumimoji="1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小潭源流</a:t>
            </a:r>
            <a:r>
              <a:rPr kumimoji="1" lang="en-US" alt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楷体_GB2312" pitchFamily="49" charset="-122"/>
                <a:cs typeface="+mn-cs"/>
                <a:sym typeface="Wingdings" panose="05000000000000000000" pitchFamily="2" charset="2"/>
              </a:rPr>
              <a:t>——</a:t>
            </a:r>
            <a:r>
              <a:rPr kumimoji="1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潭中气氛</a:t>
            </a:r>
            <a:r>
              <a:rPr kumimoji="1" lang="en-US" alt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楷体_GB2312" pitchFamily="49" charset="-122"/>
                <a:cs typeface="+mn-cs"/>
                <a:sym typeface="Wingdings" panose="05000000000000000000" pitchFamily="2" charset="2"/>
              </a:rPr>
              <a:t>——</a:t>
            </a:r>
            <a:r>
              <a:rPr kumimoji="1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记录同游者</a:t>
            </a:r>
            <a:endParaRPr kumimoji="1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  <a:sym typeface="Wingdings" panose="05000000000000000000" pitchFamily="2" charset="2"/>
            </a:endParaRPr>
          </a:p>
        </p:txBody>
      </p:sp>
      <p:pic>
        <p:nvPicPr>
          <p:cNvPr id="56325" name="Picture 7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119" y="2518172"/>
            <a:ext cx="6535341" cy="23562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bldLvl="0" animBg="1"/>
      <p:bldP spid="7168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42583" y="371793"/>
            <a:ext cx="8183563" cy="1101725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写游鱼的这一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节，极为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细腻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传神，采用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了什么手法？其作用是什么？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78105" y="1473835"/>
            <a:ext cx="8987790" cy="316928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“佁然不动”是（    ）态，“俶尔远逝”是（    ）态，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写游鱼采用了（         ）的手法。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(1)表现潭水非常清澈;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(2)由景及情，自然引出鱼群“似与游者相乐”一 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语，既表现了作者在赏景中的心理状态，又给读 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者留下想象的空间。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1105" y="1473835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545" y="2014220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885" y="198310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动静结合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68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69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0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1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2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3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4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5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6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7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8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79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0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1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2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3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4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5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6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7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8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89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0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1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2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3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4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5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6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7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8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899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0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1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2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3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4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5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6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7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8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09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10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11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12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13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15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16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917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0688" y="725488"/>
            <a:ext cx="804799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ea"/>
                <a:ea typeface="+mj-ea"/>
                <a:cs typeface="+mn-cs"/>
              </a:rPr>
              <a:t>潭水有什么特点？用的是什么写法？作用是什么？</a:t>
            </a:r>
            <a:endParaRPr kumimoji="0" lang="zh-CN" altLang="en-US" sz="2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254635" y="1330325"/>
            <a:ext cx="8743315" cy="16414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清澈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通过写游鱼、阳光、影子，衬托潭水的清澈。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无一字写水，但无处不在写水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。这种写法叫（      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0183" name="Picture 7" descr="http://img.ph.126.net/Ve5BUUV2pibR0aeuc2FDrQ==/115517330443732457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3095" y="3072765"/>
            <a:ext cx="4104640" cy="21189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6529070" y="240411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侧面描写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Text Box 2"/>
          <p:cNvSpPr txBox="1"/>
          <p:nvPr/>
        </p:nvSpPr>
        <p:spPr>
          <a:xfrm>
            <a:off x="2914650" y="971550"/>
            <a:ext cx="3657600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GB" sz="1500" dirty="0">
                <a:latin typeface="Times New Roman" panose="02020603050405020304" pitchFamily="18" charset="0"/>
              </a:rPr>
              <a:t>    </a:t>
            </a:r>
            <a:endParaRPr lang="en-US" altLang="zh-CN" sz="1500">
              <a:latin typeface="Times New Roman" panose="02020603050405020304" pitchFamily="18" charset="0"/>
            </a:endParaRPr>
          </a:p>
        </p:txBody>
      </p:sp>
      <p:sp>
        <p:nvSpPr>
          <p:cNvPr id="106500" name="Text Box 4"/>
          <p:cNvSpPr txBox="1"/>
          <p:nvPr/>
        </p:nvSpPr>
        <p:spPr>
          <a:xfrm>
            <a:off x="3168253" y="2013347"/>
            <a:ext cx="5036344" cy="112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27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影布石上    佁然不动</a:t>
            </a:r>
            <a:endParaRPr lang="zh-CN" altLang="en-US" sz="27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     俶而远逝    往来翕忽</a:t>
            </a:r>
            <a:endParaRPr lang="zh-CN" altLang="en-US" sz="27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6501" name="Rectangle 5"/>
          <p:cNvSpPr/>
          <p:nvPr/>
        </p:nvSpPr>
        <p:spPr>
          <a:xfrm>
            <a:off x="2141935" y="2301479"/>
            <a:ext cx="601980" cy="598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300" b="1" dirty="0">
                <a:solidFill>
                  <a:srgbClr val="FF9933"/>
                </a:solidFill>
                <a:latin typeface="Times New Roman" panose="02020603050405020304" pitchFamily="18" charset="0"/>
                <a:ea typeface="华文行楷" pitchFamily="2" charset="-122"/>
              </a:rPr>
              <a:t>鱼</a:t>
            </a:r>
            <a:endParaRPr lang="zh-CN" altLang="en-US" sz="3300" b="1" dirty="0">
              <a:solidFill>
                <a:srgbClr val="FF993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06502" name="Text Box 6"/>
          <p:cNvSpPr txBox="1"/>
          <p:nvPr/>
        </p:nvSpPr>
        <p:spPr>
          <a:xfrm>
            <a:off x="2141935" y="3759994"/>
            <a:ext cx="57150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FF9933"/>
                </a:solidFill>
                <a:latin typeface="Times New Roman" panose="02020603050405020304" pitchFamily="18" charset="0"/>
                <a:ea typeface="华文行楷" pitchFamily="2" charset="-122"/>
              </a:rPr>
              <a:t>水</a:t>
            </a:r>
            <a:endParaRPr lang="zh-CN" altLang="en-US" sz="3300" b="1" dirty="0">
              <a:solidFill>
                <a:srgbClr val="FF993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06503" name="Text Box 7"/>
          <p:cNvSpPr txBox="1"/>
          <p:nvPr/>
        </p:nvSpPr>
        <p:spPr>
          <a:xfrm>
            <a:off x="3829050" y="3759994"/>
            <a:ext cx="41719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空游        影布石上</a:t>
            </a:r>
            <a:endParaRPr lang="zh-CN" altLang="en-US" sz="30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6504" name="Line 8"/>
          <p:cNvSpPr>
            <a:spLocks noChangeShapeType="1"/>
          </p:cNvSpPr>
          <p:nvPr/>
        </p:nvSpPr>
        <p:spPr bwMode="auto">
          <a:xfrm flipV="1">
            <a:off x="3371851" y="2247900"/>
            <a:ext cx="390525" cy="21669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vert="eaVer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505" name="Line 9"/>
          <p:cNvSpPr>
            <a:spLocks noChangeShapeType="1"/>
          </p:cNvSpPr>
          <p:nvPr/>
        </p:nvSpPr>
        <p:spPr bwMode="auto">
          <a:xfrm>
            <a:off x="3318272" y="2787253"/>
            <a:ext cx="390525" cy="10715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vert="eaVer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506" name="Line 10"/>
          <p:cNvSpPr>
            <a:spLocks noChangeShapeType="1"/>
          </p:cNvSpPr>
          <p:nvPr/>
        </p:nvSpPr>
        <p:spPr bwMode="auto">
          <a:xfrm>
            <a:off x="3425428" y="4083844"/>
            <a:ext cx="3905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vert="eaVer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7" name="WordArt 11" descr="纸袋"/>
          <p:cNvSpPr>
            <a:spLocks noTextEdit="1"/>
          </p:cNvSpPr>
          <p:nvPr/>
        </p:nvSpPr>
        <p:spPr>
          <a:xfrm>
            <a:off x="2736056" y="2463404"/>
            <a:ext cx="3429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27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69" dir="1404973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endParaRPr lang="zh-CN" altLang="en-US" sz="27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69" dir="14049730" sx="125000" sy="125000" algn="tl" rotWithShape="0">
                  <a:srgbClr val="C7DFD3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8" name="WordArt 12" descr="纸袋"/>
          <p:cNvSpPr>
            <a:spLocks noTextEdit="1"/>
          </p:cNvSpPr>
          <p:nvPr/>
        </p:nvSpPr>
        <p:spPr>
          <a:xfrm>
            <a:off x="2681288" y="3868341"/>
            <a:ext cx="3429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27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69" dir="1404973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endParaRPr lang="zh-CN" altLang="en-US" sz="27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69" dir="14049730" sx="125000" sy="125000" algn="tl" rotWithShape="0">
                  <a:srgbClr val="C7DFD3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9" name="Rectangle 13"/>
          <p:cNvSpPr/>
          <p:nvPr/>
        </p:nvSpPr>
        <p:spPr>
          <a:xfrm>
            <a:off x="3492103" y="4192191"/>
            <a:ext cx="2041922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3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特写镜头</a:t>
            </a:r>
            <a:endParaRPr lang="zh-CN" altLang="en-US" sz="3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6510" name="Text Box 14"/>
          <p:cNvSpPr txBox="1"/>
          <p:nvPr/>
        </p:nvSpPr>
        <p:spPr>
          <a:xfrm>
            <a:off x="1439466" y="3112294"/>
            <a:ext cx="55602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EE0C0C"/>
                </a:solidFill>
                <a:latin typeface="Calibri" panose="020F0502020204030204" pitchFamily="34" charset="0"/>
                <a:ea typeface="隶书" pitchFamily="49" charset="-122"/>
              </a:rPr>
              <a:t>侧面写水</a:t>
            </a:r>
            <a:endParaRPr lang="zh-CN" altLang="en-US" sz="3000" b="1" dirty="0">
              <a:solidFill>
                <a:srgbClr val="EE0C0C"/>
              </a:solidFill>
              <a:latin typeface="Calibri" panose="020F0502020204030204" pitchFamily="34" charset="0"/>
              <a:ea typeface="隶书" pitchFamily="49" charset="-122"/>
            </a:endParaRPr>
          </a:p>
        </p:txBody>
      </p:sp>
      <p:sp>
        <p:nvSpPr>
          <p:cNvPr id="82959" name="Text Box 15"/>
          <p:cNvSpPr txBox="1"/>
          <p:nvPr/>
        </p:nvSpPr>
        <p:spPr>
          <a:xfrm>
            <a:off x="7163991" y="1383506"/>
            <a:ext cx="685800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9900CC"/>
                </a:solidFill>
                <a:latin typeface="Calibri" panose="020F0502020204030204" pitchFamily="34" charset="0"/>
                <a:ea typeface="隶书" pitchFamily="49" charset="-122"/>
              </a:rPr>
              <a:t>静</a:t>
            </a:r>
            <a:endParaRPr lang="zh-CN" altLang="en-US" sz="3000" b="1" dirty="0">
              <a:solidFill>
                <a:srgbClr val="9900CC"/>
              </a:solidFill>
              <a:latin typeface="Calibri" panose="020F0502020204030204" pitchFamily="34" charset="0"/>
              <a:ea typeface="隶书" pitchFamily="49" charset="-122"/>
            </a:endParaRPr>
          </a:p>
        </p:txBody>
      </p:sp>
      <p:sp>
        <p:nvSpPr>
          <p:cNvPr id="82960" name="Text Box 16"/>
          <p:cNvSpPr txBox="1"/>
          <p:nvPr/>
        </p:nvSpPr>
        <p:spPr>
          <a:xfrm>
            <a:off x="7163991" y="3057525"/>
            <a:ext cx="628650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9900CC"/>
                </a:solidFill>
                <a:latin typeface="Calibri" panose="020F0502020204030204" pitchFamily="34" charset="0"/>
                <a:ea typeface="隶书" pitchFamily="49" charset="-122"/>
              </a:rPr>
              <a:t>动</a:t>
            </a:r>
            <a:endParaRPr lang="zh-CN" altLang="en-US" sz="3000" b="1" dirty="0">
              <a:solidFill>
                <a:srgbClr val="9900CC"/>
              </a:solidFill>
              <a:latin typeface="Calibri" panose="020F0502020204030204" pitchFamily="34" charset="0"/>
              <a:ea typeface="隶书" pitchFamily="49" charset="-122"/>
            </a:endParaRPr>
          </a:p>
        </p:txBody>
      </p:sp>
      <p:sp>
        <p:nvSpPr>
          <p:cNvPr id="106513" name="Text Box 17"/>
          <p:cNvSpPr txBox="1"/>
          <p:nvPr/>
        </p:nvSpPr>
        <p:spPr>
          <a:xfrm>
            <a:off x="1439466" y="1168004"/>
            <a:ext cx="55602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Calibri" panose="020F0502020204030204" pitchFamily="34" charset="0"/>
                <a:ea typeface="隶书" pitchFamily="49" charset="-122"/>
              </a:rPr>
              <a:t>动静结合</a:t>
            </a:r>
            <a:endParaRPr lang="zh-CN" altLang="en-US" sz="3000" b="1" dirty="0">
              <a:solidFill>
                <a:srgbClr val="FF0000"/>
              </a:solidFill>
              <a:latin typeface="Calibri" panose="020F0502020204030204" pitchFamily="34" charset="0"/>
              <a:ea typeface="隶书" pitchFamily="49" charset="-122"/>
            </a:endParaRPr>
          </a:p>
        </p:txBody>
      </p:sp>
      <p:pic>
        <p:nvPicPr>
          <p:cNvPr id="50183" name="Picture 7" descr="http://img.ph.126.net/Ve5BUUV2pibR0aeuc2FDrQ==/11551733044373245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835" y="0"/>
            <a:ext cx="4429760" cy="1749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10650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"/>
                                        <p:tgtEl>
                                          <p:spTgt spid="106500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0650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10650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65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65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0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 build="p"/>
      <p:bldP spid="106501" grpId="0" build="p"/>
      <p:bldP spid="106502" grpId="0" build="p"/>
      <p:bldP spid="106503" grpId="0" build="p"/>
      <p:bldP spid="39949" grpId="0"/>
      <p:bldP spid="106510" grpId="0"/>
      <p:bldP spid="82959" grpId="0" bldLvl="0" animBg="1"/>
      <p:bldP spid="82960" grpId="0" bldLvl="0" animBg="1"/>
      <p:bldP spid="1065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/>
          <p:nvPr/>
        </p:nvSpPr>
        <p:spPr>
          <a:xfrm>
            <a:off x="450850" y="107315"/>
            <a:ext cx="82454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700" b="1" dirty="0">
                <a:latin typeface="Times New Roman" panose="02020603050405020304" pitchFamily="18" charset="0"/>
              </a:rPr>
              <a:t>◆</a:t>
            </a:r>
            <a:r>
              <a:rPr lang="zh-CN" altLang="en-US" sz="2800" b="1" dirty="0">
                <a:latin typeface="Times New Roman" panose="02020603050405020304" pitchFamily="18" charset="0"/>
              </a:rPr>
              <a:t>第三段描写小潭源流，依次抓住溪身、岸势的什么特点来描写</a:t>
            </a:r>
            <a:r>
              <a:rPr lang="en-US" altLang="zh-CN" sz="2800" b="1">
                <a:latin typeface="Times New Roman" panose="02020603050405020304" pitchFamily="18" charset="0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</a:rPr>
              <a:t>运用了什么修辞手法</a:t>
            </a:r>
            <a:r>
              <a:rPr lang="en-US" altLang="zh-CN" sz="2800" b="1">
                <a:latin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74764" name="Text Box 12"/>
          <p:cNvSpPr txBox="1"/>
          <p:nvPr/>
        </p:nvSpPr>
        <p:spPr>
          <a:xfrm>
            <a:off x="633095" y="1060450"/>
            <a:ext cx="79819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    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抓住溪身的曲折、蜿蜒，岸势的参差不齐来写的，运用比喻的修辞手法。写小溪，就溪身说，作者形容它像北斗七星那样曲折，这是静止的；就溪水说，作者形容它像蛇行那样曲折，这是流动的。这里用了两个比喻，一静一动来描写小溪，准确地抓住了景物的特征。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0964" name="Rectangle 13"/>
          <p:cNvSpPr/>
          <p:nvPr/>
        </p:nvSpPr>
        <p:spPr>
          <a:xfrm>
            <a:off x="4518422" y="4137422"/>
            <a:ext cx="2257425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3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形象比喻</a:t>
            </a:r>
            <a:endParaRPr lang="zh-CN" altLang="en-US" sz="3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uild="p"/>
      <p:bldP spid="74764" grpId="0"/>
      <p:bldP spid="409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/>
          <p:nvPr/>
        </p:nvSpPr>
        <p:spPr>
          <a:xfrm>
            <a:off x="533400" y="224155"/>
            <a:ext cx="84486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700" b="1" dirty="0">
                <a:latin typeface="Times New Roman" panose="02020603050405020304" pitchFamily="18" charset="0"/>
              </a:rPr>
              <a:t>◆</a:t>
            </a:r>
            <a:r>
              <a:rPr lang="zh-CN" altLang="en-US" sz="2800" b="1" dirty="0">
                <a:latin typeface="Times New Roman" panose="02020603050405020304" pitchFamily="18" charset="0"/>
              </a:rPr>
              <a:t>第四段写作者在潭上所见到的景物和自己的感受，描写了小石潭中怎样的气氛</a:t>
            </a:r>
            <a:r>
              <a:rPr lang="en-US" altLang="zh-CN" sz="2800" b="1">
                <a:latin typeface="Times New Roman" panose="02020603050405020304" pitchFamily="18" charset="0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</a:rPr>
              <a:t>从中我们可以读出作者怎样的感受？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74764" name="Text Box 12"/>
          <p:cNvSpPr txBox="1"/>
          <p:nvPr/>
        </p:nvSpPr>
        <p:spPr>
          <a:xfrm>
            <a:off x="661670" y="1707515"/>
            <a:ext cx="80765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幽深冷寂的气氛。作者极力描写小石潭的幽静，甚至浸透到人的心灵里去让我们不难感受到他内心的忧郁凄苦。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uild="p"/>
      <p:bldP spid="747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/>
          <p:nvPr/>
        </p:nvSpPr>
        <p:spPr>
          <a:xfrm>
            <a:off x="146685" y="199390"/>
            <a:ext cx="88023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700" b="1" dirty="0">
                <a:latin typeface="Times New Roman" panose="02020603050405020304" pitchFamily="18" charset="0"/>
              </a:rPr>
              <a:t>◆</a:t>
            </a:r>
            <a:r>
              <a:rPr lang="zh-CN" altLang="en-US" sz="2800" b="1" dirty="0">
                <a:latin typeface="Times New Roman" panose="02020603050405020304" pitchFamily="18" charset="0"/>
              </a:rPr>
              <a:t>小石潭的美，令我陶醉，可是我们从文中分明读出了作者的忧郁？文中那句话显示了作者的忧郁？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74764" name="Text Box 12"/>
          <p:cNvSpPr txBox="1"/>
          <p:nvPr/>
        </p:nvSpPr>
        <p:spPr>
          <a:xfrm>
            <a:off x="1056005" y="1152525"/>
            <a:ext cx="4812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凄神寒骨，悄怆幽邃。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63493" name="石潭.MPG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 l="4996" b="4134"/>
          <a:stretch>
            <a:fillRect/>
          </a:stretch>
        </p:blipFill>
        <p:spPr>
          <a:xfrm>
            <a:off x="4787504" y="2193131"/>
            <a:ext cx="3078956" cy="2484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476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3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34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3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3493"/>
                </p:tgtEl>
              </p:cMediaNode>
            </p:video>
          </p:childTnLst>
        </p:cTn>
      </p:par>
    </p:tnLst>
    <p:bldLst>
      <p:bldP spid="74754" grpId="0" build="p"/>
      <p:bldP spid="7476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/>
          <p:nvPr/>
        </p:nvSpPr>
        <p:spPr>
          <a:xfrm>
            <a:off x="530225" y="1141413"/>
            <a:ext cx="8185150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第三自然段描写小潭源流，作者是从什么角度写小石潭的？抓住溪水、岸势的什么特点来写？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04" name="Picture 4" descr="http://f.01ny.cn/forum/201307/08/125414kq6o85kcmjum3us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12676" y="2516715"/>
            <a:ext cx="4008133" cy="2503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4" name="矩形 3"/>
          <p:cNvSpPr/>
          <p:nvPr/>
        </p:nvSpPr>
        <p:spPr>
          <a:xfrm>
            <a:off x="160338" y="369888"/>
            <a:ext cx="6472237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朗读课文三、四段，讨论下列问题：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916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17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18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19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0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1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2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3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4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5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6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7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8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29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0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1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2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3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4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5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6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7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8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39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0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1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2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3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4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5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6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7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8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49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0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1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2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3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4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5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6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7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8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59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60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61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62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63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964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34963" y="785813"/>
            <a:ext cx="8380413" cy="1103313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1.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作者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是从什么角度写小石潭的？抓住溪水、岸势的什么特点来写？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351473" y="2083753"/>
            <a:ext cx="8229600" cy="174752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从作者立足潭边的（      ）角度，侧面描写小石潭。同时又抓住了溪水的（         ）、岸势的（        ）来写。两者动静相映，各具特色。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419600" y="2096135"/>
            <a:ext cx="1228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68290" y="266636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蜿蜒曲折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2" name="文本框 50"/>
          <p:cNvSpPr txBox="1">
            <a:spLocks noChangeArrowheads="1"/>
          </p:cNvSpPr>
          <p:nvPr/>
        </p:nvSpPr>
        <p:spPr bwMode="auto">
          <a:xfrm>
            <a:off x="953770" y="3264535"/>
            <a:ext cx="185991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参差不齐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4" grpId="0"/>
      <p:bldP spid="55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431483" y="1696720"/>
            <a:ext cx="8231187" cy="230759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这是全文的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点睛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之笔，揭示了全文的主旨，</a:t>
            </a:r>
            <a:endParaRPr lang="zh-CN" altLang="en-US" sz="2800" b="1" u="sng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情景交融，既高度概括了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小石潭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环境（        ）、令人感到（     ）的特点，又写出了作者被贬后的（         ）心情。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31800" y="735013"/>
            <a:ext cx="8616950" cy="628650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分析“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凄神寒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骨，悄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怆幽邃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”的表达作用。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0810" y="231076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凄清寂静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0920" y="289687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忧伤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6770" y="341884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凄苦孤寂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503238" y="906463"/>
            <a:ext cx="8335962" cy="4205287"/>
          </a:xfrm>
          <a:prstGeom prst="rect">
            <a:avLst/>
          </a:prstGeom>
          <a:solidFill>
            <a:srgbClr val="F6FFEC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寓情于景，情景交融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作者在描写景物时，无不渗透着作者自己的感受和情怀。这远离尘世的小石潭虽景色优美，充满了生机，但却无人赏识，四周被竹围抱，其凄清无闻与自己的遭遇相同。作者离开国都长安来到荒僻的南方州郡，政治上受挫折，生活上不习惯。因此，他寄情山水，也是为了摆脱抑郁心情。此刻幽凄清冷的环境更容易激起他郁郁不得志的情感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87350" y="284163"/>
            <a:ext cx="8123238" cy="630238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作者是怎样把情和景结合起来的？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7"/>
          <p:cNvGrpSpPr/>
          <p:nvPr/>
        </p:nvGrpSpPr>
        <p:grpSpPr>
          <a:xfrm>
            <a:off x="201613" y="147638"/>
            <a:ext cx="2570162" cy="685800"/>
            <a:chOff x="2747226" y="536189"/>
            <a:chExt cx="2458107" cy="604628"/>
          </a:xfrm>
        </p:grpSpPr>
        <p:sp>
          <p:nvSpPr>
            <p:cNvPr id="8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精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讲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0675" y="1027113"/>
            <a:ext cx="8710613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朗读课文第一段，讨论下列问题：</a:t>
            </a:r>
            <a:endParaRPr kumimoji="0" lang="zh-CN" altLang="en-US" sz="2800" b="1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作者是按照什么顺序来描写发现小石潭的经过？用了哪些准确的动词？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本段描写了哪些景物？写景用了什么写法？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88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89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0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1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2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3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4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5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6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7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8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999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0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1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2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3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4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5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6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7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8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09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0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1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2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3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4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5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6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7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8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19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0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1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2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3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4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5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6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7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8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29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30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31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32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33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34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35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36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37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038" name="矩形 1"/>
          <p:cNvSpPr/>
          <p:nvPr/>
        </p:nvSpPr>
        <p:spPr>
          <a:xfrm>
            <a:off x="393700" y="804863"/>
            <a:ext cx="8466138" cy="11033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文章前面写“心乐之”，后面又写 “悄怆幽邃”，一乐一忧似难相容，该如何理解？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170" y="1998345"/>
            <a:ext cx="8517255" cy="29102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</p:pic>
      <p:grpSp>
        <p:nvGrpSpPr>
          <p:cNvPr id="40040" name="组合 27"/>
          <p:cNvGrpSpPr/>
          <p:nvPr/>
        </p:nvGrpSpPr>
        <p:grpSpPr>
          <a:xfrm>
            <a:off x="201613" y="147638"/>
            <a:ext cx="2570162" cy="685800"/>
            <a:chOff x="2747226" y="536189"/>
            <a:chExt cx="2458107" cy="604628"/>
          </a:xfrm>
        </p:grpSpPr>
        <p:sp>
          <p:nvSpPr>
            <p:cNvPr id="8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深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入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探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究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710" y="609600"/>
            <a:ext cx="8259445" cy="43370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055688" y="1066800"/>
            <a:ext cx="6259512" cy="4397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发现小潭：隔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见（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移步换景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TextBox 7"/>
          <p:cNvSpPr txBox="1"/>
          <p:nvPr/>
        </p:nvSpPr>
        <p:spPr>
          <a:xfrm>
            <a:off x="253365" y="1506855"/>
            <a:ext cx="629285" cy="24180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eaVert"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小石潭记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882650" y="1277938"/>
            <a:ext cx="241300" cy="3216275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右大括号 15"/>
          <p:cNvSpPr/>
          <p:nvPr/>
        </p:nvSpPr>
        <p:spPr>
          <a:xfrm>
            <a:off x="7273925" y="1262063"/>
            <a:ext cx="282575" cy="3249613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23163" y="2366963"/>
            <a:ext cx="1457325" cy="9667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ts val="35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环境清幽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5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孤寂凄苦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560638" y="1814513"/>
            <a:ext cx="112713" cy="700088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1030288" y="1893888"/>
            <a:ext cx="1389062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潭中景物：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5973763" y="1812925"/>
            <a:ext cx="133350" cy="709613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2609850" y="1752600"/>
            <a:ext cx="3743325" cy="8905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ts val="32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潭水：清澈（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侧面描写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2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游鱼：活泼（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动静结合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6176963" y="1760538"/>
            <a:ext cx="920750" cy="8096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特写镜头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2560638" y="2755900"/>
            <a:ext cx="112713" cy="700088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5" name="TextBox 16"/>
          <p:cNvSpPr txBox="1"/>
          <p:nvPr/>
        </p:nvSpPr>
        <p:spPr>
          <a:xfrm>
            <a:off x="1030288" y="2835275"/>
            <a:ext cx="1389062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小潭源流：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左大括号 36"/>
          <p:cNvSpPr/>
          <p:nvPr/>
        </p:nvSpPr>
        <p:spPr>
          <a:xfrm flipH="1">
            <a:off x="4922838" y="2751138"/>
            <a:ext cx="133350" cy="709613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2635250" y="2625725"/>
            <a:ext cx="2430463" cy="966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ts val="35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溪身：斗折蛇行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5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岸势：犬牙差互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6"/>
          <p:cNvSpPr txBox="1"/>
          <p:nvPr/>
        </p:nvSpPr>
        <p:spPr>
          <a:xfrm>
            <a:off x="5186363" y="2709863"/>
            <a:ext cx="920750" cy="8080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形象比喻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1047750" y="3573463"/>
            <a:ext cx="7180263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潭上氛围：凄神寒骨，悄怆幽邃（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寓情于景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1062038" y="4175125"/>
            <a:ext cx="4213225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同游之人：补充交代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003" name="组合 27"/>
          <p:cNvGrpSpPr/>
          <p:nvPr/>
        </p:nvGrpSpPr>
        <p:grpSpPr>
          <a:xfrm>
            <a:off x="201613" y="147638"/>
            <a:ext cx="2570162" cy="685800"/>
            <a:chOff x="2747226" y="536189"/>
            <a:chExt cx="2458107" cy="604628"/>
          </a:xfrm>
        </p:grpSpPr>
        <p:sp>
          <p:nvSpPr>
            <p:cNvPr id="25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结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构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梳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理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 animBg="1"/>
      <p:bldP spid="16" grpId="0" animBg="1"/>
      <p:bldP spid="24" grpId="0"/>
      <p:bldP spid="15" grpId="0" animBg="1"/>
      <p:bldP spid="18" grpId="0"/>
      <p:bldP spid="21" grpId="0" animBg="1"/>
      <p:bldP spid="22" grpId="0"/>
      <p:bldP spid="33" grpId="0"/>
      <p:bldP spid="34" grpId="0" animBg="1"/>
      <p:bldP spid="35" grpId="0"/>
      <p:bldP spid="37" grpId="0" animBg="1"/>
      <p:bldP spid="38" grpId="0"/>
      <p:bldP spid="39" grpId="0"/>
      <p:bldP spid="40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4"/>
          <p:cNvSpPr txBox="1"/>
          <p:nvPr/>
        </p:nvSpPr>
        <p:spPr>
          <a:xfrm>
            <a:off x="487363" y="1163638"/>
            <a:ext cx="6888162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800" b="1" dirty="0">
                <a:latin typeface="Arial" panose="020B0604020202020204" pitchFamily="34" charset="0"/>
              </a:rPr>
              <a:t>请简要概括文章的主旨内容。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363" y="1744663"/>
            <a:ext cx="8089900" cy="1189038"/>
          </a:xfrm>
          <a:prstGeom prst="rect">
            <a:avLst/>
          </a:prstGeom>
          <a:solidFill>
            <a:schemeClr val="bg2"/>
          </a:solidFill>
        </p:spPr>
        <p:txBody>
          <a:bodyPr lIns="68580" tIns="34290" rIns="68580" bIns="34290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    本文描写了小石潭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幽深冷寂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的景色，渲染了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凄清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的气氛，抒发了作者遭贬后的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悲凉凄苦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之情。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rcRect b="3809"/>
          <a:stretch>
            <a:fillRect/>
          </a:stretch>
        </p:blipFill>
        <p:spPr>
          <a:xfrm>
            <a:off x="1477645" y="3079115"/>
            <a:ext cx="5897880" cy="19545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013" name="组合 27"/>
          <p:cNvGrpSpPr/>
          <p:nvPr/>
        </p:nvGrpSpPr>
        <p:grpSpPr>
          <a:xfrm>
            <a:off x="201613" y="147638"/>
            <a:ext cx="2570162" cy="685800"/>
            <a:chOff x="2747226" y="536189"/>
            <a:chExt cx="2458107" cy="604628"/>
          </a:xfrm>
        </p:grpSpPr>
        <p:sp>
          <p:nvSpPr>
            <p:cNvPr id="10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主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题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括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628900" y="117475"/>
            <a:ext cx="3581400" cy="684213"/>
          </a:xfrm>
          <a:prstGeom prst="roundRect">
            <a:avLst/>
          </a:prstGeom>
          <a:solidFill>
            <a:srgbClr val="66FFFF"/>
          </a:solidFill>
          <a:ln w="41275" cmpd="dbl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课后习题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参考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答案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5299" name="矩形 2"/>
          <p:cNvSpPr>
            <a:spLocks noChangeArrowheads="1"/>
          </p:cNvSpPr>
          <p:nvPr/>
        </p:nvSpPr>
        <p:spPr bwMode="auto">
          <a:xfrm>
            <a:off x="398463" y="1130300"/>
            <a:ext cx="8320088" cy="1127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一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这是一篇短小精美的游记。认真读课文，理清游记的线索，然后背诵全文。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349250" y="2551113"/>
            <a:ext cx="8524875" cy="157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本文以游踪为线索：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发现小潭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潭中景物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小潭源流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潭中气氛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记录同游者。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228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29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0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1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2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3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4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5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6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7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8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39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0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1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2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3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4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5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6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7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8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49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0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1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2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3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4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5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6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7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8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59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0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1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2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3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4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5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6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7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8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69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70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71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72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73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74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75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76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277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5299" name="矩形 2"/>
          <p:cNvSpPr>
            <a:spLocks noChangeArrowheads="1"/>
          </p:cNvSpPr>
          <p:nvPr/>
        </p:nvSpPr>
        <p:spPr bwMode="auto">
          <a:xfrm>
            <a:off x="460375" y="708025"/>
            <a:ext cx="8320088" cy="11255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二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本文在景物描写中蕴含着情感，阅读时我们能感受到作者情感的起伏变化。试做具体分析。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317818" y="1924050"/>
            <a:ext cx="8275637" cy="260826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听水声“心乐之”，见游鱼“似与游者相乐”，作者感到快乐，暂时忘掉了烦恼失意。然而坐潭上而觉“凄神寒骨，悄怆幽邃”，眼前景物的幽深寂静又使他感到凄凉难耐。联系背景，应该说乐是忧的另一种表现形式。柳宗元参与改革，失败被贬，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/>
          <p:nvPr/>
        </p:nvSpPr>
        <p:spPr>
          <a:xfrm>
            <a:off x="627063" y="1344613"/>
            <a:ext cx="7816850" cy="22542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心中愤懑难平，因而凄苦是他感情的主调，而寄情山水正是为了摆脱这种抑郁的心情；但这种欢乐毕竟是暂时的，一经凄清环境的触发，忧伤悲凉的心情又会流露出来。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矩形 2"/>
          <p:cNvSpPr>
            <a:spLocks noChangeArrowheads="1"/>
          </p:cNvSpPr>
          <p:nvPr/>
        </p:nvSpPr>
        <p:spPr bwMode="auto">
          <a:xfrm>
            <a:off x="487363" y="839788"/>
            <a:ext cx="8320088" cy="1643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三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小石潭给你留下的最深刻的印象是什么？如果你也坐在小石潭边，会有怎样的感受？试用几个词或一两句话把你的感受表达出来。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1644650" y="2897188"/>
            <a:ext cx="6230938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人迹罕至，凄清幽静，孤寂悲凉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3732" name="Text Box 4"/>
          <p:cNvSpPr txBox="1"/>
          <p:nvPr/>
        </p:nvSpPr>
        <p:spPr>
          <a:xfrm>
            <a:off x="3059906" y="1924050"/>
            <a:ext cx="363616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闻水声，如鸣佩环</a:t>
            </a:r>
            <a:endParaRPr lang="en-US" altLang="zh-CN" sz="21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3" name="Rectangle 5"/>
          <p:cNvSpPr/>
          <p:nvPr/>
        </p:nvSpPr>
        <p:spPr>
          <a:xfrm>
            <a:off x="2897981" y="4083844"/>
            <a:ext cx="259461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伐竹取道，下见小潭</a:t>
            </a:r>
            <a:endParaRPr lang="zh-CN" altLang="en-US" sz="21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4" name="Line 6"/>
          <p:cNvSpPr/>
          <p:nvPr/>
        </p:nvSpPr>
        <p:spPr>
          <a:xfrm>
            <a:off x="3762375" y="2356247"/>
            <a:ext cx="0" cy="172759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3735" name="Text Box 7"/>
          <p:cNvSpPr txBox="1"/>
          <p:nvPr/>
        </p:nvSpPr>
        <p:spPr>
          <a:xfrm flipH="1">
            <a:off x="4092734" y="2625328"/>
            <a:ext cx="505460" cy="124182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华文行楷" pitchFamily="2" charset="-122"/>
              </a:rPr>
              <a:t>心乐之</a:t>
            </a:r>
            <a:endParaRPr lang="zh-CN" altLang="en-US" sz="2100" b="1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73737" name="Text Box 9"/>
          <p:cNvSpPr txBox="1"/>
          <p:nvPr/>
        </p:nvSpPr>
        <p:spPr>
          <a:xfrm>
            <a:off x="5219700" y="2409825"/>
            <a:ext cx="2052638" cy="122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隶书" pitchFamily="49" charset="-122"/>
              </a:rPr>
              <a:t>动词准确：</a:t>
            </a:r>
            <a:endParaRPr lang="zh-CN" altLang="en-US" sz="21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隶书" pitchFamily="49" charset="-122"/>
              </a:rPr>
              <a:t>隔、闻、伐、取、见</a:t>
            </a:r>
            <a:endParaRPr lang="zh-CN" altLang="en-US" sz="21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3738" name="Rectangle 10"/>
          <p:cNvSpPr/>
          <p:nvPr/>
        </p:nvSpPr>
        <p:spPr>
          <a:xfrm>
            <a:off x="2033588" y="1977628"/>
            <a:ext cx="485775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chemeClr val="hlink"/>
                </a:solidFill>
                <a:latin typeface="Calibri" panose="020F0502020204030204" pitchFamily="34" charset="0"/>
                <a:ea typeface="华文新魏" pitchFamily="2" charset="-122"/>
              </a:rPr>
              <a:t>移步换景</a:t>
            </a:r>
            <a:endParaRPr lang="zh-CN" altLang="en-US" sz="3000" b="1" dirty="0">
              <a:solidFill>
                <a:schemeClr val="hlink"/>
              </a:solidFill>
              <a:latin typeface="Calibri" panose="020F0502020204030204" pitchFamily="34" charset="0"/>
              <a:ea typeface="华文新魏" pitchFamily="2" charset="-122"/>
            </a:endParaRPr>
          </a:p>
        </p:txBody>
      </p:sp>
      <p:sp>
        <p:nvSpPr>
          <p:cNvPr id="57352" name="AutoShape 4"/>
          <p:cNvSpPr/>
          <p:nvPr/>
        </p:nvSpPr>
        <p:spPr>
          <a:xfrm>
            <a:off x="2033588" y="357188"/>
            <a:ext cx="5022056" cy="857250"/>
          </a:xfrm>
          <a:prstGeom prst="horizontalScroll">
            <a:avLst>
              <a:gd name="adj" fmla="val 12500"/>
            </a:avLst>
          </a:prstGeom>
          <a:solidFill>
            <a:srgbClr val="80008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000" b="1" dirty="0">
                <a:solidFill>
                  <a:srgbClr val="FFFF00"/>
                </a:solidFill>
                <a:latin typeface="Calibri" panose="020F0502020204030204" pitchFamily="34" charset="0"/>
                <a:ea typeface="华文行楷" pitchFamily="2" charset="-122"/>
              </a:rPr>
              <a:t>细读课文，欣赏美景</a:t>
            </a:r>
            <a:endParaRPr lang="zh-CN" altLang="en-US" sz="3000" b="1" dirty="0">
              <a:solidFill>
                <a:srgbClr val="FFFF00"/>
              </a:solidFill>
              <a:latin typeface="Calibri" panose="020F0502020204030204" pitchFamily="34" charset="0"/>
              <a:ea typeface="华文行楷" pitchFamily="2" charset="-122"/>
            </a:endParaRPr>
          </a:p>
        </p:txBody>
      </p:sp>
      <p:sp>
        <p:nvSpPr>
          <p:cNvPr id="27660" name="Rectangle 12" descr="羊皮纸"/>
          <p:cNvSpPr/>
          <p:nvPr/>
        </p:nvSpPr>
        <p:spPr>
          <a:xfrm>
            <a:off x="1494235" y="1221581"/>
            <a:ext cx="610314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Arial" panose="020B0604020202020204" pitchFamily="34" charset="0"/>
              </a:rPr>
              <a:t>作者如何发现小石潭的？</a:t>
            </a:r>
            <a:endParaRPr lang="zh-CN" altLang="en-US" sz="15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73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73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73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373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73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build="p"/>
      <p:bldP spid="73733" grpId="0" build="p"/>
      <p:bldP spid="73735" grpId="0" build="p"/>
      <p:bldP spid="73737" grpId="0"/>
      <p:bldP spid="73738" grpId="0"/>
      <p:bldP spid="276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82600" y="476250"/>
            <a:ext cx="8207375" cy="1101725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1.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作者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是按照什么顺序来描写发现小石潭的经过？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356553" y="1473200"/>
            <a:ext cx="8459787" cy="316928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“隔篁竹，闻水声”，“伐竹取道，下见小潭”。</a:t>
            </a:r>
            <a:endParaRPr lang="zh-CN" altLang="en-US" sz="2800" b="1" u="sng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文章写发现小石潭是按照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先闻其声、后见其形、移步换景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的顺序来描写的。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“隔篁竹，闻水声”写听到水的声音，用“如鸣珮环”的比喻来形容水声悦耳，用“心乐之”的主观感受激发读者的兴趣。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595948" y="2498090"/>
            <a:ext cx="7951787" cy="17494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用了“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隔、闻、伐、取、见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”等准确的动词，使读者随着作者的脚步一同游历，感受作者喜悦的心情和探奇的情趣。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2155" y="704850"/>
            <a:ext cx="426593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用了哪些准确的动词？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16230" y="1506855"/>
            <a:ext cx="87572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“隔篁竹，闻水声”，“伐竹取道，下见小潭”</a:t>
            </a:r>
            <a:endParaRPr lang="zh-CN" altLang="en-US" sz="3200"/>
          </a:p>
        </p:txBody>
      </p:sp>
      <p:sp>
        <p:nvSpPr>
          <p:cNvPr id="51408" name="文本框 1"/>
          <p:cNvSpPr txBox="1"/>
          <p:nvPr/>
        </p:nvSpPr>
        <p:spPr>
          <a:xfrm>
            <a:off x="579021" y="1632104"/>
            <a:ext cx="782636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611271" y="1662584"/>
            <a:ext cx="782636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5424071" y="1647344"/>
            <a:ext cx="782636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7065546" y="1672744"/>
            <a:ext cx="782636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2128421" y="1657504"/>
            <a:ext cx="782636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1408" grpId="0"/>
      <p:bldP spid="8" grpId="0"/>
      <p:bldP spid="5" grpId="0"/>
      <p:bldP spid="6" grpId="0"/>
      <p:bldP spid="7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34"/>
          <p:cNvSpPr txBox="1">
            <a:spLocks noChangeArrowheads="1"/>
          </p:cNvSpPr>
          <p:nvPr/>
        </p:nvSpPr>
        <p:spPr bwMode="auto">
          <a:xfrm rot="21319903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36"/>
          <p:cNvSpPr txBox="1">
            <a:spLocks noChangeArrowheads="1"/>
          </p:cNvSpPr>
          <p:nvPr/>
        </p:nvSpPr>
        <p:spPr bwMode="auto">
          <a:xfrm rot="16249134">
            <a:off x="5861844" y="13168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37"/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5"/>
          <p:cNvSpPr txBox="1">
            <a:spLocks noChangeArrowheads="1"/>
          </p:cNvSpPr>
          <p:nvPr/>
        </p:nvSpPr>
        <p:spPr bwMode="auto">
          <a:xfrm rot="16249134">
            <a:off x="6422231" y="13390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6"/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7"/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9"/>
          <p:cNvSpPr txBox="1">
            <a:spLocks noChangeArrowheads="1"/>
          </p:cNvSpPr>
          <p:nvPr/>
        </p:nvSpPr>
        <p:spPr bwMode="auto">
          <a:xfrm rot="657351">
            <a:off x="8405813" y="13477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51"/>
          <p:cNvSpPr txBox="1">
            <a:spLocks noChangeArrowheads="1"/>
          </p:cNvSpPr>
          <p:nvPr/>
        </p:nvSpPr>
        <p:spPr bwMode="auto">
          <a:xfrm rot="16249134">
            <a:off x="8366919" y="27154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 rot="4149897">
            <a:off x="4464050" y="349885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36"/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7"/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45"/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46"/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47"/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9"/>
          <p:cNvSpPr txBox="1">
            <a:spLocks noChangeArrowheads="1"/>
          </p:cNvSpPr>
          <p:nvPr/>
        </p:nvSpPr>
        <p:spPr bwMode="auto">
          <a:xfrm rot="16249134">
            <a:off x="6311106" y="21105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50"/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51"/>
          <p:cNvSpPr txBox="1">
            <a:spLocks noChangeArrowheads="1"/>
          </p:cNvSpPr>
          <p:nvPr/>
        </p:nvSpPr>
        <p:spPr bwMode="auto">
          <a:xfrm rot="16249134">
            <a:off x="5845969" y="343455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34"/>
          <p:cNvSpPr txBox="1">
            <a:spLocks noChangeArrowheads="1"/>
          </p:cNvSpPr>
          <p:nvPr/>
        </p:nvSpPr>
        <p:spPr bwMode="auto">
          <a:xfrm rot="4149897">
            <a:off x="2143125" y="345598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36"/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5"/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6"/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 rot="1029897">
            <a:off x="268288" y="34337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49"/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50"/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1"/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文本框 32"/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文本框 34"/>
          <p:cNvSpPr txBox="1">
            <a:spLocks noChangeArrowheads="1"/>
          </p:cNvSpPr>
          <p:nvPr/>
        </p:nvSpPr>
        <p:spPr bwMode="auto">
          <a:xfrm rot="4149897">
            <a:off x="1339850" y="2159000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36"/>
          <p:cNvSpPr txBox="1">
            <a:spLocks noChangeArrowheads="1"/>
          </p:cNvSpPr>
          <p:nvPr/>
        </p:nvSpPr>
        <p:spPr bwMode="auto">
          <a:xfrm rot="21429897">
            <a:off x="322263" y="13366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文本框 45"/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文本框 46"/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文本框 47"/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文本框 49"/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文本框 50"/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文本框 51"/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文本框 34"/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文本框 45"/>
          <p:cNvSpPr txBox="1">
            <a:spLocks noChangeArrowheads="1"/>
          </p:cNvSpPr>
          <p:nvPr/>
        </p:nvSpPr>
        <p:spPr bwMode="auto">
          <a:xfrm rot="17097278">
            <a:off x="6779419" y="2501106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文本框 46"/>
          <p:cNvSpPr txBox="1">
            <a:spLocks noChangeArrowheads="1"/>
          </p:cNvSpPr>
          <p:nvPr/>
        </p:nvSpPr>
        <p:spPr bwMode="auto">
          <a:xfrm rot="2702238">
            <a:off x="7568406" y="30630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文本框 47"/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文本框 49"/>
          <p:cNvSpPr txBox="1">
            <a:spLocks noChangeArrowheads="1"/>
          </p:cNvSpPr>
          <p:nvPr/>
        </p:nvSpPr>
        <p:spPr bwMode="auto">
          <a:xfrm rot="18419577">
            <a:off x="8108156" y="326628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文本框 50"/>
          <p:cNvSpPr txBox="1">
            <a:spLocks noChangeArrowheads="1"/>
          </p:cNvSpPr>
          <p:nvPr/>
        </p:nvSpPr>
        <p:spPr bwMode="auto">
          <a:xfrm rot="17959444">
            <a:off x="7262019" y="3907631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文本框 51"/>
          <p:cNvSpPr txBox="1">
            <a:spLocks noChangeArrowheads="1"/>
          </p:cNvSpPr>
          <p:nvPr/>
        </p:nvSpPr>
        <p:spPr bwMode="auto">
          <a:xfrm rot="1549510">
            <a:off x="8216900" y="3705225"/>
            <a:ext cx="506413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2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73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74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75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76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77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78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79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0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1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2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3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4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5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6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7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8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89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0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1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2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3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4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5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6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7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8" name="文本框 47"/>
          <p:cNvSpPr txBox="1"/>
          <p:nvPr/>
        </p:nvSpPr>
        <p:spPr>
          <a:xfrm rot="5220000">
            <a:off x="603250" y="31527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99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0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1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2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3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4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5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6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7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8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09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0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1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2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3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4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5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6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7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8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19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20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21" name="文本框 51"/>
          <p:cNvSpPr txBox="1"/>
          <p:nvPr/>
        </p:nvSpPr>
        <p:spPr>
          <a:xfrm rot="-1160763">
            <a:off x="8012113" y="4035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00" b="1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822" name="Text Box 5"/>
          <p:cNvSpPr txBox="1"/>
          <p:nvPr/>
        </p:nvSpPr>
        <p:spPr>
          <a:xfrm>
            <a:off x="269558" y="112395"/>
            <a:ext cx="8110537" cy="7143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本段描写了哪些景物？写景用了什么写法？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28603" y="936171"/>
            <a:ext cx="2991393" cy="1969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0" name="矩形 1"/>
          <p:cNvSpPr/>
          <p:nvPr/>
        </p:nvSpPr>
        <p:spPr>
          <a:xfrm>
            <a:off x="284163" y="727075"/>
            <a:ext cx="5695950" cy="29368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从小丘西行百二十步，隔篁竹，闻水声，如鸣珮环，心乐之。伐竹取道，下见小潭，水尤清冽。全石以为底，近岸，卷石底以出，为坻，为屿，为嵁，为岩。青树翠蔓，蒙络摇缀，参差披拂。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00638" y="1222375"/>
            <a:ext cx="560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62000" y="1684338"/>
            <a:ext cx="560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238375" y="2141538"/>
            <a:ext cx="560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92525" y="3109913"/>
            <a:ext cx="560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流程图: 准备 17"/>
          <p:cNvSpPr/>
          <p:nvPr/>
        </p:nvSpPr>
        <p:spPr>
          <a:xfrm>
            <a:off x="995363" y="3567113"/>
            <a:ext cx="1735138" cy="671513"/>
          </a:xfrm>
          <a:prstGeom prst="flowChartPreparat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篁竹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" name="流程图: 准备 19"/>
          <p:cNvSpPr/>
          <p:nvPr/>
        </p:nvSpPr>
        <p:spPr>
          <a:xfrm>
            <a:off x="2730500" y="3567113"/>
            <a:ext cx="1736725" cy="671513"/>
          </a:xfrm>
          <a:prstGeom prst="flowChartPreparat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水声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流程图: 准备 20"/>
          <p:cNvSpPr/>
          <p:nvPr/>
        </p:nvSpPr>
        <p:spPr>
          <a:xfrm>
            <a:off x="4467225" y="3567113"/>
            <a:ext cx="1735138" cy="671513"/>
          </a:xfrm>
          <a:prstGeom prst="flowChartPreparati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小潭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2" name="流程图: 准备 21"/>
          <p:cNvSpPr/>
          <p:nvPr/>
        </p:nvSpPr>
        <p:spPr>
          <a:xfrm>
            <a:off x="6142038" y="3556000"/>
            <a:ext cx="1736725" cy="671513"/>
          </a:xfrm>
          <a:prstGeom prst="flowChartPreparati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青树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 rot="16200000">
            <a:off x="4466431" y="1732756"/>
            <a:ext cx="346075" cy="5329238"/>
          </a:xfrm>
          <a:prstGeom prst="leftBrac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14750" y="4421188"/>
            <a:ext cx="1833563" cy="584200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j-ea"/>
                <a:ea typeface="+mj-ea"/>
                <a:cs typeface="+mn-cs"/>
              </a:rPr>
              <a:t>移步换景</a:t>
            </a:r>
            <a:endParaRPr kumimoji="0" lang="zh-CN" altLang="en-US" sz="3200" b="1" kern="1200" cap="none" spc="0" normalizeH="0" baseline="0" noProof="0" dirty="0">
              <a:solidFill>
                <a:srgbClr val="FF00FF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/>
          <p:nvPr/>
        </p:nvSpPr>
        <p:spPr>
          <a:xfrm>
            <a:off x="947420" y="98425"/>
            <a:ext cx="739203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移步换景：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指随着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立足点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的移动，观察的对象或者同一对象观察的角度、距离也不断变化。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/>
          <p:nvPr/>
        </p:nvSpPr>
        <p:spPr>
          <a:xfrm>
            <a:off x="1709738" y="627460"/>
            <a:ext cx="5994797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b="1" dirty="0">
                <a:latin typeface="Times New Roman" panose="02020603050405020304" pitchFamily="18" charset="0"/>
              </a:rPr>
              <a:t>◆小石潭的水、石、树给你留下怎样的印象？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74764" name="Text Box 12"/>
          <p:cNvSpPr txBox="1"/>
          <p:nvPr/>
        </p:nvSpPr>
        <p:spPr>
          <a:xfrm>
            <a:off x="1601391" y="1600200"/>
            <a:ext cx="45148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70C0"/>
                </a:solidFill>
                <a:latin typeface="Times New Roman" panose="02020603050405020304" pitchFamily="18" charset="0"/>
                <a:ea typeface="华文新魏" pitchFamily="2" charset="-122"/>
              </a:rPr>
              <a:t>水</a:t>
            </a:r>
            <a:r>
              <a:rPr lang="en-US" altLang="zh-CN" sz="2700" b="1">
                <a:solidFill>
                  <a:srgbClr val="0070C0"/>
                </a:solidFill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2700" b="1" dirty="0">
                <a:solidFill>
                  <a:srgbClr val="0070C0"/>
                </a:solidFill>
                <a:latin typeface="Times New Roman" panose="02020603050405020304" pitchFamily="18" charset="0"/>
                <a:ea typeface="华文新魏" pitchFamily="2" charset="-122"/>
              </a:rPr>
              <a:t>清：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水尤清冽</a:t>
            </a:r>
            <a:endParaRPr lang="zh-CN" altLang="en-US" sz="2700" b="1" dirty="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4765" name="Text Box 13"/>
          <p:cNvSpPr txBox="1"/>
          <p:nvPr/>
        </p:nvSpPr>
        <p:spPr>
          <a:xfrm>
            <a:off x="1601391" y="2301478"/>
            <a:ext cx="6399609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0070C0"/>
                </a:solidFill>
                <a:latin typeface="Times New Roman" panose="02020603050405020304" pitchFamily="18" charset="0"/>
                <a:ea typeface="华文新魏" pitchFamily="2" charset="-122"/>
              </a:rPr>
              <a:t>石</a:t>
            </a:r>
            <a:r>
              <a:rPr lang="en-US" altLang="zh-CN" sz="2700" b="1">
                <a:solidFill>
                  <a:srgbClr val="0070C0"/>
                </a:solidFill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2700" b="1" dirty="0">
                <a:solidFill>
                  <a:srgbClr val="0070C0"/>
                </a:solidFill>
                <a:latin typeface="Times New Roman" panose="02020603050405020304" pitchFamily="18" charset="0"/>
                <a:ea typeface="华文新魏" pitchFamily="2" charset="-122"/>
              </a:rPr>
              <a:t>美：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卷石底以出，</a:t>
            </a:r>
            <a:r>
              <a:rPr lang="zh-CN" altLang="en-US" sz="2700" b="1" dirty="0">
                <a:solidFill>
                  <a:srgbClr val="FF0000"/>
                </a:solidFill>
                <a:latin typeface="Calibri" panose="020F0502020204030204" pitchFamily="34" charset="0"/>
                <a:ea typeface="华文新魏" pitchFamily="2" charset="-122"/>
              </a:rPr>
              <a:t>为坻，为 </a:t>
            </a:r>
            <a:endParaRPr lang="zh-CN" altLang="en-US" sz="2700" b="1" dirty="0">
              <a:solidFill>
                <a:srgbClr val="FF0000"/>
              </a:solidFill>
              <a:latin typeface="Calibri" panose="020F0502020204030204" pitchFamily="34" charset="0"/>
              <a:ea typeface="华文新魏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0070C0"/>
                </a:solidFill>
                <a:latin typeface="Calibri" panose="020F0502020204030204" pitchFamily="34" charset="0"/>
                <a:ea typeface="华文新魏" pitchFamily="2" charset="-122"/>
              </a:rPr>
              <a:t>                   </a:t>
            </a:r>
            <a:r>
              <a:rPr lang="zh-CN" altLang="en-US" sz="2700" b="1" dirty="0">
                <a:solidFill>
                  <a:srgbClr val="FF3300"/>
                </a:solidFill>
                <a:latin typeface="Calibri" panose="020F0502020204030204" pitchFamily="34" charset="0"/>
                <a:ea typeface="华文新魏" pitchFamily="2" charset="-122"/>
              </a:rPr>
              <a:t>屿，为嵁，为岩</a:t>
            </a:r>
            <a:endParaRPr lang="zh-CN" altLang="en-US" sz="2700" b="1" dirty="0">
              <a:solidFill>
                <a:srgbClr val="FF3300"/>
              </a:solidFill>
              <a:latin typeface="Calibri" panose="020F0502020204030204" pitchFamily="34" charset="0"/>
              <a:ea typeface="华文新魏" pitchFamily="2" charset="-122"/>
            </a:endParaRPr>
          </a:p>
        </p:txBody>
      </p:sp>
      <p:sp>
        <p:nvSpPr>
          <p:cNvPr id="74766" name="Text Box 14"/>
          <p:cNvSpPr txBox="1"/>
          <p:nvPr/>
        </p:nvSpPr>
        <p:spPr>
          <a:xfrm>
            <a:off x="1601391" y="3327797"/>
            <a:ext cx="6172200" cy="9632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0070C0"/>
                </a:solidFill>
                <a:latin typeface="Times New Roman" panose="02020603050405020304" pitchFamily="18" charset="0"/>
                <a:ea typeface="华文新魏" pitchFamily="2" charset="-122"/>
              </a:rPr>
              <a:t>树</a:t>
            </a:r>
            <a:r>
              <a:rPr lang="en-US" altLang="zh-CN" sz="2700" b="1">
                <a:solidFill>
                  <a:srgbClr val="0070C0"/>
                </a:solidFill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2700" b="1" dirty="0">
                <a:solidFill>
                  <a:srgbClr val="0070C0"/>
                </a:solidFill>
                <a:latin typeface="Times New Roman" panose="02020603050405020304" pitchFamily="18" charset="0"/>
                <a:ea typeface="华文新魏" pitchFamily="2" charset="-122"/>
              </a:rPr>
              <a:t>茂：</a:t>
            </a:r>
            <a:r>
              <a:rPr lang="zh-CN" altLang="en-US" sz="2700" b="1" dirty="0">
                <a:solidFill>
                  <a:srgbClr val="FF3300"/>
                </a:solidFill>
                <a:latin typeface="Calibri" panose="020F0502020204030204" pitchFamily="34" charset="0"/>
                <a:ea typeface="华文新魏" pitchFamily="2" charset="-122"/>
              </a:rPr>
              <a:t>青树翠蔓，蒙络摇缀，参差</a:t>
            </a:r>
            <a:endParaRPr lang="zh-CN" altLang="en-US" sz="2700" b="1" dirty="0">
              <a:solidFill>
                <a:srgbClr val="FF3300"/>
              </a:solidFill>
              <a:latin typeface="Calibri" panose="020F0502020204030204" pitchFamily="34" charset="0"/>
              <a:ea typeface="华文新魏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Calibri" panose="020F0502020204030204" pitchFamily="34" charset="0"/>
                <a:ea typeface="华文新魏" pitchFamily="2" charset="-122"/>
              </a:rPr>
              <a:t>                  披拂</a:t>
            </a:r>
            <a:endParaRPr lang="zh-CN" altLang="en-US" sz="2700" b="1" dirty="0">
              <a:solidFill>
                <a:srgbClr val="FF3300"/>
              </a:solidFill>
              <a:latin typeface="Calibri" panose="020F050202020403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uild="p"/>
      <p:bldP spid="74764" grpId="0"/>
      <p:bldP spid="74765" grpId="0"/>
      <p:bldP spid="747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79425" y="709613"/>
            <a:ext cx="8361363" cy="585788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本段写了哪些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景物，用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的是什么写法？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882650" y="1423353"/>
            <a:ext cx="7958138" cy="5848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潭水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游鱼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，用的是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特写镜头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2" name="Picture 2" descr="http://p4.so.qhmsg.com/t0161eb711d6e051dee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5745" y="2131060"/>
            <a:ext cx="4001135" cy="2885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http://pic.58pic.com/58pic/15/23/29/32558PICFC4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5470" y="2131695"/>
            <a:ext cx="4558030" cy="2884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7" name="矩形 3"/>
          <p:cNvSpPr/>
          <p:nvPr/>
        </p:nvSpPr>
        <p:spPr>
          <a:xfrm>
            <a:off x="373380" y="55563"/>
            <a:ext cx="6669088" cy="6540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朗读课文第二段，讨论下列问题：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4996</Words>
  <Application>WPS 演示</Application>
  <PresentationFormat>全屏显示(16:9)</PresentationFormat>
  <Paragraphs>1241</Paragraphs>
  <Slides>27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黑体</vt:lpstr>
      <vt:lpstr>隶书</vt:lpstr>
      <vt:lpstr>楷体_GB2312</vt:lpstr>
      <vt:lpstr>新宋体</vt:lpstr>
      <vt:lpstr>Times New Roman</vt:lpstr>
      <vt:lpstr>华文行楷</vt:lpstr>
      <vt:lpstr>微软雅黑</vt:lpstr>
      <vt:lpstr>Calibri</vt:lpstr>
      <vt:lpstr>华文新魏</vt:lpstr>
      <vt:lpstr>楷体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</dc:creator>
  <cp:lastModifiedBy>HOHO</cp:lastModifiedBy>
  <cp:revision>304</cp:revision>
  <dcterms:created xsi:type="dcterms:W3CDTF">2016-01-14T05:53:00Z</dcterms:created>
  <dcterms:modified xsi:type="dcterms:W3CDTF">2021-03-17T02:35:50Z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2052-11.1.0.10314</vt:lpwstr>
  </property>
</Properties>
</file>