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2" r:id="rId7"/>
    <p:sldId id="263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83" r:id="rId19"/>
    <p:sldId id="27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8-22T21:24:44.484" idx="1">
    <p:pos x="10" y="10"/>
    <p:text>刘二龙</p:tex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14262-AEE5-4027-9860-849E148A2C4E}" type="datetimeFigureOut">
              <a:rPr lang="zh-CN" altLang="en-US" smtClean="0"/>
              <a:pPr/>
              <a:t>2012-8-22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9010E-DA97-4557-96C8-6589CA3CAF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282" y="428605"/>
            <a:ext cx="8715436" cy="2786082"/>
          </a:xfrm>
        </p:spPr>
        <p:txBody>
          <a:bodyPr>
            <a:normAutofit fontScale="90000"/>
          </a:bodyPr>
          <a:lstStyle/>
          <a:p>
            <a:r>
              <a:rPr lang="en-US" sz="7300" b="1" dirty="0" smtClean="0">
                <a:solidFill>
                  <a:srgbClr val="00B050"/>
                </a:solidFill>
              </a:rPr>
              <a:t>2</a:t>
            </a:r>
            <a:r>
              <a:rPr lang="en-US" altLang="zh-CN" sz="73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7300" b="1" dirty="0" smtClean="0">
                <a:solidFill>
                  <a:srgbClr val="00B050"/>
                </a:solidFill>
              </a:rPr>
              <a:t>走一步，再走一步</a:t>
            </a:r>
            <a:r>
              <a:rPr lang="en-US" altLang="zh-CN" sz="7300" b="1" dirty="0" smtClean="0">
                <a:solidFill>
                  <a:srgbClr val="00B050"/>
                </a:solidFill>
              </a:rPr>
              <a:t>》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351065">
            <a:off x="1637936" y="2878217"/>
            <a:ext cx="6572296" cy="2071702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</a:rPr>
              <a:t>上蔡县城南中学    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6000" b="1" dirty="0" smtClean="0">
                <a:solidFill>
                  <a:srgbClr val="7030A0"/>
                </a:solidFill>
              </a:rPr>
              <a:t>刘二龙</a:t>
            </a:r>
            <a:endParaRPr lang="zh-CN" altLang="en-US" sz="6000" b="1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21053247">
            <a:off x="2755456" y="5328327"/>
            <a:ext cx="5113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2012</a:t>
            </a:r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年</a:t>
            </a:r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月</a:t>
            </a:r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20</a:t>
            </a:r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日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21222536">
            <a:off x="567695" y="2896112"/>
            <a:ext cx="8468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制作：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472518" cy="5840435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这篇课文表现了怎样的中心意思</a:t>
            </a:r>
            <a:r>
              <a:rPr lang="en-US" dirty="0" smtClean="0"/>
              <a:t>?</a:t>
            </a:r>
            <a:r>
              <a:rPr lang="zh-CN" altLang="en-US" dirty="0" smtClean="0"/>
              <a:t>试着找出最能表现课文中心的句子。 </a:t>
            </a:r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en-US" altLang="zh-CN" dirty="0" smtClean="0"/>
              <a:t>4.</a:t>
            </a:r>
            <a:r>
              <a:rPr lang="en-US" dirty="0" smtClean="0"/>
              <a:t>“</a:t>
            </a:r>
            <a:r>
              <a:rPr lang="zh-CN" altLang="en-US" dirty="0" smtClean="0"/>
              <a:t>走一步，再走一步</a:t>
            </a:r>
            <a:r>
              <a:rPr lang="en-US" dirty="0" smtClean="0"/>
              <a:t>”</a:t>
            </a:r>
            <a:r>
              <a:rPr lang="zh-CN" altLang="en-US" dirty="0" smtClean="0"/>
              <a:t>是什么意思？为什么不要想着距离有多远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文中出现了哪些人物</a:t>
            </a:r>
            <a:r>
              <a:rPr lang="en-US" altLang="zh-CN" dirty="0" smtClean="0"/>
              <a:t>?</a:t>
            </a:r>
            <a:r>
              <a:rPr lang="zh-CN" altLang="en-US" dirty="0" smtClean="0"/>
              <a:t>他们跟“我”是什么关系？请你试着评论这些人物。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5720" y="857232"/>
            <a:ext cx="8401080" cy="526893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中心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zh-CN" altLang="en-US" dirty="0" smtClean="0">
                <a:solidFill>
                  <a:srgbClr val="FF0000"/>
                </a:solidFill>
              </a:rPr>
              <a:t>在人生道路上不管面对怎样的艰难险阻，只要把大困难分解为小困难，一个一个的认真的去解决，终将战胜巨大的困难，赢得最后的胜利。中心句：我提醒自己，不要想着远在下面的岩石，而要着眼于那最初的一小步，走了这一步再走下一步，直到抵达我所要到的地放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只要把大困难分解为小困难，一个一个的认真的去解决，终将战胜巨大的困难，赢得最后的胜利。想着距离远，就会被困难吓倒，就会彻底失败。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人物：父亲，母亲，杰利，和另四个小孩。父亲教子有方，是我敬佩，爱戴的人。母亲慈善，总怕我出问题。杰利智慧，是我的好朋友，我赞叹他。另四个小孩是我的同伴，他们嘲笑我，我鄙视他们。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401080" cy="58404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92D050"/>
                </a:solidFill>
              </a:rPr>
              <a:t>三、自主测试</a:t>
            </a:r>
          </a:p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1.</a:t>
            </a:r>
            <a:r>
              <a:rPr lang="zh-CN" altLang="en-US" b="1" dirty="0" smtClean="0">
                <a:solidFill>
                  <a:srgbClr val="92D050"/>
                </a:solidFill>
              </a:rPr>
              <a:t>下面加点字注意有误的一项是</a:t>
            </a:r>
            <a:r>
              <a:rPr lang="zh-CN" altLang="en-US" dirty="0" smtClean="0"/>
              <a:t>（</a:t>
            </a:r>
            <a:r>
              <a:rPr lang="en-US" dirty="0" smtClean="0"/>
              <a:t>	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A</a:t>
            </a:r>
            <a:r>
              <a:rPr lang="zh-CN" altLang="en-US" dirty="0" smtClean="0"/>
              <a:t>啜泣（</a:t>
            </a:r>
            <a:r>
              <a:rPr lang="en-US" dirty="0" err="1" smtClean="0"/>
              <a:t>chuò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峭壁（</a:t>
            </a:r>
            <a:r>
              <a:rPr lang="en-US" dirty="0" err="1" smtClean="0"/>
              <a:t>qi</a:t>
            </a:r>
            <a:r>
              <a:rPr lang="en-US" altLang="zh-CN" dirty="0" err="1" smtClean="0"/>
              <a:t>à</a:t>
            </a:r>
            <a:r>
              <a:rPr lang="en-US" dirty="0" err="1" smtClean="0"/>
              <a:t>o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耸立（</a:t>
            </a:r>
            <a:r>
              <a:rPr lang="en-US" dirty="0" err="1" smtClean="0"/>
              <a:t>sŏng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B</a:t>
            </a:r>
            <a:r>
              <a:rPr lang="zh-CN" altLang="en-US" dirty="0" smtClean="0"/>
              <a:t>蓬乱（</a:t>
            </a:r>
            <a:r>
              <a:rPr lang="en-US" dirty="0" err="1" smtClean="0"/>
              <a:t>péng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颤抖（</a:t>
            </a:r>
            <a:r>
              <a:rPr lang="en-US" dirty="0" err="1" smtClean="0"/>
              <a:t>zh</a:t>
            </a:r>
            <a:r>
              <a:rPr lang="en-US" altLang="zh-CN" dirty="0" err="1" smtClean="0"/>
              <a:t>à</a:t>
            </a:r>
            <a:r>
              <a:rPr lang="en-US" dirty="0" err="1" smtClean="0"/>
              <a:t>n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嶙峋（</a:t>
            </a:r>
            <a:r>
              <a:rPr lang="en-US" dirty="0" err="1" smtClean="0"/>
              <a:t>xún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C</a:t>
            </a:r>
            <a:r>
              <a:rPr lang="zh-CN" altLang="en-US" dirty="0" smtClean="0"/>
              <a:t>凝视（</a:t>
            </a:r>
            <a:r>
              <a:rPr lang="en-US" dirty="0" err="1" smtClean="0"/>
              <a:t>níng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嘲笑（</a:t>
            </a:r>
            <a:r>
              <a:rPr lang="en-US" dirty="0" err="1" smtClean="0"/>
              <a:t>ch</a:t>
            </a:r>
            <a:r>
              <a:rPr lang="en-US" altLang="zh-CN" dirty="0" err="1" smtClean="0"/>
              <a:t>á</a:t>
            </a:r>
            <a:r>
              <a:rPr lang="en-US" dirty="0" err="1" smtClean="0"/>
              <a:t>o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头晕（</a:t>
            </a:r>
            <a:r>
              <a:rPr lang="en-US" dirty="0" err="1" smtClean="0"/>
              <a:t>yŪn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D</a:t>
            </a:r>
            <a:r>
              <a:rPr lang="zh-CN" altLang="en-US" dirty="0" smtClean="0"/>
              <a:t>陡峭（</a:t>
            </a:r>
            <a:r>
              <a:rPr lang="en-US" dirty="0" err="1" smtClean="0"/>
              <a:t>dŏu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摔死（</a:t>
            </a:r>
            <a:r>
              <a:rPr lang="en-US" dirty="0" err="1" smtClean="0"/>
              <a:t>shuăi</a:t>
            </a:r>
            <a:r>
              <a:rPr lang="zh-CN" altLang="en-US" dirty="0" smtClean="0"/>
              <a:t>）</a:t>
            </a:r>
            <a:r>
              <a:rPr lang="en-US" dirty="0" smtClean="0"/>
              <a:t>    </a:t>
            </a:r>
            <a:r>
              <a:rPr lang="zh-CN" altLang="en-US" dirty="0" smtClean="0"/>
              <a:t>纳罕（</a:t>
            </a:r>
            <a:r>
              <a:rPr lang="en-US" dirty="0" err="1" smtClean="0"/>
              <a:t>hăn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2.</a:t>
            </a:r>
            <a:r>
              <a:rPr lang="zh-CN" altLang="en-US" b="1" dirty="0" smtClean="0">
                <a:solidFill>
                  <a:srgbClr val="92D050"/>
                </a:solidFill>
              </a:rPr>
              <a:t>根据下列解释，在括号里填成语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）谨慎小心，丝毫不敢疏忽的样子。（</a:t>
            </a:r>
            <a:r>
              <a:rPr lang="en-US" dirty="0" smtClean="0"/>
              <a:t>		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）因遭遇困难，失意而意志消沉，精神不振作。（</a:t>
            </a:r>
            <a:r>
              <a:rPr lang="en-US" dirty="0" smtClean="0"/>
              <a:t>		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）头脑发昏，眼睛昏花。（</a:t>
            </a:r>
            <a:r>
              <a:rPr lang="en-US" dirty="0" smtClean="0"/>
              <a:t>		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）形容担心祸患临头，非常害怕、不安。（</a:t>
            </a:r>
            <a:r>
              <a:rPr lang="en-US" dirty="0" smtClean="0"/>
              <a:t>			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7158" y="571480"/>
            <a:ext cx="8215370" cy="62865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					B																																											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  小心翼翼</a:t>
            </a:r>
            <a:r>
              <a:rPr lang="en-US" dirty="0" smtClean="0">
                <a:solidFill>
                  <a:srgbClr val="FF0000"/>
                </a:solidFill>
              </a:rPr>
              <a:t>  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灰心丧气</a:t>
            </a:r>
            <a:r>
              <a:rPr lang="en-US" dirty="0" smtClean="0">
                <a:solidFill>
                  <a:srgbClr val="FF0000"/>
                </a:solidFill>
              </a:rPr>
              <a:t>  											</a:t>
            </a:r>
            <a:r>
              <a:rPr lang="zh-CN" altLang="en-US" dirty="0" smtClean="0">
                <a:solidFill>
                  <a:srgbClr val="FF0000"/>
                </a:solidFill>
              </a:rPr>
              <a:t>头晕目眩</a:t>
            </a:r>
            <a:r>
              <a:rPr lang="en-US" dirty="0" smtClean="0">
                <a:solidFill>
                  <a:srgbClr val="FF0000"/>
                </a:solidFill>
              </a:rPr>
              <a:t>  				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              </a:t>
            </a:r>
            <a:r>
              <a:rPr lang="zh-CN" altLang="en-US" dirty="0" smtClean="0">
                <a:solidFill>
                  <a:srgbClr val="FF0000"/>
                </a:solidFill>
              </a:rPr>
              <a:t>心惊肉跳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572560" cy="64294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</a:rPr>
              <a:t>3.</a:t>
            </a:r>
            <a:r>
              <a:rPr lang="zh-CN" altLang="en-US" dirty="0" smtClean="0">
                <a:solidFill>
                  <a:srgbClr val="92D050"/>
                </a:solidFill>
              </a:rPr>
              <a:t>下列句子朗读语气有误的一项（</a:t>
            </a:r>
            <a:r>
              <a:rPr lang="en-US" dirty="0" smtClean="0"/>
              <a:t>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A</a:t>
            </a:r>
            <a:r>
              <a:rPr lang="zh-CN" altLang="en-US" dirty="0" smtClean="0"/>
              <a:t>“ 来呀！”我最要好的朋友杰利对我叫喊，“别做胆小鬼。”（鼓励）</a:t>
            </a:r>
          </a:p>
          <a:p>
            <a:pPr>
              <a:buNone/>
            </a:pPr>
            <a:r>
              <a:rPr lang="en-US" dirty="0" smtClean="0"/>
              <a:t>	B</a:t>
            </a:r>
            <a:r>
              <a:rPr lang="zh-CN" altLang="en-US" dirty="0" smtClean="0"/>
              <a:t>“嗨，慢着，”我软弱地哀求道，“我，没法</a:t>
            </a:r>
            <a:r>
              <a:rPr lang="en-US" dirty="0" smtClean="0"/>
              <a:t>------“(</a:t>
            </a:r>
            <a:r>
              <a:rPr lang="zh-CN" altLang="en-US" dirty="0" smtClean="0"/>
              <a:t>害怕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	C</a:t>
            </a:r>
            <a:r>
              <a:rPr lang="zh-CN" altLang="en-US" dirty="0" smtClean="0"/>
              <a:t>“下来吧，孩子，”他带着安慰的口气说，“晚饭做好了。”（宽慰，引导）</a:t>
            </a:r>
          </a:p>
          <a:p>
            <a:pPr>
              <a:buNone/>
            </a:pPr>
            <a:r>
              <a:rPr lang="en-US" dirty="0" smtClean="0"/>
              <a:t>	D</a:t>
            </a:r>
            <a:r>
              <a:rPr lang="zh-CN" altLang="en-US" dirty="0" smtClean="0"/>
              <a:t>“我能办得到的。”我想。（无可奈何）</a:t>
            </a:r>
          </a:p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</a:rPr>
              <a:t>4.</a:t>
            </a:r>
            <a:r>
              <a:rPr lang="zh-CN" altLang="en-US" b="1" dirty="0" smtClean="0">
                <a:solidFill>
                  <a:srgbClr val="92D050"/>
                </a:solidFill>
              </a:rPr>
              <a:t>分析下列各句属于什么描写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dirty="0" smtClean="0"/>
              <a:t>	(1)</a:t>
            </a:r>
            <a:r>
              <a:rPr lang="zh-CN" altLang="en-US" dirty="0" smtClean="0"/>
              <a:t>我落在最后，全身颤抖，冷汗直冒。</a:t>
            </a:r>
            <a:r>
              <a:rPr lang="en-US" altLang="zh-CN" dirty="0" smtClean="0"/>
              <a:t>(			)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	(2)</a:t>
            </a:r>
            <a:r>
              <a:rPr lang="zh-CN" altLang="en-US" dirty="0" smtClean="0"/>
              <a:t>“嗨，慢着，”我软弱地哀求道，“我，没法</a:t>
            </a:r>
            <a:r>
              <a:rPr lang="en-US" dirty="0" smtClean="0"/>
              <a:t>------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							</a:t>
            </a:r>
            <a:r>
              <a:rPr lang="en-US" altLang="zh-CN" dirty="0" smtClean="0"/>
              <a:t>(		)</a:t>
            </a:r>
            <a:endParaRPr lang="en-US" dirty="0" smtClean="0"/>
          </a:p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）我绝对没法下去，我会滑倒摔死的。（</a:t>
            </a:r>
            <a:r>
              <a:rPr lang="en-US" dirty="0" smtClean="0"/>
              <a:t>			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dirty="0" smtClean="0"/>
              <a:t>	(4</a:t>
            </a:r>
            <a:r>
              <a:rPr lang="zh-CN" altLang="en-US" dirty="0" smtClean="0"/>
              <a:t>我小心翼翼地伸出左脚去探那块岩石，而且踩到了它。（</a:t>
            </a:r>
            <a:r>
              <a:rPr lang="en-US" dirty="0" smtClean="0"/>
              <a:t>				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85728"/>
            <a:ext cx="8858280" cy="6572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					D  																										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		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神态描写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</a:t>
            </a:r>
            <a:r>
              <a:rPr lang="zh-CN" altLang="en-US" dirty="0" smtClean="0">
                <a:solidFill>
                  <a:srgbClr val="FF0000"/>
                </a:solidFill>
              </a:rPr>
              <a:t>语言描写</a:t>
            </a:r>
            <a:r>
              <a:rPr lang="en-US" dirty="0" smtClean="0">
                <a:solidFill>
                  <a:srgbClr val="FF0000"/>
                </a:solidFill>
              </a:rPr>
              <a:t>  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心理描写</a:t>
            </a:r>
            <a:r>
              <a:rPr lang="en-US" dirty="0" smtClean="0">
                <a:solidFill>
                  <a:srgbClr val="FF0000"/>
                </a:solidFill>
              </a:rPr>
              <a:t>  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动作描写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</a:rPr>
              <a:t>5.</a:t>
            </a:r>
            <a:r>
              <a:rPr lang="zh-CN" altLang="en-US" dirty="0" smtClean="0">
                <a:solidFill>
                  <a:srgbClr val="92D050"/>
                </a:solidFill>
              </a:rPr>
              <a:t>关于本文，下列说法有误的一项是</a:t>
            </a:r>
            <a:r>
              <a:rPr lang="zh-CN" altLang="en-US" dirty="0" smtClean="0"/>
              <a:t>（</a:t>
            </a:r>
            <a:r>
              <a:rPr lang="en-US" dirty="0" smtClean="0"/>
              <a:t>   	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	A</a:t>
            </a:r>
            <a:r>
              <a:rPr lang="zh-CN" altLang="en-US" dirty="0" smtClean="0"/>
              <a:t>本文主要运用了记叙的表达方式，结尾的议论画龙点睛。</a:t>
            </a:r>
          </a:p>
          <a:p>
            <a:pPr>
              <a:buNone/>
            </a:pPr>
            <a:r>
              <a:rPr lang="en-US" dirty="0" smtClean="0"/>
              <a:t>	B</a:t>
            </a:r>
            <a:r>
              <a:rPr lang="zh-CN" altLang="en-US" dirty="0" smtClean="0"/>
              <a:t>“我”只所以去爬悬崖，一是因为怕小伙伴们嘲笑“我”是胆小鬼，二是因为“我”也的确想试一下。</a:t>
            </a:r>
          </a:p>
          <a:p>
            <a:pPr>
              <a:buNone/>
            </a:pPr>
            <a:r>
              <a:rPr lang="en-US" dirty="0" smtClean="0"/>
              <a:t>	C</a:t>
            </a:r>
            <a:r>
              <a:rPr lang="zh-CN" altLang="en-US" dirty="0" smtClean="0"/>
              <a:t>课文中由“我”远离健康，不断的遭遇厄运，从反面说明了锻炼身体的重要性。</a:t>
            </a:r>
          </a:p>
          <a:p>
            <a:pPr>
              <a:buNone/>
            </a:pPr>
            <a:r>
              <a:rPr lang="en-US" dirty="0" smtClean="0"/>
              <a:t>	D</a:t>
            </a:r>
            <a:r>
              <a:rPr lang="zh-CN" altLang="en-US" dirty="0" smtClean="0"/>
              <a:t>“走一步，再走一步”首先是指我在父亲的鼓励下克服困难的过程，其次是指人生面对挫折时克服挫折的一步步具体行动</a:t>
            </a:r>
            <a:endParaRPr lang="en-US" altLang="zh-CN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B050"/>
                </a:solidFill>
              </a:rPr>
              <a:t>课后反思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14290"/>
            <a:ext cx="86868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92D050"/>
                </a:solidFill>
              </a:rPr>
              <a:t>							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</a:rPr>
              <a:t>第二课时</a:t>
            </a:r>
            <a:endParaRPr lang="zh-CN" altLang="en-US" sz="66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285860"/>
            <a:ext cx="8929718" cy="528641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dirty="0" smtClean="0"/>
              <a:t>一、自主学习</a:t>
            </a:r>
          </a:p>
          <a:p>
            <a:pPr>
              <a:buNone/>
            </a:pPr>
            <a:r>
              <a:rPr lang="en-US" dirty="0" smtClean="0"/>
              <a:t>1</a:t>
            </a:r>
            <a:r>
              <a:rPr lang="zh-CN" altLang="en-US" dirty="0" smtClean="0"/>
              <a:t>给下列多音字注音并组词。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闷</a:t>
            </a:r>
            <a:r>
              <a:rPr lang="en-US" dirty="0" smtClean="0"/>
              <a:t>		</a:t>
            </a:r>
            <a:r>
              <a:rPr lang="zh-CN" altLang="en-US" dirty="0" smtClean="0"/>
              <a:t>应</a:t>
            </a:r>
            <a:r>
              <a:rPr lang="en-US" dirty="0" smtClean="0"/>
              <a:t>		</a:t>
            </a:r>
            <a:r>
              <a:rPr lang="zh-CN" altLang="en-US" dirty="0" smtClean="0"/>
              <a:t>颤</a:t>
            </a:r>
            <a:r>
              <a:rPr lang="en-US" dirty="0" smtClean="0"/>
              <a:t>		      </a:t>
            </a:r>
            <a:r>
              <a:rPr lang="zh-CN" altLang="en-US" dirty="0" smtClean="0"/>
              <a:t>晕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357430"/>
            <a:ext cx="8786842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err="1" smtClean="0">
                <a:solidFill>
                  <a:srgbClr val="FF0000"/>
                </a:solidFill>
              </a:rPr>
              <a:t>mēn</a:t>
            </a:r>
            <a:r>
              <a:rPr lang="zh-CN" altLang="en-US" dirty="0" smtClean="0">
                <a:solidFill>
                  <a:srgbClr val="FF0000"/>
                </a:solidFill>
              </a:rPr>
              <a:t>）闷热（</a:t>
            </a:r>
            <a:r>
              <a:rPr lang="en-US" dirty="0" err="1" smtClean="0">
                <a:solidFill>
                  <a:srgbClr val="FF0000"/>
                </a:solidFill>
              </a:rPr>
              <a:t>y</a:t>
            </a:r>
            <a:r>
              <a:rPr lang="en-US" altLang="zh-CN" dirty="0" err="1" smtClean="0">
                <a:solidFill>
                  <a:srgbClr val="FF0000"/>
                </a:solidFill>
              </a:rPr>
              <a:t>ī</a:t>
            </a:r>
            <a:r>
              <a:rPr lang="en-US" dirty="0" err="1" smtClean="0">
                <a:solidFill>
                  <a:srgbClr val="FF0000"/>
                </a:solidFill>
              </a:rPr>
              <a:t>ng</a:t>
            </a:r>
            <a:r>
              <a:rPr lang="zh-CN" altLang="en-US" dirty="0" smtClean="0">
                <a:solidFill>
                  <a:srgbClr val="FF0000"/>
                </a:solidFill>
              </a:rPr>
              <a:t>）应该（</a:t>
            </a:r>
            <a:r>
              <a:rPr lang="en-US" dirty="0" err="1" smtClean="0">
                <a:solidFill>
                  <a:srgbClr val="FF0000"/>
                </a:solidFill>
              </a:rPr>
              <a:t>zh</a:t>
            </a:r>
            <a:r>
              <a:rPr lang="en-US" altLang="zh-CN" dirty="0" err="1" smtClean="0">
                <a:solidFill>
                  <a:srgbClr val="FF0000"/>
                </a:solidFill>
              </a:rPr>
              <a:t>à</a:t>
            </a:r>
            <a:r>
              <a:rPr lang="en-US" dirty="0" err="1" smtClean="0">
                <a:solidFill>
                  <a:srgbClr val="FF0000"/>
                </a:solidFill>
              </a:rPr>
              <a:t>n</a:t>
            </a:r>
            <a:r>
              <a:rPr lang="zh-CN" altLang="en-US" dirty="0" smtClean="0">
                <a:solidFill>
                  <a:srgbClr val="FF0000"/>
                </a:solidFill>
              </a:rPr>
              <a:t>）颤栗（</a:t>
            </a:r>
            <a:r>
              <a:rPr lang="en-US" dirty="0" err="1" smtClean="0">
                <a:solidFill>
                  <a:srgbClr val="FF0000"/>
                </a:solidFill>
              </a:rPr>
              <a:t>yŪn</a:t>
            </a:r>
            <a:r>
              <a:rPr lang="zh-CN" altLang="en-US" dirty="0" smtClean="0">
                <a:solidFill>
                  <a:srgbClr val="FF0000"/>
                </a:solidFill>
              </a:rPr>
              <a:t>）头晕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err="1" smtClean="0">
                <a:solidFill>
                  <a:srgbClr val="FF0000"/>
                </a:solidFill>
              </a:rPr>
              <a:t>mèn</a:t>
            </a:r>
            <a:r>
              <a:rPr lang="zh-CN" altLang="en-US" dirty="0" smtClean="0">
                <a:solidFill>
                  <a:srgbClr val="FF0000"/>
                </a:solidFill>
              </a:rPr>
              <a:t>）烦闷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err="1" smtClean="0">
                <a:solidFill>
                  <a:srgbClr val="FF0000"/>
                </a:solidFill>
              </a:rPr>
              <a:t>yìng</a:t>
            </a:r>
            <a:r>
              <a:rPr lang="zh-CN" altLang="en-US" dirty="0" smtClean="0">
                <a:solidFill>
                  <a:srgbClr val="FF0000"/>
                </a:solidFill>
              </a:rPr>
              <a:t>）答应  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ch</a:t>
            </a:r>
            <a:r>
              <a:rPr lang="en-US" altLang="zh-CN" dirty="0" err="1" smtClean="0">
                <a:solidFill>
                  <a:srgbClr val="FF0000"/>
                </a:solidFill>
              </a:rPr>
              <a:t>à</a:t>
            </a:r>
            <a:r>
              <a:rPr lang="en-US" dirty="0" err="1" smtClean="0">
                <a:solidFill>
                  <a:srgbClr val="FF0000"/>
                </a:solidFill>
              </a:rPr>
              <a:t>n</a:t>
            </a:r>
            <a:r>
              <a:rPr lang="zh-CN" altLang="en-US" dirty="0" smtClean="0">
                <a:solidFill>
                  <a:srgbClr val="FF0000"/>
                </a:solidFill>
              </a:rPr>
              <a:t>）颤抖</a:t>
            </a:r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err="1" smtClean="0">
                <a:solidFill>
                  <a:srgbClr val="FF0000"/>
                </a:solidFill>
              </a:rPr>
              <a:t>y</a:t>
            </a:r>
            <a:r>
              <a:rPr lang="en-US" altLang="zh-CN" dirty="0" err="1" smtClean="0">
                <a:solidFill>
                  <a:srgbClr val="FF0000"/>
                </a:solidFill>
              </a:rPr>
              <a:t>ù</a:t>
            </a:r>
            <a:r>
              <a:rPr lang="en-US" dirty="0" err="1" smtClean="0">
                <a:solidFill>
                  <a:srgbClr val="FF0000"/>
                </a:solidFill>
              </a:rPr>
              <a:t>n</a:t>
            </a:r>
            <a:r>
              <a:rPr lang="zh-CN" altLang="en-US" dirty="0" smtClean="0">
                <a:solidFill>
                  <a:srgbClr val="FF0000"/>
                </a:solidFill>
              </a:rPr>
              <a:t>）晕车</a:t>
            </a:r>
          </a:p>
          <a:p>
            <a:endParaRPr lang="zh-CN" altLang="en-US" dirty="0"/>
          </a:p>
        </p:txBody>
      </p:sp>
      <p:sp>
        <p:nvSpPr>
          <p:cNvPr id="6" name="左中括号 5"/>
          <p:cNvSpPr/>
          <p:nvPr/>
        </p:nvSpPr>
        <p:spPr>
          <a:xfrm>
            <a:off x="428596" y="2571744"/>
            <a:ext cx="73152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中括号 6"/>
          <p:cNvSpPr/>
          <p:nvPr/>
        </p:nvSpPr>
        <p:spPr>
          <a:xfrm>
            <a:off x="4286248" y="2643182"/>
            <a:ext cx="73152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中括号 7"/>
          <p:cNvSpPr/>
          <p:nvPr/>
        </p:nvSpPr>
        <p:spPr>
          <a:xfrm>
            <a:off x="2214546" y="2571744"/>
            <a:ext cx="73152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中括号 8"/>
          <p:cNvSpPr/>
          <p:nvPr/>
        </p:nvSpPr>
        <p:spPr>
          <a:xfrm>
            <a:off x="6429388" y="2571744"/>
            <a:ext cx="73152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786874" cy="6429420"/>
          </a:xfrm>
        </p:spPr>
        <p:txBody>
          <a:bodyPr>
            <a:normAutofit fontScale="85000" lnSpcReduction="20000"/>
          </a:bodyPr>
          <a:lstStyle/>
          <a:p>
            <a:pPr latinLnBrk="1">
              <a:buNone/>
            </a:pPr>
            <a:r>
              <a:rPr lang="en-US" dirty="0" smtClean="0"/>
              <a:t>2</a:t>
            </a:r>
            <a:r>
              <a:rPr lang="zh-CN" altLang="en-US" dirty="0" smtClean="0"/>
              <a:t>．阅读下边的文字，体会其表达效果。</a:t>
            </a:r>
          </a:p>
          <a:p>
            <a:pPr latinLnBrk="1"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）我的心在瘦骨嶙峋的胸腔里冬冬直跳。</a:t>
            </a:r>
            <a:endParaRPr lang="en-US" altLang="zh-CN" dirty="0" smtClean="0"/>
          </a:p>
          <a:p>
            <a:pPr latinLnBrk="1">
              <a:buNone/>
            </a:pPr>
            <a:endParaRPr lang="en-US" altLang="zh-CN" dirty="0" smtClean="0"/>
          </a:p>
          <a:p>
            <a:pPr latinLnBrk="1">
              <a:buNone/>
            </a:pPr>
            <a:endParaRPr lang="zh-CN" altLang="en-US" dirty="0" smtClean="0"/>
          </a:p>
          <a:p>
            <a:pPr latinLnBrk="1"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）我听见有人啜泣，正纳罕那是谁，结果发现原来是我自己。</a:t>
            </a:r>
            <a:endParaRPr lang="en-US" altLang="zh-CN" dirty="0" smtClean="0"/>
          </a:p>
          <a:p>
            <a:pPr latinLnBrk="1">
              <a:buNone/>
            </a:pPr>
            <a:endParaRPr lang="en-US" altLang="zh-CN" dirty="0" smtClean="0"/>
          </a:p>
          <a:p>
            <a:pPr latinLnBrk="1">
              <a:buNone/>
            </a:pPr>
            <a:endParaRPr lang="zh-CN" altLang="en-US" dirty="0" smtClean="0"/>
          </a:p>
          <a:p>
            <a:pPr latinLnBrk="1"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）我曾</a:t>
            </a:r>
            <a:r>
              <a:rPr lang="zh-CN" altLang="en-US" b="1" dirty="0" smtClean="0"/>
              <a:t>屡次</a:t>
            </a:r>
            <a:r>
              <a:rPr lang="zh-CN" altLang="en-US" dirty="0" smtClean="0"/>
              <a:t>发现，每</a:t>
            </a:r>
            <a:r>
              <a:rPr lang="zh-CN" altLang="en-US" b="1" dirty="0" smtClean="0"/>
              <a:t>当</a:t>
            </a:r>
            <a:r>
              <a:rPr lang="zh-CN" altLang="en-US" dirty="0" smtClean="0"/>
              <a:t>我感到前途茫茫而灰心丧气时，</a:t>
            </a:r>
            <a:r>
              <a:rPr lang="zh-CN" altLang="en-US" b="1" dirty="0" smtClean="0"/>
              <a:t>只要</a:t>
            </a:r>
            <a:r>
              <a:rPr lang="zh-CN" altLang="en-US" dirty="0" smtClean="0"/>
              <a:t>记起很久以前我在那座小悬崖上所学到的经验，我</a:t>
            </a:r>
            <a:r>
              <a:rPr lang="zh-CN" altLang="en-US" b="1" dirty="0" smtClean="0"/>
              <a:t>便能应付一切</a:t>
            </a:r>
            <a:r>
              <a:rPr lang="zh-CN" altLang="en-US" dirty="0" smtClean="0"/>
              <a:t>。</a:t>
            </a:r>
          </a:p>
          <a:p>
            <a:pPr latinLnBrk="1">
              <a:buNone/>
            </a:pPr>
            <a:endParaRPr lang="en-US" dirty="0" smtClean="0"/>
          </a:p>
          <a:p>
            <a:pPr latinLnBrk="1">
              <a:buNone/>
            </a:pPr>
            <a:endParaRPr lang="en-US" dirty="0" smtClean="0"/>
          </a:p>
          <a:p>
            <a:pPr latinLnBrk="1">
              <a:buNone/>
            </a:pPr>
            <a:endParaRPr lang="en-US" dirty="0" smtClean="0"/>
          </a:p>
          <a:p>
            <a:pPr latinLnBrk="1">
              <a:buNone/>
            </a:pPr>
            <a:r>
              <a:rPr lang="en-US" dirty="0" smtClean="0"/>
              <a:t>3</a:t>
            </a:r>
            <a:r>
              <a:rPr lang="zh-CN" altLang="en-US" dirty="0" smtClean="0"/>
              <a:t>．模仿课文中的用法，用下列成语造句。</a:t>
            </a:r>
          </a:p>
          <a:p>
            <a:pPr latinLnBrk="1">
              <a:buNone/>
            </a:pPr>
            <a:r>
              <a:rPr lang="zh-CN" altLang="en-US" dirty="0" smtClean="0"/>
              <a:t>心惊肉跳：</a:t>
            </a:r>
          </a:p>
          <a:p>
            <a:pPr latinLnBrk="1">
              <a:buNone/>
            </a:pPr>
            <a:r>
              <a:rPr lang="zh-CN" altLang="en-US" dirty="0" smtClean="0"/>
              <a:t>头晕目眩：</a:t>
            </a:r>
          </a:p>
          <a:p>
            <a:pPr latinLnBrk="1">
              <a:buNone/>
            </a:pPr>
            <a:r>
              <a:rPr lang="zh-CN" altLang="en-US" dirty="0" smtClean="0"/>
              <a:t>小心翼翼：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857232"/>
            <a:ext cx="8686800" cy="57150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生动地表现出“我”的瘦弱和紧张害怕的程度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具体地表现出“我”害怕到神志错乱的地步。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这些加粗的词语突出了“在那座小悬崖上所学到的经验”在“我”人生道路上产生的重大影响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我每当想起那次危险事，总是心惊肉跳。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几道数学题做下来，我感到头晕目眩。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我每次过那座独木桥，都要小心翼翼。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285728"/>
            <a:ext cx="8715436" cy="6357982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二、合作探究</a:t>
            </a:r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．父亲为什么不把孩子直接抱下来</a:t>
            </a:r>
            <a:r>
              <a:rPr lang="en-US" altLang="zh-CN" dirty="0" smtClean="0"/>
              <a:t>?</a:t>
            </a:r>
            <a:r>
              <a:rPr lang="zh-CN" altLang="en-US" dirty="0" smtClean="0"/>
              <a:t>他怎样教孩子脱险</a:t>
            </a:r>
            <a:r>
              <a:rPr lang="en-US" altLang="zh-CN" dirty="0" smtClean="0"/>
              <a:t>?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．你是如何看待文中这位父亲教子的方法的？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．你认为母亲的教育方法好吗？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．杰利算是真正的朋友吗</a:t>
            </a:r>
            <a:r>
              <a:rPr lang="en-US" altLang="zh-CN" dirty="0" smtClean="0"/>
              <a:t>?</a:t>
            </a:r>
            <a:r>
              <a:rPr lang="zh-CN" altLang="en-US" dirty="0" smtClean="0"/>
              <a:t>请你找出文中关于他的表现，具体分析。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从文中“我”的表现来看，“我”是一个怎样的孩子</a:t>
            </a:r>
            <a:r>
              <a:rPr lang="en-US" altLang="zh-CN" dirty="0" smtClean="0"/>
              <a:t>? 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000108"/>
            <a:ext cx="8929718" cy="5643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父亲是要借此机会锻炼孩子的胆量和教给孩子解决问题的方法。他让孩子先迈出一小步，再一步一步的走出困境。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</a:t>
            </a:r>
            <a:r>
              <a:rPr lang="zh-CN" altLang="en-US" dirty="0" smtClean="0">
                <a:solidFill>
                  <a:srgbClr val="FF0000"/>
                </a:solidFill>
              </a:rPr>
              <a:t>这是一个善于从心理上帮助孩子成长的父亲。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母亲只是从身体上关怀孩子，但是不利孩子的成长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	   	</a:t>
            </a:r>
            <a:r>
              <a:rPr lang="zh-CN" altLang="en-US" dirty="0" smtClean="0">
                <a:solidFill>
                  <a:srgbClr val="FF0000"/>
                </a:solidFill>
              </a:rPr>
              <a:t>杰利是我最好的朋友。他鼓励我“别做胆小鬼”。当我遇到困难时，他回家把我父亲找来救我。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我是一个体弱，胆小的孩子，在父亲的引导下，懂得了战胜困难的方法。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6.</a:t>
            </a:r>
            <a:r>
              <a:rPr lang="zh-CN" altLang="en-US" dirty="0" smtClean="0"/>
              <a:t>学习了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走一步，再走一步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，你对困难一定有自己的理解吧</a:t>
            </a:r>
            <a:r>
              <a:rPr lang="en-US" dirty="0" smtClean="0"/>
              <a:t>!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请在横线上写出恰当的句子。</a:t>
            </a:r>
          </a:p>
          <a:p>
            <a:pPr>
              <a:buNone/>
            </a:pPr>
            <a:r>
              <a:rPr lang="zh-CN" altLang="en-US" dirty="0" smtClean="0"/>
              <a:t>困难</a:t>
            </a:r>
            <a:r>
              <a:rPr lang="en-US" altLang="zh-CN" dirty="0" smtClean="0"/>
              <a:t>——</a:t>
            </a:r>
          </a:p>
          <a:p>
            <a:pPr>
              <a:buNone/>
            </a:pPr>
            <a:r>
              <a:rPr lang="zh-CN" altLang="en-US" dirty="0" smtClean="0"/>
              <a:t>是山，但我们能翻越：</a:t>
            </a:r>
          </a:p>
          <a:p>
            <a:pPr>
              <a:buNone/>
            </a:pPr>
            <a:r>
              <a:rPr lang="zh-CN" altLang="en-US" dirty="0" smtClean="0"/>
              <a:t>是海，</a:t>
            </a:r>
            <a:r>
              <a:rPr lang="en-US" u="sng" dirty="0" smtClean="0"/>
              <a:t>		        </a:t>
            </a:r>
            <a:r>
              <a:rPr lang="zh-CN" altLang="en-US" dirty="0" smtClean="0"/>
              <a:t>；</a:t>
            </a:r>
          </a:p>
          <a:p>
            <a:pPr>
              <a:buNone/>
            </a:pPr>
            <a:r>
              <a:rPr lang="zh-CN" altLang="en-US" dirty="0" smtClean="0"/>
              <a:t>是阴云，当他散去时，晴朗终会复来；</a:t>
            </a:r>
          </a:p>
          <a:p>
            <a:pPr>
              <a:buNone/>
            </a:pPr>
            <a:r>
              <a:rPr lang="zh-CN" altLang="en-US" dirty="0" smtClean="0"/>
              <a:t>是风暴，</a:t>
            </a:r>
            <a:r>
              <a:rPr lang="en-US" u="sng" dirty="0" smtClean="0"/>
              <a:t>						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只要你足够自信，只要你足够坚强！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643182"/>
            <a:ext cx="9001156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</a:t>
            </a:r>
            <a:r>
              <a:rPr lang="zh-CN" altLang="en-US" dirty="0" smtClean="0">
                <a:solidFill>
                  <a:srgbClr val="FF0000"/>
                </a:solidFill>
              </a:rPr>
              <a:t>但我们能航行</a:t>
            </a:r>
            <a:r>
              <a:rPr lang="en-US" dirty="0" smtClean="0">
                <a:solidFill>
                  <a:srgbClr val="FF0000"/>
                </a:solidFill>
              </a:rPr>
              <a:t>  										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    </a:t>
            </a:r>
            <a:r>
              <a:rPr lang="zh-CN" altLang="en-US" dirty="0" smtClean="0">
                <a:solidFill>
                  <a:srgbClr val="FF0000"/>
                </a:solidFill>
              </a:rPr>
              <a:t>当它停息时，彩虹定会闪现。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7030A0"/>
                </a:solidFill>
              </a:rPr>
              <a:t>三。自主测试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“走一步，再走一步”蕴含着深刻的含义。试从以下几个方面进行思考。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）从课文内容看，标题“走一步</a:t>
            </a:r>
            <a:r>
              <a:rPr lang="en-US" dirty="0" smtClean="0"/>
              <a:t>,</a:t>
            </a:r>
            <a:r>
              <a:rPr lang="zh-CN" altLang="en-US" dirty="0" smtClean="0"/>
              <a:t>再走一步”是什么意思？</a:t>
            </a:r>
          </a:p>
          <a:p>
            <a:pPr>
              <a:buNone/>
            </a:pPr>
            <a:r>
              <a:rPr lang="en-US" u="sng" dirty="0" smtClean="0"/>
              <a:t>																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）一个巨大的困难分成“一步一步”，对我们有何启示？</a:t>
            </a:r>
          </a:p>
          <a:p>
            <a:pPr>
              <a:buNone/>
            </a:pPr>
            <a:r>
              <a:rPr lang="en-US" u="sng" dirty="0" smtClean="0"/>
              <a:t>																						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2500306"/>
            <a:ext cx="8643998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“走一步，再走一步”是指我如何一步一步地走下悬崖，走出困境。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是指对于巨大的困难，应认真研究，把它分解成若干个阶段，各个击破，才能达到最后的成功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42852"/>
            <a:ext cx="9001156" cy="650085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填空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走一步再一步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作者是</a:t>
            </a:r>
            <a:r>
              <a:rPr lang="en-US" u="sng" dirty="0" smtClean="0"/>
              <a:t>		</a:t>
            </a:r>
            <a:r>
              <a:rPr lang="zh-CN" altLang="en-US" dirty="0" smtClean="0"/>
              <a:t>（国名）作家</a:t>
            </a:r>
            <a:r>
              <a:rPr lang="en-US" u="sng" dirty="0" smtClean="0"/>
              <a:t>			</a:t>
            </a:r>
            <a:r>
              <a:rPr lang="zh-CN" altLang="en-US" dirty="0" smtClean="0"/>
              <a:t>。文章写了“我”童年时的一次遇险、脱险的</a:t>
            </a:r>
            <a:r>
              <a:rPr lang="en-US" u="sng" dirty="0" smtClean="0"/>
              <a:t>		</a:t>
            </a:r>
            <a:r>
              <a:rPr lang="zh-CN" altLang="en-US" dirty="0" smtClean="0"/>
              <a:t>，展示了深刻的人生</a:t>
            </a:r>
            <a:r>
              <a:rPr lang="en-US" u="sng" dirty="0" smtClean="0"/>
              <a:t>			</a:t>
            </a:r>
            <a:r>
              <a:rPr lang="zh-CN" altLang="en-US" dirty="0" smtClean="0"/>
              <a:t>。揭示文章主旨的是</a:t>
            </a:r>
            <a:r>
              <a:rPr lang="en-US" u="sng" dirty="0" smtClean="0"/>
              <a:t>			</a:t>
            </a:r>
            <a:r>
              <a:rPr lang="zh-CN" altLang="en-US" dirty="0" smtClean="0"/>
              <a:t>段。</a:t>
            </a:r>
          </a:p>
          <a:p>
            <a:pPr lvl="0"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3.</a:t>
            </a:r>
            <a:r>
              <a:rPr lang="zh-CN" altLang="en-US" dirty="0" smtClean="0">
                <a:solidFill>
                  <a:srgbClr val="00B050"/>
                </a:solidFill>
              </a:rPr>
              <a:t>下列句子没有语病的一项是</a:t>
            </a:r>
            <a:r>
              <a:rPr lang="zh-CN" altLang="en-US" dirty="0" smtClean="0"/>
              <a:t>（</a:t>
            </a:r>
            <a:r>
              <a:rPr lang="en-US" altLang="zh-CN" dirty="0" smtClean="0"/>
              <a:t>		</a:t>
            </a:r>
            <a:r>
              <a:rPr lang="zh-CN" altLang="en-US" dirty="0" smtClean="0"/>
              <a:t>）</a:t>
            </a:r>
          </a:p>
          <a:p>
            <a:pPr lvl="0">
              <a:buNone/>
            </a:pPr>
            <a:r>
              <a:rPr lang="en-US" altLang="zh-CN" dirty="0" smtClean="0"/>
              <a:t>	A.</a:t>
            </a:r>
            <a:r>
              <a:rPr lang="zh-CN" altLang="en-US" dirty="0" smtClean="0"/>
              <a:t>他们打算从崖顶沿着一条迂回的小路下山回家。</a:t>
            </a:r>
          </a:p>
          <a:p>
            <a:pPr lvl="0">
              <a:buNone/>
            </a:pPr>
            <a:r>
              <a:rPr lang="en-US" altLang="zh-CN" dirty="0" smtClean="0"/>
              <a:t>	B.</a:t>
            </a:r>
            <a:r>
              <a:rPr lang="zh-CN" altLang="en-US" dirty="0" smtClean="0"/>
              <a:t>我在石架向下望，感到头晕目眩。</a:t>
            </a:r>
          </a:p>
          <a:p>
            <a:pPr lvl="0">
              <a:buNone/>
            </a:pPr>
            <a:r>
              <a:rPr lang="en-US" altLang="zh-CN" dirty="0" smtClean="0"/>
              <a:t>	C.</a:t>
            </a:r>
            <a:r>
              <a:rPr lang="zh-CN" altLang="en-US" dirty="0" smtClean="0"/>
              <a:t>但是，从崖顶的路更难爬，因为它更陡更险。</a:t>
            </a:r>
          </a:p>
          <a:p>
            <a:pPr>
              <a:buNone/>
            </a:pPr>
            <a:r>
              <a:rPr lang="en-US" altLang="zh-CN" dirty="0" smtClean="0"/>
              <a:t>	D.</a:t>
            </a:r>
            <a:r>
              <a:rPr lang="zh-CN" altLang="en-US" dirty="0" smtClean="0"/>
              <a:t>这是，我便可以惊起而自豪的回头看看，自己所走着的路是多么漫长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642918"/>
            <a:ext cx="9144000" cy="600079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   </a:t>
            </a:r>
            <a:r>
              <a:rPr lang="zh-CN" altLang="en-US" dirty="0" smtClean="0">
                <a:solidFill>
                  <a:srgbClr val="FF0000"/>
                </a:solidFill>
              </a:rPr>
              <a:t>美国</a:t>
            </a:r>
            <a:r>
              <a:rPr lang="en-US" dirty="0" smtClean="0">
                <a:solidFill>
                  <a:srgbClr val="FF0000"/>
                </a:solidFill>
              </a:rPr>
              <a:t>                       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莫顿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r>
              <a:rPr lang="zh-CN" altLang="en-US" dirty="0" smtClean="0">
                <a:solidFill>
                  <a:srgbClr val="FF0000"/>
                </a:solidFill>
              </a:rPr>
              <a:t>亨特</a:t>
            </a:r>
            <a:r>
              <a:rPr lang="en-US" dirty="0" smtClean="0">
                <a:solidFill>
                  <a:srgbClr val="FF0000"/>
                </a:solidFill>
              </a:rPr>
              <a:t> 								 </a:t>
            </a:r>
            <a:r>
              <a:rPr lang="zh-CN" altLang="en-US" dirty="0" smtClean="0">
                <a:solidFill>
                  <a:srgbClr val="FF0000"/>
                </a:solidFill>
              </a:rPr>
              <a:t>经历</a:t>
            </a:r>
            <a:r>
              <a:rPr lang="en-US" dirty="0" smtClean="0">
                <a:solidFill>
                  <a:srgbClr val="FF0000"/>
                </a:solidFill>
              </a:rPr>
              <a:t>  				</a:t>
            </a:r>
            <a:r>
              <a:rPr lang="zh-CN" altLang="en-US" dirty="0" smtClean="0">
                <a:solidFill>
                  <a:srgbClr val="FF0000"/>
                </a:solidFill>
              </a:rPr>
              <a:t>哲理</a:t>
            </a:r>
            <a:r>
              <a:rPr lang="en-US" dirty="0" smtClean="0">
                <a:solidFill>
                  <a:srgbClr val="FF0000"/>
                </a:solidFill>
              </a:rPr>
              <a:t>   					    </a:t>
            </a:r>
            <a:r>
              <a:rPr lang="zh-CN" altLang="en-US" dirty="0" smtClean="0">
                <a:solidFill>
                  <a:srgbClr val="FF0000"/>
                </a:solidFill>
              </a:rPr>
              <a:t>最后一  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zh-CN" altLang="en-US" sz="8900" b="1" dirty="0" smtClean="0">
                <a:solidFill>
                  <a:srgbClr val="92D050"/>
                </a:solidFill>
              </a:rPr>
              <a:t>学习目标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29222"/>
          </a:xfrm>
        </p:spPr>
        <p:txBody>
          <a:bodyPr/>
          <a:lstStyle/>
          <a:p>
            <a:pPr>
              <a:buNone/>
            </a:pPr>
            <a:r>
              <a:rPr lang="en-US" sz="4800" dirty="0" smtClean="0">
                <a:solidFill>
                  <a:srgbClr val="7030A0"/>
                </a:solidFill>
              </a:rPr>
              <a:t>1. </a:t>
            </a:r>
            <a:r>
              <a:rPr lang="zh-CN" altLang="en-US" sz="4800" dirty="0" smtClean="0">
                <a:solidFill>
                  <a:srgbClr val="7030A0"/>
                </a:solidFill>
              </a:rPr>
              <a:t>了解本文的结构特点。</a:t>
            </a:r>
          </a:p>
          <a:p>
            <a:pPr>
              <a:buNone/>
            </a:pPr>
            <a:r>
              <a:rPr lang="en-US" sz="4800" dirty="0" smtClean="0">
                <a:solidFill>
                  <a:srgbClr val="7030A0"/>
                </a:solidFill>
              </a:rPr>
              <a:t>2. </a:t>
            </a:r>
            <a:r>
              <a:rPr lang="zh-CN" altLang="en-US" sz="4800" dirty="0" smtClean="0">
                <a:solidFill>
                  <a:srgbClr val="7030A0"/>
                </a:solidFill>
              </a:rPr>
              <a:t>培养学生复述课文的能力，学习有感情地朗读课文。</a:t>
            </a:r>
          </a:p>
          <a:p>
            <a:pPr>
              <a:buNone/>
            </a:pPr>
            <a:r>
              <a:rPr lang="en-US" sz="4800" dirty="0" smtClean="0">
                <a:solidFill>
                  <a:srgbClr val="7030A0"/>
                </a:solidFill>
              </a:rPr>
              <a:t>3. </a:t>
            </a:r>
            <a:r>
              <a:rPr lang="zh-CN" altLang="en-US" sz="4800" dirty="0" smtClean="0">
                <a:solidFill>
                  <a:srgbClr val="7030A0"/>
                </a:solidFill>
              </a:rPr>
              <a:t>学习正视困难并积极地克服困难。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8858280" cy="6858000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en-US" altLang="zh-CN" dirty="0" smtClean="0"/>
              <a:t>			</a:t>
            </a:r>
            <a:r>
              <a:rPr lang="en-US" altLang="zh-CN" dirty="0" smtClean="0">
                <a:solidFill>
                  <a:srgbClr val="00B050"/>
                </a:solidFill>
              </a:rPr>
              <a:t>4.</a:t>
            </a:r>
            <a:r>
              <a:rPr lang="zh-CN" altLang="en-US" dirty="0" smtClean="0">
                <a:solidFill>
                  <a:srgbClr val="00B050"/>
                </a:solidFill>
              </a:rPr>
              <a:t>阅读语段回答问题</a:t>
            </a:r>
          </a:p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“时间一分一秒地过去，</a:t>
            </a:r>
            <a:r>
              <a:rPr lang="en-US" dirty="0" smtClean="0"/>
              <a:t>------</a:t>
            </a:r>
            <a:r>
              <a:rPr lang="zh-CN" altLang="en-US" dirty="0" smtClean="0"/>
              <a:t>。这是我永远忘不了的经历。”</a:t>
            </a:r>
          </a:p>
          <a:p>
            <a:pPr lvl="0">
              <a:buNone/>
            </a:pPr>
            <a:r>
              <a:rPr lang="en-US" altLang="zh-CN" dirty="0" smtClean="0"/>
              <a:t>(1)</a:t>
            </a:r>
            <a:r>
              <a:rPr lang="zh-CN" altLang="en-US" dirty="0" smtClean="0"/>
              <a:t>当“时间一分一秒地过去”时，</a:t>
            </a:r>
            <a:r>
              <a:rPr lang="en-US" dirty="0" smtClean="0"/>
              <a:t>”</a:t>
            </a:r>
            <a:r>
              <a:rPr lang="zh-CN" altLang="en-US" dirty="0" smtClean="0"/>
              <a:t>我</a:t>
            </a:r>
            <a:r>
              <a:rPr lang="en-US" dirty="0" smtClean="0"/>
              <a:t>”</a:t>
            </a:r>
            <a:r>
              <a:rPr lang="zh-CN" altLang="en-US" dirty="0" smtClean="0"/>
              <a:t>越来越强烈的心理感受是什么？</a:t>
            </a:r>
          </a:p>
          <a:p>
            <a:pPr lvl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）第七段中“这似乎能办得到”中的</a:t>
            </a:r>
            <a:r>
              <a:rPr lang="en-US" dirty="0" smtClean="0"/>
              <a:t>”</a:t>
            </a:r>
            <a:r>
              <a:rPr lang="zh-CN" altLang="en-US" dirty="0" smtClean="0"/>
              <a:t>这</a:t>
            </a:r>
            <a:r>
              <a:rPr lang="en-US" dirty="0" smtClean="0"/>
              <a:t>”</a:t>
            </a:r>
            <a:r>
              <a:rPr lang="zh-CN" altLang="en-US" dirty="0" smtClean="0"/>
              <a:t>指什么？</a:t>
            </a:r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）“我”从“恐惧”到“信心大增”再到“产生了一种巨大的成就感”，说明了什么？</a:t>
            </a:r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）“这是我永远忘不了的经历。”是因为什么？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714488"/>
            <a:ext cx="9144000" cy="492922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恐惧</a:t>
            </a:r>
            <a:r>
              <a:rPr lang="en-US" dirty="0" smtClean="0">
                <a:solidFill>
                  <a:srgbClr val="FF0000"/>
                </a:solidFill>
              </a:rPr>
              <a:t>  				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									</a:t>
            </a:r>
            <a:r>
              <a:rPr lang="zh-CN" altLang="en-US" dirty="0" smtClean="0">
                <a:solidFill>
                  <a:srgbClr val="FF0000"/>
                </a:solidFill>
              </a:rPr>
              <a:t>把左脚踏到那块岩石上。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说明了“我”在父亲的鼓励和指导下，克服了所遇到的困难，并从中总结出了人生经验：无论遇到什么危险和困难，首先要有克服困难的勇气和信心，然后把它分解开来，分解为一小步一小步，困难也就不大了。</a:t>
            </a:r>
            <a:r>
              <a:rPr lang="en-US" altLang="zh-CN" dirty="0" smtClean="0">
                <a:solidFill>
                  <a:srgbClr val="FF0000"/>
                </a:solidFill>
              </a:rPr>
              <a:t>															   </a:t>
            </a:r>
            <a:r>
              <a:rPr lang="zh-CN" altLang="en-US" dirty="0" smtClean="0">
                <a:solidFill>
                  <a:srgbClr val="FF0000"/>
                </a:solidFill>
              </a:rPr>
              <a:t>童年的这次历险让我经历了信心和考验，让“我”一生受益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8715436" cy="628654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5.</a:t>
            </a:r>
            <a:r>
              <a:rPr lang="zh-CN" altLang="en-US" dirty="0" smtClean="0">
                <a:solidFill>
                  <a:srgbClr val="00B050"/>
                </a:solidFill>
              </a:rPr>
              <a:t>请参照下面例句，以微笑为话题仿写句子。</a:t>
            </a:r>
          </a:p>
          <a:p>
            <a:pPr>
              <a:buNone/>
            </a:pPr>
            <a:r>
              <a:rPr lang="zh-CN" altLang="en-US" dirty="0" smtClean="0"/>
              <a:t>例句：假如生命是绿叶，我要让生命的绿叶永远富有活力；假如生命是红花，我要让生命的红花开遍人生的旅途。</a:t>
            </a:r>
          </a:p>
          <a:p>
            <a:pPr>
              <a:buNone/>
            </a:pPr>
            <a:r>
              <a:rPr lang="zh-CN" altLang="en-US" dirty="0" smtClean="0"/>
              <a:t>仿句：</a:t>
            </a:r>
            <a:r>
              <a:rPr lang="en-US" u="sng" dirty="0" smtClean="0"/>
              <a:t>																										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zh-CN" altLang="en-US" dirty="0" smtClean="0"/>
              <a:t>课后反思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071678"/>
            <a:ext cx="8929718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假如微笑是春风，我要让微笑的春风吹拂每一个人的心田；假如微笑是阳光，我要让微笑的阳光洒满生活的每一个角落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886094"/>
          </a:xfrm>
        </p:spPr>
        <p:txBody>
          <a:bodyPr>
            <a:noAutofit/>
          </a:bodyPr>
          <a:lstStyle/>
          <a:p>
            <a:r>
              <a:rPr lang="en-US" altLang="zh-CN" sz="239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23900" b="1" dirty="0" smtClean="0">
                <a:solidFill>
                  <a:srgbClr val="FFFF00"/>
                </a:solidFill>
              </a:rPr>
              <a:t>完</a:t>
            </a:r>
            <a:r>
              <a:rPr lang="en-US" altLang="zh-CN" sz="23900" b="1" dirty="0" smtClean="0">
                <a:solidFill>
                  <a:srgbClr val="FFFF00"/>
                </a:solidFill>
              </a:rPr>
              <a:t>》</a:t>
            </a:r>
            <a:endParaRPr lang="zh-CN" altLang="en-US" sz="23900" b="1" dirty="0">
              <a:solidFill>
                <a:srgbClr val="FFFF00"/>
              </a:solidFill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CN" altLang="en-US" sz="6000" dirty="0" smtClean="0">
                <a:solidFill>
                  <a:srgbClr val="7030A0"/>
                </a:solidFill>
              </a:rPr>
              <a:t>上蔡县城南中学  </a:t>
            </a:r>
            <a:r>
              <a:rPr lang="zh-CN" altLang="en-US" sz="6000" b="1" dirty="0" smtClean="0">
                <a:solidFill>
                  <a:srgbClr val="C00000"/>
                </a:solidFill>
              </a:rPr>
              <a:t>刘二龙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409872">
            <a:off x="541840" y="535557"/>
            <a:ext cx="857256" cy="43577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谢谢合作！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9058" y="5934670"/>
            <a:ext cx="4729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2012</a:t>
            </a:r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年</a:t>
            </a:r>
            <a:r>
              <a:rPr lang="en-US" altLang="zh-CN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8</a:t>
            </a:r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月</a:t>
            </a:r>
            <a:r>
              <a:rPr lang="en-US" altLang="zh-CN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</a:t>
            </a:r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日</a:t>
            </a:r>
            <a:endParaRPr lang="zh-CN" alt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6357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				</a:t>
            </a:r>
            <a:r>
              <a:rPr lang="zh-CN" altLang="en-US" sz="5400" dirty="0" smtClean="0">
                <a:solidFill>
                  <a:srgbClr val="00B050"/>
                </a:solidFill>
              </a:rPr>
              <a:t>重点难点</a:t>
            </a:r>
            <a:endParaRPr lang="zh-CN" alt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C00000"/>
                </a:solidFill>
              </a:rPr>
              <a:t>1.</a:t>
            </a:r>
            <a:r>
              <a:rPr lang="zh-CN" altLang="en-US" sz="3600" dirty="0" smtClean="0">
                <a:solidFill>
                  <a:srgbClr val="C00000"/>
                </a:solidFill>
              </a:rPr>
              <a:t>　重点：研讨题目“走一步，再走一步”的含义及生活哲理。 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C00000"/>
                </a:solidFill>
              </a:rPr>
              <a:t>2.</a:t>
            </a:r>
            <a:r>
              <a:rPr lang="zh-CN" altLang="en-US" sz="3600" dirty="0" smtClean="0">
                <a:solidFill>
                  <a:srgbClr val="C00000"/>
                </a:solidFill>
              </a:rPr>
              <a:t>　难点：多角度研究课文内容，获得教益。 </a:t>
            </a:r>
          </a:p>
          <a:p>
            <a:pPr>
              <a:buNone/>
            </a:pPr>
            <a:r>
              <a:rPr lang="en-US" sz="3600" dirty="0" smtClean="0"/>
              <a:t> </a:t>
            </a:r>
            <a:endParaRPr lang="zh-CN" altLang="en-US" sz="3600" dirty="0" smtClean="0"/>
          </a:p>
          <a:p>
            <a:pPr>
              <a:buNone/>
            </a:pPr>
            <a:r>
              <a:rPr lang="en-US" altLang="zh-CN" dirty="0" smtClean="0"/>
              <a:t>				</a:t>
            </a:r>
            <a:r>
              <a:rPr lang="zh-CN" altLang="en-US" sz="5400" dirty="0" smtClean="0">
                <a:solidFill>
                  <a:srgbClr val="00B050"/>
                </a:solidFill>
              </a:rPr>
              <a:t>课时安排</a:t>
            </a:r>
            <a:r>
              <a:rPr lang="en-US" sz="5400" dirty="0" smtClean="0">
                <a:solidFill>
                  <a:srgbClr val="00B050"/>
                </a:solidFill>
              </a:rPr>
              <a:t>  </a:t>
            </a:r>
          </a:p>
          <a:p>
            <a:pPr>
              <a:buNone/>
            </a:pPr>
            <a:r>
              <a:rPr lang="en-US" sz="5400" dirty="0" smtClean="0"/>
              <a:t>		 </a:t>
            </a:r>
            <a:r>
              <a:rPr lang="en-US" sz="4400" dirty="0" smtClean="0">
                <a:solidFill>
                  <a:srgbClr val="7030A0"/>
                </a:solidFill>
              </a:rPr>
              <a:t>2</a:t>
            </a:r>
            <a:r>
              <a:rPr lang="zh-CN" altLang="en-US" sz="4400" dirty="0" smtClean="0">
                <a:solidFill>
                  <a:srgbClr val="7030A0"/>
                </a:solidFill>
              </a:rPr>
              <a:t>课时</a:t>
            </a:r>
            <a:endParaRPr lang="zh-CN" altLang="en-US" dirty="0" smtClean="0">
              <a:solidFill>
                <a:srgbClr val="7030A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zh-CN" altLang="en-US" sz="7300" b="1" dirty="0">
                <a:solidFill>
                  <a:srgbClr val="92D050"/>
                </a:solidFill>
              </a:rPr>
              <a:t>知识大盘点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/>
              <a:t>【</a:t>
            </a:r>
            <a:r>
              <a:rPr lang="zh-CN" altLang="en-US" b="1" dirty="0"/>
              <a:t>易读错的字</a:t>
            </a:r>
            <a:r>
              <a:rPr lang="en-US" altLang="zh-CN" dirty="0"/>
              <a:t>】</a:t>
            </a:r>
            <a:r>
              <a:rPr lang="zh-CN" altLang="en-US" dirty="0"/>
              <a:t>给下列加点的字注音</a:t>
            </a:r>
          </a:p>
          <a:p>
            <a:pPr>
              <a:buNone/>
            </a:pPr>
            <a:r>
              <a:rPr lang="zh-CN" altLang="en-US" dirty="0"/>
              <a:t>训诫（</a:t>
            </a:r>
            <a:r>
              <a:rPr lang="en-US" dirty="0" err="1">
                <a:solidFill>
                  <a:srgbClr val="FF0000"/>
                </a:solidFill>
              </a:rPr>
              <a:t>jiè</a:t>
            </a:r>
            <a:r>
              <a:rPr lang="en-US" dirty="0"/>
              <a:t>	</a:t>
            </a:r>
            <a:r>
              <a:rPr lang="zh-CN" altLang="en-US" dirty="0"/>
              <a:t>）</a:t>
            </a:r>
            <a:r>
              <a:rPr lang="en-US" dirty="0"/>
              <a:t>	</a:t>
            </a:r>
            <a:r>
              <a:rPr lang="zh-CN" altLang="en-US" dirty="0"/>
              <a:t>耸立（</a:t>
            </a:r>
            <a:r>
              <a:rPr lang="en-US" dirty="0" err="1">
                <a:solidFill>
                  <a:srgbClr val="FF0000"/>
                </a:solidFill>
              </a:rPr>
              <a:t>sŏng</a:t>
            </a:r>
            <a:r>
              <a:rPr lang="zh-CN" altLang="en-US" dirty="0"/>
              <a:t>） 悬崖（</a:t>
            </a:r>
            <a:r>
              <a:rPr lang="en-US" dirty="0" err="1">
                <a:solidFill>
                  <a:srgbClr val="FF0000"/>
                </a:solidFill>
              </a:rPr>
              <a:t>xu</a:t>
            </a:r>
            <a:r>
              <a:rPr lang="en-US" altLang="zh-CN" dirty="0" err="1">
                <a:solidFill>
                  <a:srgbClr val="FF0000"/>
                </a:solidFill>
              </a:rPr>
              <a:t>á</a:t>
            </a:r>
            <a:r>
              <a:rPr lang="en-US" dirty="0" err="1">
                <a:solidFill>
                  <a:srgbClr val="FF0000"/>
                </a:solidFill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y</a:t>
            </a:r>
            <a:r>
              <a:rPr lang="en-US" altLang="zh-CN" dirty="0" err="1">
                <a:solidFill>
                  <a:srgbClr val="FF0000"/>
                </a:solidFill>
              </a:rPr>
              <a:t>á</a:t>
            </a:r>
            <a:r>
              <a:rPr lang="zh-CN" altLang="en-US" dirty="0"/>
              <a:t>） 峭壁（</a:t>
            </a:r>
            <a:r>
              <a:rPr lang="en-US" dirty="0" err="1">
                <a:solidFill>
                  <a:srgbClr val="FF0000"/>
                </a:solidFill>
              </a:rPr>
              <a:t>qi</a:t>
            </a:r>
            <a:r>
              <a:rPr lang="en-US" altLang="zh-CN" dirty="0" err="1">
                <a:solidFill>
                  <a:srgbClr val="FF0000"/>
                </a:solidFill>
              </a:rPr>
              <a:t>à</a:t>
            </a:r>
            <a:r>
              <a:rPr lang="en-US" dirty="0" err="1">
                <a:solidFill>
                  <a:srgbClr val="FF0000"/>
                </a:solidFill>
              </a:rPr>
              <a:t>o</a:t>
            </a:r>
            <a:r>
              <a:rPr lang="zh-CN" altLang="en-US" dirty="0"/>
              <a:t>） 凸凹（</a:t>
            </a:r>
            <a:r>
              <a:rPr lang="en-US" altLang="zh-CN" dirty="0" err="1">
                <a:solidFill>
                  <a:srgbClr val="FF0000"/>
                </a:solidFill>
              </a:rPr>
              <a:t>ā</a:t>
            </a:r>
            <a:r>
              <a:rPr lang="en-US" dirty="0" err="1">
                <a:solidFill>
                  <a:srgbClr val="FF0000"/>
                </a:solidFill>
              </a:rPr>
              <a:t>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</a:t>
            </a:r>
            <a:r>
              <a:rPr lang="en-US" altLang="zh-CN" dirty="0" err="1">
                <a:solidFill>
                  <a:srgbClr val="FF0000"/>
                </a:solidFill>
              </a:rPr>
              <a:t>ū</a:t>
            </a:r>
            <a:r>
              <a:rPr lang="zh-CN" altLang="en-US" dirty="0"/>
              <a:t>）</a:t>
            </a:r>
          </a:p>
          <a:p>
            <a:pPr>
              <a:buNone/>
            </a:pPr>
            <a:r>
              <a:rPr lang="zh-CN" altLang="en-US" dirty="0"/>
              <a:t>颤抖（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altLang="zh-CN" dirty="0" err="1">
                <a:solidFill>
                  <a:srgbClr val="FF0000"/>
                </a:solidFill>
              </a:rPr>
              <a:t>à</a:t>
            </a:r>
            <a:r>
              <a:rPr lang="en-US" dirty="0" err="1">
                <a:solidFill>
                  <a:srgbClr val="FF0000"/>
                </a:solidFill>
              </a:rPr>
              <a:t>n</a:t>
            </a:r>
            <a:r>
              <a:rPr lang="zh-CN" altLang="en-US" dirty="0"/>
              <a:t>）嶙峋（</a:t>
            </a:r>
            <a:r>
              <a:rPr lang="en-US" dirty="0" err="1">
                <a:solidFill>
                  <a:srgbClr val="FF0000"/>
                </a:solidFill>
              </a:rPr>
              <a:t>lín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xún</a:t>
            </a:r>
            <a:r>
              <a:rPr lang="zh-CN" altLang="en-US" dirty="0"/>
              <a:t>）啜泣（</a:t>
            </a:r>
            <a:r>
              <a:rPr lang="en-US" dirty="0" err="1">
                <a:solidFill>
                  <a:srgbClr val="FF0000"/>
                </a:solidFill>
              </a:rPr>
              <a:t>chuò</a:t>
            </a:r>
            <a:r>
              <a:rPr lang="zh-CN" altLang="en-US" dirty="0"/>
              <a:t>）晕倒（</a:t>
            </a:r>
            <a:r>
              <a:rPr lang="en-US" dirty="0" err="1">
                <a:solidFill>
                  <a:srgbClr val="FF0000"/>
                </a:solidFill>
              </a:rPr>
              <a:t>y</a:t>
            </a:r>
            <a:r>
              <a:rPr lang="en-US" altLang="zh-CN" dirty="0" err="1">
                <a:solidFill>
                  <a:srgbClr val="FF0000"/>
                </a:solidFill>
              </a:rPr>
              <a:t>ù</a:t>
            </a:r>
            <a:r>
              <a:rPr lang="en-US" dirty="0" err="1">
                <a:solidFill>
                  <a:srgbClr val="FF0000"/>
                </a:solidFill>
              </a:rPr>
              <a:t>n</a:t>
            </a:r>
            <a:r>
              <a:rPr lang="zh-CN" altLang="en-US" dirty="0"/>
              <a:t>）</a:t>
            </a:r>
          </a:p>
          <a:p>
            <a:pPr>
              <a:buNone/>
            </a:pPr>
            <a:r>
              <a:rPr lang="en-US" altLang="zh-CN" dirty="0"/>
              <a:t>【</a:t>
            </a:r>
            <a:r>
              <a:rPr lang="zh-CN" altLang="en-US" dirty="0"/>
              <a:t>多音字</a:t>
            </a:r>
            <a:r>
              <a:rPr lang="en-US" altLang="zh-CN" dirty="0"/>
              <a:t>】</a:t>
            </a:r>
            <a:r>
              <a:rPr lang="zh-CN" altLang="en-US" dirty="0"/>
              <a:t>给下列多音字注音并组</a:t>
            </a:r>
            <a:r>
              <a:rPr lang="zh-CN" altLang="en-US" dirty="0" smtClean="0"/>
              <a:t>词</a:t>
            </a:r>
            <a:endParaRPr lang="en-US" altLang="zh-CN" dirty="0" smtClean="0"/>
          </a:p>
          <a:p>
            <a:pPr>
              <a:buNone/>
            </a:pPr>
            <a:r>
              <a:rPr lang="en-US" altLang="zh-CN" sz="2400" dirty="0" smtClean="0"/>
              <a:t>	</a:t>
            </a:r>
            <a:r>
              <a:rPr lang="zh-CN" altLang="en-US" sz="2400" dirty="0" smtClean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mēn</a:t>
            </a:r>
            <a:r>
              <a:rPr lang="zh-CN" altLang="en-US" sz="2400" dirty="0" smtClean="0"/>
              <a:t>）闷热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y</a:t>
            </a:r>
            <a:r>
              <a:rPr lang="en-US" altLang="zh-CN" sz="2400" dirty="0" err="1">
                <a:solidFill>
                  <a:srgbClr val="FF0000"/>
                </a:solidFill>
              </a:rPr>
              <a:t>ī</a:t>
            </a:r>
            <a:r>
              <a:rPr lang="en-US" sz="2400" dirty="0" err="1">
                <a:solidFill>
                  <a:srgbClr val="FF0000"/>
                </a:solidFill>
              </a:rPr>
              <a:t>ng</a:t>
            </a:r>
            <a:r>
              <a:rPr lang="zh-CN" altLang="en-US" sz="2400" dirty="0"/>
              <a:t>）</a:t>
            </a:r>
            <a:r>
              <a:rPr lang="zh-CN" altLang="en-US" sz="2400" dirty="0" smtClean="0"/>
              <a:t>应该</a:t>
            </a:r>
            <a:r>
              <a:rPr lang="en-US" altLang="zh-CN" sz="2400" dirty="0" smtClean="0"/>
              <a:t>	</a:t>
            </a:r>
            <a:r>
              <a:rPr lang="zh-CN" altLang="en-US" sz="2400" dirty="0" smtClean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zh</a:t>
            </a:r>
            <a:r>
              <a:rPr lang="en-US" altLang="zh-CN" sz="2400" dirty="0" err="1">
                <a:solidFill>
                  <a:srgbClr val="FF0000"/>
                </a:solidFill>
              </a:rPr>
              <a:t>à</a:t>
            </a:r>
            <a:r>
              <a:rPr lang="en-US" sz="2400" dirty="0" err="1">
                <a:solidFill>
                  <a:srgbClr val="FF0000"/>
                </a:solidFill>
              </a:rPr>
              <a:t>n</a:t>
            </a:r>
            <a:r>
              <a:rPr lang="zh-CN" altLang="en-US" sz="2400" dirty="0"/>
              <a:t>）</a:t>
            </a:r>
            <a:r>
              <a:rPr lang="zh-CN" altLang="en-US" sz="2400" dirty="0" smtClean="0"/>
              <a:t>颤栗</a:t>
            </a:r>
            <a:r>
              <a:rPr lang="en-US" altLang="zh-CN" sz="2400" dirty="0" smtClean="0"/>
              <a:t>	</a:t>
            </a:r>
            <a:r>
              <a:rPr lang="zh-CN" altLang="en-US" sz="2400" dirty="0" smtClean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yŪn</a:t>
            </a:r>
            <a:r>
              <a:rPr lang="zh-CN" altLang="en-US" sz="2400" dirty="0" smtClean="0"/>
              <a:t>）头晕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dirty="0" smtClean="0"/>
              <a:t>闷</a:t>
            </a:r>
            <a:r>
              <a:rPr lang="en-US" altLang="zh-CN" dirty="0" smtClean="0"/>
              <a:t>		</a:t>
            </a:r>
            <a:r>
              <a:rPr lang="zh-CN" altLang="en-US" dirty="0" smtClean="0"/>
              <a:t>应</a:t>
            </a:r>
            <a:r>
              <a:rPr lang="en-US" dirty="0"/>
              <a:t>	</a:t>
            </a:r>
            <a:r>
              <a:rPr lang="en-US" dirty="0" smtClean="0"/>
              <a:t>	    </a:t>
            </a:r>
            <a:r>
              <a:rPr lang="zh-CN" altLang="en-US" dirty="0" smtClean="0"/>
              <a:t>颤</a:t>
            </a:r>
            <a:r>
              <a:rPr lang="en-US" dirty="0"/>
              <a:t>		 </a:t>
            </a:r>
            <a:r>
              <a:rPr lang="en-US" dirty="0" smtClean="0"/>
              <a:t>      </a:t>
            </a:r>
            <a:r>
              <a:rPr lang="zh-CN" altLang="en-US" dirty="0" smtClean="0"/>
              <a:t>晕</a:t>
            </a:r>
            <a:endParaRPr lang="zh-CN" altLang="en-US" dirty="0"/>
          </a:p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sz="2400" dirty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mèn</a:t>
            </a:r>
            <a:r>
              <a:rPr lang="zh-CN" altLang="en-US" sz="2400" dirty="0"/>
              <a:t>）烦闷</a:t>
            </a:r>
            <a:r>
              <a:rPr lang="en-US" sz="2400" dirty="0"/>
              <a:t>    </a:t>
            </a:r>
            <a:r>
              <a:rPr lang="zh-CN" altLang="en-US" sz="2400" dirty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yìng</a:t>
            </a:r>
            <a:r>
              <a:rPr lang="zh-CN" altLang="en-US" sz="2400" dirty="0"/>
              <a:t>）答应</a:t>
            </a:r>
            <a:r>
              <a:rPr lang="en-US" sz="2400" dirty="0"/>
              <a:t>	</a:t>
            </a:r>
            <a:r>
              <a:rPr lang="en-US" sz="2400" dirty="0" smtClean="0"/>
              <a:t>(</a:t>
            </a:r>
            <a:r>
              <a:rPr lang="en-US" sz="2400" dirty="0" err="1">
                <a:solidFill>
                  <a:srgbClr val="FF0000"/>
                </a:solidFill>
              </a:rPr>
              <a:t>ch</a:t>
            </a:r>
            <a:r>
              <a:rPr lang="en-US" altLang="zh-CN" sz="2400" dirty="0" err="1">
                <a:solidFill>
                  <a:srgbClr val="FF0000"/>
                </a:solidFill>
              </a:rPr>
              <a:t>à</a:t>
            </a:r>
            <a:r>
              <a:rPr lang="en-US" sz="2400" dirty="0" err="1">
                <a:solidFill>
                  <a:srgbClr val="FF0000"/>
                </a:solidFill>
              </a:rPr>
              <a:t>n</a:t>
            </a:r>
            <a:r>
              <a:rPr lang="zh-CN" altLang="en-US" sz="2400" dirty="0"/>
              <a:t>）</a:t>
            </a:r>
            <a:r>
              <a:rPr lang="zh-CN" altLang="en-US" sz="2400" dirty="0" smtClean="0"/>
              <a:t>颤抖</a:t>
            </a:r>
            <a:r>
              <a:rPr lang="en-US" altLang="zh-CN" sz="2400" dirty="0" smtClean="0"/>
              <a:t>····</a:t>
            </a:r>
            <a:r>
              <a:rPr lang="zh-CN" altLang="en-US" sz="2400" dirty="0" smtClean="0"/>
              <a:t>（</a:t>
            </a:r>
            <a:r>
              <a:rPr lang="en-US" sz="2400" dirty="0" err="1">
                <a:solidFill>
                  <a:srgbClr val="FF0000"/>
                </a:solidFill>
              </a:rPr>
              <a:t>y</a:t>
            </a:r>
            <a:r>
              <a:rPr lang="en-US" altLang="zh-CN" sz="2400" dirty="0" err="1">
                <a:solidFill>
                  <a:srgbClr val="FF0000"/>
                </a:solidFill>
              </a:rPr>
              <a:t>ù</a:t>
            </a:r>
            <a:r>
              <a:rPr lang="en-US" sz="2400" dirty="0" err="1">
                <a:solidFill>
                  <a:srgbClr val="FF0000"/>
                </a:solidFill>
              </a:rPr>
              <a:t>n</a:t>
            </a:r>
            <a:r>
              <a:rPr lang="zh-CN" altLang="en-US" sz="2400" dirty="0"/>
              <a:t>）晕车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428596" y="4786322"/>
            <a:ext cx="214314" cy="11430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357422" y="4857760"/>
            <a:ext cx="214314" cy="11430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4500562" y="4857760"/>
            <a:ext cx="214314" cy="11430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6500826" y="4857760"/>
            <a:ext cx="214314" cy="11430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6437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近义词</a:t>
            </a:r>
            <a:r>
              <a:rPr lang="en-US" altLang="zh-CN" b="1" dirty="0" smtClean="0"/>
              <a:t>】</a:t>
            </a:r>
            <a:r>
              <a:rPr lang="zh-CN" altLang="en-US" b="1" dirty="0" smtClean="0"/>
              <a:t>给下列近义词组词。</a:t>
            </a:r>
          </a:p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哀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悲哀</a:t>
            </a:r>
            <a:r>
              <a:rPr lang="zh-CN" altLang="en-US" dirty="0" smtClean="0"/>
              <a:t>）</a:t>
            </a:r>
            <a:r>
              <a:rPr lang="en-US" dirty="0" smtClean="0"/>
              <a:t>			</a:t>
            </a:r>
            <a:r>
              <a:rPr lang="zh-CN" altLang="en-US" dirty="0" smtClean="0"/>
              <a:t>幕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幕布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衰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衰落</a:t>
            </a:r>
            <a:r>
              <a:rPr lang="zh-CN" altLang="en-US" dirty="0" smtClean="0"/>
              <a:t>）</a:t>
            </a:r>
            <a:r>
              <a:rPr lang="en-US" dirty="0" smtClean="0"/>
              <a:t>			</a:t>
            </a:r>
            <a:r>
              <a:rPr lang="zh-CN" altLang="en-US" dirty="0" smtClean="0"/>
              <a:t>墓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坟墓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衷  （</a:t>
            </a:r>
            <a:r>
              <a:rPr lang="zh-CN" altLang="en-US" dirty="0" smtClean="0">
                <a:solidFill>
                  <a:srgbClr val="FF0000"/>
                </a:solidFill>
              </a:rPr>
              <a:t>衷心</a:t>
            </a:r>
            <a:r>
              <a:rPr lang="zh-CN" altLang="en-US" dirty="0" smtClean="0"/>
              <a:t>）</a:t>
            </a:r>
            <a:r>
              <a:rPr lang="en-US" dirty="0" smtClean="0"/>
              <a:t>			</a:t>
            </a:r>
            <a:r>
              <a:rPr lang="zh-CN" altLang="en-US" dirty="0" smtClean="0"/>
              <a:t>暮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暮色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蓑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蓑衣</a:t>
            </a:r>
            <a:r>
              <a:rPr lang="zh-CN" altLang="en-US" dirty="0" smtClean="0"/>
              <a:t>）</a:t>
            </a:r>
            <a:r>
              <a:rPr lang="en-US" dirty="0" smtClean="0"/>
              <a:t>			</a:t>
            </a:r>
            <a:r>
              <a:rPr lang="zh-CN" altLang="en-US" dirty="0" smtClean="0"/>
              <a:t>募</a:t>
            </a:r>
            <a:r>
              <a:rPr lang="en-US" dirty="0" smtClean="0"/>
              <a:t>  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招募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zh-CN" altLang="en-US" b="1" dirty="0" smtClean="0"/>
              <a:t>词语释义</a:t>
            </a:r>
            <a:r>
              <a:rPr lang="en-US" altLang="zh-CN" dirty="0" smtClean="0"/>
              <a:t>】</a:t>
            </a:r>
            <a:r>
              <a:rPr lang="zh-CN" altLang="en-US" b="1" dirty="0" smtClean="0"/>
              <a:t>解释下列词语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纳罕：</a:t>
            </a:r>
            <a:r>
              <a:rPr lang="zh-CN" altLang="en-US" dirty="0" smtClean="0">
                <a:solidFill>
                  <a:srgbClr val="FF0000"/>
                </a:solidFill>
              </a:rPr>
              <a:t>惊奇，诧异</a:t>
            </a:r>
            <a:r>
              <a:rPr lang="zh-CN" altLang="en-US" dirty="0" smtClean="0"/>
              <a:t>。  嶙峋：</a:t>
            </a:r>
            <a:r>
              <a:rPr lang="zh-CN" altLang="en-US" dirty="0" smtClean="0">
                <a:solidFill>
                  <a:srgbClr val="FF0000"/>
                </a:solidFill>
              </a:rPr>
              <a:t>形容人瘦削</a:t>
            </a:r>
            <a:r>
              <a:rPr lang="zh-CN" altLang="en-US" dirty="0" smtClean="0"/>
              <a:t>。  训诫：</a:t>
            </a:r>
            <a:r>
              <a:rPr lang="zh-CN" altLang="en-US" dirty="0" smtClean="0">
                <a:solidFill>
                  <a:srgbClr val="FF0000"/>
                </a:solidFill>
              </a:rPr>
              <a:t>告诫，教导。</a:t>
            </a:r>
            <a:r>
              <a:rPr lang="zh-CN" altLang="en-US" dirty="0" smtClean="0"/>
              <a:t>耸立：</a:t>
            </a:r>
            <a:r>
              <a:rPr lang="zh-CN" altLang="en-US" dirty="0" smtClean="0">
                <a:solidFill>
                  <a:srgbClr val="FF0000"/>
                </a:solidFill>
              </a:rPr>
              <a:t>高高地直立。</a:t>
            </a:r>
          </a:p>
          <a:p>
            <a:pPr>
              <a:buNone/>
            </a:pPr>
            <a:r>
              <a:rPr lang="zh-CN" altLang="en-US" dirty="0" smtClean="0"/>
              <a:t>啜泣：</a:t>
            </a:r>
            <a:r>
              <a:rPr lang="zh-CN" altLang="en-US" dirty="0" smtClean="0">
                <a:solidFill>
                  <a:srgbClr val="FF0000"/>
                </a:solidFill>
              </a:rPr>
              <a:t>抽噎，抽抽嗒嗒地哭。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zh-CN" altLang="en-US" dirty="0" smtClean="0"/>
              <a:t>小心翼翼：</a:t>
            </a:r>
            <a:r>
              <a:rPr lang="zh-CN" altLang="en-US" dirty="0" smtClean="0">
                <a:solidFill>
                  <a:srgbClr val="FF0000"/>
                </a:solidFill>
              </a:rPr>
              <a:t>谨慎小心，丝毫不敢疏忽的样子。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zh-CN" altLang="en-US" b="1" dirty="0" smtClean="0"/>
              <a:t>文学常识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zh-CN" altLang="en-US" dirty="0" smtClean="0"/>
              <a:t>莫顿</a:t>
            </a:r>
            <a:r>
              <a:rPr lang="en-US" altLang="zh-CN" dirty="0" smtClean="0"/>
              <a:t>•</a:t>
            </a:r>
            <a:r>
              <a:rPr lang="zh-CN" altLang="en-US" dirty="0" smtClean="0"/>
              <a:t>亨特，</a:t>
            </a:r>
            <a:r>
              <a:rPr lang="zh-CN" altLang="en-US" dirty="0" smtClean="0">
                <a:solidFill>
                  <a:srgbClr val="FF0000"/>
                </a:solidFill>
              </a:rPr>
              <a:t>美国</a:t>
            </a:r>
            <a:r>
              <a:rPr lang="zh-CN" altLang="en-US" dirty="0" smtClean="0"/>
              <a:t>作家，</a:t>
            </a:r>
            <a:r>
              <a:rPr lang="zh-CN" altLang="en-US" dirty="0" smtClean="0">
                <a:solidFill>
                  <a:srgbClr val="FF0000"/>
                </a:solidFill>
              </a:rPr>
              <a:t>专业心理</a:t>
            </a:r>
            <a:r>
              <a:rPr lang="zh-CN" altLang="en-US" dirty="0" smtClean="0"/>
              <a:t>学家。是一位擅长写</a:t>
            </a:r>
            <a:r>
              <a:rPr lang="zh-CN" altLang="en-US" dirty="0" smtClean="0">
                <a:solidFill>
                  <a:srgbClr val="FF0000"/>
                </a:solidFill>
              </a:rPr>
              <a:t>励志类</a:t>
            </a:r>
            <a:r>
              <a:rPr lang="zh-CN" altLang="en-US" dirty="0" smtClean="0"/>
              <a:t>文章的作家。著有</a:t>
            </a:r>
            <a:r>
              <a:rPr lang="en-US" altLang="zh-CN" dirty="0" smtClean="0"/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宇宙问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可怜的动物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痛击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心理学的故事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/>
              <a:t>等作品。</a:t>
            </a:r>
          </a:p>
          <a:p>
            <a:endParaRPr lang="zh-CN" altLang="en-US" dirty="0"/>
          </a:p>
        </p:txBody>
      </p:sp>
      <p:sp>
        <p:nvSpPr>
          <p:cNvPr id="6" name="左大括号 5"/>
          <p:cNvSpPr/>
          <p:nvPr/>
        </p:nvSpPr>
        <p:spPr>
          <a:xfrm>
            <a:off x="928662" y="714356"/>
            <a:ext cx="285752" cy="16430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5429256" y="714356"/>
            <a:ext cx="357190" cy="16430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700" b="1" dirty="0" smtClean="0">
                <a:solidFill>
                  <a:srgbClr val="7030A0"/>
                </a:solidFill>
              </a:rPr>
              <a:t>学习过程</a:t>
            </a:r>
            <a:r>
              <a:rPr lang="en-US" sz="6700" b="1" dirty="0" smtClean="0">
                <a:solidFill>
                  <a:srgbClr val="00B050"/>
                </a:solidFill>
              </a:rPr>
              <a:t>	</a:t>
            </a:r>
            <a:r>
              <a:rPr lang="zh-CN" altLang="en-US" sz="6700" b="1" dirty="0" smtClean="0">
                <a:solidFill>
                  <a:srgbClr val="00B050"/>
                </a:solidFill>
              </a:rPr>
              <a:t>第一课时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500034" y="1071546"/>
            <a:ext cx="8358246" cy="54292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一、自主学习</a:t>
            </a:r>
          </a:p>
          <a:p>
            <a:pPr>
              <a:buNone/>
            </a:pPr>
            <a:r>
              <a:rPr lang="en-US" sz="3200" dirty="0" smtClean="0"/>
              <a:t>1</a:t>
            </a:r>
            <a:r>
              <a:rPr lang="zh-CN" altLang="en-US" sz="3200" dirty="0" smtClean="0"/>
              <a:t>．</a:t>
            </a:r>
            <a:r>
              <a:rPr lang="en-US" sz="3200" dirty="0" smtClean="0"/>
              <a:t>.</a:t>
            </a:r>
            <a:r>
              <a:rPr lang="zh-CN" altLang="en-US" sz="3200" dirty="0" smtClean="0"/>
              <a:t>给下列加点的字注音</a:t>
            </a:r>
          </a:p>
          <a:p>
            <a:pPr>
              <a:buNone/>
            </a:pPr>
            <a:r>
              <a:rPr lang="zh-CN" altLang="en-US" sz="3200" dirty="0" smtClean="0"/>
              <a:t>训诫（</a:t>
            </a:r>
            <a:r>
              <a:rPr lang="en-US" sz="3200" dirty="0" smtClean="0"/>
              <a:t>		</a:t>
            </a:r>
            <a:r>
              <a:rPr lang="zh-CN" altLang="en-US" sz="3200" dirty="0" smtClean="0"/>
              <a:t>）耸（</a:t>
            </a:r>
            <a:r>
              <a:rPr lang="en-US" altLang="zh-CN" sz="3200" dirty="0" smtClean="0"/>
              <a:t>		</a:t>
            </a:r>
            <a:r>
              <a:rPr lang="zh-CN" altLang="en-US" sz="3200" dirty="0" smtClean="0"/>
              <a:t>）</a:t>
            </a:r>
            <a:endParaRPr lang="en-US" sz="3200" dirty="0" smtClean="0"/>
          </a:p>
          <a:p>
            <a:pPr>
              <a:buNone/>
            </a:pPr>
            <a:r>
              <a:rPr lang="zh-CN" altLang="en-US" sz="3200" dirty="0" smtClean="0"/>
              <a:t>悬崖（</a:t>
            </a:r>
            <a:r>
              <a:rPr lang="en-US" altLang="zh-CN" sz="3200" dirty="0" smtClean="0"/>
              <a:t>	     </a:t>
            </a:r>
            <a:r>
              <a:rPr lang="zh-CN" altLang="en-US" sz="3200" dirty="0" smtClean="0"/>
              <a:t>） 峭壁（</a:t>
            </a:r>
            <a:r>
              <a:rPr lang="en-US" altLang="zh-CN" sz="3200" dirty="0" smtClean="0"/>
              <a:t>	    </a:t>
            </a:r>
            <a:r>
              <a:rPr lang="zh-CN" altLang="en-US" sz="3200" dirty="0" smtClean="0"/>
              <a:t>） 凸凹（          ）</a:t>
            </a:r>
          </a:p>
          <a:p>
            <a:pPr>
              <a:buNone/>
            </a:pPr>
            <a:r>
              <a:rPr lang="zh-CN" altLang="en-US" sz="3200" dirty="0" smtClean="0"/>
              <a:t>颤抖（         ）嶙峋（             ）啜泣（        </a:t>
            </a:r>
            <a:r>
              <a:rPr lang="en-US" altLang="zh-CN" sz="3200" dirty="0" smtClean="0"/>
              <a:t>	</a:t>
            </a:r>
            <a:r>
              <a:rPr lang="zh-CN" altLang="en-US" sz="3200" dirty="0" smtClean="0"/>
              <a:t>  </a:t>
            </a:r>
            <a:r>
              <a:rPr lang="en-US" altLang="zh-CN" sz="3200" dirty="0" smtClean="0"/>
              <a:t>) </a:t>
            </a:r>
          </a:p>
          <a:p>
            <a:pPr>
              <a:buNone/>
            </a:pPr>
            <a:r>
              <a:rPr lang="zh-CN" altLang="en-US" sz="3200" dirty="0" smtClean="0"/>
              <a:t>晕倒（</a:t>
            </a:r>
            <a:r>
              <a:rPr lang="en-US" sz="3200" dirty="0" smtClean="0"/>
              <a:t>          	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0" y="2071678"/>
            <a:ext cx="8786842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		       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Jiè</a:t>
            </a:r>
            <a:r>
              <a:rPr lang="en-US" sz="3600" dirty="0" smtClean="0">
                <a:solidFill>
                  <a:srgbClr val="FF0000"/>
                </a:solidFill>
              </a:rPr>
              <a:t> 	       		 </a:t>
            </a:r>
            <a:r>
              <a:rPr lang="en-US" sz="3600" dirty="0" err="1" smtClean="0">
                <a:solidFill>
                  <a:srgbClr val="FF0000"/>
                </a:solidFill>
              </a:rPr>
              <a:t>sŏng</a:t>
            </a:r>
            <a:r>
              <a:rPr lang="en-US" sz="3600" dirty="0" smtClean="0">
                <a:solidFill>
                  <a:srgbClr val="FF0000"/>
                </a:solidFill>
              </a:rPr>
              <a:t> 			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		        </a:t>
            </a:r>
            <a:r>
              <a:rPr lang="en-US" sz="3600" dirty="0" err="1" smtClean="0">
                <a:solidFill>
                  <a:srgbClr val="FF0000"/>
                </a:solidFill>
              </a:rPr>
              <a:t>xu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á</a:t>
            </a:r>
            <a:r>
              <a:rPr lang="en-US" sz="3600" dirty="0" err="1" smtClean="0">
                <a:solidFill>
                  <a:srgbClr val="FF0000"/>
                </a:solidFill>
              </a:rPr>
              <a:t>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y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á</a:t>
            </a:r>
            <a:r>
              <a:rPr lang="en-US" altLang="zh-CN" sz="3600" dirty="0" smtClean="0">
                <a:solidFill>
                  <a:srgbClr val="FF0000"/>
                </a:solidFill>
              </a:rPr>
              <a:t>		 </a:t>
            </a:r>
            <a:r>
              <a:rPr lang="en-US" sz="3600" dirty="0" err="1" smtClean="0">
                <a:solidFill>
                  <a:srgbClr val="FF0000"/>
                </a:solidFill>
              </a:rPr>
              <a:t>qi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à</a:t>
            </a:r>
            <a:r>
              <a:rPr lang="en-US" sz="3600" dirty="0" err="1" smtClean="0">
                <a:solidFill>
                  <a:srgbClr val="FF0000"/>
                </a:solidFill>
              </a:rPr>
              <a:t>o</a:t>
            </a:r>
            <a:r>
              <a:rPr lang="en-US" sz="3600" dirty="0" smtClean="0">
                <a:solidFill>
                  <a:srgbClr val="FF0000"/>
                </a:solidFill>
              </a:rPr>
              <a:t>       	       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ā</a:t>
            </a:r>
            <a:r>
              <a:rPr lang="en-US" sz="3600" dirty="0" err="1" smtClean="0">
                <a:solidFill>
                  <a:srgbClr val="FF0000"/>
                </a:solidFill>
              </a:rPr>
              <a:t>o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ū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		        </a:t>
            </a:r>
            <a:r>
              <a:rPr lang="en-US" sz="3600" dirty="0" err="1" smtClean="0">
                <a:solidFill>
                  <a:srgbClr val="FF0000"/>
                </a:solidFill>
              </a:rPr>
              <a:t>ch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à</a:t>
            </a:r>
            <a:r>
              <a:rPr lang="en-US" sz="3600" dirty="0" err="1" smtClean="0">
                <a:solidFill>
                  <a:srgbClr val="FF0000"/>
                </a:solidFill>
              </a:rPr>
              <a:t>n</a:t>
            </a:r>
            <a:r>
              <a:rPr lang="en-US" sz="3600" dirty="0" smtClean="0">
                <a:solidFill>
                  <a:srgbClr val="FF0000"/>
                </a:solidFill>
              </a:rPr>
              <a:t> 		    </a:t>
            </a:r>
            <a:r>
              <a:rPr lang="en-US" sz="3600" dirty="0" err="1" smtClean="0">
                <a:solidFill>
                  <a:srgbClr val="FF0000"/>
                </a:solidFill>
              </a:rPr>
              <a:t>lín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xún</a:t>
            </a:r>
            <a:r>
              <a:rPr lang="en-US" sz="3600" dirty="0" smtClean="0">
                <a:solidFill>
                  <a:srgbClr val="FF0000"/>
                </a:solidFill>
              </a:rPr>
              <a:t> 		    </a:t>
            </a:r>
            <a:r>
              <a:rPr lang="en-US" sz="3600" dirty="0" err="1" smtClean="0">
                <a:solidFill>
                  <a:srgbClr val="FF0000"/>
                </a:solidFill>
              </a:rPr>
              <a:t>chuò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		        </a:t>
            </a:r>
            <a:r>
              <a:rPr lang="en-US" sz="3600" dirty="0" err="1" smtClean="0">
                <a:solidFill>
                  <a:srgbClr val="FF0000"/>
                </a:solidFill>
              </a:rPr>
              <a:t>y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ù</a:t>
            </a:r>
            <a:r>
              <a:rPr lang="en-US" sz="3600" dirty="0" err="1" smtClean="0">
                <a:solidFill>
                  <a:srgbClr val="FF0000"/>
                </a:solidFill>
              </a:rPr>
              <a:t>n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endParaRPr lang="zh-CN" altLang="en-US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186766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00B050"/>
                </a:solidFill>
              </a:rPr>
              <a:t>			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．解释下列词语</a:t>
            </a:r>
          </a:p>
          <a:p>
            <a:pPr>
              <a:buNone/>
            </a:pPr>
            <a:r>
              <a:rPr lang="zh-CN" altLang="en-US" sz="4000" dirty="0" smtClean="0"/>
              <a:t>纳罕：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嶙峋： 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训诫</a:t>
            </a:r>
            <a:r>
              <a:rPr lang="en-US" altLang="zh-CN" sz="4000" dirty="0" smtClean="0"/>
              <a:t>:</a:t>
            </a:r>
          </a:p>
          <a:p>
            <a:pPr>
              <a:buNone/>
            </a:pPr>
            <a:r>
              <a:rPr lang="zh-CN" altLang="en-US" sz="4000" dirty="0" smtClean="0"/>
              <a:t>耸立：</a:t>
            </a:r>
          </a:p>
          <a:p>
            <a:pPr>
              <a:buNone/>
            </a:pPr>
            <a:r>
              <a:rPr lang="zh-CN" altLang="en-US" sz="4000" dirty="0" smtClean="0"/>
              <a:t>啜泣：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小心翼翼：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1000108"/>
            <a:ext cx="8929718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	</a:t>
            </a:r>
            <a:r>
              <a:rPr lang="zh-CN" altLang="en-US" sz="4000" dirty="0" smtClean="0">
                <a:solidFill>
                  <a:srgbClr val="FF0000"/>
                </a:solidFill>
              </a:rPr>
              <a:t>惊奇，诧异       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  <a:r>
              <a:rPr lang="zh-CN" altLang="en-US" sz="4000" dirty="0" smtClean="0">
                <a:solidFill>
                  <a:srgbClr val="FF0000"/>
                </a:solidFill>
              </a:rPr>
              <a:t>形容人瘦削。</a:t>
            </a: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  <a:r>
              <a:rPr lang="zh-CN" altLang="en-US" sz="4000" dirty="0" smtClean="0">
                <a:solidFill>
                  <a:srgbClr val="FF0000"/>
                </a:solidFill>
              </a:rPr>
              <a:t>告诫，教导</a:t>
            </a:r>
            <a:r>
              <a:rPr lang="en-US" altLang="zh-CN" sz="4000" dirty="0" smtClean="0">
                <a:solidFill>
                  <a:srgbClr val="FF0000"/>
                </a:solidFill>
              </a:rPr>
              <a:t>	</a:t>
            </a: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  <a:r>
              <a:rPr lang="zh-CN" altLang="en-US" sz="4000" dirty="0" smtClean="0">
                <a:solidFill>
                  <a:srgbClr val="FF0000"/>
                </a:solidFill>
              </a:rPr>
              <a:t>高高地直立。</a:t>
            </a: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  <a:r>
              <a:rPr lang="zh-CN" altLang="en-US" sz="4000" dirty="0" smtClean="0">
                <a:solidFill>
                  <a:srgbClr val="FF0000"/>
                </a:solidFill>
              </a:rPr>
              <a:t>抽噎，抽抽嗒嗒地哭</a:t>
            </a:r>
            <a:r>
              <a:rPr lang="en-US" altLang="zh-CN" sz="4000" dirty="0" smtClean="0">
                <a:solidFill>
                  <a:srgbClr val="FF0000"/>
                </a:solidFill>
              </a:rPr>
              <a:t>					</a:t>
            </a:r>
            <a:r>
              <a:rPr lang="zh-CN" altLang="en-US" sz="4000" dirty="0" smtClean="0">
                <a:solidFill>
                  <a:srgbClr val="FF0000"/>
                </a:solidFill>
              </a:rPr>
              <a:t>谨慎小心，丝毫不敢疏忽的样子。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715436" cy="65008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3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．</a:t>
            </a:r>
            <a:r>
              <a:rPr lang="en-US" sz="3600" b="1" dirty="0" smtClean="0">
                <a:solidFill>
                  <a:srgbClr val="00B050"/>
                </a:solidFill>
              </a:rPr>
              <a:t>.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根据下列解释，在括号里填成语</a:t>
            </a:r>
            <a:r>
              <a:rPr lang="zh-CN" altLang="en-US" sz="3600" b="1" dirty="0" smtClean="0"/>
              <a:t>。</a:t>
            </a:r>
          </a:p>
          <a:p>
            <a:pPr>
              <a:buNone/>
            </a:pPr>
            <a:r>
              <a:rPr lang="zh-CN" altLang="en-US" sz="3600" dirty="0" smtClean="0"/>
              <a:t>（</a:t>
            </a:r>
            <a:r>
              <a:rPr lang="en-US" sz="3600" dirty="0" smtClean="0"/>
              <a:t>1</a:t>
            </a:r>
            <a:r>
              <a:rPr lang="zh-CN" altLang="en-US" sz="3600" dirty="0" smtClean="0"/>
              <a:t>）谨慎小心，丝毫不敢疏忽的样子。（</a:t>
            </a:r>
            <a:r>
              <a:rPr lang="en-US" sz="3600" dirty="0" smtClean="0"/>
              <a:t>				</a:t>
            </a:r>
            <a:r>
              <a:rPr lang="zh-CN" altLang="en-US" sz="3600" dirty="0" smtClean="0"/>
              <a:t>）</a:t>
            </a:r>
          </a:p>
          <a:p>
            <a:pPr>
              <a:buNone/>
            </a:pPr>
            <a:r>
              <a:rPr lang="zh-CN" altLang="en-US" sz="3600" dirty="0" smtClean="0"/>
              <a:t>（</a:t>
            </a:r>
            <a:r>
              <a:rPr lang="en-US" sz="3600" dirty="0" smtClean="0"/>
              <a:t>2</a:t>
            </a:r>
            <a:r>
              <a:rPr lang="zh-CN" altLang="en-US" sz="3600" dirty="0" smtClean="0"/>
              <a:t>）因遭遇困难，失意而意志消沉，精神不振作。（</a:t>
            </a:r>
            <a:r>
              <a:rPr lang="en-US" sz="3600" dirty="0" smtClean="0"/>
              <a:t>				</a:t>
            </a:r>
            <a:r>
              <a:rPr lang="zh-CN" altLang="en-US" sz="3600" dirty="0" smtClean="0"/>
              <a:t>）</a:t>
            </a:r>
          </a:p>
          <a:p>
            <a:pPr>
              <a:buNone/>
            </a:pPr>
            <a:r>
              <a:rPr lang="zh-CN" altLang="en-US" sz="3600" dirty="0" smtClean="0"/>
              <a:t>（</a:t>
            </a:r>
            <a:r>
              <a:rPr lang="en-US" sz="3600" dirty="0" smtClean="0"/>
              <a:t>3</a:t>
            </a:r>
            <a:r>
              <a:rPr lang="zh-CN" altLang="en-US" sz="3600" dirty="0" smtClean="0"/>
              <a:t>）头脑发昏，眼睛昏花。（</a:t>
            </a:r>
            <a:r>
              <a:rPr lang="en-US" sz="3600" dirty="0" smtClean="0"/>
              <a:t>				</a:t>
            </a:r>
            <a:r>
              <a:rPr lang="zh-CN" altLang="en-US" sz="3600" dirty="0" smtClean="0"/>
              <a:t>）</a:t>
            </a:r>
          </a:p>
          <a:p>
            <a:pPr>
              <a:buNone/>
            </a:pPr>
            <a:r>
              <a:rPr lang="zh-CN" altLang="en-US" sz="3600" dirty="0" smtClean="0"/>
              <a:t>（</a:t>
            </a:r>
            <a:r>
              <a:rPr lang="en-US" sz="3600" dirty="0" smtClean="0"/>
              <a:t>4</a:t>
            </a:r>
            <a:r>
              <a:rPr lang="zh-CN" altLang="en-US" sz="3600" dirty="0" smtClean="0"/>
              <a:t>）形容担心祸患临头，非常害怕、不安。（                         </a:t>
            </a:r>
            <a:r>
              <a:rPr lang="en-US" altLang="zh-CN" sz="3600" dirty="0" smtClean="0"/>
              <a:t>	</a:t>
            </a:r>
            <a:r>
              <a:rPr lang="zh-CN" altLang="en-US" sz="3600" dirty="0" smtClean="0"/>
              <a:t>  ）</a:t>
            </a:r>
            <a:endParaRPr lang="zh-CN" altLang="en-US" sz="3600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1500174"/>
            <a:ext cx="8472518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</a:t>
            </a:r>
            <a:r>
              <a:rPr lang="zh-CN" altLang="en-US" sz="3600" dirty="0" smtClean="0">
                <a:solidFill>
                  <a:srgbClr val="FF0000"/>
                </a:solidFill>
              </a:rPr>
              <a:t>小心翼翼</a:t>
            </a:r>
            <a:r>
              <a:rPr lang="en-US" altLang="zh-CN" sz="3600" dirty="0" smtClean="0">
                <a:solidFill>
                  <a:srgbClr val="FF0000"/>
                </a:solidFill>
              </a:rPr>
              <a:t>																		    </a:t>
            </a:r>
            <a:r>
              <a:rPr lang="zh-CN" altLang="en-US" sz="3600" dirty="0" smtClean="0">
                <a:solidFill>
                  <a:srgbClr val="FF0000"/>
                </a:solidFill>
              </a:rPr>
              <a:t>灰心丧气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						</a:t>
            </a:r>
            <a:r>
              <a:rPr lang="zh-CN" altLang="en-US" sz="3600" dirty="0" smtClean="0">
                <a:solidFill>
                  <a:srgbClr val="FF0000"/>
                </a:solidFill>
              </a:rPr>
              <a:t>头晕目眩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																	   	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心惊肉跳</a:t>
            </a:r>
            <a:endParaRPr lang="zh-CN" altLang="en-US" sz="36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8715436" cy="628654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b="1" dirty="0" smtClean="0">
                <a:solidFill>
                  <a:srgbClr val="00B050"/>
                </a:solidFill>
              </a:rPr>
              <a:t>二、合作探究</a:t>
            </a:r>
          </a:p>
          <a:p>
            <a:pPr lvl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试着给课文划分层次。</a:t>
            </a: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zh-CN" altLang="en-US" dirty="0" smtClean="0"/>
              <a:t> </a:t>
            </a:r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作者的思想感情发生了怎样的变化</a:t>
            </a:r>
            <a:r>
              <a:rPr lang="en-US" dirty="0" smtClean="0"/>
              <a:t>?</a:t>
            </a:r>
            <a:r>
              <a:rPr lang="zh-CN" altLang="en-US" dirty="0" smtClean="0"/>
              <a:t>为什么会发生这样的变化</a:t>
            </a:r>
            <a:r>
              <a:rPr lang="en-US" dirty="0" smtClean="0"/>
              <a:t>?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2844" y="1142984"/>
            <a:ext cx="8543956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四层：   第一层（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）回忆往事。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</a:t>
            </a:r>
            <a:r>
              <a:rPr lang="zh-CN" altLang="en-US" dirty="0" smtClean="0">
                <a:solidFill>
                  <a:srgbClr val="FF0000"/>
                </a:solidFill>
              </a:rPr>
              <a:t>第二层（</a:t>
            </a:r>
            <a:r>
              <a:rPr lang="en-US" altLang="zh-CN" dirty="0" smtClean="0">
                <a:solidFill>
                  <a:srgbClr val="FF0000"/>
                </a:solidFill>
              </a:rPr>
              <a:t>2—15</a:t>
            </a:r>
            <a:r>
              <a:rPr lang="zh-CN" altLang="en-US" dirty="0" smtClean="0">
                <a:solidFill>
                  <a:srgbClr val="FF0000"/>
                </a:solidFill>
              </a:rPr>
              <a:t>）爬崖遇险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</a:t>
            </a:r>
            <a:r>
              <a:rPr lang="zh-CN" altLang="en-US" dirty="0" smtClean="0">
                <a:solidFill>
                  <a:srgbClr val="FF0000"/>
                </a:solidFill>
              </a:rPr>
              <a:t>第三层（</a:t>
            </a:r>
            <a:r>
              <a:rPr lang="en-US" altLang="zh-CN" dirty="0" smtClean="0">
                <a:solidFill>
                  <a:srgbClr val="FF0000"/>
                </a:solidFill>
              </a:rPr>
              <a:t>16—22</a:t>
            </a:r>
            <a:r>
              <a:rPr lang="zh-CN" altLang="en-US" dirty="0" smtClean="0">
                <a:solidFill>
                  <a:srgbClr val="FF0000"/>
                </a:solidFill>
              </a:rPr>
              <a:t>）父帮脱险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</a:t>
            </a:r>
            <a:r>
              <a:rPr lang="zh-CN" altLang="en-US" dirty="0" smtClean="0">
                <a:solidFill>
                  <a:srgbClr val="FF0000"/>
                </a:solidFill>
              </a:rPr>
              <a:t>第三层（</a:t>
            </a:r>
            <a:r>
              <a:rPr lang="en-US" altLang="zh-CN" dirty="0" smtClean="0">
                <a:solidFill>
                  <a:srgbClr val="FF0000"/>
                </a:solidFill>
              </a:rPr>
              <a:t>23</a:t>
            </a:r>
            <a:r>
              <a:rPr lang="zh-CN" altLang="en-US" dirty="0" smtClean="0">
                <a:solidFill>
                  <a:srgbClr val="FF0000"/>
                </a:solidFill>
              </a:rPr>
              <a:t>）感悟人生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由“恐惧”到“有了信心”再到“信心大增”最后“产生了一种巨大的成就感”；因为父亲能用恰当的话语教导和默默的行动帮助，科学理智地教育关爱孩子。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701</Words>
  <Application>Microsoft Office PowerPoint</Application>
  <PresentationFormat>全屏显示(4:3)</PresentationFormat>
  <Paragraphs>242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2《走一步，再走一步》 </vt:lpstr>
      <vt:lpstr>学习目标 </vt:lpstr>
      <vt:lpstr>幻灯片 3</vt:lpstr>
      <vt:lpstr>知识大盘点 </vt:lpstr>
      <vt:lpstr>幻灯片 5</vt:lpstr>
      <vt:lpstr>学习过程 第一课时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第二课时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《完》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2《走一步，再走一步》 </dc:title>
  <dc:creator>微软用户</dc:creator>
  <cp:lastModifiedBy>微软用户</cp:lastModifiedBy>
  <cp:revision>47</cp:revision>
  <dcterms:created xsi:type="dcterms:W3CDTF">2012-08-21T07:31:35Z</dcterms:created>
  <dcterms:modified xsi:type="dcterms:W3CDTF">2012-08-22T13:25:05Z</dcterms:modified>
</cp:coreProperties>
</file>