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21"/>
  </p:notesMasterIdLst>
  <p:handoutMasterIdLst>
    <p:handoutMasterId r:id="rId22"/>
  </p:handoutMasterIdLst>
  <p:sldIdLst>
    <p:sldId id="321" r:id="rId4"/>
    <p:sldId id="393" r:id="rId5"/>
    <p:sldId id="394" r:id="rId6"/>
    <p:sldId id="395" r:id="rId7"/>
    <p:sldId id="396" r:id="rId8"/>
    <p:sldId id="397" r:id="rId9"/>
    <p:sldId id="426" r:id="rId10"/>
    <p:sldId id="454" r:id="rId11"/>
    <p:sldId id="457" r:id="rId12"/>
    <p:sldId id="456" r:id="rId13"/>
    <p:sldId id="455" r:id="rId14"/>
    <p:sldId id="458" r:id="rId15"/>
    <p:sldId id="459" r:id="rId16"/>
    <p:sldId id="461" r:id="rId17"/>
    <p:sldId id="460" r:id="rId18"/>
    <p:sldId id="463" r:id="rId19"/>
    <p:sldId id="462" r:id="rId2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2020"/>
    <a:srgbClr val="CC0000"/>
    <a:srgbClr val="009FE8"/>
    <a:srgbClr val="FF3300"/>
    <a:srgbClr val="4B73A8"/>
    <a:srgbClr val="0099CC"/>
    <a:srgbClr val="203864"/>
    <a:srgbClr val="323232"/>
    <a:srgbClr val="CC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59" autoAdjust="0"/>
    <p:restoredTop sz="94660"/>
  </p:normalViewPr>
  <p:slideViewPr>
    <p:cSldViewPr snapToGrid="0">
      <p:cViewPr>
        <p:scale>
          <a:sx n="72" d="100"/>
          <a:sy n="72" d="100"/>
        </p:scale>
        <p:origin x="765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2696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7F9979-8D76-9742-AF3D-345CD6D2697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ED364B-C8FB-A344-BAD1-719357B186D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458A1A-B846-E342-80A0-7435E317F0B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D300B0-9FF7-714C-8C6E-920AF977E1B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3958" y="174098"/>
            <a:ext cx="10515600" cy="579755"/>
          </a:xfrm>
        </p:spPr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kumimoji="0" lang="zh-CN" altLang="en-US" sz="3200" b="1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73958" y="785217"/>
            <a:ext cx="4873625" cy="287655"/>
          </a:xfrm>
        </p:spPr>
        <p:txBody>
          <a:bodyPr anchor="ctr" anchorCtr="0"/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74420" y="1644015"/>
            <a:ext cx="10106025" cy="4545330"/>
          </a:xfrm>
        </p:spPr>
        <p:txBody>
          <a:bodyPr/>
          <a:lstStyle>
            <a:lvl1pPr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6" name="任意多边形 4"/>
          <p:cNvSpPr/>
          <p:nvPr userDrawn="1"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-1" fmla="*/ 0 w 3171687"/>
              <a:gd name="connsiteY0-2" fmla="*/ 0 h 2069635"/>
              <a:gd name="connsiteX1-3" fmla="*/ 3171687 w 3171687"/>
              <a:gd name="connsiteY1-4" fmla="*/ 0 h 2069635"/>
              <a:gd name="connsiteX2-5" fmla="*/ 3171687 w 3171687"/>
              <a:gd name="connsiteY2-6" fmla="*/ 2069635 h 2069635"/>
              <a:gd name="connsiteX3-7" fmla="*/ 0 w 3171687"/>
              <a:gd name="connsiteY3-8" fmla="*/ 2069635 h 2069635"/>
              <a:gd name="connsiteX4-9" fmla="*/ 0 w 3171687"/>
              <a:gd name="connsiteY4-10" fmla="*/ 1810069 h 2069635"/>
              <a:gd name="connsiteX5-11" fmla="*/ 979903 w 3171687"/>
              <a:gd name="connsiteY5-12" fmla="*/ 1810069 h 2069635"/>
              <a:gd name="connsiteX6-13" fmla="*/ 979903 w 3171687"/>
              <a:gd name="connsiteY6-14" fmla="*/ 259565 h 2069635"/>
              <a:gd name="connsiteX7-15" fmla="*/ 0 w 3171687"/>
              <a:gd name="connsiteY7-16" fmla="*/ 259565 h 2069635"/>
              <a:gd name="connsiteX8-17" fmla="*/ 0 w 3171687"/>
              <a:gd name="connsiteY8-18" fmla="*/ 0 h 2069635"/>
              <a:gd name="connsiteX0-19" fmla="*/ 979903 w 3171687"/>
              <a:gd name="connsiteY0-20" fmla="*/ 1810069 h 2069635"/>
              <a:gd name="connsiteX1-21" fmla="*/ 979903 w 3171687"/>
              <a:gd name="connsiteY1-22" fmla="*/ 259565 h 2069635"/>
              <a:gd name="connsiteX2-23" fmla="*/ 0 w 3171687"/>
              <a:gd name="connsiteY2-24" fmla="*/ 259565 h 2069635"/>
              <a:gd name="connsiteX3-25" fmla="*/ 0 w 3171687"/>
              <a:gd name="connsiteY3-26" fmla="*/ 0 h 2069635"/>
              <a:gd name="connsiteX4-27" fmla="*/ 3171687 w 3171687"/>
              <a:gd name="connsiteY4-28" fmla="*/ 0 h 2069635"/>
              <a:gd name="connsiteX5-29" fmla="*/ 3171687 w 3171687"/>
              <a:gd name="connsiteY5-30" fmla="*/ 2069635 h 2069635"/>
              <a:gd name="connsiteX6-31" fmla="*/ 0 w 3171687"/>
              <a:gd name="connsiteY6-32" fmla="*/ 2069635 h 2069635"/>
              <a:gd name="connsiteX7-33" fmla="*/ 0 w 3171687"/>
              <a:gd name="connsiteY7-34" fmla="*/ 1810069 h 2069635"/>
              <a:gd name="connsiteX8-35" fmla="*/ 1071343 w 3171687"/>
              <a:gd name="connsiteY8-36" fmla="*/ 1901509 h 2069635"/>
              <a:gd name="connsiteX0-37" fmla="*/ 979903 w 3171687"/>
              <a:gd name="connsiteY0-38" fmla="*/ 1810069 h 2069635"/>
              <a:gd name="connsiteX1-39" fmla="*/ 979903 w 3171687"/>
              <a:gd name="connsiteY1-40" fmla="*/ 259565 h 2069635"/>
              <a:gd name="connsiteX2-41" fmla="*/ 0 w 3171687"/>
              <a:gd name="connsiteY2-42" fmla="*/ 259565 h 2069635"/>
              <a:gd name="connsiteX3-43" fmla="*/ 0 w 3171687"/>
              <a:gd name="connsiteY3-44" fmla="*/ 0 h 2069635"/>
              <a:gd name="connsiteX4-45" fmla="*/ 3171687 w 3171687"/>
              <a:gd name="connsiteY4-46" fmla="*/ 0 h 2069635"/>
              <a:gd name="connsiteX5-47" fmla="*/ 3171687 w 3171687"/>
              <a:gd name="connsiteY5-48" fmla="*/ 2069635 h 2069635"/>
              <a:gd name="connsiteX6-49" fmla="*/ 0 w 3171687"/>
              <a:gd name="connsiteY6-50" fmla="*/ 2069635 h 2069635"/>
              <a:gd name="connsiteX7-51" fmla="*/ 0 w 3171687"/>
              <a:gd name="connsiteY7-52" fmla="*/ 1810069 h 2069635"/>
              <a:gd name="connsiteX0-53" fmla="*/ 979903 w 3171687"/>
              <a:gd name="connsiteY0-54" fmla="*/ 259565 h 2069635"/>
              <a:gd name="connsiteX1-55" fmla="*/ 0 w 3171687"/>
              <a:gd name="connsiteY1-56" fmla="*/ 259565 h 2069635"/>
              <a:gd name="connsiteX2-57" fmla="*/ 0 w 3171687"/>
              <a:gd name="connsiteY2-58" fmla="*/ 0 h 2069635"/>
              <a:gd name="connsiteX3-59" fmla="*/ 3171687 w 3171687"/>
              <a:gd name="connsiteY3-60" fmla="*/ 0 h 2069635"/>
              <a:gd name="connsiteX4-61" fmla="*/ 3171687 w 3171687"/>
              <a:gd name="connsiteY4-62" fmla="*/ 2069635 h 2069635"/>
              <a:gd name="connsiteX5-63" fmla="*/ 0 w 3171687"/>
              <a:gd name="connsiteY5-64" fmla="*/ 2069635 h 2069635"/>
              <a:gd name="connsiteX6-65" fmla="*/ 0 w 3171687"/>
              <a:gd name="connsiteY6-66" fmla="*/ 1810069 h 2069635"/>
              <a:gd name="connsiteX0-67" fmla="*/ 0 w 3171687"/>
              <a:gd name="connsiteY0-68" fmla="*/ 259565 h 2069635"/>
              <a:gd name="connsiteX1-69" fmla="*/ 0 w 3171687"/>
              <a:gd name="connsiteY1-70" fmla="*/ 0 h 2069635"/>
              <a:gd name="connsiteX2-71" fmla="*/ 3171687 w 3171687"/>
              <a:gd name="connsiteY2-72" fmla="*/ 0 h 2069635"/>
              <a:gd name="connsiteX3-73" fmla="*/ 3171687 w 3171687"/>
              <a:gd name="connsiteY3-74" fmla="*/ 2069635 h 2069635"/>
              <a:gd name="connsiteX4-75" fmla="*/ 0 w 3171687"/>
              <a:gd name="connsiteY4-76" fmla="*/ 2069635 h 2069635"/>
              <a:gd name="connsiteX5-77" fmla="*/ 0 w 3171687"/>
              <a:gd name="connsiteY5-78" fmla="*/ 1810069 h 20696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5"/>
          <p:cNvSpPr/>
          <p:nvPr userDrawn="1"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-1" fmla="*/ 1013277 w 2253807"/>
              <a:gd name="connsiteY0-2" fmla="*/ 700070 h 1262130"/>
              <a:gd name="connsiteX1-3" fmla="*/ 0 w 2253807"/>
              <a:gd name="connsiteY1-4" fmla="*/ 700070 h 1262130"/>
              <a:gd name="connsiteX2-5" fmla="*/ 0 w 2253807"/>
              <a:gd name="connsiteY2-6" fmla="*/ 0 h 1262130"/>
              <a:gd name="connsiteX3-7" fmla="*/ 2253807 w 2253807"/>
              <a:gd name="connsiteY3-8" fmla="*/ 0 h 1262130"/>
              <a:gd name="connsiteX4-9" fmla="*/ 2253807 w 2253807"/>
              <a:gd name="connsiteY4-10" fmla="*/ 1262130 h 1262130"/>
              <a:gd name="connsiteX5-11" fmla="*/ 1013277 w 2253807"/>
              <a:gd name="connsiteY5-12" fmla="*/ 1262130 h 1262130"/>
              <a:gd name="connsiteX6-13" fmla="*/ 1104717 w 2253807"/>
              <a:gd name="connsiteY6-14" fmla="*/ 791510 h 1262130"/>
              <a:gd name="connsiteX0-15" fmla="*/ 1013277 w 2253807"/>
              <a:gd name="connsiteY0-16" fmla="*/ 700070 h 1262130"/>
              <a:gd name="connsiteX1-17" fmla="*/ 0 w 2253807"/>
              <a:gd name="connsiteY1-18" fmla="*/ 700070 h 1262130"/>
              <a:gd name="connsiteX2-19" fmla="*/ 0 w 2253807"/>
              <a:gd name="connsiteY2-20" fmla="*/ 0 h 1262130"/>
              <a:gd name="connsiteX3-21" fmla="*/ 2253807 w 2253807"/>
              <a:gd name="connsiteY3-22" fmla="*/ 0 h 1262130"/>
              <a:gd name="connsiteX4-23" fmla="*/ 2253807 w 2253807"/>
              <a:gd name="connsiteY4-24" fmla="*/ 1262130 h 1262130"/>
              <a:gd name="connsiteX5-25" fmla="*/ 1013277 w 2253807"/>
              <a:gd name="connsiteY5-26" fmla="*/ 1262130 h 1262130"/>
              <a:gd name="connsiteX0-27" fmla="*/ 0 w 2253807"/>
              <a:gd name="connsiteY0-28" fmla="*/ 700070 h 1262130"/>
              <a:gd name="connsiteX1-29" fmla="*/ 0 w 2253807"/>
              <a:gd name="connsiteY1-30" fmla="*/ 0 h 1262130"/>
              <a:gd name="connsiteX2-31" fmla="*/ 2253807 w 2253807"/>
              <a:gd name="connsiteY2-32" fmla="*/ 0 h 1262130"/>
              <a:gd name="connsiteX3-33" fmla="*/ 2253807 w 2253807"/>
              <a:gd name="connsiteY3-34" fmla="*/ 1262130 h 1262130"/>
              <a:gd name="connsiteX4-35" fmla="*/ 1013277 w 2253807"/>
              <a:gd name="connsiteY4-36" fmla="*/ 1262130 h 12621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3958" y="174098"/>
            <a:ext cx="10515600" cy="579755"/>
          </a:xfrm>
        </p:spPr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kumimoji="0" lang="zh-CN" altLang="en-US" sz="3200" b="1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73958" y="785217"/>
            <a:ext cx="4873625" cy="287655"/>
          </a:xfrm>
        </p:spPr>
        <p:txBody>
          <a:bodyPr anchor="ctr" anchorCtr="0"/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74420" y="1644015"/>
            <a:ext cx="10106025" cy="4545330"/>
          </a:xfrm>
        </p:spPr>
        <p:txBody>
          <a:bodyPr/>
          <a:lstStyle>
            <a:lvl1pPr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6" name="任意多边形 4"/>
          <p:cNvSpPr/>
          <p:nvPr userDrawn="1"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-1" fmla="*/ 0 w 3171687"/>
              <a:gd name="connsiteY0-2" fmla="*/ 0 h 2069635"/>
              <a:gd name="connsiteX1-3" fmla="*/ 3171687 w 3171687"/>
              <a:gd name="connsiteY1-4" fmla="*/ 0 h 2069635"/>
              <a:gd name="connsiteX2-5" fmla="*/ 3171687 w 3171687"/>
              <a:gd name="connsiteY2-6" fmla="*/ 2069635 h 2069635"/>
              <a:gd name="connsiteX3-7" fmla="*/ 0 w 3171687"/>
              <a:gd name="connsiteY3-8" fmla="*/ 2069635 h 2069635"/>
              <a:gd name="connsiteX4-9" fmla="*/ 0 w 3171687"/>
              <a:gd name="connsiteY4-10" fmla="*/ 1810069 h 2069635"/>
              <a:gd name="connsiteX5-11" fmla="*/ 979903 w 3171687"/>
              <a:gd name="connsiteY5-12" fmla="*/ 1810069 h 2069635"/>
              <a:gd name="connsiteX6-13" fmla="*/ 979903 w 3171687"/>
              <a:gd name="connsiteY6-14" fmla="*/ 259565 h 2069635"/>
              <a:gd name="connsiteX7-15" fmla="*/ 0 w 3171687"/>
              <a:gd name="connsiteY7-16" fmla="*/ 259565 h 2069635"/>
              <a:gd name="connsiteX8-17" fmla="*/ 0 w 3171687"/>
              <a:gd name="connsiteY8-18" fmla="*/ 0 h 2069635"/>
              <a:gd name="connsiteX0-19" fmla="*/ 979903 w 3171687"/>
              <a:gd name="connsiteY0-20" fmla="*/ 1810069 h 2069635"/>
              <a:gd name="connsiteX1-21" fmla="*/ 979903 w 3171687"/>
              <a:gd name="connsiteY1-22" fmla="*/ 259565 h 2069635"/>
              <a:gd name="connsiteX2-23" fmla="*/ 0 w 3171687"/>
              <a:gd name="connsiteY2-24" fmla="*/ 259565 h 2069635"/>
              <a:gd name="connsiteX3-25" fmla="*/ 0 w 3171687"/>
              <a:gd name="connsiteY3-26" fmla="*/ 0 h 2069635"/>
              <a:gd name="connsiteX4-27" fmla="*/ 3171687 w 3171687"/>
              <a:gd name="connsiteY4-28" fmla="*/ 0 h 2069635"/>
              <a:gd name="connsiteX5-29" fmla="*/ 3171687 w 3171687"/>
              <a:gd name="connsiteY5-30" fmla="*/ 2069635 h 2069635"/>
              <a:gd name="connsiteX6-31" fmla="*/ 0 w 3171687"/>
              <a:gd name="connsiteY6-32" fmla="*/ 2069635 h 2069635"/>
              <a:gd name="connsiteX7-33" fmla="*/ 0 w 3171687"/>
              <a:gd name="connsiteY7-34" fmla="*/ 1810069 h 2069635"/>
              <a:gd name="connsiteX8-35" fmla="*/ 1071343 w 3171687"/>
              <a:gd name="connsiteY8-36" fmla="*/ 1901509 h 2069635"/>
              <a:gd name="connsiteX0-37" fmla="*/ 979903 w 3171687"/>
              <a:gd name="connsiteY0-38" fmla="*/ 1810069 h 2069635"/>
              <a:gd name="connsiteX1-39" fmla="*/ 979903 w 3171687"/>
              <a:gd name="connsiteY1-40" fmla="*/ 259565 h 2069635"/>
              <a:gd name="connsiteX2-41" fmla="*/ 0 w 3171687"/>
              <a:gd name="connsiteY2-42" fmla="*/ 259565 h 2069635"/>
              <a:gd name="connsiteX3-43" fmla="*/ 0 w 3171687"/>
              <a:gd name="connsiteY3-44" fmla="*/ 0 h 2069635"/>
              <a:gd name="connsiteX4-45" fmla="*/ 3171687 w 3171687"/>
              <a:gd name="connsiteY4-46" fmla="*/ 0 h 2069635"/>
              <a:gd name="connsiteX5-47" fmla="*/ 3171687 w 3171687"/>
              <a:gd name="connsiteY5-48" fmla="*/ 2069635 h 2069635"/>
              <a:gd name="connsiteX6-49" fmla="*/ 0 w 3171687"/>
              <a:gd name="connsiteY6-50" fmla="*/ 2069635 h 2069635"/>
              <a:gd name="connsiteX7-51" fmla="*/ 0 w 3171687"/>
              <a:gd name="connsiteY7-52" fmla="*/ 1810069 h 2069635"/>
              <a:gd name="connsiteX0-53" fmla="*/ 979903 w 3171687"/>
              <a:gd name="connsiteY0-54" fmla="*/ 259565 h 2069635"/>
              <a:gd name="connsiteX1-55" fmla="*/ 0 w 3171687"/>
              <a:gd name="connsiteY1-56" fmla="*/ 259565 h 2069635"/>
              <a:gd name="connsiteX2-57" fmla="*/ 0 w 3171687"/>
              <a:gd name="connsiteY2-58" fmla="*/ 0 h 2069635"/>
              <a:gd name="connsiteX3-59" fmla="*/ 3171687 w 3171687"/>
              <a:gd name="connsiteY3-60" fmla="*/ 0 h 2069635"/>
              <a:gd name="connsiteX4-61" fmla="*/ 3171687 w 3171687"/>
              <a:gd name="connsiteY4-62" fmla="*/ 2069635 h 2069635"/>
              <a:gd name="connsiteX5-63" fmla="*/ 0 w 3171687"/>
              <a:gd name="connsiteY5-64" fmla="*/ 2069635 h 2069635"/>
              <a:gd name="connsiteX6-65" fmla="*/ 0 w 3171687"/>
              <a:gd name="connsiteY6-66" fmla="*/ 1810069 h 2069635"/>
              <a:gd name="connsiteX0-67" fmla="*/ 0 w 3171687"/>
              <a:gd name="connsiteY0-68" fmla="*/ 259565 h 2069635"/>
              <a:gd name="connsiteX1-69" fmla="*/ 0 w 3171687"/>
              <a:gd name="connsiteY1-70" fmla="*/ 0 h 2069635"/>
              <a:gd name="connsiteX2-71" fmla="*/ 3171687 w 3171687"/>
              <a:gd name="connsiteY2-72" fmla="*/ 0 h 2069635"/>
              <a:gd name="connsiteX3-73" fmla="*/ 3171687 w 3171687"/>
              <a:gd name="connsiteY3-74" fmla="*/ 2069635 h 2069635"/>
              <a:gd name="connsiteX4-75" fmla="*/ 0 w 3171687"/>
              <a:gd name="connsiteY4-76" fmla="*/ 2069635 h 2069635"/>
              <a:gd name="connsiteX5-77" fmla="*/ 0 w 3171687"/>
              <a:gd name="connsiteY5-78" fmla="*/ 1810069 h 20696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5"/>
          <p:cNvSpPr/>
          <p:nvPr userDrawn="1"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-1" fmla="*/ 1013277 w 2253807"/>
              <a:gd name="connsiteY0-2" fmla="*/ 700070 h 1262130"/>
              <a:gd name="connsiteX1-3" fmla="*/ 0 w 2253807"/>
              <a:gd name="connsiteY1-4" fmla="*/ 700070 h 1262130"/>
              <a:gd name="connsiteX2-5" fmla="*/ 0 w 2253807"/>
              <a:gd name="connsiteY2-6" fmla="*/ 0 h 1262130"/>
              <a:gd name="connsiteX3-7" fmla="*/ 2253807 w 2253807"/>
              <a:gd name="connsiteY3-8" fmla="*/ 0 h 1262130"/>
              <a:gd name="connsiteX4-9" fmla="*/ 2253807 w 2253807"/>
              <a:gd name="connsiteY4-10" fmla="*/ 1262130 h 1262130"/>
              <a:gd name="connsiteX5-11" fmla="*/ 1013277 w 2253807"/>
              <a:gd name="connsiteY5-12" fmla="*/ 1262130 h 1262130"/>
              <a:gd name="connsiteX6-13" fmla="*/ 1104717 w 2253807"/>
              <a:gd name="connsiteY6-14" fmla="*/ 791510 h 1262130"/>
              <a:gd name="connsiteX0-15" fmla="*/ 1013277 w 2253807"/>
              <a:gd name="connsiteY0-16" fmla="*/ 700070 h 1262130"/>
              <a:gd name="connsiteX1-17" fmla="*/ 0 w 2253807"/>
              <a:gd name="connsiteY1-18" fmla="*/ 700070 h 1262130"/>
              <a:gd name="connsiteX2-19" fmla="*/ 0 w 2253807"/>
              <a:gd name="connsiteY2-20" fmla="*/ 0 h 1262130"/>
              <a:gd name="connsiteX3-21" fmla="*/ 2253807 w 2253807"/>
              <a:gd name="connsiteY3-22" fmla="*/ 0 h 1262130"/>
              <a:gd name="connsiteX4-23" fmla="*/ 2253807 w 2253807"/>
              <a:gd name="connsiteY4-24" fmla="*/ 1262130 h 1262130"/>
              <a:gd name="connsiteX5-25" fmla="*/ 1013277 w 2253807"/>
              <a:gd name="connsiteY5-26" fmla="*/ 1262130 h 1262130"/>
              <a:gd name="connsiteX0-27" fmla="*/ 0 w 2253807"/>
              <a:gd name="connsiteY0-28" fmla="*/ 700070 h 1262130"/>
              <a:gd name="connsiteX1-29" fmla="*/ 0 w 2253807"/>
              <a:gd name="connsiteY1-30" fmla="*/ 0 h 1262130"/>
              <a:gd name="connsiteX2-31" fmla="*/ 2253807 w 2253807"/>
              <a:gd name="connsiteY2-32" fmla="*/ 0 h 1262130"/>
              <a:gd name="connsiteX3-33" fmla="*/ 2253807 w 2253807"/>
              <a:gd name="connsiteY3-34" fmla="*/ 1262130 h 1262130"/>
              <a:gd name="connsiteX4-35" fmla="*/ 1013277 w 2253807"/>
              <a:gd name="connsiteY4-36" fmla="*/ 1262130 h 12621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emf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chemeClr val="bg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0"/>
            <a:ext cx="12263389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10937" y="532063"/>
            <a:ext cx="1507357" cy="59088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白色背景下使用"/>
          <p:cNvPicPr>
            <a:picLocks noChangeAspect="1"/>
          </p:cNvPicPr>
          <p:nvPr userDrawn="1"/>
        </p:nvPicPr>
        <p:blipFill>
          <a:blip r:embed="rId3" cstate="print"/>
          <a:srcRect b="34954"/>
          <a:stretch>
            <a:fillRect/>
          </a:stretch>
        </p:blipFill>
        <p:spPr>
          <a:xfrm>
            <a:off x="5313356" y="6234579"/>
            <a:ext cx="1565288" cy="40068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emf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9e4a5a2913b8beeaca3e41ed8b23f97a\insertfi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10473" y="986155"/>
            <a:ext cx="7567295" cy="2122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600" b="1">
                <a:ln w="41275"/>
                <a:gradFill>
                  <a:gsLst>
                    <a:gs pos="0">
                      <a:srgbClr val="1348B3"/>
                    </a:gs>
                    <a:gs pos="78000">
                      <a:srgbClr val="3DA8DD"/>
                    </a:gs>
                    <a:gs pos="80000">
                      <a:srgbClr val="43B4E3"/>
                    </a:gs>
                    <a:gs pos="80000">
                      <a:srgbClr val="43B4E3">
                        <a:alpha val="0"/>
                      </a:srgbClr>
                    </a:gs>
                  </a:gsLst>
                  <a:lin ang="5400000" scaled="0"/>
                </a:gradFill>
                <a:effectLst/>
                <a:latin typeface="汉仪太极体简" charset="0"/>
                <a:ea typeface="汉仪太极体简" charset="0"/>
              </a:rPr>
              <a:t>记叙文阅读</a:t>
            </a:r>
            <a:endParaRPr lang="zh-CN" altLang="en-US" sz="6600" b="1">
              <a:ln w="41275"/>
              <a:gradFill>
                <a:gsLst>
                  <a:gs pos="0">
                    <a:srgbClr val="1348B3"/>
                  </a:gs>
                  <a:gs pos="78000">
                    <a:srgbClr val="3DA8DD"/>
                  </a:gs>
                  <a:gs pos="80000">
                    <a:srgbClr val="43B4E3"/>
                  </a:gs>
                  <a:gs pos="80000">
                    <a:srgbClr val="43B4E3">
                      <a:alpha val="0"/>
                    </a:srgbClr>
                  </a:gs>
                </a:gsLst>
                <a:lin ang="5400000" scaled="0"/>
              </a:gradFill>
              <a:effectLst/>
              <a:latin typeface="汉仪太极体简" charset="0"/>
              <a:ea typeface="汉仪太极体简" charset="0"/>
            </a:endParaRPr>
          </a:p>
          <a:p>
            <a:pPr algn="ctr"/>
            <a:r>
              <a:rPr lang="en-US" altLang="zh-CN" sz="6600" b="1">
                <a:ln w="41275"/>
                <a:gradFill>
                  <a:gsLst>
                    <a:gs pos="0">
                      <a:srgbClr val="1348B3"/>
                    </a:gs>
                    <a:gs pos="78000">
                      <a:srgbClr val="3DA8DD"/>
                    </a:gs>
                    <a:gs pos="80000">
                      <a:srgbClr val="43B4E3"/>
                    </a:gs>
                    <a:gs pos="80000">
                      <a:srgbClr val="43B4E3">
                        <a:alpha val="0"/>
                      </a:srgbClr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汉仪太极体简" charset="0"/>
                <a:cs typeface="Arial" panose="020B0604020202020204" pitchFamily="34" charset="0"/>
              </a:rPr>
              <a:t>            </a:t>
            </a:r>
            <a:r>
              <a:rPr lang="en-US" altLang="zh-CN" sz="6000" b="1">
                <a:ln w="41275"/>
                <a:gradFill>
                  <a:gsLst>
                    <a:gs pos="0">
                      <a:srgbClr val="1348B3"/>
                    </a:gs>
                    <a:gs pos="78000">
                      <a:srgbClr val="3DA8DD"/>
                    </a:gs>
                    <a:gs pos="80000">
                      <a:srgbClr val="43B4E3"/>
                    </a:gs>
                    <a:gs pos="80000">
                      <a:srgbClr val="43B4E3">
                        <a:alpha val="0"/>
                      </a:srgbClr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汉仪太极体简" charset="0"/>
                <a:cs typeface="Arial" panose="020B0604020202020204" pitchFamily="34" charset="0"/>
              </a:rPr>
              <a:t>—</a:t>
            </a:r>
            <a:r>
              <a:rPr lang="zh-CN" altLang="en-US" sz="6000" b="1">
                <a:ln w="41275"/>
                <a:gradFill>
                  <a:gsLst>
                    <a:gs pos="0">
                      <a:srgbClr val="1348B3"/>
                    </a:gs>
                    <a:gs pos="78000">
                      <a:srgbClr val="3DA8DD"/>
                    </a:gs>
                    <a:gs pos="80000">
                      <a:srgbClr val="43B4E3"/>
                    </a:gs>
                    <a:gs pos="80000">
                      <a:srgbClr val="43B4E3">
                        <a:alpha val="0"/>
                      </a:srgbClr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语言赏析题</a:t>
            </a:r>
            <a:endParaRPr lang="zh-CN" altLang="en-US" sz="6000" b="1">
              <a:ln w="41275"/>
              <a:gradFill>
                <a:gsLst>
                  <a:gs pos="0">
                    <a:srgbClr val="1348B3"/>
                  </a:gs>
                  <a:gs pos="78000">
                    <a:srgbClr val="3DA8DD"/>
                  </a:gs>
                  <a:gs pos="80000">
                    <a:srgbClr val="43B4E3"/>
                  </a:gs>
                  <a:gs pos="80000">
                    <a:srgbClr val="43B4E3">
                      <a:alpha val="0"/>
                    </a:srgbClr>
                  </a:gs>
                </a:gsLst>
                <a:lin ang="5400000" scaled="0"/>
              </a:gra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66" y="2059995"/>
            <a:ext cx="12245788" cy="2642039"/>
          </a:xfrm>
          <a:prstGeom prst="rect">
            <a:avLst/>
          </a:prstGeom>
        </p:spPr>
      </p:pic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018573" y="2386133"/>
            <a:ext cx="1711468" cy="1989765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close/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40175" y="2625928"/>
            <a:ext cx="78258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8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00627" y="3818719"/>
            <a:ext cx="1947360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THREE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7" name="直接连接符 15"/>
          <p:cNvCxnSpPr/>
          <p:nvPr/>
        </p:nvCxnSpPr>
        <p:spPr>
          <a:xfrm>
            <a:off x="14509" y="4456108"/>
            <a:ext cx="4891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5"/>
          <p:cNvCxnSpPr/>
          <p:nvPr/>
        </p:nvCxnSpPr>
        <p:spPr>
          <a:xfrm>
            <a:off x="7354474" y="2273839"/>
            <a:ext cx="4891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4905823" y="2494290"/>
            <a:ext cx="4322956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随堂演练</a:t>
            </a:r>
            <a:endParaRPr lang="zh-CN" altLang="en-US" sz="5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三角形 3"/>
          <p:cNvSpPr/>
          <p:nvPr/>
        </p:nvSpPr>
        <p:spPr>
          <a:xfrm rot="10800000">
            <a:off x="4507204" y="1668384"/>
            <a:ext cx="4985658" cy="4251157"/>
          </a:xfrm>
          <a:prstGeom prst="triangl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2" name="三角形 21"/>
          <p:cNvSpPr/>
          <p:nvPr/>
        </p:nvSpPr>
        <p:spPr>
          <a:xfrm rot="5400000">
            <a:off x="-213177" y="5321353"/>
            <a:ext cx="808299" cy="388076"/>
          </a:xfrm>
          <a:prstGeom prst="triangl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60905" y="754380"/>
            <a:ext cx="93319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sz="2000">
                <a:latin typeface="微软雅黑" panose="020B0503020204020204" charset="-122"/>
                <a:ea typeface="微软雅黑" panose="020B0503020204020204" charset="-122"/>
              </a:rPr>
              <a:t>父亲年轻时很结实的，他什么也不怕，再大的风雨也敢往里钻。风雨越大，父亲就一副越快乐的样子。有时，父亲叫一声要去拦水，就被母亲眼明手快地拉住了。虽然戴上母亲寻来的斗笠，但一出门，风就将它刮跑了。</a:t>
            </a:r>
            <a:r>
              <a:rPr sz="2000" u="sng">
                <a:latin typeface="微软雅黑" panose="020B0503020204020204" charset="-122"/>
                <a:ea typeface="微软雅黑" panose="020B0503020204020204" charset="-122"/>
              </a:rPr>
              <a:t>父亲跟着风跑，终于跑在风前面将斗笠拾起来，然后一甩手，斗笠旋转着从大门口飘进屋来，雨水像珠子一样从笠沿四射开来，溅了我们一身。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</a:rPr>
              <a:t>（谢宗玉《父亲的雨》）</a:t>
            </a:r>
            <a:endParaRPr lang="zh-CN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90395" y="2820035"/>
            <a:ext cx="9326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请任选一个角度（如修辞手法、词语运用、描写）赏析文章第④段中划横线的句子。（3分）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1625" y="3747135"/>
            <a:ext cx="103701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①运用比喻的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修辞手法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，把雨水比作珠子，生动形象地描摹了雨水的形态。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动词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使用生动，例如“飘”字，形象写出了斗笠在空中旋转的样子；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“四射”、“溅”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，形象写出了雨水四散、纷纷点点洒落在身上的动态过程。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③运用了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动作描写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，“跑”、“拾”、“甩”，表现出父亲的快乐（不畏风雨）。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④运用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侧面描写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的手法，通过写父亲“跟着”风跑，“终于”跑在风的前面，侧面写出风大的特点，从而衬托出父亲不畏风雨的精神。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66" y="2059995"/>
            <a:ext cx="12245788" cy="2642039"/>
          </a:xfrm>
          <a:prstGeom prst="rect">
            <a:avLst/>
          </a:prstGeom>
        </p:spPr>
      </p:pic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018573" y="2386133"/>
            <a:ext cx="1711468" cy="1989765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close/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57007" y="2625928"/>
            <a:ext cx="74892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8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00627" y="3818719"/>
            <a:ext cx="1947360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FORU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7" name="直接连接符 15"/>
          <p:cNvCxnSpPr/>
          <p:nvPr/>
        </p:nvCxnSpPr>
        <p:spPr>
          <a:xfrm>
            <a:off x="14509" y="4456108"/>
            <a:ext cx="4891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5"/>
          <p:cNvCxnSpPr/>
          <p:nvPr/>
        </p:nvCxnSpPr>
        <p:spPr>
          <a:xfrm>
            <a:off x="7354474" y="2273839"/>
            <a:ext cx="4891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4905823" y="2494290"/>
            <a:ext cx="4322956" cy="1860702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共同探讨</a:t>
            </a:r>
            <a:endParaRPr lang="en-US" altLang="zh-CN" sz="5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总结技巧</a:t>
            </a:r>
            <a:endParaRPr lang="zh-CN" altLang="en-US" sz="5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三角形 3"/>
          <p:cNvSpPr/>
          <p:nvPr/>
        </p:nvSpPr>
        <p:spPr>
          <a:xfrm rot="10800000">
            <a:off x="8242922" y="2229413"/>
            <a:ext cx="4985658" cy="4251157"/>
          </a:xfrm>
          <a:prstGeom prst="triangl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2" name="三角形 21"/>
          <p:cNvSpPr/>
          <p:nvPr/>
        </p:nvSpPr>
        <p:spPr>
          <a:xfrm rot="5400000">
            <a:off x="-213177" y="5321353"/>
            <a:ext cx="808299" cy="388076"/>
          </a:xfrm>
          <a:prstGeom prst="triangl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2065" y="1505585"/>
            <a:ext cx="933196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答题技巧：</a:t>
            </a:r>
            <a:endParaRPr lang="zh-CN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3790" y="2482850"/>
            <a:ext cx="922210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修辞手法。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富有表现力的词语：动词、叠词、拟声词等。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描写：细节描写、正侧面描写。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4.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句式特点：疑问句、感叹句、排比句等。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5.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从句子所蕴含的哲理或要表达的思想情感入手。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66" y="2059995"/>
            <a:ext cx="12245788" cy="2642039"/>
          </a:xfrm>
          <a:prstGeom prst="rect">
            <a:avLst/>
          </a:prstGeom>
        </p:spPr>
      </p:pic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018573" y="2386133"/>
            <a:ext cx="1711468" cy="1989765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close/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40309" y="2625928"/>
            <a:ext cx="782320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en-US" sz="8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00627" y="3818719"/>
            <a:ext cx="1947360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FORU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7" name="直接连接符 15"/>
          <p:cNvCxnSpPr/>
          <p:nvPr/>
        </p:nvCxnSpPr>
        <p:spPr>
          <a:xfrm>
            <a:off x="14509" y="4456108"/>
            <a:ext cx="4891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5"/>
          <p:cNvCxnSpPr/>
          <p:nvPr/>
        </p:nvCxnSpPr>
        <p:spPr>
          <a:xfrm>
            <a:off x="7354474" y="2273839"/>
            <a:ext cx="4891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4905823" y="2494290"/>
            <a:ext cx="4322956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作业布置</a:t>
            </a:r>
            <a:endParaRPr lang="zh-CN" altLang="en-US" sz="5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三角形 3"/>
          <p:cNvSpPr/>
          <p:nvPr/>
        </p:nvSpPr>
        <p:spPr>
          <a:xfrm rot="10800000">
            <a:off x="8242922" y="2229413"/>
            <a:ext cx="4985658" cy="4251157"/>
          </a:xfrm>
          <a:prstGeom prst="triangl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2" name="三角形 21"/>
          <p:cNvSpPr/>
          <p:nvPr/>
        </p:nvSpPr>
        <p:spPr>
          <a:xfrm rot="5400000">
            <a:off x="-213177" y="5321353"/>
            <a:ext cx="808299" cy="388076"/>
          </a:xfrm>
          <a:prstGeom prst="triangl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2065" y="1505585"/>
            <a:ext cx="93319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endParaRPr lang="zh-CN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1030" y="2335530"/>
            <a:ext cx="922210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完成《黄河一掬》第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题。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269" y="628650"/>
            <a:ext cx="6495143" cy="56007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7" name="圆角矩形 99"/>
          <p:cNvSpPr/>
          <p:nvPr/>
        </p:nvSpPr>
        <p:spPr>
          <a:xfrm>
            <a:off x="1074420" y="2356103"/>
            <a:ext cx="6329759" cy="707886"/>
          </a:xfrm>
          <a:prstGeom prst="roundRect">
            <a:avLst/>
          </a:prstGeom>
          <a:solidFill>
            <a:srgbClr val="009FE8">
              <a:alpha val="65000"/>
            </a:srgbClr>
          </a:solidFill>
          <a:ln>
            <a:solidFill>
              <a:srgbClr val="009F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34155" y="2386880"/>
            <a:ext cx="4562702" cy="646331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遇见海风遇见你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标题 3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12025" y="2177173"/>
            <a:ext cx="3244384" cy="1089529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5000" b="1" dirty="0">
                <a:solidFill>
                  <a:srgbClr val="009FE8"/>
                </a:solidFill>
                <a:latin typeface="微软雅黑" panose="020B0503020204020204" charset="-122"/>
                <a:ea typeface="微软雅黑" panose="020B0503020204020204" charset="-122"/>
              </a:rPr>
              <a:t>下节课见</a:t>
            </a:r>
            <a:r>
              <a:rPr lang="en-US" altLang="zh-CN" sz="5400" b="1" dirty="0">
                <a:solidFill>
                  <a:srgbClr val="009FE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~</a:t>
            </a:r>
            <a:endParaRPr lang="zh-CN" altLang="en-US" sz="5000" b="1" dirty="0">
              <a:solidFill>
                <a:srgbClr val="009FE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10098"/>
            <a:ext cx="6766813" cy="48512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66945"/>
            <a:ext cx="12245788" cy="1591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5416062" y="289589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16" name="三角形 15"/>
          <p:cNvSpPr/>
          <p:nvPr/>
        </p:nvSpPr>
        <p:spPr>
          <a:xfrm rot="5400000">
            <a:off x="-411747" y="3413374"/>
            <a:ext cx="1572193" cy="754832"/>
          </a:xfrm>
          <a:prstGeom prst="triangl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478" y="1294812"/>
            <a:ext cx="7084480" cy="4494536"/>
          </a:xfrm>
          <a:prstGeom prst="rect">
            <a:avLst/>
          </a:prstGeom>
        </p:spPr>
      </p:pic>
      <p:sp>
        <p:nvSpPr>
          <p:cNvPr id="25" name="任意多边形 58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/>
          <p:nvPr/>
        </p:nvSpPr>
        <p:spPr bwMode="auto">
          <a:xfrm>
            <a:off x="1769110" y="3068955"/>
            <a:ext cx="3982085" cy="719455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noFill/>
          <a:ln w="19050">
            <a:solidFill>
              <a:srgbClr val="595959"/>
            </a:solidFill>
          </a:ln>
          <a:effectLst/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8" name="文本框 27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1718120" y="1192919"/>
            <a:ext cx="309880" cy="4603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buClr>
                <a:srgbClr val="808080"/>
              </a:buClr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sym typeface="+mn-lt"/>
              </a:rPr>
              <a:t>      </a:t>
            </a:r>
            <a:endParaRPr lang="en-US" altLang="zh-CN" sz="2400" b="1" dirty="0">
              <a:solidFill>
                <a:srgbClr val="009FE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954" y="1240608"/>
            <a:ext cx="379564" cy="36550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560" y="2148205"/>
            <a:ext cx="292100" cy="3657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78405" y="1100455"/>
            <a:ext cx="2516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6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zh-CN" sz="36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55545" y="2053590"/>
            <a:ext cx="425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掌握语言赏析题的解题步骤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58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/>
          <p:nvPr/>
        </p:nvSpPr>
        <p:spPr bwMode="auto">
          <a:xfrm>
            <a:off x="1745615" y="1121410"/>
            <a:ext cx="3982085" cy="719455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noFill/>
          <a:ln w="19050">
            <a:solidFill>
              <a:srgbClr val="595959"/>
            </a:solidFill>
          </a:ln>
          <a:effectLst/>
        </p:spPr>
        <p:txBody>
          <a:bodyPr vert="horz" wrap="square" lIns="68580" tIns="34290" rIns="68580" bIns="34290" numCol="1" anchor="t" anchorCtr="0" compatLnSpc="1">
            <a:noAutofit/>
          </a:bodyPr>
          <a:p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8954" y="3245303"/>
            <a:ext cx="379564" cy="36550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59685" y="3143250"/>
            <a:ext cx="2679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课程目录</a:t>
            </a:r>
            <a:endParaRPr lang="zh-CN" altLang="en-US" sz="36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560" y="4050030"/>
            <a:ext cx="292100" cy="3657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560" y="4839335"/>
            <a:ext cx="292100" cy="3657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560" y="5580380"/>
            <a:ext cx="292100" cy="3657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351405" y="4003040"/>
            <a:ext cx="2285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考纲解读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51405" y="4791710"/>
            <a:ext cx="1913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真题演练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51405" y="5533390"/>
            <a:ext cx="1763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53389"/>
            <a:ext cx="12245788" cy="2642039"/>
          </a:xfrm>
          <a:prstGeom prst="rect">
            <a:avLst/>
          </a:prstGeom>
        </p:spPr>
      </p:pic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018573" y="2386133"/>
            <a:ext cx="1711468" cy="1989765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close/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24334" y="2625928"/>
            <a:ext cx="61427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8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00627" y="3610813"/>
            <a:ext cx="1947360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ONE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7" name="直接连接符 15"/>
          <p:cNvCxnSpPr/>
          <p:nvPr/>
        </p:nvCxnSpPr>
        <p:spPr>
          <a:xfrm>
            <a:off x="14509" y="4456108"/>
            <a:ext cx="4891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5"/>
          <p:cNvCxnSpPr/>
          <p:nvPr/>
        </p:nvCxnSpPr>
        <p:spPr>
          <a:xfrm>
            <a:off x="7354474" y="2273839"/>
            <a:ext cx="4891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4905823" y="2494290"/>
            <a:ext cx="3244384" cy="1860702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考纲解读评分标准</a:t>
            </a:r>
            <a:endParaRPr lang="zh-CN" altLang="en-US" sz="5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三角形 3"/>
          <p:cNvSpPr/>
          <p:nvPr/>
        </p:nvSpPr>
        <p:spPr>
          <a:xfrm rot="10800000">
            <a:off x="3657223" y="1442552"/>
            <a:ext cx="4931342" cy="4251157"/>
          </a:xfrm>
          <a:prstGeom prst="triangl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三角形 21"/>
          <p:cNvSpPr/>
          <p:nvPr/>
        </p:nvSpPr>
        <p:spPr>
          <a:xfrm rot="5400000">
            <a:off x="-213177" y="5321353"/>
            <a:ext cx="808299" cy="388076"/>
          </a:xfrm>
          <a:prstGeom prst="triangl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2377" y="1065069"/>
            <a:ext cx="344119" cy="323574"/>
          </a:xfrm>
          <a:prstGeom prst="rect">
            <a:avLst/>
          </a:prstGeom>
        </p:spPr>
      </p:pic>
      <p:sp>
        <p:nvSpPr>
          <p:cNvPr id="6" name="Freeform 5"/>
          <p:cNvSpPr>
            <a:spLocks noEditPoints="1"/>
          </p:cNvSpPr>
          <p:nvPr/>
        </p:nvSpPr>
        <p:spPr bwMode="auto">
          <a:xfrm>
            <a:off x="2307437" y="807324"/>
            <a:ext cx="692728" cy="840335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close/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  <a:close/>
              </a:path>
            </a:pathLst>
          </a:custGeom>
          <a:solidFill>
            <a:srgbClr val="009FE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9FE8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96590" y="903605"/>
            <a:ext cx="2127885" cy="645160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考情分析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145540" y="1965960"/>
          <a:ext cx="10110470" cy="3914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55235"/>
                <a:gridCol w="5055235"/>
              </a:tblGrid>
              <a:tr h="78295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2018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天津《片片蝶衣生》第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小题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2018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甘肃《泉》第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小题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</a:tr>
              <a:tr h="78295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2018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重庆《拾荒》第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小题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2017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湖北《今年冬天不寒冷》第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小题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</a:tr>
              <a:tr h="78295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2018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江西《黄河一掬》第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小题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2018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四川《清水洗尘》第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小题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</a:tr>
              <a:tr h="78295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2018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浙江《老木匠桑伯》第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小题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</a:t>
                      </a:r>
                      <a:r>
                        <a:rPr 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6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重庆《马头琴的黄昏》第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小题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</a:tr>
              <a:tr h="78295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2016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江西《从田湖出发找李白去》第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小题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2015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福州《消失的故乡》第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小题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2377" y="1065069"/>
            <a:ext cx="344119" cy="323574"/>
          </a:xfrm>
          <a:prstGeom prst="rect">
            <a:avLst/>
          </a:prstGeom>
        </p:spPr>
      </p:pic>
      <p:sp>
        <p:nvSpPr>
          <p:cNvPr id="6" name="Freeform 5"/>
          <p:cNvSpPr>
            <a:spLocks noEditPoints="1"/>
          </p:cNvSpPr>
          <p:nvPr/>
        </p:nvSpPr>
        <p:spPr bwMode="auto">
          <a:xfrm>
            <a:off x="2307437" y="807324"/>
            <a:ext cx="692728" cy="840335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close/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  <a:close/>
              </a:path>
            </a:pathLst>
          </a:custGeom>
          <a:solidFill>
            <a:srgbClr val="009FE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9FE8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96590" y="903605"/>
            <a:ext cx="2127885" cy="645160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考纲解读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3590" y="2146300"/>
            <a:ext cx="7841615" cy="27622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考点题型：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、对相关语句进行赏析。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、谈一谈相关语句的表达效果。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、对相关语句进行批注。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、结合句中加点的词语进行赏析。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、对相关句子，从修辞手法、词语运用、细节描写等角度进行赏析。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66" y="2059995"/>
            <a:ext cx="12245788" cy="2642039"/>
          </a:xfrm>
          <a:prstGeom prst="rect">
            <a:avLst/>
          </a:prstGeom>
        </p:spPr>
      </p:pic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018573" y="2386133"/>
            <a:ext cx="1711468" cy="1989765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close/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56206" y="2625928"/>
            <a:ext cx="75052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8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00627" y="3818719"/>
            <a:ext cx="1947360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TWO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7" name="直接连接符 15"/>
          <p:cNvCxnSpPr/>
          <p:nvPr/>
        </p:nvCxnSpPr>
        <p:spPr>
          <a:xfrm>
            <a:off x="14509" y="4456108"/>
            <a:ext cx="4891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5"/>
          <p:cNvCxnSpPr/>
          <p:nvPr/>
        </p:nvCxnSpPr>
        <p:spPr>
          <a:xfrm>
            <a:off x="7354474" y="2273839"/>
            <a:ext cx="4891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4905823" y="2494290"/>
            <a:ext cx="3244384" cy="937372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真题回放</a:t>
            </a:r>
            <a:endParaRPr lang="zh-CN" altLang="en-US" sz="5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三角形 3"/>
          <p:cNvSpPr/>
          <p:nvPr/>
        </p:nvSpPr>
        <p:spPr>
          <a:xfrm rot="10800000">
            <a:off x="3657223" y="1442551"/>
            <a:ext cx="4985658" cy="4251157"/>
          </a:xfrm>
          <a:prstGeom prst="triangl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三角形 21"/>
          <p:cNvSpPr/>
          <p:nvPr/>
        </p:nvSpPr>
        <p:spPr>
          <a:xfrm rot="5400000">
            <a:off x="-213177" y="5321353"/>
            <a:ext cx="808299" cy="388076"/>
          </a:xfrm>
          <a:prstGeom prst="triangl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1575" y="1241425"/>
            <a:ext cx="93319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借助手机搜索，原来此花实名正是蓝蝴蝶。我惊叹于造物主的神奇，将这样一朵小花装扮得如此美丽。它那对生的叶子，平展两侧对称盛开的花瓣，还有那如蝴蝶触角一般细长的雄蕊，无不娇美可人。</a:t>
            </a:r>
            <a:r>
              <a:rPr lang="zh-CN" altLang="en-US" sz="2000" u="sng">
                <a:latin typeface="微软雅黑" panose="020B0503020204020204" charset="-122"/>
                <a:ea typeface="微软雅黑" panose="020B0503020204020204" charset="-122"/>
              </a:rPr>
              <a:t>在这个微寒的南国之冬，这蝴蝶花，静守一处，花非花，蝶非蝶，宛若一群蝴蝶仙子，着一身微蓝的薄衫，是那样的惹人怜惜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。（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2018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天津《片片蝶衣生》）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1575" y="3573780"/>
            <a:ext cx="93268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文中划线句子使用了什么修辞手法？结合文章内容，具体分析其表达作用。（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8575" y="4385310"/>
            <a:ext cx="90716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运用了</a:t>
            </a:r>
            <a:r>
              <a:rPr lang="zh-CN" altLang="en-US" sz="2000">
                <a:solidFill>
                  <a:srgbClr val="202020"/>
                </a:solidFill>
                <a:latin typeface="微软雅黑" panose="020B0503020204020204" charset="-122"/>
                <a:ea typeface="微软雅黑" panose="020B0503020204020204" charset="-122"/>
              </a:rPr>
              <a:t>比喻、拟人的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修辞手法</a:t>
            </a:r>
            <a:r>
              <a:rPr lang="zh-CN" altLang="en-US" sz="2000">
                <a:solidFill>
                  <a:srgbClr val="20202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生动形象</a:t>
            </a:r>
            <a:r>
              <a:rPr lang="zh-CN" altLang="en-US" sz="2000">
                <a:solidFill>
                  <a:srgbClr val="202020"/>
                </a:solidFill>
                <a:latin typeface="微软雅黑" panose="020B0503020204020204" charset="-122"/>
                <a:ea typeface="微软雅黑" panose="020B0503020204020204" charset="-122"/>
              </a:rPr>
              <a:t>得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描绘出了</a:t>
            </a:r>
            <a:r>
              <a:rPr lang="zh-CN" altLang="en-US" sz="2000">
                <a:solidFill>
                  <a:srgbClr val="202020"/>
                </a:solidFill>
                <a:latin typeface="微软雅黑" panose="020B0503020204020204" charset="-122"/>
                <a:ea typeface="微软雅黑" panose="020B0503020204020204" charset="-122"/>
              </a:rPr>
              <a:t>蓝蝴蝶花清婉美丽的花容，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表达了作者</a:t>
            </a:r>
            <a:r>
              <a:rPr lang="zh-CN" altLang="en-US" sz="2000">
                <a:solidFill>
                  <a:srgbClr val="202020"/>
                </a:solidFill>
                <a:latin typeface="微软雅黑" panose="020B0503020204020204" charset="-122"/>
                <a:ea typeface="微软雅黑" panose="020B0503020204020204" charset="-122"/>
              </a:rPr>
              <a:t>对蓝蝴蝶花浓浓的怜爱之情。</a:t>
            </a:r>
            <a:endParaRPr lang="zh-CN" altLang="en-US" sz="2000">
              <a:solidFill>
                <a:srgbClr val="20202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8575" y="1207135"/>
            <a:ext cx="91979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好景不长，真应了儿媳妇那句话，孩子患有先天性心脏病，得赶紧做手术。王婆婆摸了摸缝在贴身衣兜里的两千块钱，这可是她这些年来起早贪黑拾荒换来的棺材本啊！</a:t>
            </a:r>
            <a:r>
              <a:rPr lang="zh-CN" altLang="en-US" sz="2000" u="sng">
                <a:latin typeface="微软雅黑" panose="020B0503020204020204" charset="-122"/>
                <a:ea typeface="微软雅黑" panose="020B0503020204020204" charset="-122"/>
              </a:rPr>
              <a:t>可一看到孩子那清澈的眼神，她心一横牙一咬，撕开了衣兜，双手颤抖着撕开了一个用塑料布一层又一层包裹着的小袋子，就像一层层剥开自己的心。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2018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重庆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卷《拾荒》）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8575" y="3496310"/>
            <a:ext cx="93268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阅读划线句，从描写或修辞两个角度任选一个角度进行赏析。（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1135" y="4025265"/>
            <a:ext cx="88728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动作描写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分）通过拿钱的系列动作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咬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分）准确生动地写出了王婆婆救助弃婴的决心，对这笔钱的不舍，王婆婆的善良仁爱。（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细节描写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分）对存钱位置的描述（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分）表现了王婆婆这笔钱的来之不易和对钱的珍视。（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比喻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分）将揭开包裹钱的小袋子的过程比作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一层层剥开自己的心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分）表现了王婆婆对这笔钱的不舍。（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8575" y="1207135"/>
            <a:ext cx="92335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少顷，开始给木床雕花。</a:t>
            </a:r>
            <a:r>
              <a:rPr lang="zh-CN" altLang="en-US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深深浅浅，左左右右，时而柔如抚儿头发，时而刚似快刀斩麻。在粗糙的手里，那小小的雕刀宛如游动的泥鳅，汗水从深蓝的外衣里渗出来。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2018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浙江杭州《老木匠桑伯》）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61135" y="2764790"/>
            <a:ext cx="93268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品析划线语句，分析语言特点及其表达效果。（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8915" y="3549650"/>
            <a:ext cx="887285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叠词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和整齐的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句式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，朗朗上口，富有节奏感；使用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对比和比喻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，生动形象地写出了桑伯雕花动作的娴熟和游刃有余；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渗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形象地表现了桑伯雕花时专注投入的状态。（任答两点给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元素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元素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1789</Words>
  <Application>WPS 演示</Application>
  <PresentationFormat>宽屏</PresentationFormat>
  <Paragraphs>127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Calibri</vt:lpstr>
      <vt:lpstr>Calibri</vt:lpstr>
      <vt:lpstr>汉仪太极体简</vt:lpstr>
      <vt:lpstr>Segoe Print</vt:lpstr>
      <vt:lpstr>Arial Unicode MS</vt:lpstr>
      <vt:lpstr>DengXian</vt:lpstr>
      <vt:lpstr>Impact</vt:lpstr>
      <vt:lpstr>Palatino Linotype</vt:lpstr>
      <vt:lpstr>元素</vt:lpstr>
      <vt:lpstr>1_元素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nancy</dc:creator>
  <cp:lastModifiedBy>予余一鹿</cp:lastModifiedBy>
  <cp:revision>346</cp:revision>
  <dcterms:created xsi:type="dcterms:W3CDTF">2017-08-03T09:01:00Z</dcterms:created>
  <dcterms:modified xsi:type="dcterms:W3CDTF">2019-08-10T07:49:34Z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