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wav" ContentType="audio/x-wav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0" r:id="rId4"/>
    <p:sldId id="411" r:id="rId5"/>
    <p:sldId id="426" r:id="rId6"/>
    <p:sldId id="427" r:id="rId7"/>
    <p:sldId id="428" r:id="rId8"/>
    <p:sldId id="429" r:id="rId9"/>
    <p:sldId id="430" r:id="rId10"/>
    <p:sldId id="412" r:id="rId11"/>
    <p:sldId id="413" r:id="rId12"/>
    <p:sldId id="414" r:id="rId13"/>
    <p:sldId id="415" r:id="rId14"/>
    <p:sldId id="431" r:id="rId15"/>
    <p:sldId id="432" r:id="rId16"/>
    <p:sldId id="433" r:id="rId17"/>
    <p:sldId id="434" r:id="rId18"/>
    <p:sldId id="435" r:id="rId19"/>
    <p:sldId id="436" r:id="rId20"/>
    <p:sldId id="437" r:id="rId21"/>
    <p:sldId id="438" r:id="rId22"/>
    <p:sldId id="439" r:id="rId23"/>
    <p:sldId id="440" r:id="rId24"/>
    <p:sldId id="441" r:id="rId25"/>
    <p:sldId id="442" r:id="rId26"/>
    <p:sldId id="443" r:id="rId27"/>
    <p:sldId id="444" r:id="rId28"/>
    <p:sldId id="445" r:id="rId29"/>
    <p:sldId id="446" r:id="rId30"/>
    <p:sldId id="417" r:id="rId31"/>
    <p:sldId id="418" r:id="rId32"/>
    <p:sldId id="419" r:id="rId33"/>
    <p:sldId id="4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>
          <p15:clr>
            <a:srgbClr val="A4A3A4"/>
          </p15:clr>
        </p15:guide>
        <p15:guide id="2" pos="38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57"/>
        <p:guide pos="387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tags" Target="tags/tag138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4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solidFill>
                  <a:srgbClr val="000000"/>
                </a:solidFill>
              </a:rPr>
              <a:t>20</a:t>
            </a:fld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5632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 anchorCtr="0"/>
          <a:lstStyle/>
          <a:p>
            <a:pPr lvl="0"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6306313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image" Target="../media/image2.png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4.png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7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111.xml" /><Relationship Id="rId4" Type="http://schemas.openxmlformats.org/officeDocument/2006/relationships/image" Target="../media/image6.png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3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image" Target="../media/image3.pn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image" Target="../media/image2.png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5715" y="-4445"/>
            <a:ext cx="12185650" cy="6856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92175" y="2260600"/>
            <a:ext cx="6136005" cy="12319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66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06605" y="3571240"/>
            <a:ext cx="5921575" cy="67056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214755" y="2136775"/>
            <a:ext cx="5566410" cy="174434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329055" y="3914140"/>
            <a:ext cx="5452110" cy="596900"/>
          </a:xfrm>
        </p:spPr>
        <p:txBody>
          <a:bodyPr lIns="90170" tIns="0" rIns="90170" bIns="4699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1" y="-4128"/>
            <a:ext cx="4831976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3969" y="5452732"/>
            <a:ext cx="1113015" cy="14090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074400" y="1242695"/>
            <a:ext cx="1110615" cy="3286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6985" y="1242695"/>
            <a:ext cx="1122045" cy="3286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634490" y="2692400"/>
            <a:ext cx="5490845" cy="910590"/>
          </a:xfrm>
        </p:spPr>
        <p:txBody>
          <a:bodyPr lIns="90000" tIns="46800" rIns="90000" bIns="0" anchor="b" anchorCtr="1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776730" y="3653155"/>
            <a:ext cx="5348605" cy="1377950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01F736-8D2C-423F-A838-89C272359F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2021/6/2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4DCA6-934E-475C-A8DB-3E4660122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02473" y="5746376"/>
            <a:ext cx="934816" cy="118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tags" Target="../tags/tag118.xml" /><Relationship Id="rId37" Type="http://schemas.openxmlformats.org/officeDocument/2006/relationships/tags" Target="../tags/tag119.xml" /><Relationship Id="rId38" Type="http://schemas.openxmlformats.org/officeDocument/2006/relationships/tags" Target="../tags/tag120.xml" /><Relationship Id="rId39" Type="http://schemas.openxmlformats.org/officeDocument/2006/relationships/tags" Target="../tags/tag121.xml" /><Relationship Id="rId4" Type="http://schemas.openxmlformats.org/officeDocument/2006/relationships/slideLayout" Target="../slideLayouts/slideLayout4.xml" /><Relationship Id="rId40" Type="http://schemas.openxmlformats.org/officeDocument/2006/relationships/tags" Target="../tags/tag122.xml" /><Relationship Id="rId41" Type="http://schemas.openxmlformats.org/officeDocument/2006/relationships/tags" Target="../tags/tag123.xml" /><Relationship Id="rId42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6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7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8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9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0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4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Microsoft_Word_97_-_2003___3.doc" TargetMode="Internal" /><Relationship Id="rId3" Type="http://schemas.openxmlformats.org/officeDocument/2006/relationships/image" Target="../media/image13.emf" /><Relationship Id="rId4" Type="http://schemas.openxmlformats.org/officeDocument/2006/relationships/oleObject" Target="../embeddings/oleObject3.bin" /><Relationship Id="rId5" Type="http://schemas.openxmlformats.org/officeDocument/2006/relationships/tags" Target="../tags/tag130.xml" /><Relationship Id="rId6" Type="http://schemas.openxmlformats.org/officeDocument/2006/relationships/vmlDrawing" Target="../drawings/vmlDrawing3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Microsoft_Word_97_-_2003___4.doc" TargetMode="Internal" /><Relationship Id="rId3" Type="http://schemas.openxmlformats.org/officeDocument/2006/relationships/image" Target="../media/image14.emf" /><Relationship Id="rId4" Type="http://schemas.openxmlformats.org/officeDocument/2006/relationships/oleObject" Target="../embeddings/oleObject4.bin" /><Relationship Id="rId5" Type="http://schemas.openxmlformats.org/officeDocument/2006/relationships/tags" Target="../tags/tag131.xml" /><Relationship Id="rId6" Type="http://schemas.openxmlformats.org/officeDocument/2006/relationships/vmlDrawing" Target="../drawings/vmlDrawing4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1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audio" Target="../media/audio1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Microsoft_Word_97_-_2003___5.doc" TargetMode="Internal" /><Relationship Id="rId3" Type="http://schemas.openxmlformats.org/officeDocument/2006/relationships/image" Target="../media/image18.emf" /><Relationship Id="rId4" Type="http://schemas.openxmlformats.org/officeDocument/2006/relationships/oleObject" Target="../embeddings/oleObject5.bin" /><Relationship Id="rId5" Type="http://schemas.openxmlformats.org/officeDocument/2006/relationships/tags" Target="../tags/tag133.xml" /><Relationship Id="rId6" Type="http://schemas.openxmlformats.org/officeDocument/2006/relationships/vmlDrawing" Target="../drawings/vmlDrawing5.v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Microsoft_Word_97_-_2003___6.doc" TargetMode="Internal" /><Relationship Id="rId3" Type="http://schemas.openxmlformats.org/officeDocument/2006/relationships/image" Target="../media/image19.emf" /><Relationship Id="rId4" Type="http://schemas.openxmlformats.org/officeDocument/2006/relationships/oleObject" Target="../embeddings/oleObject6.bin" /><Relationship Id="rId5" Type="http://schemas.openxmlformats.org/officeDocument/2006/relationships/tags" Target="../tags/tag134.xml" /><Relationship Id="rId6" Type="http://schemas.openxmlformats.org/officeDocument/2006/relationships/vmlDrawing" Target="../drawings/vmlDrawing6.v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7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Microsoft_Word_97_-_2003___7.doc" TargetMode="Internal" /><Relationship Id="rId3" Type="http://schemas.openxmlformats.org/officeDocument/2006/relationships/image" Target="../media/image20.emf" /><Relationship Id="rId4" Type="http://schemas.openxmlformats.org/officeDocument/2006/relationships/oleObject" Target="../embeddings/oleObject7.bin" /><Relationship Id="rId5" Type="http://schemas.openxmlformats.org/officeDocument/2006/relationships/tags" Target="../tags/tag135.xml" /><Relationship Id="rId6" Type="http://schemas.openxmlformats.org/officeDocument/2006/relationships/vmlDrawing" Target="../drawings/vmlDrawing7.v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36.xml" /><Relationship Id="rId3" Type="http://schemas.openxmlformats.org/officeDocument/2006/relationships/image" Target="../media/image21.png" /><Relationship Id="rId4" Type="http://schemas.openxmlformats.org/officeDocument/2006/relationships/tags" Target="../tags/tag13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Microsoft_Word_97_-_2003___1.doc" TargetMode="Internal" /><Relationship Id="rId3" Type="http://schemas.openxmlformats.org/officeDocument/2006/relationships/image" Target="../media/image11.emf" /><Relationship Id="rId4" Type="http://schemas.openxmlformats.org/officeDocument/2006/relationships/oleObject" Target="../embeddings/oleObject1.bin" /><Relationship Id="rId5" Type="http://schemas.openxmlformats.org/officeDocument/2006/relationships/tags" Target="../tags/tag128.xml" /><Relationship Id="rId6" Type="http://schemas.openxmlformats.org/officeDocument/2006/relationships/vmlDrawing" Target="../drawings/vmlDrawing1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Microsoft_Word_97_-_2003___2.doc" TargetMode="Internal" /><Relationship Id="rId3" Type="http://schemas.openxmlformats.org/officeDocument/2006/relationships/image" Target="../media/image12.emf" /><Relationship Id="rId4" Type="http://schemas.openxmlformats.org/officeDocument/2006/relationships/oleObject" Target="../embeddings/oleObject2.bin" /><Relationship Id="rId5" Type="http://schemas.openxmlformats.org/officeDocument/2006/relationships/tags" Target="../tags/tag129.xml" /><Relationship Id="rId6" Type="http://schemas.openxmlformats.org/officeDocument/2006/relationships/vmlDrawing" Target="../drawings/vmlDrawing2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2175" y="2260600"/>
            <a:ext cx="10022205" cy="1231900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永遇乐 京口北固亭怀古</a:t>
            </a:r>
            <a:endParaRPr lang="zh-CN" altLang="en-US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506395" y="3971925"/>
            <a:ext cx="5921575" cy="670560"/>
          </a:xfrm>
        </p:spPr>
        <p:txBody>
          <a:bodyPr>
            <a:no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辛弃疾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1265" name="Object 2"/>
          <p:cNvGraphicFramePr>
            <a:graphicFrameLocks noChangeAspect="1"/>
          </p:cNvGraphicFramePr>
          <p:nvPr/>
        </p:nvGraphicFramePr>
        <p:xfrm>
          <a:off x="422910" y="561658"/>
          <a:ext cx="11346180" cy="47917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11820525" imgH="5000625" progId="Word.Document.8">
                  <p:embed/>
                </p:oleObj>
              </mc:Choice>
              <mc:Fallback>
                <p:oleObj r:id="rId2" imgW="11820525" imgH="50006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2910" y="561658"/>
                        <a:ext cx="11346180" cy="4791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547360" y="163766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登山祭天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78760" y="276733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书信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84295" y="399415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封闭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22650" y="451612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帝王授予臣子土地或封号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3313" name="Object 2"/>
          <p:cNvGraphicFramePr>
            <a:graphicFrameLocks noChangeAspect="1"/>
          </p:cNvGraphicFramePr>
          <p:nvPr/>
        </p:nvGraphicFramePr>
        <p:xfrm>
          <a:off x="310833" y="971709"/>
          <a:ext cx="11346180" cy="491426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2" imgW="11820525" imgH="5133975" progId="Word.Document.8">
                  <p:embed/>
                </p:oleObj>
              </mc:Choice>
              <mc:Fallback>
                <p:oleObj r:id="rId2" imgW="11820525" imgH="51339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0833" y="971709"/>
                        <a:ext cx="11346180" cy="4914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308475" y="89725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说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50310" y="151638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道义　路途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43830" y="21234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道路　主张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53205" y="271907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374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思想，学说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87245" y="40538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经得起，忍受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35400" y="51206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可以，能够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Rectangle 4"/>
          <p:cNvSpPr/>
          <p:nvPr/>
        </p:nvSpPr>
        <p:spPr>
          <a:xfrm>
            <a:off x="1631950" y="1058863"/>
            <a:ext cx="5903913" cy="87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感受感情基调      </a:t>
            </a:r>
          </a:p>
        </p:txBody>
      </p:sp>
      <p:sp>
        <p:nvSpPr>
          <p:cNvPr id="90117" name="Rectangle 4"/>
          <p:cNvSpPr/>
          <p:nvPr/>
        </p:nvSpPr>
        <p:spPr>
          <a:xfrm>
            <a:off x="1992313" y="2279650"/>
            <a:ext cx="7920037" cy="487363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从这首词中，你读出了词人怎样的感情？</a:t>
            </a:r>
          </a:p>
        </p:txBody>
      </p:sp>
      <p:sp>
        <p:nvSpPr>
          <p:cNvPr id="47108" name="文本框 5"/>
          <p:cNvSpPr txBox="1"/>
          <p:nvPr/>
        </p:nvSpPr>
        <p:spPr>
          <a:xfrm>
            <a:off x="5016500" y="26988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</a:p>
        </p:txBody>
      </p:sp>
      <p:sp>
        <p:nvSpPr>
          <p:cNvPr id="7" name="Rectangle 4"/>
          <p:cNvSpPr/>
          <p:nvPr/>
        </p:nvSpPr>
        <p:spPr>
          <a:xfrm>
            <a:off x="1703388" y="3414713"/>
            <a:ext cx="8137525" cy="1570037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欢快、忧愁、寂寞、伤感、豪迈、痛恨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恬淡、闲适、悲愤、思念、 激昂、消沉</a:t>
            </a:r>
          </a:p>
        </p:txBody>
      </p:sp>
      <p:sp>
        <p:nvSpPr>
          <p:cNvPr id="2" name="矩形 1"/>
          <p:cNvSpPr/>
          <p:nvPr/>
        </p:nvSpPr>
        <p:spPr>
          <a:xfrm>
            <a:off x="7032625" y="3573463"/>
            <a:ext cx="1008063" cy="503238"/>
          </a:xfrm>
          <a:prstGeom prst="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29150" y="4311650"/>
            <a:ext cx="1008063" cy="503238"/>
          </a:xfrm>
          <a:prstGeom prst="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7" grpId="0"/>
      <p:bldP spid="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7" name="Text Box 3"/>
          <p:cNvSpPr txBox="1"/>
          <p:nvPr/>
        </p:nvSpPr>
        <p:spPr>
          <a:xfrm>
            <a:off x="3346450" y="264795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孙仲谋</a:t>
            </a:r>
          </a:p>
        </p:txBody>
      </p:sp>
      <p:sp>
        <p:nvSpPr>
          <p:cNvPr id="88068" name="Text Box 4"/>
          <p:cNvSpPr txBox="1"/>
          <p:nvPr/>
        </p:nvSpPr>
        <p:spPr>
          <a:xfrm>
            <a:off x="3346450" y="340995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刘   裕</a:t>
            </a:r>
          </a:p>
        </p:txBody>
      </p:sp>
      <p:sp>
        <p:nvSpPr>
          <p:cNvPr id="88069" name="Text Box 5"/>
          <p:cNvSpPr txBox="1"/>
          <p:nvPr/>
        </p:nvSpPr>
        <p:spPr>
          <a:xfrm>
            <a:off x="5011738" y="2613025"/>
            <a:ext cx="3003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舞榭歌台  风流业绩</a:t>
            </a:r>
          </a:p>
        </p:txBody>
      </p:sp>
      <p:sp>
        <p:nvSpPr>
          <p:cNvPr id="88070" name="Text Box 6"/>
          <p:cNvSpPr txBox="1"/>
          <p:nvPr/>
        </p:nvSpPr>
        <p:spPr>
          <a:xfrm>
            <a:off x="5022850" y="4248150"/>
            <a:ext cx="3144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元嘉草草  仓皇北顾</a:t>
            </a:r>
          </a:p>
        </p:txBody>
      </p:sp>
      <p:sp>
        <p:nvSpPr>
          <p:cNvPr id="88071" name="Text Box 7"/>
          <p:cNvSpPr txBox="1"/>
          <p:nvPr/>
        </p:nvSpPr>
        <p:spPr>
          <a:xfrm>
            <a:off x="3346450" y="417195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刘义隆</a:t>
            </a:r>
          </a:p>
        </p:txBody>
      </p:sp>
      <p:sp>
        <p:nvSpPr>
          <p:cNvPr id="88072" name="Text Box 8"/>
          <p:cNvSpPr txBox="1"/>
          <p:nvPr/>
        </p:nvSpPr>
        <p:spPr>
          <a:xfrm>
            <a:off x="3346450" y="501015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拓跋焘</a:t>
            </a:r>
          </a:p>
        </p:txBody>
      </p:sp>
      <p:sp>
        <p:nvSpPr>
          <p:cNvPr id="88073" name="Text Box 9"/>
          <p:cNvSpPr txBox="1"/>
          <p:nvPr/>
        </p:nvSpPr>
        <p:spPr>
          <a:xfrm>
            <a:off x="5022850" y="3409950"/>
            <a:ext cx="3144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金戈铁马  万里如虎</a:t>
            </a:r>
          </a:p>
        </p:txBody>
      </p:sp>
      <p:sp>
        <p:nvSpPr>
          <p:cNvPr id="88074" name="Text Box 10"/>
          <p:cNvSpPr txBox="1"/>
          <p:nvPr/>
        </p:nvSpPr>
        <p:spPr>
          <a:xfrm>
            <a:off x="5022850" y="5086350"/>
            <a:ext cx="31607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佛狸祠下   神鸦社鼓</a:t>
            </a:r>
          </a:p>
        </p:txBody>
      </p:sp>
      <p:sp>
        <p:nvSpPr>
          <p:cNvPr id="88075" name="Text Box 11"/>
          <p:cNvSpPr txBox="1"/>
          <p:nvPr/>
        </p:nvSpPr>
        <p:spPr>
          <a:xfrm>
            <a:off x="3346450" y="584835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廉    颇</a:t>
            </a:r>
          </a:p>
        </p:txBody>
      </p:sp>
      <p:sp>
        <p:nvSpPr>
          <p:cNvPr id="88076" name="Text Box 12"/>
          <p:cNvSpPr txBox="1"/>
          <p:nvPr/>
        </p:nvSpPr>
        <p:spPr>
          <a:xfrm>
            <a:off x="5022850" y="5924550"/>
            <a:ext cx="30686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廉颇老矣   尚能饭否</a:t>
            </a:r>
          </a:p>
        </p:txBody>
      </p:sp>
      <p:sp>
        <p:nvSpPr>
          <p:cNvPr id="88077" name="Line 13"/>
          <p:cNvSpPr/>
          <p:nvPr/>
        </p:nvSpPr>
        <p:spPr>
          <a:xfrm>
            <a:off x="4489450" y="287655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8078" name="Line 14"/>
          <p:cNvSpPr/>
          <p:nvPr/>
        </p:nvSpPr>
        <p:spPr>
          <a:xfrm>
            <a:off x="4489450" y="363855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8079" name="Line 15"/>
          <p:cNvSpPr/>
          <p:nvPr/>
        </p:nvSpPr>
        <p:spPr>
          <a:xfrm>
            <a:off x="4489450" y="447675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8080" name="Line 16"/>
          <p:cNvSpPr/>
          <p:nvPr/>
        </p:nvSpPr>
        <p:spPr>
          <a:xfrm>
            <a:off x="4489450" y="523875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8081" name="Line 17"/>
          <p:cNvSpPr/>
          <p:nvPr/>
        </p:nvSpPr>
        <p:spPr>
          <a:xfrm>
            <a:off x="4489450" y="607695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8082" name="AutoShape 18"/>
          <p:cNvSpPr/>
          <p:nvPr/>
        </p:nvSpPr>
        <p:spPr>
          <a:xfrm>
            <a:off x="3117850" y="2800350"/>
            <a:ext cx="304800" cy="990600"/>
          </a:xfrm>
          <a:prstGeom prst="leftBrace">
            <a:avLst>
              <a:gd name="adj1" fmla="val 2708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8083" name="AutoShape 19"/>
          <p:cNvSpPr/>
          <p:nvPr/>
        </p:nvSpPr>
        <p:spPr>
          <a:xfrm>
            <a:off x="3041650" y="4324350"/>
            <a:ext cx="381000" cy="1828800"/>
          </a:xfrm>
          <a:prstGeom prst="leftBrace">
            <a:avLst>
              <a:gd name="adj1" fmla="val 40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8085" name="Text Box 21"/>
          <p:cNvSpPr txBox="1"/>
          <p:nvPr/>
        </p:nvSpPr>
        <p:spPr>
          <a:xfrm>
            <a:off x="2563813" y="3028950"/>
            <a:ext cx="554037" cy="990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上   片</a:t>
            </a:r>
          </a:p>
        </p:txBody>
      </p:sp>
      <p:sp>
        <p:nvSpPr>
          <p:cNvPr id="88086" name="Text Box 22"/>
          <p:cNvSpPr txBox="1"/>
          <p:nvPr/>
        </p:nvSpPr>
        <p:spPr>
          <a:xfrm>
            <a:off x="2579688" y="4857750"/>
            <a:ext cx="554037" cy="990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下  片</a:t>
            </a:r>
          </a:p>
        </p:txBody>
      </p:sp>
      <p:sp>
        <p:nvSpPr>
          <p:cNvPr id="48149" name="Text Box 25"/>
          <p:cNvSpPr txBox="1"/>
          <p:nvPr/>
        </p:nvSpPr>
        <p:spPr>
          <a:xfrm>
            <a:off x="8929688" y="3028950"/>
            <a:ext cx="774700" cy="2554288"/>
          </a:xfrm>
          <a:prstGeom prst="rect">
            <a:avLst/>
          </a:prstGeom>
          <a:solidFill>
            <a:srgbClr val="F8FDFE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</a:t>
            </a:r>
          </a:p>
        </p:txBody>
      </p:sp>
      <p:sp>
        <p:nvSpPr>
          <p:cNvPr id="48150" name="文本框 25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品读诗歌</a:t>
            </a: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2208213" y="1747838"/>
            <a:ext cx="9359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在京口北固亭，词人都想到了些什么？用到了哪些典故？</a:t>
            </a:r>
          </a:p>
        </p:txBody>
      </p:sp>
      <p:sp>
        <p:nvSpPr>
          <p:cNvPr id="48152" name="Rectangle 4"/>
          <p:cNvSpPr/>
          <p:nvPr/>
        </p:nvSpPr>
        <p:spPr>
          <a:xfrm>
            <a:off x="5159375" y="968375"/>
            <a:ext cx="1905000" cy="5842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所用典故</a:t>
            </a:r>
          </a:p>
        </p:txBody>
      </p:sp>
      <p:sp>
        <p:nvSpPr>
          <p:cNvPr id="48153" name="右大括号 2"/>
          <p:cNvSpPr/>
          <p:nvPr/>
        </p:nvSpPr>
        <p:spPr>
          <a:xfrm>
            <a:off x="8472488" y="2647950"/>
            <a:ext cx="431800" cy="3657600"/>
          </a:xfrm>
          <a:prstGeom prst="rightBrace">
            <a:avLst>
              <a:gd name="adj1" fmla="val 4090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1" dur="500"/>
                                        <p:tgtEl>
                                          <p:spTgt spid="88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0" dur="500"/>
                                        <p:tgtEl>
                                          <p:spTgt spid="88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  <p:bldP spid="88068" grpId="0"/>
      <p:bldP spid="88069" grpId="0"/>
      <p:bldP spid="88070" grpId="0"/>
      <p:bldP spid="88071" grpId="0"/>
      <p:bldP spid="88072" grpId="0"/>
      <p:bldP spid="88073" grpId="0"/>
      <p:bldP spid="88074" grpId="0"/>
      <p:bldP spid="88075" grpId="0"/>
      <p:bldP spid="88076" grpId="0"/>
      <p:bldP spid="88082" grpId="0"/>
      <p:bldP spid="88083" grpId="0"/>
      <p:bldP spid="88085" grpId="0"/>
      <p:bldP spid="880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4" name="Picture 2" descr="sunq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1052513"/>
            <a:ext cx="2243138" cy="199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2" name="Text Box 4"/>
          <p:cNvSpPr txBox="1"/>
          <p:nvPr/>
        </p:nvSpPr>
        <p:spPr>
          <a:xfrm>
            <a:off x="1558925" y="3122613"/>
            <a:ext cx="23399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用孙权典故。</a:t>
            </a:r>
          </a:p>
        </p:txBody>
      </p:sp>
      <p:sp>
        <p:nvSpPr>
          <p:cNvPr id="49156" name="Text Box 5"/>
          <p:cNvSpPr txBox="1"/>
          <p:nvPr/>
        </p:nvSpPr>
        <p:spPr>
          <a:xfrm>
            <a:off x="736600" y="3659188"/>
            <a:ext cx="11029950" cy="2030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800" b="1">
                <a:latin typeface="Times New Roman" panose="02020603050405020304" pitchFamily="18" charset="0"/>
                <a:ea typeface="华文仿宋" pitchFamily="2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孙权，幼承父兄之业，胸怀大志。建都京口（后迁建康），占据江东。赤壁之战联合刘备大破曹操，遂使天下鼎足三分，后又数拒曹操于江北，使曹操发“生子当如孙仲谋”之叹！终为吴侯。 </a:t>
            </a:r>
          </a:p>
        </p:txBody>
      </p:sp>
      <p:sp>
        <p:nvSpPr>
          <p:cNvPr id="89094" name="Text Box 6"/>
          <p:cNvSpPr txBox="1"/>
          <p:nvPr/>
        </p:nvSpPr>
        <p:spPr>
          <a:xfrm>
            <a:off x="736600" y="5678488"/>
            <a:ext cx="11377613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表达对前人事业后继无人的惋惜，暗指南宋统治者昏庸无能。</a:t>
            </a:r>
          </a:p>
        </p:txBody>
      </p:sp>
      <p:sp>
        <p:nvSpPr>
          <p:cNvPr id="49158" name="Text Box 3"/>
          <p:cNvSpPr txBox="1"/>
          <p:nvPr/>
        </p:nvSpPr>
        <p:spPr>
          <a:xfrm>
            <a:off x="1343025" y="1203325"/>
            <a:ext cx="6818313" cy="1695450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千古江山，英雄无觅孙仲谋处。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舞榭歌台，风流总被雨打风吹去。</a:t>
            </a:r>
          </a:p>
        </p:txBody>
      </p:sp>
      <p:sp>
        <p:nvSpPr>
          <p:cNvPr id="49159" name="文本框 7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品读诗歌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8" name="Picture 2" descr="liuyu"/>
          <p:cNvPicPr>
            <a:picLocks noChangeAspect="1"/>
          </p:cNvPicPr>
          <p:nvPr/>
        </p:nvPicPr>
        <p:blipFill>
          <a:blip r:embed="rId2"/>
          <a:srcRect l="8136" t="6593" r="11269" b="25281"/>
          <a:stretch>
            <a:fillRect/>
          </a:stretch>
        </p:blipFill>
        <p:spPr>
          <a:xfrm>
            <a:off x="10091738" y="1243013"/>
            <a:ext cx="1800225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3"/>
          <p:cNvSpPr txBox="1"/>
          <p:nvPr/>
        </p:nvSpPr>
        <p:spPr>
          <a:xfrm>
            <a:off x="766763" y="1422400"/>
            <a:ext cx="8604250" cy="1657350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斜阳草树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寻常巷陌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人道寄奴曾住。想当年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金戈铁马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气吞万里如虎。</a:t>
            </a:r>
          </a:p>
        </p:txBody>
      </p:sp>
      <p:sp>
        <p:nvSpPr>
          <p:cNvPr id="91140" name="Text Box 4"/>
          <p:cNvSpPr txBox="1"/>
          <p:nvPr/>
        </p:nvSpPr>
        <p:spPr>
          <a:xfrm>
            <a:off x="1558925" y="3141663"/>
            <a:ext cx="8280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用刘裕典。</a:t>
            </a:r>
          </a:p>
        </p:txBody>
      </p:sp>
      <p:sp>
        <p:nvSpPr>
          <p:cNvPr id="50181" name="Text Box 5"/>
          <p:cNvSpPr txBox="1"/>
          <p:nvPr/>
        </p:nvSpPr>
        <p:spPr>
          <a:xfrm>
            <a:off x="738188" y="3657600"/>
            <a:ext cx="105854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刘裕，南朝宋武帝，小字寄奴。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南畿志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：“丹徒旧在镇江城南，宋武帝微时宅业。”史载刘裕曾两次统帅晋师北伐，先后征讨南燕和后秦，生擒燕王和秦王，收复洛阳、长安等地，成就了北伐之功业。</a:t>
            </a:r>
          </a:p>
        </p:txBody>
      </p:sp>
      <p:sp>
        <p:nvSpPr>
          <p:cNvPr id="7" name="Text Box 4"/>
          <p:cNvSpPr txBox="1"/>
          <p:nvPr/>
        </p:nvSpPr>
        <p:spPr>
          <a:xfrm>
            <a:off x="3216275" y="6073775"/>
            <a:ext cx="53276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表达向往英雄业绩及抗金决心。 </a:t>
            </a:r>
          </a:p>
        </p:txBody>
      </p:sp>
      <p:sp>
        <p:nvSpPr>
          <p:cNvPr id="50183" name="文本框 7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品读诗歌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6" name="Text Box 4"/>
          <p:cNvSpPr txBox="1"/>
          <p:nvPr/>
        </p:nvSpPr>
        <p:spPr>
          <a:xfrm>
            <a:off x="839788" y="2781300"/>
            <a:ext cx="1108868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800" b="1">
                <a:solidFill>
                  <a:srgbClr val="990099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刘义隆在元嘉二十七年，草率出师北伐，想要建立像古人封狼居胥山那样的功绩，结果落得北望敌军而仓皇失措。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97025" y="4365625"/>
            <a:ext cx="102965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辛弃疾引用宋文帝北伐惨败的故事的目的是什么？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1125538" y="5084763"/>
            <a:ext cx="11237912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借鉴历史，指出伐金必须作好准备，委婉劝韩侂胄不能草率行事。</a:t>
            </a:r>
          </a:p>
        </p:txBody>
      </p:sp>
      <p:sp>
        <p:nvSpPr>
          <p:cNvPr id="51205" name="Text Box 3"/>
          <p:cNvSpPr txBox="1"/>
          <p:nvPr/>
        </p:nvSpPr>
        <p:spPr>
          <a:xfrm>
            <a:off x="1487488" y="1639888"/>
            <a:ext cx="8604250" cy="1081087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元嘉草草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封狼居胥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赢得仓皇北顾。</a:t>
            </a:r>
          </a:p>
        </p:txBody>
      </p:sp>
      <p:sp>
        <p:nvSpPr>
          <p:cNvPr id="51206" name="文本框 6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品读诗歌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/>
      <p:bldP spid="23557" grpId="0"/>
      <p:bldP spid="235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3"/>
          <p:cNvSpPr txBox="1"/>
          <p:nvPr/>
        </p:nvSpPr>
        <p:spPr>
          <a:xfrm>
            <a:off x="1554163" y="1484313"/>
            <a:ext cx="8675687" cy="1512887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四十三年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望中犹记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烽火扬州路。可堪回首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佛狸祠下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一片神鸦社鼓！</a:t>
            </a: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576388" y="3284538"/>
            <a:ext cx="9218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诗人写佛狸祠下的迎神赛会的一幕景象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是什么心情？</a:t>
            </a:r>
          </a:p>
        </p:txBody>
      </p:sp>
      <p:sp>
        <p:nvSpPr>
          <p:cNvPr id="25603" name="Text Box 3"/>
          <p:cNvSpPr txBox="1"/>
          <p:nvPr/>
        </p:nvSpPr>
        <p:spPr>
          <a:xfrm>
            <a:off x="982663" y="3933825"/>
            <a:ext cx="10110787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3200">
                <a:latin typeface="Arial" panose="020b0604020202020204" pitchFamily="34" charset="0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作者的心情是沉重的，表达了自己的隐忧：如今江北各地沦陷已久，不迅速谋求恢复，百姓就安于异族统治，忘记了自己是宋室臣民。表达对南宋政权不图恢复中原的不满。</a:t>
            </a:r>
            <a:endParaRPr lang="zh-CN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9" name="文本框 5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品读诗歌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Text Box 3"/>
          <p:cNvSpPr txBox="1"/>
          <p:nvPr/>
        </p:nvSpPr>
        <p:spPr>
          <a:xfrm>
            <a:off x="982663" y="1700213"/>
            <a:ext cx="10371137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词作由前面的怀古转而伤今。词人站在北固亭上北顾中原，回忆起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年前出生入死，突骑渡江南来效命的往事，不胜身世之慨！而在金占区的瓜步山上，百姓正在异族皇帝佛狸祠前迎神赛会，热闹非凡，一片平和景象！百姓斗志松懈，民族意识模糊，更添词人之悲叹 。</a:t>
            </a:r>
          </a:p>
        </p:txBody>
      </p:sp>
      <p:sp>
        <p:nvSpPr>
          <p:cNvPr id="53251" name="文本框 2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品读诗歌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Text Box 3"/>
          <p:cNvSpPr txBox="1"/>
          <p:nvPr/>
        </p:nvSpPr>
        <p:spPr>
          <a:xfrm>
            <a:off x="3143250" y="1127125"/>
            <a:ext cx="5976938" cy="617538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凭谁问：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廉颇老矣，尚能饭否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27650" name="Text Box 2"/>
          <p:cNvSpPr txBox="1"/>
          <p:nvPr/>
        </p:nvSpPr>
        <p:spPr>
          <a:xfrm>
            <a:off x="3287713" y="3756025"/>
            <a:ext cx="51339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作者借用廉颇的典故，用意是什么？</a:t>
            </a:r>
          </a:p>
        </p:txBody>
      </p:sp>
      <p:sp>
        <p:nvSpPr>
          <p:cNvPr id="27651" name="Text Box 3"/>
          <p:cNvSpPr txBox="1"/>
          <p:nvPr/>
        </p:nvSpPr>
        <p:spPr>
          <a:xfrm>
            <a:off x="2640013" y="4216400"/>
            <a:ext cx="8731250" cy="2401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以廉颇自况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多岁仍想为国效力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可当政者不接受他的建议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又有小人挑拨，他感到悲愤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担心像廉颇一样被弃置不用。抒写了自己虽有远大抱负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而朝廷却不重用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壮志未酬的苦闷。而这正是全诗的主旨。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7" name="文本框 5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典故解读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201" r="14721"/>
          <a:stretch>
            <a:fillRect/>
          </a:stretch>
        </p:blipFill>
        <p:spPr>
          <a:xfrm>
            <a:off x="577419" y="3861048"/>
            <a:ext cx="1590822" cy="2625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 Box 3"/>
          <p:cNvSpPr txBox="1"/>
          <p:nvPr/>
        </p:nvSpPr>
        <p:spPr>
          <a:xfrm>
            <a:off x="476250" y="1858963"/>
            <a:ext cx="11587163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廉颇在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左右时，赵王想起用他，但又不知他的身体状况能不能担当重任，就派使者去廉颇住处观其进食的情况，使者回朝后告诉了一个宦官，宦官与廉颇有仇，便对赵王说：“廉颇老了，他虽然吃了一斗米饭和十斤肉，但是上了三趟茅房”。</a:t>
            </a:r>
            <a:endParaRPr lang="zh-CN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4010" y="271145"/>
            <a:ext cx="10359390" cy="3279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60000"/>
              </a:lnSpc>
              <a:spcBef>
                <a:spcPts val="1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一、教学目标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60000"/>
              </a:lnSpc>
              <a:spcBef>
                <a:spcPts val="100"/>
              </a:spcBef>
              <a:buNone/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1.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初步把握鉴赏诗词的基本流程。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60000"/>
              </a:lnSpc>
              <a:spcBef>
                <a:spcPts val="100"/>
              </a:spcBef>
              <a:buNone/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2.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学会分析诗词中常见的表现手法。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60000"/>
              </a:lnSpc>
              <a:spcBef>
                <a:spcPts val="100"/>
              </a:spcBef>
              <a:buNone/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3.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领会辛弃疾词的慷慨悲郁的艺术风格。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9230" y="3550285"/>
            <a:ext cx="2621280" cy="878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60000"/>
              </a:lnSpc>
              <a:spcBef>
                <a:spcPts val="100"/>
              </a:spcBef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二、重点难点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7220" y="4549140"/>
            <a:ext cx="100761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ea typeface="宋体" panose="02010600030101010101" pitchFamily="2" charset="-122"/>
              </a:rPr>
              <a:t>1.通过小组合作探究的方式，学生能够体会用典的妙处，从而提升对于古典诗词的鉴赏能力。</a:t>
            </a:r>
          </a:p>
          <a:p>
            <a:pPr indent="266700"/>
            <a:r>
              <a:rPr lang="en-US" altLang="zh-CN" sz="3200" b="0">
                <a:ea typeface="宋体" panose="02010600030101010101" pitchFamily="2" charset="-122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2.通过文章的学习，激发学生的爱国情怀，体会作者忧愤的思想感情。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Text Box 8"/>
          <p:cNvSpPr txBox="1"/>
          <p:nvPr/>
        </p:nvSpPr>
        <p:spPr>
          <a:xfrm>
            <a:off x="695325" y="2060575"/>
            <a:ext cx="10729913" cy="37861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所谓用典，就是引古事、古人来比喻今事、今人以抒发情怀，是古代诗文中常见的一种写作手法，统称“用典”。恰当地用典，可使诗文文情隽永，含蓄深刻。用典或仰慕古人；或以古人自况，感慨身世；或借古讽今等等。言简意赅，以一当十。 </a:t>
            </a:r>
          </a:p>
        </p:txBody>
      </p:sp>
      <p:sp>
        <p:nvSpPr>
          <p:cNvPr id="5" name="Rectangle 3"/>
          <p:cNvSpPr/>
          <p:nvPr/>
        </p:nvSpPr>
        <p:spPr>
          <a:xfrm>
            <a:off x="5087938" y="1196975"/>
            <a:ext cx="1471612" cy="7080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 典</a:t>
            </a:r>
          </a:p>
        </p:txBody>
      </p:sp>
      <p:sp>
        <p:nvSpPr>
          <p:cNvPr id="55300" name="文本框 5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总结写法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Rectangle 3"/>
          <p:cNvSpPr/>
          <p:nvPr/>
        </p:nvSpPr>
        <p:spPr>
          <a:xfrm>
            <a:off x="4935538" y="1168400"/>
            <a:ext cx="2243137" cy="70802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表现手法</a:t>
            </a:r>
          </a:p>
        </p:txBody>
      </p:sp>
      <p:sp>
        <p:nvSpPr>
          <p:cNvPr id="41988" name="Rectangle 4"/>
          <p:cNvSpPr/>
          <p:nvPr/>
        </p:nvSpPr>
        <p:spPr>
          <a:xfrm>
            <a:off x="1631950" y="2205038"/>
            <a:ext cx="3878263" cy="585787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运用典故（用典）</a:t>
            </a:r>
          </a:p>
        </p:txBody>
      </p:sp>
      <p:sp>
        <p:nvSpPr>
          <p:cNvPr id="41989" name="Rectangle 5"/>
          <p:cNvSpPr/>
          <p:nvPr/>
        </p:nvSpPr>
        <p:spPr>
          <a:xfrm>
            <a:off x="1676400" y="4292600"/>
            <a:ext cx="1416050" cy="58578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57349" name="AutoShape 6"/>
          <p:cNvSpPr/>
          <p:nvPr/>
        </p:nvSpPr>
        <p:spPr>
          <a:xfrm>
            <a:off x="3092450" y="3365500"/>
            <a:ext cx="195263" cy="2511425"/>
          </a:xfrm>
          <a:prstGeom prst="leftBrace">
            <a:avLst>
              <a:gd name="adj1" fmla="val 90449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991" name="Rectangle 7"/>
          <p:cNvSpPr/>
          <p:nvPr/>
        </p:nvSpPr>
        <p:spPr>
          <a:xfrm>
            <a:off x="3416300" y="3119438"/>
            <a:ext cx="4289425" cy="293211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英雄业绩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可悲现实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刘裕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刘义隆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扬州路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佛狸祠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廉颇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</a:p>
        </p:txBody>
      </p:sp>
      <p:sp>
        <p:nvSpPr>
          <p:cNvPr id="41995" name="Text Box 11"/>
          <p:cNvSpPr txBox="1"/>
          <p:nvPr/>
        </p:nvSpPr>
        <p:spPr>
          <a:xfrm>
            <a:off x="8688388" y="3716338"/>
            <a:ext cx="284321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借古喻今，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借古讽今</a:t>
            </a:r>
          </a:p>
        </p:txBody>
      </p:sp>
      <p:sp>
        <p:nvSpPr>
          <p:cNvPr id="57352" name="AutoShape 6"/>
          <p:cNvSpPr/>
          <p:nvPr/>
        </p:nvSpPr>
        <p:spPr>
          <a:xfrm flipH="1">
            <a:off x="8183563" y="3284538"/>
            <a:ext cx="288925" cy="2541587"/>
          </a:xfrm>
          <a:prstGeom prst="leftBrace">
            <a:avLst>
              <a:gd name="adj1" fmla="val 90166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7353" name="文本框 9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总结写法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1" grpId="0"/>
      <p:bldP spid="419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09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695700" y="1125538"/>
            <a:ext cx="8496300" cy="5278438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孙权        仰慕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英雄  慨叹难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觅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刘裕        报国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抱负  讽刺朝廷</a:t>
            </a: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刘义隆        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借古讽今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  批评告诫              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豪迈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激越</a:t>
            </a: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佛狸祠        今昔对照  隐忧愤懑                    深沉悲壮</a:t>
            </a: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廉  颇   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明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烈士暮年壮心不已之志</a:t>
            </a: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       抒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报国无门壮志难酬之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愤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371" name="AutoShape 5"/>
          <p:cNvSpPr/>
          <p:nvPr/>
        </p:nvSpPr>
        <p:spPr>
          <a:xfrm>
            <a:off x="3503613" y="515778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372" name="AutoShape 7"/>
          <p:cNvSpPr/>
          <p:nvPr/>
        </p:nvSpPr>
        <p:spPr>
          <a:xfrm>
            <a:off x="3503613" y="1341438"/>
            <a:ext cx="161925" cy="1079500"/>
          </a:xfrm>
          <a:prstGeom prst="leftBrace">
            <a:avLst>
              <a:gd name="adj1" fmla="val 75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373" name="AutoShape 8"/>
          <p:cNvSpPr/>
          <p:nvPr/>
        </p:nvSpPr>
        <p:spPr>
          <a:xfrm>
            <a:off x="3536950" y="3141663"/>
            <a:ext cx="257175" cy="1079500"/>
          </a:xfrm>
          <a:prstGeom prst="leftBrace">
            <a:avLst>
              <a:gd name="adj1" fmla="val 33832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374" name="文本框 9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sp>
        <p:nvSpPr>
          <p:cNvPr id="58375" name="右大括号 1"/>
          <p:cNvSpPr/>
          <p:nvPr/>
        </p:nvSpPr>
        <p:spPr>
          <a:xfrm>
            <a:off x="8975725" y="1341438"/>
            <a:ext cx="360363" cy="4730750"/>
          </a:xfrm>
          <a:prstGeom prst="rightBrace">
            <a:avLst>
              <a:gd name="adj1" fmla="val 5852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0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0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0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0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0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0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0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0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0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0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0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0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0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0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0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0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0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0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2" name="Rectangle 2"/>
          <p:cNvSpPr>
            <a:spLocks noGrp="1"/>
          </p:cNvSpPr>
          <p:nvPr>
            <p:ph type="title" idx="4294967295"/>
          </p:nvPr>
        </p:nvSpPr>
        <p:spPr>
          <a:xfrm>
            <a:off x="5060315" y="630555"/>
            <a:ext cx="1880870" cy="692150"/>
          </a:xfrm>
          <a:solidFill>
            <a:srgbClr val="FFFF66"/>
          </a:solidFill>
          <a:ln>
            <a:solidFill>
              <a:schemeClr val="tx1"/>
            </a:solidFill>
            <a:miter/>
          </a:ln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4700" b="1">
                <a:latin typeface="楷体_GB2312" pitchFamily="49" charset="-122"/>
                <a:ea typeface="楷体_GB2312" pitchFamily="49" charset="-122"/>
              </a:rPr>
              <a:t>用典：</a:t>
            </a:r>
          </a:p>
        </p:txBody>
      </p:sp>
      <p:sp>
        <p:nvSpPr>
          <p:cNvPr id="163843" name="Rectangle 3"/>
          <p:cNvSpPr>
            <a:spLocks noGrp="1"/>
          </p:cNvSpPr>
          <p:nvPr>
            <p:ph idx="4294967295"/>
          </p:nvPr>
        </p:nvSpPr>
        <p:spPr>
          <a:xfrm>
            <a:off x="0" y="1955800"/>
            <a:ext cx="12192000" cy="37719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40000"/>
              </a:lnSpc>
              <a:spcBef>
                <a:spcPts val="100"/>
              </a:spcBef>
            </a:pPr>
            <a:r>
              <a:rPr lang="en-US" altLang="zh-CN" sz="3600"/>
              <a:t>     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典故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指诗文等作品中引用的古书中的</a:t>
            </a:r>
            <a:r>
              <a:rPr lang="zh-CN" altLang="en-US" sz="3600" b="1" u="sng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故事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zh-CN" altLang="en-US" sz="3600" b="1" u="sng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有出处的词句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。在怀古咏史诗中，不少篇章在吟咏主要的人和事之外，还会引用一些典故。用典或</a:t>
            </a:r>
            <a:r>
              <a:rPr lang="zh-CN" altLang="en-US" sz="3600" b="1" i="1" u="sng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仰慕古人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，或以</a:t>
            </a:r>
            <a:r>
              <a:rPr lang="zh-CN" altLang="en-US" sz="3600" b="1" i="1" u="sng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古人自况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b="1" i="1" u="sng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感慨身世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，或</a:t>
            </a:r>
            <a:r>
              <a:rPr lang="zh-CN" altLang="en-US" sz="3600" b="1" i="1" u="sng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借古讽今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等，使诗文言简意赅，含蓄隽永。     </a:t>
            </a:r>
          </a:p>
          <a:p>
            <a:pPr eaLnBrk="1" hangingPunct="1">
              <a:lnSpc>
                <a:spcPct val="140000"/>
              </a:lnSpc>
              <a:spcBef>
                <a:spcPts val="100"/>
              </a:spcBef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2" grpId="1"/>
      <p:bldP spid="16384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4866" name="Rectangle 2"/>
          <p:cNvSpPr>
            <a:spLocks noGrp="1"/>
          </p:cNvSpPr>
          <p:nvPr>
            <p:ph type="title" idx="4294967295"/>
          </p:nvPr>
        </p:nvSpPr>
        <p:spPr>
          <a:xfrm>
            <a:off x="3736975" y="680720"/>
            <a:ext cx="3167380" cy="777875"/>
          </a:xfrm>
          <a:solidFill>
            <a:srgbClr val="FFFF66"/>
          </a:solidFill>
          <a:ln>
            <a:solidFill>
              <a:schemeClr val="tx1"/>
            </a:solidFill>
            <a:miter/>
          </a:ln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用典的分类：</a:t>
            </a:r>
          </a:p>
        </p:txBody>
      </p:sp>
      <p:sp>
        <p:nvSpPr>
          <p:cNvPr id="164867" name="Rectangle 3"/>
          <p:cNvSpPr>
            <a:spLocks noGrp="1"/>
          </p:cNvSpPr>
          <p:nvPr>
            <p:ph idx="4294967295"/>
          </p:nvPr>
        </p:nvSpPr>
        <p:spPr>
          <a:xfrm>
            <a:off x="325438" y="1793875"/>
            <a:ext cx="11425237" cy="47529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50000"/>
              </a:lnSpc>
              <a:spcBef>
                <a:spcPts val="100"/>
              </a:spcBef>
              <a:buNone/>
            </a:pPr>
            <a:r>
              <a:rPr lang="en-US" altLang="zh-CN" sz="3600"/>
              <a:t>      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用典有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引用前人诗句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两种。</a:t>
            </a:r>
          </a:p>
          <a:p>
            <a:pPr eaLnBrk="1" hangingPunct="1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是借用历史故事来表达作者的思想感情，包括对现实生活中某些问题的立场和态度、个人的意绪和愿望等等，属于借古抒怀。 </a:t>
            </a:r>
          </a:p>
          <a:p>
            <a:pPr eaLnBrk="1" hangingPunct="1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引用或化用前人诗句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目的是加深诗词中的意境，促使人联想而寻意于言外。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6" grpId="1"/>
      <p:bldP spid="164867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5890" name="Rectangle 2"/>
          <p:cNvSpPr>
            <a:spLocks noGrp="1"/>
          </p:cNvSpPr>
          <p:nvPr>
            <p:ph idx="4294967295"/>
          </p:nvPr>
        </p:nvSpPr>
        <p:spPr>
          <a:xfrm>
            <a:off x="353378" y="908685"/>
            <a:ext cx="11936412" cy="5040313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40000"/>
              </a:lnSpc>
              <a:spcBef>
                <a:spcPts val="100"/>
              </a:spcBef>
              <a:buNone/>
            </a:pPr>
            <a:r>
              <a:rPr lang="en-US" altLang="zh-CN" sz="3600"/>
              <a:t>  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在诗歌中援引史实，使用典故，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作用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 eaLnBrk="1" hangingPunct="1">
              <a:lnSpc>
                <a:spcPct val="140000"/>
              </a:lnSpc>
              <a:spcBef>
                <a:spcPts val="100"/>
              </a:spcBef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使诗歌语言精练，有一种简约美；</a:t>
            </a:r>
          </a:p>
          <a:p>
            <a:pPr eaLnBrk="1" hangingPunct="1">
              <a:lnSpc>
                <a:spcPct val="140000"/>
              </a:lnSpc>
              <a:spcBef>
                <a:spcPts val="100"/>
              </a:spcBef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可增加内容的丰富性，增加表达的生动  性；</a:t>
            </a:r>
          </a:p>
          <a:p>
            <a:pPr eaLnBrk="1" hangingPunct="1">
              <a:lnSpc>
                <a:spcPct val="140000"/>
              </a:lnSpc>
              <a:spcBef>
                <a:spcPts val="100"/>
              </a:spcBef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增强作品的表现力和感染力，以古喻今，文章就显得古朴而文采斐然；</a:t>
            </a:r>
          </a:p>
          <a:p>
            <a:pPr eaLnBrk="1" hangingPunct="1">
              <a:lnSpc>
                <a:spcPct val="140000"/>
              </a:lnSpc>
              <a:spcBef>
                <a:spcPts val="100"/>
              </a:spcBef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④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可以使诗词委婉含蓄，避免平铺直叙，可收到言简意丰、耐人寻味的效果。                   </a:t>
            </a:r>
          </a:p>
        </p:txBody>
      </p:sp>
      <p:sp>
        <p:nvSpPr>
          <p:cNvPr id="165897" name="Rectangle 9"/>
          <p:cNvSpPr>
            <a:spLocks noGrp="1"/>
          </p:cNvSpPr>
          <p:nvPr/>
        </p:nvSpPr>
        <p:spPr>
          <a:xfrm>
            <a:off x="4184650" y="97790"/>
            <a:ext cx="3339465" cy="77787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44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rPr>
              <a:t>用典的作用：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 uiExpand="1" build="p"/>
      <p:bldP spid="165897" grpId="0"/>
      <p:bldP spid="16589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Text Box 2"/>
          <p:cNvSpPr txBox="1"/>
          <p:nvPr/>
        </p:nvSpPr>
        <p:spPr>
          <a:xfrm>
            <a:off x="766763" y="900113"/>
            <a:ext cx="112331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</a:rPr>
              <a:t> 苏辛均为豪放派的代表人物，通过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赤壁怀古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和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京口北固亭怀古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的学习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试分析苏辛二词的异同点。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766763" y="2933700"/>
            <a:ext cx="12668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相同点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2279650" y="2300288"/>
            <a:ext cx="54721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均为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地点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怀古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2290763" y="2905125"/>
            <a:ext cx="46815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意境上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均为雄浑壮阔</a:t>
            </a:r>
          </a:p>
        </p:txBody>
      </p:sp>
      <p:sp>
        <p:nvSpPr>
          <p:cNvPr id="12294" name="Text Box 6"/>
          <p:cNvSpPr txBox="1"/>
          <p:nvPr/>
        </p:nvSpPr>
        <p:spPr>
          <a:xfrm>
            <a:off x="2301875" y="3529013"/>
            <a:ext cx="77041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主旨上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均为托古喻今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借古人酒杯浇心中块垒</a:t>
            </a:r>
          </a:p>
        </p:txBody>
      </p:sp>
      <p:sp>
        <p:nvSpPr>
          <p:cNvPr id="12295" name="Text Box 7"/>
          <p:cNvSpPr txBox="1"/>
          <p:nvPr/>
        </p:nvSpPr>
        <p:spPr>
          <a:xfrm>
            <a:off x="766763" y="5018088"/>
            <a:ext cx="12668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不同点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2339975" y="4116388"/>
            <a:ext cx="8947150" cy="138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苏词中抒情多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直抒胸臆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多情应笑我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早生华发，人生如梦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一尊还酹江月。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风格显得开阔明朗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旷达乐观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2301875" y="5502275"/>
            <a:ext cx="95948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辛词中抒情多与典故结合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风格显得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含蓄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蕴藉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激愤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沉郁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498" name="文本框 10"/>
          <p:cNvSpPr txBox="1"/>
          <p:nvPr/>
        </p:nvSpPr>
        <p:spPr>
          <a:xfrm>
            <a:off x="5016500" y="34925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活动设计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032000" y="4319588"/>
            <a:ext cx="307975" cy="192087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012950" y="2516188"/>
            <a:ext cx="317500" cy="136842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  <p:bldP spid="122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33800" y="2813050"/>
            <a:ext cx="6136005" cy="12319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课堂小练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4033" name="Object 2"/>
          <p:cNvGraphicFramePr>
            <a:graphicFrameLocks noChangeAspect="1"/>
          </p:cNvGraphicFramePr>
          <p:nvPr/>
        </p:nvGraphicFramePr>
        <p:xfrm>
          <a:off x="321310" y="442436"/>
          <a:ext cx="11346180" cy="59728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11820525" imgH="6238875" progId="Word.Document.8">
                  <p:embed/>
                </p:oleObj>
              </mc:Choice>
              <mc:Fallback>
                <p:oleObj r:id="rId2" imgW="11820525" imgH="62388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1310" y="442436"/>
                        <a:ext cx="11346180" cy="59728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6081" name="Object 2"/>
          <p:cNvGraphicFramePr>
            <a:graphicFrameLocks noChangeAspect="1"/>
          </p:cNvGraphicFramePr>
          <p:nvPr/>
        </p:nvGraphicFramePr>
        <p:xfrm>
          <a:off x="321310" y="361315"/>
          <a:ext cx="11346180" cy="543052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" imgW="11820525" imgH="5667375" progId="Word.Document.8">
                  <p:embed/>
                </p:oleObj>
              </mc:Choice>
              <mc:Fallback>
                <p:oleObj r:id="rId2" imgW="11820525" imgH="56673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1310" y="361315"/>
                        <a:ext cx="11346180" cy="543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xinqiji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26980" y="3573780"/>
            <a:ext cx="2065020" cy="3284855"/>
          </a:xfrm>
        </p:spPr>
      </p:pic>
      <p:sp>
        <p:nvSpPr>
          <p:cNvPr id="36867" name="Text Box 3"/>
          <p:cNvSpPr txBox="1"/>
          <p:nvPr/>
        </p:nvSpPr>
        <p:spPr>
          <a:xfrm>
            <a:off x="911225" y="981075"/>
            <a:ext cx="10872788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 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1161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年，金国大举南犯，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 一个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岁的青年率领群众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多人在家乡起义，加入以耿京为首的农民抗金义军，担任掌书记职务。在起义军的几个月里，他表现出非凡的勇敢和坚定，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干了两件轰动一时的事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71684" name="Text Box 4"/>
          <p:cNvSpPr txBox="1"/>
          <p:nvPr/>
        </p:nvSpPr>
        <p:spPr>
          <a:xfrm>
            <a:off x="982663" y="3328988"/>
            <a:ext cx="91440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第一件是，一个叫义端的和尚叛变投敌，他亲往追捕，亲手斩了这个叛徒。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另一件是，亲率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骑兵，直逼驻有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万大军的金营，活捉了杀害耿京、瓦解起义军的叛徒、内奸张安国。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这个青年就是南宋著名词人辛弃疾。</a:t>
            </a:r>
          </a:p>
        </p:txBody>
      </p:sp>
      <p:sp>
        <p:nvSpPr>
          <p:cNvPr id="36869" name="文本框 1"/>
          <p:cNvSpPr txBox="1"/>
          <p:nvPr/>
        </p:nvSpPr>
        <p:spPr>
          <a:xfrm>
            <a:off x="4943475" y="33338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468948" y="1582579"/>
          <a:ext cx="11327130" cy="350710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" imgW="11811000" imgH="3667125" progId="Word.Document.8">
                  <p:embed/>
                </p:oleObj>
              </mc:Choice>
              <mc:Fallback>
                <p:oleObj r:id="rId2" imgW="11811000" imgH="36671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8948" y="1582579"/>
                        <a:ext cx="11327130" cy="3507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972435" y="2339340"/>
            <a:ext cx="5566410" cy="1744345"/>
          </a:xfrm>
        </p:spPr>
        <p:txBody>
          <a:bodyPr/>
          <a:lstStyle/>
          <a:p>
            <a:r>
              <a:rPr lang="zh-CN" altLang="en-US"/>
              <a:t>感谢聆听</a:t>
            </a:r>
            <a:endParaRPr lang="en-US" altLang="zh-CN"/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15700" y="11595100"/>
            <a:ext cx="3175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6" name="Text Box 4"/>
          <p:cNvSpPr txBox="1"/>
          <p:nvPr/>
        </p:nvSpPr>
        <p:spPr>
          <a:xfrm>
            <a:off x="263525" y="1052513"/>
            <a:ext cx="8208963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写此词时辛弃疾已六十五岁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他从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岁一直过着“隐居”生活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得不到朝廷重用。这期间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1203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年被当时执掌大权的韩侂（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tuō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）胄（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zhòu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）起用。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1204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年韩为了巩固自己的地位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草草北伐。而镇江濒临抗战前线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是北伐的重要基地。辛弃疾到任后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做了大量的准备工作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但韩把持朝政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只想侥幸求逞。韩不听辛弃疾之劝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后来把他调离了镇江。本词是辛弃疾被起用又被降职时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登上北固亭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满怀悲愤而写。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文本框 4"/>
          <p:cNvSpPr txBox="1"/>
          <p:nvPr/>
        </p:nvSpPr>
        <p:spPr>
          <a:xfrm>
            <a:off x="4943475" y="33338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  <p:pic>
        <p:nvPicPr>
          <p:cNvPr id="6" name="Picture 8" descr="22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73" t="813"/>
          <a:stretch>
            <a:fillRect/>
          </a:stretch>
        </p:blipFill>
        <p:spPr bwMode="auto">
          <a:xfrm>
            <a:off x="8472170" y="1268730"/>
            <a:ext cx="3719830" cy="4874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8"/>
          <p:cNvSpPr>
            <a:spLocks noRot="1"/>
          </p:cNvSpPr>
          <p:nvPr/>
        </p:nvSpPr>
        <p:spPr>
          <a:xfrm>
            <a:off x="1717675" y="1046163"/>
            <a:ext cx="8540750" cy="10525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词读百遍，其义自见</a:t>
            </a:r>
          </a:p>
        </p:txBody>
      </p:sp>
      <p:grpSp>
        <p:nvGrpSpPr>
          <p:cNvPr id="39939" name="Group 9"/>
          <p:cNvGrpSpPr/>
          <p:nvPr/>
        </p:nvGrpSpPr>
        <p:grpSpPr>
          <a:xfrm>
            <a:off x="2952750" y="2971800"/>
            <a:ext cx="6286500" cy="914400"/>
            <a:chOff x="0" y="14"/>
            <a:chExt cx="3960" cy="576"/>
          </a:xfrm>
        </p:grpSpPr>
        <p:sp>
          <p:nvSpPr>
            <p:cNvPr id="39945" name="Rectangle 10"/>
            <p:cNvSpPr/>
            <p:nvPr/>
          </p:nvSpPr>
          <p:spPr>
            <a:xfrm>
              <a:off x="0" y="14"/>
              <a:ext cx="3960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46" name="Rectangle 11"/>
            <p:cNvSpPr/>
            <p:nvPr/>
          </p:nvSpPr>
          <p:spPr>
            <a:xfrm>
              <a:off x="0" y="14"/>
              <a:ext cx="3960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r>
                <a:rPr lang="zh-CN" altLang="en-US" sz="2400">
                  <a:latin typeface="Times New Roman" panose="02020603050405020304" pitchFamily="18" charset="0"/>
                </a:rPr>
                <a:t>  </a:t>
              </a:r>
              <a:r>
                <a:rPr lang="zh-CN" altLang="en-US" sz="5400">
                  <a:latin typeface="Times New Roman" panose="02020603050405020304" pitchFamily="18" charset="0"/>
                </a:rPr>
                <a:t> </a:t>
              </a:r>
              <a:r>
                <a:rPr lang="zh-CN" altLang="en-US" sz="2400">
                  <a:latin typeface="Times New Roman" panose="02020603050405020304" pitchFamily="18" charset="0"/>
                </a:rPr>
                <a:t>                </a:t>
              </a:r>
            </a:p>
          </p:txBody>
        </p:sp>
      </p:grpSp>
      <p:grpSp>
        <p:nvGrpSpPr>
          <p:cNvPr id="39940" name="Group 12"/>
          <p:cNvGrpSpPr/>
          <p:nvPr/>
        </p:nvGrpSpPr>
        <p:grpSpPr>
          <a:xfrm>
            <a:off x="1884363" y="2259013"/>
            <a:ext cx="8070850" cy="3879850"/>
            <a:chOff x="144" y="720"/>
            <a:chExt cx="4632" cy="1494"/>
          </a:xfrm>
        </p:grpSpPr>
        <p:pic>
          <p:nvPicPr>
            <p:cNvPr id="39943" name="Picture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" y="720"/>
              <a:ext cx="2328" cy="14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944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48" y="720"/>
              <a:ext cx="2328" cy="149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7" name="Rectangle 15"/>
          <p:cNvSpPr>
            <a:spLocks noRot="1" noChangeArrowheads="1"/>
          </p:cNvSpPr>
          <p:nvPr/>
        </p:nvSpPr>
        <p:spPr bwMode="auto">
          <a:xfrm>
            <a:off x="1992313" y="2276475"/>
            <a:ext cx="7991475" cy="388937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一读：读准字音、节奏（停顿）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二读：读懂词意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三读：读出感情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四读</a:t>
            </a:r>
            <a:r>
              <a:rPr kumimoji="1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 </a:t>
            </a:r>
            <a:r>
              <a:rPr kumimoji="1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析情明技</a:t>
            </a: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39942" name="文本框 15"/>
          <p:cNvSpPr txBox="1"/>
          <p:nvPr/>
        </p:nvSpPr>
        <p:spPr>
          <a:xfrm>
            <a:off x="5016500" y="26988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读词总纲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Rectangle 4"/>
          <p:cNvSpPr/>
          <p:nvPr/>
        </p:nvSpPr>
        <p:spPr>
          <a:xfrm>
            <a:off x="2154238" y="1244600"/>
            <a:ext cx="83534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练习朗读。</a:t>
            </a:r>
            <a:endParaRPr lang="zh-CN" altLang="en-US" sz="4000" b="1">
              <a:solidFill>
                <a:srgbClr val="FF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987" name="Rectangle 4"/>
          <p:cNvSpPr/>
          <p:nvPr/>
        </p:nvSpPr>
        <p:spPr>
          <a:xfrm>
            <a:off x="1273175" y="4149725"/>
            <a:ext cx="101536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元嘉草草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封狼居胥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赢得仓皇北顾。四十三年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望中犹记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烽火扬州路。可堪回首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佛狸祠下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一片神鸦社鼓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凭谁问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廉颇老矣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尚能饭否？</a:t>
            </a:r>
          </a:p>
        </p:txBody>
      </p:sp>
      <p:sp>
        <p:nvSpPr>
          <p:cNvPr id="41988" name="Text Box 3"/>
          <p:cNvSpPr txBox="1"/>
          <p:nvPr/>
        </p:nvSpPr>
        <p:spPr>
          <a:xfrm>
            <a:off x="1271588" y="1916113"/>
            <a:ext cx="9864725" cy="2309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千古江山，英雄无觅孙仲谋处。舞榭歌台，风流总被雨打风吹去。斜阳草树，寻常巷陌，人道寄奴曾住。想当年，金戈铁马，气吞万里如虎。</a:t>
            </a:r>
          </a:p>
        </p:txBody>
      </p:sp>
      <p:sp>
        <p:nvSpPr>
          <p:cNvPr id="41989" name="文本框 4"/>
          <p:cNvSpPr txBox="1"/>
          <p:nvPr/>
        </p:nvSpPr>
        <p:spPr>
          <a:xfrm>
            <a:off x="5016500" y="26988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朗读诗歌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7" name="Text Box 3"/>
          <p:cNvSpPr txBox="1"/>
          <p:nvPr/>
        </p:nvSpPr>
        <p:spPr>
          <a:xfrm>
            <a:off x="1343025" y="1866900"/>
            <a:ext cx="34163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永遇乐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词牌名。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1343025" y="2535238"/>
            <a:ext cx="66484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京口北固亭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登临地点。京口即镇江。</a:t>
            </a:r>
          </a:p>
        </p:txBody>
      </p:sp>
      <p:sp>
        <p:nvSpPr>
          <p:cNvPr id="11269" name="Text Box 5"/>
          <p:cNvSpPr txBox="1"/>
          <p:nvPr/>
        </p:nvSpPr>
        <p:spPr>
          <a:xfrm>
            <a:off x="1374775" y="3182938"/>
            <a:ext cx="100107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怀古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所写内容。怀古诗大多是通过今昔对比，以古讽今。</a:t>
            </a:r>
          </a:p>
        </p:txBody>
      </p:sp>
      <p:sp>
        <p:nvSpPr>
          <p:cNvPr id="43013" name="文本框 7"/>
          <p:cNvSpPr txBox="1"/>
          <p:nvPr/>
        </p:nvSpPr>
        <p:spPr>
          <a:xfrm>
            <a:off x="5016500" y="26988"/>
            <a:ext cx="43926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解读诗歌</a:t>
            </a:r>
          </a:p>
        </p:txBody>
      </p:sp>
      <p:sp>
        <p:nvSpPr>
          <p:cNvPr id="43014" name="Rectangle 4"/>
          <p:cNvSpPr/>
          <p:nvPr/>
        </p:nvSpPr>
        <p:spPr>
          <a:xfrm>
            <a:off x="5375275" y="1127125"/>
            <a:ext cx="1279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题解</a:t>
            </a:r>
            <a:endParaRPr lang="zh-CN" altLang="en-US" sz="4000" b="1">
              <a:solidFill>
                <a:srgbClr val="FF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525" y="4056063"/>
            <a:ext cx="8435975" cy="23082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北固亭 ：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《读史方舆纪要》</a:t>
            </a:r>
            <a:r>
              <a:rPr kumimoji="0" lang="en-US" altLang="zh-CN" sz="2400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北固山在镇江城北一里，下临长江，三面滨水，回岭斗绝，势最险固。晋蔡谟起楼其上，以贮军实，谢安复营葺之，即所谓北固楼，亦曰北固亭。大同十年，武帝改名北顾亭。</a:t>
            </a:r>
            <a:r>
              <a:rPr kumimoji="0" lang="en-US" altLang="zh-CN" sz="2400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盖取其不忘中原之意也。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25258"/>
          <a:stretch>
            <a:fillRect/>
          </a:stretch>
        </p:blipFill>
        <p:spPr>
          <a:xfrm>
            <a:off x="8726488" y="4056063"/>
            <a:ext cx="2841625" cy="230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169" name="Object 2"/>
          <p:cNvGraphicFramePr>
            <a:graphicFrameLocks noChangeAspect="1"/>
          </p:cNvGraphicFramePr>
          <p:nvPr/>
        </p:nvGraphicFramePr>
        <p:xfrm>
          <a:off x="323215" y="331629"/>
          <a:ext cx="11346180" cy="598360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11820525" imgH="6238875" progId="Word.Document.8">
                  <p:embed/>
                </p:oleObj>
              </mc:Choice>
              <mc:Fallback>
                <p:oleObj r:id="rId2" imgW="11820525" imgH="62388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3215" y="331629"/>
                        <a:ext cx="11346180" cy="5983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9217" name="Object 2"/>
          <p:cNvGraphicFramePr>
            <a:graphicFrameLocks noChangeAspect="1"/>
          </p:cNvGraphicFramePr>
          <p:nvPr/>
        </p:nvGraphicFramePr>
        <p:xfrm>
          <a:off x="394177" y="475774"/>
          <a:ext cx="11344910" cy="558101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11820525" imgH="5819775" progId="Word.Document.8">
                  <p:embed/>
                </p:oleObj>
              </mc:Choice>
              <mc:Fallback>
                <p:oleObj r:id="rId2" imgW="11820525" imgH="58197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4177" y="475774"/>
                        <a:ext cx="11344910" cy="55810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a*1"/>
  <p:tag name="KSO_WM_UNIT_INDEX" val="1"/>
  <p:tag name="KSO_WM_UNIT_ISCONTENTSTITLE" val="0"/>
  <p:tag name="KSO_WM_UNIT_LAYERLEVEL" val="1"/>
  <p:tag name="KSO_WM_UNIT_NOCLEAR" val="0"/>
  <p:tag name="KSO_WM_UNIT_PRESET_TEXT" val="古典雅致国风"/>
  <p:tag name="KSO_WM_UNIT_TYPE" val="a"/>
  <p:tag name="KSO_WM_UNIT_VALUE" val="7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126.xml><?xml version="1.0" encoding="utf-8"?>
<p:tagLst xmlns:p="http://schemas.openxmlformats.org/presentationml/2006/main">
  <p:tag name="KSO_WM_BEAUTIFY_FLAG" val="#wm#"/>
  <p:tag name="KSO_WM_SLIDE_ID" val="custom2020280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5*a*1"/>
  <p:tag name="KSO_WM_UNIT_INDEX" val="1"/>
  <p:tag name="KSO_WM_UNIT_ISCONTENTSTITLE" val="0"/>
  <p:tag name="KSO_WM_UNIT_LAYERLEVEL" val="1"/>
  <p:tag name="KSO_WM_UNIT_NOCLEAR" val="1"/>
  <p:tag name="KSO_WM_UNIT_PRESET_TEXT" val="感谢聆听"/>
  <p:tag name="KSO_WM_UNIT_TYPE" val="a"/>
</p:tagLst>
</file>

<file path=ppt/tags/tag137.xml><?xml version="1.0" encoding="utf-8"?>
<p:tagLst xmlns:p="http://schemas.openxmlformats.org/presentationml/2006/main">
  <p:tag name="KSO_WM_BEAUTIFY_FLAG" val="#wm#"/>
  <p:tag name="KSO_WM_SLIDE_ID" val="custom20202805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1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404">
      <a:dk1>
        <a:srgbClr val="000000"/>
      </a:dk1>
      <a:lt1>
        <a:srgbClr val="FFFFFF"/>
      </a:lt1>
      <a:dk2>
        <a:srgbClr val="E5EBEA"/>
      </a:dk2>
      <a:lt2>
        <a:srgbClr val="FFFFFF"/>
      </a:lt2>
      <a:accent1>
        <a:srgbClr val="93ABAA"/>
      </a:accent1>
      <a:accent2>
        <a:srgbClr val="92AAA6"/>
      </a:accent2>
      <a:accent3>
        <a:srgbClr val="93ABA0"/>
      </a:accent3>
      <a:accent4>
        <a:srgbClr val="94A99B"/>
      </a:accent4>
      <a:accent5>
        <a:srgbClr val="9CAD9A"/>
      </a:accent5>
      <a:accent6>
        <a:srgbClr val="A0AB93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139</Paragraphs>
  <Slides>31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6">
      <vt:lpstr>Arial</vt:lpstr>
      <vt:lpstr>微软雅黑</vt:lpstr>
      <vt:lpstr>隶书</vt:lpstr>
      <vt:lpstr>汉仪尚巍手书W</vt:lpstr>
      <vt:lpstr>Calibri</vt:lpstr>
      <vt:lpstr>宋体</vt:lpstr>
      <vt:lpstr>Calibri Light</vt:lpstr>
      <vt:lpstr>黑体</vt:lpstr>
      <vt:lpstr>楷体_GB2312</vt:lpstr>
      <vt:lpstr>Times New Roman</vt:lpstr>
      <vt:lpstr>Wingdings</vt:lpstr>
      <vt:lpstr>楷体</vt:lpstr>
      <vt:lpstr>华文仿宋</vt:lpstr>
      <vt:lpstr>华文中宋</vt:lpstr>
      <vt:lpstr>1_Office 主题​​</vt:lpstr>
      <vt:lpstr>永遇乐 京口北固亭怀古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用典：</vt:lpstr>
      <vt:lpstr>用典的分类：</vt:lpstr>
      <vt:lpstr>PowerPoint Presentation</vt:lpstr>
      <vt:lpstr>PowerPoint Presentation</vt:lpstr>
      <vt:lpstr>课堂小练</vt:lpstr>
      <vt:lpstr>PowerPoint Presentation</vt:lpstr>
      <vt:lpstr>PowerPoint Presentation</vt:lpstr>
      <vt:lpstr>PowerPoint Presentation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2021-06-02T14:01:53.917</cp:lastPrinted>
  <dcterms:created xsi:type="dcterms:W3CDTF">2021-06-02T14:01:53Z</dcterms:created>
  <dcterms:modified xsi:type="dcterms:W3CDTF">2021-06-02T06:01:55Z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