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384" r:id="rId4"/>
    <p:sldId id="385" r:id="rId6"/>
    <p:sldId id="386" r:id="rId7"/>
    <p:sldId id="257" r:id="rId8"/>
    <p:sldId id="948" r:id="rId9"/>
    <p:sldId id="289" r:id="rId10"/>
    <p:sldId id="668" r:id="rId11"/>
    <p:sldId id="359" r:id="rId12"/>
    <p:sldId id="360" r:id="rId13"/>
    <p:sldId id="361" r:id="rId14"/>
    <p:sldId id="676" r:id="rId15"/>
    <p:sldId id="334" r:id="rId16"/>
    <p:sldId id="596" r:id="rId17"/>
    <p:sldId id="598" r:id="rId18"/>
    <p:sldId id="1017" r:id="rId19"/>
    <p:sldId id="363" r:id="rId20"/>
    <p:sldId id="364" r:id="rId21"/>
    <p:sldId id="1018" r:id="rId22"/>
    <p:sldId id="600" r:id="rId23"/>
    <p:sldId id="603" r:id="rId24"/>
    <p:sldId id="662" r:id="rId25"/>
    <p:sldId id="663" r:id="rId26"/>
    <p:sldId id="1014" r:id="rId27"/>
    <p:sldId id="1016" r:id="rId28"/>
    <p:sldId id="664" r:id="rId29"/>
    <p:sldId id="665" r:id="rId30"/>
    <p:sldId id="1013" r:id="rId31"/>
    <p:sldId id="775" r:id="rId32"/>
    <p:sldId id="671" r:id="rId33"/>
    <p:sldId id="1033" r:id="rId34"/>
  </p:sldIdLst>
  <p:sldSz cx="12192000" cy="6858000"/>
  <p:notesSz cx="6858000" cy="9144000"/>
  <p:defaultTextStyle>
    <a:defPPr>
      <a:defRPr lang="zh-CN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9EDEA"/>
    <a:srgbClr val="34ECF2"/>
    <a:srgbClr val="00CCCA"/>
    <a:srgbClr val="64F6EE"/>
    <a:srgbClr val="CCECFF"/>
    <a:srgbClr val="FFFFFF"/>
    <a:srgbClr val="FFFF99"/>
    <a:srgbClr val="CC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8" d="100"/>
          <a:sy n="108" d="100"/>
        </p:scale>
        <p:origin x="-1692" y="-78"/>
      </p:cViewPr>
      <p:guideLst>
        <p:guide orient="horz" pos="210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33" cy="7203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anchor="ctr"/>
          <a:lstStyle/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幻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CAD75-EDCC-4CAD-BA0B-CD161190846D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662016" y="3931500"/>
            <a:ext cx="5296132" cy="3216682"/>
          </a:xfrm>
          <a:prstGeom prst="rect">
            <a:avLst/>
          </a:prstGeom>
        </p:spPr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685800" y="534990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508000" y="4853411"/>
            <a:ext cx="112776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4" name="日期占位符 15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1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4"/>
          <p:cNvSpPr>
            <a:spLocks noGrp="1"/>
          </p:cNvSpPr>
          <p:nvPr>
            <p:ph type="sldNum" sz="quarter" idx="4"/>
          </p:nvPr>
        </p:nvSpPr>
        <p:spPr>
          <a:xfrm>
            <a:off x="10972800" y="6473825"/>
            <a:ext cx="1011767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4000" y="549276"/>
            <a:ext cx="2438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49276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日期占位符 24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4775200" y="76200"/>
            <a:ext cx="3860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10972800" y="6473825"/>
            <a:ext cx="1011767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685800" y="344490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633" y="2947085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日期占位符 18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10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日期占位符 20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9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0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2"/>
          <p:cNvSpPr>
            <a:spLocks noChangeShapeType="1"/>
          </p:cNvSpPr>
          <p:nvPr/>
        </p:nvSpPr>
        <p:spPr bwMode="auto">
          <a:xfrm>
            <a:off x="685800" y="6019800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75259" y="1316037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6198307" y="1316037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9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5"/>
          <p:cNvSpPr>
            <a:spLocks noGrp="1"/>
          </p:cNvSpPr>
          <p:nvPr>
            <p:ph type="ftr" sz="quarter" idx="1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14"/>
          </p:nvPr>
        </p:nvSpPr>
        <p:spPr>
          <a:xfrm>
            <a:off x="10972800" y="6477000"/>
            <a:ext cx="1016000" cy="247650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日期占位符 11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20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23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685800" y="584911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609600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日期占位符 24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页脚占位符 28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" name="日期占位符 6"/>
          <p:cNvSpPr>
            <a:spLocks noGrp="1"/>
          </p:cNvSpPr>
          <p:nvPr>
            <p:ph type="dt" sz="half" idx="1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30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algn="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105089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EF2C02-FB5D-4E96-853C-05B422199295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rgbClr val="D38E27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85800" y="105089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85800" y="1057986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1270"/>
            <a:ext cx="12297410" cy="6917055"/>
          </a:xfrm>
          <a:prstGeom prst="rect">
            <a:avLst/>
          </a:prstGeom>
        </p:spPr>
      </p:pic>
      <p:sp>
        <p:nvSpPr>
          <p:cNvPr id="3" name="日期占位符 2"/>
          <p:cNvSpPr/>
          <p:nvPr/>
        </p:nvSpPr>
        <p:spPr>
          <a:xfrm>
            <a:off x="9479280" y="6118225"/>
            <a:ext cx="2791460" cy="8001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4000" b="1" dirty="0">
                <a:solidFill>
                  <a:srgbClr val="0000FF"/>
                </a:solidFill>
                <a:uFillTx/>
                <a:ea typeface="微软雅黑" panose="020B0503020204020204" charset="-122"/>
              </a:rPr>
            </a:fld>
            <a:endParaRPr lang="zh-CN" altLang="en-US" sz="4000" b="1" dirty="0">
              <a:solidFill>
                <a:srgbClr val="0000FF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3870" y="1479550"/>
            <a:ext cx="6168390" cy="119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34ECF2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陈太丘与友期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34ECF2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1625" y="5988685"/>
            <a:ext cx="661035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36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1524000" y="1433195"/>
            <a:ext cx="10264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u="sng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尊君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              </a:t>
            </a:r>
            <a:r>
              <a:rPr lang="zh-CN" altLang="en-US" sz="3200" b="1" u="sng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不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？”答曰：“</a:t>
            </a:r>
            <a:r>
              <a:rPr lang="zh-CN" altLang="en-US" sz="3200" b="1" u="sng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待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君久不至，已去。”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524000" y="417449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友人便怒：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u="sng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非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人哉！与人期行，相</a:t>
            </a:r>
            <a:r>
              <a:rPr lang="zh-CN" altLang="en-US" sz="3200" b="1" u="sng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委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而去。”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40" y="3111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课文翻译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154430" y="2144395"/>
            <a:ext cx="10051415" cy="1076325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“你父亲在吗？”元方答道：“等了你好久你不来，他已经离开了。”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430" y="5079365"/>
            <a:ext cx="10051415" cy="1076325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那人便生气的说：“（你父亲）真不是人，和别人约好一起走，却把人丢下自己走了。”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10" y="931545"/>
            <a:ext cx="4013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对别人父亲的尊称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6570" y="931545"/>
            <a:ext cx="2070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通“否”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26935" y="931545"/>
            <a:ext cx="1934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等待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1410" y="3716020"/>
            <a:ext cx="1934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不是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26935" y="3590925"/>
            <a:ext cx="26790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丢下，舍弃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nimBg="1"/>
      <p:bldP spid="3" grpId="0" bldLvl="0" animBg="1"/>
      <p:bldP spid="6" grpId="0"/>
      <p:bldP spid="4" grpId="0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1524000" y="1003935"/>
            <a:ext cx="99012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元方曰：“君与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家君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期日中。日中不至，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则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是无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信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1524000" y="3742690"/>
            <a:ext cx="9144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latinLnBrk="1" hangingPunct="1"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对子骂父，则是无礼。”         友人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惭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，下车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引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之，元方入门不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顾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40" y="3111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课文翻译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524000" y="1885950"/>
            <a:ext cx="10079990" cy="1076325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latinLnBrk="1" hangingPunct="1"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元方说；     “你跟我爸爸约好正午。你正午不到， 就是不讲信用。”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5236845"/>
            <a:ext cx="10079990" cy="1076325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latinLnBrk="1" hangingPunct="1"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对着人家的儿子骂他，就是没有礼貌。”那人感到惭愧，便下车想拉元方。元方头也不回地走进自己家的大门。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6230" y="516890"/>
            <a:ext cx="26790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我爸爸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18065" y="420370"/>
            <a:ext cx="1374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信用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54440" y="420370"/>
            <a:ext cx="784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就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82840" y="3224530"/>
            <a:ext cx="1052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惭愧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26940" y="4235450"/>
            <a:ext cx="16154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回头看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68790" y="3224530"/>
            <a:ext cx="780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拉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nimBg="1"/>
      <p:bldP spid="3" grpId="0" bldLvl="0" animBg="1"/>
      <p:bldP spid="4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925830" y="2202180"/>
            <a:ext cx="4101465" cy="245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C00CC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（2）太丘舍去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去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（3）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相委而去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3170555" y="124460"/>
            <a:ext cx="27501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古今异义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AutoShape 5"/>
          <p:cNvSpPr/>
          <p:nvPr/>
        </p:nvSpPr>
        <p:spPr bwMode="auto">
          <a:xfrm>
            <a:off x="4787265" y="2202180"/>
            <a:ext cx="304165" cy="831850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4" name="AutoShape 5"/>
          <p:cNvSpPr/>
          <p:nvPr/>
        </p:nvSpPr>
        <p:spPr bwMode="auto">
          <a:xfrm>
            <a:off x="4787265" y="3343910"/>
            <a:ext cx="240665" cy="751840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56225" y="2063750"/>
            <a:ext cx="61823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古义：离开。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今义：到、往，与“来”相对。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56225" y="3194050"/>
            <a:ext cx="385762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古义：丢下，舍弃。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今义：委托。）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1022350" y="4404360"/>
            <a:ext cx="4333875" cy="186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（4）下车引之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引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（5）入门不顾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顾</a:t>
            </a:r>
            <a:r>
              <a:rPr lang="zh-CN" altLang="en-US" sz="3200" dirty="0">
                <a:solidFill>
                  <a:srgbClr val="CC00CC"/>
                </a:solidFill>
                <a:latin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CC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AutoShape 5"/>
          <p:cNvSpPr/>
          <p:nvPr/>
        </p:nvSpPr>
        <p:spPr bwMode="auto">
          <a:xfrm>
            <a:off x="4801235" y="4324350"/>
            <a:ext cx="225425" cy="829310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8" name="AutoShape 5"/>
          <p:cNvSpPr/>
          <p:nvPr/>
        </p:nvSpPr>
        <p:spPr bwMode="auto">
          <a:xfrm>
            <a:off x="4801235" y="5466715"/>
            <a:ext cx="245745" cy="803275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56225" y="5406390"/>
            <a:ext cx="304101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古义：回头看。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今义：照顾。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56225" y="4270375"/>
            <a:ext cx="385762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古义：拉。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今义：引导，牵引。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53770" y="1129030"/>
            <a:ext cx="3861435" cy="68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（1）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与友期行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期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AutoShape 5"/>
          <p:cNvSpPr/>
          <p:nvPr/>
        </p:nvSpPr>
        <p:spPr bwMode="auto">
          <a:xfrm>
            <a:off x="4815840" y="1129030"/>
            <a:ext cx="275590" cy="808990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56225" y="932180"/>
            <a:ext cx="61823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古义：约定。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今义：泛指等待或盼望；日期。</a:t>
            </a:r>
            <a:endParaRPr lang="zh-CN" altLang="en-US" sz="32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文言积累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  <p:bldP spid="10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7827" name="Rectangle 2"/>
          <p:cNvSpPr/>
          <p:nvPr/>
        </p:nvSpPr>
        <p:spPr>
          <a:xfrm>
            <a:off x="775970" y="874395"/>
            <a:ext cx="10640060" cy="5651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 eaLnBrk="1" latinLnBrk="1" hangingPunct="1">
              <a:lnSpc>
                <a:spcPts val="542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陈太丘与友期行，期日中，过中（　）不至，太丘舍去，去后（　）乃至。元方时年七岁，（　）门外戏。客问元方：“尊君在不？”（　　）答曰：“（　　）待君久（　）不至，（　　）已去。”友人便怒：“非人哉！与人期行，相委（　）而去。”元方曰：“君与家君期日中。（　）日中不至，则是无信；（　）对子骂父，则是无礼。”友人惭，下车引之，元方入门不顾。　　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　　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3" name="Text Box 3"/>
          <p:cNvSpPr txBox="1"/>
          <p:nvPr/>
        </p:nvSpPr>
        <p:spPr>
          <a:xfrm>
            <a:off x="8593773" y="984568"/>
            <a:ext cx="7191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友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4" name="Text Box 4"/>
          <p:cNvSpPr txBox="1"/>
          <p:nvPr/>
        </p:nvSpPr>
        <p:spPr>
          <a:xfrm>
            <a:off x="4411663" y="1687195"/>
            <a:ext cx="7921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友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5" name="Text Box 5"/>
          <p:cNvSpPr txBox="1"/>
          <p:nvPr/>
        </p:nvSpPr>
        <p:spPr>
          <a:xfrm>
            <a:off x="10427335" y="1686878"/>
            <a:ext cx="6492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6" name="Text Box 6"/>
          <p:cNvSpPr txBox="1"/>
          <p:nvPr/>
        </p:nvSpPr>
        <p:spPr>
          <a:xfrm>
            <a:off x="8594090" y="2332355"/>
            <a:ext cx="143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元方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7" name="Text Box 7"/>
          <p:cNvSpPr txBox="1"/>
          <p:nvPr/>
        </p:nvSpPr>
        <p:spPr>
          <a:xfrm>
            <a:off x="1750060" y="3064510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家君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8" name="Text Box 8"/>
          <p:cNvSpPr txBox="1"/>
          <p:nvPr/>
        </p:nvSpPr>
        <p:spPr>
          <a:xfrm>
            <a:off x="4860290" y="3064510"/>
            <a:ext cx="720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69" name="Text Box 9"/>
          <p:cNvSpPr txBox="1"/>
          <p:nvPr/>
        </p:nvSpPr>
        <p:spPr>
          <a:xfrm>
            <a:off x="7655243" y="3064510"/>
            <a:ext cx="13668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家君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70" name="Text Box 10"/>
          <p:cNvSpPr txBox="1"/>
          <p:nvPr/>
        </p:nvSpPr>
        <p:spPr>
          <a:xfrm>
            <a:off x="9022080" y="3709670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68971" name="Text Box 11"/>
          <p:cNvSpPr txBox="1"/>
          <p:nvPr/>
        </p:nvSpPr>
        <p:spPr>
          <a:xfrm>
            <a:off x="8593455" y="4419283"/>
            <a:ext cx="7191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972" name="Text Box 12"/>
          <p:cNvSpPr txBox="1"/>
          <p:nvPr/>
        </p:nvSpPr>
        <p:spPr>
          <a:xfrm>
            <a:off x="4478338" y="5140643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君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文言积累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0735" y="229235"/>
            <a:ext cx="58045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补出课文中的省略部分。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6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/>
      <p:bldP spid="168964" grpId="0"/>
      <p:bldP spid="168965" grpId="0"/>
      <p:bldP spid="168966" grpId="0"/>
      <p:bldP spid="168967" grpId="0"/>
      <p:bldP spid="168968" grpId="0"/>
      <p:bldP spid="168969" grpId="0"/>
      <p:bldP spid="168970" grpId="0"/>
      <p:bldP spid="168971" grpId="0"/>
      <p:bldP spid="1689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s图片4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841990" y="542925"/>
            <a:ext cx="9144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Grp="1" noChangeArrowheads="1"/>
          </p:cNvSpPr>
          <p:nvPr/>
        </p:nvSpPr>
        <p:spPr>
          <a:xfrm>
            <a:off x="1483360" y="2555875"/>
            <a:ext cx="9225280" cy="37846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陈太丘与友期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讲的是汉末名士陈纪七岁时，面对父亲友人的无信、无礼，义正辞严地加以反驳的故事。既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表现了他的明白事理、聪敏过人，也告诫人们为人处世要懂礼知信的道理。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整体感知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530985" y="1141095"/>
            <a:ext cx="93110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《陈太丘与友期》讲了一个什么故事？</a:t>
            </a: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表达了什么主题？</a:t>
            </a:r>
            <a:endParaRPr lang="zh-CN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/>
        </p:nvSpPr>
        <p:spPr>
          <a:xfrm>
            <a:off x="2374900" y="3037205"/>
            <a:ext cx="2143760" cy="25533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陈太丘</a:t>
            </a:r>
            <a:endParaRPr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元 方</a:t>
            </a:r>
            <a:endParaRPr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7639" name="Rectangle 7"/>
          <p:cNvSpPr/>
          <p:nvPr/>
        </p:nvSpPr>
        <p:spPr>
          <a:xfrm>
            <a:off x="4267200" y="3542030"/>
            <a:ext cx="4394200" cy="113728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陈寔(shí) </a:t>
            </a:r>
            <a:endParaRPr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整体感知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699260" y="1426845"/>
            <a:ext cx="92735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下列人物叫什么名字？他们是什么关系？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4267200" y="4754880"/>
            <a:ext cx="4441190" cy="162306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陈纪</a:t>
            </a:r>
            <a:r>
              <a:rPr lang="zh-CN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，</a:t>
            </a:r>
            <a:r>
              <a:rPr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陈寔的长子</a:t>
            </a:r>
            <a:endParaRPr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6" name="Picture 4" descr="s图片4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841990" y="542925"/>
            <a:ext cx="9144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976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197639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s图片4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841990" y="542925"/>
            <a:ext cx="9144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Grp="1" noChangeArrowheads="1"/>
          </p:cNvSpPr>
          <p:nvPr/>
        </p:nvSpPr>
        <p:spPr>
          <a:xfrm>
            <a:off x="2552065" y="3222625"/>
            <a:ext cx="7987665" cy="19380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时间顺序。</a:t>
            </a:r>
            <a:endParaRPr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期日中、过中不至、去后乃至。</a:t>
            </a:r>
            <a:endParaRPr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整体感知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661795" y="1369695"/>
            <a:ext cx="93110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《陈太丘与友期》按什么顺序叙述故事的？标志性语句有哪些？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8" name="矩形 41987"/>
          <p:cNvSpPr/>
          <p:nvPr/>
        </p:nvSpPr>
        <p:spPr>
          <a:xfrm>
            <a:off x="1919288" y="1348900"/>
            <a:ext cx="9364980" cy="2022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ts val="5020"/>
              </a:lnSpc>
              <a:buClrTx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君”是有礼貌地称呼对方，犹今之“您”。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020"/>
              </a:lnSpc>
              <a:buClrTx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“尊君”是对别人父亲的一种尊称。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020"/>
              </a:lnSpc>
              <a:buClrTx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“家君”是对人称自己的父亲。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0" name="矩形 41989"/>
          <p:cNvSpPr/>
          <p:nvPr/>
        </p:nvSpPr>
        <p:spPr>
          <a:xfrm>
            <a:off x="1809115" y="4336257"/>
            <a:ext cx="9364980" cy="13093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marL="342900" indent="-342900" algn="l" eaLnBrk="1" fontAlgn="auto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+mn-lt"/>
                <a:ea typeface="黑体" panose="02010609060101010101" pitchFamily="49" charset="-122"/>
              </a:rPr>
              <a:t>①敝人　②卑职　③陛下　④令尊　⑤寡人　</a:t>
            </a:r>
            <a:endParaRPr lang="en-US" altLang="zh-CN" sz="3600" b="1" dirty="0">
              <a:solidFill>
                <a:srgbClr val="00B050"/>
              </a:solidFill>
              <a:uFillTx/>
              <a:latin typeface="+mn-lt"/>
              <a:ea typeface="黑体" panose="02010609060101010101" pitchFamily="49" charset="-122"/>
            </a:endParaRPr>
          </a:p>
          <a:p>
            <a:pPr marL="342900" indent="-342900" algn="l" eaLnBrk="1" fontAlgn="auto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+mn-lt"/>
                <a:ea typeface="黑体" panose="02010609060101010101" pitchFamily="49" charset="-122"/>
              </a:rPr>
              <a:t>⑥足下　⑦令郎　⑧老朽　⑨麾下</a:t>
            </a:r>
            <a:endParaRPr lang="en-US" altLang="zh-CN" sz="3600" b="1" dirty="0">
              <a:solidFill>
                <a:srgbClr val="00B050"/>
              </a:solidFill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1919605" y="5927884"/>
            <a:ext cx="84467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buClrTx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敬词有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③④⑥⑦⑨　谦词有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①②⑤⑧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125855" y="718820"/>
            <a:ext cx="9940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“君”“尊君”“家君”的称谓有什么不同？ 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33805" y="3580765"/>
            <a:ext cx="9940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辨别下列词语哪些属于敬词，哪些属于谦词。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1" name="文本框 14340"/>
          <p:cNvSpPr txBox="1"/>
          <p:nvPr/>
        </p:nvSpPr>
        <p:spPr>
          <a:xfrm>
            <a:off x="2371725" y="2228215"/>
            <a:ext cx="225361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无信                      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暴躁易怒         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粗鲁                                                                          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无礼                                                              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知错能改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3372485" y="2228215"/>
            <a:ext cx="70834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——“期日中，过中不至”                  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——“友人便怒”                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“非人哉！”                          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“对子骂父”                        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“友人惭，下车引之”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2097405" y="873760"/>
            <a:ext cx="8978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陈太丘的朋友是个怎样的人？从文中哪些地方可以看出来？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/>
        </p:nvSpPr>
        <p:spPr>
          <a:xfrm>
            <a:off x="1114425" y="2386965"/>
            <a:ext cx="10539730" cy="341503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明白事理（懂礼识仪），聪明刚正，性格直率。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两方面反驳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1、无信  “期日中，日中不至，则是无信”                                                                               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2、无礼  “对子骂父，则是无礼”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8" name="Rectangle 3"/>
          <p:cNvSpPr/>
          <p:nvPr/>
        </p:nvSpPr>
        <p:spPr>
          <a:xfrm>
            <a:off x="1604645" y="1074420"/>
            <a:ext cx="93110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陈元方的性格特点如何？元方是从哪些方面反驳父亲友人的？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标题 204801"/>
          <p:cNvSpPr>
            <a:spLocks noGrp="1"/>
          </p:cNvSpPr>
          <p:nvPr>
            <p:ph type="ctrTitle"/>
          </p:nvPr>
        </p:nvSpPr>
        <p:spPr>
          <a:xfrm>
            <a:off x="2209800" y="2286000"/>
            <a:ext cx="7772400" cy="1143000"/>
          </a:xfrm>
        </p:spPr>
        <p:txBody>
          <a:bodyPr vert="horz" wrap="square" lIns="91440" tIns="45720" rIns="91440" bIns="45720" anchor="ctr"/>
          <a:lstStyle>
            <a:lvl1pPr lvl="0">
              <a:defRPr/>
            </a:lvl1pPr>
          </a:lstStyle>
          <a:p>
            <a:pPr lvl="0" eaLnBrk="1" hangingPunct="1"/>
            <a:endParaRPr lang="zh-CN" altLang="zh-CN" sz="3800" dirty="0">
              <a:latin typeface="Times New Roman" panose="02020603050405020304" pitchFamily="18" charset="0"/>
            </a:endParaRPr>
          </a:p>
        </p:txBody>
      </p:sp>
      <p:sp>
        <p:nvSpPr>
          <p:cNvPr id="25603" name="副标题 204802"/>
          <p:cNvSpPr>
            <a:spLocks noGrp="1"/>
          </p:cNvSpPr>
          <p:nvPr>
            <p:ph type="subTitle"/>
          </p:nvPr>
        </p:nvSpPr>
        <p:spPr>
          <a:xfrm>
            <a:off x="2706688" y="3679825"/>
            <a:ext cx="6778625" cy="1914525"/>
          </a:xfrm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eaLnBrk="1" hangingPunct="1"/>
            <a:endParaRPr lang="zh-CN" altLang="zh-CN" sz="3400" dirty="0">
              <a:latin typeface="Times New Roman" panose="02020603050405020304" pitchFamily="18" charset="0"/>
            </a:endParaRPr>
          </a:p>
        </p:txBody>
      </p:sp>
      <p:pic>
        <p:nvPicPr>
          <p:cNvPr id="25604" name="图片 204803" descr="1F9433313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15240"/>
            <a:ext cx="9658350" cy="6888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154285" y="1719580"/>
            <a:ext cx="798195" cy="26441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司马光砸缸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2" name="文本框 43011"/>
          <p:cNvSpPr txBox="1"/>
          <p:nvPr/>
        </p:nvSpPr>
        <p:spPr>
          <a:xfrm>
            <a:off x="1706880" y="556895"/>
            <a:ext cx="97529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latinLnBrk="1" hangingPunct="1">
              <a:spcBef>
                <a:spcPts val="0"/>
              </a:spcBef>
              <a:buClrTx/>
              <a:buFont typeface="Wingdings" panose="05000000000000000000" charset="0"/>
              <a:buChar char="u"/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元方“入门不顾”是否失礼？说说你的看法。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3" name="文本框 43012"/>
          <p:cNvSpPr txBox="1"/>
          <p:nvPr/>
        </p:nvSpPr>
        <p:spPr>
          <a:xfrm>
            <a:off x="1484630" y="1274445"/>
            <a:ext cx="94354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</a:rPr>
              <a:t>    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</a:rPr>
              <a:t>失礼。客人既已认错，就应原谅他，给人改错的机会，不应用同样不礼貌的方法待人。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49" charset="-122"/>
              </a:rPr>
              <a:t>而元方“入门不顾”，弄得客人很尴尬。原谅一个知错能改的人，不正表现了一个人胸怀宽广，有涵养吗？ </a:t>
            </a:r>
            <a:endParaRPr lang="zh-CN" altLang="en-US" sz="36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  <p:sp>
        <p:nvSpPr>
          <p:cNvPr id="17412" name="Rectangle 3"/>
          <p:cNvSpPr/>
          <p:nvPr/>
        </p:nvSpPr>
        <p:spPr>
          <a:xfrm>
            <a:off x="1346835" y="4250055"/>
            <a:ext cx="9498330" cy="25825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algn="l">
              <a:lnSpc>
                <a:spcPct val="90000"/>
              </a:lnSpc>
            </a:pPr>
            <a:r>
              <a:rPr lang="en-US" altLang="zh-CN" sz="36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楷体_GB2312" charset="0"/>
              </a:rPr>
              <a:t>    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楷体_GB2312" charset="0"/>
              </a:rPr>
              <a:t>不失礼。对一个七岁的孩子不应如此求全责备。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49" charset="-122"/>
                <a:sym typeface="楷体_GB2312" charset="0"/>
              </a:rPr>
              <a:t>一个失信于人，不知自责且当子骂父的人，其品行的低劣可见一斑，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49" charset="-122"/>
                <a:sym typeface="楷体_GB2312" charset="0"/>
              </a:rPr>
              <a:t>对无信无理之人就应该断然拒之千里之外。这也体现了元方刚正不阿的性格特点。</a:t>
            </a:r>
            <a:endParaRPr lang="zh-CN" altLang="en-US" sz="3600" b="1" u="heavy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楷体_GB2312" charset="0"/>
              <a:ea typeface="黑体" panose="02010609060101010101" pitchFamily="49" charset="-122"/>
              <a:sym typeface="楷体_GB231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174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947" name="Text Box 6"/>
          <p:cNvSpPr txBox="1"/>
          <p:nvPr/>
        </p:nvSpPr>
        <p:spPr>
          <a:xfrm>
            <a:off x="1992630" y="1268730"/>
            <a:ext cx="94075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5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、你从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陈太丘与友期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中得到什么启示？</a:t>
            </a:r>
            <a:r>
              <a:rPr lang="zh-CN" altLang="en-US" sz="40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endParaRPr lang="zh-CN" altLang="en-US" sz="40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5111" name="Text Box 7"/>
          <p:cNvSpPr txBox="1"/>
          <p:nvPr/>
        </p:nvSpPr>
        <p:spPr>
          <a:xfrm>
            <a:off x="2359660" y="2940050"/>
            <a:ext cx="81857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spcBef>
                <a:spcPts val="0"/>
              </a:spcBef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我们在人际交往中要诚实守信、礼貌待人。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8275" y="5137150"/>
            <a:ext cx="5288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注：本文是反面事例</a:t>
            </a:r>
            <a:r>
              <a:rPr lang="zh-CN" altLang="en-US" sz="4000" b="1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例</a:t>
            </a:r>
            <a:endParaRPr lang="zh-CN" altLang="en-US" sz="4000" b="1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1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25880" y="1157605"/>
            <a:ext cx="10217150" cy="5321300"/>
          </a:xfr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fontAlgn="auto">
              <a:lnSpc>
                <a:spcPts val="454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1、人而无信，不知其可也——孔子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2、车无辕而不行,人无信则不立——孟子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3、巧诈不如拙诚——韩非子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en-US" altLang="zh-CN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4</a:t>
            </a: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、言不信者，行不果。——墨子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5、诚信者，天下之结也。——墨子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en-US" altLang="zh-CN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6</a:t>
            </a: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、精诚所至，金石为开。——王充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en-US" altLang="zh-CN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7</a:t>
            </a: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、诚信为人之本。——鲁迅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en-US" altLang="zh-CN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8</a:t>
            </a: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、生命不可能从谎言中开出灿烂的鲜花。——海涅</a:t>
            </a:r>
            <a:b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</a:br>
            <a:r>
              <a:rPr kumimoji="0" lang="en-US" altLang="zh-CN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9</a:t>
            </a:r>
            <a:r>
              <a:rPr kumimoji="0" lang="zh-CN" altLang="en-US" sz="3200" b="1" i="0" cap="none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j-cs"/>
              </a:rPr>
              <a:t>、如果要别人诚信，首先要自己要诚信。——莎士比亚</a:t>
            </a:r>
            <a:endParaRPr kumimoji="0" lang="zh-CN" altLang="en-US" sz="3200" b="1" i="0" cap="none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5363" name="WordArt 3"/>
          <p:cNvSpPr>
            <a:spLocks noTextEdit="1"/>
          </p:cNvSpPr>
          <p:nvPr/>
        </p:nvSpPr>
        <p:spPr>
          <a:xfrm>
            <a:off x="4612005" y="211455"/>
            <a:ext cx="2466340" cy="81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格言警句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528185" y="235585"/>
            <a:ext cx="2266950" cy="838200"/>
          </a:xfrm>
        </p:spPr>
        <p:txBody>
          <a:bodyPr vert="horz" wrap="square" lIns="91440" tIns="45720" rIns="91440" bIns="45720" anchor="ctr"/>
          <a:p>
            <a:r>
              <a:rPr lang="zh-CN" altLang="en-US" b="1" cap="none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曾子杀猪 </a:t>
            </a:r>
            <a:endParaRPr lang="zh-CN" altLang="en-US" b="1" cap="none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975360" y="1303020"/>
            <a:ext cx="10000615" cy="5152390"/>
          </a:xfrm>
        </p:spPr>
        <p:txBody>
          <a:bodyPr vert="horz" wrap="square" lIns="91440" tIns="45720" rIns="91440" bIns="45720" anchor="t"/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古代有个曾子，为人老实。有一天， 他妻子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要上街买东西，孩子闹着也要跟着去，曾子的妻子只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好说：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你在家里玩，我回家杀猪给你吃。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曾子的妻子上街回来后，看见曾子正在磨刀准备杀猪，连忙劝阻说：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我只是哄哄孩子，你不必当真。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曾子说：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怎么能说谎呢？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就把猪给杀了。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这个故事告诉我们：一言既出，驷马难追。我们要做一个诚实守信的人。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1885" y="30099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正面事例</a:t>
            </a:r>
            <a:endParaRPr lang="zh-CN" altLang="en-US" sz="4000" b="1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1076325" y="345440"/>
            <a:ext cx="10315575" cy="6167120"/>
          </a:xfrm>
        </p:spPr>
        <p:txBody>
          <a:bodyPr vert="horz" wrap="square" lIns="91440" tIns="45720" rIns="91440" bIns="45720" anchor="t"/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立木为信</a:t>
            </a:r>
            <a:endParaRPr lang="zh-CN" altLang="en-US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春秋战国时，秦国的商鞅在秦孝公的支持下主持变法。当时处于战争频繁、人心惶惶之际，为了树立威信，推进改革，商鞅下令在都城南门外立一根三丈长的木头，并当众许下诺言：谁能把这根木头搬到北门，赏金十两。围观的人不相信如此轻而易举的事能得到如此高的赏赐，结果没人肯出手一试。于是，商鞅将赏金提高到50金。重赏之下必有勇夫，终于有人站起将木头扛到了北门。商鞅立即赏了他五十金。商鞅这一举动，在百姓心中树立起了威信，而商鞅接下来的变法就很快在秦国推广开了。新法使秦国渐渐强盛，最终统一了中国。</a:t>
            </a:r>
            <a:endParaRPr lang="zh-CN" altLang="en-US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704850" y="993140"/>
            <a:ext cx="10315575" cy="4872355"/>
          </a:xfrm>
        </p:spPr>
        <p:txBody>
          <a:bodyPr vert="horz" wrap="square" lIns="91440" tIns="45720" rIns="91440" bIns="45720" anchor="t"/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烽火戏诸候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西周时周幽王，为褒姒（bāo sì）一笑，点燃了烽火台，戏弄了诸侯。褒姒看了果然哈哈大笑。幽王很高兴，因而又多次点燃烽火。后来诸侯们都不相信了，也就渐渐不来了。后来犬戎攻破镐京，杀死周幽王，后来周幽王的儿子周平王即位，开始了东周时期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602615" y="194310"/>
            <a:ext cx="10986770" cy="6844030"/>
          </a:xfrm>
        </p:spPr>
        <p:txBody>
          <a:bodyPr vert="horz" wrap="square" lIns="91440" tIns="45720" rIns="91440" bIns="45720" anchor="t"/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韩信不忘旧恩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韩信落魄的时候，一个漂母给他饭吃，韩信离开她的时候，告诉她以后一定来报答她。后来韩信做了楚王，不忘旧恩，奉黄金千两以漂母。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季布“一诺千金”使他免遭祸殃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汉朝的季布，以真诚守信为世人景仰，当时甚至流传着这样的谚语：“得黄金百斤，不如得季布一诺。”后来，季布跟随项羽，项羽败于刘邦，株连到他，为刘邦所通缉。许多人多出来帮他避难，使他安全渡过难关。最后季布凭着诚信，还受到了汉朝的重用，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24579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575945" y="166370"/>
            <a:ext cx="10744200" cy="6724015"/>
          </a:xfrm>
        </p:spPr>
        <p:txBody>
          <a:bodyPr vert="horz" wrap="square" lIns="91440" tIns="45720" rIns="91440" bIns="45720" anchor="t"/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皮阿司以诚获赦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（shè）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古代，意大利一个名叫皮阿司的小伙子犯了死罪，背判绞刑，临刑前他请求回家与父母诀别，但国君不同意。这时，他的朋友达蒙愿意戴他 服刑，说：“如果皮阿司不能暗示返回，我原替他受刑， 行刑之期临近，皮阿司却没有回来，人们都嘲笑蒙达背带上绞刑架，突然远方出现了皮阿司的身影。他飞奔在暴雨中高喊：“我回来了！“两位朋友热泪盈眶地拥抱，刑场上所有人多被感动流泪。最后连残暴的国君也被感动，特赦了皮阿司，并说：”我原倾我所有来结识你这样的朋友。”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1176655" y="1388110"/>
            <a:ext cx="9838690" cy="4081780"/>
          </a:xfrm>
        </p:spPr>
        <p:txBody>
          <a:bodyPr vert="horz" wrap="square" lIns="91440" tIns="45720" rIns="91440" bIns="45720" anchor="t"/>
          <a:p>
            <a:pPr marL="0" indent="0" fontAlgn="auto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通过这节课的学习,我们了解到元方确实是聪明机智的孩子,同时我也深刻认识到信与礼的重要性, 诚信礼貌是中华民族的传统美德，我们应继承发扬这一光荣传统，为人真诚守信。我们相信：诚信相伴，一生无悔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课堂小结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562100" y="2908300"/>
            <a:ext cx="167640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>
                <a:solidFill>
                  <a:srgbClr val="3333FF"/>
                </a:solidFill>
              </a:rPr>
              <a:t> </a:t>
            </a:r>
            <a:r>
              <a:rPr lang="zh-CN" altLang="en-US" sz="3600" b="1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与孩子有关</a:t>
            </a:r>
            <a:endParaRPr lang="zh-CN" altLang="en-US" sz="3600" b="1">
              <a:solidFill>
                <a:srgbClr val="3333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1509" name="AutoShape 5"/>
          <p:cNvSpPr/>
          <p:nvPr/>
        </p:nvSpPr>
        <p:spPr bwMode="auto">
          <a:xfrm>
            <a:off x="3429000" y="2402840"/>
            <a:ext cx="533400" cy="2209800"/>
          </a:xfrm>
          <a:prstGeom prst="leftBrace">
            <a:avLst>
              <a:gd name="adj1" fmla="val 34524"/>
              <a:gd name="adj2" fmla="val 50000"/>
            </a:avLst>
          </a:prstGeom>
          <a:noFill/>
          <a:ln w="38100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4095750" y="2079625"/>
            <a:ext cx="6524625" cy="14198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《咏雪》描写了人物群像，侧重表现了谢道韫的文采。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4095750" y="3902075"/>
            <a:ext cx="6666865" cy="208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《陈太丘与友期行》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主要描写了元方，侧重表现了元方的懂礼识仪，聪明刚正。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板 书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  <p:bldP spid="21509" grpId="0" bldLvl="0" animBg="1"/>
      <p:bldP spid="21511" grpId="0" bldLvl="0" animBg="1"/>
      <p:bldP spid="215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4620" y="-61595"/>
            <a:ext cx="9796780" cy="6981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38970" y="1719580"/>
            <a:ext cx="1413510" cy="21336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曹冲称象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 descr="2e4deeb78a7798e3e77ee2319d13eb0a_50da81cb39dbb6fddd5e92010324ab18972b37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305" y="-72390"/>
            <a:ext cx="12284710" cy="7293610"/>
          </a:xfrm>
          <a:prstGeom prst="rect">
            <a:avLst/>
          </a:prstGeom>
        </p:spPr>
      </p:pic>
      <p:sp>
        <p:nvSpPr>
          <p:cNvPr id="87042" name="Text Box 2"/>
          <p:cNvSpPr txBox="1"/>
          <p:nvPr/>
        </p:nvSpPr>
        <p:spPr>
          <a:xfrm>
            <a:off x="1579245" y="1544320"/>
            <a:ext cx="98717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１、将文中重点字词的翻译总结到笔记本上。</a:t>
            </a:r>
            <a:endParaRPr lang="zh-CN" altLang="en-US" sz="54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54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２、熟读基础上背诵短文。</a:t>
            </a:r>
            <a:endParaRPr lang="zh-CN" altLang="en-US" sz="54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40" y="120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课后作业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船上看星"/>
          <p:cNvPicPr>
            <a:picLocks noChangeAspect="1"/>
          </p:cNvPicPr>
          <p:nvPr/>
        </p:nvPicPr>
        <p:blipFill>
          <a:blip r:embed="rId1"/>
          <a:srcRect t="267" r="869"/>
          <a:stretch>
            <a:fillRect/>
          </a:stretch>
        </p:blipFill>
        <p:spPr bwMode="auto">
          <a:xfrm>
            <a:off x="-30480" y="-27305"/>
            <a:ext cx="12319000" cy="690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" name="图片 264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3512820"/>
            <a:ext cx="203200" cy="20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193925"/>
            <a:ext cx="203200" cy="20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795" y="1988820"/>
            <a:ext cx="203200" cy="20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" y="2302510"/>
            <a:ext cx="255905" cy="41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3205" y="2639695"/>
            <a:ext cx="203200" cy="20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749935"/>
            <a:ext cx="255905" cy="41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201295"/>
            <a:ext cx="255905" cy="41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80" y="450215"/>
            <a:ext cx="255905" cy="41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8905" y="-128905"/>
            <a:ext cx="255905" cy="41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3770" y="2430780"/>
            <a:ext cx="255905" cy="41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2525" y="3326765"/>
            <a:ext cx="203200" cy="204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Rectangle 4"/>
          <p:cNvSpPr/>
          <p:nvPr/>
        </p:nvSpPr>
        <p:spPr>
          <a:xfrm>
            <a:off x="4288790" y="2388870"/>
            <a:ext cx="5061585" cy="1722755"/>
          </a:xfrm>
        </p:spPr>
        <p:txBody>
          <a:bodyPr vert="horz" wrap="square" lIns="67500" tIns="32400" rIns="67500" bIns="32400" anchor="t"/>
          <a:lstStyle>
            <a:lvl1pPr marL="457200" indent="-4572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09600" algn="l" rtl="0" eaLnBrk="0" fontAlgn="base" hangingPunct="0">
              <a:spcBef>
                <a:spcPts val="130"/>
              </a:spcBef>
              <a:spcAft>
                <a:spcPct val="0"/>
              </a:spcAft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rtl="0" eaLnBrk="0" fontAlgn="base" hangingPunct="0">
              <a:spcBef>
                <a:spcPts val="13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rtl="0" eaLnBrk="0" fontAlgn="base" hangingPunct="0">
              <a:spcBef>
                <a:spcPts val="130"/>
              </a:spcBef>
              <a:spcAft>
                <a:spcPct val="0"/>
              </a:spcAft>
              <a:defRPr sz="21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rtl="0" eaLnBrk="0" fontAlgn="base" hangingPunct="0">
              <a:spcBef>
                <a:spcPts val="130"/>
              </a:spcBef>
              <a:spcAft>
                <a:spcPct val="0"/>
              </a:spcAft>
              <a:defRPr sz="21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187325" defTabSz="0">
              <a:buNone/>
            </a:pPr>
            <a:r>
              <a:rPr lang="zh-CN" altLang="en-US" sz="9600" b="1" dirty="0">
                <a:solidFill>
                  <a:srgbClr val="FFFF00"/>
                </a:solidFill>
                <a:uFillTx/>
                <a:latin typeface="华文行楷" panose="02010800040101010101" pitchFamily="2" charset="-122"/>
                <a:ea typeface="黑体" panose="02010609060101010101" pitchFamily="49" charset="-122"/>
              </a:rPr>
              <a:t>再  见</a:t>
            </a:r>
            <a:endParaRPr lang="zh-CN" altLang="en-US" sz="9600" b="1" dirty="0">
              <a:solidFill>
                <a:srgbClr val="FFFF00"/>
              </a:solidFill>
              <a:uFillTx/>
              <a:latin typeface="华文行楷" panose="02010800040101010101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538970" y="1719580"/>
            <a:ext cx="1413510" cy="2133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王戎识李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7651" name="文本占位符 206850" descr="王戎不摘李"/>
          <p:cNvPicPr>
            <a:picLocks noChangeAspect="1"/>
          </p:cNvPicPr>
          <p:nvPr>
            <p:ph type="body"/>
          </p:nvPr>
        </p:nvPicPr>
        <p:blipFill>
          <a:blip r:embed="rId1"/>
          <a:srcRect/>
          <a:stretch>
            <a:fillRect/>
          </a:stretch>
        </p:blipFill>
        <p:spPr>
          <a:xfrm>
            <a:off x="-1270" y="-3175"/>
            <a:ext cx="9828530" cy="6864985"/>
          </a:xfrm>
        </p:spPr>
      </p:pic>
      <p:sp>
        <p:nvSpPr>
          <p:cNvPr id="6" name="文本框 5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106680"/>
            <a:ext cx="10804525" cy="73158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30180" y="1797050"/>
            <a:ext cx="1413510" cy="21336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孔融让梨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" y="-1524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FFFF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1748155" y="1687830"/>
            <a:ext cx="87528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50000"/>
              </a:lnSpc>
              <a:spcBef>
                <a:spcPts val="0"/>
              </a:spcBef>
            </a:pPr>
            <a:r>
              <a:rPr 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你知道这四幅图画有什么共同特点吗？</a:t>
            </a:r>
            <a:endParaRPr lang="zh-CN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6925" y="3519170"/>
            <a:ext cx="78136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都是古代关于早慧儿童的故事。</a:t>
            </a:r>
            <a:endParaRPr lang="zh-CN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" y="1126490"/>
            <a:ext cx="3762375" cy="5560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2"/>
          <p:cNvSpPr/>
          <p:nvPr/>
        </p:nvSpPr>
        <p:spPr>
          <a:xfrm>
            <a:off x="3925570" y="342265"/>
            <a:ext cx="8041640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《世说新语》是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南朝宋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临川王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刘义庆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组织编写的一部小说集，主要记载汉末至东晋士大夫的言谈、逸事。是中国魏晋南北朝时期“笔记小说”的代表作，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是我国最早的一部文言志人小说集。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（“志”是记的意思。“志人小说”主要是记述人物言行事迹。）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全书分为德行、言语、政事、文学、方正、雅量等三十六篇。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本课所选两则分别出自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言语第二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和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方正第五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，题目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咏雪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和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陈太丘与友期</a:t>
            </a:r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是编者加的。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r>
              <a:rPr lang="en-US" altLang="x-none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这本小说集记载了很多魏晋时代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早慧儿童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charset="-122"/>
              </a:rPr>
              <a:t>的故事。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" y="-2476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文体知识</a:t>
            </a:r>
            <a:endParaRPr lang="zh-CN" altLang="en-US" sz="4000" b="1" noProof="0" smtClean="0">
              <a:ln>
                <a:noFill/>
              </a:ln>
              <a:solidFill>
                <a:srgbClr val="0000FF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2176780" y="1536700"/>
            <a:ext cx="88093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、积累文言词语，能借助注释和工具书理解基本内容。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、能够参照译文背诵课文。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>
                <a:schemeClr val="bg1"/>
              </a:buClr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理解本文主旨。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学习目标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1524000" y="1524000"/>
            <a:ext cx="10115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陈太丘与友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期行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，期日中，过中不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至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，太丘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舍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去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3962400" y="0"/>
            <a:ext cx="4267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陈太丘与友期</a:t>
            </a:r>
            <a:endParaRPr lang="zh-CN" altLang="en-US" sz="44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1524000" y="4572000"/>
            <a:ext cx="9467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去后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乃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至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   元方时年七岁，门外</a:t>
            </a:r>
            <a:r>
              <a:rPr lang="zh-CN" altLang="en-US" sz="32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戏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。客问元方：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40" y="3111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课文翻译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347470" y="2496820"/>
            <a:ext cx="10051415" cy="1076325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陈太丘跟一位朋友约好同行，约好正午（见面），正午过了那个朋友还没有到，陈太丘就不再等候离开了，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7470" y="5459095"/>
            <a:ext cx="10052050" cy="1076325"/>
          </a:xfrm>
          <a:prstGeom prst="rect">
            <a:avLst/>
          </a:prstGeom>
          <a:solidFill>
            <a:srgbClr val="CCECFF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latinLnBrk="1" hangingPunct="1"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陈太丘走后那人才到达。元方当时才七岁，在门外嬉戏，那人问元方：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5680" y="940435"/>
            <a:ext cx="4013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相约而行。期，约定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48550" y="1016635"/>
            <a:ext cx="1054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到达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44305" y="1016635"/>
            <a:ext cx="1054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放弃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6830" y="1016635"/>
            <a:ext cx="1054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离开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4590" y="4070985"/>
            <a:ext cx="1054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才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8550" y="4070985"/>
            <a:ext cx="1054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ts val="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嬉戏</a:t>
            </a:r>
            <a:endParaRPr lang="zh-CN" altLang="en-US" sz="32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nimBg="1"/>
      <p:bldP spid="3" grpId="0" bldLvl="0" animBg="1"/>
      <p:bldP spid="6" grpId="0"/>
      <p:bldP spid="4" grpId="0"/>
      <p:bldP spid="5" grpId="0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4F2E2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3867</Words>
  <Application>WPS 演示</Application>
  <PresentationFormat>全屏显示(4:3)</PresentationFormat>
  <Paragraphs>311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7" baseType="lpstr">
      <vt:lpstr>Arial</vt:lpstr>
      <vt:lpstr>宋体</vt:lpstr>
      <vt:lpstr>Wingdings</vt:lpstr>
      <vt:lpstr>Wingdings 2</vt:lpstr>
      <vt:lpstr>华文楷体</vt:lpstr>
      <vt:lpstr>Garamond</vt:lpstr>
      <vt:lpstr>Wingdings</vt:lpstr>
      <vt:lpstr>黑体</vt:lpstr>
      <vt:lpstr>微软雅黑</vt:lpstr>
      <vt:lpstr>Times New Roman</vt:lpstr>
      <vt:lpstr>楷体</vt:lpstr>
      <vt:lpstr>华文新魏</vt:lpstr>
      <vt:lpstr>楷体_GB2312</vt:lpstr>
      <vt:lpstr>新宋体</vt:lpstr>
      <vt:lpstr>Franklin Gothic Book</vt:lpstr>
      <vt:lpstr>Arial Unicode MS</vt:lpstr>
      <vt:lpstr>Times New Roman</vt:lpstr>
      <vt:lpstr>华文隶书</vt:lpstr>
      <vt:lpstr>+中文标题</vt:lpstr>
      <vt:lpstr>Segoe Print</vt:lpstr>
      <vt:lpstr>隶书</vt:lpstr>
      <vt:lpstr>楷体_GB2312</vt:lpstr>
      <vt:lpstr>Calibri</vt:lpstr>
      <vt:lpstr>华文行楷</vt:lpstr>
      <vt:lpstr>Franklin Gothic Medium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1、人而无信，不知其可也——孔子 2、车无辕而不行,人无信则不立——孟子 3、巧诈不如拙诚——韩非子 4、言不信者，行不果。——墨子 5、诚信者，天下之结也。——墨子 6、精诚所至，金石为开。——王充 7、诚信为人之本。——鲁迅 8、生命不可能从谎言中开出灿烂的鲜花。——海涅 9、如果要别人诚信，首先要自己要诚信。——莎士比亚</vt:lpstr>
      <vt:lpstr>曾子杀猪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《世说新语》两则</dc:title>
  <dc:creator>Administrator</dc:creator>
  <cp:lastModifiedBy>Lenovo</cp:lastModifiedBy>
  <cp:revision>50</cp:revision>
  <dcterms:created xsi:type="dcterms:W3CDTF">2015-08-06T11:03:00Z</dcterms:created>
  <dcterms:modified xsi:type="dcterms:W3CDTF">2019-09-16T07:40:51Z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