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301" r:id="rId2"/>
    <p:sldId id="303" r:id="rId3"/>
    <p:sldId id="304" r:id="rId4"/>
    <p:sldId id="325" r:id="rId5"/>
    <p:sldId id="401" r:id="rId6"/>
    <p:sldId id="330" r:id="rId7"/>
    <p:sldId id="331" r:id="rId8"/>
    <p:sldId id="392" r:id="rId9"/>
    <p:sldId id="332" r:id="rId10"/>
    <p:sldId id="333" r:id="rId11"/>
    <p:sldId id="334" r:id="rId12"/>
    <p:sldId id="393" r:id="rId13"/>
    <p:sldId id="329" r:id="rId14"/>
    <p:sldId id="394" r:id="rId15"/>
    <p:sldId id="395" r:id="rId16"/>
    <p:sldId id="305" r:id="rId17"/>
    <p:sldId id="403" r:id="rId18"/>
    <p:sldId id="402" r:id="rId19"/>
    <p:sldId id="256" r:id="rId20"/>
    <p:sldId id="307" r:id="rId21"/>
    <p:sldId id="290" r:id="rId22"/>
    <p:sldId id="306" r:id="rId23"/>
    <p:sldId id="289" r:id="rId24"/>
    <p:sldId id="311" r:id="rId25"/>
    <p:sldId id="288" r:id="rId26"/>
    <p:sldId id="287" r:id="rId27"/>
    <p:sldId id="286" r:id="rId28"/>
    <p:sldId id="308" r:id="rId29"/>
    <p:sldId id="309" r:id="rId30"/>
    <p:sldId id="310" r:id="rId31"/>
    <p:sldId id="312" r:id="rId32"/>
    <p:sldId id="313" r:id="rId33"/>
    <p:sldId id="314" r:id="rId34"/>
    <p:sldId id="315" r:id="rId35"/>
    <p:sldId id="257" r:id="rId36"/>
    <p:sldId id="472" r:id="rId37"/>
    <p:sldId id="318" r:id="rId38"/>
    <p:sldId id="317" r:id="rId39"/>
    <p:sldId id="319" r:id="rId40"/>
    <p:sldId id="258" r:id="rId41"/>
    <p:sldId id="263" r:id="rId42"/>
    <p:sldId id="323" r:id="rId43"/>
    <p:sldId id="322" r:id="rId44"/>
    <p:sldId id="324" r:id="rId45"/>
    <p:sldId id="396" r:id="rId46"/>
    <p:sldId id="321" r:id="rId47"/>
    <p:sldId id="397" r:id="rId48"/>
    <p:sldId id="398" r:id="rId49"/>
    <p:sldId id="320" r:id="rId50"/>
    <p:sldId id="264" r:id="rId51"/>
    <p:sldId id="326" r:id="rId52"/>
    <p:sldId id="491" r:id="rId53"/>
    <p:sldId id="492" r:id="rId54"/>
    <p:sldId id="494" r:id="rId55"/>
    <p:sldId id="328" r:id="rId56"/>
    <p:sldId id="405" r:id="rId57"/>
  </p:sldIdLst>
  <p:sldSz cx="12192000" cy="6858000"/>
  <p:notesSz cx="7104063" cy="10234613"/>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1517"/>
    <a:srgbClr val="E833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61" d="100"/>
          <a:sy n="61" d="100"/>
        </p:scale>
        <p:origin x="-144" y="-3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E1FC600C-C586-4C48-9A29-C9F014E62E24}"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F19B10D8-7A44-4C88-9CDA-399D6A288F0D}" type="slidenum">
              <a:rPr lang="zh-CN" altLang="en-US" smtClean="0"/>
              <a:t>‹#›</a:t>
            </a:fld>
            <a:endParaRPr lang="zh-CN" altLang="en-US"/>
          </a:p>
        </p:txBody>
      </p:sp>
    </p:spTree>
    <p:extLst>
      <p:ext uri="{BB962C8B-B14F-4D97-AF65-F5344CB8AC3E}">
        <p14:creationId xmlns:p14="http://schemas.microsoft.com/office/powerpoint/2010/main" val="2128842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44</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50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51</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9B10D8-7A44-4C88-9CDA-399D6A288F0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pitchFamily="2" charset="-122"/>
                <a:ea typeface="等线"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19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20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9B10D8-7A44-4C88-9CDA-399D6A288F0D}" type="slidenum">
              <a:rPr lang="zh-CN" altLang="en-US" smtClean="0"/>
              <a:t>39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baike.so.com/doc/982864-1038983.html" TargetMode="External"/><Relationship Id="rId2" Type="http://schemas.openxmlformats.org/officeDocument/2006/relationships/hyperlink" Target="https://baike.so.com/doc/5536873-5755237.html" TargetMode="Externa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baike.so.com/doc/5370043-5605904.html" TargetMode="External"/><Relationship Id="rId7" Type="http://schemas.openxmlformats.org/officeDocument/2006/relationships/hyperlink" Target="https://baike.so.com/doc/5348683-5584136.html" TargetMode="External"/><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hyperlink" Target="https://baike.so.com/doc/6910494-7132351.html" TargetMode="External"/><Relationship Id="rId5" Type="http://schemas.openxmlformats.org/officeDocument/2006/relationships/hyperlink" Target="https://baike.so.com/doc/6211941-6425213.html" TargetMode="External"/><Relationship Id="rId4" Type="http://schemas.openxmlformats.org/officeDocument/2006/relationships/hyperlink" Target="https://baike.so.com/doc/6468300-6681995.html"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baike.so.com/doc/982864-1038983.html" TargetMode="External"/><Relationship Id="rId2" Type="http://schemas.openxmlformats.org/officeDocument/2006/relationships/hyperlink" Target="https://baike.so.com/doc/5536873-5755237.html" TargetMode="Externa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baike.so.com/doc/5370043-5605904.html" TargetMode="External"/><Relationship Id="rId7" Type="http://schemas.openxmlformats.org/officeDocument/2006/relationships/hyperlink" Target="https://baike.so.com/doc/5348683-5584136.html" TargetMode="External"/><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hyperlink" Target="https://baike.so.com/doc/6910494-7132351.html" TargetMode="External"/><Relationship Id="rId5" Type="http://schemas.openxmlformats.org/officeDocument/2006/relationships/hyperlink" Target="https://baike.so.com/doc/6211941-6425213.html" TargetMode="External"/><Relationship Id="rId4" Type="http://schemas.openxmlformats.org/officeDocument/2006/relationships/hyperlink" Target="https://baike.so.com/doc/6468300-6681995.html"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515534" y="2967335"/>
            <a:ext cx="7160936" cy="923330"/>
          </a:xfrm>
          <a:prstGeom prst="rect">
            <a:avLst/>
          </a:prstGeom>
          <a:noFill/>
        </p:spPr>
        <p:txBody>
          <a:bodyPr wrap="none" lIns="91440" tIns="45720" rIns="91440" bIns="45720">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第    二    单    元</a:t>
            </a:r>
            <a:endPar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8053" y="192157"/>
            <a:ext cx="11529390" cy="4664765"/>
          </a:xfrm>
          <a:prstGeom prst="rect">
            <a:avLst/>
          </a:prstGeom>
        </p:spPr>
      </p:pic>
      <p:sp>
        <p:nvSpPr>
          <p:cNvPr id="3" name="AutoShape 139"/>
          <p:cNvSpPr/>
          <p:nvPr/>
        </p:nvSpPr>
        <p:spPr bwMode="auto">
          <a:xfrm>
            <a:off x="165652" y="145773"/>
            <a:ext cx="781877" cy="68248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128270" rtl="0" eaLnBrk="1" fontAlgn="auto" latinLnBrk="0" hangingPunct="0">
              <a:lnSpc>
                <a:spcPct val="100000"/>
              </a:lnSpc>
              <a:spcBef>
                <a:spcPts val="0"/>
              </a:spcBef>
              <a:spcAft>
                <a:spcPts val="0"/>
              </a:spcAft>
              <a:buClrTx/>
              <a:buSzTx/>
              <a:buFontTx/>
              <a:buNone/>
              <a:defRPr/>
            </a:pPr>
            <a:endParaRPr kumimoji="0" lang="en-US" sz="800" b="0" i="0" u="none" strike="noStrike" kern="1200" cap="none" spc="0" normalizeH="0" baseline="0" noProof="0" dirty="0">
              <a:ln>
                <a:noFill/>
              </a:ln>
              <a:solidFill>
                <a:prstClr val="black">
                  <a:lumMod val="65000"/>
                  <a:lumOff val="35000"/>
                </a:prstClr>
              </a:solidFill>
              <a:effectLst>
                <a:outerShdw blurRad="38100" dist="38100" dir="2700000" algn="tl">
                  <a:srgbClr val="000000"/>
                </a:outerShdw>
              </a:effectLst>
              <a:uLnTx/>
              <a:uFillTx/>
              <a:latin typeface="Gill Sans" charset="0"/>
              <a:ea typeface="+mn-ea"/>
              <a:cs typeface="+mn-cs"/>
              <a:sym typeface="Gill Sans"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9026" y="225287"/>
            <a:ext cx="5320748" cy="65556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有一座北京女子师范大学师生</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为纪念在惨案中牺牲的本校学生</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2"/>
              </a:rPr>
              <a:t>刘和珍</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与杨德群烈士而建立的</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“三</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一八遇难烈士</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刘和珍、杨德群纪念碑”。</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碑座上刻着两位烈士的生平传略，</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碑身阴面镌刻着</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3"/>
              </a:rPr>
              <a:t>文天祥</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《正气歌》中的名句“</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是气所磅礴，</a:t>
            </a: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凛烈万古存，</a:t>
            </a: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当其贯日月，</a:t>
            </a: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C00000"/>
                </a:solidFill>
                <a:effectLst/>
                <a:uLnTx/>
                <a:uFillTx/>
                <a:latin typeface="宋体" panose="02010600030101010101" pitchFamily="2" charset="-122"/>
                <a:ea typeface="宋体" panose="02010600030101010101" pitchFamily="2" charset="-122"/>
                <a:cs typeface="Arial" panose="020B0604020202020204" pitchFamily="34" charset="0"/>
              </a:rPr>
              <a:t>生死安足论！</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 </a:t>
            </a:r>
            <a:endPar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2990" y="0"/>
            <a:ext cx="6149009" cy="68580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6045" y="969645"/>
            <a:ext cx="1197927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殷夫(1910年6月11日-1931年2月7日)，男，原名徐白，谱名孝杰，小名徐柏庭，学名徐祖华，又名白莽，浙江象山人。读书时先后用过徐白、徐文雄(字之白)等学名，笔名有徐殷夫、白莽、文雄白、任夫、殷孚、沙洛、洛夫、Lven等，</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中国共产党员，中国无产阶级的优秀诗人，左联五烈士之一。</a:t>
            </a:r>
            <a:r>
              <a:rPr lang="zh-CN" sz="2800">
                <a:latin typeface="宋体" panose="02010600030101010101" pitchFamily="2" charset="-122"/>
                <a:ea typeface="宋体" panose="02010600030101010101" pitchFamily="2" charset="-122"/>
                <a:cs typeface="宋体" panose="02010600030101010101" pitchFamily="2" charset="-122"/>
              </a:rPr>
              <a:t>殷夫主要作品有《孩儿塔》《殷夫选集》《殷夫集》《别了，哥哥》《血字》《伏尔加的黑浪》《一百零七个》，同时，他还在《列宁青年》杂志上发表了许多政论性文章。</a:t>
            </a:r>
          </a:p>
          <a:p>
            <a:pPr indent="0"/>
            <a:r>
              <a:rPr lang="zh-CN" sz="2800">
                <a:latin typeface="宋体" panose="02010600030101010101" pitchFamily="2" charset="-122"/>
                <a:ea typeface="宋体" panose="02010600030101010101" pitchFamily="2" charset="-122"/>
                <a:cs typeface="宋体" panose="02010600030101010101" pitchFamily="2" charset="-122"/>
              </a:rPr>
              <a:t>柔石(1902年9月28日-1931年2月7日)，男，本名赵平复，</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民国时期著名作家、翻译家、革命家，中国共产党员，左联五烈士之一。</a:t>
            </a:r>
            <a:r>
              <a:rPr lang="zh-CN" sz="2800">
                <a:latin typeface="宋体" panose="02010600030101010101" pitchFamily="2" charset="-122"/>
                <a:ea typeface="宋体" panose="02010600030101010101" pitchFamily="2" charset="-122"/>
                <a:cs typeface="宋体" panose="02010600030101010101" pitchFamily="2" charset="-122"/>
              </a:rPr>
              <a:t>柔石先生一生积极从事新文化运动，唤醒民众忧国忧民的革命意识，代表作品有短篇小说集《疯人》《希望》《为奴隶的母亲》，中篇小说《二月》《三姊妹》等。主办《朝花》《语丝》等进步期刊杂志。民国廿十年(1931年)因叛徒出卖，遭国民党军警逮捕后与殷夫、欧阳立安等二十三位同志被秘密杀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780086" y="10774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pic>
        <p:nvPicPr>
          <p:cNvPr id="2" name="图片 1" descr="花2"/>
          <p:cNvPicPr>
            <a:picLocks noChangeAspect="1"/>
          </p:cNvPicPr>
          <p:nvPr/>
        </p:nvPicPr>
        <p:blipFill>
          <a:blip r:embed="rId2"/>
          <a:stretch>
            <a:fillRect/>
          </a:stretch>
        </p:blipFill>
        <p:spPr>
          <a:xfrm>
            <a:off x="106045" y="107950"/>
            <a:ext cx="67373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085777" y="4888810"/>
            <a:ext cx="1001395" cy="1746885"/>
          </a:xfrm>
          <a:prstGeom prst="rect">
            <a:avLst/>
          </a:prstGeom>
        </p:spPr>
      </p:pic>
      <p:sp>
        <p:nvSpPr>
          <p:cNvPr id="3" name="矩形 2"/>
          <p:cNvSpPr/>
          <p:nvPr/>
        </p:nvSpPr>
        <p:spPr>
          <a:xfrm>
            <a:off x="104828" y="813695"/>
            <a:ext cx="12066548" cy="5693866"/>
          </a:xfrm>
          <a:prstGeom prst="rect">
            <a:avLst/>
          </a:prstGeom>
        </p:spPr>
        <p:txBody>
          <a:bodyPr wrap="square">
            <a:spAutoFit/>
          </a:bodyPr>
          <a:lstStyle/>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土地革命战争时期</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国民党政府配合军事</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围剿</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疯狂地进行文化</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围剿</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。他们一方面利用其御用文人对抗革命文艺运动</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一方面大肆逮捕、拘禁、秘密杀害革命作家。</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1931</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17</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柔石、白莽等</a:t>
            </a:r>
            <a:r>
              <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左联</a:t>
            </a:r>
            <a:r>
              <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的五位青年作家被捕</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同年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7</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被秘密枪杀于上海龙华的特务机关松沪警备司令部。</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大批</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左联</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作家被通缉</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鲁迅先生也时刻面临被捕的危险境地。</a:t>
            </a:r>
            <a:endPar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鲁迅先生没有畏惧反动派的屠刀和淫威</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在闻知柔石、白莽等</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左联</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的五位青年遇难的消息后</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发表</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《中国无产阶级革命文学和前驱的血》《黑暗中国的文艺界的现状》</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等文章</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深刻揭露反动派的罪行。</a:t>
            </a:r>
            <a:endParaRPr kumimoji="0" lang="en-US"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在烈士遇难两周年的日子里</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即</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1933</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7</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日至</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8</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p>
          <a:p>
            <a:pPr marL="0" marR="0" lvl="0" indent="0" algn="l" defTabSz="0" rtl="0" eaLnBrk="1" fontAlgn="auto" latinLnBrk="0" hangingPunct="1">
              <a:lnSpc>
                <a:spcPct val="100000"/>
              </a:lnSpc>
              <a:spcBef>
                <a:spcPts val="0"/>
              </a:spcBef>
              <a:spcAft>
                <a:spcPts val="0"/>
              </a:spcAft>
              <a:buClrTx/>
              <a:buSzTx/>
              <a:buFontTx/>
              <a:buNone/>
              <a:tabLst>
                <a:tab pos="1188085" algn="l"/>
                <a:tab pos="2163445" algn="l"/>
                <a:tab pos="3142615" algn="l"/>
                <a:tab pos="4190365" algn="l"/>
              </a:tabLst>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鲁迅先生</a:t>
            </a:r>
            <a:r>
              <a:rPr kumimoji="0" lang="zh-CN" altLang="zh-CN" sz="2800" b="0"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Times New Roman" panose="02020603050405020304" pitchFamily="18" charset="0"/>
              </a:rPr>
              <a:t>怀着无限的悲愤</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写下这篇文章《为了忘却的记念》。</a:t>
            </a:r>
          </a:p>
        </p:txBody>
      </p:sp>
      <p:pic>
        <p:nvPicPr>
          <p:cNvPr id="5" name="图片 4" descr="花2"/>
          <p:cNvPicPr>
            <a:picLocks noChangeAspect="1"/>
          </p:cNvPicPr>
          <p:nvPr/>
        </p:nvPicPr>
        <p:blipFill>
          <a:blip r:embed="rId4"/>
          <a:stretch>
            <a:fillRect/>
          </a:stretch>
        </p:blipFill>
        <p:spPr>
          <a:xfrm>
            <a:off x="125453" y="167364"/>
            <a:ext cx="474980" cy="436245"/>
          </a:xfrm>
          <a:prstGeom prst="rect">
            <a:avLst/>
          </a:prstGeom>
        </p:spPr>
      </p:pic>
      <p:sp>
        <p:nvSpPr>
          <p:cNvPr id="6" name="矩形 5"/>
          <p:cNvSpPr/>
          <p:nvPr/>
        </p:nvSpPr>
        <p:spPr>
          <a:xfrm>
            <a:off x="525150" y="39230"/>
            <a:ext cx="667041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写作背景之</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为了忘却的记念</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endPar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2"/>
          <p:cNvPicPr>
            <a:picLocks noChangeAspect="1"/>
          </p:cNvPicPr>
          <p:nvPr/>
        </p:nvPicPr>
        <p:blipFill>
          <a:blip r:embed="rId2"/>
          <a:stretch>
            <a:fillRect/>
          </a:stretch>
        </p:blipFill>
        <p:spPr>
          <a:xfrm>
            <a:off x="125453" y="167364"/>
            <a:ext cx="474980" cy="436245"/>
          </a:xfrm>
          <a:prstGeom prst="rect">
            <a:avLst/>
          </a:prstGeom>
        </p:spPr>
      </p:pic>
      <p:sp>
        <p:nvSpPr>
          <p:cNvPr id="6" name="矩形 5"/>
          <p:cNvSpPr/>
          <p:nvPr/>
        </p:nvSpPr>
        <p:spPr>
          <a:xfrm>
            <a:off x="600903" y="62725"/>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文学常识</a:t>
            </a:r>
          </a:p>
        </p:txBody>
      </p:sp>
      <p:sp>
        <p:nvSpPr>
          <p:cNvPr id="100" name="文本框 99"/>
          <p:cNvSpPr txBox="1"/>
          <p:nvPr/>
        </p:nvSpPr>
        <p:spPr>
          <a:xfrm>
            <a:off x="125730" y="857250"/>
            <a:ext cx="1193736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中国左翼作家联盟，简称左联，</a:t>
            </a:r>
          </a:p>
          <a:p>
            <a:pPr indent="0"/>
            <a:r>
              <a:rPr lang="zh-CN" sz="2800">
                <a:latin typeface="宋体" panose="02010600030101010101" pitchFamily="2" charset="-122"/>
                <a:ea typeface="宋体" panose="02010600030101010101" pitchFamily="2" charset="-122"/>
                <a:cs typeface="宋体" panose="02010600030101010101" pitchFamily="2" charset="-122"/>
              </a:rPr>
              <a:t>是中国共产党于20世纪30年代在中国上海领导创建的一个文学组织，</a:t>
            </a:r>
          </a:p>
          <a:p>
            <a:pPr indent="0"/>
            <a:r>
              <a:rPr lang="zh-CN" sz="2800">
                <a:solidFill>
                  <a:srgbClr val="C00000"/>
                </a:solidFill>
                <a:latin typeface="宋体" panose="02010600030101010101" pitchFamily="2" charset="-122"/>
                <a:ea typeface="宋体" panose="02010600030101010101" pitchFamily="2" charset="-122"/>
                <a:cs typeface="宋体" panose="02010600030101010101" pitchFamily="2" charset="-122"/>
              </a:rPr>
              <a:t>目的是与中国国民党争取宣传阵地，吸引广大民众支持其思想。</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左联的旗帜人物是鲁迅。</a:t>
            </a:r>
          </a:p>
          <a:p>
            <a:pPr indent="0"/>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1928至1929年间的革命文学论争，</a:t>
            </a:r>
          </a:p>
          <a:p>
            <a:pPr indent="0"/>
            <a:r>
              <a:rPr lang="zh-CN" sz="2800">
                <a:latin typeface="宋体" panose="02010600030101010101" pitchFamily="2" charset="-122"/>
                <a:ea typeface="宋体" panose="02010600030101010101" pitchFamily="2" charset="-122"/>
                <a:cs typeface="宋体" panose="02010600030101010101" pitchFamily="2" charset="-122"/>
              </a:rPr>
              <a:t>传播了马克思主义文艺理论，提高了革命作家的思想理论水平。</a:t>
            </a: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在中国共产党组织的努力下，</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于1930年的3月2日在上海中华艺术大学举行了成立大会。</a:t>
            </a:r>
          </a:p>
          <a:p>
            <a:pPr indent="0"/>
            <a:r>
              <a:rPr lang="zh-CN" sz="2800">
                <a:latin typeface="宋体" panose="02010600030101010101" pitchFamily="2" charset="-122"/>
                <a:ea typeface="宋体" panose="02010600030101010101" pitchFamily="2" charset="-122"/>
                <a:cs typeface="宋体" panose="02010600030101010101" pitchFamily="2" charset="-122"/>
              </a:rPr>
              <a:t>到会的有冯乃超、华汉</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阳翰笙)、沈端先</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夏衍)、鲁迅、画室(冯雪峰)、</a:t>
            </a:r>
          </a:p>
          <a:p>
            <a:pPr indent="0"/>
            <a:r>
              <a:rPr lang="zh-CN" sz="2800">
                <a:latin typeface="宋体" panose="02010600030101010101" pitchFamily="2" charset="-122"/>
                <a:ea typeface="宋体" panose="02010600030101010101" pitchFamily="2" charset="-122"/>
                <a:cs typeface="宋体" panose="02010600030101010101" pitchFamily="2" charset="-122"/>
              </a:rPr>
              <a:t>黄素、郑伯奇、田汉、蒋光慈、郁达夫、徐殷夫、柔石等40余人。</a:t>
            </a:r>
          </a:p>
          <a:p>
            <a:pPr indent="0"/>
            <a:r>
              <a:rPr lang="zh-CN" sz="2800">
                <a:latin typeface="宋体" panose="02010600030101010101" pitchFamily="2" charset="-122"/>
                <a:ea typeface="宋体" panose="02010600030101010101" pitchFamily="2" charset="-122"/>
                <a:cs typeface="宋体" panose="02010600030101010101" pitchFamily="2" charset="-122"/>
              </a:rPr>
              <a:t>最初的盟员共50余人。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151765"/>
            <a:ext cx="16635730" cy="6554470"/>
          </a:xfrm>
          <a:prstGeom prst="rect">
            <a:avLst/>
          </a:prstGeom>
          <a:noFill/>
        </p:spPr>
        <p:txBody>
          <a:bodyPr wrap="square" rtlCol="0" anchor="t">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在成立大会上，鲁迅先生作了题为</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《对于左翼作家联盟的意见》</a:t>
            </a:r>
            <a:r>
              <a:rPr lang="zh-CN" sz="2800">
                <a:latin typeface="宋体" panose="02010600030101010101" pitchFamily="2" charset="-122"/>
                <a:ea typeface="宋体" panose="02010600030101010101" pitchFamily="2" charset="-122"/>
                <a:cs typeface="宋体" panose="02010600030101010101" pitchFamily="2" charset="-122"/>
              </a:rPr>
              <a:t>的讲话，</a:t>
            </a:r>
          </a:p>
          <a:p>
            <a:pPr indent="0"/>
            <a:r>
              <a:rPr lang="zh-CN" sz="2800">
                <a:latin typeface="宋体" panose="02010600030101010101" pitchFamily="2" charset="-122"/>
                <a:ea typeface="宋体" panose="02010600030101010101" pitchFamily="2" charset="-122"/>
                <a:cs typeface="宋体" panose="02010600030101010101" pitchFamily="2" charset="-122"/>
              </a:rPr>
              <a:t>第一次提出了</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文艺要为</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工农大众</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服务的方向，</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并且指出左翼文艺家一定要和实际的社会斗争接触。</a:t>
            </a:r>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左联成立之际，正值第一次国内革命战争失败，</a:t>
            </a:r>
          </a:p>
          <a:p>
            <a:pPr indent="0"/>
            <a:r>
              <a:rPr lang="zh-CN" sz="2800">
                <a:latin typeface="宋体" panose="02010600030101010101" pitchFamily="2" charset="-122"/>
                <a:ea typeface="宋体" panose="02010600030101010101" pitchFamily="2" charset="-122"/>
                <a:cs typeface="宋体" panose="02010600030101010101" pitchFamily="2" charset="-122"/>
              </a:rPr>
              <a:t>国民党反动派一方面对革命根据地进行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军事围剿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另一方面对国统区实行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文化</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如取缔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组织，通缉左联盟员，颁布各种法令条例，封闭书店，</a:t>
            </a:r>
          </a:p>
          <a:p>
            <a:pPr indent="0"/>
            <a:r>
              <a:rPr lang="zh-CN" sz="2800">
                <a:latin typeface="宋体" panose="02010600030101010101" pitchFamily="2" charset="-122"/>
                <a:ea typeface="宋体" panose="02010600030101010101" pitchFamily="2" charset="-122"/>
                <a:cs typeface="宋体" panose="02010600030101010101" pitchFamily="2" charset="-122"/>
              </a:rPr>
              <a:t>查禁刊物和书籍，检查稿件，拘捕刑讯，秘密杀戮革命文艺工作者等。</a:t>
            </a:r>
          </a:p>
          <a:p>
            <a:pPr indent="0"/>
            <a:r>
              <a:rPr lang="zh-CN" sz="2800">
                <a:latin typeface="宋体" panose="02010600030101010101" pitchFamily="2" charset="-122"/>
                <a:ea typeface="宋体" panose="02010600030101010101" pitchFamily="2" charset="-122"/>
                <a:cs typeface="宋体" panose="02010600030101010101" pitchFamily="2" charset="-122"/>
              </a:rPr>
              <a:t>人们习惯称为</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b="1">
                <a:solidFill>
                  <a:schemeClr val="accent2"/>
                </a:solidFill>
                <a:latin typeface="宋体" panose="02010600030101010101" pitchFamily="2" charset="-122"/>
                <a:ea typeface="宋体" panose="02010600030101010101" pitchFamily="2" charset="-122"/>
                <a:cs typeface="宋体" panose="02010600030101010101" pitchFamily="2" charset="-122"/>
              </a:rPr>
              <a:t>左联五烈士</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a:t>
            </a:r>
          </a:p>
          <a:p>
            <a:pPr indent="0"/>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李伟森</a:t>
            </a:r>
            <a:r>
              <a:rPr lang="en-US" sz="24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B0F0"/>
                </a:solidFill>
                <a:latin typeface="宋体" panose="02010600030101010101" pitchFamily="2" charset="-122"/>
                <a:ea typeface="宋体" panose="02010600030101010101" pitchFamily="2" charset="-122"/>
                <a:cs typeface="宋体" panose="02010600030101010101" pitchFamily="2" charset="-122"/>
              </a:rPr>
              <a:t>李求实，左翼文化工作者，不是左联成员)、</a:t>
            </a:r>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柔石、胡也频、殷夫、冯铿，</a:t>
            </a:r>
          </a:p>
          <a:p>
            <a:pPr indent="0"/>
            <a:r>
              <a:rPr lang="zh-CN" sz="2800">
                <a:latin typeface="宋体" panose="02010600030101010101" pitchFamily="2" charset="-122"/>
                <a:ea typeface="宋体" panose="02010600030101010101" pitchFamily="2" charset="-122"/>
                <a:cs typeface="宋体" panose="02010600030101010101" pitchFamily="2" charset="-122"/>
              </a:rPr>
              <a:t>就是1931年2月7日被秘密杀害于上海龙华国民党警备司令部的。</a:t>
            </a:r>
          </a:p>
          <a:p>
            <a:pPr indent="0"/>
            <a:r>
              <a:rPr lang="zh-CN" sz="2800">
                <a:latin typeface="宋体" panose="02010600030101010101" pitchFamily="2" charset="-122"/>
                <a:ea typeface="宋体" panose="02010600030101010101" pitchFamily="2" charset="-122"/>
                <a:cs typeface="宋体" panose="02010600030101010101" pitchFamily="2" charset="-122"/>
              </a:rPr>
              <a:t>1936年春，根据形势的需要，为了建立文艺界抗日民族统一战线，</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自动解散。</a:t>
            </a:r>
          </a:p>
          <a:p>
            <a:pPr indent="0"/>
            <a:r>
              <a:rPr lang="zh-CN" sz="2800">
                <a:latin typeface="宋体" panose="02010600030101010101" pitchFamily="2" charset="-122"/>
                <a:ea typeface="宋体" panose="02010600030101010101" pitchFamily="2" charset="-122"/>
                <a:cs typeface="宋体" panose="02010600030101010101" pitchFamily="2" charset="-122"/>
              </a:rPr>
              <a:t>虽然</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的历史不过短短6年，但是它以在当时的巨大作用</a:t>
            </a:r>
          </a:p>
          <a:p>
            <a:pPr indent="0"/>
            <a:r>
              <a:rPr lang="zh-CN" sz="2800">
                <a:latin typeface="宋体" panose="02010600030101010101" pitchFamily="2" charset="-122"/>
                <a:ea typeface="宋体" panose="02010600030101010101" pitchFamily="2" charset="-122"/>
                <a:cs typeface="宋体" panose="02010600030101010101" pitchFamily="2" charset="-122"/>
              </a:rPr>
              <a:t>以及对后世的深远影响，成为了中国革命文学史上的丰碑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79705"/>
            <a:ext cx="2242922" cy="707886"/>
          </a:xfrm>
          <a:prstGeom prst="rect">
            <a:avLst/>
          </a:prstGeom>
          <a:noFill/>
        </p:spPr>
        <p:txBody>
          <a:bodyPr wrap="none" lIns="91440" tIns="45720" rIns="91440" bIns="45720">
            <a:spAutoFit/>
          </a:bodyPr>
          <a:lstStyle/>
          <a:p>
            <a:pPr algn="ctr"/>
            <a:r>
              <a:rPr lang="zh-CN" altLang="en-US" sz="4000" b="1" cap="none" spc="0" dirty="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预习任务</a:t>
            </a:r>
            <a:endParaRPr lang="zh-CN" altLang="en-US" sz="4000" b="1" cap="none" spc="0" dirty="0">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106791" y="969136"/>
            <a:ext cx="11978417" cy="5692775"/>
          </a:xfrm>
          <a:prstGeom prst="rect">
            <a:avLst/>
          </a:prstGeom>
          <a:noFill/>
        </p:spPr>
        <p:txBody>
          <a:bodyPr wrap="square" rtlCol="0">
            <a:spAutoFit/>
          </a:bodyPr>
          <a:lstStyle/>
          <a:p>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）把握文章内容：</a:t>
            </a:r>
            <a:endPar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endParaRPr>
          </a:p>
          <a:p>
            <a:r>
              <a:rPr lang="en-US" altLang="zh-CN" sz="2800" dirty="0">
                <a:latin typeface="宋体" panose="02010600030101010101" pitchFamily="2" charset="-122"/>
                <a:ea typeface="宋体" panose="02010600030101010101" pitchFamily="2" charset="-122"/>
                <a:cs typeface="宋体" panose="02010600030101010101" pitchFamily="2" charset="-122"/>
              </a:rPr>
              <a:t>1.</a:t>
            </a:r>
            <a:r>
              <a:rPr lang="zh-CN" altLang="en-US" sz="2800" dirty="0">
                <a:solidFill>
                  <a:srgbClr val="000000"/>
                </a:solidFill>
                <a:latin typeface="宋体" panose="02010600030101010101" pitchFamily="2" charset="-122"/>
                <a:ea typeface="宋体" panose="02010600030101010101" pitchFamily="2" charset="-122"/>
                <a:cs typeface="宋体" panose="02010600030101010101" pitchFamily="2" charset="-122"/>
              </a:rPr>
              <a:t>完成框架图（下一张</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rPr>
              <a:t>PPT</a:t>
            </a:r>
            <a:r>
              <a:rPr lang="zh-CN" altLang="en-US" sz="2800" dirty="0">
                <a:solidFill>
                  <a:srgbClr val="000000"/>
                </a:solidFill>
                <a:latin typeface="宋体" panose="02010600030101010101" pitchFamily="2" charset="-122"/>
                <a:ea typeface="宋体" panose="02010600030101010101" pitchFamily="2" charset="-122"/>
                <a:cs typeface="宋体" panose="02010600030101010101" pitchFamily="2" charset="-122"/>
              </a:rPr>
              <a:t>）。</a:t>
            </a:r>
          </a:p>
          <a:p>
            <a:pPr>
              <a:spcAft>
                <a:spcPts val="0"/>
              </a:spcAft>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写出</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文中的这些称呼分别指代什么人：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中国人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庸人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a:spcAft>
                <a:spcPts val="0"/>
              </a:spcAft>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苟活者</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真的猛士</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无恶意的闲人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有恶意的闲人</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r>
              <a:rPr lang="en-US" altLang="zh-CN" sz="2800" dirty="0">
                <a:latin typeface="宋体" panose="02010600030101010101" pitchFamily="2" charset="-122"/>
                <a:ea typeface="宋体" panose="02010600030101010101" pitchFamily="2" charset="-122"/>
                <a:cs typeface="宋体" panose="02010600030101010101" pitchFamily="2" charset="-122"/>
                <a:sym typeface="+mn-ea"/>
              </a:rPr>
              <a:t>3.</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苟活者在淡红的血色中</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会依稀看见微茫的希望</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真的猛士</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将更奋然而前行。</a:t>
            </a:r>
            <a:r>
              <a:rPr lang="en-US" altLang="zh-CN"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如何理解这句话</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dirty="0">
              <a:solidFill>
                <a:srgbClr val="000000"/>
              </a:solidFill>
              <a:latin typeface="Times New Roman" panose="02020603050405020304" pitchFamily="18" charset="0"/>
              <a:cs typeface="Times New Roman" panose="02020603050405020304" pitchFamily="18" charset="0"/>
            </a:endParaRPr>
          </a:p>
          <a:p>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2</a:t>
            </a:r>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）分析人物形象：</a:t>
            </a:r>
            <a:endPar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4.</a:t>
            </a:r>
            <a:r>
              <a:rPr lang="zh-CN" altLang="en-US" sz="2800" dirty="0">
                <a:solidFill>
                  <a:srgbClr val="333333"/>
                </a:solidFill>
                <a:latin typeface="宋体" panose="02010600030101010101" pitchFamily="2" charset="-122"/>
                <a:ea typeface="宋体" panose="02010600030101010101" pitchFamily="2" charset="-122"/>
                <a:cs typeface="宋体" panose="02010600030101010101" pitchFamily="2" charset="-122"/>
              </a:rPr>
              <a:t>概括刘和珍君的主要事迹及</a:t>
            </a:r>
            <a:r>
              <a:rPr lang="zh-CN" altLang="zh-CN" sz="2800" dirty="0">
                <a:solidFill>
                  <a:srgbClr val="333333"/>
                </a:solidFill>
                <a:latin typeface="宋体" panose="02010600030101010101" pitchFamily="2" charset="-122"/>
                <a:ea typeface="宋体" panose="02010600030101010101" pitchFamily="2" charset="-122"/>
                <a:cs typeface="宋体" panose="02010600030101010101" pitchFamily="2" charset="-122"/>
              </a:rPr>
              <a:t>形象</a:t>
            </a:r>
            <a:r>
              <a:rPr lang="zh-CN" altLang="en-US" sz="2800" dirty="0">
                <a:solidFill>
                  <a:srgbClr val="333333"/>
                </a:solidFill>
                <a:latin typeface="宋体" panose="02010600030101010101" pitchFamily="2" charset="-122"/>
                <a:ea typeface="宋体" panose="02010600030101010101" pitchFamily="2" charset="-122"/>
                <a:cs typeface="宋体" panose="02010600030101010101" pitchFamily="2" charset="-122"/>
              </a:rPr>
              <a:t>特点</a:t>
            </a:r>
            <a:r>
              <a:rPr lang="zh-CN" altLang="zh-CN" sz="2800" dirty="0">
                <a:solidFill>
                  <a:srgbClr val="333333"/>
                </a:solidFill>
                <a:latin typeface="宋体" panose="02010600030101010101" pitchFamily="2" charset="-122"/>
                <a:ea typeface="宋体" panose="02010600030101010101" pitchFamily="2" charset="-122"/>
                <a:cs typeface="宋体" panose="02010600030101010101" pitchFamily="2" charset="-122"/>
              </a:rPr>
              <a:t>。</a:t>
            </a:r>
          </a:p>
          <a:p>
            <a:pPr>
              <a:spcAft>
                <a:spcPts val="0"/>
              </a:spcAft>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dirty="0">
                <a:latin typeface="+mn-ea"/>
                <a:sym typeface="+mn-ea"/>
              </a:rPr>
              <a:t>对于“三一八惨案”中不幸牺牲的中国青年，当时社会上的各方人士分别是怎样的态度？</a:t>
            </a:r>
            <a:endParaRPr lang="en-US" altLang="zh-CN" sz="2800" dirty="0">
              <a:latin typeface="宋体" panose="02010600030101010101" pitchFamily="2" charset="-122"/>
              <a:ea typeface="宋体" panose="02010600030101010101" pitchFamily="2" charset="-122"/>
              <a:cs typeface="宋体" panose="02010600030101010101" pitchFamily="2" charset="-122"/>
            </a:endParaRPr>
          </a:p>
          <a:p>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3</a:t>
            </a:r>
            <a:r>
              <a:rPr lang="zh-CN" altLang="en-US" sz="2800" b="1" dirty="0">
                <a:solidFill>
                  <a:schemeClr val="accent1"/>
                </a:solidFill>
                <a:latin typeface="宋体" panose="02010600030101010101" pitchFamily="2" charset="-122"/>
                <a:ea typeface="宋体" panose="02010600030101010101" pitchFamily="2" charset="-122"/>
                <a:cs typeface="宋体" panose="02010600030101010101" pitchFamily="2" charset="-122"/>
              </a:rPr>
              <a:t>）鉴赏艺术特色：</a:t>
            </a:r>
            <a:endParaRPr lang="en-US" altLang="zh-CN" sz="2800" b="1" dirty="0">
              <a:solidFill>
                <a:schemeClr val="accent1"/>
              </a:solidFill>
              <a:latin typeface="宋体" panose="02010600030101010101" pitchFamily="2" charset="-122"/>
              <a:ea typeface="宋体" panose="02010600030101010101" pitchFamily="2" charset="-122"/>
              <a:cs typeface="宋体" panose="02010600030101010101" pitchFamily="2" charset="-122"/>
            </a:endParaRPr>
          </a:p>
          <a:p>
            <a:r>
              <a:rPr lang="en-US" altLang="zh-CN" sz="2800" dirty="0">
                <a:latin typeface="宋体" panose="02010600030101010101" pitchFamily="2" charset="-122"/>
                <a:ea typeface="宋体" panose="02010600030101010101" pitchFamily="2" charset="-122"/>
                <a:cs typeface="宋体" panose="02010600030101010101" pitchFamily="2" charset="-122"/>
              </a:rPr>
              <a:t>6.</a:t>
            </a:r>
            <a:r>
              <a:rPr lang="zh-CN" altLang="en-US" sz="2800" dirty="0">
                <a:latin typeface="宋体" panose="02010600030101010101" pitchFamily="2" charset="-122"/>
                <a:ea typeface="宋体" panose="02010600030101010101" pitchFamily="2" charset="-122"/>
                <a:cs typeface="宋体" panose="02010600030101010101" pitchFamily="2" charset="-122"/>
              </a:rPr>
              <a:t>赏析第四节第一段副词的表达效果</a:t>
            </a:r>
            <a:r>
              <a:rPr lang="zh-CN" altLang="en-US" sz="2400" dirty="0">
                <a:latin typeface="楷体" panose="02010609060101010101" pitchFamily="49" charset="-122"/>
                <a:ea typeface="楷体" panose="02010609060101010101" pitchFamily="49" charset="-122"/>
                <a:cs typeface="宋体" panose="02010600030101010101" pitchFamily="2" charset="-122"/>
              </a:rPr>
              <a:t>（居然、竟、向来、然而、也、况且、更）</a:t>
            </a:r>
            <a:r>
              <a:rPr lang="zh-CN" altLang="en-US" sz="2000" dirty="0">
                <a:latin typeface="宋体" panose="02010600030101010101" pitchFamily="2" charset="-122"/>
                <a:ea typeface="宋体" panose="02010600030101010101" pitchFamily="2" charset="-122"/>
                <a:cs typeface="宋体" panose="02010600030101010101" pitchFamily="2" charset="-122"/>
              </a:rPr>
              <a:t>。</a:t>
            </a:r>
            <a:endParaRPr lang="en-US" altLang="zh-CN" sz="2000" dirty="0">
              <a:latin typeface="宋体" panose="02010600030101010101" pitchFamily="2" charset="-122"/>
              <a:ea typeface="宋体" panose="02010600030101010101" pitchFamily="2" charset="-122"/>
              <a:cs typeface="宋体" panose="02010600030101010101" pitchFamily="2" charset="-122"/>
            </a:endParaRPr>
          </a:p>
          <a:p>
            <a:r>
              <a:rPr lang="en-US" altLang="zh-CN" sz="2800" dirty="0">
                <a:solidFill>
                  <a:srgbClr val="000000"/>
                </a:solidFill>
                <a:latin typeface="Times New Roman" panose="02020603050405020304" pitchFamily="18" charset="0"/>
                <a:cs typeface="Times New Roman" panose="02020603050405020304" pitchFamily="18" charset="0"/>
              </a:rPr>
              <a:t>7.</a:t>
            </a:r>
            <a:r>
              <a:rPr lang="zh-CN" altLang="en-US" sz="2800" dirty="0">
                <a:solidFill>
                  <a:srgbClr val="000000"/>
                </a:solidFill>
                <a:latin typeface="Times New Roman" panose="02020603050405020304" pitchFamily="18" charset="0"/>
                <a:cs typeface="Times New Roman" panose="02020603050405020304" pitchFamily="18" charset="0"/>
              </a:rPr>
              <a:t>标注出文中的记叙、议论和抒情部分，反复阅读。</a:t>
            </a:r>
          </a:p>
        </p:txBody>
      </p:sp>
      <p:sp>
        <p:nvSpPr>
          <p:cNvPr id="2" name="文本框 1"/>
          <p:cNvSpPr txBox="1"/>
          <p:nvPr/>
        </p:nvSpPr>
        <p:spPr>
          <a:xfrm>
            <a:off x="2242820" y="249555"/>
            <a:ext cx="7294880" cy="521970"/>
          </a:xfrm>
          <a:prstGeom prst="rect">
            <a:avLst/>
          </a:prstGeom>
          <a:noFill/>
        </p:spPr>
        <p:txBody>
          <a:bodyPr wrap="none" rtlCol="0" anchor="t">
            <a:spAutoFit/>
          </a:bodyPr>
          <a:lstStyle/>
          <a:p>
            <a:r>
              <a:rPr lang="zh-CN" altLang="en-US" sz="2800" dirty="0">
                <a:latin typeface="黑体" panose="02010609060101010101" pitchFamily="49" charset="-122"/>
                <a:ea typeface="黑体" panose="02010609060101010101" pitchFamily="49" charset="-122"/>
                <a:sym typeface="+mn-ea"/>
              </a:rPr>
              <a:t>一、阅读</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记念刘和珍君</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，完成以下问题：</a:t>
            </a:r>
            <a:endParaRPr lang="zh-CN" altLang="en-US" sz="28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688011" y="131996"/>
            <a:ext cx="839204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Times New Roman" panose="02020603050405020304" pitchFamily="18" charset="0"/>
              </a:rPr>
              <a:t>快速地浏览课文，划分文章层次并概括大意。</a:t>
            </a:r>
            <a:endParaRPr kumimoji="0" lang="zh-CN" altLang="zh-CN" sz="3200" b="0" i="0" u="none" strike="noStrike" kern="1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5" name="文本框 4"/>
          <p:cNvSpPr txBox="1"/>
          <p:nvPr/>
        </p:nvSpPr>
        <p:spPr>
          <a:xfrm>
            <a:off x="213031" y="2226366"/>
            <a:ext cx="800219" cy="3170099"/>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记念刘和珍君</a:t>
            </a:r>
          </a:p>
        </p:txBody>
      </p:sp>
      <p:cxnSp>
        <p:nvCxnSpPr>
          <p:cNvPr id="6" name="Straight Connector 36"/>
          <p:cNvCxnSpPr/>
          <p:nvPr/>
        </p:nvCxnSpPr>
        <p:spPr bwMode="auto">
          <a:xfrm>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文本框 9"/>
          <p:cNvSpPr txBox="1"/>
          <p:nvPr/>
        </p:nvSpPr>
        <p:spPr>
          <a:xfrm>
            <a:off x="1838313" y="1964755"/>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p>
        </p:txBody>
      </p:sp>
      <p:sp>
        <p:nvSpPr>
          <p:cNvPr id="11" name="文本框 10"/>
          <p:cNvSpPr txBox="1"/>
          <p:nvPr/>
        </p:nvSpPr>
        <p:spPr>
          <a:xfrm>
            <a:off x="1758800" y="3634052"/>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p>
        </p:txBody>
      </p:sp>
      <p:sp>
        <p:nvSpPr>
          <p:cNvPr id="12" name="文本框 11"/>
          <p:cNvSpPr txBox="1"/>
          <p:nvPr/>
        </p:nvSpPr>
        <p:spPr>
          <a:xfrm>
            <a:off x="1758799" y="5245554"/>
            <a:ext cx="287771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）节</a:t>
            </a:r>
          </a:p>
        </p:txBody>
      </p:sp>
      <p:sp>
        <p:nvSpPr>
          <p:cNvPr id="28" name="文本框 27"/>
          <p:cNvSpPr txBox="1"/>
          <p:nvPr/>
        </p:nvSpPr>
        <p:spPr>
          <a:xfrm>
            <a:off x="5484061" y="1736237"/>
            <a:ext cx="662028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交代写作目的：</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2.</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endPar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情感：由（  ）到（   ）的逻辑顺序</a:t>
            </a:r>
          </a:p>
        </p:txBody>
      </p:sp>
      <p:sp>
        <p:nvSpPr>
          <p:cNvPr id="29" name="文本框 28"/>
          <p:cNvSpPr txBox="1"/>
          <p:nvPr/>
        </p:nvSpPr>
        <p:spPr>
          <a:xfrm>
            <a:off x="5237816" y="3513702"/>
            <a:ext cx="678853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生前事迹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2.</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遇害细节</a:t>
            </a:r>
            <a:endPar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 由生前到遇害的（   ）顺序</a:t>
            </a:r>
          </a:p>
        </p:txBody>
      </p:sp>
      <p:sp>
        <p:nvSpPr>
          <p:cNvPr id="30" name="文本框 29"/>
          <p:cNvSpPr txBox="1"/>
          <p:nvPr/>
        </p:nvSpPr>
        <p:spPr>
          <a:xfrm>
            <a:off x="5423011" y="5030110"/>
            <a:ext cx="6603325"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请愿事件的意义：</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2.</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    ）</a:t>
            </a:r>
            <a:endPar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5B9BD5">
                    <a:lumMod val="75000"/>
                  </a:srgbClr>
                </a:solidFill>
                <a:effectLst/>
                <a:uLnTx/>
                <a:uFillTx/>
                <a:latin typeface="楷体" panose="02010609060101010101" pitchFamily="49" charset="-122"/>
                <a:ea typeface="楷体" panose="02010609060101010101" pitchFamily="49" charset="-122"/>
                <a:cs typeface="+mn-cs"/>
              </a:rPr>
              <a:t>态度：由（  ）到（  ）的逻辑顺序</a:t>
            </a:r>
          </a:p>
        </p:txBody>
      </p:sp>
      <p:sp>
        <p:nvSpPr>
          <p:cNvPr id="31" name="虚尾箭头 15"/>
          <p:cNvSpPr/>
          <p:nvPr/>
        </p:nvSpPr>
        <p:spPr>
          <a:xfrm>
            <a:off x="4607853" y="2108096"/>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32" name="虚尾箭头 15"/>
          <p:cNvSpPr/>
          <p:nvPr/>
        </p:nvSpPr>
        <p:spPr>
          <a:xfrm>
            <a:off x="4559958" y="377353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33" name="虚尾箭头 15"/>
          <p:cNvSpPr/>
          <p:nvPr/>
        </p:nvSpPr>
        <p:spPr>
          <a:xfrm>
            <a:off x="4559957" y="5378508"/>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5B9BD5"/>
              </a:solidFill>
              <a:effectLst/>
              <a:uLnTx/>
              <a:uFillTx/>
              <a:latin typeface="微软雅黑" panose="020B0503020204020204" charset="-122"/>
              <a:ea typeface="微软雅黑" panose="020B0503020204020204" charset="-122"/>
              <a:cs typeface="+mn-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31" grpId="0" bldLvl="0" animBg="1"/>
      <p:bldP spid="32" grpId="0" bldLvl="0" animBg="1"/>
      <p:bldP spid="3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4665" y="1653540"/>
            <a:ext cx="10160000" cy="3107690"/>
          </a:xfrm>
          <a:prstGeom prst="rect">
            <a:avLst/>
          </a:prstGeom>
          <a:noFill/>
        </p:spPr>
        <p:txBody>
          <a:bodyPr wrap="square" rtlCol="0" anchor="t">
            <a:spAutoFit/>
          </a:bodyPr>
          <a:lstStyle/>
          <a:p>
            <a:r>
              <a:rPr lang="en-US" altLang="zh-CN" sz="2800" dirty="0">
                <a:latin typeface="+mn-ea"/>
                <a:sym typeface="+mn-ea"/>
              </a:rPr>
              <a:t>1.</a:t>
            </a:r>
            <a:r>
              <a:rPr lang="zh-CN" altLang="zh-CN" sz="2800" dirty="0">
                <a:solidFill>
                  <a:srgbClr val="000000"/>
                </a:solidFill>
                <a:latin typeface="+mn-ea"/>
                <a:cs typeface="Times New Roman" panose="02020603050405020304" pitchFamily="18" charset="0"/>
                <a:sym typeface="+mn-ea"/>
              </a:rPr>
              <a:t>怎样理解题目的</a:t>
            </a:r>
            <a:r>
              <a:rPr lang="en-US" altLang="zh-CN" sz="2800" dirty="0">
                <a:solidFill>
                  <a:srgbClr val="000000"/>
                </a:solidFill>
                <a:latin typeface="+mn-ea"/>
                <a:cs typeface="Times New Roman" panose="02020603050405020304" pitchFamily="18" charset="0"/>
                <a:sym typeface="+mn-ea"/>
              </a:rPr>
              <a:t>“</a:t>
            </a:r>
            <a:r>
              <a:rPr lang="zh-CN" altLang="zh-CN" sz="2800" dirty="0">
                <a:solidFill>
                  <a:srgbClr val="000000"/>
                </a:solidFill>
                <a:latin typeface="+mn-ea"/>
                <a:cs typeface="Times New Roman" panose="02020603050405020304" pitchFamily="18" charset="0"/>
                <a:sym typeface="+mn-ea"/>
              </a:rPr>
              <a:t>忘却</a:t>
            </a:r>
            <a:r>
              <a:rPr lang="en-US" altLang="zh-CN" sz="2800" dirty="0">
                <a:solidFill>
                  <a:srgbClr val="000000"/>
                </a:solidFill>
                <a:latin typeface="+mn-ea"/>
                <a:cs typeface="Times New Roman" panose="02020603050405020304" pitchFamily="18" charset="0"/>
                <a:sym typeface="+mn-ea"/>
              </a:rPr>
              <a:t>”</a:t>
            </a:r>
            <a:r>
              <a:rPr lang="zh-CN" altLang="zh-CN" sz="2800" dirty="0">
                <a:solidFill>
                  <a:srgbClr val="000000"/>
                </a:solidFill>
                <a:latin typeface="+mn-ea"/>
                <a:cs typeface="Times New Roman" panose="02020603050405020304" pitchFamily="18" charset="0"/>
                <a:sym typeface="+mn-ea"/>
              </a:rPr>
              <a:t>和</a:t>
            </a:r>
            <a:r>
              <a:rPr lang="en-US" altLang="zh-CN" sz="2800" dirty="0">
                <a:solidFill>
                  <a:srgbClr val="000000"/>
                </a:solidFill>
                <a:latin typeface="+mn-ea"/>
                <a:cs typeface="Times New Roman" panose="02020603050405020304" pitchFamily="18" charset="0"/>
                <a:sym typeface="+mn-ea"/>
              </a:rPr>
              <a:t>“</a:t>
            </a:r>
            <a:r>
              <a:rPr lang="zh-CN" altLang="zh-CN" sz="2800" dirty="0">
                <a:solidFill>
                  <a:srgbClr val="000000"/>
                </a:solidFill>
                <a:latin typeface="+mn-ea"/>
                <a:cs typeface="Times New Roman" panose="02020603050405020304" pitchFamily="18" charset="0"/>
                <a:sym typeface="+mn-ea"/>
              </a:rPr>
              <a:t>记念</a:t>
            </a:r>
            <a:r>
              <a:rPr lang="en-US" altLang="zh-CN" sz="2800" dirty="0">
                <a:solidFill>
                  <a:srgbClr val="000000"/>
                </a:solidFill>
                <a:latin typeface="+mn-ea"/>
                <a:cs typeface="Times New Roman" panose="02020603050405020304" pitchFamily="18" charset="0"/>
                <a:sym typeface="+mn-ea"/>
              </a:rPr>
              <a:t>”?</a:t>
            </a:r>
          </a:p>
          <a:p>
            <a:endParaRPr lang="en-US" altLang="zh-CN" sz="2800" dirty="0">
              <a:latin typeface="+mn-ea"/>
            </a:endParaRPr>
          </a:p>
          <a:p>
            <a:r>
              <a:rPr lang="en-US" altLang="zh-CN" sz="2800">
                <a:solidFill>
                  <a:srgbClr val="000000"/>
                </a:solidFill>
                <a:latin typeface="Times New Roman" panose="02020603050405020304" pitchFamily="18" charset="0"/>
                <a:cs typeface="Times New Roman" panose="02020603050405020304" pitchFamily="18" charset="0"/>
                <a:sym typeface="+mn-ea"/>
              </a:rPr>
              <a:t>2.</a:t>
            </a:r>
            <a:r>
              <a:rPr lang="zh-CN" altLang="zh-CN" sz="2800">
                <a:solidFill>
                  <a:srgbClr val="000000"/>
                </a:solidFill>
                <a:latin typeface="Times New Roman" panose="02020603050405020304" pitchFamily="18" charset="0"/>
                <a:cs typeface="Times New Roman" panose="02020603050405020304" pitchFamily="18" charset="0"/>
                <a:sym typeface="+mn-ea"/>
              </a:rPr>
              <a:t>通读全文</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cs typeface="Times New Roman" panose="02020603050405020304" pitchFamily="18" charset="0"/>
                <a:sym typeface="+mn-ea"/>
              </a:rPr>
              <a:t>说明贯穿全文的感情线索是什么？</a:t>
            </a:r>
          </a:p>
          <a:p>
            <a:r>
              <a:rPr lang="zh-CN" altLang="zh-CN" sz="2800">
                <a:solidFill>
                  <a:srgbClr val="000000"/>
                </a:solidFill>
                <a:latin typeface="Times New Roman" panose="02020603050405020304" pitchFamily="18" charset="0"/>
                <a:cs typeface="Times New Roman" panose="02020603050405020304" pitchFamily="18" charset="0"/>
                <a:sym typeface="+mn-ea"/>
              </a:rPr>
              <a:t>在文中标注出几个体现作者感情的句子。</a:t>
            </a:r>
            <a:endParaRPr lang="en-US" altLang="zh-CN" sz="2800" dirty="0">
              <a:latin typeface="+mn-ea"/>
              <a:sym typeface="+mn-ea"/>
            </a:endParaRPr>
          </a:p>
          <a:p>
            <a:endParaRPr lang="en-US" altLang="zh-CN" sz="2800" dirty="0">
              <a:latin typeface="+mn-ea"/>
              <a:sym typeface="+mn-ea"/>
            </a:endParaRPr>
          </a:p>
          <a:p>
            <a:r>
              <a:rPr lang="en-US" altLang="zh-CN" sz="2800" dirty="0">
                <a:latin typeface="+mn-ea"/>
                <a:sym typeface="+mn-ea"/>
              </a:rPr>
              <a:t>3.</a:t>
            </a:r>
            <a:r>
              <a:rPr lang="zh-CN" altLang="zh-CN" sz="2800" dirty="0">
                <a:solidFill>
                  <a:srgbClr val="000000"/>
                </a:solidFill>
                <a:latin typeface="Times New Roman" panose="02020603050405020304" pitchFamily="18" charset="0"/>
                <a:cs typeface="Times New Roman" panose="02020603050405020304" pitchFamily="18" charset="0"/>
                <a:sym typeface="+mn-ea"/>
              </a:rPr>
              <a:t>本文人物多、材料多</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但作者却收放自如</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r>
              <a:rPr lang="zh-CN" altLang="zh-CN" sz="2800" dirty="0">
                <a:solidFill>
                  <a:srgbClr val="000000"/>
                </a:solidFill>
                <a:latin typeface="Times New Roman" panose="02020603050405020304" pitchFamily="18" charset="0"/>
                <a:cs typeface="Times New Roman" panose="02020603050405020304" pitchFamily="18" charset="0"/>
                <a:sym typeface="+mn-ea"/>
              </a:rPr>
              <a:t>使文章结构严谨</a:t>
            </a:r>
            <a:r>
              <a:rPr lang="en-US" altLang="zh-CN" sz="2800" dirty="0">
                <a:solidFill>
                  <a:srgbClr val="000000"/>
                </a:solidFill>
                <a:latin typeface="Times New Roman" panose="02020603050405020304" pitchFamily="18" charset="0"/>
                <a:cs typeface="Times New Roman" panose="02020603050405020304" pitchFamily="18" charset="0"/>
                <a:sym typeface="+mn-ea"/>
              </a:rPr>
              <a:t>,</a:t>
            </a:r>
            <a:endParaRPr lang="en-US" altLang="zh-CN" sz="2800" dirty="0">
              <a:solidFill>
                <a:srgbClr val="000000"/>
              </a:solidFill>
              <a:latin typeface="Times New Roman" panose="02020603050405020304" pitchFamily="18" charset="0"/>
              <a:cs typeface="Times New Roman" panose="02020603050405020304" pitchFamily="18" charset="0"/>
            </a:endParaRPr>
          </a:p>
          <a:p>
            <a:r>
              <a:rPr lang="zh-CN" altLang="zh-CN" sz="2800" dirty="0">
                <a:solidFill>
                  <a:srgbClr val="000000"/>
                </a:solidFill>
                <a:latin typeface="Times New Roman" panose="02020603050405020304" pitchFamily="18" charset="0"/>
                <a:cs typeface="Times New Roman" panose="02020603050405020304" pitchFamily="18" charset="0"/>
                <a:sym typeface="+mn-ea"/>
              </a:rPr>
              <a:t>请说明作者是怎样组织材料的。</a:t>
            </a:r>
            <a:endParaRPr lang="zh-CN" altLang="en-US" sz="2800"/>
          </a:p>
        </p:txBody>
      </p:sp>
      <p:sp>
        <p:nvSpPr>
          <p:cNvPr id="4" name="矩形 3"/>
          <p:cNvSpPr/>
          <p:nvPr/>
        </p:nvSpPr>
        <p:spPr>
          <a:xfrm>
            <a:off x="169545" y="122250"/>
            <a:ext cx="2242922" cy="707886"/>
          </a:xfrm>
          <a:prstGeom prst="rect">
            <a:avLst/>
          </a:prstGeom>
          <a:noFill/>
        </p:spPr>
        <p:txBody>
          <a:bodyPr wrap="none" lIns="91440" tIns="45720" rIns="91440" bIns="45720">
            <a:spAutoFit/>
          </a:bodyPr>
          <a:lstStyle/>
          <a:p>
            <a:pPr algn="ctr"/>
            <a:r>
              <a:rPr lang="zh-CN" altLang="en-US" sz="4000" b="1" cap="none" spc="0" dirty="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预习任务</a:t>
            </a:r>
            <a:endParaRPr lang="zh-CN" altLang="en-US" sz="4000" b="1" cap="none" spc="0" dirty="0">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2412365" y="215900"/>
            <a:ext cx="7650480" cy="521970"/>
          </a:xfrm>
          <a:prstGeom prst="rect">
            <a:avLst/>
          </a:prstGeom>
          <a:noFill/>
        </p:spPr>
        <p:txBody>
          <a:bodyPr wrap="none" rtlCol="0" anchor="t">
            <a:spAutoFit/>
          </a:bodyPr>
          <a:lstStyle/>
          <a:p>
            <a:r>
              <a:rPr lang="zh-CN" altLang="en-US" sz="2800" dirty="0">
                <a:latin typeface="黑体" panose="02010609060101010101" pitchFamily="49" charset="-122"/>
                <a:ea typeface="黑体" panose="02010609060101010101" pitchFamily="49" charset="-122"/>
                <a:sym typeface="+mn-ea"/>
              </a:rPr>
              <a:t>二、阅读</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为了忘却的记念</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，完成以下问题：</a:t>
            </a:r>
            <a:endParaRPr lang="zh-CN" altLang="en-US" sz="280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169284" y="2768640"/>
            <a:ext cx="7853432" cy="2031325"/>
          </a:xfrm>
          <a:prstGeom prst="rect">
            <a:avLst/>
          </a:prstGeom>
          <a:noFill/>
        </p:spPr>
        <p:txBody>
          <a:bodyPr wrap="none" lIns="91440" tIns="45720" rIns="91440" bIns="45720">
            <a:spAutoFit/>
          </a:bodyPr>
          <a:lstStyle/>
          <a:p>
            <a:pPr algn="ctr"/>
            <a:r>
              <a:rPr lang="zh-CN" altLang="en-US"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记  念  刘  和  珍  君</a:t>
            </a:r>
            <a:endPar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ctr"/>
            <a:endPar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r"/>
            <a:r>
              <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a:t>
            </a: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鲁迅</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7150" y="151179"/>
            <a:ext cx="12393136" cy="6555641"/>
          </a:xfrm>
          <a:prstGeom prst="rect">
            <a:avLst/>
          </a:prstGeom>
          <a:noFill/>
        </p:spPr>
        <p:txBody>
          <a:bodyPr wrap="none" rtlCol="0">
            <a:spAutoFit/>
          </a:bodyPr>
          <a:lstStyle/>
          <a:p>
            <a:r>
              <a:rPr lang="zh-CN" altLang="en-US" sz="2800" dirty="0">
                <a:latin typeface="+mn-ea"/>
              </a:rPr>
              <a:t>单元导语：</a:t>
            </a:r>
          </a:p>
          <a:p>
            <a:r>
              <a:rPr lang="zh-CN" altLang="en-US" sz="2800" dirty="0">
                <a:latin typeface="+mn-ea"/>
              </a:rPr>
              <a:t>“天若有情天亦老，人间正道是沧桑。”</a:t>
            </a:r>
            <a:endParaRPr lang="en-US" altLang="zh-CN" sz="2800" dirty="0">
              <a:latin typeface="+mn-ea"/>
            </a:endParaRPr>
          </a:p>
          <a:p>
            <a:r>
              <a:rPr lang="zh-CN" altLang="en-US" sz="2800" dirty="0">
                <a:latin typeface="+mn-ea"/>
              </a:rPr>
              <a:t>在苦难深重的旧中国，中国共产党领导人民进行了艰苦卓绝的斗争，</a:t>
            </a:r>
            <a:endParaRPr lang="en-US" altLang="zh-CN" sz="2800" dirty="0">
              <a:latin typeface="+mn-ea"/>
            </a:endParaRPr>
          </a:p>
          <a:p>
            <a:r>
              <a:rPr lang="zh-CN" altLang="en-US" sz="2800" dirty="0">
                <a:latin typeface="+mn-ea"/>
              </a:rPr>
              <a:t>以巨大的奉献和牺牲换来了国家的解放、民族的新生。</a:t>
            </a:r>
            <a:endParaRPr lang="en-US" altLang="zh-CN" sz="2800" dirty="0">
              <a:latin typeface="+mn-ea"/>
            </a:endParaRPr>
          </a:p>
          <a:p>
            <a:r>
              <a:rPr lang="zh-CN" altLang="en-US" sz="2800" dirty="0">
                <a:latin typeface="+mn-ea"/>
              </a:rPr>
              <a:t>了解这一伟大历史进程，思考中国革命的意义，理解</a:t>
            </a:r>
            <a:r>
              <a:rPr lang="zh-CN" altLang="en-US" sz="2800" b="1" dirty="0">
                <a:solidFill>
                  <a:srgbClr val="FF0000"/>
                </a:solidFill>
                <a:latin typeface="+mn-ea"/>
              </a:rPr>
              <a:t>革命文化</a:t>
            </a:r>
            <a:r>
              <a:rPr lang="zh-CN" altLang="en-US" sz="2800" dirty="0">
                <a:latin typeface="+mn-ea"/>
              </a:rPr>
              <a:t>的精神内涵，</a:t>
            </a:r>
            <a:endParaRPr lang="en-US" altLang="zh-CN" sz="2800" dirty="0">
              <a:latin typeface="+mn-ea"/>
            </a:endParaRPr>
          </a:p>
          <a:p>
            <a:r>
              <a:rPr lang="zh-CN" altLang="en-US" sz="2800" dirty="0">
                <a:latin typeface="+mn-ea"/>
              </a:rPr>
              <a:t>可以帮助我们更好地认识历史，把握当下，树立当代中国人的文化自信。</a:t>
            </a:r>
            <a:endParaRPr lang="en-US" altLang="zh-CN" sz="2800" dirty="0">
              <a:latin typeface="+mn-ea"/>
            </a:endParaRPr>
          </a:p>
          <a:p>
            <a:endParaRPr lang="en-US" altLang="zh-CN" sz="2800" dirty="0">
              <a:latin typeface="+mn-ea"/>
            </a:endParaRPr>
          </a:p>
          <a:p>
            <a:r>
              <a:rPr lang="zh-CN" altLang="en-US" sz="2800" dirty="0">
                <a:latin typeface="+mn-ea"/>
              </a:rPr>
              <a:t>本单元所选的作品，</a:t>
            </a:r>
            <a:endParaRPr lang="en-US" altLang="zh-CN" sz="2800" dirty="0">
              <a:latin typeface="+mn-ea"/>
            </a:endParaRPr>
          </a:p>
          <a:p>
            <a:r>
              <a:rPr lang="zh-CN" altLang="en-US" sz="2800" dirty="0">
                <a:latin typeface="+mn-ea"/>
              </a:rPr>
              <a:t>有的寄托对烈士牺牲的深切哀痛，表达对正义力量的信心</a:t>
            </a:r>
            <a:r>
              <a:rPr lang="en-US" altLang="zh-CN" sz="2800" dirty="0">
                <a:latin typeface="+mn-ea"/>
              </a:rPr>
              <a:t>;</a:t>
            </a:r>
          </a:p>
          <a:p>
            <a:r>
              <a:rPr lang="zh-CN" altLang="en-US" sz="2800" dirty="0">
                <a:latin typeface="+mn-ea"/>
              </a:rPr>
              <a:t>有的展现旧中国劳动人民的苦难，揭示中国革命的意义</a:t>
            </a:r>
            <a:r>
              <a:rPr lang="en-US" altLang="zh-CN" sz="2800" dirty="0">
                <a:latin typeface="+mn-ea"/>
              </a:rPr>
              <a:t>;</a:t>
            </a:r>
          </a:p>
          <a:p>
            <a:r>
              <a:rPr lang="zh-CN" altLang="en-US" sz="2800" dirty="0">
                <a:latin typeface="+mn-ea"/>
              </a:rPr>
              <a:t>有的描绘革命斗争的场景，反映革命志士的高尚品质和人民群众的不懈奋斗。</a:t>
            </a:r>
            <a:endParaRPr lang="en-US" altLang="zh-CN" sz="2800" dirty="0">
              <a:latin typeface="+mn-ea"/>
            </a:endParaRPr>
          </a:p>
          <a:p>
            <a:endParaRPr lang="en-US" altLang="zh-CN" sz="2800" dirty="0">
              <a:latin typeface="+mn-ea"/>
            </a:endParaRPr>
          </a:p>
          <a:p>
            <a:r>
              <a:rPr lang="zh-CN" altLang="en-US" sz="2800" dirty="0">
                <a:latin typeface="+mn-ea"/>
              </a:rPr>
              <a:t>学习本单元，深刻认识革命历程，激发奋发向上的精神力量</a:t>
            </a:r>
            <a:r>
              <a:rPr lang="en-US" altLang="zh-CN" sz="2800" dirty="0">
                <a:latin typeface="+mn-ea"/>
              </a:rPr>
              <a:t>;</a:t>
            </a:r>
          </a:p>
          <a:p>
            <a:r>
              <a:rPr lang="zh-CN" altLang="en-US" sz="2800" b="1" dirty="0">
                <a:solidFill>
                  <a:srgbClr val="FF0000"/>
                </a:solidFill>
                <a:latin typeface="+mn-ea"/>
              </a:rPr>
              <a:t>了解纪实作品和虚构作品各自的特点和表现手法，</a:t>
            </a:r>
            <a:endParaRPr lang="en-US" altLang="zh-CN" sz="2800" b="1" dirty="0">
              <a:solidFill>
                <a:srgbClr val="FF0000"/>
              </a:solidFill>
              <a:latin typeface="+mn-ea"/>
            </a:endParaRPr>
          </a:p>
          <a:p>
            <a:r>
              <a:rPr lang="zh-CN" altLang="en-US" sz="2800" dirty="0">
                <a:latin typeface="+mn-ea"/>
              </a:rPr>
              <a:t>欣赏作家塑造艺术形象的深刻功力和富有个性的创作风格。</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65" name="椭圆 164"/>
          <p:cNvSpPr/>
          <p:nvPr/>
        </p:nvSpPr>
        <p:spPr>
          <a:xfrm>
            <a:off x="1115958" y="137651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1</a:t>
            </a:r>
          </a:p>
        </p:txBody>
      </p:sp>
      <p:sp>
        <p:nvSpPr>
          <p:cNvPr id="167" name="椭圆 166"/>
          <p:cNvSpPr/>
          <p:nvPr/>
        </p:nvSpPr>
        <p:spPr>
          <a:xfrm>
            <a:off x="1115957" y="3052773"/>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2</a:t>
            </a:r>
          </a:p>
        </p:txBody>
      </p:sp>
      <p:sp>
        <p:nvSpPr>
          <p:cNvPr id="171" name="椭圆 170"/>
          <p:cNvSpPr/>
          <p:nvPr/>
        </p:nvSpPr>
        <p:spPr>
          <a:xfrm>
            <a:off x="1064405" y="463468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D31517"/>
                </a:solidFill>
                <a:latin typeface="微软雅黑" panose="020B0503020204020204" charset="-122"/>
                <a:ea typeface="微软雅黑" panose="020B0503020204020204" charset="-122"/>
              </a:rPr>
              <a:t>3</a:t>
            </a:r>
          </a:p>
        </p:txBody>
      </p:sp>
      <p:sp>
        <p:nvSpPr>
          <p:cNvPr id="3" name="矩形 2"/>
          <p:cNvSpPr/>
          <p:nvPr/>
        </p:nvSpPr>
        <p:spPr>
          <a:xfrm>
            <a:off x="688011" y="220772"/>
            <a:ext cx="2037737"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学习目标</a:t>
            </a:r>
          </a:p>
        </p:txBody>
      </p:sp>
      <p:sp>
        <p:nvSpPr>
          <p:cNvPr id="4" name="矩形 3"/>
          <p:cNvSpPr/>
          <p:nvPr/>
        </p:nvSpPr>
        <p:spPr>
          <a:xfrm>
            <a:off x="1609344" y="1228550"/>
            <a:ext cx="9776242" cy="4031873"/>
          </a:xfrm>
          <a:prstGeom prst="rect">
            <a:avLst/>
          </a:prstGeom>
        </p:spPr>
        <p:txBody>
          <a:bodyPr wrap="square">
            <a:spAutoFit/>
          </a:bodyPr>
          <a:lstStyle/>
          <a:p>
            <a:pPr>
              <a:spcAft>
                <a:spcPts val="0"/>
              </a:spcAft>
            </a:pPr>
            <a:r>
              <a:rPr lang="zh-CN" altLang="zh-CN" sz="3200" dirty="0">
                <a:solidFill>
                  <a:srgbClr val="333333"/>
                </a:solidFill>
                <a:latin typeface="宋体" panose="02010600030101010101" pitchFamily="2" charset="-122"/>
                <a:cs typeface="Arial" panose="020B0604020202020204" pitchFamily="34" charset="0"/>
              </a:rPr>
              <a:t>语言建构与运用：</a:t>
            </a: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梳理文章思路，概括人物事迹，把握人物形象。</a:t>
            </a:r>
            <a:endParaRPr lang="zh-CN" altLang="zh-CN" sz="3200" dirty="0">
              <a:latin typeface="宋体" panose="02010600030101010101" pitchFamily="2" charset="-122"/>
              <a:cs typeface="宋体" panose="02010600030101010101" pitchFamily="2" charset="-122"/>
            </a:endParaRPr>
          </a:p>
          <a:p>
            <a:pPr>
              <a:spcAft>
                <a:spcPts val="0"/>
              </a:spcAft>
            </a:pP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审美鉴赏与创造：</a:t>
            </a: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品读重要语句，明确情感发展脉络，领会写作目的。</a:t>
            </a:r>
            <a:endParaRPr lang="zh-CN" altLang="zh-CN" sz="3200" dirty="0">
              <a:latin typeface="宋体" panose="02010600030101010101" pitchFamily="2" charset="-122"/>
              <a:cs typeface="宋体" panose="02010600030101010101" pitchFamily="2" charset="-122"/>
            </a:endParaRPr>
          </a:p>
          <a:p>
            <a:pPr>
              <a:spcAft>
                <a:spcPts val="0"/>
              </a:spcAft>
            </a:pP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思维发展与提升：</a:t>
            </a:r>
            <a:endParaRPr lang="en-US" altLang="zh-CN" sz="3200" dirty="0">
              <a:solidFill>
                <a:srgbClr val="333333"/>
              </a:solidFill>
              <a:latin typeface="宋体" panose="02010600030101010101" pitchFamily="2" charset="-122"/>
              <a:cs typeface="Arial" panose="020B0604020202020204" pitchFamily="34" charset="0"/>
            </a:endParaRPr>
          </a:p>
          <a:p>
            <a:pPr>
              <a:spcAft>
                <a:spcPts val="0"/>
              </a:spcAft>
            </a:pPr>
            <a:r>
              <a:rPr lang="zh-CN" altLang="zh-CN" sz="3200" dirty="0">
                <a:solidFill>
                  <a:srgbClr val="333333"/>
                </a:solidFill>
                <a:latin typeface="宋体" panose="02010600030101010101" pitchFamily="2" charset="-122"/>
                <a:cs typeface="Arial" panose="020B0604020202020204" pitchFamily="34" charset="0"/>
              </a:rPr>
              <a:t>体会鲁迅对烈士牺牲的理性思考。</a:t>
            </a:r>
            <a:endParaRPr lang="zh-CN" altLang="zh-CN" sz="3200" dirty="0">
              <a:latin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5"/>
                                        </p:tgtEl>
                                        <p:attrNameLst>
                                          <p:attrName>style.visibility</p:attrName>
                                        </p:attrNameLst>
                                      </p:cBhvr>
                                      <p:to>
                                        <p:strVal val="visible"/>
                                      </p:to>
                                    </p:set>
                                    <p:anim calcmode="lin" valueType="num">
                                      <p:cBhvr>
                                        <p:cTn id="22" dur="500" fill="hold"/>
                                        <p:tgtEl>
                                          <p:spTgt spid="165"/>
                                        </p:tgtEl>
                                        <p:attrNameLst>
                                          <p:attrName>ppt_w</p:attrName>
                                        </p:attrNameLst>
                                      </p:cBhvr>
                                      <p:tavLst>
                                        <p:tav tm="0">
                                          <p:val>
                                            <p:fltVal val="0"/>
                                          </p:val>
                                        </p:tav>
                                        <p:tav tm="100000">
                                          <p:val>
                                            <p:strVal val="#ppt_w"/>
                                          </p:val>
                                        </p:tav>
                                      </p:tavLst>
                                    </p:anim>
                                    <p:anim calcmode="lin" valueType="num">
                                      <p:cBhvr>
                                        <p:cTn id="23" dur="500" fill="hold"/>
                                        <p:tgtEl>
                                          <p:spTgt spid="165"/>
                                        </p:tgtEl>
                                        <p:attrNameLst>
                                          <p:attrName>ppt_h</p:attrName>
                                        </p:attrNameLst>
                                      </p:cBhvr>
                                      <p:tavLst>
                                        <p:tav tm="0">
                                          <p:val>
                                            <p:fltVal val="0"/>
                                          </p:val>
                                        </p:tav>
                                        <p:tav tm="100000">
                                          <p:val>
                                            <p:strVal val="#ppt_h"/>
                                          </p:val>
                                        </p:tav>
                                      </p:tavLst>
                                    </p:anim>
                                    <p:animEffect transition="in" filter="fade">
                                      <p:cBhvr>
                                        <p:cTn id="24" dur="500"/>
                                        <p:tgtEl>
                                          <p:spTgt spid="16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7"/>
                                        </p:tgtEl>
                                        <p:attrNameLst>
                                          <p:attrName>style.visibility</p:attrName>
                                        </p:attrNameLst>
                                      </p:cBhvr>
                                      <p:to>
                                        <p:strVal val="visible"/>
                                      </p:to>
                                    </p:set>
                                    <p:anim calcmode="lin" valueType="num">
                                      <p:cBhvr>
                                        <p:cTn id="28" dur="500" fill="hold"/>
                                        <p:tgtEl>
                                          <p:spTgt spid="167"/>
                                        </p:tgtEl>
                                        <p:attrNameLst>
                                          <p:attrName>ppt_w</p:attrName>
                                        </p:attrNameLst>
                                      </p:cBhvr>
                                      <p:tavLst>
                                        <p:tav tm="0">
                                          <p:val>
                                            <p:fltVal val="0"/>
                                          </p:val>
                                        </p:tav>
                                        <p:tav tm="100000">
                                          <p:val>
                                            <p:strVal val="#ppt_w"/>
                                          </p:val>
                                        </p:tav>
                                      </p:tavLst>
                                    </p:anim>
                                    <p:anim calcmode="lin" valueType="num">
                                      <p:cBhvr>
                                        <p:cTn id="29" dur="500" fill="hold"/>
                                        <p:tgtEl>
                                          <p:spTgt spid="167"/>
                                        </p:tgtEl>
                                        <p:attrNameLst>
                                          <p:attrName>ppt_h</p:attrName>
                                        </p:attrNameLst>
                                      </p:cBhvr>
                                      <p:tavLst>
                                        <p:tav tm="0">
                                          <p:val>
                                            <p:fltVal val="0"/>
                                          </p:val>
                                        </p:tav>
                                        <p:tav tm="100000">
                                          <p:val>
                                            <p:strVal val="#ppt_h"/>
                                          </p:val>
                                        </p:tav>
                                      </p:tavLst>
                                    </p:anim>
                                    <p:animEffect transition="in" filter="fade">
                                      <p:cBhvr>
                                        <p:cTn id="30" dur="500"/>
                                        <p:tgtEl>
                                          <p:spTgt spid="167"/>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fltVal val="0"/>
                                          </p:val>
                                        </p:tav>
                                        <p:tav tm="100000">
                                          <p:val>
                                            <p:strVal val="#ppt_w"/>
                                          </p:val>
                                        </p:tav>
                                      </p:tavLst>
                                    </p:anim>
                                    <p:anim calcmode="lin" valueType="num">
                                      <p:cBhvr>
                                        <p:cTn id="35" dur="500" fill="hold"/>
                                        <p:tgtEl>
                                          <p:spTgt spid="171"/>
                                        </p:tgtEl>
                                        <p:attrNameLst>
                                          <p:attrName>ppt_h</p:attrName>
                                        </p:attrNameLst>
                                      </p:cBhvr>
                                      <p:tavLst>
                                        <p:tav tm="0">
                                          <p:val>
                                            <p:fltVal val="0"/>
                                          </p:val>
                                        </p:tav>
                                        <p:tav tm="100000">
                                          <p:val>
                                            <p:strVal val="#ppt_h"/>
                                          </p:val>
                                        </p:tav>
                                      </p:tavLst>
                                    </p:anim>
                                    <p:animEffect transition="in" filter="fade">
                                      <p:cBhvr>
                                        <p:cTn id="36"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bldLvl="0" animBg="1"/>
      <p:bldP spid="167" grpId="0" bldLvl="0" animBg="1"/>
      <p:bldP spid="17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84480" y="326390"/>
            <a:ext cx="474980" cy="436245"/>
          </a:xfrm>
          <a:prstGeom prst="rect">
            <a:avLst/>
          </a:prstGeom>
        </p:spPr>
      </p:pic>
      <p:sp>
        <p:nvSpPr>
          <p:cNvPr id="3" name="矩形 2"/>
          <p:cNvSpPr/>
          <p:nvPr/>
        </p:nvSpPr>
        <p:spPr>
          <a:xfrm>
            <a:off x="688011" y="220772"/>
            <a:ext cx="2037737"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知人论世</a:t>
            </a:r>
          </a:p>
        </p:txBody>
      </p:sp>
      <p:sp>
        <p:nvSpPr>
          <p:cNvPr id="4" name="矩形 3"/>
          <p:cNvSpPr/>
          <p:nvPr/>
        </p:nvSpPr>
        <p:spPr>
          <a:xfrm>
            <a:off x="135853" y="867103"/>
            <a:ext cx="7048718" cy="5693866"/>
          </a:xfrm>
          <a:prstGeom prst="rect">
            <a:avLst/>
          </a:prstGeom>
        </p:spPr>
        <p:txBody>
          <a:bodyPr wrap="square">
            <a:spAutoFit/>
          </a:bodyPr>
          <a:lstStyle/>
          <a:p>
            <a:pPr>
              <a:spcAft>
                <a:spcPts val="0"/>
              </a:spcAft>
            </a:pPr>
            <a:r>
              <a:rPr lang="zh-CN" altLang="zh-CN" sz="2800" dirty="0">
                <a:solidFill>
                  <a:srgbClr val="000000"/>
                </a:solidFill>
                <a:latin typeface="+mn-ea"/>
                <a:cs typeface="Arial" panose="020B0604020202020204" pitchFamily="34" charset="0"/>
              </a:rPr>
              <a:t>鲁迅（</a:t>
            </a:r>
            <a:r>
              <a:rPr lang="en-US" altLang="zh-CN" sz="2800" dirty="0">
                <a:solidFill>
                  <a:srgbClr val="000000"/>
                </a:solidFill>
                <a:latin typeface="+mn-ea"/>
                <a:cs typeface="Arial" panose="020B0604020202020204" pitchFamily="34" charset="0"/>
              </a:rPr>
              <a:t>1881</a:t>
            </a:r>
            <a:r>
              <a:rPr lang="zh-CN" altLang="zh-CN" sz="2800" dirty="0">
                <a:solidFill>
                  <a:srgbClr val="000000"/>
                </a:solidFill>
                <a:latin typeface="+mn-ea"/>
                <a:cs typeface="Arial" panose="020B0604020202020204" pitchFamily="34" charset="0"/>
              </a:rPr>
              <a:t>年</a:t>
            </a:r>
            <a:r>
              <a:rPr lang="en-US" altLang="zh-CN" sz="2800" dirty="0">
                <a:solidFill>
                  <a:srgbClr val="000000"/>
                </a:solidFill>
                <a:latin typeface="+mn-ea"/>
                <a:cs typeface="Arial" panose="020B0604020202020204" pitchFamily="34" charset="0"/>
              </a:rPr>
              <a:t>9</a:t>
            </a:r>
            <a:r>
              <a:rPr lang="zh-CN" altLang="zh-CN" sz="2800" dirty="0">
                <a:solidFill>
                  <a:srgbClr val="000000"/>
                </a:solidFill>
                <a:latin typeface="+mn-ea"/>
                <a:cs typeface="Arial" panose="020B0604020202020204" pitchFamily="34" charset="0"/>
              </a:rPr>
              <a:t>月</a:t>
            </a:r>
            <a:r>
              <a:rPr lang="en-US" altLang="zh-CN" sz="2800" dirty="0">
                <a:solidFill>
                  <a:srgbClr val="000000"/>
                </a:solidFill>
                <a:latin typeface="+mn-ea"/>
                <a:cs typeface="Arial" panose="020B0604020202020204" pitchFamily="34" charset="0"/>
              </a:rPr>
              <a:t>25</a:t>
            </a:r>
            <a:r>
              <a:rPr lang="zh-CN" altLang="zh-CN" sz="2800" dirty="0">
                <a:solidFill>
                  <a:srgbClr val="000000"/>
                </a:solidFill>
                <a:latin typeface="+mn-ea"/>
                <a:cs typeface="Arial" panose="020B0604020202020204" pitchFamily="34" charset="0"/>
              </a:rPr>
              <a:t>日－</a:t>
            </a:r>
            <a:r>
              <a:rPr lang="en-US" altLang="zh-CN" sz="2800" dirty="0">
                <a:solidFill>
                  <a:srgbClr val="000000"/>
                </a:solidFill>
                <a:latin typeface="+mn-ea"/>
                <a:cs typeface="Arial" panose="020B0604020202020204" pitchFamily="34" charset="0"/>
              </a:rPr>
              <a:t>1936</a:t>
            </a:r>
            <a:r>
              <a:rPr lang="zh-CN" altLang="zh-CN" sz="2800" dirty="0">
                <a:solidFill>
                  <a:srgbClr val="000000"/>
                </a:solidFill>
                <a:latin typeface="+mn-ea"/>
                <a:cs typeface="Arial" panose="020B0604020202020204" pitchFamily="34" charset="0"/>
              </a:rPr>
              <a:t>年</a:t>
            </a:r>
            <a:r>
              <a:rPr lang="en-US" altLang="zh-CN" sz="2800" dirty="0">
                <a:solidFill>
                  <a:srgbClr val="000000"/>
                </a:solidFill>
                <a:latin typeface="+mn-ea"/>
                <a:cs typeface="Arial" panose="020B0604020202020204" pitchFamily="34" charset="0"/>
              </a:rPr>
              <a:t>10</a:t>
            </a:r>
            <a:r>
              <a:rPr lang="zh-CN" altLang="zh-CN" sz="2800" dirty="0">
                <a:solidFill>
                  <a:srgbClr val="000000"/>
                </a:solidFill>
                <a:latin typeface="+mn-ea"/>
                <a:cs typeface="Arial" panose="020B0604020202020204" pitchFamily="34" charset="0"/>
              </a:rPr>
              <a:t>月</a:t>
            </a:r>
            <a:r>
              <a:rPr lang="en-US" altLang="zh-CN" sz="2800" dirty="0">
                <a:solidFill>
                  <a:srgbClr val="000000"/>
                </a:solidFill>
                <a:latin typeface="+mn-ea"/>
                <a:cs typeface="Arial" panose="020B0604020202020204" pitchFamily="34" charset="0"/>
              </a:rPr>
              <a:t>19</a:t>
            </a:r>
            <a:r>
              <a:rPr lang="zh-CN" altLang="zh-CN" sz="2800" dirty="0">
                <a:solidFill>
                  <a:srgbClr val="000000"/>
                </a:solidFill>
                <a:latin typeface="+mn-ea"/>
                <a:cs typeface="Arial" panose="020B0604020202020204" pitchFamily="34" charset="0"/>
              </a:rPr>
              <a:t>日），</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名周树人，字豫才，</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曾留学日本仙台医科专门学校，</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浙江绍兴人。</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著名文学家、思想家、民主战士，</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五四新文化运动的重要参与者，</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中国现代文学的奠基人。</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毛泽东曾评价：</a:t>
            </a:r>
            <a:endParaRPr lang="en-US" altLang="zh-CN" sz="2800" dirty="0">
              <a:solidFill>
                <a:srgbClr val="000000"/>
              </a:solidFill>
              <a:latin typeface="+mn-ea"/>
              <a:cs typeface="Arial" panose="020B0604020202020204" pitchFamily="34" charset="0"/>
            </a:endParaRPr>
          </a:p>
          <a:p>
            <a:pPr>
              <a:spcAft>
                <a:spcPts val="0"/>
              </a:spcAft>
            </a:pP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鲁迅的方向，</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就是中华民族新文化的方向。</a:t>
            </a:r>
            <a:r>
              <a:rPr lang="en-US" altLang="zh-CN" sz="2800" dirty="0">
                <a:solidFill>
                  <a:srgbClr val="000000"/>
                </a:solidFill>
                <a:latin typeface="+mn-ea"/>
                <a:cs typeface="Arial" panose="020B0604020202020204" pitchFamily="34" charset="0"/>
              </a:rPr>
              <a:t>”</a:t>
            </a:r>
          </a:p>
          <a:p>
            <a:pPr>
              <a:spcAft>
                <a:spcPts val="0"/>
              </a:spcAft>
            </a:pP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他对于五四运动以后的</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中国社会思想文化发展具有重大影响。</a:t>
            </a:r>
            <a:endParaRPr lang="en-US" altLang="zh-CN" sz="2800" dirty="0">
              <a:solidFill>
                <a:srgbClr val="000000"/>
              </a:solidFill>
              <a:latin typeface="+mn-ea"/>
              <a:cs typeface="Arial" panose="020B0604020202020204" pitchFamily="34" charset="0"/>
            </a:endParaRPr>
          </a:p>
        </p:txBody>
      </p:sp>
      <p:pic>
        <p:nvPicPr>
          <p:cNvPr id="6" name="图片 5" descr="&#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2771" y="-1"/>
            <a:ext cx="5049230" cy="67717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009" y="92765"/>
            <a:ext cx="11993217" cy="6555641"/>
          </a:xfrm>
          <a:prstGeom prst="rect">
            <a:avLst/>
          </a:prstGeom>
        </p:spPr>
        <p:txBody>
          <a:bodyPr wrap="square">
            <a:spAutoFit/>
          </a:bodyPr>
          <a:lstStyle/>
          <a:p>
            <a:pPr>
              <a:spcAft>
                <a:spcPts val="0"/>
              </a:spcAft>
            </a:pPr>
            <a:r>
              <a:rPr lang="zh-CN" altLang="zh-CN" sz="2800" dirty="0">
                <a:solidFill>
                  <a:srgbClr val="000000"/>
                </a:solidFill>
                <a:latin typeface="+mn-ea"/>
                <a:cs typeface="Arial" panose="020B0604020202020204" pitchFamily="34" charset="0"/>
              </a:rPr>
              <a:t>鲁迅说他</a:t>
            </a:r>
            <a:r>
              <a:rPr lang="zh-CN" altLang="zh-CN" sz="2800" u="sng" dirty="0">
                <a:solidFill>
                  <a:schemeClr val="accent1">
                    <a:lumMod val="75000"/>
                  </a:schemeClr>
                </a:solidFill>
                <a:latin typeface="+mn-ea"/>
                <a:cs typeface="Arial" panose="020B0604020202020204" pitchFamily="34" charset="0"/>
              </a:rPr>
              <a:t>写作的目的</a:t>
            </a:r>
            <a:r>
              <a:rPr lang="zh-CN" altLang="zh-CN" sz="2800" dirty="0">
                <a:solidFill>
                  <a:srgbClr val="000000"/>
                </a:solidFill>
                <a:latin typeface="+mn-ea"/>
                <a:cs typeface="Arial" panose="020B0604020202020204" pitchFamily="34" charset="0"/>
              </a:rPr>
              <a:t>，一是</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为那些为中国的改革而</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奔驰的猛士</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他们在寂寞中奋战，我有责任为他们呐喊，要给予他们哪怕是微弱的慰藉”。</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二是为那些</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如我年轻时候似的正做着美梦的青年，正是因为他们，</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我</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必须在作品中</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处处给予一种不退走，不悲观，不绝望的诱导，</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而对自己内心深处的悲凉感有所扼制</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（何况我对于悲凉感本身也是持有怀疑态度的）</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三是他的敌人，鲁迅说，</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我的敌人活得太愉快了，</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我干嘛要让他们那么愉快呢？我要像一个黑色魔鬼那样，</a:t>
            </a:r>
            <a:endParaRPr lang="en-US" altLang="zh-CN" sz="2800" dirty="0">
              <a:solidFill>
                <a:srgbClr val="000000"/>
              </a:solidFill>
              <a:latin typeface="+mn-ea"/>
              <a:cs typeface="Arial" panose="020B0604020202020204" pitchFamily="34" charset="0"/>
            </a:endParaRPr>
          </a:p>
          <a:p>
            <a:pPr>
              <a:spcAft>
                <a:spcPts val="0"/>
              </a:spcAft>
            </a:pPr>
            <a:r>
              <a:rPr lang="zh-CN" altLang="zh-CN" sz="2800" dirty="0">
                <a:solidFill>
                  <a:srgbClr val="000000"/>
                </a:solidFill>
                <a:latin typeface="+mn-ea"/>
                <a:cs typeface="Arial" panose="020B0604020202020204" pitchFamily="34" charset="0"/>
              </a:rPr>
              <a:t>站在他们面前，使他们感到不圆满</a:t>
            </a:r>
            <a:r>
              <a:rPr lang="en-US" altLang="zh-CN" sz="2800" dirty="0">
                <a:solidFill>
                  <a:srgbClr val="000000"/>
                </a:solidFill>
                <a:latin typeface="+mn-ea"/>
                <a:cs typeface="Arial" panose="020B0604020202020204" pitchFamily="34" charset="0"/>
              </a:rPr>
              <a:t>”</a:t>
            </a:r>
            <a:r>
              <a:rPr lang="zh-CN" altLang="zh-CN" sz="2800" dirty="0">
                <a:solidFill>
                  <a:srgbClr val="000000"/>
                </a:solidFill>
                <a:latin typeface="+mn-ea"/>
                <a:cs typeface="Arial" panose="020B0604020202020204" pitchFamily="34" charset="0"/>
              </a:rPr>
              <a:t>。</a:t>
            </a:r>
            <a:endParaRPr lang="en-US" altLang="zh-CN" sz="2800" dirty="0">
              <a:solidFill>
                <a:srgbClr val="000000"/>
              </a:solidFill>
              <a:latin typeface="+mn-ea"/>
              <a:cs typeface="Arial" panose="020B0604020202020204" pitchFamily="34" charset="0"/>
            </a:endParaRPr>
          </a:p>
          <a:p>
            <a:pPr>
              <a:spcAft>
                <a:spcPts val="0"/>
              </a:spcAft>
            </a:pPr>
            <a:r>
              <a:rPr lang="zh-CN" altLang="en-US" sz="2800" dirty="0"/>
              <a:t>鲁迅的作品以小说、杂文为主，</a:t>
            </a:r>
            <a:r>
              <a:rPr lang="zh-CN" altLang="en-US" sz="2800" u="sng" dirty="0">
                <a:solidFill>
                  <a:schemeClr val="accent1">
                    <a:lumMod val="75000"/>
                  </a:schemeClr>
                </a:solidFill>
              </a:rPr>
              <a:t>代表作</a:t>
            </a:r>
            <a:r>
              <a:rPr lang="zh-CN" altLang="en-US" sz="2800" dirty="0"/>
              <a:t>有：</a:t>
            </a:r>
            <a:endParaRPr lang="en-US" altLang="zh-CN" sz="2800" dirty="0"/>
          </a:p>
          <a:p>
            <a:pPr>
              <a:spcAft>
                <a:spcPts val="0"/>
              </a:spcAft>
            </a:pPr>
            <a:r>
              <a:rPr lang="zh-CN" altLang="en-US" sz="2800" dirty="0"/>
              <a:t>小说集</a:t>
            </a:r>
            <a:r>
              <a:rPr lang="en-US" altLang="zh-CN" sz="2800" dirty="0"/>
              <a:t>《</a:t>
            </a:r>
            <a:r>
              <a:rPr lang="zh-CN" altLang="en-US" sz="2800" dirty="0"/>
              <a:t>呐喊</a:t>
            </a:r>
            <a:r>
              <a:rPr lang="en-US" altLang="zh-CN" sz="2800" dirty="0"/>
              <a:t>》《</a:t>
            </a:r>
            <a:r>
              <a:rPr lang="zh-CN" altLang="en-US" sz="2800" dirty="0"/>
              <a:t>彷徨</a:t>
            </a:r>
            <a:r>
              <a:rPr lang="en-US" altLang="zh-CN" sz="2800" dirty="0"/>
              <a:t>》《</a:t>
            </a:r>
            <a:r>
              <a:rPr lang="zh-CN" altLang="en-US" sz="2800" dirty="0"/>
              <a:t>故事新编</a:t>
            </a:r>
            <a:r>
              <a:rPr lang="en-US" altLang="zh-CN" sz="2800" dirty="0"/>
              <a:t>》</a:t>
            </a:r>
            <a:r>
              <a:rPr lang="zh-CN" altLang="en-US" sz="2800" dirty="0"/>
              <a:t>等 ；散文集</a:t>
            </a:r>
            <a:r>
              <a:rPr lang="en-US" altLang="zh-CN" sz="2800" dirty="0"/>
              <a:t>《</a:t>
            </a:r>
            <a:r>
              <a:rPr lang="zh-CN" altLang="en-US" sz="2800" dirty="0"/>
              <a:t>朝花夕拾</a:t>
            </a:r>
            <a:r>
              <a:rPr lang="en-US" altLang="zh-CN" sz="2800" dirty="0"/>
              <a:t>》</a:t>
            </a:r>
            <a:r>
              <a:rPr lang="zh-CN" altLang="en-US" sz="2800" dirty="0"/>
              <a:t>；</a:t>
            </a:r>
            <a:endParaRPr lang="en-US" altLang="zh-CN" sz="2800" dirty="0"/>
          </a:p>
          <a:p>
            <a:pPr>
              <a:spcAft>
                <a:spcPts val="0"/>
              </a:spcAft>
            </a:pPr>
            <a:r>
              <a:rPr lang="zh-CN" altLang="en-US" sz="2800" dirty="0"/>
              <a:t>散文诗集</a:t>
            </a:r>
            <a:r>
              <a:rPr lang="en-US" altLang="zh-CN" sz="2800" dirty="0"/>
              <a:t>《</a:t>
            </a:r>
            <a:r>
              <a:rPr lang="zh-CN" altLang="en-US" sz="2800" dirty="0"/>
              <a:t>野草</a:t>
            </a:r>
            <a:r>
              <a:rPr lang="en-US" altLang="zh-CN" sz="2800" dirty="0"/>
              <a:t>》</a:t>
            </a:r>
            <a:r>
              <a:rPr lang="zh-CN" altLang="en-US" sz="2800" dirty="0"/>
              <a:t>；杂文集</a:t>
            </a:r>
            <a:r>
              <a:rPr lang="en-US" altLang="zh-CN" sz="2800" dirty="0"/>
              <a:t>《</a:t>
            </a:r>
            <a:r>
              <a:rPr lang="zh-CN" altLang="en-US" sz="2800" dirty="0"/>
              <a:t>坟</a:t>
            </a:r>
            <a:r>
              <a:rPr lang="en-US" altLang="zh-CN" sz="2800" dirty="0"/>
              <a:t>》《</a:t>
            </a:r>
            <a:r>
              <a:rPr lang="zh-CN" altLang="en-US" sz="2800" dirty="0"/>
              <a:t>热风</a:t>
            </a:r>
            <a:r>
              <a:rPr lang="en-US" altLang="zh-CN" sz="2800" dirty="0"/>
              <a:t>》《</a:t>
            </a:r>
            <a:r>
              <a:rPr lang="zh-CN" altLang="en-US" sz="2800" dirty="0"/>
              <a:t>华盖集</a:t>
            </a:r>
            <a:r>
              <a:rPr lang="en-US" altLang="zh-CN" sz="2800" dirty="0"/>
              <a:t>》《</a:t>
            </a:r>
            <a:r>
              <a:rPr lang="zh-CN" altLang="en-US" sz="2800" dirty="0"/>
              <a:t>华盖集续编</a:t>
            </a:r>
            <a:r>
              <a:rPr lang="en-US" altLang="zh-CN" sz="2800" dirty="0"/>
              <a:t>》</a:t>
            </a:r>
          </a:p>
          <a:p>
            <a:pPr>
              <a:spcAft>
                <a:spcPts val="0"/>
              </a:spcAft>
            </a:pPr>
            <a:r>
              <a:rPr lang="en-US" altLang="zh-CN" sz="2800" dirty="0"/>
              <a:t>《</a:t>
            </a:r>
            <a:r>
              <a:rPr lang="zh-CN" altLang="en-US" sz="2800" dirty="0"/>
              <a:t>南腔北调集</a:t>
            </a:r>
            <a:r>
              <a:rPr lang="en-US" altLang="zh-CN" sz="2800" dirty="0"/>
              <a:t>》《</a:t>
            </a:r>
            <a:r>
              <a:rPr lang="zh-CN" altLang="en-US" sz="2800" dirty="0"/>
              <a:t>三闲集</a:t>
            </a:r>
            <a:r>
              <a:rPr lang="en-US" altLang="zh-CN" sz="2800" dirty="0"/>
              <a:t>》《</a:t>
            </a:r>
            <a:r>
              <a:rPr lang="zh-CN" altLang="en-US" sz="2800" dirty="0"/>
              <a:t>二心集</a:t>
            </a:r>
            <a:r>
              <a:rPr lang="en-US" altLang="zh-CN" sz="2800" dirty="0"/>
              <a:t>》《</a:t>
            </a:r>
            <a:r>
              <a:rPr lang="zh-CN" altLang="en-US" sz="2800" dirty="0"/>
              <a:t>而已集</a:t>
            </a:r>
            <a:r>
              <a:rPr lang="en-US" altLang="zh-CN" sz="2800" dirty="0"/>
              <a:t>》《</a:t>
            </a:r>
            <a:r>
              <a:rPr lang="zh-CN" altLang="en-US" sz="2800" dirty="0"/>
              <a:t>且介亭杂文</a:t>
            </a:r>
            <a:r>
              <a:rPr lang="en-US" altLang="zh-CN" sz="2800" dirty="0"/>
              <a:t>》</a:t>
            </a:r>
            <a:r>
              <a:rPr lang="zh-CN" altLang="en-US" sz="2800" dirty="0"/>
              <a:t>等。</a:t>
            </a:r>
            <a:endParaRPr lang="en-US" altLang="zh-CN" sz="2800" dirty="0">
              <a:solidFill>
                <a:srgbClr val="000000"/>
              </a:solidFill>
              <a:latin typeface="+mn-ea"/>
              <a:cs typeface="Arial" panose="020B0604020202020204" pitchFamily="34" charset="0"/>
            </a:endParaRPr>
          </a:p>
          <a:p>
            <a:pPr>
              <a:spcAft>
                <a:spcPts val="0"/>
              </a:spcAft>
            </a:pPr>
            <a:r>
              <a:rPr lang="zh-CN" altLang="zh-CN" sz="2800" b="1" dirty="0">
                <a:solidFill>
                  <a:schemeClr val="accent1">
                    <a:lumMod val="75000"/>
                  </a:schemeClr>
                </a:solidFill>
                <a:latin typeface="+mn-ea"/>
                <a:cs typeface="Arial" panose="020B0604020202020204" pitchFamily="34" charset="0"/>
              </a:rPr>
              <a:t>鲁迅以笔代戈，奋笔疾书，战斗一生，被誉为</a:t>
            </a: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民族魂</a:t>
            </a: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a:t>
            </a:r>
            <a:endParaRPr lang="en-US" altLang="zh-CN" sz="2800" b="1" dirty="0">
              <a:solidFill>
                <a:schemeClr val="accent1">
                  <a:lumMod val="75000"/>
                </a:schemeClr>
              </a:solidFill>
              <a:latin typeface="+mn-ea"/>
              <a:cs typeface="Arial" panose="020B0604020202020204" pitchFamily="34" charset="0"/>
            </a:endParaRPr>
          </a:p>
          <a:p>
            <a:pPr>
              <a:spcAft>
                <a:spcPts val="0"/>
              </a:spcAft>
            </a:pP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横眉冷对千夫指，俯首甘为孺子牛</a:t>
            </a:r>
            <a:r>
              <a:rPr lang="en-US" altLang="zh-CN" sz="2800" b="1" dirty="0">
                <a:solidFill>
                  <a:schemeClr val="accent1">
                    <a:lumMod val="75000"/>
                  </a:schemeClr>
                </a:solidFill>
                <a:latin typeface="+mn-ea"/>
                <a:cs typeface="Arial" panose="020B0604020202020204" pitchFamily="34" charset="0"/>
              </a:rPr>
              <a:t>”</a:t>
            </a:r>
            <a:r>
              <a:rPr lang="zh-CN" altLang="zh-CN" sz="2800" b="1" dirty="0">
                <a:solidFill>
                  <a:schemeClr val="accent1">
                    <a:lumMod val="75000"/>
                  </a:schemeClr>
                </a:solidFill>
                <a:latin typeface="+mn-ea"/>
                <a:cs typeface="Arial" panose="020B0604020202020204" pitchFamily="34" charset="0"/>
              </a:rPr>
              <a:t>是鲁迅一生的写照。</a:t>
            </a:r>
            <a:endParaRPr lang="zh-CN" altLang="zh-CN" sz="2800" b="1" dirty="0">
              <a:solidFill>
                <a:schemeClr val="accent1">
                  <a:lumMod val="75000"/>
                </a:schemeClr>
              </a:solidFill>
              <a:latin typeface="+mn-ea"/>
              <a:cs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写作背景</a:t>
            </a:r>
          </a:p>
        </p:txBody>
      </p:sp>
      <p:sp>
        <p:nvSpPr>
          <p:cNvPr id="4" name="矩形 3"/>
          <p:cNvSpPr/>
          <p:nvPr/>
        </p:nvSpPr>
        <p:spPr>
          <a:xfrm>
            <a:off x="79514" y="657017"/>
            <a:ext cx="12112486" cy="6124754"/>
          </a:xfrm>
          <a:prstGeom prst="rect">
            <a:avLst/>
          </a:prstGeom>
        </p:spPr>
        <p:txBody>
          <a:bodyPr wrap="square">
            <a:spAutoFit/>
          </a:bodyPr>
          <a:lstStyle/>
          <a:p>
            <a:pPr>
              <a:spcAft>
                <a:spcPts val="0"/>
              </a:spcAft>
            </a:pPr>
            <a:r>
              <a:rPr lang="en-US" altLang="zh-CN" sz="2800" dirty="0">
                <a:latin typeface="宋体" panose="02010600030101010101" pitchFamily="2" charset="-122"/>
                <a:cs typeface="Arial" panose="020B0604020202020204" pitchFamily="34" charset="0"/>
              </a:rPr>
              <a:t>1926</a:t>
            </a:r>
            <a:r>
              <a:rPr lang="zh-CN" altLang="zh-CN" sz="2800" dirty="0">
                <a:latin typeface="宋体" panose="02010600030101010101" pitchFamily="2" charset="-122"/>
                <a:cs typeface="Arial" panose="020B0604020202020204" pitchFamily="34" charset="0"/>
              </a:rPr>
              <a:t>年</a:t>
            </a:r>
            <a:r>
              <a:rPr lang="en-US" altLang="zh-CN" sz="2800" dirty="0">
                <a:latin typeface="宋体" panose="02010600030101010101" pitchFamily="2" charset="-122"/>
                <a:cs typeface="Arial" panose="020B0604020202020204" pitchFamily="34" charset="0"/>
              </a:rPr>
              <a:t>3</a:t>
            </a:r>
            <a:r>
              <a:rPr lang="zh-CN" altLang="zh-CN" sz="2800" dirty="0">
                <a:latin typeface="宋体" panose="02010600030101010101" pitchFamily="2" charset="-122"/>
                <a:cs typeface="Arial" panose="020B0604020202020204" pitchFamily="34" charset="0"/>
              </a:rPr>
              <a:t>月</a:t>
            </a:r>
            <a:r>
              <a:rPr lang="en-US" altLang="zh-CN" sz="2800" dirty="0">
                <a:latin typeface="宋体" panose="02010600030101010101" pitchFamily="2" charset="-122"/>
                <a:cs typeface="Arial" panose="020B0604020202020204" pitchFamily="34" charset="0"/>
              </a:rPr>
              <a:t>12</a:t>
            </a:r>
            <a:r>
              <a:rPr lang="zh-CN" altLang="zh-CN" sz="2800" dirty="0">
                <a:latin typeface="宋体" panose="02010600030101010101" pitchFamily="2" charset="-122"/>
                <a:cs typeface="Arial" panose="020B0604020202020204" pitchFamily="34" charset="0"/>
              </a:rPr>
              <a:t>日，</a:t>
            </a:r>
            <a:r>
              <a:rPr lang="en-US" altLang="zh-CN" sz="2800" dirty="0" err="1">
                <a:latin typeface="宋体" panose="02010600030101010101" pitchFamily="2" charset="-122"/>
                <a:cs typeface="Arial" panose="020B0604020202020204" pitchFamily="34" charset="0"/>
                <a:hlinkClick r:id="rId3"/>
              </a:rPr>
              <a:t>冯玉祥</a:t>
            </a:r>
            <a:r>
              <a:rPr lang="zh-CN" altLang="zh-CN" sz="2800" dirty="0">
                <a:latin typeface="宋体" panose="02010600030101010101" pitchFamily="2" charset="-122"/>
                <a:cs typeface="Arial" panose="020B0604020202020204" pitchFamily="34" charset="0"/>
              </a:rPr>
              <a:t>的</a:t>
            </a:r>
            <a:r>
              <a:rPr lang="en-US" altLang="zh-CN" sz="2800" dirty="0" err="1">
                <a:latin typeface="宋体" panose="02010600030101010101" pitchFamily="2" charset="-122"/>
                <a:cs typeface="Arial" panose="020B0604020202020204" pitchFamily="34" charset="0"/>
                <a:hlinkClick r:id="rId4"/>
              </a:rPr>
              <a:t>国民军</a:t>
            </a:r>
            <a:r>
              <a:rPr lang="zh-CN" altLang="zh-CN" sz="2800" dirty="0">
                <a:latin typeface="宋体" panose="02010600030101010101" pitchFamily="2" charset="-122"/>
                <a:cs typeface="Arial" panose="020B0604020202020204" pitchFamily="34" charset="0"/>
              </a:rPr>
              <a:t>与</a:t>
            </a:r>
            <a:r>
              <a:rPr lang="en-US" altLang="zh-CN" sz="2800" dirty="0" err="1">
                <a:latin typeface="宋体" panose="02010600030101010101" pitchFamily="2" charset="-122"/>
                <a:cs typeface="Arial" panose="020B0604020202020204" pitchFamily="34" charset="0"/>
                <a:hlinkClick r:id="rId5"/>
              </a:rPr>
              <a:t>奉系军阀</a:t>
            </a:r>
            <a:r>
              <a:rPr lang="zh-CN" altLang="zh-CN" sz="2800" dirty="0">
                <a:latin typeface="宋体" panose="02010600030101010101" pitchFamily="2" charset="-122"/>
                <a:cs typeface="Arial" panose="020B0604020202020204" pitchFamily="34" charset="0"/>
              </a:rPr>
              <a:t>作战期间，</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日本军舰掩护</a:t>
            </a:r>
            <a:r>
              <a:rPr lang="en-US" altLang="zh-CN" sz="2800" dirty="0" err="1">
                <a:latin typeface="宋体" panose="02010600030101010101" pitchFamily="2" charset="-122"/>
                <a:cs typeface="Arial" panose="020B0604020202020204" pitchFamily="34" charset="0"/>
                <a:hlinkClick r:id="rId6"/>
              </a:rPr>
              <a:t>奉军</a:t>
            </a:r>
            <a:r>
              <a:rPr lang="zh-CN" altLang="zh-CN" sz="2800" dirty="0">
                <a:latin typeface="宋体" panose="02010600030101010101" pitchFamily="2" charset="-122"/>
                <a:cs typeface="Arial" panose="020B0604020202020204" pitchFamily="34" charset="0"/>
              </a:rPr>
              <a:t>军舰驶进天津大沽口，炮击国民军，守军死伤十余名。</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国民军坚决还击，将日舰驱逐出大沽口。</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日本竟联合英美等八国于</a:t>
            </a:r>
            <a:r>
              <a:rPr lang="en-US" altLang="zh-CN" sz="2800" dirty="0">
                <a:latin typeface="宋体" panose="02010600030101010101" pitchFamily="2" charset="-122"/>
                <a:cs typeface="Arial" panose="020B0604020202020204" pitchFamily="34" charset="0"/>
              </a:rPr>
              <a:t>16</a:t>
            </a:r>
            <a:r>
              <a:rPr lang="zh-CN" altLang="zh-CN" sz="2800" dirty="0">
                <a:latin typeface="宋体" panose="02010600030101010101" pitchFamily="2" charset="-122"/>
                <a:cs typeface="Arial" panose="020B0604020202020204" pitchFamily="34" charset="0"/>
              </a:rPr>
              <a:t>日向段祺瑞政府发出最后通牒，</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提出撤除大沽口国防设施的无理要求。</a:t>
            </a:r>
            <a:endParaRPr lang="en-US" altLang="zh-CN" sz="2800" dirty="0">
              <a:latin typeface="宋体" panose="02010600030101010101" pitchFamily="2" charset="-122"/>
              <a:cs typeface="Arial" panose="020B0604020202020204" pitchFamily="34" charset="0"/>
            </a:endParaRPr>
          </a:p>
          <a:p>
            <a:pPr>
              <a:spcAft>
                <a:spcPts val="0"/>
              </a:spcAft>
            </a:pPr>
            <a:r>
              <a:rPr lang="en-US" altLang="zh-CN" sz="2800" dirty="0">
                <a:latin typeface="宋体" panose="02010600030101010101" pitchFamily="2" charset="-122"/>
                <a:cs typeface="Arial" panose="020B0604020202020204" pitchFamily="34" charset="0"/>
              </a:rPr>
              <a:t>3</a:t>
            </a:r>
            <a:r>
              <a:rPr lang="zh-CN" altLang="zh-CN" sz="2800" dirty="0">
                <a:latin typeface="宋体" panose="02010600030101010101" pitchFamily="2" charset="-122"/>
                <a:cs typeface="Arial" panose="020B0604020202020204" pitchFamily="34" charset="0"/>
              </a:rPr>
              <a:t>月</a:t>
            </a:r>
            <a:r>
              <a:rPr lang="en-US" altLang="zh-CN" sz="2800" dirty="0">
                <a:latin typeface="宋体" panose="02010600030101010101" pitchFamily="2" charset="-122"/>
                <a:cs typeface="Arial" panose="020B0604020202020204" pitchFamily="34" charset="0"/>
              </a:rPr>
              <a:t>18</a:t>
            </a:r>
            <a:r>
              <a:rPr lang="zh-CN" altLang="zh-CN" sz="2800" dirty="0">
                <a:latin typeface="宋体" panose="02010600030101010101" pitchFamily="2" charset="-122"/>
                <a:cs typeface="Arial" panose="020B0604020202020204" pitchFamily="34" charset="0"/>
              </a:rPr>
              <a:t>日，北京群众五千余人，由</a:t>
            </a:r>
            <a:r>
              <a:rPr lang="en-US" altLang="zh-CN" sz="2800" dirty="0" err="1">
                <a:latin typeface="宋体" panose="02010600030101010101" pitchFamily="2" charset="-122"/>
                <a:cs typeface="Arial" panose="020B0604020202020204" pitchFamily="34" charset="0"/>
                <a:hlinkClick r:id="rId7"/>
              </a:rPr>
              <a:t>李大钊</a:t>
            </a:r>
            <a:r>
              <a:rPr lang="zh-CN" altLang="zh-CN" sz="2800" dirty="0">
                <a:latin typeface="宋体" panose="02010600030101010101" pitchFamily="2" charset="-122"/>
                <a:cs typeface="Arial" panose="020B0604020202020204" pitchFamily="34" charset="0"/>
              </a:rPr>
              <a:t>主持，</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在天安门集会抗议，要求拒绝八国通牒。</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段祺瑞的执政府内人员担心局势失控，命令预伏军警以武力驱散游行队伍，结果造成当场死亡</a:t>
            </a:r>
            <a:r>
              <a:rPr lang="en-US" altLang="zh-CN" sz="2800" dirty="0">
                <a:latin typeface="宋体" panose="02010600030101010101" pitchFamily="2" charset="-122"/>
                <a:cs typeface="Arial" panose="020B0604020202020204" pitchFamily="34" charset="0"/>
              </a:rPr>
              <a:t>47</a:t>
            </a:r>
            <a:r>
              <a:rPr lang="zh-CN" altLang="zh-CN" sz="2800" dirty="0">
                <a:latin typeface="宋体" panose="02010600030101010101" pitchFamily="2" charset="-122"/>
                <a:cs typeface="Arial" panose="020B0604020202020204" pitchFamily="34" charset="0"/>
              </a:rPr>
              <a:t>人，伤</a:t>
            </a:r>
            <a:r>
              <a:rPr lang="en-US" altLang="zh-CN" sz="2800" dirty="0">
                <a:latin typeface="宋体" panose="02010600030101010101" pitchFamily="2" charset="-122"/>
                <a:cs typeface="Arial" panose="020B0604020202020204" pitchFamily="34" charset="0"/>
              </a:rPr>
              <a:t>200</a:t>
            </a:r>
            <a:r>
              <a:rPr lang="zh-CN" altLang="zh-CN" sz="2800" dirty="0">
                <a:latin typeface="宋体" panose="02010600030101010101" pitchFamily="2" charset="-122"/>
                <a:cs typeface="Arial" panose="020B0604020202020204" pitchFamily="34" charset="0"/>
              </a:rPr>
              <a:t>多人的惨剧。</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后来军警在清理现场时，竟然将死者财物尽行掠去，甚至连衣服也全部剥光，并且段政府称示威学生为“暴徒”。</a:t>
            </a:r>
            <a:endParaRPr lang="zh-CN" altLang="zh-CN" sz="2800" dirty="0">
              <a:latin typeface="宋体" panose="02010600030101010101" pitchFamily="2" charset="-122"/>
              <a:cs typeface="宋体" panose="02010600030101010101" pitchFamily="2" charset="-122"/>
            </a:endParaRPr>
          </a:p>
          <a:p>
            <a:pPr>
              <a:spcAft>
                <a:spcPts val="0"/>
              </a:spcAft>
            </a:pP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《泰晤士报》称这次事件是“兽性”的“惊人惨案”。</a:t>
            </a:r>
            <a:endParaRPr lang="en-US" altLang="zh-CN" sz="2800" dirty="0">
              <a:latin typeface="宋体" panose="02010600030101010101" pitchFamily="2" charset="-122"/>
              <a:cs typeface="Arial" panose="020B0604020202020204" pitchFamily="34" charset="0"/>
            </a:endParaRPr>
          </a:p>
          <a:p>
            <a:pPr>
              <a:spcAft>
                <a:spcPts val="0"/>
              </a:spcAft>
            </a:pPr>
            <a:r>
              <a:rPr lang="zh-CN" altLang="zh-CN" sz="2800" dirty="0">
                <a:latin typeface="宋体" panose="02010600030101010101" pitchFamily="2" charset="-122"/>
                <a:cs typeface="Arial" panose="020B0604020202020204" pitchFamily="34" charset="0"/>
              </a:rPr>
              <a:t>鲁迅称这一天为</a:t>
            </a:r>
            <a:r>
              <a:rPr lang="zh-CN" altLang="zh-CN" sz="2800" b="1" dirty="0">
                <a:latin typeface="宋体" panose="02010600030101010101" pitchFamily="2" charset="-122"/>
                <a:cs typeface="Arial" panose="020B0604020202020204" pitchFamily="34" charset="0"/>
              </a:rPr>
              <a:t>“民国以来最黑暗的一天</a:t>
            </a:r>
            <a:r>
              <a:rPr lang="en-US" altLang="zh-CN" sz="2800" b="1" dirty="0">
                <a:latin typeface="宋体" panose="02010600030101010101" pitchFamily="2" charset="-122"/>
                <a:cs typeface="Arial" panose="020B0604020202020204" pitchFamily="34" charset="0"/>
              </a:rPr>
              <a:t>”</a:t>
            </a:r>
            <a:r>
              <a:rPr lang="zh-CN" altLang="zh-CN" sz="2800" dirty="0">
                <a:latin typeface="宋体" panose="02010600030101010101" pitchFamily="2" charset="-122"/>
                <a:cs typeface="Arial" panose="020B0604020202020204" pitchFamily="34" charset="0"/>
              </a:rPr>
              <a:t>。</a:t>
            </a:r>
            <a:endParaRPr lang="zh-CN" altLang="zh-CN" sz="2800" dirty="0">
              <a:latin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8053" y="192157"/>
            <a:ext cx="11529390" cy="4664765"/>
          </a:xfrm>
          <a:prstGeom prst="rect">
            <a:avLst/>
          </a:prstGeom>
        </p:spPr>
      </p:pic>
      <p:sp>
        <p:nvSpPr>
          <p:cNvPr id="3" name="AutoShape 139"/>
          <p:cNvSpPr/>
          <p:nvPr/>
        </p:nvSpPr>
        <p:spPr bwMode="auto">
          <a:xfrm>
            <a:off x="165652" y="145773"/>
            <a:ext cx="781877" cy="68248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9026" y="225287"/>
            <a:ext cx="5320748" cy="6555641"/>
          </a:xfrm>
          <a:prstGeom prst="rect">
            <a:avLst/>
          </a:prstGeom>
        </p:spPr>
        <p:txBody>
          <a:bodyPr wrap="square">
            <a:spAutoFit/>
          </a:bodyPr>
          <a:lstStyle/>
          <a:p>
            <a:r>
              <a:rPr lang="zh-CN" altLang="zh-CN" sz="2800" dirty="0">
                <a:latin typeface="宋体" panose="02010600030101010101" pitchFamily="2" charset="-122"/>
                <a:cs typeface="Arial" panose="020B0604020202020204" pitchFamily="34" charset="0"/>
              </a:rPr>
              <a:t>有一座北京女子师范大学师生</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为纪念在惨案中牺牲的本校学生</a:t>
            </a:r>
            <a:endParaRPr lang="en-US" altLang="zh-CN" sz="2800" dirty="0">
              <a:latin typeface="宋体" panose="02010600030101010101" pitchFamily="2" charset="-122"/>
              <a:cs typeface="Arial" panose="020B0604020202020204" pitchFamily="34" charset="0"/>
            </a:endParaRPr>
          </a:p>
          <a:p>
            <a:r>
              <a:rPr lang="en-US" altLang="zh-CN" sz="2800" dirty="0" err="1">
                <a:latin typeface="宋体" panose="02010600030101010101" pitchFamily="2" charset="-122"/>
                <a:cs typeface="Arial" panose="020B0604020202020204" pitchFamily="34" charset="0"/>
                <a:hlinkClick r:id="rId2"/>
              </a:rPr>
              <a:t>刘和珍</a:t>
            </a:r>
            <a:r>
              <a:rPr lang="zh-CN" altLang="zh-CN" sz="2800" dirty="0">
                <a:latin typeface="宋体" panose="02010600030101010101" pitchFamily="2" charset="-122"/>
                <a:cs typeface="Arial" panose="020B0604020202020204" pitchFamily="34" charset="0"/>
              </a:rPr>
              <a:t>与杨德群烈士而建立的</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“三</a:t>
            </a:r>
            <a:r>
              <a:rPr lang="en-US" altLang="zh-CN" sz="2800" dirty="0">
                <a:latin typeface="宋体" panose="02010600030101010101" pitchFamily="2" charset="-122"/>
                <a:cs typeface="Arial" panose="020B0604020202020204" pitchFamily="34" charset="0"/>
              </a:rPr>
              <a:t>·</a:t>
            </a:r>
            <a:r>
              <a:rPr lang="zh-CN" altLang="zh-CN" sz="2800" dirty="0">
                <a:latin typeface="宋体" panose="02010600030101010101" pitchFamily="2" charset="-122"/>
                <a:cs typeface="Arial" panose="020B0604020202020204" pitchFamily="34" charset="0"/>
              </a:rPr>
              <a:t>一八遇难烈士</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刘和珍、杨德群纪念碑”。</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碑座上刻着两位烈士的生平传略，</a:t>
            </a:r>
            <a:endParaRPr lang="en-US" altLang="zh-CN" sz="2800" dirty="0">
              <a:latin typeface="宋体" panose="02010600030101010101" pitchFamily="2" charset="-122"/>
              <a:cs typeface="Arial" panose="020B0604020202020204" pitchFamily="34" charset="0"/>
            </a:endParaRPr>
          </a:p>
          <a:p>
            <a:r>
              <a:rPr lang="zh-CN" altLang="zh-CN" sz="2800" dirty="0">
                <a:latin typeface="宋体" panose="02010600030101010101" pitchFamily="2" charset="-122"/>
                <a:cs typeface="Arial" panose="020B0604020202020204" pitchFamily="34" charset="0"/>
              </a:rPr>
              <a:t>碑身阴面镌刻着</a:t>
            </a:r>
            <a:endParaRPr lang="en-US" altLang="zh-CN" sz="2800" dirty="0">
              <a:latin typeface="宋体" panose="02010600030101010101" pitchFamily="2" charset="-122"/>
              <a:cs typeface="Arial" panose="020B0604020202020204" pitchFamily="34" charset="0"/>
            </a:endParaRPr>
          </a:p>
          <a:p>
            <a:r>
              <a:rPr lang="en-US" altLang="zh-CN" sz="2800" dirty="0" err="1">
                <a:latin typeface="宋体" panose="02010600030101010101" pitchFamily="2" charset="-122"/>
                <a:cs typeface="Arial" panose="020B0604020202020204" pitchFamily="34" charset="0"/>
                <a:hlinkClick r:id="rId3"/>
              </a:rPr>
              <a:t>文天祥</a:t>
            </a:r>
            <a:r>
              <a:rPr lang="zh-CN" altLang="zh-CN" sz="2800" dirty="0">
                <a:latin typeface="宋体" panose="02010600030101010101" pitchFamily="2" charset="-122"/>
                <a:cs typeface="Arial" panose="020B0604020202020204" pitchFamily="34" charset="0"/>
              </a:rPr>
              <a:t>《正气歌》中的名句“</a:t>
            </a:r>
            <a:endParaRPr lang="en-US" altLang="zh-CN" sz="2800" dirty="0">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是气所磅礴，</a:t>
            </a:r>
            <a:endParaRPr lang="en-US" altLang="zh-CN" sz="2800" b="1" dirty="0">
              <a:solidFill>
                <a:srgbClr val="C00000"/>
              </a:solidFill>
              <a:latin typeface="宋体" panose="02010600030101010101" pitchFamily="2" charset="-122"/>
              <a:cs typeface="Arial" panose="020B0604020202020204" pitchFamily="34" charset="0"/>
            </a:endParaRPr>
          </a:p>
          <a:p>
            <a:endParaRPr lang="en-US" altLang="zh-CN" sz="2800" b="1" dirty="0">
              <a:solidFill>
                <a:srgbClr val="C00000"/>
              </a:solidFill>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凛烈万古存，</a:t>
            </a:r>
            <a:endParaRPr lang="en-US" altLang="zh-CN" sz="2800" b="1" dirty="0">
              <a:solidFill>
                <a:srgbClr val="C00000"/>
              </a:solidFill>
              <a:latin typeface="宋体" panose="02010600030101010101" pitchFamily="2" charset="-122"/>
              <a:cs typeface="Arial" panose="020B0604020202020204" pitchFamily="34" charset="0"/>
            </a:endParaRPr>
          </a:p>
          <a:p>
            <a:endParaRPr lang="en-US" altLang="zh-CN" sz="2800" b="1" dirty="0">
              <a:solidFill>
                <a:srgbClr val="C00000"/>
              </a:solidFill>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当其贯日月，</a:t>
            </a:r>
            <a:endParaRPr lang="en-US" altLang="zh-CN" sz="2800" b="1" dirty="0">
              <a:solidFill>
                <a:srgbClr val="C00000"/>
              </a:solidFill>
              <a:latin typeface="宋体" panose="02010600030101010101" pitchFamily="2" charset="-122"/>
              <a:cs typeface="Arial" panose="020B0604020202020204" pitchFamily="34" charset="0"/>
            </a:endParaRPr>
          </a:p>
          <a:p>
            <a:endParaRPr lang="en-US" altLang="zh-CN" sz="2800" b="1" dirty="0">
              <a:solidFill>
                <a:srgbClr val="C00000"/>
              </a:solidFill>
              <a:latin typeface="宋体" panose="02010600030101010101" pitchFamily="2" charset="-122"/>
              <a:cs typeface="Arial" panose="020B0604020202020204" pitchFamily="34" charset="0"/>
            </a:endParaRPr>
          </a:p>
          <a:p>
            <a:r>
              <a:rPr lang="zh-CN" altLang="zh-CN" sz="2800" b="1" dirty="0">
                <a:solidFill>
                  <a:srgbClr val="C00000"/>
                </a:solidFill>
                <a:latin typeface="宋体" panose="02010600030101010101" pitchFamily="2" charset="-122"/>
                <a:cs typeface="Arial" panose="020B0604020202020204" pitchFamily="34" charset="0"/>
              </a:rPr>
              <a:t>生死安足论！</a:t>
            </a:r>
            <a:r>
              <a:rPr lang="zh-CN" altLang="zh-CN" sz="2800" dirty="0">
                <a:latin typeface="宋体" panose="02010600030101010101" pitchFamily="2" charset="-122"/>
                <a:cs typeface="Arial" panose="020B0604020202020204" pitchFamily="34" charset="0"/>
              </a:rPr>
              <a:t>” </a:t>
            </a:r>
            <a:endParaRPr lang="zh-CN" altLang="en-US" sz="2800" dirty="0"/>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2990" y="0"/>
            <a:ext cx="6149009" cy="685800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1899" y="98889"/>
            <a:ext cx="6723092" cy="5262979"/>
          </a:xfrm>
          <a:prstGeom prst="rect">
            <a:avLst/>
          </a:prstGeom>
        </p:spPr>
        <p:txBody>
          <a:bodyPr wrap="square">
            <a:spAutoFit/>
          </a:bodyPr>
          <a:lstStyle/>
          <a:p>
            <a:r>
              <a:rPr lang="zh-CN" altLang="zh-CN" sz="2800" b="1" kern="0" dirty="0">
                <a:solidFill>
                  <a:srgbClr val="000000"/>
                </a:solidFill>
                <a:latin typeface="等线" panose="02010600030101010101" pitchFamily="2" charset="-122"/>
                <a:cs typeface="Arial" panose="020B0604020202020204" pitchFamily="34" charset="0"/>
              </a:rPr>
              <a:t>刘和珍烈士</a:t>
            </a:r>
            <a:r>
              <a:rPr lang="zh-CN" altLang="zh-CN" sz="2800" kern="0" dirty="0">
                <a:solidFill>
                  <a:srgbClr val="000000"/>
                </a:solidFill>
                <a:latin typeface="等线" panose="02010600030101010101" pitchFamily="2" charset="-122"/>
                <a:cs typeface="Arial" panose="020B0604020202020204" pitchFamily="34" charset="0"/>
              </a:rPr>
              <a:t>：</a:t>
            </a:r>
            <a:endParaRPr lang="en-US" altLang="zh-CN" sz="2800" kern="0" dirty="0">
              <a:solidFill>
                <a:srgbClr val="000000"/>
              </a:solidFill>
              <a:latin typeface="等线" panose="02010600030101010101" pitchFamily="2" charset="-122"/>
              <a:cs typeface="Arial" panose="020B0604020202020204" pitchFamily="34" charset="0"/>
            </a:endParaRPr>
          </a:p>
          <a:p>
            <a:endParaRPr lang="en-US" altLang="zh-CN" sz="2800" kern="0" dirty="0">
              <a:solidFill>
                <a:srgbClr val="000000"/>
              </a:solidFill>
              <a:latin typeface="等线" panose="02010600030101010101" pitchFamily="2" charset="-122"/>
              <a:cs typeface="Arial" panose="020B0604020202020204" pitchFamily="34" charset="0"/>
            </a:endParaRPr>
          </a:p>
          <a:p>
            <a:r>
              <a:rPr lang="en-US" altLang="zh-CN" sz="2800" kern="0" dirty="0">
                <a:solidFill>
                  <a:srgbClr val="000000"/>
                </a:solidFill>
                <a:latin typeface="等线" panose="02010600030101010101" pitchFamily="2" charset="-122"/>
                <a:cs typeface="Arial" panose="020B0604020202020204" pitchFamily="34" charset="0"/>
              </a:rPr>
              <a:t>1904</a:t>
            </a:r>
            <a:r>
              <a:rPr lang="zh-CN" altLang="zh-CN" sz="2800" kern="0" dirty="0">
                <a:solidFill>
                  <a:srgbClr val="000000"/>
                </a:solidFill>
                <a:latin typeface="等线" panose="02010600030101010101" pitchFamily="2" charset="-122"/>
                <a:cs typeface="Arial" panose="020B0604020202020204" pitchFamily="34" charset="0"/>
              </a:rPr>
              <a:t>年</a:t>
            </a:r>
            <a:r>
              <a:rPr lang="zh-CN" altLang="en-US" sz="2800" kern="0" dirty="0">
                <a:solidFill>
                  <a:srgbClr val="000000"/>
                </a:solidFill>
                <a:latin typeface="等线" panose="02010600030101010101" pitchFamily="2" charset="-122"/>
                <a:cs typeface="Arial" panose="020B0604020202020204" pitchFamily="34" charset="0"/>
              </a:rPr>
              <a:t>，</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出生于江西省南昌县，</a:t>
            </a:r>
            <a:endParaRPr lang="en-US" altLang="zh-CN" sz="2800" kern="0" dirty="0">
              <a:solidFill>
                <a:srgbClr val="000000"/>
              </a:solidFill>
              <a:latin typeface="等线" panose="02010600030101010101" pitchFamily="2" charset="-122"/>
              <a:cs typeface="Arial" panose="020B0604020202020204" pitchFamily="34" charset="0"/>
            </a:endParaRPr>
          </a:p>
          <a:p>
            <a:r>
              <a:rPr lang="en-US" altLang="zh-CN" sz="2800" kern="0" dirty="0">
                <a:solidFill>
                  <a:srgbClr val="000000"/>
                </a:solidFill>
                <a:latin typeface="等线" panose="02010600030101010101" pitchFamily="2" charset="-122"/>
                <a:cs typeface="Arial" panose="020B0604020202020204" pitchFamily="34" charset="0"/>
              </a:rPr>
              <a:t>1923</a:t>
            </a:r>
            <a:r>
              <a:rPr lang="zh-CN" altLang="zh-CN" sz="2800" kern="0" dirty="0">
                <a:solidFill>
                  <a:srgbClr val="000000"/>
                </a:solidFill>
                <a:latin typeface="等线" panose="02010600030101010101" pitchFamily="2" charset="-122"/>
                <a:cs typeface="Arial" panose="020B0604020202020204" pitchFamily="34" charset="0"/>
              </a:rPr>
              <a:t>年，</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考入国立北京女子高等师范大学英语系，</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被选为学生自治会主席。</a:t>
            </a:r>
            <a:endParaRPr lang="en-US" altLang="zh-CN" sz="2800" kern="0" dirty="0">
              <a:solidFill>
                <a:srgbClr val="000000"/>
              </a:solidFill>
              <a:latin typeface="等线" panose="02010600030101010101" pitchFamily="2" charset="-122"/>
              <a:cs typeface="Arial" panose="020B0604020202020204" pitchFamily="34" charset="0"/>
            </a:endParaRPr>
          </a:p>
          <a:p>
            <a:r>
              <a:rPr lang="en-US" altLang="zh-CN" sz="2800" kern="0" dirty="0">
                <a:solidFill>
                  <a:srgbClr val="000000"/>
                </a:solidFill>
                <a:latin typeface="等线" panose="02010600030101010101" pitchFamily="2" charset="-122"/>
                <a:cs typeface="Arial" panose="020B0604020202020204" pitchFamily="34" charset="0"/>
              </a:rPr>
              <a:t>3</a:t>
            </a:r>
            <a:r>
              <a:rPr lang="zh-CN" altLang="zh-CN" sz="2800" kern="0" dirty="0">
                <a:solidFill>
                  <a:srgbClr val="000000"/>
                </a:solidFill>
                <a:latin typeface="等线" panose="02010600030101010101" pitchFamily="2" charset="-122"/>
                <a:cs typeface="Arial" panose="020B0604020202020204" pitchFamily="34" charset="0"/>
              </a:rPr>
              <a:t>月</a:t>
            </a:r>
            <a:r>
              <a:rPr lang="en-US" altLang="zh-CN" sz="2800" kern="0" dirty="0">
                <a:solidFill>
                  <a:srgbClr val="000000"/>
                </a:solidFill>
                <a:latin typeface="等线" panose="02010600030101010101" pitchFamily="2" charset="-122"/>
                <a:cs typeface="Arial" panose="020B0604020202020204" pitchFamily="34" charset="0"/>
              </a:rPr>
              <a:t>18</a:t>
            </a:r>
            <a:r>
              <a:rPr lang="zh-CN" altLang="zh-CN" sz="2800" kern="0" dirty="0">
                <a:solidFill>
                  <a:srgbClr val="000000"/>
                </a:solidFill>
                <a:latin typeface="等线" panose="02010600030101010101" pitchFamily="2" charset="-122"/>
                <a:cs typeface="Arial" panose="020B0604020202020204" pitchFamily="34" charset="0"/>
              </a:rPr>
              <a:t>日，</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政府卫队开枪时，</a:t>
            </a:r>
            <a:endParaRPr lang="en-US" altLang="zh-CN" sz="2800" kern="0" dirty="0">
              <a:solidFill>
                <a:srgbClr val="000000"/>
              </a:solidFill>
              <a:latin typeface="等线" panose="02010600030101010101" pitchFamily="2" charset="-122"/>
              <a:cs typeface="Arial" panose="020B0604020202020204" pitchFamily="34" charset="0"/>
            </a:endParaRPr>
          </a:p>
          <a:p>
            <a:r>
              <a:rPr lang="zh-CN" altLang="zh-CN" sz="2800" kern="0" dirty="0">
                <a:solidFill>
                  <a:srgbClr val="000000"/>
                </a:solidFill>
                <a:latin typeface="等线" panose="02010600030101010101" pitchFamily="2" charset="-122"/>
                <a:cs typeface="Arial" panose="020B0604020202020204" pitchFamily="34" charset="0"/>
              </a:rPr>
              <a:t>一颗子弹从背</a:t>
            </a:r>
            <a:r>
              <a:rPr lang="zh-CN" altLang="zh-CN" sz="2800" kern="100" dirty="0">
                <a:solidFill>
                  <a:srgbClr val="000000"/>
                </a:solidFill>
                <a:latin typeface="等线" panose="02010600030101010101" pitchFamily="2" charset="-122"/>
                <a:cs typeface="Arial" panose="020B0604020202020204" pitchFamily="34" charset="0"/>
              </a:rPr>
              <a:t>部入，</a:t>
            </a:r>
            <a:endParaRPr lang="en-US" altLang="zh-CN" sz="2800" kern="100" dirty="0">
              <a:solidFill>
                <a:srgbClr val="000000"/>
              </a:solidFill>
              <a:latin typeface="等线" panose="02010600030101010101" pitchFamily="2" charset="-122"/>
              <a:cs typeface="Arial" panose="020B0604020202020204" pitchFamily="34" charset="0"/>
            </a:endParaRPr>
          </a:p>
          <a:p>
            <a:r>
              <a:rPr lang="zh-CN" altLang="zh-CN" sz="2800" kern="100" dirty="0">
                <a:solidFill>
                  <a:srgbClr val="000000"/>
                </a:solidFill>
                <a:latin typeface="等线" panose="02010600030101010101" pitchFamily="2" charset="-122"/>
                <a:cs typeface="Arial" panose="020B0604020202020204" pitchFamily="34" charset="0"/>
              </a:rPr>
              <a:t>斜穿心肺，</a:t>
            </a:r>
            <a:endParaRPr lang="en-US" altLang="zh-CN" sz="2800" kern="100" dirty="0">
              <a:solidFill>
                <a:srgbClr val="000000"/>
              </a:solidFill>
              <a:latin typeface="等线" panose="02010600030101010101" pitchFamily="2" charset="-122"/>
              <a:cs typeface="Arial" panose="020B0604020202020204" pitchFamily="34" charset="0"/>
            </a:endParaRPr>
          </a:p>
          <a:p>
            <a:r>
              <a:rPr lang="zh-CN" altLang="zh-CN" sz="2800" kern="100" dirty="0">
                <a:solidFill>
                  <a:srgbClr val="000000"/>
                </a:solidFill>
                <a:latin typeface="等线" panose="02010600030101010101" pitchFamily="2" charset="-122"/>
                <a:cs typeface="Arial" panose="020B0604020202020204" pitchFamily="34" charset="0"/>
              </a:rPr>
              <a:t>牺牲时年仅</a:t>
            </a:r>
            <a:r>
              <a:rPr lang="en-US" altLang="zh-CN" sz="2800" kern="100" dirty="0">
                <a:solidFill>
                  <a:srgbClr val="000000"/>
                </a:solidFill>
                <a:latin typeface="等线" panose="02010600030101010101" pitchFamily="2" charset="-122"/>
                <a:cs typeface="Arial" panose="020B0604020202020204" pitchFamily="34" charset="0"/>
              </a:rPr>
              <a:t>22</a:t>
            </a:r>
            <a:r>
              <a:rPr lang="zh-CN" altLang="zh-CN" sz="2800" kern="100" dirty="0">
                <a:solidFill>
                  <a:srgbClr val="000000"/>
                </a:solidFill>
                <a:latin typeface="等线" panose="02010600030101010101" pitchFamily="2" charset="-122"/>
                <a:cs typeface="Arial" panose="020B0604020202020204" pitchFamily="34" charset="0"/>
              </a:rPr>
              <a:t>岁。</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descr="&#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4153" y="2956560"/>
            <a:ext cx="2645664" cy="39014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817" y="0"/>
            <a:ext cx="4582183" cy="685800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1913" y="181957"/>
            <a:ext cx="6096000" cy="6678751"/>
          </a:xfrm>
          <a:prstGeom prst="rect">
            <a:avLst/>
          </a:prstGeom>
        </p:spPr>
        <p:txBody>
          <a:bodyPr wrap="square">
            <a:spAutoFit/>
          </a:bodyPr>
          <a:lstStyle/>
          <a:p>
            <a:pPr algn="ctr"/>
            <a:r>
              <a:rPr lang="zh-CN" altLang="en-US" sz="3200" b="1" dirty="0">
                <a:solidFill>
                  <a:srgbClr val="333333"/>
                </a:solidFill>
                <a:latin typeface="仿宋" panose="02010609060101010101" pitchFamily="49" charset="-122"/>
                <a:ea typeface="仿宋" panose="02010609060101010101" pitchFamily="49" charset="-122"/>
              </a:rPr>
              <a:t>有的人</a:t>
            </a:r>
            <a:endParaRPr lang="en-US" altLang="zh-CN" sz="3200" b="1" dirty="0">
              <a:solidFill>
                <a:srgbClr val="333333"/>
              </a:solidFill>
              <a:latin typeface="仿宋" panose="02010609060101010101" pitchFamily="49" charset="-122"/>
              <a:ea typeface="仿宋" panose="02010609060101010101" pitchFamily="49" charset="-122"/>
            </a:endParaRPr>
          </a:p>
          <a:p>
            <a:pPr algn="ctr"/>
            <a:r>
              <a:rPr lang="zh-CN" altLang="en-US" sz="2400" b="1" dirty="0">
                <a:solidFill>
                  <a:srgbClr val="333333"/>
                </a:solidFill>
                <a:latin typeface="仿宋" panose="02010609060101010101" pitchFamily="49" charset="-122"/>
                <a:ea typeface="仿宋" panose="02010609060101010101" pitchFamily="49" charset="-122"/>
              </a:rPr>
              <a:t>（臧克家）</a:t>
            </a:r>
          </a:p>
          <a:p>
            <a:pPr algn="ctr"/>
            <a:endParaRPr lang="en-US" altLang="zh-CN" sz="2800" dirty="0">
              <a:solidFill>
                <a:srgbClr val="333333"/>
              </a:solidFill>
              <a:latin typeface="仿宋" panose="02010609060101010101" pitchFamily="49" charset="-122"/>
              <a:ea typeface="仿宋" panose="02010609060101010101" pitchFamily="49" charset="-122"/>
            </a:endParaRPr>
          </a:p>
          <a:p>
            <a:pPr algn="ctr"/>
            <a:r>
              <a:rPr lang="zh-CN" altLang="en-US" sz="2800" dirty="0">
                <a:solidFill>
                  <a:srgbClr val="333333"/>
                </a:solidFill>
                <a:latin typeface="仿宋" panose="02010609060101010101" pitchFamily="49" charset="-122"/>
                <a:ea typeface="仿宋" panose="02010609060101010101" pitchFamily="49" charset="-122"/>
              </a:rPr>
              <a:t>有的人活着</a:t>
            </a:r>
          </a:p>
          <a:p>
            <a:pPr algn="ctr"/>
            <a:r>
              <a:rPr lang="zh-CN" altLang="en-US" sz="2800" dirty="0">
                <a:solidFill>
                  <a:srgbClr val="333333"/>
                </a:solidFill>
                <a:latin typeface="仿宋" panose="02010609060101010101" pitchFamily="49" charset="-122"/>
                <a:ea typeface="仿宋" panose="02010609060101010101" pitchFamily="49" charset="-122"/>
              </a:rPr>
              <a:t>他已经死了</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有的人死了</a:t>
            </a:r>
          </a:p>
          <a:p>
            <a:pPr algn="ctr"/>
            <a:r>
              <a:rPr lang="zh-CN" altLang="en-US" sz="2800" dirty="0">
                <a:solidFill>
                  <a:srgbClr val="333333"/>
                </a:solidFill>
                <a:latin typeface="仿宋" panose="02010609060101010101" pitchFamily="49" charset="-122"/>
                <a:ea typeface="仿宋" panose="02010609060101010101" pitchFamily="49" charset="-122"/>
              </a:rPr>
              <a:t>他还活着。</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骑在人民头上</a:t>
            </a:r>
            <a:r>
              <a:rPr lang="en-US" altLang="zh-CN" sz="2800" dirty="0">
                <a:solidFill>
                  <a:srgbClr val="333333"/>
                </a:solidFill>
                <a:latin typeface="仿宋" panose="02010609060101010101" pitchFamily="49" charset="-122"/>
                <a:ea typeface="仿宋" panose="02010609060101010101" pitchFamily="49" charset="-122"/>
              </a:rPr>
              <a:t>:"</a:t>
            </a:r>
            <a:r>
              <a:rPr lang="zh-CN" altLang="en-US" sz="2800" dirty="0">
                <a:solidFill>
                  <a:srgbClr val="333333"/>
                </a:solidFill>
                <a:latin typeface="仿宋" panose="02010609060101010101" pitchFamily="49" charset="-122"/>
                <a:ea typeface="仿宋" panose="02010609060101010101" pitchFamily="49" charset="-122"/>
              </a:rPr>
              <a:t>啊，我多伟大</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俯下身子给人民当牛马。</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把名字刻入石头，想</a:t>
            </a:r>
            <a:r>
              <a:rPr lang="en-US" altLang="zh-CN" sz="2800" dirty="0">
                <a:solidFill>
                  <a:srgbClr val="333333"/>
                </a:solidFill>
                <a:latin typeface="仿宋" panose="02010609060101010101" pitchFamily="49" charset="-122"/>
                <a:ea typeface="仿宋" panose="02010609060101010101" pitchFamily="49" charset="-122"/>
              </a:rPr>
              <a:t>"</a:t>
            </a:r>
            <a:r>
              <a:rPr lang="zh-CN" altLang="en-US" sz="2800" dirty="0">
                <a:solidFill>
                  <a:srgbClr val="333333"/>
                </a:solidFill>
                <a:latin typeface="仿宋" panose="02010609060101010101" pitchFamily="49" charset="-122"/>
                <a:ea typeface="仿宋" panose="02010609060101010101" pitchFamily="49" charset="-122"/>
              </a:rPr>
              <a:t>不朽</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情愿作野草，等着地下的火烧。</a:t>
            </a:r>
          </a:p>
        </p:txBody>
      </p:sp>
      <p:pic>
        <p:nvPicPr>
          <p:cNvPr id="6" name="图片 5" descr="&#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1251" y="0"/>
            <a:ext cx="5320747" cy="6857999"/>
          </a:xfrm>
          <a:prstGeom prst="rect">
            <a:avLst/>
          </a:prstGeom>
        </p:spPr>
      </p:pic>
      <p:pic>
        <p:nvPicPr>
          <p:cNvPr id="7" name="图片 6" descr="花2"/>
          <p:cNvPicPr>
            <a:picLocks noChangeAspect="1"/>
          </p:cNvPicPr>
          <p:nvPr/>
        </p:nvPicPr>
        <p:blipFill>
          <a:blip r:embed="rId3"/>
          <a:stretch>
            <a:fillRect/>
          </a:stretch>
        </p:blipFill>
        <p:spPr>
          <a:xfrm>
            <a:off x="213031" y="220772"/>
            <a:ext cx="474980" cy="436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74645" y="457200"/>
            <a:ext cx="4605129" cy="5262979"/>
          </a:xfrm>
          <a:prstGeom prst="rect">
            <a:avLst/>
          </a:prstGeom>
        </p:spPr>
        <p:txBody>
          <a:bodyPr wrap="square">
            <a:spAutoFit/>
          </a:bodyPr>
          <a:lstStyle/>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他活着别人就不能活</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有的人</a:t>
            </a:r>
          </a:p>
          <a:p>
            <a:pPr algn="ctr"/>
            <a:r>
              <a:rPr lang="zh-CN" altLang="en-US" sz="2800" dirty="0">
                <a:solidFill>
                  <a:srgbClr val="333333"/>
                </a:solidFill>
                <a:latin typeface="仿宋" panose="02010609060101010101" pitchFamily="49" charset="-122"/>
                <a:ea typeface="仿宋" panose="02010609060101010101" pitchFamily="49" charset="-122"/>
              </a:rPr>
              <a:t>他活着为了多数人更好地活。</a:t>
            </a:r>
          </a:p>
          <a:p>
            <a:pPr algn="ctr"/>
            <a:r>
              <a:rPr lang="zh-CN" altLang="en-US" sz="2800" dirty="0">
                <a:solidFill>
                  <a:srgbClr val="333333"/>
                </a:solidFill>
                <a:latin typeface="仿宋" panose="02010609060101010101" pitchFamily="49" charset="-122"/>
                <a:ea typeface="仿宋" panose="02010609060101010101" pitchFamily="49" charset="-122"/>
              </a:rPr>
              <a:t>骑在人民头上的</a:t>
            </a:r>
          </a:p>
          <a:p>
            <a:pPr algn="ctr"/>
            <a:r>
              <a:rPr lang="zh-CN" altLang="en-US" sz="2800" dirty="0">
                <a:solidFill>
                  <a:srgbClr val="333333"/>
                </a:solidFill>
                <a:latin typeface="仿宋" panose="02010609060101010101" pitchFamily="49" charset="-122"/>
                <a:ea typeface="仿宋" panose="02010609060101010101" pitchFamily="49" charset="-122"/>
              </a:rPr>
              <a:t>人民把他摔垮</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给人民作牛马的</a:t>
            </a:r>
          </a:p>
          <a:p>
            <a:pPr algn="ctr"/>
            <a:r>
              <a:rPr lang="zh-CN" altLang="en-US" sz="2800" dirty="0">
                <a:solidFill>
                  <a:srgbClr val="333333"/>
                </a:solidFill>
                <a:latin typeface="仿宋" panose="02010609060101010101" pitchFamily="49" charset="-122"/>
                <a:ea typeface="仿宋" panose="02010609060101010101" pitchFamily="49" charset="-122"/>
              </a:rPr>
              <a:t>人民永远记住他</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把名字刻入石头的</a:t>
            </a:r>
          </a:p>
          <a:p>
            <a:pPr algn="ctr"/>
            <a:r>
              <a:rPr lang="zh-CN" altLang="en-US" sz="2800" dirty="0">
                <a:solidFill>
                  <a:srgbClr val="333333"/>
                </a:solidFill>
                <a:latin typeface="仿宋" panose="02010609060101010101" pitchFamily="49" charset="-122"/>
                <a:ea typeface="仿宋" panose="02010609060101010101" pitchFamily="49" charset="-122"/>
              </a:rPr>
              <a:t>名字比尸首烂得更早</a:t>
            </a:r>
            <a:r>
              <a:rPr lang="en-US" altLang="zh-CN" sz="2800" dirty="0">
                <a:solidFill>
                  <a:srgbClr val="333333"/>
                </a:solidFill>
                <a:latin typeface="仿宋" panose="02010609060101010101" pitchFamily="49" charset="-122"/>
                <a:ea typeface="仿宋" panose="02010609060101010101" pitchFamily="49" charset="-122"/>
              </a:rPr>
              <a:t>;</a:t>
            </a:r>
          </a:p>
          <a:p>
            <a:pPr algn="ctr"/>
            <a:r>
              <a:rPr lang="zh-CN" altLang="en-US" sz="2800" dirty="0">
                <a:solidFill>
                  <a:srgbClr val="333333"/>
                </a:solidFill>
                <a:latin typeface="仿宋" panose="02010609060101010101" pitchFamily="49" charset="-122"/>
                <a:ea typeface="仿宋" panose="02010609060101010101" pitchFamily="49" charset="-122"/>
              </a:rPr>
              <a:t>只要春风吹到的地方</a:t>
            </a:r>
          </a:p>
          <a:p>
            <a:pPr algn="ctr"/>
            <a:r>
              <a:rPr lang="zh-CN" altLang="en-US" sz="2800" dirty="0">
                <a:solidFill>
                  <a:srgbClr val="333333"/>
                </a:solidFill>
                <a:latin typeface="仿宋" panose="02010609060101010101" pitchFamily="49" charset="-122"/>
                <a:ea typeface="仿宋" panose="02010609060101010101" pitchFamily="49" charset="-122"/>
              </a:rPr>
              <a:t>到处是青青的野草。</a:t>
            </a:r>
          </a:p>
        </p:txBody>
      </p:sp>
      <p:pic>
        <p:nvPicPr>
          <p:cNvPr id="5" name="图片 4" descr="图片包含 照片, 游戏机, 女人, 大象&#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1896" y="0"/>
            <a:ext cx="5911835" cy="685800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24679" y="1289803"/>
            <a:ext cx="6096000" cy="5262979"/>
          </a:xfrm>
          <a:prstGeom prst="rect">
            <a:avLst/>
          </a:prstGeom>
        </p:spPr>
        <p:txBody>
          <a:bodyPr>
            <a:spAutoFit/>
          </a:bodyPr>
          <a:lstStyle/>
          <a:p>
            <a:r>
              <a:rPr lang="zh-CN" altLang="en-US" sz="2800" dirty="0">
                <a:solidFill>
                  <a:srgbClr val="333333"/>
                </a:solidFill>
                <a:latin typeface="仿宋" panose="02010609060101010101" pitchFamily="49" charset="-122"/>
                <a:ea typeface="仿宋" panose="02010609060101010101" pitchFamily="49" charset="-122"/>
              </a:rPr>
              <a:t>他活着别人就不能活的人，</a:t>
            </a:r>
            <a:endParaRPr lang="en-US" altLang="zh-CN" sz="2800" dirty="0">
              <a:solidFill>
                <a:srgbClr val="333333"/>
              </a:solidFill>
              <a:latin typeface="仿宋" panose="02010609060101010101" pitchFamily="49" charset="-122"/>
              <a:ea typeface="仿宋" panose="02010609060101010101" pitchFamily="49" charset="-122"/>
            </a:endParaRPr>
          </a:p>
          <a:p>
            <a:endParaRPr lang="zh-CN" altLang="en-US" sz="2800" dirty="0">
              <a:solidFill>
                <a:srgbClr val="333333"/>
              </a:solidFill>
              <a:latin typeface="仿宋" panose="02010609060101010101" pitchFamily="49" charset="-122"/>
              <a:ea typeface="仿宋" panose="02010609060101010101" pitchFamily="49" charset="-122"/>
            </a:endParaRPr>
          </a:p>
          <a:p>
            <a:r>
              <a:rPr lang="zh-CN" altLang="en-US" sz="2800" dirty="0">
                <a:solidFill>
                  <a:srgbClr val="333333"/>
                </a:solidFill>
                <a:latin typeface="仿宋" panose="02010609060101010101" pitchFamily="49" charset="-122"/>
                <a:ea typeface="仿宋" panose="02010609060101010101" pitchFamily="49" charset="-122"/>
              </a:rPr>
              <a:t>他的下场可以看到</a:t>
            </a:r>
            <a:r>
              <a:rPr lang="en-US" altLang="zh-CN" sz="2800" dirty="0">
                <a:solidFill>
                  <a:srgbClr val="333333"/>
                </a:solidFill>
                <a:latin typeface="仿宋" panose="02010609060101010101" pitchFamily="49" charset="-122"/>
                <a:ea typeface="仿宋" panose="02010609060101010101" pitchFamily="49" charset="-122"/>
              </a:rPr>
              <a:t>;</a:t>
            </a:r>
          </a:p>
          <a:p>
            <a:endParaRPr lang="en-US" altLang="zh-CN" sz="2800" dirty="0">
              <a:solidFill>
                <a:srgbClr val="333333"/>
              </a:solidFill>
              <a:latin typeface="仿宋" panose="02010609060101010101" pitchFamily="49" charset="-122"/>
              <a:ea typeface="仿宋" panose="02010609060101010101" pitchFamily="49" charset="-122"/>
            </a:endParaRPr>
          </a:p>
          <a:p>
            <a:r>
              <a:rPr lang="zh-CN" altLang="en-US" sz="2800" dirty="0">
                <a:solidFill>
                  <a:srgbClr val="333333"/>
                </a:solidFill>
                <a:latin typeface="仿宋" panose="02010609060101010101" pitchFamily="49" charset="-122"/>
                <a:ea typeface="仿宋" panose="02010609060101010101" pitchFamily="49" charset="-122"/>
              </a:rPr>
              <a:t>他活着为了多数人更好地活着的人，</a:t>
            </a:r>
            <a:endParaRPr lang="en-US" altLang="zh-CN" sz="2800" dirty="0">
              <a:solidFill>
                <a:srgbClr val="333333"/>
              </a:solidFill>
              <a:latin typeface="仿宋" panose="02010609060101010101" pitchFamily="49" charset="-122"/>
              <a:ea typeface="仿宋" panose="02010609060101010101" pitchFamily="49" charset="-122"/>
            </a:endParaRPr>
          </a:p>
          <a:p>
            <a:endParaRPr lang="zh-CN" altLang="en-US" sz="2800" dirty="0">
              <a:solidFill>
                <a:srgbClr val="333333"/>
              </a:solidFill>
              <a:latin typeface="仿宋" panose="02010609060101010101" pitchFamily="49" charset="-122"/>
              <a:ea typeface="仿宋" panose="02010609060101010101" pitchFamily="49" charset="-122"/>
            </a:endParaRPr>
          </a:p>
          <a:p>
            <a:r>
              <a:rPr lang="zh-CN" altLang="en-US" sz="2800" dirty="0">
                <a:solidFill>
                  <a:srgbClr val="333333"/>
                </a:solidFill>
                <a:latin typeface="仿宋" panose="02010609060101010101" pitchFamily="49" charset="-122"/>
                <a:ea typeface="仿宋" panose="02010609060101010101" pitchFamily="49" charset="-122"/>
              </a:rPr>
              <a:t>群众把他抬举得很高，很高。</a:t>
            </a:r>
            <a:endParaRPr lang="en-US" altLang="zh-CN" sz="2800" dirty="0">
              <a:solidFill>
                <a:srgbClr val="333333"/>
              </a:solidFill>
              <a:latin typeface="仿宋" panose="02010609060101010101" pitchFamily="49" charset="-122"/>
              <a:ea typeface="仿宋" panose="02010609060101010101" pitchFamily="49" charset="-122"/>
            </a:endParaRPr>
          </a:p>
          <a:p>
            <a:endParaRPr lang="en-US" altLang="zh-CN" sz="2800" dirty="0">
              <a:solidFill>
                <a:srgbClr val="333333"/>
              </a:solidFill>
              <a:latin typeface="仿宋" panose="02010609060101010101" pitchFamily="49" charset="-122"/>
              <a:ea typeface="仿宋" panose="02010609060101010101" pitchFamily="49" charset="-122"/>
            </a:endParaRPr>
          </a:p>
          <a:p>
            <a:endParaRPr lang="en-US" altLang="zh-CN" sz="2800" b="1" dirty="0">
              <a:solidFill>
                <a:srgbClr val="333333"/>
              </a:solidFill>
              <a:latin typeface="仿宋" panose="02010609060101010101" pitchFamily="49" charset="-122"/>
              <a:ea typeface="仿宋" panose="02010609060101010101" pitchFamily="49" charset="-122"/>
            </a:endParaRPr>
          </a:p>
          <a:p>
            <a:endParaRPr lang="en-US" altLang="zh-CN" sz="2800" b="1" dirty="0">
              <a:solidFill>
                <a:srgbClr val="333333"/>
              </a:solidFill>
              <a:latin typeface="仿宋" panose="02010609060101010101" pitchFamily="49" charset="-122"/>
              <a:ea typeface="仿宋" panose="02010609060101010101" pitchFamily="49" charset="-122"/>
            </a:endParaRPr>
          </a:p>
          <a:p>
            <a:endParaRPr lang="en-US" altLang="zh-CN" sz="2800" b="1" dirty="0">
              <a:solidFill>
                <a:srgbClr val="333333"/>
              </a:solidFill>
              <a:latin typeface="仿宋" panose="02010609060101010101" pitchFamily="49" charset="-122"/>
              <a:ea typeface="仿宋" panose="02010609060101010101" pitchFamily="49" charset="-122"/>
            </a:endParaRPr>
          </a:p>
          <a:p>
            <a:pPr algn="r"/>
            <a:r>
              <a:rPr lang="en-US" altLang="zh-CN" sz="2800" b="1" dirty="0">
                <a:solidFill>
                  <a:srgbClr val="333333"/>
                </a:solidFill>
                <a:latin typeface="仿宋" panose="02010609060101010101" pitchFamily="49" charset="-122"/>
                <a:ea typeface="仿宋" panose="02010609060101010101" pitchFamily="49" charset="-122"/>
              </a:rPr>
              <a:t>——</a:t>
            </a:r>
            <a:r>
              <a:rPr lang="zh-CN" altLang="en-US" sz="2800" b="1" dirty="0">
                <a:solidFill>
                  <a:srgbClr val="333333"/>
                </a:solidFill>
                <a:latin typeface="仿宋" panose="02010609060101010101" pitchFamily="49" charset="-122"/>
                <a:ea typeface="仿宋" panose="02010609060101010101" pitchFamily="49" charset="-122"/>
              </a:rPr>
              <a:t>纪念鲁迅逝世十三周年有感</a:t>
            </a:r>
          </a:p>
        </p:txBody>
      </p:sp>
      <p:pic>
        <p:nvPicPr>
          <p:cNvPr id="4" name="图片 3" descr="&#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2226" y="0"/>
            <a:ext cx="5479775" cy="685800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0650" y="151179"/>
            <a:ext cx="11849100" cy="6555641"/>
          </a:xfrm>
          <a:prstGeom prst="rect">
            <a:avLst/>
          </a:prstGeom>
        </p:spPr>
        <p:txBody>
          <a:bodyPr wrap="square">
            <a:spAutoFit/>
          </a:bodyPr>
          <a:lstStyle/>
          <a:p>
            <a:r>
              <a:rPr lang="zh-CN" altLang="en-US" sz="2800" dirty="0">
                <a:latin typeface="+mn-ea"/>
              </a:rPr>
              <a:t>单元研习任务</a:t>
            </a:r>
            <a:r>
              <a:rPr lang="en-US" altLang="zh-CN" sz="2800" dirty="0">
                <a:latin typeface="+mn-ea"/>
              </a:rPr>
              <a:t>:</a:t>
            </a:r>
          </a:p>
          <a:p>
            <a:endParaRPr lang="en-US" altLang="zh-CN" sz="2800" dirty="0">
              <a:latin typeface="+mn-ea"/>
            </a:endParaRPr>
          </a:p>
          <a:p>
            <a:r>
              <a:rPr lang="zh-CN" altLang="en-US" sz="2800" dirty="0">
                <a:latin typeface="+mn-ea"/>
              </a:rPr>
              <a:t>二、本单元的课文，既有纪实性较强的散文和报告文学，也有以虚构为主的小说。阅读这些作品，分析其艺术特点，完成下列研习任务。</a:t>
            </a:r>
            <a:endParaRPr lang="en-US" altLang="zh-CN" sz="2800" dirty="0">
              <a:latin typeface="+mn-ea"/>
            </a:endParaRPr>
          </a:p>
          <a:p>
            <a:endParaRPr lang="en-US" altLang="zh-CN" sz="2800" dirty="0">
              <a:latin typeface="+mn-ea"/>
            </a:endParaRPr>
          </a:p>
          <a:p>
            <a:r>
              <a:rPr lang="en-US" altLang="zh-CN" sz="2800" dirty="0">
                <a:latin typeface="+mn-ea"/>
              </a:rPr>
              <a:t>1.《</a:t>
            </a:r>
            <a:r>
              <a:rPr lang="zh-CN" altLang="en-US" sz="2800" dirty="0">
                <a:latin typeface="+mn-ea"/>
              </a:rPr>
              <a:t>记念刘和珍君</a:t>
            </a:r>
            <a:r>
              <a:rPr lang="en-US" altLang="zh-CN" sz="2800" dirty="0">
                <a:latin typeface="+mn-ea"/>
              </a:rPr>
              <a:t>》</a:t>
            </a:r>
            <a:r>
              <a:rPr lang="zh-CN" altLang="en-US" sz="2800" dirty="0">
                <a:latin typeface="+mn-ea"/>
              </a:rPr>
              <a:t>和</a:t>
            </a:r>
            <a:r>
              <a:rPr lang="en-US" altLang="zh-CN" sz="2800" dirty="0">
                <a:latin typeface="+mn-ea"/>
              </a:rPr>
              <a:t>《</a:t>
            </a:r>
            <a:r>
              <a:rPr lang="zh-CN" altLang="en-US" sz="2800" dirty="0">
                <a:latin typeface="+mn-ea"/>
              </a:rPr>
              <a:t>为了忘却的记念</a:t>
            </a:r>
            <a:r>
              <a:rPr lang="en-US" altLang="zh-CN" sz="2800" dirty="0">
                <a:latin typeface="+mn-ea"/>
              </a:rPr>
              <a:t>》</a:t>
            </a:r>
            <a:r>
              <a:rPr lang="zh-CN" altLang="en-US" sz="2800" dirty="0">
                <a:latin typeface="+mn-ea"/>
              </a:rPr>
              <a:t>都是鲁迅</a:t>
            </a:r>
            <a:endParaRPr lang="en-US" altLang="zh-CN" sz="2800" dirty="0">
              <a:latin typeface="+mn-ea"/>
            </a:endParaRPr>
          </a:p>
          <a:p>
            <a:r>
              <a:rPr lang="zh-CN" altLang="en-US" sz="2800" dirty="0">
                <a:latin typeface="+mn-ea"/>
              </a:rPr>
              <a:t>为纪念牺牲的进步青年所写的回忆性散文，</a:t>
            </a:r>
            <a:endParaRPr lang="en-US" altLang="zh-CN" sz="2800" dirty="0">
              <a:latin typeface="+mn-ea"/>
            </a:endParaRPr>
          </a:p>
          <a:p>
            <a:r>
              <a:rPr lang="zh-CN" altLang="en-US" sz="2800" dirty="0">
                <a:latin typeface="+mn-ea"/>
              </a:rPr>
              <a:t>但在</a:t>
            </a:r>
            <a:r>
              <a:rPr lang="zh-CN" altLang="en-US" sz="2800" b="1" dirty="0">
                <a:solidFill>
                  <a:srgbClr val="FF0000"/>
                </a:solidFill>
                <a:latin typeface="+mn-ea"/>
              </a:rPr>
              <a:t>写作手法和语言表达</a:t>
            </a:r>
            <a:r>
              <a:rPr lang="zh-CN" altLang="en-US" sz="2800" dirty="0">
                <a:latin typeface="+mn-ea"/>
              </a:rPr>
              <a:t>上又各有特色。</a:t>
            </a:r>
            <a:endParaRPr lang="en-US" altLang="zh-CN" sz="2800" dirty="0">
              <a:latin typeface="+mn-ea"/>
            </a:endParaRPr>
          </a:p>
          <a:p>
            <a:r>
              <a:rPr lang="zh-CN" altLang="en-US" sz="2800" dirty="0">
                <a:latin typeface="+mn-ea"/>
              </a:rPr>
              <a:t>认真阅读这两篇文章，用</a:t>
            </a:r>
            <a:r>
              <a:rPr lang="zh-CN" altLang="en-US" sz="2800" b="1" dirty="0">
                <a:solidFill>
                  <a:srgbClr val="FF0000"/>
                </a:solidFill>
                <a:latin typeface="+mn-ea"/>
              </a:rPr>
              <a:t>旁批</a:t>
            </a:r>
            <a:r>
              <a:rPr lang="zh-CN" altLang="en-US" sz="2800" dirty="0">
                <a:latin typeface="+mn-ea"/>
              </a:rPr>
              <a:t>的形式就这些方面作一些评点，</a:t>
            </a:r>
            <a:endParaRPr lang="en-US" altLang="zh-CN" sz="2800" dirty="0">
              <a:latin typeface="+mn-ea"/>
            </a:endParaRPr>
          </a:p>
          <a:p>
            <a:r>
              <a:rPr lang="zh-CN" altLang="en-US" sz="2800" dirty="0">
                <a:latin typeface="+mn-ea"/>
              </a:rPr>
              <a:t>与小组同学交流后，合作整理一个 “批注本”在班上展示。</a:t>
            </a:r>
            <a:endParaRPr lang="en-US" altLang="zh-CN" sz="2800" dirty="0">
              <a:latin typeface="+mn-ea"/>
            </a:endParaRPr>
          </a:p>
          <a:p>
            <a:endParaRPr lang="en-US" altLang="zh-CN" sz="2800" dirty="0">
              <a:latin typeface="+mn-ea"/>
            </a:endParaRPr>
          </a:p>
          <a:p>
            <a:r>
              <a:rPr lang="en-US" altLang="zh-CN" sz="2800" dirty="0">
                <a:latin typeface="+mn-ea"/>
              </a:rPr>
              <a:t>2.《</a:t>
            </a:r>
            <a:r>
              <a:rPr lang="zh-CN" altLang="en-US" sz="2800" dirty="0">
                <a:latin typeface="+mn-ea"/>
              </a:rPr>
              <a:t>包身工</a:t>
            </a:r>
            <a:r>
              <a:rPr lang="en-US" altLang="zh-CN" sz="2800" dirty="0">
                <a:latin typeface="+mn-ea"/>
              </a:rPr>
              <a:t>》</a:t>
            </a:r>
            <a:r>
              <a:rPr lang="zh-CN" altLang="en-US" sz="2800" dirty="0">
                <a:latin typeface="+mn-ea"/>
              </a:rPr>
              <a:t>用文学笔法报道真实事件，</a:t>
            </a:r>
            <a:endParaRPr lang="en-US" altLang="zh-CN" sz="2800" dirty="0">
              <a:latin typeface="+mn-ea"/>
            </a:endParaRPr>
          </a:p>
          <a:p>
            <a:r>
              <a:rPr lang="zh-CN" altLang="en-US" sz="2800" dirty="0">
                <a:latin typeface="+mn-ea"/>
              </a:rPr>
              <a:t>其中的人物、事件、环境都是真实的，但又运用了较多的文学手法，</a:t>
            </a:r>
            <a:endParaRPr lang="en-US" altLang="zh-CN" sz="2800" dirty="0">
              <a:latin typeface="+mn-ea"/>
            </a:endParaRPr>
          </a:p>
          <a:p>
            <a:r>
              <a:rPr lang="zh-CN" altLang="en-US" sz="2800" dirty="0">
                <a:latin typeface="+mn-ea"/>
              </a:rPr>
              <a:t>如塑造形象、刻画细节、营造气氛等，以增强作品的感染力。</a:t>
            </a:r>
            <a:endParaRPr lang="en-US" altLang="zh-CN" sz="2800" dirty="0">
              <a:latin typeface="+mn-ea"/>
            </a:endParaRPr>
          </a:p>
          <a:p>
            <a:r>
              <a:rPr lang="zh-CN" altLang="en-US" sz="2800" dirty="0">
                <a:latin typeface="+mn-ea"/>
              </a:rPr>
              <a:t>深人阅读课文，结合具体内容，就作品新闻性与文学性的统一写一篇札记。</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3111948" y="177284"/>
            <a:ext cx="8392041" cy="584775"/>
          </a:xfrm>
          <a:prstGeom prst="rect">
            <a:avLst/>
          </a:prstGeom>
        </p:spPr>
        <p:txBody>
          <a:bodyPr wrap="none">
            <a:spAutoFit/>
          </a:bodyPr>
          <a:lstStyle/>
          <a:p>
            <a:r>
              <a:rPr lang="zh-CN" altLang="zh-CN" sz="3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快速地浏览课文，划分文章层次并概括大意。</a:t>
            </a:r>
            <a:endParaRPr lang="zh-CN" altLang="zh-CN" sz="3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自读深思</a:t>
            </a:r>
          </a:p>
        </p:txBody>
      </p:sp>
      <p:sp>
        <p:nvSpPr>
          <p:cNvPr id="5" name="文本框 4"/>
          <p:cNvSpPr txBox="1"/>
          <p:nvPr/>
        </p:nvSpPr>
        <p:spPr>
          <a:xfrm>
            <a:off x="213031" y="2226366"/>
            <a:ext cx="800219" cy="3170099"/>
          </a:xfrm>
          <a:prstGeom prst="rect">
            <a:avLst/>
          </a:prstGeom>
          <a:noFill/>
        </p:spPr>
        <p:txBody>
          <a:bodyPr vert="eaVert" wrap="none" rtlCol="0">
            <a:spAutoFit/>
          </a:bodyPr>
          <a:lstStyle/>
          <a:p>
            <a:r>
              <a:rPr lang="zh-CN" altLang="en-US" sz="4000" dirty="0">
                <a:latin typeface="黑体" panose="02010609060101010101" pitchFamily="49" charset="-122"/>
                <a:ea typeface="黑体" panose="02010609060101010101" pitchFamily="49" charset="-122"/>
              </a:rPr>
              <a:t>记念刘和珍君</a:t>
            </a:r>
          </a:p>
        </p:txBody>
      </p:sp>
      <p:cxnSp>
        <p:nvCxnSpPr>
          <p:cNvPr id="6" name="Straight Connector 36"/>
          <p:cNvCxnSpPr/>
          <p:nvPr/>
        </p:nvCxnSpPr>
        <p:spPr bwMode="auto">
          <a:xfrm>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1838313" y="1964755"/>
            <a:ext cx="2877711"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 ）节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）节</a:t>
            </a:r>
          </a:p>
        </p:txBody>
      </p:sp>
      <p:sp>
        <p:nvSpPr>
          <p:cNvPr id="11" name="文本框 10"/>
          <p:cNvSpPr txBox="1"/>
          <p:nvPr/>
        </p:nvSpPr>
        <p:spPr>
          <a:xfrm>
            <a:off x="1758800" y="3634052"/>
            <a:ext cx="2877711"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 ）节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）节</a:t>
            </a:r>
          </a:p>
        </p:txBody>
      </p:sp>
      <p:sp>
        <p:nvSpPr>
          <p:cNvPr id="12" name="文本框 11"/>
          <p:cNvSpPr txBox="1"/>
          <p:nvPr/>
        </p:nvSpPr>
        <p:spPr>
          <a:xfrm>
            <a:off x="1758799" y="5245554"/>
            <a:ext cx="2877711" cy="523220"/>
          </a:xfrm>
          <a:prstGeom prst="rect">
            <a:avLst/>
          </a:prstGeom>
          <a:noFill/>
        </p:spPr>
        <p:txBody>
          <a:bodyPr wrap="none" rtlCol="0">
            <a:spAutoFit/>
          </a:bodyPr>
          <a:lstStyle/>
          <a:p>
            <a:r>
              <a:rPr lang="zh-CN" altLang="en-US" sz="2800" dirty="0">
                <a:latin typeface="黑体" panose="02010609060101010101" pitchFamily="49" charset="-122"/>
                <a:ea typeface="黑体" panose="02010609060101010101" pitchFamily="49" charset="-122"/>
              </a:rPr>
              <a:t>（ ）节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）节</a:t>
            </a:r>
          </a:p>
        </p:txBody>
      </p:sp>
      <p:sp>
        <p:nvSpPr>
          <p:cNvPr id="28" name="文本框 27"/>
          <p:cNvSpPr txBox="1"/>
          <p:nvPr/>
        </p:nvSpPr>
        <p:spPr>
          <a:xfrm>
            <a:off x="5484061" y="1736237"/>
            <a:ext cx="6620283"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交代写作目的：</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a:p>
            <a:r>
              <a:rPr lang="zh-CN" altLang="en-US" sz="2800" dirty="0">
                <a:solidFill>
                  <a:schemeClr val="accent1">
                    <a:lumMod val="75000"/>
                  </a:schemeClr>
                </a:solidFill>
                <a:latin typeface="楷体" panose="02010609060101010101" pitchFamily="49" charset="-122"/>
                <a:ea typeface="楷体" panose="02010609060101010101" pitchFamily="49" charset="-122"/>
              </a:rPr>
              <a:t>情感：由（  ）到（   ）的逻辑顺序</a:t>
            </a:r>
          </a:p>
        </p:txBody>
      </p:sp>
      <p:sp>
        <p:nvSpPr>
          <p:cNvPr id="29" name="文本框 28"/>
          <p:cNvSpPr txBox="1"/>
          <p:nvPr/>
        </p:nvSpPr>
        <p:spPr>
          <a:xfrm>
            <a:off x="5237816" y="3513702"/>
            <a:ext cx="6788532"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生前事迹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遇害细节</a:t>
            </a:r>
            <a:endParaRPr lang="en-US" altLang="zh-CN" sz="2800" dirty="0">
              <a:latin typeface="黑体" panose="02010609060101010101" pitchFamily="49" charset="-122"/>
              <a:ea typeface="黑体" panose="02010609060101010101" pitchFamily="49" charset="-122"/>
            </a:endParaRPr>
          </a:p>
          <a:p>
            <a:r>
              <a:rPr lang="zh-CN" altLang="en-US" sz="2800" dirty="0">
                <a:solidFill>
                  <a:schemeClr val="accent1">
                    <a:lumMod val="75000"/>
                  </a:schemeClr>
                </a:solidFill>
                <a:latin typeface="楷体" panose="02010609060101010101" pitchFamily="49" charset="-122"/>
                <a:ea typeface="楷体" panose="02010609060101010101" pitchFamily="49" charset="-122"/>
              </a:rPr>
              <a:t> 由生前到遇害的（   ）顺序</a:t>
            </a:r>
          </a:p>
        </p:txBody>
      </p:sp>
      <p:sp>
        <p:nvSpPr>
          <p:cNvPr id="30" name="文本框 29"/>
          <p:cNvSpPr txBox="1"/>
          <p:nvPr/>
        </p:nvSpPr>
        <p:spPr>
          <a:xfrm>
            <a:off x="5423011" y="5030110"/>
            <a:ext cx="6603325"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请愿事件的意义：</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a:p>
            <a:r>
              <a:rPr lang="zh-CN" altLang="en-US" sz="2800" dirty="0">
                <a:solidFill>
                  <a:schemeClr val="accent1">
                    <a:lumMod val="75000"/>
                  </a:schemeClr>
                </a:solidFill>
                <a:latin typeface="楷体" panose="02010609060101010101" pitchFamily="49" charset="-122"/>
                <a:ea typeface="楷体" panose="02010609060101010101" pitchFamily="49" charset="-122"/>
              </a:rPr>
              <a:t>态度：由（  ）到（  ）的逻辑顺序</a:t>
            </a:r>
          </a:p>
        </p:txBody>
      </p:sp>
      <p:sp>
        <p:nvSpPr>
          <p:cNvPr id="31" name="虚尾箭头 15"/>
          <p:cNvSpPr/>
          <p:nvPr/>
        </p:nvSpPr>
        <p:spPr>
          <a:xfrm>
            <a:off x="4607853" y="2108096"/>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2" name="虚尾箭头 15"/>
          <p:cNvSpPr/>
          <p:nvPr/>
        </p:nvSpPr>
        <p:spPr>
          <a:xfrm>
            <a:off x="4559958" y="377353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3" name="虚尾箭头 15"/>
          <p:cNvSpPr/>
          <p:nvPr/>
        </p:nvSpPr>
        <p:spPr>
          <a:xfrm>
            <a:off x="4559957" y="5378508"/>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31" grpId="0" bldLvl="0" animBg="1"/>
      <p:bldP spid="32" grpId="0" bldLvl="0" animBg="1"/>
      <p:bldP spid="3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13031" y="220772"/>
            <a:ext cx="474980" cy="436245"/>
          </a:xfrm>
          <a:prstGeom prst="rect">
            <a:avLst/>
          </a:prstGeom>
        </p:spPr>
      </p:pic>
      <p:sp>
        <p:nvSpPr>
          <p:cNvPr id="3" name="矩形 2"/>
          <p:cNvSpPr/>
          <p:nvPr/>
        </p:nvSpPr>
        <p:spPr>
          <a:xfrm>
            <a:off x="3111948" y="177284"/>
            <a:ext cx="8392041" cy="584775"/>
          </a:xfrm>
          <a:prstGeom prst="rect">
            <a:avLst/>
          </a:prstGeom>
        </p:spPr>
        <p:txBody>
          <a:bodyPr wrap="none">
            <a:spAutoFit/>
          </a:bodyPr>
          <a:lstStyle/>
          <a:p>
            <a:r>
              <a:rPr lang="zh-CN" altLang="zh-CN" sz="32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快速地浏览课文，划分文章层次并概括大意。</a:t>
            </a:r>
            <a:endParaRPr lang="zh-CN" altLang="zh-CN" sz="32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688011" y="115728"/>
            <a:ext cx="2037738"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自读深思</a:t>
            </a:r>
          </a:p>
        </p:txBody>
      </p:sp>
      <p:sp>
        <p:nvSpPr>
          <p:cNvPr id="5" name="文本框 4"/>
          <p:cNvSpPr txBox="1"/>
          <p:nvPr/>
        </p:nvSpPr>
        <p:spPr>
          <a:xfrm>
            <a:off x="213031" y="2226366"/>
            <a:ext cx="800219" cy="3170099"/>
          </a:xfrm>
          <a:prstGeom prst="rect">
            <a:avLst/>
          </a:prstGeom>
          <a:noFill/>
        </p:spPr>
        <p:txBody>
          <a:bodyPr vert="eaVert" wrap="none" rtlCol="0">
            <a:spAutoFit/>
          </a:bodyPr>
          <a:lstStyle/>
          <a:p>
            <a:r>
              <a:rPr lang="zh-CN" altLang="en-US" sz="4000" dirty="0">
                <a:latin typeface="黑体" panose="02010609060101010101" pitchFamily="49" charset="-122"/>
                <a:ea typeface="黑体" panose="02010609060101010101" pitchFamily="49" charset="-122"/>
              </a:rPr>
              <a:t>记念刘和珍君</a:t>
            </a:r>
          </a:p>
        </p:txBody>
      </p:sp>
      <p:cxnSp>
        <p:nvCxnSpPr>
          <p:cNvPr id="6" name="Straight Connector 36"/>
          <p:cNvCxnSpPr/>
          <p:nvPr/>
        </p:nvCxnSpPr>
        <p:spPr bwMode="auto">
          <a:xfrm>
            <a:off x="1157494" y="2132744"/>
            <a:ext cx="0" cy="3525838"/>
          </a:xfrm>
          <a:prstGeom prst="line">
            <a:avLst/>
          </a:prstGeom>
          <a:ln w="12700">
            <a:solidFill>
              <a:srgbClr val="D31517"/>
            </a:solidFill>
          </a:ln>
          <a:effectLst/>
        </p:spPr>
        <p:style>
          <a:lnRef idx="2">
            <a:schemeClr val="accent1"/>
          </a:lnRef>
          <a:fillRef idx="0">
            <a:schemeClr val="accent1"/>
          </a:fillRef>
          <a:effectRef idx="1">
            <a:schemeClr val="accent1"/>
          </a:effectRef>
          <a:fontRef idx="minor">
            <a:schemeClr val="tx1"/>
          </a:fontRef>
        </p:style>
      </p:cxnSp>
      <p:sp>
        <p:nvSpPr>
          <p:cNvPr id="7" name="虚尾箭头 15"/>
          <p:cNvSpPr/>
          <p:nvPr/>
        </p:nvSpPr>
        <p:spPr>
          <a:xfrm>
            <a:off x="1347459" y="2066663"/>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虚尾箭头 15"/>
          <p:cNvSpPr/>
          <p:nvPr/>
        </p:nvSpPr>
        <p:spPr>
          <a:xfrm>
            <a:off x="1373301" y="3735960"/>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9" name="虚尾箭头 15"/>
          <p:cNvSpPr/>
          <p:nvPr/>
        </p:nvSpPr>
        <p:spPr>
          <a:xfrm>
            <a:off x="1347458" y="5405257"/>
            <a:ext cx="490855"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1838313" y="1964755"/>
            <a:ext cx="1441420" cy="523220"/>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节</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节</a:t>
            </a:r>
          </a:p>
        </p:txBody>
      </p:sp>
      <p:sp>
        <p:nvSpPr>
          <p:cNvPr id="11" name="文本框 10"/>
          <p:cNvSpPr txBox="1"/>
          <p:nvPr/>
        </p:nvSpPr>
        <p:spPr>
          <a:xfrm>
            <a:off x="1860899" y="3634052"/>
            <a:ext cx="1441420" cy="523220"/>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节</a:t>
            </a:r>
            <a:r>
              <a:rPr lang="en-US" altLang="zh-CN" sz="2800" dirty="0">
                <a:latin typeface="黑体" panose="02010609060101010101" pitchFamily="49" charset="-122"/>
                <a:ea typeface="黑体" panose="02010609060101010101" pitchFamily="49" charset="-122"/>
              </a:rPr>
              <a:t>-5</a:t>
            </a:r>
            <a:r>
              <a:rPr lang="zh-CN" altLang="en-US" sz="2800" dirty="0">
                <a:latin typeface="黑体" panose="02010609060101010101" pitchFamily="49" charset="-122"/>
                <a:ea typeface="黑体" panose="02010609060101010101" pitchFamily="49" charset="-122"/>
              </a:rPr>
              <a:t>节</a:t>
            </a:r>
          </a:p>
        </p:txBody>
      </p:sp>
      <p:sp>
        <p:nvSpPr>
          <p:cNvPr id="12" name="文本框 11"/>
          <p:cNvSpPr txBox="1"/>
          <p:nvPr/>
        </p:nvSpPr>
        <p:spPr>
          <a:xfrm>
            <a:off x="1846633" y="5220158"/>
            <a:ext cx="1441420" cy="523220"/>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rPr>
              <a:t>6</a:t>
            </a:r>
            <a:r>
              <a:rPr lang="zh-CN" altLang="en-US" sz="2800" dirty="0">
                <a:latin typeface="黑体" panose="02010609060101010101" pitchFamily="49" charset="-122"/>
                <a:ea typeface="黑体" panose="02010609060101010101" pitchFamily="49" charset="-122"/>
              </a:rPr>
              <a:t>节</a:t>
            </a:r>
            <a:r>
              <a:rPr lang="en-US" altLang="zh-CN" sz="2800" dirty="0">
                <a:latin typeface="黑体" panose="02010609060101010101" pitchFamily="49" charset="-122"/>
                <a:ea typeface="黑体" panose="02010609060101010101" pitchFamily="49" charset="-122"/>
              </a:rPr>
              <a:t>-7</a:t>
            </a:r>
            <a:r>
              <a:rPr lang="zh-CN" altLang="en-US" sz="2800" dirty="0">
                <a:latin typeface="黑体" panose="02010609060101010101" pitchFamily="49" charset="-122"/>
                <a:ea typeface="黑体" panose="02010609060101010101" pitchFamily="49" charset="-122"/>
              </a:rPr>
              <a:t>节</a:t>
            </a:r>
          </a:p>
        </p:txBody>
      </p:sp>
      <p:sp>
        <p:nvSpPr>
          <p:cNvPr id="28" name="文本框 27"/>
          <p:cNvSpPr txBox="1"/>
          <p:nvPr/>
        </p:nvSpPr>
        <p:spPr>
          <a:xfrm>
            <a:off x="4154534" y="1345189"/>
            <a:ext cx="8047967" cy="1815882"/>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交代写作目的：</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纪念烈士</a:t>
            </a:r>
            <a:r>
              <a:rPr lang="en-US" altLang="zh-CN" sz="2800" dirty="0">
                <a:latin typeface="黑体" panose="02010609060101010101" pitchFamily="49" charset="-122"/>
                <a:ea typeface="黑体" panose="02010609060101010101" pitchFamily="49" charset="-122"/>
              </a:rPr>
              <a:t>  </a:t>
            </a:r>
          </a:p>
          <a:p>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控诉反动政府，唤醒麻木庸人，痛斥走狗文人</a:t>
            </a:r>
            <a:endParaRPr lang="en-US" altLang="zh-CN" sz="2800" dirty="0">
              <a:latin typeface="黑体" panose="02010609060101010101" pitchFamily="49" charset="-122"/>
              <a:ea typeface="黑体" panose="02010609060101010101" pitchFamily="49" charset="-122"/>
            </a:endParaRPr>
          </a:p>
          <a:p>
            <a:r>
              <a:rPr lang="zh-CN" altLang="en-US" sz="2800" dirty="0">
                <a:solidFill>
                  <a:srgbClr val="00B0F0"/>
                </a:solidFill>
                <a:latin typeface="楷体" panose="02010609060101010101" pitchFamily="49" charset="-122"/>
                <a:ea typeface="楷体" panose="02010609060101010101" pitchFamily="49" charset="-122"/>
              </a:rPr>
              <a:t>情感：由爱到憎的逻辑顺序</a:t>
            </a:r>
          </a:p>
        </p:txBody>
      </p:sp>
      <p:sp>
        <p:nvSpPr>
          <p:cNvPr id="29" name="文本框 28"/>
          <p:cNvSpPr txBox="1"/>
          <p:nvPr/>
        </p:nvSpPr>
        <p:spPr>
          <a:xfrm>
            <a:off x="4220839" y="3427966"/>
            <a:ext cx="7817264"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回忆烈士事迹：</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生前事迹</a:t>
            </a:r>
            <a:r>
              <a:rPr lang="en-US" altLang="zh-CN" sz="2800" dirty="0">
                <a:latin typeface="黑体" panose="02010609060101010101" pitchFamily="49" charset="-122"/>
                <a:ea typeface="黑体" panose="02010609060101010101" pitchFamily="49" charset="-122"/>
              </a:rPr>
              <a:t>  2.</a:t>
            </a:r>
            <a:r>
              <a:rPr lang="zh-CN" altLang="en-US" sz="2800" dirty="0">
                <a:latin typeface="黑体" panose="02010609060101010101" pitchFamily="49" charset="-122"/>
                <a:ea typeface="黑体" panose="02010609060101010101" pitchFamily="49" charset="-122"/>
              </a:rPr>
              <a:t>遇害细节</a:t>
            </a:r>
            <a:endParaRPr lang="en-US" altLang="zh-CN" sz="2800" dirty="0">
              <a:latin typeface="黑体" panose="02010609060101010101" pitchFamily="49" charset="-122"/>
              <a:ea typeface="黑体" panose="02010609060101010101" pitchFamily="49" charset="-122"/>
            </a:endParaRPr>
          </a:p>
          <a:p>
            <a:r>
              <a:rPr lang="zh-CN" altLang="en-US" sz="2800" dirty="0">
                <a:solidFill>
                  <a:srgbClr val="00B0F0"/>
                </a:solidFill>
                <a:latin typeface="楷体" panose="02010609060101010101" pitchFamily="49" charset="-122"/>
                <a:ea typeface="楷体" panose="02010609060101010101" pitchFamily="49" charset="-122"/>
              </a:rPr>
              <a:t>事件：生前到遇害的时间顺序</a:t>
            </a:r>
          </a:p>
        </p:txBody>
      </p:sp>
      <p:sp>
        <p:nvSpPr>
          <p:cNvPr id="30" name="文本框 29"/>
          <p:cNvSpPr txBox="1"/>
          <p:nvPr/>
        </p:nvSpPr>
        <p:spPr>
          <a:xfrm>
            <a:off x="4086400" y="5004714"/>
            <a:ext cx="8229615" cy="954107"/>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请愿事件的意义：</a:t>
            </a: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劝诫徒手请愿 </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激励奋然前行</a:t>
            </a:r>
            <a:endParaRPr lang="en-US" altLang="zh-CN" sz="2800" dirty="0">
              <a:latin typeface="黑体" panose="02010609060101010101" pitchFamily="49" charset="-122"/>
              <a:ea typeface="黑体" panose="02010609060101010101" pitchFamily="49" charset="-122"/>
            </a:endParaRPr>
          </a:p>
          <a:p>
            <a:r>
              <a:rPr lang="zh-CN" altLang="en-US" sz="2800" dirty="0">
                <a:solidFill>
                  <a:srgbClr val="00B0F0"/>
                </a:solidFill>
                <a:latin typeface="楷体" panose="02010609060101010101" pitchFamily="49" charset="-122"/>
                <a:ea typeface="楷体" panose="02010609060101010101" pitchFamily="49" charset="-122"/>
              </a:rPr>
              <a:t>态度：由否定到肯定的逻辑顺序</a:t>
            </a:r>
          </a:p>
        </p:txBody>
      </p:sp>
      <p:sp>
        <p:nvSpPr>
          <p:cNvPr id="31" name="虚尾箭头 15"/>
          <p:cNvSpPr/>
          <p:nvPr/>
        </p:nvSpPr>
        <p:spPr>
          <a:xfrm>
            <a:off x="3242684" y="2089374"/>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2" name="虚尾箭头 15"/>
          <p:cNvSpPr/>
          <p:nvPr/>
        </p:nvSpPr>
        <p:spPr>
          <a:xfrm>
            <a:off x="3242684" y="3744201"/>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3" name="虚尾箭头 15"/>
          <p:cNvSpPr/>
          <p:nvPr/>
        </p:nvSpPr>
        <p:spPr>
          <a:xfrm>
            <a:off x="3230431" y="5358959"/>
            <a:ext cx="924103" cy="319405"/>
          </a:xfrm>
          <a:prstGeom prst="stripedRightArrow">
            <a:avLst/>
          </a:prstGeom>
          <a:solidFill>
            <a:srgbClr val="D315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31" grpId="0" bldLvl="0" animBg="1"/>
      <p:bldP spid="32" grpId="0" bldLvl="0" animBg="1"/>
      <p:bldP spid="3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小组探究一</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6" name="文本框 5"/>
          <p:cNvSpPr txBox="1"/>
          <p:nvPr/>
        </p:nvSpPr>
        <p:spPr>
          <a:xfrm>
            <a:off x="1126490" y="1179195"/>
            <a:ext cx="11065510" cy="3538220"/>
          </a:xfrm>
          <a:prstGeom prst="rect">
            <a:avLst/>
          </a:prstGeom>
          <a:noFill/>
        </p:spPr>
        <p:txBody>
          <a:bodyPr wrap="square" rtlCol="0">
            <a:spAutoFit/>
          </a:bodyPr>
          <a:lstStyle/>
          <a:p>
            <a:r>
              <a:rPr lang="zh-CN" altLang="en-US" sz="3200" dirty="0">
                <a:latin typeface="+mn-ea"/>
              </a:rPr>
              <a:t>品读一二节，思考以下问题：</a:t>
            </a:r>
            <a:endParaRPr lang="en-US" altLang="zh-CN" sz="3200" dirty="0">
              <a:latin typeface="+mn-ea"/>
            </a:endParaRPr>
          </a:p>
          <a:p>
            <a:endParaRPr lang="en-US" altLang="zh-CN" sz="3200" dirty="0">
              <a:latin typeface="+mn-ea"/>
            </a:endParaRPr>
          </a:p>
          <a:p>
            <a:r>
              <a:rPr lang="en-US" altLang="zh-CN" sz="3200" dirty="0">
                <a:latin typeface="+mn-ea"/>
              </a:rPr>
              <a:t>1.</a:t>
            </a:r>
            <a:r>
              <a:rPr lang="zh-CN" altLang="en-US" sz="3200" dirty="0">
                <a:latin typeface="+mn-ea"/>
              </a:rPr>
              <a:t>对于“三一八惨案”中不幸牺牲的中国青年，</a:t>
            </a:r>
            <a:endParaRPr lang="en-US" altLang="zh-CN" sz="3200" dirty="0">
              <a:latin typeface="+mn-ea"/>
            </a:endParaRPr>
          </a:p>
          <a:p>
            <a:r>
              <a:rPr lang="zh-CN" altLang="en-US" sz="3200" dirty="0">
                <a:latin typeface="+mn-ea"/>
              </a:rPr>
              <a:t>当时社会上各方人士分别是怎样的态度？</a:t>
            </a:r>
            <a:endParaRPr lang="en-US" altLang="zh-CN" sz="3200" dirty="0">
              <a:latin typeface="+mn-ea"/>
            </a:endParaRPr>
          </a:p>
          <a:p>
            <a:endParaRPr lang="en-US" altLang="zh-CN" sz="3200" dirty="0">
              <a:latin typeface="+mn-ea"/>
            </a:endParaRPr>
          </a:p>
          <a:p>
            <a:r>
              <a:rPr lang="en-US" altLang="zh-CN" sz="3200" b="1" dirty="0">
                <a:latin typeface="+mn-ea"/>
              </a:rPr>
              <a:t>2.</a:t>
            </a:r>
            <a:r>
              <a:rPr lang="zh-CN" altLang="en-US" sz="3200" b="1" dirty="0">
                <a:latin typeface="+mn-ea"/>
              </a:rPr>
              <a:t>请有感情地朗读第二节第一段，体会鲁迅先生的复杂感情，</a:t>
            </a:r>
            <a:endParaRPr lang="en-US" altLang="zh-CN" sz="3200" b="1" dirty="0">
              <a:latin typeface="+mn-ea"/>
            </a:endParaRPr>
          </a:p>
          <a:p>
            <a:r>
              <a:rPr lang="zh-CN" altLang="en-US" sz="3200" b="1" dirty="0">
                <a:latin typeface="+mn-ea"/>
              </a:rPr>
              <a:t>并谈谈你对这段话的解读。</a:t>
            </a:r>
            <a:endParaRPr lang="en-US" altLang="zh-CN" sz="3200" b="1" dirty="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小组探究二</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7" name="矩形 6"/>
          <p:cNvSpPr/>
          <p:nvPr/>
        </p:nvSpPr>
        <p:spPr>
          <a:xfrm>
            <a:off x="1457739" y="1404731"/>
            <a:ext cx="9872869" cy="3538220"/>
          </a:xfrm>
          <a:prstGeom prst="rect">
            <a:avLst/>
          </a:prstGeom>
        </p:spPr>
        <p:txBody>
          <a:bodyPr wrap="square">
            <a:spAutoFit/>
          </a:bodyPr>
          <a:lstStyle/>
          <a:p>
            <a:r>
              <a:rPr lang="zh-CN" altLang="en-US" sz="3200" dirty="0">
                <a:latin typeface="+mn-ea"/>
              </a:rPr>
              <a:t>析读三四五节，回答以下问题：</a:t>
            </a:r>
            <a:endParaRPr lang="en-US" altLang="zh-CN" sz="3200" dirty="0">
              <a:latin typeface="+mn-ea"/>
            </a:endParaRPr>
          </a:p>
          <a:p>
            <a:endParaRPr lang="en-US" altLang="zh-CN" sz="3200" dirty="0">
              <a:latin typeface="+mn-ea"/>
            </a:endParaRPr>
          </a:p>
          <a:p>
            <a:endParaRPr lang="en-US" altLang="zh-CN" sz="3200" dirty="0">
              <a:latin typeface="+mn-ea"/>
            </a:endParaRPr>
          </a:p>
          <a:p>
            <a:r>
              <a:rPr lang="en-US" altLang="zh-CN" sz="3200" dirty="0">
                <a:latin typeface="+mn-ea"/>
              </a:rPr>
              <a:t>3.</a:t>
            </a:r>
            <a:r>
              <a:rPr lang="zh-CN" altLang="en-US" sz="3200" dirty="0">
                <a:latin typeface="+mn-ea"/>
              </a:rPr>
              <a:t>刘和珍君是一个怎样的女性青年形象？</a:t>
            </a:r>
            <a:endParaRPr lang="en-US" altLang="zh-CN" sz="3200" dirty="0">
              <a:latin typeface="+mn-ea"/>
            </a:endParaRPr>
          </a:p>
          <a:p>
            <a:endParaRPr lang="en-US" altLang="zh-CN" sz="3200" dirty="0">
              <a:latin typeface="+mn-ea"/>
            </a:endParaRPr>
          </a:p>
          <a:p>
            <a:endParaRPr lang="en-US" altLang="zh-CN" sz="3200" dirty="0">
              <a:latin typeface="+mn-ea"/>
            </a:endParaRPr>
          </a:p>
          <a:p>
            <a:r>
              <a:rPr lang="en-US" altLang="zh-CN" sz="3200" b="1" dirty="0">
                <a:latin typeface="+mn-ea"/>
              </a:rPr>
              <a:t>4.</a:t>
            </a:r>
            <a:r>
              <a:rPr lang="zh-CN" altLang="en-US" sz="3200" b="1" dirty="0">
                <a:latin typeface="+mn-ea"/>
              </a:rPr>
              <a:t>鲁迅先生为何反复写她“微笑着，态度很温和”？</a:t>
            </a:r>
            <a:endParaRPr lang="en-US" altLang="zh-CN" sz="3200" b="1" dirty="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61842" y="128767"/>
            <a:ext cx="641350" cy="588645"/>
          </a:xfrm>
          <a:prstGeom prst="rect">
            <a:avLst/>
          </a:prstGeom>
        </p:spPr>
      </p:pic>
      <p:sp>
        <p:nvSpPr>
          <p:cNvPr id="3" name="矩形 2"/>
          <p:cNvSpPr/>
          <p:nvPr/>
        </p:nvSpPr>
        <p:spPr>
          <a:xfrm>
            <a:off x="622029" y="128767"/>
            <a:ext cx="2501006"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小组探究三</a:t>
            </a:r>
          </a:p>
        </p:txBody>
      </p:sp>
      <p:pic>
        <p:nvPicPr>
          <p:cNvPr id="4" name="图片 3" descr="建筑"/>
          <p:cNvPicPr>
            <a:picLocks noChangeAspect="1"/>
          </p:cNvPicPr>
          <p:nvPr/>
        </p:nvPicPr>
        <p:blipFill>
          <a:blip r:embed="rId3"/>
          <a:stretch>
            <a:fillRect/>
          </a:stretch>
        </p:blipFill>
        <p:spPr>
          <a:xfrm>
            <a:off x="-13970" y="4799965"/>
            <a:ext cx="1802765" cy="2109470"/>
          </a:xfrm>
          <a:prstGeom prst="rect">
            <a:avLst/>
          </a:prstGeom>
        </p:spPr>
      </p:pic>
      <p:pic>
        <p:nvPicPr>
          <p:cNvPr id="5" name="图片 4" descr="塔"/>
          <p:cNvPicPr>
            <a:picLocks noChangeAspect="1"/>
          </p:cNvPicPr>
          <p:nvPr/>
        </p:nvPicPr>
        <p:blipFill>
          <a:blip r:embed="rId4"/>
          <a:stretch>
            <a:fillRect/>
          </a:stretch>
        </p:blipFill>
        <p:spPr>
          <a:xfrm>
            <a:off x="10879455" y="4635500"/>
            <a:ext cx="1304290" cy="2273935"/>
          </a:xfrm>
          <a:prstGeom prst="rect">
            <a:avLst/>
          </a:prstGeom>
        </p:spPr>
      </p:pic>
      <p:sp>
        <p:nvSpPr>
          <p:cNvPr id="7" name="矩形 6"/>
          <p:cNvSpPr/>
          <p:nvPr/>
        </p:nvSpPr>
        <p:spPr>
          <a:xfrm>
            <a:off x="1021853" y="1099935"/>
            <a:ext cx="11170147" cy="3538220"/>
          </a:xfrm>
          <a:prstGeom prst="rect">
            <a:avLst/>
          </a:prstGeom>
        </p:spPr>
        <p:txBody>
          <a:bodyPr wrap="square">
            <a:spAutoFit/>
          </a:bodyPr>
          <a:lstStyle/>
          <a:p>
            <a:r>
              <a:rPr lang="zh-CN" altLang="en-US" sz="3200" dirty="0">
                <a:latin typeface="+mn-ea"/>
              </a:rPr>
              <a:t>默读第六七节，思考以下问题：</a:t>
            </a:r>
            <a:endParaRPr lang="en-US" altLang="zh-CN" sz="3200" dirty="0">
              <a:latin typeface="+mn-ea"/>
            </a:endParaRPr>
          </a:p>
          <a:p>
            <a:endParaRPr lang="en-US" altLang="zh-CN" sz="3200" dirty="0">
              <a:latin typeface="+mn-ea"/>
            </a:endParaRPr>
          </a:p>
          <a:p>
            <a:r>
              <a:rPr lang="en-US" altLang="zh-CN" sz="3200" dirty="0">
                <a:latin typeface="+mn-ea"/>
              </a:rPr>
              <a:t>5.</a:t>
            </a:r>
            <a:r>
              <a:rPr lang="zh-CN" altLang="en-US" sz="3200" dirty="0">
                <a:latin typeface="+mn-ea"/>
              </a:rPr>
              <a:t>鲁迅先生认为这一事件的意义是什么？</a:t>
            </a:r>
            <a:endParaRPr lang="en-US" altLang="zh-CN" sz="3200" dirty="0">
              <a:latin typeface="+mn-ea"/>
            </a:endParaRPr>
          </a:p>
          <a:p>
            <a:endParaRPr lang="en-US" altLang="zh-CN" sz="3200" dirty="0">
              <a:latin typeface="+mn-ea"/>
            </a:endParaRPr>
          </a:p>
          <a:p>
            <a:r>
              <a:rPr lang="en-US" altLang="zh-CN" sz="3200" b="1" dirty="0">
                <a:latin typeface="+mn-ea"/>
              </a:rPr>
              <a:t>6.</a:t>
            </a:r>
            <a:r>
              <a:rPr lang="zh-CN" altLang="en-US" sz="3200" b="1" dirty="0">
                <a:latin typeface="+mn-ea"/>
              </a:rPr>
              <a:t>什么是真正的历史？</a:t>
            </a:r>
            <a:endParaRPr lang="en-US" altLang="zh-CN" sz="3200" b="1" dirty="0">
              <a:latin typeface="+mn-ea"/>
            </a:endParaRPr>
          </a:p>
          <a:p>
            <a:r>
              <a:rPr lang="zh-CN" altLang="en-US" sz="3200" b="1" dirty="0">
                <a:latin typeface="+mn-ea"/>
              </a:rPr>
              <a:t>我们该如何从“书写的历史”中去接近“真实的历史”呢？</a:t>
            </a:r>
            <a:endParaRPr lang="en-US" altLang="zh-CN" sz="3200" b="1" dirty="0">
              <a:latin typeface="+mn-ea"/>
            </a:endParaRPr>
          </a:p>
          <a:p>
            <a:r>
              <a:rPr lang="zh-CN" altLang="en-US" sz="3200" b="1" dirty="0">
                <a:latin typeface="+mn-ea"/>
              </a:rPr>
              <a:t>或者说，我们可能拥有一个“真实的历史”吗？</a:t>
            </a:r>
            <a:endParaRPr lang="zh-CN" altLang="en-US" sz="32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57686"/>
            <a:ext cx="641350" cy="588645"/>
          </a:xfrm>
          <a:prstGeom prst="rect">
            <a:avLst/>
          </a:prstGeom>
        </p:spPr>
      </p:pic>
      <p:sp>
        <p:nvSpPr>
          <p:cNvPr id="8" name="矩形 7"/>
          <p:cNvSpPr/>
          <p:nvPr/>
        </p:nvSpPr>
        <p:spPr>
          <a:xfrm>
            <a:off x="677297" y="0"/>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1</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文本框 2"/>
          <p:cNvSpPr txBox="1"/>
          <p:nvPr/>
        </p:nvSpPr>
        <p:spPr>
          <a:xfrm>
            <a:off x="102208" y="628401"/>
            <a:ext cx="11674991" cy="954107"/>
          </a:xfrm>
          <a:prstGeom prst="rect">
            <a:avLst/>
          </a:prstGeom>
          <a:noFill/>
        </p:spPr>
        <p:txBody>
          <a:bodyPr wrap="none" rtlCol="0">
            <a:spAutoFit/>
          </a:bodyPr>
          <a:lstStyle/>
          <a:p>
            <a:r>
              <a:rPr lang="zh-CN" altLang="en-US" sz="2800" dirty="0">
                <a:solidFill>
                  <a:srgbClr val="FF0000"/>
                </a:solidFill>
                <a:latin typeface="楷体" panose="02010609060101010101" pitchFamily="49" charset="-122"/>
                <a:ea typeface="楷体" panose="02010609060101010101" pitchFamily="49" charset="-122"/>
              </a:rPr>
              <a:t>本文是一篇写人记事的纪念性散文，是鲁迅先生为悼念</a:t>
            </a:r>
            <a:endParaRPr lang="en-US" altLang="zh-CN" sz="2800" dirty="0">
              <a:solidFill>
                <a:srgbClr val="FF0000"/>
              </a:solidFill>
              <a:latin typeface="楷体" panose="02010609060101010101" pitchFamily="49" charset="-122"/>
              <a:ea typeface="楷体" panose="02010609060101010101" pitchFamily="49" charset="-122"/>
            </a:endParaRPr>
          </a:p>
          <a:p>
            <a:r>
              <a:rPr lang="zh-CN" altLang="en-US" sz="2800" dirty="0">
                <a:solidFill>
                  <a:srgbClr val="FF0000"/>
                </a:solidFill>
                <a:latin typeface="楷体" panose="02010609060101010101" pitchFamily="49" charset="-122"/>
                <a:ea typeface="楷体" panose="02010609060101010101" pitchFamily="49" charset="-122"/>
              </a:rPr>
              <a:t>在“三一八”惨案中遭段祺瑞执政府卫队杀害的刘和珍等青年学生而写。</a:t>
            </a:r>
            <a:endParaRPr lang="en-US" altLang="zh-CN" sz="28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51104" y="1582508"/>
            <a:ext cx="12089792" cy="5262979"/>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本文可划分为三个层次：</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第一层次是一二节，</a:t>
            </a:r>
            <a:endParaRPr lang="en-US" altLang="zh-CN" sz="2800" dirty="0">
              <a:latin typeface="楷体" panose="02010609060101010101" pitchFamily="49" charset="-122"/>
              <a:ea typeface="楷体" panose="02010609060101010101" pitchFamily="49" charset="-122"/>
            </a:endParaRPr>
          </a:p>
          <a:p>
            <a:r>
              <a:rPr lang="zh-CN" altLang="en-US" sz="2800" u="sng" dirty="0">
                <a:latin typeface="楷体" panose="02010609060101010101" pitchFamily="49" charset="-122"/>
                <a:ea typeface="楷体" panose="02010609060101010101" pitchFamily="49" charset="-122"/>
              </a:rPr>
              <a:t>*说明写作本文的目的</a:t>
            </a:r>
            <a:r>
              <a:rPr lang="zh-CN" altLang="en-US"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一是因为：有写一点东西的必要，以纪念死去的烈士刘和珍君等人，</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二是因为：控诉反动政府，唤醒麻木庸人，痛斥走狗文人，牢记这笔血债。</a:t>
            </a:r>
            <a:endParaRPr lang="en-US" altLang="zh-CN" sz="2800" dirty="0">
              <a:latin typeface="楷体" panose="02010609060101010101" pitchFamily="49" charset="-122"/>
              <a:ea typeface="楷体" panose="02010609060101010101" pitchFamily="49" charset="-122"/>
            </a:endParaRPr>
          </a:p>
          <a:p>
            <a:r>
              <a:rPr lang="zh-CN" altLang="en-US" sz="2800" u="sng" dirty="0">
                <a:latin typeface="楷体" panose="02010609060101010101" pitchFamily="49" charset="-122"/>
                <a:ea typeface="楷体" panose="02010609060101010101" pitchFamily="49" charset="-122"/>
              </a:rPr>
              <a:t>*将当时社会上各方人士分为三类</a:t>
            </a:r>
            <a:r>
              <a:rPr lang="zh-CN" altLang="en-US"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A.</a:t>
            </a:r>
            <a:r>
              <a:rPr lang="zh-CN" altLang="en-US" sz="2800" dirty="0">
                <a:latin typeface="楷体" panose="02010609060101010101" pitchFamily="49" charset="-122"/>
                <a:ea typeface="楷体" panose="02010609060101010101" pitchFamily="49" charset="-122"/>
              </a:rPr>
              <a:t>进步力量：</a:t>
            </a:r>
            <a:r>
              <a:rPr lang="zh-CN" altLang="en-US" sz="2400" dirty="0">
                <a:solidFill>
                  <a:schemeClr val="accent1">
                    <a:lumMod val="75000"/>
                  </a:schemeClr>
                </a:solidFill>
                <a:latin typeface="楷体" panose="02010609060101010101" pitchFamily="49" charset="-122"/>
                <a:ea typeface="楷体" panose="02010609060101010101" pitchFamily="49" charset="-122"/>
              </a:rPr>
              <a:t>学校举办追悼会，程君深切悼念烈士们。</a:t>
            </a:r>
            <a:endParaRPr lang="en-US" altLang="zh-CN" sz="2400" dirty="0">
              <a:solidFill>
                <a:schemeClr val="accent1">
                  <a:lumMod val="75000"/>
                </a:schemeClr>
              </a:solidFill>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说明他们并未屈服于段祺瑞执政府的淫威，照样悼念被诬为“暴徒”的烈士。</a:t>
            </a:r>
            <a:endParaRPr lang="en-US" altLang="zh-CN" sz="2800" dirty="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B.</a:t>
            </a:r>
            <a:r>
              <a:rPr lang="zh-CN" altLang="en-US" sz="2800" dirty="0">
                <a:latin typeface="楷体" panose="02010609060101010101" pitchFamily="49" charset="-122"/>
                <a:ea typeface="楷体" panose="02010609060101010101" pitchFamily="49" charset="-122"/>
              </a:rPr>
              <a:t>反动势力：</a:t>
            </a:r>
            <a:r>
              <a:rPr lang="zh-CN" altLang="en-US" sz="2400" dirty="0">
                <a:solidFill>
                  <a:schemeClr val="accent1">
                    <a:lumMod val="75000"/>
                  </a:schemeClr>
                </a:solidFill>
                <a:latin typeface="楷体" panose="02010609060101010101" pitchFamily="49" charset="-122"/>
                <a:ea typeface="楷体" panose="02010609060101010101" pitchFamily="49" charset="-122"/>
              </a:rPr>
              <a:t>“几个所谓学者文人的阴险的论调”。</a:t>
            </a:r>
            <a:endParaRPr lang="en-US" altLang="zh-CN" sz="2400" dirty="0">
              <a:solidFill>
                <a:schemeClr val="accent1">
                  <a:lumMod val="75000"/>
                </a:schemeClr>
              </a:solidFill>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C.</a:t>
            </a:r>
            <a:r>
              <a:rPr lang="zh-CN" altLang="en-US" sz="2800" dirty="0">
                <a:latin typeface="楷体" panose="02010609060101010101" pitchFamily="49" charset="-122"/>
                <a:ea typeface="楷体" panose="02010609060101010101" pitchFamily="49" charset="-122"/>
              </a:rPr>
              <a:t>中间的市民：</a:t>
            </a:r>
            <a:r>
              <a:rPr lang="zh-CN" altLang="en-US" sz="2400" dirty="0">
                <a:solidFill>
                  <a:schemeClr val="accent1">
                    <a:lumMod val="75000"/>
                  </a:schemeClr>
                </a:solidFill>
                <a:latin typeface="楷体" panose="02010609060101010101" pitchFamily="49" charset="-122"/>
                <a:ea typeface="楷体" panose="02010609060101010101" pitchFamily="49" charset="-122"/>
              </a:rPr>
              <a:t>淡红的血色和微漠的悲哀，维持着这似人非人的世界。</a:t>
            </a:r>
            <a:endParaRPr lang="en-US" altLang="zh-CN" sz="2400" dirty="0">
              <a:solidFill>
                <a:schemeClr val="accent1">
                  <a:lumMod val="75000"/>
                </a:schemeClr>
              </a:solidFill>
              <a:latin typeface="楷体" panose="02010609060101010101" pitchFamily="49" charset="-122"/>
              <a:ea typeface="楷体" panose="02010609060101010101" pitchFamily="49" charset="-122"/>
            </a:endParaRPr>
          </a:p>
          <a:p>
            <a:r>
              <a:rPr lang="zh-CN" altLang="en-US" sz="2800" u="sng" dirty="0">
                <a:latin typeface="楷体" panose="02010609060101010101" pitchFamily="49" charset="-122"/>
                <a:ea typeface="楷体" panose="02010609060101010101" pitchFamily="49" charset="-122"/>
              </a:rPr>
              <a:t>*概括了作者这两周的情感：</a:t>
            </a:r>
            <a:endParaRPr lang="en-US" altLang="zh-CN" sz="2800" u="sng" dirty="0">
              <a:latin typeface="楷体" panose="02010609060101010101" pitchFamily="49" charset="-122"/>
              <a:ea typeface="楷体" panose="02010609060101010101" pitchFamily="49" charset="-122"/>
            </a:endParaRPr>
          </a:p>
          <a:p>
            <a:r>
              <a:rPr lang="zh-CN" altLang="en-US" sz="2400" dirty="0">
                <a:solidFill>
                  <a:srgbClr val="C00000"/>
                </a:solidFill>
                <a:latin typeface="楷体" panose="02010609060101010101" pitchFamily="49" charset="-122"/>
                <a:ea typeface="楷体" panose="02010609060101010101" pitchFamily="49" charset="-122"/>
              </a:rPr>
              <a:t>深情、大悲、大哀、大愤、大怒、憎恨，</a:t>
            </a:r>
            <a:r>
              <a:rPr lang="zh-CN" altLang="en-US" sz="2800" dirty="0">
                <a:latin typeface="楷体" panose="02010609060101010101" pitchFamily="49" charset="-122"/>
                <a:ea typeface="楷体" panose="02010609060101010101" pitchFamily="49" charset="-122"/>
              </a:rPr>
              <a:t>为全文营造了浓郁的抒情氛围。</a:t>
            </a:r>
            <a:endParaRPr lang="zh-CN" altLang="en-US" sz="28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additive="base">
                                        <p:cTn id="1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additive="base">
                                        <p:cTn id="18"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additive="base">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 calcmode="lin" valueType="num">
                                      <p:cBhvr additive="base">
                                        <p:cTn id="26"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 calcmode="lin" valueType="num">
                                      <p:cBhvr additive="base">
                                        <p:cTn id="30"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6">
                                            <p:txEl>
                                              <p:pRg st="5" end="5"/>
                                            </p:txEl>
                                          </p:spTgt>
                                        </p:tgtEl>
                                        <p:attrNameLst>
                                          <p:attrName>style.visibility</p:attrName>
                                        </p:attrNameLst>
                                      </p:cBhvr>
                                      <p:to>
                                        <p:strVal val="visible"/>
                                      </p:to>
                                    </p:set>
                                    <p:anim calcmode="lin" valueType="num">
                                      <p:cBhvr additive="base">
                                        <p:cTn id="34"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6">
                                            <p:txEl>
                                              <p:pRg st="6" end="6"/>
                                            </p:txEl>
                                          </p:spTgt>
                                        </p:tgtEl>
                                        <p:attrNameLst>
                                          <p:attrName>style.visibility</p:attrName>
                                        </p:attrNameLst>
                                      </p:cBhvr>
                                      <p:to>
                                        <p:strVal val="visible"/>
                                      </p:to>
                                    </p:set>
                                    <p:anim calcmode="lin" valueType="num">
                                      <p:cBhvr additive="base">
                                        <p:cTn id="38"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6" end="6"/>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 calcmode="lin" valueType="num">
                                      <p:cBhvr additive="base">
                                        <p:cTn id="42"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
                                            <p:txEl>
                                              <p:pRg st="7" end="7"/>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6">
                                            <p:txEl>
                                              <p:pRg st="8" end="8"/>
                                            </p:txEl>
                                          </p:spTgt>
                                        </p:tgtEl>
                                        <p:attrNameLst>
                                          <p:attrName>style.visibility</p:attrName>
                                        </p:attrNameLst>
                                      </p:cBhvr>
                                      <p:to>
                                        <p:strVal val="visible"/>
                                      </p:to>
                                    </p:set>
                                    <p:anim calcmode="lin" valueType="num">
                                      <p:cBhvr additive="base">
                                        <p:cTn id="46"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6">
                                            <p:txEl>
                                              <p:pRg st="8" end="8"/>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6">
                                            <p:txEl>
                                              <p:pRg st="9" end="9"/>
                                            </p:txEl>
                                          </p:spTgt>
                                        </p:tgtEl>
                                        <p:attrNameLst>
                                          <p:attrName>style.visibility</p:attrName>
                                        </p:attrNameLst>
                                      </p:cBhvr>
                                      <p:to>
                                        <p:strVal val="visible"/>
                                      </p:to>
                                    </p:set>
                                    <p:anim calcmode="lin" valueType="num">
                                      <p:cBhvr additive="base">
                                        <p:cTn id="50"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6">
                                            <p:txEl>
                                              <p:pRg st="9" end="9"/>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6">
                                            <p:txEl>
                                              <p:pRg st="10" end="10"/>
                                            </p:txEl>
                                          </p:spTgt>
                                        </p:tgtEl>
                                        <p:attrNameLst>
                                          <p:attrName>style.visibility</p:attrName>
                                        </p:attrNameLst>
                                      </p:cBhvr>
                                      <p:to>
                                        <p:strVal val="visible"/>
                                      </p:to>
                                    </p:set>
                                    <p:anim calcmode="lin" valueType="num">
                                      <p:cBhvr additive="base">
                                        <p:cTn id="54"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6">
                                            <p:txEl>
                                              <p:pRg st="10" end="10"/>
                                            </p:txEl>
                                          </p:spTgt>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6">
                                            <p:txEl>
                                              <p:pRg st="11" end="11"/>
                                            </p:txEl>
                                          </p:spTgt>
                                        </p:tgtEl>
                                        <p:attrNameLst>
                                          <p:attrName>style.visibility</p:attrName>
                                        </p:attrNameLst>
                                      </p:cBhvr>
                                      <p:to>
                                        <p:strVal val="visible"/>
                                      </p:to>
                                    </p:set>
                                    <p:anim calcmode="lin" valueType="num">
                                      <p:cBhvr additive="base">
                                        <p:cTn id="58"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70815" y="154940"/>
            <a:ext cx="11922760" cy="6492875"/>
          </a:xfrm>
          <a:prstGeom prst="rect">
            <a:avLst/>
          </a:prstGeom>
          <a:noFill/>
          <a:ln w="9525">
            <a:noFill/>
          </a:ln>
        </p:spPr>
        <p:txBody>
          <a:bodyPr wrap="square">
            <a:spAutoFit/>
          </a:bodyPr>
          <a:lstStyle/>
          <a:p>
            <a:pPr indent="0"/>
            <a:r>
              <a:rPr lang="zh-CN" sz="3200" b="0">
                <a:solidFill>
                  <a:schemeClr val="tx1"/>
                </a:solidFill>
                <a:highlight>
                  <a:srgbClr val="FFFF00"/>
                </a:highlight>
                <a:latin typeface="楷体" panose="02010609060101010101" pitchFamily="49" charset="-122"/>
                <a:ea typeface="楷体" panose="02010609060101010101" pitchFamily="49" charset="-122"/>
              </a:rPr>
              <a:t>第二层次是三四五节：</a:t>
            </a:r>
            <a:endParaRPr lang="zh-CN" sz="3200" b="0">
              <a:solidFill>
                <a:schemeClr val="tx1"/>
              </a:solidFill>
              <a:latin typeface="楷体" panose="02010609060101010101" pitchFamily="49" charset="-122"/>
              <a:ea typeface="楷体" panose="02010609060101010101" pitchFamily="49" charset="-122"/>
            </a:endParaRPr>
          </a:p>
          <a:p>
            <a:pPr indent="0"/>
            <a:r>
              <a:rPr lang="zh-CN" sz="3200" b="0">
                <a:solidFill>
                  <a:schemeClr val="tx1"/>
                </a:solidFill>
                <a:latin typeface="楷体" panose="02010609060101010101" pitchFamily="49" charset="-122"/>
                <a:ea typeface="楷体" panose="02010609060101010101" pitchFamily="49" charset="-122"/>
              </a:rPr>
              <a:t>这一部分回忆了刘和珍君的事迹：生前事迹和遇害细节，</a:t>
            </a:r>
          </a:p>
          <a:p>
            <a:pPr indent="0"/>
            <a:r>
              <a:rPr lang="zh-CN" sz="3200" b="0">
                <a:solidFill>
                  <a:schemeClr val="tx1"/>
                </a:solidFill>
                <a:latin typeface="楷体" panose="02010609060101010101" pitchFamily="49" charset="-122"/>
                <a:ea typeface="楷体" panose="02010609060101010101" pitchFamily="49" charset="-122"/>
              </a:rPr>
              <a:t>是按照生前到遇害的时间顺序进行叙写的。</a:t>
            </a:r>
          </a:p>
          <a:p>
            <a:pPr indent="0"/>
            <a:r>
              <a:rPr lang="zh-CN" sz="3200" b="0">
                <a:solidFill>
                  <a:schemeClr val="tx1"/>
                </a:solidFill>
                <a:latin typeface="楷体" panose="02010609060101010101" pitchFamily="49" charset="-122"/>
                <a:ea typeface="楷体" panose="02010609060101010101" pitchFamily="49" charset="-122"/>
              </a:rPr>
              <a:t>回忆了初见姓名、反抗校长、听课交谈、虑及母校前程而黯然泣下这几件事情，说明刘和珍君是一位具有正义感、责任感、反抗精神的热血女性青年。</a:t>
            </a:r>
          </a:p>
          <a:p>
            <a:pPr indent="0"/>
            <a:endParaRPr lang="zh-CN" sz="3200" b="0">
              <a:solidFill>
                <a:schemeClr val="tx1"/>
              </a:solidFill>
              <a:highlight>
                <a:srgbClr val="FFFF00"/>
              </a:highlight>
              <a:latin typeface="楷体" panose="02010609060101010101" pitchFamily="49" charset="-122"/>
              <a:ea typeface="楷体" panose="02010609060101010101" pitchFamily="49" charset="-122"/>
            </a:endParaRPr>
          </a:p>
          <a:p>
            <a:pPr indent="0"/>
            <a:r>
              <a:rPr lang="zh-CN" sz="3200" b="0">
                <a:solidFill>
                  <a:schemeClr val="tx1"/>
                </a:solidFill>
                <a:highlight>
                  <a:srgbClr val="FFFF00"/>
                </a:highlight>
                <a:latin typeface="楷体" panose="02010609060101010101" pitchFamily="49" charset="-122"/>
                <a:ea typeface="楷体" panose="02010609060101010101" pitchFamily="49" charset="-122"/>
              </a:rPr>
              <a:t>第三层次是六七节：</a:t>
            </a:r>
            <a:endParaRPr lang="zh-CN" sz="3200" b="0">
              <a:solidFill>
                <a:schemeClr val="tx1"/>
              </a:solidFill>
              <a:latin typeface="楷体" panose="02010609060101010101" pitchFamily="49" charset="-122"/>
              <a:ea typeface="楷体" panose="02010609060101010101" pitchFamily="49" charset="-122"/>
            </a:endParaRPr>
          </a:p>
          <a:p>
            <a:pPr indent="0"/>
            <a:r>
              <a:rPr lang="zh-CN" sz="3200" b="0">
                <a:solidFill>
                  <a:schemeClr val="tx1"/>
                </a:solidFill>
                <a:latin typeface="楷体" panose="02010609060101010101" pitchFamily="49" charset="-122"/>
                <a:ea typeface="楷体" panose="02010609060101010101" pitchFamily="49" charset="-122"/>
              </a:rPr>
              <a:t>这一部分表明了作者对于请愿事件的态度，作者是否定的，</a:t>
            </a:r>
          </a:p>
          <a:p>
            <a:pPr indent="0"/>
            <a:r>
              <a:rPr lang="zh-CN" sz="3200" b="0">
                <a:solidFill>
                  <a:schemeClr val="tx1"/>
                </a:solidFill>
                <a:latin typeface="楷体" panose="02010609060101010101" pitchFamily="49" charset="-122"/>
                <a:ea typeface="楷体" panose="02010609060101010101" pitchFamily="49" charset="-122"/>
              </a:rPr>
              <a:t>作者劝诫未来的青年不要再采取徒手请愿的斗争方式；</a:t>
            </a:r>
          </a:p>
          <a:p>
            <a:pPr indent="0"/>
            <a:r>
              <a:rPr lang="zh-CN" sz="3200" b="0">
                <a:solidFill>
                  <a:schemeClr val="tx1"/>
                </a:solidFill>
                <a:latin typeface="楷体" panose="02010609060101010101" pitchFamily="49" charset="-122"/>
                <a:ea typeface="楷体" panose="02010609060101010101" pitchFamily="49" charset="-122"/>
              </a:rPr>
              <a:t>后来通过引用陶潜的诗句，写了这一事件的积极影响：</a:t>
            </a:r>
          </a:p>
          <a:p>
            <a:pPr indent="0"/>
            <a:r>
              <a:rPr lang="zh-CN" sz="3200" b="0">
                <a:solidFill>
                  <a:schemeClr val="tx1"/>
                </a:solidFill>
                <a:latin typeface="楷体" panose="02010609060101010101" pitchFamily="49" charset="-122"/>
                <a:ea typeface="楷体" panose="02010609060101010101" pitchFamily="49" charset="-122"/>
              </a:rPr>
              <a:t>激励真正的猛士奋然前行。</a:t>
            </a:r>
          </a:p>
          <a:p>
            <a:pPr indent="0"/>
            <a:r>
              <a:rPr lang="zh-CN" sz="3200" b="0">
                <a:solidFill>
                  <a:schemeClr val="tx1"/>
                </a:solidFill>
                <a:latin typeface="楷体" panose="02010609060101010101" pitchFamily="49" charset="-122"/>
                <a:ea typeface="楷体" panose="02010609060101010101" pitchFamily="49" charset="-122"/>
              </a:rPr>
              <a:t>所以这一部分是采用由否定到肯定的逻辑顺序叙写的。</a:t>
            </a:r>
            <a:endParaRPr lang="zh-CN" altLang="en-US" sz="3200" b="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44421"/>
            <a:ext cx="641350" cy="588645"/>
          </a:xfrm>
          <a:prstGeom prst="rect">
            <a:avLst/>
          </a:prstGeom>
        </p:spPr>
      </p:pic>
      <p:sp>
        <p:nvSpPr>
          <p:cNvPr id="8" name="矩形 7"/>
          <p:cNvSpPr/>
          <p:nvPr/>
        </p:nvSpPr>
        <p:spPr>
          <a:xfrm>
            <a:off x="677297" y="44421"/>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2</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文本框 2"/>
          <p:cNvSpPr txBox="1"/>
          <p:nvPr/>
        </p:nvSpPr>
        <p:spPr>
          <a:xfrm>
            <a:off x="102208" y="633066"/>
            <a:ext cx="11880175" cy="1569660"/>
          </a:xfrm>
          <a:prstGeom prst="rect">
            <a:avLst/>
          </a:prstGeom>
          <a:noFill/>
        </p:spPr>
        <p:txBody>
          <a:bodyPr wrap="none" rtlCol="0">
            <a:spAutoFit/>
          </a:bodyPr>
          <a:lstStyle/>
          <a:p>
            <a:r>
              <a:rPr lang="zh-CN" altLang="en-US" sz="2400" dirty="0">
                <a:latin typeface="黑体" panose="02010609060101010101" pitchFamily="49" charset="-122"/>
                <a:ea typeface="黑体" panose="02010609060101010101" pitchFamily="49" charset="-122"/>
              </a:rPr>
              <a:t>真的猛士，敢于直面</a:t>
            </a:r>
            <a:r>
              <a:rPr lang="zh-CN" altLang="en-US" sz="2400" dirty="0">
                <a:solidFill>
                  <a:srgbClr val="FF0000"/>
                </a:solidFill>
                <a:latin typeface="黑体" panose="02010609060101010101" pitchFamily="49" charset="-122"/>
                <a:ea typeface="黑体" panose="02010609060101010101" pitchFamily="49" charset="-122"/>
              </a:rPr>
              <a:t>惨淡的人生</a:t>
            </a:r>
            <a:r>
              <a:rPr lang="zh-CN" altLang="en-US" sz="2400" dirty="0">
                <a:latin typeface="黑体" panose="02010609060101010101" pitchFamily="49" charset="-122"/>
                <a:ea typeface="黑体" panose="02010609060101010101" pitchFamily="49" charset="-122"/>
              </a:rPr>
              <a:t>，敢于正视</a:t>
            </a:r>
            <a:r>
              <a:rPr lang="zh-CN" altLang="en-US" sz="2400" dirty="0">
                <a:solidFill>
                  <a:srgbClr val="FF0000"/>
                </a:solidFill>
                <a:latin typeface="黑体" panose="02010609060101010101" pitchFamily="49" charset="-122"/>
                <a:ea typeface="黑体" panose="02010609060101010101" pitchFamily="49" charset="-122"/>
              </a:rPr>
              <a:t>淋漓的鲜血</a:t>
            </a:r>
            <a:r>
              <a:rPr lang="zh-CN" altLang="en-US" sz="2400" dirty="0">
                <a:latin typeface="黑体" panose="02010609060101010101" pitchFamily="49" charset="-122"/>
                <a:ea typeface="黑体" panose="02010609060101010101" pitchFamily="49" charset="-122"/>
              </a:rPr>
              <a:t>。这是怎样的</a:t>
            </a:r>
            <a:r>
              <a:rPr lang="zh-CN" altLang="en-US" sz="2400" dirty="0">
                <a:solidFill>
                  <a:srgbClr val="00B0F0"/>
                </a:solidFill>
                <a:latin typeface="黑体" panose="02010609060101010101" pitchFamily="49" charset="-122"/>
                <a:ea typeface="黑体" panose="02010609060101010101" pitchFamily="49" charset="-122"/>
              </a:rPr>
              <a:t>哀痛者和幸福者</a:t>
            </a:r>
            <a:r>
              <a:rPr lang="zh-CN" altLang="en-US" sz="2400" dirty="0">
                <a:latin typeface="黑体" panose="02010609060101010101" pitchFamily="49" charset="-122"/>
                <a:ea typeface="黑体" panose="02010609060101010101" pitchFamily="49" charset="-122"/>
              </a:rPr>
              <a:t>？</a:t>
            </a:r>
            <a:endParaRPr lang="en-US" altLang="zh-CN" sz="2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然而造化又常常为庸人设计，以时间的流驶，来洗涤旧迹，</a:t>
            </a:r>
            <a:endParaRPr lang="en-US" altLang="zh-CN" sz="2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仅使留下</a:t>
            </a:r>
            <a:r>
              <a:rPr lang="zh-CN" altLang="en-US" sz="2400" dirty="0">
                <a:solidFill>
                  <a:schemeClr val="accent2"/>
                </a:solidFill>
                <a:latin typeface="黑体" panose="02010609060101010101" pitchFamily="49" charset="-122"/>
                <a:ea typeface="黑体" panose="02010609060101010101" pitchFamily="49" charset="-122"/>
              </a:rPr>
              <a:t>淡红的血色和微漠的悲哀</a:t>
            </a:r>
            <a:r>
              <a:rPr lang="zh-CN" altLang="en-US" sz="2400" dirty="0">
                <a:latin typeface="黑体" panose="02010609060101010101" pitchFamily="49" charset="-122"/>
                <a:ea typeface="黑体" panose="02010609060101010101" pitchFamily="49" charset="-122"/>
              </a:rPr>
              <a:t>。在这淡红的血色和微漠的悲哀中，</a:t>
            </a:r>
            <a:endParaRPr lang="en-US" altLang="zh-CN" sz="2400" dirty="0">
              <a:latin typeface="黑体" panose="02010609060101010101" pitchFamily="49" charset="-122"/>
              <a:ea typeface="黑体" panose="02010609060101010101" pitchFamily="49" charset="-122"/>
            </a:endParaRPr>
          </a:p>
          <a:p>
            <a:r>
              <a:rPr lang="zh-CN" altLang="en-US" sz="2400" dirty="0">
                <a:latin typeface="黑体" panose="02010609060101010101" pitchFamily="49" charset="-122"/>
                <a:ea typeface="黑体" panose="02010609060101010101" pitchFamily="49" charset="-122"/>
              </a:rPr>
              <a:t>又给人暂得偷生，维持着这</a:t>
            </a:r>
            <a:r>
              <a:rPr lang="zh-CN" altLang="en-US" sz="2400" dirty="0">
                <a:solidFill>
                  <a:srgbClr val="7030A0"/>
                </a:solidFill>
                <a:latin typeface="黑体" panose="02010609060101010101" pitchFamily="49" charset="-122"/>
                <a:ea typeface="黑体" panose="02010609060101010101" pitchFamily="49" charset="-122"/>
              </a:rPr>
              <a:t>似人非人的世界</a:t>
            </a:r>
            <a:r>
              <a:rPr lang="zh-CN" altLang="en-US" sz="2400" dirty="0">
                <a:latin typeface="黑体" panose="02010609060101010101" pitchFamily="49" charset="-122"/>
                <a:ea typeface="黑体" panose="02010609060101010101" pitchFamily="49" charset="-122"/>
              </a:rPr>
              <a:t>。我不知道这样的世界何时是一个尽头！</a:t>
            </a:r>
          </a:p>
        </p:txBody>
      </p:sp>
      <p:sp>
        <p:nvSpPr>
          <p:cNvPr id="6" name="文本框 5"/>
          <p:cNvSpPr txBox="1"/>
          <p:nvPr/>
        </p:nvSpPr>
        <p:spPr>
          <a:xfrm>
            <a:off x="102208" y="2299915"/>
            <a:ext cx="12016905" cy="4401205"/>
          </a:xfrm>
          <a:prstGeom prst="rect">
            <a:avLst/>
          </a:prstGeom>
          <a:noFill/>
        </p:spPr>
        <p:txBody>
          <a:bodyPr wrap="square" rtlCol="0">
            <a:spAutoFit/>
          </a:bodyPr>
          <a:lstStyle/>
          <a:p>
            <a:r>
              <a:rPr lang="zh-CN" altLang="en-US" sz="2800" dirty="0">
                <a:latin typeface="楷体" panose="02010609060101010101" pitchFamily="49" charset="-122"/>
                <a:ea typeface="楷体" panose="02010609060101010101" pitchFamily="49" charset="-122"/>
              </a:rPr>
              <a:t>*真的猛士敢于面对黑暗的现实，敢于为推翻这黑暗的现实而流血牺牲。</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*由于清醒地看到了现实的黑暗，他们会为人民大众所遭受的苦难感到哀痛。</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*他们具有变革现实、推翻黑暗的勇气和信念，有着为天下人谋幸福的追求，</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走在时代和人民的前列，因而他们又是幸福的。</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所以，猛士既是哀痛者又是幸福者。</a:t>
            </a:r>
            <a:endParaRPr lang="en-US" altLang="zh-CN" sz="2800" dirty="0">
              <a:latin typeface="楷体" panose="02010609060101010101" pitchFamily="49" charset="-122"/>
              <a:ea typeface="楷体" panose="02010609060101010101" pitchFamily="49" charset="-122"/>
            </a:endParaRPr>
          </a:p>
          <a:p>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*庸人面对黑暗现实和深重苦难是有过哀痛和不满的，</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可是他们不敢面对，更不敢去推翻。</a:t>
            </a:r>
            <a:endParaRPr lang="en-US" altLang="zh-CN"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因此会随着时间的流驶慢慢忘却，逐渐麻木，从而维持着这似人非人的世界。</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barn(inVertical)">
                                      <p:cBhvr>
                                        <p:cTn id="14" dur="500"/>
                                        <p:tgtEl>
                                          <p:spTgt spid="6">
                                            <p:txEl>
                                              <p:pRg st="0" end="0"/>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arn(inVertical)">
                                      <p:cBhvr>
                                        <p:cTn id="17" dur="500"/>
                                        <p:tgtEl>
                                          <p:spTgt spid="6">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barn(inVertical)">
                                      <p:cBhvr>
                                        <p:cTn id="20" dur="500"/>
                                        <p:tgtEl>
                                          <p:spTgt spid="6">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arn(inVertical)">
                                      <p:cBhvr>
                                        <p:cTn id="23" dur="500"/>
                                        <p:tgtEl>
                                          <p:spTgt spid="6">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barn(inVertical)">
                                      <p:cBhvr>
                                        <p:cTn id="26" dur="500"/>
                                        <p:tgtEl>
                                          <p:spTgt spid="6">
                                            <p:txEl>
                                              <p:pRg st="5" end="5"/>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animEffect transition="in" filter="barn(inVertical)">
                                      <p:cBhvr>
                                        <p:cTn id="29" dur="500"/>
                                        <p:tgtEl>
                                          <p:spTgt spid="6">
                                            <p:txEl>
                                              <p:pRg st="7" end="7"/>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barn(inVertical)">
                                      <p:cBhvr>
                                        <p:cTn id="32" dur="500"/>
                                        <p:tgtEl>
                                          <p:spTgt spid="6">
                                            <p:txEl>
                                              <p:pRg st="8" end="8"/>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animEffect transition="in" filter="barn(inVertical)">
                                      <p:cBhvr>
                                        <p:cTn id="35"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115514"/>
            <a:ext cx="641350" cy="588645"/>
          </a:xfrm>
          <a:prstGeom prst="rect">
            <a:avLst/>
          </a:prstGeom>
        </p:spPr>
      </p:pic>
      <p:sp>
        <p:nvSpPr>
          <p:cNvPr id="8" name="矩形 7"/>
          <p:cNvSpPr/>
          <p:nvPr/>
        </p:nvSpPr>
        <p:spPr>
          <a:xfrm>
            <a:off x="743558" y="115514"/>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3</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矩形 2"/>
          <p:cNvSpPr/>
          <p:nvPr/>
        </p:nvSpPr>
        <p:spPr>
          <a:xfrm>
            <a:off x="0" y="762240"/>
            <a:ext cx="12056661" cy="3969385"/>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作者巧妙地运用了</a:t>
            </a:r>
            <a:r>
              <a:rPr lang="zh-CN"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细节描写</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的手法</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于细微处见真情。</a:t>
            </a:r>
          </a:p>
          <a:p>
            <a:pPr defTabSz="0">
              <a:spcAft>
                <a:spcPts val="0"/>
              </a:spcAft>
              <a:tabLst>
                <a:tab pos="1188085" algn="l"/>
                <a:tab pos="2163445" algn="l"/>
                <a:tab pos="3142615" algn="l"/>
                <a:tab pos="4190365" algn="l"/>
              </a:tabLst>
            </a:pPr>
            <a:endPar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endPar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反复细节。</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在三四五</a:t>
            </a:r>
            <a:r>
              <a:rPr lang="zh-CN" altLang="en-US"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节</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中</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一向惜墨如金的鲁迅用几近雷同的笔法写道</a:t>
            </a:r>
            <a:endPar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dirty="0">
                <a:solidFill>
                  <a:srgbClr val="7030A0"/>
                </a:solidFill>
                <a:latin typeface="楷体" panose="02010609060101010101" pitchFamily="49" charset="-122"/>
                <a:ea typeface="楷体" panose="02010609060101010101" pitchFamily="49" charset="-122"/>
                <a:cs typeface="Times New Roman" panose="02020603050405020304" pitchFamily="18" charset="0"/>
              </a:rPr>
              <a:t>“1”</a:t>
            </a:r>
            <a:r>
              <a:rPr lang="en-US" altLang="zh-CN" sz="2800" dirty="0">
                <a:solidFill>
                  <a:schemeClr val="accent2">
                    <a:lumMod val="75000"/>
                  </a:schemeClr>
                </a:solidFill>
                <a:latin typeface="楷体" panose="02010609060101010101" pitchFamily="49" charset="-122"/>
                <a:ea typeface="楷体" panose="02010609060101010101" pitchFamily="49" charset="-122"/>
                <a:cs typeface="Times New Roman" panose="02020603050405020304" pitchFamily="18" charset="0"/>
              </a:rPr>
              <a:t>“2</a:t>
            </a:r>
            <a:r>
              <a:rPr lang="en-US" altLang="zh-CN" sz="2800" dirty="0">
                <a:solidFill>
                  <a:srgbClr val="C00000"/>
                </a:solidFill>
                <a:latin typeface="楷体" panose="02010609060101010101" pitchFamily="49" charset="-122"/>
                <a:ea typeface="楷体" panose="02010609060101010101" pitchFamily="49" charset="-122"/>
                <a:cs typeface="Times New Roman" panose="02020603050405020304" pitchFamily="18" charset="0"/>
              </a:rPr>
              <a:t>”“3”</a:t>
            </a:r>
            <a:r>
              <a:rPr lang="en-US" altLang="zh-CN" sz="2800" dirty="0">
                <a:solidFill>
                  <a:schemeClr val="accent1">
                    <a:lumMod val="75000"/>
                  </a:schemeClr>
                </a:solidFill>
                <a:latin typeface="楷体" panose="02010609060101010101" pitchFamily="49" charset="-122"/>
                <a:ea typeface="楷体" panose="02010609060101010101" pitchFamily="49" charset="-122"/>
                <a:cs typeface="Times New Roman" panose="02020603050405020304" pitchFamily="18" charset="0"/>
              </a:rPr>
              <a:t>“4”</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微笑、温和、和蔼</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的刘和珍君何以是暴徒</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作者精心设计的这个反复细节如同电影特写镜头在读者的脑海里滚动放映</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感情密度大</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冲击力强</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,①</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将悲愤之情最大限度地传递出来</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en-US"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②</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使反动文人的</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暴徒</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之说不攻自破</a:t>
            </a: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,③</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使刘和珍的形象更加鲜明感人。</a:t>
            </a:r>
            <a:r>
              <a:rPr lang="zh-CN" altLang="en-US"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④同时也暗示读者：真正滥施暴虐的是段祺瑞执政府。</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4" name="矩形 3"/>
          <p:cNvSpPr/>
          <p:nvPr/>
        </p:nvSpPr>
        <p:spPr>
          <a:xfrm>
            <a:off x="0" y="4877196"/>
            <a:ext cx="12192000" cy="1384995"/>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再现细节。</a:t>
            </a:r>
            <a:r>
              <a:rPr lang="zh-CN" altLang="zh-CN" sz="2800" dirty="0">
                <a:solidFill>
                  <a:srgbClr val="7030A0"/>
                </a:solidFill>
                <a:latin typeface="楷体" panose="02010609060101010101" pitchFamily="49" charset="-122"/>
                <a:ea typeface="楷体" panose="02010609060101010101" pitchFamily="49" charset="-122"/>
                <a:cs typeface="Times New Roman" panose="02020603050405020304" pitchFamily="18" charset="0"/>
              </a:rPr>
              <a:t>再现了三位女性的死状。</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这些语句读来真如现场的目击</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刽子手杀人的全过程乃至每一个动作</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鲁迅先生都再现得精确之至。将作者心中的万丈怒火点燃起来</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炙烤着读者的心灵</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令人忍不住直斥残酷无情的反动派。</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 calcmode="lin" valueType="num">
                                      <p:cBhvr additive="base">
                                        <p:cTn id="3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barn(inVertical)">
                                      <p:cBhvr>
                                        <p:cTn id="3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3"/>
          <a:stretch>
            <a:fillRect/>
          </a:stretch>
        </p:blipFill>
        <p:spPr>
          <a:xfrm>
            <a:off x="102208" y="115514"/>
            <a:ext cx="641350" cy="588645"/>
          </a:xfrm>
          <a:prstGeom prst="rect">
            <a:avLst/>
          </a:prstGeom>
        </p:spPr>
      </p:pic>
      <p:sp>
        <p:nvSpPr>
          <p:cNvPr id="8" name="矩形 7"/>
          <p:cNvSpPr/>
          <p:nvPr/>
        </p:nvSpPr>
        <p:spPr>
          <a:xfrm>
            <a:off x="743558" y="115514"/>
            <a:ext cx="2270173" cy="646331"/>
          </a:xfrm>
          <a:prstGeom prst="rect">
            <a:avLst/>
          </a:prstGeom>
          <a:noFill/>
        </p:spPr>
        <p:txBody>
          <a:bodyPr wrap="none" lIns="91440" tIns="45720" rIns="91440" bIns="45720">
            <a:spAutoFit/>
          </a:bodyPr>
          <a:lstStyle/>
          <a:p>
            <a:pPr algn="ctr"/>
            <a:r>
              <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归纳总结</a:t>
            </a:r>
            <a:r>
              <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4</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4" name="文本框 3"/>
          <p:cNvSpPr txBox="1"/>
          <p:nvPr/>
        </p:nvSpPr>
        <p:spPr>
          <a:xfrm>
            <a:off x="422883" y="2119970"/>
            <a:ext cx="10905550" cy="707886"/>
          </a:xfrm>
          <a:prstGeom prst="rect">
            <a:avLst/>
          </a:prstGeom>
          <a:noFill/>
        </p:spPr>
        <p:txBody>
          <a:bodyPr wrap="none" rtlCol="0">
            <a:spAutoFit/>
          </a:bodyPr>
          <a:lstStyle/>
          <a:p>
            <a:r>
              <a:rPr lang="zh-CN" altLang="en-US" sz="2800" dirty="0">
                <a:latin typeface="微软雅黑" panose="020B0503020204020204" charset="-122"/>
                <a:ea typeface="微软雅黑" panose="020B0503020204020204" charset="-122"/>
              </a:rPr>
              <a:t>刘和珍君是一位具有正义感、责任感、反抗精神的热血</a:t>
            </a:r>
            <a:r>
              <a:rPr lang="zh-CN" altLang="en-US" sz="4000" b="1" dirty="0">
                <a:solidFill>
                  <a:srgbClr val="FF0000"/>
                </a:solidFill>
                <a:latin typeface="微软雅黑" panose="020B0503020204020204" charset="-122"/>
                <a:ea typeface="微软雅黑" panose="020B0503020204020204" charset="-122"/>
              </a:rPr>
              <a:t>女性</a:t>
            </a:r>
            <a:r>
              <a:rPr lang="zh-CN" altLang="en-US" sz="2800" dirty="0">
                <a:latin typeface="微软雅黑" panose="020B0503020204020204" charset="-122"/>
                <a:ea typeface="微软雅黑" panose="020B0503020204020204" charset="-122"/>
              </a:rPr>
              <a:t>青年。</a:t>
            </a:r>
          </a:p>
        </p:txBody>
      </p:sp>
      <p:sp>
        <p:nvSpPr>
          <p:cNvPr id="5" name="矩形 4"/>
          <p:cNvSpPr/>
          <p:nvPr/>
        </p:nvSpPr>
        <p:spPr>
          <a:xfrm>
            <a:off x="2934219" y="11661"/>
            <a:ext cx="9076060" cy="1384995"/>
          </a:xfrm>
          <a:prstGeom prst="rect">
            <a:avLst/>
          </a:prstGeom>
        </p:spPr>
        <p:txBody>
          <a:bodyPr wrap="square">
            <a:spAutoFit/>
          </a:bodyPr>
          <a:lstStyle/>
          <a:p>
            <a:r>
              <a:rPr lang="zh-CN" altLang="en-US" sz="2800" dirty="0">
                <a:latin typeface="+mn-ea"/>
              </a:rPr>
              <a:t>什么是真正的历史？</a:t>
            </a:r>
            <a:endParaRPr lang="en-US" altLang="zh-CN" sz="2800" dirty="0">
              <a:latin typeface="+mn-ea"/>
            </a:endParaRPr>
          </a:p>
          <a:p>
            <a:r>
              <a:rPr lang="zh-CN" altLang="en-US" sz="2800" dirty="0">
                <a:latin typeface="+mn-ea"/>
              </a:rPr>
              <a:t>我们该如何从“书写的历史”中去接近“真实的历史”呢？</a:t>
            </a:r>
            <a:endParaRPr lang="en-US" altLang="zh-CN" sz="2800" dirty="0">
              <a:latin typeface="+mn-ea"/>
            </a:endParaRPr>
          </a:p>
          <a:p>
            <a:r>
              <a:rPr lang="zh-CN" altLang="en-US" sz="2800" dirty="0">
                <a:latin typeface="+mn-ea"/>
              </a:rPr>
              <a:t>或者说，我们可能拥有一个“真实的历史”吗？</a:t>
            </a:r>
            <a:endParaRPr lang="zh-CN" altLang="en-US" sz="2800" dirty="0"/>
          </a:p>
        </p:txBody>
      </p:sp>
      <p:sp>
        <p:nvSpPr>
          <p:cNvPr id="6" name="文本框 5"/>
          <p:cNvSpPr txBox="1"/>
          <p:nvPr/>
        </p:nvSpPr>
        <p:spPr>
          <a:xfrm>
            <a:off x="155217" y="3761284"/>
            <a:ext cx="11726287" cy="1200329"/>
          </a:xfrm>
          <a:prstGeom prst="rect">
            <a:avLst/>
          </a:prstGeom>
          <a:noFill/>
        </p:spPr>
        <p:txBody>
          <a:bodyPr wrap="none" rtlCol="0">
            <a:spAutoFit/>
          </a:bodyPr>
          <a:lstStyle/>
          <a:p>
            <a:r>
              <a:rPr lang="zh-CN" altLang="en-US" sz="3600" dirty="0">
                <a:latin typeface="黑体" panose="02010609060101010101" pitchFamily="49" charset="-122"/>
                <a:ea typeface="黑体" panose="02010609060101010101" pitchFamily="49" charset="-122"/>
              </a:rPr>
              <a:t>人类的</a:t>
            </a:r>
            <a:r>
              <a:rPr lang="zh-CN" altLang="en-US" sz="3600" dirty="0">
                <a:solidFill>
                  <a:srgbClr val="0070C0"/>
                </a:solidFill>
                <a:latin typeface="黑体" panose="02010609060101010101" pitchFamily="49" charset="-122"/>
                <a:ea typeface="黑体" panose="02010609060101010101" pitchFamily="49" charset="-122"/>
              </a:rPr>
              <a:t>血战前行</a:t>
            </a:r>
            <a:r>
              <a:rPr lang="zh-CN" altLang="en-US" sz="3600" dirty="0">
                <a:latin typeface="黑体" panose="02010609060101010101" pitchFamily="49" charset="-122"/>
                <a:ea typeface="黑体" panose="02010609060101010101" pitchFamily="49" charset="-122"/>
              </a:rPr>
              <a:t>的历史，</a:t>
            </a:r>
            <a:endParaRPr lang="en-US" altLang="zh-CN" sz="3600" dirty="0">
              <a:latin typeface="黑体" panose="02010609060101010101" pitchFamily="49" charset="-122"/>
              <a:ea typeface="黑体" panose="02010609060101010101" pitchFamily="49" charset="-122"/>
            </a:endParaRPr>
          </a:p>
          <a:p>
            <a:r>
              <a:rPr lang="zh-CN" altLang="en-US" sz="3600" dirty="0">
                <a:latin typeface="黑体" panose="02010609060101010101" pitchFamily="49" charset="-122"/>
                <a:ea typeface="黑体" panose="02010609060101010101" pitchFamily="49" charset="-122"/>
              </a:rPr>
              <a:t>正如煤的形成，当时用</a:t>
            </a:r>
            <a:r>
              <a:rPr lang="zh-CN" altLang="en-US" sz="3600" dirty="0">
                <a:solidFill>
                  <a:srgbClr val="C00000"/>
                </a:solidFill>
                <a:latin typeface="黑体" panose="02010609060101010101" pitchFamily="49" charset="-122"/>
                <a:ea typeface="黑体" panose="02010609060101010101" pitchFamily="49" charset="-122"/>
              </a:rPr>
              <a:t>大量的木材</a:t>
            </a:r>
            <a:r>
              <a:rPr lang="zh-CN" altLang="en-US" sz="3600" dirty="0">
                <a:latin typeface="黑体" panose="02010609060101010101" pitchFamily="49" charset="-122"/>
                <a:ea typeface="黑体" panose="02010609060101010101" pitchFamily="49" charset="-122"/>
              </a:rPr>
              <a:t>，结果却只是</a:t>
            </a:r>
            <a:r>
              <a:rPr lang="zh-CN" altLang="en-US" sz="3600" dirty="0">
                <a:solidFill>
                  <a:srgbClr val="C00000"/>
                </a:solidFill>
                <a:latin typeface="黑体" panose="02010609060101010101" pitchFamily="49" charset="-122"/>
                <a:ea typeface="黑体" panose="02010609060101010101" pitchFamily="49" charset="-122"/>
              </a:rPr>
              <a:t>一小块</a:t>
            </a:r>
            <a:r>
              <a:rPr lang="zh-CN" altLang="en-US" sz="3600" dirty="0">
                <a:latin typeface="黑体" panose="02010609060101010101" pitchFamily="49" charset="-122"/>
                <a:ea typeface="黑体" panose="02010609060101010101" pitchFamily="49" charset="-122"/>
              </a:rPr>
              <a:t>。</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8"/>
          <p:cNvSpPr txBox="1"/>
          <p:nvPr/>
        </p:nvSpPr>
        <p:spPr>
          <a:xfrm>
            <a:off x="94313" y="991664"/>
            <a:ext cx="12393136" cy="5693866"/>
          </a:xfrm>
          <a:prstGeom prst="rect">
            <a:avLst/>
          </a:prstGeom>
          <a:noFill/>
        </p:spPr>
        <p:txBody>
          <a:bodyPr wrap="none" rtlCol="0">
            <a:spAutoFit/>
          </a:bodyPr>
          <a:lstStyle/>
          <a:p>
            <a:r>
              <a:rPr lang="zh-CN" altLang="en-US" sz="2800" dirty="0">
                <a:latin typeface="+mn-ea"/>
              </a:rPr>
              <a:t>鲁迅的</a:t>
            </a:r>
            <a:r>
              <a:rPr lang="en-US" altLang="zh-CN" sz="2800" dirty="0">
                <a:latin typeface="+mn-ea"/>
              </a:rPr>
              <a:t>《</a:t>
            </a:r>
            <a:r>
              <a:rPr lang="zh-CN" altLang="en-US" sz="2800" dirty="0">
                <a:latin typeface="+mn-ea"/>
              </a:rPr>
              <a:t>记念刘和珍君</a:t>
            </a:r>
            <a:r>
              <a:rPr lang="en-US" altLang="zh-CN" sz="2800" dirty="0">
                <a:latin typeface="+mn-ea"/>
              </a:rPr>
              <a:t>》</a:t>
            </a:r>
            <a:r>
              <a:rPr lang="zh-CN" altLang="en-US" sz="2800" dirty="0">
                <a:latin typeface="+mn-ea"/>
              </a:rPr>
              <a:t>和</a:t>
            </a:r>
            <a:r>
              <a:rPr lang="en-US" altLang="zh-CN" sz="2800" dirty="0">
                <a:latin typeface="+mn-ea"/>
              </a:rPr>
              <a:t>《</a:t>
            </a:r>
            <a:r>
              <a:rPr lang="zh-CN" altLang="en-US" sz="2800" dirty="0">
                <a:latin typeface="+mn-ea"/>
              </a:rPr>
              <a:t>为了忘却的记念</a:t>
            </a:r>
            <a:r>
              <a:rPr lang="en-US" altLang="zh-CN" sz="2800" dirty="0">
                <a:latin typeface="+mn-ea"/>
              </a:rPr>
              <a:t>》</a:t>
            </a:r>
            <a:r>
              <a:rPr lang="zh-CN" altLang="en-US" sz="2800" dirty="0">
                <a:latin typeface="+mn-ea"/>
              </a:rPr>
              <a:t>都是写人记事的纪念性散文。</a:t>
            </a:r>
            <a:endParaRPr lang="en-US" altLang="zh-CN" sz="2800" dirty="0">
              <a:latin typeface="+mn-ea"/>
            </a:endParaRPr>
          </a:p>
          <a:p>
            <a:endParaRPr lang="en-US" altLang="zh-CN" sz="2800" dirty="0">
              <a:latin typeface="+mn-ea"/>
            </a:endParaRPr>
          </a:p>
          <a:p>
            <a:r>
              <a:rPr lang="en-US" altLang="zh-CN" sz="2800" dirty="0">
                <a:latin typeface="+mn-ea"/>
              </a:rPr>
              <a:t>《</a:t>
            </a:r>
            <a:r>
              <a:rPr lang="zh-CN" altLang="en-US" sz="2800" dirty="0">
                <a:latin typeface="+mn-ea"/>
              </a:rPr>
              <a:t>记念刘和珍君</a:t>
            </a:r>
            <a:r>
              <a:rPr lang="en-US" altLang="zh-CN" sz="2800" dirty="0">
                <a:latin typeface="+mn-ea"/>
              </a:rPr>
              <a:t>》</a:t>
            </a:r>
            <a:r>
              <a:rPr lang="zh-CN" altLang="en-US" sz="2800" dirty="0">
                <a:latin typeface="+mn-ea"/>
              </a:rPr>
              <a:t>为悼念在“三一八”惨案中遭段祺瑞执政府卫队杀害的</a:t>
            </a:r>
            <a:endParaRPr lang="en-US" altLang="zh-CN" sz="2800" dirty="0">
              <a:latin typeface="+mn-ea"/>
            </a:endParaRPr>
          </a:p>
          <a:p>
            <a:r>
              <a:rPr lang="zh-CN" altLang="en-US" sz="2800" dirty="0">
                <a:latin typeface="+mn-ea"/>
              </a:rPr>
              <a:t>刘和珍等青年学生而写；</a:t>
            </a:r>
            <a:endParaRPr lang="en-US" altLang="zh-CN" sz="2800" dirty="0">
              <a:latin typeface="+mn-ea"/>
            </a:endParaRPr>
          </a:p>
          <a:p>
            <a:endParaRPr lang="en-US" altLang="zh-CN" sz="2800" dirty="0">
              <a:latin typeface="+mn-ea"/>
            </a:endParaRPr>
          </a:p>
          <a:p>
            <a:r>
              <a:rPr lang="en-US" altLang="zh-CN" sz="2800" dirty="0">
                <a:latin typeface="+mn-ea"/>
              </a:rPr>
              <a:t>《</a:t>
            </a:r>
            <a:r>
              <a:rPr lang="zh-CN" altLang="en-US" sz="2800" dirty="0">
                <a:latin typeface="+mn-ea"/>
              </a:rPr>
              <a:t>为了忘却的记念</a:t>
            </a:r>
            <a:r>
              <a:rPr lang="en-US" altLang="zh-CN" sz="2800" dirty="0">
                <a:latin typeface="+mn-ea"/>
              </a:rPr>
              <a:t>》</a:t>
            </a:r>
            <a:r>
              <a:rPr lang="zh-CN" altLang="en-US" sz="2800" dirty="0">
                <a:latin typeface="+mn-ea"/>
              </a:rPr>
              <a:t>为纪念被国民党反动派杀害的</a:t>
            </a:r>
            <a:endParaRPr lang="en-US" altLang="zh-CN" sz="2800" dirty="0">
              <a:latin typeface="+mn-ea"/>
            </a:endParaRPr>
          </a:p>
          <a:p>
            <a:r>
              <a:rPr lang="zh-CN" altLang="en-US" sz="2800" dirty="0">
                <a:latin typeface="+mn-ea"/>
              </a:rPr>
              <a:t>白莽、柔石、冯铿、李伟森、胡也频等五位左翼青年作家而写。</a:t>
            </a:r>
            <a:endParaRPr lang="en-US" altLang="zh-CN" sz="2800" dirty="0">
              <a:latin typeface="+mn-ea"/>
            </a:endParaRPr>
          </a:p>
          <a:p>
            <a:endParaRPr lang="en-US" altLang="zh-CN" sz="2800" dirty="0">
              <a:latin typeface="+mn-ea"/>
            </a:endParaRPr>
          </a:p>
          <a:p>
            <a:r>
              <a:rPr lang="zh-CN" altLang="en-US" sz="2800" dirty="0">
                <a:solidFill>
                  <a:schemeClr val="accent1">
                    <a:lumMod val="75000"/>
                  </a:schemeClr>
                </a:solidFill>
                <a:latin typeface="+mn-ea"/>
              </a:rPr>
              <a:t>两篇文章都表达了对革命青年烈士的哀悼和对反动势力的痛恨，</a:t>
            </a:r>
            <a:endParaRPr lang="en-US" altLang="zh-CN" sz="2800" dirty="0">
              <a:solidFill>
                <a:schemeClr val="accent1">
                  <a:lumMod val="75000"/>
                </a:schemeClr>
              </a:solidFill>
              <a:latin typeface="+mn-ea"/>
            </a:endParaRPr>
          </a:p>
          <a:p>
            <a:r>
              <a:rPr lang="zh-CN" altLang="en-US" sz="2800" dirty="0">
                <a:solidFill>
                  <a:schemeClr val="accent1">
                    <a:lumMod val="75000"/>
                  </a:schemeClr>
                </a:solidFill>
                <a:latin typeface="+mn-ea"/>
              </a:rPr>
              <a:t>展现了新民主主义革命时期仁人志士英勇斗争的历史场景。</a:t>
            </a:r>
            <a:endParaRPr lang="en-US" altLang="zh-CN" sz="2800" dirty="0">
              <a:solidFill>
                <a:schemeClr val="accent1">
                  <a:lumMod val="75000"/>
                </a:schemeClr>
              </a:solidFill>
              <a:latin typeface="+mn-ea"/>
            </a:endParaRPr>
          </a:p>
          <a:p>
            <a:endParaRPr lang="en-US" altLang="zh-CN" sz="2800" dirty="0">
              <a:latin typeface="+mn-ea"/>
            </a:endParaRPr>
          </a:p>
          <a:p>
            <a:r>
              <a:rPr lang="en-US" altLang="zh-CN" sz="2800" dirty="0">
                <a:latin typeface="+mn-ea"/>
              </a:rPr>
              <a:t>1.</a:t>
            </a:r>
            <a:r>
              <a:rPr lang="zh-CN" altLang="en-US" sz="2800" dirty="0">
                <a:latin typeface="+mn-ea"/>
              </a:rPr>
              <a:t>同：简洁的叙述、精辟的议论、尖锐的讽刺等；</a:t>
            </a:r>
            <a:endParaRPr lang="en-US" altLang="zh-CN" sz="2800" dirty="0">
              <a:latin typeface="+mn-ea"/>
            </a:endParaRPr>
          </a:p>
          <a:p>
            <a:r>
              <a:rPr lang="en-US" altLang="zh-CN" sz="2800" dirty="0">
                <a:latin typeface="+mn-ea"/>
              </a:rPr>
              <a:t>2.</a:t>
            </a:r>
            <a:r>
              <a:rPr lang="zh-CN" altLang="en-US" sz="2800" dirty="0">
                <a:latin typeface="+mn-ea"/>
              </a:rPr>
              <a:t>异：前者直露显豁、感情浓厚炽烈，后者运用了不少曲折隐晦的笔法等。</a:t>
            </a:r>
            <a:endParaRPr lang="en-US" altLang="zh-CN" sz="2800" dirty="0">
              <a:latin typeface="+mn-ea"/>
            </a:endParaRPr>
          </a:p>
        </p:txBody>
      </p:sp>
      <p:sp>
        <p:nvSpPr>
          <p:cNvPr id="3" name="矩形 2"/>
          <p:cNvSpPr/>
          <p:nvPr/>
        </p:nvSpPr>
        <p:spPr>
          <a:xfrm>
            <a:off x="94313" y="172470"/>
            <a:ext cx="2242922" cy="707886"/>
          </a:xfrm>
          <a:prstGeom prst="rect">
            <a:avLst/>
          </a:prstGeom>
          <a:noFill/>
        </p:spPr>
        <p:txBody>
          <a:bodyPr wrap="none" lIns="91440" tIns="45720" rIns="91440" bIns="45720">
            <a:spAutoFit/>
          </a:bodyPr>
          <a:lstStyle/>
          <a:p>
            <a:pPr algn="ctr"/>
            <a:r>
              <a:rPr lang="zh-CN" altLang="en-US" sz="4000" b="1" cap="none" spc="0" dirty="0">
                <a:ln w="22225">
                  <a:solidFill>
                    <a:schemeClr val="accent2"/>
                  </a:solidFill>
                  <a:prstDash val="solid"/>
                </a:ln>
                <a:solidFill>
                  <a:schemeClr val="accent2">
                    <a:lumMod val="40000"/>
                    <a:lumOff val="60000"/>
                  </a:schemeClr>
                </a:solidFill>
                <a:effectLst/>
                <a:latin typeface="仿宋" panose="02010609060101010101" pitchFamily="49" charset="-122"/>
                <a:ea typeface="仿宋" panose="02010609060101010101" pitchFamily="49" charset="-122"/>
              </a:rPr>
              <a:t>预习资料</a:t>
            </a:r>
            <a:endParaRPr lang="zh-CN" altLang="en-US" sz="40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0879455" y="4635500"/>
            <a:ext cx="1304290" cy="2273935"/>
          </a:xfrm>
          <a:prstGeom prst="rect">
            <a:avLst/>
          </a:prstGeom>
        </p:spPr>
      </p:pic>
      <p:pic>
        <p:nvPicPr>
          <p:cNvPr id="9" name="图片 8" descr="花2"/>
          <p:cNvPicPr>
            <a:picLocks noChangeAspect="1"/>
          </p:cNvPicPr>
          <p:nvPr/>
        </p:nvPicPr>
        <p:blipFill>
          <a:blip r:embed="rId4"/>
          <a:stretch>
            <a:fillRect/>
          </a:stretch>
        </p:blipFill>
        <p:spPr>
          <a:xfrm>
            <a:off x="102208" y="115514"/>
            <a:ext cx="641350" cy="588645"/>
          </a:xfrm>
          <a:prstGeom prst="rect">
            <a:avLst/>
          </a:prstGeom>
        </p:spPr>
      </p:pic>
      <p:sp>
        <p:nvSpPr>
          <p:cNvPr id="10" name="矩形 9"/>
          <p:cNvSpPr/>
          <p:nvPr/>
        </p:nvSpPr>
        <p:spPr>
          <a:xfrm>
            <a:off x="674244" y="19865"/>
            <a:ext cx="2037738" cy="646331"/>
          </a:xfrm>
          <a:prstGeom prst="rect">
            <a:avLst/>
          </a:prstGeom>
          <a:noFill/>
        </p:spPr>
        <p:txBody>
          <a:bodyPr wrap="none" lIns="91440" tIns="45720" rIns="91440" bIns="45720">
            <a:spAutoFit/>
          </a:bodyPr>
          <a:lstStyle/>
          <a:p>
            <a:pPr algn="ct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课堂检测</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
        <p:nvSpPr>
          <p:cNvPr id="3" name="矩形 2"/>
          <p:cNvSpPr/>
          <p:nvPr/>
        </p:nvSpPr>
        <p:spPr>
          <a:xfrm>
            <a:off x="102208" y="578717"/>
            <a:ext cx="11957270" cy="6279283"/>
          </a:xfrm>
          <a:prstGeom prst="rect">
            <a:avLst/>
          </a:prstGeom>
        </p:spPr>
        <p:txBody>
          <a:bodyPr wrap="square">
            <a:spAutoFit/>
          </a:bodyPr>
          <a:lstStyle/>
          <a:p>
            <a:pPr algn="just">
              <a:spcAft>
                <a:spcPts val="0"/>
              </a:spcAft>
              <a:tabLst>
                <a:tab pos="2933700" algn="l"/>
              </a:tabLst>
            </a:pPr>
            <a:r>
              <a:rPr lang="en-US" altLang="zh-CN" sz="2800" kern="100" dirty="0">
                <a:latin typeface="+mn-ea"/>
                <a:cs typeface="Courier New" panose="02070309020205020404" pitchFamily="49" charset="0"/>
              </a:rPr>
              <a:t>1</a:t>
            </a:r>
            <a:r>
              <a:rPr lang="zh-CN" altLang="zh-CN" sz="2800" kern="100" dirty="0">
                <a:latin typeface="+mn-ea"/>
                <a:cs typeface="Times New Roman" panose="02020603050405020304" pitchFamily="18" charset="0"/>
              </a:rPr>
              <a:t>．对下列句子表达手法及作用理解正确的一项是</a:t>
            </a:r>
            <a:r>
              <a:rPr lang="en-US" altLang="zh-CN" sz="2800" kern="100" dirty="0">
                <a:latin typeface="+mn-ea"/>
                <a:cs typeface="Courier New" panose="02070309020205020404" pitchFamily="49" charset="0"/>
              </a:rPr>
              <a:t>(</a:t>
            </a:r>
            <a:r>
              <a:rPr lang="zh-CN" altLang="zh-CN" sz="2800" kern="100" dirty="0">
                <a:latin typeface="+mn-ea"/>
                <a:cs typeface="Times New Roman" panose="02020603050405020304" pitchFamily="18" charset="0"/>
              </a:rPr>
              <a:t>　　</a:t>
            </a:r>
            <a:r>
              <a:rPr lang="en-US" altLang="zh-CN" sz="2800" kern="100" dirty="0">
                <a:latin typeface="+mn-ea"/>
                <a:cs typeface="Courier New" panose="02070309020205020404" pitchFamily="49" charset="0"/>
              </a:rPr>
              <a:t>)</a:t>
            </a:r>
            <a:endParaRPr lang="zh-CN" altLang="zh-CN" sz="2800" kern="100" dirty="0">
              <a:latin typeface="+mn-ea"/>
              <a:cs typeface="Courier New" panose="02070309020205020404" pitchFamily="49" charset="0"/>
            </a:endParaRPr>
          </a:p>
          <a:p>
            <a:pPr algn="just">
              <a:spcAft>
                <a:spcPts val="0"/>
              </a:spcAft>
              <a:tabLst>
                <a:tab pos="2933700" algn="l"/>
              </a:tabLst>
            </a:pPr>
            <a:r>
              <a:rPr lang="zh-CN" altLang="zh-CN" sz="2800" b="1" kern="100" dirty="0">
                <a:latin typeface="+mn-ea"/>
                <a:cs typeface="Times New Roman" panose="02020603050405020304" pitchFamily="18" charset="0"/>
              </a:rPr>
              <a:t>真的猛士，敢于直面惨淡的人生，敢于正视淋漓的鲜血。</a:t>
            </a:r>
            <a:endParaRPr lang="en-US" altLang="zh-CN" sz="2800" b="1" kern="100" dirty="0">
              <a:latin typeface="+mn-ea"/>
              <a:cs typeface="Times New Roman" panose="02020603050405020304" pitchFamily="18" charset="0"/>
            </a:endParaRPr>
          </a:p>
          <a:p>
            <a:pPr algn="just">
              <a:spcAft>
                <a:spcPts val="0"/>
              </a:spcAft>
              <a:tabLst>
                <a:tab pos="2933700" algn="l"/>
              </a:tabLst>
            </a:pPr>
            <a:r>
              <a:rPr lang="zh-CN" altLang="zh-CN" sz="2800" b="1" kern="100" dirty="0">
                <a:latin typeface="+mn-ea"/>
                <a:cs typeface="Times New Roman" panose="02020603050405020304" pitchFamily="18" charset="0"/>
              </a:rPr>
              <a:t>这是怎样的哀痛者和幸福者？</a:t>
            </a:r>
            <a:endParaRPr lang="en-US" altLang="zh-CN" sz="2800" b="1"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A</a:t>
            </a:r>
            <a:r>
              <a:rPr lang="zh-CN" altLang="zh-CN" sz="2800" kern="100" dirty="0">
                <a:latin typeface="+mn-ea"/>
                <a:cs typeface="Times New Roman" panose="02020603050405020304" pitchFamily="18" charset="0"/>
              </a:rPr>
              <a:t>．这是一个设问句，答案在前一句中，</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敢于直面惨淡的人生，</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敢于正视淋漓的鲜血</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的人就是</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哀痛者</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和</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幸福者</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a:t>
            </a:r>
            <a:endParaRPr lang="en-US" altLang="zh-CN" sz="2800"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B</a:t>
            </a:r>
            <a:r>
              <a:rPr lang="zh-CN" altLang="zh-CN" sz="2800" kern="100" dirty="0">
                <a:latin typeface="+mn-ea"/>
                <a:cs typeface="Times New Roman" panose="02020603050405020304" pitchFamily="18" charset="0"/>
              </a:rPr>
              <a:t>．这是个一般疑问句，作者用提问的方式，启发读者思考。</a:t>
            </a:r>
            <a:endParaRPr lang="en-US" altLang="zh-CN" sz="2800" kern="100" dirty="0">
              <a:latin typeface="+mn-ea"/>
              <a:cs typeface="Times New Roman" panose="02020603050405020304" pitchFamily="18" charset="0"/>
            </a:endParaRPr>
          </a:p>
          <a:p>
            <a:pPr algn="just">
              <a:spcAft>
                <a:spcPts val="0"/>
              </a:spcAft>
              <a:tabLst>
                <a:tab pos="2933700" algn="l"/>
              </a:tabLst>
            </a:pPr>
            <a:endParaRPr lang="en-US" altLang="zh-CN" sz="2800" kern="100" dirty="0">
              <a:latin typeface="+mn-ea"/>
              <a:cs typeface="Times New Roman" panose="02020603050405020304" pitchFamily="18" charset="0"/>
            </a:endParaRPr>
          </a:p>
          <a:p>
            <a:r>
              <a:rPr lang="en-US" altLang="zh-CN" sz="2800" dirty="0">
                <a:latin typeface="+mn-ea"/>
              </a:rPr>
              <a:t>C</a:t>
            </a:r>
            <a:r>
              <a:rPr lang="zh-CN" altLang="zh-CN" sz="2800" dirty="0">
                <a:latin typeface="+mn-ea"/>
              </a:rPr>
              <a:t>．这是一个反问句，其中饱含了作者对</a:t>
            </a:r>
            <a:r>
              <a:rPr lang="en-US" altLang="zh-CN" sz="2800" dirty="0">
                <a:latin typeface="+mn-ea"/>
              </a:rPr>
              <a:t>“</a:t>
            </a:r>
            <a:r>
              <a:rPr lang="zh-CN" altLang="zh-CN" sz="2800" dirty="0">
                <a:latin typeface="+mn-ea"/>
              </a:rPr>
              <a:t>真的猛士</a:t>
            </a:r>
            <a:r>
              <a:rPr lang="en-US" altLang="zh-CN" sz="2800" dirty="0">
                <a:latin typeface="+mn-ea"/>
              </a:rPr>
              <a:t>”</a:t>
            </a:r>
            <a:r>
              <a:rPr lang="zh-CN" altLang="zh-CN" sz="2800" dirty="0">
                <a:latin typeface="+mn-ea"/>
              </a:rPr>
              <a:t>的赞叹，</a:t>
            </a:r>
            <a:endParaRPr lang="en-US" altLang="zh-CN" sz="2800" dirty="0">
              <a:latin typeface="+mn-ea"/>
            </a:endParaRPr>
          </a:p>
          <a:p>
            <a:r>
              <a:rPr lang="zh-CN" altLang="zh-CN" sz="2800" dirty="0">
                <a:latin typeface="+mn-ea"/>
              </a:rPr>
              <a:t>可以这样理解这句话：这是多么伟大的哀痛者和幸福者啊！</a:t>
            </a:r>
            <a:endParaRPr lang="en-US" altLang="zh-CN" sz="2800" dirty="0">
              <a:latin typeface="+mn-ea"/>
            </a:endParaRPr>
          </a:p>
          <a:p>
            <a:endParaRPr lang="zh-CN" altLang="zh-CN" sz="2800" dirty="0">
              <a:latin typeface="+mn-ea"/>
            </a:endParaRPr>
          </a:p>
          <a:p>
            <a:r>
              <a:rPr lang="en-US" altLang="zh-CN" sz="2800" dirty="0">
                <a:latin typeface="+mn-ea"/>
              </a:rPr>
              <a:t>D</a:t>
            </a:r>
            <a:r>
              <a:rPr lang="zh-CN" altLang="zh-CN" sz="2800" dirty="0">
                <a:latin typeface="+mn-ea"/>
              </a:rPr>
              <a:t>．</a:t>
            </a:r>
            <a:r>
              <a:rPr lang="en-US" altLang="zh-CN" sz="2800" dirty="0">
                <a:latin typeface="+mn-ea"/>
              </a:rPr>
              <a:t>“</a:t>
            </a:r>
            <a:r>
              <a:rPr lang="zh-CN" altLang="zh-CN" sz="2800" dirty="0">
                <a:latin typeface="+mn-ea"/>
              </a:rPr>
              <a:t>怎样的</a:t>
            </a:r>
            <a:r>
              <a:rPr lang="en-US" altLang="zh-CN" sz="2800" dirty="0">
                <a:latin typeface="+mn-ea"/>
              </a:rPr>
              <a:t>”</a:t>
            </a:r>
            <a:r>
              <a:rPr lang="zh-CN" altLang="zh-CN" sz="2800" dirty="0">
                <a:latin typeface="+mn-ea"/>
              </a:rPr>
              <a:t>意思是</a:t>
            </a:r>
            <a:r>
              <a:rPr lang="en-US" altLang="zh-CN" sz="2800" dirty="0">
                <a:latin typeface="+mn-ea"/>
              </a:rPr>
              <a:t>“</a:t>
            </a:r>
            <a:r>
              <a:rPr lang="zh-CN" altLang="zh-CN" sz="2800" dirty="0">
                <a:latin typeface="+mn-ea"/>
              </a:rPr>
              <a:t>多么沉痛的</a:t>
            </a:r>
            <a:r>
              <a:rPr lang="en-US" altLang="zh-CN" sz="2800" dirty="0">
                <a:latin typeface="+mn-ea"/>
              </a:rPr>
              <a:t>”</a:t>
            </a:r>
            <a:r>
              <a:rPr lang="zh-CN" altLang="zh-CN" sz="2800" dirty="0">
                <a:latin typeface="+mn-ea"/>
              </a:rPr>
              <a:t>，因此后一句的句意为：</a:t>
            </a:r>
            <a:endParaRPr lang="en-US" altLang="zh-CN" sz="2800" dirty="0">
              <a:latin typeface="+mn-ea"/>
            </a:endParaRPr>
          </a:p>
          <a:p>
            <a:r>
              <a:rPr lang="zh-CN" altLang="zh-CN" sz="2800" dirty="0">
                <a:latin typeface="+mn-ea"/>
              </a:rPr>
              <a:t>这是多么沉痛的哀痛者和幸福者啊！</a:t>
            </a:r>
          </a:p>
          <a:p>
            <a:pPr indent="612140" algn="just">
              <a:lnSpc>
                <a:spcPct val="130000"/>
              </a:lnSpc>
              <a:spcAft>
                <a:spcPts val="0"/>
              </a:spcAft>
              <a:tabLst>
                <a:tab pos="2933700" algn="l"/>
              </a:tabLst>
            </a:pPr>
            <a:endParaRPr lang="zh-CN" altLang="zh-CN" sz="900" kern="100" dirty="0">
              <a:latin typeface="宋体" panose="02010600030101010101" pitchFamily="2" charset="-122"/>
              <a:cs typeface="Courier New" panose="02070309020205020404" pitchFamily="49" charset="0"/>
            </a:endParaRPr>
          </a:p>
        </p:txBody>
      </p:sp>
      <p:sp>
        <p:nvSpPr>
          <p:cNvPr id="6" name="矩形 5"/>
          <p:cNvSpPr/>
          <p:nvPr/>
        </p:nvSpPr>
        <p:spPr>
          <a:xfrm>
            <a:off x="8083826" y="343030"/>
            <a:ext cx="580677" cy="923330"/>
          </a:xfrm>
          <a:prstGeom prst="rect">
            <a:avLst/>
          </a:prstGeom>
          <a:noFill/>
        </p:spPr>
        <p:txBody>
          <a:bodyPr wrap="square" lIns="91440" tIns="45720" rIns="91440" bIns="45720">
            <a:spAutoFit/>
          </a:bodyPr>
          <a:lstStyle/>
          <a:p>
            <a:pPr algn="ctr"/>
            <a:r>
              <a:rPr lang="en-US" altLang="zh-CN" sz="5400" b="1" cap="none" spc="0" dirty="0">
                <a:ln w="22225">
                  <a:solidFill>
                    <a:schemeClr val="accent2"/>
                  </a:solidFill>
                  <a:prstDash val="solid"/>
                </a:ln>
                <a:solidFill>
                  <a:schemeClr val="accent2">
                    <a:lumMod val="40000"/>
                    <a:lumOff val="60000"/>
                  </a:schemeClr>
                </a:solidFill>
                <a:effectLst/>
              </a:rPr>
              <a:t>C</a:t>
            </a:r>
            <a:endParaRPr lang="zh-CN" altLang="en-US" sz="5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fade">
                                      <p:cBhvr>
                                        <p:cTn id="20" dur="1000"/>
                                        <p:tgtEl>
                                          <p:spTgt spid="6">
                                            <p:txEl>
                                              <p:pRg st="0" end="0"/>
                                            </p:txEl>
                                          </p:spTgt>
                                        </p:tgtEl>
                                      </p:cBhvr>
                                    </p:animEffect>
                                    <p:anim calcmode="lin" valueType="num">
                                      <p:cBhvr>
                                        <p:cTn id="21"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121417" y="5111115"/>
            <a:ext cx="1001395" cy="1746885"/>
          </a:xfrm>
          <a:prstGeom prst="rect">
            <a:avLst/>
          </a:prstGeom>
        </p:spPr>
      </p:pic>
      <p:sp>
        <p:nvSpPr>
          <p:cNvPr id="3" name="矩形 2"/>
          <p:cNvSpPr/>
          <p:nvPr/>
        </p:nvSpPr>
        <p:spPr>
          <a:xfrm>
            <a:off x="212035" y="152401"/>
            <a:ext cx="11774556" cy="6124754"/>
          </a:xfrm>
          <a:prstGeom prst="rect">
            <a:avLst/>
          </a:prstGeom>
        </p:spPr>
        <p:txBody>
          <a:bodyPr wrap="square">
            <a:spAutoFit/>
          </a:bodyPr>
          <a:lstStyle/>
          <a:p>
            <a:pPr algn="just">
              <a:spcAft>
                <a:spcPts val="0"/>
              </a:spcAft>
              <a:tabLst>
                <a:tab pos="2933700" algn="l"/>
              </a:tabLst>
            </a:pPr>
            <a:r>
              <a:rPr lang="en-US" altLang="zh-CN" sz="2800" kern="100" dirty="0">
                <a:latin typeface="+mn-ea"/>
                <a:cs typeface="Courier New" panose="02070309020205020404" pitchFamily="49" charset="0"/>
              </a:rPr>
              <a:t>2</a:t>
            </a:r>
            <a:r>
              <a:rPr lang="zh-CN" altLang="zh-CN" sz="2800" kern="100" dirty="0">
                <a:latin typeface="+mn-ea"/>
                <a:cs typeface="Times New Roman" panose="02020603050405020304" pitchFamily="18" charset="0"/>
              </a:rPr>
              <a:t>．对《记念刘和珍君》的理解有误的一项是</a:t>
            </a:r>
            <a:r>
              <a:rPr lang="en-US" altLang="zh-CN" sz="2800" kern="100" dirty="0">
                <a:latin typeface="+mn-ea"/>
                <a:cs typeface="Courier New" panose="02070309020205020404" pitchFamily="49" charset="0"/>
              </a:rPr>
              <a:t>(</a:t>
            </a:r>
            <a:r>
              <a:rPr lang="zh-CN" altLang="zh-CN" sz="2800" kern="100" dirty="0">
                <a:latin typeface="+mn-ea"/>
                <a:cs typeface="Times New Roman" panose="02020603050405020304" pitchFamily="18" charset="0"/>
              </a:rPr>
              <a:t>　　</a:t>
            </a:r>
            <a:r>
              <a:rPr lang="en-US" altLang="zh-CN" sz="2800" kern="100" dirty="0">
                <a:latin typeface="+mn-ea"/>
                <a:cs typeface="Courier New" panose="02070309020205020404" pitchFamily="49" charset="0"/>
              </a:rPr>
              <a:t>)</a:t>
            </a: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A</a:t>
            </a:r>
            <a:r>
              <a:rPr lang="zh-CN" altLang="zh-CN" sz="2800" kern="100" dirty="0">
                <a:latin typeface="+mn-ea"/>
                <a:cs typeface="Times New Roman" panose="02020603050405020304" pitchFamily="18" charset="0"/>
              </a:rPr>
              <a:t>．复杂记叙文常常要用线索把材料贯穿起来，线索可以是中心事件，可以是人物，也可以是感情。《记念刘和珍君》一文的线索是作者悲愤的情感。</a:t>
            </a:r>
            <a:endParaRPr lang="zh-CN" altLang="zh-CN" sz="2800" kern="100" dirty="0">
              <a:latin typeface="+mn-ea"/>
              <a:cs typeface="Courier New" panose="02070309020205020404" pitchFamily="49" charset="0"/>
            </a:endParaRPr>
          </a:p>
          <a:p>
            <a:pPr algn="just">
              <a:spcAft>
                <a:spcPts val="0"/>
              </a:spcAft>
              <a:tabLst>
                <a:tab pos="2933700" algn="l"/>
              </a:tabLst>
            </a:pPr>
            <a:endParaRPr lang="en-US"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B</a:t>
            </a:r>
            <a:r>
              <a:rPr lang="zh-CN" altLang="zh-CN" sz="2800" kern="100" dirty="0">
                <a:latin typeface="+mn-ea"/>
                <a:cs typeface="Times New Roman" panose="02020603050405020304" pitchFamily="18" charset="0"/>
              </a:rPr>
              <a:t>．《记念刘和珍君》中作者反复描写了刘和珍的外貌，</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用来突出她对敌人</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总该有些桀骜锋利</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的性格特点。</a:t>
            </a:r>
            <a:endParaRPr lang="en-US" altLang="zh-CN" sz="2800"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C</a:t>
            </a:r>
            <a:r>
              <a:rPr lang="zh-CN" altLang="zh-CN" sz="2800" kern="100" dirty="0">
                <a:latin typeface="+mn-ea"/>
                <a:cs typeface="Times New Roman" panose="02020603050405020304" pitchFamily="18" charset="0"/>
              </a:rPr>
              <a:t>．作品痛斥了反动政府的屠杀罪行，揭露了所谓学者文人的卑鄙无耻，</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表达了对死难烈士的崇高敬意。</a:t>
            </a:r>
            <a:endParaRPr lang="en-US" altLang="zh-CN" sz="2800" kern="100" dirty="0">
              <a:latin typeface="+mn-ea"/>
              <a:cs typeface="Times New Roman" panose="02020603050405020304" pitchFamily="18" charset="0"/>
            </a:endParaRPr>
          </a:p>
          <a:p>
            <a:pPr algn="just">
              <a:spcAft>
                <a:spcPts val="0"/>
              </a:spcAft>
              <a:tabLst>
                <a:tab pos="2933700" algn="l"/>
              </a:tabLst>
            </a:pPr>
            <a:endParaRPr lang="zh-CN" altLang="zh-CN" sz="2800" kern="100" dirty="0">
              <a:latin typeface="+mn-ea"/>
              <a:cs typeface="Courier New" panose="02070309020205020404" pitchFamily="49" charset="0"/>
            </a:endParaRPr>
          </a:p>
          <a:p>
            <a:pPr algn="just">
              <a:spcAft>
                <a:spcPts val="0"/>
              </a:spcAft>
              <a:tabLst>
                <a:tab pos="2933700" algn="l"/>
              </a:tabLst>
            </a:pPr>
            <a:r>
              <a:rPr lang="en-US" altLang="zh-CN" sz="2800" kern="100" dirty="0">
                <a:latin typeface="+mn-ea"/>
                <a:cs typeface="Courier New" panose="02070309020205020404" pitchFamily="49" charset="0"/>
              </a:rPr>
              <a:t>D</a:t>
            </a:r>
            <a:r>
              <a:rPr lang="zh-CN" altLang="zh-CN" sz="2800" kern="100" dirty="0">
                <a:latin typeface="+mn-ea"/>
                <a:cs typeface="Times New Roman" panose="02020603050405020304" pitchFamily="18" charset="0"/>
              </a:rPr>
              <a:t>．</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三一八</a:t>
            </a:r>
            <a:r>
              <a:rPr lang="en-US" altLang="zh-CN" sz="2800" kern="100" dirty="0">
                <a:latin typeface="+mn-ea"/>
                <a:cs typeface="Times New Roman" panose="02020603050405020304" pitchFamily="18" charset="0"/>
              </a:rPr>
              <a:t>”</a:t>
            </a:r>
            <a:r>
              <a:rPr lang="zh-CN" altLang="zh-CN" sz="2800" kern="100" dirty="0">
                <a:latin typeface="+mn-ea"/>
                <a:cs typeface="Times New Roman" panose="02020603050405020304" pitchFamily="18" charset="0"/>
              </a:rPr>
              <a:t>惨案后，那些害怕反动势力，苟且偷生的人，</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将会被血的事实惊醒，逐渐看到革命的希望，</a:t>
            </a:r>
            <a:endParaRPr lang="en-US" altLang="zh-CN" sz="2800" kern="100" dirty="0">
              <a:latin typeface="+mn-ea"/>
              <a:cs typeface="Times New Roman" panose="02020603050405020304" pitchFamily="18" charset="0"/>
            </a:endParaRPr>
          </a:p>
          <a:p>
            <a:pPr algn="just">
              <a:spcAft>
                <a:spcPts val="0"/>
              </a:spcAft>
              <a:tabLst>
                <a:tab pos="2933700" algn="l"/>
              </a:tabLst>
            </a:pPr>
            <a:r>
              <a:rPr lang="zh-CN" altLang="zh-CN" sz="2800" kern="100" dirty="0">
                <a:latin typeface="+mn-ea"/>
                <a:cs typeface="Times New Roman" panose="02020603050405020304" pitchFamily="18" charset="0"/>
              </a:rPr>
              <a:t>而那些真正的革命者，将更加勇敢地投入斗争中去。</a:t>
            </a:r>
            <a:endParaRPr lang="zh-CN" altLang="zh-CN" sz="2800" kern="100" dirty="0">
              <a:latin typeface="+mn-ea"/>
              <a:cs typeface="Courier New" panose="02070309020205020404" pitchFamily="49" charset="0"/>
            </a:endParaRPr>
          </a:p>
        </p:txBody>
      </p:sp>
      <p:sp>
        <p:nvSpPr>
          <p:cNvPr id="4" name="矩形 3"/>
          <p:cNvSpPr/>
          <p:nvPr/>
        </p:nvSpPr>
        <p:spPr>
          <a:xfrm>
            <a:off x="7439721" y="-47535"/>
            <a:ext cx="572593" cy="923330"/>
          </a:xfrm>
          <a:prstGeom prst="rect">
            <a:avLst/>
          </a:prstGeom>
          <a:noFill/>
        </p:spPr>
        <p:txBody>
          <a:bodyPr wrap="none" lIns="91440" tIns="45720" rIns="91440" bIns="45720">
            <a:spAutoFit/>
          </a:bodyPr>
          <a:lstStyle/>
          <a:p>
            <a:pPr algn="ctr"/>
            <a:r>
              <a:rPr lang="en-US" altLang="zh-CN" sz="5400" b="1" cap="none" spc="0" dirty="0">
                <a:ln w="22225">
                  <a:solidFill>
                    <a:schemeClr val="accent2"/>
                  </a:solidFill>
                  <a:prstDash val="solid"/>
                </a:ln>
                <a:solidFill>
                  <a:schemeClr val="accent2">
                    <a:lumMod val="40000"/>
                    <a:lumOff val="60000"/>
                  </a:schemeClr>
                </a:solidFill>
                <a:effectLst/>
              </a:rPr>
              <a:t>B</a:t>
            </a:r>
            <a:endParaRPr lang="zh-CN" altLang="en-US" sz="5400" b="1" cap="none" spc="0"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7" name="图片 6" descr="建筑"/>
          <p:cNvPicPr>
            <a:picLocks noChangeAspect="1"/>
          </p:cNvPicPr>
          <p:nvPr/>
        </p:nvPicPr>
        <p:blipFill>
          <a:blip r:embed="rId5"/>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6"/>
          <a:stretch>
            <a:fillRect/>
          </a:stretch>
        </p:blipFill>
        <p:spPr>
          <a:xfrm>
            <a:off x="10879455" y="4635500"/>
            <a:ext cx="1304290" cy="2273935"/>
          </a:xfrm>
          <a:prstGeom prst="rect">
            <a:avLst/>
          </a:prstGeom>
        </p:spPr>
      </p:pic>
      <p:sp>
        <p:nvSpPr>
          <p:cNvPr id="6" name="矩形 5"/>
          <p:cNvSpPr/>
          <p:nvPr/>
        </p:nvSpPr>
        <p:spPr>
          <a:xfrm>
            <a:off x="4382229" y="2451639"/>
            <a:ext cx="3427541" cy="1754326"/>
          </a:xfrm>
          <a:prstGeom prst="rect">
            <a:avLst/>
          </a:prstGeom>
          <a:noFill/>
        </p:spPr>
        <p:txBody>
          <a:bodyPr wrap="none" lIns="91440" tIns="45720" rIns="91440" bIns="45720">
            <a:spAutoFit/>
          </a:bodyPr>
          <a:lstStyle/>
          <a:p>
            <a:pPr algn="ct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课下作业：</a:t>
            </a:r>
            <a:endParaRPr lang="en-US" altLang="zh-CN"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a:p>
            <a:pPr algn="ctr"/>
            <a:endParaRPr lang="en-US" altLang="zh-CN"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a:p>
            <a:pPr algn="ct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rPr>
              <a:t>完成导学案习题</a:t>
            </a:r>
            <a:endParaRPr lang="zh-CN" altLang="en-US" sz="36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a:off x="-13970" y="-10795"/>
            <a:ext cx="2371090" cy="1986915"/>
          </a:xfrm>
          <a:prstGeom prst="rect">
            <a:avLst/>
          </a:prstGeom>
        </p:spPr>
      </p:pic>
      <p:pic>
        <p:nvPicPr>
          <p:cNvPr id="5" name="图片 4" descr="花1"/>
          <p:cNvPicPr>
            <a:picLocks noChangeAspect="1"/>
          </p:cNvPicPr>
          <p:nvPr/>
        </p:nvPicPr>
        <p:blipFill>
          <a:blip r:embed="rId4"/>
          <a:stretch>
            <a:fillRect/>
          </a:stretch>
        </p:blipFill>
        <p:spPr>
          <a:xfrm>
            <a:off x="10568305" y="-10795"/>
            <a:ext cx="1615440" cy="2103120"/>
          </a:xfrm>
          <a:prstGeom prst="rect">
            <a:avLst/>
          </a:prstGeom>
        </p:spPr>
      </p:pic>
      <p:pic>
        <p:nvPicPr>
          <p:cNvPr id="6" name="图片 5" descr="灯笼"/>
          <p:cNvPicPr>
            <a:picLocks noChangeAspect="1"/>
          </p:cNvPicPr>
          <p:nvPr/>
        </p:nvPicPr>
        <p:blipFill>
          <a:blip r:embed="rId5"/>
          <a:stretch>
            <a:fillRect/>
          </a:stretch>
        </p:blipFill>
        <p:spPr>
          <a:xfrm>
            <a:off x="8697595" y="-10795"/>
            <a:ext cx="1266825" cy="1049020"/>
          </a:xfrm>
          <a:prstGeom prst="rect">
            <a:avLst/>
          </a:prstGeom>
        </p:spPr>
      </p:pic>
      <p:pic>
        <p:nvPicPr>
          <p:cNvPr id="7" name="图片 6" descr="建筑"/>
          <p:cNvPicPr>
            <a:picLocks noChangeAspect="1"/>
          </p:cNvPicPr>
          <p:nvPr/>
        </p:nvPicPr>
        <p:blipFill>
          <a:blip r:embed="rId6"/>
          <a:stretch>
            <a:fillRect/>
          </a:stretch>
        </p:blipFill>
        <p:spPr>
          <a:xfrm>
            <a:off x="-13970" y="4799965"/>
            <a:ext cx="1802765" cy="2109470"/>
          </a:xfrm>
          <a:prstGeom prst="rect">
            <a:avLst/>
          </a:prstGeom>
        </p:spPr>
      </p:pic>
      <p:pic>
        <p:nvPicPr>
          <p:cNvPr id="8" name="图片 7" descr="塔"/>
          <p:cNvPicPr>
            <a:picLocks noChangeAspect="1"/>
          </p:cNvPicPr>
          <p:nvPr/>
        </p:nvPicPr>
        <p:blipFill>
          <a:blip r:embed="rId7"/>
          <a:stretch>
            <a:fillRect/>
          </a:stretch>
        </p:blipFill>
        <p:spPr>
          <a:xfrm>
            <a:off x="10879455" y="4635500"/>
            <a:ext cx="1304290" cy="2273935"/>
          </a:xfrm>
          <a:prstGeom prst="rect">
            <a:avLst/>
          </a:prstGeom>
        </p:spPr>
      </p:pic>
      <p:sp>
        <p:nvSpPr>
          <p:cNvPr id="2" name="矩形 1"/>
          <p:cNvSpPr/>
          <p:nvPr/>
        </p:nvSpPr>
        <p:spPr>
          <a:xfrm>
            <a:off x="2297107" y="2574910"/>
            <a:ext cx="7597786" cy="2031325"/>
          </a:xfrm>
          <a:prstGeom prst="rect">
            <a:avLst/>
          </a:prstGeom>
          <a:noFill/>
        </p:spPr>
        <p:txBody>
          <a:bodyPr wrap="none" lIns="91440" tIns="45720" rIns="91440" bIns="45720">
            <a:spAutoFit/>
          </a:bodyPr>
          <a:lstStyle/>
          <a:p>
            <a:pPr algn="ctr"/>
            <a:r>
              <a:rPr lang="zh-CN" altLang="en-US" sz="54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为 了 忘 却 的 记 念</a:t>
            </a:r>
            <a:endParaRPr lang="en-US" altLang="zh-CN" sz="54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ctr"/>
            <a:endPar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a:p>
            <a:pPr algn="r"/>
            <a:r>
              <a:rPr lang="en-US" altLang="zh-CN"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a:t>
            </a:r>
            <a:r>
              <a:rPr lang="zh-CN" altLang="en-US" sz="3600" b="1"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rPr>
              <a:t>鲁迅</a:t>
            </a:r>
            <a:endParaRPr lang="zh-CN" altLang="en-US" sz="3600" b="1" cap="none" spc="0" dirty="0">
              <a:ln w="6600">
                <a:solidFill>
                  <a:schemeClr val="accent2"/>
                </a:solidFill>
                <a:prstDash val="solid"/>
              </a:ln>
              <a:solidFill>
                <a:srgbClr val="FFFFFF"/>
              </a:solidFill>
              <a:effectLst>
                <a:outerShdw dist="38100" dir="2700000" algn="tl" rotWithShape="0">
                  <a:schemeClr val="accent2"/>
                </a:outerShdw>
              </a:effectLst>
              <a:latin typeface="仿宋" panose="02010609060101010101" pitchFamily="49" charset="-122"/>
              <a:ea typeface="仿宋"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284480" y="326390"/>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165" name="椭圆 164"/>
          <p:cNvSpPr/>
          <p:nvPr/>
        </p:nvSpPr>
        <p:spPr>
          <a:xfrm>
            <a:off x="1267286" y="2361625"/>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D31517"/>
                </a:solidFill>
                <a:effectLst/>
                <a:uLnTx/>
                <a:uFillTx/>
                <a:latin typeface="微软雅黑" panose="020B0503020204020204" charset="-122"/>
                <a:ea typeface="微软雅黑" panose="020B0503020204020204" charset="-122"/>
                <a:cs typeface="+mn-cs"/>
              </a:rPr>
              <a:t>1</a:t>
            </a:r>
          </a:p>
        </p:txBody>
      </p:sp>
      <p:sp>
        <p:nvSpPr>
          <p:cNvPr id="167" name="椭圆 166"/>
          <p:cNvSpPr/>
          <p:nvPr/>
        </p:nvSpPr>
        <p:spPr>
          <a:xfrm>
            <a:off x="1215348" y="4020181"/>
            <a:ext cx="383429" cy="383429"/>
          </a:xfrm>
          <a:prstGeom prst="ellipse">
            <a:avLst/>
          </a:prstGeom>
          <a:noFill/>
          <a:ln w="12700">
            <a:solidFill>
              <a:srgbClr val="D315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D31517"/>
                </a:solidFill>
                <a:effectLst/>
                <a:uLnTx/>
                <a:uFillTx/>
                <a:latin typeface="微软雅黑" panose="020B0503020204020204" charset="-122"/>
                <a:ea typeface="微软雅黑" panose="020B0503020204020204" charset="-122"/>
                <a:cs typeface="+mn-cs"/>
              </a:rPr>
              <a:t>2</a:t>
            </a:r>
          </a:p>
        </p:txBody>
      </p:sp>
      <p:sp>
        <p:nvSpPr>
          <p:cNvPr id="3" name="矩形 2"/>
          <p:cNvSpPr/>
          <p:nvPr/>
        </p:nvSpPr>
        <p:spPr>
          <a:xfrm>
            <a:off x="688011" y="22077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学习目标</a:t>
            </a:r>
          </a:p>
        </p:txBody>
      </p:sp>
      <p:sp>
        <p:nvSpPr>
          <p:cNvPr id="4" name="矩形 3"/>
          <p:cNvSpPr/>
          <p:nvPr/>
        </p:nvSpPr>
        <p:spPr>
          <a:xfrm>
            <a:off x="1706879" y="1733597"/>
            <a:ext cx="9776242" cy="35394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rPr>
              <a:t>审美鉴赏与创造：</a:t>
            </a:r>
            <a:endParaRPr kumimoji="0" lang="en-US" altLang="zh-CN"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endParaRPr>
          </a:p>
          <a:p>
            <a:pPr lvl="0"/>
            <a:r>
              <a:rPr kumimoji="0" lang="zh-CN" altLang="en-US" sz="3200" b="0" i="0" u="none" strike="noStrike" kern="1200" cap="none" spc="0" normalizeH="0" baseline="0" noProof="0" dirty="0">
                <a:ln>
                  <a:noFill/>
                </a:ln>
                <a:solidFill>
                  <a:srgbClr val="333333"/>
                </a:solidFill>
                <a:effectLst/>
                <a:uLnTx/>
                <a:uFillTx/>
                <a:latin typeface="+mn-ea"/>
                <a:cs typeface="Arial" panose="020B0604020202020204" pitchFamily="34" charset="0"/>
              </a:rPr>
              <a:t>阅读两篇文章，列表比较两篇文章的异同，</a:t>
            </a:r>
            <a:endParaRPr kumimoji="0" lang="en-US" altLang="zh-CN" sz="3200" b="0" i="0" u="none" strike="noStrike" kern="1200" cap="none" spc="0" normalizeH="0" baseline="0" noProof="0" dirty="0">
              <a:ln>
                <a:noFill/>
              </a:ln>
              <a:solidFill>
                <a:srgbClr val="333333"/>
              </a:solidFill>
              <a:effectLst/>
              <a:uLnTx/>
              <a:uFillTx/>
              <a:latin typeface="+mn-ea"/>
              <a:cs typeface="Arial" panose="020B0604020202020204" pitchFamily="34" charset="0"/>
            </a:endParaRPr>
          </a:p>
          <a:p>
            <a:pPr lvl="0"/>
            <a:r>
              <a:rPr kumimoji="0" lang="zh-CN" altLang="en-US" sz="3200" b="0" i="0" u="none" strike="noStrike" kern="1200" cap="none" spc="0" normalizeH="0" baseline="0" noProof="0" dirty="0">
                <a:ln>
                  <a:noFill/>
                </a:ln>
                <a:solidFill>
                  <a:srgbClr val="333333"/>
                </a:solidFill>
                <a:effectLst/>
                <a:uLnTx/>
                <a:uFillTx/>
                <a:latin typeface="+mn-ea"/>
                <a:cs typeface="Arial" panose="020B0604020202020204" pitchFamily="34" charset="0"/>
              </a:rPr>
              <a:t>并</a:t>
            </a:r>
            <a:r>
              <a:rPr lang="zh-CN" altLang="zh-CN" sz="3200" dirty="0">
                <a:solidFill>
                  <a:srgbClr val="000000"/>
                </a:solidFill>
                <a:latin typeface="+mn-ea"/>
                <a:cs typeface="Times New Roman" panose="02020603050405020304" pitchFamily="18" charset="0"/>
              </a:rPr>
              <a:t>学习</a:t>
            </a:r>
            <a:r>
              <a:rPr lang="zh-CN" altLang="en-US" sz="3200" dirty="0">
                <a:solidFill>
                  <a:srgbClr val="000000"/>
                </a:solidFill>
                <a:latin typeface="+mn-ea"/>
                <a:cs typeface="Times New Roman" panose="02020603050405020304" pitchFamily="18" charset="0"/>
              </a:rPr>
              <a:t>记叙</a:t>
            </a:r>
            <a:r>
              <a:rPr lang="zh-CN" altLang="zh-CN" sz="3200" dirty="0">
                <a:solidFill>
                  <a:srgbClr val="000000"/>
                </a:solidFill>
                <a:latin typeface="+mn-ea"/>
                <a:cs typeface="Times New Roman" panose="02020603050405020304" pitchFamily="18" charset="0"/>
              </a:rPr>
              <a:t>、抒情、议论相结合的手法</a:t>
            </a:r>
            <a:r>
              <a:rPr kumimoji="0" lang="zh-CN" altLang="en-US" sz="3200" b="0" i="0" u="none" strike="noStrike" kern="1200" cap="none" spc="0" normalizeH="0" baseline="0" noProof="0" dirty="0">
                <a:ln>
                  <a:noFill/>
                </a:ln>
                <a:solidFill>
                  <a:srgbClr val="333333"/>
                </a:solidFill>
                <a:effectLst/>
                <a:uLnTx/>
                <a:uFillTx/>
                <a:latin typeface="+mn-ea"/>
                <a:cs typeface="Arial" panose="020B0604020202020204" pitchFamily="34" charset="0"/>
              </a:rPr>
              <a:t>。</a:t>
            </a:r>
            <a:endParaRPr kumimoji="0" lang="en-US" altLang="zh-CN" sz="3200" b="0" i="0" u="none" strike="noStrike" kern="1200" cap="none" spc="0" normalizeH="0" baseline="0" noProof="0" dirty="0">
              <a:ln>
                <a:noFill/>
              </a:ln>
              <a:solidFill>
                <a:srgbClr val="333333"/>
              </a:solidFill>
              <a:effectLst/>
              <a:uLnTx/>
              <a:uFillTx/>
              <a:latin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3200" b="0" i="0" u="none" strike="noStrike" kern="1200" cap="none" spc="0" normalizeH="0" baseline="0" noProof="0" dirty="0">
              <a:ln>
                <a:noFill/>
              </a:ln>
              <a:solidFill>
                <a:srgbClr val="333333"/>
              </a:solidFill>
              <a:effectLst/>
              <a:uLnTx/>
              <a:uFillTx/>
              <a:latin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rPr>
              <a:t>文化传承与理解：</a:t>
            </a:r>
            <a:endParaRPr kumimoji="0" lang="en-US" altLang="zh-CN" sz="3200" b="0" i="0" u="none" strike="noStrike" kern="1200" cap="none" spc="0" normalizeH="0" baseline="0" noProof="0" dirty="0">
              <a:ln>
                <a:noFill/>
              </a:ln>
              <a:solidFill>
                <a:srgbClr val="333333"/>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dirty="0">
                <a:solidFill>
                  <a:srgbClr val="333333"/>
                </a:solidFill>
                <a:latin typeface="宋体" panose="02010600030101010101" pitchFamily="2" charset="-122"/>
                <a:ea typeface="宋体" panose="02010600030101010101" pitchFamily="2" charset="-122"/>
                <a:cs typeface="Arial" panose="020B0604020202020204" pitchFamily="34" charset="0"/>
              </a:rPr>
              <a:t>学习爱国青年渴求真理、勇于斗争、对祖国和人民有高度责任感的精神，感知鲁迅先生刚直不阿的品格。</a:t>
            </a:r>
            <a:endParaRPr kumimoji="0" lang="zh-CN" altLang="zh-CN" sz="32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5"/>
                                        </p:tgtEl>
                                        <p:attrNameLst>
                                          <p:attrName>style.visibility</p:attrName>
                                        </p:attrNameLst>
                                      </p:cBhvr>
                                      <p:to>
                                        <p:strVal val="visible"/>
                                      </p:to>
                                    </p:set>
                                    <p:anim calcmode="lin" valueType="num">
                                      <p:cBhvr>
                                        <p:cTn id="22" dur="500" fill="hold"/>
                                        <p:tgtEl>
                                          <p:spTgt spid="165"/>
                                        </p:tgtEl>
                                        <p:attrNameLst>
                                          <p:attrName>ppt_w</p:attrName>
                                        </p:attrNameLst>
                                      </p:cBhvr>
                                      <p:tavLst>
                                        <p:tav tm="0">
                                          <p:val>
                                            <p:fltVal val="0"/>
                                          </p:val>
                                        </p:tav>
                                        <p:tav tm="100000">
                                          <p:val>
                                            <p:strVal val="#ppt_w"/>
                                          </p:val>
                                        </p:tav>
                                      </p:tavLst>
                                    </p:anim>
                                    <p:anim calcmode="lin" valueType="num">
                                      <p:cBhvr>
                                        <p:cTn id="23" dur="500" fill="hold"/>
                                        <p:tgtEl>
                                          <p:spTgt spid="165"/>
                                        </p:tgtEl>
                                        <p:attrNameLst>
                                          <p:attrName>ppt_h</p:attrName>
                                        </p:attrNameLst>
                                      </p:cBhvr>
                                      <p:tavLst>
                                        <p:tav tm="0">
                                          <p:val>
                                            <p:fltVal val="0"/>
                                          </p:val>
                                        </p:tav>
                                        <p:tav tm="100000">
                                          <p:val>
                                            <p:strVal val="#ppt_h"/>
                                          </p:val>
                                        </p:tav>
                                      </p:tavLst>
                                    </p:anim>
                                    <p:animEffect transition="in" filter="fade">
                                      <p:cBhvr>
                                        <p:cTn id="24" dur="500"/>
                                        <p:tgtEl>
                                          <p:spTgt spid="16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7"/>
                                        </p:tgtEl>
                                        <p:attrNameLst>
                                          <p:attrName>style.visibility</p:attrName>
                                        </p:attrNameLst>
                                      </p:cBhvr>
                                      <p:to>
                                        <p:strVal val="visible"/>
                                      </p:to>
                                    </p:set>
                                    <p:anim calcmode="lin" valueType="num">
                                      <p:cBhvr>
                                        <p:cTn id="28" dur="500" fill="hold"/>
                                        <p:tgtEl>
                                          <p:spTgt spid="167"/>
                                        </p:tgtEl>
                                        <p:attrNameLst>
                                          <p:attrName>ppt_w</p:attrName>
                                        </p:attrNameLst>
                                      </p:cBhvr>
                                      <p:tavLst>
                                        <p:tav tm="0">
                                          <p:val>
                                            <p:fltVal val="0"/>
                                          </p:val>
                                        </p:tav>
                                        <p:tav tm="100000">
                                          <p:val>
                                            <p:strVal val="#ppt_w"/>
                                          </p:val>
                                        </p:tav>
                                      </p:tavLst>
                                    </p:anim>
                                    <p:anim calcmode="lin" valueType="num">
                                      <p:cBhvr>
                                        <p:cTn id="29" dur="500" fill="hold"/>
                                        <p:tgtEl>
                                          <p:spTgt spid="167"/>
                                        </p:tgtEl>
                                        <p:attrNameLst>
                                          <p:attrName>ppt_h</p:attrName>
                                        </p:attrNameLst>
                                      </p:cBhvr>
                                      <p:tavLst>
                                        <p:tav tm="0">
                                          <p:val>
                                            <p:fltVal val="0"/>
                                          </p:val>
                                        </p:tav>
                                        <p:tav tm="100000">
                                          <p:val>
                                            <p:strVal val="#ppt_h"/>
                                          </p:val>
                                        </p:tav>
                                      </p:tavLst>
                                    </p:anim>
                                    <p:animEffect transition="in" filter="fade">
                                      <p:cBhvr>
                                        <p:cTn id="30"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bldLvl="0" animBg="1"/>
      <p:bldP spid="167"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6045" y="969645"/>
            <a:ext cx="1197927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殷夫(1910年6月11日-1931年2月7日)，男，原名徐白，谱名孝杰，小名徐柏庭，学名徐祖华，又名白莽，浙江象山人。读书时先后用过徐白、徐文雄(字之白)等学名，笔名有徐殷夫、白莽、文雄白、任夫、殷孚、沙洛、洛夫、Lven等，</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中国共产党员，中国无产阶级的优秀诗人，左联五烈士之一。</a:t>
            </a:r>
            <a:r>
              <a:rPr lang="zh-CN" sz="2800">
                <a:latin typeface="宋体" panose="02010600030101010101" pitchFamily="2" charset="-122"/>
                <a:ea typeface="宋体" panose="02010600030101010101" pitchFamily="2" charset="-122"/>
                <a:cs typeface="宋体" panose="02010600030101010101" pitchFamily="2" charset="-122"/>
              </a:rPr>
              <a:t>殷夫主要作品有《孩儿塔》《殷夫选集》《殷夫集》《别了，哥哥》《血字》《伏尔加的黑浪》《一百零七个》，同时，他还在《列宁青年》杂志上发表了许多政论性文章。</a:t>
            </a:r>
          </a:p>
          <a:p>
            <a:pPr indent="0"/>
            <a:r>
              <a:rPr lang="zh-CN" sz="2800">
                <a:latin typeface="宋体" panose="02010600030101010101" pitchFamily="2" charset="-122"/>
                <a:ea typeface="宋体" panose="02010600030101010101" pitchFamily="2" charset="-122"/>
                <a:cs typeface="宋体" panose="02010600030101010101" pitchFamily="2" charset="-122"/>
              </a:rPr>
              <a:t>柔石(1902年9月28日-1931年2月7日)，男，本名赵平复，</a:t>
            </a:r>
            <a:r>
              <a:rPr lang="zh-CN" sz="2800">
                <a:solidFill>
                  <a:schemeClr val="accent1"/>
                </a:solidFill>
                <a:latin typeface="宋体" panose="02010600030101010101" pitchFamily="2" charset="-122"/>
                <a:ea typeface="宋体" panose="02010600030101010101" pitchFamily="2" charset="-122"/>
                <a:cs typeface="宋体" panose="02010600030101010101" pitchFamily="2" charset="-122"/>
              </a:rPr>
              <a:t>民国时期著名作家、翻译家、革命家，中国共产党员，左联五烈士之一。</a:t>
            </a:r>
            <a:r>
              <a:rPr lang="zh-CN" sz="2800">
                <a:latin typeface="宋体" panose="02010600030101010101" pitchFamily="2" charset="-122"/>
                <a:ea typeface="宋体" panose="02010600030101010101" pitchFamily="2" charset="-122"/>
                <a:cs typeface="宋体" panose="02010600030101010101" pitchFamily="2" charset="-122"/>
              </a:rPr>
              <a:t>柔石先生一生积极从事新文化运动，唤醒民众忧国忧民的革命意识，代表作品有短篇小说集《疯人》《希望》《为奴隶的母亲》，中篇小说《二月》《三姊妹》等。主办《朝花》《语丝》等进步期刊杂志。民国廿十年(1931年)因叛徒出卖，遭国民党军警逮捕后与殷夫、欧阳立安等二十三位同志被秘密杀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780086" y="10774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pic>
        <p:nvPicPr>
          <p:cNvPr id="2" name="图片 1" descr="花2"/>
          <p:cNvPicPr>
            <a:picLocks noChangeAspect="1"/>
          </p:cNvPicPr>
          <p:nvPr/>
        </p:nvPicPr>
        <p:blipFill>
          <a:blip r:embed="rId2"/>
          <a:stretch>
            <a:fillRect/>
          </a:stretch>
        </p:blipFill>
        <p:spPr>
          <a:xfrm>
            <a:off x="106045" y="107950"/>
            <a:ext cx="67373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塔"/>
          <p:cNvPicPr>
            <a:picLocks noChangeAspect="1"/>
          </p:cNvPicPr>
          <p:nvPr/>
        </p:nvPicPr>
        <p:blipFill>
          <a:blip r:embed="rId3"/>
          <a:stretch>
            <a:fillRect/>
          </a:stretch>
        </p:blipFill>
        <p:spPr>
          <a:xfrm>
            <a:off x="11085777" y="4888810"/>
            <a:ext cx="1001395" cy="1746885"/>
          </a:xfrm>
          <a:prstGeom prst="rect">
            <a:avLst/>
          </a:prstGeom>
        </p:spPr>
      </p:pic>
      <p:sp>
        <p:nvSpPr>
          <p:cNvPr id="3" name="矩形 2"/>
          <p:cNvSpPr/>
          <p:nvPr/>
        </p:nvSpPr>
        <p:spPr>
          <a:xfrm>
            <a:off x="104828" y="813695"/>
            <a:ext cx="12066548" cy="5693866"/>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土地革命战争时期</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国民党政府配合军事</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围剿</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疯狂地进行文化</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围剿</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。他们一方面利用其御用文人对抗革命文艺运动</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一方面大肆逮捕、拘禁、秘密杀害革命作家。</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dirty="0">
                <a:solidFill>
                  <a:srgbClr val="000000"/>
                </a:solidFill>
                <a:latin typeface="+mn-ea"/>
                <a:cs typeface="Times New Roman" panose="02020603050405020304" pitchFamily="18" charset="0"/>
              </a:rPr>
              <a:t>1931</a:t>
            </a:r>
            <a:r>
              <a:rPr lang="zh-CN" altLang="zh-CN" sz="2800" dirty="0">
                <a:solidFill>
                  <a:srgbClr val="000000"/>
                </a:solidFill>
                <a:latin typeface="+mn-ea"/>
                <a:cs typeface="Times New Roman" panose="02020603050405020304" pitchFamily="18" charset="0"/>
              </a:rPr>
              <a:t>年</a:t>
            </a:r>
            <a:r>
              <a:rPr lang="en-US" altLang="zh-CN" sz="2800" dirty="0">
                <a:solidFill>
                  <a:srgbClr val="000000"/>
                </a:solidFill>
                <a:latin typeface="+mn-ea"/>
                <a:cs typeface="Times New Roman" panose="02020603050405020304" pitchFamily="18" charset="0"/>
              </a:rPr>
              <a:t>1</a:t>
            </a:r>
            <a:r>
              <a:rPr lang="zh-CN" altLang="zh-CN" sz="2800" dirty="0">
                <a:solidFill>
                  <a:srgbClr val="000000"/>
                </a:solidFill>
                <a:latin typeface="+mn-ea"/>
                <a:cs typeface="Times New Roman" panose="02020603050405020304" pitchFamily="18" charset="0"/>
              </a:rPr>
              <a:t>月</a:t>
            </a:r>
            <a:r>
              <a:rPr lang="en-US" altLang="zh-CN" sz="2800" dirty="0">
                <a:solidFill>
                  <a:srgbClr val="000000"/>
                </a:solidFill>
                <a:latin typeface="+mn-ea"/>
                <a:cs typeface="Times New Roman" panose="02020603050405020304" pitchFamily="18" charset="0"/>
              </a:rPr>
              <a:t>17</a:t>
            </a:r>
            <a:r>
              <a:rPr lang="zh-CN" altLang="zh-CN" sz="2800" dirty="0">
                <a:solidFill>
                  <a:srgbClr val="000000"/>
                </a:solidFill>
                <a:latin typeface="+mn-ea"/>
                <a:cs typeface="Times New Roman" panose="02020603050405020304" pitchFamily="18" charset="0"/>
              </a:rPr>
              <a:t>日</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柔石、白莽等</a:t>
            </a:r>
            <a:r>
              <a:rPr lang="en-US" altLang="zh-CN" sz="2800" dirty="0">
                <a:solidFill>
                  <a:srgbClr val="0070C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左联</a:t>
            </a:r>
            <a:r>
              <a:rPr lang="en-US" altLang="zh-CN" sz="2800" dirty="0">
                <a:solidFill>
                  <a:srgbClr val="0070C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的五位青年作家被捕</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同年</a:t>
            </a:r>
            <a:r>
              <a:rPr lang="en-US" altLang="zh-CN" sz="2800" dirty="0">
                <a:solidFill>
                  <a:srgbClr val="000000"/>
                </a:solidFill>
                <a:latin typeface="+mn-ea"/>
                <a:cs typeface="Times New Roman" panose="02020603050405020304" pitchFamily="18" charset="0"/>
              </a:rPr>
              <a:t>2</a:t>
            </a:r>
            <a:r>
              <a:rPr lang="zh-CN" altLang="zh-CN" sz="2800" dirty="0">
                <a:solidFill>
                  <a:srgbClr val="000000"/>
                </a:solidFill>
                <a:latin typeface="+mn-ea"/>
                <a:cs typeface="Times New Roman" panose="02020603050405020304" pitchFamily="18" charset="0"/>
              </a:rPr>
              <a:t>月</a:t>
            </a:r>
            <a:r>
              <a:rPr lang="en-US" altLang="zh-CN" sz="2800" dirty="0">
                <a:solidFill>
                  <a:srgbClr val="000000"/>
                </a:solidFill>
                <a:latin typeface="+mn-ea"/>
                <a:cs typeface="Times New Roman" panose="02020603050405020304" pitchFamily="18" charset="0"/>
              </a:rPr>
              <a:t>7</a:t>
            </a:r>
            <a:r>
              <a:rPr lang="zh-CN" altLang="zh-CN" sz="2800" dirty="0">
                <a:solidFill>
                  <a:srgbClr val="000000"/>
                </a:solidFill>
                <a:latin typeface="+mn-ea"/>
                <a:cs typeface="Times New Roman" panose="02020603050405020304" pitchFamily="18" charset="0"/>
              </a:rPr>
              <a:t>日</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被秘密枪杀于上海龙华的特务机关松沪警备司令部。</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大批</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左联</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作家被通缉</a:t>
            </a:r>
            <a:r>
              <a:rPr lang="en-US" altLang="zh-CN" sz="2800" dirty="0">
                <a:solidFill>
                  <a:srgbClr val="00000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鲁迅先生也时刻面临被捕的危险境地。</a:t>
            </a:r>
            <a:endParaRPr lang="en-US" altLang="zh-CN" sz="2800" dirty="0">
              <a:solidFill>
                <a:srgbClr val="0070C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鲁迅先生没有畏惧反动派的屠刀和淫威</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在闻知柔石、白莽等</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左联</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的五位青年遇难的消息后</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发表</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《中国无产阶级革命文学和前驱的血》《黑暗中国的文艺界的现状》</a:t>
            </a:r>
            <a:endParaRPr lang="en-US" altLang="zh-CN" sz="2800" dirty="0">
              <a:solidFill>
                <a:srgbClr val="00000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等文章</a:t>
            </a:r>
            <a:r>
              <a:rPr lang="en-US" altLang="zh-CN" sz="2800" dirty="0">
                <a:solidFill>
                  <a:srgbClr val="000000"/>
                </a:solidFill>
                <a:latin typeface="+mn-ea"/>
                <a:cs typeface="Times New Roman" panose="02020603050405020304" pitchFamily="18" charset="0"/>
              </a:rPr>
              <a:t>,</a:t>
            </a:r>
            <a:r>
              <a:rPr lang="zh-CN" altLang="zh-CN" sz="2800" dirty="0">
                <a:solidFill>
                  <a:srgbClr val="0070C0"/>
                </a:solidFill>
                <a:latin typeface="+mn-ea"/>
                <a:cs typeface="Times New Roman" panose="02020603050405020304" pitchFamily="18" charset="0"/>
              </a:rPr>
              <a:t>深刻揭露反动派的罪行。</a:t>
            </a:r>
            <a:endParaRPr lang="en-US" altLang="zh-CN" sz="2800" dirty="0">
              <a:solidFill>
                <a:srgbClr val="0070C0"/>
              </a:solidFill>
              <a:latin typeface="+mn-ea"/>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在烈士遇难两周年的日子里</a:t>
            </a:r>
            <a:r>
              <a:rPr lang="en-US" altLang="zh-CN" sz="2800" dirty="0">
                <a:solidFill>
                  <a:srgbClr val="000000"/>
                </a:solidFill>
                <a:latin typeface="+mn-ea"/>
                <a:cs typeface="Times New Roman" panose="02020603050405020304" pitchFamily="18" charset="0"/>
              </a:rPr>
              <a:t>,</a:t>
            </a:r>
            <a:r>
              <a:rPr lang="zh-CN" altLang="zh-CN" sz="2800" dirty="0">
                <a:solidFill>
                  <a:srgbClr val="000000"/>
                </a:solidFill>
                <a:latin typeface="+mn-ea"/>
                <a:cs typeface="Times New Roman" panose="02020603050405020304" pitchFamily="18" charset="0"/>
              </a:rPr>
              <a:t>即</a:t>
            </a:r>
            <a:r>
              <a:rPr lang="en-US" altLang="zh-CN" sz="2800" dirty="0">
                <a:solidFill>
                  <a:srgbClr val="000000"/>
                </a:solidFill>
                <a:latin typeface="+mn-ea"/>
                <a:cs typeface="Times New Roman" panose="02020603050405020304" pitchFamily="18" charset="0"/>
              </a:rPr>
              <a:t>1933</a:t>
            </a:r>
            <a:r>
              <a:rPr lang="zh-CN" altLang="zh-CN" sz="2800" dirty="0">
                <a:solidFill>
                  <a:srgbClr val="000000"/>
                </a:solidFill>
                <a:latin typeface="+mn-ea"/>
                <a:cs typeface="Times New Roman" panose="02020603050405020304" pitchFamily="18" charset="0"/>
              </a:rPr>
              <a:t>年</a:t>
            </a:r>
            <a:r>
              <a:rPr lang="en-US" altLang="zh-CN" sz="2800" dirty="0">
                <a:solidFill>
                  <a:srgbClr val="000000"/>
                </a:solidFill>
                <a:latin typeface="+mn-ea"/>
                <a:cs typeface="Times New Roman" panose="02020603050405020304" pitchFamily="18" charset="0"/>
              </a:rPr>
              <a:t>2</a:t>
            </a:r>
            <a:r>
              <a:rPr lang="zh-CN" altLang="zh-CN" sz="2800" dirty="0">
                <a:solidFill>
                  <a:srgbClr val="000000"/>
                </a:solidFill>
                <a:latin typeface="+mn-ea"/>
                <a:cs typeface="Times New Roman" panose="02020603050405020304" pitchFamily="18" charset="0"/>
              </a:rPr>
              <a:t>月</a:t>
            </a:r>
            <a:r>
              <a:rPr lang="en-US" altLang="zh-CN" sz="2800" dirty="0">
                <a:solidFill>
                  <a:srgbClr val="000000"/>
                </a:solidFill>
                <a:latin typeface="+mn-ea"/>
                <a:cs typeface="Times New Roman" panose="02020603050405020304" pitchFamily="18" charset="0"/>
              </a:rPr>
              <a:t>7</a:t>
            </a:r>
            <a:r>
              <a:rPr lang="zh-CN" altLang="zh-CN" sz="2800" dirty="0">
                <a:solidFill>
                  <a:srgbClr val="000000"/>
                </a:solidFill>
                <a:latin typeface="+mn-ea"/>
                <a:cs typeface="Times New Roman" panose="02020603050405020304" pitchFamily="18" charset="0"/>
              </a:rPr>
              <a:t>日至</a:t>
            </a:r>
            <a:r>
              <a:rPr lang="en-US" altLang="zh-CN" sz="2800" dirty="0">
                <a:solidFill>
                  <a:srgbClr val="000000"/>
                </a:solidFill>
                <a:latin typeface="+mn-ea"/>
                <a:cs typeface="Times New Roman" panose="02020603050405020304" pitchFamily="18" charset="0"/>
              </a:rPr>
              <a:t>8</a:t>
            </a:r>
            <a:r>
              <a:rPr lang="zh-CN" altLang="zh-CN" sz="2800" dirty="0">
                <a:solidFill>
                  <a:srgbClr val="000000"/>
                </a:solidFill>
                <a:latin typeface="+mn-ea"/>
                <a:cs typeface="Times New Roman" panose="02020603050405020304" pitchFamily="18" charset="0"/>
              </a:rPr>
              <a:t>日</a:t>
            </a:r>
            <a:r>
              <a:rPr lang="en-US" altLang="zh-CN" sz="2800" dirty="0">
                <a:solidFill>
                  <a:srgbClr val="000000"/>
                </a:solidFill>
                <a:latin typeface="+mn-ea"/>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mn-ea"/>
                <a:cs typeface="Times New Roman" panose="02020603050405020304" pitchFamily="18" charset="0"/>
              </a:rPr>
              <a:t>鲁迅先生</a:t>
            </a:r>
            <a:r>
              <a:rPr lang="zh-CN" altLang="zh-CN" sz="2800" dirty="0">
                <a:solidFill>
                  <a:srgbClr val="0070C0"/>
                </a:solidFill>
                <a:latin typeface="+mn-ea"/>
                <a:cs typeface="Times New Roman" panose="02020603050405020304" pitchFamily="18" charset="0"/>
              </a:rPr>
              <a:t>怀着无限的悲愤</a:t>
            </a:r>
            <a:r>
              <a:rPr lang="zh-CN" altLang="zh-CN" sz="2800" dirty="0">
                <a:solidFill>
                  <a:srgbClr val="000000"/>
                </a:solidFill>
                <a:latin typeface="+mn-ea"/>
                <a:cs typeface="Times New Roman" panose="02020603050405020304" pitchFamily="18" charset="0"/>
              </a:rPr>
              <a:t>写下这篇文章《为了忘却的记念》。</a:t>
            </a:r>
          </a:p>
        </p:txBody>
      </p:sp>
      <p:pic>
        <p:nvPicPr>
          <p:cNvPr id="5" name="图片 4" descr="花2"/>
          <p:cNvPicPr>
            <a:picLocks noChangeAspect="1"/>
          </p:cNvPicPr>
          <p:nvPr/>
        </p:nvPicPr>
        <p:blipFill>
          <a:blip r:embed="rId4"/>
          <a:stretch>
            <a:fillRect/>
          </a:stretch>
        </p:blipFill>
        <p:spPr>
          <a:xfrm>
            <a:off x="125453" y="167364"/>
            <a:ext cx="474980" cy="436245"/>
          </a:xfrm>
          <a:prstGeom prst="rect">
            <a:avLst/>
          </a:prstGeom>
        </p:spPr>
      </p:pic>
      <p:sp>
        <p:nvSpPr>
          <p:cNvPr id="6" name="矩形 5"/>
          <p:cNvSpPr/>
          <p:nvPr/>
        </p:nvSpPr>
        <p:spPr>
          <a:xfrm>
            <a:off x="515733" y="62320"/>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2"/>
          <p:cNvPicPr>
            <a:picLocks noChangeAspect="1"/>
          </p:cNvPicPr>
          <p:nvPr/>
        </p:nvPicPr>
        <p:blipFill>
          <a:blip r:embed="rId2"/>
          <a:stretch>
            <a:fillRect/>
          </a:stretch>
        </p:blipFill>
        <p:spPr>
          <a:xfrm>
            <a:off x="125453" y="167364"/>
            <a:ext cx="474980" cy="436245"/>
          </a:xfrm>
          <a:prstGeom prst="rect">
            <a:avLst/>
          </a:prstGeom>
        </p:spPr>
      </p:pic>
      <p:sp>
        <p:nvSpPr>
          <p:cNvPr id="6" name="矩形 5"/>
          <p:cNvSpPr/>
          <p:nvPr/>
        </p:nvSpPr>
        <p:spPr>
          <a:xfrm>
            <a:off x="600903" y="62725"/>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文学常识</a:t>
            </a:r>
          </a:p>
        </p:txBody>
      </p:sp>
      <p:sp>
        <p:nvSpPr>
          <p:cNvPr id="100" name="文本框 99"/>
          <p:cNvSpPr txBox="1"/>
          <p:nvPr/>
        </p:nvSpPr>
        <p:spPr>
          <a:xfrm>
            <a:off x="125730" y="857250"/>
            <a:ext cx="11937365" cy="5692775"/>
          </a:xfrm>
          <a:prstGeom prst="rect">
            <a:avLst/>
          </a:prstGeom>
          <a:noFill/>
          <a:ln w="9525">
            <a:noFill/>
          </a:ln>
        </p:spPr>
        <p:txBody>
          <a:bodyPr wrap="square">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中国左翼作家联盟，简称左联，</a:t>
            </a:r>
          </a:p>
          <a:p>
            <a:pPr indent="0"/>
            <a:r>
              <a:rPr lang="zh-CN" sz="2800">
                <a:latin typeface="宋体" panose="02010600030101010101" pitchFamily="2" charset="-122"/>
                <a:ea typeface="宋体" panose="02010600030101010101" pitchFamily="2" charset="-122"/>
                <a:cs typeface="宋体" panose="02010600030101010101" pitchFamily="2" charset="-122"/>
              </a:rPr>
              <a:t>是中国共产党于20世纪30年代在中国上海领导创建的一个文学组织，</a:t>
            </a:r>
          </a:p>
          <a:p>
            <a:pPr indent="0"/>
            <a:r>
              <a:rPr lang="zh-CN" sz="2800">
                <a:solidFill>
                  <a:srgbClr val="C00000"/>
                </a:solidFill>
                <a:latin typeface="宋体" panose="02010600030101010101" pitchFamily="2" charset="-122"/>
                <a:ea typeface="宋体" panose="02010600030101010101" pitchFamily="2" charset="-122"/>
                <a:cs typeface="宋体" panose="02010600030101010101" pitchFamily="2" charset="-122"/>
              </a:rPr>
              <a:t>目的是与中国国民党争取宣传阵地，吸引广大民众支持其思想。</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左联的旗帜人物是鲁迅。</a:t>
            </a:r>
          </a:p>
          <a:p>
            <a:pPr indent="0"/>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1928至1929年间的革命文学论争，</a:t>
            </a:r>
          </a:p>
          <a:p>
            <a:pPr indent="0"/>
            <a:r>
              <a:rPr lang="zh-CN" sz="2800">
                <a:latin typeface="宋体" panose="02010600030101010101" pitchFamily="2" charset="-122"/>
                <a:ea typeface="宋体" panose="02010600030101010101" pitchFamily="2" charset="-122"/>
                <a:cs typeface="宋体" panose="02010600030101010101" pitchFamily="2" charset="-122"/>
              </a:rPr>
              <a:t>传播了马克思主义文艺理论，提高了革命作家的思想理论水平。</a:t>
            </a: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在中国共产党组织的努力下，</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于1930年的3月2日在上海中华艺术大学举行了成立大会。</a:t>
            </a:r>
          </a:p>
          <a:p>
            <a:pPr indent="0"/>
            <a:r>
              <a:rPr lang="zh-CN" sz="2800">
                <a:latin typeface="宋体" panose="02010600030101010101" pitchFamily="2" charset="-122"/>
                <a:ea typeface="宋体" panose="02010600030101010101" pitchFamily="2" charset="-122"/>
                <a:cs typeface="宋体" panose="02010600030101010101" pitchFamily="2" charset="-122"/>
              </a:rPr>
              <a:t>到会的有冯乃超、华汉</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阳翰笙)、沈端先</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夏衍)、鲁迅、画室(冯雪峰)、</a:t>
            </a:r>
          </a:p>
          <a:p>
            <a:pPr indent="0"/>
            <a:r>
              <a:rPr lang="zh-CN" sz="2800">
                <a:latin typeface="宋体" panose="02010600030101010101" pitchFamily="2" charset="-122"/>
                <a:ea typeface="宋体" panose="02010600030101010101" pitchFamily="2" charset="-122"/>
                <a:cs typeface="宋体" panose="02010600030101010101" pitchFamily="2" charset="-122"/>
              </a:rPr>
              <a:t>黄素、郑伯奇、田汉、蒋光慈、郁达夫、徐殷夫、柔石等40余人。</a:t>
            </a:r>
          </a:p>
          <a:p>
            <a:pPr indent="0"/>
            <a:r>
              <a:rPr lang="zh-CN" sz="2800">
                <a:latin typeface="宋体" panose="02010600030101010101" pitchFamily="2" charset="-122"/>
                <a:ea typeface="宋体" panose="02010600030101010101" pitchFamily="2" charset="-122"/>
                <a:cs typeface="宋体" panose="02010600030101010101" pitchFamily="2" charset="-122"/>
              </a:rPr>
              <a:t>最初的盟员共50余人。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151765"/>
            <a:ext cx="16635730" cy="6554470"/>
          </a:xfrm>
          <a:prstGeom prst="rect">
            <a:avLst/>
          </a:prstGeom>
          <a:noFill/>
        </p:spPr>
        <p:txBody>
          <a:bodyPr wrap="square" rtlCol="0" anchor="t">
            <a:spAutoFit/>
          </a:bodyPr>
          <a:lstStyle/>
          <a:p>
            <a:pPr indent="0"/>
            <a:r>
              <a:rPr lang="zh-CN" sz="2800">
                <a:latin typeface="宋体" panose="02010600030101010101" pitchFamily="2" charset="-122"/>
                <a:ea typeface="宋体" panose="02010600030101010101" pitchFamily="2" charset="-122"/>
                <a:cs typeface="宋体" panose="02010600030101010101" pitchFamily="2" charset="-122"/>
              </a:rPr>
              <a:t>在成立大会上，鲁迅先生作了题为</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《对于左翼作家联盟的意见》</a:t>
            </a:r>
            <a:r>
              <a:rPr lang="zh-CN" sz="2800">
                <a:latin typeface="宋体" panose="02010600030101010101" pitchFamily="2" charset="-122"/>
                <a:ea typeface="宋体" panose="02010600030101010101" pitchFamily="2" charset="-122"/>
                <a:cs typeface="宋体" panose="02010600030101010101" pitchFamily="2" charset="-122"/>
              </a:rPr>
              <a:t>的讲话，</a:t>
            </a:r>
          </a:p>
          <a:p>
            <a:pPr indent="0"/>
            <a:r>
              <a:rPr lang="zh-CN" sz="2800">
                <a:latin typeface="宋体" panose="02010600030101010101" pitchFamily="2" charset="-122"/>
                <a:ea typeface="宋体" panose="02010600030101010101" pitchFamily="2" charset="-122"/>
                <a:cs typeface="宋体" panose="02010600030101010101" pitchFamily="2" charset="-122"/>
              </a:rPr>
              <a:t>第一次提出了</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文艺要为</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工农大众</a:t>
            </a: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服务的方向，</a:t>
            </a:r>
          </a:p>
          <a:p>
            <a:pPr indent="0"/>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并且指出左翼文艺家一定要和实际的社会斗争接触。</a:t>
            </a:r>
            <a:endParaRPr lang="zh-CN" sz="2800">
              <a:latin typeface="宋体" panose="02010600030101010101" pitchFamily="2" charset="-122"/>
              <a:ea typeface="宋体" panose="02010600030101010101" pitchFamily="2" charset="-122"/>
              <a:cs typeface="宋体" panose="02010600030101010101" pitchFamily="2" charset="-122"/>
            </a:endParaRPr>
          </a:p>
          <a:p>
            <a:pPr indent="0"/>
            <a:r>
              <a:rPr lang="zh-CN" sz="2800">
                <a:latin typeface="宋体" panose="02010600030101010101" pitchFamily="2" charset="-122"/>
                <a:ea typeface="宋体" panose="02010600030101010101" pitchFamily="2" charset="-122"/>
                <a:cs typeface="宋体" panose="02010600030101010101" pitchFamily="2" charset="-122"/>
              </a:rPr>
              <a:t>左联成立之际，正值第一次国内革命战争失败，</a:t>
            </a:r>
          </a:p>
          <a:p>
            <a:pPr indent="0"/>
            <a:r>
              <a:rPr lang="zh-CN" sz="2800">
                <a:latin typeface="宋体" panose="02010600030101010101" pitchFamily="2" charset="-122"/>
                <a:ea typeface="宋体" panose="02010600030101010101" pitchFamily="2" charset="-122"/>
                <a:cs typeface="宋体" panose="02010600030101010101" pitchFamily="2" charset="-122"/>
              </a:rPr>
              <a:t>国民党反动派一方面对革命根据地进行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军事围剿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另一方面对国统区实行</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文化</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围剿”</a:t>
            </a:r>
            <a:r>
              <a:rPr lang="zh-CN" sz="2800">
                <a:latin typeface="宋体" panose="02010600030101010101" pitchFamily="2" charset="-122"/>
                <a:ea typeface="宋体" panose="02010600030101010101" pitchFamily="2" charset="-122"/>
                <a:cs typeface="宋体" panose="02010600030101010101" pitchFamily="2" charset="-122"/>
              </a:rPr>
              <a:t>，</a:t>
            </a:r>
          </a:p>
          <a:p>
            <a:pPr indent="0"/>
            <a:r>
              <a:rPr lang="zh-CN" sz="2800">
                <a:latin typeface="宋体" panose="02010600030101010101" pitchFamily="2" charset="-122"/>
                <a:ea typeface="宋体" panose="02010600030101010101" pitchFamily="2" charset="-122"/>
                <a:cs typeface="宋体" panose="02010600030101010101" pitchFamily="2" charset="-122"/>
              </a:rPr>
              <a:t>如取缔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组织，通缉左联盟员，颁布各种法令条例，封闭书店，</a:t>
            </a:r>
          </a:p>
          <a:p>
            <a:pPr indent="0"/>
            <a:r>
              <a:rPr lang="zh-CN" sz="2800">
                <a:latin typeface="宋体" panose="02010600030101010101" pitchFamily="2" charset="-122"/>
                <a:ea typeface="宋体" panose="02010600030101010101" pitchFamily="2" charset="-122"/>
                <a:cs typeface="宋体" panose="02010600030101010101" pitchFamily="2" charset="-122"/>
              </a:rPr>
              <a:t>查禁刊物和书籍，检查稿件，拘捕刑讯，秘密杀戮革命文艺工作者等。</a:t>
            </a:r>
          </a:p>
          <a:p>
            <a:pPr indent="0"/>
            <a:r>
              <a:rPr lang="zh-CN" sz="2800">
                <a:latin typeface="宋体" panose="02010600030101010101" pitchFamily="2" charset="-122"/>
                <a:ea typeface="宋体" panose="02010600030101010101" pitchFamily="2" charset="-122"/>
                <a:cs typeface="宋体" panose="02010600030101010101" pitchFamily="2" charset="-122"/>
              </a:rPr>
              <a:t>人们习惯称为</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b="1">
                <a:solidFill>
                  <a:schemeClr val="accent2"/>
                </a:solidFill>
                <a:latin typeface="宋体" panose="02010600030101010101" pitchFamily="2" charset="-122"/>
                <a:ea typeface="宋体" panose="02010600030101010101" pitchFamily="2" charset="-122"/>
                <a:cs typeface="宋体" panose="02010600030101010101" pitchFamily="2" charset="-122"/>
              </a:rPr>
              <a:t>左联五烈士</a:t>
            </a:r>
            <a:r>
              <a:rPr 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a:t>
            </a:r>
          </a:p>
          <a:p>
            <a:pPr indent="0"/>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李伟森</a:t>
            </a:r>
            <a:r>
              <a:rPr lang="en-US" sz="24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zh-CN" sz="2400" b="1">
                <a:solidFill>
                  <a:srgbClr val="00B0F0"/>
                </a:solidFill>
                <a:latin typeface="宋体" panose="02010600030101010101" pitchFamily="2" charset="-122"/>
                <a:ea typeface="宋体" panose="02010600030101010101" pitchFamily="2" charset="-122"/>
                <a:cs typeface="宋体" panose="02010600030101010101" pitchFamily="2" charset="-122"/>
              </a:rPr>
              <a:t>李求实，左翼文化工作者，不是左联成员)、</a:t>
            </a:r>
            <a:r>
              <a:rPr lang="zh-CN" sz="2800" b="1">
                <a:solidFill>
                  <a:srgbClr val="00B0F0"/>
                </a:solidFill>
                <a:latin typeface="宋体" panose="02010600030101010101" pitchFamily="2" charset="-122"/>
                <a:ea typeface="宋体" panose="02010600030101010101" pitchFamily="2" charset="-122"/>
                <a:cs typeface="宋体" panose="02010600030101010101" pitchFamily="2" charset="-122"/>
              </a:rPr>
              <a:t>柔石、胡也频、殷夫、冯铿，</a:t>
            </a:r>
          </a:p>
          <a:p>
            <a:pPr indent="0"/>
            <a:r>
              <a:rPr lang="zh-CN" sz="2800">
                <a:latin typeface="宋体" panose="02010600030101010101" pitchFamily="2" charset="-122"/>
                <a:ea typeface="宋体" panose="02010600030101010101" pitchFamily="2" charset="-122"/>
                <a:cs typeface="宋体" panose="02010600030101010101" pitchFamily="2" charset="-122"/>
              </a:rPr>
              <a:t>就是1931年2月7日被秘密杀害于上海龙华国民党警备司令部的。</a:t>
            </a:r>
          </a:p>
          <a:p>
            <a:pPr indent="0"/>
            <a:r>
              <a:rPr lang="zh-CN" sz="2800">
                <a:latin typeface="宋体" panose="02010600030101010101" pitchFamily="2" charset="-122"/>
                <a:ea typeface="宋体" panose="02010600030101010101" pitchFamily="2" charset="-122"/>
                <a:cs typeface="宋体" panose="02010600030101010101" pitchFamily="2" charset="-122"/>
              </a:rPr>
              <a:t>1936年春，根据形势的需要，为了建立文艺界抗日民族统一战线，</a:t>
            </a:r>
          </a:p>
          <a:p>
            <a:pPr indent="0"/>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自动解散。</a:t>
            </a:r>
          </a:p>
          <a:p>
            <a:pPr indent="0"/>
            <a:r>
              <a:rPr lang="zh-CN" sz="2800">
                <a:latin typeface="宋体" panose="02010600030101010101" pitchFamily="2" charset="-122"/>
                <a:ea typeface="宋体" panose="02010600030101010101" pitchFamily="2" charset="-122"/>
                <a:cs typeface="宋体" panose="02010600030101010101" pitchFamily="2" charset="-122"/>
              </a:rPr>
              <a:t>虽然</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左联</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的历史不过短短6年，但是它以在当时的巨大作用</a:t>
            </a:r>
          </a:p>
          <a:p>
            <a:pPr indent="0"/>
            <a:r>
              <a:rPr lang="zh-CN" sz="2800">
                <a:latin typeface="宋体" panose="02010600030101010101" pitchFamily="2" charset="-122"/>
                <a:ea typeface="宋体" panose="02010600030101010101" pitchFamily="2" charset="-122"/>
                <a:cs typeface="宋体" panose="02010600030101010101" pitchFamily="2" charset="-122"/>
              </a:rPr>
              <a:t>以及对后世的深远影响，成为了中国革命文学史上的丰碑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25453" y="768627"/>
            <a:ext cx="11894270" cy="5572538"/>
          </a:xfrm>
          <a:prstGeom prst="rect">
            <a:avLst/>
          </a:prstGeom>
        </p:spPr>
      </p:pic>
      <p:pic>
        <p:nvPicPr>
          <p:cNvPr id="7" name="图片 6" descr="花2"/>
          <p:cNvPicPr>
            <a:picLocks noChangeAspect="1"/>
          </p:cNvPicPr>
          <p:nvPr/>
        </p:nvPicPr>
        <p:blipFill>
          <a:blip r:embed="rId4"/>
          <a:stretch>
            <a:fillRect/>
          </a:stretch>
        </p:blipFill>
        <p:spPr>
          <a:xfrm>
            <a:off x="125453" y="167364"/>
            <a:ext cx="474980" cy="436245"/>
          </a:xfrm>
          <a:prstGeom prst="rect">
            <a:avLst/>
          </a:prstGeom>
        </p:spPr>
      </p:pic>
      <p:sp>
        <p:nvSpPr>
          <p:cNvPr id="9" name="矩形 8"/>
          <p:cNvSpPr/>
          <p:nvPr/>
        </p:nvSpPr>
        <p:spPr>
          <a:xfrm>
            <a:off x="515733" y="62320"/>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自读深思</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8425" y="0"/>
            <a:ext cx="11994515" cy="6809740"/>
          </a:xfrm>
          <a:prstGeom prst="rect">
            <a:avLst/>
          </a:prstGeom>
          <a:noFill/>
        </p:spPr>
        <p:txBody>
          <a:bodyPr wrap="square" rtlCol="0" anchor="t">
            <a:spAutoFit/>
          </a:bodyPr>
          <a:lstStyle/>
          <a:p>
            <a:pPr algn="ct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记念刘和珍君</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本文通过回忆与刘和珍君的交往和对</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三一八</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惨案烈士遇难情形的描述</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愤怒地控诉了段祺瑞执政府杀害爱国青年的暴行</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痛斥了走狗文人下劣无耻的流言</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赞颂了烈士们的崇高精神</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并以无比沉痛的心情表达了自己的哀思和尊敬</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严肃总结了</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三一八</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惨案的教训与意义</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告诫爱国青年要注意斗争方式</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激励人们</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更奋然而前行</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ct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为了忘却的记念</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本文通过对白莽、柔石等五位烈士生平及遇难情况的回忆</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高度赞扬了烈士们善良、执着、坚忍的优秀品质</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抒发了对烈士的沉痛悼念和无限尊敬之情</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揭露了国民党反动派杀害革命作家的卑劣行径</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0">
              <a:lnSpc>
                <a:spcPct val="120000"/>
              </a:lnSpc>
              <a:spcAft>
                <a:spcPts val="0"/>
              </a:spcAft>
              <a:tabLst>
                <a:tab pos="1188085" algn="l"/>
                <a:tab pos="2163445" algn="l"/>
                <a:tab pos="3142615" algn="l"/>
                <a:tab pos="4190365" algn="l"/>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表达了作者化悲痛为力量、与黑暗势力不懈斗争的坚定决心和必胜信念。</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3"/>
          <a:stretch>
            <a:fillRect/>
          </a:stretch>
        </p:blipFill>
        <p:spPr>
          <a:xfrm>
            <a:off x="10774045" y="-10795"/>
            <a:ext cx="1409700" cy="1836420"/>
          </a:xfrm>
          <a:prstGeom prst="rect">
            <a:avLst/>
          </a:prstGeom>
        </p:spPr>
      </p:pic>
      <p:pic>
        <p:nvPicPr>
          <p:cNvPr id="2" name="图片 1" descr="花2"/>
          <p:cNvPicPr>
            <a:picLocks noChangeAspect="1"/>
          </p:cNvPicPr>
          <p:nvPr/>
        </p:nvPicPr>
        <p:blipFill>
          <a:blip r:embed="rId4"/>
          <a:stretch>
            <a:fillRect/>
          </a:stretch>
        </p:blipFill>
        <p:spPr>
          <a:xfrm>
            <a:off x="40753" y="167362"/>
            <a:ext cx="474980" cy="436245"/>
          </a:xfrm>
          <a:prstGeom prst="rect">
            <a:avLst/>
          </a:prstGeom>
        </p:spPr>
      </p:pic>
      <p:pic>
        <p:nvPicPr>
          <p:cNvPr id="8" name="图片 7" descr="塔"/>
          <p:cNvPicPr>
            <a:picLocks noChangeAspect="1"/>
          </p:cNvPicPr>
          <p:nvPr/>
        </p:nvPicPr>
        <p:blipFill>
          <a:blip r:embed="rId5"/>
          <a:stretch>
            <a:fillRect/>
          </a:stretch>
        </p:blipFill>
        <p:spPr>
          <a:xfrm>
            <a:off x="-50165" y="5133975"/>
            <a:ext cx="1001395" cy="1746885"/>
          </a:xfrm>
          <a:prstGeom prst="rect">
            <a:avLst/>
          </a:prstGeom>
        </p:spPr>
      </p:pic>
      <p:sp>
        <p:nvSpPr>
          <p:cNvPr id="3" name="矩形 2"/>
          <p:cNvSpPr/>
          <p:nvPr/>
        </p:nvSpPr>
        <p:spPr>
          <a:xfrm>
            <a:off x="40753" y="1090856"/>
            <a:ext cx="12085360" cy="3046988"/>
          </a:xfrm>
          <a:prstGeom prst="rect">
            <a:avLst/>
          </a:prstGeom>
        </p:spPr>
        <p:txBody>
          <a:bodyPr wrap="none">
            <a:spAutoFit/>
          </a:bodyPr>
          <a:lstStyle/>
          <a:p>
            <a:r>
              <a:rPr lang="en-US" altLang="zh-CN" sz="3200" dirty="0">
                <a:solidFill>
                  <a:srgbClr val="000000"/>
                </a:solidFill>
                <a:latin typeface="+mn-ea"/>
                <a:cs typeface="Times New Roman" panose="02020603050405020304" pitchFamily="18" charset="0"/>
              </a:rPr>
              <a:t>1.</a:t>
            </a:r>
            <a:r>
              <a:rPr lang="zh-CN" altLang="zh-CN" sz="3200" dirty="0">
                <a:solidFill>
                  <a:srgbClr val="000000"/>
                </a:solidFill>
                <a:latin typeface="+mn-ea"/>
                <a:cs typeface="Times New Roman" panose="02020603050405020304" pitchFamily="18" charset="0"/>
              </a:rPr>
              <a:t>怎样理解题目的</a:t>
            </a:r>
            <a:r>
              <a:rPr lang="en-US" altLang="zh-CN" sz="3200" dirty="0">
                <a:solidFill>
                  <a:srgbClr val="000000"/>
                </a:solidFill>
                <a:latin typeface="+mn-ea"/>
                <a:cs typeface="Times New Roman" panose="02020603050405020304" pitchFamily="18" charset="0"/>
              </a:rPr>
              <a:t>“</a:t>
            </a:r>
            <a:r>
              <a:rPr lang="zh-CN" altLang="zh-CN" sz="3200" dirty="0">
                <a:solidFill>
                  <a:srgbClr val="000000"/>
                </a:solidFill>
                <a:latin typeface="+mn-ea"/>
                <a:cs typeface="Times New Roman" panose="02020603050405020304" pitchFamily="18" charset="0"/>
              </a:rPr>
              <a:t>忘却</a:t>
            </a:r>
            <a:r>
              <a:rPr lang="en-US" altLang="zh-CN" sz="3200" dirty="0">
                <a:solidFill>
                  <a:srgbClr val="000000"/>
                </a:solidFill>
                <a:latin typeface="+mn-ea"/>
                <a:cs typeface="Times New Roman" panose="02020603050405020304" pitchFamily="18" charset="0"/>
              </a:rPr>
              <a:t>”</a:t>
            </a:r>
            <a:r>
              <a:rPr lang="zh-CN" altLang="zh-CN" sz="3200" dirty="0">
                <a:solidFill>
                  <a:srgbClr val="000000"/>
                </a:solidFill>
                <a:latin typeface="+mn-ea"/>
                <a:cs typeface="Times New Roman" panose="02020603050405020304" pitchFamily="18" charset="0"/>
              </a:rPr>
              <a:t>和</a:t>
            </a:r>
            <a:r>
              <a:rPr lang="en-US" altLang="zh-CN" sz="3200" dirty="0">
                <a:solidFill>
                  <a:srgbClr val="000000"/>
                </a:solidFill>
                <a:latin typeface="+mn-ea"/>
                <a:cs typeface="Times New Roman" panose="02020603050405020304" pitchFamily="18" charset="0"/>
              </a:rPr>
              <a:t>“</a:t>
            </a:r>
            <a:r>
              <a:rPr lang="zh-CN" altLang="zh-CN" sz="3200" dirty="0">
                <a:solidFill>
                  <a:srgbClr val="000000"/>
                </a:solidFill>
                <a:latin typeface="+mn-ea"/>
                <a:cs typeface="Times New Roman" panose="02020603050405020304" pitchFamily="18" charset="0"/>
              </a:rPr>
              <a:t>记念</a:t>
            </a:r>
            <a:r>
              <a:rPr lang="en-US" altLang="zh-CN" sz="3200" dirty="0">
                <a:solidFill>
                  <a:srgbClr val="000000"/>
                </a:solidFill>
                <a:latin typeface="+mn-ea"/>
                <a:cs typeface="Times New Roman" panose="02020603050405020304" pitchFamily="18" charset="0"/>
              </a:rPr>
              <a:t>”?</a:t>
            </a:r>
          </a:p>
          <a:p>
            <a:endParaRPr lang="en-US" altLang="zh-CN" sz="3200" dirty="0">
              <a:solidFill>
                <a:srgbClr val="000000"/>
              </a:solidFill>
              <a:latin typeface="+mn-ea"/>
              <a:cs typeface="Times New Roman" panose="02020603050405020304" pitchFamily="18" charset="0"/>
            </a:endParaRPr>
          </a:p>
          <a:p>
            <a:r>
              <a:rPr lang="en-US" altLang="zh-CN" sz="3200" dirty="0">
                <a:solidFill>
                  <a:srgbClr val="000000"/>
                </a:solidFill>
                <a:latin typeface="+mn-ea"/>
                <a:cs typeface="Times New Roman" panose="02020603050405020304" pitchFamily="18" charset="0"/>
              </a:rPr>
              <a:t>2.</a:t>
            </a:r>
            <a:r>
              <a:rPr lang="zh-CN" altLang="zh-CN" sz="3200" dirty="0">
                <a:solidFill>
                  <a:srgbClr val="000000"/>
                </a:solidFill>
                <a:latin typeface="Times New Roman" panose="02020603050405020304" pitchFamily="18" charset="0"/>
                <a:cs typeface="Times New Roman" panose="02020603050405020304" pitchFamily="18" charset="0"/>
              </a:rPr>
              <a:t>贯穿全文的感情线索是什么</a:t>
            </a:r>
            <a:r>
              <a:rPr lang="zh-CN" altLang="en-US" sz="3200" dirty="0">
                <a:solidFill>
                  <a:srgbClr val="000000"/>
                </a:solidFill>
                <a:latin typeface="Times New Roman" panose="02020603050405020304" pitchFamily="18" charset="0"/>
                <a:cs typeface="Times New Roman" panose="02020603050405020304" pitchFamily="18" charset="0"/>
              </a:rPr>
              <a:t>？请</a:t>
            </a:r>
            <a:r>
              <a:rPr lang="zh-CN" altLang="zh-CN" sz="3200" dirty="0">
                <a:solidFill>
                  <a:srgbClr val="000000"/>
                </a:solidFill>
                <a:latin typeface="Times New Roman" panose="02020603050405020304" pitchFamily="18" charset="0"/>
                <a:cs typeface="Times New Roman" panose="02020603050405020304" pitchFamily="18" charset="0"/>
              </a:rPr>
              <a:t>找出几个体现作者感情的句子。</a:t>
            </a:r>
            <a:endParaRPr lang="en-US" altLang="zh-CN" sz="3200" dirty="0">
              <a:solidFill>
                <a:srgbClr val="000000"/>
              </a:solidFill>
              <a:latin typeface="Times New Roman" panose="02020603050405020304" pitchFamily="18" charset="0"/>
              <a:cs typeface="Times New Roman" panose="02020603050405020304" pitchFamily="18" charset="0"/>
            </a:endParaRPr>
          </a:p>
          <a:p>
            <a:endParaRPr lang="en-US" altLang="zh-CN" sz="3200" dirty="0">
              <a:solidFill>
                <a:srgbClr val="000000"/>
              </a:solidFill>
              <a:latin typeface="Times New Roman" panose="02020603050405020304" pitchFamily="18" charset="0"/>
              <a:cs typeface="Times New Roman" panose="02020603050405020304" pitchFamily="18" charset="0"/>
            </a:endParaRPr>
          </a:p>
          <a:p>
            <a:r>
              <a:rPr lang="en-US" altLang="zh-CN" sz="3200" dirty="0">
                <a:solidFill>
                  <a:srgbClr val="000000"/>
                </a:solidFill>
                <a:latin typeface="Times New Roman" panose="02020603050405020304" pitchFamily="18" charset="0"/>
                <a:cs typeface="Times New Roman" panose="02020603050405020304" pitchFamily="18" charset="0"/>
              </a:rPr>
              <a:t>3.</a:t>
            </a:r>
            <a:r>
              <a:rPr lang="zh-CN" altLang="zh-CN" sz="3200" dirty="0">
                <a:solidFill>
                  <a:srgbClr val="000000"/>
                </a:solidFill>
                <a:latin typeface="Times New Roman" panose="02020603050405020304" pitchFamily="18" charset="0"/>
                <a:cs typeface="Times New Roman" panose="02020603050405020304" pitchFamily="18" charset="0"/>
              </a:rPr>
              <a:t>本文人物多、材料多</a:t>
            </a:r>
            <a:r>
              <a:rPr lang="en-US" altLang="zh-CN" sz="3200" dirty="0">
                <a:solidFill>
                  <a:srgbClr val="000000"/>
                </a:solidFill>
                <a:latin typeface="Times New Roman" panose="02020603050405020304" pitchFamily="18" charset="0"/>
                <a:cs typeface="Times New Roman" panose="02020603050405020304" pitchFamily="18" charset="0"/>
              </a:rPr>
              <a:t>,</a:t>
            </a:r>
            <a:r>
              <a:rPr lang="zh-CN" altLang="zh-CN" sz="3200" dirty="0">
                <a:solidFill>
                  <a:srgbClr val="000000"/>
                </a:solidFill>
                <a:latin typeface="Times New Roman" panose="02020603050405020304" pitchFamily="18" charset="0"/>
                <a:cs typeface="Times New Roman" panose="02020603050405020304" pitchFamily="18" charset="0"/>
              </a:rPr>
              <a:t>但作者却收放自如</a:t>
            </a:r>
            <a:r>
              <a:rPr lang="en-US" altLang="zh-CN" sz="3200" dirty="0">
                <a:solidFill>
                  <a:srgbClr val="000000"/>
                </a:solidFill>
                <a:latin typeface="Times New Roman" panose="02020603050405020304" pitchFamily="18" charset="0"/>
                <a:cs typeface="Times New Roman" panose="02020603050405020304" pitchFamily="18" charset="0"/>
              </a:rPr>
              <a:t>,</a:t>
            </a:r>
            <a:r>
              <a:rPr lang="zh-CN" altLang="zh-CN" sz="3200" dirty="0">
                <a:solidFill>
                  <a:srgbClr val="000000"/>
                </a:solidFill>
                <a:latin typeface="Times New Roman" panose="02020603050405020304" pitchFamily="18" charset="0"/>
                <a:cs typeface="Times New Roman" panose="02020603050405020304" pitchFamily="18" charset="0"/>
              </a:rPr>
              <a:t>使文章结构严谨</a:t>
            </a:r>
            <a:r>
              <a:rPr lang="en-US" altLang="zh-CN" sz="3200" dirty="0">
                <a:solidFill>
                  <a:srgbClr val="000000"/>
                </a:solidFill>
                <a:latin typeface="Times New Roman" panose="02020603050405020304" pitchFamily="18" charset="0"/>
                <a:cs typeface="Times New Roman" panose="02020603050405020304" pitchFamily="18" charset="0"/>
              </a:rPr>
              <a:t>,</a:t>
            </a:r>
          </a:p>
          <a:p>
            <a:r>
              <a:rPr lang="zh-CN" altLang="zh-CN" sz="3200" dirty="0">
                <a:solidFill>
                  <a:srgbClr val="000000"/>
                </a:solidFill>
                <a:latin typeface="Times New Roman" panose="02020603050405020304" pitchFamily="18" charset="0"/>
                <a:cs typeface="Times New Roman" panose="02020603050405020304" pitchFamily="18" charset="0"/>
              </a:rPr>
              <a:t>请说说作者是怎样组织材料的。</a:t>
            </a:r>
            <a:endParaRPr lang="en-US" altLang="zh-CN" sz="3200" dirty="0">
              <a:solidFill>
                <a:srgbClr val="000000"/>
              </a:solidFill>
              <a:latin typeface="Times New Roman" panose="02020603050405020304" pitchFamily="18" charset="0"/>
              <a:cs typeface="Times New Roman" panose="02020603050405020304" pitchFamily="18" charset="0"/>
            </a:endParaRPr>
          </a:p>
        </p:txBody>
      </p:sp>
      <p:sp>
        <p:nvSpPr>
          <p:cNvPr id="10" name="矩形 9"/>
          <p:cNvSpPr/>
          <p:nvPr/>
        </p:nvSpPr>
        <p:spPr>
          <a:xfrm>
            <a:off x="390117" y="62318"/>
            <a:ext cx="250100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小组探究一</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anim calcmode="lin" valueType="num">
                                      <p:cBhvr>
                                        <p:cTn id="11" dur="500" fill="hold"/>
                                        <p:tgtEl>
                                          <p:spTgt spid="8"/>
                                        </p:tgtEl>
                                        <p:attrNameLst>
                                          <p:attrName>ppt_x</p:attrName>
                                        </p:attrNameLst>
                                      </p:cBhvr>
                                      <p:tavLst>
                                        <p:tav tm="0">
                                          <p:val>
                                            <p:strVal val="#ppt_x"/>
                                          </p:val>
                                        </p:tav>
                                        <p:tav tm="100000">
                                          <p:val>
                                            <p:strVal val="#ppt_x"/>
                                          </p:val>
                                        </p:tav>
                                      </p:tavLst>
                                    </p:anim>
                                    <p:anim calcmode="lin" valueType="num">
                                      <p:cBhvr>
                                        <p:cTn id="12" dur="5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4"/>
          <a:stretch>
            <a:fillRect/>
          </a:stretch>
        </p:blipFill>
        <p:spPr>
          <a:xfrm>
            <a:off x="40753" y="167362"/>
            <a:ext cx="474980" cy="436245"/>
          </a:xfrm>
          <a:prstGeom prst="rect">
            <a:avLst/>
          </a:prstGeom>
        </p:spPr>
      </p:pic>
      <p:sp>
        <p:nvSpPr>
          <p:cNvPr id="10" name="矩形 9"/>
          <p:cNvSpPr/>
          <p:nvPr/>
        </p:nvSpPr>
        <p:spPr>
          <a:xfrm>
            <a:off x="390117" y="62318"/>
            <a:ext cx="2501006"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小组探究二</a:t>
            </a:r>
          </a:p>
        </p:txBody>
      </p:sp>
      <p:graphicFrame>
        <p:nvGraphicFramePr>
          <p:cNvPr id="4" name="表格 5"/>
          <p:cNvGraphicFramePr>
            <a:graphicFrameLocks noGrp="1"/>
          </p:cNvGraphicFramePr>
          <p:nvPr>
            <p:custDataLst>
              <p:tags r:id="rId1"/>
            </p:custDataLst>
          </p:nvPr>
        </p:nvGraphicFramePr>
        <p:xfrm>
          <a:off x="40753" y="671598"/>
          <a:ext cx="12098238" cy="6124084"/>
        </p:xfrm>
        <a:graphic>
          <a:graphicData uri="http://schemas.openxmlformats.org/drawingml/2006/table">
            <a:tbl>
              <a:tblPr firstRow="1" bandRow="1">
                <a:tableStyleId>{5C22544A-7EE6-4342-B048-85BDC9FD1C3A}</a:tableStyleId>
              </a:tblPr>
              <a:tblGrid>
                <a:gridCol w="3246783"/>
                <a:gridCol w="1722782"/>
                <a:gridCol w="1762539"/>
                <a:gridCol w="1808922"/>
                <a:gridCol w="1277838"/>
                <a:gridCol w="2279374"/>
              </a:tblGrid>
              <a:tr h="968942">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800" dirty="0">
                          <a:latin typeface="黑体" panose="02010609060101010101" pitchFamily="49" charset="-122"/>
                          <a:ea typeface="黑体" panose="02010609060101010101" pitchFamily="49" charset="-122"/>
                        </a:rPr>
                        <a:t>表达</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方式</a:t>
                      </a:r>
                    </a:p>
                  </a:txBody>
                  <a:tcPr/>
                </a:tc>
                <a:tc>
                  <a:txBody>
                    <a:bodyPr/>
                    <a:lstStyle/>
                    <a:p>
                      <a:pPr algn="ctr"/>
                      <a:r>
                        <a:rPr lang="zh-CN" altLang="en-US" sz="2800" dirty="0">
                          <a:latin typeface="黑体" panose="02010609060101010101" pitchFamily="49" charset="-122"/>
                          <a:ea typeface="黑体" panose="02010609060101010101" pitchFamily="49" charset="-122"/>
                        </a:rPr>
                        <a:t>修辞</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手法</a:t>
                      </a:r>
                    </a:p>
                  </a:txBody>
                  <a:tcPr/>
                </a:tc>
                <a:tc>
                  <a:txBody>
                    <a:bodyPr/>
                    <a:lstStyle/>
                    <a:p>
                      <a:pPr algn="ctr"/>
                      <a:r>
                        <a:rPr lang="zh-CN" altLang="en-US" sz="2800" dirty="0">
                          <a:latin typeface="黑体" panose="02010609060101010101" pitchFamily="49" charset="-122"/>
                          <a:ea typeface="黑体" panose="02010609060101010101" pitchFamily="49" charset="-122"/>
                        </a:rPr>
                        <a:t>句式</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特点</a:t>
                      </a:r>
                    </a:p>
                  </a:txBody>
                  <a:tcPr/>
                </a:tc>
                <a:tc>
                  <a:txBody>
                    <a:bodyPr/>
                    <a:lstStyle/>
                    <a:p>
                      <a:pPr algn="ctr"/>
                      <a:r>
                        <a:rPr lang="zh-CN" altLang="en-US" sz="2800" dirty="0">
                          <a:latin typeface="黑体" panose="02010609060101010101" pitchFamily="49" charset="-122"/>
                          <a:ea typeface="黑体" panose="02010609060101010101" pitchFamily="49" charset="-122"/>
                        </a:rPr>
                        <a:t>诗词</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引用</a:t>
                      </a:r>
                    </a:p>
                  </a:txBody>
                  <a:tcPr/>
                </a:tc>
                <a:tc>
                  <a:txBody>
                    <a:bodyPr/>
                    <a:lstStyle/>
                    <a:p>
                      <a:pPr algn="ctr"/>
                      <a:r>
                        <a:rPr lang="zh-CN" altLang="en-US" sz="2800" dirty="0">
                          <a:latin typeface="黑体" panose="02010609060101010101" pitchFamily="49" charset="-122"/>
                          <a:ea typeface="黑体" panose="02010609060101010101" pitchFamily="49" charset="-122"/>
                        </a:rPr>
                        <a:t>语言</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风格</a:t>
                      </a:r>
                    </a:p>
                  </a:txBody>
                  <a:tcPr/>
                </a:tc>
              </a:tr>
              <a:tr h="1337009">
                <a:tc>
                  <a:txBody>
                    <a:bodyPr/>
                    <a:lstStyle/>
                    <a:p>
                      <a:pPr algn="ct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记念刘和珍君</a:t>
                      </a:r>
                      <a:r>
                        <a:rPr lang="en-US" altLang="zh-CN"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r>
                        <a:rPr lang="zh-CN" altLang="en-US" sz="2800" dirty="0">
                          <a:latin typeface="黑体" panose="02010609060101010101" pitchFamily="49" charset="-122"/>
                          <a:ea typeface="黑体" panose="02010609060101010101" pitchFamily="49" charset="-122"/>
                        </a:rPr>
                        <a:t>骈散结合</a:t>
                      </a: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400" dirty="0">
                          <a:latin typeface="黑体" panose="02010609060101010101" pitchFamily="49" charset="-122"/>
                          <a:ea typeface="黑体" panose="02010609060101010101" pitchFamily="49" charset="-122"/>
                        </a:rPr>
                        <a:t>表达直露显豁、感情浓厚炽烈</a:t>
                      </a:r>
                    </a:p>
                  </a:txBody>
                  <a:tcPr/>
                </a:tc>
              </a:tr>
              <a:tr h="1068653">
                <a:tc>
                  <a:txBody>
                    <a:bodyPr/>
                    <a:lstStyle/>
                    <a:p>
                      <a:pPr algn="ct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为了忘却的纪念</a:t>
                      </a:r>
                      <a:r>
                        <a:rPr lang="en-US" altLang="zh-CN"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400" dirty="0">
                          <a:latin typeface="黑体" panose="02010609060101010101" pitchFamily="49" charset="-122"/>
                          <a:ea typeface="黑体" panose="02010609060101010101" pitchFamily="49" charset="-122"/>
                        </a:rPr>
                        <a:t>运用了不少曲折隐晦的笔法</a:t>
                      </a:r>
                    </a:p>
                  </a:txBody>
                  <a:tcPr/>
                </a:tc>
              </a:tr>
              <a:tr h="1218991">
                <a:tc>
                  <a:txBody>
                    <a:bodyPr/>
                    <a:lstStyle/>
                    <a:p>
                      <a:pPr algn="ctr"/>
                      <a:r>
                        <a:rPr lang="zh-CN" altLang="en-US" sz="2800" dirty="0">
                          <a:latin typeface="黑体" panose="02010609060101010101" pitchFamily="49" charset="-122"/>
                          <a:ea typeface="黑体" panose="02010609060101010101" pitchFamily="49" charset="-122"/>
                        </a:rPr>
                        <a:t>相同点</a:t>
                      </a: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4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r>
                        <a:rPr lang="zh-CN" altLang="en-US" sz="2400" dirty="0">
                          <a:latin typeface="黑体" panose="02010609060101010101" pitchFamily="49" charset="-122"/>
                          <a:ea typeface="黑体" panose="02010609060101010101" pitchFamily="49" charset="-122"/>
                        </a:rPr>
                        <a:t> 简洁的叙述、  精辟的议论、</a:t>
                      </a:r>
                      <a:endParaRPr lang="en-US" altLang="zh-CN" sz="2400" dirty="0">
                        <a:latin typeface="黑体" panose="02010609060101010101" pitchFamily="49" charset="-122"/>
                        <a:ea typeface="黑体" panose="02010609060101010101" pitchFamily="49" charset="-122"/>
                      </a:endParaRPr>
                    </a:p>
                    <a:p>
                      <a:pPr algn="ctr"/>
                      <a:r>
                        <a:rPr lang="zh-CN" altLang="en-US" sz="2400" dirty="0">
                          <a:latin typeface="黑体" panose="02010609060101010101" pitchFamily="49" charset="-122"/>
                          <a:ea typeface="黑体" panose="02010609060101010101" pitchFamily="49" charset="-122"/>
                        </a:rPr>
                        <a:t>尖锐的讽刺</a:t>
                      </a:r>
                    </a:p>
                  </a:txBody>
                  <a:tcPr/>
                </a:tc>
              </a:tr>
              <a:tr h="624016">
                <a:tc>
                  <a:txBody>
                    <a:bodyPr/>
                    <a:lstStyle/>
                    <a:p>
                      <a:pPr algn="ctr"/>
                      <a:r>
                        <a:rPr lang="zh-CN" altLang="en-US" sz="2800" dirty="0">
                          <a:latin typeface="黑体" panose="02010609060101010101" pitchFamily="49" charset="-122"/>
                          <a:ea typeface="黑体" panose="02010609060101010101" pitchFamily="49" charset="-122"/>
                        </a:rPr>
                        <a:t>不同点</a:t>
                      </a: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r>
              <a:tr h="906473">
                <a:tc>
                  <a:txBody>
                    <a:bodyPr/>
                    <a:lstStyle/>
                    <a:p>
                      <a:pPr algn="ctr"/>
                      <a:r>
                        <a:rPr lang="zh-CN" altLang="en-US" sz="2800" dirty="0">
                          <a:latin typeface="黑体" panose="02010609060101010101" pitchFamily="49" charset="-122"/>
                          <a:ea typeface="黑体" panose="02010609060101010101" pitchFamily="49" charset="-122"/>
                        </a:rPr>
                        <a:t>收获与思考</a:t>
                      </a: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a:latin typeface="黑体" panose="02010609060101010101" pitchFamily="49" charset="-122"/>
                        <a:ea typeface="黑体" panose="02010609060101010101" pitchFamily="49" charset="-122"/>
                      </a:endParaRPr>
                    </a:p>
                  </a:txBody>
                  <a:tcPr/>
                </a:tc>
                <a:tc>
                  <a:txBody>
                    <a:bodyPr/>
                    <a:lstStyle/>
                    <a:p>
                      <a:pPr algn="ctr"/>
                      <a:endParaRPr lang="zh-CN" altLang="en-US" sz="2800" dirty="0">
                        <a:latin typeface="黑体" panose="02010609060101010101" pitchFamily="49" charset="-122"/>
                        <a:ea typeface="黑体" panose="02010609060101010101" pitchFamily="49" charset="-122"/>
                      </a:endParaRPr>
                    </a:p>
                  </a:txBody>
                  <a:tcPr/>
                </a:tc>
              </a:tr>
            </a:tbl>
          </a:graphicData>
        </a:graphic>
      </p:graphicFrame>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909570" y="125095"/>
            <a:ext cx="7294880" cy="583565"/>
          </a:xfrm>
          <a:prstGeom prst="rect">
            <a:avLst/>
          </a:prstGeom>
          <a:noFill/>
        </p:spPr>
        <p:txBody>
          <a:bodyPr wrap="none" rtlCol="0" anchor="t">
            <a:spAutoFit/>
          </a:bodyPr>
          <a:lstStyle/>
          <a:p>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怎样理解题目的</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忘却</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和</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记念</a:t>
            </a:r>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142240" y="1625600"/>
            <a:ext cx="11850370" cy="3538220"/>
          </a:xfrm>
          <a:prstGeom prst="rect">
            <a:avLst/>
          </a:prstGeom>
          <a:noFill/>
          <a:ln w="9525">
            <a:noFill/>
          </a:ln>
        </p:spPr>
        <p:txBody>
          <a:bodyPr wrap="square">
            <a:spAutoFit/>
          </a:bodyPr>
          <a:lstStyle/>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“因为两年以来,悲愤总时时来袭击我的心,至今没有停止,</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我很想借此算是竦身一摇,将悲哀摆脱,给自己轻松一下”,</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因为“夜正长,路也正长,我不如忘却,不说的好罢”。</a:t>
            </a:r>
          </a:p>
          <a:p>
            <a:pPr indent="0"/>
            <a:endPar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en-US" sz="3200" b="0">
                <a:solidFill>
                  <a:schemeClr val="tx1"/>
                </a:solidFill>
                <a:latin typeface="楷体" panose="02010609060101010101" pitchFamily="49" charset="-122"/>
                <a:ea typeface="楷体" panose="02010609060101010101" pitchFamily="49" charset="-122"/>
                <a:cs typeface="楷体" panose="02010609060101010101" pitchFamily="49" charset="-122"/>
              </a:rPr>
              <a:t>①</a:t>
            </a:r>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所谓“忘却”,就是摆脱悲哀,化悲痛为力量。</a:t>
            </a:r>
          </a:p>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鲁迅的心情太沉痛了,但是为了战斗,必须调整情绪,摆脱悲哀。</a:t>
            </a:r>
          </a:p>
          <a:p>
            <a:pPr indent="0"/>
            <a:r>
              <a:rPr lang="en-US" sz="3200" b="0">
                <a:solidFill>
                  <a:schemeClr val="tx1"/>
                </a:solidFill>
                <a:latin typeface="楷体" panose="02010609060101010101" pitchFamily="49" charset="-122"/>
                <a:ea typeface="楷体" panose="02010609060101010101" pitchFamily="49" charset="-122"/>
                <a:cs typeface="楷体" panose="02010609060101010101" pitchFamily="49" charset="-122"/>
              </a:rPr>
              <a:t>②</a:t>
            </a:r>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“为了忘却”就是为了战斗,要以战斗作为对烈士更好的纪念。</a:t>
            </a:r>
            <a:endParaRPr lang="zh-CN" altLang="en-US"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05533" y="62318"/>
            <a:ext cx="2270173"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1</a:t>
            </a:r>
            <a:endPar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15717" y="62318"/>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2</a:t>
            </a:r>
          </a:p>
        </p:txBody>
      </p:sp>
      <p:sp>
        <p:nvSpPr>
          <p:cNvPr id="2" name="文本框 1"/>
          <p:cNvSpPr txBox="1"/>
          <p:nvPr/>
        </p:nvSpPr>
        <p:spPr>
          <a:xfrm>
            <a:off x="3395980" y="167640"/>
            <a:ext cx="5872480" cy="583565"/>
          </a:xfrm>
          <a:prstGeom prst="rect">
            <a:avLst/>
          </a:prstGeom>
          <a:noFill/>
        </p:spPr>
        <p:txBody>
          <a:bodyPr wrap="none" rtlCol="0" anchor="t">
            <a:spAutoFit/>
          </a:bodyPr>
          <a:lstStyle/>
          <a:p>
            <a:r>
              <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贯穿全文的感情线索是什么</a:t>
            </a:r>
            <a:r>
              <a:rPr lang="zh-CN" altLang="en-US" sz="32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191770" y="982345"/>
            <a:ext cx="11808460" cy="5507990"/>
          </a:xfrm>
          <a:prstGeom prst="rect">
            <a:avLst/>
          </a:prstGeom>
          <a:noFill/>
          <a:ln w="9525">
            <a:noFill/>
          </a:ln>
        </p:spPr>
        <p:txBody>
          <a:bodyPr wrap="square">
            <a:spAutoFit/>
          </a:bodyPr>
          <a:lstStyle/>
          <a:p>
            <a:pPr indent="0"/>
            <a:r>
              <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rPr>
              <a:t>贯穿全文的感情线索：</a:t>
            </a:r>
          </a:p>
          <a:p>
            <a:pPr indent="0"/>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①</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渗透在字里行间对五烈士的深情的悼念、热烈的颂扬</a:t>
            </a:r>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a:t>
            </a:r>
          </a:p>
          <a:p>
            <a:pPr indent="0"/>
            <a:r>
              <a:rPr lang="en-US" sz="3200" b="1">
                <a:solidFill>
                  <a:srgbClr val="0070C0"/>
                </a:solidFill>
                <a:latin typeface="楷体" panose="02010609060101010101" pitchFamily="49" charset="-122"/>
                <a:ea typeface="楷体" panose="02010609060101010101" pitchFamily="49" charset="-122"/>
                <a:cs typeface="楷体" panose="02010609060101010101" pitchFamily="49" charset="-122"/>
              </a:rPr>
              <a:t>②</a:t>
            </a:r>
            <a:r>
              <a:rPr lang="zh-CN" sz="3200" b="1">
                <a:solidFill>
                  <a:srgbClr val="0070C0"/>
                </a:solidFill>
                <a:latin typeface="楷体" panose="02010609060101010101" pitchFamily="49" charset="-122"/>
                <a:ea typeface="楷体" panose="02010609060101010101" pitchFamily="49" charset="-122"/>
                <a:cs typeface="楷体" panose="02010609060101010101" pitchFamily="49" charset="-122"/>
              </a:rPr>
              <a:t>对国民党凶残卑鄙的法西斯暴行的强烈愤恨</a:t>
            </a:r>
            <a:r>
              <a:rPr lang="en-US" sz="3200" b="1">
                <a:solidFill>
                  <a:srgbClr val="0070C0"/>
                </a:solidFill>
                <a:latin typeface="楷体" panose="02010609060101010101" pitchFamily="49" charset="-122"/>
                <a:ea typeface="楷体" panose="02010609060101010101" pitchFamily="49" charset="-122"/>
                <a:cs typeface="楷体" panose="02010609060101010101" pitchFamily="49" charset="-122"/>
              </a:rPr>
              <a:t>;</a:t>
            </a:r>
          </a:p>
          <a:p>
            <a:pPr indent="0"/>
            <a:r>
              <a:rPr lang="en-US" sz="3200" b="1">
                <a:solidFill>
                  <a:srgbClr val="002060"/>
                </a:solidFill>
                <a:latin typeface="楷体" panose="02010609060101010101" pitchFamily="49" charset="-122"/>
                <a:ea typeface="楷体" panose="02010609060101010101" pitchFamily="49" charset="-122"/>
                <a:cs typeface="楷体" panose="02010609060101010101" pitchFamily="49" charset="-122"/>
              </a:rPr>
              <a:t>③</a:t>
            </a:r>
            <a:r>
              <a:rPr lang="zh-CN" sz="3200" b="1">
                <a:solidFill>
                  <a:srgbClr val="002060"/>
                </a:solidFill>
                <a:latin typeface="楷体" panose="02010609060101010101" pitchFamily="49" charset="-122"/>
                <a:ea typeface="楷体" panose="02010609060101010101" pitchFamily="49" charset="-122"/>
                <a:cs typeface="楷体" panose="02010609060101010101" pitchFamily="49" charset="-122"/>
              </a:rPr>
              <a:t>对革命同志的真切激励和对革命未来的乐观。</a:t>
            </a:r>
            <a:endParaRPr lang="zh-CN" sz="32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这些感情在文章中都能找到印证的语句。如文章的首尾,</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“只因为两年以来,悲愤总时时来袭击我的心”</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“我又沉重的感到我失掉了很好的朋友,中国失掉了很好的青年”</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“不是年青的为年老的写记念,而在这三十年中,却使我目睹许多青年的血,层层淤积起来,将我埋得不能呼吸”</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“这是怎样的世界呢”</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“但我知道,即使不是我,将来总会有记起他们,再说他们的时候的。……”如第四部分中“他的身上中了十弹”“原来如此!……”等。</a:t>
            </a:r>
            <a:endParaRPr lang="zh-CN" altLang="en-US"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0640" y="1138555"/>
            <a:ext cx="12011025" cy="5692775"/>
          </a:xfrm>
          <a:prstGeom prst="rect">
            <a:avLst/>
          </a:prstGeom>
          <a:noFill/>
          <a:ln w="9525">
            <a:noFill/>
          </a:ln>
        </p:spPr>
        <p:txBody>
          <a:bodyPr wrap="square">
            <a:spAutoFit/>
          </a:bodyPr>
          <a:lstStyle/>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①从整体上看,</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抒写对烈士的纪念,是</a:t>
            </a:r>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以自己的悲愤之情为线索</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串联材料的。</a:t>
            </a: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②从作者思路看,</a:t>
            </a:r>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在对人物的安排上处理得详略得当,主次有序,</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花大笔墨详写（       ）与（        ）二人,又用简笔勾勒（       ）,对（    ）和（       ）两位烈士则略略提及,</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这是从有关人物与其关系的密切程度着笔的,符合记叙对材料的取舍要求。</a:t>
            </a:r>
          </a:p>
          <a:p>
            <a:pPr indent="0"/>
            <a:endPar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③在顺序安排上,</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作者又采用由此及彼的方式,由一个自然引出另一个。</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比如由《文艺新闻》的一篇文章引出与白莽的交往,</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由与白莽的交往自然引出对柔石的刻画,又由对柔石的刻画简单叙及冯铿,</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再由五人的被难顺带一笔提及李伟森、胡也频二人。</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写法上有分有合,有主有次,有详有略,显得从容不迫,运用得当,穿插自如。</a:t>
            </a:r>
          </a:p>
          <a:p>
            <a:pPr indent="0"/>
            <a:r>
              <a:rPr lang="zh-CN" sz="2800" b="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cs typeface="楷体" panose="02010609060101010101" pitchFamily="49" charset="-122"/>
              </a:rPr>
              <a:t>④从表达上看,</a:t>
            </a:r>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在对相关事件叙述的基础上,</a:t>
            </a:r>
          </a:p>
          <a:p>
            <a:pPr indent="0"/>
            <a:r>
              <a:rPr lang="zh-CN" sz="2800" b="0">
                <a:solidFill>
                  <a:schemeClr val="tx1"/>
                </a:solidFill>
                <a:latin typeface="楷体" panose="02010609060101010101" pitchFamily="49" charset="-122"/>
                <a:ea typeface="楷体" panose="02010609060101010101" pitchFamily="49" charset="-122"/>
                <a:cs typeface="楷体" panose="02010609060101010101" pitchFamily="49" charset="-122"/>
              </a:rPr>
              <a:t>作者又进行适当的抒情、议论,使叙述进一步深化,给读者留下深刻印象。</a:t>
            </a:r>
            <a:endParaRPr lang="zh-CN" altLang="en-US" sz="2800" b="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3" name="矩形 2"/>
          <p:cNvSpPr/>
          <p:nvPr/>
        </p:nvSpPr>
        <p:spPr>
          <a:xfrm>
            <a:off x="515717" y="62318"/>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3</a:t>
            </a:r>
          </a:p>
        </p:txBody>
      </p:sp>
      <p:sp>
        <p:nvSpPr>
          <p:cNvPr id="2" name="文本框 1"/>
          <p:cNvSpPr txBox="1"/>
          <p:nvPr/>
        </p:nvSpPr>
        <p:spPr>
          <a:xfrm>
            <a:off x="2764790" y="62230"/>
            <a:ext cx="9286875" cy="953135"/>
          </a:xfrm>
          <a:prstGeom prst="rect">
            <a:avLst/>
          </a:prstGeom>
          <a:noFill/>
        </p:spPr>
        <p:txBody>
          <a:bodyPr wrap="square" rtlCol="0" anchor="t">
            <a:spAutoFit/>
          </a:bodyPr>
          <a:lstStyle/>
          <a:p>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本文人物多、材料多</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但作者却收放自如</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使文章结构严谨</a:t>
            </a:r>
            <a:r>
              <a:rPr lang="en-US"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请说说作者是怎样组织材料的。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6139" y="886580"/>
            <a:ext cx="12019722" cy="5693866"/>
          </a:xfrm>
          <a:prstGeom prst="rect">
            <a:avLst/>
          </a:prstGeom>
        </p:spPr>
        <p:txBody>
          <a:bodyPr wrap="square">
            <a:spAutoFit/>
          </a:bodyPr>
          <a:lstStyle/>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运用</a:t>
            </a:r>
            <a:r>
              <a:rPr lang="zh-CN" altLang="zh-CN" sz="2800" b="1"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记叙、议论、抒情</a:t>
            </a:r>
            <a:r>
              <a:rPr lang="zh-CN" altLang="en-US" sz="2800" b="1" dirty="0">
                <a:solidFill>
                  <a:srgbClr val="0070C0"/>
                </a:solidFill>
                <a:latin typeface="楷体" panose="02010609060101010101" pitchFamily="49" charset="-122"/>
                <a:ea typeface="楷体" panose="02010609060101010101" pitchFamily="49" charset="-122"/>
                <a:cs typeface="Times New Roman" panose="02020603050405020304" pitchFamily="18" charset="0"/>
              </a:rPr>
              <a:t>相结合的</a:t>
            </a:r>
            <a:r>
              <a:rPr lang="zh-CN" altLang="zh-CN" sz="2800" b="1" dirty="0">
                <a:solidFill>
                  <a:srgbClr val="0070C0"/>
                </a:solidFill>
                <a:latin typeface="楷体" panose="02010609060101010101" pitchFamily="49" charset="-122"/>
                <a:ea typeface="楷体" panose="02010609060101010101" pitchFamily="49" charset="-122"/>
                <a:cs typeface="Times New Roman" panose="02020603050405020304" pitchFamily="18" charset="0"/>
              </a:rPr>
              <a:t>手法</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应做到以下三点</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endPar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1.</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抒情和议论要</a:t>
            </a:r>
            <a:r>
              <a:rPr lang="zh-CN" altLang="zh-CN" sz="2800" u="sng"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少而精</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叙述中的议论与抒情应是</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点睛之笔</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所以话不在多而在精。</a:t>
            </a:r>
            <a:endPar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它是叙述与描写的总结与升华</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应一语中的</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能启迪读者</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或引起读者的共鸣</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切忌长篇大论或肆意抒情</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以至喧宾夺主</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影响了记叙文体。</a:t>
            </a:r>
            <a:endPar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2.</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抒情和议论要</a:t>
            </a:r>
            <a:r>
              <a:rPr lang="zh-CN" altLang="zh-CN" sz="2800" u="sng" dirty="0">
                <a:solidFill>
                  <a:srgbClr val="FF0000"/>
                </a:solidFill>
                <a:latin typeface="楷体" panose="02010609060101010101" pitchFamily="49" charset="-122"/>
                <a:ea typeface="楷体" panose="02010609060101010101" pitchFamily="49" charset="-122"/>
                <a:cs typeface="Times New Roman" panose="02020603050405020304" pitchFamily="18" charset="0"/>
              </a:rPr>
              <a:t>贴切、自然</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记叙文中的议论与抒情是建立在叙述与描写的基础上的</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必须使所议之题、所抒之情紧扣叙述与描写的内容</a:t>
            </a:r>
            <a:r>
              <a:rPr lang="zh-CN" altLang="en-US"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议论部分还应特别注意力求角度新颖</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含意深刻。</a:t>
            </a:r>
            <a:endPar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3.</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抒情与议论</a:t>
            </a:r>
            <a:r>
              <a:rPr lang="zh-CN" altLang="zh-CN" sz="2800" u="sng"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密不可分</a:t>
            </a:r>
            <a:r>
              <a:rPr lang="zh-CN"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800" u="sng"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这种和抒情密切结合的议论</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p>
          <a:p>
            <a:pPr defTabSz="0">
              <a:spcAft>
                <a:spcPts val="0"/>
              </a:spcAft>
              <a:tabLst>
                <a:tab pos="1188085" algn="l"/>
                <a:tab pos="2163445" algn="l"/>
                <a:tab pos="3142615" algn="l"/>
                <a:tab pos="4190365" algn="l"/>
              </a:tabLst>
            </a:pP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既要</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以理服人</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又要</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动之以情</a:t>
            </a: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这样才能取得良好的效果。</a:t>
            </a:r>
          </a:p>
        </p:txBody>
      </p:sp>
      <p:sp>
        <p:nvSpPr>
          <p:cNvPr id="3" name="矩形 2"/>
          <p:cNvSpPr/>
          <p:nvPr/>
        </p:nvSpPr>
        <p:spPr>
          <a:xfrm>
            <a:off x="515717" y="62953"/>
            <a:ext cx="2249805"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归纳总结</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4</a:t>
            </a: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9695" y="929005"/>
            <a:ext cx="11993245" cy="2676525"/>
          </a:xfrm>
          <a:prstGeom prst="rect">
            <a:avLst/>
          </a:prstGeom>
          <a:noFill/>
        </p:spPr>
        <p:txBody>
          <a:bodyPr wrap="square" rtlCol="0">
            <a:spAutoFit/>
          </a:bodyPr>
          <a:lstStyle/>
          <a:p>
            <a:r>
              <a:rPr lang="zh-CN" altLang="en-US" sz="2800">
                <a:latin typeface="宋体" panose="02010600030101010101" pitchFamily="2" charset="-122"/>
                <a:ea typeface="宋体" panose="02010600030101010101" pitchFamily="2" charset="-122"/>
                <a:cs typeface="宋体" panose="02010600030101010101" pitchFamily="2" charset="-122"/>
              </a:rPr>
              <a:t>鲁迅先生的两篇文章，</a:t>
            </a:r>
          </a:p>
          <a:p>
            <a:r>
              <a:rPr lang="zh-CN" altLang="en-US" sz="2800">
                <a:latin typeface="宋体" panose="02010600030101010101" pitchFamily="2" charset="-122"/>
                <a:ea typeface="宋体" panose="02010600030101010101" pitchFamily="2" charset="-122"/>
                <a:cs typeface="宋体" panose="02010600030101010101" pitchFamily="2" charset="-122"/>
              </a:rPr>
              <a:t>前者是赞扬以刘和珍为代表的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为了中国而死的中国的青年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a:p>
            <a:r>
              <a:rPr lang="zh-CN" altLang="en-US" sz="2800">
                <a:latin typeface="宋体" panose="02010600030101010101" pitchFamily="2" charset="-122"/>
                <a:ea typeface="宋体" panose="02010600030101010101" pitchFamily="2" charset="-122"/>
                <a:cs typeface="宋体" panose="02010600030101010101" pitchFamily="2" charset="-122"/>
              </a:rPr>
              <a:t>后者感叹白莽、柔石等人的牺牲使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中国失掉了很好的青年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a:p>
            <a:r>
              <a:rPr lang="zh-CN" altLang="en-US" sz="2800" dirty="0">
                <a:solidFill>
                  <a:srgbClr val="333333"/>
                </a:solidFill>
                <a:latin typeface="宋体" panose="02010600030101010101" pitchFamily="2" charset="-122"/>
                <a:ea typeface="宋体" panose="02010600030101010101" pitchFamily="2" charset="-122"/>
                <a:cs typeface="Arial" panose="020B0604020202020204" pitchFamily="34" charset="0"/>
                <a:sym typeface="+mn-ea"/>
              </a:rPr>
              <a:t>这些爱国青年们无不渴求真理、勇于斗争，对祖国和人民有着高度的责任感。</a:t>
            </a:r>
          </a:p>
          <a:p>
            <a:endParaRPr lang="zh-CN" altLang="en-US" sz="2800" dirty="0">
              <a:solidFill>
                <a:srgbClr val="333333"/>
              </a:solidFill>
              <a:latin typeface="宋体" panose="02010600030101010101" pitchFamily="2" charset="-122"/>
              <a:ea typeface="宋体" panose="02010600030101010101" pitchFamily="2" charset="-122"/>
              <a:cs typeface="Arial" panose="020B0604020202020204" pitchFamily="34" charset="0"/>
              <a:sym typeface="+mn-ea"/>
            </a:endParaRPr>
          </a:p>
          <a:p>
            <a:r>
              <a:rPr lang="zh-CN" altLang="en-US" sz="2800" dirty="0">
                <a:solidFill>
                  <a:srgbClr val="333333"/>
                </a:solidFill>
                <a:latin typeface="宋体" panose="02010600030101010101" pitchFamily="2" charset="-122"/>
                <a:ea typeface="宋体" panose="02010600030101010101" pitchFamily="2" charset="-122"/>
                <a:cs typeface="Arial" panose="020B0604020202020204" pitchFamily="34" charset="0"/>
                <a:sym typeface="+mn-ea"/>
              </a:rPr>
              <a:t>请谈一谈当今时代作为青少年的你该如何做。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花2"/>
          <p:cNvPicPr>
            <a:picLocks noChangeAspect="1"/>
          </p:cNvPicPr>
          <p:nvPr/>
        </p:nvPicPr>
        <p:blipFill>
          <a:blip r:embed="rId2"/>
          <a:stretch>
            <a:fillRect/>
          </a:stretch>
        </p:blipFill>
        <p:spPr>
          <a:xfrm>
            <a:off x="40753" y="167362"/>
            <a:ext cx="474980" cy="436245"/>
          </a:xfrm>
          <a:prstGeom prst="rect">
            <a:avLst/>
          </a:prstGeom>
        </p:spPr>
      </p:pic>
      <p:sp>
        <p:nvSpPr>
          <p:cNvPr id="2" name="矩形 1"/>
          <p:cNvSpPr/>
          <p:nvPr/>
        </p:nvSpPr>
        <p:spPr>
          <a:xfrm>
            <a:off x="515400" y="63588"/>
            <a:ext cx="2019300" cy="6451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课堂检测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284480" y="326390"/>
            <a:ext cx="474980" cy="436245"/>
          </a:xfrm>
          <a:prstGeom prst="rect">
            <a:avLst/>
          </a:prstGeom>
        </p:spPr>
      </p:pic>
      <p:sp>
        <p:nvSpPr>
          <p:cNvPr id="3" name="矩形 2"/>
          <p:cNvSpPr/>
          <p:nvPr/>
        </p:nvSpPr>
        <p:spPr>
          <a:xfrm>
            <a:off x="688011" y="220772"/>
            <a:ext cx="2037737"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知人论世</a:t>
            </a:r>
          </a:p>
        </p:txBody>
      </p:sp>
      <p:sp>
        <p:nvSpPr>
          <p:cNvPr id="4" name="矩形 3"/>
          <p:cNvSpPr/>
          <p:nvPr/>
        </p:nvSpPr>
        <p:spPr>
          <a:xfrm>
            <a:off x="135853" y="867103"/>
            <a:ext cx="7048718" cy="569386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鲁迅（</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1881</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9</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25</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日－</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1936</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10</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19</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日），</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名周树人，字豫才，</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曾留学日本仙台医科专门学校，</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浙江绍兴人。</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著名文学家、思想家、民主战士，</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五四新文化运动的重要参与者，</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中国现代文学的奠基人。</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毛泽东曾评价：</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鲁迅的方向，</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就是中华民族新文化的方向。</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他对于五四运动以后的</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中国社会思想文化发展具有重大影响。</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p:txBody>
      </p:sp>
      <p:pic>
        <p:nvPicPr>
          <p:cNvPr id="6" name="图片 5" descr="&#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2771" y="-1"/>
            <a:ext cx="5049230" cy="67717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009" y="92765"/>
            <a:ext cx="11993217" cy="65556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鲁迅说他</a:t>
            </a:r>
            <a:r>
              <a:rPr kumimoji="0" lang="zh-CN" altLang="zh-CN" sz="2800" b="0" i="0" u="sng"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写作的目的</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，一是</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为那些为中国的改革而</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奔驰的猛士</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他们在寂寞中奋战，我有责任为他们呐喊，要给予他们哪怕是微弱的慰藉”。</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二是为那些</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如我年轻时候似的正做着美梦的青年，正是因为他们，</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我</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必须在作品中</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处处给予一种不退走，不悲观，不绝望的诱导，</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而对自己内心深处的悲凉感有所扼制</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（何况我对于悲凉感本身也是持有怀疑态度的）</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三是他的敌人，鲁迅说，</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我的敌人活得太愉快了，</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我干嘛要让他们那么愉快呢？我要像一个黑色魔鬼那样，</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站在他们面前，使他们感到不圆满</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鲁迅的作品以小说、杂文为主，</a:t>
            </a:r>
            <a:r>
              <a:rPr kumimoji="0" lang="zh-CN" altLang="en-US" sz="2800" b="0" i="0" u="sng" strike="noStrike" kern="1200" cap="none" spc="0" normalizeH="0" baseline="0" noProof="0" dirty="0">
                <a:ln>
                  <a:noFill/>
                </a:ln>
                <a:solidFill>
                  <a:srgbClr val="5B9BD5">
                    <a:lumMod val="75000"/>
                  </a:srgbClr>
                </a:solidFill>
                <a:effectLst/>
                <a:uLnTx/>
                <a:uFillTx/>
                <a:latin typeface="Calibri" panose="020F0502020204030204"/>
                <a:ea typeface="宋体" panose="02010600030101010101" pitchFamily="2" charset="-122"/>
                <a:cs typeface="+mn-cs"/>
              </a:rPr>
              <a:t>代表作</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有：</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小说集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呐喊</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彷徨</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故事新编</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等 ；散文集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朝花夕拾</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散文诗集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野草</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；杂文集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坟</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热风</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华盖集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华盖集续编</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南腔北调集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三闲集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二心集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而已集</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且介亭杂文</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等。</a:t>
            </a:r>
            <a:endPar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鲁迅以笔代戈，奋笔疾书，战斗一生，被誉为</a:t>
            </a: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民族魂</a:t>
            </a: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横眉冷对千夫指，俯首甘为孺子牛</a:t>
            </a:r>
            <a:r>
              <a:rPr kumimoji="0" lang="en-US"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Arial" panose="020B0604020202020204" pitchFamily="34" charset="0"/>
              </a:rPr>
              <a:t>是鲁迅一生的写照。</a:t>
            </a:r>
            <a:endParaRPr kumimoji="0" lang="zh-CN" altLang="zh-CN" sz="2800" b="1" i="0" u="none" strike="noStrike" kern="1200" cap="none" spc="0" normalizeH="0" baseline="0" noProof="0" dirty="0">
              <a:ln>
                <a:noFill/>
              </a:ln>
              <a:solidFill>
                <a:srgbClr val="5B9BD5">
                  <a:lumMod val="75000"/>
                </a:srgb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1899" y="98889"/>
            <a:ext cx="6723092" cy="526297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1"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刘和珍烈士</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1904</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年</a:t>
            </a:r>
            <a:r>
              <a:rPr kumimoji="0" lang="zh-CN" altLang="en-US"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出生于江西省南昌县，</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1923</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年，</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考入国立北京女子高等师范大学英语系，</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被选为学生自治会主席。</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3</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18</a:t>
            </a: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日，</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政府卫队开枪时，</a:t>
            </a:r>
            <a:endParaRPr kumimoji="0" lang="en-US"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一颗子弹从背</a:t>
            </a: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部入，</a:t>
            </a:r>
            <a:endParaRPr kumimoji="0" lang="en-US"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斜穿心肺，</a:t>
            </a:r>
            <a:endParaRPr kumimoji="0" lang="en-US"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牺牲时年仅</a:t>
            </a:r>
            <a:r>
              <a:rPr kumimoji="0" lang="en-US"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22</a:t>
            </a:r>
            <a:r>
              <a:rPr kumimoji="0" lang="zh-CN" altLang="zh-CN" sz="2800" b="0" i="0" u="none" strike="noStrike" kern="100" cap="none" spc="0" normalizeH="0" baseline="0" noProof="0" dirty="0">
                <a:ln>
                  <a:noFill/>
                </a:ln>
                <a:solidFill>
                  <a:srgbClr val="000000"/>
                </a:solidFill>
                <a:effectLst/>
                <a:uLnTx/>
                <a:uFillTx/>
                <a:latin typeface="等线" panose="02010600030101010101" pitchFamily="2" charset="-122"/>
                <a:ea typeface="宋体" panose="02010600030101010101" pitchFamily="2" charset="-122"/>
                <a:cs typeface="Arial" panose="020B0604020202020204" pitchFamily="34" charset="0"/>
              </a:rPr>
              <a:t>岁。</a:t>
            </a:r>
            <a:endParaRPr kumimoji="0" lang="zh-CN" altLang="zh-CN" sz="2800" b="0" i="0" u="none" strike="noStrike" kern="1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descr="&#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4153" y="2956560"/>
            <a:ext cx="2645664" cy="390144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817" y="0"/>
            <a:ext cx="4582183" cy="68580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花2"/>
          <p:cNvPicPr>
            <a:picLocks noChangeAspect="1"/>
          </p:cNvPicPr>
          <p:nvPr/>
        </p:nvPicPr>
        <p:blipFill>
          <a:blip r:embed="rId2"/>
          <a:stretch>
            <a:fillRect/>
          </a:stretch>
        </p:blipFill>
        <p:spPr>
          <a:xfrm>
            <a:off x="146273" y="162658"/>
            <a:ext cx="474980" cy="436245"/>
          </a:xfrm>
          <a:prstGeom prst="rect">
            <a:avLst/>
          </a:prstGeom>
        </p:spPr>
      </p:pic>
      <p:sp>
        <p:nvSpPr>
          <p:cNvPr id="3" name="矩形 2"/>
          <p:cNvSpPr/>
          <p:nvPr/>
        </p:nvSpPr>
        <p:spPr>
          <a:xfrm>
            <a:off x="524375" y="57614"/>
            <a:ext cx="6207148"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写作背景之</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r>
              <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记念刘和珍君</a:t>
            </a:r>
            <a:r>
              <a:rPr kumimoji="0" lang="en-US" altLang="zh-CN"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rPr>
              <a:t>》</a:t>
            </a:r>
            <a:endParaRPr kumimoji="0" lang="zh-CN" altLang="en-US" sz="36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uLnTx/>
              <a:uFillTx/>
              <a:latin typeface="仿宋" panose="02010609060101010101" pitchFamily="49" charset="-122"/>
              <a:ea typeface="仿宋" panose="02010609060101010101" pitchFamily="49" charset="-122"/>
              <a:cs typeface="+mn-cs"/>
            </a:endParaRPr>
          </a:p>
        </p:txBody>
      </p:sp>
      <p:sp>
        <p:nvSpPr>
          <p:cNvPr id="4" name="矩形 3"/>
          <p:cNvSpPr/>
          <p:nvPr/>
        </p:nvSpPr>
        <p:spPr>
          <a:xfrm>
            <a:off x="79514" y="657017"/>
            <a:ext cx="12112486" cy="61247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1926</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年</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3</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12</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3"/>
              </a:rPr>
              <a:t>冯玉祥</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的</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4"/>
              </a:rPr>
              <a:t>国民军</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与</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5"/>
              </a:rPr>
              <a:t>奉系军阀</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作战期间，</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日本军舰掩护</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6"/>
              </a:rPr>
              <a:t>奉军</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军舰驶进天津大沽口，炮击国民军，守军死伤十余名。</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国民军坚决还击，将日舰驱逐出大沽口。</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日本竟联合英美等八国于</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16</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日向段祺瑞政府发出最后通牒，</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提出撤除大沽口国防设施的无理要求。</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3</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月</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18</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日，北京群众五千余人，由</a:t>
            </a:r>
            <a:r>
              <a:rPr kumimoji="0" lang="en-US" altLang="zh-CN" sz="2800" b="0" i="0" u="none" strike="noStrike" kern="1200" cap="none" spc="0" normalizeH="0" baseline="0" noProof="0" dirty="0" err="1">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hlinkClick r:id="rId7"/>
              </a:rPr>
              <a:t>李大钊</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主持，</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在天安门集会抗议，要求拒绝八国通牒。</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段祺瑞的执政府内人员担心局势失控，命令预伏军警以武力驱散游行队伍，结果造成当场死亡</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47</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人，伤</a:t>
            </a:r>
            <a:r>
              <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200</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多人的惨剧。</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后来军警在清理现场时，竟然将死者财物尽行掠去，甚至连衣服也全部剥光，并且段政府称示威学生为“暴徒”。</a:t>
            </a:r>
            <a:endPar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《泰晤士报》称这次事件是“兽性”的“惊人惨案”。</a:t>
            </a:r>
            <a:endParaRPr kumimoji="0" lang="en-US"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鲁迅称这一天为</a:t>
            </a:r>
            <a:r>
              <a:rPr kumimoji="0" lang="zh-CN" altLang="zh-CN" sz="2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“民国以来最黑暗的一天</a:t>
            </a:r>
            <a:r>
              <a:rPr kumimoji="0" lang="en-US" altLang="zh-CN" sz="2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a:t>
            </a:r>
            <a:r>
              <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rPr>
              <a:t>。</a:t>
            </a:r>
            <a:endParaRPr kumimoji="0" lang="zh-CN" altLang="zh-CN" sz="2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08fe3bf7-f744-4b81-91ef-98797899976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6369</Words>
  <Application>Microsoft Office PowerPoint</Application>
  <PresentationFormat>自定义</PresentationFormat>
  <Paragraphs>625</Paragraphs>
  <Slides>56</Slides>
  <Notes>18</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63</cp:revision>
  <dcterms:created xsi:type="dcterms:W3CDTF">2017-10-16T13:04:00Z</dcterms:created>
  <dcterms:modified xsi:type="dcterms:W3CDTF">2021-09-12T04:51:53Z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