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9" r:id="rId4"/>
  </p:sldMasterIdLst>
  <p:sldIdLst>
    <p:sldId id="257" r:id="rId5"/>
    <p:sldId id="258" r:id="rId6"/>
    <p:sldId id="259" r:id="rId7"/>
    <p:sldId id="261" r:id="rId8"/>
    <p:sldId id="260" r:id="rId9"/>
    <p:sldId id="262" r:id="rId10"/>
    <p:sldId id="275" r:id="rId11"/>
    <p:sldId id="276" r:id="rId12"/>
    <p:sldId id="277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tags" Target="tags/tag145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Master" Target="slideMasters/slideMaster2.xml" /><Relationship Id="rId30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image" Target="../media/image4.png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33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image" Target="../media/image4.png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tags" Target="../tags/tag47.xml" /><Relationship Id="rId9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image" Target="../media/image3.png" /><Relationship Id="rId7" Type="http://schemas.openxmlformats.org/officeDocument/2006/relationships/tags" Target="../tags/tag53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image" Target="../media/image4.png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image" Target="../media/image3.png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08.xml" /><Relationship Id="rId11" Type="http://schemas.openxmlformats.org/officeDocument/2006/relationships/tags" Target="../tags/tag109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tags" Target="../tags/tag117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11.xml" /><Relationship Id="rId4" Type="http://schemas.openxmlformats.org/officeDocument/2006/relationships/image" Target="../media/image7.png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5715" y="-4445"/>
            <a:ext cx="12185650" cy="6856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892175" y="2260600"/>
            <a:ext cx="6136005" cy="1231900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66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106605" y="3571240"/>
            <a:ext cx="5921575" cy="67056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634490" y="2692400"/>
            <a:ext cx="5490845" cy="910590"/>
          </a:xfrm>
        </p:spPr>
        <p:txBody>
          <a:bodyPr lIns="90000" tIns="46800" rIns="90000" bIns="0" anchor="b" anchorCtr="1">
            <a:normAutofit/>
          </a:bodyPr>
          <a:lstStyle>
            <a:lvl1pPr algn="l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776730" y="3653155"/>
            <a:ext cx="5348605" cy="1377950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202473" y="5746376"/>
            <a:ext cx="934816" cy="11830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214755" y="2136775"/>
            <a:ext cx="5566410" cy="1744345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329055" y="3914140"/>
            <a:ext cx="5452110" cy="596900"/>
          </a:xfrm>
        </p:spPr>
        <p:txBody>
          <a:bodyPr lIns="90170" tIns="0" rIns="90170" bIns="4699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1" y="-4128"/>
            <a:ext cx="4831976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3969" y="5452732"/>
            <a:ext cx="1113015" cy="14090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074400" y="1242695"/>
            <a:ext cx="1110615" cy="3286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6985" y="1242695"/>
            <a:ext cx="1122045" cy="3286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614436" y="2402025"/>
            <a:ext cx="4271050" cy="2700705"/>
          </a:xfrm>
          <a:custGeom>
            <a:gdLst>
              <a:gd name="connsiteX0" fmla="*/ 0 w 4271050"/>
              <a:gd name="connsiteY0" fmla="*/ 0 h 2700705"/>
              <a:gd name="connsiteX1" fmla="*/ 4271050 w 4271050"/>
              <a:gd name="connsiteY1" fmla="*/ 0 h 2700705"/>
              <a:gd name="connsiteX2" fmla="*/ 4271050 w 4271050"/>
              <a:gd name="connsiteY2" fmla="*/ 2700705 h 2700705"/>
              <a:gd name="connsiteX3" fmla="*/ 0 w 4271050"/>
              <a:gd name="connsiteY3" fmla="*/ 2700705 h 27007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1050" h="2700705">
                <a:moveTo>
                  <a:pt x="0" y="0"/>
                </a:moveTo>
                <a:lnTo>
                  <a:pt x="4271050" y="0"/>
                </a:lnTo>
                <a:lnTo>
                  <a:pt x="4271050" y="2700705"/>
                </a:lnTo>
                <a:lnTo>
                  <a:pt x="0" y="27007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18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19.xml" /><Relationship Id="rId21" Type="http://schemas.openxmlformats.org/officeDocument/2006/relationships/tags" Target="../tags/tag120.xml" /><Relationship Id="rId22" Type="http://schemas.openxmlformats.org/officeDocument/2006/relationships/tags" Target="../tags/tag121.xml" /><Relationship Id="rId23" Type="http://schemas.openxmlformats.org/officeDocument/2006/relationships/tags" Target="../tags/tag122.xml" /><Relationship Id="rId24" Type="http://schemas.openxmlformats.org/officeDocument/2006/relationships/tags" Target="../tags/tag123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slideLayout" Target="../slideLayouts/slideLayout39.xml" /><Relationship Id="rId11" Type="http://schemas.openxmlformats.org/officeDocument/2006/relationships/slideLayout" Target="../slideLayouts/slideLayout40.xml" /><Relationship Id="rId12" Type="http://schemas.openxmlformats.org/officeDocument/2006/relationships/slideLayout" Target="../slideLayouts/slideLayout41.xml" /><Relationship Id="rId13" Type="http://schemas.openxmlformats.org/officeDocument/2006/relationships/slideLayout" Target="../slideLayouts/slideLayout42.xml" /><Relationship Id="rId14" Type="http://schemas.openxmlformats.org/officeDocument/2006/relationships/slideLayout" Target="../slideLayouts/slideLayout43.xml" /><Relationship Id="rId15" Type="http://schemas.openxmlformats.org/officeDocument/2006/relationships/slideLayout" Target="../slideLayouts/slideLayout44.xml" /><Relationship Id="rId16" Type="http://schemas.openxmlformats.org/officeDocument/2006/relationships/slideLayout" Target="../slideLayouts/slideLayout45.xml" /><Relationship Id="rId17" Type="http://schemas.openxmlformats.org/officeDocument/2006/relationships/slideLayout" Target="../slideLayouts/slideLayout46.xml" /><Relationship Id="rId18" Type="http://schemas.openxmlformats.org/officeDocument/2006/relationships/image" Target="../media/image8.jpeg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31.xml" /><Relationship Id="rId20" Type="http://schemas.openxmlformats.org/officeDocument/2006/relationships/image" Target="../media/image1.png" /><Relationship Id="rId21" Type="http://schemas.openxmlformats.org/officeDocument/2006/relationships/theme" Target="../theme/theme3.xml" /><Relationship Id="rId3" Type="http://schemas.openxmlformats.org/officeDocument/2006/relationships/slideLayout" Target="../slideLayouts/slideLayout32.xml" /><Relationship Id="rId4" Type="http://schemas.openxmlformats.org/officeDocument/2006/relationships/slideLayout" Target="../slideLayouts/slideLayout33.xml" /><Relationship Id="rId5" Type="http://schemas.openxmlformats.org/officeDocument/2006/relationships/slideLayout" Target="../slideLayouts/slideLayout34.xml" /><Relationship Id="rId6" Type="http://schemas.openxmlformats.org/officeDocument/2006/relationships/slideLayout" Target="../slideLayouts/slideLayout35.xml" /><Relationship Id="rId7" Type="http://schemas.openxmlformats.org/officeDocument/2006/relationships/slideLayout" Target="../slideLayouts/slideLayout36.xml" /><Relationship Id="rId8" Type="http://schemas.openxmlformats.org/officeDocument/2006/relationships/slideLayout" Target="../slideLayouts/slideLayout37.xml" /><Relationship Id="rId9" Type="http://schemas.openxmlformats.org/officeDocument/2006/relationships/slideLayout" Target="../slideLayouts/slideLayout3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014" b="48014"/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0" name="图片 1073743875" descr="学科网 zxxk.com"/>
          <p:cNvPicPr>
            <a:picLocks noChangeAspect="1"/>
          </p:cNvPicPr>
          <p:nvPr/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2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png" /><Relationship Id="rId3" Type="http://schemas.openxmlformats.org/officeDocument/2006/relationships/tags" Target="../tags/tag14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2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2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23215" y="2260600"/>
            <a:ext cx="9392285" cy="1231900"/>
          </a:xfrm>
        </p:spPr>
        <p:txBody>
          <a:bodyPr>
            <a:noAutofit/>
          </a:bodyPr>
          <a:lstStyle/>
          <a:p>
            <a:pPr algn="just"/>
            <a:r>
              <a:rPr lang="zh-CN" altLang="en-US" sz="4400">
                <a:solidFill>
                  <a:schemeClr val="accent1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《短歌行》《归园田居（其一）》</a:t>
            </a:r>
            <a:endParaRPr lang="zh-CN" altLang="en-US" sz="4400">
              <a:solidFill>
                <a:schemeClr val="accent1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群文阅读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比较两个诗人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曹操（155—220），三国魏著名政治家、军事家、文学家，即魏武帝。其诗继承《诗经》、楚辞和汉乐府民歌的优良传统，而富有创造性，常以旧调旧题来表现新的内容，反映现实;或抒写怀抱，气魄宏伟，情调苍凉悲壮，代表了“建安风骨”的特色，推动了五言诗的发展。其抒发个人情怀的诗多愁善感，但悲愁之中透有一股英俊劲健之气，而决不颓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比较两个诗人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陶渊明（365—427），东晋伟大诗人。字元亮，一说名潜，字渊明，世号靖节先生。浔阳柴桑(今江西九江西南)人。出身于衰落世族家庭，据说其曾祖是晋大司马陶侃。先后任江州祭酒、镇军参军、建威参军。四十一岁任彭泽令，仅八十余日，因不愿与士族社会合作，毅然弃官归隐，作《归去来兮辞》，此后一直躬耕隐居。性好山水田园，亦有“大济苍生”之志。闲静少言，不慕荣利，喜琴书，喜饮酒，自称五柳先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比较两个诗人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长于诗文辞赋。其《归去来兮辞》、《归园田居》、《庚戌岁九月中于西田获早稻》、《移居》等诗赋，描绘山水田园的自然风景，真诚地歌颂了农业生产劳动，赞美了淳朴的农村生活，并隐寓着对腐朽统治集团的憎恶与不愿同流合污的精神，但也有一些“人生无常”、 “乐天安命”的消极思想。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比较两个诗人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曹操相比于陶渊明有政治军事才能和功绩。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曹操出身于当时的权贵，陶渊明出身与没落的世家大族。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曹操的诗歌，继承《诗经》、楚辞和汉乐府民歌，又有创新，反映现实，书写怀抱，气魄宏伟，格调苍凉悲壮，有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建安风骨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；陶渊明的诗歌，恬淡自然，开创田园诗歌。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比较两首诗歌的内容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《短歌行》写了诗人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忧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人生短暂、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忧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贤才难得、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忧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天下不统。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《归园田居（其一）》写了诗人厌倦官场、热爱田园、宁静祥和的田园生活图景。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比较两首诗歌的思想情感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《短歌行》表达了诗人对时光流逝的感慨，对贤才的渴望，以及建功立业的宏愿，表现了自己积极进取的精神追求。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《归园田居（其一）》表达了诗人对官场生活的厌倦，以及辞官归隐、躬耕田园的自由、喜悦之情，表现了自己自由质朴的天性。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感情都是真挚的。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比较两首诗歌的艺术手法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《短歌行》引用《诗经》诗句，仿用《管子》句子，引用周公典故，表明了诗人以管仲、周公为榜样，表达了自己一统天下的志向。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《短歌行》运用叠词，富有音韵美，又表达了质朴之情。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《短歌行》运用比喻，表达了对时间流逝的感慨，生动形象。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《短歌行》以直抒胸臆为主。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比较两首诗歌的艺术手法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《归园田居（其一）》运用比喻，生动形象地写出了自己对官场生活的厌恶，以及对田园生活的向往。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《归园田居（其一）》运用白描，利用色彩、远近、动静勾勒出一幅淡雅、宁静、祥和的乡村生活图景。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《归园田居（其一）》注重炼字，用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十余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八九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表达了诗人对功利的厌弃、对自由的追求。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《归园田居》有直抒胸臆，也有借景抒情。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比较两首诗歌的写作背景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《短歌行》据说写于赤壁之战前，曹操统一了北方，此战有可能统一全国，曹操意气风发，写下了这首诗。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《归园田居（其一）》写于陶渊明拒绝与士族社会合作，归隐田园后所写。虽然生活陷入经济困顿，但是精神得到了自由。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《短歌行》时的曹操是成功的政治家、军事家，《归园田居（其一）》时的陶渊明是失败的官场人。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如何认识两首诗歌？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《短歌行》的感情积极进取，真挚动人，催人奋进。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《归园田居（其一）》的感情真挚感人，抚慰心灵。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曹操能够积极进取，有时代的因素。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时势造英雄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陶渊明归隐田园，也有自己的原因。质性自然。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选择没有对错，但他们都真实地做了自己，这是他们在文学史上闪光的重要原因。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导入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面对动荡的社会，要么兼济天下，要么独善其身，没有第三条路可走。而在文学的世界里，兼济天下和独善其身都闪烁着耀眼的光芒，给我们以美的享受，并带来启发。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东汉末年直到东晋，社会动荡，曹操奋发有为建功立业，陶渊明远离官场归隐田园，他们的生命气质流出的一首首诗歌，感染着我们，让我们沉思着。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今天，我们一起走进《短歌行》与《归园田居（其一）》的对比阅读。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补充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三国初期，东汉许劭评价曹操：“治世之能臣 ,乱世之奸雄。”受一些影视剧影响，“奸雄”也是我们很多人对曹操的印象。毛泽东曾经评价曹操：“曹操是了不起的政治家、军事家 , 也是个了不起的诗人……曹操统一中国北方 , 创立魏国。他改革了东汉的许多恶政 , 抑制豪强 , 发展生产 , 实行屯田制 , 还督促开荒 , 推行法治 , 提倡节俭 ,使遭受大破坏的社会开始稳定、恢复、发展。”曹操抱负远大，又有很强的军事指挥能力和政治智慧，他选择做统一乱世的英雄也是历史的必然。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补充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陶渊明早年也不是没有过“大济苍生”的志向，但他为人清高耿直，而当时官场风气又极为腐败，谄上骄下、胡作非为、不顾廉耻的官员比比皆是。陶渊明不仅没有可能实现抱负，就是立足都很艰难。由“质性自然，非矫厉所得”可知，他天性质朴，不擅长官场的迎来送往、阿谀奉承；而由 “少无适俗韵，性本爱丘山”也可知，他天性就不愿与世俗同流合污，而酷爱与自然为伴。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44400" y="10756900"/>
            <a:ext cx="304800" cy="2159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学习目标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了解曹操和陶渊明及各自时代背景的异同；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比较《短歌行》与《归园田居（其一）》诗歌内容、思想感情、艺术手法的异同；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比较两首诗歌所体现的四言诗与五言诗的异同；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4.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感悟两首诗歌所体现的真情实感。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5950" y="565785"/>
            <a:ext cx="5181600" cy="5104765"/>
          </a:xfrm>
        </p:spPr>
        <p:txBody>
          <a:bodyPr>
            <a:spAutoFit/>
          </a:bodyPr>
          <a:lstStyle/>
          <a:p>
            <a:pPr marL="0" indent="0" algn="l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朗读诗歌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短歌行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曹操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对酒当歌，人生几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何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譬如朝露，去日苦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慨当以慷，忧思难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忘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何以解忧？唯有杜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青青子衿，悠悠我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但为君故，沉吟至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565785"/>
            <a:ext cx="5181600" cy="595312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呦呦鹿鸣，食野之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我有嘉宾，鼓瑟吹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笙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明明如月，何时可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掇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忧从中来，不可断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越陌度阡，枉用相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存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契阔谈讌，心念旧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月明星稀，乌鹊南飞。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绕树三匝，何枝可依？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山不厌高，海不厌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周公吐哺，天下归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88765" y="557911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铿锵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35" y="1585595"/>
            <a:ext cx="6171565" cy="4404995"/>
          </a:xfrm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朗读诗歌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归园田居（其一）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陶渊明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少无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俗韵，性本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爱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丘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误落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尘网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中，一去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三十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羁鸟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恋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旧林，池鱼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思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故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开荒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南野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际，守拙zhuō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归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园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田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585595"/>
            <a:ext cx="5733415" cy="4276725"/>
          </a:xfr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方宅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十余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亩，草屋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八九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间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榆柳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荫yìn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后檐，桃李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罗堂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前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暧暧ài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远人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村，依依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墟里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烟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狗吠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深巷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中，鸡鸣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桑树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颠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户庭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无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尘杂，虚室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余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闲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久在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樊笼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里，复得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返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\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自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然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0165" y="572325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舒缓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比较两首的语言特点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《短歌行》是四言诗，质朴刚健，《归园田居》是五言诗，平淡舒缓；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《短歌行》读起来铿锵有力，《归园田居（其一）》读起来舒缓；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endParaRPr lang="en-US" altLang="zh-CN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四言诗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四言诗“2/2”的节奏单纯、同质，气势铿锵，适合言志，所以满腔壮志的曹操尤其喜爱这种形式，并且他的四言诗突破了《诗经》“雅润”（刘勰《文心雕龙》）的本色，而在句法、词汇方面实现了新突破。但是既能有独立意志而又有能力贯彻这份意志的古代文人，可能只有曹操。所以四言诗在曹操之后文人较少写作（豪放派词中，才又比较集中地出现了“大江东去”“金戈铁马”等四言佳句）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五言诗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汉末五言诗应运而生。钟嵘在《〈诗品〉序》里说，“（五言诗）指事造形，穷情写物，最为详切”，“是众作之有滋味者也”。五言诗“2/2/1”或“2/1/2”的句式节奏富于变化，在表达情感上的适用度更强。陶渊明归隐之后心情的喜悦、惬意是很私人化的感受，用五言诗表达就更加流畅、细腻。之后更多的古代文人多愁善感，所以更喜爱使用五言及七言来表达自己曲折委婉的情绪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120" y="443230"/>
            <a:ext cx="11628755" cy="441960"/>
          </a:xfrm>
        </p:spPr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将《短歌行》改成七言诗，体会不同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2360"/>
            <a:ext cx="10852150" cy="5238750"/>
          </a:xfrm>
        </p:spPr>
        <p:txBody>
          <a:bodyPr/>
          <a:lstStyle/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对酒当歌生几何！譬如朝露去日多。慨当以慷忧难忘。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唯有杜康以解忧。青青子衿我心悠。但为君故至今吟。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呦呦鹿鸣食野苹。我有嘉宾鼓瑟笙。明明如月何时掇。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忧从中来不断绝。越陌度阡枉相存。契阔谈讌念旧恩。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月明星稀鹊南飞。绕树三匝何枝依？山海不厌高与深。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周公吐哺天下归。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a*1"/>
  <p:tag name="KSO_WM_UNIT_INDEX" val="1"/>
  <p:tag name="KSO_WM_UNIT_ISCONTENTSTITLE" val="0"/>
  <p:tag name="KSO_WM_UNIT_LAYERLEVEL" val="1"/>
  <p:tag name="KSO_WM_UNIT_NOCLEAR" val="0"/>
  <p:tag name="KSO_WM_UNIT_PRESET_TEXT" val="古典雅致国风"/>
  <p:tag name="KSO_WM_UNIT_TYPE" val="a"/>
  <p:tag name="KSO_WM_UNIT_VALUE" val="7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16"/>
</p:tagLst>
</file>

<file path=ppt/tags/tag126.xml><?xml version="1.0" encoding="utf-8"?>
<p:tagLst xmlns:p="http://schemas.openxmlformats.org/presentationml/2006/main">
  <p:tag name="KSO_WM_BEAUTIFY_FLAG" val="#wm#"/>
  <p:tag name="KSO_WM_SLIDE_ID" val="custom2020280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14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jE4MmJiNjk4MjQ1YThiNTdjZTdkYTE2ODA4NDk0NzIifQ==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404">
      <a:dk1>
        <a:srgbClr val="000000"/>
      </a:dk1>
      <a:lt1>
        <a:srgbClr val="FFFFFF"/>
      </a:lt1>
      <a:dk2>
        <a:srgbClr val="E5EBEA"/>
      </a:dk2>
      <a:lt2>
        <a:srgbClr val="FFFFFF"/>
      </a:lt2>
      <a:accent1>
        <a:srgbClr val="93ABAA"/>
      </a:accent1>
      <a:accent2>
        <a:srgbClr val="92AAA6"/>
      </a:accent2>
      <a:accent3>
        <a:srgbClr val="93ABA0"/>
      </a:accent3>
      <a:accent4>
        <a:srgbClr val="94A99B"/>
      </a:accent4>
      <a:accent5>
        <a:srgbClr val="9CAD9A"/>
      </a:accent5>
      <a:accent6>
        <a:srgbClr val="A0AB93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千图网海量PPT模板www.58pic.com​​">
  <a:themeElements>
    <a:clrScheme name="自定义 1375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595959"/>
      </a:accent1>
      <a:accent2>
        <a:srgbClr val="262626"/>
      </a:accent2>
      <a:accent3>
        <a:srgbClr val="595959"/>
      </a:accent3>
      <a:accent4>
        <a:srgbClr val="262626"/>
      </a:accent4>
      <a:accent5>
        <a:srgbClr val="595959"/>
      </a:accent5>
      <a:accent6>
        <a:srgbClr val="262626"/>
      </a:accent6>
      <a:hlink>
        <a:srgbClr val="168BBA"/>
      </a:hlink>
      <a:folHlink>
        <a:srgbClr val="680000"/>
      </a:folHlink>
    </a:clrScheme>
    <a:fontScheme name="ongdhnjq">
      <a:majorFont>
        <a:latin typeface="杨任东竹石体-Semibold"/>
        <a:ea typeface="杨任东竹石体-Semibold"/>
        <a:cs typeface="Arial"/>
      </a:majorFont>
      <a:minorFont>
        <a:latin typeface="杨任东竹石体-Semibold"/>
        <a:ea typeface="杨任东竹石体-Semibold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100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2">
      <vt:lpstr>Arial</vt:lpstr>
      <vt:lpstr>Calibri</vt:lpstr>
      <vt:lpstr>隶书</vt:lpstr>
      <vt:lpstr>汉仪尚巍手书W</vt:lpstr>
      <vt:lpstr>微软雅黑</vt:lpstr>
      <vt:lpstr>杨任东竹石体-Semibold</vt:lpstr>
      <vt:lpstr>华文新魏</vt:lpstr>
      <vt:lpstr>华文楷体</vt:lpstr>
      <vt:lpstr>楷体</vt:lpstr>
      <vt:lpstr>宋体</vt:lpstr>
      <vt:lpstr>Office 主题</vt:lpstr>
      <vt:lpstr>《短歌行》《归园田居（其一）》</vt:lpstr>
      <vt:lpstr>导入</vt:lpstr>
      <vt:lpstr>学习目标</vt:lpstr>
      <vt:lpstr>PowerPoint Presentation</vt:lpstr>
      <vt:lpstr>PowerPoint Presentation</vt:lpstr>
      <vt:lpstr>比较两首的语言特点</vt:lpstr>
      <vt:lpstr>四言诗</vt:lpstr>
      <vt:lpstr>五言诗</vt:lpstr>
      <vt:lpstr>将《短歌行》改成七言诗，体会不同</vt:lpstr>
      <vt:lpstr>比较两个诗人</vt:lpstr>
      <vt:lpstr>比较两个诗人</vt:lpstr>
      <vt:lpstr>比较两个诗人</vt:lpstr>
      <vt:lpstr>比较两个诗人</vt:lpstr>
      <vt:lpstr>比较两首诗歌的内容</vt:lpstr>
      <vt:lpstr>比较两首诗歌的思想情感</vt:lpstr>
      <vt:lpstr>比较两首诗歌的艺术手法</vt:lpstr>
      <vt:lpstr>比较两首诗歌的艺术手法</vt:lpstr>
      <vt:lpstr>比较两首诗歌的写作背景</vt:lpstr>
      <vt:lpstr>如何认识两首诗歌？</vt:lpstr>
      <vt:lpstr>补充</vt:lpstr>
      <vt:lpstr>补充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2022-08-23T15:34:23.352</cp:lastPrinted>
  <dcterms:created xsi:type="dcterms:W3CDTF">2022-08-23T15:34:23Z</dcterms:created>
  <dcterms:modified xsi:type="dcterms:W3CDTF">2022-08-23T07:34:23Z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