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8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嘉荣" initials="u" lastIdx="1" clrIdx="0"/>
  <p:cmAuthor id="2" name="lenovo" initials="l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E51872-EFE2-41A3-BCF4-D9886CED039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E51872-EFE2-41A3-BCF4-D9886CED039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80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E51872-EFE2-41A3-BCF4-D9886CED039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E51872-EFE2-41A3-BCF4-D9886CED039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E51872-EFE2-41A3-BCF4-D9886CED039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E51872-EFE2-41A3-BCF4-D9886CED039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E51872-EFE2-41A3-BCF4-D9886CED039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用雨衣的古今（从蓑衣到雨衣）不同 引出古今异义词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51872-EFE2-41A3-BCF4-D9886CED03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15.jpeg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../media/image5.png"/><Relationship Id="rId1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.xml"/><Relationship Id="rId3" Type="http://schemas.openxmlformats.org/officeDocument/2006/relationships/image" Target="../media/image5.png"/><Relationship Id="rId2" Type="http://schemas.microsoft.com/office/2007/relationships/hdphoto" Target="../media/hdphoto1.wdp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3" Type="http://schemas.openxmlformats.org/officeDocument/2006/relationships/image" Target="../media/image5.png"/><Relationship Id="rId2" Type="http://schemas.microsoft.com/office/2007/relationships/hdphoto" Target="../media/hdphoto2.wdp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26.xml"/><Relationship Id="rId2" Type="http://schemas.openxmlformats.org/officeDocument/2006/relationships/image" Target="../media/image5.png"/><Relationship Id="rId1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media" Target="../media/audio3.wav"/><Relationship Id="rId1" Type="http://schemas.openxmlformats.org/officeDocument/2006/relationships/audio" Target="../media/audio3.wav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microsoft.com/office/2007/relationships/media" Target="../media/audio2.wav"/><Relationship Id="rId2" Type="http://schemas.openxmlformats.org/officeDocument/2006/relationships/audio" Target="../media/audio2.wav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02490" y="2278653"/>
            <a:ext cx="3960440" cy="3960440"/>
          </a:xfrm>
        </p:spPr>
      </p:pic>
      <p:pic>
        <p:nvPicPr>
          <p:cNvPr id="4" name="音频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2500" y="6032500"/>
            <a:ext cx="609600" cy="609600"/>
          </a:xfrm>
          <a:prstGeom prst="rect">
            <a:avLst/>
          </a:prstGeom>
        </p:spPr>
      </p:pic>
      <p:pic>
        <p:nvPicPr>
          <p:cNvPr id="14338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835" y="2340610"/>
            <a:ext cx="4279265" cy="3836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4129">
        <p14:window dir="vert"/>
      </p:transition>
    </mc:Choice>
    <mc:Fallback>
      <p:transition spd="slow" advTm="341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1540" y="1196975"/>
            <a:ext cx="95973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、对“公大笑乐”理解不正确的一项是（     ）（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分）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A.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对轻松、欢快、融洽的家庭氛围的满意。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B.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谢太傅“笑”前喻，而“乐”后喻。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C.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为“柳絮”一喻而“笑乐”，赞赏谢道韫才华横溢。</a:t>
            </a: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D.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谢太傅认为后一喻没有前一喻好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47000" y="1196975"/>
            <a:ext cx="7645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54098" y="188640"/>
            <a:ext cx="1034390" cy="57606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抢答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43129">
        <p14:window dir="vert"/>
      </p:transition>
    </mc:Choice>
    <mc:Fallback>
      <p:transition spd="med" advTm="431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9576" y="265837"/>
            <a:ext cx="8229600" cy="1143000"/>
          </a:xfrm>
        </p:spPr>
        <p:txBody>
          <a:bodyPr/>
          <a:lstStyle/>
          <a:p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陈太丘与友期行</a:t>
            </a:r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3705" y="1411605"/>
            <a:ext cx="4968240" cy="477837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陈太丘与友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kumimoji="1" lang="zh-CN" altLang="en-US" sz="26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行，期日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8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，过中不至，太丘舍去，去后乃至。元方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zh-CN" altLang="en-US" sz="28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年七岁，门外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戏</a:t>
            </a:r>
            <a:r>
              <a:rPr lang="zh-CN" altLang="en-US" sz="28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。客问元方：“尊君在不？”答曰：“待君久不至，已去。”友人便怒：“非人哉！与人期行，相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委</a:t>
            </a:r>
            <a:r>
              <a:rPr lang="zh-CN" altLang="en-US" sz="28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  <a:r>
              <a:rPr lang="zh-CN" altLang="en-US" sz="28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。”元方曰：“君与家君期日中，日中不至，则是无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zh-CN" altLang="en-US" sz="28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；对子骂父，则是无礼。”友人惭，下车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</a:t>
            </a:r>
            <a:r>
              <a:rPr lang="zh-CN" altLang="en-US" sz="28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之，元方入门不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</a:t>
            </a:r>
            <a:r>
              <a:rPr lang="zh-CN" altLang="en-US" sz="28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270750" y="1365891"/>
            <a:ext cx="1654175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①期：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245177" y="1991213"/>
            <a:ext cx="1376362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②中：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5177" y="2526409"/>
            <a:ext cx="1108075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③时：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8353252" y="1365891"/>
            <a:ext cx="1470497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约定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8353252" y="1991212"/>
            <a:ext cx="1179512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中午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8353252" y="2529425"/>
            <a:ext cx="1533525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当时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816080" y="1340768"/>
            <a:ext cx="0" cy="460851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245177" y="3050388"/>
            <a:ext cx="982662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④戏：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7270750" y="4616278"/>
            <a:ext cx="1350962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⑦信：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7251476" y="5123922"/>
            <a:ext cx="1320800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⑧引：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7259108" y="4079091"/>
            <a:ext cx="1492250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⑥去：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7259108" y="5611912"/>
            <a:ext cx="1549400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⑨顾：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7270750" y="3539153"/>
            <a:ext cx="2449512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⑤委：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8329249" y="3103256"/>
            <a:ext cx="1893887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玩耍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8329249" y="3606671"/>
            <a:ext cx="2009775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丢下、舍弃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8365643" y="4129032"/>
            <a:ext cx="1201737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离开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8345550" y="4634292"/>
            <a:ext cx="1485900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讲信用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8388597" y="5123102"/>
            <a:ext cx="1268412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拉</a:t>
            </a:r>
            <a:endParaRPr lang="zh-CN" altLang="en-US" sz="2800" b="1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8408623" y="5656527"/>
            <a:ext cx="1851025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回头看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4358">
        <p14:window dir="vert"/>
      </p:transition>
    </mc:Choice>
    <mc:Fallback>
      <p:transition spd="med" advTm="43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nimBg="1" autoUpdateAnimBg="0"/>
      <p:bldP spid="23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2"/>
          <p:cNvSpPr>
            <a:spLocks noChangeShapeType="1"/>
          </p:cNvSpPr>
          <p:nvPr/>
        </p:nvSpPr>
        <p:spPr bwMode="auto">
          <a:xfrm>
            <a:off x="5862058" y="1936640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5826248" y="3002364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>
            <a:off x="5758260" y="4239637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AutoShape 5"/>
          <p:cNvSpPr/>
          <p:nvPr/>
        </p:nvSpPr>
        <p:spPr bwMode="auto">
          <a:xfrm>
            <a:off x="9137489" y="1847961"/>
            <a:ext cx="293687" cy="2653285"/>
          </a:xfrm>
          <a:prstGeom prst="rightBrace">
            <a:avLst>
              <a:gd name="adj1" fmla="val 63018"/>
              <a:gd name="adj2" fmla="val 50000"/>
            </a:avLst>
          </a:prstGeom>
          <a:noFill/>
          <a:ln w="28575">
            <a:solidFill>
              <a:schemeClr val="tx2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400" b="1">
              <a:latin typeface="宋体" panose="02010600030101010101" pitchFamily="2" charset="-122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1918970" y="2560320"/>
            <a:ext cx="149225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陈太丘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与友期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1" name="AutoShape 7"/>
          <p:cNvSpPr/>
          <p:nvPr/>
        </p:nvSpPr>
        <p:spPr bwMode="auto">
          <a:xfrm>
            <a:off x="3445075" y="1959569"/>
            <a:ext cx="372665" cy="2408807"/>
          </a:xfrm>
          <a:prstGeom prst="leftBrace">
            <a:avLst>
              <a:gd name="adj1" fmla="val 60720"/>
              <a:gd name="adj2" fmla="val 49635"/>
            </a:avLst>
          </a:prstGeom>
          <a:noFill/>
          <a:ln w="28575">
            <a:solidFill>
              <a:schemeClr val="tx2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3967996" y="1697959"/>
            <a:ext cx="20288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对话背景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3995301" y="2740985"/>
            <a:ext cx="204231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对话内容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3995135" y="3978027"/>
            <a:ext cx="20288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对话结果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6549231" y="1675030"/>
            <a:ext cx="20288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客人无信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6516810" y="2775748"/>
            <a:ext cx="2703512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客人：对子骂父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元方：责斥客人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6516160" y="4045743"/>
            <a:ext cx="20288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客人认错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9699341" y="2266662"/>
            <a:ext cx="540385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87" y="477731"/>
            <a:ext cx="2082979" cy="2082979"/>
          </a:xfrm>
          <a:prstGeom prst="rect">
            <a:avLst/>
          </a:prstGeom>
        </p:spPr>
      </p:pic>
    </p:spTree>
  </p:cSld>
  <p:clrMapOvr>
    <a:masterClrMapping/>
  </p:clrMapOvr>
  <p:transition advTm="27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/>
      <p:bldP spid="31750" grpId="0" bldLvl="0" animBg="1" autoUpdateAnimBg="0"/>
      <p:bldP spid="31751" grpId="0" bldLvl="0" animBg="1"/>
      <p:bldP spid="31752" grpId="0" bldLvl="0" animBg="1" autoUpdateAnimBg="0"/>
      <p:bldP spid="31753" grpId="0" bldLvl="0" animBg="1" autoUpdateAnimBg="0"/>
      <p:bldP spid="31754" grpId="0" bldLvl="0" animBg="1" autoUpdateAnimBg="0"/>
      <p:bldP spid="31755" grpId="0" bldLvl="0" animBg="1" autoUpdateAnimBg="0"/>
      <p:bldP spid="31756" grpId="0" bldLvl="0" animBg="1" autoUpdateAnimBg="0"/>
      <p:bldP spid="31757" grpId="0" bldLvl="0" animBg="1" autoUpdateAnimBg="0"/>
      <p:bldP spid="31758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29640" y="21448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世说新语两则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字词梳理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6725" y="1264920"/>
            <a:ext cx="3278505" cy="816610"/>
          </a:xfrm>
        </p:spPr>
        <p:txBody>
          <a:bodyPr/>
          <a:lstStyle/>
          <a:p>
            <a:pPr marL="0" indent="0">
              <a:lnSpc>
                <a:spcPct val="130000"/>
              </a:lnSpc>
              <a:buNone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通假字</a:t>
            </a:r>
            <a:endParaRPr lang="en-US" altLang="zh-CN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9834" y="2165021"/>
            <a:ext cx="2182495" cy="650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indent="4572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尊君在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41900" y="2230120"/>
            <a:ext cx="28435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“不”同“否”。</a:t>
            </a:r>
            <a:endParaRPr lang="zh-CN" altLang="en-US" sz="2800" dirty="0"/>
          </a:p>
        </p:txBody>
      </p:sp>
      <p:sp>
        <p:nvSpPr>
          <p:cNvPr id="8" name="内容占位符 2"/>
          <p:cNvSpPr txBox="1"/>
          <p:nvPr/>
        </p:nvSpPr>
        <p:spPr>
          <a:xfrm>
            <a:off x="1981200" y="3330575"/>
            <a:ext cx="8229600" cy="2188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通假字：古诗文中，有时用一个意义与本字无关而读音相同或相近的字来代替本字，这种现象叫通假字，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通假字要按本字的意义去理解，按本字的读音去读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26438">
        <p14:window dir="vert"/>
      </p:transition>
    </mc:Choice>
    <mc:Fallback>
      <p:transition spd="med" advTm="264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古今大不同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1196752"/>
            <a:ext cx="4764035" cy="3913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1" r="5475" b="13250"/>
          <a:stretch>
            <a:fillRect/>
          </a:stretch>
        </p:blipFill>
        <p:spPr>
          <a:xfrm>
            <a:off x="2561844" y="1628780"/>
            <a:ext cx="3384376" cy="4403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799" r="-966" b="7719"/>
          <a:stretch>
            <a:fillRect/>
          </a:stretch>
        </p:blipFill>
        <p:spPr>
          <a:xfrm>
            <a:off x="6127115" y="1573530"/>
            <a:ext cx="3864610" cy="45148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5650">
        <p14:window dir="vert"/>
      </p:transition>
    </mc:Choice>
    <mc:Fallback>
      <p:transition spd="med" advTm="5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11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古汉语中有一些字形相同而意义用法不同的词，即古今异义词。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4095" y="2952115"/>
            <a:ext cx="72250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如：太丘舍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古义：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离开。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今义：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与“来”相对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2491">
        <p14:window dir="vert"/>
      </p:transition>
    </mc:Choice>
    <mc:Fallback>
      <p:transition spd="med" advTm="24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1504" y="1049831"/>
            <a:ext cx="9036496" cy="489654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en-US" altLang="zh-CN" sz="30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2.</a:t>
            </a:r>
            <a:r>
              <a:rPr lang="zh-CN" altLang="en-US" sz="30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古今异义  </a:t>
            </a:r>
            <a:endParaRPr lang="en-US" altLang="zh-CN" sz="30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）与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儿女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讲论文义。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古义：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今义：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儿子和女儿。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）太丘舍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 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古义：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今义：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前往。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）相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而去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古义：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今义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委托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）下车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古义：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今义：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引导。   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）元方入门不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古义：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义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照管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64200" y="4326255"/>
            <a:ext cx="1673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拉，牵拉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64052" y="1250466"/>
            <a:ext cx="316835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子女，这里泛指小辈，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包括侄儿侄女。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35345" y="5013325"/>
            <a:ext cx="139128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回头看</a:t>
            </a:r>
            <a:endParaRPr lang="zh-CN" altLang="en-US" sz="2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35955" y="2943225"/>
            <a:ext cx="1210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离开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5005" y="3597910"/>
            <a:ext cx="997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舍弃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3085">
        <p14:window dir="vert"/>
      </p:transition>
    </mc:Choice>
    <mc:Fallback>
      <p:transition spd="med" advTm="30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1544" y="908721"/>
            <a:ext cx="8229600" cy="41956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  <a:endParaRPr lang="en-US" altLang="zh-CN" sz="2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）陈太丘与友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期：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）元方时年七岁，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外戏。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门：</a:t>
            </a: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名词用作状语，在门外。</a:t>
            </a:r>
            <a:endParaRPr lang="zh-CN" altLang="en-US" sz="2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）友人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惭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惭：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19736" y="2060848"/>
            <a:ext cx="3672408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名词用作动词，约定。</a:t>
            </a:r>
            <a:endParaRPr lang="zh-CN" altLang="en-US" sz="2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9736" y="4437112"/>
            <a:ext cx="604867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形容词的意动用法，感到惭愧。</a:t>
            </a:r>
            <a:endParaRPr lang="zh-CN" altLang="en-US" sz="2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1919536" y="5157192"/>
            <a:ext cx="8447584" cy="160334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在古代汉语中，某些词在特定的语言环境中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临时改变它原本所属词类的意义和功能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，而临时充当另一类词，这种现象叫词类活用。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2281">
        <p14:window dir="vert"/>
      </p:transition>
    </mc:Choice>
    <mc:Fallback>
      <p:transition spd="med" advTm="22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83750" y="1964791"/>
            <a:ext cx="13681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436404" y="1776273"/>
            <a:ext cx="360040" cy="97334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31087" y="1607258"/>
            <a:ext cx="23042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俄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雪骤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08543" y="2488011"/>
            <a:ext cx="23042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相委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2828" y="1213544"/>
            <a:ext cx="511256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与“俄”构成副词词性词组“俄而”，表示时间短促。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1864" y="2389630"/>
            <a:ext cx="5184576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连词，表顺承，可译为“就”“然后”等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28730" y="927609"/>
            <a:ext cx="324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一词多义</a:t>
            </a:r>
            <a:endParaRPr lang="zh-CN" altLang="en-US" sz="2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41641" y="4219139"/>
            <a:ext cx="63984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381483" y="3819358"/>
            <a:ext cx="360040" cy="1095388"/>
          </a:xfrm>
          <a:prstGeom prst="leftBrace">
            <a:avLst>
              <a:gd name="adj1" fmla="val 10000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943278" y="3695919"/>
            <a:ext cx="3092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左将军王凝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妻也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16885" y="4480560"/>
            <a:ext cx="2236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下车引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11900" y="3696335"/>
            <a:ext cx="1577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人名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90718" y="4413395"/>
            <a:ext cx="34471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代词，他，代元方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内容占位符 2"/>
          <p:cNvSpPr>
            <a:spLocks noGrp="1"/>
          </p:cNvSpPr>
          <p:nvPr>
            <p:ph idx="1"/>
          </p:nvPr>
        </p:nvSpPr>
        <p:spPr>
          <a:xfrm>
            <a:off x="1632625" y="5417919"/>
            <a:ext cx="8927145" cy="122413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一词多义指在古汉语中，同样一个词语，在不同的语言环境中，有不同的用法和读音，表示不同的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意义。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2227">
        <p14:window dir="vert"/>
      </p:transition>
    </mc:Choice>
    <mc:Fallback>
      <p:transition spd="med" advTm="22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31527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表谦称与敬称的词</a:t>
            </a:r>
            <a:endParaRPr lang="en-US" altLang="zh-CN" sz="2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）君：对对方的尊称，您。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）尊君：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）家君：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9875" y="2924810"/>
            <a:ext cx="4820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对别人父亲的尊称，敬词。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9776" y="3717032"/>
            <a:ext cx="525658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对人称自己的父亲，谦词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834">
        <p14:window dir="vert"/>
      </p:transition>
    </mc:Choice>
    <mc:Fallback>
      <p:transition spd="med" advTm="8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39072" y="2300104"/>
            <a:ext cx="871296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古诗文阅读之</a:t>
            </a:r>
            <a:endParaRPr lang="en-US" altLang="zh-CN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世说新语</a:t>
            </a:r>
            <a:r>
              <a:rPr lang="en-US" altLang="zh-CN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二则及课外古诗词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3358">
        <p14:window dir="vert"/>
      </p:transition>
    </mc:Choice>
    <mc:Fallback>
      <p:transition spd="med" advTm="33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rPr>
              <a:t>特殊句式</a:t>
            </a:r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1897" y="12687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、判断句</a:t>
            </a:r>
            <a:endParaRPr lang="en-US" altLang="zh-CN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文言文中也有用判断词“是”或“非”来构造判断句的现象，此外还有“即”“乃”“皆”“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者”“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也”“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也”等。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1495" y="3860800"/>
            <a:ext cx="4937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如：左将军王凝之妻也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5" name="矩形: 圆角 4"/>
          <p:cNvSpPr/>
          <p:nvPr/>
        </p:nvSpPr>
        <p:spPr>
          <a:xfrm>
            <a:off x="6384032" y="3861048"/>
            <a:ext cx="504056" cy="5232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15640" y="4566285"/>
            <a:ext cx="4984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她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左将军王凝之的妻子。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1789">
        <p14:window dir="vert"/>
      </p:transition>
    </mc:Choice>
    <mc:Fallback>
      <p:transition spd="med" advTm="17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12474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、省略句</a:t>
            </a:r>
            <a:endParaRPr lang="en-US" altLang="zh-CN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有些句子在一定的语言环境中，省略了句子的某些成分，这种句子叫省略句。古汉语中，省略句的常见形式有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主语省略，谓语省略，宾语省略和介词省略。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55595" y="4149090"/>
            <a:ext cx="4164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如：去后乃至。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标注: 线形 4"/>
          <p:cNvSpPr/>
          <p:nvPr/>
        </p:nvSpPr>
        <p:spPr>
          <a:xfrm>
            <a:off x="4943872" y="3601971"/>
            <a:ext cx="936104" cy="576064"/>
          </a:xfrm>
          <a:prstGeom prst="borderCallout1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友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9636" y="4906789"/>
            <a:ext cx="7200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离开后，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（友人）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才到。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76120" y="4903668"/>
            <a:ext cx="2520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省略主语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2548">
        <p14:window dir="vert"/>
      </p:transition>
    </mc:Choice>
    <mc:Fallback>
      <p:transition spd="med" advTm="25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00225" y="1052830"/>
            <a:ext cx="8652510" cy="507365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36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、倒装句</a:t>
            </a:r>
            <a:endParaRPr lang="en-US" altLang="zh-CN" sz="36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文言文句中，某些句子语序与现代汉语不同，我们称之为倒装句。其倒装现象主要有：主谓倒装、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宾语前置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、定语后置、状语后置等。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如，白雪纷纷何所似？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78124" y="4077072"/>
            <a:ext cx="532859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正常语序：白雪纷纷所似何？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78124" y="4804003"/>
            <a:ext cx="640871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白雪纷纷扬扬的样子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像什么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呢？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18583">
        <p14:window dir="vert"/>
      </p:transition>
    </mc:Choice>
    <mc:Fallback>
      <p:transition spd="med" advTm="185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8950" y="1340485"/>
            <a:ext cx="4048760" cy="4965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/>
              <a:t>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郭伋始至行部，到西河美稷，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有童儿数百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，各骑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竹马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迎拜。伋问：“儿曹何自远来？”对曰：“闻使君到，喜，故来奉迎。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伋辞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。及事讫，诸儿复送至郭外，问“使君何日当还。”伋请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别驾从事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，计日告之。行部既还，先期一日，伋为违信于诸儿，遂止于野亭，须期乃入。其为人若此。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8165" y="202099"/>
            <a:ext cx="475252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后汉书</a:t>
            </a: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zh-CN" altLang="en-US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郭伋传</a:t>
            </a:r>
            <a:r>
              <a:rPr lang="en-US" altLang="zh-CN" sz="4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4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879976" y="1340768"/>
            <a:ext cx="0" cy="4752528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031499" y="1418769"/>
            <a:ext cx="4536504" cy="4492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郭</a:t>
            </a:r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伋刚担任并州牧，首次出巡。到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达西河美稷，有数百名儿童，各自骑着竹马，在道旁依次拜迎。郭伋问：“孩子们为什么远道而来？”儿童们回答说：</a:t>
            </a: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听说使君到来，我们很高兴，所以来这里欢迎。</a:t>
            </a:r>
            <a:r>
              <a:rPr lang="en-US" altLang="zh-CN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郭伋向他们表示感谢</a:t>
            </a:r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。等到事情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办完后，孩子们又将他送出城，并问“使君什么时候再回来”。郭</a:t>
            </a:r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伋请部下官吏计算，把回来的日子告诉了他们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     </a:t>
            </a:r>
            <a:endParaRPr lang="zh-CN" alt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（郭伋</a:t>
            </a:r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）出巡已经回来了，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比预计日期提前了一天，郭伋不想失信于孩子们，</a:t>
            </a:r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于是停留在郊野外的亭子里，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等到了约定日期才进城。他就是这样做人的。</a:t>
            </a:r>
            <a:endParaRPr lang="zh-CN" altLang="en-US" sz="20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25663">
        <p14:window dir="vert"/>
      </p:transition>
    </mc:Choice>
    <mc:Fallback>
      <p:transition spd="med" advTm="2566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063552" y="620688"/>
            <a:ext cx="82809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大鹏展翅 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71564" y="1412776"/>
            <a:ext cx="806489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阅读下面的文章，回答问题。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143593" y="1935996"/>
            <a:ext cx="77048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翻译文中画横线的句子。（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分）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2201868" y="2647036"/>
            <a:ext cx="7884368" cy="953135"/>
          </a:xfrm>
          <a:prstGeom prst="rect">
            <a:avLst/>
          </a:prstGeom>
          <a:solidFill>
            <a:schemeClr val="bg1">
              <a:alpha val="30000"/>
            </a:schemeClr>
          </a:solidFill>
          <a:ln w="31750">
            <a:solidFill>
              <a:schemeClr val="tx1">
                <a:alpha val="99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①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客问元方：“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尊君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？”答曰：“待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君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久不至，已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19536" y="3725432"/>
            <a:ext cx="8568952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客人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便问元方：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你爸爸在吗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元方答道：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等您好久都不来，他已经走了。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143593" y="4801172"/>
            <a:ext cx="7884368" cy="521970"/>
          </a:xfrm>
          <a:prstGeom prst="rect">
            <a:avLst/>
          </a:prstGeom>
          <a:solidFill>
            <a:schemeClr val="bg1">
              <a:alpha val="30000"/>
            </a:schemeClr>
          </a:solidFill>
          <a:ln w="31750">
            <a:solidFill>
              <a:schemeClr val="tx1">
                <a:alpha val="99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及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事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讫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，诸儿复送至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郭外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19536" y="5733256"/>
            <a:ext cx="842493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等到事情完毕，各位孩子再次送（郭伋）到城外。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23601" y="152066"/>
            <a:ext cx="1872208" cy="64572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小组讨论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15687">
        <p14:window dir="vert"/>
      </p:transition>
    </mc:Choice>
    <mc:Fallback>
      <p:transition spd="med" advTm="156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3024" y="1268760"/>
            <a:ext cx="8784976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、文段理解。（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甲、乙两文告诉了我们一个同样的道理：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。但从选材角度看，甲文选取的是友人“无信”“无礼”的反面例子，乙文选取的是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的正面例子；从表达方式看，甲文侧重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，乙文侧重叙述。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9695" y="2638425"/>
            <a:ext cx="3558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做人要讲信用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3672" y="3861048"/>
            <a:ext cx="244827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郭伋守信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2855" y="4565650"/>
            <a:ext cx="1252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描写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7561">
        <p14:window dir="vert"/>
      </p:transition>
    </mc:Choice>
    <mc:Fallback>
      <p:transition spd="med" advTm="75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圆角矩形 2"/>
          <p:cNvSpPr>
            <a:spLocks noChangeArrowheads="1"/>
          </p:cNvSpPr>
          <p:nvPr/>
        </p:nvSpPr>
        <p:spPr bwMode="auto">
          <a:xfrm>
            <a:off x="2092442" y="1412776"/>
            <a:ext cx="7992888" cy="4536504"/>
          </a:xfrm>
          <a:prstGeom prst="roundRect">
            <a:avLst>
              <a:gd name="adj" fmla="val 6394"/>
            </a:avLst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olid"/>
            <a:rou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Franklin Gothic Medium" panose="020B06030201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87570" y="453219"/>
            <a:ext cx="81724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8E327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课外文言文阅读解题方法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8E327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0592" y="1628800"/>
            <a:ext cx="7766356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第一步：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初读全文，把握大意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。明确“什么时间、什么人、什么事、前因后果、谁说什么话”，粗略了解全文内容。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第二步：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细读题目，认真研读字、词、句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。结合具体题目内容一一落实，理解要求作答的字、词、句在文段的意思，运用学过的文言知识帮助解决。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第三步：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再读全文，加深理解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。要站在更高层次认知全文，加深对文意的理解，深入兼复核前两步的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偏差。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9033">
        <p14:window dir="vert"/>
      </p:transition>
    </mc:Choice>
    <mc:Fallback>
      <p:transition spd="med" advTm="90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 txBox="1"/>
          <p:nvPr/>
        </p:nvSpPr>
        <p:spPr>
          <a:xfrm>
            <a:off x="3837305" y="648335"/>
            <a:ext cx="4178935" cy="1198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EECE1">
                        <a:lumMod val="75000"/>
                      </a:srgbClr>
                    </a:gs>
                    <a:gs pos="59000">
                      <a:srgbClr val="4F81BD">
                        <a:lumMod val="50000"/>
                      </a:srgbClr>
                    </a:gs>
                    <a:gs pos="78000">
                      <a:srgbClr val="94C1C5"/>
                    </a:gs>
                    <a:gs pos="100000">
                      <a:srgbClr val="4F81BD">
                        <a:lumMod val="30000"/>
                        <a:lumOff val="7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诵 古 诗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EECE1">
                      <a:lumMod val="75000"/>
                    </a:srgbClr>
                  </a:gs>
                  <a:gs pos="59000">
                    <a:srgbClr val="4F81BD">
                      <a:lumMod val="50000"/>
                    </a:srgbClr>
                  </a:gs>
                  <a:gs pos="78000">
                    <a:srgbClr val="94C1C5"/>
                  </a:gs>
                  <a:gs pos="100000">
                    <a:srgbClr val="4F81BD">
                      <a:lumMod val="30000"/>
                      <a:lumOff val="7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j-cs"/>
            </a:endParaRPr>
          </a:p>
        </p:txBody>
      </p:sp>
      <p:pic>
        <p:nvPicPr>
          <p:cNvPr id="12" name="图片 11">
            <a:hlinkClick r:id="" action="ppaction://noaction"/>
          </p:cNvPr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519" y="6000998"/>
            <a:ext cx="1359382" cy="857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3489960" y="1998980"/>
            <a:ext cx="52330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《</a:t>
            </a:r>
            <a:r>
              <a:rPr lang="zh-CN" altLang="en-US" sz="36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行军九日思长安故园</a:t>
            </a:r>
            <a:r>
              <a:rPr lang="en-US" altLang="zh-CN" sz="36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》</a:t>
            </a:r>
            <a:endParaRPr lang="en-US" altLang="zh-CN" sz="3600" b="1" noProof="0" dirty="0">
              <a:ln>
                <a:noFill/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97693" y="2644140"/>
            <a:ext cx="33966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《峨眉山月歌》</a:t>
            </a:r>
            <a:endParaRPr lang="zh-CN" altLang="en-US" sz="3600" b="1" noProof="0" dirty="0">
              <a:ln>
                <a:noFill/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68140" y="3435985"/>
            <a:ext cx="38557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《江南逢李龟年》</a:t>
            </a:r>
            <a:endParaRPr lang="zh-CN" altLang="en-US" sz="3600" b="1" noProof="0" dirty="0">
              <a:ln>
                <a:noFill/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7160" y="4081145"/>
            <a:ext cx="43148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noProof="0" dirty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《夜上受降城闻笛》</a:t>
            </a:r>
            <a:endParaRPr lang="zh-CN" altLang="en-US" sz="3600" b="1" noProof="0" dirty="0">
              <a:ln>
                <a:noFill/>
              </a:ln>
              <a:solidFill>
                <a:schemeClr val="tx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0155" y="4979035"/>
            <a:ext cx="717169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背</a:t>
            </a:r>
            <a:r>
              <a:rPr lang="zh-CN" altLang="en-US" sz="36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诵、默写、内容、情感、手法。</a:t>
            </a:r>
            <a:endParaRPr lang="zh-CN" altLang="en-US" sz="36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window dir="vert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10282" y="860401"/>
            <a:ext cx="82809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大鹏展翅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行军九日思长安故园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98120" y="2176248"/>
            <a:ext cx="804245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）</a:t>
            </a:r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“怜”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“傍”是什么意思？</a:t>
            </a:r>
            <a:endParaRPr lang="en-US" altLang="zh-CN" sz="32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35760" y="2852936"/>
            <a:ext cx="26932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可怜；靠近。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750" y="3831978"/>
            <a:ext cx="9169199" cy="230425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11639" y="1510225"/>
            <a:ext cx="847820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完成大鹏展翅第二题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行军九日思长安故园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554"/>
    </mc:Choice>
    <mc:Fallback>
      <p:transition advTm="15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5520" y="1124744"/>
            <a:ext cx="878497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）“遥怜故园菊，应傍战场开”两句表达了诗人怎样的思想感情？是用什么方法来表现的？请简要分析。</a:t>
            </a:r>
            <a:endParaRPr lang="zh-CN" altLang="en-US" sz="32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5520" y="2852936"/>
            <a:ext cx="856895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表达了诗人的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思乡之情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，寄托了诗人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对国事的忧虑和对早日平定安史之乱的渴望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一是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直接抒情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；二是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想像的手法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04312" y="332656"/>
            <a:ext cx="1656184" cy="55237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小组讨论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20088">
        <p14:window dir="vert"/>
      </p:transition>
    </mc:Choice>
    <mc:Fallback>
      <p:transition spd="med" advTm="200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36644" t="44750" r="32193" b="33201"/>
          <a:stretch>
            <a:fillRect/>
          </a:stretch>
        </p:blipFill>
        <p:spPr>
          <a:xfrm>
            <a:off x="3935760" y="1348499"/>
            <a:ext cx="1368152" cy="136815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99376" y="2839859"/>
            <a:ext cx="8352928" cy="124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en-US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世说新语</a:t>
            </a:r>
            <a:r>
              <a:rPr lang="en-US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重点词语翻译和文章内容梳理。</a:t>
            </a:r>
            <a:endParaRPr lang="en-US" altLang="zh-CN" sz="2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5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鉴赏古诗词四首的情感与表达技巧。</a:t>
            </a:r>
            <a:endParaRPr lang="zh-CN" altLang="zh-CN" sz="2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511824" y="1663243"/>
            <a:ext cx="3672408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200" b="1" dirty="0">
                <a:solidFill>
                  <a:schemeClr val="accent1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教学目标</a:t>
            </a:r>
            <a:endParaRPr lang="zh-CN" altLang="en-US" sz="4200" b="1" dirty="0">
              <a:solidFill>
                <a:schemeClr val="accent1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12895">
        <p:pull/>
      </p:transition>
    </mc:Choice>
    <mc:Fallback>
      <p:transition advTm="12895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50545" y="1556792"/>
            <a:ext cx="4104456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50800" dist="50800" dir="5400000" algn="ctr" rotWithShape="0">
                  <a:schemeClr val="bg1">
                    <a:alpha val="41000"/>
                  </a:scheme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332" y="-39218"/>
            <a:ext cx="9179304" cy="6858000"/>
          </a:xfrm>
          <a:prstGeom prst="rect">
            <a:avLst/>
          </a:prstGeom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977390" y="383540"/>
            <a:ext cx="490855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+mj-cs"/>
              </a:rPr>
              <a:t>行军九日思长安故园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叶根友毛笔行书简体" panose="02010601030101010101" pitchFamily="2" charset="-122"/>
              <a:ea typeface="叶根友毛笔行书简体" panose="02010601030101010101" pitchFamily="2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8977" y="1694767"/>
            <a:ext cx="3511039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强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欲登高去，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无人送酒来。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遥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怜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故园菊，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应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傍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战场开。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4165" y="1184076"/>
            <a:ext cx="13681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岑参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线形标注 2 6"/>
          <p:cNvSpPr/>
          <p:nvPr/>
        </p:nvSpPr>
        <p:spPr>
          <a:xfrm flipH="1">
            <a:off x="1728220" y="3321071"/>
            <a:ext cx="1183394" cy="533044"/>
          </a:xfrm>
          <a:prstGeom prst="borderCallout2">
            <a:avLst>
              <a:gd name="adj1" fmla="val 49684"/>
              <a:gd name="adj2" fmla="val -2322"/>
              <a:gd name="adj3" fmla="val 49684"/>
              <a:gd name="adj4" fmla="val -25534"/>
              <a:gd name="adj5" fmla="val 87190"/>
              <a:gd name="adj6" fmla="val -47814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可怜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线形标注 2 23"/>
          <p:cNvSpPr/>
          <p:nvPr/>
        </p:nvSpPr>
        <p:spPr>
          <a:xfrm flipH="1">
            <a:off x="1631504" y="1556792"/>
            <a:ext cx="1063132" cy="581611"/>
          </a:xfrm>
          <a:prstGeom prst="borderCallout2">
            <a:avLst>
              <a:gd name="adj1" fmla="val 60986"/>
              <a:gd name="adj2" fmla="val -3857"/>
              <a:gd name="adj3" fmla="val 60986"/>
              <a:gd name="adj4" fmla="val -38791"/>
              <a:gd name="adj5" fmla="val 79876"/>
              <a:gd name="adj6" fmla="val -50624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勉强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线形标注 2 25"/>
          <p:cNvSpPr/>
          <p:nvPr/>
        </p:nvSpPr>
        <p:spPr>
          <a:xfrm flipH="1">
            <a:off x="2045960" y="5532994"/>
            <a:ext cx="1297352" cy="533044"/>
          </a:xfrm>
          <a:prstGeom prst="borderCallout2">
            <a:avLst>
              <a:gd name="adj1" fmla="val 18750"/>
              <a:gd name="adj2" fmla="val -6122"/>
              <a:gd name="adj3" fmla="val 18750"/>
              <a:gd name="adj4" fmla="val -16667"/>
              <a:gd name="adj5" fmla="val -25297"/>
              <a:gd name="adj6" fmla="val -20736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靠近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51984" y="1847597"/>
            <a:ext cx="4393701" cy="3046095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此诗以重阳登高为题，表现的不是一般的节日思乡，而是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寄托着诗人对饱经战争忧患的人民的同情和对和平的渴望。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2084"/>
    </mc:Choice>
    <mc:Fallback>
      <p:transition advTm="12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24" grpId="0" bldLvl="0" animBg="1"/>
      <p:bldP spid="26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220" y="168275"/>
            <a:ext cx="9144000" cy="6518275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969135" y="383540"/>
            <a:ext cx="438404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+mj-cs"/>
              </a:rPr>
              <a:t>江南逢李龟年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叶根友毛笔行书简体" panose="02010601030101010101" pitchFamily="2" charset="-122"/>
              <a:ea typeface="叶根友毛笔行书简体" panose="02010601030101010101" pitchFamily="2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8977" y="1694767"/>
            <a:ext cx="5184576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岐王宅里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寻常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见，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崔九堂前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几度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闻。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正是江南好风景，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落花时节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又逢君。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7728" y="1178041"/>
            <a:ext cx="13681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杜甫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6078342" y="1459998"/>
            <a:ext cx="1457818" cy="533044"/>
          </a:xfrm>
          <a:prstGeom prst="borderCallout2">
            <a:avLst>
              <a:gd name="adj1" fmla="val 18750"/>
              <a:gd name="adj2" fmla="val -6122"/>
              <a:gd name="adj3" fmla="val 18750"/>
              <a:gd name="adj4" fmla="val -16667"/>
              <a:gd name="adj5" fmla="val 87190"/>
              <a:gd name="adj6" fmla="val -47814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平常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线形标注 2 23"/>
          <p:cNvSpPr/>
          <p:nvPr/>
        </p:nvSpPr>
        <p:spPr>
          <a:xfrm flipH="1">
            <a:off x="2055582" y="2220265"/>
            <a:ext cx="661810" cy="887273"/>
          </a:xfrm>
          <a:prstGeom prst="borderCallout2">
            <a:avLst>
              <a:gd name="adj1" fmla="val 59297"/>
              <a:gd name="adj2" fmla="val -3857"/>
              <a:gd name="adj3" fmla="val 60986"/>
              <a:gd name="adj4" fmla="val -336035"/>
              <a:gd name="adj5" fmla="val 84945"/>
              <a:gd name="adj6" fmla="val -389734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线形标注 2 25"/>
          <p:cNvSpPr/>
          <p:nvPr/>
        </p:nvSpPr>
        <p:spPr>
          <a:xfrm flipH="1">
            <a:off x="2055582" y="5438862"/>
            <a:ext cx="1728192" cy="533044"/>
          </a:xfrm>
          <a:prstGeom prst="borderCallout2">
            <a:avLst>
              <a:gd name="adj1" fmla="val 18750"/>
              <a:gd name="adj2" fmla="val -6122"/>
              <a:gd name="adj3" fmla="val 18750"/>
              <a:gd name="adj4" fmla="val -16667"/>
              <a:gd name="adj5" fmla="val -25297"/>
              <a:gd name="adj6" fmla="val -20736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暮春三月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1971" y="2283817"/>
            <a:ext cx="3744416" cy="3046095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运用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对比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手法，抒写了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昔盛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今衰、世事沧桑的悲凉之感，时世之凋敝丧乱与人生之衰老飘零尽寓其中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408"/>
    </mc:Choice>
    <mc:Fallback>
      <p:transition advTm="104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24" grpId="0" bldLvl="0" animBg="1"/>
      <p:bldP spid="26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2"/>
          <a:stretch>
            <a:fillRect/>
          </a:stretch>
        </p:blipFill>
        <p:spPr>
          <a:xfrm>
            <a:off x="1505560" y="-27384"/>
            <a:ext cx="9145563" cy="6794439"/>
          </a:xfrm>
          <a:prstGeom prst="rect">
            <a:avLst/>
          </a:prstGeom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59305" y="393700"/>
            <a:ext cx="345821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+mj-cs"/>
              </a:rPr>
              <a:t>峨眉山月歌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叶根友毛笔行书简体" panose="02010601030101010101" pitchFamily="2" charset="-122"/>
              <a:ea typeface="叶根友毛笔行书简体" panose="02010601030101010101" pitchFamily="2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8977" y="1694767"/>
            <a:ext cx="5184576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峨眉山月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半轮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秋，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影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入平羌江水流。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夜发清溪向三峡，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思君不见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下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渝州。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7728" y="1178041"/>
            <a:ext cx="13681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李白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6078342" y="1459998"/>
            <a:ext cx="2033880" cy="533044"/>
          </a:xfrm>
          <a:prstGeom prst="borderCallout2">
            <a:avLst>
              <a:gd name="adj1" fmla="val 18750"/>
              <a:gd name="adj2" fmla="val -6122"/>
              <a:gd name="adj3" fmla="val 18750"/>
              <a:gd name="adj4" fmla="val -16667"/>
              <a:gd name="adj5" fmla="val 81566"/>
              <a:gd name="adj6" fmla="val -38560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半圆的秋月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线形标注 2 23"/>
          <p:cNvSpPr/>
          <p:nvPr/>
        </p:nvSpPr>
        <p:spPr>
          <a:xfrm flipH="1">
            <a:off x="1919536" y="2132856"/>
            <a:ext cx="661810" cy="887273"/>
          </a:xfrm>
          <a:prstGeom prst="borderCallout2">
            <a:avLst>
              <a:gd name="adj1" fmla="val 18750"/>
              <a:gd name="adj2" fmla="val -6122"/>
              <a:gd name="adj3" fmla="val 18750"/>
              <a:gd name="adj4" fmla="val -16667"/>
              <a:gd name="adj5" fmla="val 78187"/>
              <a:gd name="adj6" fmla="val -68100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线形标注 2 25"/>
          <p:cNvSpPr/>
          <p:nvPr/>
        </p:nvSpPr>
        <p:spPr>
          <a:xfrm flipH="1">
            <a:off x="2711502" y="5438862"/>
            <a:ext cx="1728192" cy="533044"/>
          </a:xfrm>
          <a:prstGeom prst="borderCallout2">
            <a:avLst>
              <a:gd name="adj1" fmla="val 18750"/>
              <a:gd name="adj2" fmla="val -6122"/>
              <a:gd name="adj3" fmla="val 18750"/>
              <a:gd name="adj4" fmla="val -16667"/>
              <a:gd name="adj5" fmla="val -25297"/>
              <a:gd name="adj6" fmla="val -36349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顺流而下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93681" y="2423034"/>
            <a:ext cx="3744416" cy="3046095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连用五个地名，展现了一幅千里蜀山行旅图，抒发了作者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离别故土亲友时依依惜别的无限情思。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6279"/>
    </mc:Choice>
    <mc:Fallback>
      <p:transition advTm="6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  <p:bldP spid="24" grpId="0" bldLvl="0" animBg="1"/>
      <p:bldP spid="26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0485"/>
            <a:ext cx="9144000" cy="6679565"/>
          </a:xfrm>
          <a:prstGeom prst="rect">
            <a:avLst/>
          </a:prstGeom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843405" y="1262380"/>
            <a:ext cx="573913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叶根友毛笔行书简体" panose="02010601030101010101" pitchFamily="2" charset="-122"/>
                <a:ea typeface="叶根友毛笔行书简体" panose="02010601030101010101" pitchFamily="2" charset="-122"/>
                <a:cs typeface="+mj-cs"/>
              </a:rPr>
              <a:t>夜上受降城闻笛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叶根友毛笔行书简体" panose="02010601030101010101" pitchFamily="2" charset="-122"/>
              <a:ea typeface="叶根友毛笔行书简体" panose="02010601030101010101" pitchFamily="2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0484" y="2204414"/>
            <a:ext cx="3943691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回乐峰前沙似雪，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受降城外月如霜。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不知何处吹芦管，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一夜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征人尽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望乡。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1864" y="2051880"/>
            <a:ext cx="13681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李益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线形标注 2 25"/>
          <p:cNvSpPr/>
          <p:nvPr/>
        </p:nvSpPr>
        <p:spPr>
          <a:xfrm>
            <a:off x="5418330" y="5990387"/>
            <a:ext cx="677118" cy="533044"/>
          </a:xfrm>
          <a:prstGeom prst="borderCallout2">
            <a:avLst>
              <a:gd name="adj1" fmla="val 18750"/>
              <a:gd name="adj2" fmla="val -6122"/>
              <a:gd name="adj3" fmla="val 18750"/>
              <a:gd name="adj4" fmla="val -16667"/>
              <a:gd name="adj5" fmla="val -28109"/>
              <a:gd name="adj6" fmla="val -49069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40142" y="2076632"/>
            <a:ext cx="3448769" cy="304609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全诗把景色、声音、感受融为一体。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从多角度描绘了戍边将士（包括吹笛人）浓烈的乡愁。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线形标注 2 11"/>
          <p:cNvSpPr/>
          <p:nvPr/>
        </p:nvSpPr>
        <p:spPr>
          <a:xfrm flipH="1">
            <a:off x="1779298" y="5826427"/>
            <a:ext cx="2018300" cy="862183"/>
          </a:xfrm>
          <a:prstGeom prst="borderCallout2">
            <a:avLst>
              <a:gd name="adj1" fmla="val 55388"/>
              <a:gd name="adj2" fmla="val -4475"/>
              <a:gd name="adj3" fmla="val 55388"/>
              <a:gd name="adj4" fmla="val -20786"/>
              <a:gd name="adj5" fmla="val 11341"/>
              <a:gd name="adj6" fmla="val -20736"/>
            </a:avLst>
          </a:prstGeom>
          <a:noFill/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出征或戍边的军人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3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Tm="3786"/>
    </mc:Choice>
    <mc:Fallback>
      <p:transition advTm="37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 bldLvl="0" animBg="1"/>
      <p:bldP spid="11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148064" y="2294039"/>
            <a:ext cx="1582280" cy="143233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通假字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248128" y="2296489"/>
            <a:ext cx="1490780" cy="144016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一词多义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53594" y="1192198"/>
            <a:ext cx="1431776" cy="129955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古今异义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13225" y="270510"/>
            <a:ext cx="37655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4000" b="1" dirty="0">
                <a:solidFill>
                  <a:schemeClr val="tx2">
                    <a:lumMod val="7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4000" b="1" dirty="0">
              <a:solidFill>
                <a:schemeClr val="tx2">
                  <a:lumMod val="7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38307" y="1291635"/>
            <a:ext cx="1431776" cy="129955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流程图: 接点 13"/>
          <p:cNvSpPr/>
          <p:nvPr/>
        </p:nvSpPr>
        <p:spPr>
          <a:xfrm>
            <a:off x="4674956" y="2496317"/>
            <a:ext cx="2573172" cy="233190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文言文字词及句式知识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流程图: 接点 14"/>
          <p:cNvSpPr/>
          <p:nvPr/>
        </p:nvSpPr>
        <p:spPr>
          <a:xfrm>
            <a:off x="3252740" y="4230985"/>
            <a:ext cx="1619124" cy="140015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流程图: 接点 15"/>
          <p:cNvSpPr/>
          <p:nvPr/>
        </p:nvSpPr>
        <p:spPr>
          <a:xfrm>
            <a:off x="5140257" y="5028046"/>
            <a:ext cx="1619124" cy="140015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省略句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流程图: 接点 16"/>
          <p:cNvSpPr/>
          <p:nvPr/>
        </p:nvSpPr>
        <p:spPr>
          <a:xfrm>
            <a:off x="7051220" y="4327971"/>
            <a:ext cx="1619124" cy="1400150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倒装句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音频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842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22311">
        <p14:window dir="vert"/>
      </p:transition>
    </mc:Choice>
    <mc:Fallback>
      <p:transition spd="med" advTm="223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071664" y="2478173"/>
            <a:ext cx="3940237" cy="11169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zh-CN" altLang="en-US" sz="5400" b="1" dirty="0">
                <a:effectLst/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家庭作业</a:t>
            </a:r>
            <a:endParaRPr lang="zh-CN" altLang="en-US" sz="5400" b="1" dirty="0">
              <a:effectLst/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6120" y="2084800"/>
            <a:ext cx="1905000" cy="190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3420">
        <p14:window dir="vert"/>
      </p:transition>
    </mc:Choice>
    <mc:Fallback>
      <p:transition spd="med" advTm="342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926" y="1993054"/>
            <a:ext cx="2694035" cy="2740219"/>
          </a:xfrm>
        </p:spPr>
      </p:pic>
      <p:sp>
        <p:nvSpPr>
          <p:cNvPr id="6" name="文本框 5"/>
          <p:cNvSpPr txBox="1"/>
          <p:nvPr/>
        </p:nvSpPr>
        <p:spPr>
          <a:xfrm>
            <a:off x="4458970" y="1675765"/>
            <a:ext cx="5993130" cy="3691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l">
              <a:lnSpc>
                <a:spcPct val="13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刘义庆（</a:t>
            </a:r>
            <a:r>
              <a:rPr lang="en-US" altLang="zh-CN" sz="2400" b="1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403-444</a:t>
            </a:r>
            <a:r>
              <a:rPr lang="zh-CN" altLang="zh-CN" sz="2400" b="1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），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字季伯，</a:t>
            </a:r>
            <a:r>
              <a:rPr lang="en-US" altLang="zh-CN" sz="3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（朝代）的</a:t>
            </a:r>
            <a:r>
              <a:rPr lang="en-US" altLang="zh-CN" sz="36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家。代表作品：</a:t>
            </a:r>
            <a:r>
              <a:rPr lang="en-US" altLang="zh-CN" sz="3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。主要成就：</a:t>
            </a:r>
            <a:r>
              <a:rPr lang="en-US" altLang="zh-CN" sz="3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</a:t>
            </a:r>
            <a:endParaRPr lang="en-US" altLang="zh-CN" sz="3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  <a:spcAft>
                <a:spcPts val="0"/>
              </a:spcAft>
            </a:pPr>
            <a:r>
              <a:rPr lang="en-US" altLang="zh-CN" sz="3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__________________________</a:t>
            </a:r>
            <a:r>
              <a:rPr lang="zh-CN" altLang="en-US" sz="30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30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57736" y="2257073"/>
            <a:ext cx="1919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南朝宋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04262" y="2256871"/>
            <a:ext cx="9361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263" y="2987351"/>
            <a:ext cx="20655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世说新语</a:t>
            </a:r>
            <a:r>
              <a:rPr lang="en-US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0596" y="3510408"/>
            <a:ext cx="18722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幽明录</a:t>
            </a:r>
            <a:r>
              <a:rPr lang="en-US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47870" y="4733013"/>
            <a:ext cx="516192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开创了中国笔记小说的先河</a:t>
            </a:r>
            <a:endParaRPr lang="en-US" altLang="zh-CN" sz="26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66129" y="4155740"/>
            <a:ext cx="4536504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主持编纂</a:t>
            </a:r>
            <a:r>
              <a:rPr lang="en-US" altLang="zh-CN" sz="2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世说新语</a:t>
            </a:r>
            <a:r>
              <a:rPr lang="en-US" altLang="zh-CN" sz="26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endParaRPr lang="zh-CN" altLang="en-US" sz="2600" b="1" dirty="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21152" y="502567"/>
            <a:ext cx="388843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作者档案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5567">
        <p14:window dir="vert"/>
      </p:transition>
    </mc:Choice>
    <mc:Fallback>
      <p:transition spd="med" advTm="55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703" y="1557298"/>
            <a:ext cx="2263427" cy="3096344"/>
          </a:xfrm>
        </p:spPr>
      </p:pic>
      <p:sp>
        <p:nvSpPr>
          <p:cNvPr id="6" name="矩形 5"/>
          <p:cNvSpPr/>
          <p:nvPr/>
        </p:nvSpPr>
        <p:spPr>
          <a:xfrm>
            <a:off x="2063552" y="4653136"/>
            <a:ext cx="768714" cy="144016"/>
          </a:xfrm>
          <a:prstGeom prst="rect">
            <a:avLst/>
          </a:prstGeom>
          <a:solidFill>
            <a:srgbClr val="CBE6F5"/>
          </a:solidFill>
          <a:ln>
            <a:solidFill>
              <a:srgbClr val="CBE6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E6F5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29430" y="1196975"/>
            <a:ext cx="6122035" cy="5462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>
              <a:lnSpc>
                <a:spcPct val="12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《世说新语》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（又名《世说》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），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创作于</a:t>
            </a:r>
            <a:r>
              <a:rPr lang="en-US" altLang="zh-CN" sz="3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（朝代）的笔记小说，由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刘义庆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组织一批文人编写而成的。内容主要是记录</a:t>
            </a:r>
            <a:r>
              <a:rPr lang="en-US" altLang="zh-CN" sz="3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_____________________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也可以说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一部记录魏晋风流的故事集，是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我国最早的一部</a:t>
            </a:r>
            <a:r>
              <a:rPr lang="en-US" altLang="zh-CN" sz="3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6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世说新语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依内容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可分为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“德行”、“言语”、“政事”、“文学”、“方正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等三十六类，被鲁迅先生称为：“一部名士底教科书”。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l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231904" y="1772816"/>
            <a:ext cx="158417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南北朝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4695" y="3261995"/>
            <a:ext cx="4980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魏晋名士的一些言行和逸闻轶事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15881" y="4293028"/>
            <a:ext cx="290593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文言志人小说集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2668">
        <p14:window dir="vert"/>
      </p:transition>
    </mc:Choice>
    <mc:Fallback>
      <p:transition spd="med" advTm="26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19173" y="356625"/>
            <a:ext cx="2010327" cy="894665"/>
          </a:xfrm>
        </p:spPr>
        <p:txBody>
          <a:bodyPr>
            <a:normAutofit/>
          </a:bodyPr>
          <a:lstStyle/>
          <a:p>
            <a:r>
              <a:rPr lang="zh-CN" altLang="en-US" sz="4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咏雪</a:t>
            </a:r>
            <a:endParaRPr lang="zh-CN" altLang="en-US" sz="4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7528" y="1251605"/>
            <a:ext cx="4402832" cy="4525963"/>
          </a:xfrm>
        </p:spPr>
        <p:txBody>
          <a:bodyPr>
            <a:noAutofit/>
          </a:bodyPr>
          <a:lstStyle/>
          <a:p>
            <a:pPr marL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1"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谢太傅寒雪日</a:t>
            </a:r>
            <a:r>
              <a:rPr kumimoji="1" lang="zh-CN" altLang="zh-CN" sz="2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内集</a:t>
            </a:r>
            <a:r>
              <a:rPr kumimoji="1" lang="zh-CN" altLang="en-US" sz="26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kumimoji="1"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，与儿女讲论</a:t>
            </a:r>
            <a:r>
              <a:rPr kumimoji="1" lang="zh-CN" altLang="zh-CN" sz="2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文义</a:t>
            </a:r>
            <a:r>
              <a:rPr kumimoji="1" lang="zh-CN" altLang="en-US" sz="26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kumimoji="1"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kumimoji="1" lang="zh-CN" altLang="zh-CN" sz="2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俄而</a:t>
            </a:r>
            <a:r>
              <a:rPr kumimoji="1" lang="zh-CN" altLang="en-US" sz="26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kumimoji="1"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雪骤，公欣然曰：“白雪纷纷</a:t>
            </a:r>
            <a:r>
              <a:rPr kumimoji="1" lang="zh-CN" altLang="zh-CN" sz="2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何所似</a:t>
            </a:r>
            <a:r>
              <a:rPr kumimoji="1" lang="zh-CN" altLang="en-US" sz="26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kumimoji="1"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？”兄子胡儿曰：“撒盐空中差可</a:t>
            </a:r>
            <a:r>
              <a:rPr kumimoji="1" lang="zh-CN" altLang="zh-CN" sz="2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r>
              <a:rPr kumimoji="1" lang="zh-CN" altLang="en-US" sz="26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kumimoji="1"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。”兄女曰：“</a:t>
            </a:r>
            <a:r>
              <a:rPr kumimoji="1" lang="zh-CN" altLang="zh-CN" sz="2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未若</a:t>
            </a:r>
            <a:r>
              <a:rPr kumimoji="1" lang="zh-CN" altLang="en-US" sz="26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kumimoji="1" lang="zh-CN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柳絮因风起。”公大笑乐。即公大兄无奕女，左将军王凝之妻也。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672064" y="1340768"/>
            <a:ext cx="0" cy="42484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871806" y="1365396"/>
            <a:ext cx="32353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内集：</a:t>
            </a:r>
            <a:r>
              <a:rPr kumimoji="1" lang="zh-CN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家庭聚会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871970" y="2099945"/>
            <a:ext cx="34213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文义：</a:t>
            </a:r>
            <a:r>
              <a:rPr kumimoji="1"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文章义理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905572" y="2833788"/>
            <a:ext cx="22320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俄而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不久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915150" y="3519805"/>
            <a:ext cx="3332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何所似：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像什么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906434" y="4205356"/>
            <a:ext cx="2779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拟：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924690" y="4936538"/>
            <a:ext cx="2743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未若：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9458" y="375381"/>
            <a:ext cx="3384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温故而知新</a:t>
            </a:r>
            <a:endParaRPr lang="zh-CN" altLang="en-US" sz="36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9743">
        <p14:window dir="vert"/>
      </p:transition>
    </mc:Choice>
    <mc:Fallback>
      <p:transition spd="med" advTm="97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/>
          <p:nvPr/>
        </p:nvSpPr>
        <p:spPr bwMode="auto">
          <a:xfrm>
            <a:off x="7019823" y="1852367"/>
            <a:ext cx="374085" cy="2686518"/>
          </a:xfrm>
          <a:prstGeom prst="rightBrace">
            <a:avLst>
              <a:gd name="adj1" fmla="val 80556"/>
              <a:gd name="adj2" fmla="val 50000"/>
            </a:avLst>
          </a:prstGeom>
          <a:noFill/>
          <a:ln w="28575">
            <a:solidFill>
              <a:schemeClr val="tx2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700323" y="2943556"/>
            <a:ext cx="106838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咏雪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AutoShape 4"/>
          <p:cNvSpPr/>
          <p:nvPr/>
        </p:nvSpPr>
        <p:spPr bwMode="auto">
          <a:xfrm>
            <a:off x="3875841" y="1933003"/>
            <a:ext cx="399974" cy="2605882"/>
          </a:xfrm>
          <a:prstGeom prst="leftBrace">
            <a:avLst>
              <a:gd name="adj1" fmla="val 70903"/>
              <a:gd name="adj2" fmla="val 50000"/>
            </a:avLst>
          </a:prstGeom>
          <a:noFill/>
          <a:ln w="28575">
            <a:solidFill>
              <a:schemeClr val="accent1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774267" y="1698545"/>
            <a:ext cx="18891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交代背景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774267" y="2762618"/>
            <a:ext cx="18891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叙述咏雪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4774267" y="4109182"/>
            <a:ext cx="18891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补述身份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7608168" y="2439453"/>
            <a:ext cx="267335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欣赏谢道韫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的聪明才气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90" name="Group 10"/>
          <p:cNvGrpSpPr/>
          <p:nvPr/>
        </p:nvGrpSpPr>
        <p:grpSpPr bwMode="auto">
          <a:xfrm>
            <a:off x="3084615" y="1931252"/>
            <a:ext cx="509588" cy="582613"/>
            <a:chOff x="1601" y="2278"/>
            <a:chExt cx="321" cy="367"/>
          </a:xfrm>
        </p:grpSpPr>
        <p:sp>
          <p:nvSpPr>
            <p:cNvPr id="20491" name="Freeform 11"/>
            <p:cNvSpPr/>
            <p:nvPr/>
          </p:nvSpPr>
          <p:spPr bwMode="auto">
            <a:xfrm>
              <a:off x="1700" y="2278"/>
              <a:ext cx="126" cy="183"/>
            </a:xfrm>
            <a:custGeom>
              <a:avLst/>
              <a:gdLst>
                <a:gd name="T0" fmla="*/ 174 w 299"/>
                <a:gd name="T1" fmla="*/ 121 h 434"/>
                <a:gd name="T2" fmla="*/ 174 w 299"/>
                <a:gd name="T3" fmla="*/ 23 h 434"/>
                <a:gd name="T4" fmla="*/ 170 w 299"/>
                <a:gd name="T5" fmla="*/ 9 h 434"/>
                <a:gd name="T6" fmla="*/ 165 w 299"/>
                <a:gd name="T7" fmla="*/ 5 h 434"/>
                <a:gd name="T8" fmla="*/ 156 w 299"/>
                <a:gd name="T9" fmla="*/ 0 h 434"/>
                <a:gd name="T10" fmla="*/ 152 w 299"/>
                <a:gd name="T11" fmla="*/ 0 h 434"/>
                <a:gd name="T12" fmla="*/ 143 w 299"/>
                <a:gd name="T13" fmla="*/ 0 h 434"/>
                <a:gd name="T14" fmla="*/ 134 w 299"/>
                <a:gd name="T15" fmla="*/ 5 h 434"/>
                <a:gd name="T16" fmla="*/ 125 w 299"/>
                <a:gd name="T17" fmla="*/ 9 h 434"/>
                <a:gd name="T18" fmla="*/ 125 w 299"/>
                <a:gd name="T19" fmla="*/ 23 h 434"/>
                <a:gd name="T20" fmla="*/ 125 w 299"/>
                <a:gd name="T21" fmla="*/ 126 h 434"/>
                <a:gd name="T22" fmla="*/ 76 w 299"/>
                <a:gd name="T23" fmla="*/ 99 h 434"/>
                <a:gd name="T24" fmla="*/ 67 w 299"/>
                <a:gd name="T25" fmla="*/ 94 h 434"/>
                <a:gd name="T26" fmla="*/ 58 w 299"/>
                <a:gd name="T27" fmla="*/ 94 h 434"/>
                <a:gd name="T28" fmla="*/ 49 w 299"/>
                <a:gd name="T29" fmla="*/ 99 h 434"/>
                <a:gd name="T30" fmla="*/ 45 w 299"/>
                <a:gd name="T31" fmla="*/ 103 h 434"/>
                <a:gd name="T32" fmla="*/ 40 w 299"/>
                <a:gd name="T33" fmla="*/ 112 h 434"/>
                <a:gd name="T34" fmla="*/ 45 w 299"/>
                <a:gd name="T35" fmla="*/ 117 h 434"/>
                <a:gd name="T36" fmla="*/ 45 w 299"/>
                <a:gd name="T37" fmla="*/ 126 h 434"/>
                <a:gd name="T38" fmla="*/ 54 w 299"/>
                <a:gd name="T39" fmla="*/ 134 h 434"/>
                <a:gd name="T40" fmla="*/ 121 w 299"/>
                <a:gd name="T41" fmla="*/ 170 h 434"/>
                <a:gd name="T42" fmla="*/ 121 w 299"/>
                <a:gd name="T43" fmla="*/ 242 h 434"/>
                <a:gd name="T44" fmla="*/ 36 w 299"/>
                <a:gd name="T45" fmla="*/ 188 h 434"/>
                <a:gd name="T46" fmla="*/ 27 w 299"/>
                <a:gd name="T47" fmla="*/ 184 h 434"/>
                <a:gd name="T48" fmla="*/ 18 w 299"/>
                <a:gd name="T49" fmla="*/ 184 h 434"/>
                <a:gd name="T50" fmla="*/ 9 w 299"/>
                <a:gd name="T51" fmla="*/ 188 h 434"/>
                <a:gd name="T52" fmla="*/ 5 w 299"/>
                <a:gd name="T53" fmla="*/ 193 h 434"/>
                <a:gd name="T54" fmla="*/ 0 w 299"/>
                <a:gd name="T55" fmla="*/ 202 h 434"/>
                <a:gd name="T56" fmla="*/ 0 w 299"/>
                <a:gd name="T57" fmla="*/ 210 h 434"/>
                <a:gd name="T58" fmla="*/ 5 w 299"/>
                <a:gd name="T59" fmla="*/ 219 h 434"/>
                <a:gd name="T60" fmla="*/ 14 w 299"/>
                <a:gd name="T61" fmla="*/ 224 h 434"/>
                <a:gd name="T62" fmla="*/ 121 w 299"/>
                <a:gd name="T63" fmla="*/ 291 h 434"/>
                <a:gd name="T64" fmla="*/ 121 w 299"/>
                <a:gd name="T65" fmla="*/ 434 h 434"/>
                <a:gd name="T66" fmla="*/ 174 w 299"/>
                <a:gd name="T67" fmla="*/ 434 h 434"/>
                <a:gd name="T68" fmla="*/ 174 w 299"/>
                <a:gd name="T69" fmla="*/ 291 h 434"/>
                <a:gd name="T70" fmla="*/ 290 w 299"/>
                <a:gd name="T71" fmla="*/ 224 h 434"/>
                <a:gd name="T72" fmla="*/ 295 w 299"/>
                <a:gd name="T73" fmla="*/ 219 h 434"/>
                <a:gd name="T74" fmla="*/ 299 w 299"/>
                <a:gd name="T75" fmla="*/ 210 h 434"/>
                <a:gd name="T76" fmla="*/ 299 w 299"/>
                <a:gd name="T77" fmla="*/ 202 h 434"/>
                <a:gd name="T78" fmla="*/ 299 w 299"/>
                <a:gd name="T79" fmla="*/ 197 h 434"/>
                <a:gd name="T80" fmla="*/ 295 w 299"/>
                <a:gd name="T81" fmla="*/ 188 h 434"/>
                <a:gd name="T82" fmla="*/ 286 w 299"/>
                <a:gd name="T83" fmla="*/ 184 h 434"/>
                <a:gd name="T84" fmla="*/ 277 w 299"/>
                <a:gd name="T85" fmla="*/ 184 h 434"/>
                <a:gd name="T86" fmla="*/ 268 w 299"/>
                <a:gd name="T87" fmla="*/ 188 h 434"/>
                <a:gd name="T88" fmla="*/ 174 w 299"/>
                <a:gd name="T89" fmla="*/ 237 h 434"/>
                <a:gd name="T90" fmla="*/ 174 w 299"/>
                <a:gd name="T91" fmla="*/ 170 h 434"/>
                <a:gd name="T92" fmla="*/ 246 w 299"/>
                <a:gd name="T93" fmla="*/ 134 h 434"/>
                <a:gd name="T94" fmla="*/ 250 w 299"/>
                <a:gd name="T95" fmla="*/ 130 h 434"/>
                <a:gd name="T96" fmla="*/ 255 w 299"/>
                <a:gd name="T97" fmla="*/ 121 h 434"/>
                <a:gd name="T98" fmla="*/ 255 w 299"/>
                <a:gd name="T99" fmla="*/ 112 h 434"/>
                <a:gd name="T100" fmla="*/ 250 w 299"/>
                <a:gd name="T101" fmla="*/ 108 h 434"/>
                <a:gd name="T102" fmla="*/ 246 w 299"/>
                <a:gd name="T103" fmla="*/ 103 h 434"/>
                <a:gd name="T104" fmla="*/ 237 w 299"/>
                <a:gd name="T105" fmla="*/ 99 h 434"/>
                <a:gd name="T106" fmla="*/ 232 w 299"/>
                <a:gd name="T107" fmla="*/ 99 h 434"/>
                <a:gd name="T108" fmla="*/ 223 w 299"/>
                <a:gd name="T109" fmla="*/ 99 h 434"/>
                <a:gd name="T110" fmla="*/ 174 w 299"/>
                <a:gd name="T111" fmla="*/ 121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2" name="Freeform 12"/>
            <p:cNvSpPr/>
            <p:nvPr/>
          </p:nvSpPr>
          <p:spPr bwMode="auto">
            <a:xfrm>
              <a:off x="1601" y="2355"/>
              <a:ext cx="166" cy="115"/>
            </a:xfrm>
            <a:custGeom>
              <a:avLst/>
              <a:gdLst>
                <a:gd name="T0" fmla="*/ 121 w 393"/>
                <a:gd name="T1" fmla="*/ 71 h 272"/>
                <a:gd name="T2" fmla="*/ 36 w 393"/>
                <a:gd name="T3" fmla="*/ 22 h 272"/>
                <a:gd name="T4" fmla="*/ 27 w 393"/>
                <a:gd name="T5" fmla="*/ 18 h 272"/>
                <a:gd name="T6" fmla="*/ 18 w 393"/>
                <a:gd name="T7" fmla="*/ 18 h 272"/>
                <a:gd name="T8" fmla="*/ 9 w 393"/>
                <a:gd name="T9" fmla="*/ 22 h 272"/>
                <a:gd name="T10" fmla="*/ 5 w 393"/>
                <a:gd name="T11" fmla="*/ 31 h 272"/>
                <a:gd name="T12" fmla="*/ 0 w 393"/>
                <a:gd name="T13" fmla="*/ 40 h 272"/>
                <a:gd name="T14" fmla="*/ 0 w 393"/>
                <a:gd name="T15" fmla="*/ 49 h 272"/>
                <a:gd name="T16" fmla="*/ 5 w 393"/>
                <a:gd name="T17" fmla="*/ 58 h 272"/>
                <a:gd name="T18" fmla="*/ 9 w 393"/>
                <a:gd name="T19" fmla="*/ 62 h 272"/>
                <a:gd name="T20" fmla="*/ 98 w 393"/>
                <a:gd name="T21" fmla="*/ 116 h 272"/>
                <a:gd name="T22" fmla="*/ 54 w 393"/>
                <a:gd name="T23" fmla="*/ 143 h 272"/>
                <a:gd name="T24" fmla="*/ 45 w 393"/>
                <a:gd name="T25" fmla="*/ 147 h 272"/>
                <a:gd name="T26" fmla="*/ 40 w 393"/>
                <a:gd name="T27" fmla="*/ 156 h 272"/>
                <a:gd name="T28" fmla="*/ 40 w 393"/>
                <a:gd name="T29" fmla="*/ 165 h 272"/>
                <a:gd name="T30" fmla="*/ 40 w 393"/>
                <a:gd name="T31" fmla="*/ 174 h 272"/>
                <a:gd name="T32" fmla="*/ 49 w 393"/>
                <a:gd name="T33" fmla="*/ 178 h 272"/>
                <a:gd name="T34" fmla="*/ 54 w 393"/>
                <a:gd name="T35" fmla="*/ 183 h 272"/>
                <a:gd name="T36" fmla="*/ 63 w 393"/>
                <a:gd name="T37" fmla="*/ 183 h 272"/>
                <a:gd name="T38" fmla="*/ 72 w 393"/>
                <a:gd name="T39" fmla="*/ 183 h 272"/>
                <a:gd name="T40" fmla="*/ 139 w 393"/>
                <a:gd name="T41" fmla="*/ 143 h 272"/>
                <a:gd name="T42" fmla="*/ 197 w 393"/>
                <a:gd name="T43" fmla="*/ 178 h 272"/>
                <a:gd name="T44" fmla="*/ 112 w 393"/>
                <a:gd name="T45" fmla="*/ 223 h 272"/>
                <a:gd name="T46" fmla="*/ 103 w 393"/>
                <a:gd name="T47" fmla="*/ 232 h 272"/>
                <a:gd name="T48" fmla="*/ 98 w 393"/>
                <a:gd name="T49" fmla="*/ 241 h 272"/>
                <a:gd name="T50" fmla="*/ 98 w 393"/>
                <a:gd name="T51" fmla="*/ 246 h 272"/>
                <a:gd name="T52" fmla="*/ 98 w 393"/>
                <a:gd name="T53" fmla="*/ 254 h 272"/>
                <a:gd name="T54" fmla="*/ 103 w 393"/>
                <a:gd name="T55" fmla="*/ 263 h 272"/>
                <a:gd name="T56" fmla="*/ 112 w 393"/>
                <a:gd name="T57" fmla="*/ 268 h 272"/>
                <a:gd name="T58" fmla="*/ 121 w 393"/>
                <a:gd name="T59" fmla="*/ 268 h 272"/>
                <a:gd name="T60" fmla="*/ 130 w 393"/>
                <a:gd name="T61" fmla="*/ 263 h 272"/>
                <a:gd name="T62" fmla="*/ 241 w 393"/>
                <a:gd name="T63" fmla="*/ 201 h 272"/>
                <a:gd name="T64" fmla="*/ 366 w 393"/>
                <a:gd name="T65" fmla="*/ 272 h 272"/>
                <a:gd name="T66" fmla="*/ 393 w 393"/>
                <a:gd name="T67" fmla="*/ 228 h 272"/>
                <a:gd name="T68" fmla="*/ 268 w 393"/>
                <a:gd name="T69" fmla="*/ 156 h 272"/>
                <a:gd name="T70" fmla="*/ 268 w 393"/>
                <a:gd name="T71" fmla="*/ 22 h 272"/>
                <a:gd name="T72" fmla="*/ 268 w 393"/>
                <a:gd name="T73" fmla="*/ 13 h 272"/>
                <a:gd name="T74" fmla="*/ 264 w 393"/>
                <a:gd name="T75" fmla="*/ 9 h 272"/>
                <a:gd name="T76" fmla="*/ 255 w 393"/>
                <a:gd name="T77" fmla="*/ 4 h 272"/>
                <a:gd name="T78" fmla="*/ 250 w 393"/>
                <a:gd name="T79" fmla="*/ 0 h 272"/>
                <a:gd name="T80" fmla="*/ 241 w 393"/>
                <a:gd name="T81" fmla="*/ 0 h 272"/>
                <a:gd name="T82" fmla="*/ 232 w 393"/>
                <a:gd name="T83" fmla="*/ 4 h 272"/>
                <a:gd name="T84" fmla="*/ 228 w 393"/>
                <a:gd name="T85" fmla="*/ 13 h 272"/>
                <a:gd name="T86" fmla="*/ 228 w 393"/>
                <a:gd name="T87" fmla="*/ 22 h 272"/>
                <a:gd name="T88" fmla="*/ 223 w 393"/>
                <a:gd name="T89" fmla="*/ 129 h 272"/>
                <a:gd name="T90" fmla="*/ 165 w 393"/>
                <a:gd name="T91" fmla="*/ 94 h 272"/>
                <a:gd name="T92" fmla="*/ 170 w 393"/>
                <a:gd name="T93" fmla="*/ 18 h 272"/>
                <a:gd name="T94" fmla="*/ 165 w 393"/>
                <a:gd name="T95" fmla="*/ 9 h 272"/>
                <a:gd name="T96" fmla="*/ 161 w 393"/>
                <a:gd name="T97" fmla="*/ 4 h 272"/>
                <a:gd name="T98" fmla="*/ 156 w 393"/>
                <a:gd name="T99" fmla="*/ 0 h 272"/>
                <a:gd name="T100" fmla="*/ 148 w 393"/>
                <a:gd name="T101" fmla="*/ 0 h 272"/>
                <a:gd name="T102" fmla="*/ 139 w 393"/>
                <a:gd name="T103" fmla="*/ 0 h 272"/>
                <a:gd name="T104" fmla="*/ 134 w 393"/>
                <a:gd name="T105" fmla="*/ 4 h 272"/>
                <a:gd name="T106" fmla="*/ 130 w 393"/>
                <a:gd name="T107" fmla="*/ 9 h 272"/>
                <a:gd name="T108" fmla="*/ 125 w 393"/>
                <a:gd name="T109" fmla="*/ 18 h 272"/>
                <a:gd name="T110" fmla="*/ 121 w 393"/>
                <a:gd name="T111" fmla="*/ 7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Freeform 13"/>
            <p:cNvSpPr/>
            <p:nvPr/>
          </p:nvSpPr>
          <p:spPr bwMode="auto">
            <a:xfrm>
              <a:off x="1601" y="2451"/>
              <a:ext cx="166" cy="117"/>
            </a:xfrm>
            <a:custGeom>
              <a:avLst/>
              <a:gdLst>
                <a:gd name="T0" fmla="*/ 98 w 393"/>
                <a:gd name="T1" fmla="*/ 156 h 277"/>
                <a:gd name="T2" fmla="*/ 9 w 393"/>
                <a:gd name="T3" fmla="*/ 205 h 277"/>
                <a:gd name="T4" fmla="*/ 0 w 393"/>
                <a:gd name="T5" fmla="*/ 214 h 277"/>
                <a:gd name="T6" fmla="*/ 0 w 393"/>
                <a:gd name="T7" fmla="*/ 223 h 277"/>
                <a:gd name="T8" fmla="*/ 0 w 393"/>
                <a:gd name="T9" fmla="*/ 228 h 277"/>
                <a:gd name="T10" fmla="*/ 0 w 393"/>
                <a:gd name="T11" fmla="*/ 237 h 277"/>
                <a:gd name="T12" fmla="*/ 9 w 393"/>
                <a:gd name="T13" fmla="*/ 246 h 277"/>
                <a:gd name="T14" fmla="*/ 14 w 393"/>
                <a:gd name="T15" fmla="*/ 250 h 277"/>
                <a:gd name="T16" fmla="*/ 23 w 393"/>
                <a:gd name="T17" fmla="*/ 250 h 277"/>
                <a:gd name="T18" fmla="*/ 36 w 393"/>
                <a:gd name="T19" fmla="*/ 250 h 277"/>
                <a:gd name="T20" fmla="*/ 125 w 393"/>
                <a:gd name="T21" fmla="*/ 196 h 277"/>
                <a:gd name="T22" fmla="*/ 125 w 393"/>
                <a:gd name="T23" fmla="*/ 250 h 277"/>
                <a:gd name="T24" fmla="*/ 125 w 393"/>
                <a:gd name="T25" fmla="*/ 263 h 277"/>
                <a:gd name="T26" fmla="*/ 130 w 393"/>
                <a:gd name="T27" fmla="*/ 268 h 277"/>
                <a:gd name="T28" fmla="*/ 139 w 393"/>
                <a:gd name="T29" fmla="*/ 272 h 277"/>
                <a:gd name="T30" fmla="*/ 143 w 393"/>
                <a:gd name="T31" fmla="*/ 277 h 277"/>
                <a:gd name="T32" fmla="*/ 152 w 393"/>
                <a:gd name="T33" fmla="*/ 277 h 277"/>
                <a:gd name="T34" fmla="*/ 161 w 393"/>
                <a:gd name="T35" fmla="*/ 272 h 277"/>
                <a:gd name="T36" fmla="*/ 165 w 393"/>
                <a:gd name="T37" fmla="*/ 263 h 277"/>
                <a:gd name="T38" fmla="*/ 165 w 393"/>
                <a:gd name="T39" fmla="*/ 254 h 277"/>
                <a:gd name="T40" fmla="*/ 165 w 393"/>
                <a:gd name="T41" fmla="*/ 178 h 277"/>
                <a:gd name="T42" fmla="*/ 223 w 393"/>
                <a:gd name="T43" fmla="*/ 143 h 277"/>
                <a:gd name="T44" fmla="*/ 223 w 393"/>
                <a:gd name="T45" fmla="*/ 241 h 277"/>
                <a:gd name="T46" fmla="*/ 223 w 393"/>
                <a:gd name="T47" fmla="*/ 250 h 277"/>
                <a:gd name="T48" fmla="*/ 228 w 393"/>
                <a:gd name="T49" fmla="*/ 259 h 277"/>
                <a:gd name="T50" fmla="*/ 237 w 393"/>
                <a:gd name="T51" fmla="*/ 263 h 277"/>
                <a:gd name="T52" fmla="*/ 246 w 393"/>
                <a:gd name="T53" fmla="*/ 268 h 277"/>
                <a:gd name="T54" fmla="*/ 255 w 393"/>
                <a:gd name="T55" fmla="*/ 268 h 277"/>
                <a:gd name="T56" fmla="*/ 259 w 393"/>
                <a:gd name="T57" fmla="*/ 263 h 277"/>
                <a:gd name="T58" fmla="*/ 264 w 393"/>
                <a:gd name="T59" fmla="*/ 254 h 277"/>
                <a:gd name="T60" fmla="*/ 268 w 393"/>
                <a:gd name="T61" fmla="*/ 246 h 277"/>
                <a:gd name="T62" fmla="*/ 268 w 393"/>
                <a:gd name="T63" fmla="*/ 116 h 277"/>
                <a:gd name="T64" fmla="*/ 393 w 393"/>
                <a:gd name="T65" fmla="*/ 44 h 277"/>
                <a:gd name="T66" fmla="*/ 366 w 393"/>
                <a:gd name="T67" fmla="*/ 0 h 277"/>
                <a:gd name="T68" fmla="*/ 241 w 393"/>
                <a:gd name="T69" fmla="*/ 71 h 277"/>
                <a:gd name="T70" fmla="*/ 125 w 393"/>
                <a:gd name="T71" fmla="*/ 4 h 277"/>
                <a:gd name="T72" fmla="*/ 121 w 393"/>
                <a:gd name="T73" fmla="*/ 0 h 277"/>
                <a:gd name="T74" fmla="*/ 112 w 393"/>
                <a:gd name="T75" fmla="*/ 0 h 277"/>
                <a:gd name="T76" fmla="*/ 103 w 393"/>
                <a:gd name="T77" fmla="*/ 4 h 277"/>
                <a:gd name="T78" fmla="*/ 98 w 393"/>
                <a:gd name="T79" fmla="*/ 9 h 277"/>
                <a:gd name="T80" fmla="*/ 94 w 393"/>
                <a:gd name="T81" fmla="*/ 18 h 277"/>
                <a:gd name="T82" fmla="*/ 94 w 393"/>
                <a:gd name="T83" fmla="*/ 26 h 277"/>
                <a:gd name="T84" fmla="*/ 98 w 393"/>
                <a:gd name="T85" fmla="*/ 35 h 277"/>
                <a:gd name="T86" fmla="*/ 107 w 393"/>
                <a:gd name="T87" fmla="*/ 40 h 277"/>
                <a:gd name="T88" fmla="*/ 197 w 393"/>
                <a:gd name="T89" fmla="*/ 98 h 277"/>
                <a:gd name="T90" fmla="*/ 139 w 393"/>
                <a:gd name="T91" fmla="*/ 129 h 277"/>
                <a:gd name="T92" fmla="*/ 72 w 393"/>
                <a:gd name="T93" fmla="*/ 89 h 277"/>
                <a:gd name="T94" fmla="*/ 63 w 393"/>
                <a:gd name="T95" fmla="*/ 85 h 277"/>
                <a:gd name="T96" fmla="*/ 58 w 393"/>
                <a:gd name="T97" fmla="*/ 85 h 277"/>
                <a:gd name="T98" fmla="*/ 49 w 393"/>
                <a:gd name="T99" fmla="*/ 89 h 277"/>
                <a:gd name="T100" fmla="*/ 45 w 393"/>
                <a:gd name="T101" fmla="*/ 98 h 277"/>
                <a:gd name="T102" fmla="*/ 45 w 393"/>
                <a:gd name="T103" fmla="*/ 102 h 277"/>
                <a:gd name="T104" fmla="*/ 45 w 393"/>
                <a:gd name="T105" fmla="*/ 111 h 277"/>
                <a:gd name="T106" fmla="*/ 45 w 393"/>
                <a:gd name="T107" fmla="*/ 120 h 277"/>
                <a:gd name="T108" fmla="*/ 54 w 393"/>
                <a:gd name="T109" fmla="*/ 125 h 277"/>
                <a:gd name="T110" fmla="*/ 98 w 393"/>
                <a:gd name="T111" fmla="*/ 15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Freeform 14"/>
            <p:cNvSpPr/>
            <p:nvPr/>
          </p:nvSpPr>
          <p:spPr bwMode="auto">
            <a:xfrm>
              <a:off x="1698" y="2461"/>
              <a:ext cx="126" cy="184"/>
            </a:xfrm>
            <a:custGeom>
              <a:avLst/>
              <a:gdLst>
                <a:gd name="T0" fmla="*/ 125 w 299"/>
                <a:gd name="T1" fmla="*/ 313 h 438"/>
                <a:gd name="T2" fmla="*/ 125 w 299"/>
                <a:gd name="T3" fmla="*/ 411 h 438"/>
                <a:gd name="T4" fmla="*/ 129 w 299"/>
                <a:gd name="T5" fmla="*/ 425 h 438"/>
                <a:gd name="T6" fmla="*/ 134 w 299"/>
                <a:gd name="T7" fmla="*/ 429 h 438"/>
                <a:gd name="T8" fmla="*/ 143 w 299"/>
                <a:gd name="T9" fmla="*/ 434 h 438"/>
                <a:gd name="T10" fmla="*/ 147 w 299"/>
                <a:gd name="T11" fmla="*/ 438 h 438"/>
                <a:gd name="T12" fmla="*/ 156 w 299"/>
                <a:gd name="T13" fmla="*/ 434 h 438"/>
                <a:gd name="T14" fmla="*/ 165 w 299"/>
                <a:gd name="T15" fmla="*/ 429 h 438"/>
                <a:gd name="T16" fmla="*/ 174 w 299"/>
                <a:gd name="T17" fmla="*/ 425 h 438"/>
                <a:gd name="T18" fmla="*/ 174 w 299"/>
                <a:gd name="T19" fmla="*/ 411 h 438"/>
                <a:gd name="T20" fmla="*/ 174 w 299"/>
                <a:gd name="T21" fmla="*/ 308 h 438"/>
                <a:gd name="T22" fmla="*/ 223 w 299"/>
                <a:gd name="T23" fmla="*/ 335 h 438"/>
                <a:gd name="T24" fmla="*/ 232 w 299"/>
                <a:gd name="T25" fmla="*/ 340 h 438"/>
                <a:gd name="T26" fmla="*/ 241 w 299"/>
                <a:gd name="T27" fmla="*/ 340 h 438"/>
                <a:gd name="T28" fmla="*/ 250 w 299"/>
                <a:gd name="T29" fmla="*/ 335 h 438"/>
                <a:gd name="T30" fmla="*/ 254 w 299"/>
                <a:gd name="T31" fmla="*/ 331 h 438"/>
                <a:gd name="T32" fmla="*/ 254 w 299"/>
                <a:gd name="T33" fmla="*/ 322 h 438"/>
                <a:gd name="T34" fmla="*/ 254 w 299"/>
                <a:gd name="T35" fmla="*/ 317 h 438"/>
                <a:gd name="T36" fmla="*/ 254 w 299"/>
                <a:gd name="T37" fmla="*/ 308 h 438"/>
                <a:gd name="T38" fmla="*/ 245 w 299"/>
                <a:gd name="T39" fmla="*/ 300 h 438"/>
                <a:gd name="T40" fmla="*/ 178 w 299"/>
                <a:gd name="T41" fmla="*/ 264 h 438"/>
                <a:gd name="T42" fmla="*/ 178 w 299"/>
                <a:gd name="T43" fmla="*/ 192 h 438"/>
                <a:gd name="T44" fmla="*/ 263 w 299"/>
                <a:gd name="T45" fmla="*/ 246 h 438"/>
                <a:gd name="T46" fmla="*/ 272 w 299"/>
                <a:gd name="T47" fmla="*/ 250 h 438"/>
                <a:gd name="T48" fmla="*/ 281 w 299"/>
                <a:gd name="T49" fmla="*/ 250 h 438"/>
                <a:gd name="T50" fmla="*/ 290 w 299"/>
                <a:gd name="T51" fmla="*/ 246 h 438"/>
                <a:gd name="T52" fmla="*/ 294 w 299"/>
                <a:gd name="T53" fmla="*/ 241 h 438"/>
                <a:gd name="T54" fmla="*/ 299 w 299"/>
                <a:gd name="T55" fmla="*/ 232 h 438"/>
                <a:gd name="T56" fmla="*/ 299 w 299"/>
                <a:gd name="T57" fmla="*/ 224 h 438"/>
                <a:gd name="T58" fmla="*/ 294 w 299"/>
                <a:gd name="T59" fmla="*/ 215 h 438"/>
                <a:gd name="T60" fmla="*/ 285 w 299"/>
                <a:gd name="T61" fmla="*/ 210 h 438"/>
                <a:gd name="T62" fmla="*/ 178 w 299"/>
                <a:gd name="T63" fmla="*/ 143 h 438"/>
                <a:gd name="T64" fmla="*/ 178 w 299"/>
                <a:gd name="T65" fmla="*/ 0 h 438"/>
                <a:gd name="T66" fmla="*/ 125 w 299"/>
                <a:gd name="T67" fmla="*/ 0 h 438"/>
                <a:gd name="T68" fmla="*/ 125 w 299"/>
                <a:gd name="T69" fmla="*/ 143 h 438"/>
                <a:gd name="T70" fmla="*/ 9 w 299"/>
                <a:gd name="T71" fmla="*/ 210 h 438"/>
                <a:gd name="T72" fmla="*/ 4 w 299"/>
                <a:gd name="T73" fmla="*/ 215 h 438"/>
                <a:gd name="T74" fmla="*/ 0 w 299"/>
                <a:gd name="T75" fmla="*/ 224 h 438"/>
                <a:gd name="T76" fmla="*/ 0 w 299"/>
                <a:gd name="T77" fmla="*/ 232 h 438"/>
                <a:gd name="T78" fmla="*/ 0 w 299"/>
                <a:gd name="T79" fmla="*/ 237 h 438"/>
                <a:gd name="T80" fmla="*/ 4 w 299"/>
                <a:gd name="T81" fmla="*/ 246 h 438"/>
                <a:gd name="T82" fmla="*/ 13 w 299"/>
                <a:gd name="T83" fmla="*/ 250 h 438"/>
                <a:gd name="T84" fmla="*/ 22 w 299"/>
                <a:gd name="T85" fmla="*/ 250 h 438"/>
                <a:gd name="T86" fmla="*/ 31 w 299"/>
                <a:gd name="T87" fmla="*/ 246 h 438"/>
                <a:gd name="T88" fmla="*/ 125 w 299"/>
                <a:gd name="T89" fmla="*/ 197 h 438"/>
                <a:gd name="T90" fmla="*/ 125 w 299"/>
                <a:gd name="T91" fmla="*/ 264 h 438"/>
                <a:gd name="T92" fmla="*/ 53 w 299"/>
                <a:gd name="T93" fmla="*/ 300 h 438"/>
                <a:gd name="T94" fmla="*/ 49 w 299"/>
                <a:gd name="T95" fmla="*/ 304 h 438"/>
                <a:gd name="T96" fmla="*/ 44 w 299"/>
                <a:gd name="T97" fmla="*/ 313 h 438"/>
                <a:gd name="T98" fmla="*/ 44 w 299"/>
                <a:gd name="T99" fmla="*/ 322 h 438"/>
                <a:gd name="T100" fmla="*/ 49 w 299"/>
                <a:gd name="T101" fmla="*/ 326 h 438"/>
                <a:gd name="T102" fmla="*/ 53 w 299"/>
                <a:gd name="T103" fmla="*/ 331 h 438"/>
                <a:gd name="T104" fmla="*/ 62 w 299"/>
                <a:gd name="T105" fmla="*/ 335 h 438"/>
                <a:gd name="T106" fmla="*/ 67 w 299"/>
                <a:gd name="T107" fmla="*/ 335 h 438"/>
                <a:gd name="T108" fmla="*/ 76 w 299"/>
                <a:gd name="T109" fmla="*/ 335 h 438"/>
                <a:gd name="T110" fmla="*/ 125 w 299"/>
                <a:gd name="T111" fmla="*/ 31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Freeform 15"/>
            <p:cNvSpPr/>
            <p:nvPr/>
          </p:nvSpPr>
          <p:spPr bwMode="auto">
            <a:xfrm>
              <a:off x="1756" y="2451"/>
              <a:ext cx="166" cy="115"/>
            </a:xfrm>
            <a:custGeom>
              <a:avLst/>
              <a:gdLst>
                <a:gd name="T0" fmla="*/ 272 w 393"/>
                <a:gd name="T1" fmla="*/ 201 h 272"/>
                <a:gd name="T2" fmla="*/ 357 w 393"/>
                <a:gd name="T3" fmla="*/ 250 h 272"/>
                <a:gd name="T4" fmla="*/ 366 w 393"/>
                <a:gd name="T5" fmla="*/ 254 h 272"/>
                <a:gd name="T6" fmla="*/ 375 w 393"/>
                <a:gd name="T7" fmla="*/ 254 h 272"/>
                <a:gd name="T8" fmla="*/ 384 w 393"/>
                <a:gd name="T9" fmla="*/ 250 h 272"/>
                <a:gd name="T10" fmla="*/ 388 w 393"/>
                <a:gd name="T11" fmla="*/ 241 h 272"/>
                <a:gd name="T12" fmla="*/ 393 w 393"/>
                <a:gd name="T13" fmla="*/ 232 h 272"/>
                <a:gd name="T14" fmla="*/ 393 w 393"/>
                <a:gd name="T15" fmla="*/ 223 h 272"/>
                <a:gd name="T16" fmla="*/ 388 w 393"/>
                <a:gd name="T17" fmla="*/ 214 h 272"/>
                <a:gd name="T18" fmla="*/ 384 w 393"/>
                <a:gd name="T19" fmla="*/ 210 h 272"/>
                <a:gd name="T20" fmla="*/ 295 w 393"/>
                <a:gd name="T21" fmla="*/ 156 h 272"/>
                <a:gd name="T22" fmla="*/ 339 w 393"/>
                <a:gd name="T23" fmla="*/ 129 h 272"/>
                <a:gd name="T24" fmla="*/ 348 w 393"/>
                <a:gd name="T25" fmla="*/ 125 h 272"/>
                <a:gd name="T26" fmla="*/ 353 w 393"/>
                <a:gd name="T27" fmla="*/ 116 h 272"/>
                <a:gd name="T28" fmla="*/ 353 w 393"/>
                <a:gd name="T29" fmla="*/ 107 h 272"/>
                <a:gd name="T30" fmla="*/ 353 w 393"/>
                <a:gd name="T31" fmla="*/ 98 h 272"/>
                <a:gd name="T32" fmla="*/ 344 w 393"/>
                <a:gd name="T33" fmla="*/ 94 h 272"/>
                <a:gd name="T34" fmla="*/ 339 w 393"/>
                <a:gd name="T35" fmla="*/ 89 h 272"/>
                <a:gd name="T36" fmla="*/ 330 w 393"/>
                <a:gd name="T37" fmla="*/ 89 h 272"/>
                <a:gd name="T38" fmla="*/ 321 w 393"/>
                <a:gd name="T39" fmla="*/ 89 h 272"/>
                <a:gd name="T40" fmla="*/ 254 w 393"/>
                <a:gd name="T41" fmla="*/ 129 h 272"/>
                <a:gd name="T42" fmla="*/ 196 w 393"/>
                <a:gd name="T43" fmla="*/ 94 h 272"/>
                <a:gd name="T44" fmla="*/ 281 w 393"/>
                <a:gd name="T45" fmla="*/ 49 h 272"/>
                <a:gd name="T46" fmla="*/ 290 w 393"/>
                <a:gd name="T47" fmla="*/ 40 h 272"/>
                <a:gd name="T48" fmla="*/ 295 w 393"/>
                <a:gd name="T49" fmla="*/ 31 h 272"/>
                <a:gd name="T50" fmla="*/ 295 w 393"/>
                <a:gd name="T51" fmla="*/ 26 h 272"/>
                <a:gd name="T52" fmla="*/ 295 w 393"/>
                <a:gd name="T53" fmla="*/ 18 h 272"/>
                <a:gd name="T54" fmla="*/ 290 w 393"/>
                <a:gd name="T55" fmla="*/ 9 h 272"/>
                <a:gd name="T56" fmla="*/ 281 w 393"/>
                <a:gd name="T57" fmla="*/ 4 h 272"/>
                <a:gd name="T58" fmla="*/ 272 w 393"/>
                <a:gd name="T59" fmla="*/ 4 h 272"/>
                <a:gd name="T60" fmla="*/ 263 w 393"/>
                <a:gd name="T61" fmla="*/ 9 h 272"/>
                <a:gd name="T62" fmla="*/ 152 w 393"/>
                <a:gd name="T63" fmla="*/ 71 h 272"/>
                <a:gd name="T64" fmla="*/ 27 w 393"/>
                <a:gd name="T65" fmla="*/ 0 h 272"/>
                <a:gd name="T66" fmla="*/ 0 w 393"/>
                <a:gd name="T67" fmla="*/ 44 h 272"/>
                <a:gd name="T68" fmla="*/ 125 w 393"/>
                <a:gd name="T69" fmla="*/ 116 h 272"/>
                <a:gd name="T70" fmla="*/ 125 w 393"/>
                <a:gd name="T71" fmla="*/ 250 h 272"/>
                <a:gd name="T72" fmla="*/ 125 w 393"/>
                <a:gd name="T73" fmla="*/ 259 h 272"/>
                <a:gd name="T74" fmla="*/ 129 w 393"/>
                <a:gd name="T75" fmla="*/ 263 h 272"/>
                <a:gd name="T76" fmla="*/ 138 w 393"/>
                <a:gd name="T77" fmla="*/ 268 h 272"/>
                <a:gd name="T78" fmla="*/ 143 w 393"/>
                <a:gd name="T79" fmla="*/ 272 h 272"/>
                <a:gd name="T80" fmla="*/ 152 w 393"/>
                <a:gd name="T81" fmla="*/ 272 h 272"/>
                <a:gd name="T82" fmla="*/ 161 w 393"/>
                <a:gd name="T83" fmla="*/ 268 h 272"/>
                <a:gd name="T84" fmla="*/ 165 w 393"/>
                <a:gd name="T85" fmla="*/ 259 h 272"/>
                <a:gd name="T86" fmla="*/ 165 w 393"/>
                <a:gd name="T87" fmla="*/ 250 h 272"/>
                <a:gd name="T88" fmla="*/ 170 w 393"/>
                <a:gd name="T89" fmla="*/ 143 h 272"/>
                <a:gd name="T90" fmla="*/ 228 w 393"/>
                <a:gd name="T91" fmla="*/ 178 h 272"/>
                <a:gd name="T92" fmla="*/ 223 w 393"/>
                <a:gd name="T93" fmla="*/ 254 h 272"/>
                <a:gd name="T94" fmla="*/ 228 w 393"/>
                <a:gd name="T95" fmla="*/ 263 h 272"/>
                <a:gd name="T96" fmla="*/ 232 w 393"/>
                <a:gd name="T97" fmla="*/ 268 h 272"/>
                <a:gd name="T98" fmla="*/ 237 w 393"/>
                <a:gd name="T99" fmla="*/ 272 h 272"/>
                <a:gd name="T100" fmla="*/ 245 w 393"/>
                <a:gd name="T101" fmla="*/ 272 h 272"/>
                <a:gd name="T102" fmla="*/ 254 w 393"/>
                <a:gd name="T103" fmla="*/ 272 h 272"/>
                <a:gd name="T104" fmla="*/ 259 w 393"/>
                <a:gd name="T105" fmla="*/ 268 h 272"/>
                <a:gd name="T106" fmla="*/ 263 w 393"/>
                <a:gd name="T107" fmla="*/ 263 h 272"/>
                <a:gd name="T108" fmla="*/ 268 w 393"/>
                <a:gd name="T109" fmla="*/ 254 h 272"/>
                <a:gd name="T110" fmla="*/ 272 w 393"/>
                <a:gd name="T111" fmla="*/ 20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Freeform 16"/>
            <p:cNvSpPr/>
            <p:nvPr/>
          </p:nvSpPr>
          <p:spPr bwMode="auto">
            <a:xfrm>
              <a:off x="1756" y="2354"/>
              <a:ext cx="166" cy="116"/>
            </a:xfrm>
            <a:custGeom>
              <a:avLst/>
              <a:gdLst>
                <a:gd name="T0" fmla="*/ 295 w 393"/>
                <a:gd name="T1" fmla="*/ 121 h 277"/>
                <a:gd name="T2" fmla="*/ 384 w 393"/>
                <a:gd name="T3" fmla="*/ 72 h 277"/>
                <a:gd name="T4" fmla="*/ 393 w 393"/>
                <a:gd name="T5" fmla="*/ 63 h 277"/>
                <a:gd name="T6" fmla="*/ 393 w 393"/>
                <a:gd name="T7" fmla="*/ 54 h 277"/>
                <a:gd name="T8" fmla="*/ 393 w 393"/>
                <a:gd name="T9" fmla="*/ 49 h 277"/>
                <a:gd name="T10" fmla="*/ 393 w 393"/>
                <a:gd name="T11" fmla="*/ 40 h 277"/>
                <a:gd name="T12" fmla="*/ 384 w 393"/>
                <a:gd name="T13" fmla="*/ 31 h 277"/>
                <a:gd name="T14" fmla="*/ 379 w 393"/>
                <a:gd name="T15" fmla="*/ 27 h 277"/>
                <a:gd name="T16" fmla="*/ 370 w 393"/>
                <a:gd name="T17" fmla="*/ 27 h 277"/>
                <a:gd name="T18" fmla="*/ 357 w 393"/>
                <a:gd name="T19" fmla="*/ 27 h 277"/>
                <a:gd name="T20" fmla="*/ 268 w 393"/>
                <a:gd name="T21" fmla="*/ 81 h 277"/>
                <a:gd name="T22" fmla="*/ 268 w 393"/>
                <a:gd name="T23" fmla="*/ 27 h 277"/>
                <a:gd name="T24" fmla="*/ 268 w 393"/>
                <a:gd name="T25" fmla="*/ 14 h 277"/>
                <a:gd name="T26" fmla="*/ 263 w 393"/>
                <a:gd name="T27" fmla="*/ 9 h 277"/>
                <a:gd name="T28" fmla="*/ 254 w 393"/>
                <a:gd name="T29" fmla="*/ 5 h 277"/>
                <a:gd name="T30" fmla="*/ 250 w 393"/>
                <a:gd name="T31" fmla="*/ 0 h 277"/>
                <a:gd name="T32" fmla="*/ 241 w 393"/>
                <a:gd name="T33" fmla="*/ 5 h 277"/>
                <a:gd name="T34" fmla="*/ 232 w 393"/>
                <a:gd name="T35" fmla="*/ 5 h 277"/>
                <a:gd name="T36" fmla="*/ 228 w 393"/>
                <a:gd name="T37" fmla="*/ 14 h 277"/>
                <a:gd name="T38" fmla="*/ 228 w 393"/>
                <a:gd name="T39" fmla="*/ 23 h 277"/>
                <a:gd name="T40" fmla="*/ 228 w 393"/>
                <a:gd name="T41" fmla="*/ 99 h 277"/>
                <a:gd name="T42" fmla="*/ 170 w 393"/>
                <a:gd name="T43" fmla="*/ 134 h 277"/>
                <a:gd name="T44" fmla="*/ 170 w 393"/>
                <a:gd name="T45" fmla="*/ 36 h 277"/>
                <a:gd name="T46" fmla="*/ 170 w 393"/>
                <a:gd name="T47" fmla="*/ 27 h 277"/>
                <a:gd name="T48" fmla="*/ 165 w 393"/>
                <a:gd name="T49" fmla="*/ 18 h 277"/>
                <a:gd name="T50" fmla="*/ 156 w 393"/>
                <a:gd name="T51" fmla="*/ 14 h 277"/>
                <a:gd name="T52" fmla="*/ 147 w 393"/>
                <a:gd name="T53" fmla="*/ 9 h 277"/>
                <a:gd name="T54" fmla="*/ 138 w 393"/>
                <a:gd name="T55" fmla="*/ 9 h 277"/>
                <a:gd name="T56" fmla="*/ 134 w 393"/>
                <a:gd name="T57" fmla="*/ 14 h 277"/>
                <a:gd name="T58" fmla="*/ 129 w 393"/>
                <a:gd name="T59" fmla="*/ 23 h 277"/>
                <a:gd name="T60" fmla="*/ 125 w 393"/>
                <a:gd name="T61" fmla="*/ 31 h 277"/>
                <a:gd name="T62" fmla="*/ 125 w 393"/>
                <a:gd name="T63" fmla="*/ 161 h 277"/>
                <a:gd name="T64" fmla="*/ 0 w 393"/>
                <a:gd name="T65" fmla="*/ 233 h 277"/>
                <a:gd name="T66" fmla="*/ 27 w 393"/>
                <a:gd name="T67" fmla="*/ 277 h 277"/>
                <a:gd name="T68" fmla="*/ 152 w 393"/>
                <a:gd name="T69" fmla="*/ 206 h 277"/>
                <a:gd name="T70" fmla="*/ 268 w 393"/>
                <a:gd name="T71" fmla="*/ 273 h 277"/>
                <a:gd name="T72" fmla="*/ 272 w 393"/>
                <a:gd name="T73" fmla="*/ 277 h 277"/>
                <a:gd name="T74" fmla="*/ 281 w 393"/>
                <a:gd name="T75" fmla="*/ 277 h 277"/>
                <a:gd name="T76" fmla="*/ 290 w 393"/>
                <a:gd name="T77" fmla="*/ 273 h 277"/>
                <a:gd name="T78" fmla="*/ 295 w 393"/>
                <a:gd name="T79" fmla="*/ 268 h 277"/>
                <a:gd name="T80" fmla="*/ 299 w 393"/>
                <a:gd name="T81" fmla="*/ 259 h 277"/>
                <a:gd name="T82" fmla="*/ 299 w 393"/>
                <a:gd name="T83" fmla="*/ 251 h 277"/>
                <a:gd name="T84" fmla="*/ 295 w 393"/>
                <a:gd name="T85" fmla="*/ 242 h 277"/>
                <a:gd name="T86" fmla="*/ 286 w 393"/>
                <a:gd name="T87" fmla="*/ 237 h 277"/>
                <a:gd name="T88" fmla="*/ 196 w 393"/>
                <a:gd name="T89" fmla="*/ 179 h 277"/>
                <a:gd name="T90" fmla="*/ 254 w 393"/>
                <a:gd name="T91" fmla="*/ 148 h 277"/>
                <a:gd name="T92" fmla="*/ 321 w 393"/>
                <a:gd name="T93" fmla="*/ 188 h 277"/>
                <a:gd name="T94" fmla="*/ 330 w 393"/>
                <a:gd name="T95" fmla="*/ 192 h 277"/>
                <a:gd name="T96" fmla="*/ 335 w 393"/>
                <a:gd name="T97" fmla="*/ 192 h 277"/>
                <a:gd name="T98" fmla="*/ 344 w 393"/>
                <a:gd name="T99" fmla="*/ 188 h 277"/>
                <a:gd name="T100" fmla="*/ 348 w 393"/>
                <a:gd name="T101" fmla="*/ 179 h 277"/>
                <a:gd name="T102" fmla="*/ 348 w 393"/>
                <a:gd name="T103" fmla="*/ 175 h 277"/>
                <a:gd name="T104" fmla="*/ 348 w 393"/>
                <a:gd name="T105" fmla="*/ 166 h 277"/>
                <a:gd name="T106" fmla="*/ 348 w 393"/>
                <a:gd name="T107" fmla="*/ 157 h 277"/>
                <a:gd name="T108" fmla="*/ 339 w 393"/>
                <a:gd name="T109" fmla="*/ 152 h 277"/>
                <a:gd name="T110" fmla="*/ 295 w 393"/>
                <a:gd name="T111" fmla="*/ 12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Freeform 17"/>
            <p:cNvSpPr/>
            <p:nvPr/>
          </p:nvSpPr>
          <p:spPr bwMode="auto">
            <a:xfrm>
              <a:off x="1707" y="2414"/>
              <a:ext cx="111" cy="95"/>
            </a:xfrm>
            <a:custGeom>
              <a:avLst/>
              <a:gdLst>
                <a:gd name="T0" fmla="*/ 0 w 263"/>
                <a:gd name="T1" fmla="*/ 116 h 228"/>
                <a:gd name="T2" fmla="*/ 49 w 263"/>
                <a:gd name="T3" fmla="*/ 67 h 228"/>
                <a:gd name="T4" fmla="*/ 67 w 263"/>
                <a:gd name="T5" fmla="*/ 0 h 228"/>
                <a:gd name="T6" fmla="*/ 134 w 263"/>
                <a:gd name="T7" fmla="*/ 23 h 228"/>
                <a:gd name="T8" fmla="*/ 201 w 263"/>
                <a:gd name="T9" fmla="*/ 0 h 228"/>
                <a:gd name="T10" fmla="*/ 214 w 263"/>
                <a:gd name="T11" fmla="*/ 67 h 228"/>
                <a:gd name="T12" fmla="*/ 263 w 263"/>
                <a:gd name="T13" fmla="*/ 116 h 228"/>
                <a:gd name="T14" fmla="*/ 214 w 263"/>
                <a:gd name="T15" fmla="*/ 161 h 228"/>
                <a:gd name="T16" fmla="*/ 201 w 263"/>
                <a:gd name="T17" fmla="*/ 228 h 228"/>
                <a:gd name="T18" fmla="*/ 134 w 263"/>
                <a:gd name="T19" fmla="*/ 210 h 228"/>
                <a:gd name="T20" fmla="*/ 67 w 263"/>
                <a:gd name="T21" fmla="*/ 228 h 228"/>
                <a:gd name="T22" fmla="*/ 49 w 263"/>
                <a:gd name="T23" fmla="*/ 161 h 228"/>
                <a:gd name="T24" fmla="*/ 0 w 263"/>
                <a:gd name="T25" fmla="*/ 11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8" name="Group 18"/>
          <p:cNvGrpSpPr/>
          <p:nvPr/>
        </p:nvGrpSpPr>
        <p:grpSpPr bwMode="auto">
          <a:xfrm>
            <a:off x="7896200" y="908720"/>
            <a:ext cx="509587" cy="582612"/>
            <a:chOff x="1601" y="2278"/>
            <a:chExt cx="321" cy="367"/>
          </a:xfrm>
        </p:grpSpPr>
        <p:sp>
          <p:nvSpPr>
            <p:cNvPr id="20499" name="Freeform 19"/>
            <p:cNvSpPr/>
            <p:nvPr/>
          </p:nvSpPr>
          <p:spPr bwMode="auto">
            <a:xfrm>
              <a:off x="1700" y="2278"/>
              <a:ext cx="126" cy="183"/>
            </a:xfrm>
            <a:custGeom>
              <a:avLst/>
              <a:gdLst>
                <a:gd name="T0" fmla="*/ 174 w 299"/>
                <a:gd name="T1" fmla="*/ 121 h 434"/>
                <a:gd name="T2" fmla="*/ 174 w 299"/>
                <a:gd name="T3" fmla="*/ 23 h 434"/>
                <a:gd name="T4" fmla="*/ 170 w 299"/>
                <a:gd name="T5" fmla="*/ 9 h 434"/>
                <a:gd name="T6" fmla="*/ 165 w 299"/>
                <a:gd name="T7" fmla="*/ 5 h 434"/>
                <a:gd name="T8" fmla="*/ 156 w 299"/>
                <a:gd name="T9" fmla="*/ 0 h 434"/>
                <a:gd name="T10" fmla="*/ 152 w 299"/>
                <a:gd name="T11" fmla="*/ 0 h 434"/>
                <a:gd name="T12" fmla="*/ 143 w 299"/>
                <a:gd name="T13" fmla="*/ 0 h 434"/>
                <a:gd name="T14" fmla="*/ 134 w 299"/>
                <a:gd name="T15" fmla="*/ 5 h 434"/>
                <a:gd name="T16" fmla="*/ 125 w 299"/>
                <a:gd name="T17" fmla="*/ 9 h 434"/>
                <a:gd name="T18" fmla="*/ 125 w 299"/>
                <a:gd name="T19" fmla="*/ 23 h 434"/>
                <a:gd name="T20" fmla="*/ 125 w 299"/>
                <a:gd name="T21" fmla="*/ 126 h 434"/>
                <a:gd name="T22" fmla="*/ 76 w 299"/>
                <a:gd name="T23" fmla="*/ 99 h 434"/>
                <a:gd name="T24" fmla="*/ 67 w 299"/>
                <a:gd name="T25" fmla="*/ 94 h 434"/>
                <a:gd name="T26" fmla="*/ 58 w 299"/>
                <a:gd name="T27" fmla="*/ 94 h 434"/>
                <a:gd name="T28" fmla="*/ 49 w 299"/>
                <a:gd name="T29" fmla="*/ 99 h 434"/>
                <a:gd name="T30" fmla="*/ 45 w 299"/>
                <a:gd name="T31" fmla="*/ 103 h 434"/>
                <a:gd name="T32" fmla="*/ 40 w 299"/>
                <a:gd name="T33" fmla="*/ 112 h 434"/>
                <a:gd name="T34" fmla="*/ 45 w 299"/>
                <a:gd name="T35" fmla="*/ 117 h 434"/>
                <a:gd name="T36" fmla="*/ 45 w 299"/>
                <a:gd name="T37" fmla="*/ 126 h 434"/>
                <a:gd name="T38" fmla="*/ 54 w 299"/>
                <a:gd name="T39" fmla="*/ 134 h 434"/>
                <a:gd name="T40" fmla="*/ 121 w 299"/>
                <a:gd name="T41" fmla="*/ 170 h 434"/>
                <a:gd name="T42" fmla="*/ 121 w 299"/>
                <a:gd name="T43" fmla="*/ 242 h 434"/>
                <a:gd name="T44" fmla="*/ 36 w 299"/>
                <a:gd name="T45" fmla="*/ 188 h 434"/>
                <a:gd name="T46" fmla="*/ 27 w 299"/>
                <a:gd name="T47" fmla="*/ 184 h 434"/>
                <a:gd name="T48" fmla="*/ 18 w 299"/>
                <a:gd name="T49" fmla="*/ 184 h 434"/>
                <a:gd name="T50" fmla="*/ 9 w 299"/>
                <a:gd name="T51" fmla="*/ 188 h 434"/>
                <a:gd name="T52" fmla="*/ 5 w 299"/>
                <a:gd name="T53" fmla="*/ 193 h 434"/>
                <a:gd name="T54" fmla="*/ 0 w 299"/>
                <a:gd name="T55" fmla="*/ 202 h 434"/>
                <a:gd name="T56" fmla="*/ 0 w 299"/>
                <a:gd name="T57" fmla="*/ 210 h 434"/>
                <a:gd name="T58" fmla="*/ 5 w 299"/>
                <a:gd name="T59" fmla="*/ 219 h 434"/>
                <a:gd name="T60" fmla="*/ 14 w 299"/>
                <a:gd name="T61" fmla="*/ 224 h 434"/>
                <a:gd name="T62" fmla="*/ 121 w 299"/>
                <a:gd name="T63" fmla="*/ 291 h 434"/>
                <a:gd name="T64" fmla="*/ 121 w 299"/>
                <a:gd name="T65" fmla="*/ 434 h 434"/>
                <a:gd name="T66" fmla="*/ 174 w 299"/>
                <a:gd name="T67" fmla="*/ 434 h 434"/>
                <a:gd name="T68" fmla="*/ 174 w 299"/>
                <a:gd name="T69" fmla="*/ 291 h 434"/>
                <a:gd name="T70" fmla="*/ 290 w 299"/>
                <a:gd name="T71" fmla="*/ 224 h 434"/>
                <a:gd name="T72" fmla="*/ 295 w 299"/>
                <a:gd name="T73" fmla="*/ 219 h 434"/>
                <a:gd name="T74" fmla="*/ 299 w 299"/>
                <a:gd name="T75" fmla="*/ 210 h 434"/>
                <a:gd name="T76" fmla="*/ 299 w 299"/>
                <a:gd name="T77" fmla="*/ 202 h 434"/>
                <a:gd name="T78" fmla="*/ 299 w 299"/>
                <a:gd name="T79" fmla="*/ 197 h 434"/>
                <a:gd name="T80" fmla="*/ 295 w 299"/>
                <a:gd name="T81" fmla="*/ 188 h 434"/>
                <a:gd name="T82" fmla="*/ 286 w 299"/>
                <a:gd name="T83" fmla="*/ 184 h 434"/>
                <a:gd name="T84" fmla="*/ 277 w 299"/>
                <a:gd name="T85" fmla="*/ 184 h 434"/>
                <a:gd name="T86" fmla="*/ 268 w 299"/>
                <a:gd name="T87" fmla="*/ 188 h 434"/>
                <a:gd name="T88" fmla="*/ 174 w 299"/>
                <a:gd name="T89" fmla="*/ 237 h 434"/>
                <a:gd name="T90" fmla="*/ 174 w 299"/>
                <a:gd name="T91" fmla="*/ 170 h 434"/>
                <a:gd name="T92" fmla="*/ 246 w 299"/>
                <a:gd name="T93" fmla="*/ 134 h 434"/>
                <a:gd name="T94" fmla="*/ 250 w 299"/>
                <a:gd name="T95" fmla="*/ 130 h 434"/>
                <a:gd name="T96" fmla="*/ 255 w 299"/>
                <a:gd name="T97" fmla="*/ 121 h 434"/>
                <a:gd name="T98" fmla="*/ 255 w 299"/>
                <a:gd name="T99" fmla="*/ 112 h 434"/>
                <a:gd name="T100" fmla="*/ 250 w 299"/>
                <a:gd name="T101" fmla="*/ 108 h 434"/>
                <a:gd name="T102" fmla="*/ 246 w 299"/>
                <a:gd name="T103" fmla="*/ 103 h 434"/>
                <a:gd name="T104" fmla="*/ 237 w 299"/>
                <a:gd name="T105" fmla="*/ 99 h 434"/>
                <a:gd name="T106" fmla="*/ 232 w 299"/>
                <a:gd name="T107" fmla="*/ 99 h 434"/>
                <a:gd name="T108" fmla="*/ 223 w 299"/>
                <a:gd name="T109" fmla="*/ 99 h 434"/>
                <a:gd name="T110" fmla="*/ 174 w 299"/>
                <a:gd name="T111" fmla="*/ 121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Freeform 20"/>
            <p:cNvSpPr/>
            <p:nvPr/>
          </p:nvSpPr>
          <p:spPr bwMode="auto">
            <a:xfrm>
              <a:off x="1601" y="2355"/>
              <a:ext cx="166" cy="115"/>
            </a:xfrm>
            <a:custGeom>
              <a:avLst/>
              <a:gdLst>
                <a:gd name="T0" fmla="*/ 121 w 393"/>
                <a:gd name="T1" fmla="*/ 71 h 272"/>
                <a:gd name="T2" fmla="*/ 36 w 393"/>
                <a:gd name="T3" fmla="*/ 22 h 272"/>
                <a:gd name="T4" fmla="*/ 27 w 393"/>
                <a:gd name="T5" fmla="*/ 18 h 272"/>
                <a:gd name="T6" fmla="*/ 18 w 393"/>
                <a:gd name="T7" fmla="*/ 18 h 272"/>
                <a:gd name="T8" fmla="*/ 9 w 393"/>
                <a:gd name="T9" fmla="*/ 22 h 272"/>
                <a:gd name="T10" fmla="*/ 5 w 393"/>
                <a:gd name="T11" fmla="*/ 31 h 272"/>
                <a:gd name="T12" fmla="*/ 0 w 393"/>
                <a:gd name="T13" fmla="*/ 40 h 272"/>
                <a:gd name="T14" fmla="*/ 0 w 393"/>
                <a:gd name="T15" fmla="*/ 49 h 272"/>
                <a:gd name="T16" fmla="*/ 5 w 393"/>
                <a:gd name="T17" fmla="*/ 58 h 272"/>
                <a:gd name="T18" fmla="*/ 9 w 393"/>
                <a:gd name="T19" fmla="*/ 62 h 272"/>
                <a:gd name="T20" fmla="*/ 98 w 393"/>
                <a:gd name="T21" fmla="*/ 116 h 272"/>
                <a:gd name="T22" fmla="*/ 54 w 393"/>
                <a:gd name="T23" fmla="*/ 143 h 272"/>
                <a:gd name="T24" fmla="*/ 45 w 393"/>
                <a:gd name="T25" fmla="*/ 147 h 272"/>
                <a:gd name="T26" fmla="*/ 40 w 393"/>
                <a:gd name="T27" fmla="*/ 156 h 272"/>
                <a:gd name="T28" fmla="*/ 40 w 393"/>
                <a:gd name="T29" fmla="*/ 165 h 272"/>
                <a:gd name="T30" fmla="*/ 40 w 393"/>
                <a:gd name="T31" fmla="*/ 174 h 272"/>
                <a:gd name="T32" fmla="*/ 49 w 393"/>
                <a:gd name="T33" fmla="*/ 178 h 272"/>
                <a:gd name="T34" fmla="*/ 54 w 393"/>
                <a:gd name="T35" fmla="*/ 183 h 272"/>
                <a:gd name="T36" fmla="*/ 63 w 393"/>
                <a:gd name="T37" fmla="*/ 183 h 272"/>
                <a:gd name="T38" fmla="*/ 72 w 393"/>
                <a:gd name="T39" fmla="*/ 183 h 272"/>
                <a:gd name="T40" fmla="*/ 139 w 393"/>
                <a:gd name="T41" fmla="*/ 143 h 272"/>
                <a:gd name="T42" fmla="*/ 197 w 393"/>
                <a:gd name="T43" fmla="*/ 178 h 272"/>
                <a:gd name="T44" fmla="*/ 112 w 393"/>
                <a:gd name="T45" fmla="*/ 223 h 272"/>
                <a:gd name="T46" fmla="*/ 103 w 393"/>
                <a:gd name="T47" fmla="*/ 232 h 272"/>
                <a:gd name="T48" fmla="*/ 98 w 393"/>
                <a:gd name="T49" fmla="*/ 241 h 272"/>
                <a:gd name="T50" fmla="*/ 98 w 393"/>
                <a:gd name="T51" fmla="*/ 246 h 272"/>
                <a:gd name="T52" fmla="*/ 98 w 393"/>
                <a:gd name="T53" fmla="*/ 254 h 272"/>
                <a:gd name="T54" fmla="*/ 103 w 393"/>
                <a:gd name="T55" fmla="*/ 263 h 272"/>
                <a:gd name="T56" fmla="*/ 112 w 393"/>
                <a:gd name="T57" fmla="*/ 268 h 272"/>
                <a:gd name="T58" fmla="*/ 121 w 393"/>
                <a:gd name="T59" fmla="*/ 268 h 272"/>
                <a:gd name="T60" fmla="*/ 130 w 393"/>
                <a:gd name="T61" fmla="*/ 263 h 272"/>
                <a:gd name="T62" fmla="*/ 241 w 393"/>
                <a:gd name="T63" fmla="*/ 201 h 272"/>
                <a:gd name="T64" fmla="*/ 366 w 393"/>
                <a:gd name="T65" fmla="*/ 272 h 272"/>
                <a:gd name="T66" fmla="*/ 393 w 393"/>
                <a:gd name="T67" fmla="*/ 228 h 272"/>
                <a:gd name="T68" fmla="*/ 268 w 393"/>
                <a:gd name="T69" fmla="*/ 156 h 272"/>
                <a:gd name="T70" fmla="*/ 268 w 393"/>
                <a:gd name="T71" fmla="*/ 22 h 272"/>
                <a:gd name="T72" fmla="*/ 268 w 393"/>
                <a:gd name="T73" fmla="*/ 13 h 272"/>
                <a:gd name="T74" fmla="*/ 264 w 393"/>
                <a:gd name="T75" fmla="*/ 9 h 272"/>
                <a:gd name="T76" fmla="*/ 255 w 393"/>
                <a:gd name="T77" fmla="*/ 4 h 272"/>
                <a:gd name="T78" fmla="*/ 250 w 393"/>
                <a:gd name="T79" fmla="*/ 0 h 272"/>
                <a:gd name="T80" fmla="*/ 241 w 393"/>
                <a:gd name="T81" fmla="*/ 0 h 272"/>
                <a:gd name="T82" fmla="*/ 232 w 393"/>
                <a:gd name="T83" fmla="*/ 4 h 272"/>
                <a:gd name="T84" fmla="*/ 228 w 393"/>
                <a:gd name="T85" fmla="*/ 13 h 272"/>
                <a:gd name="T86" fmla="*/ 228 w 393"/>
                <a:gd name="T87" fmla="*/ 22 h 272"/>
                <a:gd name="T88" fmla="*/ 223 w 393"/>
                <a:gd name="T89" fmla="*/ 129 h 272"/>
                <a:gd name="T90" fmla="*/ 165 w 393"/>
                <a:gd name="T91" fmla="*/ 94 h 272"/>
                <a:gd name="T92" fmla="*/ 170 w 393"/>
                <a:gd name="T93" fmla="*/ 18 h 272"/>
                <a:gd name="T94" fmla="*/ 165 w 393"/>
                <a:gd name="T95" fmla="*/ 9 h 272"/>
                <a:gd name="T96" fmla="*/ 161 w 393"/>
                <a:gd name="T97" fmla="*/ 4 h 272"/>
                <a:gd name="T98" fmla="*/ 156 w 393"/>
                <a:gd name="T99" fmla="*/ 0 h 272"/>
                <a:gd name="T100" fmla="*/ 148 w 393"/>
                <a:gd name="T101" fmla="*/ 0 h 272"/>
                <a:gd name="T102" fmla="*/ 139 w 393"/>
                <a:gd name="T103" fmla="*/ 0 h 272"/>
                <a:gd name="T104" fmla="*/ 134 w 393"/>
                <a:gd name="T105" fmla="*/ 4 h 272"/>
                <a:gd name="T106" fmla="*/ 130 w 393"/>
                <a:gd name="T107" fmla="*/ 9 h 272"/>
                <a:gd name="T108" fmla="*/ 125 w 393"/>
                <a:gd name="T109" fmla="*/ 18 h 272"/>
                <a:gd name="T110" fmla="*/ 121 w 393"/>
                <a:gd name="T111" fmla="*/ 7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1601" y="2451"/>
              <a:ext cx="166" cy="117"/>
            </a:xfrm>
            <a:custGeom>
              <a:avLst/>
              <a:gdLst>
                <a:gd name="T0" fmla="*/ 98 w 393"/>
                <a:gd name="T1" fmla="*/ 156 h 277"/>
                <a:gd name="T2" fmla="*/ 9 w 393"/>
                <a:gd name="T3" fmla="*/ 205 h 277"/>
                <a:gd name="T4" fmla="*/ 0 w 393"/>
                <a:gd name="T5" fmla="*/ 214 h 277"/>
                <a:gd name="T6" fmla="*/ 0 w 393"/>
                <a:gd name="T7" fmla="*/ 223 h 277"/>
                <a:gd name="T8" fmla="*/ 0 w 393"/>
                <a:gd name="T9" fmla="*/ 228 h 277"/>
                <a:gd name="T10" fmla="*/ 0 w 393"/>
                <a:gd name="T11" fmla="*/ 237 h 277"/>
                <a:gd name="T12" fmla="*/ 9 w 393"/>
                <a:gd name="T13" fmla="*/ 246 h 277"/>
                <a:gd name="T14" fmla="*/ 14 w 393"/>
                <a:gd name="T15" fmla="*/ 250 h 277"/>
                <a:gd name="T16" fmla="*/ 23 w 393"/>
                <a:gd name="T17" fmla="*/ 250 h 277"/>
                <a:gd name="T18" fmla="*/ 36 w 393"/>
                <a:gd name="T19" fmla="*/ 250 h 277"/>
                <a:gd name="T20" fmla="*/ 125 w 393"/>
                <a:gd name="T21" fmla="*/ 196 h 277"/>
                <a:gd name="T22" fmla="*/ 125 w 393"/>
                <a:gd name="T23" fmla="*/ 250 h 277"/>
                <a:gd name="T24" fmla="*/ 125 w 393"/>
                <a:gd name="T25" fmla="*/ 263 h 277"/>
                <a:gd name="T26" fmla="*/ 130 w 393"/>
                <a:gd name="T27" fmla="*/ 268 h 277"/>
                <a:gd name="T28" fmla="*/ 139 w 393"/>
                <a:gd name="T29" fmla="*/ 272 h 277"/>
                <a:gd name="T30" fmla="*/ 143 w 393"/>
                <a:gd name="T31" fmla="*/ 277 h 277"/>
                <a:gd name="T32" fmla="*/ 152 w 393"/>
                <a:gd name="T33" fmla="*/ 277 h 277"/>
                <a:gd name="T34" fmla="*/ 161 w 393"/>
                <a:gd name="T35" fmla="*/ 272 h 277"/>
                <a:gd name="T36" fmla="*/ 165 w 393"/>
                <a:gd name="T37" fmla="*/ 263 h 277"/>
                <a:gd name="T38" fmla="*/ 165 w 393"/>
                <a:gd name="T39" fmla="*/ 254 h 277"/>
                <a:gd name="T40" fmla="*/ 165 w 393"/>
                <a:gd name="T41" fmla="*/ 178 h 277"/>
                <a:gd name="T42" fmla="*/ 223 w 393"/>
                <a:gd name="T43" fmla="*/ 143 h 277"/>
                <a:gd name="T44" fmla="*/ 223 w 393"/>
                <a:gd name="T45" fmla="*/ 241 h 277"/>
                <a:gd name="T46" fmla="*/ 223 w 393"/>
                <a:gd name="T47" fmla="*/ 250 h 277"/>
                <a:gd name="T48" fmla="*/ 228 w 393"/>
                <a:gd name="T49" fmla="*/ 259 h 277"/>
                <a:gd name="T50" fmla="*/ 237 w 393"/>
                <a:gd name="T51" fmla="*/ 263 h 277"/>
                <a:gd name="T52" fmla="*/ 246 w 393"/>
                <a:gd name="T53" fmla="*/ 268 h 277"/>
                <a:gd name="T54" fmla="*/ 255 w 393"/>
                <a:gd name="T55" fmla="*/ 268 h 277"/>
                <a:gd name="T56" fmla="*/ 259 w 393"/>
                <a:gd name="T57" fmla="*/ 263 h 277"/>
                <a:gd name="T58" fmla="*/ 264 w 393"/>
                <a:gd name="T59" fmla="*/ 254 h 277"/>
                <a:gd name="T60" fmla="*/ 268 w 393"/>
                <a:gd name="T61" fmla="*/ 246 h 277"/>
                <a:gd name="T62" fmla="*/ 268 w 393"/>
                <a:gd name="T63" fmla="*/ 116 h 277"/>
                <a:gd name="T64" fmla="*/ 393 w 393"/>
                <a:gd name="T65" fmla="*/ 44 h 277"/>
                <a:gd name="T66" fmla="*/ 366 w 393"/>
                <a:gd name="T67" fmla="*/ 0 h 277"/>
                <a:gd name="T68" fmla="*/ 241 w 393"/>
                <a:gd name="T69" fmla="*/ 71 h 277"/>
                <a:gd name="T70" fmla="*/ 125 w 393"/>
                <a:gd name="T71" fmla="*/ 4 h 277"/>
                <a:gd name="T72" fmla="*/ 121 w 393"/>
                <a:gd name="T73" fmla="*/ 0 h 277"/>
                <a:gd name="T74" fmla="*/ 112 w 393"/>
                <a:gd name="T75" fmla="*/ 0 h 277"/>
                <a:gd name="T76" fmla="*/ 103 w 393"/>
                <a:gd name="T77" fmla="*/ 4 h 277"/>
                <a:gd name="T78" fmla="*/ 98 w 393"/>
                <a:gd name="T79" fmla="*/ 9 h 277"/>
                <a:gd name="T80" fmla="*/ 94 w 393"/>
                <a:gd name="T81" fmla="*/ 18 h 277"/>
                <a:gd name="T82" fmla="*/ 94 w 393"/>
                <a:gd name="T83" fmla="*/ 26 h 277"/>
                <a:gd name="T84" fmla="*/ 98 w 393"/>
                <a:gd name="T85" fmla="*/ 35 h 277"/>
                <a:gd name="T86" fmla="*/ 107 w 393"/>
                <a:gd name="T87" fmla="*/ 40 h 277"/>
                <a:gd name="T88" fmla="*/ 197 w 393"/>
                <a:gd name="T89" fmla="*/ 98 h 277"/>
                <a:gd name="T90" fmla="*/ 139 w 393"/>
                <a:gd name="T91" fmla="*/ 129 h 277"/>
                <a:gd name="T92" fmla="*/ 72 w 393"/>
                <a:gd name="T93" fmla="*/ 89 h 277"/>
                <a:gd name="T94" fmla="*/ 63 w 393"/>
                <a:gd name="T95" fmla="*/ 85 h 277"/>
                <a:gd name="T96" fmla="*/ 58 w 393"/>
                <a:gd name="T97" fmla="*/ 85 h 277"/>
                <a:gd name="T98" fmla="*/ 49 w 393"/>
                <a:gd name="T99" fmla="*/ 89 h 277"/>
                <a:gd name="T100" fmla="*/ 45 w 393"/>
                <a:gd name="T101" fmla="*/ 98 h 277"/>
                <a:gd name="T102" fmla="*/ 45 w 393"/>
                <a:gd name="T103" fmla="*/ 102 h 277"/>
                <a:gd name="T104" fmla="*/ 45 w 393"/>
                <a:gd name="T105" fmla="*/ 111 h 277"/>
                <a:gd name="T106" fmla="*/ 45 w 393"/>
                <a:gd name="T107" fmla="*/ 120 h 277"/>
                <a:gd name="T108" fmla="*/ 54 w 393"/>
                <a:gd name="T109" fmla="*/ 125 h 277"/>
                <a:gd name="T110" fmla="*/ 98 w 393"/>
                <a:gd name="T111" fmla="*/ 15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1698" y="2461"/>
              <a:ext cx="126" cy="184"/>
            </a:xfrm>
            <a:custGeom>
              <a:avLst/>
              <a:gdLst>
                <a:gd name="T0" fmla="*/ 125 w 299"/>
                <a:gd name="T1" fmla="*/ 313 h 438"/>
                <a:gd name="T2" fmla="*/ 125 w 299"/>
                <a:gd name="T3" fmla="*/ 411 h 438"/>
                <a:gd name="T4" fmla="*/ 129 w 299"/>
                <a:gd name="T5" fmla="*/ 425 h 438"/>
                <a:gd name="T6" fmla="*/ 134 w 299"/>
                <a:gd name="T7" fmla="*/ 429 h 438"/>
                <a:gd name="T8" fmla="*/ 143 w 299"/>
                <a:gd name="T9" fmla="*/ 434 h 438"/>
                <a:gd name="T10" fmla="*/ 147 w 299"/>
                <a:gd name="T11" fmla="*/ 438 h 438"/>
                <a:gd name="T12" fmla="*/ 156 w 299"/>
                <a:gd name="T13" fmla="*/ 434 h 438"/>
                <a:gd name="T14" fmla="*/ 165 w 299"/>
                <a:gd name="T15" fmla="*/ 429 h 438"/>
                <a:gd name="T16" fmla="*/ 174 w 299"/>
                <a:gd name="T17" fmla="*/ 425 h 438"/>
                <a:gd name="T18" fmla="*/ 174 w 299"/>
                <a:gd name="T19" fmla="*/ 411 h 438"/>
                <a:gd name="T20" fmla="*/ 174 w 299"/>
                <a:gd name="T21" fmla="*/ 308 h 438"/>
                <a:gd name="T22" fmla="*/ 223 w 299"/>
                <a:gd name="T23" fmla="*/ 335 h 438"/>
                <a:gd name="T24" fmla="*/ 232 w 299"/>
                <a:gd name="T25" fmla="*/ 340 h 438"/>
                <a:gd name="T26" fmla="*/ 241 w 299"/>
                <a:gd name="T27" fmla="*/ 340 h 438"/>
                <a:gd name="T28" fmla="*/ 250 w 299"/>
                <a:gd name="T29" fmla="*/ 335 h 438"/>
                <a:gd name="T30" fmla="*/ 254 w 299"/>
                <a:gd name="T31" fmla="*/ 331 h 438"/>
                <a:gd name="T32" fmla="*/ 254 w 299"/>
                <a:gd name="T33" fmla="*/ 322 h 438"/>
                <a:gd name="T34" fmla="*/ 254 w 299"/>
                <a:gd name="T35" fmla="*/ 317 h 438"/>
                <a:gd name="T36" fmla="*/ 254 w 299"/>
                <a:gd name="T37" fmla="*/ 308 h 438"/>
                <a:gd name="T38" fmla="*/ 245 w 299"/>
                <a:gd name="T39" fmla="*/ 300 h 438"/>
                <a:gd name="T40" fmla="*/ 178 w 299"/>
                <a:gd name="T41" fmla="*/ 264 h 438"/>
                <a:gd name="T42" fmla="*/ 178 w 299"/>
                <a:gd name="T43" fmla="*/ 192 h 438"/>
                <a:gd name="T44" fmla="*/ 263 w 299"/>
                <a:gd name="T45" fmla="*/ 246 h 438"/>
                <a:gd name="T46" fmla="*/ 272 w 299"/>
                <a:gd name="T47" fmla="*/ 250 h 438"/>
                <a:gd name="T48" fmla="*/ 281 w 299"/>
                <a:gd name="T49" fmla="*/ 250 h 438"/>
                <a:gd name="T50" fmla="*/ 290 w 299"/>
                <a:gd name="T51" fmla="*/ 246 h 438"/>
                <a:gd name="T52" fmla="*/ 294 w 299"/>
                <a:gd name="T53" fmla="*/ 241 h 438"/>
                <a:gd name="T54" fmla="*/ 299 w 299"/>
                <a:gd name="T55" fmla="*/ 232 h 438"/>
                <a:gd name="T56" fmla="*/ 299 w 299"/>
                <a:gd name="T57" fmla="*/ 224 h 438"/>
                <a:gd name="T58" fmla="*/ 294 w 299"/>
                <a:gd name="T59" fmla="*/ 215 h 438"/>
                <a:gd name="T60" fmla="*/ 285 w 299"/>
                <a:gd name="T61" fmla="*/ 210 h 438"/>
                <a:gd name="T62" fmla="*/ 178 w 299"/>
                <a:gd name="T63" fmla="*/ 143 h 438"/>
                <a:gd name="T64" fmla="*/ 178 w 299"/>
                <a:gd name="T65" fmla="*/ 0 h 438"/>
                <a:gd name="T66" fmla="*/ 125 w 299"/>
                <a:gd name="T67" fmla="*/ 0 h 438"/>
                <a:gd name="T68" fmla="*/ 125 w 299"/>
                <a:gd name="T69" fmla="*/ 143 h 438"/>
                <a:gd name="T70" fmla="*/ 9 w 299"/>
                <a:gd name="T71" fmla="*/ 210 h 438"/>
                <a:gd name="T72" fmla="*/ 4 w 299"/>
                <a:gd name="T73" fmla="*/ 215 h 438"/>
                <a:gd name="T74" fmla="*/ 0 w 299"/>
                <a:gd name="T75" fmla="*/ 224 h 438"/>
                <a:gd name="T76" fmla="*/ 0 w 299"/>
                <a:gd name="T77" fmla="*/ 232 h 438"/>
                <a:gd name="T78" fmla="*/ 0 w 299"/>
                <a:gd name="T79" fmla="*/ 237 h 438"/>
                <a:gd name="T80" fmla="*/ 4 w 299"/>
                <a:gd name="T81" fmla="*/ 246 h 438"/>
                <a:gd name="T82" fmla="*/ 13 w 299"/>
                <a:gd name="T83" fmla="*/ 250 h 438"/>
                <a:gd name="T84" fmla="*/ 22 w 299"/>
                <a:gd name="T85" fmla="*/ 250 h 438"/>
                <a:gd name="T86" fmla="*/ 31 w 299"/>
                <a:gd name="T87" fmla="*/ 246 h 438"/>
                <a:gd name="T88" fmla="*/ 125 w 299"/>
                <a:gd name="T89" fmla="*/ 197 h 438"/>
                <a:gd name="T90" fmla="*/ 125 w 299"/>
                <a:gd name="T91" fmla="*/ 264 h 438"/>
                <a:gd name="T92" fmla="*/ 53 w 299"/>
                <a:gd name="T93" fmla="*/ 300 h 438"/>
                <a:gd name="T94" fmla="*/ 49 w 299"/>
                <a:gd name="T95" fmla="*/ 304 h 438"/>
                <a:gd name="T96" fmla="*/ 44 w 299"/>
                <a:gd name="T97" fmla="*/ 313 h 438"/>
                <a:gd name="T98" fmla="*/ 44 w 299"/>
                <a:gd name="T99" fmla="*/ 322 h 438"/>
                <a:gd name="T100" fmla="*/ 49 w 299"/>
                <a:gd name="T101" fmla="*/ 326 h 438"/>
                <a:gd name="T102" fmla="*/ 53 w 299"/>
                <a:gd name="T103" fmla="*/ 331 h 438"/>
                <a:gd name="T104" fmla="*/ 62 w 299"/>
                <a:gd name="T105" fmla="*/ 335 h 438"/>
                <a:gd name="T106" fmla="*/ 67 w 299"/>
                <a:gd name="T107" fmla="*/ 335 h 438"/>
                <a:gd name="T108" fmla="*/ 76 w 299"/>
                <a:gd name="T109" fmla="*/ 335 h 438"/>
                <a:gd name="T110" fmla="*/ 125 w 299"/>
                <a:gd name="T111" fmla="*/ 31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23"/>
            <p:cNvSpPr/>
            <p:nvPr/>
          </p:nvSpPr>
          <p:spPr bwMode="auto">
            <a:xfrm>
              <a:off x="1756" y="2451"/>
              <a:ext cx="166" cy="115"/>
            </a:xfrm>
            <a:custGeom>
              <a:avLst/>
              <a:gdLst>
                <a:gd name="T0" fmla="*/ 272 w 393"/>
                <a:gd name="T1" fmla="*/ 201 h 272"/>
                <a:gd name="T2" fmla="*/ 357 w 393"/>
                <a:gd name="T3" fmla="*/ 250 h 272"/>
                <a:gd name="T4" fmla="*/ 366 w 393"/>
                <a:gd name="T5" fmla="*/ 254 h 272"/>
                <a:gd name="T6" fmla="*/ 375 w 393"/>
                <a:gd name="T7" fmla="*/ 254 h 272"/>
                <a:gd name="T8" fmla="*/ 384 w 393"/>
                <a:gd name="T9" fmla="*/ 250 h 272"/>
                <a:gd name="T10" fmla="*/ 388 w 393"/>
                <a:gd name="T11" fmla="*/ 241 h 272"/>
                <a:gd name="T12" fmla="*/ 393 w 393"/>
                <a:gd name="T13" fmla="*/ 232 h 272"/>
                <a:gd name="T14" fmla="*/ 393 w 393"/>
                <a:gd name="T15" fmla="*/ 223 h 272"/>
                <a:gd name="T16" fmla="*/ 388 w 393"/>
                <a:gd name="T17" fmla="*/ 214 h 272"/>
                <a:gd name="T18" fmla="*/ 384 w 393"/>
                <a:gd name="T19" fmla="*/ 210 h 272"/>
                <a:gd name="T20" fmla="*/ 295 w 393"/>
                <a:gd name="T21" fmla="*/ 156 h 272"/>
                <a:gd name="T22" fmla="*/ 339 w 393"/>
                <a:gd name="T23" fmla="*/ 129 h 272"/>
                <a:gd name="T24" fmla="*/ 348 w 393"/>
                <a:gd name="T25" fmla="*/ 125 h 272"/>
                <a:gd name="T26" fmla="*/ 353 w 393"/>
                <a:gd name="T27" fmla="*/ 116 h 272"/>
                <a:gd name="T28" fmla="*/ 353 w 393"/>
                <a:gd name="T29" fmla="*/ 107 h 272"/>
                <a:gd name="T30" fmla="*/ 353 w 393"/>
                <a:gd name="T31" fmla="*/ 98 h 272"/>
                <a:gd name="T32" fmla="*/ 344 w 393"/>
                <a:gd name="T33" fmla="*/ 94 h 272"/>
                <a:gd name="T34" fmla="*/ 339 w 393"/>
                <a:gd name="T35" fmla="*/ 89 h 272"/>
                <a:gd name="T36" fmla="*/ 330 w 393"/>
                <a:gd name="T37" fmla="*/ 89 h 272"/>
                <a:gd name="T38" fmla="*/ 321 w 393"/>
                <a:gd name="T39" fmla="*/ 89 h 272"/>
                <a:gd name="T40" fmla="*/ 254 w 393"/>
                <a:gd name="T41" fmla="*/ 129 h 272"/>
                <a:gd name="T42" fmla="*/ 196 w 393"/>
                <a:gd name="T43" fmla="*/ 94 h 272"/>
                <a:gd name="T44" fmla="*/ 281 w 393"/>
                <a:gd name="T45" fmla="*/ 49 h 272"/>
                <a:gd name="T46" fmla="*/ 290 w 393"/>
                <a:gd name="T47" fmla="*/ 40 h 272"/>
                <a:gd name="T48" fmla="*/ 295 w 393"/>
                <a:gd name="T49" fmla="*/ 31 h 272"/>
                <a:gd name="T50" fmla="*/ 295 w 393"/>
                <a:gd name="T51" fmla="*/ 26 h 272"/>
                <a:gd name="T52" fmla="*/ 295 w 393"/>
                <a:gd name="T53" fmla="*/ 18 h 272"/>
                <a:gd name="T54" fmla="*/ 290 w 393"/>
                <a:gd name="T55" fmla="*/ 9 h 272"/>
                <a:gd name="T56" fmla="*/ 281 w 393"/>
                <a:gd name="T57" fmla="*/ 4 h 272"/>
                <a:gd name="T58" fmla="*/ 272 w 393"/>
                <a:gd name="T59" fmla="*/ 4 h 272"/>
                <a:gd name="T60" fmla="*/ 263 w 393"/>
                <a:gd name="T61" fmla="*/ 9 h 272"/>
                <a:gd name="T62" fmla="*/ 152 w 393"/>
                <a:gd name="T63" fmla="*/ 71 h 272"/>
                <a:gd name="T64" fmla="*/ 27 w 393"/>
                <a:gd name="T65" fmla="*/ 0 h 272"/>
                <a:gd name="T66" fmla="*/ 0 w 393"/>
                <a:gd name="T67" fmla="*/ 44 h 272"/>
                <a:gd name="T68" fmla="*/ 125 w 393"/>
                <a:gd name="T69" fmla="*/ 116 h 272"/>
                <a:gd name="T70" fmla="*/ 125 w 393"/>
                <a:gd name="T71" fmla="*/ 250 h 272"/>
                <a:gd name="T72" fmla="*/ 125 w 393"/>
                <a:gd name="T73" fmla="*/ 259 h 272"/>
                <a:gd name="T74" fmla="*/ 129 w 393"/>
                <a:gd name="T75" fmla="*/ 263 h 272"/>
                <a:gd name="T76" fmla="*/ 138 w 393"/>
                <a:gd name="T77" fmla="*/ 268 h 272"/>
                <a:gd name="T78" fmla="*/ 143 w 393"/>
                <a:gd name="T79" fmla="*/ 272 h 272"/>
                <a:gd name="T80" fmla="*/ 152 w 393"/>
                <a:gd name="T81" fmla="*/ 272 h 272"/>
                <a:gd name="T82" fmla="*/ 161 w 393"/>
                <a:gd name="T83" fmla="*/ 268 h 272"/>
                <a:gd name="T84" fmla="*/ 165 w 393"/>
                <a:gd name="T85" fmla="*/ 259 h 272"/>
                <a:gd name="T86" fmla="*/ 165 w 393"/>
                <a:gd name="T87" fmla="*/ 250 h 272"/>
                <a:gd name="T88" fmla="*/ 170 w 393"/>
                <a:gd name="T89" fmla="*/ 143 h 272"/>
                <a:gd name="T90" fmla="*/ 228 w 393"/>
                <a:gd name="T91" fmla="*/ 178 h 272"/>
                <a:gd name="T92" fmla="*/ 223 w 393"/>
                <a:gd name="T93" fmla="*/ 254 h 272"/>
                <a:gd name="T94" fmla="*/ 228 w 393"/>
                <a:gd name="T95" fmla="*/ 263 h 272"/>
                <a:gd name="T96" fmla="*/ 232 w 393"/>
                <a:gd name="T97" fmla="*/ 268 h 272"/>
                <a:gd name="T98" fmla="*/ 237 w 393"/>
                <a:gd name="T99" fmla="*/ 272 h 272"/>
                <a:gd name="T100" fmla="*/ 245 w 393"/>
                <a:gd name="T101" fmla="*/ 272 h 272"/>
                <a:gd name="T102" fmla="*/ 254 w 393"/>
                <a:gd name="T103" fmla="*/ 272 h 272"/>
                <a:gd name="T104" fmla="*/ 259 w 393"/>
                <a:gd name="T105" fmla="*/ 268 h 272"/>
                <a:gd name="T106" fmla="*/ 263 w 393"/>
                <a:gd name="T107" fmla="*/ 263 h 272"/>
                <a:gd name="T108" fmla="*/ 268 w 393"/>
                <a:gd name="T109" fmla="*/ 254 h 272"/>
                <a:gd name="T110" fmla="*/ 272 w 393"/>
                <a:gd name="T111" fmla="*/ 20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1756" y="2354"/>
              <a:ext cx="166" cy="116"/>
            </a:xfrm>
            <a:custGeom>
              <a:avLst/>
              <a:gdLst>
                <a:gd name="T0" fmla="*/ 295 w 393"/>
                <a:gd name="T1" fmla="*/ 121 h 277"/>
                <a:gd name="T2" fmla="*/ 384 w 393"/>
                <a:gd name="T3" fmla="*/ 72 h 277"/>
                <a:gd name="T4" fmla="*/ 393 w 393"/>
                <a:gd name="T5" fmla="*/ 63 h 277"/>
                <a:gd name="T6" fmla="*/ 393 w 393"/>
                <a:gd name="T7" fmla="*/ 54 h 277"/>
                <a:gd name="T8" fmla="*/ 393 w 393"/>
                <a:gd name="T9" fmla="*/ 49 h 277"/>
                <a:gd name="T10" fmla="*/ 393 w 393"/>
                <a:gd name="T11" fmla="*/ 40 h 277"/>
                <a:gd name="T12" fmla="*/ 384 w 393"/>
                <a:gd name="T13" fmla="*/ 31 h 277"/>
                <a:gd name="T14" fmla="*/ 379 w 393"/>
                <a:gd name="T15" fmla="*/ 27 h 277"/>
                <a:gd name="T16" fmla="*/ 370 w 393"/>
                <a:gd name="T17" fmla="*/ 27 h 277"/>
                <a:gd name="T18" fmla="*/ 357 w 393"/>
                <a:gd name="T19" fmla="*/ 27 h 277"/>
                <a:gd name="T20" fmla="*/ 268 w 393"/>
                <a:gd name="T21" fmla="*/ 81 h 277"/>
                <a:gd name="T22" fmla="*/ 268 w 393"/>
                <a:gd name="T23" fmla="*/ 27 h 277"/>
                <a:gd name="T24" fmla="*/ 268 w 393"/>
                <a:gd name="T25" fmla="*/ 14 h 277"/>
                <a:gd name="T26" fmla="*/ 263 w 393"/>
                <a:gd name="T27" fmla="*/ 9 h 277"/>
                <a:gd name="T28" fmla="*/ 254 w 393"/>
                <a:gd name="T29" fmla="*/ 5 h 277"/>
                <a:gd name="T30" fmla="*/ 250 w 393"/>
                <a:gd name="T31" fmla="*/ 0 h 277"/>
                <a:gd name="T32" fmla="*/ 241 w 393"/>
                <a:gd name="T33" fmla="*/ 5 h 277"/>
                <a:gd name="T34" fmla="*/ 232 w 393"/>
                <a:gd name="T35" fmla="*/ 5 h 277"/>
                <a:gd name="T36" fmla="*/ 228 w 393"/>
                <a:gd name="T37" fmla="*/ 14 h 277"/>
                <a:gd name="T38" fmla="*/ 228 w 393"/>
                <a:gd name="T39" fmla="*/ 23 h 277"/>
                <a:gd name="T40" fmla="*/ 228 w 393"/>
                <a:gd name="T41" fmla="*/ 99 h 277"/>
                <a:gd name="T42" fmla="*/ 170 w 393"/>
                <a:gd name="T43" fmla="*/ 134 h 277"/>
                <a:gd name="T44" fmla="*/ 170 w 393"/>
                <a:gd name="T45" fmla="*/ 36 h 277"/>
                <a:gd name="T46" fmla="*/ 170 w 393"/>
                <a:gd name="T47" fmla="*/ 27 h 277"/>
                <a:gd name="T48" fmla="*/ 165 w 393"/>
                <a:gd name="T49" fmla="*/ 18 h 277"/>
                <a:gd name="T50" fmla="*/ 156 w 393"/>
                <a:gd name="T51" fmla="*/ 14 h 277"/>
                <a:gd name="T52" fmla="*/ 147 w 393"/>
                <a:gd name="T53" fmla="*/ 9 h 277"/>
                <a:gd name="T54" fmla="*/ 138 w 393"/>
                <a:gd name="T55" fmla="*/ 9 h 277"/>
                <a:gd name="T56" fmla="*/ 134 w 393"/>
                <a:gd name="T57" fmla="*/ 14 h 277"/>
                <a:gd name="T58" fmla="*/ 129 w 393"/>
                <a:gd name="T59" fmla="*/ 23 h 277"/>
                <a:gd name="T60" fmla="*/ 125 w 393"/>
                <a:gd name="T61" fmla="*/ 31 h 277"/>
                <a:gd name="T62" fmla="*/ 125 w 393"/>
                <a:gd name="T63" fmla="*/ 161 h 277"/>
                <a:gd name="T64" fmla="*/ 0 w 393"/>
                <a:gd name="T65" fmla="*/ 233 h 277"/>
                <a:gd name="T66" fmla="*/ 27 w 393"/>
                <a:gd name="T67" fmla="*/ 277 h 277"/>
                <a:gd name="T68" fmla="*/ 152 w 393"/>
                <a:gd name="T69" fmla="*/ 206 h 277"/>
                <a:gd name="T70" fmla="*/ 268 w 393"/>
                <a:gd name="T71" fmla="*/ 273 h 277"/>
                <a:gd name="T72" fmla="*/ 272 w 393"/>
                <a:gd name="T73" fmla="*/ 277 h 277"/>
                <a:gd name="T74" fmla="*/ 281 w 393"/>
                <a:gd name="T75" fmla="*/ 277 h 277"/>
                <a:gd name="T76" fmla="*/ 290 w 393"/>
                <a:gd name="T77" fmla="*/ 273 h 277"/>
                <a:gd name="T78" fmla="*/ 295 w 393"/>
                <a:gd name="T79" fmla="*/ 268 h 277"/>
                <a:gd name="T80" fmla="*/ 299 w 393"/>
                <a:gd name="T81" fmla="*/ 259 h 277"/>
                <a:gd name="T82" fmla="*/ 299 w 393"/>
                <a:gd name="T83" fmla="*/ 251 h 277"/>
                <a:gd name="T84" fmla="*/ 295 w 393"/>
                <a:gd name="T85" fmla="*/ 242 h 277"/>
                <a:gd name="T86" fmla="*/ 286 w 393"/>
                <a:gd name="T87" fmla="*/ 237 h 277"/>
                <a:gd name="T88" fmla="*/ 196 w 393"/>
                <a:gd name="T89" fmla="*/ 179 h 277"/>
                <a:gd name="T90" fmla="*/ 254 w 393"/>
                <a:gd name="T91" fmla="*/ 148 h 277"/>
                <a:gd name="T92" fmla="*/ 321 w 393"/>
                <a:gd name="T93" fmla="*/ 188 h 277"/>
                <a:gd name="T94" fmla="*/ 330 w 393"/>
                <a:gd name="T95" fmla="*/ 192 h 277"/>
                <a:gd name="T96" fmla="*/ 335 w 393"/>
                <a:gd name="T97" fmla="*/ 192 h 277"/>
                <a:gd name="T98" fmla="*/ 344 w 393"/>
                <a:gd name="T99" fmla="*/ 188 h 277"/>
                <a:gd name="T100" fmla="*/ 348 w 393"/>
                <a:gd name="T101" fmla="*/ 179 h 277"/>
                <a:gd name="T102" fmla="*/ 348 w 393"/>
                <a:gd name="T103" fmla="*/ 175 h 277"/>
                <a:gd name="T104" fmla="*/ 348 w 393"/>
                <a:gd name="T105" fmla="*/ 166 h 277"/>
                <a:gd name="T106" fmla="*/ 348 w 393"/>
                <a:gd name="T107" fmla="*/ 157 h 277"/>
                <a:gd name="T108" fmla="*/ 339 w 393"/>
                <a:gd name="T109" fmla="*/ 152 h 277"/>
                <a:gd name="T110" fmla="*/ 295 w 393"/>
                <a:gd name="T111" fmla="*/ 12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Freeform 25"/>
            <p:cNvSpPr/>
            <p:nvPr/>
          </p:nvSpPr>
          <p:spPr bwMode="auto">
            <a:xfrm>
              <a:off x="1707" y="2414"/>
              <a:ext cx="111" cy="95"/>
            </a:xfrm>
            <a:custGeom>
              <a:avLst/>
              <a:gdLst>
                <a:gd name="T0" fmla="*/ 0 w 263"/>
                <a:gd name="T1" fmla="*/ 116 h 228"/>
                <a:gd name="T2" fmla="*/ 49 w 263"/>
                <a:gd name="T3" fmla="*/ 67 h 228"/>
                <a:gd name="T4" fmla="*/ 67 w 263"/>
                <a:gd name="T5" fmla="*/ 0 h 228"/>
                <a:gd name="T6" fmla="*/ 134 w 263"/>
                <a:gd name="T7" fmla="*/ 23 h 228"/>
                <a:gd name="T8" fmla="*/ 201 w 263"/>
                <a:gd name="T9" fmla="*/ 0 h 228"/>
                <a:gd name="T10" fmla="*/ 214 w 263"/>
                <a:gd name="T11" fmla="*/ 67 h 228"/>
                <a:gd name="T12" fmla="*/ 263 w 263"/>
                <a:gd name="T13" fmla="*/ 116 h 228"/>
                <a:gd name="T14" fmla="*/ 214 w 263"/>
                <a:gd name="T15" fmla="*/ 161 h 228"/>
                <a:gd name="T16" fmla="*/ 201 w 263"/>
                <a:gd name="T17" fmla="*/ 228 h 228"/>
                <a:gd name="T18" fmla="*/ 134 w 263"/>
                <a:gd name="T19" fmla="*/ 210 h 228"/>
                <a:gd name="T20" fmla="*/ 67 w 263"/>
                <a:gd name="T21" fmla="*/ 228 h 228"/>
                <a:gd name="T22" fmla="*/ 49 w 263"/>
                <a:gd name="T23" fmla="*/ 161 h 228"/>
                <a:gd name="T24" fmla="*/ 0 w 263"/>
                <a:gd name="T25" fmla="*/ 11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rgbClr val="66CCFF">
                    <a:gamma/>
                    <a:tint val="42353"/>
                    <a:invGamma/>
                  </a:srgbClr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52" y="792093"/>
            <a:ext cx="1927101" cy="2569468"/>
          </a:xfrm>
          <a:prstGeom prst="rect">
            <a:avLst/>
          </a:prstGeom>
        </p:spPr>
      </p:pic>
      <p:pic>
        <p:nvPicPr>
          <p:cNvPr id="2" name="音频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2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80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314" grpId="0" bldLvl="0" animBg="1"/>
      <p:bldP spid="13315" grpId="0" bldLvl="0" animBg="1" autoUpdateAnimBg="0"/>
      <p:bldP spid="13316" grpId="0" bldLvl="0" animBg="1"/>
      <p:bldP spid="13317" grpId="0" bldLvl="0" animBg="1" autoUpdateAnimBg="0"/>
      <p:bldP spid="13318" grpId="0" bldLvl="0" animBg="1" autoUpdateAnimBg="0"/>
      <p:bldP spid="13319" grpId="0" bldLvl="0" animBg="1" autoUpdateAnimBg="0"/>
      <p:bldP spid="13320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63552" y="648530"/>
            <a:ext cx="82809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400">
                <a:solidFill>
                  <a:schemeClr val="tx1"/>
                </a:solidFill>
                <a:latin typeface="宋体-18030"/>
                <a:ea typeface="宋体-18030"/>
                <a:cs typeface="宋体-1803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-18030"/>
                <a:cs typeface="宋体-1803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移花接木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咏雪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51584" y="1437498"/>
            <a:ext cx="72728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咏雪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，完成下面的题目。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07515" y="2115820"/>
            <a:ext cx="8879205" cy="290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、解释下面的字词。（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分）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内集（        ）   ②儿女（          ）</a:t>
            </a:r>
            <a:endParaRPr lang="en-US" altLang="zh-CN" sz="3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文义（          ） ④俄而（     ）</a:t>
            </a:r>
            <a:endParaRPr lang="en-US" altLang="zh-CN" sz="3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⑤</a:t>
            </a:r>
            <a:r>
              <a:rPr lang="zh-CN" altLang="en-US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骤（    ）         ⑥</a:t>
            </a:r>
            <a:r>
              <a:rPr lang="zh-CN" altLang="en-US" sz="30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</a:t>
            </a:r>
            <a:r>
              <a:rPr lang="zh-CN" altLang="en-US" sz="3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风（              ）</a:t>
            </a:r>
            <a:endParaRPr lang="zh-CN" altLang="en-US" sz="3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51810" y="3014980"/>
            <a:ext cx="1895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家庭聚会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89165" y="3014980"/>
            <a:ext cx="20351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子侄晚辈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82010" y="3702685"/>
            <a:ext cx="2228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文章的义理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09815" y="3702685"/>
            <a:ext cx="1113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不久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51810" y="4390390"/>
            <a:ext cx="790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89165" y="4390390"/>
            <a:ext cx="2820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凭借风，随着风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3521"/>
    </mc:Choice>
    <mc:Fallback>
      <p:transition advTm="135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9536" y="1196752"/>
            <a:ext cx="84249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、翻译文中画横线的句子。（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分）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9576" y="1916832"/>
            <a:ext cx="5881311" cy="521970"/>
          </a:xfrm>
          <a:prstGeom prst="rect">
            <a:avLst/>
          </a:prstGeom>
          <a:solidFill>
            <a:schemeClr val="bg1">
              <a:alpha val="30000"/>
            </a:schemeClr>
          </a:solidFill>
          <a:ln w="31750">
            <a:solidFill>
              <a:schemeClr val="tx1">
                <a:alpha val="99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①撒盐空中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差可拟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6329" y="2780928"/>
            <a:ext cx="83529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跟把盐撒在空中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大体可以相比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08368" y="260648"/>
            <a:ext cx="1034390" cy="57606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板演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6084" y="3841884"/>
            <a:ext cx="5881311" cy="521970"/>
          </a:xfrm>
          <a:prstGeom prst="rect">
            <a:avLst/>
          </a:prstGeom>
          <a:solidFill>
            <a:schemeClr val="bg1">
              <a:alpha val="30000"/>
            </a:schemeClr>
          </a:solidFill>
          <a:ln w="31750">
            <a:solidFill>
              <a:schemeClr val="tx1">
                <a:alpha val="99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未若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柳絮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风起。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79576" y="4653136"/>
            <a:ext cx="597666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不如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比作柳絮</a:t>
            </a:r>
            <a:r>
              <a:rPr lang="zh-CN" altLang="zh-CN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随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风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满天飞舞。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Tm="10924">
        <p14:window dir="vert"/>
      </p:transition>
    </mc:Choice>
    <mc:Fallback>
      <p:transition spd="med" advTm="109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ags/tag1.xml><?xml version="1.0" encoding="utf-8"?>
<p:tagLst xmlns:p="http://schemas.openxmlformats.org/presentationml/2006/main">
  <p:tag name="TIMING" val="|3.3|0.6|0.6|0.3|0.2"/>
</p:tagLst>
</file>

<file path=ppt/tags/tag10.xml><?xml version="1.0" encoding="utf-8"?>
<p:tagLst xmlns:p="http://schemas.openxmlformats.org/presentationml/2006/main">
  <p:tag name="TIMING" val="|0.4"/>
</p:tagLst>
</file>

<file path=ppt/tags/tag11.xml><?xml version="1.0" encoding="utf-8"?>
<p:tagLst xmlns:p="http://schemas.openxmlformats.org/presentationml/2006/main">
  <p:tag name="TIMING" val="|1.1|0.5|0.2|0.2|0.2"/>
</p:tagLst>
</file>

<file path=ppt/tags/tag12.xml><?xml version="1.0" encoding="utf-8"?>
<p:tagLst xmlns:p="http://schemas.openxmlformats.org/presentationml/2006/main">
  <p:tag name="TIMING" val="|0.4|0.4|0.5"/>
</p:tagLst>
</file>

<file path=ppt/tags/tag13.xml><?xml version="1.0" encoding="utf-8"?>
<p:tagLst xmlns:p="http://schemas.openxmlformats.org/presentationml/2006/main">
  <p:tag name="TIMING" val="|0.4|0.6|0.3|0.3"/>
</p:tagLst>
</file>

<file path=ppt/tags/tag14.xml><?xml version="1.0" encoding="utf-8"?>
<p:tagLst xmlns:p="http://schemas.openxmlformats.org/presentationml/2006/main">
  <p:tag name="TIMING" val="|0|0.5"/>
</p:tagLst>
</file>

<file path=ppt/tags/tag15.xml><?xml version="1.0" encoding="utf-8"?>
<p:tagLst xmlns:p="http://schemas.openxmlformats.org/presentationml/2006/main">
  <p:tag name="TIMING" val="|1.1|0.3"/>
</p:tagLst>
</file>

<file path=ppt/tags/tag16.xml><?xml version="1.0" encoding="utf-8"?>
<p:tagLst xmlns:p="http://schemas.openxmlformats.org/presentationml/2006/main">
  <p:tag name="TIMING" val="|1.2|0.5|0.3"/>
</p:tagLst>
</file>

<file path=ppt/tags/tag17.xml><?xml version="1.0" encoding="utf-8"?>
<p:tagLst xmlns:p="http://schemas.openxmlformats.org/presentationml/2006/main">
  <p:tag name="TIMING" val="|14.3|2.8"/>
</p:tagLst>
</file>

<file path=ppt/tags/tag18.xml><?xml version="1.0" encoding="utf-8"?>
<p:tagLst xmlns:p="http://schemas.openxmlformats.org/presentationml/2006/main">
  <p:tag name="TIMING" val="|14.2|0.8"/>
</p:tagLst>
</file>

<file path=ppt/tags/tag19.xml><?xml version="1.0" encoding="utf-8"?>
<p:tagLst xmlns:p="http://schemas.openxmlformats.org/presentationml/2006/main">
  <p:tag name="TIMING" val="|6|0.5|0.4"/>
</p:tagLst>
</file>

<file path=ppt/tags/tag2.xml><?xml version="1.0" encoding="utf-8"?>
<p:tagLst xmlns:p="http://schemas.openxmlformats.org/presentationml/2006/main">
  <p:tag name="TIMING" val="|1.3|0.5|0.4"/>
</p:tagLst>
</file>

<file path=ppt/tags/tag20.xml><?xml version="1.0" encoding="utf-8"?>
<p:tagLst xmlns:p="http://schemas.openxmlformats.org/presentationml/2006/main">
  <p:tag name="TIMING" val="|1|4.9|0.5"/>
</p:tagLst>
</file>

<file path=ppt/tags/tag21.xml><?xml version="1.0" encoding="utf-8"?>
<p:tagLst xmlns:p="http://schemas.openxmlformats.org/presentationml/2006/main">
  <p:tag name="TIMING" val="|0.1|0.6"/>
</p:tagLst>
</file>

<file path=ppt/tags/tag22.xml><?xml version="1.0" encoding="utf-8"?>
<p:tagLst xmlns:p="http://schemas.openxmlformats.org/presentationml/2006/main">
  <p:tag name="TIMING" val="|19.4"/>
</p:tagLst>
</file>

<file path=ppt/tags/tag23.xml><?xml version="1.0" encoding="utf-8"?>
<p:tagLst xmlns:p="http://schemas.openxmlformats.org/presentationml/2006/main">
  <p:tag name="TIMING" val="|7.8|0.6|0.6|0.7|0.7|0.5"/>
</p:tagLst>
</file>

<file path=ppt/tags/tag24.xml><?xml version="1.0" encoding="utf-8"?>
<p:tagLst xmlns:p="http://schemas.openxmlformats.org/presentationml/2006/main">
  <p:tag name="TIMING" val="|0.7|1|0.8|0.8|2.3|1.8"/>
</p:tagLst>
</file>

<file path=ppt/tags/tag25.xml><?xml version="1.0" encoding="utf-8"?>
<p:tagLst xmlns:p="http://schemas.openxmlformats.org/presentationml/2006/main">
  <p:tag name="TIMING" val="|1.3|0.9|0.4|0.9|0.8|0.5"/>
</p:tagLst>
</file>

<file path=ppt/tags/tag26.xml><?xml version="1.0" encoding="utf-8"?>
<p:tagLst xmlns:p="http://schemas.openxmlformats.org/presentationml/2006/main">
  <p:tag name="TIMING" val="|0.7|0.6|0.8|0.4|0.4"/>
</p:tagLst>
</file>

<file path=ppt/tags/tag3.xml><?xml version="1.0" encoding="utf-8"?>
<p:tagLst xmlns:p="http://schemas.openxmlformats.org/presentationml/2006/main">
  <p:tag name="TIMING" val="|5|0.3|0.3|0.2|0.3|0.5"/>
</p:tagLst>
</file>

<file path=ppt/tags/tag4.xml><?xml version="1.0" encoding="utf-8"?>
<p:tagLst xmlns:p="http://schemas.openxmlformats.org/presentationml/2006/main">
  <p:tag name="TIMING" val="|9.9|1.8|0.3|0.2|0.2|0.4"/>
</p:tagLst>
</file>

<file path=ppt/tags/tag5.xml><?xml version="1.0" encoding="utf-8"?>
<p:tagLst xmlns:p="http://schemas.openxmlformats.org/presentationml/2006/main">
  <p:tag name="TIMING" val="|0.9|6.8"/>
</p:tagLst>
</file>

<file path=ppt/tags/tag6.xml><?xml version="1.0" encoding="utf-8"?>
<p:tagLst xmlns:p="http://schemas.openxmlformats.org/presentationml/2006/main">
  <p:tag name="TIMING" val="|42.5"/>
</p:tagLst>
</file>

<file path=ppt/tags/tag7.xml><?xml version="1.0" encoding="utf-8"?>
<p:tagLst xmlns:p="http://schemas.openxmlformats.org/presentationml/2006/main">
  <p:tag name="TIMING" val="|0.8|0.5|0.4|0.3|0.4|0|0|0|0|0|0|0|0|0|0|0|0.4|0.4"/>
</p:tagLst>
</file>

<file path=ppt/tags/tag8.xml><?xml version="1.0" encoding="utf-8"?>
<p:tagLst xmlns:p="http://schemas.openxmlformats.org/presentationml/2006/main">
  <p:tag name="TIMING" val="|10.2|6.5|4.4"/>
</p:tagLst>
</file>

<file path=ppt/tags/tag9.xml><?xml version="1.0" encoding="utf-8"?>
<p:tagLst xmlns:p="http://schemas.openxmlformats.org/presentationml/2006/main">
  <p:tag name="TIMING" val="|2.1|2.3|0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3831</Words>
  <Application>WPS 演示</Application>
  <PresentationFormat>宽屏</PresentationFormat>
  <Paragraphs>433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4" baseType="lpstr">
      <vt:lpstr>Arial</vt:lpstr>
      <vt:lpstr>宋体</vt:lpstr>
      <vt:lpstr>Wingdings</vt:lpstr>
      <vt:lpstr>Arial Unicode MS</vt:lpstr>
      <vt:lpstr>微软雅黑</vt:lpstr>
      <vt:lpstr>华文楷体</vt:lpstr>
      <vt:lpstr>Times New Roman</vt:lpstr>
      <vt:lpstr>华文新魏</vt:lpstr>
      <vt:lpstr>宋体-18030</vt:lpstr>
      <vt:lpstr>Times New Roman</vt:lpstr>
      <vt:lpstr>Calibri</vt:lpstr>
      <vt:lpstr>楷体_GB2312</vt:lpstr>
      <vt:lpstr>华文行楷</vt:lpstr>
      <vt:lpstr>Franklin Gothic Medium</vt:lpstr>
      <vt:lpstr>叶根友毛笔行书简体</vt:lpstr>
      <vt:lpstr>Calibri Light</vt:lpstr>
      <vt:lpstr>Calibri</vt:lpstr>
      <vt:lpstr>新宋体</vt:lpstr>
      <vt:lpstr>Office 主题</vt:lpstr>
      <vt:lpstr>欢迎来到精英班</vt:lpstr>
      <vt:lpstr>PowerPoint 演示文稿</vt:lpstr>
      <vt:lpstr>PowerPoint 演示文稿</vt:lpstr>
      <vt:lpstr>PowerPoint 演示文稿</vt:lpstr>
      <vt:lpstr>PowerPoint 演示文稿</vt:lpstr>
      <vt:lpstr>咏雪</vt:lpstr>
      <vt:lpstr>PowerPoint 演示文稿</vt:lpstr>
      <vt:lpstr>PowerPoint 演示文稿</vt:lpstr>
      <vt:lpstr>PowerPoint 演示文稿</vt:lpstr>
      <vt:lpstr>PowerPoint 演示文稿</vt:lpstr>
      <vt:lpstr>陈太丘与友期行</vt:lpstr>
      <vt:lpstr>PowerPoint 演示文稿</vt:lpstr>
      <vt:lpstr>《世说新语两则》字词梳理</vt:lpstr>
      <vt:lpstr>古今大不同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特殊句式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Crif</cp:lastModifiedBy>
  <cp:revision>3</cp:revision>
  <dcterms:created xsi:type="dcterms:W3CDTF">2015-05-05T08:02:00Z</dcterms:created>
  <dcterms:modified xsi:type="dcterms:W3CDTF">2018-01-18T01:49:11Z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