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8" r:id="rId1"/>
    <p:sldMasterId id="2147483739" r:id="rId2"/>
    <p:sldMasterId id="2147483740" r:id="rId3"/>
  </p:sldMasterIdLst>
  <p:notesMasterIdLst>
    <p:notesMasterId r:id="rId34"/>
  </p:notesMasterIdLst>
  <p:sldIdLst>
    <p:sldId id="471" r:id="rId4"/>
    <p:sldId id="472" r:id="rId5"/>
    <p:sldId id="473" r:id="rId6"/>
    <p:sldId id="334" r:id="rId7"/>
    <p:sldId id="333" r:id="rId8"/>
    <p:sldId id="335" r:id="rId9"/>
    <p:sldId id="384" r:id="rId10"/>
    <p:sldId id="268" r:id="rId11"/>
    <p:sldId id="269" r:id="rId12"/>
    <p:sldId id="270" r:id="rId13"/>
    <p:sldId id="271" r:id="rId14"/>
    <p:sldId id="272" r:id="rId15"/>
    <p:sldId id="273" r:id="rId16"/>
    <p:sldId id="314" r:id="rId17"/>
    <p:sldId id="315" r:id="rId18"/>
    <p:sldId id="274" r:id="rId19"/>
    <p:sldId id="277" r:id="rId20"/>
    <p:sldId id="325" r:id="rId21"/>
    <p:sldId id="320" r:id="rId22"/>
    <p:sldId id="321" r:id="rId23"/>
    <p:sldId id="322" r:id="rId24"/>
    <p:sldId id="323" r:id="rId25"/>
    <p:sldId id="288" r:id="rId26"/>
    <p:sldId id="294" r:id="rId27"/>
    <p:sldId id="475" r:id="rId28"/>
    <p:sldId id="476" r:id="rId29"/>
    <p:sldId id="477" r:id="rId30"/>
    <p:sldId id="478" r:id="rId31"/>
    <p:sldId id="479" r:id="rId32"/>
    <p:sldId id="470" r:id="rId3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="">
        <p15:guide id="1" pos="29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</p:extLst>
  </p:showPr>
  <p:clrMru>
    <a:srgbClr val="9900CC"/>
    <a:srgbClr val="FFCCCC"/>
    <a:srgbClr val="FFCC99"/>
    <a:srgbClr val="CC0099"/>
    <a:srgbClr val="00FF00"/>
    <a:srgbClr val="FF3300"/>
    <a:srgbClr val="990099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84" d="100"/>
          <a:sy n="84" d="100"/>
        </p:scale>
        <p:origin x="-1464" y="-78"/>
      </p:cViewPr>
      <p:guideLst>
        <p:guide orient="horz" pos="2160"/>
        <p:guide pos="29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19460" name="幻灯片图像占位符 921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9461" name="文本占位符 9220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2020/4/13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099" name="副标题 409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195" name="副标题 81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2020/4/13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3074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716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717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7170"/>
          <p:cNvSpPr txBox="1"/>
          <p:nvPr/>
        </p:nvSpPr>
        <p:spPr>
          <a:xfrm>
            <a:off x="3348038" y="5876925"/>
            <a:ext cx="582930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40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4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新课标下的理解式阅读</a:t>
            </a:r>
          </a:p>
        </p:txBody>
      </p:sp>
      <p:pic>
        <p:nvPicPr>
          <p:cNvPr id="3076" name="图片 7174" descr="图片h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8038" y="5589588"/>
            <a:ext cx="2447925" cy="126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59890" y="1807845"/>
            <a:ext cx="66217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文言文专题复习之</a:t>
            </a:r>
          </a:p>
          <a:p>
            <a:r>
              <a:rPr lang="zh-CN" altLang="en-US" sz="5400"/>
              <a:t>    </a:t>
            </a:r>
            <a:r>
              <a:rPr lang="en-US" altLang="zh-CN" sz="5400"/>
              <a:t>——</a:t>
            </a:r>
            <a:r>
              <a:rPr lang="zh-CN" altLang="en-US" sz="5400"/>
              <a:t>文言文翻译</a:t>
            </a:r>
          </a:p>
          <a:p>
            <a:endParaRPr lang="zh-CN" altLang="en-US" sz="540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250825" y="549275"/>
            <a:ext cx="8534400" cy="1691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总结一：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凡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1" charset="-122"/>
                <a:sym typeface="+mn-ea"/>
              </a:rPr>
              <a:t>国号、年号、帝号、官名、地名、人名、朝代名、器物名、书名、度量衡单位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等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专有名词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或现代汉语也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通用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的词，皆保留不动。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395288" y="2565400"/>
            <a:ext cx="748982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、德祜二年二月十九日，予除右丞相兼枢密使，都督诸路军马。 </a:t>
            </a:r>
          </a:p>
        </p:txBody>
      </p:sp>
      <p:sp>
        <p:nvSpPr>
          <p:cNvPr id="19460" name="文本框 19459"/>
          <p:cNvSpPr txBox="1"/>
          <p:nvPr/>
        </p:nvSpPr>
        <p:spPr>
          <a:xfrm>
            <a:off x="468313" y="3860800"/>
            <a:ext cx="64087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、和氏璧，天下所传宝也。 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468313" y="4652963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、卢陵文天祥自序其诗。 </a:t>
            </a:r>
          </a:p>
        </p:txBody>
      </p:sp>
      <p:sp>
        <p:nvSpPr>
          <p:cNvPr id="19462" name="文本框 19461"/>
          <p:cNvSpPr txBox="1"/>
          <p:nvPr/>
        </p:nvSpPr>
        <p:spPr>
          <a:xfrm>
            <a:off x="468313" y="5516563"/>
            <a:ext cx="71278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、督相史忠烈公知势不可为。 </a:t>
            </a:r>
          </a:p>
        </p:txBody>
      </p:sp>
      <p:sp>
        <p:nvSpPr>
          <p:cNvPr id="19463" name="直接连接符 19462"/>
          <p:cNvSpPr/>
          <p:nvPr/>
        </p:nvSpPr>
        <p:spPr>
          <a:xfrm>
            <a:off x="1331913" y="3141663"/>
            <a:ext cx="3887787" cy="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4" name="直接连接符 19463"/>
          <p:cNvSpPr/>
          <p:nvPr/>
        </p:nvSpPr>
        <p:spPr>
          <a:xfrm>
            <a:off x="1403350" y="6165850"/>
            <a:ext cx="2447925" cy="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9465" name="组合 19464"/>
          <p:cNvGrpSpPr/>
          <p:nvPr/>
        </p:nvGrpSpPr>
        <p:grpSpPr>
          <a:xfrm>
            <a:off x="539750" y="3213100"/>
            <a:ext cx="7200900" cy="576263"/>
            <a:chOff x="0" y="0"/>
            <a:chExt cx="4536" cy="363"/>
          </a:xfrm>
        </p:grpSpPr>
        <p:sp>
          <p:nvSpPr>
            <p:cNvPr id="29705" name="直接连接符 19465"/>
            <p:cNvSpPr/>
            <p:nvPr/>
          </p:nvSpPr>
          <p:spPr>
            <a:xfrm>
              <a:off x="3946" y="0"/>
              <a:ext cx="590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6" name="直接连接符 19466"/>
            <p:cNvSpPr/>
            <p:nvPr/>
          </p:nvSpPr>
          <p:spPr>
            <a:xfrm>
              <a:off x="0" y="363"/>
              <a:ext cx="1315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9468" name="直接连接符 19467"/>
          <p:cNvSpPr/>
          <p:nvPr/>
        </p:nvSpPr>
        <p:spPr>
          <a:xfrm>
            <a:off x="1331913" y="4508500"/>
            <a:ext cx="1079500" cy="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9" name="直接连接符 19468"/>
          <p:cNvSpPr/>
          <p:nvPr/>
        </p:nvSpPr>
        <p:spPr>
          <a:xfrm>
            <a:off x="1331913" y="5300663"/>
            <a:ext cx="2087562" cy="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0481"/>
          <p:cNvSpPr txBox="1"/>
          <p:nvPr/>
        </p:nvSpPr>
        <p:spPr>
          <a:xfrm>
            <a:off x="533400" y="457200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22" name="文本框 20482"/>
          <p:cNvSpPr txBox="1"/>
          <p:nvPr/>
        </p:nvSpPr>
        <p:spPr>
          <a:xfrm>
            <a:off x="228600" y="228600"/>
            <a:ext cx="11430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删：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381000" y="1295400"/>
            <a:ext cx="1077468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rgbClr val="00CCFF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Times New Roman" panose="02020603050405020304" pitchFamily="2" charset="0"/>
                <a:ea typeface="楷体_GB2312" pitchFamily="1" charset="-122"/>
              </a:rPr>
              <a:t>夫战，勇气也。</a:t>
            </a:r>
            <a:endParaRPr lang="zh-CN" altLang="en-US" sz="3600" b="1" dirty="0">
              <a:solidFill>
                <a:srgbClr val="FF66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381000" y="2895600"/>
            <a:ext cx="1036510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rgbClr val="00CCFF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Times New Roman" panose="02020603050405020304" pitchFamily="2" charset="0"/>
                <a:ea typeface="楷体_GB2312" pitchFamily="1" charset="-122"/>
              </a:rPr>
              <a:t>医之好治不病以为功。</a:t>
            </a:r>
            <a:endParaRPr lang="zh-CN" altLang="en-US" sz="3600" b="1" dirty="0">
              <a:solidFill>
                <a:srgbClr val="FF66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381000" y="4768850"/>
            <a:ext cx="7696835" cy="6457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fontAlgn="base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FF6600"/>
              </a:buClr>
              <a:buFont typeface="Wingdings"/>
              <a:buChar char="Ø"/>
            </a:pPr>
            <a:r>
              <a:rPr lang="zh-CN" altLang="en-US" sz="3600" b="1" i="0">
                <a:solidFill>
                  <a:srgbClr val="FF6600"/>
                </a:solidFill>
                <a:latin typeface="Times New Roman" charset="0"/>
                <a:ea typeface="楷体_GB2312" charset="0"/>
              </a:rPr>
              <a:t>北山愚公者，年且九十，面山  而  居。</a:t>
            </a:r>
            <a:r>
              <a:rPr lang="zh-CN" altLang="en-US" sz="3600" b="1" i="0">
                <a:solidFill>
                  <a:srgbClr val="FF6600"/>
                </a:solidFill>
                <a:latin typeface="Times New Roman" charset="0"/>
                <a:ea typeface="宋体" charset="0"/>
              </a:rPr>
              <a:t> </a:t>
            </a:r>
            <a:endParaRPr lang="ko-KR" altLang="en-US" sz="3600" b="1" i="0">
              <a:solidFill>
                <a:srgbClr val="FF6600"/>
              </a:solidFill>
              <a:latin typeface="Times New Roman" charset="0"/>
              <a:ea typeface="宋体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685800" y="1295400"/>
            <a:ext cx="609600" cy="650875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FF"/>
                </a:solidFill>
                <a:latin typeface="Times New Roman" panose="02020603050405020304" pitchFamily="2" charset="0"/>
                <a:ea typeface="楷体_GB2312" pitchFamily="1" charset="-122"/>
              </a:rPr>
              <a:t>夫</a:t>
            </a:r>
          </a:p>
        </p:txBody>
      </p:sp>
      <p:grpSp>
        <p:nvGrpSpPr>
          <p:cNvPr id="20488" name="组合 20487"/>
          <p:cNvGrpSpPr/>
          <p:nvPr/>
        </p:nvGrpSpPr>
        <p:grpSpPr>
          <a:xfrm>
            <a:off x="5003800" y="0"/>
            <a:ext cx="3429000" cy="2362200"/>
            <a:chOff x="5003800" y="0"/>
            <a:chExt cx="3429000" cy="2362200"/>
          </a:xfrm>
        </p:grpSpPr>
        <p:sp>
          <p:nvSpPr>
            <p:cNvPr id="30728" name="云形标注 20488"/>
            <p:cNvSpPr/>
            <p:nvPr/>
          </p:nvSpPr>
          <p:spPr>
            <a:xfrm>
              <a:off x="5003800" y="0"/>
              <a:ext cx="3429000" cy="2362200"/>
            </a:xfrm>
            <a:prstGeom prst="cloudCallout">
              <a:avLst>
                <a:gd name="adj1" fmla="val -144167"/>
                <a:gd name="adj2" fmla="val 10347"/>
              </a:avLst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 sz="2400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0729" name="文本框 20489"/>
            <p:cNvSpPr txBox="1"/>
            <p:nvPr/>
          </p:nvSpPr>
          <p:spPr>
            <a:xfrm>
              <a:off x="5435600" y="333375"/>
              <a:ext cx="2635250" cy="155384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发语词，没有实在意义，翻译时删去</a:t>
              </a:r>
              <a:r>
                <a:rPr lang="zh-CN" altLang="en-US" sz="32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</a:p>
          </p:txBody>
        </p:sp>
      </p:grpSp>
      <p:sp>
        <p:nvSpPr>
          <p:cNvPr id="20491" name="文本框 20490"/>
          <p:cNvSpPr txBox="1"/>
          <p:nvPr/>
        </p:nvSpPr>
        <p:spPr>
          <a:xfrm>
            <a:off x="1219200" y="2057400"/>
            <a:ext cx="4114800" cy="6413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打仗，是靠勇气的。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grpSp>
        <p:nvGrpSpPr>
          <p:cNvPr id="20492" name="组合 20491"/>
          <p:cNvGrpSpPr/>
          <p:nvPr/>
        </p:nvGrpSpPr>
        <p:grpSpPr>
          <a:xfrm>
            <a:off x="1193165" y="3056255"/>
            <a:ext cx="6096000" cy="2362200"/>
            <a:chOff x="1193165" y="3056255"/>
            <a:chExt cx="6096000" cy="2362200"/>
          </a:xfrm>
        </p:grpSpPr>
        <p:sp>
          <p:nvSpPr>
            <p:cNvPr id="30732" name="文本框 20492"/>
            <p:cNvSpPr txBox="1">
              <a:spLocks/>
            </p:cNvSpPr>
            <p:nvPr/>
          </p:nvSpPr>
          <p:spPr>
            <a:xfrm>
              <a:off x="1193165" y="3056255"/>
              <a:ext cx="534035" cy="514985"/>
            </a:xfrm>
            <a:prstGeom prst="rect">
              <a:avLst/>
            </a:prstGeom>
            <a:noFill/>
            <a:ln w="57150" cap="flat" cmpd="sng">
              <a:solidFill>
                <a:schemeClr val="accent2">
                  <a:alpha val="10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  <p:sp>
          <p:nvSpPr>
            <p:cNvPr id="30733" name="文本框 20493"/>
            <p:cNvSpPr txBox="1">
              <a:spLocks/>
            </p:cNvSpPr>
            <p:nvPr/>
          </p:nvSpPr>
          <p:spPr>
            <a:xfrm>
              <a:off x="6755765" y="4904105"/>
              <a:ext cx="534035" cy="514985"/>
            </a:xfrm>
            <a:prstGeom prst="rect">
              <a:avLst/>
            </a:prstGeom>
            <a:noFill/>
            <a:ln w="57150" cap="flat" cmpd="sng">
              <a:solidFill>
                <a:schemeClr val="accent2">
                  <a:alpha val="10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</p:grpSp>
      <p:grpSp>
        <p:nvGrpSpPr>
          <p:cNvPr id="20495" name="组合 20494"/>
          <p:cNvGrpSpPr/>
          <p:nvPr/>
        </p:nvGrpSpPr>
        <p:grpSpPr>
          <a:xfrm>
            <a:off x="6198235" y="2127885"/>
            <a:ext cx="2525395" cy="1295400"/>
            <a:chOff x="6198235" y="2127885"/>
            <a:chExt cx="2525395" cy="1295400"/>
          </a:xfrm>
        </p:grpSpPr>
        <p:grpSp>
          <p:nvGrpSpPr>
            <p:cNvPr id="30735" name="组合 20495"/>
            <p:cNvGrpSpPr/>
            <p:nvPr/>
          </p:nvGrpSpPr>
          <p:grpSpPr>
            <a:xfrm>
              <a:off x="6209030" y="2127885"/>
              <a:ext cx="2514600" cy="1295400"/>
              <a:chOff x="6209030" y="2127885"/>
              <a:chExt cx="2514600" cy="1295400"/>
            </a:xfrm>
          </p:grpSpPr>
          <p:sp>
            <p:nvSpPr>
              <p:cNvPr id="30736" name="椭圆形标注 20496"/>
              <p:cNvSpPr>
                <a:spLocks/>
              </p:cNvSpPr>
              <p:nvPr/>
            </p:nvSpPr>
            <p:spPr>
              <a:xfrm>
                <a:off x="6209030" y="2127885"/>
                <a:ext cx="2515235" cy="1296035"/>
              </a:xfrm>
              <a:prstGeom prst="wedgeEllipseCallout">
                <a:avLst>
                  <a:gd name="adj1" fmla="val -221023"/>
                  <a:gd name="adj2" fmla="val 11519"/>
                </a:avLst>
              </a:prstGeom>
              <a:solidFill>
                <a:srgbClr val="CC99FF"/>
              </a:solidFill>
              <a:ln w="9525" cap="flat" cmpd="sng">
                <a:solidFill>
                  <a:schemeClr val="hlink">
                    <a:alpha val="100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>
                <a:noAutofit/>
              </a:bodyPr>
              <a:lstStyle/>
              <a:p>
                <a:pPr mar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2400" b="0" i="0">
                  <a:latin typeface="Times New Roman" charset="0"/>
                  <a:ea typeface="宋体" charset="0"/>
                </a:endParaRPr>
              </a:p>
            </p:txBody>
          </p:sp>
          <p:sp>
            <p:nvSpPr>
              <p:cNvPr id="30737" name="椭圆形标注 20497"/>
              <p:cNvSpPr>
                <a:spLocks/>
              </p:cNvSpPr>
              <p:nvPr/>
            </p:nvSpPr>
            <p:spPr>
              <a:xfrm>
                <a:off x="6209030" y="2127885"/>
                <a:ext cx="2515235" cy="1296035"/>
              </a:xfrm>
              <a:prstGeom prst="wedgeEllipseCallout">
                <a:avLst>
                  <a:gd name="adj1" fmla="val -13449"/>
                  <a:gd name="adj2" fmla="val 121815"/>
                </a:avLst>
              </a:prstGeom>
              <a:solidFill>
                <a:srgbClr val="CC99FF"/>
              </a:solidFill>
              <a:ln w="9525" cap="flat" cmpd="sng">
                <a:solidFill>
                  <a:schemeClr val="hlink">
                    <a:alpha val="100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>
                <a:noAutofit/>
              </a:bodyPr>
              <a:lstStyle/>
              <a:p>
                <a:pPr mar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2400" b="0" i="0">
                  <a:latin typeface="Times New Roman" charset="0"/>
                  <a:ea typeface="宋体" charset="0"/>
                </a:endParaRPr>
              </a:p>
            </p:txBody>
          </p:sp>
        </p:grpSp>
        <p:sp>
          <p:nvSpPr>
            <p:cNvPr id="30738" name="文本框 20498"/>
            <p:cNvSpPr txBox="1">
              <a:spLocks/>
            </p:cNvSpPr>
            <p:nvPr/>
          </p:nvSpPr>
          <p:spPr>
            <a:xfrm>
              <a:off x="6198235" y="2414905"/>
              <a:ext cx="2521585" cy="641985"/>
            </a:xfrm>
            <a:prstGeom prst="rect">
              <a:avLst/>
            </a:prstGeom>
            <a:noFill/>
            <a:ln w="0">
              <a:noFill/>
              <a:prstDash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220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3600" b="1" i="0">
                  <a:solidFill>
                    <a:srgbClr val="0000FF"/>
                  </a:solidFill>
                  <a:latin typeface="宋体" charset="0"/>
                  <a:ea typeface="宋体" charset="0"/>
                </a:rPr>
                <a:t>助词和连词</a:t>
              </a:r>
              <a:r>
                <a:rPr lang="zh-CN" altLang="en-US" sz="3600" b="1" i="0">
                  <a:solidFill>
                    <a:srgbClr val="0000FF"/>
                  </a:solidFill>
                  <a:latin typeface="Times New Roman" charset="0"/>
                  <a:ea typeface="宋体" charset="0"/>
                </a:rPr>
                <a:t> </a:t>
              </a:r>
              <a:endParaRPr lang="ko-KR" altLang="en-US" sz="3600" b="1" i="0">
                <a:solidFill>
                  <a:srgbClr val="0000FF"/>
                </a:solidFill>
                <a:latin typeface="Times New Roman" charset="0"/>
                <a:ea typeface="宋体" charset="0"/>
              </a:endParaRPr>
            </a:p>
          </p:txBody>
        </p:sp>
      </p:grpSp>
      <p:sp>
        <p:nvSpPr>
          <p:cNvPr id="20500" name="文本框 20499"/>
          <p:cNvSpPr txBox="1"/>
          <p:nvPr/>
        </p:nvSpPr>
        <p:spPr>
          <a:xfrm>
            <a:off x="609600" y="3505200"/>
            <a:ext cx="57912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医生喜欢给没有病的人治病，把它作为自己的功劳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。</a:t>
            </a:r>
          </a:p>
        </p:txBody>
      </p:sp>
      <p:sp>
        <p:nvSpPr>
          <p:cNvPr id="20501" name="文本框 20500"/>
          <p:cNvSpPr txBox="1"/>
          <p:nvPr/>
        </p:nvSpPr>
        <p:spPr>
          <a:xfrm>
            <a:off x="762000" y="5562600"/>
            <a:ext cx="7239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山北面有个名叫愚公的，年纪将近九十岁了，向着山居住。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0741" name="文本框 20501"/>
          <p:cNvSpPr txBox="1"/>
          <p:nvPr/>
        </p:nvSpPr>
        <p:spPr>
          <a:xfrm>
            <a:off x="1371600" y="2286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3" name="文本框 20502"/>
          <p:cNvSpPr txBox="1"/>
          <p:nvPr/>
        </p:nvSpPr>
        <p:spPr>
          <a:xfrm>
            <a:off x="1295400" y="333375"/>
            <a:ext cx="406908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把无意义或没必要译出的衬词、虚词删去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04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es(upRight))">
                                      <p:cBhvr>
                                        <p:cTn id="3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)">
                                      <p:cBhvr>
                                        <p:cTn id="46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 animBg="1"/>
      <p:bldP spid="20491" grpId="0" animBg="1"/>
      <p:bldP spid="20500" grpId="0"/>
      <p:bldP spid="20501" grpId="0"/>
      <p:bldP spid="205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/>
          <p:nvPr/>
        </p:nvSpPr>
        <p:spPr>
          <a:xfrm>
            <a:off x="250825" y="333375"/>
            <a:ext cx="4038600" cy="17399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宫中府中，俱为一体，陟罚臧否，不宜异同。</a:t>
            </a:r>
          </a:p>
        </p:txBody>
      </p:sp>
      <p:sp>
        <p:nvSpPr>
          <p:cNvPr id="21507" name="文本框 21506"/>
          <p:cNvSpPr txBox="1"/>
          <p:nvPr/>
        </p:nvSpPr>
        <p:spPr>
          <a:xfrm>
            <a:off x="4800600" y="228600"/>
            <a:ext cx="3886200" cy="253047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皇宫的侍臣和丞相府的宫吏都是一个整体，对他们的提升、处分、表扬、批评，不应该不同。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727075" y="1492250"/>
            <a:ext cx="1101725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异同</a:t>
            </a:r>
          </a:p>
        </p:txBody>
      </p:sp>
      <p:sp>
        <p:nvSpPr>
          <p:cNvPr id="21509" name="文本框 21508"/>
          <p:cNvSpPr txBox="1"/>
          <p:nvPr/>
        </p:nvSpPr>
        <p:spPr>
          <a:xfrm>
            <a:off x="323850" y="4508500"/>
            <a:ext cx="76962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所以动心忍性，曾益其所不能。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381000" y="5562600"/>
            <a:ext cx="8001000" cy="20113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通过那些来使他的内心警觉，使他的性格坚定，增加他不具备的才能。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4800600" y="2209800"/>
            <a:ext cx="1066800" cy="579438"/>
          </a:xfrm>
          <a:prstGeom prst="rect">
            <a:avLst/>
          </a:prstGeom>
          <a:solidFill>
            <a:srgbClr val="FF9900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</a:t>
            </a:r>
          </a:p>
        </p:txBody>
      </p:sp>
      <p:sp>
        <p:nvSpPr>
          <p:cNvPr id="21512" name="直接连接符 21511"/>
          <p:cNvSpPr/>
          <p:nvPr/>
        </p:nvSpPr>
        <p:spPr>
          <a:xfrm>
            <a:off x="1981200" y="1981200"/>
            <a:ext cx="2743200" cy="533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>
            <a:outerShdw dist="35921" dir="2699999" algn="ctr" rotWithShape="0">
              <a:schemeClr val="bg2"/>
            </a:outerShdw>
          </a:effectLst>
        </p:spPr>
      </p:sp>
      <p:sp>
        <p:nvSpPr>
          <p:cNvPr id="21513" name="直接连接符 21512"/>
          <p:cNvSpPr/>
          <p:nvPr/>
        </p:nvSpPr>
        <p:spPr>
          <a:xfrm rot="-5540239" flipH="1">
            <a:off x="990600" y="2362200"/>
            <a:ext cx="68580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>
            <a:outerShdw dist="35921" dir="2699999" algn="ctr" rotWithShape="0">
              <a:schemeClr val="bg2"/>
            </a:outerShdw>
          </a:effectLst>
        </p:spPr>
      </p:sp>
      <p:grpSp>
        <p:nvGrpSpPr>
          <p:cNvPr id="21514" name="组合 21513"/>
          <p:cNvGrpSpPr/>
          <p:nvPr/>
        </p:nvGrpSpPr>
        <p:grpSpPr>
          <a:xfrm>
            <a:off x="1476375" y="2708275"/>
            <a:ext cx="2514600" cy="990600"/>
            <a:chOff x="0" y="0"/>
            <a:chExt cx="1584" cy="624"/>
          </a:xfrm>
        </p:grpSpPr>
        <p:sp>
          <p:nvSpPr>
            <p:cNvPr id="31754" name="椭圆 21514"/>
            <p:cNvSpPr/>
            <p:nvPr/>
          </p:nvSpPr>
          <p:spPr>
            <a:xfrm>
              <a:off x="0" y="0"/>
              <a:ext cx="1584" cy="624"/>
            </a:xfrm>
            <a:prstGeom prst="ellipse">
              <a:avLst/>
            </a:prstGeom>
            <a:solidFill>
              <a:srgbClr val="CCFFFF"/>
            </a:solidFill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5" name="文本框 21515"/>
            <p:cNvSpPr txBox="1"/>
            <p:nvPr/>
          </p:nvSpPr>
          <p:spPr>
            <a:xfrm>
              <a:off x="240" y="96"/>
              <a:ext cx="1152" cy="3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偏义复词</a:t>
              </a:r>
            </a:p>
          </p:txBody>
        </p:sp>
      </p:grpSp>
      <p:sp>
        <p:nvSpPr>
          <p:cNvPr id="21517" name="椭圆 21516"/>
          <p:cNvSpPr/>
          <p:nvPr/>
        </p:nvSpPr>
        <p:spPr>
          <a:xfrm>
            <a:off x="755650" y="1341438"/>
            <a:ext cx="1009650" cy="906462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3429000" y="4540250"/>
            <a:ext cx="1143000" cy="641350"/>
          </a:xfrm>
          <a:prstGeom prst="rect">
            <a:avLst/>
          </a:prstGeom>
          <a:solidFill>
            <a:srgbClr val="0099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曾益</a:t>
            </a:r>
          </a:p>
        </p:txBody>
      </p:sp>
      <p:sp>
        <p:nvSpPr>
          <p:cNvPr id="21519" name="直接连接符 21518"/>
          <p:cNvSpPr/>
          <p:nvPr/>
        </p:nvSpPr>
        <p:spPr>
          <a:xfrm flipH="1">
            <a:off x="3124200" y="5181600"/>
            <a:ext cx="762000" cy="9906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  <a:effectLst>
            <a:outerShdw dist="35921" dir="2699999" algn="ctr" rotWithShape="0">
              <a:schemeClr val="bg2"/>
            </a:outerShdw>
          </a:effectLst>
        </p:spPr>
      </p:sp>
      <p:sp>
        <p:nvSpPr>
          <p:cNvPr id="21520" name="文本框 21519"/>
          <p:cNvSpPr txBox="1"/>
          <p:nvPr/>
        </p:nvSpPr>
        <p:spPr>
          <a:xfrm>
            <a:off x="2133600" y="6172200"/>
            <a:ext cx="1143000" cy="641350"/>
          </a:xfrm>
          <a:prstGeom prst="rect">
            <a:avLst/>
          </a:prstGeom>
          <a:solidFill>
            <a:srgbClr val="FF3300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增加</a:t>
            </a:r>
          </a:p>
        </p:txBody>
      </p:sp>
      <p:sp>
        <p:nvSpPr>
          <p:cNvPr id="21521" name="直接连接符 21520"/>
          <p:cNvSpPr/>
          <p:nvPr/>
        </p:nvSpPr>
        <p:spPr>
          <a:xfrm flipV="1">
            <a:off x="3429000" y="4419600"/>
            <a:ext cx="3657600" cy="20574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arrow" w="med" len="med"/>
          </a:ln>
          <a:effectLst>
            <a:outerShdw dist="35921" dir="2699999" algn="ctr" rotWithShape="0">
              <a:schemeClr val="bg2"/>
            </a:outerShdw>
          </a:effectLst>
        </p:spPr>
      </p:sp>
      <p:grpSp>
        <p:nvGrpSpPr>
          <p:cNvPr id="21522" name="组合 21521"/>
          <p:cNvGrpSpPr/>
          <p:nvPr/>
        </p:nvGrpSpPr>
        <p:grpSpPr>
          <a:xfrm>
            <a:off x="7164388" y="2924175"/>
            <a:ext cx="1752600" cy="2743200"/>
            <a:chOff x="0" y="0"/>
            <a:chExt cx="1104" cy="1728"/>
          </a:xfrm>
        </p:grpSpPr>
        <p:sp>
          <p:nvSpPr>
            <p:cNvPr id="31762" name="椭圆 21522"/>
            <p:cNvSpPr/>
            <p:nvPr/>
          </p:nvSpPr>
          <p:spPr>
            <a:xfrm>
              <a:off x="0" y="0"/>
              <a:ext cx="1104" cy="1728"/>
            </a:xfrm>
            <a:prstGeom prst="ellipse">
              <a:avLst/>
            </a:prstGeom>
            <a:solidFill>
              <a:srgbClr val="CCECFF"/>
            </a:solidFill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3" name="文本框 21523"/>
            <p:cNvSpPr txBox="1"/>
            <p:nvPr/>
          </p:nvSpPr>
          <p:spPr>
            <a:xfrm>
              <a:off x="230" y="288"/>
              <a:ext cx="730" cy="1200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同义连用删除一个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ldLvl="0" animBg="1"/>
      <p:bldP spid="21508" grpId="0" animBg="1"/>
      <p:bldP spid="21509" grpId="0"/>
      <p:bldP spid="21510" grpId="0"/>
      <p:bldP spid="21511" grpId="0" animBg="1"/>
      <p:bldP spid="21517" grpId="0" bldLvl="0" animBg="1"/>
      <p:bldP spid="21518" grpId="0" animBg="1"/>
      <p:bldP spid="215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152400" y="152400"/>
            <a:ext cx="1295400" cy="1098550"/>
          </a:xfrm>
          <a:prstGeom prst="rect">
            <a:avLst/>
          </a:prstGeom>
          <a:noFill/>
          <a:ln w="9525">
            <a:noFill/>
          </a:ln>
          <a:effectLst>
            <a:outerShdw dist="64757" dir="6078606" algn="ctr" rotWithShape="0">
              <a:srgbClr val="66CCFF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换：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304800" y="1600200"/>
            <a:ext cx="67056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十年春，齐 师 伐 我。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304800" y="2819400"/>
            <a:ext cx="4343400" cy="10668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itchFamily="1" charset="-122"/>
              </a:rPr>
              <a:t>愚以为宫中之事，事无大小，悉以咨  之。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3557" name="文本框 23556"/>
          <p:cNvSpPr txBox="1"/>
          <p:nvPr/>
        </p:nvSpPr>
        <p:spPr>
          <a:xfrm>
            <a:off x="457200" y="4953000"/>
            <a:ext cx="50292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率妻子 邑人来此绝境。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2819400" y="1600200"/>
            <a:ext cx="609600" cy="69850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3505200" y="1600200"/>
            <a:ext cx="685800" cy="69850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3560" name="组合 23559"/>
          <p:cNvGrpSpPr/>
          <p:nvPr/>
        </p:nvGrpSpPr>
        <p:grpSpPr>
          <a:xfrm>
            <a:off x="1600200" y="457200"/>
            <a:ext cx="1600200" cy="990600"/>
            <a:chOff x="0" y="0"/>
            <a:chExt cx="1008" cy="624"/>
          </a:xfrm>
        </p:grpSpPr>
        <p:grpSp>
          <p:nvGrpSpPr>
            <p:cNvPr id="33800" name="组合 23560"/>
            <p:cNvGrpSpPr/>
            <p:nvPr/>
          </p:nvGrpSpPr>
          <p:grpSpPr>
            <a:xfrm>
              <a:off x="0" y="0"/>
              <a:ext cx="1008" cy="624"/>
              <a:chOff x="0" y="0"/>
              <a:chExt cx="1008" cy="624"/>
            </a:xfrm>
          </p:grpSpPr>
          <p:sp>
            <p:nvSpPr>
              <p:cNvPr id="33801" name="椭圆形标注 23561"/>
              <p:cNvSpPr/>
              <p:nvPr/>
            </p:nvSpPr>
            <p:spPr>
              <a:xfrm>
                <a:off x="0" y="0"/>
                <a:ext cx="1008" cy="624"/>
              </a:xfrm>
              <a:prstGeom prst="wedgeEllipseCallout">
                <a:avLst>
                  <a:gd name="adj1" fmla="val 33731"/>
                  <a:gd name="adj2" fmla="val 63782"/>
                </a:avLst>
              </a:prstGeom>
              <a:solidFill>
                <a:srgbClr val="CC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35921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pPr algn="ctr">
                  <a:spcBef>
                    <a:spcPct val="50000"/>
                  </a:spcBef>
                </a:pPr>
                <a:endParaRPr lang="zh-CN" altLang="en-US" sz="36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2" name="椭圆形标注 23562"/>
              <p:cNvSpPr/>
              <p:nvPr/>
            </p:nvSpPr>
            <p:spPr>
              <a:xfrm>
                <a:off x="192" y="96"/>
                <a:ext cx="672" cy="432"/>
              </a:xfrm>
              <a:prstGeom prst="wedgeEllipseCallout">
                <a:avLst>
                  <a:gd name="adj1" fmla="val -43750"/>
                  <a:gd name="adj2" fmla="val 70000"/>
                </a:avLst>
              </a:prstGeom>
              <a:noFill/>
              <a:ln w="9525">
                <a:noFill/>
              </a:ln>
              <a:effectLst>
                <a:outerShdw dist="35921" dir="2699999" algn="ctr" rotWithShape="0">
                  <a:schemeClr val="bg2"/>
                </a:outerShdw>
              </a:effectLst>
            </p:spPr>
            <p:txBody>
              <a:bodyPr anchor="t"/>
              <a:lstStyle/>
              <a:p>
                <a:pPr algn="ctr">
                  <a:spcBef>
                    <a:spcPct val="50000"/>
                  </a:spcBef>
                </a:pPr>
                <a:endParaRPr lang="zh-CN" altLang="en-US" sz="36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03" name="矩形 23563"/>
            <p:cNvSpPr/>
            <p:nvPr/>
          </p:nvSpPr>
          <p:spPr>
            <a:xfrm>
              <a:off x="144" y="96"/>
              <a:ext cx="756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军队</a:t>
              </a:r>
            </a:p>
          </p:txBody>
        </p:sp>
      </p:grpSp>
      <p:grpSp>
        <p:nvGrpSpPr>
          <p:cNvPr id="23565" name="组合 23564"/>
          <p:cNvGrpSpPr/>
          <p:nvPr/>
        </p:nvGrpSpPr>
        <p:grpSpPr>
          <a:xfrm>
            <a:off x="3429000" y="381000"/>
            <a:ext cx="1524000" cy="990600"/>
            <a:chOff x="0" y="0"/>
            <a:chExt cx="960" cy="624"/>
          </a:xfrm>
        </p:grpSpPr>
        <p:sp>
          <p:nvSpPr>
            <p:cNvPr id="33805" name="椭圆形标注 23565"/>
            <p:cNvSpPr/>
            <p:nvPr/>
          </p:nvSpPr>
          <p:spPr>
            <a:xfrm>
              <a:off x="0" y="0"/>
              <a:ext cx="960" cy="624"/>
            </a:xfrm>
            <a:prstGeom prst="wedgeEllipseCallout">
              <a:avLst>
                <a:gd name="adj1" fmla="val -26042"/>
                <a:gd name="adj2" fmla="val 71315"/>
              </a:avLst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/>
            <a:lstStyle/>
            <a:p>
              <a:pPr algn="ctr">
                <a:spcBef>
                  <a:spcPct val="50000"/>
                </a:spcBef>
              </a:pPr>
              <a:endParaRPr lang="zh-CN" altLang="en-US" sz="4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06" name="文本框 23566"/>
            <p:cNvSpPr txBox="1"/>
            <p:nvPr/>
          </p:nvSpPr>
          <p:spPr>
            <a:xfrm>
              <a:off x="144" y="96"/>
              <a:ext cx="816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攻打</a:t>
              </a:r>
            </a:p>
          </p:txBody>
        </p:sp>
      </p:grpSp>
      <p:sp>
        <p:nvSpPr>
          <p:cNvPr id="23568" name="文本框 23567"/>
          <p:cNvSpPr txBox="1"/>
          <p:nvPr/>
        </p:nvSpPr>
        <p:spPr>
          <a:xfrm>
            <a:off x="76200" y="2819400"/>
            <a:ext cx="6858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2" charset="0"/>
                <a:ea typeface="楷体_GB2312" pitchFamily="1" charset="-122"/>
              </a:rPr>
              <a:t>愚</a:t>
            </a:r>
          </a:p>
        </p:txBody>
      </p:sp>
      <p:grpSp>
        <p:nvGrpSpPr>
          <p:cNvPr id="23569" name="组合 23568"/>
          <p:cNvGrpSpPr/>
          <p:nvPr/>
        </p:nvGrpSpPr>
        <p:grpSpPr>
          <a:xfrm>
            <a:off x="228600" y="3886200"/>
            <a:ext cx="838200" cy="685800"/>
            <a:chOff x="0" y="0"/>
            <a:chExt cx="528" cy="432"/>
          </a:xfrm>
        </p:grpSpPr>
        <p:sp>
          <p:nvSpPr>
            <p:cNvPr id="33809" name="云形标注 23569"/>
            <p:cNvSpPr/>
            <p:nvPr/>
          </p:nvSpPr>
          <p:spPr>
            <a:xfrm>
              <a:off x="0" y="0"/>
              <a:ext cx="528" cy="432"/>
            </a:xfrm>
            <a:prstGeom prst="cloudCallout">
              <a:avLst>
                <a:gd name="adj1" fmla="val -5116"/>
                <a:gd name="adj2" fmla="val -144213"/>
              </a:avLst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/>
            <a:lstStyle/>
            <a:p>
              <a:pPr algn="ctr">
                <a:spcBef>
                  <a:spcPct val="50000"/>
                </a:spcBef>
              </a:pPr>
              <a:endPara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0" name="文本框 23570"/>
            <p:cNvSpPr txBox="1"/>
            <p:nvPr/>
          </p:nvSpPr>
          <p:spPr>
            <a:xfrm>
              <a:off x="48" y="0"/>
              <a:ext cx="384" cy="40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我</a:t>
              </a:r>
            </a:p>
          </p:txBody>
        </p:sp>
      </p:grpSp>
      <p:sp>
        <p:nvSpPr>
          <p:cNvPr id="23572" name="文本框 23571"/>
          <p:cNvSpPr txBox="1"/>
          <p:nvPr/>
        </p:nvSpPr>
        <p:spPr>
          <a:xfrm>
            <a:off x="1447800" y="3276600"/>
            <a:ext cx="5334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2" charset="0"/>
                <a:ea typeface="楷体_GB2312" pitchFamily="1" charset="-122"/>
              </a:rPr>
              <a:t>悉</a:t>
            </a:r>
          </a:p>
        </p:txBody>
      </p:sp>
      <p:grpSp>
        <p:nvGrpSpPr>
          <p:cNvPr id="23573" name="组合 23572"/>
          <p:cNvGrpSpPr/>
          <p:nvPr/>
        </p:nvGrpSpPr>
        <p:grpSpPr>
          <a:xfrm>
            <a:off x="1371600" y="4191000"/>
            <a:ext cx="838200" cy="762000"/>
            <a:chOff x="0" y="0"/>
            <a:chExt cx="528" cy="432"/>
          </a:xfrm>
        </p:grpSpPr>
        <p:sp>
          <p:nvSpPr>
            <p:cNvPr id="33813" name="云形标注 23573"/>
            <p:cNvSpPr/>
            <p:nvPr/>
          </p:nvSpPr>
          <p:spPr>
            <a:xfrm>
              <a:off x="0" y="0"/>
              <a:ext cx="528" cy="432"/>
            </a:xfrm>
            <a:prstGeom prst="cloudCallout">
              <a:avLst>
                <a:gd name="adj1" fmla="val -5116"/>
                <a:gd name="adj2" fmla="val -144213"/>
              </a:avLst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/>
            <a:lstStyle/>
            <a:p>
              <a:pPr algn="ctr">
                <a:spcBef>
                  <a:spcPct val="50000"/>
                </a:spcBef>
              </a:pPr>
              <a:endPara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4" name="文本框 23574"/>
            <p:cNvSpPr txBox="1"/>
            <p:nvPr/>
          </p:nvSpPr>
          <p:spPr>
            <a:xfrm>
              <a:off x="48" y="0"/>
              <a:ext cx="384" cy="36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都</a:t>
              </a:r>
            </a:p>
          </p:txBody>
        </p:sp>
      </p:grpSp>
      <p:sp>
        <p:nvSpPr>
          <p:cNvPr id="23576" name="文本框 23575"/>
          <p:cNvSpPr txBox="1"/>
          <p:nvPr/>
        </p:nvSpPr>
        <p:spPr>
          <a:xfrm>
            <a:off x="2438400" y="3276600"/>
            <a:ext cx="5334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2" charset="0"/>
                <a:ea typeface="楷体_GB2312" pitchFamily="1" charset="-122"/>
              </a:rPr>
              <a:t>咨</a:t>
            </a:r>
          </a:p>
        </p:txBody>
      </p:sp>
      <p:sp>
        <p:nvSpPr>
          <p:cNvPr id="33816" name="云形标注 23576"/>
          <p:cNvSpPr/>
          <p:nvPr/>
        </p:nvSpPr>
        <p:spPr>
          <a:xfrm>
            <a:off x="3505200" y="4343400"/>
            <a:ext cx="914400" cy="60960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/>
          <a:lstStyle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3578" name="组合 23577"/>
          <p:cNvGrpSpPr/>
          <p:nvPr/>
        </p:nvGrpSpPr>
        <p:grpSpPr>
          <a:xfrm>
            <a:off x="2514600" y="4038600"/>
            <a:ext cx="1676400" cy="914400"/>
            <a:chOff x="0" y="0"/>
            <a:chExt cx="1056" cy="576"/>
          </a:xfrm>
        </p:grpSpPr>
        <p:sp>
          <p:nvSpPr>
            <p:cNvPr id="33818" name="云形标注 23578"/>
            <p:cNvSpPr/>
            <p:nvPr/>
          </p:nvSpPr>
          <p:spPr>
            <a:xfrm>
              <a:off x="0" y="0"/>
              <a:ext cx="1056" cy="576"/>
            </a:xfrm>
            <a:prstGeom prst="cloudCallout">
              <a:avLst>
                <a:gd name="adj1" fmla="val -37310"/>
                <a:gd name="adj2" fmla="val -65801"/>
              </a:avLst>
            </a:prstGeom>
            <a:solidFill>
              <a:schemeClr val="accent1"/>
            </a:solidFill>
            <a:ln w="9525" cap="flat" cmpd="sng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/>
            <a:lstStyle/>
            <a:p>
              <a:pPr algn="ctr">
                <a:spcBef>
                  <a:spcPct val="50000"/>
                </a:spcBef>
              </a:pPr>
              <a:endPara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19" name="文本框 23579"/>
            <p:cNvSpPr txBox="1"/>
            <p:nvPr/>
          </p:nvSpPr>
          <p:spPr>
            <a:xfrm>
              <a:off x="192" y="48"/>
              <a:ext cx="720" cy="40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66"/>
                  </a:solidFill>
                  <a:latin typeface="_x000B__x000C_" charset="0"/>
                  <a:ea typeface="宋体" panose="02010600030101010101" pitchFamily="2" charset="-122"/>
                </a:rPr>
                <a:t>商量</a:t>
              </a:r>
              <a:r>
                <a:rPr lang="zh-CN" altLang="en-US" sz="3600" b="1" dirty="0">
                  <a:solidFill>
                    <a:srgbClr val="FF0066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</a:t>
              </a:r>
            </a:p>
          </p:txBody>
        </p:sp>
      </p:grpSp>
      <p:sp>
        <p:nvSpPr>
          <p:cNvPr id="23581" name="文本框 23580"/>
          <p:cNvSpPr txBox="1"/>
          <p:nvPr/>
        </p:nvSpPr>
        <p:spPr>
          <a:xfrm>
            <a:off x="1066800" y="4876800"/>
            <a:ext cx="1143000" cy="650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妻子</a:t>
            </a:r>
          </a:p>
        </p:txBody>
      </p:sp>
      <p:grpSp>
        <p:nvGrpSpPr>
          <p:cNvPr id="23582" name="组合 23581"/>
          <p:cNvGrpSpPr/>
          <p:nvPr/>
        </p:nvGrpSpPr>
        <p:grpSpPr>
          <a:xfrm>
            <a:off x="395288" y="6019800"/>
            <a:ext cx="2057400" cy="838200"/>
            <a:chOff x="0" y="0"/>
            <a:chExt cx="1296" cy="528"/>
          </a:xfrm>
        </p:grpSpPr>
        <p:sp>
          <p:nvSpPr>
            <p:cNvPr id="33822" name="圆角矩形标注 23582"/>
            <p:cNvSpPr/>
            <p:nvPr/>
          </p:nvSpPr>
          <p:spPr>
            <a:xfrm rot="10800000">
              <a:off x="0" y="0"/>
              <a:ext cx="1248" cy="528"/>
            </a:xfrm>
            <a:prstGeom prst="wedgeRoundRectCallout">
              <a:avLst>
                <a:gd name="adj1" fmla="val 0"/>
                <a:gd name="adj2" fmla="val 117991"/>
                <a:gd name="adj3" fmla="val 16667"/>
              </a:avLst>
            </a:prstGeom>
            <a:solidFill>
              <a:schemeClr val="hlink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rot="10800000" anchor="t"/>
            <a:lstStyle/>
            <a:p>
              <a:pPr algn="ctr">
                <a:spcBef>
                  <a:spcPct val="50000"/>
                </a:spcBef>
              </a:pPr>
              <a:endPara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23" name="文本框 23583"/>
            <p:cNvSpPr txBox="1"/>
            <p:nvPr/>
          </p:nvSpPr>
          <p:spPr>
            <a:xfrm>
              <a:off x="0" y="48"/>
              <a:ext cx="1296" cy="40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妻子儿女</a:t>
              </a:r>
            </a:p>
          </p:txBody>
        </p:sp>
      </p:grpSp>
      <p:sp>
        <p:nvSpPr>
          <p:cNvPr id="23585" name="文本框 23584"/>
          <p:cNvSpPr txBox="1"/>
          <p:nvPr/>
        </p:nvSpPr>
        <p:spPr>
          <a:xfrm>
            <a:off x="3962400" y="4876800"/>
            <a:ext cx="1143000" cy="650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绝境</a:t>
            </a:r>
          </a:p>
        </p:txBody>
      </p:sp>
      <p:grpSp>
        <p:nvGrpSpPr>
          <p:cNvPr id="23586" name="组合 23585"/>
          <p:cNvGrpSpPr/>
          <p:nvPr/>
        </p:nvGrpSpPr>
        <p:grpSpPr>
          <a:xfrm>
            <a:off x="2700338" y="6019800"/>
            <a:ext cx="3657600" cy="838200"/>
            <a:chOff x="0" y="0"/>
            <a:chExt cx="2304" cy="528"/>
          </a:xfrm>
        </p:grpSpPr>
        <p:sp>
          <p:nvSpPr>
            <p:cNvPr id="33826" name="圆角矩形标注 23586"/>
            <p:cNvSpPr/>
            <p:nvPr/>
          </p:nvSpPr>
          <p:spPr>
            <a:xfrm rot="10800000">
              <a:off x="0" y="0"/>
              <a:ext cx="2112" cy="528"/>
            </a:xfrm>
            <a:prstGeom prst="wedgeRoundRectCallout">
              <a:avLst>
                <a:gd name="adj1" fmla="val -2227"/>
                <a:gd name="adj2" fmla="val 115718"/>
                <a:gd name="adj3" fmla="val 16667"/>
              </a:avLst>
            </a:prstGeom>
            <a:solidFill>
              <a:schemeClr val="hlink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rot="10800000" anchor="t"/>
            <a:lstStyle/>
            <a:p>
              <a:pPr algn="ctr">
                <a:spcBef>
                  <a:spcPct val="50000"/>
                </a:spcBef>
              </a:pPr>
              <a:endPara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3827" name="文本框 23587"/>
            <p:cNvSpPr txBox="1"/>
            <p:nvPr/>
          </p:nvSpPr>
          <p:spPr>
            <a:xfrm>
              <a:off x="0" y="48"/>
              <a:ext cx="2304" cy="40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与世隔绝的地方</a:t>
              </a:r>
            </a:p>
          </p:txBody>
        </p:sp>
      </p:grpSp>
      <p:sp>
        <p:nvSpPr>
          <p:cNvPr id="23589" name="文本框 23588"/>
          <p:cNvSpPr txBox="1"/>
          <p:nvPr/>
        </p:nvSpPr>
        <p:spPr>
          <a:xfrm>
            <a:off x="5940425" y="977265"/>
            <a:ext cx="2751455" cy="25844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99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、文言词语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99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、古今异义词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3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0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 animBg="1"/>
      <p:bldP spid="23559" grpId="0" animBg="1"/>
      <p:bldP spid="23568" grpId="0" animBg="1"/>
      <p:bldP spid="23572" grpId="0" animBg="1"/>
      <p:bldP spid="23576" grpId="0" animBg="1"/>
      <p:bldP spid="23581" grpId="0" animBg="1"/>
      <p:bldP spid="23585" grpId="0" animBg="1"/>
      <p:bldP spid="2358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>
            <a:off x="7235825" y="4784090"/>
            <a:ext cx="16573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换</a:t>
            </a:r>
          </a:p>
        </p:txBody>
      </p:sp>
      <p:sp>
        <p:nvSpPr>
          <p:cNvPr id="24579" name="矩形 24578"/>
          <p:cNvSpPr/>
          <p:nvPr/>
        </p:nvSpPr>
        <p:spPr>
          <a:xfrm>
            <a:off x="73025" y="908050"/>
            <a:ext cx="56165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2" charset="0"/>
                <a:ea typeface="隶书" pitchFamily="1" charset="-122"/>
              </a:rPr>
              <a:t>①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璧有瑕，请</a:t>
            </a:r>
            <a:r>
              <a:rPr lang="zh-CN" altLang="en-US" sz="40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40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王</a:t>
            </a:r>
          </a:p>
        </p:txBody>
      </p:sp>
      <p:sp>
        <p:nvSpPr>
          <p:cNvPr id="24580" name="矩形 24579"/>
          <p:cNvSpPr/>
          <p:nvPr/>
        </p:nvSpPr>
        <p:spPr>
          <a:xfrm>
            <a:off x="4500563" y="981075"/>
            <a:ext cx="46720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单、双音节词的变化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0" y="1674813"/>
            <a:ext cx="81375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译：璧上有斑点，请让我</a:t>
            </a:r>
            <a:r>
              <a:rPr lang="zh-CN" altLang="en-US" sz="32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指出来</a:t>
            </a:r>
            <a:r>
              <a:rPr lang="zh-CN" altLang="en-US" sz="32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大王</a:t>
            </a:r>
            <a:r>
              <a:rPr lang="zh-CN" altLang="en-US" sz="32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4582" name="矩形 24581"/>
          <p:cNvSpPr/>
          <p:nvPr/>
        </p:nvSpPr>
        <p:spPr>
          <a:xfrm>
            <a:off x="0" y="2593975"/>
            <a:ext cx="8893175" cy="7000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</a:rPr>
              <a:t>②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项伯杀人，臣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矩形 24582"/>
          <p:cNvSpPr/>
          <p:nvPr/>
        </p:nvSpPr>
        <p:spPr>
          <a:xfrm>
            <a:off x="5076825" y="2708275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（词类活用）</a:t>
            </a:r>
          </a:p>
        </p:txBody>
      </p:sp>
      <p:sp>
        <p:nvSpPr>
          <p:cNvPr id="24584" name="矩形 24583"/>
          <p:cNvSpPr/>
          <p:nvPr/>
        </p:nvSpPr>
        <p:spPr>
          <a:xfrm>
            <a:off x="36513" y="3717925"/>
            <a:ext cx="914241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译：项伯杀了人，我让他存活。（使动用法）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0" y="1989138"/>
            <a:ext cx="67691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2" charset="0"/>
              </a:rPr>
              <a:t>③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天下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云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集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响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应，赢粮而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景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从。</a:t>
            </a:r>
          </a:p>
        </p:txBody>
      </p:sp>
      <p:sp>
        <p:nvSpPr>
          <p:cNvPr id="25603" name="文本框 25602"/>
          <p:cNvSpPr txBox="1"/>
          <p:nvPr/>
        </p:nvSpPr>
        <p:spPr>
          <a:xfrm>
            <a:off x="6019800" y="1912938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（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通假、活用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）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381000" y="2979738"/>
            <a:ext cx="8496300" cy="1738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译：天下人如同云一样聚集起来，回声似的响应他，都带着粮食，像影子一样跟从着他。（名词作状语）</a:t>
            </a:r>
          </a:p>
        </p:txBody>
      </p:sp>
      <p:sp>
        <p:nvSpPr>
          <p:cNvPr id="35844" name="文本框 25604"/>
          <p:cNvSpPr txBox="1"/>
          <p:nvPr/>
        </p:nvSpPr>
        <p:spPr>
          <a:xfrm>
            <a:off x="323850" y="3619500"/>
            <a:ext cx="48244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chemeClr val="bg1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304800" y="152400"/>
            <a:ext cx="8305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小结：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228600" y="884238"/>
            <a:ext cx="1447800" cy="579437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单音词</a:t>
            </a:r>
          </a:p>
        </p:txBody>
      </p:sp>
      <p:sp>
        <p:nvSpPr>
          <p:cNvPr id="27652" name="右箭头 27651"/>
          <p:cNvSpPr/>
          <p:nvPr/>
        </p:nvSpPr>
        <p:spPr>
          <a:xfrm>
            <a:off x="2209800" y="1036638"/>
            <a:ext cx="1066800" cy="228600"/>
          </a:xfrm>
          <a:prstGeom prst="rightArrow">
            <a:avLst>
              <a:gd name="adj1" fmla="val 50000"/>
              <a:gd name="adj2" fmla="val 116645"/>
            </a:avLst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3429000" y="838200"/>
            <a:ext cx="1447800" cy="579438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双音词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5041583" y="731520"/>
            <a:ext cx="3986212" cy="15541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侍中侍郎郭攸之、费祎、董允等，此皆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良实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228600" y="1752600"/>
            <a:ext cx="1447800" cy="82232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词类活用词</a:t>
            </a:r>
          </a:p>
        </p:txBody>
      </p:sp>
      <p:sp>
        <p:nvSpPr>
          <p:cNvPr id="27656" name="右箭头 27655"/>
          <p:cNvSpPr/>
          <p:nvPr/>
        </p:nvSpPr>
        <p:spPr>
          <a:xfrm>
            <a:off x="2209800" y="2057400"/>
            <a:ext cx="1066800" cy="228600"/>
          </a:xfrm>
          <a:prstGeom prst="rightArrow">
            <a:avLst>
              <a:gd name="adj1" fmla="val 50000"/>
              <a:gd name="adj2" fmla="val 116645"/>
            </a:avLst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3429000" y="1752600"/>
            <a:ext cx="1447800" cy="82232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活用后的词</a:t>
            </a:r>
          </a:p>
        </p:txBody>
      </p:sp>
      <p:sp>
        <p:nvSpPr>
          <p:cNvPr id="27658" name="文本框 27657"/>
          <p:cNvSpPr txBox="1"/>
          <p:nvPr/>
        </p:nvSpPr>
        <p:spPr>
          <a:xfrm>
            <a:off x="228600" y="2971800"/>
            <a:ext cx="1447800" cy="579438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通假字</a:t>
            </a:r>
          </a:p>
        </p:txBody>
      </p:sp>
      <p:sp>
        <p:nvSpPr>
          <p:cNvPr id="27659" name="右箭头 27658"/>
          <p:cNvSpPr/>
          <p:nvPr/>
        </p:nvSpPr>
        <p:spPr>
          <a:xfrm>
            <a:off x="2209800" y="3124200"/>
            <a:ext cx="1066800" cy="228600"/>
          </a:xfrm>
          <a:prstGeom prst="rightArrow">
            <a:avLst>
              <a:gd name="adj1" fmla="val 50000"/>
              <a:gd name="adj2" fmla="val 116645"/>
            </a:avLst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文本框 27659"/>
          <p:cNvSpPr txBox="1"/>
          <p:nvPr/>
        </p:nvSpPr>
        <p:spPr>
          <a:xfrm>
            <a:off x="3429000" y="2971800"/>
            <a:ext cx="1524000" cy="579438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本字</a:t>
            </a:r>
          </a:p>
        </p:txBody>
      </p:sp>
      <p:sp>
        <p:nvSpPr>
          <p:cNvPr id="37900" name="文本框 27660"/>
          <p:cNvSpPr txBox="1"/>
          <p:nvPr/>
        </p:nvSpPr>
        <p:spPr>
          <a:xfrm>
            <a:off x="457200" y="4953000"/>
            <a:ext cx="63246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2" name="文本框 27661"/>
          <p:cNvSpPr txBox="1"/>
          <p:nvPr/>
        </p:nvSpPr>
        <p:spPr>
          <a:xfrm>
            <a:off x="228600" y="4468495"/>
            <a:ext cx="5056505" cy="2553335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小结：对文句的每个字，我们运用留删换这三种方法，就不会有遗漏和增字了，就能做到“字字落实”。</a:t>
            </a:r>
          </a:p>
        </p:txBody>
      </p:sp>
      <p:sp>
        <p:nvSpPr>
          <p:cNvPr id="27663" name="文本框 27662"/>
          <p:cNvSpPr txBox="1"/>
          <p:nvPr/>
        </p:nvSpPr>
        <p:spPr>
          <a:xfrm>
            <a:off x="5674995" y="4673600"/>
            <a:ext cx="3352800" cy="1920875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字字落实留删换</a:t>
            </a:r>
          </a:p>
        </p:txBody>
      </p:sp>
      <p:sp>
        <p:nvSpPr>
          <p:cNvPr id="27664" name="文本框 27663"/>
          <p:cNvSpPr txBox="1"/>
          <p:nvPr/>
        </p:nvSpPr>
        <p:spPr>
          <a:xfrm>
            <a:off x="152400" y="3810000"/>
            <a:ext cx="2058035" cy="58356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文言词语</a:t>
            </a:r>
          </a:p>
        </p:txBody>
      </p:sp>
      <p:sp>
        <p:nvSpPr>
          <p:cNvPr id="27665" name="右箭头 27664"/>
          <p:cNvSpPr/>
          <p:nvPr/>
        </p:nvSpPr>
        <p:spPr>
          <a:xfrm>
            <a:off x="2209800" y="3962400"/>
            <a:ext cx="1066800" cy="228600"/>
          </a:xfrm>
          <a:prstGeom prst="rightArrow">
            <a:avLst>
              <a:gd name="adj1" fmla="val 50000"/>
              <a:gd name="adj2" fmla="val 116645"/>
            </a:avLst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文本框 27665"/>
          <p:cNvSpPr txBox="1"/>
          <p:nvPr/>
        </p:nvSpPr>
        <p:spPr>
          <a:xfrm>
            <a:off x="3352800" y="3810000"/>
            <a:ext cx="1828800" cy="58356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现代词语</a:t>
            </a:r>
          </a:p>
        </p:txBody>
      </p:sp>
      <p:sp>
        <p:nvSpPr>
          <p:cNvPr id="27667" name="文本框 27666"/>
          <p:cNvSpPr txBox="1"/>
          <p:nvPr/>
        </p:nvSpPr>
        <p:spPr>
          <a:xfrm>
            <a:off x="5410200" y="3763963"/>
            <a:ext cx="3962400" cy="5794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庶竭驽钝，攘除奸凶</a:t>
            </a:r>
          </a:p>
        </p:txBody>
      </p:sp>
      <p:sp>
        <p:nvSpPr>
          <p:cNvPr id="27668" name="云形标注 27667"/>
          <p:cNvSpPr/>
          <p:nvPr/>
        </p:nvSpPr>
        <p:spPr>
          <a:xfrm>
            <a:off x="6229350" y="3573463"/>
            <a:ext cx="1066800" cy="990600"/>
          </a:xfrm>
          <a:prstGeom prst="cloudCallout">
            <a:avLst>
              <a:gd name="adj1" fmla="val 25954"/>
              <a:gd name="adj2" fmla="val -79741"/>
            </a:avLst>
          </a:prstGeom>
          <a:noFill/>
          <a:ln w="3175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/>
          <a:lstStyle/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7669" name="文本框 27668"/>
          <p:cNvSpPr txBox="1"/>
          <p:nvPr/>
        </p:nvSpPr>
        <p:spPr>
          <a:xfrm>
            <a:off x="6080760" y="1752600"/>
            <a:ext cx="2620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（良善诚实的人）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0" name="文本框 27669"/>
          <p:cNvSpPr txBox="1"/>
          <p:nvPr/>
        </p:nvSpPr>
        <p:spPr>
          <a:xfrm>
            <a:off x="6445250" y="2636838"/>
            <a:ext cx="2473325" cy="5175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低劣的才能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9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animBg="1"/>
      <p:bldP spid="27653" grpId="0" animBg="1"/>
      <p:bldP spid="27654" grpId="0" bldLvl="0" animBg="1"/>
      <p:bldP spid="27655" grpId="0" animBg="1"/>
      <p:bldP spid="27657" grpId="0" animBg="1"/>
      <p:bldP spid="27658" grpId="0" animBg="1"/>
      <p:bldP spid="27660" grpId="0" animBg="1"/>
      <p:bldP spid="27662" grpId="0" bldLvl="0" animBg="1"/>
      <p:bldP spid="27663" grpId="0" bldLvl="0" animBg="1"/>
      <p:bldP spid="27664" grpId="0" bldLvl="0" animBg="1"/>
      <p:bldP spid="27666" grpId="0" bldLvl="0" animBg="1"/>
      <p:bldP spid="27667" grpId="0"/>
      <p:bldP spid="27668" grpId="0" bldLvl="0" animBg="1"/>
      <p:bldP spid="27669" grpId="0" bldLvl="0"/>
      <p:bldP spid="2767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179388" y="1700213"/>
            <a:ext cx="3962400" cy="39687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楷体_GB2312" pitchFamily="1" charset="-122"/>
              </a:rPr>
              <a:t>甚矣，汝之不惠。</a:t>
            </a: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4067175" y="1196975"/>
            <a:ext cx="3581400" cy="39687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汝之不惠甚矣</a:t>
            </a:r>
            <a:r>
              <a:rPr lang="zh-CN" altLang="en-US" sz="20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4427538" y="1773238"/>
            <a:ext cx="3581400" cy="39687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你太不聪明了。</a:t>
            </a: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152400" y="2667000"/>
            <a:ext cx="3657600" cy="396875"/>
          </a:xfrm>
          <a:prstGeom prst="rect">
            <a:avLst/>
          </a:prstGeom>
          <a:solidFill>
            <a:srgbClr val="66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楷体_GB2312" pitchFamily="1" charset="-122"/>
              </a:rPr>
              <a:t>何陋之有？</a:t>
            </a: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4427855" y="2362200"/>
            <a:ext cx="2590800" cy="396875"/>
          </a:xfrm>
          <a:prstGeom prst="rect">
            <a:avLst/>
          </a:prstGeom>
          <a:solidFill>
            <a:srgbClr val="66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有何陋</a:t>
            </a: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9703" name="文本框 29702"/>
          <p:cNvSpPr txBox="1"/>
          <p:nvPr/>
        </p:nvSpPr>
        <p:spPr>
          <a:xfrm>
            <a:off x="4038600" y="2971800"/>
            <a:ext cx="3352800" cy="396875"/>
          </a:xfrm>
          <a:prstGeom prst="rect">
            <a:avLst/>
          </a:prstGeom>
          <a:solidFill>
            <a:srgbClr val="66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有什么简陋呢？</a:t>
            </a: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704" name="文本框 29703"/>
          <p:cNvSpPr txBox="1"/>
          <p:nvPr/>
        </p:nvSpPr>
        <p:spPr>
          <a:xfrm>
            <a:off x="152400" y="3962400"/>
            <a:ext cx="3048000" cy="396875"/>
          </a:xfrm>
          <a:prstGeom prst="rect">
            <a:avLst/>
          </a:prstGeom>
          <a:solidFill>
            <a:srgbClr val="0099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rgbClr val="99CCFF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客有吹洞箫者。</a:t>
            </a:r>
          </a:p>
        </p:txBody>
      </p:sp>
      <p:sp>
        <p:nvSpPr>
          <p:cNvPr id="29705" name="文本框 29704"/>
          <p:cNvSpPr txBox="1"/>
          <p:nvPr/>
        </p:nvSpPr>
        <p:spPr>
          <a:xfrm>
            <a:off x="179705" y="5195570"/>
            <a:ext cx="2971800" cy="398780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rgbClr val="99CCFF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F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故燕王欲结于君</a:t>
            </a:r>
          </a:p>
        </p:txBody>
      </p:sp>
      <p:sp>
        <p:nvSpPr>
          <p:cNvPr id="29706" name="文本框 29705"/>
          <p:cNvSpPr txBox="1"/>
          <p:nvPr/>
        </p:nvSpPr>
        <p:spPr>
          <a:xfrm>
            <a:off x="7772400" y="3886200"/>
            <a:ext cx="1143000" cy="701675"/>
          </a:xfrm>
          <a:prstGeom prst="rect">
            <a:avLst/>
          </a:prstGeom>
          <a:solidFill>
            <a:srgbClr val="0099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定语后置 </a:t>
            </a:r>
          </a:p>
        </p:txBody>
      </p:sp>
      <p:sp>
        <p:nvSpPr>
          <p:cNvPr id="29707" name="文本框 29706"/>
          <p:cNvSpPr txBox="1"/>
          <p:nvPr/>
        </p:nvSpPr>
        <p:spPr>
          <a:xfrm>
            <a:off x="7772400" y="5195570"/>
            <a:ext cx="1295400" cy="39687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状语后置</a:t>
            </a:r>
            <a:r>
              <a:rPr lang="zh-CN" altLang="en-US" sz="2000" b="1" dirty="0">
                <a:solidFill>
                  <a:srgbClr val="FF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708" name="文本框 29707"/>
          <p:cNvSpPr txBox="1"/>
          <p:nvPr/>
        </p:nvSpPr>
        <p:spPr>
          <a:xfrm>
            <a:off x="3810000" y="5195570"/>
            <a:ext cx="2971800" cy="398780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故燕王欲于君结</a:t>
            </a:r>
          </a:p>
        </p:txBody>
      </p:sp>
      <p:sp>
        <p:nvSpPr>
          <p:cNvPr id="29709" name="文本框 29708"/>
          <p:cNvSpPr txBox="1"/>
          <p:nvPr/>
        </p:nvSpPr>
        <p:spPr>
          <a:xfrm>
            <a:off x="3810000" y="5882958"/>
            <a:ext cx="3048000" cy="398780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所以燕王想要和您结交</a:t>
            </a:r>
          </a:p>
        </p:txBody>
      </p:sp>
      <p:sp>
        <p:nvSpPr>
          <p:cNvPr id="39949" name="文本框 29709"/>
          <p:cNvSpPr txBox="1"/>
          <p:nvPr/>
        </p:nvSpPr>
        <p:spPr>
          <a:xfrm>
            <a:off x="8001000" y="838200"/>
            <a:ext cx="838200" cy="3968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1" name="文本框 29710"/>
          <p:cNvSpPr txBox="1"/>
          <p:nvPr/>
        </p:nvSpPr>
        <p:spPr>
          <a:xfrm>
            <a:off x="7848600" y="1196975"/>
            <a:ext cx="1295400" cy="396875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主谓倒装</a:t>
            </a:r>
          </a:p>
        </p:txBody>
      </p:sp>
      <p:sp>
        <p:nvSpPr>
          <p:cNvPr id="29712" name="文本框 29711"/>
          <p:cNvSpPr txBox="1"/>
          <p:nvPr/>
        </p:nvSpPr>
        <p:spPr>
          <a:xfrm>
            <a:off x="7772400" y="2362200"/>
            <a:ext cx="1371600" cy="396875"/>
          </a:xfrm>
          <a:prstGeom prst="rect">
            <a:avLst/>
          </a:prstGeom>
          <a:solidFill>
            <a:srgbClr val="66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宾语前置</a:t>
            </a:r>
          </a:p>
        </p:txBody>
      </p:sp>
      <p:sp>
        <p:nvSpPr>
          <p:cNvPr id="29713" name="文本框 29712"/>
          <p:cNvSpPr txBox="1"/>
          <p:nvPr/>
        </p:nvSpPr>
        <p:spPr>
          <a:xfrm>
            <a:off x="3886200" y="3748088"/>
            <a:ext cx="3657600" cy="396875"/>
          </a:xfrm>
          <a:prstGeom prst="rect">
            <a:avLst/>
          </a:prstGeom>
          <a:solidFill>
            <a:srgbClr val="0099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rgbClr val="99CCFF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有吹洞箫者客</a:t>
            </a:r>
          </a:p>
        </p:txBody>
      </p:sp>
      <p:sp>
        <p:nvSpPr>
          <p:cNvPr id="29714" name="文本框 29713"/>
          <p:cNvSpPr txBox="1"/>
          <p:nvPr/>
        </p:nvSpPr>
        <p:spPr>
          <a:xfrm>
            <a:off x="3886200" y="4343400"/>
            <a:ext cx="3429000" cy="396875"/>
          </a:xfrm>
          <a:prstGeom prst="rect">
            <a:avLst/>
          </a:prstGeom>
          <a:solidFill>
            <a:srgbClr val="0099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有一个吹洞箫的朋友。</a:t>
            </a:r>
          </a:p>
        </p:txBody>
      </p:sp>
      <p:sp>
        <p:nvSpPr>
          <p:cNvPr id="29715" name="文本框 29714"/>
          <p:cNvSpPr txBox="1"/>
          <p:nvPr/>
        </p:nvSpPr>
        <p:spPr>
          <a:xfrm>
            <a:off x="1979613" y="333375"/>
            <a:ext cx="7021512" cy="138366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C115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把文言句中特殊句式（主谓倒装、宾语前置、定语后置和状语后置）按现代汉语要求调整过来。</a:t>
            </a:r>
          </a:p>
        </p:txBody>
      </p:sp>
      <p:sp>
        <p:nvSpPr>
          <p:cNvPr id="29716" name="矩形 29715"/>
          <p:cNvSpPr/>
          <p:nvPr/>
        </p:nvSpPr>
        <p:spPr>
          <a:xfrm>
            <a:off x="0" y="0"/>
            <a:ext cx="18732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297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" fill="hold"/>
                                        <p:tgtEl>
                                          <p:spTgt spid="297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3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  <p:bldP spid="29699" grpId="0" bldLvl="0" animBg="1"/>
      <p:bldP spid="29700" grpId="0" bldLvl="0"/>
      <p:bldP spid="29700" grpId="1" bldLvl="0" animBg="1"/>
      <p:bldP spid="29701" grpId="0" bldLvl="0" animBg="1"/>
      <p:bldP spid="29702" grpId="0" bldLvl="0" animBg="1"/>
      <p:bldP spid="29703" grpId="0" bldLvl="0" animBg="1"/>
      <p:bldP spid="29704" grpId="0" bldLvl="0" animBg="1"/>
      <p:bldP spid="29705" grpId="0" bldLvl="0"/>
      <p:bldP spid="29705" grpId="1" bldLvl="0" animBg="1"/>
      <p:bldP spid="29706" grpId="0" bldLvl="0"/>
      <p:bldP spid="29706" grpId="1" bldLvl="0" animBg="1"/>
      <p:bldP spid="29707" grpId="0" bldLvl="0" animBg="1"/>
      <p:bldP spid="29708" grpId="0" bldLvl="0"/>
      <p:bldP spid="29708" grpId="1" bldLvl="0" animBg="1"/>
      <p:bldP spid="29709" grpId="0" bldLvl="0" animBg="1"/>
      <p:bldP spid="29711" grpId="0" bldLvl="0"/>
      <p:bldP spid="29711" grpId="1" bldLvl="0" animBg="1"/>
      <p:bldP spid="29712" grpId="0" bldLvl="0" animBg="1"/>
      <p:bldP spid="29713" grpId="0" bldLvl="0" animBg="1"/>
      <p:bldP spid="29714" grpId="0" bldLvl="0"/>
      <p:bldP spid="29714" grpId="1" bldLvl="0" animBg="1"/>
      <p:bldP spid="297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30721"/>
          <p:cNvSpPr txBox="1"/>
          <p:nvPr/>
        </p:nvSpPr>
        <p:spPr>
          <a:xfrm>
            <a:off x="1476375" y="1268730"/>
            <a:ext cx="56165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000" b="1" dirty="0">
              <a:solidFill>
                <a:schemeClr val="bg1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40962" name="文本框 30722"/>
          <p:cNvSpPr txBox="1"/>
          <p:nvPr/>
        </p:nvSpPr>
        <p:spPr>
          <a:xfrm>
            <a:off x="327025" y="854075"/>
            <a:ext cx="914590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①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蚓无</a:t>
            </a:r>
            <a:r>
              <a:rPr lang="zh-CN" altLang="en-US" sz="3600" b="1" u="sng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爪牙之利，筋骨之强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。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554355" y="1482090"/>
            <a:ext cx="6842125" cy="579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译：尖利的爪牙，强健的筋骨。</a:t>
            </a:r>
          </a:p>
        </p:txBody>
      </p:sp>
      <p:sp>
        <p:nvSpPr>
          <p:cNvPr id="40964" name="文本框 30724"/>
          <p:cNvSpPr txBox="1"/>
          <p:nvPr/>
        </p:nvSpPr>
        <p:spPr>
          <a:xfrm>
            <a:off x="152400" y="1976755"/>
            <a:ext cx="9506585" cy="7073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fontAlgn="base" latinLnBrk="0" hangingPunct="1">
              <a:lnSpc>
                <a:spcPct val="100000"/>
              </a:lnSpc>
              <a:spcBef>
                <a:spcPts val="2500"/>
              </a:spcBef>
              <a:spcAft>
                <a:spcPts val="0"/>
              </a:spcAft>
              <a:buFontTx/>
              <a:buNone/>
            </a:pPr>
            <a:r>
              <a:rPr lang="en-US" altLang="zh-CN" sz="4000" b="1" i="0">
                <a:latin typeface="Times New Roman" charset="0"/>
                <a:ea typeface="隶书" charset="0"/>
              </a:rPr>
              <a:t>②</a:t>
            </a:r>
            <a:r>
              <a:rPr lang="zh-CN" altLang="en-US" sz="3600" b="1" i="0">
                <a:latin typeface="Times New Roman" charset="0"/>
                <a:ea typeface="隶书" charset="0"/>
              </a:rPr>
              <a:t>固一世之雄也，</a:t>
            </a:r>
            <a:r>
              <a:rPr sz="3600" b="1" i="0" u="sng">
                <a:latin typeface="Times New Roman" charset="0"/>
                <a:ea typeface="隶书" charset="0"/>
              </a:rPr>
              <a:t>而今安在哉</a:t>
            </a:r>
            <a:r>
              <a:rPr lang="zh-CN" altLang="en-US" sz="3600" b="1" i="0">
                <a:latin typeface="Times New Roman" charset="0"/>
                <a:ea typeface="隶书" charset="0"/>
              </a:rPr>
              <a:t>？</a:t>
            </a:r>
            <a:endParaRPr lang="ko-KR" altLang="en-US" sz="3600" b="1" i="0">
              <a:latin typeface="Times New Roman" charset="0"/>
              <a:ea typeface="隶书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400050" y="2678430"/>
            <a:ext cx="90106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译：本来是时代的英雄，可现在在哪里呢？</a:t>
            </a:r>
          </a:p>
        </p:txBody>
      </p:sp>
      <p:sp>
        <p:nvSpPr>
          <p:cNvPr id="40966" name="文本框 30726"/>
          <p:cNvSpPr txBox="1"/>
          <p:nvPr/>
        </p:nvSpPr>
        <p:spPr>
          <a:xfrm>
            <a:off x="179705" y="3632200"/>
            <a:ext cx="8964930" cy="25641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fontAlgn="base" latinLnBrk="0" hangingPunct="1">
              <a:lnSpc>
                <a:spcPct val="100000"/>
              </a:lnSpc>
              <a:spcBef>
                <a:spcPts val="2500"/>
              </a:spcBef>
              <a:spcAft>
                <a:spcPts val="0"/>
              </a:spcAft>
              <a:buFontTx/>
              <a:buNone/>
            </a:pPr>
            <a:r>
              <a:rPr lang="en-US" altLang="zh-CN" sz="3600" b="1" i="0">
                <a:latin typeface="Times New Roman" charset="0"/>
                <a:ea typeface="隶书" charset="0"/>
              </a:rPr>
              <a:t>③</a:t>
            </a:r>
            <a:r>
              <a:rPr sz="4000" b="1" i="0" u="sng">
                <a:latin typeface="Times New Roman" charset="0"/>
                <a:ea typeface="隶书" charset="0"/>
              </a:rPr>
              <a:t>月出于东山之上</a:t>
            </a:r>
            <a:r>
              <a:rPr lang="zh-CN" altLang="en-US" sz="4000" b="1" i="0">
                <a:latin typeface="Times New Roman" charset="0"/>
                <a:ea typeface="隶书" charset="0"/>
              </a:rPr>
              <a:t>，徘徊于斗牛之间。</a:t>
            </a:r>
            <a:endParaRPr lang="ko-KR" altLang="en-US" sz="4000" b="1" i="0">
              <a:latin typeface="Times New Roman" charset="0"/>
              <a:ea typeface="隶书" charset="0"/>
            </a:endParaRPr>
          </a:p>
          <a:p>
            <a:pPr marL="0" indent="0" algn="l" defTabSz="914400" eaLnBrk="1" fontAlgn="base" latinLnBrk="0" hangingPunct="1">
              <a:lnSpc>
                <a:spcPct val="100000"/>
              </a:lnSpc>
              <a:spcBef>
                <a:spcPts val="2500"/>
              </a:spcBef>
              <a:spcAft>
                <a:spcPts val="0"/>
              </a:spcAft>
              <a:buFontTx/>
              <a:buNone/>
            </a:pPr>
            <a:r>
              <a:rPr lang="zh-CN" altLang="en-US" sz="4000" b="1" i="0">
                <a:solidFill>
                  <a:srgbClr val="99CC00"/>
                </a:solidFill>
                <a:latin typeface="Times New Roman" charset="0"/>
                <a:ea typeface="隶书" charset="0"/>
              </a:rPr>
              <a:t>                                        </a:t>
            </a:r>
            <a:endParaRPr lang="ko-KR" altLang="en-US" sz="4000" b="1" i="0">
              <a:solidFill>
                <a:srgbClr val="99CC00"/>
              </a:solidFill>
              <a:latin typeface="Times New Roman" charset="0"/>
              <a:ea typeface="隶书" charset="0"/>
            </a:endParaRPr>
          </a:p>
          <a:p>
            <a:pPr marL="0" indent="0" algn="l" defTabSz="914400" eaLnBrk="1" fontAlgn="base" latinLnBrk="0" hangingPunct="1">
              <a:lnSpc>
                <a:spcPct val="100000"/>
              </a:lnSpc>
              <a:spcBef>
                <a:spcPts val="2500"/>
              </a:spcBef>
              <a:spcAft>
                <a:spcPts val="0"/>
              </a:spcAft>
              <a:buFontTx/>
              <a:buNone/>
            </a:pPr>
            <a:endParaRPr lang="ko-KR" altLang="en-US" sz="4000" b="1" i="0" u="sng">
              <a:solidFill>
                <a:srgbClr val="99CC00"/>
              </a:solidFill>
              <a:latin typeface="Times New Roman" charset="0"/>
              <a:ea typeface="隶书" charset="0"/>
            </a:endParaRPr>
          </a:p>
        </p:txBody>
      </p:sp>
      <p:sp>
        <p:nvSpPr>
          <p:cNvPr id="30730" name="矩形 30729"/>
          <p:cNvSpPr/>
          <p:nvPr/>
        </p:nvSpPr>
        <p:spPr>
          <a:xfrm>
            <a:off x="6169025" y="823595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2" charset="0"/>
                <a:ea typeface="隶书" pitchFamily="1" charset="-122"/>
              </a:rPr>
              <a:t>（定语后置）</a:t>
            </a:r>
          </a:p>
        </p:txBody>
      </p:sp>
      <p:sp>
        <p:nvSpPr>
          <p:cNvPr id="30731" name="矩形 30730"/>
          <p:cNvSpPr/>
          <p:nvPr/>
        </p:nvSpPr>
        <p:spPr>
          <a:xfrm>
            <a:off x="6618605" y="1976755"/>
            <a:ext cx="292608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2" charset="0"/>
                <a:ea typeface="隶书" pitchFamily="1" charset="-122"/>
              </a:rPr>
              <a:t>（宾语前置）</a:t>
            </a:r>
          </a:p>
        </p:txBody>
      </p:sp>
      <p:sp>
        <p:nvSpPr>
          <p:cNvPr id="30732" name="矩形 30731"/>
          <p:cNvSpPr/>
          <p:nvPr/>
        </p:nvSpPr>
        <p:spPr>
          <a:xfrm>
            <a:off x="5415280" y="4689475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2" charset="0"/>
                <a:ea typeface="隶书" pitchFamily="1" charset="-122"/>
              </a:rPr>
              <a:t>    （状语后置）</a:t>
            </a:r>
          </a:p>
        </p:txBody>
      </p:sp>
      <p:sp>
        <p:nvSpPr>
          <p:cNvPr id="40973" name="文本框 30733"/>
          <p:cNvSpPr txBox="1"/>
          <p:nvPr/>
        </p:nvSpPr>
        <p:spPr>
          <a:xfrm>
            <a:off x="3996055" y="4076700"/>
            <a:ext cx="184150" cy="579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30735" name="文本框 30734"/>
          <p:cNvSpPr txBox="1"/>
          <p:nvPr/>
        </p:nvSpPr>
        <p:spPr>
          <a:xfrm>
            <a:off x="327025" y="4502150"/>
            <a:ext cx="6118225" cy="10763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2" charset="0"/>
                <a:ea typeface="隶书" pitchFamily="1" charset="-122"/>
              </a:rPr>
              <a:t>译：月亮从东山上升起，在              北斗星和牵牛星之间徘徊。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1335" y="388620"/>
            <a:ext cx="3658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学以致用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6" grpId="0"/>
      <p:bldP spid="30730" grpId="0"/>
      <p:bldP spid="30731" grpId="0"/>
      <p:bldP spid="30732" grpId="0"/>
      <p:bldP spid="307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3779838" y="333375"/>
            <a:ext cx="2160587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补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468313" y="3068638"/>
            <a:ext cx="8675687" cy="2287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即：补出文句中</a:t>
            </a:r>
            <a:r>
              <a:rPr lang="zh-CN" altLang="en-US" sz="4800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省略</a:t>
            </a:r>
            <a:r>
              <a:rPr lang="zh-CN" altLang="en-US" sz="48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了的内容（</a:t>
            </a:r>
            <a:r>
              <a:rPr lang="zh-CN" altLang="en-US" sz="4800" dirty="0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主语、谓语、宾语、介词等</a:t>
            </a:r>
            <a:r>
              <a:rPr lang="zh-CN" altLang="en-US" sz="48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4800" dirty="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6146"/>
          <p:cNvSpPr txBox="1"/>
          <p:nvPr/>
        </p:nvSpPr>
        <p:spPr>
          <a:xfrm>
            <a:off x="1042988" y="1773238"/>
            <a:ext cx="4176712" cy="4584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1. </a:t>
            </a:r>
            <a:r>
              <a:rPr lang="zh-CN" altLang="en-US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文言断句</a:t>
            </a:r>
            <a:endParaRPr lang="zh-CN" altLang="en-US" sz="4400" dirty="0">
              <a:solidFill>
                <a:srgbClr val="00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2. </a:t>
            </a:r>
            <a:r>
              <a:rPr lang="zh-CN" altLang="en-US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古代文化常识</a:t>
            </a:r>
            <a:endParaRPr lang="zh-CN" altLang="en-US" sz="4400" dirty="0">
              <a:solidFill>
                <a:srgbClr val="00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3. 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文意的把握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4. 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句子的翻译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4000" dirty="0">
              <a:solidFill>
                <a:srgbClr val="00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099" name="矩形 6148"/>
          <p:cNvSpPr/>
          <p:nvPr/>
        </p:nvSpPr>
        <p:spPr>
          <a:xfrm>
            <a:off x="395288" y="620713"/>
            <a:ext cx="7993062" cy="936625"/>
          </a:xfrm>
          <a:prstGeom prst="rect">
            <a:avLst/>
          </a:prstGeom>
          <a:solidFill>
            <a:srgbClr val="DAA2A2"/>
          </a:solidFill>
          <a:ln w="38100" cap="flat" cmpd="sng">
            <a:solidFill>
              <a:srgbClr val="C46E6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sz="3200" b="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4100" name="文本框 6149"/>
          <p:cNvSpPr txBox="1"/>
          <p:nvPr/>
        </p:nvSpPr>
        <p:spPr>
          <a:xfrm>
            <a:off x="684213" y="722313"/>
            <a:ext cx="72009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高考文言文考什么（</a:t>
            </a:r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19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</a:t>
            </a:r>
            <a:r>
              <a:rPr lang="zh-CN" altLang="en-US" sz="4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pic>
        <p:nvPicPr>
          <p:cNvPr id="4101" name="图片 6150" descr="0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2162175"/>
            <a:ext cx="2786063" cy="4176713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323850" y="2708275"/>
            <a:ext cx="846010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2" charset="0"/>
                <a:ea typeface="隶书" pitchFamily="1" charset="-122"/>
              </a:rPr>
              <a:t>②</a:t>
            </a:r>
            <a:r>
              <a:rPr lang="zh-CN" altLang="en-US" sz="3600" b="1" dirty="0">
                <a:latin typeface="Times New Roman" panose="02020603050405020304" pitchFamily="2" charset="0"/>
                <a:ea typeface="隶书" pitchFamily="1" charset="-122"/>
              </a:rPr>
              <a:t>夫战，勇气也。一鼓作气，再       而衰，三       而竭 。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323850" y="0"/>
            <a:ext cx="77057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在省略句中，补出省略的成分：</a:t>
            </a:r>
          </a:p>
        </p:txBody>
      </p:sp>
      <p:sp>
        <p:nvSpPr>
          <p:cNvPr id="32772" name="文本框 32771"/>
          <p:cNvSpPr txBox="1"/>
          <p:nvPr/>
        </p:nvSpPr>
        <p:spPr>
          <a:xfrm>
            <a:off x="179705" y="4437380"/>
            <a:ext cx="867537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2" charset="0"/>
                <a:ea typeface="隶书" pitchFamily="1" charset="-122"/>
              </a:rPr>
              <a:t>③</a:t>
            </a:r>
            <a:r>
              <a:rPr lang="zh-CN" altLang="en-US" sz="3600" b="1" dirty="0">
                <a:latin typeface="Times New Roman" panose="02020603050405020304" pitchFamily="2" charset="0"/>
                <a:ea typeface="隶书" pitchFamily="1" charset="-122"/>
              </a:rPr>
              <a:t>竖子，不足与        谋。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250825" y="5805805"/>
            <a:ext cx="928878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2" charset="0"/>
                <a:ea typeface="隶书" pitchFamily="1" charset="-122"/>
              </a:rPr>
              <a:t>④</a:t>
            </a:r>
            <a:r>
              <a:rPr lang="zh-CN" altLang="en-US" sz="3600" b="1" dirty="0">
                <a:latin typeface="Times New Roman" panose="02020603050405020304" pitchFamily="2" charset="0"/>
                <a:ea typeface="隶书" pitchFamily="1" charset="-122"/>
              </a:rPr>
              <a:t>今以钟磬置       水中。</a:t>
            </a:r>
          </a:p>
        </p:txBody>
      </p:sp>
      <p:sp>
        <p:nvSpPr>
          <p:cNvPr id="32774" name="文本框 32773"/>
          <p:cNvSpPr txBox="1"/>
          <p:nvPr/>
        </p:nvSpPr>
        <p:spPr>
          <a:xfrm>
            <a:off x="323850" y="981075"/>
            <a:ext cx="770445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2" charset="0"/>
                <a:ea typeface="隶书" pitchFamily="1" charset="-122"/>
              </a:rPr>
              <a:t>①</a:t>
            </a:r>
            <a:r>
              <a:rPr lang="zh-CN" altLang="en-US" sz="3600" b="1" dirty="0">
                <a:latin typeface="Times New Roman" panose="02020603050405020304" pitchFamily="2" charset="0"/>
                <a:ea typeface="隶书" pitchFamily="1" charset="-122"/>
              </a:rPr>
              <a:t>沛公谓张良曰：“</a:t>
            </a:r>
            <a:r>
              <a:rPr lang="en-US" altLang="zh-CN" sz="3600" b="1" dirty="0">
                <a:latin typeface="Times New Roman" panose="02020603050405020304" pitchFamily="2" charset="0"/>
                <a:ea typeface="隶书" pitchFamily="1" charset="-122"/>
              </a:rPr>
              <a:t>……        </a:t>
            </a:r>
            <a:r>
              <a:rPr lang="zh-CN" altLang="en-US" sz="3600" b="1" dirty="0">
                <a:latin typeface="Times New Roman" panose="02020603050405020304" pitchFamily="2" charset="0"/>
                <a:ea typeface="隶书" pitchFamily="1" charset="-122"/>
              </a:rPr>
              <a:t>度我至军中，公乃入。” 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4859655" y="1628775"/>
            <a:ext cx="331279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FF99"/>
                </a:solidFill>
                <a:latin typeface="Times New Roman" panose="02020603050405020304" pitchFamily="2" charset="0"/>
                <a:ea typeface="隶书" pitchFamily="1" charset="-122"/>
              </a:rPr>
              <a:t>   </a:t>
            </a:r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2" charset="0"/>
                <a:ea typeface="隶书" pitchFamily="1" charset="-122"/>
              </a:rPr>
              <a:t>（省略主语）</a:t>
            </a:r>
          </a:p>
        </p:txBody>
      </p:sp>
      <p:sp>
        <p:nvSpPr>
          <p:cNvPr id="32776" name="文本框 32775"/>
          <p:cNvSpPr txBox="1"/>
          <p:nvPr/>
        </p:nvSpPr>
        <p:spPr>
          <a:xfrm>
            <a:off x="5219700" y="981075"/>
            <a:ext cx="1800225" cy="579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( 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你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)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32777" name="文本框 32776"/>
          <p:cNvSpPr txBox="1">
            <a:spLocks/>
          </p:cNvSpPr>
          <p:nvPr/>
        </p:nvSpPr>
        <p:spPr>
          <a:xfrm>
            <a:off x="6121400" y="2781300"/>
            <a:ext cx="1800860" cy="58039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fontAlgn="base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FontTx/>
              <a:buNone/>
            </a:pPr>
            <a:r>
              <a:rPr lang="zh-CN" altLang="en-US" sz="3200" b="1" i="0">
                <a:solidFill>
                  <a:srgbClr val="FF3300"/>
                </a:solidFill>
                <a:latin typeface="Times New Roman" charset="0"/>
                <a:ea typeface="隶书" charset="0"/>
              </a:rPr>
              <a:t>（鼓）</a:t>
            </a:r>
            <a:r>
              <a:rPr lang="zh-CN" altLang="en-US" sz="3200" b="1" i="0">
                <a:solidFill>
                  <a:srgbClr val="FF9933"/>
                </a:solidFill>
                <a:latin typeface="Times New Roman" charset="0"/>
                <a:ea typeface="隶书" charset="0"/>
              </a:rPr>
              <a:t> </a:t>
            </a:r>
            <a:endParaRPr lang="ko-KR" altLang="en-US" sz="3200" b="1" i="0">
              <a:solidFill>
                <a:srgbClr val="FF9933"/>
              </a:solidFill>
              <a:latin typeface="Times New Roman" charset="0"/>
              <a:ea typeface="隶书" charset="0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469265" y="3319780"/>
            <a:ext cx="18002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（鼓）</a:t>
            </a:r>
          </a:p>
        </p:txBody>
      </p:sp>
      <p:sp>
        <p:nvSpPr>
          <p:cNvPr id="32779" name="矩形 32778"/>
          <p:cNvSpPr/>
          <p:nvPr/>
        </p:nvSpPr>
        <p:spPr>
          <a:xfrm>
            <a:off x="3203575" y="4437380"/>
            <a:ext cx="14084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（之）</a:t>
            </a:r>
          </a:p>
        </p:txBody>
      </p:sp>
      <p:sp>
        <p:nvSpPr>
          <p:cNvPr id="32780" name="矩形 32779"/>
          <p:cNvSpPr/>
          <p:nvPr/>
        </p:nvSpPr>
        <p:spPr>
          <a:xfrm>
            <a:off x="5219700" y="3429000"/>
            <a:ext cx="2835275" cy="579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2" charset="0"/>
                <a:ea typeface="隶书" pitchFamily="1" charset="-122"/>
              </a:rPr>
              <a:t>  （省略谓语）</a:t>
            </a:r>
          </a:p>
        </p:txBody>
      </p:sp>
      <p:sp>
        <p:nvSpPr>
          <p:cNvPr id="32781" name="矩形 32780"/>
          <p:cNvSpPr/>
          <p:nvPr/>
        </p:nvSpPr>
        <p:spPr>
          <a:xfrm>
            <a:off x="5364480" y="4437380"/>
            <a:ext cx="263207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2" charset="0"/>
                <a:ea typeface="隶书" pitchFamily="1" charset="-122"/>
              </a:rPr>
              <a:t>（省略宾语）</a:t>
            </a:r>
          </a:p>
        </p:txBody>
      </p:sp>
      <p:sp>
        <p:nvSpPr>
          <p:cNvPr id="32782" name="矩形 32781"/>
          <p:cNvSpPr/>
          <p:nvPr/>
        </p:nvSpPr>
        <p:spPr>
          <a:xfrm>
            <a:off x="5435600" y="5805805"/>
            <a:ext cx="263207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2" charset="0"/>
                <a:ea typeface="隶书" pitchFamily="1" charset="-122"/>
              </a:rPr>
              <a:t>（省略介词）</a:t>
            </a:r>
          </a:p>
        </p:txBody>
      </p:sp>
      <p:sp>
        <p:nvSpPr>
          <p:cNvPr id="32783" name="矩形 32782"/>
          <p:cNvSpPr/>
          <p:nvPr/>
        </p:nvSpPr>
        <p:spPr>
          <a:xfrm>
            <a:off x="2700655" y="5805805"/>
            <a:ext cx="140779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（于）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  <p:bldP spid="32779" grpId="0"/>
      <p:bldP spid="32780" grpId="0"/>
      <p:bldP spid="32781" grpId="0"/>
      <p:bldP spid="32782" grpId="0"/>
      <p:bldP spid="327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5841"/>
          <p:cNvSpPr/>
          <p:nvPr/>
        </p:nvSpPr>
        <p:spPr>
          <a:xfrm>
            <a:off x="6227763" y="260350"/>
            <a:ext cx="2592387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贯</a:t>
            </a:r>
          </a:p>
        </p:txBody>
      </p:sp>
      <p:sp>
        <p:nvSpPr>
          <p:cNvPr id="35843" name="文本框 35842"/>
          <p:cNvSpPr txBox="1"/>
          <p:nvPr/>
        </p:nvSpPr>
        <p:spPr>
          <a:xfrm>
            <a:off x="539750" y="692150"/>
            <a:ext cx="5943600" cy="15541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指要根据上下文语境，灵活贯通地翻译。这往往指前五种方法都用上了还不能解决问题时。</a:t>
            </a:r>
          </a:p>
        </p:txBody>
      </p:sp>
      <p:sp>
        <p:nvSpPr>
          <p:cNvPr id="35844" name="文本框 35843"/>
          <p:cNvSpPr txBox="1"/>
          <p:nvPr/>
        </p:nvSpPr>
        <p:spPr>
          <a:xfrm>
            <a:off x="395288" y="2708275"/>
            <a:ext cx="7772400" cy="39925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因为对文言文翻译而言，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我们首先要“直译”（留删换调补），在“直译”不能完成时，不得已才用“意译”，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这个“贯”就是所谓的“意译”。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不过，这种情况在考试时，遇到的可能性不大，所以大家不必太过担心。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6865"/>
          <p:cNvSpPr txBox="1"/>
          <p:nvPr/>
        </p:nvSpPr>
        <p:spPr>
          <a:xfrm>
            <a:off x="697865" y="1357313"/>
            <a:ext cx="73152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①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有席卷天下，包举宇内，囊括四海之意，并吞八荒之心。</a:t>
            </a:r>
            <a:endParaRPr lang="zh-CN" altLang="en-US" sz="3200" b="1" dirty="0">
              <a:solidFill>
                <a:srgbClr val="000000"/>
              </a:solidFill>
              <a:latin typeface="_x000B__x000C_" charset="0"/>
              <a:ea typeface="黑体" panose="02010609060101010101" pitchFamily="1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311785" y="4051935"/>
            <a:ext cx="89154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  <a:ea typeface="隶书" pitchFamily="1" charset="-122"/>
              </a:rPr>
              <a:t>译：（秦）有并吞天下，统一四海的雄心。</a:t>
            </a:r>
            <a:r>
              <a:rPr lang="zh-CN" altLang="en-US" sz="3600" dirty="0">
                <a:solidFill>
                  <a:srgbClr val="000000"/>
                </a:solidFill>
                <a:latin typeface="_x000B__x000C_" charset="0"/>
                <a:ea typeface="隶书" pitchFamily="1" charset="-122"/>
              </a:rPr>
              <a:t/>
            </a:r>
            <a:br>
              <a:rPr lang="zh-CN" altLang="en-US" sz="3600" dirty="0">
                <a:solidFill>
                  <a:srgbClr val="000000"/>
                </a:solidFill>
                <a:latin typeface="_x000B__x000C_" charset="0"/>
                <a:ea typeface="隶书" pitchFamily="1" charset="-122"/>
              </a:rPr>
            </a:br>
            <a:endParaRPr lang="zh-CN" altLang="en-US" sz="3600" dirty="0">
              <a:solidFill>
                <a:srgbClr val="000000"/>
              </a:solidFill>
              <a:latin typeface="_x000B__x000C_" charset="0"/>
              <a:ea typeface="隶书" pitchFamily="1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827088" y="2997200"/>
            <a:ext cx="7056437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2" charset="0"/>
                <a:ea typeface="隶书" pitchFamily="1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 build="p"/>
      <p:bldP spid="368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37889"/>
          <p:cNvSpPr txBox="1"/>
          <p:nvPr/>
        </p:nvSpPr>
        <p:spPr>
          <a:xfrm>
            <a:off x="0" y="1844675"/>
            <a:ext cx="1098550" cy="41036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  <a:ea typeface="隶书" pitchFamily="1" charset="-122"/>
              </a:rPr>
              <a:t>小　结</a:t>
            </a:r>
            <a:r>
              <a:rPr lang="zh-CN" altLang="en-US" sz="6000" b="1" dirty="0">
                <a:solidFill>
                  <a:srgbClr val="FFFF00"/>
                </a:solidFill>
                <a:latin typeface="Arial" panose="020B0604020202020204" pitchFamily="34" charset="0"/>
                <a:ea typeface="隶书" pitchFamily="1" charset="-122"/>
              </a:rPr>
              <a:t>　</a:t>
            </a:r>
          </a:p>
        </p:txBody>
      </p:sp>
      <p:sp>
        <p:nvSpPr>
          <p:cNvPr id="37891" name="文本框 37890"/>
          <p:cNvSpPr txBox="1"/>
          <p:nvPr/>
        </p:nvSpPr>
        <p:spPr>
          <a:xfrm>
            <a:off x="1476375" y="692150"/>
            <a:ext cx="7199313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　　这个“贯”不能随便使用。我们首先要“直译”（留删换调补），在“直译”不能完成时，不得已才用“贯”。</a:t>
            </a:r>
          </a:p>
        </p:txBody>
      </p:sp>
      <p:sp>
        <p:nvSpPr>
          <p:cNvPr id="37892" name="文本框 37891"/>
          <p:cNvSpPr txBox="1"/>
          <p:nvPr/>
        </p:nvSpPr>
        <p:spPr>
          <a:xfrm>
            <a:off x="1692275" y="3284538"/>
            <a:ext cx="6767513" cy="28606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字字落实留删换</a:t>
            </a:r>
          </a:p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文从字顺调补贯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38913"/>
          <p:cNvSpPr txBox="1"/>
          <p:nvPr/>
        </p:nvSpPr>
        <p:spPr>
          <a:xfrm>
            <a:off x="3676968" y="527685"/>
            <a:ext cx="52752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1C0CF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翻译文言文的两个关注点</a:t>
            </a:r>
          </a:p>
        </p:txBody>
      </p:sp>
      <p:sp>
        <p:nvSpPr>
          <p:cNvPr id="49154" name="文本框 38914"/>
          <p:cNvSpPr txBox="1"/>
          <p:nvPr/>
        </p:nvSpPr>
        <p:spPr>
          <a:xfrm>
            <a:off x="761048" y="180975"/>
            <a:ext cx="2916237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B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启示小结：</a:t>
            </a:r>
          </a:p>
        </p:txBody>
      </p:sp>
      <p:sp>
        <p:nvSpPr>
          <p:cNvPr id="38916" name="文本框 38915"/>
          <p:cNvSpPr txBox="1"/>
          <p:nvPr/>
        </p:nvSpPr>
        <p:spPr>
          <a:xfrm>
            <a:off x="1828800" y="1169035"/>
            <a:ext cx="4419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联系语境，推断大意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8917" name="矩形 38916"/>
          <p:cNvSpPr/>
          <p:nvPr/>
        </p:nvSpPr>
        <p:spPr>
          <a:xfrm>
            <a:off x="68580" y="1169035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宏观上：</a:t>
            </a:r>
          </a:p>
        </p:txBody>
      </p:sp>
      <p:sp>
        <p:nvSpPr>
          <p:cNvPr id="38918" name="矩形 38917"/>
          <p:cNvSpPr/>
          <p:nvPr/>
        </p:nvSpPr>
        <p:spPr>
          <a:xfrm>
            <a:off x="609600" y="1911985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词不离句，句不离段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49158" name="椭圆 38918"/>
          <p:cNvSpPr/>
          <p:nvPr/>
        </p:nvSpPr>
        <p:spPr>
          <a:xfrm>
            <a:off x="5800090" y="1287780"/>
            <a:ext cx="3200400" cy="1447800"/>
          </a:xfrm>
          <a:prstGeom prst="ellipse">
            <a:avLst/>
          </a:prstGeom>
          <a:noFill/>
          <a:ln w="57150" cap="flat" cmpd="sng">
            <a:pattFill prst="pct5">
              <a:fgClr>
                <a:srgbClr val="FFFF00"/>
              </a:fgClr>
              <a:bgClr>
                <a:srgbClr val="FF3300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句子大意！</a:t>
            </a:r>
          </a:p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（基本分）</a:t>
            </a:r>
          </a:p>
        </p:txBody>
      </p:sp>
      <p:sp>
        <p:nvSpPr>
          <p:cNvPr id="38920" name="矩形 38919"/>
          <p:cNvSpPr/>
          <p:nvPr/>
        </p:nvSpPr>
        <p:spPr>
          <a:xfrm>
            <a:off x="252413" y="3068638"/>
            <a:ext cx="2057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微观上：</a:t>
            </a:r>
          </a:p>
        </p:txBody>
      </p:sp>
      <p:sp>
        <p:nvSpPr>
          <p:cNvPr id="38921" name="矩形 38920"/>
          <p:cNvSpPr/>
          <p:nvPr/>
        </p:nvSpPr>
        <p:spPr>
          <a:xfrm>
            <a:off x="533400" y="3886200"/>
            <a:ext cx="4267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字字落实，文从句顺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1" name="椭圆 38921"/>
          <p:cNvSpPr/>
          <p:nvPr/>
        </p:nvSpPr>
        <p:spPr>
          <a:xfrm>
            <a:off x="4800600" y="3581400"/>
            <a:ext cx="3810000" cy="2209800"/>
          </a:xfrm>
          <a:prstGeom prst="ellipse">
            <a:avLst/>
          </a:prstGeom>
          <a:noFill/>
          <a:ln w="57150" cap="flat" cmpd="sng">
            <a:pattFill prst="pct5">
              <a:fgClr>
                <a:srgbClr val="FFFF00"/>
              </a:fgClr>
              <a:bgClr>
                <a:srgbClr val="FF3300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关键实虚词、</a:t>
            </a:r>
          </a:p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特殊句式！</a:t>
            </a:r>
          </a:p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（采点分）</a:t>
            </a:r>
          </a:p>
        </p:txBody>
      </p:sp>
      <p:sp>
        <p:nvSpPr>
          <p:cNvPr id="38923" name="矩形 38922"/>
          <p:cNvSpPr/>
          <p:nvPr/>
        </p:nvSpPr>
        <p:spPr>
          <a:xfrm>
            <a:off x="539750" y="5157788"/>
            <a:ext cx="50466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直译为主    意译为辅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49158" grpId="0" bldLvl="0" animBg="1"/>
      <p:bldP spid="38920" grpId="0"/>
      <p:bldP spid="38921" grpId="0"/>
      <p:bldP spid="49161" grpId="0" animBg="1"/>
      <p:bldP spid="389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8100"/>
            <a:ext cx="8540750" cy="1143000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学以致用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052736"/>
            <a:ext cx="8540750" cy="419417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高考真题再现</a:t>
            </a:r>
            <a:r>
              <a:rPr lang="zh-CN" altLang="en-US" dirty="0" smtClean="0"/>
              <a:t>：</a:t>
            </a:r>
            <a:r>
              <a:rPr lang="zh-CN" altLang="zh-CN" dirty="0" smtClean="0"/>
              <a:t>阅读下面的文言文，完成</a:t>
            </a:r>
            <a:r>
              <a:rPr lang="en-US" altLang="zh-CN" dirty="0" smtClean="0"/>
              <a:t>10</a:t>
            </a:r>
            <a:r>
              <a:rPr lang="zh-CN" altLang="zh-CN" dirty="0" smtClean="0"/>
              <a:t>～</a:t>
            </a:r>
            <a:r>
              <a:rPr lang="en-US" altLang="zh-CN" dirty="0" smtClean="0"/>
              <a:t>13</a:t>
            </a:r>
            <a:r>
              <a:rPr lang="zh-CN" altLang="zh-CN" dirty="0" smtClean="0"/>
              <a:t>题。</a:t>
            </a:r>
          </a:p>
          <a:p>
            <a:pPr>
              <a:buNone/>
            </a:pPr>
            <a:r>
              <a:rPr lang="en-US" altLang="zh-CN" dirty="0" smtClean="0"/>
              <a:t>        </a:t>
            </a:r>
            <a:r>
              <a:rPr lang="zh-CN" altLang="zh-CN" sz="2800" dirty="0" smtClean="0"/>
              <a:t>贾生名谊洛阳人也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……</a:t>
            </a:r>
            <a:r>
              <a:rPr lang="zh-CN" altLang="zh-CN" sz="2800" dirty="0" smtClean="0"/>
              <a:t>于是天子议以为贾生任公卿之位。绛、灌、东阳侯、冯敬之属尽害之，</a:t>
            </a:r>
            <a:r>
              <a:rPr lang="zh-CN" altLang="zh-CN" sz="2800" u="sng" dirty="0" smtClean="0"/>
              <a:t>乃短贾生曰：“洛阳之人，年少初学，专欲擅权，纷乱诸事。”</a:t>
            </a:r>
            <a:r>
              <a:rPr lang="zh-CN" altLang="zh-CN" sz="2800" dirty="0" smtClean="0"/>
              <a:t>于是天子后亦疏之，不用其议，乃以贾生为长沙王太傅。</a:t>
            </a:r>
            <a:endParaRPr lang="zh-CN" altLang="en-US" sz="2800" dirty="0" smtClean="0"/>
          </a:p>
          <a:p>
            <a:r>
              <a:rPr lang="en-US" altLang="zh-CN" sz="2800" dirty="0" smtClean="0"/>
              <a:t>……</a:t>
            </a:r>
            <a:r>
              <a:rPr lang="zh-CN" altLang="zh-CN" sz="2800" dirty="0" smtClean="0"/>
              <a:t>文帝复封淮南厉王子四人皆为列侯。贾生谏，以为患之兴自此起矣。</a:t>
            </a:r>
            <a:r>
              <a:rPr lang="zh-CN" altLang="zh-CN" sz="2800" u="sng" dirty="0" smtClean="0"/>
              <a:t>贾生数上疏，言诸侯或连数郡，非古之制，可稍削之。</a:t>
            </a:r>
            <a:r>
              <a:rPr lang="zh-CN" altLang="zh-CN" sz="2800" dirty="0" smtClean="0"/>
              <a:t>文帝不听。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764704"/>
            <a:ext cx="8540750" cy="1143000"/>
          </a:xfrm>
        </p:spPr>
        <p:txBody>
          <a:bodyPr/>
          <a:lstStyle/>
          <a:p>
            <a:r>
              <a:rPr lang="en-US" altLang="zh-CN" sz="3200" b="1" dirty="0" smtClean="0"/>
              <a:t>13</a:t>
            </a:r>
            <a:r>
              <a:rPr lang="zh-CN" altLang="zh-CN" sz="3200" b="1" dirty="0" smtClean="0"/>
              <a:t>．把文中画横线的句子翻译成现代汉语。（</a:t>
            </a:r>
            <a:r>
              <a:rPr lang="en-US" altLang="zh-CN" sz="3200" b="1" dirty="0" smtClean="0"/>
              <a:t>10</a:t>
            </a:r>
            <a:r>
              <a:rPr lang="zh-CN" altLang="zh-CN" sz="3200" b="1" dirty="0" smtClean="0"/>
              <a:t>分</a:t>
            </a:r>
            <a:r>
              <a:rPr lang="zh-CN" altLang="zh-CN" sz="2800" b="1" dirty="0" smtClean="0"/>
              <a:t>）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556792"/>
            <a:ext cx="8540750" cy="4194175"/>
          </a:xfrm>
        </p:spPr>
        <p:txBody>
          <a:bodyPr/>
          <a:lstStyle/>
          <a:p>
            <a:pPr>
              <a:buNone/>
            </a:pP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）乃</a:t>
            </a:r>
            <a:r>
              <a:rPr lang="zh-CN" altLang="zh-CN" dirty="0" smtClean="0">
                <a:solidFill>
                  <a:srgbClr val="FF0000"/>
                </a:solidFill>
              </a:rPr>
              <a:t>短</a:t>
            </a:r>
            <a:r>
              <a:rPr lang="zh-CN" altLang="zh-CN" dirty="0" smtClean="0"/>
              <a:t>贾生曰：“洛阳之人，年少初学，专欲</a:t>
            </a:r>
            <a:r>
              <a:rPr lang="zh-CN" altLang="zh-CN" dirty="0" smtClean="0">
                <a:solidFill>
                  <a:srgbClr val="FF0000"/>
                </a:solidFill>
              </a:rPr>
              <a:t>擅权</a:t>
            </a:r>
            <a:r>
              <a:rPr lang="zh-CN" altLang="zh-CN" dirty="0" smtClean="0"/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纷乱</a:t>
            </a:r>
            <a:r>
              <a:rPr lang="zh-CN" altLang="zh-CN" dirty="0" smtClean="0"/>
              <a:t>诸事。”</a:t>
            </a:r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）贾生</a:t>
            </a:r>
            <a:r>
              <a:rPr lang="zh-CN" altLang="zh-CN" dirty="0" smtClean="0">
                <a:solidFill>
                  <a:srgbClr val="FF0000"/>
                </a:solidFill>
              </a:rPr>
              <a:t>数</a:t>
            </a:r>
            <a:r>
              <a:rPr lang="zh-CN" altLang="zh-CN" dirty="0" smtClean="0"/>
              <a:t>上疏，言诸侯</a:t>
            </a:r>
            <a:r>
              <a:rPr lang="zh-CN" altLang="zh-CN" dirty="0" smtClean="0">
                <a:solidFill>
                  <a:srgbClr val="FF0000"/>
                </a:solidFill>
              </a:rPr>
              <a:t>或</a:t>
            </a:r>
            <a:r>
              <a:rPr lang="zh-CN" altLang="zh-CN" dirty="0" smtClean="0"/>
              <a:t>连数郡，非古之制，可</a:t>
            </a:r>
            <a:r>
              <a:rPr lang="zh-CN" altLang="zh-CN" dirty="0" smtClean="0">
                <a:solidFill>
                  <a:srgbClr val="FF0000"/>
                </a:solidFill>
              </a:rPr>
              <a:t>稍</a:t>
            </a:r>
            <a:r>
              <a:rPr lang="zh-CN" altLang="zh-CN" dirty="0" smtClean="0"/>
              <a:t>削之。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38100"/>
            <a:ext cx="8540750" cy="29455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3250" y="692696"/>
            <a:ext cx="8540750" cy="4194175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zh-CN" dirty="0" smtClean="0"/>
              <a:t> 【</a:t>
            </a:r>
            <a:r>
              <a:rPr lang="en-US" altLang="zh-CN" dirty="0" smtClean="0"/>
              <a:t>13</a:t>
            </a:r>
            <a:r>
              <a:rPr lang="zh-CN" altLang="zh-CN" dirty="0" smtClean="0"/>
              <a:t>题详解】</a:t>
            </a:r>
          </a:p>
          <a:p>
            <a:r>
              <a:rPr lang="en-US" altLang="zh-CN" dirty="0" smtClean="0"/>
              <a:t> </a:t>
            </a:r>
            <a:r>
              <a:rPr lang="zh-CN" altLang="zh-CN" sz="2800" dirty="0" smtClean="0"/>
              <a:t>此题考查文言文翻译的能力。此题要在准确把握文意的基础上，理解文中某些关键性语句，如重点实词、虚词意义，明确判断句、被动句、倒装句、成分省略和词类活用等，用规范的现代汉语把它表达出来。本题还要注意以下关键词和特殊句式的翻译：（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）短，诋毁；擅权，揽权；纷乱，使……变得混乱。“乃短贾生曰”是省略句，承前省，主语应是“绛、灌、东阳侯、冯敬之属”。</a:t>
            </a:r>
            <a:endParaRPr lang="en-US" altLang="zh-CN" sz="2800" dirty="0" smtClean="0"/>
          </a:p>
          <a:p>
            <a:r>
              <a:rPr lang="zh-CN" altLang="zh-CN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）数，屡次；言，说，指出；或，有的；削，削弱。“非古之制”是省略句，省略的主语应是“这种状况”。</a:t>
            </a:r>
          </a:p>
          <a:p>
            <a:endParaRPr lang="zh-CN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参考译文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13.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）于是说贾谊坏话道</a:t>
            </a:r>
            <a:r>
              <a:rPr lang="en-US" altLang="zh-CN" dirty="0" smtClean="0"/>
              <a:t>:</a:t>
            </a:r>
            <a:r>
              <a:rPr lang="zh-CN" altLang="zh-CN" dirty="0" smtClean="0"/>
              <a:t>“洛阳之人，年轻学浅，一味想独揽权力，使事情变得复杂混乱。”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）贾生屡次上奏，说诸侯封地有的接连数郡，不合古代制度，可以逐渐削减其封地。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0" y="0"/>
            <a:ext cx="8915400" cy="8242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B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得分小结：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381000" y="1219200"/>
            <a:ext cx="733425" cy="5105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1C0CF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翻译题得分两个关注点</a:t>
            </a:r>
          </a:p>
        </p:txBody>
      </p:sp>
      <p:sp>
        <p:nvSpPr>
          <p:cNvPr id="41988" name="左大括号 41987"/>
          <p:cNvSpPr/>
          <p:nvPr/>
        </p:nvSpPr>
        <p:spPr>
          <a:xfrm>
            <a:off x="1187450" y="1412875"/>
            <a:ext cx="457200" cy="4800600"/>
          </a:xfrm>
          <a:prstGeom prst="leftBrace">
            <a:avLst>
              <a:gd name="adj1" fmla="val 87500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左大括号 41988"/>
          <p:cNvSpPr/>
          <p:nvPr/>
        </p:nvSpPr>
        <p:spPr>
          <a:xfrm>
            <a:off x="3429000" y="3581400"/>
            <a:ext cx="304800" cy="27432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41989"/>
          <p:cNvGrpSpPr/>
          <p:nvPr/>
        </p:nvGrpSpPr>
        <p:grpSpPr>
          <a:xfrm>
            <a:off x="1901190" y="3581400"/>
            <a:ext cx="921385" cy="2727325"/>
            <a:chOff x="1901190" y="3581400"/>
            <a:chExt cx="921385" cy="2727325"/>
          </a:xfrm>
        </p:grpSpPr>
        <p:sp>
          <p:nvSpPr>
            <p:cNvPr id="52230" name="文本框 41990"/>
            <p:cNvSpPr txBox="1"/>
            <p:nvPr/>
          </p:nvSpPr>
          <p:spPr>
            <a:xfrm>
              <a:off x="1901190" y="3581400"/>
              <a:ext cx="921385" cy="26085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3600" b="1" dirty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采</a:t>
              </a:r>
              <a:r>
                <a:rPr lang="zh-CN" altLang="en-US" sz="4000" b="1" dirty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分</a:t>
              </a:r>
              <a:r>
                <a:rPr lang="zh-CN" altLang="en-US" sz="4000" b="1" dirty="0">
                  <a:solidFill>
                    <a:schemeClr val="hlink"/>
                  </a:solidFill>
                  <a:sym typeface="+mn-ea"/>
                </a:rPr>
                <a:t>点</a:t>
              </a:r>
              <a:endPara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31" name="矩形 41991"/>
            <p:cNvSpPr/>
            <p:nvPr/>
          </p:nvSpPr>
          <p:spPr>
            <a:xfrm>
              <a:off x="1972945" y="3581400"/>
              <a:ext cx="788035" cy="2727325"/>
            </a:xfrm>
            <a:prstGeom prst="rect">
              <a:avLst/>
            </a:prstGeom>
            <a:noFill/>
            <a:ln w="9525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dirty="0">
                <a:solidFill>
                  <a:srgbClr val="1C0CF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993" name="文本框 41992"/>
          <p:cNvSpPr txBox="1"/>
          <p:nvPr/>
        </p:nvSpPr>
        <p:spPr>
          <a:xfrm>
            <a:off x="2438400" y="3657600"/>
            <a:ext cx="1146175" cy="2819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三个关键点</a:t>
            </a: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3733800" y="3048000"/>
            <a:ext cx="671830" cy="1066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实词</a:t>
            </a:r>
          </a:p>
        </p:txBody>
      </p:sp>
      <p:sp>
        <p:nvSpPr>
          <p:cNvPr id="41995" name="文本框 41994"/>
          <p:cNvSpPr txBox="1"/>
          <p:nvPr/>
        </p:nvSpPr>
        <p:spPr>
          <a:xfrm>
            <a:off x="3734435" y="4114800"/>
            <a:ext cx="671195" cy="1066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虚词</a:t>
            </a:r>
          </a:p>
        </p:txBody>
      </p:sp>
      <p:sp>
        <p:nvSpPr>
          <p:cNvPr id="41996" name="文本框 41995"/>
          <p:cNvSpPr txBox="1"/>
          <p:nvPr/>
        </p:nvSpPr>
        <p:spPr>
          <a:xfrm>
            <a:off x="3734435" y="5199380"/>
            <a:ext cx="671830" cy="990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</a:t>
            </a:r>
          </a:p>
        </p:txBody>
      </p:sp>
      <p:grpSp>
        <p:nvGrpSpPr>
          <p:cNvPr id="3" name="组合 41996"/>
          <p:cNvGrpSpPr/>
          <p:nvPr/>
        </p:nvGrpSpPr>
        <p:grpSpPr>
          <a:xfrm>
            <a:off x="1905000" y="914400"/>
            <a:ext cx="903605" cy="2209800"/>
            <a:chOff x="1905000" y="914400"/>
            <a:chExt cx="903605" cy="2209800"/>
          </a:xfrm>
        </p:grpSpPr>
        <p:sp>
          <p:nvSpPr>
            <p:cNvPr id="52237" name="矩形 41997"/>
            <p:cNvSpPr/>
            <p:nvPr/>
          </p:nvSpPr>
          <p:spPr>
            <a:xfrm>
              <a:off x="1905000" y="914400"/>
              <a:ext cx="903605" cy="2209800"/>
            </a:xfrm>
            <a:prstGeom prst="rect">
              <a:avLst/>
            </a:prstGeom>
            <a:noFill/>
            <a:ln w="9525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dirty="0">
                <a:solidFill>
                  <a:srgbClr val="1C0CF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38" name="文本框 41998"/>
            <p:cNvSpPr txBox="1"/>
            <p:nvPr/>
          </p:nvSpPr>
          <p:spPr>
            <a:xfrm>
              <a:off x="1980565" y="1024890"/>
              <a:ext cx="794385" cy="209931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基本分</a:t>
              </a:r>
            </a:p>
          </p:txBody>
        </p:sp>
      </p:grpSp>
      <p:sp>
        <p:nvSpPr>
          <p:cNvPr id="42000" name="文本框 41999"/>
          <p:cNvSpPr txBox="1"/>
          <p:nvPr/>
        </p:nvSpPr>
        <p:spPr>
          <a:xfrm>
            <a:off x="2819400" y="1066800"/>
            <a:ext cx="733425" cy="1981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句子大意</a:t>
            </a:r>
          </a:p>
        </p:txBody>
      </p:sp>
      <p:grpSp>
        <p:nvGrpSpPr>
          <p:cNvPr id="4" name="组合 42000"/>
          <p:cNvGrpSpPr/>
          <p:nvPr/>
        </p:nvGrpSpPr>
        <p:grpSpPr>
          <a:xfrm>
            <a:off x="5651500" y="1341755"/>
            <a:ext cx="2667000" cy="4243070"/>
            <a:chOff x="5651500" y="1341755"/>
            <a:chExt cx="2667000" cy="4243070"/>
          </a:xfrm>
        </p:grpSpPr>
        <p:sp>
          <p:nvSpPr>
            <p:cNvPr id="52241" name="竖卷形 42001"/>
            <p:cNvSpPr/>
            <p:nvPr/>
          </p:nvSpPr>
          <p:spPr>
            <a:xfrm>
              <a:off x="5651500" y="1341755"/>
              <a:ext cx="2667000" cy="3703955"/>
            </a:xfrm>
            <a:prstGeom prst="verticalScroll">
              <a:avLst>
                <a:gd name="adj" fmla="val 12500"/>
              </a:avLst>
            </a:pr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42" name="文本框 42002"/>
            <p:cNvSpPr txBox="1"/>
            <p:nvPr/>
          </p:nvSpPr>
          <p:spPr>
            <a:xfrm>
              <a:off x="6915150" y="1764665"/>
              <a:ext cx="793750" cy="370395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CC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积累源于过程</a:t>
              </a:r>
            </a:p>
          </p:txBody>
        </p:sp>
        <p:sp>
          <p:nvSpPr>
            <p:cNvPr id="52243" name="文本框 42003"/>
            <p:cNvSpPr txBox="1"/>
            <p:nvPr/>
          </p:nvSpPr>
          <p:spPr>
            <a:xfrm>
              <a:off x="6153150" y="1775460"/>
              <a:ext cx="793750" cy="38093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CC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方法取于课内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03425"/>
          <p:cNvSpPr>
            <a:spLocks noGrp="1"/>
          </p:cNvSpPr>
          <p:nvPr>
            <p:ph type="title"/>
          </p:nvPr>
        </p:nvSpPr>
        <p:spPr>
          <a:xfrm>
            <a:off x="1457325" y="620713"/>
            <a:ext cx="6210300" cy="8636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r>
              <a:rPr lang="zh-CN" altLang="en-US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Marlett" pitchFamily="2" charset="2"/>
              </a:rPr>
              <a:t>文言文翻译的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考点</a:t>
            </a:r>
          </a:p>
        </p:txBody>
      </p:sp>
      <p:sp>
        <p:nvSpPr>
          <p:cNvPr id="5123" name="矩形 103426"/>
          <p:cNvSpPr/>
          <p:nvPr/>
        </p:nvSpPr>
        <p:spPr>
          <a:xfrm>
            <a:off x="611188" y="1358900"/>
            <a:ext cx="7772400" cy="46799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pPr algn="ctr"/>
            <a:endParaRPr lang="zh-CN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矩形 103427"/>
          <p:cNvSpPr/>
          <p:nvPr/>
        </p:nvSpPr>
        <p:spPr>
          <a:xfrm>
            <a:off x="0" y="1628775"/>
            <a:ext cx="9144000" cy="56610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r>
              <a:rPr lang="en-US" altLang="zh-CN" sz="3600" dirty="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2019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年高考语文考试大纲必考内容</a:t>
            </a:r>
            <a:r>
              <a:rPr lang="en-US" altLang="zh-CN" sz="3600" dirty="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新课标</a:t>
            </a:r>
            <a:r>
              <a:rPr lang="en-US" altLang="zh-CN" sz="36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)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理解常见文言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实词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在文中的含义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理解常见文言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虚词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在文中的意义和用法。常见文言虚词：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而、何、乎、乃、其、且、若、所、为、焉、也、以、因、于、与、则、者、之。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理解与现代汉语不同的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句式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用法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。不同的句式和用法：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判断句、被动句、宾语前置、省略句和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词类活用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</a:p>
          <a:p>
            <a:endParaRPr lang="zh-CN" altLang="en-US" sz="3200" b="0" dirty="0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125" name="矩形 103428"/>
          <p:cNvSpPr/>
          <p:nvPr/>
        </p:nvSpPr>
        <p:spPr>
          <a:xfrm>
            <a:off x="611188" y="5419725"/>
            <a:ext cx="8235950" cy="143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95000"/>
              </a:lnSpc>
            </a:pPr>
            <a:endParaRPr lang="zh-CN" sz="4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5126" name="图片 103429" descr="图片kj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16913" y="0"/>
            <a:ext cx="719137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 noRot="1"/>
          </p:cNvSpPr>
          <p:nvPr>
            <p:ph type="title"/>
          </p:nvPr>
        </p:nvSpPr>
        <p:spPr>
          <a:xfrm>
            <a:off x="0" y="1628775"/>
            <a:ext cx="8540750" cy="1143000"/>
          </a:xfrm>
        </p:spPr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8000" b="0" i="0" u="none" strike="noStrike" kern="1200" cap="none" spc="0" normalizeH="0" baseline="0" noProof="1">
                <a:solidFill>
                  <a:srgbClr val="FFCC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j-cs"/>
              </a:rPr>
              <a:t>谢  谢</a:t>
            </a:r>
            <a:r>
              <a:rPr kumimoji="0" lang="zh-CN" altLang="en-US" sz="7200" b="1" i="0" u="none" strike="noStrike" kern="1200" cap="none" spc="0" normalizeH="0" baseline="0" noProof="1">
                <a:solidFill>
                  <a:srgbClr val="990099"/>
                </a:solidFill>
                <a:latin typeface="+mj-lt"/>
                <a:ea typeface="楷体_GB2312" pitchFamily="1" charset="-122"/>
                <a:cs typeface="+mj-cs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2289"/>
          <p:cNvSpPr/>
          <p:nvPr/>
        </p:nvSpPr>
        <p:spPr>
          <a:xfrm>
            <a:off x="1116013" y="0"/>
            <a:ext cx="8027987" cy="6858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文本框 12290"/>
          <p:cNvSpPr txBox="1"/>
          <p:nvPr/>
        </p:nvSpPr>
        <p:spPr>
          <a:xfrm>
            <a:off x="0" y="1557338"/>
            <a:ext cx="1098550" cy="439261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信　达　雅</a:t>
            </a:r>
          </a:p>
        </p:txBody>
      </p:sp>
      <p:sp>
        <p:nvSpPr>
          <p:cNvPr id="12292" name="文本框 12291"/>
          <p:cNvSpPr txBox="1"/>
          <p:nvPr/>
        </p:nvSpPr>
        <p:spPr>
          <a:xfrm>
            <a:off x="1116013" y="1701800"/>
            <a:ext cx="8027987" cy="3932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　“信”，就是译文要准确表达原文的意思，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不歪曲、不遗漏、不增译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“达”，就是译文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明白晓畅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，符合现代汉语表达要求和习惯，无语病。　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“雅”，就是译文语句规范、得体、生动、优美。</a:t>
            </a:r>
          </a:p>
        </p:txBody>
      </p:sp>
      <p:sp>
        <p:nvSpPr>
          <p:cNvPr id="22532" name="文本框 12292"/>
          <p:cNvSpPr txBox="1"/>
          <p:nvPr/>
        </p:nvSpPr>
        <p:spPr>
          <a:xfrm>
            <a:off x="1547813" y="404813"/>
            <a:ext cx="6337300" cy="10318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文言文翻译的原则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900113" y="5876925"/>
            <a:ext cx="8137525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高考中，只要做到“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信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”“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达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  <a:sym typeface="Arial" panose="020B0604020202020204" pitchFamily="34" charset="0"/>
              </a:rPr>
              <a:t>”就可以了。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395288" y="333375"/>
            <a:ext cx="6553200" cy="833438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文言翻译的两个标准：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539750" y="1341438"/>
            <a:ext cx="7489825" cy="13811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/>
              </a:gs>
            </a:gsLst>
            <a:lin ang="18900000" scaled="1"/>
            <a:tileRect/>
          </a:gradFill>
          <a:ln w="9525" cap="rnd" cmpd="sng">
            <a:solidFill>
              <a:srgbClr val="CC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直译为主字字落实：</a:t>
            </a:r>
            <a:r>
              <a:rPr lang="zh-CN" altLang="en-US" sz="4000" b="1" dirty="0">
                <a:solidFill>
                  <a:srgbClr val="3A5923"/>
                </a:solidFill>
                <a:latin typeface="Times New Roman" panose="02020603050405020304" pitchFamily="2" charset="0"/>
                <a:ea typeface="隶书" pitchFamily="1" charset="-122"/>
              </a:rPr>
              <a:t>忠实于原文意思，不遗漏，也不能多余。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539750" y="2852738"/>
            <a:ext cx="7570788" cy="1981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Times New Roman" panose="02020603050405020304" pitchFamily="2" charset="0"/>
                <a:ea typeface="隶书" pitchFamily="1" charset="-122"/>
              </a:rPr>
              <a:t>意译为辅文从句顺：</a:t>
            </a:r>
            <a:r>
              <a:rPr lang="zh-CN" altLang="en-US" sz="4000" b="1" dirty="0">
                <a:solidFill>
                  <a:srgbClr val="3A5923"/>
                </a:solidFill>
                <a:latin typeface="Times New Roman" panose="02020603050405020304" pitchFamily="2" charset="0"/>
                <a:ea typeface="隶书" pitchFamily="1" charset="-122"/>
              </a:rPr>
              <a:t>明白通顺，合乎现代汉语的表达习惯，没有语病。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6" name="文本框 13316"/>
          <p:cNvSpPr txBox="1"/>
          <p:nvPr/>
        </p:nvSpPr>
        <p:spPr>
          <a:xfrm>
            <a:off x="193358" y="1322388"/>
            <a:ext cx="8929687" cy="4122737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0" y="5445125"/>
            <a:ext cx="9756775" cy="1341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一直以来，高考翻译题均要求考生采用直译的方式，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只有在确实难以直译的情况下才酌情采用意译。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 bldLvl="0" animBg="1"/>
      <p:bldP spid="133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1447800" y="1981200"/>
            <a:ext cx="1965325" cy="3751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4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信   </a:t>
            </a:r>
          </a:p>
          <a:p>
            <a:r>
              <a:rPr lang="zh-CN" altLang="en-US" sz="4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</a:t>
            </a:r>
          </a:p>
          <a:p>
            <a:r>
              <a:rPr lang="zh-CN" altLang="en-US" sz="4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达   </a:t>
            </a:r>
          </a:p>
          <a:p>
            <a:r>
              <a:rPr lang="zh-CN" altLang="en-US" sz="4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r>
              <a:rPr lang="zh-CN" altLang="en-US" sz="4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雅</a:t>
            </a:r>
          </a:p>
        </p:txBody>
      </p:sp>
      <p:sp>
        <p:nvSpPr>
          <p:cNvPr id="15363" name="矩形 15362"/>
          <p:cNvSpPr/>
          <p:nvPr/>
        </p:nvSpPr>
        <p:spPr>
          <a:xfrm>
            <a:off x="609600" y="685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隶书" pitchFamily="1" charset="-122"/>
              </a:rPr>
              <a:t>文言文翻译的基本要求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4191000" y="20574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字字落实</a:t>
            </a:r>
          </a:p>
        </p:txBody>
      </p:sp>
      <p:sp>
        <p:nvSpPr>
          <p:cNvPr id="15365" name="文本框 15364"/>
          <p:cNvSpPr txBox="1"/>
          <p:nvPr/>
        </p:nvSpPr>
        <p:spPr>
          <a:xfrm>
            <a:off x="4114800" y="3505200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文从句顺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7654925" y="1828800"/>
            <a:ext cx="803275" cy="4495800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文言文翻译二标准</a:t>
            </a:r>
          </a:p>
        </p:txBody>
      </p:sp>
      <p:grpSp>
        <p:nvGrpSpPr>
          <p:cNvPr id="15367" name="组合 15366"/>
          <p:cNvGrpSpPr/>
          <p:nvPr/>
        </p:nvGrpSpPr>
        <p:grpSpPr>
          <a:xfrm>
            <a:off x="6248400" y="2286000"/>
            <a:ext cx="1371600" cy="1752600"/>
            <a:chOff x="0" y="0"/>
            <a:chExt cx="864" cy="1104"/>
          </a:xfrm>
        </p:grpSpPr>
        <p:sp>
          <p:nvSpPr>
            <p:cNvPr id="25607" name="直接连接符 15367"/>
            <p:cNvSpPr/>
            <p:nvPr/>
          </p:nvSpPr>
          <p:spPr>
            <a:xfrm>
              <a:off x="48" y="0"/>
              <a:ext cx="816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5608" name="直接连接符 15368"/>
            <p:cNvSpPr/>
            <p:nvPr/>
          </p:nvSpPr>
          <p:spPr>
            <a:xfrm flipV="1">
              <a:off x="0" y="528"/>
              <a:ext cx="864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5370" name="右箭头 15369"/>
          <p:cNvSpPr/>
          <p:nvPr/>
        </p:nvSpPr>
        <p:spPr>
          <a:xfrm>
            <a:off x="3276600" y="2209800"/>
            <a:ext cx="762000" cy="609600"/>
          </a:xfrm>
          <a:prstGeom prst="rightArrow">
            <a:avLst>
              <a:gd name="adj1" fmla="val 50000"/>
              <a:gd name="adj2" fmla="val 3125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右箭头 15370"/>
          <p:cNvSpPr/>
          <p:nvPr/>
        </p:nvSpPr>
        <p:spPr>
          <a:xfrm>
            <a:off x="3200400" y="3581400"/>
            <a:ext cx="838200" cy="609600"/>
          </a:xfrm>
          <a:prstGeom prst="rightArrow">
            <a:avLst>
              <a:gd name="adj1" fmla="val 50000"/>
              <a:gd name="adj2" fmla="val 34375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1265"/>
          <p:cNvSpPr>
            <a:spLocks noGrp="1" noRot="1"/>
          </p:cNvSpPr>
          <p:nvPr>
            <p:ph type="title"/>
          </p:nvPr>
        </p:nvSpPr>
        <p:spPr>
          <a:xfrm>
            <a:off x="396875" y="260350"/>
            <a:ext cx="7772400" cy="714375"/>
          </a:xfrm>
        </p:spPr>
        <p:txBody>
          <a:bodyPr anchor="ctr"/>
          <a:lstStyle/>
          <a:p>
            <a:r>
              <a:rPr lang="zh-CN" altLang="en-US" sz="3800" b="1"/>
              <a:t>文言文翻译题</a:t>
            </a:r>
          </a:p>
        </p:txBody>
      </p:sp>
      <p:sp>
        <p:nvSpPr>
          <p:cNvPr id="11267" name="内容占位符 11266"/>
          <p:cNvSpPr>
            <a:spLocks noGrp="1" noRot="1"/>
          </p:cNvSpPr>
          <p:nvPr>
            <p:ph idx="1"/>
          </p:nvPr>
        </p:nvSpPr>
        <p:spPr>
          <a:xfrm>
            <a:off x="396875" y="981075"/>
            <a:ext cx="8712200" cy="5454650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b="1" dirty="0"/>
              <a:t>采分点</a:t>
            </a:r>
            <a:r>
              <a:rPr lang="en-US" altLang="zh-CN" b="1" dirty="0"/>
              <a:t>——</a:t>
            </a:r>
            <a:r>
              <a:rPr lang="zh-CN" altLang="en-US" b="1" dirty="0"/>
              <a:t>关键词语、重要语法现象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 dirty="0"/>
              <a:t>A.</a:t>
            </a:r>
            <a:r>
              <a:rPr lang="zh-CN" altLang="en-US" b="1" dirty="0"/>
              <a:t>积累性的：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 重要实词（一词多义、通假字、古今异义）    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 常用虚词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 固定结构（无以，所以，孰与）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 dirty="0"/>
              <a:t>B.</a:t>
            </a:r>
            <a:r>
              <a:rPr lang="zh-CN" altLang="en-US" b="1" dirty="0"/>
              <a:t>规律性的：偏义复词（好歹，作息，公姥）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              词类活用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              特殊句式</a:t>
            </a:r>
          </a:p>
          <a:p>
            <a:pPr>
              <a:lnSpc>
                <a:spcPct val="90000"/>
              </a:lnSpc>
              <a:buNone/>
            </a:pPr>
            <a:endParaRPr lang="zh-CN" altLang="en-US" b="1" dirty="0"/>
          </a:p>
        </p:txBody>
      </p:sp>
      <p:sp>
        <p:nvSpPr>
          <p:cNvPr id="11268" name="文本框 11267"/>
          <p:cNvSpPr txBox="1"/>
          <p:nvPr/>
        </p:nvSpPr>
        <p:spPr>
          <a:xfrm>
            <a:off x="7115175" y="3139440"/>
            <a:ext cx="2649220" cy="579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一点一滴</a:t>
            </a:r>
          </a:p>
        </p:txBody>
      </p:sp>
      <p:sp>
        <p:nvSpPr>
          <p:cNvPr id="11269" name="文本框 11268"/>
          <p:cNvSpPr txBox="1"/>
          <p:nvPr/>
        </p:nvSpPr>
        <p:spPr>
          <a:xfrm>
            <a:off x="6445250" y="4653280"/>
            <a:ext cx="26987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用心体会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6385"/>
          <p:cNvSpPr txBox="1"/>
          <p:nvPr/>
        </p:nvSpPr>
        <p:spPr>
          <a:xfrm>
            <a:off x="533400" y="381000"/>
            <a:ext cx="6400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2209800" y="381000"/>
            <a:ext cx="4419600" cy="7016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1" charset="-122"/>
                <a:ea typeface="黑体" panose="02010609060101010101" pitchFamily="1" charset="-122"/>
              </a:rPr>
              <a:t>文言文的翻译方法</a:t>
            </a:r>
          </a:p>
        </p:txBody>
      </p:sp>
      <p:grpSp>
        <p:nvGrpSpPr>
          <p:cNvPr id="16388" name="组合 16387"/>
          <p:cNvGrpSpPr/>
          <p:nvPr/>
        </p:nvGrpSpPr>
        <p:grpSpPr>
          <a:xfrm>
            <a:off x="533400" y="1143000"/>
            <a:ext cx="1371600" cy="1066800"/>
            <a:chOff x="0" y="0"/>
            <a:chExt cx="864" cy="672"/>
          </a:xfrm>
        </p:grpSpPr>
        <p:sp>
          <p:nvSpPr>
            <p:cNvPr id="26628" name="椭圆 16388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29" name="文本框 16389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留</a:t>
              </a:r>
            </a:p>
          </p:txBody>
        </p:sp>
      </p:grpSp>
      <p:grpSp>
        <p:nvGrpSpPr>
          <p:cNvPr id="16391" name="组合 16390"/>
          <p:cNvGrpSpPr/>
          <p:nvPr/>
        </p:nvGrpSpPr>
        <p:grpSpPr>
          <a:xfrm>
            <a:off x="4648200" y="3429000"/>
            <a:ext cx="1371600" cy="1066800"/>
            <a:chOff x="0" y="0"/>
            <a:chExt cx="864" cy="672"/>
          </a:xfrm>
        </p:grpSpPr>
        <p:sp>
          <p:nvSpPr>
            <p:cNvPr id="26631" name="椭圆 16391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文本框 16392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调</a:t>
              </a:r>
            </a:p>
          </p:txBody>
        </p:sp>
      </p:grpSp>
      <p:grpSp>
        <p:nvGrpSpPr>
          <p:cNvPr id="16394" name="组合 16393"/>
          <p:cNvGrpSpPr/>
          <p:nvPr/>
        </p:nvGrpSpPr>
        <p:grpSpPr>
          <a:xfrm>
            <a:off x="5943600" y="4191000"/>
            <a:ext cx="1371600" cy="1066800"/>
            <a:chOff x="0" y="0"/>
            <a:chExt cx="864" cy="672"/>
          </a:xfrm>
        </p:grpSpPr>
        <p:sp>
          <p:nvSpPr>
            <p:cNvPr id="26634" name="椭圆 16394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5" name="文本框 16395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补</a:t>
              </a:r>
            </a:p>
          </p:txBody>
        </p:sp>
      </p:grpSp>
      <p:grpSp>
        <p:nvGrpSpPr>
          <p:cNvPr id="16397" name="组合 16396"/>
          <p:cNvGrpSpPr/>
          <p:nvPr/>
        </p:nvGrpSpPr>
        <p:grpSpPr>
          <a:xfrm>
            <a:off x="7162800" y="5029200"/>
            <a:ext cx="1371600" cy="1066800"/>
            <a:chOff x="0" y="0"/>
            <a:chExt cx="864" cy="672"/>
          </a:xfrm>
        </p:grpSpPr>
        <p:sp>
          <p:nvSpPr>
            <p:cNvPr id="26637" name="椭圆 16397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8" name="文本框 16398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贯</a:t>
              </a:r>
            </a:p>
          </p:txBody>
        </p:sp>
      </p:grpSp>
      <p:grpSp>
        <p:nvGrpSpPr>
          <p:cNvPr id="16400" name="组合 16399"/>
          <p:cNvGrpSpPr/>
          <p:nvPr/>
        </p:nvGrpSpPr>
        <p:grpSpPr>
          <a:xfrm>
            <a:off x="1828800" y="1905000"/>
            <a:ext cx="1371600" cy="1066800"/>
            <a:chOff x="0" y="0"/>
            <a:chExt cx="864" cy="672"/>
          </a:xfrm>
        </p:grpSpPr>
        <p:sp>
          <p:nvSpPr>
            <p:cNvPr id="26640" name="椭圆 16400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1" name="文本框 16401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删</a:t>
              </a:r>
            </a:p>
          </p:txBody>
        </p:sp>
      </p:grpSp>
      <p:grpSp>
        <p:nvGrpSpPr>
          <p:cNvPr id="16403" name="组合 16402"/>
          <p:cNvGrpSpPr/>
          <p:nvPr/>
        </p:nvGrpSpPr>
        <p:grpSpPr>
          <a:xfrm>
            <a:off x="3200400" y="2667000"/>
            <a:ext cx="1371600" cy="1066800"/>
            <a:chOff x="0" y="0"/>
            <a:chExt cx="864" cy="672"/>
          </a:xfrm>
        </p:grpSpPr>
        <p:sp>
          <p:nvSpPr>
            <p:cNvPr id="26643" name="椭圆 16403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4" name="文本框 16404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换</a:t>
              </a:r>
            </a:p>
          </p:txBody>
        </p:sp>
      </p:grpSp>
      <p:grpSp>
        <p:nvGrpSpPr>
          <p:cNvPr id="16406" name="组合 16405"/>
          <p:cNvGrpSpPr/>
          <p:nvPr/>
        </p:nvGrpSpPr>
        <p:grpSpPr>
          <a:xfrm>
            <a:off x="368300" y="4643438"/>
            <a:ext cx="1841500" cy="1223962"/>
            <a:chOff x="0" y="0"/>
            <a:chExt cx="1160" cy="771"/>
          </a:xfrm>
        </p:grpSpPr>
        <p:grpSp>
          <p:nvGrpSpPr>
            <p:cNvPr id="26646" name="组合 16406"/>
            <p:cNvGrpSpPr/>
            <p:nvPr/>
          </p:nvGrpSpPr>
          <p:grpSpPr>
            <a:xfrm>
              <a:off x="0" y="0"/>
              <a:ext cx="1160" cy="771"/>
              <a:chOff x="0" y="0"/>
              <a:chExt cx="1160" cy="771"/>
            </a:xfrm>
          </p:grpSpPr>
          <p:sp>
            <p:nvSpPr>
              <p:cNvPr id="26647" name="圆角矩形标注 16407"/>
              <p:cNvSpPr/>
              <p:nvPr/>
            </p:nvSpPr>
            <p:spPr>
              <a:xfrm rot="7959832">
                <a:off x="192" y="-192"/>
                <a:ext cx="768" cy="1152"/>
              </a:xfrm>
              <a:prstGeom prst="wedgeRoundRectCallout">
                <a:avLst>
                  <a:gd name="adj1" fmla="val -165755"/>
                  <a:gd name="adj2" fmla="val 110847"/>
                  <a:gd name="adj3" fmla="val 16667"/>
                </a:avLst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pPr algn="ctr"/>
                <a:endPara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48" name="圆角矩形标注 16408"/>
              <p:cNvSpPr/>
              <p:nvPr/>
            </p:nvSpPr>
            <p:spPr>
              <a:xfrm rot="7959832">
                <a:off x="200" y="-189"/>
                <a:ext cx="768" cy="1152"/>
              </a:xfrm>
              <a:prstGeom prst="wedgeRoundRectCallout">
                <a:avLst>
                  <a:gd name="adj1" fmla="val -182454"/>
                  <a:gd name="adj2" fmla="val 60250"/>
                  <a:gd name="adj3" fmla="val 16667"/>
                </a:avLst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pPr algn="ctr"/>
                <a:endPara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49" name="圆角矩形标注 16409"/>
              <p:cNvSpPr/>
              <p:nvPr/>
            </p:nvSpPr>
            <p:spPr>
              <a:xfrm rot="7959832">
                <a:off x="200" y="-189"/>
                <a:ext cx="768" cy="1152"/>
              </a:xfrm>
              <a:prstGeom prst="wedgeRoundRectCallout">
                <a:avLst>
                  <a:gd name="adj1" fmla="val -209773"/>
                  <a:gd name="adj2" fmla="val 2560"/>
                  <a:gd name="adj3" fmla="val 16667"/>
                </a:avLst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pPr algn="ctr"/>
                <a:endPara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50" name="文本框 16410"/>
            <p:cNvSpPr txBox="1"/>
            <p:nvPr/>
          </p:nvSpPr>
          <p:spPr>
            <a:xfrm>
              <a:off x="248" y="51"/>
              <a:ext cx="528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字</a:t>
              </a:r>
            </a:p>
          </p:txBody>
        </p:sp>
      </p:grpSp>
      <p:grpSp>
        <p:nvGrpSpPr>
          <p:cNvPr id="16412" name="组合 16411"/>
          <p:cNvGrpSpPr/>
          <p:nvPr/>
        </p:nvGrpSpPr>
        <p:grpSpPr>
          <a:xfrm>
            <a:off x="6997700" y="1371600"/>
            <a:ext cx="1841500" cy="1223963"/>
            <a:chOff x="0" y="0"/>
            <a:chExt cx="1160" cy="771"/>
          </a:xfrm>
        </p:grpSpPr>
        <p:grpSp>
          <p:nvGrpSpPr>
            <p:cNvPr id="26652" name="组合 16412"/>
            <p:cNvGrpSpPr/>
            <p:nvPr/>
          </p:nvGrpSpPr>
          <p:grpSpPr>
            <a:xfrm rot="-10705661">
              <a:off x="0" y="0"/>
              <a:ext cx="1160" cy="771"/>
              <a:chOff x="0" y="0"/>
              <a:chExt cx="1160" cy="771"/>
            </a:xfrm>
          </p:grpSpPr>
          <p:sp>
            <p:nvSpPr>
              <p:cNvPr id="26653" name="圆角矩形标注 16413"/>
              <p:cNvSpPr/>
              <p:nvPr/>
            </p:nvSpPr>
            <p:spPr>
              <a:xfrm rot="7959832">
                <a:off x="192" y="-192"/>
                <a:ext cx="768" cy="1152"/>
              </a:xfrm>
              <a:prstGeom prst="wedgeRoundRectCallout">
                <a:avLst>
                  <a:gd name="adj1" fmla="val -165755"/>
                  <a:gd name="adj2" fmla="val 110847"/>
                  <a:gd name="adj3" fmla="val 16667"/>
                </a:avLst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anchor="t"/>
              <a:lstStyle/>
              <a:p>
                <a:pPr algn="ctr"/>
                <a:endPara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54" name="圆角矩形标注 16414"/>
              <p:cNvSpPr/>
              <p:nvPr/>
            </p:nvSpPr>
            <p:spPr>
              <a:xfrm rot="7959832">
                <a:off x="200" y="-189"/>
                <a:ext cx="768" cy="1152"/>
              </a:xfrm>
              <a:prstGeom prst="wedgeRoundRectCallout">
                <a:avLst>
                  <a:gd name="adj1" fmla="val -182454"/>
                  <a:gd name="adj2" fmla="val 60250"/>
                  <a:gd name="adj3" fmla="val 16667"/>
                </a:avLst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anchor="t"/>
              <a:lstStyle/>
              <a:p>
                <a:pPr algn="ctr"/>
                <a:endPara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55" name="圆角矩形标注 16415"/>
              <p:cNvSpPr/>
              <p:nvPr/>
            </p:nvSpPr>
            <p:spPr>
              <a:xfrm rot="7959832">
                <a:off x="200" y="-189"/>
                <a:ext cx="768" cy="1152"/>
              </a:xfrm>
              <a:prstGeom prst="wedgeRoundRectCallout">
                <a:avLst>
                  <a:gd name="adj1" fmla="val -209773"/>
                  <a:gd name="adj2" fmla="val 2560"/>
                  <a:gd name="adj3" fmla="val 16667"/>
                </a:avLst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anchor="t"/>
              <a:lstStyle/>
              <a:p>
                <a:pPr algn="ctr"/>
                <a:endParaRPr lang="zh-CN" altLang="en-US" sz="2400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56" name="文本框 16416"/>
            <p:cNvSpPr txBox="1"/>
            <p:nvPr/>
          </p:nvSpPr>
          <p:spPr>
            <a:xfrm rot="167600">
              <a:off x="381" y="148"/>
              <a:ext cx="528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762000" y="2286000"/>
            <a:ext cx="1066800" cy="457200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FF33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323850" y="2205355"/>
            <a:ext cx="8305800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庆历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四年春，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藤子京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谪守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巴陵郡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。”（《岳阳楼记》） 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B.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者，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阳城人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也，字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涉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304800" y="0"/>
            <a:ext cx="2514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留</a:t>
            </a:r>
          </a:p>
        </p:txBody>
      </p:sp>
      <p:grpSp>
        <p:nvGrpSpPr>
          <p:cNvPr id="17413" name="组合 17412"/>
          <p:cNvGrpSpPr/>
          <p:nvPr/>
        </p:nvGrpSpPr>
        <p:grpSpPr>
          <a:xfrm>
            <a:off x="1476375" y="476250"/>
            <a:ext cx="2514600" cy="2971800"/>
            <a:chOff x="1476375" y="476250"/>
            <a:chExt cx="2514600" cy="2971800"/>
          </a:xfrm>
        </p:grpSpPr>
        <p:sp>
          <p:nvSpPr>
            <p:cNvPr id="27653" name="直接连接符 17413"/>
            <p:cNvSpPr/>
            <p:nvPr/>
          </p:nvSpPr>
          <p:spPr>
            <a:xfrm flipH="1">
              <a:off x="1476375" y="1619250"/>
              <a:ext cx="838200" cy="1828800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round/>
              <a:headEnd type="none" w="med" len="med"/>
              <a:tailEnd type="triangle" w="lg" len="med"/>
            </a:ln>
          </p:spPr>
        </p:sp>
        <p:sp>
          <p:nvSpPr>
            <p:cNvPr id="27654" name="直接连接符 17414"/>
            <p:cNvSpPr/>
            <p:nvPr/>
          </p:nvSpPr>
          <p:spPr>
            <a:xfrm>
              <a:off x="2619375" y="1619250"/>
              <a:ext cx="914400" cy="533400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7655" name="椭圆 17415"/>
            <p:cNvSpPr/>
            <p:nvPr/>
          </p:nvSpPr>
          <p:spPr>
            <a:xfrm>
              <a:off x="1476375" y="476250"/>
              <a:ext cx="2514600" cy="11430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文本框 17416"/>
            <p:cNvSpPr txBox="1"/>
            <p:nvPr/>
          </p:nvSpPr>
          <p:spPr>
            <a:xfrm>
              <a:off x="2009775" y="628650"/>
              <a:ext cx="1524000" cy="762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3399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人名</a:t>
              </a:r>
            </a:p>
          </p:txBody>
        </p:sp>
      </p:grpSp>
      <p:grpSp>
        <p:nvGrpSpPr>
          <p:cNvPr id="17418" name="组合 17417"/>
          <p:cNvGrpSpPr/>
          <p:nvPr/>
        </p:nvGrpSpPr>
        <p:grpSpPr>
          <a:xfrm>
            <a:off x="2497455" y="2209800"/>
            <a:ext cx="4648200" cy="1962150"/>
            <a:chOff x="2497455" y="2209800"/>
            <a:chExt cx="4648200" cy="1962150"/>
          </a:xfrm>
        </p:grpSpPr>
        <p:sp>
          <p:nvSpPr>
            <p:cNvPr id="27658" name="文本框 17418"/>
            <p:cNvSpPr txBox="1">
              <a:spLocks/>
            </p:cNvSpPr>
            <p:nvPr/>
          </p:nvSpPr>
          <p:spPr>
            <a:xfrm>
              <a:off x="5697855" y="2209800"/>
              <a:ext cx="1448435" cy="514985"/>
            </a:xfrm>
            <a:prstGeom prst="rect">
              <a:avLst/>
            </a:prstGeom>
            <a:noFill/>
            <a:ln w="57150" cap="flat" cmpd="sng">
              <a:solidFill>
                <a:srgbClr val="FF3399">
                  <a:alpha val="100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  <p:sp>
          <p:nvSpPr>
            <p:cNvPr id="27659" name="文本框 17419"/>
            <p:cNvSpPr txBox="1">
              <a:spLocks/>
            </p:cNvSpPr>
            <p:nvPr/>
          </p:nvSpPr>
          <p:spPr>
            <a:xfrm>
              <a:off x="2497455" y="3657600"/>
              <a:ext cx="1448435" cy="514985"/>
            </a:xfrm>
            <a:prstGeom prst="rect">
              <a:avLst/>
            </a:prstGeom>
            <a:noFill/>
            <a:ln w="57150" cap="flat" cmpd="sng">
              <a:solidFill>
                <a:srgbClr val="FF3399">
                  <a:alpha val="100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</p:grpSp>
      <p:grpSp>
        <p:nvGrpSpPr>
          <p:cNvPr id="17421" name="组合 17420"/>
          <p:cNvGrpSpPr/>
          <p:nvPr/>
        </p:nvGrpSpPr>
        <p:grpSpPr>
          <a:xfrm>
            <a:off x="3997325" y="2637155"/>
            <a:ext cx="2814955" cy="3785870"/>
            <a:chOff x="3997325" y="2637155"/>
            <a:chExt cx="2814955" cy="3785870"/>
          </a:xfrm>
        </p:grpSpPr>
        <p:sp>
          <p:nvSpPr>
            <p:cNvPr id="27661" name="直接连接符 17421"/>
            <p:cNvSpPr/>
            <p:nvPr/>
          </p:nvSpPr>
          <p:spPr>
            <a:xfrm flipV="1">
              <a:off x="5326380" y="2637155"/>
              <a:ext cx="1172845" cy="2323465"/>
            </a:xfrm>
            <a:prstGeom prst="line">
              <a:avLst/>
            </a:prstGeom>
            <a:ln w="38100" cap="flat" cmpd="sng">
              <a:solidFill>
                <a:srgbClr val="FFFF00"/>
              </a:solidFill>
              <a:prstDash val="solid"/>
              <a:round/>
              <a:headEnd type="none" w="med" len="med"/>
              <a:tailEnd type="triangle" w="lg" len="med"/>
            </a:ln>
          </p:spPr>
        </p:sp>
        <p:sp>
          <p:nvSpPr>
            <p:cNvPr id="27662" name="直接连接符 17422"/>
            <p:cNvSpPr/>
            <p:nvPr/>
          </p:nvSpPr>
          <p:spPr>
            <a:xfrm flipH="1" flipV="1">
              <a:off x="3997325" y="4271645"/>
              <a:ext cx="1172845" cy="688340"/>
            </a:xfrm>
            <a:prstGeom prst="line">
              <a:avLst/>
            </a:prstGeom>
            <a:ln w="38100" cap="flat" cmpd="sng">
              <a:solidFill>
                <a:srgbClr val="FFFF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7663" name="椭圆 17423"/>
            <p:cNvSpPr/>
            <p:nvPr/>
          </p:nvSpPr>
          <p:spPr>
            <a:xfrm>
              <a:off x="4388485" y="4874260"/>
              <a:ext cx="2423795" cy="154876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4" name="文本框 17424"/>
            <p:cNvSpPr txBox="1"/>
            <p:nvPr/>
          </p:nvSpPr>
          <p:spPr>
            <a:xfrm>
              <a:off x="4935220" y="5218430"/>
              <a:ext cx="1485265" cy="86042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地名</a:t>
              </a:r>
            </a:p>
          </p:txBody>
        </p:sp>
      </p:grpSp>
      <p:grpSp>
        <p:nvGrpSpPr>
          <p:cNvPr id="17426" name="组合 17425"/>
          <p:cNvGrpSpPr/>
          <p:nvPr/>
        </p:nvGrpSpPr>
        <p:grpSpPr>
          <a:xfrm>
            <a:off x="107950" y="2710180"/>
            <a:ext cx="2362200" cy="3848100"/>
            <a:chOff x="107950" y="2710180"/>
            <a:chExt cx="2362200" cy="3848100"/>
          </a:xfrm>
        </p:grpSpPr>
        <p:sp>
          <p:nvSpPr>
            <p:cNvPr id="27666" name="椭圆 17426"/>
            <p:cNvSpPr/>
            <p:nvPr/>
          </p:nvSpPr>
          <p:spPr>
            <a:xfrm>
              <a:off x="107950" y="5092065"/>
              <a:ext cx="2362200" cy="146621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7667" name="组合 17427"/>
            <p:cNvGrpSpPr/>
            <p:nvPr/>
          </p:nvGrpSpPr>
          <p:grpSpPr>
            <a:xfrm>
              <a:off x="565150" y="2710180"/>
              <a:ext cx="1447800" cy="3573145"/>
              <a:chOff x="565150" y="2710180"/>
              <a:chExt cx="1447800" cy="3573145"/>
            </a:xfrm>
          </p:grpSpPr>
          <p:sp>
            <p:nvSpPr>
              <p:cNvPr id="27668" name="直接连接符 17428"/>
              <p:cNvSpPr/>
              <p:nvPr/>
            </p:nvSpPr>
            <p:spPr>
              <a:xfrm flipV="1">
                <a:off x="1250950" y="2710180"/>
                <a:ext cx="76200" cy="2381885"/>
              </a:xfrm>
              <a:prstGeom prst="line">
                <a:avLst/>
              </a:prstGeom>
              <a:ln w="571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27669" name="文本框 17429"/>
              <p:cNvSpPr txBox="1"/>
              <p:nvPr/>
            </p:nvSpPr>
            <p:spPr>
              <a:xfrm>
                <a:off x="565150" y="5367020"/>
                <a:ext cx="1447800" cy="91630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400" b="1" dirty="0">
                    <a:solidFill>
                      <a:srgbClr val="00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年号</a:t>
                </a:r>
              </a:p>
            </p:txBody>
          </p:sp>
        </p:grpSp>
      </p:grpSp>
      <p:grpSp>
        <p:nvGrpSpPr>
          <p:cNvPr id="17431" name="组合 17430"/>
          <p:cNvGrpSpPr/>
          <p:nvPr/>
        </p:nvGrpSpPr>
        <p:grpSpPr>
          <a:xfrm>
            <a:off x="688340" y="2200275"/>
            <a:ext cx="5181600" cy="1962150"/>
            <a:chOff x="688340" y="2200275"/>
            <a:chExt cx="5181600" cy="1962150"/>
          </a:xfrm>
        </p:grpSpPr>
        <p:sp>
          <p:nvSpPr>
            <p:cNvPr id="27671" name="文本框 17431"/>
            <p:cNvSpPr txBox="1">
              <a:spLocks/>
            </p:cNvSpPr>
            <p:nvPr/>
          </p:nvSpPr>
          <p:spPr>
            <a:xfrm>
              <a:off x="3279140" y="2200275"/>
              <a:ext cx="1565910" cy="514985"/>
            </a:xfrm>
            <a:prstGeom prst="rect">
              <a:avLst/>
            </a:prstGeom>
            <a:noFill/>
            <a:ln w="57150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  <p:sp>
          <p:nvSpPr>
            <p:cNvPr id="27672" name="文本框 17432"/>
            <p:cNvSpPr txBox="1">
              <a:spLocks/>
            </p:cNvSpPr>
            <p:nvPr/>
          </p:nvSpPr>
          <p:spPr>
            <a:xfrm>
              <a:off x="688340" y="3648075"/>
              <a:ext cx="1067435" cy="514985"/>
            </a:xfrm>
            <a:prstGeom prst="rect">
              <a:avLst/>
            </a:prstGeom>
            <a:noFill/>
            <a:ln w="57150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  <p:sp>
          <p:nvSpPr>
            <p:cNvPr id="27673" name="文本框 17433"/>
            <p:cNvSpPr txBox="1">
              <a:spLocks/>
            </p:cNvSpPr>
            <p:nvPr/>
          </p:nvSpPr>
          <p:spPr>
            <a:xfrm>
              <a:off x="5260340" y="3648075"/>
              <a:ext cx="610235" cy="514985"/>
            </a:xfrm>
            <a:prstGeom prst="rect">
              <a:avLst/>
            </a:prstGeom>
            <a:noFill/>
            <a:ln w="57150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FontTx/>
                <a:buNone/>
              </a:pPr>
              <a:endParaRPr lang="ko-KR" altLang="en-US" sz="2400" b="0" i="0">
                <a:latin typeface="Times New Roman" charset="0"/>
                <a:ea typeface="宋体" charset="0"/>
              </a:endParaRPr>
            </a:p>
          </p:txBody>
        </p:sp>
      </p:grpSp>
      <p:sp>
        <p:nvSpPr>
          <p:cNvPr id="17435" name="文本框 17434"/>
          <p:cNvSpPr txBox="1"/>
          <p:nvPr/>
        </p:nvSpPr>
        <p:spPr>
          <a:xfrm>
            <a:off x="34925" y="4292600"/>
            <a:ext cx="9039225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C.张良曰：“臣为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  <a:sym typeface="Arial" panose="020B0604020202020204" pitchFamily="34" charset="0"/>
              </a:rPr>
              <a:t>…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亡去不义，</a:t>
            </a:r>
            <a:r>
              <a:rPr lang="zh-CN" altLang="en-US" sz="36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可</a:t>
            </a:r>
            <a:r>
              <a:rPr lang="zh-CN" altLang="en-US" sz="36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语。”</a:t>
            </a:r>
          </a:p>
        </p:txBody>
      </p:sp>
      <p:sp>
        <p:nvSpPr>
          <p:cNvPr id="17436" name="文本框 17435"/>
          <p:cNvSpPr txBox="1"/>
          <p:nvPr/>
        </p:nvSpPr>
        <p:spPr>
          <a:xfrm>
            <a:off x="6421120" y="3657600"/>
            <a:ext cx="2419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现代通用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Pages>27</Pages>
  <Words>2335</Words>
  <Characters>0</Characters>
  <Application>Microsoft Office PowerPoint</Application>
  <DocSecurity>0</DocSecurity>
  <PresentationFormat>全屏显示(4:3)</PresentationFormat>
  <Lines>0</Lines>
  <Paragraphs>236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诗情画意</vt:lpstr>
      <vt:lpstr>诗情画意</vt:lpstr>
      <vt:lpstr>诗情画意</vt:lpstr>
      <vt:lpstr>幻灯片 1</vt:lpstr>
      <vt:lpstr>幻灯片 2</vt:lpstr>
      <vt:lpstr>文言文翻译的考点</vt:lpstr>
      <vt:lpstr>幻灯片 4</vt:lpstr>
      <vt:lpstr>幻灯片 5</vt:lpstr>
      <vt:lpstr>幻灯片 6</vt:lpstr>
      <vt:lpstr>文言文翻译题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学以致用</vt:lpstr>
      <vt:lpstr>13．把文中画横线的句子翻译成现代汉语。（10分） </vt:lpstr>
      <vt:lpstr>幻灯片 27</vt:lpstr>
      <vt:lpstr>参考译文</vt:lpstr>
      <vt:lpstr>幻灯片 29</vt:lpstr>
      <vt:lpstr>谢  谢 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9</cp:revision>
  <dcterms:modified xsi:type="dcterms:W3CDTF">2020-04-13T04:41:28Z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