
<file path=[Content_Types].xml><?xml version="1.0" encoding="utf-8"?>
<Types xmlns="http://schemas.openxmlformats.org/package/2006/content-types">
  <Default Extension="rels" ContentType="application/vnd.openxmlformats-package.relationships+xml"/>
  <Default Extension="jpeg" ContentType="image/jpeg"/>
  <Default Extension="fntdata" ContentType="application/x-fontdata"/>
  <Default Extension="png" ContentType="image/png"/>
  <Default Extension="wav" ContentType="audio/wav"/>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sldIdLst>
    <p:sldId id="258" r:id="rId2"/>
    <p:sldId id="280" r:id="rId3"/>
    <p:sldId id="264" r:id="rId4"/>
    <p:sldId id="257" r:id="rId5"/>
    <p:sldId id="265" r:id="rId6"/>
    <p:sldId id="266" r:id="rId7"/>
    <p:sldId id="294" r:id="rId8"/>
    <p:sldId id="295" r:id="rId9"/>
    <p:sldId id="296" r:id="rId10"/>
    <p:sldId id="298" r:id="rId11"/>
    <p:sldId id="299" r:id="rId12"/>
    <p:sldId id="297" r:id="rId13"/>
    <p:sldId id="300" r:id="rId14"/>
    <p:sldId id="301" r:id="rId15"/>
    <p:sldId id="302" r:id="rId16"/>
  </p:sldIdLst>
  <p:sldSz cx="12192000" cy="6858000"/>
  <p:notesSz cx="6858000" cy="9144000"/>
  <p:embeddedFontLst>
    <p:embeddedFont>
      <p:font typeface="方正清刻本悦宋简体" charset="-122"/>
      <p:regular r:id="rId18"/>
    </p:embeddedFont>
    <p:embeddedFont>
      <p:font typeface="方正宋刻本秀楷简体" charset="-122"/>
      <p:regular r:id="rId19"/>
    </p:embeddedFont>
    <p:embeddedFont>
      <p:font typeface="等线" charset="-122"/>
      <p:regular r:id="rId20"/>
    </p:embeddedFont>
    <p:embeddedFont>
      <p:font typeface="黑体" pitchFamily="49" charset="-122"/>
      <p:regular r:id="rId21"/>
    </p:embeddedFont>
    <p:embeddedFont>
      <p:font typeface="华文隶书" charset="-122"/>
      <p:regular r:id="rId22"/>
    </p:embeddedFont>
    <p:embeddedFont>
      <p:font typeface="Calibri" pitchFamily="34" charset="0"/>
      <p:regular r:id="rId23"/>
      <p:bold r:id="rId24"/>
      <p:italic r:id="rId25"/>
      <p:boldItalic r:id="rId26"/>
    </p:embeddedFont>
    <p:embeddedFont>
      <p:font typeface="隶书" charset="-122"/>
      <p:regular r:id="rId27"/>
    </p:embeddedFont>
    <p:embeddedFont>
      <p:font typeface="Tahoma" pitchFamily="34" charset="0"/>
      <p:regular r:id="rId28"/>
      <p:bold r:id="rId29"/>
    </p:embeddedFont>
    <p:embeddedFont>
      <p:font typeface="等线 Light" charset="-122"/>
      <p:regular r:id="rId30"/>
    </p:embeddedFont>
  </p:embeddedFontLst>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7FA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76" d="100"/>
          <a:sy n="76" d="100"/>
        </p:scale>
        <p:origin x="-246" y="-9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tags" Target="tags/tag1.xml" /><Relationship Id="rId18" Type="http://schemas.openxmlformats.org/officeDocument/2006/relationships/font" Target="fonts/font1.fntdata" /><Relationship Id="rId19" Type="http://schemas.openxmlformats.org/officeDocument/2006/relationships/font" Target="fonts/font2.fntdata" /><Relationship Id="rId2" Type="http://schemas.openxmlformats.org/officeDocument/2006/relationships/slide" Target="slides/slide1.xml" /><Relationship Id="rId20" Type="http://schemas.openxmlformats.org/officeDocument/2006/relationships/font" Target="fonts/font3.fntdata" /><Relationship Id="rId21" Type="http://schemas.openxmlformats.org/officeDocument/2006/relationships/font" Target="fonts/font4.fntdata" /><Relationship Id="rId22" Type="http://schemas.openxmlformats.org/officeDocument/2006/relationships/font" Target="fonts/font5.fntdata" /><Relationship Id="rId23" Type="http://schemas.openxmlformats.org/officeDocument/2006/relationships/font" Target="fonts/font6.fntdata" /><Relationship Id="rId24" Type="http://schemas.openxmlformats.org/officeDocument/2006/relationships/font" Target="fonts/font7.fntdata" /><Relationship Id="rId25" Type="http://schemas.openxmlformats.org/officeDocument/2006/relationships/font" Target="fonts/font8.fntdata" /><Relationship Id="rId26" Type="http://schemas.openxmlformats.org/officeDocument/2006/relationships/font" Target="fonts/font9.fntdata" /><Relationship Id="rId27" Type="http://schemas.openxmlformats.org/officeDocument/2006/relationships/font" Target="fonts/font10.fntdata" /><Relationship Id="rId28" Type="http://schemas.openxmlformats.org/officeDocument/2006/relationships/font" Target="fonts/font11.fntdata" /><Relationship Id="rId29" Type="http://schemas.openxmlformats.org/officeDocument/2006/relationships/font" Target="fonts/font12.fntdata" /><Relationship Id="rId3" Type="http://schemas.openxmlformats.org/officeDocument/2006/relationships/slide" Target="slides/slide2.xml" /><Relationship Id="rId30" Type="http://schemas.openxmlformats.org/officeDocument/2006/relationships/font" Target="fonts/font13.fntdata"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幻灯片">
    <p:spTree>
      <p:nvGrpSpPr>
        <p:cNvPr id="1" name=""/>
        <p:cNvGrpSpPr/>
        <p:nvPr/>
      </p:nvGrpSpPr>
      <p:grpSpPr>
        <a:xfrm>
          <a:off x="0" y="0"/>
          <a:ext cx="0" cy="0"/>
        </a:xfrm>
      </p:grpSpPr>
      <p:pic>
        <p:nvPicPr>
          <p:cNvPr id="7" name="稻壳儿春秋广告/盗版必究        原创来源：http://chn.docer.com/works?userid=199329941#!/work_time"/>
          <p:cNvPicPr>
            <a:picLocks noChangeAspect="1"/>
          </p:cNvPicPr>
          <p:nvPr userDrawn="1"/>
        </p:nvPicPr>
        <p:blipFill>
          <a:blip r:embed="rId1">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086D957-B27B-43A1-967F-B605878B4A12}"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A79CB7-BCCA-4F14-8D0D-E0550D55FC4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086D957-B27B-43A1-967F-B605878B4A12}"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A79CB7-BCCA-4F14-8D0D-E0550D55FC4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和内容">
    <p:spTree>
      <p:nvGrpSpPr>
        <p:cNvPr id="1" name=""/>
        <p:cNvGrpSpPr/>
        <p:nvPr/>
      </p:nvGrpSpPr>
      <p:grpSpPr>
        <a:xfrm>
          <a:off x="0" y="0"/>
          <a:ext cx="0" cy="0"/>
        </a:xfrm>
      </p:grpSpPr>
      <p:pic>
        <p:nvPicPr>
          <p:cNvPr id="8" name="稻壳儿春秋广告/盗版必究        原创来源：http://chn.docer.com/works?userid=199329941#!/work_time"/>
          <p:cNvPicPr>
            <a:picLocks noChangeAspect="1"/>
          </p:cNvPicPr>
          <p:nvPr userDrawn="1"/>
        </p:nvPicPr>
        <p:blipFill>
          <a:blip r:embed="rId1">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086D957-B27B-43A1-967F-B605878B4A12}" type="datetimeFigureOut">
              <a:rPr lang="zh-CN" altLang="en-US" smtClean="0"/>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A79CB7-BCCA-4F14-8D0D-E0550D55FC4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086D957-B27B-43A1-967F-B605878B4A12}" type="datetimeFigureOut">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A79CB7-BCCA-4F14-8D0D-E0550D55FC4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086D957-B27B-43A1-967F-B605878B4A12}" type="datetimeFigureOut">
              <a:rPr lang="zh-CN" altLang="en-US" smtClean="0"/>
              <a:t>2020/11/12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5A79CB7-BCCA-4F14-8D0D-E0550D55FC4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086D957-B27B-43A1-967F-B605878B4A12}" type="datetimeFigureOut">
              <a:rPr lang="zh-CN" altLang="en-US" smtClean="0"/>
              <a:t>2020/11/12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5A79CB7-BCCA-4F14-8D0D-E0550D55FC4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1086D957-B27B-43A1-967F-B605878B4A12}" type="datetimeFigureOut">
              <a:rPr lang="zh-CN" altLang="en-US" smtClean="0"/>
              <a:t>2020/11/12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5A79CB7-BCCA-4F14-8D0D-E0550D55FC4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086D957-B27B-43A1-967F-B605878B4A12}" type="datetimeFigureOut">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A79CB7-BCCA-4F14-8D0D-E0550D55FC4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086D957-B27B-43A1-967F-B605878B4A12}" type="datetimeFigureOut">
              <a:rPr lang="zh-CN" altLang="en-US" smtClean="0"/>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A79CB7-BCCA-4F14-8D0D-E0550D55FC4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3.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86D957-B27B-43A1-967F-B605878B4A12}" type="datetimeFigureOut">
              <a:rPr lang="zh-CN" altLang="en-US" smtClean="0"/>
              <a:t>2020/11/12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A79CB7-BCCA-4F14-8D0D-E0550D55FC4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 Id="rId3" Type="http://schemas.openxmlformats.org/officeDocument/2006/relationships/image" Target="../media/image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 Id="rId3"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jpeg" /><Relationship Id="rId3" Type="http://schemas.openxmlformats.org/officeDocument/2006/relationships/image" Target="../media/image5.png" /><Relationship Id="rId4"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media1.wav" /><Relationship Id="rId3" Type="http://schemas.openxmlformats.org/officeDocument/2006/relationships/image" Target="../media/image4.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jpeg" /><Relationship Id="rId3" Type="http://schemas.openxmlformats.org/officeDocument/2006/relationships/image" Target="../media/image6.jpeg" /><Relationship Id="rId4" Type="http://schemas.openxmlformats.org/officeDocument/2006/relationships/image" Target="../media/image7.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 Id="rId3" Type="http://schemas.openxmlformats.org/officeDocument/2006/relationships/image" Target="../media/image6.jpeg" /><Relationship Id="rId4" Type="http://schemas.openxmlformats.org/officeDocument/2006/relationships/image" Target="../media/image7.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6" name="稻壳儿春秋广告/盗版必究        原创来源：http://chn.docer.com/works?userid=199329941#!/work_time"/>
          <p:cNvSpPr txBox="1"/>
          <p:nvPr/>
        </p:nvSpPr>
        <p:spPr>
          <a:xfrm>
            <a:off x="3391432" y="2228671"/>
            <a:ext cx="5409136" cy="1106805"/>
          </a:xfrm>
          <a:prstGeom prst="rect">
            <a:avLst/>
          </a:prstGeom>
          <a:noFill/>
        </p:spPr>
        <p:txBody>
          <a:bodyPr wrap="square" rtlCol="0">
            <a:spAutoFit/>
          </a:bodyPr>
          <a:lstStyle/>
          <a:p>
            <a:pPr lvl="0" algn="ctr"/>
            <a:r>
              <a:rPr lang="zh-CN" altLang="zh-CN" sz="6600" noProof="0">
                <a:ln>
                  <a:noFill/>
                </a:ln>
                <a:solidFill>
                  <a:srgbClr val="2F7FAD"/>
                </a:solidFill>
                <a:effectLst/>
                <a:uLnTx/>
                <a:uFillTx/>
                <a:latin typeface="方正清刻本悦宋简体" panose="02000000000000000000" pitchFamily="2" charset="-122"/>
                <a:ea typeface="方正清刻本悦宋简体" panose="02000000000000000000" pitchFamily="2" charset="-122"/>
                <a:sym typeface="+mn-ea"/>
              </a:rPr>
              <a:t>致大海</a:t>
            </a:r>
            <a:endParaRPr kumimoji="0" lang="zh-CN" altLang="zh-CN" sz="6600" i="0" u="none" strike="noStrike" kern="1200" cap="none" spc="0" normalizeH="0" baseline="0" noProof="0">
              <a:ln>
                <a:noFill/>
              </a:ln>
              <a:solidFill>
                <a:srgbClr val="2F7FAD"/>
              </a:solidFill>
              <a:effectLst/>
              <a:uLnTx/>
              <a:uFillTx/>
              <a:latin typeface="方正清刻本悦宋简体" panose="02000000000000000000" pitchFamily="2" charset="-122"/>
              <a:ea typeface="方正清刻本悦宋简体" panose="02000000000000000000" pitchFamily="2" charset="-122"/>
              <a:sym typeface="+mn-ea"/>
            </a:endParaRPr>
          </a:p>
        </p:txBody>
      </p:sp>
      <p:sp>
        <p:nvSpPr>
          <p:cNvPr id="7" name="稻壳儿春秋广告/盗版必究        原创来源：http://chn.docer.com/works?userid=199329941#!/work_time"/>
          <p:cNvSpPr txBox="1"/>
          <p:nvPr/>
        </p:nvSpPr>
        <p:spPr>
          <a:xfrm>
            <a:off x="5303520" y="3368040"/>
            <a:ext cx="4075430" cy="497205"/>
          </a:xfrm>
          <a:prstGeom prst="rect">
            <a:avLst/>
          </a:prstGeom>
          <a:noFill/>
        </p:spPr>
        <p:txBody>
          <a:bodyPr wrap="square" rtlCol="0">
            <a:sp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2"/>
                </a:solidFill>
                <a:effectLst/>
                <a:uLnTx/>
                <a:uFillTx/>
                <a:latin typeface="方正宋刻本秀楷简体" panose="02000000000000000000" pitchFamily="2" charset="-122"/>
                <a:ea typeface="方正宋刻本秀楷简体" panose="02000000000000000000" pitchFamily="2" charset="-122"/>
              </a:rPr>
              <a:t>——</a:t>
            </a:r>
            <a:r>
              <a:rPr kumimoji="0" lang="zh-CN" altLang="en-US" sz="2400" b="1" i="0" u="none" strike="noStrike" kern="1200" cap="none" spc="0" normalizeH="0" baseline="0" noProof="0">
                <a:ln>
                  <a:noFill/>
                </a:ln>
                <a:solidFill>
                  <a:schemeClr val="tx2"/>
                </a:solidFill>
                <a:effectLst/>
                <a:uLnTx/>
                <a:uFillTx/>
                <a:latin typeface="方正宋刻本秀楷简体" panose="02000000000000000000" pitchFamily="2" charset="-122"/>
                <a:ea typeface="方正宋刻本秀楷简体" panose="02000000000000000000" pitchFamily="2" charset="-122"/>
              </a:rPr>
              <a:t>普希金</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18434" name="文本框 18433"/>
          <p:cNvSpPr txBox="1"/>
          <p:nvPr/>
        </p:nvSpPr>
        <p:spPr>
          <a:xfrm>
            <a:off x="466090" y="725805"/>
            <a:ext cx="11617960" cy="5406390"/>
          </a:xfrm>
          <a:prstGeom prst="rect">
            <a:avLst/>
          </a:prstGeom>
          <a:noFill/>
          <a:ln w="9525">
            <a:noFill/>
          </a:ln>
        </p:spPr>
        <p:txBody>
          <a:bodyPr wrap="square">
            <a:spAutoFit/>
          </a:bodyPr>
          <a:lstStyle/>
          <a:p>
            <a:pPr>
              <a:lnSpc>
                <a:spcPct val="120000"/>
              </a:lnSpc>
              <a:spcBef>
                <a:spcPct val="50000"/>
              </a:spcBef>
            </a:pPr>
            <a:r>
              <a:rPr lang="en-US" altLang="zh-CN" sz="3200" b="1">
                <a:solidFill>
                  <a:srgbClr val="0000FF"/>
                </a:solidFill>
                <a:latin typeface="Tahoma" panose="020b0604030504040204" pitchFamily="2" charset="0"/>
              </a:rPr>
              <a:t>       </a:t>
            </a:r>
            <a:r>
              <a:rPr lang="zh-CN" altLang="en-US" sz="3200" b="1">
                <a:solidFill>
                  <a:srgbClr val="0000FF"/>
                </a:solidFill>
                <a:latin typeface="Tahoma" panose="020b0604030504040204" pitchFamily="2" charset="0"/>
              </a:rPr>
              <a:t>拿破仑</a:t>
            </a:r>
            <a:r>
              <a:rPr lang="zh-CN" altLang="en-US" sz="3200" b="1">
                <a:latin typeface="Tahoma" panose="020b0604030504040204" pitchFamily="2" charset="0"/>
              </a:rPr>
              <a:t>，法兰西第一帝国皇帝，杰出的政治家、军事家。</a:t>
            </a:r>
            <a:r>
              <a:rPr lang="en-US" altLang="x-none" sz="3200">
                <a:latin typeface="Tahoma" panose="020b0604030504040204" pitchFamily="2" charset="0"/>
              </a:rPr>
              <a:t>1799</a:t>
            </a:r>
            <a:r>
              <a:rPr lang="zh-CN" altLang="en-US" sz="3200" b="1">
                <a:latin typeface="Tahoma" panose="020b0604030504040204" pitchFamily="2" charset="0"/>
              </a:rPr>
              <a:t>年</a:t>
            </a:r>
            <a:r>
              <a:rPr lang="en-US" altLang="x-none" sz="3200">
                <a:latin typeface="Tahoma" panose="020b0604030504040204" pitchFamily="2" charset="0"/>
              </a:rPr>
              <a:t>11</a:t>
            </a:r>
            <a:r>
              <a:rPr lang="zh-CN" altLang="en-US" sz="3200" b="1">
                <a:latin typeface="Tahoma" panose="020b0604030504040204" pitchFamily="2" charset="0"/>
              </a:rPr>
              <a:t>月</a:t>
            </a:r>
            <a:r>
              <a:rPr lang="en-US" altLang="x-none" sz="3200">
                <a:latin typeface="Tahoma" panose="020b0604030504040204" pitchFamily="2" charset="0"/>
              </a:rPr>
              <a:t>9</a:t>
            </a:r>
            <a:r>
              <a:rPr lang="zh-CN" altLang="en-US" sz="3200" b="1">
                <a:latin typeface="Tahoma" panose="020b0604030504040204" pitchFamily="2" charset="0"/>
              </a:rPr>
              <a:t>日发动政变，推翻督政府的统治，就任第一执政。</a:t>
            </a:r>
            <a:r>
              <a:rPr lang="en-US" altLang="x-none" sz="3200">
                <a:latin typeface="Tahoma" panose="020b0604030504040204" pitchFamily="2" charset="0"/>
              </a:rPr>
              <a:t>1804</a:t>
            </a:r>
            <a:r>
              <a:rPr lang="zh-CN" altLang="en-US" sz="3200" b="1">
                <a:latin typeface="Tahoma" panose="020b0604030504040204" pitchFamily="2" charset="0"/>
              </a:rPr>
              <a:t>年放弃共和制，建立法兰西帝国，自任皇帝，恢复等级制度和贵族称号，实行分封制。拿破仑执政期间对外战争频繁，多次打败数量上占优势的欧洲各国联军。</a:t>
            </a:r>
            <a:r>
              <a:rPr lang="en-US" altLang="x-none" sz="3200">
                <a:latin typeface="Tahoma" panose="020b0604030504040204" pitchFamily="2" charset="0"/>
              </a:rPr>
              <a:t>1814</a:t>
            </a:r>
            <a:r>
              <a:rPr lang="zh-CN" altLang="en-US" sz="3200" b="1">
                <a:latin typeface="Tahoma" panose="020b0604030504040204" pitchFamily="2" charset="0"/>
              </a:rPr>
              <a:t>年初反法同盟军队攻进法国境内，</a:t>
            </a:r>
            <a:r>
              <a:rPr lang="en-US" altLang="x-none" sz="3200">
                <a:latin typeface="Tahoma" panose="020b0604030504040204" pitchFamily="2" charset="0"/>
              </a:rPr>
              <a:t>4</a:t>
            </a:r>
            <a:r>
              <a:rPr lang="zh-CN" altLang="en-US" sz="3200" b="1">
                <a:latin typeface="Tahoma" panose="020b0604030504040204" pitchFamily="2" charset="0"/>
              </a:rPr>
              <a:t>月，拿破仑退位，被流放到厄尔巴岛。</a:t>
            </a:r>
            <a:r>
              <a:rPr lang="en-US" altLang="x-none" sz="3200">
                <a:latin typeface="Tahoma" panose="020b0604030504040204" pitchFamily="2" charset="0"/>
              </a:rPr>
              <a:t>1815</a:t>
            </a:r>
            <a:r>
              <a:rPr lang="zh-CN" altLang="en-US" sz="3200" b="1">
                <a:latin typeface="Tahoma" panose="020b0604030504040204" pitchFamily="2" charset="0"/>
              </a:rPr>
              <a:t>年</a:t>
            </a:r>
            <a:r>
              <a:rPr lang="en-US" altLang="x-none" sz="3200">
                <a:latin typeface="Tahoma" panose="020b0604030504040204" pitchFamily="2" charset="0"/>
              </a:rPr>
              <a:t>3</a:t>
            </a:r>
            <a:r>
              <a:rPr lang="zh-CN" altLang="en-US" sz="3200" b="1">
                <a:latin typeface="Tahoma" panose="020b0604030504040204" pitchFamily="2" charset="0"/>
              </a:rPr>
              <a:t>月从厄尔巴岛逃出，在法国人民和军队的拥戴下重返巴黎。驱逐了复辟的波旁王朝，</a:t>
            </a:r>
            <a:r>
              <a:rPr lang="en-US" altLang="x-none" sz="3200">
                <a:latin typeface="Tahoma" panose="020b0604030504040204" pitchFamily="2" charset="0"/>
              </a:rPr>
              <a:t>6</a:t>
            </a:r>
            <a:r>
              <a:rPr lang="zh-CN" altLang="en-US" sz="3200" b="1">
                <a:latin typeface="Tahoma" panose="020b0604030504040204" pitchFamily="2" charset="0"/>
              </a:rPr>
              <a:t>月，在滑铁卢被第七次反法同盟打败，再次被迫退位，流放到圣赫勒拿岛，后卒于该岛。</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19458" name="文本框 19457"/>
          <p:cNvSpPr txBox="1"/>
          <p:nvPr/>
        </p:nvSpPr>
        <p:spPr>
          <a:xfrm>
            <a:off x="462280" y="393700"/>
            <a:ext cx="11316335" cy="5688965"/>
          </a:xfrm>
          <a:prstGeom prst="rect">
            <a:avLst/>
          </a:prstGeom>
          <a:noFill/>
          <a:ln w="9525">
            <a:noFill/>
          </a:ln>
        </p:spPr>
        <p:txBody>
          <a:bodyPr wrap="square">
            <a:spAutoFit/>
          </a:bodyPr>
          <a:lstStyle/>
          <a:p>
            <a:pPr>
              <a:lnSpc>
                <a:spcPct val="130000"/>
              </a:lnSpc>
              <a:spcBef>
                <a:spcPct val="50000"/>
              </a:spcBef>
            </a:pPr>
            <a:r>
              <a:rPr lang="en-US" altLang="zh-CN" sz="2800" b="1">
                <a:solidFill>
                  <a:srgbClr val="0000FF"/>
                </a:solidFill>
                <a:latin typeface="Tahoma" panose="020b0604030504040204" pitchFamily="2" charset="0"/>
              </a:rPr>
              <a:t>       </a:t>
            </a:r>
            <a:r>
              <a:rPr lang="zh-CN" altLang="en-US" sz="2800" b="1">
                <a:solidFill>
                  <a:srgbClr val="0000FF"/>
                </a:solidFill>
                <a:latin typeface="Tahoma" panose="020b0604030504040204" pitchFamily="2" charset="0"/>
              </a:rPr>
              <a:t>拜伦</a:t>
            </a:r>
            <a:r>
              <a:rPr lang="zh-CN" altLang="en-US" sz="2800" b="1">
                <a:latin typeface="Tahoma" panose="020b0604030504040204" pitchFamily="2" charset="0"/>
              </a:rPr>
              <a:t>（</a:t>
            </a:r>
            <a:r>
              <a:rPr lang="en-US" altLang="x-none" sz="2800">
                <a:latin typeface="Tahoma" panose="020b0604030504040204" pitchFamily="2" charset="0"/>
              </a:rPr>
              <a:t>1788</a:t>
            </a:r>
            <a:r>
              <a:rPr lang="en-US" altLang="x-none" sz="2800">
                <a:latin typeface="Times New Roman" panose="02020603050405020304" pitchFamily="2" charset="0"/>
              </a:rPr>
              <a:t>—</a:t>
            </a:r>
            <a:r>
              <a:rPr lang="en-US" altLang="x-none" sz="2800">
                <a:latin typeface="Tahoma" panose="020b0604030504040204" pitchFamily="2" charset="0"/>
              </a:rPr>
              <a:t>1824</a:t>
            </a:r>
            <a:r>
              <a:rPr lang="zh-CN" altLang="en-US" sz="2800" b="1">
                <a:latin typeface="Tahoma" panose="020b0604030504040204" pitchFamily="2" charset="0"/>
              </a:rPr>
              <a:t>）是英国</a:t>
            </a:r>
            <a:r>
              <a:rPr lang="en-US" altLang="x-none" sz="2800">
                <a:latin typeface="Tahoma" panose="020b0604030504040204" pitchFamily="2" charset="0"/>
              </a:rPr>
              <a:t>19</a:t>
            </a:r>
            <a:r>
              <a:rPr lang="zh-CN" altLang="en-US" sz="2800" b="1">
                <a:latin typeface="Tahoma" panose="020b0604030504040204" pitchFamily="2" charset="0"/>
              </a:rPr>
              <a:t>世纪初期伟大的浪漫主义诗人。出生在一个古老没落的贵族家庭，</a:t>
            </a:r>
            <a:r>
              <a:rPr lang="en-US" altLang="x-none" sz="2800">
                <a:latin typeface="Tahoma" panose="020b0604030504040204" pitchFamily="2" charset="0"/>
              </a:rPr>
              <a:t>1809</a:t>
            </a:r>
            <a:r>
              <a:rPr lang="zh-CN" altLang="en-US" sz="2800" b="1">
                <a:latin typeface="Tahoma" panose="020b0604030504040204" pitchFamily="2" charset="0"/>
              </a:rPr>
              <a:t>年剑桥大学毕业后，在贵族院获取了世袭议员的席位，但却受到歧视。带着一种愤懑的心情离开了祖国，先后游历了葡萄牙、西班牙等地。当时这些国家的民族解放运动正在发展，这大大开拓了诗人的社会政治视野。</a:t>
            </a:r>
            <a:r>
              <a:rPr lang="en-US" altLang="x-none" sz="2800">
                <a:latin typeface="Tahoma" panose="020b0604030504040204" pitchFamily="2" charset="0"/>
              </a:rPr>
              <a:t>1811</a:t>
            </a:r>
            <a:r>
              <a:rPr lang="zh-CN" altLang="en-US" sz="2800" b="1">
                <a:latin typeface="Tahoma" panose="020b0604030504040204" pitchFamily="2" charset="0"/>
              </a:rPr>
              <a:t>年回英国，为被迫害的工人辩护，严厉斥责政府的暴行。</a:t>
            </a:r>
            <a:r>
              <a:rPr lang="en-US" altLang="x-none" sz="2800">
                <a:latin typeface="Tahoma" panose="020b0604030504040204" pitchFamily="2" charset="0"/>
              </a:rPr>
              <a:t>1816</a:t>
            </a:r>
            <a:r>
              <a:rPr lang="zh-CN" altLang="en-US" sz="2800" b="1">
                <a:latin typeface="Tahoma" panose="020b0604030504040204" pitchFamily="2" charset="0"/>
              </a:rPr>
              <a:t>年离开英国参加意大利有名的烧炭党的秘密组织投身到火热的斗争中去，这一时期创作了著名的长篇叙事诗</a:t>
            </a:r>
            <a:r>
              <a:rPr lang="en-US" altLang="x-none" sz="2800" b="1">
                <a:latin typeface="Tahoma" panose="020b0604030504040204" pitchFamily="2" charset="0"/>
              </a:rPr>
              <a:t>《</a:t>
            </a:r>
            <a:r>
              <a:rPr lang="zh-CN" altLang="en-US" sz="2800" b="1">
                <a:latin typeface="Tahoma" panose="020b0604030504040204" pitchFamily="2" charset="0"/>
              </a:rPr>
              <a:t>唐璜</a:t>
            </a:r>
            <a:r>
              <a:rPr lang="en-US" altLang="x-none" sz="2800" b="1">
                <a:latin typeface="Tahoma" panose="020b0604030504040204" pitchFamily="2" charset="0"/>
              </a:rPr>
              <a:t>》</a:t>
            </a:r>
            <a:r>
              <a:rPr lang="zh-CN" altLang="en-US" sz="2800" b="1">
                <a:latin typeface="Tahoma" panose="020b0604030504040204" pitchFamily="2" charset="0"/>
              </a:rPr>
              <a:t>。</a:t>
            </a:r>
            <a:r>
              <a:rPr lang="en-US" altLang="x-none" sz="2800">
                <a:latin typeface="Tahoma" panose="020b0604030504040204" pitchFamily="2" charset="0"/>
              </a:rPr>
              <a:t>1823</a:t>
            </a:r>
            <a:r>
              <a:rPr lang="zh-CN" altLang="en-US" sz="2800">
                <a:latin typeface="Tahoma" panose="020b0604030504040204" pitchFamily="2" charset="0"/>
              </a:rPr>
              <a:t>年</a:t>
            </a:r>
            <a:r>
              <a:rPr lang="zh-CN" altLang="en-US" sz="2800" b="1">
                <a:latin typeface="Tahoma" panose="020b0604030504040204" pitchFamily="2" charset="0"/>
              </a:rPr>
              <a:t>意大利烧炭党运动遭到了失败，他离开意大利前往希腊参加希腊人民的民族解放斗争，</a:t>
            </a:r>
            <a:r>
              <a:rPr lang="en-US" altLang="x-none" sz="2800">
                <a:solidFill>
                  <a:srgbClr val="FF0000"/>
                </a:solidFill>
                <a:latin typeface="Tahoma" panose="020b0604030504040204" pitchFamily="2" charset="0"/>
              </a:rPr>
              <a:t>1824</a:t>
            </a:r>
            <a:r>
              <a:rPr lang="zh-CN" altLang="en-US" sz="2800" b="1">
                <a:solidFill>
                  <a:srgbClr val="FF0000"/>
                </a:solidFill>
                <a:latin typeface="Tahoma" panose="020b0604030504040204" pitchFamily="2" charset="0"/>
              </a:rPr>
              <a:t>年</a:t>
            </a:r>
            <a:r>
              <a:rPr lang="en-US" altLang="x-none" sz="2800">
                <a:solidFill>
                  <a:srgbClr val="FF0000"/>
                </a:solidFill>
                <a:latin typeface="Tahoma" panose="020b0604030504040204" pitchFamily="2" charset="0"/>
              </a:rPr>
              <a:t>4</a:t>
            </a:r>
            <a:r>
              <a:rPr lang="zh-CN" altLang="en-US" sz="2800" b="1">
                <a:solidFill>
                  <a:srgbClr val="FF0000"/>
                </a:solidFill>
                <a:latin typeface="Tahoma" panose="020b0604030504040204" pitchFamily="2" charset="0"/>
              </a:rPr>
              <a:t>月</a:t>
            </a:r>
            <a:r>
              <a:rPr lang="en-US" altLang="x-none" sz="2800">
                <a:solidFill>
                  <a:srgbClr val="FF0000"/>
                </a:solidFill>
                <a:latin typeface="Tahoma" panose="020b0604030504040204" pitchFamily="2" charset="0"/>
              </a:rPr>
              <a:t>9</a:t>
            </a:r>
            <a:r>
              <a:rPr lang="zh-CN" altLang="en-US" sz="2800" b="1">
                <a:solidFill>
                  <a:srgbClr val="FF0000"/>
                </a:solidFill>
                <a:latin typeface="Tahoma" panose="020b0604030504040204" pitchFamily="2" charset="0"/>
              </a:rPr>
              <a:t>日</a:t>
            </a:r>
            <a:r>
              <a:rPr lang="zh-CN" altLang="en-US" sz="2800" b="1">
                <a:latin typeface="Tahoma" panose="020b0604030504040204" pitchFamily="2" charset="0"/>
              </a:rPr>
              <a:t>在暴风雨中骑马外出巡视，感染风寒，</a:t>
            </a:r>
            <a:r>
              <a:rPr lang="en-US" altLang="x-none" sz="2800">
                <a:latin typeface="Tahoma" panose="020b0604030504040204" pitchFamily="2" charset="0"/>
              </a:rPr>
              <a:t>4</a:t>
            </a:r>
            <a:r>
              <a:rPr lang="zh-CN" altLang="en-US" sz="2800" b="1">
                <a:latin typeface="Tahoma" panose="020b0604030504040204" pitchFamily="2" charset="0"/>
              </a:rPr>
              <a:t>月</a:t>
            </a:r>
            <a:r>
              <a:rPr lang="en-US" altLang="x-none" sz="2800">
                <a:latin typeface="Tahoma" panose="020b0604030504040204" pitchFamily="2" charset="0"/>
              </a:rPr>
              <a:t>19</a:t>
            </a:r>
            <a:r>
              <a:rPr lang="zh-CN" altLang="en-US" sz="2800" b="1">
                <a:latin typeface="Tahoma" panose="020b0604030504040204" pitchFamily="2" charset="0"/>
              </a:rPr>
              <a:t>不幸与世长辞。</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3" name="矩形 2"/>
          <p:cNvSpPr/>
          <p:nvPr/>
        </p:nvSpPr>
        <p:spPr>
          <a:xfrm>
            <a:off x="2188845" y="2559050"/>
            <a:ext cx="7443470" cy="768350"/>
          </a:xfrm>
          <a:prstGeom prst="rect">
            <a:avLst/>
          </a:prstGeom>
          <a:noFill/>
          <a:ln>
            <a:noFill/>
          </a:ln>
        </p:spPr>
        <p:txBody>
          <a:bodyPr wrap="square" rtlCol="0" anchor="t">
            <a:spAutoFit/>
          </a:bodyPr>
          <a:lstStyle/>
          <a:p>
            <a:pPr algn="ctr"/>
            <a:r>
              <a:rPr lang="zh-CN" altLang="en-US" sz="4400" b="1">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rPr>
              <a:t>齐读11、12节</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2" name="矩形 1"/>
          <p:cNvSpPr/>
          <p:nvPr/>
        </p:nvSpPr>
        <p:spPr>
          <a:xfrm>
            <a:off x="955675" y="1823085"/>
            <a:ext cx="10367010" cy="2122805"/>
          </a:xfrm>
          <a:prstGeom prst="rect">
            <a:avLst/>
          </a:prstGeom>
          <a:noFill/>
          <a:ln>
            <a:noFill/>
          </a:ln>
        </p:spPr>
        <p:txBody>
          <a:bodyPr wrap="square" rtlCol="0" anchor="t">
            <a:spAutoFit/>
          </a:bodyPr>
          <a:lstStyle/>
          <a:p>
            <a:pPr lvl="0" algn="ctr"/>
            <a:r>
              <a:rPr lang="zh-CN" altLang="en-US" sz="4400" b="1">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rPr>
              <a:t>读第13节，如何理解：“人们的命运都是一样；哪里有幸福，必有教育或暴君看守得非常严密。”</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3" name="矩形 2"/>
          <p:cNvSpPr/>
          <p:nvPr/>
        </p:nvSpPr>
        <p:spPr>
          <a:xfrm>
            <a:off x="2188845" y="2559050"/>
            <a:ext cx="7443470" cy="1445260"/>
          </a:xfrm>
          <a:prstGeom prst="rect">
            <a:avLst/>
          </a:prstGeom>
          <a:noFill/>
          <a:ln>
            <a:noFill/>
          </a:ln>
        </p:spPr>
        <p:txBody>
          <a:bodyPr wrap="square" rtlCol="0" anchor="t">
            <a:spAutoFit/>
          </a:bodyPr>
          <a:lstStyle/>
          <a:p>
            <a:pPr algn="ctr"/>
            <a:r>
              <a:rPr lang="zh-CN" altLang="en-US" sz="4400" b="1">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rPr>
              <a:t>齐读</a:t>
            </a:r>
            <a:r>
              <a:rPr lang="en-US" altLang="zh-CN" sz="4400" b="1">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rPr>
              <a:t>14</a:t>
            </a:r>
            <a:r>
              <a:rPr lang="zh-CN" altLang="en-US" sz="4400" b="1">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rPr>
              <a:t>、1</a:t>
            </a:r>
            <a:r>
              <a:rPr lang="en-US" altLang="zh-CN" sz="4400" b="1">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rPr>
              <a:t>5</a:t>
            </a:r>
            <a:r>
              <a:rPr lang="zh-CN" altLang="en-US" sz="4400" b="1">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rPr>
              <a:t>节，体会作者情绪的变化。</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2" name="矩形 1"/>
          <p:cNvSpPr/>
          <p:nvPr/>
        </p:nvSpPr>
        <p:spPr>
          <a:xfrm>
            <a:off x="1118870" y="743585"/>
            <a:ext cx="3233420" cy="1014730"/>
          </a:xfrm>
          <a:prstGeom prst="rect">
            <a:avLst/>
          </a:prstGeom>
          <a:noFill/>
          <a:ln>
            <a:noFill/>
          </a:ln>
        </p:spPr>
        <p:txBody>
          <a:bodyPr wrap="none" rtlCol="0" anchor="t">
            <a:spAutoFit/>
          </a:bodyPr>
          <a:lstStyle/>
          <a:p>
            <a:pPr algn="ctr"/>
            <a:r>
              <a:rPr lang="zh-CN" altLang="en-US" sz="6000" b="1">
                <a:solidFill>
                  <a:schemeClr val="tx1"/>
                </a:solidFill>
                <a:effectLst>
                  <a:outerShdw blurRad="38100" dist="19050" dir="2700000" algn="tl" rotWithShape="0">
                    <a:schemeClr val="dk1">
                      <a:alpha val="40000"/>
                    </a:schemeClr>
                  </a:outerShdw>
                </a:effectLst>
              </a:rPr>
              <a:t>主题归纳</a:t>
            </a:r>
          </a:p>
        </p:txBody>
      </p:sp>
      <p:sp>
        <p:nvSpPr>
          <p:cNvPr id="3" name="文本框 2"/>
          <p:cNvSpPr txBox="1"/>
          <p:nvPr/>
        </p:nvSpPr>
        <p:spPr>
          <a:xfrm>
            <a:off x="1630680" y="2275840"/>
            <a:ext cx="9641840" cy="2306955"/>
          </a:xfrm>
          <a:prstGeom prst="rect">
            <a:avLst/>
          </a:prstGeom>
          <a:noFill/>
        </p:spPr>
        <p:txBody>
          <a:bodyPr wrap="square" rtlCol="0">
            <a:spAutoFit/>
          </a:bodyPr>
          <a:lstStyle/>
          <a:p>
            <a:r>
              <a:rPr lang="en-US" altLang="zh-CN" sz="3600">
                <a:solidFill>
                  <a:srgbClr val="002060"/>
                </a:solidFill>
              </a:rPr>
              <a:t>    </a:t>
            </a:r>
            <a:r>
              <a:rPr lang="zh-CN" altLang="en-US" sz="3600">
                <a:solidFill>
                  <a:srgbClr val="002060"/>
                </a:solidFill>
              </a:rPr>
              <a:t>这首诗以大海作为自由精神的象征，赞美了自由奔放的大海，表达了诗人与大海相通的自由精神。诗人借大海自由奔放的壮美形象，产生联想，尽情抒怀，表达了渴求自由的愿望。</a:t>
            </a:r>
          </a:p>
        </p:txBody>
      </p:sp>
      <p:pic>
        <p:nvPicPr>
          <p:cNvPr id="6" name="New picture"/>
          <p:cNvPicPr/>
          <p:nvPr/>
        </p:nvPicPr>
        <p:blipFill>
          <a:blip r:embed="rId3"/>
          <a:stretch>
            <a:fillRect/>
          </a:stretch>
        </p:blipFill>
        <p:spPr>
          <a:xfrm>
            <a:off x="10337800" y="10642600"/>
            <a:ext cx="304800" cy="2286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pic>
        <p:nvPicPr>
          <p:cNvPr id="7171" name="图片 7170" descr="pxj"/>
          <p:cNvPicPr>
            <a:picLocks noChangeAspect="1"/>
          </p:cNvPicPr>
          <p:nvPr/>
        </p:nvPicPr>
        <p:blipFill>
          <a:blip r:embed="rId3"/>
          <a:stretch>
            <a:fillRect/>
          </a:stretch>
        </p:blipFill>
        <p:spPr>
          <a:xfrm>
            <a:off x="228600" y="228600"/>
            <a:ext cx="1878013" cy="2286000"/>
          </a:xfrm>
          <a:prstGeom prst="rect">
            <a:avLst/>
          </a:prstGeom>
          <a:noFill/>
          <a:ln w="190500" cap="flat" cmpd="tri">
            <a:solidFill>
              <a:srgbClr val="FF9933"/>
            </a:solidFill>
            <a:prstDash val="solid"/>
            <a:miter/>
            <a:headEnd type="none" w="med" len="med"/>
            <a:tailEnd type="none" w="med" len="med"/>
          </a:ln>
        </p:spPr>
      </p:pic>
      <p:sp>
        <p:nvSpPr>
          <p:cNvPr id="7170" name="文本框 7169"/>
          <p:cNvSpPr txBox="1"/>
          <p:nvPr/>
        </p:nvSpPr>
        <p:spPr>
          <a:xfrm>
            <a:off x="525145" y="2270760"/>
            <a:ext cx="11141710" cy="3538220"/>
          </a:xfrm>
          <a:prstGeom prst="rect">
            <a:avLst/>
          </a:prstGeom>
          <a:noFill/>
          <a:ln w="9525">
            <a:noFill/>
          </a:ln>
        </p:spPr>
        <p:txBody>
          <a:bodyPr wrap="square">
            <a:spAutoFit/>
          </a:bodyPr>
          <a:lstStyle/>
          <a:p>
            <a:pPr>
              <a:spcBef>
                <a:spcPct val="50000"/>
              </a:spcBef>
            </a:pPr>
            <a:r>
              <a:rPr lang="zh-CN" altLang="en-US" sz="3200" b="1">
                <a:solidFill>
                  <a:schemeClr val="tx1"/>
                </a:solidFill>
                <a:latin typeface="Times New Roman" panose="02020603050405020304" pitchFamily="2" charset="0"/>
              </a:rPr>
              <a:t>                       </a:t>
            </a:r>
            <a:r>
              <a:rPr lang="en-US" altLang="zh-CN" sz="3200" b="1">
                <a:solidFill>
                  <a:schemeClr val="tx1"/>
                </a:solidFill>
                <a:latin typeface="黑体" panose="02010609060101010101" pitchFamily="2" charset="-122"/>
                <a:ea typeface="黑体" panose="02010609060101010101" pitchFamily="2" charset="-122"/>
              </a:rPr>
              <a:t>19</a:t>
            </a:r>
            <a:r>
              <a:rPr lang="zh-CN" altLang="en-US" sz="3200" b="1">
                <a:solidFill>
                  <a:schemeClr val="tx1"/>
                </a:solidFill>
                <a:latin typeface="黑体" panose="02010609060101010101" pitchFamily="2" charset="-122"/>
                <a:ea typeface="黑体" panose="02010609060101010101" pitchFamily="2" charset="-122"/>
              </a:rPr>
              <a:t>世纪俄罗斯的</a:t>
            </a:r>
            <a:r>
              <a:rPr lang="zh-CN" altLang="en-US" sz="3200" b="1">
                <a:solidFill>
                  <a:srgbClr val="FF0000"/>
                </a:solidFill>
                <a:latin typeface="黑体" panose="02010609060101010101" pitchFamily="2" charset="-122"/>
                <a:ea typeface="黑体" panose="02010609060101010101" pitchFamily="2" charset="-122"/>
              </a:rPr>
              <a:t>伟大诗人</a:t>
            </a:r>
            <a:r>
              <a:rPr lang="zh-CN" altLang="en-US" sz="3200" b="1">
                <a:solidFill>
                  <a:schemeClr val="tx1"/>
                </a:solidFill>
                <a:latin typeface="黑体" panose="02010609060101010101" pitchFamily="2" charset="-122"/>
                <a:ea typeface="黑体" panose="02010609060101010101" pitchFamily="2" charset="-122"/>
              </a:rPr>
              <a:t>。在俄罗斯文学中，他是</a:t>
            </a:r>
            <a:r>
              <a:rPr lang="zh-CN" altLang="en-US" sz="3200" b="1">
                <a:solidFill>
                  <a:srgbClr val="FF0000"/>
                </a:solidFill>
                <a:latin typeface="黑体" panose="02010609060101010101" pitchFamily="2" charset="-122"/>
                <a:ea typeface="黑体" panose="02010609060101010101" pitchFamily="2" charset="-122"/>
              </a:rPr>
              <a:t>积极浪漫主义的开创者</a:t>
            </a:r>
            <a:r>
              <a:rPr lang="zh-CN" altLang="en-US" sz="3200" b="1">
                <a:solidFill>
                  <a:schemeClr val="tx1"/>
                </a:solidFill>
                <a:latin typeface="黑体" panose="02010609060101010101" pitchFamily="2" charset="-122"/>
                <a:ea typeface="黑体" panose="02010609060101010101" pitchFamily="2" charset="-122"/>
              </a:rPr>
              <a:t>，也是</a:t>
            </a:r>
            <a:r>
              <a:rPr lang="zh-CN" altLang="en-US" sz="3200" b="1">
                <a:solidFill>
                  <a:srgbClr val="FF0000"/>
                </a:solidFill>
                <a:latin typeface="黑体" panose="02010609060101010101" pitchFamily="2" charset="-122"/>
                <a:ea typeface="黑体" panose="02010609060101010101" pitchFamily="2" charset="-122"/>
              </a:rPr>
              <a:t>批判现实主义文学的奠基人</a:t>
            </a:r>
            <a:r>
              <a:rPr lang="zh-CN" altLang="en-US" sz="3200" b="1">
                <a:solidFill>
                  <a:schemeClr val="tx1"/>
                </a:solidFill>
                <a:latin typeface="黑体" panose="02010609060101010101" pitchFamily="2" charset="-122"/>
                <a:ea typeface="黑体" panose="02010609060101010101" pitchFamily="2" charset="-122"/>
              </a:rPr>
              <a:t>。普希金坚定地站在十二月党人一边，反对专制农奴制度，热爱、追求自由，因此遭到沙皇政府的迫害。普希金写了不少形式多样、题材广泛的作品，诗体小说</a:t>
            </a:r>
            <a:r>
              <a:rPr lang="en-US" altLang="zh-CN" sz="3200" b="1">
                <a:solidFill>
                  <a:schemeClr val="tx1"/>
                </a:solidFill>
                <a:latin typeface="黑体" panose="02010609060101010101" pitchFamily="2" charset="-122"/>
                <a:ea typeface="黑体" panose="02010609060101010101" pitchFamily="2" charset="-122"/>
              </a:rPr>
              <a:t>《</a:t>
            </a:r>
            <a:r>
              <a:rPr lang="zh-CN" altLang="en-US" sz="3200" b="1">
                <a:solidFill>
                  <a:schemeClr val="tx1"/>
                </a:solidFill>
                <a:latin typeface="黑体" panose="02010609060101010101" pitchFamily="2" charset="-122"/>
                <a:ea typeface="黑体" panose="02010609060101010101" pitchFamily="2" charset="-122"/>
              </a:rPr>
              <a:t>欧根</a:t>
            </a:r>
            <a:r>
              <a:rPr lang="en-US" altLang="zh-CN" sz="3200" b="1">
                <a:solidFill>
                  <a:schemeClr val="tx1"/>
                </a:solidFill>
                <a:latin typeface="Times New Roman" panose="02020603050405020304" pitchFamily="2" charset="0"/>
                <a:ea typeface="黑体" panose="02010609060101010101" pitchFamily="2" charset="-122"/>
              </a:rPr>
              <a:t>·</a:t>
            </a:r>
            <a:r>
              <a:rPr lang="zh-CN" altLang="en-US" sz="3200" b="1">
                <a:solidFill>
                  <a:schemeClr val="tx1"/>
                </a:solidFill>
                <a:latin typeface="黑体" panose="02010609060101010101" pitchFamily="2" charset="-122"/>
                <a:ea typeface="黑体" panose="02010609060101010101" pitchFamily="2" charset="-122"/>
              </a:rPr>
              <a:t>奥涅金</a:t>
            </a:r>
            <a:r>
              <a:rPr lang="en-US" altLang="zh-CN" sz="3200" b="1">
                <a:solidFill>
                  <a:schemeClr val="tx1"/>
                </a:solidFill>
                <a:latin typeface="黑体" panose="02010609060101010101" pitchFamily="2" charset="-122"/>
                <a:ea typeface="黑体" panose="02010609060101010101" pitchFamily="2" charset="-122"/>
              </a:rPr>
              <a:t>》</a:t>
            </a:r>
            <a:r>
              <a:rPr lang="zh-CN" altLang="en-US" sz="3200" b="1">
                <a:solidFill>
                  <a:schemeClr val="tx1"/>
                </a:solidFill>
                <a:latin typeface="黑体" panose="02010609060101010101" pitchFamily="2" charset="-122"/>
                <a:ea typeface="黑体" panose="02010609060101010101" pitchFamily="2" charset="-122"/>
              </a:rPr>
              <a:t>是他的代表作。普希金对俄罗斯文学的发展有很大的影响，被高尔基誉为“俄国文学之始祖”。 </a:t>
            </a:r>
            <a:r>
              <a:rPr lang="zh-CN" altLang="en-US" sz="3200" b="1">
                <a:solidFill>
                  <a:schemeClr val="tx1"/>
                </a:solidFill>
                <a:latin typeface="Times New Roman" panose="02020603050405020304" pitchFamily="2" charset="0"/>
              </a:rPr>
              <a:t> </a:t>
            </a:r>
          </a:p>
        </p:txBody>
      </p:sp>
      <p:sp>
        <p:nvSpPr>
          <p:cNvPr id="7172" name="文本框 7171"/>
          <p:cNvSpPr txBox="1"/>
          <p:nvPr/>
        </p:nvSpPr>
        <p:spPr>
          <a:xfrm>
            <a:off x="3366770" y="593725"/>
            <a:ext cx="7336790" cy="1568450"/>
          </a:xfrm>
          <a:prstGeom prst="rect">
            <a:avLst/>
          </a:prstGeom>
          <a:noFill/>
          <a:ln w="9525">
            <a:noFill/>
          </a:ln>
        </p:spPr>
        <p:txBody>
          <a:bodyPr wrap="square">
            <a:spAutoFit/>
          </a:bodyPr>
          <a:lstStyle/>
          <a:p>
            <a:pPr algn="ctr">
              <a:spcBef>
                <a:spcPct val="50000"/>
              </a:spcBef>
            </a:pPr>
            <a:r>
              <a:rPr lang="zh-CN" altLang="en-US" sz="3600" b="1">
                <a:solidFill>
                  <a:schemeClr val="tx1"/>
                </a:solidFill>
                <a:effectLst>
                  <a:outerShdw blurRad="38100" dist="38100" dir="2700000">
                    <a:srgbClr val="000000"/>
                  </a:outerShdw>
                </a:effectLst>
                <a:latin typeface="宋体" panose="02010600030101010101" pitchFamily="2" charset="-122"/>
                <a:ea typeface="宋体" panose="02010600030101010101" pitchFamily="2" charset="-122"/>
                <a:cs typeface="宋体" panose="02010600030101010101" pitchFamily="2" charset="-122"/>
              </a:rPr>
              <a:t>亚历山大</a:t>
            </a:r>
            <a:r>
              <a:rPr lang="en-US" altLang="zh-CN" sz="3600" b="1">
                <a:solidFill>
                  <a:schemeClr val="tx1"/>
                </a:solidFill>
                <a:effectLst>
                  <a:outerShdw blurRad="38100" dist="38100" dir="2700000">
                    <a:srgbClr val="000000"/>
                  </a:outerShdw>
                </a:effectLst>
                <a:latin typeface="宋体" panose="02010600030101010101" pitchFamily="2" charset="-122"/>
                <a:ea typeface="宋体" panose="02010600030101010101" pitchFamily="2" charset="-122"/>
                <a:cs typeface="宋体" panose="02010600030101010101" pitchFamily="2" charset="-122"/>
              </a:rPr>
              <a:t>·</a:t>
            </a:r>
            <a:r>
              <a:rPr lang="zh-CN" altLang="en-US" sz="3600" b="1">
                <a:solidFill>
                  <a:schemeClr val="tx1"/>
                </a:solidFill>
                <a:effectLst>
                  <a:outerShdw blurRad="38100" dist="38100" dir="2700000">
                    <a:srgbClr val="000000"/>
                  </a:outerShdw>
                </a:effectLst>
                <a:latin typeface="宋体" panose="02010600030101010101" pitchFamily="2" charset="-122"/>
                <a:ea typeface="宋体" panose="02010600030101010101" pitchFamily="2" charset="-122"/>
                <a:cs typeface="宋体" panose="02010600030101010101" pitchFamily="2" charset="-122"/>
              </a:rPr>
              <a:t>谢尔盖耶维奇</a:t>
            </a:r>
            <a:r>
              <a:rPr lang="en-US" altLang="zh-CN" sz="3600" b="1">
                <a:solidFill>
                  <a:schemeClr val="tx1"/>
                </a:solidFill>
                <a:effectLst>
                  <a:outerShdw blurRad="38100" dist="38100" dir="2700000">
                    <a:srgbClr val="000000"/>
                  </a:outerShdw>
                </a:effectLst>
                <a:latin typeface="宋体" panose="02010600030101010101" pitchFamily="2" charset="-122"/>
                <a:ea typeface="宋体" panose="02010600030101010101" pitchFamily="2" charset="-122"/>
                <a:cs typeface="宋体" panose="02010600030101010101" pitchFamily="2" charset="-122"/>
              </a:rPr>
              <a:t>·</a:t>
            </a:r>
            <a:r>
              <a:rPr lang="zh-CN" altLang="en-US" sz="3600" b="1">
                <a:solidFill>
                  <a:schemeClr val="tx1"/>
                </a:solidFill>
                <a:effectLst>
                  <a:outerShdw blurRad="38100" dist="38100" dir="2700000">
                    <a:srgbClr val="000000"/>
                  </a:outerShdw>
                </a:effectLst>
                <a:latin typeface="宋体" panose="02010600030101010101" pitchFamily="2" charset="-122"/>
                <a:ea typeface="宋体" panose="02010600030101010101" pitchFamily="2" charset="-122"/>
                <a:cs typeface="宋体" panose="02010600030101010101" pitchFamily="2" charset="-122"/>
              </a:rPr>
              <a:t>普希金</a:t>
            </a:r>
            <a:r>
              <a:rPr lang="zh-CN" altLang="en-US">
                <a:solidFill>
                  <a:schemeClr val="tx1"/>
                </a:solidFill>
                <a:latin typeface="宋体" panose="02010600030101010101" pitchFamily="2" charset="-122"/>
                <a:ea typeface="宋体" panose="02010600030101010101" pitchFamily="2" charset="-122"/>
                <a:cs typeface="宋体" panose="02010600030101010101" pitchFamily="2" charset="-122"/>
              </a:rPr>
              <a:t> </a:t>
            </a:r>
          </a:p>
          <a:p>
            <a:pPr algn="ctr">
              <a:spcBef>
                <a:spcPct val="50000"/>
              </a:spcBef>
            </a:pPr>
            <a:r>
              <a:rPr lang="zh-CN" altLang="en-US" sz="4000" b="1">
                <a:solidFill>
                  <a:schemeClr val="tx1"/>
                </a:solidFill>
                <a:effectLst>
                  <a:outerShdw blurRad="38100" dist="38100" dir="2700000">
                    <a:srgbClr val="000000"/>
                  </a:outerShdw>
                </a:effectLst>
                <a:latin typeface="宋体" panose="02010600030101010101" pitchFamily="2" charset="-122"/>
                <a:ea typeface="宋体" panose="02010600030101010101" pitchFamily="2" charset="-122"/>
                <a:cs typeface="宋体" panose="02010600030101010101" pitchFamily="2" charset="-122"/>
              </a:rPr>
              <a:t>（</a:t>
            </a:r>
            <a:r>
              <a:rPr lang="en-US" altLang="zh-CN" sz="4000" b="1">
                <a:solidFill>
                  <a:schemeClr val="tx1"/>
                </a:solidFill>
                <a:effectLst>
                  <a:outerShdw blurRad="38100" dist="38100" dir="2700000">
                    <a:srgbClr val="000000"/>
                  </a:outerShdw>
                </a:effectLst>
                <a:latin typeface="宋体" panose="02010600030101010101" pitchFamily="2" charset="-122"/>
                <a:ea typeface="宋体" panose="02010600030101010101" pitchFamily="2" charset="-122"/>
                <a:cs typeface="宋体" panose="02010600030101010101" pitchFamily="2" charset="-122"/>
              </a:rPr>
              <a:t>1799</a:t>
            </a:r>
            <a:r>
              <a:rPr lang="zh-CN" altLang="en-US" sz="4000" b="1">
                <a:solidFill>
                  <a:schemeClr val="tx1"/>
                </a:solidFill>
                <a:effectLst>
                  <a:outerShdw blurRad="38100" dist="38100" dir="2700000">
                    <a:srgbClr val="000000"/>
                  </a:outerShdw>
                </a:effectLst>
                <a:latin typeface="宋体" panose="02010600030101010101" pitchFamily="2" charset="-122"/>
                <a:ea typeface="宋体" panose="02010600030101010101" pitchFamily="2" charset="-122"/>
                <a:cs typeface="宋体" panose="02010600030101010101" pitchFamily="2" charset="-122"/>
              </a:rPr>
              <a:t>－</a:t>
            </a:r>
            <a:r>
              <a:rPr lang="en-US" altLang="zh-CN" sz="4000" b="1">
                <a:solidFill>
                  <a:schemeClr val="tx1"/>
                </a:solidFill>
                <a:effectLst>
                  <a:outerShdw blurRad="38100" dist="38100" dir="2700000">
                    <a:srgbClr val="000000"/>
                  </a:outerShdw>
                </a:effectLst>
                <a:latin typeface="宋体" panose="02010600030101010101" pitchFamily="2" charset="-122"/>
                <a:ea typeface="宋体" panose="02010600030101010101" pitchFamily="2" charset="-122"/>
                <a:cs typeface="宋体" panose="02010600030101010101" pitchFamily="2" charset="-122"/>
              </a:rPr>
              <a:t>1837</a:t>
            </a:r>
            <a:r>
              <a:rPr lang="zh-CN" altLang="en-US" sz="4000" b="1">
                <a:solidFill>
                  <a:schemeClr val="tx1"/>
                </a:solidFill>
                <a:effectLst>
                  <a:outerShdw blurRad="38100" dist="38100" dir="2700000">
                    <a:srgbClr val="000000"/>
                  </a:outerShdw>
                </a:effectLst>
                <a:latin typeface="宋体" panose="02010600030101010101" pitchFamily="2" charset="-122"/>
                <a:ea typeface="宋体" panose="02010600030101010101" pitchFamily="2" charset="-122"/>
                <a:cs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1"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checkerboard(across)">
                                      <p:cBhvr>
                                        <p:cTn id="7" dur="500"/>
                                        <p:tgtEl>
                                          <p:spTgt spid="717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checkerboard(across)">
                                      <p:cBhvr>
                                        <p:cTn id="13"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2" grpId="1"/>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pic>
        <p:nvPicPr>
          <p:cNvPr id="5"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2" name="矩形 1"/>
          <p:cNvSpPr/>
          <p:nvPr/>
        </p:nvSpPr>
        <p:spPr>
          <a:xfrm>
            <a:off x="763905" y="316230"/>
            <a:ext cx="2016760" cy="829945"/>
          </a:xfrm>
          <a:prstGeom prst="rect">
            <a:avLst/>
          </a:prstGeom>
          <a:noFill/>
          <a:ln>
            <a:noFill/>
          </a:ln>
        </p:spPr>
        <p:txBody>
          <a:bodyPr wrap="none" rtlCol="0" anchor="t">
            <a:spAutoFit/>
          </a:bodyPr>
          <a:lstStyle/>
          <a:p>
            <a:pPr algn="ctr"/>
            <a:r>
              <a:rPr lang="zh-CN" altLang="en-US" sz="4800" b="1">
                <a:solidFill>
                  <a:schemeClr val="tx1"/>
                </a:solidFill>
                <a:effectLst>
                  <a:outerShdw blurRad="38100" dist="19050" dir="2700000" algn="tl" rotWithShape="0">
                    <a:schemeClr val="dk1">
                      <a:alpha val="40000"/>
                    </a:schemeClr>
                  </a:outerShdw>
                </a:effectLst>
              </a:rPr>
              <a:t>评价：</a:t>
            </a:r>
          </a:p>
        </p:txBody>
      </p:sp>
      <p:sp>
        <p:nvSpPr>
          <p:cNvPr id="8194" name="文本占位符 8193"/>
          <p:cNvSpPr>
            <a:spLocks noGrp="1"/>
          </p:cNvSpPr>
          <p:nvPr>
            <p:ph type="body" idx="1"/>
          </p:nvPr>
        </p:nvSpPr>
        <p:spPr>
          <a:xfrm>
            <a:off x="2617470" y="437833"/>
            <a:ext cx="5326063" cy="3243262"/>
          </a:xfrm>
        </p:spPr>
        <p:txBody>
          <a:bodyPr>
            <a:noAutofit/>
          </a:bodyPr>
          <a:lstStyle/>
          <a:p>
            <a:pPr>
              <a:lnSpc>
                <a:spcPct val="80000"/>
              </a:lnSpc>
              <a:buNone/>
            </a:pPr>
            <a:r>
              <a:rPr lang="zh-CN" altLang="en-US" sz="3200" b="1">
                <a:solidFill>
                  <a:schemeClr val="tx1"/>
                </a:solidFill>
                <a:effectLst/>
                <a:ea typeface="楷体_GB2312" pitchFamily="1" charset="-122"/>
              </a:rPr>
              <a:t>俄国文学始祖</a:t>
            </a:r>
          </a:p>
          <a:p>
            <a:pPr>
              <a:lnSpc>
                <a:spcPct val="80000"/>
              </a:lnSpc>
              <a:buNone/>
            </a:pPr>
            <a:r>
              <a:rPr lang="zh-CN" altLang="en-US" sz="3200" b="1">
                <a:solidFill>
                  <a:schemeClr val="tx1"/>
                </a:solidFill>
                <a:effectLst/>
                <a:ea typeface="楷体_GB2312" pitchFamily="1" charset="-122"/>
              </a:rPr>
              <a:t>伟大的俄国人民诗人</a:t>
            </a:r>
          </a:p>
          <a:p>
            <a:pPr>
              <a:lnSpc>
                <a:spcPct val="80000"/>
              </a:lnSpc>
              <a:buNone/>
            </a:pPr>
            <a:r>
              <a:rPr lang="zh-CN" altLang="en-US" sz="3200" b="1">
                <a:solidFill>
                  <a:schemeClr val="tx1"/>
                </a:solidFill>
                <a:effectLst/>
                <a:ea typeface="楷体_GB2312" pitchFamily="1" charset="-122"/>
              </a:rPr>
              <a:t>俄罗斯诗歌的太阳</a:t>
            </a:r>
          </a:p>
          <a:p>
            <a:pPr>
              <a:lnSpc>
                <a:spcPct val="80000"/>
              </a:lnSpc>
              <a:spcBef>
                <a:spcPct val="0"/>
              </a:spcBef>
              <a:buNone/>
            </a:pPr>
            <a:r>
              <a:rPr lang="zh-CN" altLang="en-US" sz="3200" b="1">
                <a:solidFill>
                  <a:schemeClr val="tx1"/>
                </a:solidFill>
                <a:effectLst/>
                <a:latin typeface="华文隶书" panose="02010800040101010101" pitchFamily="2" charset="-122"/>
                <a:ea typeface="楷体_GB2312" pitchFamily="1" charset="-122"/>
              </a:rPr>
              <a:t>俄国近代文学的奠基者</a:t>
            </a:r>
          </a:p>
          <a:p>
            <a:pPr>
              <a:lnSpc>
                <a:spcPct val="80000"/>
              </a:lnSpc>
              <a:spcBef>
                <a:spcPct val="0"/>
              </a:spcBef>
              <a:buNone/>
            </a:pPr>
            <a:r>
              <a:rPr lang="zh-CN" altLang="en-US" sz="3200" b="1">
                <a:solidFill>
                  <a:schemeClr val="tx1"/>
                </a:solidFill>
                <a:effectLst/>
                <a:latin typeface="华文隶书" panose="02010800040101010101" pitchFamily="2" charset="-122"/>
                <a:ea typeface="楷体_GB2312" pitchFamily="1" charset="-122"/>
              </a:rPr>
              <a:t>俄罗斯文学语言创建者</a:t>
            </a:r>
          </a:p>
          <a:p>
            <a:pPr>
              <a:lnSpc>
                <a:spcPct val="80000"/>
              </a:lnSpc>
              <a:spcBef>
                <a:spcPct val="0"/>
              </a:spcBef>
              <a:buNone/>
            </a:pPr>
            <a:r>
              <a:rPr lang="zh-CN" altLang="en-US" sz="3200" b="1">
                <a:solidFill>
                  <a:schemeClr val="tx1"/>
                </a:solidFill>
                <a:effectLst/>
                <a:latin typeface="华文隶书" panose="02010800040101010101" pitchFamily="2" charset="-122"/>
                <a:ea typeface="楷体_GB2312" pitchFamily="1" charset="-122"/>
              </a:rPr>
              <a:t>俄国浪漫主义文学的代表</a:t>
            </a:r>
          </a:p>
          <a:p>
            <a:pPr>
              <a:lnSpc>
                <a:spcPct val="80000"/>
              </a:lnSpc>
              <a:spcBef>
                <a:spcPct val="0"/>
              </a:spcBef>
              <a:buNone/>
            </a:pPr>
            <a:r>
              <a:rPr lang="zh-CN" altLang="en-US" sz="3200" b="1">
                <a:solidFill>
                  <a:schemeClr val="tx1"/>
                </a:solidFill>
                <a:effectLst/>
                <a:latin typeface="华文隶书" panose="02010800040101010101" pitchFamily="2" charset="-122"/>
                <a:ea typeface="楷体_GB2312" pitchFamily="1" charset="-122"/>
              </a:rPr>
              <a:t>批判现实主义文学的奠基人</a:t>
            </a:r>
          </a:p>
        </p:txBody>
      </p:sp>
      <p:pic>
        <p:nvPicPr>
          <p:cNvPr id="8196" name="图片 8195" descr="pxj"/>
          <p:cNvPicPr>
            <a:picLocks noChangeAspect="1"/>
          </p:cNvPicPr>
          <p:nvPr/>
        </p:nvPicPr>
        <p:blipFill>
          <a:blip r:embed="rId3"/>
          <a:stretch>
            <a:fillRect/>
          </a:stretch>
        </p:blipFill>
        <p:spPr>
          <a:xfrm>
            <a:off x="9999345" y="4141470"/>
            <a:ext cx="1878013" cy="2286000"/>
          </a:xfrm>
          <a:prstGeom prst="rect">
            <a:avLst/>
          </a:prstGeom>
          <a:noFill/>
          <a:ln w="190500" cap="flat" cmpd="tri">
            <a:solidFill>
              <a:srgbClr val="FF9933"/>
            </a:solidFill>
            <a:prstDash val="solid"/>
            <a:miter/>
            <a:headEnd type="none" w="med" len="med"/>
            <a:tailEnd type="none" w="med" len="med"/>
          </a:ln>
        </p:spPr>
      </p:pic>
      <p:sp>
        <p:nvSpPr>
          <p:cNvPr id="8195" name="文本框 8194"/>
          <p:cNvSpPr txBox="1"/>
          <p:nvPr/>
        </p:nvSpPr>
        <p:spPr>
          <a:xfrm>
            <a:off x="2617153" y="3898265"/>
            <a:ext cx="6357937" cy="2528888"/>
          </a:xfrm>
          <a:prstGeom prst="rect">
            <a:avLst/>
          </a:prstGeom>
          <a:noFill/>
          <a:ln w="9525">
            <a:noFill/>
          </a:ln>
        </p:spPr>
        <p:txBody>
          <a:bodyPr wrap="none" anchor="t" anchorCtr="0">
            <a:spAutoFit/>
          </a:bodyPr>
          <a:lstStyle/>
          <a:p>
            <a:r>
              <a:rPr lang="zh-CN" altLang="en-US" sz="3200" b="1">
                <a:solidFill>
                  <a:schemeClr val="tx1"/>
                </a:solidFill>
                <a:latin typeface="Times New Roman" panose="02020603050405020304" pitchFamily="2" charset="0"/>
                <a:ea typeface="黑体" panose="02010609060101010101" pitchFamily="2" charset="-122"/>
              </a:rPr>
              <a:t>代表作有：</a:t>
            </a:r>
          </a:p>
          <a:p>
            <a:r>
              <a:rPr lang="zh-CN" altLang="en-US" sz="3200" b="1">
                <a:solidFill>
                  <a:schemeClr val="tx1"/>
                </a:solidFill>
                <a:latin typeface="Times New Roman" panose="02020603050405020304" pitchFamily="2" charset="0"/>
                <a:ea typeface="黑体" panose="02010609060101010101" pitchFamily="2" charset="-122"/>
              </a:rPr>
              <a:t>叙事诗</a:t>
            </a:r>
            <a:r>
              <a:rPr lang="en-US" altLang="zh-CN" sz="3200" b="1">
                <a:solidFill>
                  <a:schemeClr val="tx1"/>
                </a:solidFill>
                <a:latin typeface="Times New Roman" panose="02020603050405020304" pitchFamily="2" charset="0"/>
                <a:ea typeface="黑体" panose="02010609060101010101" pitchFamily="2" charset="-122"/>
              </a:rPr>
              <a:t>《</a:t>
            </a:r>
            <a:r>
              <a:rPr lang="zh-CN" altLang="en-US" sz="3200" b="1">
                <a:solidFill>
                  <a:schemeClr val="tx1"/>
                </a:solidFill>
                <a:latin typeface="Times New Roman" panose="02020603050405020304" pitchFamily="2" charset="0"/>
                <a:ea typeface="黑体" panose="02010609060101010101" pitchFamily="2" charset="-122"/>
              </a:rPr>
              <a:t>茨冈</a:t>
            </a:r>
            <a:r>
              <a:rPr lang="en-US" altLang="zh-CN" sz="3200" b="1">
                <a:solidFill>
                  <a:schemeClr val="tx1"/>
                </a:solidFill>
                <a:latin typeface="Times New Roman" panose="02020603050405020304" pitchFamily="2" charset="0"/>
                <a:ea typeface="黑体" panose="02010609060101010101" pitchFamily="2" charset="-122"/>
              </a:rPr>
              <a:t>》《</a:t>
            </a:r>
            <a:r>
              <a:rPr lang="zh-CN" altLang="en-US" sz="3200" b="1">
                <a:solidFill>
                  <a:schemeClr val="tx1"/>
                </a:solidFill>
                <a:latin typeface="Times New Roman" panose="02020603050405020304" pitchFamily="2" charset="0"/>
                <a:ea typeface="黑体" panose="02010609060101010101" pitchFamily="2" charset="-122"/>
              </a:rPr>
              <a:t>青铜骑士</a:t>
            </a:r>
            <a:r>
              <a:rPr lang="en-US" altLang="zh-CN" sz="3200" b="1">
                <a:solidFill>
                  <a:schemeClr val="tx1"/>
                </a:solidFill>
                <a:latin typeface="Times New Roman" panose="02020603050405020304" pitchFamily="2" charset="0"/>
                <a:ea typeface="黑体" panose="02010609060101010101" pitchFamily="2" charset="-122"/>
              </a:rPr>
              <a:t>》</a:t>
            </a:r>
          </a:p>
          <a:p>
            <a:r>
              <a:rPr lang="zh-CN" altLang="en-US" sz="3200" b="1">
                <a:solidFill>
                  <a:schemeClr val="tx1"/>
                </a:solidFill>
                <a:latin typeface="Times New Roman" panose="02020603050405020304" pitchFamily="2" charset="0"/>
                <a:ea typeface="黑体" panose="02010609060101010101" pitchFamily="2" charset="-122"/>
              </a:rPr>
              <a:t>抒情诗</a:t>
            </a:r>
            <a:r>
              <a:rPr lang="en-US" altLang="zh-CN" sz="3200" b="1">
                <a:solidFill>
                  <a:schemeClr val="tx1"/>
                </a:solidFill>
                <a:latin typeface="Times New Roman" panose="02020603050405020304" pitchFamily="2" charset="0"/>
                <a:ea typeface="黑体" panose="02010609060101010101" pitchFamily="2" charset="-122"/>
              </a:rPr>
              <a:t>《</a:t>
            </a:r>
            <a:r>
              <a:rPr lang="zh-CN" altLang="en-US" sz="3200" b="1">
                <a:solidFill>
                  <a:schemeClr val="tx1"/>
                </a:solidFill>
                <a:latin typeface="Times New Roman" panose="02020603050405020304" pitchFamily="2" charset="0"/>
                <a:ea typeface="黑体" panose="02010609060101010101" pitchFamily="2" charset="-122"/>
              </a:rPr>
              <a:t>自由颂</a:t>
            </a:r>
            <a:r>
              <a:rPr lang="en-US" altLang="zh-CN" sz="3200" b="1">
                <a:solidFill>
                  <a:schemeClr val="tx1"/>
                </a:solidFill>
                <a:latin typeface="Times New Roman" panose="02020603050405020304" pitchFamily="2" charset="0"/>
                <a:ea typeface="黑体" panose="02010609060101010101" pitchFamily="2" charset="-122"/>
              </a:rPr>
              <a:t>》《</a:t>
            </a:r>
            <a:r>
              <a:rPr lang="zh-CN" altLang="en-US" sz="3200" b="1">
                <a:solidFill>
                  <a:schemeClr val="tx1"/>
                </a:solidFill>
                <a:latin typeface="Times New Roman" panose="02020603050405020304" pitchFamily="2" charset="0"/>
                <a:ea typeface="黑体" panose="02010609060101010101" pitchFamily="2" charset="-122"/>
              </a:rPr>
              <a:t>致恰达耶夫</a:t>
            </a:r>
            <a:r>
              <a:rPr lang="en-US" altLang="zh-CN" sz="3200" b="1">
                <a:solidFill>
                  <a:schemeClr val="tx1"/>
                </a:solidFill>
                <a:latin typeface="Times New Roman" panose="02020603050405020304" pitchFamily="2" charset="0"/>
                <a:ea typeface="黑体" panose="02010609060101010101" pitchFamily="2" charset="-122"/>
              </a:rPr>
              <a:t>》</a:t>
            </a:r>
          </a:p>
          <a:p>
            <a:r>
              <a:rPr lang="zh-CN" altLang="en-US" sz="3200" b="1">
                <a:solidFill>
                  <a:schemeClr val="tx1"/>
                </a:solidFill>
                <a:latin typeface="Times New Roman" panose="02020603050405020304" pitchFamily="2" charset="0"/>
                <a:ea typeface="黑体" panose="02010609060101010101" pitchFamily="2" charset="-122"/>
              </a:rPr>
              <a:t>长篇小说</a:t>
            </a:r>
            <a:r>
              <a:rPr lang="en-US" altLang="zh-CN" sz="3200" b="1">
                <a:solidFill>
                  <a:schemeClr val="tx1"/>
                </a:solidFill>
                <a:latin typeface="Times New Roman" panose="02020603050405020304" pitchFamily="2" charset="0"/>
                <a:ea typeface="黑体" panose="02010609060101010101" pitchFamily="2" charset="-122"/>
              </a:rPr>
              <a:t>《</a:t>
            </a:r>
            <a:r>
              <a:rPr lang="zh-CN" altLang="en-US" sz="3200" b="1">
                <a:solidFill>
                  <a:schemeClr val="tx1"/>
                </a:solidFill>
                <a:latin typeface="Times New Roman" panose="02020603050405020304" pitchFamily="2" charset="0"/>
                <a:ea typeface="黑体" panose="02010609060101010101" pitchFamily="2" charset="-122"/>
              </a:rPr>
              <a:t>上尉的女儿</a:t>
            </a:r>
            <a:r>
              <a:rPr lang="en-US" altLang="zh-CN" sz="3200" b="1">
                <a:solidFill>
                  <a:schemeClr val="tx1"/>
                </a:solidFill>
                <a:latin typeface="Times New Roman" panose="02020603050405020304" pitchFamily="2" charset="0"/>
                <a:ea typeface="黑体" panose="02010609060101010101" pitchFamily="2" charset="-122"/>
              </a:rPr>
              <a:t>》</a:t>
            </a:r>
          </a:p>
          <a:p>
            <a:r>
              <a:rPr lang="zh-CN" altLang="en-US" sz="3200" b="1">
                <a:solidFill>
                  <a:schemeClr val="tx1"/>
                </a:solidFill>
                <a:latin typeface="Times New Roman" panose="02020603050405020304" pitchFamily="2" charset="0"/>
                <a:ea typeface="黑体" panose="02010609060101010101" pitchFamily="2" charset="-122"/>
              </a:rPr>
              <a:t>长篇诗体小说</a:t>
            </a:r>
            <a:r>
              <a:rPr lang="en-US" altLang="zh-CN" sz="3200" b="1">
                <a:solidFill>
                  <a:schemeClr val="tx1"/>
                </a:solidFill>
                <a:latin typeface="Times New Roman" panose="02020603050405020304" pitchFamily="2" charset="0"/>
                <a:ea typeface="黑体" panose="02010609060101010101" pitchFamily="2" charset="-122"/>
              </a:rPr>
              <a:t>《</a:t>
            </a:r>
            <a:r>
              <a:rPr lang="zh-CN" altLang="en-US" sz="3200" b="1">
                <a:solidFill>
                  <a:schemeClr val="tx1"/>
                </a:solidFill>
                <a:latin typeface="Times New Roman" panose="02020603050405020304" pitchFamily="2" charset="0"/>
                <a:ea typeface="黑体" panose="02010609060101010101" pitchFamily="2" charset="-122"/>
              </a:rPr>
              <a:t>叶甫盖尼</a:t>
            </a:r>
            <a:r>
              <a:rPr lang="en-US" altLang="zh-CN" sz="3200" b="1">
                <a:solidFill>
                  <a:schemeClr val="tx1"/>
                </a:solidFill>
                <a:latin typeface="Times New Roman" panose="02020603050405020304" pitchFamily="2" charset="0"/>
                <a:ea typeface="黑体" panose="02010609060101010101" pitchFamily="2" charset="-122"/>
              </a:rPr>
              <a:t>·</a:t>
            </a:r>
            <a:r>
              <a:rPr lang="zh-CN" altLang="en-US" sz="3200" b="1">
                <a:solidFill>
                  <a:schemeClr val="tx1"/>
                </a:solidFill>
                <a:latin typeface="Times New Roman" panose="02020603050405020304" pitchFamily="2" charset="0"/>
                <a:ea typeface="黑体" panose="02010609060101010101" pitchFamily="2" charset="-122"/>
              </a:rPr>
              <a:t>奥涅金</a:t>
            </a:r>
            <a:r>
              <a:rPr lang="en-US" altLang="zh-CN" sz="3200" b="1">
                <a:solidFill>
                  <a:schemeClr val="tx1"/>
                </a:solidFill>
                <a:latin typeface="Times New Roman" panose="02020603050405020304" pitchFamily="2" charset="0"/>
                <a:ea typeface="黑体" panose="0201060906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2" presetClass="entr" presetSubtype="4" fill="hold" grpId="0" nodeType="afterEffect">
                                  <p:childTnLst>
                                    <p:set>
                                      <p:cBhvr>
                                        <p:cTn id="11" dur="1" fill="hold">
                                          <p:stCondLst>
                                            <p:cond delay="0"/>
                                          </p:stCondLst>
                                        </p:cTn>
                                        <p:tgtEl>
                                          <p:spTgt spid="8194">
                                            <p:txEl>
                                              <p:pRg st="1" end="1"/>
                                            </p:txEl>
                                          </p:spTgt>
                                        </p:tgtEl>
                                        <p:attrNameLst>
                                          <p:attrName>style.visibility</p:attrName>
                                        </p:attrNameLst>
                                      </p:cBhvr>
                                      <p:to>
                                        <p:strVal val="visible"/>
                                      </p:to>
                                    </p:set>
                                    <p:anim calcmode="lin" valueType="num">
                                      <p:cBhvr additive="base">
                                        <p:cTn id="12" dur="500" fill="hold"/>
                                        <p:tgtEl>
                                          <p:spTgt spid="8194">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8194">
                                            <p:txEl>
                                              <p:pRg st="1" end="1"/>
                                            </p:txEl>
                                          </p:spTgt>
                                        </p:tgtEl>
                                        <p:attrNameLst>
                                          <p:attrName>ppt_y</p:attrName>
                                        </p:attrNameLst>
                                      </p:cBhvr>
                                      <p:tavLst>
                                        <p:tav tm="0">
                                          <p:val>
                                            <p:strVal val="1+#ppt_h/2"/>
                                          </p:val>
                                        </p:tav>
                                        <p:tav tm="100000">
                                          <p:val>
                                            <p:strVal val="#ppt_y"/>
                                          </p:val>
                                        </p:tav>
                                      </p:tavLst>
                                    </p:anim>
                                  </p:childTnLst>
                                </p:cTn>
                              </p:par>
                            </p:childTnLst>
                          </p:cTn>
                        </p:par>
                        <p:par>
                          <p:cTn id="14" fill="hold" nodeType="withGroup">
                            <p:stCondLst>
                              <p:cond delay="1000"/>
                            </p:stCondLst>
                            <p:childTnLst>
                              <p:par>
                                <p:cTn id="15" presetID="2" presetClass="entr" presetSubtype="4" fill="hold" grpId="0" nodeType="afterEffect">
                                  <p:childTnLst>
                                    <p:set>
                                      <p:cBhvr>
                                        <p:cTn id="16" dur="1" fill="hold">
                                          <p:stCondLst>
                                            <p:cond delay="0"/>
                                          </p:stCondLst>
                                        </p:cTn>
                                        <p:tgtEl>
                                          <p:spTgt spid="8194">
                                            <p:txEl>
                                              <p:pRg st="2" end="2"/>
                                            </p:txEl>
                                          </p:spTgt>
                                        </p:tgtEl>
                                        <p:attrNameLst>
                                          <p:attrName>style.visibility</p:attrName>
                                        </p:attrNameLst>
                                      </p:cBhvr>
                                      <p:to>
                                        <p:strVal val="visible"/>
                                      </p:to>
                                    </p:set>
                                    <p:anim calcmode="lin" valueType="num">
                                      <p:cBhvr additive="base">
                                        <p:cTn id="17" dur="500" fill="hold"/>
                                        <p:tgtEl>
                                          <p:spTgt spid="819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194">
                                            <p:txEl>
                                              <p:pRg st="2" end="2"/>
                                            </p:txEl>
                                          </p:spTgt>
                                        </p:tgtEl>
                                        <p:attrNameLst>
                                          <p:attrName>ppt_y</p:attrName>
                                        </p:attrNameLst>
                                      </p:cBhvr>
                                      <p:tavLst>
                                        <p:tav tm="0">
                                          <p:val>
                                            <p:strVal val="1+#ppt_h/2"/>
                                          </p:val>
                                        </p:tav>
                                        <p:tav tm="100000">
                                          <p:val>
                                            <p:strVal val="#ppt_y"/>
                                          </p:val>
                                        </p:tav>
                                      </p:tavLst>
                                    </p:anim>
                                  </p:childTnLst>
                                </p:cTn>
                              </p:par>
                            </p:childTnLst>
                          </p:cTn>
                        </p:par>
                        <p:par>
                          <p:cTn id="19" fill="hold" nodeType="withGroup">
                            <p:stCondLst>
                              <p:cond delay="1500"/>
                            </p:stCondLst>
                            <p:childTnLst>
                              <p:par>
                                <p:cTn id="20" presetID="2" presetClass="entr" presetSubtype="4" fill="hold" grpId="0" nodeType="afterEffect">
                                  <p:childTnLst>
                                    <p:set>
                                      <p:cBhvr>
                                        <p:cTn id="21" dur="1" fill="hold">
                                          <p:stCondLst>
                                            <p:cond delay="0"/>
                                          </p:stCondLst>
                                        </p:cTn>
                                        <p:tgtEl>
                                          <p:spTgt spid="8194">
                                            <p:txEl>
                                              <p:pRg st="3" end="3"/>
                                            </p:txEl>
                                          </p:spTgt>
                                        </p:tgtEl>
                                        <p:attrNameLst>
                                          <p:attrName>style.visibility</p:attrName>
                                        </p:attrNameLst>
                                      </p:cBhvr>
                                      <p:to>
                                        <p:strVal val="visible"/>
                                      </p:to>
                                    </p:set>
                                    <p:anim calcmode="lin" valueType="num">
                                      <p:cBhvr additive="base">
                                        <p:cTn id="22" dur="500" fill="hold"/>
                                        <p:tgtEl>
                                          <p:spTgt spid="8194">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8194">
                                            <p:txEl>
                                              <p:pRg st="3" end="3"/>
                                            </p:txEl>
                                          </p:spTgt>
                                        </p:tgtEl>
                                        <p:attrNameLst>
                                          <p:attrName>ppt_y</p:attrName>
                                        </p:attrNameLst>
                                      </p:cBhvr>
                                      <p:tavLst>
                                        <p:tav tm="0">
                                          <p:val>
                                            <p:strVal val="1+#ppt_h/2"/>
                                          </p:val>
                                        </p:tav>
                                        <p:tav tm="100000">
                                          <p:val>
                                            <p:strVal val="#ppt_y"/>
                                          </p:val>
                                        </p:tav>
                                      </p:tavLst>
                                    </p:anim>
                                  </p:childTnLst>
                                </p:cTn>
                              </p:par>
                            </p:childTnLst>
                          </p:cTn>
                        </p:par>
                        <p:par>
                          <p:cTn id="24" fill="hold" nodeType="withGroup">
                            <p:stCondLst>
                              <p:cond delay="2000"/>
                            </p:stCondLst>
                            <p:childTnLst>
                              <p:par>
                                <p:cTn id="25" presetID="2" presetClass="entr" presetSubtype="4" fill="hold" grpId="0" nodeType="afterEffect">
                                  <p:childTnLst>
                                    <p:set>
                                      <p:cBhvr>
                                        <p:cTn id="26" dur="1" fill="hold">
                                          <p:stCondLst>
                                            <p:cond delay="0"/>
                                          </p:stCondLst>
                                        </p:cTn>
                                        <p:tgtEl>
                                          <p:spTgt spid="8194">
                                            <p:txEl>
                                              <p:pRg st="4" end="4"/>
                                            </p:txEl>
                                          </p:spTgt>
                                        </p:tgtEl>
                                        <p:attrNameLst>
                                          <p:attrName>style.visibility</p:attrName>
                                        </p:attrNameLst>
                                      </p:cBhvr>
                                      <p:to>
                                        <p:strVal val="visible"/>
                                      </p:to>
                                    </p:set>
                                    <p:anim calcmode="lin" valueType="num">
                                      <p:cBhvr additive="base">
                                        <p:cTn id="27" dur="500" fill="hold"/>
                                        <p:tgtEl>
                                          <p:spTgt spid="8194">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194">
                                            <p:txEl>
                                              <p:pRg st="4" end="4"/>
                                            </p:txEl>
                                          </p:spTgt>
                                        </p:tgtEl>
                                        <p:attrNameLst>
                                          <p:attrName>ppt_y</p:attrName>
                                        </p:attrNameLst>
                                      </p:cBhvr>
                                      <p:tavLst>
                                        <p:tav tm="0">
                                          <p:val>
                                            <p:strVal val="1+#ppt_h/2"/>
                                          </p:val>
                                        </p:tav>
                                        <p:tav tm="100000">
                                          <p:val>
                                            <p:strVal val="#ppt_y"/>
                                          </p:val>
                                        </p:tav>
                                      </p:tavLst>
                                    </p:anim>
                                  </p:childTnLst>
                                </p:cTn>
                              </p:par>
                            </p:childTnLst>
                          </p:cTn>
                        </p:par>
                        <p:par>
                          <p:cTn id="29" fill="hold" nodeType="withGroup">
                            <p:stCondLst>
                              <p:cond delay="2500"/>
                            </p:stCondLst>
                            <p:childTnLst>
                              <p:par>
                                <p:cTn id="30" presetID="2" presetClass="entr" presetSubtype="4" fill="hold" grpId="0" nodeType="afterEffect">
                                  <p:childTnLst>
                                    <p:set>
                                      <p:cBhvr>
                                        <p:cTn id="31" dur="1" fill="hold">
                                          <p:stCondLst>
                                            <p:cond delay="0"/>
                                          </p:stCondLst>
                                        </p:cTn>
                                        <p:tgtEl>
                                          <p:spTgt spid="8194">
                                            <p:txEl>
                                              <p:pRg st="5" end="5"/>
                                            </p:txEl>
                                          </p:spTgt>
                                        </p:tgtEl>
                                        <p:attrNameLst>
                                          <p:attrName>style.visibility</p:attrName>
                                        </p:attrNameLst>
                                      </p:cBhvr>
                                      <p:to>
                                        <p:strVal val="visible"/>
                                      </p:to>
                                    </p:set>
                                    <p:anim calcmode="lin" valueType="num">
                                      <p:cBhvr additive="base">
                                        <p:cTn id="32" dur="500" fill="hold"/>
                                        <p:tgtEl>
                                          <p:spTgt spid="8194">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8194">
                                            <p:txEl>
                                              <p:pRg st="5" end="5"/>
                                            </p:txEl>
                                          </p:spTgt>
                                        </p:tgtEl>
                                        <p:attrNameLst>
                                          <p:attrName>ppt_y</p:attrName>
                                        </p:attrNameLst>
                                      </p:cBhvr>
                                      <p:tavLst>
                                        <p:tav tm="0">
                                          <p:val>
                                            <p:strVal val="1+#ppt_h/2"/>
                                          </p:val>
                                        </p:tav>
                                        <p:tav tm="100000">
                                          <p:val>
                                            <p:strVal val="#ppt_y"/>
                                          </p:val>
                                        </p:tav>
                                      </p:tavLst>
                                    </p:anim>
                                  </p:childTnLst>
                                </p:cTn>
                              </p:par>
                            </p:childTnLst>
                          </p:cTn>
                        </p:par>
                        <p:par>
                          <p:cTn id="34" fill="hold" nodeType="withGroup">
                            <p:stCondLst>
                              <p:cond delay="3000"/>
                            </p:stCondLst>
                            <p:childTnLst>
                              <p:par>
                                <p:cTn id="35" presetID="2" presetClass="entr" presetSubtype="4" fill="hold" grpId="0" nodeType="afterEffect">
                                  <p:childTnLst>
                                    <p:set>
                                      <p:cBhvr>
                                        <p:cTn id="36" dur="1" fill="hold">
                                          <p:stCondLst>
                                            <p:cond delay="0"/>
                                          </p:stCondLst>
                                        </p:cTn>
                                        <p:tgtEl>
                                          <p:spTgt spid="8194">
                                            <p:txEl>
                                              <p:pRg st="6" end="6"/>
                                            </p:txEl>
                                          </p:spTgt>
                                        </p:tgtEl>
                                        <p:attrNameLst>
                                          <p:attrName>style.visibility</p:attrName>
                                        </p:attrNameLst>
                                      </p:cBhvr>
                                      <p:to>
                                        <p:strVal val="visible"/>
                                      </p:to>
                                    </p:set>
                                    <p:anim calcmode="lin" valueType="num">
                                      <p:cBhvr additive="base">
                                        <p:cTn id="37" dur="500" fill="hold"/>
                                        <p:tgtEl>
                                          <p:spTgt spid="8194">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19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2" presetClass="entr" presetSubtype="4" fill="hold" grpId="2" nodeType="clickEffect">
                                  <p:stCondLst>
                                    <p:cond delay="0"/>
                                  </p:stCondLst>
                                  <p:childTnLst>
                                    <p:set>
                                      <p:cBhvr>
                                        <p:cTn id="43" dur="1" fill="hold">
                                          <p:stCondLst>
                                            <p:cond delay="0"/>
                                          </p:stCondLst>
                                        </p:cTn>
                                        <p:tgtEl>
                                          <p:spTgt spid="8195"/>
                                        </p:tgtEl>
                                        <p:attrNameLst>
                                          <p:attrName>style.visibility</p:attrName>
                                        </p:attrNameLst>
                                      </p:cBhvr>
                                      <p:to>
                                        <p:strVal val="visible"/>
                                      </p:to>
                                    </p:set>
                                    <p:anim calcmode="lin" valueType="num">
                                      <p:cBhvr additive="base">
                                        <p:cTn id="44" dur="500" fill="hold"/>
                                        <p:tgtEl>
                                          <p:spTgt spid="8195"/>
                                        </p:tgtEl>
                                        <p:attrNameLst>
                                          <p:attrName>ppt_x</p:attrName>
                                        </p:attrNameLst>
                                      </p:cBhvr>
                                      <p:tavLst>
                                        <p:tav tm="0">
                                          <p:val>
                                            <p:strVal val="#ppt_x"/>
                                          </p:val>
                                        </p:tav>
                                        <p:tav tm="100000">
                                          <p:val>
                                            <p:strVal val="#ppt_x"/>
                                          </p:val>
                                        </p:tav>
                                      </p:tavLst>
                                    </p:anim>
                                    <p:anim calcmode="lin" valueType="num">
                                      <p:cBhvr additive="base">
                                        <p:cTn id="45"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uiExpand="1" build="p"/>
      <p:bldP spid="8194" grpId="1" build="p"/>
      <p:bldP spid="8195" grpId="2"/>
      <p:bldP spid="8195" grpId="3"/>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稻壳儿春秋广告/盗版必究        原创来源：http://chn.docer.com/works?userid=199329941#!/work_time"/>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29" name="稻壳儿春秋广告/盗版必究        原创来源：http://chn.docer.com/works?userid=199329941#!/work_time"/>
          <p:cNvSpPr/>
          <p:nvPr/>
        </p:nvSpPr>
        <p:spPr>
          <a:xfrm>
            <a:off x="1431244" y="2702342"/>
            <a:ext cx="293652" cy="302641"/>
          </a:xfrm>
          <a:custGeom>
            <a:cxnLst>
              <a:cxn ang="0">
                <a:pos x="wd2" y="hd2"/>
              </a:cxn>
              <a:cxn ang="5400000">
                <a:pos x="wd2" y="hd2"/>
              </a:cxn>
              <a:cxn ang="10800000">
                <a:pos x="wd2" y="hd2"/>
              </a:cxn>
              <a:cxn ang="16200000">
                <a:pos x="wd2" y="hd2"/>
              </a:cxn>
            </a:cxnLst>
            <a:rect l="0" t="0" r="r" b="b"/>
            <a:pathLst>
              <a:path w="21600" h="21600" extrusionOk="0">
                <a:moveTo>
                  <a:pt x="17419" y="13500"/>
                </a:moveTo>
                <a:cubicBezTo>
                  <a:pt x="16026" y="13500"/>
                  <a:pt x="14632" y="14175"/>
                  <a:pt x="13935" y="15356"/>
                </a:cubicBezTo>
                <a:cubicBezTo>
                  <a:pt x="7839" y="12656"/>
                  <a:pt x="7839" y="12656"/>
                  <a:pt x="7839" y="12656"/>
                </a:cubicBezTo>
                <a:cubicBezTo>
                  <a:pt x="8187" y="12150"/>
                  <a:pt x="8361" y="11475"/>
                  <a:pt x="8361" y="10800"/>
                </a:cubicBezTo>
                <a:cubicBezTo>
                  <a:pt x="8361" y="10125"/>
                  <a:pt x="8187" y="9619"/>
                  <a:pt x="8013" y="9113"/>
                </a:cubicBezTo>
                <a:cubicBezTo>
                  <a:pt x="14110" y="6412"/>
                  <a:pt x="14110" y="6412"/>
                  <a:pt x="14110" y="6412"/>
                </a:cubicBezTo>
                <a:cubicBezTo>
                  <a:pt x="14806" y="7425"/>
                  <a:pt x="16026" y="8100"/>
                  <a:pt x="17419" y="8100"/>
                </a:cubicBezTo>
                <a:cubicBezTo>
                  <a:pt x="19684" y="8100"/>
                  <a:pt x="21600" y="6244"/>
                  <a:pt x="21600" y="4050"/>
                </a:cubicBezTo>
                <a:cubicBezTo>
                  <a:pt x="21600" y="1856"/>
                  <a:pt x="19684" y="0"/>
                  <a:pt x="17419" y="0"/>
                </a:cubicBezTo>
                <a:cubicBezTo>
                  <a:pt x="15155" y="0"/>
                  <a:pt x="13239" y="1856"/>
                  <a:pt x="13239" y="4050"/>
                </a:cubicBezTo>
                <a:cubicBezTo>
                  <a:pt x="13239" y="4388"/>
                  <a:pt x="13239" y="4894"/>
                  <a:pt x="13413" y="5231"/>
                </a:cubicBezTo>
                <a:cubicBezTo>
                  <a:pt x="7142" y="7931"/>
                  <a:pt x="7142" y="7931"/>
                  <a:pt x="7142" y="7931"/>
                </a:cubicBezTo>
                <a:cubicBezTo>
                  <a:pt x="6445" y="7256"/>
                  <a:pt x="5400" y="6750"/>
                  <a:pt x="4181" y="6750"/>
                </a:cubicBezTo>
                <a:cubicBezTo>
                  <a:pt x="1916" y="6750"/>
                  <a:pt x="0" y="8606"/>
                  <a:pt x="0" y="10800"/>
                </a:cubicBezTo>
                <a:cubicBezTo>
                  <a:pt x="0" y="12994"/>
                  <a:pt x="1916" y="14850"/>
                  <a:pt x="4181" y="14850"/>
                </a:cubicBezTo>
                <a:cubicBezTo>
                  <a:pt x="5226" y="14850"/>
                  <a:pt x="6271" y="14513"/>
                  <a:pt x="6968" y="13838"/>
                </a:cubicBezTo>
                <a:cubicBezTo>
                  <a:pt x="13413" y="16538"/>
                  <a:pt x="13413" y="16538"/>
                  <a:pt x="13413" y="16538"/>
                </a:cubicBezTo>
                <a:cubicBezTo>
                  <a:pt x="13239" y="16875"/>
                  <a:pt x="13239" y="17213"/>
                  <a:pt x="13239" y="17550"/>
                </a:cubicBezTo>
                <a:cubicBezTo>
                  <a:pt x="13239" y="19744"/>
                  <a:pt x="15155" y="21600"/>
                  <a:pt x="17419" y="21600"/>
                </a:cubicBezTo>
                <a:cubicBezTo>
                  <a:pt x="19684" y="21600"/>
                  <a:pt x="21600" y="19744"/>
                  <a:pt x="21600" y="17550"/>
                </a:cubicBezTo>
                <a:cubicBezTo>
                  <a:pt x="21600" y="15356"/>
                  <a:pt x="19684" y="13500"/>
                  <a:pt x="17419" y="13500"/>
                </a:cubicBezTo>
                <a:close/>
                <a:moveTo>
                  <a:pt x="17419" y="1350"/>
                </a:moveTo>
                <a:cubicBezTo>
                  <a:pt x="18987" y="1350"/>
                  <a:pt x="20206" y="2531"/>
                  <a:pt x="20206" y="4050"/>
                </a:cubicBezTo>
                <a:cubicBezTo>
                  <a:pt x="20206" y="5569"/>
                  <a:pt x="18987" y="6750"/>
                  <a:pt x="17419" y="6750"/>
                </a:cubicBezTo>
                <a:cubicBezTo>
                  <a:pt x="15852" y="6750"/>
                  <a:pt x="14632" y="5569"/>
                  <a:pt x="14632" y="4050"/>
                </a:cubicBezTo>
                <a:cubicBezTo>
                  <a:pt x="14632" y="2531"/>
                  <a:pt x="15852" y="1350"/>
                  <a:pt x="17419" y="1350"/>
                </a:cubicBezTo>
                <a:close/>
                <a:moveTo>
                  <a:pt x="4181" y="13500"/>
                </a:moveTo>
                <a:cubicBezTo>
                  <a:pt x="2613" y="13500"/>
                  <a:pt x="1394" y="12319"/>
                  <a:pt x="1394" y="10800"/>
                </a:cubicBezTo>
                <a:cubicBezTo>
                  <a:pt x="1394" y="9281"/>
                  <a:pt x="2613" y="8100"/>
                  <a:pt x="4181" y="8100"/>
                </a:cubicBezTo>
                <a:cubicBezTo>
                  <a:pt x="5748" y="8100"/>
                  <a:pt x="6968" y="9281"/>
                  <a:pt x="6968" y="10800"/>
                </a:cubicBezTo>
                <a:cubicBezTo>
                  <a:pt x="6968" y="12319"/>
                  <a:pt x="5748" y="13500"/>
                  <a:pt x="4181" y="13500"/>
                </a:cubicBezTo>
                <a:close/>
                <a:moveTo>
                  <a:pt x="17419" y="20250"/>
                </a:moveTo>
                <a:cubicBezTo>
                  <a:pt x="15852" y="20250"/>
                  <a:pt x="14632" y="19069"/>
                  <a:pt x="14632" y="17550"/>
                </a:cubicBezTo>
                <a:cubicBezTo>
                  <a:pt x="14632" y="16031"/>
                  <a:pt x="15852" y="14850"/>
                  <a:pt x="17419" y="14850"/>
                </a:cubicBezTo>
                <a:cubicBezTo>
                  <a:pt x="18987" y="14850"/>
                  <a:pt x="20206" y="16031"/>
                  <a:pt x="20206" y="17550"/>
                </a:cubicBezTo>
                <a:cubicBezTo>
                  <a:pt x="20206" y="19069"/>
                  <a:pt x="18987" y="20250"/>
                  <a:pt x="17419" y="20250"/>
                </a:cubicBezTo>
                <a:close/>
              </a:path>
            </a:pathLst>
          </a:custGeom>
          <a:solidFill>
            <a:schemeClr val="bg1"/>
          </a:solidFill>
          <a:ln w="12700">
            <a:miter lim="400000"/>
          </a:ln>
        </p:spPr>
        <p:txBody>
          <a:bodyPr lIns="22860" rIns="22860"/>
          <a:lstStyle/>
          <a:p>
            <a:pPr defTabSz="1219200">
              <a:defRPr sz="4800">
                <a:solidFill>
                  <a:srgbClr val="27282D"/>
                </a:solidFill>
                <a:latin typeface="Calibri"/>
                <a:ea typeface="Calibri" panose="020f0502020204030204"/>
                <a:cs typeface="Calibri" panose="020f0502020204030204"/>
                <a:sym typeface="Calibri"/>
              </a:defRPr>
            </a:pPr>
            <a:endParaRPr sz="2400">
              <a:latin typeface="方正宋刻本秀楷简体" panose="02000000000000000000" pitchFamily="2" charset="-122"/>
              <a:ea typeface="方正宋刻本秀楷简体" panose="02000000000000000000" pitchFamily="2" charset="-122"/>
            </a:endParaRPr>
          </a:p>
        </p:txBody>
      </p:sp>
      <p:sp>
        <p:nvSpPr>
          <p:cNvPr id="30" name="稻壳儿春秋广告/盗版必究        原创来源：http://chn.docer.com/works?userid=199329941#!/work_time"/>
          <p:cNvSpPr/>
          <p:nvPr/>
        </p:nvSpPr>
        <p:spPr>
          <a:xfrm>
            <a:off x="6845374" y="2702841"/>
            <a:ext cx="302641" cy="301642"/>
          </a:xfrm>
          <a:custGeom>
            <a:cxnLst>
              <a:cxn ang="0">
                <a:pos x="wd2" y="hd2"/>
              </a:cxn>
              <a:cxn ang="5400000">
                <a:pos x="wd2" y="hd2"/>
              </a:cxn>
              <a:cxn ang="10800000">
                <a:pos x="wd2" y="hd2"/>
              </a:cxn>
              <a:cxn ang="16200000">
                <a:pos x="wd2" y="hd2"/>
              </a:cxn>
            </a:cxnLst>
            <a:rect l="0" t="0" r="r" b="b"/>
            <a:pathLst>
              <a:path w="21600" h="21600" extrusionOk="0">
                <a:moveTo>
                  <a:pt x="19406" y="13838"/>
                </a:moveTo>
                <a:cubicBezTo>
                  <a:pt x="19238" y="13838"/>
                  <a:pt x="19238" y="13838"/>
                  <a:pt x="19238" y="13838"/>
                </a:cubicBezTo>
                <a:cubicBezTo>
                  <a:pt x="19238" y="14175"/>
                  <a:pt x="19069" y="14344"/>
                  <a:pt x="18900" y="14681"/>
                </a:cubicBezTo>
                <a:cubicBezTo>
                  <a:pt x="19069" y="14850"/>
                  <a:pt x="19069" y="14850"/>
                  <a:pt x="19069" y="14850"/>
                </a:cubicBezTo>
                <a:cubicBezTo>
                  <a:pt x="19406" y="15188"/>
                  <a:pt x="19575" y="15694"/>
                  <a:pt x="19575" y="16369"/>
                </a:cubicBezTo>
                <a:cubicBezTo>
                  <a:pt x="19575" y="17044"/>
                  <a:pt x="19238" y="17550"/>
                  <a:pt x="18900" y="18056"/>
                </a:cubicBezTo>
                <a:cubicBezTo>
                  <a:pt x="18056" y="18900"/>
                  <a:pt x="18056" y="18900"/>
                  <a:pt x="18056" y="18900"/>
                </a:cubicBezTo>
                <a:cubicBezTo>
                  <a:pt x="17550" y="19406"/>
                  <a:pt x="16875" y="19575"/>
                  <a:pt x="16369" y="19575"/>
                </a:cubicBezTo>
                <a:cubicBezTo>
                  <a:pt x="15694" y="19575"/>
                  <a:pt x="15188" y="19406"/>
                  <a:pt x="14850" y="19069"/>
                </a:cubicBezTo>
                <a:cubicBezTo>
                  <a:pt x="14681" y="18900"/>
                  <a:pt x="14681" y="18900"/>
                  <a:pt x="14681" y="18900"/>
                </a:cubicBezTo>
                <a:cubicBezTo>
                  <a:pt x="14344" y="19069"/>
                  <a:pt x="14175" y="19237"/>
                  <a:pt x="13838" y="19237"/>
                </a:cubicBezTo>
                <a:cubicBezTo>
                  <a:pt x="13838" y="19406"/>
                  <a:pt x="13838" y="19406"/>
                  <a:pt x="13838" y="19406"/>
                </a:cubicBezTo>
                <a:cubicBezTo>
                  <a:pt x="13669" y="20588"/>
                  <a:pt x="12656" y="21600"/>
                  <a:pt x="11475" y="21600"/>
                </a:cubicBezTo>
                <a:cubicBezTo>
                  <a:pt x="10125" y="21600"/>
                  <a:pt x="10125" y="21600"/>
                  <a:pt x="10125" y="21600"/>
                </a:cubicBezTo>
                <a:cubicBezTo>
                  <a:pt x="8944" y="21600"/>
                  <a:pt x="7931" y="20588"/>
                  <a:pt x="7762" y="19406"/>
                </a:cubicBezTo>
                <a:cubicBezTo>
                  <a:pt x="7762" y="19237"/>
                  <a:pt x="7762" y="19237"/>
                  <a:pt x="7762" y="19237"/>
                </a:cubicBezTo>
                <a:cubicBezTo>
                  <a:pt x="7425" y="19237"/>
                  <a:pt x="7256" y="19069"/>
                  <a:pt x="6919" y="18900"/>
                </a:cubicBezTo>
                <a:cubicBezTo>
                  <a:pt x="6750" y="19069"/>
                  <a:pt x="6750" y="19069"/>
                  <a:pt x="6750" y="19069"/>
                </a:cubicBezTo>
                <a:cubicBezTo>
                  <a:pt x="6412" y="19406"/>
                  <a:pt x="5906" y="19575"/>
                  <a:pt x="5231" y="19575"/>
                </a:cubicBezTo>
                <a:cubicBezTo>
                  <a:pt x="4725" y="19575"/>
                  <a:pt x="4050" y="19406"/>
                  <a:pt x="3544" y="18900"/>
                </a:cubicBezTo>
                <a:cubicBezTo>
                  <a:pt x="2700" y="18056"/>
                  <a:pt x="2700" y="18056"/>
                  <a:pt x="2700" y="18056"/>
                </a:cubicBezTo>
                <a:cubicBezTo>
                  <a:pt x="2363" y="17550"/>
                  <a:pt x="2025" y="17044"/>
                  <a:pt x="2025" y="16369"/>
                </a:cubicBezTo>
                <a:cubicBezTo>
                  <a:pt x="2025" y="15694"/>
                  <a:pt x="2194" y="15188"/>
                  <a:pt x="2531" y="14850"/>
                </a:cubicBezTo>
                <a:cubicBezTo>
                  <a:pt x="2700" y="14681"/>
                  <a:pt x="2700" y="14681"/>
                  <a:pt x="2700" y="14681"/>
                </a:cubicBezTo>
                <a:cubicBezTo>
                  <a:pt x="2531" y="14344"/>
                  <a:pt x="2363" y="14175"/>
                  <a:pt x="2363" y="13838"/>
                </a:cubicBezTo>
                <a:cubicBezTo>
                  <a:pt x="2194" y="13838"/>
                  <a:pt x="2194" y="13838"/>
                  <a:pt x="2194" y="13838"/>
                </a:cubicBezTo>
                <a:cubicBezTo>
                  <a:pt x="1012" y="13669"/>
                  <a:pt x="0" y="12656"/>
                  <a:pt x="0" y="11475"/>
                </a:cubicBezTo>
                <a:cubicBezTo>
                  <a:pt x="0" y="10294"/>
                  <a:pt x="0" y="10294"/>
                  <a:pt x="0" y="10294"/>
                </a:cubicBezTo>
                <a:cubicBezTo>
                  <a:pt x="0" y="8944"/>
                  <a:pt x="1012" y="7931"/>
                  <a:pt x="2194" y="7762"/>
                </a:cubicBezTo>
                <a:cubicBezTo>
                  <a:pt x="2363" y="7762"/>
                  <a:pt x="2363" y="7762"/>
                  <a:pt x="2363" y="7762"/>
                </a:cubicBezTo>
                <a:cubicBezTo>
                  <a:pt x="2363" y="7425"/>
                  <a:pt x="2531" y="7256"/>
                  <a:pt x="2700" y="6919"/>
                </a:cubicBezTo>
                <a:cubicBezTo>
                  <a:pt x="2531" y="6750"/>
                  <a:pt x="2531" y="6750"/>
                  <a:pt x="2531" y="6750"/>
                </a:cubicBezTo>
                <a:cubicBezTo>
                  <a:pt x="2194" y="6412"/>
                  <a:pt x="2025" y="5906"/>
                  <a:pt x="2025" y="5231"/>
                </a:cubicBezTo>
                <a:cubicBezTo>
                  <a:pt x="2025" y="4725"/>
                  <a:pt x="2363" y="4050"/>
                  <a:pt x="2700" y="3544"/>
                </a:cubicBezTo>
                <a:cubicBezTo>
                  <a:pt x="3544" y="2700"/>
                  <a:pt x="3544" y="2700"/>
                  <a:pt x="3544" y="2700"/>
                </a:cubicBezTo>
                <a:cubicBezTo>
                  <a:pt x="4050" y="2362"/>
                  <a:pt x="4725" y="2025"/>
                  <a:pt x="5231" y="2025"/>
                </a:cubicBezTo>
                <a:cubicBezTo>
                  <a:pt x="5906" y="2025"/>
                  <a:pt x="6412" y="2194"/>
                  <a:pt x="6750" y="2531"/>
                </a:cubicBezTo>
                <a:cubicBezTo>
                  <a:pt x="6919" y="2700"/>
                  <a:pt x="6919" y="2700"/>
                  <a:pt x="6919" y="2700"/>
                </a:cubicBezTo>
                <a:cubicBezTo>
                  <a:pt x="7256" y="2531"/>
                  <a:pt x="7425" y="2531"/>
                  <a:pt x="7762" y="2362"/>
                </a:cubicBezTo>
                <a:cubicBezTo>
                  <a:pt x="7762" y="2194"/>
                  <a:pt x="7762" y="2194"/>
                  <a:pt x="7762" y="2194"/>
                </a:cubicBezTo>
                <a:cubicBezTo>
                  <a:pt x="7931" y="1012"/>
                  <a:pt x="8944" y="0"/>
                  <a:pt x="10125" y="0"/>
                </a:cubicBezTo>
                <a:cubicBezTo>
                  <a:pt x="11475" y="0"/>
                  <a:pt x="11475" y="0"/>
                  <a:pt x="11475" y="0"/>
                </a:cubicBezTo>
                <a:cubicBezTo>
                  <a:pt x="12656" y="0"/>
                  <a:pt x="13669" y="1012"/>
                  <a:pt x="13838" y="2194"/>
                </a:cubicBezTo>
                <a:cubicBezTo>
                  <a:pt x="13838" y="2362"/>
                  <a:pt x="13838" y="2362"/>
                  <a:pt x="13838" y="2362"/>
                </a:cubicBezTo>
                <a:cubicBezTo>
                  <a:pt x="14175" y="2531"/>
                  <a:pt x="14344" y="2531"/>
                  <a:pt x="14681" y="2700"/>
                </a:cubicBezTo>
                <a:cubicBezTo>
                  <a:pt x="14850" y="2531"/>
                  <a:pt x="14850" y="2531"/>
                  <a:pt x="14850" y="2531"/>
                </a:cubicBezTo>
                <a:cubicBezTo>
                  <a:pt x="15188" y="2194"/>
                  <a:pt x="15694" y="2025"/>
                  <a:pt x="16369" y="2025"/>
                </a:cubicBezTo>
                <a:cubicBezTo>
                  <a:pt x="16875" y="2025"/>
                  <a:pt x="17550" y="2362"/>
                  <a:pt x="18056" y="2700"/>
                </a:cubicBezTo>
                <a:cubicBezTo>
                  <a:pt x="18900" y="3544"/>
                  <a:pt x="18900" y="3544"/>
                  <a:pt x="18900" y="3544"/>
                </a:cubicBezTo>
                <a:cubicBezTo>
                  <a:pt x="19238" y="4050"/>
                  <a:pt x="19575" y="4725"/>
                  <a:pt x="19575" y="5231"/>
                </a:cubicBezTo>
                <a:cubicBezTo>
                  <a:pt x="19575" y="5906"/>
                  <a:pt x="19406" y="6412"/>
                  <a:pt x="19069" y="6919"/>
                </a:cubicBezTo>
                <a:cubicBezTo>
                  <a:pt x="18900" y="6919"/>
                  <a:pt x="18900" y="6919"/>
                  <a:pt x="18900" y="6919"/>
                </a:cubicBezTo>
                <a:cubicBezTo>
                  <a:pt x="19069" y="7256"/>
                  <a:pt x="19238" y="7594"/>
                  <a:pt x="19238" y="7762"/>
                </a:cubicBezTo>
                <a:cubicBezTo>
                  <a:pt x="19406" y="7762"/>
                  <a:pt x="19406" y="7762"/>
                  <a:pt x="19406" y="7762"/>
                </a:cubicBezTo>
                <a:cubicBezTo>
                  <a:pt x="20588" y="7931"/>
                  <a:pt x="21600" y="8944"/>
                  <a:pt x="21600" y="10294"/>
                </a:cubicBezTo>
                <a:cubicBezTo>
                  <a:pt x="21600" y="11475"/>
                  <a:pt x="21600" y="11475"/>
                  <a:pt x="21600" y="11475"/>
                </a:cubicBezTo>
                <a:cubicBezTo>
                  <a:pt x="21600" y="12656"/>
                  <a:pt x="20588" y="13669"/>
                  <a:pt x="19406" y="13838"/>
                </a:cubicBezTo>
                <a:close/>
                <a:moveTo>
                  <a:pt x="20250" y="10294"/>
                </a:moveTo>
                <a:cubicBezTo>
                  <a:pt x="20250" y="9619"/>
                  <a:pt x="19744" y="9112"/>
                  <a:pt x="19069" y="9112"/>
                </a:cubicBezTo>
                <a:cubicBezTo>
                  <a:pt x="18225" y="8775"/>
                  <a:pt x="18225" y="8775"/>
                  <a:pt x="18225" y="8775"/>
                </a:cubicBezTo>
                <a:cubicBezTo>
                  <a:pt x="18056" y="8100"/>
                  <a:pt x="17719" y="7594"/>
                  <a:pt x="17550" y="7087"/>
                </a:cubicBezTo>
                <a:cubicBezTo>
                  <a:pt x="17888" y="6244"/>
                  <a:pt x="17888" y="6244"/>
                  <a:pt x="17888" y="6244"/>
                </a:cubicBezTo>
                <a:cubicBezTo>
                  <a:pt x="18394" y="5737"/>
                  <a:pt x="18394" y="5062"/>
                  <a:pt x="17888" y="4556"/>
                </a:cubicBezTo>
                <a:cubicBezTo>
                  <a:pt x="17044" y="3712"/>
                  <a:pt x="17044" y="3712"/>
                  <a:pt x="17044" y="3712"/>
                </a:cubicBezTo>
                <a:cubicBezTo>
                  <a:pt x="16875" y="3544"/>
                  <a:pt x="16706" y="3206"/>
                  <a:pt x="16369" y="3206"/>
                </a:cubicBezTo>
                <a:cubicBezTo>
                  <a:pt x="16031" y="3206"/>
                  <a:pt x="15694" y="3544"/>
                  <a:pt x="15356" y="3712"/>
                </a:cubicBezTo>
                <a:cubicBezTo>
                  <a:pt x="14513" y="4219"/>
                  <a:pt x="14513" y="4219"/>
                  <a:pt x="14513" y="4219"/>
                </a:cubicBezTo>
                <a:cubicBezTo>
                  <a:pt x="14006" y="3881"/>
                  <a:pt x="13500" y="3544"/>
                  <a:pt x="12825" y="3375"/>
                </a:cubicBezTo>
                <a:cubicBezTo>
                  <a:pt x="12656" y="2531"/>
                  <a:pt x="12656" y="2531"/>
                  <a:pt x="12656" y="2531"/>
                </a:cubicBezTo>
                <a:cubicBezTo>
                  <a:pt x="12656" y="1856"/>
                  <a:pt x="11981" y="1350"/>
                  <a:pt x="11306" y="1350"/>
                </a:cubicBezTo>
                <a:cubicBezTo>
                  <a:pt x="10294" y="1350"/>
                  <a:pt x="10294" y="1350"/>
                  <a:pt x="10294" y="1350"/>
                </a:cubicBezTo>
                <a:cubicBezTo>
                  <a:pt x="9619" y="1350"/>
                  <a:pt x="8944" y="1856"/>
                  <a:pt x="8944" y="2531"/>
                </a:cubicBezTo>
                <a:cubicBezTo>
                  <a:pt x="8775" y="3375"/>
                  <a:pt x="8775" y="3375"/>
                  <a:pt x="8775" y="3375"/>
                </a:cubicBezTo>
                <a:cubicBezTo>
                  <a:pt x="8100" y="3544"/>
                  <a:pt x="7594" y="3712"/>
                  <a:pt x="6919" y="4050"/>
                </a:cubicBezTo>
                <a:cubicBezTo>
                  <a:pt x="6075" y="3544"/>
                  <a:pt x="6075" y="3544"/>
                  <a:pt x="6075" y="3544"/>
                </a:cubicBezTo>
                <a:cubicBezTo>
                  <a:pt x="5906" y="3375"/>
                  <a:pt x="5738" y="3375"/>
                  <a:pt x="5400" y="3375"/>
                </a:cubicBezTo>
                <a:cubicBezTo>
                  <a:pt x="5062" y="3375"/>
                  <a:pt x="4725" y="3544"/>
                  <a:pt x="4556" y="3712"/>
                </a:cubicBezTo>
                <a:cubicBezTo>
                  <a:pt x="3713" y="4556"/>
                  <a:pt x="3713" y="4556"/>
                  <a:pt x="3713" y="4556"/>
                </a:cubicBezTo>
                <a:cubicBezTo>
                  <a:pt x="3206" y="5062"/>
                  <a:pt x="3206" y="5737"/>
                  <a:pt x="3713" y="6244"/>
                </a:cubicBezTo>
                <a:cubicBezTo>
                  <a:pt x="4050" y="7087"/>
                  <a:pt x="4050" y="7087"/>
                  <a:pt x="4050" y="7087"/>
                </a:cubicBezTo>
                <a:cubicBezTo>
                  <a:pt x="3881" y="7594"/>
                  <a:pt x="3544" y="8100"/>
                  <a:pt x="3375" y="8775"/>
                </a:cubicBezTo>
                <a:cubicBezTo>
                  <a:pt x="2531" y="9112"/>
                  <a:pt x="2531" y="9112"/>
                  <a:pt x="2531" y="9112"/>
                </a:cubicBezTo>
                <a:cubicBezTo>
                  <a:pt x="1856" y="9112"/>
                  <a:pt x="1350" y="9619"/>
                  <a:pt x="1350" y="10294"/>
                </a:cubicBezTo>
                <a:cubicBezTo>
                  <a:pt x="1350" y="11475"/>
                  <a:pt x="1350" y="11475"/>
                  <a:pt x="1350" y="11475"/>
                </a:cubicBezTo>
                <a:cubicBezTo>
                  <a:pt x="1350" y="11981"/>
                  <a:pt x="1856" y="12656"/>
                  <a:pt x="2531" y="12656"/>
                </a:cubicBezTo>
                <a:cubicBezTo>
                  <a:pt x="3375" y="12825"/>
                  <a:pt x="3375" y="12825"/>
                  <a:pt x="3375" y="12825"/>
                </a:cubicBezTo>
                <a:cubicBezTo>
                  <a:pt x="3544" y="13500"/>
                  <a:pt x="3881" y="14006"/>
                  <a:pt x="4050" y="14512"/>
                </a:cubicBezTo>
                <a:cubicBezTo>
                  <a:pt x="3713" y="15356"/>
                  <a:pt x="3713" y="15356"/>
                  <a:pt x="3713" y="15356"/>
                </a:cubicBezTo>
                <a:cubicBezTo>
                  <a:pt x="3206" y="15862"/>
                  <a:pt x="3206" y="16706"/>
                  <a:pt x="3713" y="17044"/>
                </a:cubicBezTo>
                <a:cubicBezTo>
                  <a:pt x="4556" y="17887"/>
                  <a:pt x="4556" y="17887"/>
                  <a:pt x="4556" y="17887"/>
                </a:cubicBezTo>
                <a:cubicBezTo>
                  <a:pt x="4725" y="18225"/>
                  <a:pt x="5062" y="18225"/>
                  <a:pt x="5400" y="18225"/>
                </a:cubicBezTo>
                <a:cubicBezTo>
                  <a:pt x="5738" y="18225"/>
                  <a:pt x="5906" y="18225"/>
                  <a:pt x="6244" y="17887"/>
                </a:cubicBezTo>
                <a:cubicBezTo>
                  <a:pt x="7088" y="17550"/>
                  <a:pt x="7088" y="17550"/>
                  <a:pt x="7088" y="17550"/>
                </a:cubicBezTo>
                <a:cubicBezTo>
                  <a:pt x="7594" y="17887"/>
                  <a:pt x="8100" y="18056"/>
                  <a:pt x="8775" y="18225"/>
                </a:cubicBezTo>
                <a:cubicBezTo>
                  <a:pt x="8944" y="19069"/>
                  <a:pt x="8944" y="19069"/>
                  <a:pt x="8944" y="19069"/>
                </a:cubicBezTo>
                <a:cubicBezTo>
                  <a:pt x="8944" y="19744"/>
                  <a:pt x="9619" y="20250"/>
                  <a:pt x="10294" y="20250"/>
                </a:cubicBezTo>
                <a:cubicBezTo>
                  <a:pt x="11306" y="20250"/>
                  <a:pt x="11306" y="20250"/>
                  <a:pt x="11306" y="20250"/>
                </a:cubicBezTo>
                <a:cubicBezTo>
                  <a:pt x="11981" y="20250"/>
                  <a:pt x="12656" y="19744"/>
                  <a:pt x="12656" y="19069"/>
                </a:cubicBezTo>
                <a:cubicBezTo>
                  <a:pt x="12825" y="18225"/>
                  <a:pt x="12825" y="18225"/>
                  <a:pt x="12825" y="18225"/>
                </a:cubicBezTo>
                <a:cubicBezTo>
                  <a:pt x="13500" y="18056"/>
                  <a:pt x="14006" y="17887"/>
                  <a:pt x="14513" y="17550"/>
                </a:cubicBezTo>
                <a:cubicBezTo>
                  <a:pt x="15356" y="17887"/>
                  <a:pt x="15356" y="17887"/>
                  <a:pt x="15356" y="17887"/>
                </a:cubicBezTo>
                <a:cubicBezTo>
                  <a:pt x="15694" y="18225"/>
                  <a:pt x="15862" y="18225"/>
                  <a:pt x="16200" y="18225"/>
                </a:cubicBezTo>
                <a:cubicBezTo>
                  <a:pt x="16538" y="18225"/>
                  <a:pt x="16875" y="18225"/>
                  <a:pt x="17044" y="17887"/>
                </a:cubicBezTo>
                <a:cubicBezTo>
                  <a:pt x="17888" y="17044"/>
                  <a:pt x="17888" y="17044"/>
                  <a:pt x="17888" y="17044"/>
                </a:cubicBezTo>
                <a:cubicBezTo>
                  <a:pt x="18394" y="16706"/>
                  <a:pt x="18394" y="15862"/>
                  <a:pt x="17888" y="15356"/>
                </a:cubicBezTo>
                <a:cubicBezTo>
                  <a:pt x="17550" y="14512"/>
                  <a:pt x="17550" y="14512"/>
                  <a:pt x="17550" y="14512"/>
                </a:cubicBezTo>
                <a:cubicBezTo>
                  <a:pt x="17719" y="14006"/>
                  <a:pt x="18056" y="13500"/>
                  <a:pt x="18225" y="12825"/>
                </a:cubicBezTo>
                <a:cubicBezTo>
                  <a:pt x="19069" y="12656"/>
                  <a:pt x="19069" y="12656"/>
                  <a:pt x="19069" y="12656"/>
                </a:cubicBezTo>
                <a:cubicBezTo>
                  <a:pt x="19744" y="12656"/>
                  <a:pt x="20250" y="11981"/>
                  <a:pt x="20250" y="11475"/>
                </a:cubicBezTo>
                <a:cubicBezTo>
                  <a:pt x="20250" y="10294"/>
                  <a:pt x="20250" y="10294"/>
                  <a:pt x="20250" y="10294"/>
                </a:cubicBezTo>
                <a:close/>
                <a:moveTo>
                  <a:pt x="10800" y="14175"/>
                </a:moveTo>
                <a:cubicBezTo>
                  <a:pt x="8944" y="14175"/>
                  <a:pt x="7425" y="12656"/>
                  <a:pt x="7425" y="10800"/>
                </a:cubicBezTo>
                <a:cubicBezTo>
                  <a:pt x="7425" y="8944"/>
                  <a:pt x="8944" y="7425"/>
                  <a:pt x="10800" y="7425"/>
                </a:cubicBezTo>
                <a:cubicBezTo>
                  <a:pt x="12656" y="7425"/>
                  <a:pt x="14175" y="8944"/>
                  <a:pt x="14175" y="10800"/>
                </a:cubicBezTo>
                <a:cubicBezTo>
                  <a:pt x="14175" y="12656"/>
                  <a:pt x="12656" y="14175"/>
                  <a:pt x="10800" y="14175"/>
                </a:cubicBezTo>
                <a:close/>
                <a:moveTo>
                  <a:pt x="10800" y="8775"/>
                </a:moveTo>
                <a:cubicBezTo>
                  <a:pt x="9619" y="8775"/>
                  <a:pt x="8775" y="9619"/>
                  <a:pt x="8775" y="10800"/>
                </a:cubicBezTo>
                <a:cubicBezTo>
                  <a:pt x="8775" y="11981"/>
                  <a:pt x="9619" y="12825"/>
                  <a:pt x="10800" y="12825"/>
                </a:cubicBezTo>
                <a:cubicBezTo>
                  <a:pt x="11981" y="12825"/>
                  <a:pt x="12825" y="11981"/>
                  <a:pt x="12825" y="10800"/>
                </a:cubicBezTo>
                <a:cubicBezTo>
                  <a:pt x="12825" y="9619"/>
                  <a:pt x="11981" y="8775"/>
                  <a:pt x="10800" y="8775"/>
                </a:cubicBezTo>
                <a:close/>
              </a:path>
            </a:pathLst>
          </a:custGeom>
          <a:solidFill>
            <a:schemeClr val="bg1"/>
          </a:solidFill>
          <a:ln w="12700">
            <a:miter lim="400000"/>
          </a:ln>
        </p:spPr>
        <p:txBody>
          <a:bodyPr lIns="22860" rIns="22860"/>
          <a:lstStyle/>
          <a:p>
            <a:pPr defTabSz="1219200">
              <a:defRPr sz="4800">
                <a:solidFill>
                  <a:srgbClr val="27282D"/>
                </a:solidFill>
                <a:latin typeface="Calibri"/>
                <a:ea typeface="Calibri" panose="020f0502020204030204"/>
                <a:cs typeface="Calibri" panose="020f0502020204030204"/>
                <a:sym typeface="Calibri"/>
              </a:defRPr>
            </a:pPr>
            <a:endParaRPr sz="2400">
              <a:latin typeface="方正宋刻本秀楷简体" panose="02000000000000000000" pitchFamily="2" charset="-122"/>
              <a:ea typeface="方正宋刻本秀楷简体" panose="02000000000000000000" pitchFamily="2" charset="-122"/>
            </a:endParaRPr>
          </a:p>
        </p:txBody>
      </p:sp>
      <p:sp>
        <p:nvSpPr>
          <p:cNvPr id="9218" name="矩形 9217"/>
          <p:cNvSpPr/>
          <p:nvPr/>
        </p:nvSpPr>
        <p:spPr>
          <a:xfrm>
            <a:off x="755650" y="188913"/>
            <a:ext cx="4321175" cy="762000"/>
          </a:xfrm>
          <a:prstGeom prst="rect">
            <a:avLst/>
          </a:prstGeom>
          <a:noFill/>
          <a:ln w="9525">
            <a:noFill/>
          </a:ln>
        </p:spPr>
        <p:txBody>
          <a:bodyPr anchor="ctr" anchorCtr="0"/>
          <a:lstStyle/>
          <a:p>
            <a:pPr algn="ctr"/>
            <a:r>
              <a:rPr lang="zh-CN" altLang="en-US" sz="6000" b="1">
                <a:solidFill>
                  <a:schemeClr val="tx1"/>
                </a:solidFill>
                <a:effectLst/>
                <a:latin typeface="Times New Roman" panose="02020603050405020304" pitchFamily="2" charset="0"/>
                <a:ea typeface="隶书" panose="02010509060101010101" charset="-122"/>
              </a:rPr>
              <a:t>写作背景：</a:t>
            </a:r>
          </a:p>
        </p:txBody>
      </p:sp>
      <p:sp>
        <p:nvSpPr>
          <p:cNvPr id="9219" name="矩形 9218"/>
          <p:cNvSpPr/>
          <p:nvPr/>
        </p:nvSpPr>
        <p:spPr>
          <a:xfrm>
            <a:off x="755650" y="1269365"/>
            <a:ext cx="10855960" cy="4572000"/>
          </a:xfrm>
          <a:prstGeom prst="rect">
            <a:avLst/>
          </a:prstGeom>
          <a:noFill/>
          <a:ln w="9525">
            <a:noFill/>
          </a:ln>
        </p:spPr>
        <p:txBody>
          <a:bodyPr/>
          <a:lstStyle/>
          <a:p>
            <a:pPr marL="342900" indent="-342900">
              <a:lnSpc>
                <a:spcPct val="100000"/>
              </a:lnSpc>
              <a:spcBef>
                <a:spcPct val="20000"/>
              </a:spcBef>
            </a:pPr>
            <a:r>
              <a:rPr lang="zh-CN" altLang="en-US" sz="3200">
                <a:solidFill>
                  <a:schemeClr val="tx1"/>
                </a:solidFill>
                <a:latin typeface="楷体_GB2312" pitchFamily="1" charset="-122"/>
                <a:ea typeface="楷体_GB2312" pitchFamily="1" charset="-122"/>
              </a:rPr>
              <a:t>     </a:t>
            </a:r>
            <a:r>
              <a:rPr lang="en-US" altLang="zh-CN" sz="3600">
                <a:solidFill>
                  <a:schemeClr val="tx1"/>
                </a:solidFill>
                <a:latin typeface="黑体" panose="02010609060101010101" pitchFamily="2" charset="-122"/>
                <a:ea typeface="黑体" panose="02010609060101010101" pitchFamily="2" charset="-122"/>
              </a:rPr>
              <a:t>《</a:t>
            </a:r>
            <a:r>
              <a:rPr lang="zh-CN" altLang="en-US" sz="3600">
                <a:solidFill>
                  <a:schemeClr val="tx1"/>
                </a:solidFill>
                <a:latin typeface="黑体" panose="02010609060101010101" pitchFamily="2" charset="-122"/>
                <a:ea typeface="黑体" panose="02010609060101010101" pitchFamily="2" charset="-122"/>
              </a:rPr>
              <a:t>致大海</a:t>
            </a:r>
            <a:r>
              <a:rPr lang="en-US" altLang="zh-CN" sz="3600">
                <a:solidFill>
                  <a:schemeClr val="tx1"/>
                </a:solidFill>
                <a:latin typeface="黑体" panose="02010609060101010101" pitchFamily="2" charset="-122"/>
                <a:ea typeface="黑体" panose="02010609060101010101" pitchFamily="2" charset="-122"/>
              </a:rPr>
              <a:t>》</a:t>
            </a:r>
            <a:r>
              <a:rPr lang="zh-CN" altLang="en-US" sz="3600">
                <a:solidFill>
                  <a:schemeClr val="tx1"/>
                </a:solidFill>
                <a:latin typeface="黑体" panose="02010609060101010101" pitchFamily="2" charset="-122"/>
                <a:ea typeface="黑体" panose="02010609060101010101" pitchFamily="2" charset="-122"/>
              </a:rPr>
              <a:t>写于</a:t>
            </a:r>
            <a:r>
              <a:rPr lang="en-US" altLang="zh-CN" sz="3600">
                <a:solidFill>
                  <a:schemeClr val="tx1"/>
                </a:solidFill>
                <a:effectLst>
                  <a:outerShdw blurRad="38100" dist="38100" dir="2700000">
                    <a:srgbClr val="000000"/>
                  </a:outerShdw>
                </a:effectLst>
                <a:latin typeface="黑体" panose="02010609060101010101" pitchFamily="2" charset="-122"/>
                <a:ea typeface="黑体" panose="02010609060101010101" pitchFamily="2" charset="-122"/>
              </a:rPr>
              <a:t>1824</a:t>
            </a:r>
            <a:r>
              <a:rPr lang="zh-CN" altLang="en-US" sz="3600">
                <a:solidFill>
                  <a:schemeClr val="tx1"/>
                </a:solidFill>
                <a:effectLst>
                  <a:outerShdw blurRad="38100" dist="38100" dir="2700000">
                    <a:srgbClr val="000000"/>
                  </a:outerShdw>
                </a:effectLst>
                <a:latin typeface="黑体" panose="02010609060101010101" pitchFamily="2" charset="-122"/>
                <a:ea typeface="黑体" panose="02010609060101010101" pitchFamily="2" charset="-122"/>
              </a:rPr>
              <a:t>年</a:t>
            </a:r>
            <a:r>
              <a:rPr lang="zh-CN" altLang="en-US" sz="3600">
                <a:solidFill>
                  <a:schemeClr val="tx1"/>
                </a:solidFill>
                <a:latin typeface="黑体" panose="02010609060101010101" pitchFamily="2" charset="-122"/>
                <a:ea typeface="黑体" panose="02010609060101010101" pitchFamily="2" charset="-122"/>
              </a:rPr>
              <a:t>。</a:t>
            </a:r>
            <a:r>
              <a:rPr lang="en-US" altLang="zh-CN" sz="3600">
                <a:solidFill>
                  <a:schemeClr val="tx1"/>
                </a:solidFill>
                <a:latin typeface="黑体" panose="02010609060101010101" pitchFamily="2" charset="-122"/>
                <a:ea typeface="黑体" panose="02010609060101010101" pitchFamily="2" charset="-122"/>
              </a:rPr>
              <a:t>1820</a:t>
            </a:r>
            <a:r>
              <a:rPr lang="zh-CN" altLang="en-US" sz="3600">
                <a:solidFill>
                  <a:schemeClr val="tx1"/>
                </a:solidFill>
                <a:latin typeface="黑体" panose="02010609060101010101" pitchFamily="2" charset="-122"/>
                <a:ea typeface="黑体" panose="02010609060101010101" pitchFamily="2" charset="-122"/>
              </a:rPr>
              <a:t>年，年仅</a:t>
            </a:r>
            <a:r>
              <a:rPr lang="en-US" altLang="zh-CN" sz="3600">
                <a:solidFill>
                  <a:schemeClr val="tx1"/>
                </a:solidFill>
                <a:latin typeface="黑体" panose="02010609060101010101" pitchFamily="2" charset="-122"/>
                <a:ea typeface="黑体" panose="02010609060101010101" pitchFamily="2" charset="-122"/>
              </a:rPr>
              <a:t>21</a:t>
            </a:r>
            <a:r>
              <a:rPr lang="zh-CN" altLang="en-US" sz="3600">
                <a:solidFill>
                  <a:schemeClr val="tx1"/>
                </a:solidFill>
                <a:latin typeface="黑体" panose="02010609060101010101" pitchFamily="2" charset="-122"/>
                <a:ea typeface="黑体" panose="02010609060101010101" pitchFamily="2" charset="-122"/>
              </a:rPr>
              <a:t>岁的普希金因创作了大量反对专制暴政和歌颂自由民主的政治诗而引起沙皇的惊恐，被沙皇政府放逐到</a:t>
            </a:r>
            <a:r>
              <a:rPr lang="zh-CN" altLang="en-US" sz="3600">
                <a:solidFill>
                  <a:schemeClr val="tx1"/>
                </a:solidFill>
                <a:effectLst>
                  <a:outerShdw blurRad="38100" dist="38100" dir="2700000">
                    <a:srgbClr val="000000"/>
                  </a:outerShdw>
                </a:effectLst>
                <a:latin typeface="黑体" panose="02010609060101010101" pitchFamily="2" charset="-122"/>
                <a:ea typeface="黑体" panose="02010609060101010101" pitchFamily="2" charset="-122"/>
              </a:rPr>
              <a:t>南高加索</a:t>
            </a:r>
            <a:r>
              <a:rPr lang="zh-CN" altLang="en-US" sz="3600">
                <a:solidFill>
                  <a:schemeClr val="tx1"/>
                </a:solidFill>
                <a:latin typeface="黑体" panose="02010609060101010101" pitchFamily="2" charset="-122"/>
                <a:ea typeface="黑体" panose="02010609060101010101" pitchFamily="2" charset="-122"/>
              </a:rPr>
              <a:t>。由于他热爱自由，不愿阿谀逢迎奥德萨总督，于</a:t>
            </a:r>
            <a:r>
              <a:rPr lang="en-US" altLang="zh-CN" sz="3600">
                <a:solidFill>
                  <a:schemeClr val="tx1"/>
                </a:solidFill>
                <a:latin typeface="黑体" panose="02010609060101010101" pitchFamily="2" charset="-122"/>
                <a:ea typeface="黑体" panose="02010609060101010101" pitchFamily="2" charset="-122"/>
              </a:rPr>
              <a:t>1824</a:t>
            </a:r>
            <a:r>
              <a:rPr lang="zh-CN" altLang="en-US" sz="3600">
                <a:solidFill>
                  <a:schemeClr val="tx1"/>
                </a:solidFill>
                <a:latin typeface="黑体" panose="02010609060101010101" pitchFamily="2" charset="-122"/>
                <a:ea typeface="黑体" panose="02010609060101010101" pitchFamily="2" charset="-122"/>
              </a:rPr>
              <a:t>年又革职遣送回乡（第二次流放）。临别前夕，诗人登上高加索海边的岩石，面对波涛汹涌的大海，想起与大海有关的英雄，不禁思绪起伏，写下了这首诗篇。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linds(horizontal)">
                                      <p:cBhvr>
                                        <p:cTn id="7" dur="500"/>
                                        <p:tgtEl>
                                          <p:spTgt spid="9218"/>
                                        </p:tgtEl>
                                      </p:cBhvr>
                                    </p:animEffect>
                                  </p:childTnLst>
                                  <p:subTnLst>
                                    <p:audio>
                                      <p:cMediaNode>
                                        <p:cTn display="0" masterRel="sameClick">
                                          <p:stCondLst>
                                            <p:cond evt="begin" delay="0">
                                              <p:tn val="5"/>
                                            </p:cond>
                                          </p:stCondLst>
                                          <p:endCondLst>
                                            <p:cond evt="onStopAudio" delay="0">
                                              <p:tgtEl>
                                                <p:sldTgt/>
                                              </p:tgtEl>
                                            </p:cond>
                                          </p:endCondLst>
                                        </p:cTn>
                                        <p:tgtEl>
                                          <p:sndTgt r:embed="rId2" name="projctor.wav"/>
                                        </p:tgtEl>
                                      </p:cMediaNode>
                                    </p:audio>
                                  </p:sub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1" nodeType="clickEffect">
                                  <p:stCondLst>
                                    <p:cond delay="0"/>
                                  </p:stCondLst>
                                  <p:childTnLst>
                                    <p:set>
                                      <p:cBhvr>
                                        <p:cTn id="12" dur="1" fill="hold">
                                          <p:stCondLst>
                                            <p:cond delay="0"/>
                                          </p:stCondLst>
                                        </p:cTn>
                                        <p:tgtEl>
                                          <p:spTgt spid="9219"/>
                                        </p:tgtEl>
                                        <p:attrNameLst>
                                          <p:attrName>style.visibility</p:attrName>
                                        </p:attrNameLst>
                                      </p:cBhvr>
                                      <p:to>
                                        <p:strVal val="visible"/>
                                      </p:to>
                                    </p:set>
                                    <p:animEffect transition="in" filter="blinds(horizontal)">
                                      <p:cBhvr>
                                        <p:cTn id="13" dur="500"/>
                                        <p:tgtEl>
                                          <p:spTgt spid="9219"/>
                                        </p:tgtEl>
                                      </p:cBhvr>
                                    </p:animEffect>
                                  </p:childTnLst>
                                  <p:subTnLst>
                                    <p:audio>
                                      <p:cMediaNode>
                                        <p:cTn display="0" masterRel="sameClick">
                                          <p:stCondLst>
                                            <p:cond evt="begin" delay="0">
                                              <p:tn val="11"/>
                                            </p:cond>
                                          </p:stCondLst>
                                          <p:endCondLst>
                                            <p:cond evt="onStopAudio" delay="0">
                                              <p:tgtEl>
                                                <p:sldTgt/>
                                              </p:tgtEl>
                                            </p:cond>
                                          </p:endCondLst>
                                        </p:cTn>
                                        <p:tgtEl>
                                          <p:sndTgt r:embed="rId2" name="projcto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1"/>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21" name="稻壳儿春秋广告/盗版必究        原创来源：http://chn.docer.com/works?userid=199329941#!/work_time"/>
          <p:cNvSpPr/>
          <p:nvPr/>
        </p:nvSpPr>
        <p:spPr>
          <a:xfrm>
            <a:off x="3605454" y="938257"/>
            <a:ext cx="4981228" cy="4981228"/>
          </a:xfrm>
          <a:prstGeom prst="ellipse">
            <a:avLst/>
          </a:prstGeom>
          <a:blipFill>
            <a:blip r:embed="rId3"/>
            <a:stretch>
              <a:fillRect/>
            </a:stretch>
          </a:blipFill>
          <a:ln w="63500">
            <a:gradFill>
              <a:gsLst>
                <a:gs pos="0">
                  <a:srgbClr val="2F7FAD"/>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稻壳儿春秋广告/盗版必究        原创来源：http://chn.docer.com/works?userid=199329941#!/work_time"/>
          <p:cNvSpPr txBox="1"/>
          <p:nvPr/>
        </p:nvSpPr>
        <p:spPr>
          <a:xfrm>
            <a:off x="4488815" y="2514600"/>
            <a:ext cx="3445510" cy="922020"/>
          </a:xfrm>
          <a:prstGeom prst="rect">
            <a:avLst/>
          </a:prstGeom>
          <a:noFill/>
        </p:spPr>
        <p:txBody>
          <a:bodyPr wrap="square" rtlCol="0">
            <a:spAutoFit/>
          </a:bodyPr>
          <a:lstStyle>
            <a:defPPr>
              <a:defRPr lang="zh-CN"/>
            </a:defPPr>
            <a:lvl1pPr lvl="0" algn="ctr">
              <a:defRPr sz="3600">
                <a:blipFill dpi="0" rotWithShape="1">
                  <a:blip r:embed="rId4"/>
                  <a:tile tx="0" ty="0" sx="100000" sy="100000" flip="none" algn="bl"/>
                </a:blipFill>
                <a:latin typeface="方正清刻本悦宋简体" panose="02000000000000000000" pitchFamily="2" charset="-122"/>
                <a:ea typeface="方正清刻本悦宋简体" panose="02000000000000000000" pitchFamily="2" charset="-122"/>
              </a:defRPr>
            </a:lvl1pPr>
          </a:lstStyle>
          <a:p>
            <a:r>
              <a:rPr lang="zh-CN" altLang="en-US" sz="5400">
                <a:solidFill>
                  <a:srgbClr val="2F7FAD"/>
                </a:solidFill>
              </a:rPr>
              <a:t>品读诗歌</a:t>
            </a:r>
          </a:p>
        </p:txBody>
      </p:sp>
      <p:sp>
        <p:nvSpPr>
          <p:cNvPr id="7" name="稻壳儿春秋广告/盗版必究        原创来源：http://chn.docer.com/works?userid=199329941#!/work_time"/>
          <p:cNvSpPr txBox="1"/>
          <p:nvPr/>
        </p:nvSpPr>
        <p:spPr>
          <a:xfrm>
            <a:off x="3208394" y="3691890"/>
            <a:ext cx="6006352" cy="632460"/>
          </a:xfrm>
          <a:prstGeom prst="rect">
            <a:avLst/>
          </a:prstGeom>
          <a:noFill/>
        </p:spPr>
        <p:txBody>
          <a:bodyPr wrap="square" rtlCol="0">
            <a:spAutoFit/>
          </a:bodyPr>
          <a:lstStyle/>
          <a:p>
            <a:pPr marL="0" marR="0" lvl="0" indent="0" algn="ctr" defTabSz="914400" rtl="0" eaLnBrk="1" fontAlgn="auto" latinLnBrk="0" hangingPunct="1">
              <a:lnSpc>
                <a:spcPct val="110000"/>
              </a:lnSpc>
              <a:spcBef>
                <a:spcPct val="0"/>
              </a:spcBef>
              <a:spcAft>
                <a:spcPct val="0"/>
              </a:spcAft>
              <a:buClrTx/>
              <a:buSzTx/>
              <a:buFontTx/>
              <a:buNone/>
              <a:defRPr/>
            </a:pPr>
            <a:r>
              <a:rPr kumimoji="0" lang="zh-CN" altLang="en-US" sz="3200" b="0" i="0" u="none" strike="noStrike" kern="1200" cap="none" spc="0" normalizeH="0" baseline="0" noProof="0">
                <a:ln>
                  <a:noFill/>
                </a:ln>
                <a:solidFill>
                  <a:prstClr val="black">
                    <a:lumMod val="75000"/>
                    <a:lumOff val="25000"/>
                  </a:prstClr>
                </a:solidFill>
                <a:effectLst/>
                <a:uLnTx/>
                <a:uFillTx/>
                <a:latin typeface="方正宋刻本秀楷简体" panose="02000000000000000000" pitchFamily="2" charset="-122"/>
                <a:ea typeface="方正宋刻本秀楷简体" panose="02000000000000000000" pitchFamily="2" charset="-122"/>
                <a:cs typeface="+mn-cs"/>
              </a:rPr>
              <a:t>理清抒情线索</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21" name="稻壳儿春秋广告/盗版必究        原创来源：http://chn.docer.com/works?userid=199329941#!/work_time"/>
          <p:cNvSpPr/>
          <p:nvPr/>
        </p:nvSpPr>
        <p:spPr>
          <a:xfrm>
            <a:off x="3605454" y="938257"/>
            <a:ext cx="4981228" cy="4981228"/>
          </a:xfrm>
          <a:prstGeom prst="ellipse">
            <a:avLst/>
          </a:prstGeom>
          <a:blipFill>
            <a:blip r:embed="rId3"/>
            <a:stretch>
              <a:fillRect/>
            </a:stretch>
          </a:blipFill>
          <a:ln w="63500">
            <a:gradFill>
              <a:gsLst>
                <a:gs pos="0">
                  <a:srgbClr val="2F7FAD"/>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稻壳儿春秋广告/盗版必究        原创来源：http://chn.docer.com/works?userid=199329941#!/work_time"/>
          <p:cNvSpPr txBox="1"/>
          <p:nvPr/>
        </p:nvSpPr>
        <p:spPr>
          <a:xfrm>
            <a:off x="4521835" y="2967990"/>
            <a:ext cx="3445510" cy="922020"/>
          </a:xfrm>
          <a:prstGeom prst="rect">
            <a:avLst/>
          </a:prstGeom>
          <a:noFill/>
        </p:spPr>
        <p:txBody>
          <a:bodyPr wrap="square" rtlCol="0">
            <a:spAutoFit/>
          </a:bodyPr>
          <a:lstStyle>
            <a:defPPr>
              <a:defRPr lang="zh-CN"/>
            </a:defPPr>
            <a:lvl1pPr lvl="0" algn="ctr">
              <a:defRPr sz="3600">
                <a:blipFill dpi="0" rotWithShape="1">
                  <a:blip r:embed="rId4"/>
                  <a:tile tx="0" ty="0" sx="100000" sy="100000" flip="none" algn="bl"/>
                </a:blipFill>
                <a:latin typeface="方正清刻本悦宋简体" panose="02000000000000000000" pitchFamily="2" charset="-122"/>
                <a:ea typeface="方正清刻本悦宋简体" panose="02000000000000000000" pitchFamily="2" charset="-122"/>
              </a:defRPr>
            </a:lvl1pPr>
          </a:lstStyle>
          <a:p>
            <a:r>
              <a:rPr lang="zh-CN" altLang="en-US" sz="5400">
                <a:solidFill>
                  <a:srgbClr val="2F7FAD"/>
                </a:solidFill>
              </a:rPr>
              <a:t>鉴赏诗歌</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3" name="矩形 2"/>
          <p:cNvSpPr/>
          <p:nvPr/>
        </p:nvSpPr>
        <p:spPr>
          <a:xfrm>
            <a:off x="1189355" y="2434590"/>
            <a:ext cx="10603230" cy="1445260"/>
          </a:xfrm>
          <a:prstGeom prst="rect">
            <a:avLst/>
          </a:prstGeom>
          <a:noFill/>
          <a:ln>
            <a:noFill/>
          </a:ln>
        </p:spPr>
        <p:txBody>
          <a:bodyPr wrap="square" rtlCol="0" anchor="t">
            <a:spAutoFit/>
          </a:bodyPr>
          <a:lstStyle/>
          <a:p>
            <a:pPr algn="ctr"/>
            <a:r>
              <a:rPr lang="zh-CN" altLang="en-US" sz="4400" b="1">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rPr>
              <a:t>齐读1、2节诗，并请快速划出描写大海及表现作者情感的句子且加以概括。</a:t>
            </a:r>
            <a:endParaRPr lang="zh-CN" altLang="en-US" sz="4400" b="1">
              <a:solidFill>
                <a:schemeClr val="accent1"/>
              </a:solidFill>
              <a:effectLst>
                <a:outerShdw blurRad="38100" dist="25400" dir="5400000" algn="ctr" rotWithShape="0">
                  <a:srgbClr val="6E747A">
                    <a:alpha val="43000"/>
                  </a:srgbClr>
                </a:outerShdw>
              </a:effectLst>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3" name="矩形 2"/>
          <p:cNvSpPr/>
          <p:nvPr/>
        </p:nvSpPr>
        <p:spPr>
          <a:xfrm>
            <a:off x="1189355" y="2434590"/>
            <a:ext cx="10603230" cy="1445260"/>
          </a:xfrm>
          <a:prstGeom prst="rect">
            <a:avLst/>
          </a:prstGeom>
          <a:noFill/>
          <a:ln>
            <a:noFill/>
          </a:ln>
        </p:spPr>
        <p:txBody>
          <a:bodyPr wrap="square" rtlCol="0" anchor="t">
            <a:spAutoFit/>
          </a:bodyPr>
          <a:lstStyle/>
          <a:p>
            <a:pPr algn="ctr"/>
            <a:r>
              <a:rPr lang="zh-CN" altLang="en-US" sz="4400" b="1">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rPr>
              <a:t>请划出</a:t>
            </a:r>
            <a:r>
              <a:rPr lang="en-US" altLang="zh-CN" sz="4400" b="1">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rPr>
              <a:t>3-7</a:t>
            </a:r>
            <a:r>
              <a:rPr lang="zh-CN" altLang="en-US" sz="4400" b="1">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rPr>
              <a:t>节中描写大海及表现作者情感的句子且加以概括。</a:t>
            </a:r>
            <a:endParaRPr lang="zh-CN" altLang="en-US" sz="4400" b="1">
              <a:solidFill>
                <a:schemeClr val="accent1"/>
              </a:solidFill>
              <a:effectLst>
                <a:outerShdw blurRad="38100" dist="25400" dir="5400000" algn="ctr" rotWithShape="0">
                  <a:srgbClr val="6E747A">
                    <a:alpha val="43000"/>
                  </a:srgbClr>
                </a:outerShdw>
              </a:effectLst>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稻壳儿春秋广告/盗版必究        原创来源：http://chn.docer.com/works?userid=199329941#!/work_time"/>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108"/>
            <a:ext cx="12192000" cy="6858216"/>
          </a:xfrm>
          <a:prstGeom prst="rect">
            <a:avLst/>
          </a:prstGeom>
        </p:spPr>
      </p:pic>
      <p:sp>
        <p:nvSpPr>
          <p:cNvPr id="3" name="矩形 2"/>
          <p:cNvSpPr/>
          <p:nvPr/>
        </p:nvSpPr>
        <p:spPr>
          <a:xfrm>
            <a:off x="1077595" y="2284730"/>
            <a:ext cx="10603230" cy="2122805"/>
          </a:xfrm>
          <a:prstGeom prst="rect">
            <a:avLst/>
          </a:prstGeom>
          <a:noFill/>
          <a:ln>
            <a:noFill/>
          </a:ln>
        </p:spPr>
        <p:txBody>
          <a:bodyPr wrap="square" rtlCol="0" anchor="t">
            <a:spAutoFit/>
          </a:bodyPr>
          <a:lstStyle/>
          <a:p>
            <a:pPr algn="ctr"/>
            <a:r>
              <a:rPr lang="zh-CN" altLang="en-US" sz="4400" b="1">
                <a:latin typeface="方正清刻本悦宋简体" panose="02000000000000000000" pitchFamily="2" charset="-122"/>
                <a:ea typeface="方正清刻本悦宋简体" panose="02000000000000000000" pitchFamily="2" charset="-122"/>
                <a:cs typeface="方正清刻本悦宋简体" panose="02000000000000000000" pitchFamily="2" charset="-122"/>
                <a:sym typeface="+mn-ea"/>
              </a:rPr>
              <a:t>齐读8一13节思考：诗歌追怀了哪两位英雄?作者用哪些语言描写他们并透露了作者对他们怎样的评价?</a:t>
            </a: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33</Paragraphs>
  <Slides>15</Slides>
  <Notes>0</Notes>
  <TotalTime>0</TotalTime>
  <HiddenSlides>0</HiddenSlides>
  <MMClips>0</MMClips>
  <ScaleCrop>0</ScaleCrop>
  <HeadingPairs>
    <vt:vector baseType="variant" size="4">
      <vt:variant>
        <vt:lpstr>Theme</vt:lpstr>
      </vt:variant>
      <vt:variant>
        <vt:i4>1</vt:i4>
      </vt:variant>
      <vt:variant>
        <vt:lpstr>Slide Titles</vt:lpstr>
      </vt:variant>
      <vt:variant>
        <vt:i4>15</vt:i4>
      </vt:variant>
    </vt:vector>
  </HeadingPairs>
  <TitlesOfParts>
    <vt:vector baseType="lpstr" size="16">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2020-11-12T12:06:53.533</cp:lastPrinted>
  <dcterms:created xsi:type="dcterms:W3CDTF">2020-11-12T12:06:53Z</dcterms:created>
  <dcterms:modified xsi:type="dcterms:W3CDTF">2020-11-12T04:07:05Z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