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9" r:id="rId6"/>
    <p:sldId id="290" r:id="rId7"/>
    <p:sldId id="291" r:id="rId8"/>
    <p:sldId id="292" r:id="rId9"/>
    <p:sldId id="293" r:id="rId10"/>
    <p:sldId id="313" r:id="rId11"/>
    <p:sldId id="296" r:id="rId12"/>
    <p:sldId id="295" r:id="rId13"/>
    <p:sldId id="340" r:id="rId14"/>
    <p:sldId id="297" r:id="rId15"/>
    <p:sldId id="298" r:id="rId16"/>
    <p:sldId id="299" r:id="rId17"/>
    <p:sldId id="314" r:id="rId18"/>
    <p:sldId id="300" r:id="rId19"/>
    <p:sldId id="301" r:id="rId20"/>
    <p:sldId id="302" r:id="rId21"/>
    <p:sldId id="303" r:id="rId22"/>
    <p:sldId id="304" r:id="rId23"/>
    <p:sldId id="317" r:id="rId24"/>
    <p:sldId id="319" r:id="rId25"/>
    <p:sldId id="318" r:id="rId26"/>
    <p:sldId id="320" r:id="rId27"/>
    <p:sldId id="341" r:id="rId28"/>
    <p:sldId id="305" r:id="rId29"/>
    <p:sldId id="306" r:id="rId30"/>
    <p:sldId id="308" r:id="rId31"/>
    <p:sldId id="309"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684" y="-8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169438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1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 Id="rId3" Type="http://schemas.openxmlformats.org/officeDocument/2006/relationships/image" Target="../media/image2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2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8.png" /><Relationship Id="rId3" Type="http://schemas.openxmlformats.org/officeDocument/2006/relationships/image" Target="../media/image2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0.png" /><Relationship Id="rId3" Type="http://schemas.openxmlformats.org/officeDocument/2006/relationships/image" Target="../media/image3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2.png" /><Relationship Id="rId3" Type="http://schemas.openxmlformats.org/officeDocument/2006/relationships/image" Target="../media/image3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4.png" /><Relationship Id="rId3" Type="http://schemas.openxmlformats.org/officeDocument/2006/relationships/image" Target="../media/image35.png" /><Relationship Id="rId4" Type="http://schemas.openxmlformats.org/officeDocument/2006/relationships/image" Target="../media/image36.png" /><Relationship Id="rId5" Type="http://schemas.openxmlformats.org/officeDocument/2006/relationships/image" Target="../media/image3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8.png" /><Relationship Id="rId3" Type="http://schemas.openxmlformats.org/officeDocument/2006/relationships/image" Target="../media/image39.png" /><Relationship Id="rId4" Type="http://schemas.openxmlformats.org/officeDocument/2006/relationships/image" Target="../media/image4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457835" y="1052195"/>
            <a:ext cx="6010910" cy="4758055"/>
          </a:xfrm>
          <a:prstGeom prst="rect">
            <a:avLst/>
          </a:prstGeom>
        </p:spPr>
      </p:pic>
      <p:sp>
        <p:nvSpPr>
          <p:cNvPr id="6146" name="矩形 35"/>
          <p:cNvSpPr>
            <a:spLocks noChangeArrowheads="1"/>
          </p:cNvSpPr>
          <p:nvPr/>
        </p:nvSpPr>
        <p:spPr bwMode="auto">
          <a:xfrm>
            <a:off x="6294595" y="1772920"/>
            <a:ext cx="4754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第一单元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6.2 为了忘却的记念</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3035" y="184785"/>
            <a:ext cx="11885930" cy="6554470"/>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【写作背景】</a:t>
            </a:r>
          </a:p>
          <a:p>
            <a:pPr fontAlgn="auto">
              <a:lnSpc>
                <a:spcPct val="150000"/>
              </a:lnSpc>
            </a:pPr>
            <a:r>
              <a:rPr lang="en-US" altLang="zh-CN" sz="2000" b="1"/>
              <a:t>	</a:t>
            </a:r>
            <a:r>
              <a:rPr lang="zh-CN" altLang="en-US" sz="2800" b="1"/>
              <a:t>1930年3月，“左联”在上海成立，它是一个由文学研究会、创造社等组成的文学组织，鲁迅在“左联”成立大会上发表了重要讲话并当选为常委。“左联”倡导无产阶级革命文学，并把马克思主义理论作为工作方针，主张“对旧社会和旧势力的斗争必须坚持、持久，而且要注重实力”。白莽、柔石、冯铿、李伟森、胡也频均参加了这一进步组织。</a:t>
            </a:r>
          </a:p>
          <a:p>
            <a:pPr fontAlgn="auto">
              <a:lnSpc>
                <a:spcPct val="150000"/>
              </a:lnSpc>
            </a:pPr>
            <a:r>
              <a:rPr lang="en-US" altLang="zh-CN" sz="2800" b="1"/>
              <a:t>	</a:t>
            </a:r>
            <a:r>
              <a:rPr lang="zh-CN" altLang="en-US" sz="2800" b="1"/>
              <a:t>而此时正值第二次国内革命战争时期。国民党反动派为了配合反革命的军事“围剿”，他们一方面利用反动文人对抗革命文艺运动，一方面采取查禁书刊，封书店，逮捕、暗杀左翼作家等法西斯文化专制主义手段“围剿”左翼文学。</a:t>
            </a:r>
            <a:endParaRPr lang="zh-CN" altLang="en-US" sz="2400" b="1"/>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6070" y="621665"/>
            <a:ext cx="8218805" cy="5908040"/>
          </a:xfrm>
          <a:prstGeom prst="rect">
            <a:avLst/>
          </a:prstGeom>
          <a:noFill/>
        </p:spPr>
        <p:txBody>
          <a:bodyPr wrap="square" rtlCol="0" anchor="t">
            <a:spAutoFit/>
          </a:bodyPr>
          <a:lstStyle/>
          <a:p>
            <a:pPr fontAlgn="auto">
              <a:lnSpc>
                <a:spcPct val="150000"/>
              </a:lnSpc>
            </a:pPr>
            <a:r>
              <a:rPr lang="en-US" altLang="zh-CN" sz="2400" b="1"/>
              <a:t>	</a:t>
            </a:r>
            <a:r>
              <a:rPr lang="zh-CN" altLang="en-US" sz="2800" b="1"/>
              <a:t>1931年1月17日，柔石、白莽等左联的五位青年作家被捕。同年2月7日被秘密枪杀于上海龙华，大批左联作家被通缉，鲁迅也时刻面临被捕的危险境地，但他丝毫不畏惧反动派的屠刀和淫威。在闻知柔石、白莽等左联的五位青年遇难的消息后发表《中国无产阶级革命文学和前驱的血》《黑暗中国的文艺界的现状》等强烈抗议和揭露反动派的罪行。在烈士遇难两周年的日子，1933年2月7-8日，鲁迅带着无限的悲愤写下此文。</a:t>
            </a:r>
          </a:p>
        </p:txBody>
      </p:sp>
      <p:pic>
        <p:nvPicPr>
          <p:cNvPr id="3" name="图片 2"/>
          <p:cNvPicPr>
            <a:picLocks noChangeAspect="1"/>
          </p:cNvPicPr>
          <p:nvPr/>
        </p:nvPicPr>
        <p:blipFill>
          <a:blip r:embed="rId2"/>
          <a:stretch>
            <a:fillRect/>
          </a:stretch>
        </p:blipFill>
        <p:spPr>
          <a:xfrm>
            <a:off x="8612505" y="621665"/>
            <a:ext cx="3240405" cy="536067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620395"/>
            <a:ext cx="11588750" cy="3969385"/>
          </a:xfrm>
          <a:prstGeom prst="rect">
            <a:avLst/>
          </a:prstGeom>
          <a:noFill/>
        </p:spPr>
        <p:txBody>
          <a:bodyPr wrap="square" rtlCol="0" anchor="t">
            <a:spAutoFit/>
          </a:bodyPr>
          <a:lstStyle/>
          <a:p>
            <a:pPr fontAlgn="auto">
              <a:lnSpc>
                <a:spcPct val="150000"/>
              </a:lnSpc>
            </a:pPr>
            <a:r>
              <a:rPr lang="zh-CN" altLang="en-US" sz="2800" b="1"/>
              <a:t>本文共分为五部分：</a:t>
            </a:r>
          </a:p>
          <a:p>
            <a:pPr fontAlgn="auto">
              <a:lnSpc>
                <a:spcPct val="150000"/>
              </a:lnSpc>
            </a:pPr>
            <a:r>
              <a:rPr lang="zh-CN" altLang="en-US" sz="2800" b="1"/>
              <a:t>第一部分：说明写作目的，回忆与白莽的三次见面。</a:t>
            </a:r>
          </a:p>
          <a:p>
            <a:pPr fontAlgn="auto">
              <a:lnSpc>
                <a:spcPct val="150000"/>
              </a:lnSpc>
            </a:pPr>
            <a:r>
              <a:rPr lang="zh-CN" altLang="en-US" sz="2800" b="1"/>
              <a:t>第二部分：回忆与柔石的交往，顺带写冯铿。</a:t>
            </a:r>
          </a:p>
          <a:p>
            <a:pPr fontAlgn="auto">
              <a:lnSpc>
                <a:spcPct val="150000"/>
              </a:lnSpc>
            </a:pPr>
            <a:r>
              <a:rPr lang="zh-CN" altLang="en-US" sz="2800" b="1"/>
              <a:t>第三部分：简述左联成立后对白莽的新的了解及白莽、柔石的被捕。</a:t>
            </a:r>
          </a:p>
          <a:p>
            <a:pPr fontAlgn="auto">
              <a:lnSpc>
                <a:spcPct val="150000"/>
              </a:lnSpc>
            </a:pPr>
            <a:r>
              <a:rPr lang="zh-CN" altLang="en-US" sz="2800" b="1"/>
              <a:t>第四部分：五烈士被捕遇害的经过，作者的境遇和悲愤的心情。</a:t>
            </a:r>
          </a:p>
          <a:p>
            <a:pPr fontAlgn="auto">
              <a:lnSpc>
                <a:spcPct val="150000"/>
              </a:lnSpc>
            </a:pPr>
            <a:r>
              <a:rPr lang="zh-CN" altLang="en-US" sz="2800" b="1"/>
              <a:t>第五部分：抒发悲愤之情，揭露社会黑暗，表达革命必胜的坚定信念。</a:t>
            </a:r>
          </a:p>
        </p:txBody>
      </p:sp>
      <p:pic>
        <p:nvPicPr>
          <p:cNvPr id="3" name="图片 2"/>
          <p:cNvPicPr>
            <a:picLocks noChangeAspect="1"/>
          </p:cNvPicPr>
          <p:nvPr/>
        </p:nvPicPr>
        <p:blipFill>
          <a:blip r:embed="rId2"/>
          <a:stretch>
            <a:fillRect/>
          </a:stretch>
        </p:blipFill>
        <p:spPr>
          <a:xfrm>
            <a:off x="1057275" y="4498975"/>
            <a:ext cx="3303270" cy="2216785"/>
          </a:xfrm>
          <a:prstGeom prst="rect">
            <a:avLst/>
          </a:prstGeom>
        </p:spPr>
      </p:pic>
      <p:pic>
        <p:nvPicPr>
          <p:cNvPr id="4" name="图片 3"/>
          <p:cNvPicPr>
            <a:picLocks noChangeAspect="1"/>
          </p:cNvPicPr>
          <p:nvPr/>
        </p:nvPicPr>
        <p:blipFill>
          <a:blip r:embed="rId3"/>
          <a:stretch>
            <a:fillRect/>
          </a:stretch>
        </p:blipFill>
        <p:spPr>
          <a:xfrm>
            <a:off x="10005695" y="0"/>
            <a:ext cx="2186305" cy="2696845"/>
          </a:xfrm>
          <a:prstGeom prst="rect">
            <a:avLst/>
          </a:prstGeom>
        </p:spPr>
      </p:pic>
      <p:pic>
        <p:nvPicPr>
          <p:cNvPr id="5" name="图片 4"/>
          <p:cNvPicPr>
            <a:picLocks noChangeAspect="1"/>
          </p:cNvPicPr>
          <p:nvPr/>
        </p:nvPicPr>
        <p:blipFill>
          <a:blip r:embed="rId4"/>
          <a:stretch>
            <a:fillRect/>
          </a:stretch>
        </p:blipFill>
        <p:spPr>
          <a:xfrm>
            <a:off x="5692775" y="4589780"/>
            <a:ext cx="5452110" cy="215328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751840"/>
            <a:ext cx="11620500" cy="535432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1.如何理解第14段“无论从旧道德，从新道德，只要是损己利人的，他就挑选上，自 己背起来。”这句话?</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2.第16段中作者连用三个“疑心”，分别指的是什么？</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3.文章第三部分在内容和结构上有什么作用？</a:t>
            </a:r>
          </a:p>
          <a:p>
            <a:pPr algn="l" fontAlgn="auto">
              <a:lnSpc>
                <a:spcPct val="150000"/>
              </a:lnSpc>
            </a:pPr>
            <a:r>
              <a:rPr lang="en-US" altLang="zh-CN" sz="2800" b="1">
                <a:solidFill>
                  <a:schemeClr val="tx1"/>
                </a:solidFill>
                <a:sym typeface="+mn-ea"/>
              </a:rPr>
              <a:t>	4.如何理解第21段结尾处的“逃走”一词？</a:t>
            </a:r>
          </a:p>
          <a:p>
            <a:pPr algn="l" fontAlgn="auto">
              <a:lnSpc>
                <a:spcPct val="150000"/>
              </a:lnSpc>
            </a:pPr>
            <a:endParaRPr lang="en-US" altLang="zh-CN" sz="2800" b="1">
              <a:solidFill>
                <a:schemeClr val="tx1"/>
              </a:solidFill>
              <a:sym typeface="+mn-ea"/>
            </a:endParaRPr>
          </a:p>
        </p:txBody>
      </p:sp>
      <p:pic>
        <p:nvPicPr>
          <p:cNvPr id="3" name="图片 2"/>
          <p:cNvPicPr>
            <a:picLocks noChangeAspect="1"/>
          </p:cNvPicPr>
          <p:nvPr/>
        </p:nvPicPr>
        <p:blipFill>
          <a:blip r:embed="rId2"/>
          <a:stretch>
            <a:fillRect/>
          </a:stretch>
        </p:blipFill>
        <p:spPr>
          <a:xfrm>
            <a:off x="8749665" y="4429125"/>
            <a:ext cx="3156585" cy="2091690"/>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428625"/>
            <a:ext cx="11620500" cy="535432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800" b="1">
                <a:sym typeface="+mn-ea"/>
              </a:rPr>
              <a:t>	5.鲁迅先生为什么给《北斗》选送珂勒惠支夫人的木刻？</a:t>
            </a:r>
            <a:endParaRPr lang="en-US" altLang="zh-CN" sz="2800" b="1">
              <a:solidFill>
                <a:schemeClr val="tx1"/>
              </a:solidFill>
              <a:sym typeface="+mn-ea"/>
            </a:endParaRPr>
          </a:p>
          <a:p>
            <a:pPr algn="l" fontAlgn="auto">
              <a:lnSpc>
                <a:spcPct val="150000"/>
              </a:lnSpc>
            </a:pPr>
            <a:r>
              <a:rPr lang="en-US" altLang="zh-CN" sz="2800" b="1">
                <a:sym typeface="+mn-ea"/>
              </a:rPr>
              <a:t>	6.请简要分析文中柔石的人物形象以及作者把柔石比作方孝孺的用意。</a:t>
            </a:r>
            <a:endParaRPr lang="en-US" altLang="zh-CN" sz="2800" b="1">
              <a:solidFill>
                <a:schemeClr val="tx1"/>
              </a:solidFill>
              <a:sym typeface="+mn-ea"/>
            </a:endParaRPr>
          </a:p>
          <a:p>
            <a:pPr algn="l" fontAlgn="auto">
              <a:lnSpc>
                <a:spcPct val="150000"/>
              </a:lnSpc>
            </a:pPr>
            <a:r>
              <a:rPr lang="en-US" altLang="zh-CN" sz="2800" b="1">
                <a:sym typeface="+mn-ea"/>
              </a:rPr>
              <a:t>	7.课文标题《为了忘却的记念》中“忘却”与“记念”是两个意义相反的词，作者为什么把   它们放在一个标题里？</a:t>
            </a:r>
            <a:endParaRPr lang="en-US" altLang="zh-CN" sz="2800" b="1">
              <a:solidFill>
                <a:schemeClr val="tx1"/>
              </a:solidFill>
              <a:sym typeface="+mn-ea"/>
            </a:endParaRPr>
          </a:p>
          <a:p>
            <a:pPr algn="l" fontAlgn="auto">
              <a:lnSpc>
                <a:spcPct val="150000"/>
              </a:lnSpc>
            </a:pPr>
            <a:r>
              <a:rPr lang="en-US" altLang="zh-CN" sz="2800" b="1">
                <a:sym typeface="+mn-ea"/>
              </a:rPr>
              <a:t>	8.怎样理解作者引用三个典故的用意？</a:t>
            </a:r>
            <a:endParaRPr lang="zh-CN" altLang="en-US" sz="2800" b="1">
              <a:solidFill>
                <a:schemeClr val="tx1"/>
              </a:solidFill>
              <a:sym typeface="+mn-ea"/>
            </a:endParaRPr>
          </a:p>
        </p:txBody>
      </p:sp>
      <p:pic>
        <p:nvPicPr>
          <p:cNvPr id="3" name="图片 2"/>
          <p:cNvPicPr>
            <a:picLocks noChangeAspect="1"/>
          </p:cNvPicPr>
          <p:nvPr/>
        </p:nvPicPr>
        <p:blipFill>
          <a:blip r:embed="rId2"/>
          <a:stretch>
            <a:fillRect/>
          </a:stretch>
        </p:blipFill>
        <p:spPr>
          <a:xfrm>
            <a:off x="10252710" y="0"/>
            <a:ext cx="1939290" cy="2529840"/>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1950" y="1160145"/>
            <a:ext cx="8739505"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1.如何理解第14段“无论从旧道德，从新道德，只要是损己利人的，他就挑选上，自己背起来。”这句话?</a:t>
            </a:r>
          </a:p>
          <a:p>
            <a:pPr fontAlgn="auto">
              <a:lnSpc>
                <a:spcPct val="150000"/>
              </a:lnSpc>
            </a:pPr>
            <a:r>
              <a:rPr lang="en-US" altLang="zh-CN" sz="2800" b="1">
                <a:solidFill>
                  <a:srgbClr val="FF0000"/>
                </a:solidFill>
              </a:rPr>
              <a:t>	</a:t>
            </a:r>
            <a:r>
              <a:rPr lang="zh-CN" altLang="en-US" sz="2800" b="1">
                <a:solidFill>
                  <a:schemeClr val="tx1"/>
                </a:solidFill>
              </a:rPr>
              <a:t>“旧道德”指旧有的，在人民群众中长期形成的道德；“新道德”指无产阶级新思想指导下的道德；“损己利人”指为了别人的利益，宁可牺牲自己的利益。这一段议论性的文字是作者对柔石崇高思想品德的评价和赞扬。</a:t>
            </a:r>
          </a:p>
        </p:txBody>
      </p:sp>
      <p:pic>
        <p:nvPicPr>
          <p:cNvPr id="3" name="图片 2"/>
          <p:cNvPicPr>
            <a:picLocks noChangeAspect="1"/>
          </p:cNvPicPr>
          <p:nvPr/>
        </p:nvPicPr>
        <p:blipFill>
          <a:blip r:embed="rId2"/>
          <a:stretch>
            <a:fillRect/>
          </a:stretch>
        </p:blipFill>
        <p:spPr>
          <a:xfrm>
            <a:off x="9444355" y="1461770"/>
            <a:ext cx="2497455" cy="37052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7655" y="1302385"/>
            <a:ext cx="786384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2.第16段中作者连用三个“疑心”，分别指的是什么？</a:t>
            </a:r>
          </a:p>
          <a:p>
            <a:pPr fontAlgn="auto">
              <a:lnSpc>
                <a:spcPct val="150000"/>
              </a:lnSpc>
            </a:pPr>
            <a:r>
              <a:rPr lang="en-US" altLang="zh-CN" sz="2800" b="1">
                <a:solidFill>
                  <a:srgbClr val="FF0000"/>
                </a:solidFill>
              </a:rPr>
              <a:t>	</a:t>
            </a:r>
            <a:r>
              <a:rPr lang="zh-CN" altLang="en-US" sz="2800" b="1">
                <a:solidFill>
                  <a:schemeClr val="tx1"/>
                </a:solidFill>
              </a:rPr>
              <a:t>第一个“疑心”是指作者对冯铿的印象；第二个“疑心”是指柔石可能受到冯铿的影响，但这个“疑心”又被第三个“疑心”否定；第三个“疑心”是作者以自己的“偷懒”来反衬柔石的“斩钉截铁”，突出了柔石不畏艰难的精神。</a:t>
            </a:r>
          </a:p>
        </p:txBody>
      </p:sp>
      <p:pic>
        <p:nvPicPr>
          <p:cNvPr id="3" name="图片 2"/>
          <p:cNvPicPr>
            <a:picLocks noChangeAspect="1"/>
          </p:cNvPicPr>
          <p:nvPr/>
        </p:nvPicPr>
        <p:blipFill>
          <a:blip r:embed="rId2"/>
          <a:stretch>
            <a:fillRect/>
          </a:stretch>
        </p:blipFill>
        <p:spPr>
          <a:xfrm>
            <a:off x="8242300" y="568960"/>
            <a:ext cx="3949700" cy="5720080"/>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87375" y="1302385"/>
            <a:ext cx="7471410"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3.文章第三部分在内容和结构上有什么作用？</a:t>
            </a:r>
          </a:p>
          <a:p>
            <a:pPr fontAlgn="auto">
              <a:lnSpc>
                <a:spcPct val="150000"/>
              </a:lnSpc>
            </a:pPr>
            <a:r>
              <a:rPr lang="en-US" altLang="zh-CN" sz="2800" b="1">
                <a:solidFill>
                  <a:srgbClr val="FF0000"/>
                </a:solidFill>
              </a:rPr>
              <a:t>	</a:t>
            </a:r>
            <a:r>
              <a:rPr lang="zh-CN" altLang="en-US" sz="2800" b="1">
                <a:solidFill>
                  <a:schemeClr val="tx1"/>
                </a:solidFill>
              </a:rPr>
              <a:t>内容上：简叙白莽和柔石是“左联”的成员，表明作者和他们的密切关系。</a:t>
            </a:r>
          </a:p>
          <a:p>
            <a:pPr fontAlgn="auto">
              <a:lnSpc>
                <a:spcPct val="150000"/>
              </a:lnSpc>
            </a:pPr>
            <a:r>
              <a:rPr lang="en-US" altLang="zh-CN" sz="2800" b="1">
                <a:solidFill>
                  <a:schemeClr val="tx1"/>
                </a:solidFill>
              </a:rPr>
              <a:t>	</a:t>
            </a:r>
            <a:r>
              <a:rPr lang="zh-CN" altLang="en-US" sz="2800" b="1">
                <a:solidFill>
                  <a:schemeClr val="tx1"/>
                </a:solidFill>
              </a:rPr>
              <a:t>结构上：承上启下，由对烈士被捕前情况的介绍转到对烈士被捕遇难的记叙。</a:t>
            </a:r>
          </a:p>
        </p:txBody>
      </p:sp>
      <p:pic>
        <p:nvPicPr>
          <p:cNvPr id="3" name="图片 2"/>
          <p:cNvPicPr>
            <a:picLocks noChangeAspect="1"/>
          </p:cNvPicPr>
          <p:nvPr/>
        </p:nvPicPr>
        <p:blipFill>
          <a:blip r:embed="rId2"/>
          <a:stretch>
            <a:fillRect/>
          </a:stretch>
        </p:blipFill>
        <p:spPr>
          <a:xfrm>
            <a:off x="8406765" y="622935"/>
            <a:ext cx="3495675" cy="5280660"/>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64515" y="765810"/>
            <a:ext cx="7048500" cy="3322955"/>
          </a:xfrm>
          <a:prstGeom prst="rect">
            <a:avLst/>
          </a:prstGeom>
          <a:noFill/>
        </p:spPr>
        <p:txBody>
          <a:bodyPr wrap="square" rtlCol="0" anchor="t">
            <a:spAutoFit/>
          </a:bodyPr>
          <a:lstStyle/>
          <a:p>
            <a:pPr fontAlgn="auto">
              <a:lnSpc>
                <a:spcPct val="150000"/>
              </a:lnSpc>
            </a:pPr>
            <a:r>
              <a:rPr lang="zh-CN" altLang="en-US" sz="2800" b="1">
                <a:solidFill>
                  <a:schemeClr val="tx1"/>
                </a:solidFill>
              </a:rPr>
              <a:t>4.如何理解第21段结尾处的“逃走”一词？</a:t>
            </a:r>
          </a:p>
          <a:p>
            <a:pPr fontAlgn="auto">
              <a:lnSpc>
                <a:spcPct val="150000"/>
              </a:lnSpc>
            </a:pPr>
            <a:r>
              <a:rPr lang="en-US" altLang="zh-CN" sz="2800" b="1">
                <a:solidFill>
                  <a:schemeClr val="tx1"/>
                </a:solidFill>
              </a:rPr>
              <a:t>	</a:t>
            </a:r>
            <a:r>
              <a:rPr lang="zh-CN" altLang="en-US" sz="2800" b="1">
                <a:solidFill>
                  <a:srgbClr val="FF0000"/>
                </a:solidFill>
              </a:rPr>
              <a:t>鲁迅在某种意义上来说，代表的是中国的脊梁。可是面对残酷的现实，他只有“逃走”，才能得以继续奔走、呼告，这足以表明当时社会的黑暗。</a:t>
            </a:r>
          </a:p>
        </p:txBody>
      </p:sp>
      <p:pic>
        <p:nvPicPr>
          <p:cNvPr id="3" name="图片 2"/>
          <p:cNvPicPr>
            <a:picLocks noChangeAspect="1"/>
          </p:cNvPicPr>
          <p:nvPr/>
        </p:nvPicPr>
        <p:blipFill>
          <a:blip r:embed="rId2"/>
          <a:stretch>
            <a:fillRect/>
          </a:stretch>
        </p:blipFill>
        <p:spPr>
          <a:xfrm>
            <a:off x="564515" y="4526280"/>
            <a:ext cx="3383915" cy="1821180"/>
          </a:xfrm>
          <a:prstGeom prst="rect">
            <a:avLst/>
          </a:prstGeom>
        </p:spPr>
      </p:pic>
      <p:pic>
        <p:nvPicPr>
          <p:cNvPr id="4" name="图片 3"/>
          <p:cNvPicPr>
            <a:picLocks noChangeAspect="1"/>
          </p:cNvPicPr>
          <p:nvPr/>
        </p:nvPicPr>
        <p:blipFill>
          <a:blip r:embed="rId3"/>
          <a:stretch>
            <a:fillRect/>
          </a:stretch>
        </p:blipFill>
        <p:spPr>
          <a:xfrm>
            <a:off x="8529320" y="316865"/>
            <a:ext cx="3451860" cy="5902325"/>
          </a:xfrm>
          <a:prstGeom prst="rect">
            <a:avLst/>
          </a:prstGeom>
        </p:spPr>
      </p:pic>
      <p:pic>
        <p:nvPicPr>
          <p:cNvPr id="5" name="图片 4"/>
          <p:cNvPicPr>
            <a:picLocks noChangeAspect="1"/>
          </p:cNvPicPr>
          <p:nvPr/>
        </p:nvPicPr>
        <p:blipFill>
          <a:blip r:embed="rId4"/>
          <a:stretch>
            <a:fillRect/>
          </a:stretch>
        </p:blipFill>
        <p:spPr>
          <a:xfrm>
            <a:off x="5182870" y="3876040"/>
            <a:ext cx="2219325" cy="23431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7975" y="1123950"/>
            <a:ext cx="8949690" cy="3322955"/>
          </a:xfrm>
          <a:prstGeom prst="rect">
            <a:avLst/>
          </a:prstGeom>
          <a:noFill/>
        </p:spPr>
        <p:txBody>
          <a:bodyPr wrap="square" rtlCol="0" anchor="t">
            <a:spAutoFit/>
          </a:bodyPr>
          <a:lstStyle/>
          <a:p>
            <a:pPr fontAlgn="auto">
              <a:lnSpc>
                <a:spcPct val="150000"/>
              </a:lnSpc>
            </a:pPr>
            <a:r>
              <a:rPr lang="zh-CN" altLang="en-US" sz="2800" b="1">
                <a:solidFill>
                  <a:schemeClr val="tx1"/>
                </a:solidFill>
              </a:rPr>
              <a:t>5.鲁迅先生为什么给《北斗》选送珂勒惠支夫人的木刻？</a:t>
            </a:r>
          </a:p>
          <a:p>
            <a:pPr fontAlgn="auto">
              <a:lnSpc>
                <a:spcPct val="150000"/>
              </a:lnSpc>
            </a:pPr>
            <a:r>
              <a:rPr lang="zh-CN" altLang="en-US" sz="2800" b="1">
                <a:solidFill>
                  <a:srgbClr val="FF0000"/>
                </a:solidFill>
              </a:rPr>
              <a:t>①柔石之母的遭遇与该版画的内容相似。</a:t>
            </a:r>
          </a:p>
          <a:p>
            <a:pPr fontAlgn="auto">
              <a:lnSpc>
                <a:spcPct val="150000"/>
              </a:lnSpc>
            </a:pPr>
            <a:r>
              <a:rPr lang="zh-CN" altLang="en-US" sz="2800" b="1">
                <a:solidFill>
                  <a:srgbClr val="FF0000"/>
                </a:solidFill>
              </a:rPr>
              <a:t>②作者无法明确地表达对烈士的悼念，只好用含蓄的方法来表达自己的感情。</a:t>
            </a:r>
          </a:p>
          <a:p>
            <a:pPr fontAlgn="auto">
              <a:lnSpc>
                <a:spcPct val="150000"/>
              </a:lnSpc>
            </a:pPr>
            <a:r>
              <a:rPr lang="zh-CN" altLang="en-US" sz="2800" b="1">
                <a:solidFill>
                  <a:srgbClr val="FF0000"/>
                </a:solidFill>
              </a:rPr>
              <a:t>③这也从另一个侧面控诉了当时无言论自由的社会。</a:t>
            </a:r>
          </a:p>
        </p:txBody>
      </p:sp>
      <p:pic>
        <p:nvPicPr>
          <p:cNvPr id="3" name="图片 2"/>
          <p:cNvPicPr>
            <a:picLocks noChangeAspect="1"/>
          </p:cNvPicPr>
          <p:nvPr/>
        </p:nvPicPr>
        <p:blipFill>
          <a:blip r:embed="rId2"/>
          <a:stretch>
            <a:fillRect/>
          </a:stretch>
        </p:blipFill>
        <p:spPr>
          <a:xfrm>
            <a:off x="9395460" y="512445"/>
            <a:ext cx="2691130" cy="4704080"/>
          </a:xfrm>
          <a:prstGeom prst="rect">
            <a:avLst/>
          </a:prstGeom>
        </p:spPr>
      </p:pic>
      <p:pic>
        <p:nvPicPr>
          <p:cNvPr id="4" name="图片 3"/>
          <p:cNvPicPr>
            <a:picLocks noChangeAspect="1"/>
          </p:cNvPicPr>
          <p:nvPr/>
        </p:nvPicPr>
        <p:blipFill>
          <a:blip r:embed="rId3"/>
          <a:stretch>
            <a:fillRect/>
          </a:stretch>
        </p:blipFill>
        <p:spPr>
          <a:xfrm>
            <a:off x="1871345" y="4624070"/>
            <a:ext cx="1553845" cy="2044700"/>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1445" y="709295"/>
            <a:ext cx="9523095" cy="5631180"/>
          </a:xfrm>
          <a:prstGeom prst="rect">
            <a:avLst/>
          </a:prstGeom>
          <a:noFill/>
        </p:spPr>
        <p:txBody>
          <a:bodyPr wrap="square" rtlCol="0" anchor="t">
            <a:spAutoFit/>
          </a:bodyPr>
          <a:lstStyle/>
          <a:p>
            <a:pPr fontAlgn="auto">
              <a:lnSpc>
                <a:spcPct val="150000"/>
              </a:lnSpc>
            </a:pPr>
            <a:r>
              <a:rPr lang="zh-CN" altLang="en-US" sz="2400" b="1">
                <a:solidFill>
                  <a:srgbClr val="FF0000"/>
                </a:solidFill>
              </a:rPr>
              <a:t>6.请简要分析文中柔石的人物形象以及作者把柔石比作方孝孺的用意。</a:t>
            </a:r>
          </a:p>
          <a:p>
            <a:pPr fontAlgn="auto">
              <a:lnSpc>
                <a:spcPct val="150000"/>
              </a:lnSpc>
            </a:pPr>
            <a:r>
              <a:rPr lang="en-US" altLang="zh-CN" sz="2400" b="1">
                <a:solidFill>
                  <a:srgbClr val="FF0000"/>
                </a:solidFill>
              </a:rPr>
              <a:t>	</a:t>
            </a:r>
            <a:r>
              <a:rPr lang="zh-CN" altLang="en-US" sz="2400" b="1">
                <a:solidFill>
                  <a:schemeClr val="tx1"/>
                </a:solidFill>
              </a:rPr>
              <a:t>柔石单纯、善良、忠厚，为人随和，对社会的黑暗、人心的险恶尚缺乏清醒的认识，这体现了他性格中的“迂”；他对革命工作热心执着，认定真理就一往无前，牺牲生命也在所不惜，这又体现了他性格中的“硬气”。所以柔石是一个天真单纯、勤勉执着、坚毅刚强、才华横溢、追求光明的进步青年作家。</a:t>
            </a:r>
          </a:p>
          <a:p>
            <a:pPr fontAlgn="auto">
              <a:lnSpc>
                <a:spcPct val="150000"/>
              </a:lnSpc>
            </a:pPr>
            <a:r>
              <a:rPr lang="en-US" altLang="zh-CN" sz="2400" b="1">
                <a:solidFill>
                  <a:schemeClr val="tx1"/>
                </a:solidFill>
              </a:rPr>
              <a:t>	</a:t>
            </a:r>
            <a:r>
              <a:rPr lang="zh-CN" altLang="en-US" sz="2400" b="1">
                <a:solidFill>
                  <a:schemeClr val="tx1"/>
                </a:solidFill>
              </a:rPr>
              <a:t>作者把柔石比作方孝孺，是因为柔石和方孝孺在威武不屈、舍生取义的刚烈精神上是一致的，他们都将为后人所敬仰和赞颂；同时，用朱棣惨无人道、滥杀无辜的暴行来暗示国民党反动派杀害进步青年的罪行，这是作者对国民党反动派的深刻揭露和控诉。</a:t>
            </a:r>
            <a:r>
              <a:rPr lang="en-US" altLang="zh-CN" sz="2400" b="1">
                <a:solidFill>
                  <a:schemeClr val="tx1"/>
                </a:solidFill>
              </a:rPr>
              <a:t>	</a:t>
            </a:r>
          </a:p>
        </p:txBody>
      </p:sp>
      <p:pic>
        <p:nvPicPr>
          <p:cNvPr id="3" name="图片 2"/>
          <p:cNvPicPr>
            <a:picLocks noChangeAspect="1"/>
          </p:cNvPicPr>
          <p:nvPr/>
        </p:nvPicPr>
        <p:blipFill>
          <a:blip r:embed="rId2"/>
          <a:stretch>
            <a:fillRect/>
          </a:stretch>
        </p:blipFill>
        <p:spPr>
          <a:xfrm>
            <a:off x="9654540" y="331470"/>
            <a:ext cx="2537460" cy="2903220"/>
          </a:xfrm>
          <a:prstGeom prst="rect">
            <a:avLst/>
          </a:prstGeom>
        </p:spPr>
      </p:pic>
      <p:pic>
        <p:nvPicPr>
          <p:cNvPr id="4" name="图片 3"/>
          <p:cNvPicPr>
            <a:picLocks noChangeAspect="1"/>
          </p:cNvPicPr>
          <p:nvPr/>
        </p:nvPicPr>
        <p:blipFill>
          <a:blip r:embed="rId3"/>
          <a:stretch>
            <a:fillRect/>
          </a:stretch>
        </p:blipFill>
        <p:spPr>
          <a:xfrm>
            <a:off x="9654540" y="3524250"/>
            <a:ext cx="2532380" cy="2017395"/>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0805" y="303530"/>
            <a:ext cx="11740515" cy="6554470"/>
          </a:xfrm>
          <a:prstGeom prst="rect">
            <a:avLst/>
          </a:prstGeom>
          <a:noFill/>
        </p:spPr>
        <p:txBody>
          <a:bodyPr wrap="square" rtlCol="0" anchor="t">
            <a:spAutoFit/>
          </a:bodyPr>
          <a:lstStyle/>
          <a:p>
            <a:pPr fontAlgn="auto">
              <a:lnSpc>
                <a:spcPct val="150000"/>
              </a:lnSpc>
            </a:pPr>
            <a:r>
              <a:rPr lang="zh-CN" altLang="en-US" sz="2000" b="1">
                <a:solidFill>
                  <a:srgbClr val="FF0000"/>
                </a:solidFill>
              </a:rPr>
              <a:t>7.课文标题《为了忘却的记念》中“忘却”与“记念”是两个意义相反的词，作者为什么把它们放在一个标题里？</a:t>
            </a:r>
          </a:p>
          <a:p>
            <a:pPr fontAlgn="auto">
              <a:lnSpc>
                <a:spcPct val="150000"/>
              </a:lnSpc>
            </a:pPr>
            <a:r>
              <a:rPr lang="en-US" altLang="zh-CN" sz="2400" b="1"/>
              <a:t>	</a:t>
            </a:r>
            <a:r>
              <a:rPr lang="zh-CN" altLang="en-US" sz="2400" b="1"/>
              <a:t>作者把“忘却”与“记念”这两个意义相反的词联系在一起，放在一个标题里，看似矛盾，实际上作者在这一标题里寄寓着深刻的意义。</a:t>
            </a:r>
          </a:p>
          <a:p>
            <a:pPr fontAlgn="auto">
              <a:lnSpc>
                <a:spcPct val="150000"/>
              </a:lnSpc>
            </a:pPr>
            <a:r>
              <a:rPr lang="en-US" altLang="zh-CN" sz="2400" b="1"/>
              <a:t>	</a:t>
            </a:r>
            <a:r>
              <a:rPr lang="zh-CN" altLang="en-US" sz="2400" b="1"/>
              <a:t>首先我们看课文中的相关语句。文章开头就写道：“我早已想写一点文字，来记念几个青年的作家。这并非为了别的，只因为两年以来，悲愤总时时来袭击我的心，至今没有停止，我很想借此算是竦身一摇，将悲哀摆脱，给自己轻松一下，照直说，就是我倒要将他们忘却了。”结尾又写道：“夜正长，路也正长，我不如忘却，不说的好罢。但我知道，即使不是我，将来总会有记起他们，再说他们的时候的。”从这两部分文字中，我们不难看出，作者所谓的“忘却”，实际上就是“摆脱”“搁置”的意思，也就是将“战友”的牺牲而带来的悲痛暂时搁置一边，使思绪从始终支配着自己的悲痛中脱离出来，化悲痛为力量，以更有效的战斗纪念死者。。</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3200" y="422275"/>
            <a:ext cx="11785600" cy="6185535"/>
          </a:xfrm>
          <a:prstGeom prst="rect">
            <a:avLst/>
          </a:prstGeom>
          <a:noFill/>
        </p:spPr>
        <p:txBody>
          <a:bodyPr wrap="square" rtlCol="0" anchor="t">
            <a:spAutoFit/>
          </a:bodyPr>
          <a:lstStyle/>
          <a:p>
            <a:pPr fontAlgn="auto">
              <a:lnSpc>
                <a:spcPct val="150000"/>
              </a:lnSpc>
            </a:pPr>
            <a:r>
              <a:rPr lang="zh-CN" altLang="en-US" sz="2400" b="1">
                <a:solidFill>
                  <a:srgbClr val="FF0000"/>
                </a:solidFill>
              </a:rPr>
              <a:t>8.怎样理解作者引用三个典故的用意？</a:t>
            </a:r>
          </a:p>
          <a:p>
            <a:pPr fontAlgn="auto">
              <a:lnSpc>
                <a:spcPct val="150000"/>
              </a:lnSpc>
            </a:pPr>
            <a:r>
              <a:rPr lang="en-US" altLang="zh-CN" sz="2400" b="1"/>
              <a:t>	</a:t>
            </a:r>
            <a:r>
              <a:rPr lang="zh-CN" altLang="en-US" sz="2400" b="1"/>
              <a:t>①作者在叙述柔石的“硬气”和“迁”的特点时运用了明代方孝孺的典故。作者用这一典故是为了更鲜明地突出柔石性格中的“硬气”与“迁”。方孝孺坚决不肯为朱棣起草即位诏书，不仅丢掉了自己的性命，还连累了宗族亲友，实在是“迂”，但他威武不屈、舍生取义的刚烈精神，几百年来一直被后人敬仰和称颂。作者将其与柔石相比，突出了柔石的“硬气”与“迂”，同时也用朱棣惨无人道、滥杀无辜的暴行，来暗示反动派杀害革命青年的罪行，是对反动派暴行的深刻揭露与控诉。</a:t>
            </a:r>
          </a:p>
          <a:p>
            <a:pPr fontAlgn="auto">
              <a:lnSpc>
                <a:spcPct val="150000"/>
              </a:lnSpc>
            </a:pPr>
            <a:r>
              <a:rPr lang="en-US" altLang="zh-CN" sz="2400" b="1"/>
              <a:t>	</a:t>
            </a:r>
            <a:r>
              <a:rPr lang="zh-CN" altLang="en-US" sz="2400" b="1"/>
              <a:t>②作者在写柔石被捕、自己逃走时运用了《说岳全传》中高僧“坐化”的故事。作者用这个典故暗示反动派的滥杀无辜与秦桧用“莫须有”的罪名杀害岳飞没什么两样，更为深刻的是，作者对道悦是持批判态度的，他并不像道悦那样束手待毙，而是“逃走”，保存实力，继续战斗。</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3200" y="1101725"/>
            <a:ext cx="11785600" cy="4523105"/>
          </a:xfrm>
          <a:prstGeom prst="rect">
            <a:avLst/>
          </a:prstGeom>
          <a:noFill/>
        </p:spPr>
        <p:txBody>
          <a:bodyPr wrap="square" rtlCol="0" anchor="t">
            <a:spAutoFit/>
          </a:bodyPr>
          <a:lstStyle/>
          <a:p>
            <a:pPr fontAlgn="auto">
              <a:lnSpc>
                <a:spcPct val="150000"/>
              </a:lnSpc>
            </a:pPr>
            <a:r>
              <a:rPr lang="zh-CN" altLang="en-US" sz="2400" b="1">
                <a:solidFill>
                  <a:srgbClr val="FF0000"/>
                </a:solidFill>
              </a:rPr>
              <a:t>8.怎样理解作者引用三个典故的用意？</a:t>
            </a:r>
          </a:p>
          <a:p>
            <a:pPr fontAlgn="auto">
              <a:lnSpc>
                <a:spcPct val="150000"/>
              </a:lnSpc>
            </a:pPr>
            <a:r>
              <a:rPr lang="en-US" altLang="zh-CN" sz="2400" b="1"/>
              <a:t>	</a:t>
            </a:r>
            <a:r>
              <a:rPr lang="zh-CN" altLang="en-US" sz="2800" b="1"/>
              <a:t>③作者由自己纪念战友“没有写处”而想到向子期的《思旧赋》只有寥寥几行的逸事。作者用这一典故，将自己当时的处境与心情和向子期相比，以揭露反动统治与司马氏以杀夺手段建立晋朝一样，政治都是极端黑暗腐朽的，人们偶有不慎，都可能引来杀身之祸，因此，正直的人是没有言论自由的，在“禁锢得比罐头还严密”的统治下，确实是“没有写处”的。</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289560"/>
            <a:ext cx="11620500"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鲁迅先生通过回忆与白莽、柔石等人的交往，热情讴歌了五个青年作家纯朴、善良、追求光明与进步的高尚品质，表达了自己对他们深切的缅怀和悲痛之情，也无情地批判和揭露了反动政府的穷凶极恶、黑暗腐朽，表达了对国民党反动派卑劣无耻的行径无比愤恨的感情。</a:t>
            </a:r>
          </a:p>
        </p:txBody>
      </p:sp>
      <p:pic>
        <p:nvPicPr>
          <p:cNvPr id="8" name="图片 7"/>
          <p:cNvPicPr>
            <a:picLocks noChangeAspect="1"/>
          </p:cNvPicPr>
          <p:nvPr/>
        </p:nvPicPr>
        <p:blipFill>
          <a:blip r:embed="rId2"/>
          <a:stretch>
            <a:fillRect/>
          </a:stretch>
        </p:blipFill>
        <p:spPr>
          <a:xfrm>
            <a:off x="1116965" y="4789805"/>
            <a:ext cx="2585720" cy="1504950"/>
          </a:xfrm>
          <a:prstGeom prst="rect">
            <a:avLst/>
          </a:prstGeom>
        </p:spPr>
      </p:pic>
      <p:pic>
        <p:nvPicPr>
          <p:cNvPr id="3" name="图片 2"/>
          <p:cNvPicPr>
            <a:picLocks noChangeAspect="1"/>
          </p:cNvPicPr>
          <p:nvPr/>
        </p:nvPicPr>
        <p:blipFill>
          <a:blip r:embed="rId3"/>
          <a:stretch>
            <a:fillRect/>
          </a:stretch>
        </p:blipFill>
        <p:spPr>
          <a:xfrm>
            <a:off x="4485005" y="4481195"/>
            <a:ext cx="7201535" cy="2100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520700"/>
            <a:ext cx="11620500" cy="5723890"/>
          </a:xfrm>
          <a:prstGeom prst="rect">
            <a:avLst/>
          </a:prstGeom>
          <a:noFill/>
        </p:spPr>
        <p:txBody>
          <a:bodyPr wrap="square" rtlCol="0" anchor="t">
            <a:spAutoFit/>
          </a:bodyPr>
          <a:lstStyle/>
          <a:p>
            <a:pPr algn="ctr" fontAlgn="auto">
              <a:lnSpc>
                <a:spcPct val="150000"/>
              </a:lnSpc>
            </a:pPr>
            <a:r>
              <a:rPr lang="zh-CN" altLang="en-US" sz="2800" b="1">
                <a:solidFill>
                  <a:srgbClr val="FF0000"/>
                </a:solidFill>
                <a:sym typeface="+mn-ea"/>
              </a:rPr>
              <a:t>【品读课文</a:t>
            </a:r>
            <a:r>
              <a:rPr lang="en-US" altLang="zh-CN" sz="2800" b="1">
                <a:solidFill>
                  <a:srgbClr val="FF0000"/>
                </a:solidFill>
                <a:sym typeface="+mn-ea"/>
              </a:rPr>
              <a:t>·</a:t>
            </a:r>
            <a:r>
              <a:rPr lang="zh-CN" altLang="en-US" sz="2800" b="1">
                <a:solidFill>
                  <a:srgbClr val="FF0000"/>
                </a:solidFill>
                <a:sym typeface="+mn-ea"/>
              </a:rPr>
              <a:t>写作特点】</a:t>
            </a:r>
            <a:endParaRPr lang="zh-CN" altLang="en-US" sz="2800" b="1">
              <a:solidFill>
                <a:srgbClr val="FF0000"/>
              </a:solidFill>
            </a:endParaRPr>
          </a:p>
          <a:p>
            <a:pPr fontAlgn="auto">
              <a:lnSpc>
                <a:spcPct val="150000"/>
              </a:lnSpc>
            </a:pPr>
            <a:r>
              <a:rPr lang="zh-CN" altLang="en-US" sz="2400" b="1">
                <a:solidFill>
                  <a:srgbClr val="FF0000"/>
                </a:solidFill>
              </a:rPr>
              <a:t>①记叙与抒情、议论紧密结合。</a:t>
            </a:r>
          </a:p>
          <a:p>
            <a:pPr fontAlgn="auto">
              <a:lnSpc>
                <a:spcPct val="150000"/>
              </a:lnSpc>
            </a:pPr>
            <a:r>
              <a:rPr lang="en-US" altLang="zh-CN" sz="2400" b="1">
                <a:solidFill>
                  <a:schemeClr val="tx1"/>
                </a:solidFill>
              </a:rPr>
              <a:t>	</a:t>
            </a:r>
            <a:r>
              <a:rPr lang="zh-CN" altLang="en-US" sz="2400" b="1">
                <a:solidFill>
                  <a:schemeClr val="tx1"/>
                </a:solidFill>
              </a:rPr>
              <a:t>鲁迅没有一般地、浮泛地讲对反动派的恨和对革命者的爱。他把写作的重点放在对事实的记述上，在记述事实时，融进自己的感情和议论，或用概括的文字，从思想意义和感情上作画龙点睛的点染。</a:t>
            </a:r>
          </a:p>
          <a:p>
            <a:pPr fontAlgn="auto">
              <a:lnSpc>
                <a:spcPct val="150000"/>
              </a:lnSpc>
            </a:pPr>
            <a:r>
              <a:rPr lang="zh-CN" altLang="en-US" sz="2400" b="1">
                <a:solidFill>
                  <a:srgbClr val="FF0000"/>
                </a:solidFill>
              </a:rPr>
              <a:t>②结构完整，详略得当，重点突出。</a:t>
            </a:r>
          </a:p>
          <a:p>
            <a:pPr fontAlgn="auto">
              <a:lnSpc>
                <a:spcPct val="150000"/>
              </a:lnSpc>
            </a:pPr>
            <a:r>
              <a:rPr lang="en-US" altLang="zh-CN" sz="2400" b="1">
                <a:solidFill>
                  <a:schemeClr val="tx1"/>
                </a:solidFill>
              </a:rPr>
              <a:t>	</a:t>
            </a:r>
            <a:r>
              <a:rPr lang="zh-CN" altLang="en-US" sz="2400" b="1">
                <a:solidFill>
                  <a:schemeClr val="tx1"/>
                </a:solidFill>
              </a:rPr>
              <a:t>鲁迅把他和五位青年作家的交往作为线索，把本来散乱、孤立的材料组织在一个整体中。柔石与他关系最密切，在文中占的篇幅最大，白莽次之。至于冯铿等三人，或未见过面，或虽见一面而不熟悉，便略写。对柔石和白莽，又注意抓住最能体现这两位革命青年思想风貌的细节或“小事”来写。</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115" y="438785"/>
            <a:ext cx="11620500" cy="332295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本文通过对白莽、柔石等五位烈士的片段性的回忆，对五位烈士的为人以及被反动派杀害的事实的记述，高度赞扬了烈士们执着、坚忍、善良的优秀品格，表达了对国民党反动派杀害无辜的愤恨和要化悲痛为力量、继续战斗下去的坚定信念。</a:t>
            </a:r>
          </a:p>
        </p:txBody>
      </p:sp>
      <p:pic>
        <p:nvPicPr>
          <p:cNvPr id="3" name="图片 2"/>
          <p:cNvPicPr>
            <a:picLocks noChangeAspect="1"/>
          </p:cNvPicPr>
          <p:nvPr/>
        </p:nvPicPr>
        <p:blipFill>
          <a:blip r:embed="rId2"/>
          <a:stretch>
            <a:fillRect/>
          </a:stretch>
        </p:blipFill>
        <p:spPr>
          <a:xfrm>
            <a:off x="9374505" y="3074670"/>
            <a:ext cx="2696845" cy="3647440"/>
          </a:xfrm>
          <a:prstGeom prst="rect">
            <a:avLst/>
          </a:prstGeom>
        </p:spPr>
      </p:pic>
      <p:pic>
        <p:nvPicPr>
          <p:cNvPr id="4" name="图片 3"/>
          <p:cNvPicPr>
            <a:picLocks noChangeAspect="1"/>
          </p:cNvPicPr>
          <p:nvPr/>
        </p:nvPicPr>
        <p:blipFill>
          <a:blip r:embed="rId3"/>
          <a:stretch>
            <a:fillRect/>
          </a:stretch>
        </p:blipFill>
        <p:spPr>
          <a:xfrm>
            <a:off x="9934575" y="0"/>
            <a:ext cx="2257425" cy="1162050"/>
          </a:xfrm>
          <a:prstGeom prst="rect">
            <a:avLst/>
          </a:prstGeom>
        </p:spPr>
      </p:pic>
      <p:pic>
        <p:nvPicPr>
          <p:cNvPr id="5" name="图片 4"/>
          <p:cNvPicPr>
            <a:picLocks noChangeAspect="1"/>
          </p:cNvPicPr>
          <p:nvPr/>
        </p:nvPicPr>
        <p:blipFill>
          <a:blip r:embed="rId4"/>
          <a:stretch>
            <a:fillRect/>
          </a:stretch>
        </p:blipFill>
        <p:spPr>
          <a:xfrm>
            <a:off x="285115" y="3938905"/>
            <a:ext cx="5006340" cy="2421255"/>
          </a:xfrm>
          <a:prstGeom prst="rect">
            <a:avLst/>
          </a:prstGeom>
        </p:spPr>
      </p:pic>
      <p:pic>
        <p:nvPicPr>
          <p:cNvPr id="6" name="图片 5"/>
          <p:cNvPicPr>
            <a:picLocks noChangeAspect="1"/>
          </p:cNvPicPr>
          <p:nvPr/>
        </p:nvPicPr>
        <p:blipFill>
          <a:blip r:embed="rId5"/>
          <a:stretch>
            <a:fillRect/>
          </a:stretch>
        </p:blipFill>
        <p:spPr>
          <a:xfrm>
            <a:off x="4866005" y="3284220"/>
            <a:ext cx="4236720" cy="2745740"/>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79705" y="4083050"/>
            <a:ext cx="5073015" cy="2508250"/>
          </a:xfrm>
          <a:prstGeom prst="rect">
            <a:avLst/>
          </a:prstGeom>
        </p:spPr>
      </p:pic>
      <p:sp>
        <p:nvSpPr>
          <p:cNvPr id="2" name="文本框 1"/>
          <p:cNvSpPr txBox="1"/>
          <p:nvPr/>
        </p:nvSpPr>
        <p:spPr>
          <a:xfrm>
            <a:off x="179705" y="606425"/>
            <a:ext cx="11651615"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【课时作业】</a:t>
            </a:r>
          </a:p>
          <a:p>
            <a:pPr algn="l" fontAlgn="auto">
              <a:lnSpc>
                <a:spcPct val="150000"/>
              </a:lnSpc>
              <a:buClrTx/>
              <a:buSzTx/>
              <a:buFontTx/>
            </a:pPr>
            <a:r>
              <a:rPr lang="en-US" altLang="zh-CN" sz="2400" b="1"/>
              <a:t>	</a:t>
            </a:r>
            <a:r>
              <a:rPr lang="zh-CN" altLang="en-US" sz="2800" b="1"/>
              <a:t>1.完成课后训练</a:t>
            </a:r>
          </a:p>
          <a:p>
            <a:pPr algn="l" fontAlgn="auto">
              <a:lnSpc>
                <a:spcPct val="150000"/>
              </a:lnSpc>
              <a:buClrTx/>
              <a:buSzTx/>
              <a:buFontTx/>
            </a:pPr>
            <a:r>
              <a:rPr lang="en-US" altLang="zh-CN" sz="2800" b="1"/>
              <a:t>	</a:t>
            </a:r>
            <a:r>
              <a:rPr lang="zh-CN" altLang="en-US" sz="2800" b="1"/>
              <a:t>2.鲁迅在本文中说“没有写处”“不如忘却，不说的好罢”，在《记念刘和珍君》中也说“我实在无话可说”“我说不出话”。至于原因是否相同，各人看法并不相同，请说说你的看法。</a:t>
            </a:r>
          </a:p>
        </p:txBody>
      </p:sp>
      <p:pic>
        <p:nvPicPr>
          <p:cNvPr id="3" name="图片 2"/>
          <p:cNvPicPr>
            <a:picLocks noChangeAspect="1"/>
          </p:cNvPicPr>
          <p:nvPr/>
        </p:nvPicPr>
        <p:blipFill>
          <a:blip r:embed="rId3"/>
          <a:stretch>
            <a:fillRect/>
          </a:stretch>
        </p:blipFill>
        <p:spPr>
          <a:xfrm>
            <a:off x="7781925" y="4387215"/>
            <a:ext cx="4410075" cy="2204085"/>
          </a:xfrm>
          <a:prstGeom prst="rect">
            <a:avLst/>
          </a:prstGeom>
        </p:spPr>
      </p:pic>
      <p:pic>
        <p:nvPicPr>
          <p:cNvPr id="5" name="New picture"/>
          <p:cNvPicPr/>
          <p:nvPr/>
        </p:nvPicPr>
        <p:blipFill>
          <a:blip r:embed="rId4"/>
          <a:stretch>
            <a:fillRect/>
          </a:stretch>
        </p:blipFill>
        <p:spPr>
          <a:xfrm>
            <a:off x="10553700" y="104648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3670" y="382905"/>
            <a:ext cx="711835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1.了解这篇文章的特点是：把记叙、议论、抒情相结合，情文并茂。</a:t>
            </a:r>
          </a:p>
          <a:p>
            <a:pPr fontAlgn="auto">
              <a:lnSpc>
                <a:spcPct val="150000"/>
              </a:lnSpc>
            </a:pPr>
            <a:r>
              <a:rPr lang="en-US" altLang="zh-CN" sz="2800" b="1"/>
              <a:t>	</a:t>
            </a:r>
            <a:r>
              <a:rPr lang="zh-CN" altLang="en-US" sz="2800" b="1"/>
              <a:t>2.学习运用课文主次勾连、前后照应等写作手法，把零碎的材料结构成篇，使文章自然熨帖，紧密严谨。</a:t>
            </a:r>
          </a:p>
          <a:p>
            <a:pPr fontAlgn="auto">
              <a:lnSpc>
                <a:spcPct val="150000"/>
              </a:lnSpc>
            </a:pPr>
            <a:r>
              <a:rPr lang="en-US" altLang="zh-CN" sz="2800" b="1"/>
              <a:t>	</a:t>
            </a:r>
            <a:r>
              <a:rPr lang="zh-CN" altLang="en-US" sz="2800" b="1"/>
              <a:t>3.学习革命先烈的高贵品格和鲁迅先生爱憎分明的感情与坚持对敌斗争、坚信革命必胜的精神。</a:t>
            </a:r>
          </a:p>
        </p:txBody>
      </p:sp>
      <p:pic>
        <p:nvPicPr>
          <p:cNvPr id="3" name="图片 2"/>
          <p:cNvPicPr>
            <a:picLocks noChangeAspect="1"/>
          </p:cNvPicPr>
          <p:nvPr/>
        </p:nvPicPr>
        <p:blipFill>
          <a:blip r:embed="rId2"/>
          <a:stretch>
            <a:fillRect/>
          </a:stretch>
        </p:blipFill>
        <p:spPr>
          <a:xfrm>
            <a:off x="7176770" y="106045"/>
            <a:ext cx="5015230" cy="4062095"/>
          </a:xfrm>
          <a:prstGeom prst="rect">
            <a:avLst/>
          </a:prstGeom>
        </p:spPr>
      </p:pic>
      <p:pic>
        <p:nvPicPr>
          <p:cNvPr id="5" name="图片 4"/>
          <p:cNvPicPr>
            <a:picLocks noChangeAspect="1"/>
          </p:cNvPicPr>
          <p:nvPr/>
        </p:nvPicPr>
        <p:blipFill>
          <a:blip r:embed="rId3"/>
          <a:stretch>
            <a:fillRect/>
          </a:stretch>
        </p:blipFill>
        <p:spPr>
          <a:xfrm>
            <a:off x="7679690" y="4466590"/>
            <a:ext cx="3728085" cy="1833245"/>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4155" y="706120"/>
            <a:ext cx="11619865"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t>：学习记叙、抒情、议论相结合的表现手法，提高复杂记叙文的写作能力。</a:t>
            </a:r>
          </a:p>
          <a:p>
            <a:pPr fontAlgn="auto">
              <a:lnSpc>
                <a:spcPct val="150000"/>
              </a:lnSpc>
            </a:pPr>
            <a:r>
              <a:rPr lang="en-US" altLang="zh-CN" sz="2800" b="1"/>
              <a:t>	</a:t>
            </a:r>
            <a:r>
              <a:rPr lang="zh-CN" altLang="en-US" sz="2800" b="1">
                <a:solidFill>
                  <a:srgbClr val="FF0000"/>
                </a:solidFill>
              </a:rPr>
              <a:t>思维发展与提升</a:t>
            </a:r>
            <a:r>
              <a:rPr lang="zh-CN" altLang="en-US" sz="2800" b="1"/>
              <a:t>：厘清文章的思路、结构，把握文章的内容。</a:t>
            </a:r>
          </a:p>
          <a:p>
            <a:pPr fontAlgn="auto">
              <a:lnSpc>
                <a:spcPct val="150000"/>
              </a:lnSpc>
            </a:pPr>
            <a:r>
              <a:rPr lang="en-US" altLang="zh-CN" sz="2800" b="1"/>
              <a:t>	</a:t>
            </a:r>
            <a:r>
              <a:rPr lang="zh-CN" altLang="en-US" sz="2800" b="1">
                <a:solidFill>
                  <a:srgbClr val="FF0000"/>
                </a:solidFill>
              </a:rPr>
              <a:t>审美鉴赏与创造</a:t>
            </a:r>
            <a:r>
              <a:rPr lang="zh-CN" altLang="en-US" sz="2800" b="1"/>
              <a:t>：体会白莽、柔石等人的性格特征，把握其人物形象。</a:t>
            </a:r>
          </a:p>
          <a:p>
            <a:pPr fontAlgn="auto">
              <a:lnSpc>
                <a:spcPct val="150000"/>
              </a:lnSpc>
            </a:pPr>
            <a:r>
              <a:rPr lang="en-US" altLang="zh-CN" sz="2800" b="1"/>
              <a:t>	</a:t>
            </a:r>
            <a:r>
              <a:rPr lang="zh-CN" altLang="en-US" sz="2800" b="1">
                <a:solidFill>
                  <a:srgbClr val="FF0000"/>
                </a:solidFill>
              </a:rPr>
              <a:t>文化传承与理解</a:t>
            </a:r>
            <a:r>
              <a:rPr lang="zh-CN" altLang="en-US" sz="2800" b="1"/>
              <a:t>：体会作者对以白莽为代表的青年烈士的哀悼之情和对国民党反动派的痛恨之情。</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9420" y="1014730"/>
            <a:ext cx="11620500" cy="387667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rPr>
              <a:t>重点：</a:t>
            </a:r>
          </a:p>
          <a:p>
            <a:pPr fontAlgn="auto">
              <a:lnSpc>
                <a:spcPct val="150000"/>
              </a:lnSpc>
            </a:pPr>
            <a:r>
              <a:rPr lang="en-US" altLang="zh-CN" sz="3200" b="1"/>
              <a:t>	</a:t>
            </a:r>
            <a:r>
              <a:rPr lang="zh-CN" altLang="en-US" sz="3200" b="1"/>
              <a:t>挖掘含蓄语句的深层含义。</a:t>
            </a:r>
          </a:p>
          <a:p>
            <a:pPr fontAlgn="auto">
              <a:lnSpc>
                <a:spcPct val="150000"/>
              </a:lnSpc>
            </a:pPr>
            <a:r>
              <a:rPr lang="zh-CN" altLang="en-US" sz="3200" b="1">
                <a:solidFill>
                  <a:srgbClr val="FF0000"/>
                </a:solidFill>
              </a:rPr>
              <a:t>难点：</a:t>
            </a:r>
          </a:p>
          <a:p>
            <a:pPr fontAlgn="auto">
              <a:lnSpc>
                <a:spcPct val="150000"/>
              </a:lnSpc>
            </a:pPr>
            <a:r>
              <a:rPr lang="en-US" altLang="zh-CN" sz="3200" b="1"/>
              <a:t>	</a:t>
            </a:r>
            <a:r>
              <a:rPr lang="zh-CN" altLang="en-US" sz="3200" b="1"/>
              <a:t>把握作者思想感情脉络，理清全文思路。</a:t>
            </a:r>
          </a:p>
        </p:txBody>
      </p:sp>
      <p:pic>
        <p:nvPicPr>
          <p:cNvPr id="3" name="图片 2"/>
          <p:cNvPicPr>
            <a:picLocks noChangeAspect="1"/>
          </p:cNvPicPr>
          <p:nvPr/>
        </p:nvPicPr>
        <p:blipFill>
          <a:blip r:embed="rId3"/>
          <a:stretch>
            <a:fillRect/>
          </a:stretch>
        </p:blipFill>
        <p:spPr>
          <a:xfrm>
            <a:off x="8243570" y="1927860"/>
            <a:ext cx="3524885" cy="229298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2260" y="252730"/>
            <a:ext cx="1158748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王富仁先生在自己的新著中提出，鲁迅先生是一个醒着的人，一个以良心作为双眼呐喊着的“守夜人”。作为中国文学史上一个清醒、执着、孤独而又坚强的战士，他始终站在斗争的前列，用笔作武器，激励革命志士。1931年2月，柔石等五位青年作家被国民党反动派秘密枪杀，对此鲁迅无比愤恨，当即写下文章以示抗议。1933年2月，在五烈士遇害两周年的日子里，鲁迅先生又写下了《为了忘却的记念》。现在我们一起走近这篇文章，透过先生那耐人寻味的语言，感受一个“守夜人”的爱与恨，体悟一个战士的清醒与执着。</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3350" y="201930"/>
            <a:ext cx="11697970" cy="6600825"/>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【作者介绍】</a:t>
            </a:r>
          </a:p>
          <a:p>
            <a:pPr fontAlgn="auto">
              <a:lnSpc>
                <a:spcPct val="150000"/>
              </a:lnSpc>
            </a:pPr>
            <a:r>
              <a:rPr lang="en-US" altLang="zh-CN" sz="2500" b="1"/>
              <a:t>	</a:t>
            </a:r>
            <a:r>
              <a:rPr lang="zh-CN" altLang="en-US" sz="2500" b="1"/>
              <a:t>鲁迅(1881年9月25日～1936年10月19日)，原名周樟寿，后改名周树人，字豫山，后改豫才，“鲁迅”是他1918年发表《狂人日记》时所用的笔名，也是他影响最为广泛的笔名，浙江绍兴人。著名文学家、思想家，五四新文化运动的重要参与者，中国现代文学的奠基人。毛泽东曾评价：“鲁迅的方向，就是中华民族新文化的方向。”</a:t>
            </a:r>
          </a:p>
          <a:p>
            <a:pPr fontAlgn="auto">
              <a:lnSpc>
                <a:spcPct val="150000"/>
              </a:lnSpc>
            </a:pPr>
            <a:r>
              <a:rPr lang="en-US" altLang="zh-CN" sz="2500" b="1"/>
              <a:t>	</a:t>
            </a:r>
            <a:r>
              <a:rPr lang="zh-CN" altLang="en-US" sz="2500" b="1"/>
              <a:t>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8110" y="247015"/>
            <a:ext cx="11516995" cy="249174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【主要作品】</a:t>
            </a:r>
          </a:p>
          <a:p>
            <a:pPr fontAlgn="auto">
              <a:lnSpc>
                <a:spcPct val="150000"/>
              </a:lnSpc>
            </a:pPr>
            <a:r>
              <a:rPr lang="en-US" altLang="zh-CN" sz="2400" b="1"/>
              <a:t>	</a:t>
            </a:r>
            <a:r>
              <a:rPr lang="zh-CN" altLang="en-US" sz="2400" b="1"/>
              <a:t>代表作品：小说集《呐喊》《彷徨》，论文集《坟》，散文诗集《野草》，散文集《朝花夕拾》，杂文集《热风》《华盖集》《华盖集续编》等专集。其中，1921年12月发表的中篇小说《阿Q正传》，是中国现代文学史上的不朽杰作。</a:t>
            </a:r>
          </a:p>
        </p:txBody>
      </p:sp>
      <p:pic>
        <p:nvPicPr>
          <p:cNvPr id="4" name="图片 3"/>
          <p:cNvPicPr>
            <a:picLocks noChangeAspect="1"/>
          </p:cNvPicPr>
          <p:nvPr/>
        </p:nvPicPr>
        <p:blipFill>
          <a:blip r:embed="rId2"/>
          <a:stretch>
            <a:fillRect/>
          </a:stretch>
        </p:blipFill>
        <p:spPr>
          <a:xfrm>
            <a:off x="2421255" y="3180080"/>
            <a:ext cx="2732405" cy="3470910"/>
          </a:xfrm>
          <a:prstGeom prst="rect">
            <a:avLst/>
          </a:prstGeom>
        </p:spPr>
      </p:pic>
      <p:pic>
        <p:nvPicPr>
          <p:cNvPr id="5" name="图片 4"/>
          <p:cNvPicPr>
            <a:picLocks noChangeAspect="1"/>
          </p:cNvPicPr>
          <p:nvPr/>
        </p:nvPicPr>
        <p:blipFill>
          <a:blip r:embed="rId3"/>
          <a:stretch>
            <a:fillRect/>
          </a:stretch>
        </p:blipFill>
        <p:spPr>
          <a:xfrm>
            <a:off x="9829800" y="0"/>
            <a:ext cx="2362200" cy="1092200"/>
          </a:xfrm>
          <a:prstGeom prst="rect">
            <a:avLst/>
          </a:prstGeom>
        </p:spPr>
      </p:pic>
      <p:pic>
        <p:nvPicPr>
          <p:cNvPr id="6" name="图片 5"/>
          <p:cNvPicPr>
            <a:picLocks noChangeAspect="1"/>
          </p:cNvPicPr>
          <p:nvPr/>
        </p:nvPicPr>
        <p:blipFill>
          <a:blip r:embed="rId4"/>
          <a:stretch>
            <a:fillRect/>
          </a:stretch>
        </p:blipFill>
        <p:spPr>
          <a:xfrm>
            <a:off x="4752975" y="3180080"/>
            <a:ext cx="2247900" cy="3324225"/>
          </a:xfrm>
          <a:prstGeom prst="rect">
            <a:avLst/>
          </a:prstGeom>
        </p:spPr>
      </p:pic>
      <p:pic>
        <p:nvPicPr>
          <p:cNvPr id="3" name="图片 2"/>
          <p:cNvPicPr>
            <a:picLocks noChangeAspect="1"/>
          </p:cNvPicPr>
          <p:nvPr/>
        </p:nvPicPr>
        <p:blipFill>
          <a:blip r:embed="rId5"/>
          <a:stretch>
            <a:fillRect/>
          </a:stretch>
        </p:blipFill>
        <p:spPr>
          <a:xfrm>
            <a:off x="238125" y="3180080"/>
            <a:ext cx="2513330" cy="3470910"/>
          </a:xfrm>
          <a:prstGeom prst="rect">
            <a:avLst/>
          </a:prstGeom>
        </p:spPr>
      </p:pic>
      <p:pic>
        <p:nvPicPr>
          <p:cNvPr id="7" name="图片 6"/>
          <p:cNvPicPr>
            <a:picLocks noChangeAspect="1"/>
          </p:cNvPicPr>
          <p:nvPr/>
        </p:nvPicPr>
        <p:blipFill>
          <a:blip r:embed="rId6"/>
          <a:stretch>
            <a:fillRect/>
          </a:stretch>
        </p:blipFill>
        <p:spPr>
          <a:xfrm>
            <a:off x="7197090" y="3476625"/>
            <a:ext cx="2293620" cy="2907030"/>
          </a:xfrm>
          <a:prstGeom prst="rect">
            <a:avLst/>
          </a:prstGeom>
        </p:spPr>
      </p:pic>
      <p:pic>
        <p:nvPicPr>
          <p:cNvPr id="8" name="图片 7"/>
          <p:cNvPicPr>
            <a:picLocks noChangeAspect="1"/>
          </p:cNvPicPr>
          <p:nvPr/>
        </p:nvPicPr>
        <p:blipFill>
          <a:blip r:embed="rId7"/>
          <a:stretch>
            <a:fillRect/>
          </a:stretch>
        </p:blipFill>
        <p:spPr>
          <a:xfrm>
            <a:off x="9738995" y="3063240"/>
            <a:ext cx="2362200" cy="344106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510" y="615950"/>
            <a:ext cx="11650980" cy="396938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忘却”，实际上是“搁置”的意思，因为反动派杀害烈士的这笔血债，以及战友为革命而献身的光辉业绩，鲁迅是不会忘却的。可见，与其说“记念”是“为了忘却”，倒不如说是“为了战斗”，而唯有战斗，才是对烈土最有价值的“记念”。这个标题，反映了作者深切的感情、坚强的斗志和必胜的信念。</a:t>
            </a:r>
          </a:p>
        </p:txBody>
      </p:sp>
      <p:pic>
        <p:nvPicPr>
          <p:cNvPr id="3" name="图片 2"/>
          <p:cNvPicPr>
            <a:picLocks noChangeAspect="1"/>
          </p:cNvPicPr>
          <p:nvPr/>
        </p:nvPicPr>
        <p:blipFill>
          <a:blip r:embed="rId2"/>
          <a:stretch>
            <a:fillRect/>
          </a:stretch>
        </p:blipFill>
        <p:spPr>
          <a:xfrm>
            <a:off x="5778500" y="3896995"/>
            <a:ext cx="5751830" cy="2706370"/>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100</Paragraphs>
  <Slides>29</Slides>
  <Notes>2</Notes>
  <TotalTime>0</TotalTime>
  <HiddenSlides>1</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29</vt:i4>
      </vt:variant>
    </vt:vector>
  </HeadingPairs>
  <TitlesOfParts>
    <vt:vector baseType="lpstr" size="36">
      <vt:lpstr>Arial</vt:lpstr>
      <vt:lpstr>Calibri</vt:lpstr>
      <vt:lpstr>宋体</vt:lpstr>
      <vt:lpstr>Calibri Light</vt:lpstr>
      <vt:lpstr>思源黑体 CN Bold</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2021-02-27T15:02:15.839</cp:lastPrinted>
  <dcterms:created xsi:type="dcterms:W3CDTF">2021-02-27T15:02:15Z</dcterms:created>
  <dcterms:modified xsi:type="dcterms:W3CDTF">2021-02-27T07:02:18Z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