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410" r:id="rId2"/>
    <p:sldId id="409" r:id="rId3"/>
    <p:sldId id="411" r:id="rId4"/>
    <p:sldId id="417" r:id="rId5"/>
    <p:sldId id="418" r:id="rId6"/>
    <p:sldId id="419" r:id="rId7"/>
    <p:sldId id="420" r:id="rId8"/>
    <p:sldId id="415" r:id="rId9"/>
    <p:sldId id="442" r:id="rId10"/>
    <p:sldId id="431" r:id="rId11"/>
    <p:sldId id="443" r:id="rId12"/>
    <p:sldId id="444" r:id="rId13"/>
    <p:sldId id="429" r:id="rId14"/>
    <p:sldId id="430" r:id="rId15"/>
    <p:sldId id="445" r:id="rId16"/>
    <p:sldId id="416" r:id="rId17"/>
    <p:sldId id="428" r:id="rId18"/>
    <p:sldId id="412" r:id="rId19"/>
    <p:sldId id="446" r:id="rId20"/>
    <p:sldId id="447" r:id="rId21"/>
    <p:sldId id="448" r:id="rId22"/>
    <p:sldId id="413" r:id="rId23"/>
    <p:sldId id="449" r:id="rId24"/>
    <p:sldId id="450" r:id="rId25"/>
    <p:sldId id="451" r:id="rId26"/>
    <p:sldId id="452" r:id="rId27"/>
    <p:sldId id="453" r:id="rId28"/>
    <p:sldId id="414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tags" Target="tags/tag82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5.xml" TargetMode="Internal" /><Relationship Id="rId3" Type="http://schemas.openxmlformats.org/officeDocument/2006/relationships/tags" Target="../tags/tag7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4.xml" /><Relationship Id="rId3" Type="http://schemas.openxmlformats.org/officeDocument/2006/relationships/tags" Target="../tags/tag6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hyperlink" Target="http://www.cqtz.com/tzzy/xxjs/myweb2/qixi/love.htm" TargetMode="External" /><Relationship Id="rId4" Type="http://schemas.openxmlformats.org/officeDocument/2006/relationships/tags" Target="../tags/tag8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Relationship Id="rId4" Type="http://schemas.openxmlformats.org/officeDocument/2006/relationships/tags" Target="../tags/tag8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altLang="zh-CN" sz="8000">
                <a:solidFill>
                  <a:schemeClr val="accent3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鹊桥仙</a:t>
            </a:r>
          </a:p>
        </p:txBody>
      </p:sp>
      <p:pic>
        <p:nvPicPr>
          <p:cNvPr id="4" name="图片 3" descr="timgR6YXJ1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0625" y="3242945"/>
            <a:ext cx="6650355" cy="33553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91805" y="1669415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秦观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/>
          <p:nvPr>
            <p:ph type="body" idx="1"/>
          </p:nvPr>
        </p:nvSpPr>
        <p:spPr>
          <a:xfrm>
            <a:off x="598805" y="245110"/>
            <a:ext cx="10978515" cy="6004560"/>
          </a:xfrm>
        </p:spPr>
        <p:txBody>
          <a:bodyPr>
            <a:normAutofit fontScale="25000"/>
          </a:bodyPr>
          <a:lstStyle/>
          <a:p>
            <a:pPr>
              <a:lnSpc>
                <a:spcPct val="80000"/>
              </a:lnSpc>
              <a:buFont typeface="Wingdings" pitchFamily="2" charset="2"/>
              <a:buChar char="u"/>
            </a:pPr>
            <a:r>
              <a:rPr lang="en-US" altLang="zh-CN"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“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纤云弄巧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”</a:t>
            </a:r>
            <a:r>
              <a:rPr lang="en-US" altLang="zh-CN"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: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写景，云天之景。这绚丽的云彩，衬托着仙侣的美好相逢。 </a:t>
            </a:r>
            <a:endParaRPr sz="21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“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飞星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”</a:t>
            </a:r>
            <a:r>
              <a:rPr lang="en-US" altLang="zh-CN"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: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指牛郎星和织女星。     “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传恨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”</a:t>
            </a:r>
            <a:r>
              <a:rPr lang="en-US" altLang="zh-CN"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: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互相诉说长期离别的憾恨。这是“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暗度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”之后，相逢时的情形。为适合词律而调整。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银汉迢迢暗度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，仙侣慢慢地度过鹊桥幽会，极富仙味。</a:t>
            </a:r>
            <a:endParaRPr lang="zh-CN" altLang="en-US" sz="21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 typeface="Wingdings" pitchFamily="2" charset="2"/>
              <a:buChar char="u"/>
            </a:pPr>
            <a:endParaRPr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>
              <a:lnSpc>
                <a:spcPct val="80000"/>
              </a:lnSpc>
              <a:buFont typeface="Wingdings" pitchFamily="2" charset="2"/>
              <a:buChar char="u"/>
            </a:pPr>
            <a:endParaRPr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>
              <a:lnSpc>
                <a:spcPct val="80000"/>
              </a:lnSpc>
              <a:buFont typeface="Wingdings" pitchFamily="2" charset="2"/>
              <a:buChar char="u"/>
            </a:pPr>
            <a:endParaRPr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>
              <a:lnSpc>
                <a:spcPct val="80000"/>
              </a:lnSpc>
              <a:buFont typeface="Wingdings" pitchFamily="2" charset="2"/>
              <a:buChar char="u"/>
            </a:pPr>
            <a:endParaRPr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>
              <a:lnSpc>
                <a:spcPct val="80000"/>
              </a:lnSpc>
              <a:buFont typeface="Wingdings" pitchFamily="2" charset="2"/>
              <a:buChar char="u"/>
            </a:pPr>
            <a:endParaRPr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>
              <a:lnSpc>
                <a:spcPct val="80000"/>
              </a:lnSpc>
              <a:buFont typeface="Wingdings" pitchFamily="2" charset="2"/>
              <a:buChar char="u"/>
            </a:pP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金风玉露一相逢，便胜却人间无数。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b="1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 	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这是对牛郎织女相会的高度评价和颂扬。“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金风玉露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”，紧扣季节和时间，即初秋的夜晚，同时补一笔景物描写。“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金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”、“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玉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”显然带有褒扬和赞美的感情色彩。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“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金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”、“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玉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”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  <a:sym typeface="+mn-ea"/>
              </a:rPr>
              <a:t>这冰清玉洁的背景，象征着爱侣心灵的高尚纯洁。词人认为，这对仙侣，尽管一年才能见面一次，但是他们的爱情坚贞不渝，经得起时间的考验，历久不衰，而且恩爱弥笃。这样理想、圣洁、永恒的“仙爱”，相会一次，比凡俗的</a:t>
            </a:r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平庸之爱强得多。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华文行楷" panose="02010800040101010101" charset="-122"/>
                <a:sym typeface="+mn-ea"/>
              </a:rPr>
              <a:t>“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华文行楷" panose="02010800040101010101" charset="-122"/>
                <a:sym typeface="+mn-ea"/>
              </a:rPr>
              <a:t>柔情似水，佳期如梦”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华文行楷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b="1">
                <a:solidFill>
                  <a:srgbClr val="FFCC00"/>
                </a:solidFill>
                <a:ea typeface="华文行楷" panose="02010800040101010101" charset="-122"/>
                <a:sym typeface="+mn-ea"/>
              </a:rPr>
              <a:t>，</a:t>
            </a:r>
            <a:r>
              <a:rPr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又是热情的赞美。这温柔缠绵的挚爱，就像那迢迢银汉之水既深且长。“如梦”，一是甜美，二是短暂，在此二者兼备。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olidFill>
                  <a:srgbClr val="FFCC00"/>
                </a:solidFill>
                <a:ea typeface="华文行楷" panose="02010800040101010101" charset="-122"/>
                <a:sym typeface="+mn-ea"/>
              </a:rPr>
              <a:t>忍顾鹊桥归路”</a:t>
            </a:r>
            <a:endParaRPr lang="zh-CN" altLang="en-US" b="1">
              <a:solidFill>
                <a:srgbClr val="FFCC00"/>
              </a:solidFill>
              <a:ea typeface="华文行楷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b="1">
                <a:solidFill>
                  <a:schemeClr val="bg1"/>
                </a:solidFill>
                <a:sym typeface="+mn-ea"/>
              </a:rPr>
              <a:t>， 写</a:t>
            </a:r>
            <a:r>
              <a:rPr sz="4000" b="1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牛郎</a:t>
            </a:r>
            <a:r>
              <a:rPr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忍顾鹊桥归路”， 写牛郎织女依依惜别的情状 。</a:t>
            </a:r>
          </a:p>
          <a:p>
            <a:pPr>
              <a:lnSpc>
                <a:spcPct val="80000"/>
              </a:lnSpc>
            </a:pP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这是一个细节描写。</a:t>
            </a:r>
          </a:p>
          <a:p>
            <a:pPr>
              <a:lnSpc>
                <a:spcPct val="80000"/>
              </a:lnSpc>
            </a:pP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>
              <a:lnSpc>
                <a:spcPct val="80000"/>
              </a:lnSpc>
            </a:pPr>
            <a:r>
              <a:rPr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sym typeface="+mn-ea"/>
              </a:rPr>
              <a:t>悲哀凄切之意。刚刚是柔情缱绻，转眼又将各奔南北。不说不舍得走，只说不忍回头看。这种难舍难分的惜别之意就更为浓厚了。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行楷" panose="02010800040101010101" charset="-122"/>
                <a:sym typeface="+mn-ea"/>
              </a:rPr>
              <a:t>两情若是久长时，又岂在朝朝暮暮。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华文行楷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行楷" panose="02010800040101010101" charset="-122"/>
                <a:sym typeface="+mn-ea"/>
              </a:rPr>
              <a:t>	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这是词人对牛郎织女的爱情的热情歌颂，也是他申明的爱情观。在作者看来，爱情所追求的是心灵上的最充分最彻底的契合。只要爱得深，爱得专一永久，即使不能朝夕共处，也同样是美满幸福的。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/>
          <p:nvPr>
            <p:ph type="body" idx="1"/>
          </p:nvPr>
        </p:nvSpPr>
        <p:spPr>
          <a:xfrm>
            <a:off x="339725" y="1490345"/>
            <a:ext cx="11601450" cy="4759325"/>
          </a:xfrm>
        </p:spPr>
        <p:txBody>
          <a:bodyPr>
            <a:noAutofit/>
          </a:bodyPr>
          <a:lstStyle/>
          <a:p>
            <a:r>
              <a:rPr sz="32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上片写佳期相会的盛况，</a:t>
            </a:r>
            <a:r>
              <a:rPr sz="32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32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织云弄巧</a:t>
            </a:r>
            <a:r>
              <a:rPr sz="32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32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二句为牛郎织女每年一度的聚会渲染气氛，用墨经济，笔触轻盈。</a:t>
            </a:r>
            <a:r>
              <a:rPr sz="32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32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银汉</a:t>
            </a:r>
            <a:r>
              <a:rPr sz="32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32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句写牛郎织女渡河赴会推进情节。</a:t>
            </a:r>
            <a:r>
              <a:rPr sz="32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32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金风玉露</a:t>
            </a:r>
            <a:r>
              <a:rPr sz="32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32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二句由叙述转为议论，表达作者的爱情理想：他们虽然难得见面，却心心相印、息息相通，而一旦得以聚会，在那清凉的秋风白露中，他们对诉衷肠，互吐心音，是那样富有诗情画意！这岂不远远胜过尘世间那些长相厮守却貌合神离的夫妻？</a:t>
            </a:r>
            <a:br>
              <a:rPr sz="32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</a:br>
            <a:br>
              <a:rPr sz="32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</a:br>
            <a:endParaRPr lang="zh-CN" altLang="en-US" sz="3200" b="1">
              <a:solidFill>
                <a:srgbClr val="FF0066"/>
              </a:solidFill>
              <a:latin typeface="Tahoma" pitchFamily="34" charset="0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p:transition spd="slow">
    <p:zoom dir="in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下片则是写依依惜别之情。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柔情似水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，就眼前取景，形容牛郎织女缠绵此情，犹如天河中的悠悠流水。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佳期如梦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，既点出了欢会的短暂，又真实地揭示了他们久别重逢后那种如梦似幻的心境。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忍顾鹊桥归路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，写牛郎织女临别前的依恋与怅惘。不说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忍踏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而说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忍顾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，意思更为深曲：看犹未忍，遑论其他？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两情若是</a:t>
            </a:r>
            <a: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二句对牛郎织女致以深情的慰勉：只要两情至死不渝，又何必贪求卿卿我我的朝欢暮乐？这一惊世骇俗、震聋发聩之笔，使全词升华到新的思想高度。</a:t>
            </a:r>
            <a:br>
              <a:rPr sz="2800" b="1">
                <a:solidFill>
                  <a:srgbClr val="000000"/>
                </a:solidFill>
                <a:latin typeface="Tahoma" pitchFamily="34" charset="0"/>
                <a:ea typeface="宋体" pitchFamily="2" charset="-122"/>
                <a:sym typeface="+mn-ea"/>
              </a:rPr>
            </a:br>
            <a:endParaRPr lang="zh-CN" altLang="en-US" sz="2800" b="1">
              <a:solidFill>
                <a:srgbClr val="000000"/>
              </a:solidFill>
              <a:latin typeface="Tahoma" pitchFamily="34" charset="0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0990" y="2621350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艺术特色：</a:t>
            </a: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05420" y="3706495"/>
            <a:ext cx="4108450" cy="26574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赏析：</a:t>
            </a:r>
            <a:r>
              <a:rPr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  <a:hlinkClick r:id="rId2" action="ppaction://hlinksldjump"/>
              </a:rPr>
              <a:t>纤云弄巧，飞星传恨，银汉迢迢暗度。</a:t>
            </a:r>
            <a:br>
              <a:rPr lang="zh-CN" altLang="en-US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  <a:hlinkClick r:id="rId2" action="ppaction://hlinksldjump"/>
              </a:rPr>
            </a:b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sz="3200">
                <a:latin typeface="Times New Roman" pitchFamily="18" charset="0"/>
                <a:sym typeface="+mn-ea"/>
              </a:rPr>
              <a:t>（</a:t>
            </a:r>
            <a:r>
              <a:rPr sz="3200" b="1">
                <a:latin typeface="Times New Roman" pitchFamily="18" charset="0"/>
                <a:sym typeface="+mn-ea"/>
              </a:rPr>
              <a:t>片片云彩变幻着花巧，银河两岸，牵牛织女星光闪耀，诉说着无尽的思念与烦恼。只有这个七夕之夜，才能渡过辽阔的银河。）写的是这对情侣在奔赴见面地点的路上，的确是语浅而淡，但仔细想想，却很有情味。词中先写人物形象：织女？再写处在银河两边的牵牛织女星闪烁不停，似乎流露出终年不得相见的无限惆怅   ，只有七夕才得相聚倾诉衷肠。暮色漫天，星光微明，长途跋涉，终得一见，匆复匆匆，怎能不令人愁绪万千。 </a:t>
            </a:r>
            <a:endParaRPr lang="zh-CN" altLang="en-US" sz="3200" b="1">
              <a:latin typeface="Times New Roman" pitchFamily="18" charset="0"/>
            </a:endParaRPr>
          </a:p>
          <a:p>
            <a:endParaRPr lang="zh-CN" altLang="en-US" sz="32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85470" y="549275"/>
            <a:ext cx="9799320" cy="884555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zh-CN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教学目标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58215" y="2109470"/>
            <a:ext cx="8961120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zh-CN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1</a:t>
            </a:r>
            <a:r>
              <a:rPr lang="zh-CN" altLang="en-US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、简介作者，了解诗人的风格；</a:t>
            </a:r>
          </a:p>
          <a:p>
            <a:r>
              <a:rPr lang="en-US" altLang="zh-CN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2</a:t>
            </a:r>
            <a:r>
              <a:rPr lang="zh-CN" altLang="en-US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、朗读，体会诗歌所蕴含的情感；</a:t>
            </a:r>
          </a:p>
          <a:p>
            <a:r>
              <a:rPr lang="en-US" altLang="zh-CN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3</a:t>
            </a:r>
            <a:r>
              <a:rPr lang="zh-CN" altLang="en-US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、赏析要点，把握诗歌特色。</a:t>
            </a:r>
          </a:p>
          <a:p>
            <a:r>
              <a:rPr lang="en-US" altLang="zh-CN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4</a:t>
            </a:r>
            <a:r>
              <a:rPr lang="zh-CN" altLang="en-US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、背诵并且会默写这首诗。</a:t>
            </a:r>
          </a:p>
          <a:p>
            <a:endParaRPr lang="zh-CN" altLang="en-US" sz="32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olidFill>
                  <a:srgbClr val="FF9900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>
                <a:solidFill>
                  <a:srgbClr val="FF9900"/>
                </a:solidFill>
                <a:latin typeface="Times New Roman" pitchFamily="18" charset="0"/>
                <a:ea typeface="宋体" pitchFamily="2" charset="-122"/>
                <a:sym typeface="+mn-ea"/>
              </a:rPr>
              <a:t>银汉迢迢暗渡</a:t>
            </a:r>
            <a:r>
              <a:rPr>
                <a:solidFill>
                  <a:srgbClr val="FF9900"/>
                </a:solidFill>
                <a:latin typeface="Tahoma" pitchFamily="34" charset="0"/>
                <a:ea typeface="宋体" pitchFamily="2" charset="-122"/>
                <a:sym typeface="+mn-ea"/>
              </a:rPr>
              <a:t>”：</a:t>
            </a:r>
            <a:r>
              <a:rPr lang="en-US" altLang="zh-CN">
                <a:solidFill>
                  <a:srgbClr val="FF9900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>
                <a:solidFill>
                  <a:srgbClr val="FF9900"/>
                </a:solidFill>
                <a:latin typeface="Tahoma" pitchFamily="34" charset="0"/>
                <a:ea typeface="宋体" pitchFamily="2" charset="-122"/>
                <a:sym typeface="+mn-ea"/>
              </a:rPr>
              <a:t>迢迢</a:t>
            </a:r>
            <a:r>
              <a:rPr lang="en-US" altLang="zh-CN">
                <a:solidFill>
                  <a:srgbClr val="FF9900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>
                <a:solidFill>
                  <a:srgbClr val="FF9900"/>
                </a:solidFill>
                <a:latin typeface="Tahoma" pitchFamily="34" charset="0"/>
                <a:ea typeface="宋体" pitchFamily="2" charset="-122"/>
                <a:sym typeface="+mn-ea"/>
              </a:rPr>
              <a:t>怎么理解？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银汉迢迢暗渡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，以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迢迢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二字形容银河的辽阔，牛女相距之遥远。这样一改，感情深沉了，突出了相思之苦。迢迢银河水，把两人相爱的人隔开，相见多么不容易！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暗渡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二字既点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七夕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题意，同时紧扣一个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恨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字，他们踽踽宵行，千里迢迢来相会，那深情挚意真象长河秋水源远流长啊！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000">
                <a:solidFill>
                  <a:srgbClr val="6633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金风玉露一相逢，便胜却人间无数！</a:t>
            </a:r>
            <a:endParaRPr lang="zh-CN" altLang="en-US" sz="4000">
              <a:solidFill>
                <a:srgbClr val="663300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sym typeface="+mn-ea"/>
              </a:rPr>
              <a:t>（在这金风玉露时节的一刻相逢，就胜过人间无数次相见）这是情节的发展，写鹊桥相逢。“金风玉露”一语，它不单单指秋天的风露，我们尽可放开去想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sym typeface="+mn-ea"/>
              </a:rPr>
              <a:t>——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sym typeface="+mn-ea"/>
              </a:rPr>
              <a:t>一对久别的恋人在碧落银河之畔相会了，这是多么美好幸福的时刻！如此之夜，如此之景，映出多么高尚圣洁的爱情！这是本词的一大绝妙。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</a:endParaRPr>
          </a:p>
          <a:p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金风玉露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用李商隐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《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辛未七夕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》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诗：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恐是仙家好别离，故教迢递作佳期。由来碧落银河畔，可是金风玉露时。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itchFamily="2" charset="-122"/>
                <a:sym typeface="+mn-ea"/>
              </a:rPr>
              <a:t>用以描写七夕相会的时节风光，同时还另有深意，词人把这次珍贵的相会，映衬于金风玉露、冰清玉洁的背景之下，显示出这对爱侣心灵的高尚纯洁。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sz="4400">
                <a:solidFill>
                  <a:srgbClr val="FF33CC"/>
                </a:solidFill>
                <a:ea typeface="隶书" panose="02010509060101010101" charset="-122"/>
                <a:sym typeface="+mn-ea"/>
              </a:rPr>
            </a:br>
            <a:r>
              <a:rPr sz="4400">
                <a:solidFill>
                  <a:srgbClr val="FF33CC"/>
                </a:solidFill>
                <a:ea typeface="隶书" panose="02010509060101010101" charset="-122"/>
                <a:sym typeface="+mn-ea"/>
              </a:rPr>
              <a:t>两情若是久长时，又岂在朝朝暮暮。</a:t>
            </a:r>
            <a:br>
              <a:rPr sz="4400">
                <a:solidFill>
                  <a:srgbClr val="FF33CC"/>
                </a:solidFill>
                <a:ea typeface="隶书" panose="02010509060101010101" charset="-122"/>
                <a:sym typeface="+mn-ea"/>
              </a:rPr>
            </a:br>
            <a:endParaRPr lang="zh-CN" altLang="en-US" sz="4400">
              <a:solidFill>
                <a:srgbClr val="FF33CC"/>
              </a:solidFill>
              <a:ea typeface="隶书" panose="020105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sym typeface="+mn-ea"/>
              </a:rPr>
              <a:t>这样的结句，令我们耳目一新。既避免了低沉、感伤的老调，又表现出那种积极、乐观的色彩。这两句也成为经典流传下来。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  <a:p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olidFill>
                  <a:srgbClr val="FF33CC"/>
                </a:solidFill>
                <a:ea typeface="隶书" panose="02010509060101010101" charset="-122"/>
                <a:sym typeface="+mn-ea"/>
              </a:rPr>
              <a:t>两情若是久长时，又岂在朝朝暮暮。</a:t>
            </a:r>
            <a:endParaRPr lang="zh-CN" altLang="en-US" b="1">
              <a:solidFill>
                <a:srgbClr val="FF33CC"/>
              </a:solidFill>
              <a:latin typeface="Times New Roman" pitchFamily="18" charset="0"/>
              <a:ea typeface="隶书" panose="020105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br>
              <a:rPr b="1">
                <a:solidFill>
                  <a:srgbClr val="FF33CC"/>
                </a:solidFill>
                <a:ea typeface="隶书" panose="02010509060101010101" charset="-122"/>
                <a:sym typeface="+mn-ea"/>
              </a:rPr>
            </a:br>
            <a:r>
              <a:rPr sz="24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多情自古伤离别”固然是人之常情，而秦观这两句却揭示了爱情的真谛：爱情要经得起长久分离的考验，只要能彼此真诚相爱，即使终年天各一方，也比朝夕相伴的庸俗情趣可贵得多。这两句又是感情色彩很浓的议论，它与上片的议论遥相呼应，也是上片同样结构，叙事和议论相间，从而形成全篇联绵起伏的情致。而更可贵的是：词的命意超绝。正如明人沈际飞评曰：“</a:t>
            </a:r>
            <a:r>
              <a:rPr lang="en-US" altLang="zh-CN" sz="24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(</a:t>
            </a:r>
            <a:r>
              <a:rPr sz="24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世人咏</a:t>
            </a:r>
            <a:r>
              <a:rPr lang="en-US" altLang="zh-CN" sz="24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)</a:t>
            </a:r>
            <a:r>
              <a:rPr sz="24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七夕，往往以双星会少离多为恨，而此词独谓情长不在朝暮，化朽腐为神奇！”诚然，这种正确的恋爱观，这种高尚的精神境界，远远超过了古代同类作品，是十分难能可贵的。</a:t>
            </a:r>
            <a:endParaRPr lang="zh-CN" altLang="en-US" sz="2400" b="1">
              <a:solidFill>
                <a:srgbClr val="11111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endParaRPr lang="zh-CN" altLang="en-US" sz="2400" b="1">
              <a:solidFill>
                <a:srgbClr val="11111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总结：艺术特色：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0675" y="1490345"/>
            <a:ext cx="11717020" cy="4759325"/>
          </a:xfrm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sz="2400" b="1">
                <a:latin typeface="Times New Roman" pitchFamily="18" charset="0"/>
                <a:sym typeface="+mn-ea"/>
              </a:rPr>
              <a:t>一、叙事、抒情、议论相结合。（前三句都 是叙事、抒情，后两句都是议论）。</a:t>
            </a:r>
            <a:endParaRPr lang="zh-CN" altLang="en-US" sz="2400" b="1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sz="2400" b="1">
                <a:latin typeface="Times New Roman" pitchFamily="18" charset="0"/>
                <a:sym typeface="+mn-ea"/>
              </a:rPr>
              <a:t>二、意境新颖、设想奇巧、独辟蹊径。</a:t>
            </a:r>
            <a:endParaRPr lang="zh-CN" altLang="en-US" sz="2400" b="1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sz="2400" b="1">
                <a:latin typeface="Times New Roman" pitchFamily="18" charset="0"/>
                <a:sym typeface="+mn-ea"/>
              </a:rPr>
              <a:t>三、文笔自然流畅而又婉约蕴藉，余味隽永。</a:t>
            </a:r>
            <a:endParaRPr lang="zh-CN" altLang="en-US" sz="2400" b="1">
              <a:latin typeface="Times New Roman" pitchFamily="18" charset="0"/>
            </a:endParaRPr>
          </a:p>
          <a:p>
            <a:endParaRPr lang="zh-CN" altLang="en-US" sz="2400" b="1">
              <a:latin typeface="Times New Roman" pitchFamily="18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4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就全篇而言，这首写神话故事的词，句句是天上，句句写双星，而又句句写人间，句句写人情，天人合一，成为千古抒情绝唱。其抒情，悲哀中有欢乐，欢乐中有悲哀，悲欢离合，起伏跌宕。词中有写景，有抒情，有议论，虚实兼顾，融情、景、理于一炉。有趣的是，婉约词家在写作上常以议论为病，而今作为婉约派大师的秦少游，直接在这篇名作中抒发了议论：</a:t>
            </a:r>
            <a:r>
              <a:rPr sz="24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24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金风玉露一相逢，便胜却人间无数</a:t>
            </a:r>
            <a:r>
              <a:rPr sz="24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24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，</a:t>
            </a:r>
            <a:r>
              <a:rPr sz="24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  <a:t>“</a:t>
            </a:r>
            <a:r>
              <a:rPr sz="24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两情若是长久时，又岂在朝朝暮暮</a:t>
            </a:r>
            <a:r>
              <a:rPr sz="2400" b="1">
                <a:solidFill>
                  <a:srgbClr val="FF0066"/>
                </a:solidFill>
                <a:latin typeface="Tahoma" pitchFamily="34" charset="0"/>
                <a:ea typeface="宋体" pitchFamily="2" charset="-122"/>
                <a:sym typeface="+mn-ea"/>
              </a:rPr>
              <a:t>”</a:t>
            </a:r>
            <a:r>
              <a:rPr sz="2400" b="1">
                <a:solidFill>
                  <a:srgbClr val="FF0066"/>
                </a:solidFill>
                <a:latin typeface="Times New Roman" pitchFamily="18" charset="0"/>
                <a:ea typeface="宋体" pitchFamily="2" charset="-122"/>
                <a:sym typeface="+mn-ea"/>
              </a:rPr>
              <a:t>。这些自由流畅的句子，近于散文，却更显得婉约蕴藉，余味盎然。这说明议论运用得好，也能赢得极好的艺术效果的。</a:t>
            </a:r>
            <a:endParaRPr lang="zh-CN" altLang="en-US" sz="2400" b="1">
              <a:solidFill>
                <a:srgbClr val="FF0066"/>
              </a:solidFill>
              <a:latin typeface="Times New Roman" pitchFamily="18" charset="0"/>
              <a:ea typeface="宋体" pitchFamily="2" charset="-122"/>
            </a:endParaRPr>
          </a:p>
          <a:p>
            <a:pPr eaLnBrk="0" hangingPunct="0"/>
            <a:endParaRPr lang="zh-CN" altLang="en-US" b="1">
              <a:solidFill>
                <a:srgbClr val="FF0066"/>
              </a:solidFill>
              <a:latin typeface="Times New Roman" pitchFamily="18" charset="0"/>
              <a:ea typeface="宋体" pitchFamily="2" charset="-122"/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/>
            </a:br>
            <a:br>
              <a:rPr lang="zh-CN" altLang="en-US"/>
            </a:br>
            <a:r>
              <a:rPr lang="zh-CN" altLang="en-US" sz="6700">
                <a:latin typeface="华文隶书" panose="02010800040101010101" charset="-122"/>
                <a:ea typeface="华文隶书" panose="02010800040101010101" charset="-122"/>
              </a:rPr>
              <a:t>作业：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背诵，熟读成诵。</a:t>
            </a:r>
          </a:p>
        </p:txBody>
      </p:sp>
      <p:pic>
        <p:nvPicPr>
          <p:cNvPr id="14338" name="内容占位符 14337" descr="en11">
            <a:hlinkClick r:id="rId3"/>
          </p:cNvPr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410" y="554101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UFQU05E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" y="142240"/>
            <a:ext cx="12127230" cy="65735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12610" y="4449445"/>
            <a:ext cx="4311015" cy="18611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15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谢谢</a:t>
            </a:r>
            <a:endParaRPr lang="zh-CN" altLang="en-US" sz="115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15600" y="11887200"/>
            <a:ext cx="3175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教学目标</a:t>
            </a:r>
            <a:r>
              <a:rPr lang="en-US" altLang="zh-CN"/>
              <a:t>1</a:t>
            </a:r>
            <a:r>
              <a:t>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40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简介作者，了解诗人的风格；</a:t>
            </a:r>
            <a:endParaRPr lang="zh-CN" altLang="en-US" sz="40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>
                <a:solidFill>
                  <a:schemeClr val="accent3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</a:br>
            <a:r>
              <a:rPr>
                <a:solidFill>
                  <a:schemeClr val="accent3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秦     观</a:t>
            </a:r>
            <a:r>
              <a:rPr lang="en-US" altLang="zh-CN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(1049</a:t>
            </a:r>
            <a:r>
              <a:rPr lang="en-US" altLang="zh-CN">
                <a:solidFill>
                  <a:schemeClr val="accent3"/>
                </a:solidFill>
                <a:effectLst/>
                <a:ea typeface="楷体_GB2312" pitchFamily="49" charset="-122"/>
                <a:sym typeface="+mn-ea"/>
              </a:rPr>
              <a:t>—</a:t>
            </a:r>
            <a:r>
              <a:rPr lang="en-US" altLang="zh-CN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1100):</a:t>
            </a:r>
            <a:br>
              <a:rPr lang="en-US" altLang="zh-CN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</a:rPr>
            </a:b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sz="3200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		 </a:t>
            </a:r>
            <a:r>
              <a:rPr sz="3200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字少游，又字太虚，号淮海居士，高邮</a:t>
            </a:r>
            <a:r>
              <a:rPr lang="en-US" altLang="zh-CN" sz="3200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(</a:t>
            </a:r>
            <a:r>
              <a:rPr sz="3200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今属江苏</a:t>
            </a:r>
            <a:r>
              <a:rPr lang="en-US" altLang="zh-CN" sz="3200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)</a:t>
            </a:r>
            <a:r>
              <a:rPr sz="3200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人。是“苏门四学士”之一，与苏轼的交谊很深，但词风与苏轼大不相同。</a:t>
            </a:r>
            <a:endParaRPr lang="zh-CN" altLang="en-US" sz="3200" b="1">
              <a:solidFill>
                <a:schemeClr val="accent3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sz="3200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    虽然也写有少数具有豪放特色的作品，但从总体看，他堪称标准的婉约词人。他流传下来的词作， 只有</a:t>
            </a:r>
            <a:r>
              <a:rPr lang="en-US" altLang="zh-CN" sz="3200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90          </a:t>
            </a:r>
            <a:r>
              <a:rPr sz="3200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首左右，但由于这些作品有很高的艺术成就， 名篇佳作不少， 历来都被视为婉约派的大家之一。</a:t>
            </a:r>
            <a:r>
              <a:rPr sz="3200">
                <a:solidFill>
                  <a:schemeClr val="accent3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 </a:t>
            </a:r>
            <a:endParaRPr lang="zh-CN" altLang="en-US" sz="3200">
              <a:solidFill>
                <a:schemeClr val="accent3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 sz="3200">
              <a:solidFill>
                <a:schemeClr val="accent3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秦观诗歌风格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sz="3600" b="1">
                <a:solidFill>
                  <a:schemeClr val="accent3"/>
                </a:solidFill>
                <a:effectLst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从内容看，秦词所反映的生活面比较窄，直接表现国计民生的重大题材的几乎没有，而其中最为突出的是“情”、“愁”二字。 </a:t>
            </a:r>
            <a:endParaRPr lang="zh-CN" altLang="en-US" sz="3600" b="1">
              <a:solidFill>
                <a:schemeClr val="accent3"/>
              </a:solidFill>
              <a:effectLst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3600" b="1">
                <a:solidFill>
                  <a:schemeClr val="accent3"/>
                </a:solidFill>
                <a:effectLst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秦观词表现爱情，大多真挚而高雅，不停留在色相的美好、感官的愉悦的浅层描写，而能够揭示出心灵深处的共鸣，在一定程度上，把爱情升华到美的高度来审视。 </a:t>
            </a:r>
            <a:endParaRPr lang="zh-CN" altLang="en-US" sz="3600" b="1">
              <a:solidFill>
                <a:schemeClr val="accent3"/>
              </a:solidFill>
              <a:effectLst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>
                <a:solidFill>
                  <a:schemeClr val="accent3"/>
                </a:solidFill>
                <a:effectLst/>
              </a:rPr>
              <a:t>秦观有名的诗歌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>
                <a:solidFill>
                  <a:schemeClr val="accent3"/>
                </a:solidFill>
              </a:rPr>
              <a:t>《</a:t>
            </a:r>
            <a:r>
              <a:rPr lang="zh-CN" altLang="en-US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虞美人  </a:t>
            </a:r>
            <a:r>
              <a:rPr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行行信马横塘畔》</a:t>
            </a:r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行行信马横塘畔。烟水秋平岸。绿荷多少夕阳中。知为阿谁凝恨、背西风。红妆艇子来何处。荡桨偷相顾。鸳鸯惊起不无愁。柳外一双飞去、却回头。 </a:t>
            </a:r>
          </a:p>
          <a:p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《浣溪沙》</a:t>
            </a:r>
          </a:p>
          <a:p>
            <a:r>
              <a:rPr lang="zh-CN" altLang="en-US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漠漠轻寒上小楼。晓阴无赖似穷秋。淡烟流水画屏幽。自在飞花轻似梦，无边丝雨细如愁。宝帘闲挂小银钩。 </a:t>
            </a:r>
          </a:p>
          <a:p>
            <a:r>
              <a:rPr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《浣溪沙》</a:t>
            </a:r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脚上鞋儿四寸罗。唇边朱粉一樱多。见人无语但回波。料得有心怜宋玉，只应无奈楚襄何。今生有分共伊麽。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38785" y="2829560"/>
            <a:ext cx="11555730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6000" b="1">
                <a:solidFill>
                  <a:schemeClr val="accent3"/>
                </a:solidFill>
                <a:effectLst/>
              </a:rPr>
              <a:t>教学目标</a:t>
            </a:r>
            <a:r>
              <a:rPr lang="en-US" altLang="zh-CN" sz="6000" b="1">
                <a:solidFill>
                  <a:schemeClr val="accent3"/>
                </a:solidFill>
                <a:effectLst/>
              </a:rPr>
              <a:t>2</a:t>
            </a:r>
            <a:r>
              <a:rPr sz="6000" b="1">
                <a:solidFill>
                  <a:schemeClr val="accent3"/>
                </a:solidFill>
                <a:effectLst/>
              </a:rPr>
              <a:t>：</a:t>
            </a:r>
          </a:p>
          <a:p>
            <a:pPr algn="l"/>
            <a:r>
              <a:rPr sz="6000" b="1">
                <a:solidFill>
                  <a:schemeClr val="accent3"/>
                </a:solidFill>
                <a:effectLst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朗读，体会诗歌所蕴含的情感；</a:t>
            </a:r>
            <a:endParaRPr lang="zh-CN" altLang="en-US" sz="6000" b="1">
              <a:solidFill>
                <a:schemeClr val="accent3"/>
              </a:solidFill>
              <a:effectLst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/>
          <p:nvPr>
            <p:ph type="body" idx="1"/>
          </p:nvPr>
        </p:nvSpPr>
        <p:spPr>
          <a:xfrm>
            <a:off x="972820" y="598805"/>
            <a:ext cx="10968990" cy="944245"/>
          </a:xfrm>
        </p:spPr>
        <p:txBody>
          <a:bodyPr>
            <a:noAutofit/>
          </a:bodyPr>
          <a:lstStyle/>
          <a:p>
            <a:r>
              <a:rPr lang="zh-CN" altLang="en-US" sz="4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行楷" panose="02010800040101010101" charset="-122"/>
                <a:ea typeface="华文行楷" panose="02010800040101010101" charset="-122"/>
              </a:rPr>
              <a:t>解题：</a:t>
            </a:r>
          </a:p>
        </p:txBody>
      </p:sp>
      <p:sp>
        <p:nvSpPr>
          <p:cNvPr id="4099" name="矩形 4098"/>
          <p:cNvSpPr/>
          <p:nvPr/>
        </p:nvSpPr>
        <p:spPr>
          <a:xfrm>
            <a:off x="474980" y="2125345"/>
            <a:ext cx="112426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zh-CN" sz="3600" b="1">
                <a:solidFill>
                  <a:schemeClr val="accent3"/>
                </a:solidFill>
                <a:latin typeface="Arial" pitchFamily="34" charset="0"/>
                <a:ea typeface="黑体" panose="02010609060101010101" pitchFamily="2" charset="-122"/>
              </a:rPr>
              <a:t>       “</a:t>
            </a:r>
            <a:r>
              <a:rPr lang="zh-CN" altLang="en-US" sz="3600" b="1">
                <a:solidFill>
                  <a:schemeClr val="accent3"/>
                </a:solidFill>
                <a:effectLst/>
                <a:latin typeface="Arial" pitchFamily="34" charset="0"/>
                <a:ea typeface="黑体" panose="02010609060101010101" pitchFamily="2" charset="-122"/>
              </a:rPr>
              <a:t>七夕”是一个美好而又充满神话色彩的节日。 相传这天夜晚</a:t>
            </a:r>
            <a:r>
              <a:rPr lang="en-US" altLang="zh-CN" sz="3600" b="1">
                <a:solidFill>
                  <a:schemeClr val="accent3"/>
                </a:solidFill>
                <a:effectLst/>
                <a:latin typeface="Arial" pitchFamily="34" charset="0"/>
                <a:ea typeface="黑体" panose="02010609060101010101" pitchFamily="2" charset="-122"/>
              </a:rPr>
              <a:t>(</a:t>
            </a:r>
            <a:r>
              <a:rPr lang="zh-CN" altLang="en-US" sz="3600" b="1">
                <a:solidFill>
                  <a:schemeClr val="accent3"/>
                </a:solidFill>
                <a:effectLst/>
                <a:latin typeface="Arial" pitchFamily="34" charset="0"/>
                <a:ea typeface="黑体" panose="02010609060101010101" pitchFamily="2" charset="-122"/>
              </a:rPr>
              <a:t>阴历七月初七</a:t>
            </a:r>
            <a:r>
              <a:rPr lang="en-US" altLang="zh-CN" sz="3600" b="1">
                <a:solidFill>
                  <a:schemeClr val="accent3"/>
                </a:solidFill>
                <a:effectLst/>
                <a:latin typeface="Arial" pitchFamily="34" charset="0"/>
                <a:ea typeface="黑体" panose="02010609060101010101" pitchFamily="2" charset="-122"/>
              </a:rPr>
              <a:t>)</a:t>
            </a:r>
            <a:r>
              <a:rPr lang="zh-CN" altLang="en-US" sz="3600" b="1">
                <a:solidFill>
                  <a:schemeClr val="accent3"/>
                </a:solidFill>
                <a:effectLst/>
                <a:latin typeface="Arial" pitchFamily="34" charset="0"/>
                <a:ea typeface="黑体" panose="02010609060101010101" pitchFamily="2" charset="-122"/>
              </a:rPr>
              <a:t>是分居银河两侧的牛郎织女，一年一度相会的日子。织女是织造云锦的巧手，所以，这天夜晚，天空的云彩特别好看。旧时风俗，少女们要于此夜陈设瓜果，朝天礼拜，向织女“乞巧”。这个以来就流传着的美丽神话，引起了古往今来多少诗人的咏叹。其中能长久地脍炙人口，传诵不衰的绝唱。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鹊 桥 仙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altLang="zh-CN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  </a:t>
            </a:r>
            <a:r>
              <a:rPr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纤云弄巧，飞星传恨，银汉迢迢暗度。金风玉露一相逢，便胜却人间无数。 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  <a:p>
            <a:pPr>
              <a:buNone/>
            </a:pPr>
            <a:r>
              <a:rPr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  </a:t>
            </a:r>
          </a:p>
          <a:p>
            <a:pPr>
              <a:buNone/>
            </a:pPr>
            <a:r>
              <a:rPr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柔情似水，佳期如梦 ，忍顾鹊桥归路 ？两情若是久长时，又岂在朝朝暮暮。</a:t>
            </a: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 </a:t>
            </a:r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charset="-122"/>
        <a:cs typeface="Arial"/>
      </a:majorFont>
      <a:minorFont>
        <a:latin typeface="Arial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65</Paragraphs>
  <Slides>28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29">
      <vt:lpstr>Office 主题​​</vt:lpstr>
      <vt:lpstr>鹊桥仙</vt:lpstr>
      <vt:lpstr>教学目标</vt:lpstr>
      <vt:lpstr>教学目标1：</vt:lpstr>
      <vt:lpstr>秦     观(1049—1100):</vt:lpstr>
      <vt:lpstr>秦观诗歌风格</vt:lpstr>
      <vt:lpstr>秦观有名的诗歌</vt:lpstr>
      <vt:lpstr>Slide 7</vt:lpstr>
      <vt:lpstr>Slide 8</vt:lpstr>
      <vt:lpstr>鹊 桥 仙</vt:lpstr>
      <vt:lpstr>Slide 10</vt:lpstr>
      <vt:lpstr>金风玉露一相逢，便胜却人间无数。</vt:lpstr>
      <vt:lpstr>“金”、“玉”</vt:lpstr>
      <vt:lpstr>“柔情似水，佳期如梦”</vt:lpstr>
      <vt:lpstr>忍顾鹊桥归路”</vt:lpstr>
      <vt:lpstr>两情若是久长时，又岂在朝朝暮暮。</vt:lpstr>
      <vt:lpstr>Slide 16</vt:lpstr>
      <vt:lpstr>Slide 17</vt:lpstr>
      <vt:lpstr>艺术特色：</vt:lpstr>
      <vt:lpstr>赏析：纤云弄巧，飞星传恨，银汉迢迢暗度。</vt:lpstr>
      <vt:lpstr>“银汉迢迢暗渡”：“迢迢”怎么理解？</vt:lpstr>
      <vt:lpstr>金风玉露一相逢，便胜却人间无数！</vt:lpstr>
      <vt:lpstr>Slide 22</vt:lpstr>
      <vt:lpstr>两情若是久长时，又岂在朝朝暮暮。</vt:lpstr>
      <vt:lpstr>两情若是久长时，又岂在朝朝暮暮。</vt:lpstr>
      <vt:lpstr>总结：艺术特色：</vt:lpstr>
      <vt:lpstr>Slide 26</vt:lpstr>
      <vt:lpstr>作业：背诵，熟读成诵。</vt:lpstr>
      <vt:lpstr>Slide 28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2020-10-20T08:46:30.408</cp:lastPrinted>
  <dcterms:created xsi:type="dcterms:W3CDTF">2020-10-20T08:46:30Z</dcterms:created>
  <dcterms:modified xsi:type="dcterms:W3CDTF">2020-10-20T00:46:31Z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