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3"/>
    <p:sldId id="297" r:id="rId4"/>
    <p:sldId id="258" r:id="rId5"/>
    <p:sldId id="262" r:id="rId6"/>
    <p:sldId id="260" r:id="rId7"/>
    <p:sldId id="259" r:id="rId8"/>
    <p:sldId id="261" r:id="rId9"/>
    <p:sldId id="333" r:id="rId10"/>
    <p:sldId id="265" r:id="rId11"/>
    <p:sldId id="264" r:id="rId12"/>
    <p:sldId id="263" r:id="rId13"/>
    <p:sldId id="269" r:id="rId14"/>
    <p:sldId id="266" r:id="rId15"/>
    <p:sldId id="267" r:id="rId16"/>
    <p:sldId id="268" r:id="rId17"/>
    <p:sldId id="272" r:id="rId18"/>
    <p:sldId id="271" r:id="rId19"/>
    <p:sldId id="274" r:id="rId20"/>
    <p:sldId id="276" r:id="rId21"/>
    <p:sldId id="275" r:id="rId22"/>
    <p:sldId id="277" r:id="rId23"/>
    <p:sldId id="278" r:id="rId24"/>
    <p:sldId id="281" r:id="rId25"/>
    <p:sldId id="282" r:id="rId26"/>
    <p:sldId id="283" r:id="rId27"/>
    <p:sldId id="270" r:id="rId28"/>
    <p:sldId id="284" r:id="rId29"/>
    <p:sldId id="285" r:id="rId30"/>
    <p:sldId id="286" r:id="rId31"/>
    <p:sldId id="287" r:id="rId32"/>
    <p:sldId id="289" r:id="rId33"/>
    <p:sldId id="290" r:id="rId34"/>
    <p:sldId id="291" r:id="rId35"/>
    <p:sldId id="292" r:id="rId36"/>
    <p:sldId id="364" r:id="rId3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2606400" y="597600"/>
            <a:ext cx="1299600" cy="5371200"/>
          </a:xfrm>
        </p:spPr>
        <p:txBody>
          <a:bodyPr vert="eaVert" anchor="b" anchorCtr="0">
            <a:normAutofit/>
          </a:bodyPr>
          <a:lstStyle>
            <a:lvl1pPr algn="l">
              <a:defRPr sz="32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40000" y="3355200"/>
            <a:ext cx="777600" cy="2854800"/>
          </a:xfrm>
        </p:spPr>
        <p:txBody>
          <a:bodyPr vert="eaVert">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F07EE07A-B1E4-4DEB-8FAE-7B570AB74CA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BD6CFE-61BA-47EB-855C-CA2BD6B4CCA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07EE07A-B1E4-4DEB-8FAE-7B570AB74CA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FBD6CFE-61BA-47EB-855C-CA2BD6B4CCA2}" type="slidenum">
              <a:rPr lang="zh-CN" altLang="en-US" smtClean="0"/>
            </a:fld>
            <a:endParaRPr lang="zh-CN" altLang="en-US"/>
          </a:p>
        </p:txBody>
      </p:sp>
      <p:sp>
        <p:nvSpPr>
          <p:cNvPr id="7" name="内容占位符 6"/>
          <p:cNvSpPr>
            <a:spLocks noGrp="1"/>
          </p:cNvSpPr>
          <p:nvPr>
            <p:ph sz="quarter" idx="13"/>
          </p:nvPr>
        </p:nvSpPr>
        <p:spPr>
          <a:xfrm>
            <a:off x="277019" y="169863"/>
            <a:ext cx="11637963" cy="6388100"/>
          </a:xfrm>
        </p:spPr>
        <p:txBody>
          <a:bodyPr/>
          <a:lstStyle>
            <a:lvl2pPr marL="342900" indent="-342900">
              <a:buClrTx/>
              <a:buFont typeface="Arial" panose="020B0604020202020204" pitchFamily="34" charset="0"/>
              <a:buChar char="•"/>
              <a:defRPr/>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dirty="0" smtClean="0"/>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bg2"/>
                </a:solidFill>
              </a:defRPr>
            </a:lvl1pPr>
            <a:lvl2pPr>
              <a:defRPr sz="2000"/>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F07EE07A-B1E4-4DEB-8FAE-7B570AB74CA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BD6CFE-61BA-47EB-855C-CA2BD6B4CCA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679200" y="3564000"/>
            <a:ext cx="4449600" cy="1864800"/>
          </a:xfrm>
        </p:spPr>
        <p:txBody>
          <a:bodyPr lIns="0" tIns="0" rIns="0" bIns="0" anchor="t" anchorCtr="0">
            <a:normAutofit/>
          </a:bodyPr>
          <a:lstStyle>
            <a:lvl1pPr algn="ctr">
              <a:defRPr sz="2800" b="0">
                <a:solidFill>
                  <a:schemeClr val="tx1"/>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67709" y="5617695"/>
            <a:ext cx="10515600" cy="56119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7" name="MH_Others_11"/>
          <p:cNvSpPr/>
          <p:nvPr>
            <p:custDataLst>
              <p:tags r:id="rId2"/>
            </p:custDataLst>
          </p:nvPr>
        </p:nvSpPr>
        <p:spPr>
          <a:xfrm rot="5400000">
            <a:off x="5730019" y="975050"/>
            <a:ext cx="349407" cy="4450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8" name="MH_Others_12"/>
          <p:cNvCxnSpPr/>
          <p:nvPr>
            <p:custDataLst>
              <p:tags r:id="rId3"/>
            </p:custDataLst>
          </p:nvPr>
        </p:nvCxnSpPr>
        <p:spPr>
          <a:xfrm flipH="1">
            <a:off x="3679371" y="3424331"/>
            <a:ext cx="4450703" cy="0"/>
          </a:xfrm>
          <a:prstGeom prst="line">
            <a:avLst/>
          </a:prstGeom>
          <a:ln w="381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Freeform 5"/>
          <p:cNvSpPr>
            <a:spLocks noEditPoints="1"/>
          </p:cNvSpPr>
          <p:nvPr/>
        </p:nvSpPr>
        <p:spPr bwMode="auto">
          <a:xfrm>
            <a:off x="4211638" y="2514118"/>
            <a:ext cx="2738437" cy="441325"/>
          </a:xfrm>
          <a:custGeom>
            <a:avLst/>
            <a:gdLst>
              <a:gd name="T0" fmla="*/ 1249 w 3450"/>
              <a:gd name="T1" fmla="*/ 466 h 556"/>
              <a:gd name="T2" fmla="*/ 1325 w 3450"/>
              <a:gd name="T3" fmla="*/ 462 h 556"/>
              <a:gd name="T4" fmla="*/ 1879 w 3450"/>
              <a:gd name="T5" fmla="*/ 182 h 556"/>
              <a:gd name="T6" fmla="*/ 1917 w 3450"/>
              <a:gd name="T7" fmla="*/ 443 h 556"/>
              <a:gd name="T8" fmla="*/ 1917 w 3450"/>
              <a:gd name="T9" fmla="*/ 180 h 556"/>
              <a:gd name="T10" fmla="*/ 2768 w 3450"/>
              <a:gd name="T11" fmla="*/ 173 h 556"/>
              <a:gd name="T12" fmla="*/ 2833 w 3450"/>
              <a:gd name="T13" fmla="*/ 190 h 556"/>
              <a:gd name="T14" fmla="*/ 2797 w 3450"/>
              <a:gd name="T15" fmla="*/ 155 h 556"/>
              <a:gd name="T16" fmla="*/ 3417 w 3450"/>
              <a:gd name="T17" fmla="*/ 190 h 556"/>
              <a:gd name="T18" fmla="*/ 3329 w 3450"/>
              <a:gd name="T19" fmla="*/ 205 h 556"/>
              <a:gd name="T20" fmla="*/ 3118 w 3450"/>
              <a:gd name="T21" fmla="*/ 305 h 556"/>
              <a:gd name="T22" fmla="*/ 3350 w 3450"/>
              <a:gd name="T23" fmla="*/ 140 h 556"/>
              <a:gd name="T24" fmla="*/ 2903 w 3450"/>
              <a:gd name="T25" fmla="*/ 159 h 556"/>
              <a:gd name="T26" fmla="*/ 2899 w 3450"/>
              <a:gd name="T27" fmla="*/ 351 h 556"/>
              <a:gd name="T28" fmla="*/ 2776 w 3450"/>
              <a:gd name="T29" fmla="*/ 504 h 556"/>
              <a:gd name="T30" fmla="*/ 2914 w 3450"/>
              <a:gd name="T31" fmla="*/ 441 h 556"/>
              <a:gd name="T32" fmla="*/ 2970 w 3450"/>
              <a:gd name="T33" fmla="*/ 424 h 556"/>
              <a:gd name="T34" fmla="*/ 2810 w 3450"/>
              <a:gd name="T35" fmla="*/ 546 h 556"/>
              <a:gd name="T36" fmla="*/ 2616 w 3450"/>
              <a:gd name="T37" fmla="*/ 416 h 556"/>
              <a:gd name="T38" fmla="*/ 2733 w 3450"/>
              <a:gd name="T39" fmla="*/ 128 h 556"/>
              <a:gd name="T40" fmla="*/ 2015 w 3450"/>
              <a:gd name="T41" fmla="*/ 136 h 556"/>
              <a:gd name="T42" fmla="*/ 2102 w 3450"/>
              <a:gd name="T43" fmla="*/ 349 h 556"/>
              <a:gd name="T44" fmla="*/ 1907 w 3450"/>
              <a:gd name="T45" fmla="*/ 493 h 556"/>
              <a:gd name="T46" fmla="*/ 1665 w 3450"/>
              <a:gd name="T47" fmla="*/ 445 h 556"/>
              <a:gd name="T48" fmla="*/ 1890 w 3450"/>
              <a:gd name="T49" fmla="*/ 132 h 556"/>
              <a:gd name="T50" fmla="*/ 1418 w 3450"/>
              <a:gd name="T51" fmla="*/ 140 h 556"/>
              <a:gd name="T52" fmla="*/ 1498 w 3450"/>
              <a:gd name="T53" fmla="*/ 236 h 556"/>
              <a:gd name="T54" fmla="*/ 1518 w 3450"/>
              <a:gd name="T55" fmla="*/ 539 h 556"/>
              <a:gd name="T56" fmla="*/ 1147 w 3450"/>
              <a:gd name="T57" fmla="*/ 529 h 556"/>
              <a:gd name="T58" fmla="*/ 1118 w 3450"/>
              <a:gd name="T59" fmla="*/ 301 h 556"/>
              <a:gd name="T60" fmla="*/ 1325 w 3450"/>
              <a:gd name="T61" fmla="*/ 245 h 556"/>
              <a:gd name="T62" fmla="*/ 1289 w 3450"/>
              <a:gd name="T63" fmla="*/ 159 h 556"/>
              <a:gd name="T64" fmla="*/ 1145 w 3450"/>
              <a:gd name="T65" fmla="*/ 222 h 556"/>
              <a:gd name="T66" fmla="*/ 1197 w 3450"/>
              <a:gd name="T67" fmla="*/ 132 h 556"/>
              <a:gd name="T68" fmla="*/ 305 w 3450"/>
              <a:gd name="T69" fmla="*/ 151 h 556"/>
              <a:gd name="T70" fmla="*/ 327 w 3450"/>
              <a:gd name="T71" fmla="*/ 234 h 556"/>
              <a:gd name="T72" fmla="*/ 236 w 3450"/>
              <a:gd name="T73" fmla="*/ 161 h 556"/>
              <a:gd name="T74" fmla="*/ 186 w 3450"/>
              <a:gd name="T75" fmla="*/ 449 h 556"/>
              <a:gd name="T76" fmla="*/ 240 w 3450"/>
              <a:gd name="T77" fmla="*/ 504 h 556"/>
              <a:gd name="T78" fmla="*/ 346 w 3450"/>
              <a:gd name="T79" fmla="*/ 401 h 556"/>
              <a:gd name="T80" fmla="*/ 352 w 3450"/>
              <a:gd name="T81" fmla="*/ 464 h 556"/>
              <a:gd name="T82" fmla="*/ 138 w 3450"/>
              <a:gd name="T83" fmla="*/ 537 h 556"/>
              <a:gd name="T84" fmla="*/ 0 w 3450"/>
              <a:gd name="T85" fmla="*/ 332 h 556"/>
              <a:gd name="T86" fmla="*/ 92 w 3450"/>
              <a:gd name="T87" fmla="*/ 150 h 556"/>
              <a:gd name="T88" fmla="*/ 672 w 3450"/>
              <a:gd name="T89" fmla="*/ 140 h 556"/>
              <a:gd name="T90" fmla="*/ 876 w 3450"/>
              <a:gd name="T91" fmla="*/ 132 h 556"/>
              <a:gd name="T92" fmla="*/ 937 w 3450"/>
              <a:gd name="T93" fmla="*/ 539 h 556"/>
              <a:gd name="T94" fmla="*/ 672 w 3450"/>
              <a:gd name="T95" fmla="*/ 219 h 556"/>
              <a:gd name="T96" fmla="*/ 496 w 3450"/>
              <a:gd name="T97" fmla="*/ 29 h 556"/>
              <a:gd name="T98" fmla="*/ 2493 w 3450"/>
              <a:gd name="T99" fmla="*/ 148 h 556"/>
              <a:gd name="T100" fmla="*/ 2420 w 3450"/>
              <a:gd name="T101" fmla="*/ 236 h 556"/>
              <a:gd name="T102" fmla="*/ 2463 w 3450"/>
              <a:gd name="T103" fmla="*/ 458 h 556"/>
              <a:gd name="T104" fmla="*/ 2511 w 3450"/>
              <a:gd name="T105" fmla="*/ 433 h 556"/>
              <a:gd name="T106" fmla="*/ 2340 w 3450"/>
              <a:gd name="T107" fmla="*/ 544 h 556"/>
              <a:gd name="T108" fmla="*/ 2246 w 3450"/>
              <a:gd name="T109" fmla="*/ 391 h 556"/>
              <a:gd name="T110" fmla="*/ 2199 w 3450"/>
              <a:gd name="T111" fmla="*/ 153 h 556"/>
              <a:gd name="T112" fmla="*/ 2296 w 3450"/>
              <a:gd name="T113" fmla="*/ 6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0" h="556">
                <a:moveTo>
                  <a:pt x="1270" y="301"/>
                </a:moveTo>
                <a:lnTo>
                  <a:pt x="1258" y="303"/>
                </a:lnTo>
                <a:lnTo>
                  <a:pt x="1251" y="313"/>
                </a:lnTo>
                <a:lnTo>
                  <a:pt x="1251" y="318"/>
                </a:lnTo>
                <a:lnTo>
                  <a:pt x="1249" y="328"/>
                </a:lnTo>
                <a:lnTo>
                  <a:pt x="1249" y="343"/>
                </a:lnTo>
                <a:lnTo>
                  <a:pt x="1249" y="362"/>
                </a:lnTo>
                <a:lnTo>
                  <a:pt x="1249" y="456"/>
                </a:lnTo>
                <a:lnTo>
                  <a:pt x="1249" y="466"/>
                </a:lnTo>
                <a:lnTo>
                  <a:pt x="1249" y="474"/>
                </a:lnTo>
                <a:lnTo>
                  <a:pt x="1249" y="477"/>
                </a:lnTo>
                <a:lnTo>
                  <a:pt x="1249" y="481"/>
                </a:lnTo>
                <a:lnTo>
                  <a:pt x="1254" y="491"/>
                </a:lnTo>
                <a:lnTo>
                  <a:pt x="1266" y="493"/>
                </a:lnTo>
                <a:lnTo>
                  <a:pt x="1279" y="491"/>
                </a:lnTo>
                <a:lnTo>
                  <a:pt x="1295" y="485"/>
                </a:lnTo>
                <a:lnTo>
                  <a:pt x="1312" y="474"/>
                </a:lnTo>
                <a:lnTo>
                  <a:pt x="1325" y="462"/>
                </a:lnTo>
                <a:lnTo>
                  <a:pt x="1325" y="320"/>
                </a:lnTo>
                <a:lnTo>
                  <a:pt x="1308" y="313"/>
                </a:lnTo>
                <a:lnTo>
                  <a:pt x="1293" y="305"/>
                </a:lnTo>
                <a:lnTo>
                  <a:pt x="1281" y="301"/>
                </a:lnTo>
                <a:lnTo>
                  <a:pt x="1270" y="301"/>
                </a:lnTo>
                <a:lnTo>
                  <a:pt x="1270" y="301"/>
                </a:lnTo>
                <a:close/>
                <a:moveTo>
                  <a:pt x="1909" y="169"/>
                </a:moveTo>
                <a:lnTo>
                  <a:pt x="1896" y="173"/>
                </a:lnTo>
                <a:lnTo>
                  <a:pt x="1879" y="182"/>
                </a:lnTo>
                <a:lnTo>
                  <a:pt x="1859" y="197"/>
                </a:lnTo>
                <a:lnTo>
                  <a:pt x="1840" y="219"/>
                </a:lnTo>
                <a:lnTo>
                  <a:pt x="1840" y="403"/>
                </a:lnTo>
                <a:lnTo>
                  <a:pt x="1859" y="422"/>
                </a:lnTo>
                <a:lnTo>
                  <a:pt x="1879" y="435"/>
                </a:lnTo>
                <a:lnTo>
                  <a:pt x="1894" y="445"/>
                </a:lnTo>
                <a:lnTo>
                  <a:pt x="1907" y="447"/>
                </a:lnTo>
                <a:lnTo>
                  <a:pt x="1913" y="447"/>
                </a:lnTo>
                <a:lnTo>
                  <a:pt x="1917" y="443"/>
                </a:lnTo>
                <a:lnTo>
                  <a:pt x="1917" y="435"/>
                </a:lnTo>
                <a:lnTo>
                  <a:pt x="1917" y="426"/>
                </a:lnTo>
                <a:lnTo>
                  <a:pt x="1917" y="410"/>
                </a:lnTo>
                <a:lnTo>
                  <a:pt x="1917" y="391"/>
                </a:lnTo>
                <a:lnTo>
                  <a:pt x="1917" y="215"/>
                </a:lnTo>
                <a:lnTo>
                  <a:pt x="1917" y="201"/>
                </a:lnTo>
                <a:lnTo>
                  <a:pt x="1917" y="190"/>
                </a:lnTo>
                <a:lnTo>
                  <a:pt x="1917" y="184"/>
                </a:lnTo>
                <a:lnTo>
                  <a:pt x="1917" y="180"/>
                </a:lnTo>
                <a:lnTo>
                  <a:pt x="1915" y="171"/>
                </a:lnTo>
                <a:lnTo>
                  <a:pt x="1909" y="169"/>
                </a:lnTo>
                <a:lnTo>
                  <a:pt x="1909" y="169"/>
                </a:lnTo>
                <a:close/>
                <a:moveTo>
                  <a:pt x="2797" y="155"/>
                </a:moveTo>
                <a:lnTo>
                  <a:pt x="2787" y="155"/>
                </a:lnTo>
                <a:lnTo>
                  <a:pt x="2780" y="157"/>
                </a:lnTo>
                <a:lnTo>
                  <a:pt x="2772" y="161"/>
                </a:lnTo>
                <a:lnTo>
                  <a:pt x="2770" y="165"/>
                </a:lnTo>
                <a:lnTo>
                  <a:pt x="2768" y="173"/>
                </a:lnTo>
                <a:lnTo>
                  <a:pt x="2766" y="184"/>
                </a:lnTo>
                <a:lnTo>
                  <a:pt x="2764" y="197"/>
                </a:lnTo>
                <a:lnTo>
                  <a:pt x="2764" y="215"/>
                </a:lnTo>
                <a:lnTo>
                  <a:pt x="2764" y="314"/>
                </a:lnTo>
                <a:lnTo>
                  <a:pt x="2797" y="314"/>
                </a:lnTo>
                <a:lnTo>
                  <a:pt x="2833" y="314"/>
                </a:lnTo>
                <a:lnTo>
                  <a:pt x="2833" y="215"/>
                </a:lnTo>
                <a:lnTo>
                  <a:pt x="2833" y="201"/>
                </a:lnTo>
                <a:lnTo>
                  <a:pt x="2833" y="190"/>
                </a:lnTo>
                <a:lnTo>
                  <a:pt x="2833" y="182"/>
                </a:lnTo>
                <a:lnTo>
                  <a:pt x="2831" y="176"/>
                </a:lnTo>
                <a:lnTo>
                  <a:pt x="2831" y="173"/>
                </a:lnTo>
                <a:lnTo>
                  <a:pt x="2831" y="169"/>
                </a:lnTo>
                <a:lnTo>
                  <a:pt x="2826" y="163"/>
                </a:lnTo>
                <a:lnTo>
                  <a:pt x="2818" y="159"/>
                </a:lnTo>
                <a:lnTo>
                  <a:pt x="2808" y="157"/>
                </a:lnTo>
                <a:lnTo>
                  <a:pt x="2797" y="155"/>
                </a:lnTo>
                <a:lnTo>
                  <a:pt x="2797" y="155"/>
                </a:lnTo>
                <a:close/>
                <a:moveTo>
                  <a:pt x="3402" y="121"/>
                </a:moveTo>
                <a:lnTo>
                  <a:pt x="3419" y="123"/>
                </a:lnTo>
                <a:lnTo>
                  <a:pt x="3435" y="130"/>
                </a:lnTo>
                <a:lnTo>
                  <a:pt x="3446" y="142"/>
                </a:lnTo>
                <a:lnTo>
                  <a:pt x="3450" y="159"/>
                </a:lnTo>
                <a:lnTo>
                  <a:pt x="3446" y="171"/>
                </a:lnTo>
                <a:lnTo>
                  <a:pt x="3440" y="180"/>
                </a:lnTo>
                <a:lnTo>
                  <a:pt x="3431" y="188"/>
                </a:lnTo>
                <a:lnTo>
                  <a:pt x="3417" y="190"/>
                </a:lnTo>
                <a:lnTo>
                  <a:pt x="3410" y="190"/>
                </a:lnTo>
                <a:lnTo>
                  <a:pt x="3404" y="186"/>
                </a:lnTo>
                <a:lnTo>
                  <a:pt x="3389" y="180"/>
                </a:lnTo>
                <a:lnTo>
                  <a:pt x="3379" y="178"/>
                </a:lnTo>
                <a:lnTo>
                  <a:pt x="3369" y="178"/>
                </a:lnTo>
                <a:lnTo>
                  <a:pt x="3360" y="182"/>
                </a:lnTo>
                <a:lnTo>
                  <a:pt x="3348" y="188"/>
                </a:lnTo>
                <a:lnTo>
                  <a:pt x="3339" y="196"/>
                </a:lnTo>
                <a:lnTo>
                  <a:pt x="3329" y="205"/>
                </a:lnTo>
                <a:lnTo>
                  <a:pt x="3317" y="217"/>
                </a:lnTo>
                <a:lnTo>
                  <a:pt x="3306" y="232"/>
                </a:lnTo>
                <a:lnTo>
                  <a:pt x="3294" y="249"/>
                </a:lnTo>
                <a:lnTo>
                  <a:pt x="3292" y="395"/>
                </a:lnTo>
                <a:lnTo>
                  <a:pt x="3294" y="539"/>
                </a:lnTo>
                <a:lnTo>
                  <a:pt x="3116" y="539"/>
                </a:lnTo>
                <a:lnTo>
                  <a:pt x="3118" y="512"/>
                </a:lnTo>
                <a:lnTo>
                  <a:pt x="3118" y="437"/>
                </a:lnTo>
                <a:lnTo>
                  <a:pt x="3118" y="305"/>
                </a:lnTo>
                <a:lnTo>
                  <a:pt x="3118" y="155"/>
                </a:lnTo>
                <a:lnTo>
                  <a:pt x="3116" y="127"/>
                </a:lnTo>
                <a:lnTo>
                  <a:pt x="3294" y="127"/>
                </a:lnTo>
                <a:lnTo>
                  <a:pt x="3294" y="203"/>
                </a:lnTo>
                <a:lnTo>
                  <a:pt x="3306" y="184"/>
                </a:lnTo>
                <a:lnTo>
                  <a:pt x="3317" y="169"/>
                </a:lnTo>
                <a:lnTo>
                  <a:pt x="3325" y="159"/>
                </a:lnTo>
                <a:lnTo>
                  <a:pt x="3333" y="153"/>
                </a:lnTo>
                <a:lnTo>
                  <a:pt x="3350" y="140"/>
                </a:lnTo>
                <a:lnTo>
                  <a:pt x="3367" y="128"/>
                </a:lnTo>
                <a:lnTo>
                  <a:pt x="3385" y="123"/>
                </a:lnTo>
                <a:lnTo>
                  <a:pt x="3402" y="121"/>
                </a:lnTo>
                <a:lnTo>
                  <a:pt x="3402" y="121"/>
                </a:lnTo>
                <a:close/>
                <a:moveTo>
                  <a:pt x="2791" y="119"/>
                </a:moveTo>
                <a:lnTo>
                  <a:pt x="2822" y="121"/>
                </a:lnTo>
                <a:lnTo>
                  <a:pt x="2849" y="128"/>
                </a:lnTo>
                <a:lnTo>
                  <a:pt x="2876" y="142"/>
                </a:lnTo>
                <a:lnTo>
                  <a:pt x="2903" y="159"/>
                </a:lnTo>
                <a:lnTo>
                  <a:pt x="2920" y="176"/>
                </a:lnTo>
                <a:lnTo>
                  <a:pt x="2937" y="196"/>
                </a:lnTo>
                <a:lnTo>
                  <a:pt x="2951" y="217"/>
                </a:lnTo>
                <a:lnTo>
                  <a:pt x="2960" y="240"/>
                </a:lnTo>
                <a:lnTo>
                  <a:pt x="2970" y="265"/>
                </a:lnTo>
                <a:lnTo>
                  <a:pt x="2976" y="291"/>
                </a:lnTo>
                <a:lnTo>
                  <a:pt x="2977" y="320"/>
                </a:lnTo>
                <a:lnTo>
                  <a:pt x="2979" y="351"/>
                </a:lnTo>
                <a:lnTo>
                  <a:pt x="2899" y="351"/>
                </a:lnTo>
                <a:lnTo>
                  <a:pt x="2803" y="353"/>
                </a:lnTo>
                <a:lnTo>
                  <a:pt x="2764" y="353"/>
                </a:lnTo>
                <a:lnTo>
                  <a:pt x="2764" y="458"/>
                </a:lnTo>
                <a:lnTo>
                  <a:pt x="2764" y="472"/>
                </a:lnTo>
                <a:lnTo>
                  <a:pt x="2766" y="483"/>
                </a:lnTo>
                <a:lnTo>
                  <a:pt x="2766" y="491"/>
                </a:lnTo>
                <a:lnTo>
                  <a:pt x="2768" y="497"/>
                </a:lnTo>
                <a:lnTo>
                  <a:pt x="2772" y="500"/>
                </a:lnTo>
                <a:lnTo>
                  <a:pt x="2776" y="504"/>
                </a:lnTo>
                <a:lnTo>
                  <a:pt x="2783" y="508"/>
                </a:lnTo>
                <a:lnTo>
                  <a:pt x="2793" y="508"/>
                </a:lnTo>
                <a:lnTo>
                  <a:pt x="2810" y="506"/>
                </a:lnTo>
                <a:lnTo>
                  <a:pt x="2830" y="502"/>
                </a:lnTo>
                <a:lnTo>
                  <a:pt x="2847" y="497"/>
                </a:lnTo>
                <a:lnTo>
                  <a:pt x="2864" y="487"/>
                </a:lnTo>
                <a:lnTo>
                  <a:pt x="2881" y="474"/>
                </a:lnTo>
                <a:lnTo>
                  <a:pt x="2897" y="458"/>
                </a:lnTo>
                <a:lnTo>
                  <a:pt x="2914" y="441"/>
                </a:lnTo>
                <a:lnTo>
                  <a:pt x="2929" y="422"/>
                </a:lnTo>
                <a:lnTo>
                  <a:pt x="2933" y="412"/>
                </a:lnTo>
                <a:lnTo>
                  <a:pt x="2939" y="405"/>
                </a:lnTo>
                <a:lnTo>
                  <a:pt x="2945" y="403"/>
                </a:lnTo>
                <a:lnTo>
                  <a:pt x="2951" y="401"/>
                </a:lnTo>
                <a:lnTo>
                  <a:pt x="2958" y="403"/>
                </a:lnTo>
                <a:lnTo>
                  <a:pt x="2964" y="408"/>
                </a:lnTo>
                <a:lnTo>
                  <a:pt x="2968" y="416"/>
                </a:lnTo>
                <a:lnTo>
                  <a:pt x="2970" y="424"/>
                </a:lnTo>
                <a:lnTo>
                  <a:pt x="2968" y="433"/>
                </a:lnTo>
                <a:lnTo>
                  <a:pt x="2964" y="445"/>
                </a:lnTo>
                <a:lnTo>
                  <a:pt x="2956" y="456"/>
                </a:lnTo>
                <a:lnTo>
                  <a:pt x="2947" y="470"/>
                </a:lnTo>
                <a:lnTo>
                  <a:pt x="2914" y="500"/>
                </a:lnTo>
                <a:lnTo>
                  <a:pt x="2874" y="525"/>
                </a:lnTo>
                <a:lnTo>
                  <a:pt x="2853" y="535"/>
                </a:lnTo>
                <a:lnTo>
                  <a:pt x="2831" y="543"/>
                </a:lnTo>
                <a:lnTo>
                  <a:pt x="2810" y="546"/>
                </a:lnTo>
                <a:lnTo>
                  <a:pt x="2789" y="546"/>
                </a:lnTo>
                <a:lnTo>
                  <a:pt x="2757" y="544"/>
                </a:lnTo>
                <a:lnTo>
                  <a:pt x="2726" y="535"/>
                </a:lnTo>
                <a:lnTo>
                  <a:pt x="2699" y="518"/>
                </a:lnTo>
                <a:lnTo>
                  <a:pt x="2676" y="495"/>
                </a:lnTo>
                <a:lnTo>
                  <a:pt x="2657" y="477"/>
                </a:lnTo>
                <a:lnTo>
                  <a:pt x="2639" y="458"/>
                </a:lnTo>
                <a:lnTo>
                  <a:pt x="2626" y="437"/>
                </a:lnTo>
                <a:lnTo>
                  <a:pt x="2616" y="416"/>
                </a:lnTo>
                <a:lnTo>
                  <a:pt x="2605" y="376"/>
                </a:lnTo>
                <a:lnTo>
                  <a:pt x="2601" y="334"/>
                </a:lnTo>
                <a:lnTo>
                  <a:pt x="2605" y="295"/>
                </a:lnTo>
                <a:lnTo>
                  <a:pt x="2614" y="255"/>
                </a:lnTo>
                <a:lnTo>
                  <a:pt x="2632" y="219"/>
                </a:lnTo>
                <a:lnTo>
                  <a:pt x="2651" y="188"/>
                </a:lnTo>
                <a:lnTo>
                  <a:pt x="2682" y="159"/>
                </a:lnTo>
                <a:lnTo>
                  <a:pt x="2716" y="136"/>
                </a:lnTo>
                <a:lnTo>
                  <a:pt x="2733" y="128"/>
                </a:lnTo>
                <a:lnTo>
                  <a:pt x="2753" y="123"/>
                </a:lnTo>
                <a:lnTo>
                  <a:pt x="2772" y="119"/>
                </a:lnTo>
                <a:lnTo>
                  <a:pt x="2791" y="119"/>
                </a:lnTo>
                <a:lnTo>
                  <a:pt x="2791" y="119"/>
                </a:lnTo>
                <a:close/>
                <a:moveTo>
                  <a:pt x="1952" y="119"/>
                </a:moveTo>
                <a:lnTo>
                  <a:pt x="1969" y="119"/>
                </a:lnTo>
                <a:lnTo>
                  <a:pt x="1986" y="123"/>
                </a:lnTo>
                <a:lnTo>
                  <a:pt x="2002" y="128"/>
                </a:lnTo>
                <a:lnTo>
                  <a:pt x="2015" y="136"/>
                </a:lnTo>
                <a:lnTo>
                  <a:pt x="2030" y="146"/>
                </a:lnTo>
                <a:lnTo>
                  <a:pt x="2042" y="157"/>
                </a:lnTo>
                <a:lnTo>
                  <a:pt x="2055" y="173"/>
                </a:lnTo>
                <a:lnTo>
                  <a:pt x="2067" y="188"/>
                </a:lnTo>
                <a:lnTo>
                  <a:pt x="2082" y="211"/>
                </a:lnTo>
                <a:lnTo>
                  <a:pt x="2094" y="240"/>
                </a:lnTo>
                <a:lnTo>
                  <a:pt x="2102" y="272"/>
                </a:lnTo>
                <a:lnTo>
                  <a:pt x="2103" y="309"/>
                </a:lnTo>
                <a:lnTo>
                  <a:pt x="2102" y="349"/>
                </a:lnTo>
                <a:lnTo>
                  <a:pt x="2094" y="387"/>
                </a:lnTo>
                <a:lnTo>
                  <a:pt x="2078" y="420"/>
                </a:lnTo>
                <a:lnTo>
                  <a:pt x="2059" y="449"/>
                </a:lnTo>
                <a:lnTo>
                  <a:pt x="2038" y="472"/>
                </a:lnTo>
                <a:lnTo>
                  <a:pt x="2013" y="487"/>
                </a:lnTo>
                <a:lnTo>
                  <a:pt x="1986" y="497"/>
                </a:lnTo>
                <a:lnTo>
                  <a:pt x="1956" y="500"/>
                </a:lnTo>
                <a:lnTo>
                  <a:pt x="1925" y="497"/>
                </a:lnTo>
                <a:lnTo>
                  <a:pt x="1907" y="493"/>
                </a:lnTo>
                <a:lnTo>
                  <a:pt x="1892" y="485"/>
                </a:lnTo>
                <a:lnTo>
                  <a:pt x="1863" y="466"/>
                </a:lnTo>
                <a:lnTo>
                  <a:pt x="1840" y="441"/>
                </a:lnTo>
                <a:lnTo>
                  <a:pt x="1840" y="454"/>
                </a:lnTo>
                <a:lnTo>
                  <a:pt x="1840" y="502"/>
                </a:lnTo>
                <a:lnTo>
                  <a:pt x="1840" y="535"/>
                </a:lnTo>
                <a:lnTo>
                  <a:pt x="1842" y="556"/>
                </a:lnTo>
                <a:lnTo>
                  <a:pt x="1664" y="556"/>
                </a:lnTo>
                <a:lnTo>
                  <a:pt x="1665" y="445"/>
                </a:lnTo>
                <a:lnTo>
                  <a:pt x="1665" y="349"/>
                </a:lnTo>
                <a:lnTo>
                  <a:pt x="1664" y="148"/>
                </a:lnTo>
                <a:lnTo>
                  <a:pt x="1664" y="127"/>
                </a:lnTo>
                <a:lnTo>
                  <a:pt x="1842" y="127"/>
                </a:lnTo>
                <a:lnTo>
                  <a:pt x="1840" y="176"/>
                </a:lnTo>
                <a:lnTo>
                  <a:pt x="1852" y="161"/>
                </a:lnTo>
                <a:lnTo>
                  <a:pt x="1863" y="150"/>
                </a:lnTo>
                <a:lnTo>
                  <a:pt x="1877" y="140"/>
                </a:lnTo>
                <a:lnTo>
                  <a:pt x="1890" y="132"/>
                </a:lnTo>
                <a:lnTo>
                  <a:pt x="1921" y="121"/>
                </a:lnTo>
                <a:lnTo>
                  <a:pt x="1952" y="119"/>
                </a:lnTo>
                <a:lnTo>
                  <a:pt x="1952" y="119"/>
                </a:lnTo>
                <a:close/>
                <a:moveTo>
                  <a:pt x="1293" y="119"/>
                </a:moveTo>
                <a:lnTo>
                  <a:pt x="1322" y="119"/>
                </a:lnTo>
                <a:lnTo>
                  <a:pt x="1348" y="121"/>
                </a:lnTo>
                <a:lnTo>
                  <a:pt x="1373" y="127"/>
                </a:lnTo>
                <a:lnTo>
                  <a:pt x="1397" y="132"/>
                </a:lnTo>
                <a:lnTo>
                  <a:pt x="1418" y="140"/>
                </a:lnTo>
                <a:lnTo>
                  <a:pt x="1435" y="150"/>
                </a:lnTo>
                <a:lnTo>
                  <a:pt x="1452" y="159"/>
                </a:lnTo>
                <a:lnTo>
                  <a:pt x="1466" y="173"/>
                </a:lnTo>
                <a:lnTo>
                  <a:pt x="1475" y="176"/>
                </a:lnTo>
                <a:lnTo>
                  <a:pt x="1483" y="184"/>
                </a:lnTo>
                <a:lnTo>
                  <a:pt x="1489" y="192"/>
                </a:lnTo>
                <a:lnTo>
                  <a:pt x="1493" y="203"/>
                </a:lnTo>
                <a:lnTo>
                  <a:pt x="1496" y="217"/>
                </a:lnTo>
                <a:lnTo>
                  <a:pt x="1498" y="236"/>
                </a:lnTo>
                <a:lnTo>
                  <a:pt x="1500" y="257"/>
                </a:lnTo>
                <a:lnTo>
                  <a:pt x="1500" y="284"/>
                </a:lnTo>
                <a:lnTo>
                  <a:pt x="1500" y="426"/>
                </a:lnTo>
                <a:lnTo>
                  <a:pt x="1500" y="445"/>
                </a:lnTo>
                <a:lnTo>
                  <a:pt x="1500" y="462"/>
                </a:lnTo>
                <a:lnTo>
                  <a:pt x="1500" y="475"/>
                </a:lnTo>
                <a:lnTo>
                  <a:pt x="1502" y="487"/>
                </a:lnTo>
                <a:lnTo>
                  <a:pt x="1508" y="510"/>
                </a:lnTo>
                <a:lnTo>
                  <a:pt x="1518" y="539"/>
                </a:lnTo>
                <a:lnTo>
                  <a:pt x="1325" y="539"/>
                </a:lnTo>
                <a:lnTo>
                  <a:pt x="1325" y="500"/>
                </a:lnTo>
                <a:lnTo>
                  <a:pt x="1302" y="520"/>
                </a:lnTo>
                <a:lnTo>
                  <a:pt x="1276" y="535"/>
                </a:lnTo>
                <a:lnTo>
                  <a:pt x="1245" y="544"/>
                </a:lnTo>
                <a:lnTo>
                  <a:pt x="1216" y="546"/>
                </a:lnTo>
                <a:lnTo>
                  <a:pt x="1191" y="544"/>
                </a:lnTo>
                <a:lnTo>
                  <a:pt x="1168" y="539"/>
                </a:lnTo>
                <a:lnTo>
                  <a:pt x="1147" y="529"/>
                </a:lnTo>
                <a:lnTo>
                  <a:pt x="1128" y="514"/>
                </a:lnTo>
                <a:lnTo>
                  <a:pt x="1105" y="491"/>
                </a:lnTo>
                <a:lnTo>
                  <a:pt x="1089" y="464"/>
                </a:lnTo>
                <a:lnTo>
                  <a:pt x="1080" y="433"/>
                </a:lnTo>
                <a:lnTo>
                  <a:pt x="1076" y="401"/>
                </a:lnTo>
                <a:lnTo>
                  <a:pt x="1080" y="372"/>
                </a:lnTo>
                <a:lnTo>
                  <a:pt x="1087" y="345"/>
                </a:lnTo>
                <a:lnTo>
                  <a:pt x="1099" y="320"/>
                </a:lnTo>
                <a:lnTo>
                  <a:pt x="1118" y="301"/>
                </a:lnTo>
                <a:lnTo>
                  <a:pt x="1143" y="282"/>
                </a:lnTo>
                <a:lnTo>
                  <a:pt x="1170" y="266"/>
                </a:lnTo>
                <a:lnTo>
                  <a:pt x="1201" y="259"/>
                </a:lnTo>
                <a:lnTo>
                  <a:pt x="1235" y="257"/>
                </a:lnTo>
                <a:lnTo>
                  <a:pt x="1262" y="257"/>
                </a:lnTo>
                <a:lnTo>
                  <a:pt x="1285" y="263"/>
                </a:lnTo>
                <a:lnTo>
                  <a:pt x="1306" y="270"/>
                </a:lnTo>
                <a:lnTo>
                  <a:pt x="1325" y="282"/>
                </a:lnTo>
                <a:lnTo>
                  <a:pt x="1325" y="245"/>
                </a:lnTo>
                <a:lnTo>
                  <a:pt x="1325" y="224"/>
                </a:lnTo>
                <a:lnTo>
                  <a:pt x="1325" y="209"/>
                </a:lnTo>
                <a:lnTo>
                  <a:pt x="1324" y="197"/>
                </a:lnTo>
                <a:lnTo>
                  <a:pt x="1324" y="192"/>
                </a:lnTo>
                <a:lnTo>
                  <a:pt x="1324" y="182"/>
                </a:lnTo>
                <a:lnTo>
                  <a:pt x="1324" y="178"/>
                </a:lnTo>
                <a:lnTo>
                  <a:pt x="1316" y="169"/>
                </a:lnTo>
                <a:lnTo>
                  <a:pt x="1304" y="163"/>
                </a:lnTo>
                <a:lnTo>
                  <a:pt x="1289" y="159"/>
                </a:lnTo>
                <a:lnTo>
                  <a:pt x="1272" y="157"/>
                </a:lnTo>
                <a:lnTo>
                  <a:pt x="1241" y="161"/>
                </a:lnTo>
                <a:lnTo>
                  <a:pt x="1216" y="169"/>
                </a:lnTo>
                <a:lnTo>
                  <a:pt x="1193" y="182"/>
                </a:lnTo>
                <a:lnTo>
                  <a:pt x="1176" y="201"/>
                </a:lnTo>
                <a:lnTo>
                  <a:pt x="1166" y="211"/>
                </a:lnTo>
                <a:lnTo>
                  <a:pt x="1158" y="217"/>
                </a:lnTo>
                <a:lnTo>
                  <a:pt x="1153" y="220"/>
                </a:lnTo>
                <a:lnTo>
                  <a:pt x="1145" y="222"/>
                </a:lnTo>
                <a:lnTo>
                  <a:pt x="1135" y="220"/>
                </a:lnTo>
                <a:lnTo>
                  <a:pt x="1128" y="215"/>
                </a:lnTo>
                <a:lnTo>
                  <a:pt x="1122" y="205"/>
                </a:lnTo>
                <a:lnTo>
                  <a:pt x="1120" y="196"/>
                </a:lnTo>
                <a:lnTo>
                  <a:pt x="1124" y="182"/>
                </a:lnTo>
                <a:lnTo>
                  <a:pt x="1133" y="169"/>
                </a:lnTo>
                <a:lnTo>
                  <a:pt x="1149" y="155"/>
                </a:lnTo>
                <a:lnTo>
                  <a:pt x="1172" y="142"/>
                </a:lnTo>
                <a:lnTo>
                  <a:pt x="1197" y="132"/>
                </a:lnTo>
                <a:lnTo>
                  <a:pt x="1226" y="125"/>
                </a:lnTo>
                <a:lnTo>
                  <a:pt x="1256" y="119"/>
                </a:lnTo>
                <a:lnTo>
                  <a:pt x="1293" y="119"/>
                </a:lnTo>
                <a:lnTo>
                  <a:pt x="1293" y="119"/>
                </a:lnTo>
                <a:close/>
                <a:moveTo>
                  <a:pt x="196" y="119"/>
                </a:moveTo>
                <a:lnTo>
                  <a:pt x="227" y="121"/>
                </a:lnTo>
                <a:lnTo>
                  <a:pt x="254" y="127"/>
                </a:lnTo>
                <a:lnTo>
                  <a:pt x="280" y="136"/>
                </a:lnTo>
                <a:lnTo>
                  <a:pt x="305" y="151"/>
                </a:lnTo>
                <a:lnTo>
                  <a:pt x="323" y="167"/>
                </a:lnTo>
                <a:lnTo>
                  <a:pt x="338" y="184"/>
                </a:lnTo>
                <a:lnTo>
                  <a:pt x="348" y="199"/>
                </a:lnTo>
                <a:lnTo>
                  <a:pt x="352" y="215"/>
                </a:lnTo>
                <a:lnTo>
                  <a:pt x="350" y="222"/>
                </a:lnTo>
                <a:lnTo>
                  <a:pt x="346" y="228"/>
                </a:lnTo>
                <a:lnTo>
                  <a:pt x="340" y="234"/>
                </a:lnTo>
                <a:lnTo>
                  <a:pt x="332" y="234"/>
                </a:lnTo>
                <a:lnTo>
                  <a:pt x="327" y="234"/>
                </a:lnTo>
                <a:lnTo>
                  <a:pt x="321" y="230"/>
                </a:lnTo>
                <a:lnTo>
                  <a:pt x="315" y="222"/>
                </a:lnTo>
                <a:lnTo>
                  <a:pt x="309" y="213"/>
                </a:lnTo>
                <a:lnTo>
                  <a:pt x="302" y="201"/>
                </a:lnTo>
                <a:lnTo>
                  <a:pt x="292" y="192"/>
                </a:lnTo>
                <a:lnTo>
                  <a:pt x="280" y="182"/>
                </a:lnTo>
                <a:lnTo>
                  <a:pt x="267" y="174"/>
                </a:lnTo>
                <a:lnTo>
                  <a:pt x="252" y="167"/>
                </a:lnTo>
                <a:lnTo>
                  <a:pt x="236" y="161"/>
                </a:lnTo>
                <a:lnTo>
                  <a:pt x="223" y="157"/>
                </a:lnTo>
                <a:lnTo>
                  <a:pt x="209" y="157"/>
                </a:lnTo>
                <a:lnTo>
                  <a:pt x="198" y="159"/>
                </a:lnTo>
                <a:lnTo>
                  <a:pt x="190" y="167"/>
                </a:lnTo>
                <a:lnTo>
                  <a:pt x="188" y="173"/>
                </a:lnTo>
                <a:lnTo>
                  <a:pt x="188" y="182"/>
                </a:lnTo>
                <a:lnTo>
                  <a:pt x="186" y="196"/>
                </a:lnTo>
                <a:lnTo>
                  <a:pt x="186" y="215"/>
                </a:lnTo>
                <a:lnTo>
                  <a:pt x="186" y="449"/>
                </a:lnTo>
                <a:lnTo>
                  <a:pt x="186" y="472"/>
                </a:lnTo>
                <a:lnTo>
                  <a:pt x="186" y="485"/>
                </a:lnTo>
                <a:lnTo>
                  <a:pt x="186" y="495"/>
                </a:lnTo>
                <a:lnTo>
                  <a:pt x="188" y="500"/>
                </a:lnTo>
                <a:lnTo>
                  <a:pt x="190" y="504"/>
                </a:lnTo>
                <a:lnTo>
                  <a:pt x="194" y="508"/>
                </a:lnTo>
                <a:lnTo>
                  <a:pt x="204" y="510"/>
                </a:lnTo>
                <a:lnTo>
                  <a:pt x="223" y="508"/>
                </a:lnTo>
                <a:lnTo>
                  <a:pt x="240" y="504"/>
                </a:lnTo>
                <a:lnTo>
                  <a:pt x="257" y="495"/>
                </a:lnTo>
                <a:lnTo>
                  <a:pt x="275" y="485"/>
                </a:lnTo>
                <a:lnTo>
                  <a:pt x="292" y="472"/>
                </a:lnTo>
                <a:lnTo>
                  <a:pt x="307" y="454"/>
                </a:lnTo>
                <a:lnTo>
                  <a:pt x="321" y="437"/>
                </a:lnTo>
                <a:lnTo>
                  <a:pt x="332" y="416"/>
                </a:lnTo>
                <a:lnTo>
                  <a:pt x="336" y="408"/>
                </a:lnTo>
                <a:lnTo>
                  <a:pt x="342" y="405"/>
                </a:lnTo>
                <a:lnTo>
                  <a:pt x="346" y="401"/>
                </a:lnTo>
                <a:lnTo>
                  <a:pt x="352" y="399"/>
                </a:lnTo>
                <a:lnTo>
                  <a:pt x="359" y="401"/>
                </a:lnTo>
                <a:lnTo>
                  <a:pt x="365" y="406"/>
                </a:lnTo>
                <a:lnTo>
                  <a:pt x="371" y="414"/>
                </a:lnTo>
                <a:lnTo>
                  <a:pt x="371" y="422"/>
                </a:lnTo>
                <a:lnTo>
                  <a:pt x="371" y="431"/>
                </a:lnTo>
                <a:lnTo>
                  <a:pt x="367" y="441"/>
                </a:lnTo>
                <a:lnTo>
                  <a:pt x="361" y="451"/>
                </a:lnTo>
                <a:lnTo>
                  <a:pt x="352" y="464"/>
                </a:lnTo>
                <a:lnTo>
                  <a:pt x="330" y="487"/>
                </a:lnTo>
                <a:lnTo>
                  <a:pt x="307" y="508"/>
                </a:lnTo>
                <a:lnTo>
                  <a:pt x="280" y="525"/>
                </a:lnTo>
                <a:lnTo>
                  <a:pt x="254" y="537"/>
                </a:lnTo>
                <a:lnTo>
                  <a:pt x="225" y="544"/>
                </a:lnTo>
                <a:lnTo>
                  <a:pt x="196" y="546"/>
                </a:lnTo>
                <a:lnTo>
                  <a:pt x="175" y="546"/>
                </a:lnTo>
                <a:lnTo>
                  <a:pt x="156" y="543"/>
                </a:lnTo>
                <a:lnTo>
                  <a:pt x="138" y="537"/>
                </a:lnTo>
                <a:lnTo>
                  <a:pt x="121" y="531"/>
                </a:lnTo>
                <a:lnTo>
                  <a:pt x="104" y="521"/>
                </a:lnTo>
                <a:lnTo>
                  <a:pt x="88" y="510"/>
                </a:lnTo>
                <a:lnTo>
                  <a:pt x="73" y="497"/>
                </a:lnTo>
                <a:lnTo>
                  <a:pt x="60" y="479"/>
                </a:lnTo>
                <a:lnTo>
                  <a:pt x="33" y="451"/>
                </a:lnTo>
                <a:lnTo>
                  <a:pt x="15" y="416"/>
                </a:lnTo>
                <a:lnTo>
                  <a:pt x="4" y="376"/>
                </a:lnTo>
                <a:lnTo>
                  <a:pt x="0" y="332"/>
                </a:lnTo>
                <a:lnTo>
                  <a:pt x="2" y="309"/>
                </a:lnTo>
                <a:lnTo>
                  <a:pt x="4" y="286"/>
                </a:lnTo>
                <a:lnTo>
                  <a:pt x="10" y="265"/>
                </a:lnTo>
                <a:lnTo>
                  <a:pt x="17" y="243"/>
                </a:lnTo>
                <a:lnTo>
                  <a:pt x="25" y="224"/>
                </a:lnTo>
                <a:lnTo>
                  <a:pt x="36" y="207"/>
                </a:lnTo>
                <a:lnTo>
                  <a:pt x="50" y="188"/>
                </a:lnTo>
                <a:lnTo>
                  <a:pt x="65" y="173"/>
                </a:lnTo>
                <a:lnTo>
                  <a:pt x="92" y="150"/>
                </a:lnTo>
                <a:lnTo>
                  <a:pt x="125" y="132"/>
                </a:lnTo>
                <a:lnTo>
                  <a:pt x="158" y="121"/>
                </a:lnTo>
                <a:lnTo>
                  <a:pt x="196" y="119"/>
                </a:lnTo>
                <a:lnTo>
                  <a:pt x="196" y="119"/>
                </a:lnTo>
                <a:close/>
                <a:moveTo>
                  <a:pt x="496" y="29"/>
                </a:moveTo>
                <a:lnTo>
                  <a:pt x="672" y="29"/>
                </a:lnTo>
                <a:lnTo>
                  <a:pt x="672" y="46"/>
                </a:lnTo>
                <a:lnTo>
                  <a:pt x="672" y="102"/>
                </a:lnTo>
                <a:lnTo>
                  <a:pt x="672" y="140"/>
                </a:lnTo>
                <a:lnTo>
                  <a:pt x="672" y="178"/>
                </a:lnTo>
                <a:lnTo>
                  <a:pt x="693" y="159"/>
                </a:lnTo>
                <a:lnTo>
                  <a:pt x="713" y="146"/>
                </a:lnTo>
                <a:lnTo>
                  <a:pt x="738" y="134"/>
                </a:lnTo>
                <a:lnTo>
                  <a:pt x="763" y="125"/>
                </a:lnTo>
                <a:lnTo>
                  <a:pt x="788" y="119"/>
                </a:lnTo>
                <a:lnTo>
                  <a:pt x="811" y="119"/>
                </a:lnTo>
                <a:lnTo>
                  <a:pt x="845" y="123"/>
                </a:lnTo>
                <a:lnTo>
                  <a:pt x="876" y="132"/>
                </a:lnTo>
                <a:lnTo>
                  <a:pt x="901" y="150"/>
                </a:lnTo>
                <a:lnTo>
                  <a:pt x="918" y="173"/>
                </a:lnTo>
                <a:lnTo>
                  <a:pt x="926" y="192"/>
                </a:lnTo>
                <a:lnTo>
                  <a:pt x="932" y="215"/>
                </a:lnTo>
                <a:lnTo>
                  <a:pt x="934" y="242"/>
                </a:lnTo>
                <a:lnTo>
                  <a:pt x="935" y="274"/>
                </a:lnTo>
                <a:lnTo>
                  <a:pt x="935" y="336"/>
                </a:lnTo>
                <a:lnTo>
                  <a:pt x="934" y="408"/>
                </a:lnTo>
                <a:lnTo>
                  <a:pt x="937" y="539"/>
                </a:lnTo>
                <a:lnTo>
                  <a:pt x="759" y="539"/>
                </a:lnTo>
                <a:lnTo>
                  <a:pt x="761" y="307"/>
                </a:lnTo>
                <a:lnTo>
                  <a:pt x="759" y="194"/>
                </a:lnTo>
                <a:lnTo>
                  <a:pt x="753" y="184"/>
                </a:lnTo>
                <a:lnTo>
                  <a:pt x="741" y="180"/>
                </a:lnTo>
                <a:lnTo>
                  <a:pt x="726" y="184"/>
                </a:lnTo>
                <a:lnTo>
                  <a:pt x="711" y="192"/>
                </a:lnTo>
                <a:lnTo>
                  <a:pt x="692" y="203"/>
                </a:lnTo>
                <a:lnTo>
                  <a:pt x="672" y="219"/>
                </a:lnTo>
                <a:lnTo>
                  <a:pt x="672" y="307"/>
                </a:lnTo>
                <a:lnTo>
                  <a:pt x="672" y="464"/>
                </a:lnTo>
                <a:lnTo>
                  <a:pt x="674" y="539"/>
                </a:lnTo>
                <a:lnTo>
                  <a:pt x="496" y="539"/>
                </a:lnTo>
                <a:lnTo>
                  <a:pt x="496" y="378"/>
                </a:lnTo>
                <a:lnTo>
                  <a:pt x="496" y="203"/>
                </a:lnTo>
                <a:lnTo>
                  <a:pt x="496" y="52"/>
                </a:lnTo>
                <a:lnTo>
                  <a:pt x="496" y="29"/>
                </a:lnTo>
                <a:lnTo>
                  <a:pt x="496" y="29"/>
                </a:lnTo>
                <a:close/>
                <a:moveTo>
                  <a:pt x="2426" y="0"/>
                </a:moveTo>
                <a:lnTo>
                  <a:pt x="2422" y="125"/>
                </a:lnTo>
                <a:lnTo>
                  <a:pt x="2422" y="128"/>
                </a:lnTo>
                <a:lnTo>
                  <a:pt x="2465" y="127"/>
                </a:lnTo>
                <a:lnTo>
                  <a:pt x="2472" y="125"/>
                </a:lnTo>
                <a:lnTo>
                  <a:pt x="2482" y="127"/>
                </a:lnTo>
                <a:lnTo>
                  <a:pt x="2488" y="130"/>
                </a:lnTo>
                <a:lnTo>
                  <a:pt x="2491" y="138"/>
                </a:lnTo>
                <a:lnTo>
                  <a:pt x="2493" y="148"/>
                </a:lnTo>
                <a:lnTo>
                  <a:pt x="2491" y="157"/>
                </a:lnTo>
                <a:lnTo>
                  <a:pt x="2488" y="163"/>
                </a:lnTo>
                <a:lnTo>
                  <a:pt x="2480" y="167"/>
                </a:lnTo>
                <a:lnTo>
                  <a:pt x="2472" y="169"/>
                </a:lnTo>
                <a:lnTo>
                  <a:pt x="2459" y="167"/>
                </a:lnTo>
                <a:lnTo>
                  <a:pt x="2438" y="167"/>
                </a:lnTo>
                <a:lnTo>
                  <a:pt x="2424" y="165"/>
                </a:lnTo>
                <a:lnTo>
                  <a:pt x="2422" y="165"/>
                </a:lnTo>
                <a:lnTo>
                  <a:pt x="2420" y="236"/>
                </a:lnTo>
                <a:lnTo>
                  <a:pt x="2422" y="370"/>
                </a:lnTo>
                <a:lnTo>
                  <a:pt x="2422" y="452"/>
                </a:lnTo>
                <a:lnTo>
                  <a:pt x="2424" y="468"/>
                </a:lnTo>
                <a:lnTo>
                  <a:pt x="2426" y="479"/>
                </a:lnTo>
                <a:lnTo>
                  <a:pt x="2428" y="485"/>
                </a:lnTo>
                <a:lnTo>
                  <a:pt x="2432" y="485"/>
                </a:lnTo>
                <a:lnTo>
                  <a:pt x="2442" y="483"/>
                </a:lnTo>
                <a:lnTo>
                  <a:pt x="2451" y="477"/>
                </a:lnTo>
                <a:lnTo>
                  <a:pt x="2463" y="458"/>
                </a:lnTo>
                <a:lnTo>
                  <a:pt x="2470" y="441"/>
                </a:lnTo>
                <a:lnTo>
                  <a:pt x="2476" y="429"/>
                </a:lnTo>
                <a:lnTo>
                  <a:pt x="2480" y="420"/>
                </a:lnTo>
                <a:lnTo>
                  <a:pt x="2488" y="414"/>
                </a:lnTo>
                <a:lnTo>
                  <a:pt x="2493" y="412"/>
                </a:lnTo>
                <a:lnTo>
                  <a:pt x="2501" y="414"/>
                </a:lnTo>
                <a:lnTo>
                  <a:pt x="2507" y="418"/>
                </a:lnTo>
                <a:lnTo>
                  <a:pt x="2511" y="424"/>
                </a:lnTo>
                <a:lnTo>
                  <a:pt x="2511" y="433"/>
                </a:lnTo>
                <a:lnTo>
                  <a:pt x="2509" y="451"/>
                </a:lnTo>
                <a:lnTo>
                  <a:pt x="2499" y="472"/>
                </a:lnTo>
                <a:lnTo>
                  <a:pt x="2486" y="491"/>
                </a:lnTo>
                <a:lnTo>
                  <a:pt x="2472" y="508"/>
                </a:lnTo>
                <a:lnTo>
                  <a:pt x="2451" y="525"/>
                </a:lnTo>
                <a:lnTo>
                  <a:pt x="2426" y="539"/>
                </a:lnTo>
                <a:lnTo>
                  <a:pt x="2399" y="546"/>
                </a:lnTo>
                <a:lnTo>
                  <a:pt x="2369" y="548"/>
                </a:lnTo>
                <a:lnTo>
                  <a:pt x="2340" y="544"/>
                </a:lnTo>
                <a:lnTo>
                  <a:pt x="2317" y="537"/>
                </a:lnTo>
                <a:lnTo>
                  <a:pt x="2294" y="525"/>
                </a:lnTo>
                <a:lnTo>
                  <a:pt x="2276" y="506"/>
                </a:lnTo>
                <a:lnTo>
                  <a:pt x="2261" y="485"/>
                </a:lnTo>
                <a:lnTo>
                  <a:pt x="2253" y="460"/>
                </a:lnTo>
                <a:lnTo>
                  <a:pt x="2249" y="447"/>
                </a:lnTo>
                <a:lnTo>
                  <a:pt x="2247" y="429"/>
                </a:lnTo>
                <a:lnTo>
                  <a:pt x="2247" y="412"/>
                </a:lnTo>
                <a:lnTo>
                  <a:pt x="2246" y="391"/>
                </a:lnTo>
                <a:lnTo>
                  <a:pt x="2246" y="364"/>
                </a:lnTo>
                <a:lnTo>
                  <a:pt x="2247" y="288"/>
                </a:lnTo>
                <a:lnTo>
                  <a:pt x="2247" y="165"/>
                </a:lnTo>
                <a:lnTo>
                  <a:pt x="2242" y="165"/>
                </a:lnTo>
                <a:lnTo>
                  <a:pt x="2234" y="165"/>
                </a:lnTo>
                <a:lnTo>
                  <a:pt x="2221" y="165"/>
                </a:lnTo>
                <a:lnTo>
                  <a:pt x="2211" y="165"/>
                </a:lnTo>
                <a:lnTo>
                  <a:pt x="2203" y="161"/>
                </a:lnTo>
                <a:lnTo>
                  <a:pt x="2199" y="153"/>
                </a:lnTo>
                <a:lnTo>
                  <a:pt x="2198" y="144"/>
                </a:lnTo>
                <a:lnTo>
                  <a:pt x="2199" y="136"/>
                </a:lnTo>
                <a:lnTo>
                  <a:pt x="2203" y="128"/>
                </a:lnTo>
                <a:lnTo>
                  <a:pt x="2211" y="125"/>
                </a:lnTo>
                <a:lnTo>
                  <a:pt x="2221" y="125"/>
                </a:lnTo>
                <a:lnTo>
                  <a:pt x="2230" y="125"/>
                </a:lnTo>
                <a:lnTo>
                  <a:pt x="2247" y="127"/>
                </a:lnTo>
                <a:lnTo>
                  <a:pt x="2247" y="86"/>
                </a:lnTo>
                <a:lnTo>
                  <a:pt x="2296" y="67"/>
                </a:lnTo>
                <a:lnTo>
                  <a:pt x="2340" y="44"/>
                </a:lnTo>
                <a:lnTo>
                  <a:pt x="2384" y="23"/>
                </a:lnTo>
                <a:lnTo>
                  <a:pt x="2426" y="0"/>
                </a:lnTo>
                <a:lnTo>
                  <a:pt x="2426" y="0"/>
                </a:lnTo>
                <a:close/>
              </a:path>
            </a:pathLst>
          </a:custGeom>
          <a:solidFill>
            <a:srgbClr val="EAE1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日期占位符 3"/>
          <p:cNvSpPr>
            <a:spLocks noGrp="1"/>
          </p:cNvSpPr>
          <p:nvPr>
            <p:ph type="dt" sz="half" idx="10"/>
          </p:nvPr>
        </p:nvSpPr>
        <p:spPr/>
        <p:txBody>
          <a:bodyPr/>
          <a:lstStyle/>
          <a:p>
            <a:fld id="{F07EE07A-B1E4-4DEB-8FAE-7B570AB74CA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BD6CFE-61BA-47EB-855C-CA2BD6B4CCA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673101" y="213919"/>
            <a:ext cx="10954459" cy="796011"/>
          </a:xfrm>
        </p:spPr>
        <p:txBody>
          <a:bodyPr lIns="0" tIns="0" rIns="0" bIns="0"/>
          <a:lstStyle/>
          <a:p>
            <a:r>
              <a:rPr lang="zh-CN" altLang="en-US" smtClean="0"/>
              <a:t>单击此处编辑母版标题样式</a:t>
            </a:r>
            <a:endParaRPr lang="en-US" dirty="0"/>
          </a:p>
        </p:txBody>
      </p:sp>
      <p:sp>
        <p:nvSpPr>
          <p:cNvPr id="3" name="KSO_BC1"/>
          <p:cNvSpPr>
            <a:spLocks noGrp="1"/>
          </p:cNvSpPr>
          <p:nvPr>
            <p:ph sz="half" idx="1"/>
          </p:nvPr>
        </p:nvSpPr>
        <p:spPr>
          <a:xfrm>
            <a:off x="673101" y="1244603"/>
            <a:ext cx="5080000" cy="4932363"/>
          </a:xfrm>
        </p:spPr>
        <p:txBody>
          <a:bodyPr>
            <a:normAutofit/>
          </a:bodyPr>
          <a:lstStyle>
            <a:lvl1pPr>
              <a:defRPr sz="2400">
                <a:solidFill>
                  <a:schemeClr val="bg2"/>
                </a:solidFill>
              </a:defRPr>
            </a:lvl1pPr>
            <a:lvl2pPr>
              <a:defRPr sz="1800">
                <a:solidFill>
                  <a:schemeClr val="bg2"/>
                </a:solidFill>
              </a:defRPr>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smtClean="0"/>
          </a:p>
        </p:txBody>
      </p:sp>
      <p:sp>
        <p:nvSpPr>
          <p:cNvPr id="4" name="KSO_BC2"/>
          <p:cNvSpPr>
            <a:spLocks noGrp="1"/>
          </p:cNvSpPr>
          <p:nvPr>
            <p:ph sz="half" idx="2"/>
          </p:nvPr>
        </p:nvSpPr>
        <p:spPr>
          <a:xfrm>
            <a:off x="6533444" y="1244603"/>
            <a:ext cx="5094116" cy="4932363"/>
          </a:xfrm>
        </p:spPr>
        <p:txBody>
          <a:bodyPr>
            <a:normAutofit/>
          </a:bodyPr>
          <a:lstStyle>
            <a:lvl1pPr>
              <a:defRPr sz="2400">
                <a:solidFill>
                  <a:schemeClr val="bg2"/>
                </a:solidFill>
              </a:defRPr>
            </a:lvl1pPr>
            <a:lvl2pPr>
              <a:defRPr sz="1800">
                <a:solidFill>
                  <a:schemeClr val="bg2"/>
                </a:solidFill>
              </a:defRPr>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smtClean="0"/>
          </a:p>
        </p:txBody>
      </p:sp>
      <p:sp>
        <p:nvSpPr>
          <p:cNvPr id="5" name="日期占位符 4"/>
          <p:cNvSpPr>
            <a:spLocks noGrp="1"/>
          </p:cNvSpPr>
          <p:nvPr>
            <p:ph type="dt" sz="half" idx="10"/>
          </p:nvPr>
        </p:nvSpPr>
        <p:spPr/>
        <p:txBody>
          <a:bodyPr/>
          <a:lstStyle/>
          <a:p>
            <a:fld id="{F07EE07A-B1E4-4DEB-8FAE-7B570AB74CA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BD6CFE-61BA-47EB-855C-CA2BD6B4CCA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673200" y="212400"/>
            <a:ext cx="10954800" cy="795600"/>
          </a:xfrm>
        </p:spPr>
        <p:txBody>
          <a:bodyPr lIns="0" tIns="0" rIns="0" bIns="0"/>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78812" y="137636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endParaRPr lang="zh-CN" altLang="en-US" dirty="0" smtClean="0"/>
          </a:p>
        </p:txBody>
      </p:sp>
      <p:sp>
        <p:nvSpPr>
          <p:cNvPr id="4" name="KSO_BC1"/>
          <p:cNvSpPr>
            <a:spLocks noGrp="1"/>
          </p:cNvSpPr>
          <p:nvPr>
            <p:ph sz="half" idx="2"/>
          </p:nvPr>
        </p:nvSpPr>
        <p:spPr>
          <a:xfrm>
            <a:off x="678812" y="2200274"/>
            <a:ext cx="5157787" cy="3684588"/>
          </a:xfrm>
        </p:spPr>
        <p:txBody>
          <a:bodyPr>
            <a:normAutofit/>
          </a:bodyPr>
          <a:lstStyle>
            <a:lvl1pPr>
              <a:defRPr sz="2400">
                <a:solidFill>
                  <a:srgbClr val="000000"/>
                </a:solidFill>
              </a:defRPr>
            </a:lvl1pPr>
            <a:lvl2pPr>
              <a:defRPr sz="1800">
                <a:solidFill>
                  <a:schemeClr val="bg2"/>
                </a:solidFill>
              </a:defRPr>
            </a:lvl2pPr>
            <a:lvl3pPr>
              <a:defRPr sz="2000">
                <a:solidFill>
                  <a:srgbClr val="000000"/>
                </a:solidFill>
              </a:defRPr>
            </a:lvl3pPr>
            <a:lvl4pPr>
              <a:defRPr sz="1800">
                <a:solidFill>
                  <a:srgbClr val="000000"/>
                </a:solidFill>
              </a:defRPr>
            </a:lvl4pPr>
            <a:lvl5pPr>
              <a:defRPr sz="1800">
                <a:solidFill>
                  <a:srgbClr val="000000"/>
                </a:solidFill>
              </a:defRPr>
            </a:lvl5pPr>
            <a:lvl6pPr>
              <a:defRPr sz="1800">
                <a:solidFill>
                  <a:srgbClr val="000000"/>
                </a:solidFill>
              </a:defRPr>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smtClean="0"/>
          </a:p>
        </p:txBody>
      </p:sp>
      <p:sp>
        <p:nvSpPr>
          <p:cNvPr id="5" name="Text Placeholder 4"/>
          <p:cNvSpPr>
            <a:spLocks noGrp="1"/>
          </p:cNvSpPr>
          <p:nvPr>
            <p:ph type="body" sz="quarter" idx="3"/>
          </p:nvPr>
        </p:nvSpPr>
        <p:spPr>
          <a:xfrm>
            <a:off x="6486711" y="1376362"/>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6486711" y="2200274"/>
            <a:ext cx="5183188" cy="3684588"/>
          </a:xfrm>
        </p:spPr>
        <p:txBody>
          <a:bodyPr/>
          <a:lstStyle>
            <a:lvl1pPr>
              <a:defRPr sz="2400">
                <a:solidFill>
                  <a:srgbClr val="000000"/>
                </a:solidFill>
              </a:defRPr>
            </a:lvl1pPr>
            <a:lvl3pPr>
              <a:defRPr sz="2000">
                <a:solidFill>
                  <a:srgbClr val="000000"/>
                </a:solidFill>
              </a:defRPr>
            </a:lvl3pPr>
            <a:lvl4pPr>
              <a:defRPr sz="1800">
                <a:solidFill>
                  <a:srgbClr val="000000"/>
                </a:solidFill>
              </a:defRPr>
            </a:lvl4pPr>
            <a:lvl5pPr>
              <a:defRPr sz="1800">
                <a:solidFill>
                  <a:srgbClr val="000000"/>
                </a:solidFill>
              </a:defRPr>
            </a:lvl5pPr>
            <a:lvl6pPr>
              <a:defRPr sz="1800">
                <a:solidFill>
                  <a:srgbClr val="000000"/>
                </a:solidFill>
              </a:defRPr>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smtClean="0"/>
          </a:p>
        </p:txBody>
      </p:sp>
      <p:sp>
        <p:nvSpPr>
          <p:cNvPr id="7" name="日期占位符 6"/>
          <p:cNvSpPr>
            <a:spLocks noGrp="1"/>
          </p:cNvSpPr>
          <p:nvPr>
            <p:ph type="dt" sz="half" idx="10"/>
          </p:nvPr>
        </p:nvSpPr>
        <p:spPr/>
        <p:txBody>
          <a:bodyPr/>
          <a:lstStyle/>
          <a:p>
            <a:fld id="{F07EE07A-B1E4-4DEB-8FAE-7B570AB74CA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FBD6CFE-61BA-47EB-855C-CA2BD6B4CCA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矩形 2"/>
          <p:cNvSpPr/>
          <p:nvPr>
            <p:custDataLst>
              <p:tags r:id="rId2"/>
            </p:custDataLst>
          </p:nvPr>
        </p:nvSpPr>
        <p:spPr>
          <a:xfrm>
            <a:off x="0" y="1714500"/>
            <a:ext cx="12192000" cy="3086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内容占位符 13"/>
          <p:cNvSpPr>
            <a:spLocks noGrp="1"/>
          </p:cNvSpPr>
          <p:nvPr>
            <p:ph sz="quarter" idx="10" hasCustomPrompt="1"/>
          </p:nvPr>
        </p:nvSpPr>
        <p:spPr>
          <a:xfrm>
            <a:off x="2199600" y="4233600"/>
            <a:ext cx="1677600" cy="288000"/>
          </a:xfrm>
        </p:spPr>
        <p:txBody>
          <a:bodyPr anchor="ctr" anchorCtr="0">
            <a:normAutofit/>
          </a:bodyPr>
          <a:lstStyle>
            <a:lvl1pPr marL="0" indent="0" algn="ctr">
              <a:buNone/>
              <a:defRPr sz="1800">
                <a:solidFill>
                  <a:schemeClr val="accent1">
                    <a:lumMod val="20000"/>
                    <a:lumOff val="80000"/>
                  </a:schemeClr>
                </a:solidFill>
              </a:defRPr>
            </a:lvl1pPr>
          </a:lstStyle>
          <a:p>
            <a:pPr lvl="0"/>
            <a:r>
              <a:rPr lang="zh-CN" altLang="en-US" dirty="0" smtClean="0"/>
              <a:t>添加副标题</a:t>
            </a:r>
            <a:endParaRPr lang="zh-CN" altLang="en-US" dirty="0"/>
          </a:p>
        </p:txBody>
      </p:sp>
      <p:sp>
        <p:nvSpPr>
          <p:cNvPr id="16" name="内容占位符 15"/>
          <p:cNvSpPr>
            <a:spLocks noGrp="1"/>
          </p:cNvSpPr>
          <p:nvPr>
            <p:ph sz="quarter" idx="11" hasCustomPrompt="1"/>
          </p:nvPr>
        </p:nvSpPr>
        <p:spPr>
          <a:xfrm>
            <a:off x="4039200" y="4233600"/>
            <a:ext cx="2098800" cy="288000"/>
          </a:xfrm>
        </p:spPr>
        <p:txBody>
          <a:bodyPr anchor="ctr" anchorCtr="0">
            <a:normAutofit/>
          </a:bodyPr>
          <a:lstStyle>
            <a:lvl1pPr marL="0" marR="0" indent="0" algn="ctr" defTabSz="685800" rtl="0" eaLnBrk="1" latinLnBrk="0" hangingPunct="1">
              <a:lnSpc>
                <a:spcPct val="110000"/>
              </a:lnSpc>
              <a:spcBef>
                <a:spcPts val="1200"/>
              </a:spcBef>
              <a:spcAft>
                <a:spcPts val="0"/>
              </a:spcAft>
              <a:buClr>
                <a:schemeClr val="accent1"/>
              </a:buClr>
              <a:buSzPct val="50000"/>
              <a:buFont typeface="Wingdings 2" panose="05020102010507070707" pitchFamily="18" charset="2"/>
              <a:buNone/>
              <a:defRPr sz="1800">
                <a:solidFill>
                  <a:schemeClr val="accent1">
                    <a:lumMod val="20000"/>
                    <a:lumOff val="80000"/>
                  </a:schemeClr>
                </a:solidFill>
              </a:defRPr>
            </a:lvl1pPr>
          </a:lstStyle>
          <a:p>
            <a:pPr marL="0" marR="0" lvl="0" indent="0" algn="ctr" defTabSz="685800" rtl="0" eaLnBrk="1" latinLnBrk="0" hangingPunct="1">
              <a:lnSpc>
                <a:spcPct val="110000"/>
              </a:lnSpc>
              <a:spcBef>
                <a:spcPts val="1200"/>
              </a:spcBef>
              <a:spcAft>
                <a:spcPts val="0"/>
              </a:spcAft>
              <a:buClr>
                <a:schemeClr val="accent1"/>
              </a:buClr>
              <a:buSzPct val="50000"/>
              <a:buFont typeface="Wingdings 2" panose="05020102010507070707" pitchFamily="18" charset="2"/>
              <a:buNone/>
              <a:defRPr/>
            </a:pPr>
            <a:r>
              <a:rPr lang="zh-CN" altLang="en-US" dirty="0" smtClean="0"/>
              <a:t>添加副标题</a:t>
            </a:r>
            <a:endParaRPr lang="zh-CN" altLang="en-US" dirty="0" smtClean="0"/>
          </a:p>
        </p:txBody>
      </p:sp>
      <p:sp>
        <p:nvSpPr>
          <p:cNvPr id="18" name="内容占位符 17"/>
          <p:cNvSpPr>
            <a:spLocks noGrp="1"/>
          </p:cNvSpPr>
          <p:nvPr>
            <p:ph sz="quarter" idx="12" hasCustomPrompt="1"/>
          </p:nvPr>
        </p:nvSpPr>
        <p:spPr>
          <a:xfrm>
            <a:off x="6303600" y="4233600"/>
            <a:ext cx="1512000" cy="288000"/>
          </a:xfrm>
        </p:spPr>
        <p:txBody>
          <a:bodyPr anchor="ctr" anchorCtr="0">
            <a:normAutofit/>
          </a:bodyPr>
          <a:lstStyle>
            <a:lvl1pPr marL="0" marR="0" indent="0" algn="ctr" defTabSz="685800" rtl="0" eaLnBrk="1" latinLnBrk="0" hangingPunct="1">
              <a:lnSpc>
                <a:spcPct val="110000"/>
              </a:lnSpc>
              <a:spcBef>
                <a:spcPts val="1200"/>
              </a:spcBef>
              <a:spcAft>
                <a:spcPts val="0"/>
              </a:spcAft>
              <a:buClr>
                <a:schemeClr val="accent1"/>
              </a:buClr>
              <a:buSzPct val="50000"/>
              <a:buFont typeface="Wingdings 2" panose="05020102010507070707" pitchFamily="18" charset="2"/>
              <a:buNone/>
              <a:defRPr sz="1800">
                <a:solidFill>
                  <a:schemeClr val="accent1">
                    <a:lumMod val="20000"/>
                    <a:lumOff val="80000"/>
                  </a:schemeClr>
                </a:solidFill>
              </a:defRPr>
            </a:lvl1pPr>
          </a:lstStyle>
          <a:p>
            <a:pPr marL="0" marR="0" lvl="0" indent="0" algn="ctr" defTabSz="685800" rtl="0" eaLnBrk="1" latinLnBrk="0" hangingPunct="1">
              <a:lnSpc>
                <a:spcPct val="110000"/>
              </a:lnSpc>
              <a:spcBef>
                <a:spcPts val="1200"/>
              </a:spcBef>
              <a:spcAft>
                <a:spcPts val="0"/>
              </a:spcAft>
              <a:buClr>
                <a:schemeClr val="accent1"/>
              </a:buClr>
              <a:buSzPct val="50000"/>
              <a:buFont typeface="Wingdings 2" panose="05020102010507070707" pitchFamily="18" charset="2"/>
              <a:buNone/>
              <a:defRPr/>
            </a:pPr>
            <a:r>
              <a:rPr lang="zh-CN" altLang="en-US" dirty="0" smtClean="0"/>
              <a:t>添加副标题</a:t>
            </a:r>
            <a:endParaRPr lang="zh-CN" altLang="en-US" dirty="0" smtClean="0"/>
          </a:p>
        </p:txBody>
      </p:sp>
      <p:sp>
        <p:nvSpPr>
          <p:cNvPr id="20" name="内容占位符 19"/>
          <p:cNvSpPr>
            <a:spLocks noGrp="1"/>
          </p:cNvSpPr>
          <p:nvPr>
            <p:ph sz="quarter" idx="13" hasCustomPrompt="1"/>
          </p:nvPr>
        </p:nvSpPr>
        <p:spPr>
          <a:xfrm>
            <a:off x="7977600" y="4233600"/>
            <a:ext cx="2016000" cy="288000"/>
          </a:xfrm>
        </p:spPr>
        <p:txBody>
          <a:bodyPr anchor="ctr" anchorCtr="0">
            <a:normAutofit/>
          </a:bodyPr>
          <a:lstStyle>
            <a:lvl1pPr marL="0" marR="0" indent="0" algn="ctr" defTabSz="685800" rtl="0" eaLnBrk="1" latinLnBrk="0" hangingPunct="1">
              <a:lnSpc>
                <a:spcPct val="110000"/>
              </a:lnSpc>
              <a:spcBef>
                <a:spcPts val="1200"/>
              </a:spcBef>
              <a:spcAft>
                <a:spcPts val="0"/>
              </a:spcAft>
              <a:buClr>
                <a:schemeClr val="accent1"/>
              </a:buClr>
              <a:buSzPct val="50000"/>
              <a:buFont typeface="Wingdings 2" panose="05020102010507070707" pitchFamily="18" charset="2"/>
              <a:buNone/>
              <a:defRPr sz="1800">
                <a:solidFill>
                  <a:schemeClr val="accent1">
                    <a:lumMod val="20000"/>
                    <a:lumOff val="80000"/>
                  </a:schemeClr>
                </a:solidFill>
              </a:defRPr>
            </a:lvl1pPr>
          </a:lstStyle>
          <a:p>
            <a:pPr marL="0" marR="0" lvl="0" indent="0" algn="ctr" defTabSz="685800" rtl="0" eaLnBrk="1" latinLnBrk="0" hangingPunct="1">
              <a:lnSpc>
                <a:spcPct val="110000"/>
              </a:lnSpc>
              <a:spcBef>
                <a:spcPts val="1200"/>
              </a:spcBef>
              <a:spcAft>
                <a:spcPts val="0"/>
              </a:spcAft>
              <a:buClr>
                <a:schemeClr val="accent1"/>
              </a:buClr>
              <a:buSzPct val="50000"/>
              <a:buFont typeface="Wingdings 2" panose="05020102010507070707" pitchFamily="18" charset="2"/>
              <a:buNone/>
              <a:defRPr/>
            </a:pPr>
            <a:r>
              <a:rPr lang="zh-CN" altLang="en-US" dirty="0" smtClean="0"/>
              <a:t>添加副标题</a:t>
            </a:r>
            <a:endParaRPr lang="zh-CN" altLang="en-US" dirty="0" smtClean="0"/>
          </a:p>
        </p:txBody>
      </p:sp>
      <p:sp>
        <p:nvSpPr>
          <p:cNvPr id="21" name="日期占位符 20"/>
          <p:cNvSpPr>
            <a:spLocks noGrp="1"/>
          </p:cNvSpPr>
          <p:nvPr>
            <p:ph type="dt" sz="half" idx="14"/>
          </p:nvPr>
        </p:nvSpPr>
        <p:spPr/>
        <p:txBody>
          <a:bodyPr/>
          <a:lstStyle/>
          <a:p>
            <a:fld id="{F07EE07A-B1E4-4DEB-8FAE-7B570AB74CAA}" type="datetimeFigureOut">
              <a:rPr lang="zh-CN" altLang="en-US" smtClean="0"/>
            </a:fld>
            <a:endParaRPr lang="zh-CN" altLang="en-US"/>
          </a:p>
        </p:txBody>
      </p:sp>
      <p:sp>
        <p:nvSpPr>
          <p:cNvPr id="22" name="页脚占位符 21"/>
          <p:cNvSpPr>
            <a:spLocks noGrp="1"/>
          </p:cNvSpPr>
          <p:nvPr>
            <p:ph type="ftr" sz="quarter" idx="15"/>
          </p:nvPr>
        </p:nvSpPr>
        <p:spPr/>
        <p:txBody>
          <a:bodyPr/>
          <a:lstStyle/>
          <a:p>
            <a:endParaRPr lang="zh-CN" altLang="en-US"/>
          </a:p>
        </p:txBody>
      </p:sp>
      <p:sp>
        <p:nvSpPr>
          <p:cNvPr id="23" name="灯片编号占位符 22"/>
          <p:cNvSpPr>
            <a:spLocks noGrp="1"/>
          </p:cNvSpPr>
          <p:nvPr>
            <p:ph type="sldNum" sz="quarter" idx="16"/>
          </p:nvPr>
        </p:nvSpPr>
        <p:spPr/>
        <p:txBody>
          <a:bodyPr/>
          <a:lstStyle/>
          <a:p>
            <a:fld id="{4FBD6CFE-61BA-47EB-855C-CA2BD6B4CCA2}" type="slidenum">
              <a:rPr lang="zh-CN" altLang="en-US" smtClean="0"/>
            </a:fld>
            <a:endParaRPr lang="zh-CN" altLang="en-US"/>
          </a:p>
        </p:txBody>
      </p:sp>
      <p:sp>
        <p:nvSpPr>
          <p:cNvPr id="11" name="KSO_Shape"/>
          <p:cNvSpPr/>
          <p:nvPr>
            <p:custDataLst>
              <p:tags r:id="rId3"/>
            </p:custDataLst>
          </p:nvPr>
        </p:nvSpPr>
        <p:spPr>
          <a:xfrm>
            <a:off x="6950530" y="3981450"/>
            <a:ext cx="228600" cy="21272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2" name="KSO_Shape"/>
          <p:cNvSpPr/>
          <p:nvPr>
            <p:custDataLst>
              <p:tags r:id="rId4"/>
            </p:custDataLst>
          </p:nvPr>
        </p:nvSpPr>
        <p:spPr>
          <a:xfrm>
            <a:off x="8885648" y="3981450"/>
            <a:ext cx="228600" cy="18573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3" name="KSO_Shape"/>
          <p:cNvSpPr/>
          <p:nvPr>
            <p:custDataLst>
              <p:tags r:id="rId5"/>
            </p:custDataLst>
          </p:nvPr>
        </p:nvSpPr>
        <p:spPr>
          <a:xfrm>
            <a:off x="2969024" y="3981450"/>
            <a:ext cx="193675" cy="2286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p>
        </p:txBody>
      </p:sp>
      <p:sp>
        <p:nvSpPr>
          <p:cNvPr id="15" name="KSO_Shape"/>
          <p:cNvSpPr/>
          <p:nvPr>
            <p:custDataLst>
              <p:tags r:id="rId6"/>
            </p:custDataLst>
          </p:nvPr>
        </p:nvSpPr>
        <p:spPr>
          <a:xfrm>
            <a:off x="4977907" y="3981450"/>
            <a:ext cx="228600" cy="173038"/>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7EE07A-B1E4-4DEB-8FAE-7B570AB74CA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FBD6CFE-61BA-47EB-855C-CA2BD6B4CCA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673200" y="212400"/>
            <a:ext cx="10954800" cy="795600"/>
          </a:xfrm>
        </p:spPr>
        <p:txBody>
          <a:bodyPr anchor="ctr" anchorCtr="0">
            <a:normAutofit/>
          </a:bodyPr>
          <a:lstStyle>
            <a:lvl1pPr>
              <a:defRPr sz="3200" b="0"/>
            </a:lvl1pPr>
          </a:lstStyle>
          <a:p>
            <a:r>
              <a:rPr lang="zh-CN" altLang="en-US" smtClean="0"/>
              <a:t>单击此处编辑母版标题样式</a:t>
            </a:r>
            <a:endParaRPr lang="en-US" dirty="0"/>
          </a:p>
        </p:txBody>
      </p:sp>
      <p:sp>
        <p:nvSpPr>
          <p:cNvPr id="3" name="KSO_BC1"/>
          <p:cNvSpPr>
            <a:spLocks noGrp="1"/>
          </p:cNvSpPr>
          <p:nvPr>
            <p:ph type="pic" idx="1"/>
          </p:nvPr>
        </p:nvSpPr>
        <p:spPr>
          <a:xfrm>
            <a:off x="3466800" y="1803600"/>
            <a:ext cx="5403600" cy="2836800"/>
          </a:xfrm>
        </p:spPr>
        <p:txBody>
          <a:bodyPr anchor="ctr" anchorCtr="0"/>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单击图标添加图片</a:t>
            </a:r>
            <a:endParaRPr lang="en-US" dirty="0"/>
          </a:p>
        </p:txBody>
      </p:sp>
      <p:sp>
        <p:nvSpPr>
          <p:cNvPr id="4" name="KSO_BC2"/>
          <p:cNvSpPr>
            <a:spLocks noGrp="1"/>
          </p:cNvSpPr>
          <p:nvPr>
            <p:ph type="body" sz="half" idx="2"/>
          </p:nvPr>
        </p:nvSpPr>
        <p:spPr>
          <a:xfrm>
            <a:off x="3841200" y="4986000"/>
            <a:ext cx="4561200" cy="648000"/>
          </a:xfrm>
        </p:spPr>
        <p:txBody>
          <a:bodyPr>
            <a:normAutofit/>
          </a:bodyPr>
          <a:lstStyle>
            <a:lvl1pPr marL="0" indent="0" algn="ctr">
              <a:buNone/>
              <a:defRPr sz="180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cxnSp>
        <p:nvCxnSpPr>
          <p:cNvPr id="9" name="直接连接符 8"/>
          <p:cNvCxnSpPr/>
          <p:nvPr/>
        </p:nvCxnSpPr>
        <p:spPr>
          <a:xfrm>
            <a:off x="3574800" y="4798800"/>
            <a:ext cx="5150223"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 name="日期占位符 4"/>
          <p:cNvSpPr>
            <a:spLocks noGrp="1"/>
          </p:cNvSpPr>
          <p:nvPr>
            <p:ph type="dt" sz="half" idx="10"/>
          </p:nvPr>
        </p:nvSpPr>
        <p:spPr/>
        <p:txBody>
          <a:bodyPr/>
          <a:lstStyle/>
          <a:p>
            <a:fld id="{F07EE07A-B1E4-4DEB-8FAE-7B570AB74CA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BD6CFE-61BA-47EB-855C-CA2BD6B4CCA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452099" y="365125"/>
            <a:ext cx="1215216" cy="614017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509451" y="365125"/>
            <a:ext cx="9851173" cy="6140178"/>
          </a:xfrm>
        </p:spPr>
        <p:txBody>
          <a:bodyPr vert="eaVert">
            <a:normAutofit/>
          </a:bodyPr>
          <a:lstStyle>
            <a:lvl1pPr>
              <a:defRPr sz="2400">
                <a:solidFill>
                  <a:schemeClr val="bg2"/>
                </a:solidFill>
              </a:defRPr>
            </a:lvl1pPr>
            <a:lvl2pPr>
              <a:defRPr sz="1800">
                <a:solidFill>
                  <a:schemeClr val="bg2"/>
                </a:solidFill>
              </a:defRPr>
            </a:lvl2pPr>
            <a:lvl3pPr>
              <a:defRPr sz="2000"/>
            </a:lvl3pPr>
            <a:lvl4pPr>
              <a:defRPr sz="1800"/>
            </a:lvl4pPr>
            <a:lvl5pPr>
              <a:defRPr sz="1800"/>
            </a:lvl5pPr>
            <a:lvl6pPr>
              <a:defRPr sz="1800"/>
            </a:lvl6p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smtClean="0"/>
          </a:p>
        </p:txBody>
      </p:sp>
      <p:sp>
        <p:nvSpPr>
          <p:cNvPr id="4" name="日期占位符 3"/>
          <p:cNvSpPr>
            <a:spLocks noGrp="1"/>
          </p:cNvSpPr>
          <p:nvPr>
            <p:ph type="dt" sz="half" idx="10"/>
          </p:nvPr>
        </p:nvSpPr>
        <p:spPr/>
        <p:txBody>
          <a:bodyPr/>
          <a:lstStyle/>
          <a:p>
            <a:fld id="{F07EE07A-B1E4-4DEB-8FAE-7B570AB74CA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BD6CFE-61BA-47EB-855C-CA2BD6B4CCA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2.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3" name="KSO_BC1"/>
          <p:cNvSpPr>
            <a:spLocks noGrp="1"/>
          </p:cNvSpPr>
          <p:nvPr>
            <p:ph type="body" idx="1"/>
          </p:nvPr>
        </p:nvSpPr>
        <p:spPr>
          <a:xfrm>
            <a:off x="673100" y="1133475"/>
            <a:ext cx="10954459" cy="510014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2"/>
            <a:r>
              <a:rPr lang="zh-CN" altLang="en-US" dirty="0" smtClean="0"/>
              <a:t>第二级</a:t>
            </a:r>
            <a:endParaRPr lang="zh-CN" altLang="en-US" dirty="0" smtClean="0"/>
          </a:p>
          <a:p>
            <a:pPr lvl="3"/>
            <a:r>
              <a:rPr lang="zh-CN" altLang="en-US" dirty="0" smtClean="0"/>
              <a:t>第三级</a:t>
            </a:r>
            <a:endParaRPr lang="zh-CN" altLang="en-US" dirty="0" smtClean="0"/>
          </a:p>
          <a:p>
            <a:pPr lvl="4"/>
            <a:r>
              <a:rPr lang="zh-CN" altLang="en-US" dirty="0" smtClean="0"/>
              <a:t>第四级</a:t>
            </a:r>
            <a:endParaRPr lang="zh-CN" altLang="en-US" dirty="0" smtClean="0"/>
          </a:p>
          <a:p>
            <a:pPr lvl="5"/>
            <a:r>
              <a:rPr lang="zh-CN" altLang="en-US" dirty="0" smtClean="0"/>
              <a:t>第五级</a:t>
            </a:r>
            <a:endParaRPr lang="zh-CN" altLang="en-US" dirty="0" smtClean="0"/>
          </a:p>
        </p:txBody>
      </p:sp>
      <p:sp>
        <p:nvSpPr>
          <p:cNvPr id="2" name="KSO_BT1"/>
          <p:cNvSpPr>
            <a:spLocks noGrp="1"/>
          </p:cNvSpPr>
          <p:nvPr>
            <p:ph type="title"/>
          </p:nvPr>
        </p:nvSpPr>
        <p:spPr>
          <a:xfrm>
            <a:off x="673101" y="213919"/>
            <a:ext cx="10954459" cy="796011"/>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7EE07A-B1E4-4DEB-8FAE-7B570AB74CA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BD6CFE-61BA-47EB-855C-CA2BD6B4CCA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1" i="0" kern="1200" baseline="0">
          <a:solidFill>
            <a:schemeClr val="accent1"/>
          </a:solidFill>
          <a:effectLst/>
          <a:latin typeface="+mj-lt"/>
          <a:ea typeface="+mj-ea"/>
          <a:cs typeface="+mj-cs"/>
        </a:defRPr>
      </a:lvl1pPr>
    </p:titleStyle>
    <p:bodyStyle>
      <a:lvl1pPr marL="361950" indent="-361950" algn="just" defTabSz="685800" rtl="0" eaLnBrk="1" latinLnBrk="0" hangingPunct="1">
        <a:lnSpc>
          <a:spcPct val="110000"/>
        </a:lnSpc>
        <a:spcBef>
          <a:spcPts val="1200"/>
        </a:spcBef>
        <a:spcAft>
          <a:spcPts val="0"/>
        </a:spcAft>
        <a:buClr>
          <a:schemeClr val="accent1"/>
        </a:buClr>
        <a:buSzPct val="50000"/>
        <a:buFont typeface="Wingdings 2" panose="05020102010507070707" pitchFamily="18" charset="2"/>
        <a:buChar char=""/>
        <a:defRPr lang="zh-CN" altLang="en-US" sz="2400" kern="1200" baseline="0" dirty="0" smtClean="0">
          <a:solidFill>
            <a:srgbClr val="000000"/>
          </a:solidFill>
          <a:latin typeface="+mn-lt"/>
          <a:ea typeface="+mn-ea"/>
          <a:cs typeface="+mn-cs"/>
        </a:defRPr>
      </a:lvl1pPr>
      <a:lvl2pPr marL="0" indent="0" algn="just" defTabSz="685800" rtl="0" eaLnBrk="1" latinLnBrk="0" hangingPunct="1">
        <a:lnSpc>
          <a:spcPct val="120000"/>
        </a:lnSpc>
        <a:spcBef>
          <a:spcPts val="0"/>
        </a:spcBef>
        <a:spcAft>
          <a:spcPts val="1200"/>
        </a:spcAft>
        <a:buClr>
          <a:schemeClr val="accent2">
            <a:lumMod val="60000"/>
            <a:lumOff val="40000"/>
          </a:schemeClr>
        </a:buClr>
        <a:buFont typeface="幼圆" pitchFamily="49" charset="-122"/>
        <a:buNone/>
        <a:defRPr sz="200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rgbClr val="000000"/>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rgbClr val="000000"/>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rgbClr val="000000"/>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rgbClr val="000000"/>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slide" Target="slide31.xml"/><Relationship Id="rId7" Type="http://schemas.openxmlformats.org/officeDocument/2006/relationships/slide" Target="slide27.xml"/><Relationship Id="rId6" Type="http://schemas.openxmlformats.org/officeDocument/2006/relationships/slide" Target="slide23.xml"/><Relationship Id="rId5" Type="http://schemas.openxmlformats.org/officeDocument/2006/relationships/slide" Target="slide19.xml"/><Relationship Id="rId4" Type="http://schemas.openxmlformats.org/officeDocument/2006/relationships/slide" Target="slide16.xml"/><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custDataLst>
              <p:tags r:id="rId1"/>
            </p:custDataLst>
          </p:nvPr>
        </p:nvSpPr>
        <p:spPr>
          <a:xfrm>
            <a:off x="2771500" y="1632015"/>
            <a:ext cx="1299600" cy="5371200"/>
          </a:xfrm>
        </p:spPr>
        <p:txBody>
          <a:bodyPr/>
          <a:p>
            <a:r>
              <a:rPr lang="zh-CN" altLang="en-US" sz="6000" dirty="0"/>
              <a:t>修辞知识 </a:t>
            </a:r>
            <a:endParaRPr lang="zh-CN" altLang="en-US" sz="6000" dirty="0"/>
          </a:p>
        </p:txBody>
      </p:sp>
      <p:sp>
        <p:nvSpPr>
          <p:cNvPr id="5" name="副标题 4"/>
          <p:cNvSpPr>
            <a:spLocks noGrp="1"/>
          </p:cNvSpPr>
          <p:nvPr>
            <p:ph type="subTitle" idx="1"/>
            <p:custDataLst>
              <p:tags r:id="rId2"/>
            </p:custDataLst>
          </p:nvPr>
        </p:nvSpPr>
        <p:spPr>
          <a:xfrm>
            <a:off x="922475" y="878065"/>
            <a:ext cx="777600" cy="2854800"/>
          </a:xfrm>
        </p:spPr>
        <p:txBody>
          <a:bodyPr>
            <a:noAutofit/>
          </a:bodyPr>
          <a:p>
            <a:r>
              <a:rPr sz="3600">
                <a:sym typeface="+mn-ea"/>
              </a:rPr>
              <a:t>专题复习</a:t>
            </a:r>
            <a:endParaRPr lang="zh-CN" altLang="en-US" sz="3600" dirty="0">
              <a:sym typeface="+mn-ea"/>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88036" y="1321359"/>
            <a:ext cx="10954459" cy="796011"/>
          </a:xfrm>
        </p:spPr>
        <p:txBody>
          <a:bodyPr/>
          <a:p>
            <a:r>
              <a:rPr lang="zh-CN" altLang="en-US">
                <a:sym typeface="+mn-ea"/>
              </a:rPr>
              <a:t>把有生物拟人化。</a:t>
            </a:r>
            <a:r>
              <a:rPr lang="zh-CN" altLang="en-US">
                <a:solidFill>
                  <a:schemeClr val="tx1"/>
                </a:solidFill>
                <a:sym typeface="+mn-ea"/>
              </a:rPr>
              <a:t>例如：</a:t>
            </a:r>
            <a:endParaRPr lang="zh-CN" altLang="en-US">
              <a:solidFill>
                <a:schemeClr val="tx1"/>
              </a:solidFill>
              <a:sym typeface="+mn-ea"/>
            </a:endParaRPr>
          </a:p>
        </p:txBody>
      </p:sp>
      <p:sp>
        <p:nvSpPr>
          <p:cNvPr id="3" name="内容占位符 2"/>
          <p:cNvSpPr>
            <a:spLocks noGrp="1"/>
          </p:cNvSpPr>
          <p:nvPr>
            <p:ph idx="1"/>
          </p:nvPr>
        </p:nvSpPr>
        <p:spPr>
          <a:xfrm>
            <a:off x="618490" y="2599690"/>
            <a:ext cx="10954459" cy="5100143"/>
          </a:xfrm>
        </p:spPr>
        <p:txBody>
          <a:bodyPr/>
          <a:p>
            <a:r>
              <a:rPr lang="zh-CN" altLang="en-US"/>
              <a:t>①单是周围的短短的泥墙根一带，就有无限趣味。</a:t>
            </a:r>
            <a:r>
              <a:rPr lang="zh-CN" altLang="en-US">
                <a:solidFill>
                  <a:srgbClr val="FF0000"/>
                </a:solidFill>
              </a:rPr>
              <a:t>油蛉</a:t>
            </a:r>
            <a:r>
              <a:rPr lang="en-US" altLang="zh-CN"/>
              <a:t>(</a:t>
            </a:r>
            <a:r>
              <a:rPr lang="zh-CN" altLang="en-US"/>
              <a:t>líng</a:t>
            </a:r>
            <a:r>
              <a:rPr lang="en-US" altLang="zh-CN"/>
              <a:t>)</a:t>
            </a:r>
            <a:r>
              <a:rPr lang="zh-CN" altLang="en-US"/>
              <a:t>在这儿低唱，</a:t>
            </a:r>
            <a:r>
              <a:rPr lang="zh-CN" altLang="en-US">
                <a:solidFill>
                  <a:srgbClr val="FF0000"/>
                </a:solidFill>
              </a:rPr>
              <a:t>蟋蟀们</a:t>
            </a:r>
            <a:r>
              <a:rPr lang="zh-CN" altLang="en-US"/>
              <a:t>在这里弹琴。（鲁迅《从百草园到三味书屋》）</a:t>
            </a:r>
            <a:endParaRPr lang="zh-CN" altLang="en-US"/>
          </a:p>
          <a:p>
            <a:r>
              <a:rPr lang="zh-CN" altLang="en-US"/>
              <a:t>②</a:t>
            </a:r>
            <a:r>
              <a:rPr lang="zh-CN" altLang="en-US">
                <a:solidFill>
                  <a:srgbClr val="FF0000"/>
                </a:solidFill>
              </a:rPr>
              <a:t>鸟儿</a:t>
            </a:r>
            <a:r>
              <a:rPr lang="zh-CN" altLang="en-US"/>
              <a:t>将巢安放在繁花嫩叶当中，高兴起来了，呼朋引伴地卖弄清脆的喉咙，唱出宛转的曲子，跟轻风流水应和着。（朱自清《春》）</a:t>
            </a:r>
            <a:endParaRPr lang="zh-CN" altLang="en-US"/>
          </a:p>
          <a:p>
            <a:r>
              <a:rPr lang="zh-CN" altLang="en-US"/>
              <a:t>③</a:t>
            </a:r>
            <a:r>
              <a:rPr lang="zh-CN" altLang="en-US">
                <a:solidFill>
                  <a:srgbClr val="FF0000"/>
                </a:solidFill>
              </a:rPr>
              <a:t>青蛙</a:t>
            </a:r>
            <a:r>
              <a:rPr lang="zh-CN" altLang="en-US"/>
              <a:t>唱着恋歌，嫩蒲的香味散在晚春的暖气里。（老舍《月牙儿》）</a:t>
            </a:r>
            <a:endParaRPr lang="zh-CN" altLang="en-US"/>
          </a:p>
        </p:txBody>
      </p:sp>
      <p:sp>
        <p:nvSpPr>
          <p:cNvPr id="4" name="矩形 3"/>
          <p:cNvSpPr/>
          <p:nvPr/>
        </p:nvSpPr>
        <p:spPr>
          <a:xfrm>
            <a:off x="9553575" y="5551805"/>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拟人</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9126" y="1005129"/>
            <a:ext cx="10954459" cy="796011"/>
          </a:xfrm>
        </p:spPr>
        <p:txBody>
          <a:bodyPr>
            <a:normAutofit/>
          </a:bodyPr>
          <a:p>
            <a:r>
              <a:rPr lang="zh-CN" altLang="en-US"/>
              <a:t>把无生物拟人化。</a:t>
            </a:r>
            <a:r>
              <a:rPr lang="zh-CN" altLang="en-US">
                <a:solidFill>
                  <a:schemeClr val="tx1"/>
                </a:solidFill>
              </a:rPr>
              <a:t>例如：</a:t>
            </a:r>
            <a:endParaRPr lang="zh-CN" altLang="en-US">
              <a:solidFill>
                <a:schemeClr val="tx1"/>
              </a:solidFill>
            </a:endParaRPr>
          </a:p>
        </p:txBody>
      </p:sp>
      <p:sp>
        <p:nvSpPr>
          <p:cNvPr id="3" name="内容占位符 2"/>
          <p:cNvSpPr>
            <a:spLocks noGrp="1"/>
          </p:cNvSpPr>
          <p:nvPr>
            <p:ph idx="1"/>
          </p:nvPr>
        </p:nvSpPr>
        <p:spPr>
          <a:xfrm>
            <a:off x="802640" y="2168525"/>
            <a:ext cx="10954459" cy="5100143"/>
          </a:xfrm>
        </p:spPr>
        <p:txBody>
          <a:bodyPr/>
          <a:p>
            <a:r>
              <a:rPr lang="zh-CN" altLang="en-US"/>
              <a:t>④</a:t>
            </a:r>
            <a:r>
              <a:rPr lang="zh-CN" altLang="en-US">
                <a:solidFill>
                  <a:srgbClr val="FF0000"/>
                </a:solidFill>
              </a:rPr>
              <a:t>波浪</a:t>
            </a:r>
            <a:r>
              <a:rPr lang="zh-CN" altLang="en-US"/>
              <a:t>一边</a:t>
            </a:r>
            <a:r>
              <a:rPr lang="zh-CN" altLang="en-US">
                <a:solidFill>
                  <a:schemeClr val="accent5">
                    <a:lumMod val="75000"/>
                  </a:schemeClr>
                </a:solidFill>
              </a:rPr>
              <a:t>歌唱</a:t>
            </a:r>
            <a:r>
              <a:rPr lang="zh-CN" altLang="en-US"/>
              <a:t>，一边冲向高空去迎接那雷声。（高尔基《海燕》）</a:t>
            </a:r>
            <a:endParaRPr lang="zh-CN" altLang="en-US"/>
          </a:p>
          <a:p>
            <a:endParaRPr lang="zh-CN" altLang="en-US"/>
          </a:p>
          <a:p>
            <a:r>
              <a:rPr lang="zh-CN" altLang="en-US"/>
              <a:t>⑤每条</a:t>
            </a:r>
            <a:r>
              <a:rPr lang="zh-CN" altLang="en-US">
                <a:solidFill>
                  <a:srgbClr val="FF0000"/>
                </a:solidFill>
              </a:rPr>
              <a:t>岭</a:t>
            </a:r>
            <a:r>
              <a:rPr lang="zh-CN" altLang="en-US"/>
              <a:t>都是那么的</a:t>
            </a:r>
            <a:r>
              <a:rPr lang="zh-CN" altLang="en-US">
                <a:solidFill>
                  <a:schemeClr val="accent5">
                    <a:lumMod val="75000"/>
                  </a:schemeClr>
                </a:solidFill>
              </a:rPr>
              <a:t>温柔</a:t>
            </a:r>
            <a:r>
              <a:rPr lang="zh-CN" altLang="en-US"/>
              <a:t>，虽然下自山脚，上至岭顶，长满了珍贵的林木，可是谁也不孤峰突起，盛气凌人。（老舍《小花朵集》）</a:t>
            </a:r>
            <a:endParaRPr lang="zh-CN" altLang="en-US"/>
          </a:p>
          <a:p>
            <a:endParaRPr lang="zh-CN" altLang="en-US"/>
          </a:p>
          <a:p>
            <a:r>
              <a:rPr lang="zh-CN" altLang="en-US"/>
              <a:t>⑥</a:t>
            </a:r>
            <a:r>
              <a:rPr lang="zh-CN" altLang="en-US">
                <a:solidFill>
                  <a:srgbClr val="FF0000"/>
                </a:solidFill>
              </a:rPr>
              <a:t>录音机</a:t>
            </a:r>
            <a:r>
              <a:rPr lang="zh-CN" altLang="en-US"/>
              <a:t>接受了女主人的指令，"叭"地一声，</a:t>
            </a:r>
            <a:r>
              <a:rPr lang="zh-CN" altLang="en-US">
                <a:solidFill>
                  <a:schemeClr val="accent5">
                    <a:lumMod val="75000"/>
                  </a:schemeClr>
                </a:solidFill>
              </a:rPr>
              <a:t>不唱了</a:t>
            </a:r>
            <a:r>
              <a:rPr lang="zh-CN" altLang="en-US"/>
              <a:t>。（王蒙《春之声》）</a:t>
            </a:r>
            <a:endParaRPr lang="zh-CN" altLang="en-US"/>
          </a:p>
        </p:txBody>
      </p:sp>
      <p:sp>
        <p:nvSpPr>
          <p:cNvPr id="4" name="矩形 3"/>
          <p:cNvSpPr/>
          <p:nvPr/>
        </p:nvSpPr>
        <p:spPr>
          <a:xfrm>
            <a:off x="9457690" y="539369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拟人</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5" name="左箭头 4">
            <a:hlinkClick r:id="rId1" action="ppaction://hlinksldjump"/>
          </p:cNvPr>
          <p:cNvSpPr/>
          <p:nvPr/>
        </p:nvSpPr>
        <p:spPr>
          <a:xfrm>
            <a:off x="334010" y="6104255"/>
            <a:ext cx="688975" cy="478155"/>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0" name="表格 -1"/>
          <p:cNvGraphicFramePr/>
          <p:nvPr/>
        </p:nvGraphicFramePr>
        <p:xfrm>
          <a:off x="1100455" y="1365885"/>
          <a:ext cx="9961880" cy="4614545"/>
        </p:xfrm>
        <a:graphic>
          <a:graphicData uri="http://schemas.openxmlformats.org/drawingml/2006/table">
            <a:tbl>
              <a:tblPr firstRow="1" bandRow="1">
                <a:tableStyleId>{5940675A-B579-460E-94D1-54222C63F5DA}</a:tableStyleId>
              </a:tblPr>
              <a:tblGrid>
                <a:gridCol w="1850390"/>
                <a:gridCol w="4580255"/>
                <a:gridCol w="3531235"/>
              </a:tblGrid>
              <a:tr h="923290">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修辞手法</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概念</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表达效果</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1255">
                <a:tc>
                  <a:txBody>
                    <a:bodyPr/>
                    <a:p>
                      <a:pPr marL="0" indent="0" algn="l">
                        <a:buNone/>
                      </a:pPr>
                      <a:r>
                        <a:rPr lang="en-US" altLang="zh-CN" sz="32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夸 张</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揭示事物本质，烘托气氛，增强联想，增强说服力和感染力</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2989580" y="2472055"/>
            <a:ext cx="4426585" cy="4138930"/>
          </a:xfrm>
          <a:prstGeom prst="rect">
            <a:avLst/>
          </a:prstGeom>
          <a:noFill/>
        </p:spPr>
        <p:txBody>
          <a:bodyPr wrap="square" rtlCol="0">
            <a:spAutoFit/>
          </a:bodyPr>
          <a:p>
            <a:pPr marL="0" indent="0" algn="l">
              <a:buNone/>
            </a:pP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夸张是运用超出客观事实的语言来渲染强调某个事物，给人以突出的印象。</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类型：扩大夸张、缩小夸张、超前夸张</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3200" dirty="0" smtClean="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91211" y="760019"/>
            <a:ext cx="10954459" cy="796011"/>
          </a:xfrm>
        </p:spPr>
        <p:txBody>
          <a:bodyPr/>
          <a:p>
            <a:r>
              <a:rPr lang="zh-CN" altLang="en-US">
                <a:sym typeface="+mn-ea"/>
              </a:rPr>
              <a:t>扩大夸张</a:t>
            </a:r>
            <a:endParaRPr lang="zh-CN" altLang="en-US"/>
          </a:p>
        </p:txBody>
      </p:sp>
      <p:sp>
        <p:nvSpPr>
          <p:cNvPr id="3" name="内容占位符 2"/>
          <p:cNvSpPr>
            <a:spLocks noGrp="1"/>
          </p:cNvSpPr>
          <p:nvPr>
            <p:ph idx="1"/>
          </p:nvPr>
        </p:nvSpPr>
        <p:spPr>
          <a:xfrm>
            <a:off x="673100" y="1880870"/>
            <a:ext cx="10954459" cy="5100143"/>
          </a:xfrm>
        </p:spPr>
        <p:txBody>
          <a:bodyPr/>
          <a:p>
            <a:r>
              <a:rPr lang="zh-CN" altLang="en-US" sz="3600"/>
              <a:t>①蜀道之</a:t>
            </a:r>
            <a:r>
              <a:rPr lang="zh-CN" altLang="en-US" sz="3600">
                <a:solidFill>
                  <a:schemeClr val="tx1">
                    <a:lumMod val="50000"/>
                  </a:schemeClr>
                </a:solidFill>
              </a:rPr>
              <a:t>难</a:t>
            </a:r>
            <a:r>
              <a:rPr lang="zh-CN" altLang="en-US" sz="3600"/>
              <a:t>，</a:t>
            </a:r>
            <a:r>
              <a:rPr lang="zh-CN" altLang="en-US" sz="3600" u="sng">
                <a:solidFill>
                  <a:srgbClr val="FF0000"/>
                </a:solidFill>
                <a:uFillTx/>
              </a:rPr>
              <a:t>难</a:t>
            </a:r>
            <a:r>
              <a:rPr lang="zh-CN" altLang="en-US" sz="3600">
                <a:solidFill>
                  <a:srgbClr val="FF0000"/>
                </a:solidFill>
              </a:rPr>
              <a:t>于上青天</a:t>
            </a:r>
            <a:r>
              <a:rPr lang="zh-CN" altLang="en-US" sz="3600"/>
              <a:t>。</a:t>
            </a:r>
            <a:endParaRPr lang="zh-CN" altLang="en-US" sz="3600"/>
          </a:p>
        </p:txBody>
      </p:sp>
      <p:sp>
        <p:nvSpPr>
          <p:cNvPr id="4" name="文本框 3"/>
          <p:cNvSpPr txBox="1"/>
          <p:nvPr/>
        </p:nvSpPr>
        <p:spPr>
          <a:xfrm>
            <a:off x="919480" y="3377565"/>
            <a:ext cx="10698480" cy="1517650"/>
          </a:xfrm>
          <a:prstGeom prst="rect">
            <a:avLst/>
          </a:prstGeom>
          <a:noFill/>
        </p:spPr>
        <p:txBody>
          <a:bodyPr wrap="none" rtlCol="0">
            <a:spAutoFit/>
          </a:bodyPr>
          <a:p>
            <a:pPr algn="l">
              <a:lnSpc>
                <a:spcPct val="130000"/>
              </a:lnSpc>
            </a:pPr>
            <a:r>
              <a:rPr lang="zh-CN" altLang="en-US" sz="3600">
                <a:solidFill>
                  <a:schemeClr val="accent5"/>
                </a:solidFill>
                <a:sym typeface="+mn-ea"/>
              </a:rPr>
              <a:t>扩大夸张</a:t>
            </a:r>
            <a:r>
              <a:rPr lang="zh-CN" altLang="en-US" sz="3600">
                <a:sym typeface="+mn-ea"/>
              </a:rPr>
              <a:t>：故意把客观事物说得“大、多、高、强、</a:t>
            </a:r>
            <a:endParaRPr lang="zh-CN" altLang="en-US" sz="3600">
              <a:sym typeface="+mn-ea"/>
            </a:endParaRPr>
          </a:p>
          <a:p>
            <a:pPr algn="l">
              <a:lnSpc>
                <a:spcPct val="130000"/>
              </a:lnSpc>
            </a:pPr>
            <a:r>
              <a:rPr lang="zh-CN" altLang="en-US" sz="3600">
                <a:sym typeface="+mn-ea"/>
              </a:rPr>
              <a:t>深……”的夸张形式。</a:t>
            </a:r>
            <a:endParaRPr lang="zh-CN" altLang="en-US" sz="3600" dirty="0" smtClean="0">
              <a:latin typeface="Arial" panose="020B0604020202020204" pitchFamily="34" charset="0"/>
              <a:ea typeface="微软雅黑" panose="020B0503020204020204" charset="-122"/>
            </a:endParaRPr>
          </a:p>
        </p:txBody>
      </p:sp>
      <p:sp>
        <p:nvSpPr>
          <p:cNvPr id="6" name="矩形 5"/>
          <p:cNvSpPr/>
          <p:nvPr/>
        </p:nvSpPr>
        <p:spPr>
          <a:xfrm>
            <a:off x="9457690" y="539369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夸张</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3101" y="789229"/>
            <a:ext cx="10954459" cy="796011"/>
          </a:xfrm>
        </p:spPr>
        <p:txBody>
          <a:bodyPr/>
          <a:p>
            <a:r>
              <a:rPr lang="zh-CN" altLang="en-US">
                <a:sym typeface="+mn-ea"/>
              </a:rPr>
              <a:t>缩小夸张</a:t>
            </a:r>
            <a:endParaRPr lang="zh-CN" altLang="en-US"/>
          </a:p>
        </p:txBody>
      </p:sp>
      <p:sp>
        <p:nvSpPr>
          <p:cNvPr id="3" name="内容占位符 2"/>
          <p:cNvSpPr>
            <a:spLocks noGrp="1"/>
          </p:cNvSpPr>
          <p:nvPr>
            <p:ph idx="1"/>
          </p:nvPr>
        </p:nvSpPr>
        <p:spPr>
          <a:xfrm>
            <a:off x="619125" y="1809115"/>
            <a:ext cx="10954459" cy="5100143"/>
          </a:xfrm>
        </p:spPr>
        <p:txBody>
          <a:bodyPr/>
          <a:p>
            <a:r>
              <a:rPr lang="zh-CN" altLang="en-US" sz="3600"/>
              <a:t>②一个浑身黑色的人，站在老栓面前，眼光正像两把刀，刺得老栓</a:t>
            </a:r>
            <a:r>
              <a:rPr lang="zh-CN" altLang="en-US" sz="3600">
                <a:solidFill>
                  <a:srgbClr val="FF0000"/>
                </a:solidFill>
              </a:rPr>
              <a:t>缩</a:t>
            </a:r>
            <a:r>
              <a:rPr lang="zh-CN" altLang="en-US" sz="3600" u="sng">
                <a:solidFill>
                  <a:srgbClr val="FF0000"/>
                </a:solidFill>
              </a:rPr>
              <a:t>小</a:t>
            </a:r>
            <a:r>
              <a:rPr lang="zh-CN" altLang="en-US" sz="3600">
                <a:solidFill>
                  <a:srgbClr val="FF0000"/>
                </a:solidFill>
              </a:rPr>
              <a:t>了一半</a:t>
            </a:r>
            <a:r>
              <a:rPr lang="zh-CN" altLang="en-US" sz="3600"/>
              <a:t>。</a:t>
            </a:r>
            <a:endParaRPr lang="zh-CN" altLang="en-US" sz="3600"/>
          </a:p>
        </p:txBody>
      </p:sp>
      <p:sp>
        <p:nvSpPr>
          <p:cNvPr id="4" name="文本框 3"/>
          <p:cNvSpPr txBox="1"/>
          <p:nvPr/>
        </p:nvSpPr>
        <p:spPr>
          <a:xfrm>
            <a:off x="929005" y="3876040"/>
            <a:ext cx="10698480" cy="1517650"/>
          </a:xfrm>
          <a:prstGeom prst="rect">
            <a:avLst/>
          </a:prstGeom>
          <a:noFill/>
        </p:spPr>
        <p:txBody>
          <a:bodyPr wrap="none" rtlCol="0">
            <a:spAutoFit/>
          </a:bodyPr>
          <a:p>
            <a:pPr algn="l">
              <a:lnSpc>
                <a:spcPct val="130000"/>
              </a:lnSpc>
            </a:pPr>
            <a:r>
              <a:rPr lang="zh-CN" altLang="en-US" sz="3600">
                <a:solidFill>
                  <a:schemeClr val="accent5"/>
                </a:solidFill>
                <a:sym typeface="+mn-ea"/>
              </a:rPr>
              <a:t>缩小夸张</a:t>
            </a:r>
            <a:r>
              <a:rPr lang="zh-CN" altLang="en-US" sz="3600">
                <a:sym typeface="+mn-ea"/>
              </a:rPr>
              <a:t>：故意把客观事物说得“小、少、低、弱、</a:t>
            </a:r>
            <a:endParaRPr lang="zh-CN" altLang="en-US" sz="3600">
              <a:sym typeface="+mn-ea"/>
            </a:endParaRPr>
          </a:p>
          <a:p>
            <a:pPr algn="l">
              <a:lnSpc>
                <a:spcPct val="130000"/>
              </a:lnSpc>
            </a:pPr>
            <a:r>
              <a:rPr lang="zh-CN" altLang="en-US" sz="3600">
                <a:sym typeface="+mn-ea"/>
              </a:rPr>
              <a:t>浅、……”的夸张形式。</a:t>
            </a:r>
            <a:endParaRPr lang="zh-CN" altLang="en-US" sz="3600" dirty="0" smtClean="0">
              <a:latin typeface="Arial" panose="020B0604020202020204" pitchFamily="34" charset="0"/>
              <a:ea typeface="微软雅黑" panose="020B0503020204020204" charset="-122"/>
            </a:endParaRPr>
          </a:p>
        </p:txBody>
      </p:sp>
      <p:sp>
        <p:nvSpPr>
          <p:cNvPr id="6" name="矩形 5"/>
          <p:cNvSpPr/>
          <p:nvPr/>
        </p:nvSpPr>
        <p:spPr>
          <a:xfrm>
            <a:off x="9457690" y="539369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夸张</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9126" y="386639"/>
            <a:ext cx="10954459" cy="796011"/>
          </a:xfrm>
        </p:spPr>
        <p:txBody>
          <a:bodyPr/>
          <a:p>
            <a:r>
              <a:rPr>
                <a:sym typeface="+mn-ea"/>
              </a:rPr>
              <a:t>超前夸张</a:t>
            </a:r>
            <a:endParaRPr lang="zh-CN" altLang="en-US"/>
          </a:p>
        </p:txBody>
      </p:sp>
      <p:sp>
        <p:nvSpPr>
          <p:cNvPr id="3" name="内容占位符 2"/>
          <p:cNvSpPr>
            <a:spLocks noGrp="1"/>
          </p:cNvSpPr>
          <p:nvPr>
            <p:ph idx="1"/>
          </p:nvPr>
        </p:nvSpPr>
        <p:spPr>
          <a:xfrm>
            <a:off x="619125" y="1482090"/>
            <a:ext cx="10954459" cy="5100143"/>
          </a:xfrm>
        </p:spPr>
        <p:txBody>
          <a:bodyPr/>
          <a:p>
            <a:r>
              <a:rPr lang="zh-CN" altLang="en-US" sz="3600"/>
              <a:t>③农民们都说：“看见这样鲜绿的麦苗，就嗅出白面包子的香味来了。”</a:t>
            </a:r>
            <a:endParaRPr lang="zh-CN" altLang="en-US" sz="3600"/>
          </a:p>
          <a:p>
            <a:endParaRPr lang="zh-CN" altLang="en-US"/>
          </a:p>
          <a:p>
            <a:r>
              <a:rPr sz="3600">
                <a:solidFill>
                  <a:schemeClr val="accent5"/>
                </a:solidFill>
                <a:sym typeface="+mn-ea"/>
              </a:rPr>
              <a:t>超前夸张</a:t>
            </a:r>
            <a:r>
              <a:rPr sz="3600">
                <a:sym typeface="+mn-ea"/>
              </a:rPr>
              <a:t>：在时间上把后出现的事物提前一步的夸张形式。</a:t>
            </a:r>
            <a:endParaRPr lang="zh-CN" altLang="en-US" sz="3600"/>
          </a:p>
        </p:txBody>
      </p:sp>
      <p:sp>
        <p:nvSpPr>
          <p:cNvPr id="6" name="矩形 5"/>
          <p:cNvSpPr/>
          <p:nvPr/>
        </p:nvSpPr>
        <p:spPr>
          <a:xfrm>
            <a:off x="9457690" y="539369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夸张</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5" name="左箭头 4">
            <a:hlinkClick r:id="rId1" action="ppaction://hlinksldjump"/>
          </p:cNvPr>
          <p:cNvSpPr/>
          <p:nvPr/>
        </p:nvSpPr>
        <p:spPr>
          <a:xfrm>
            <a:off x="619125" y="6219825"/>
            <a:ext cx="688975" cy="478155"/>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0" name="表格 -1"/>
          <p:cNvGraphicFramePr/>
          <p:nvPr/>
        </p:nvGraphicFramePr>
        <p:xfrm>
          <a:off x="1100455" y="1365885"/>
          <a:ext cx="9961880" cy="4614545"/>
        </p:xfrm>
        <a:graphic>
          <a:graphicData uri="http://schemas.openxmlformats.org/drawingml/2006/table">
            <a:tbl>
              <a:tblPr firstRow="1" bandRow="1">
                <a:tableStyleId>{5940675A-B579-460E-94D1-54222C63F5DA}</a:tableStyleId>
              </a:tblPr>
              <a:tblGrid>
                <a:gridCol w="1807210"/>
                <a:gridCol w="4623435"/>
                <a:gridCol w="3531235"/>
              </a:tblGrid>
              <a:tr h="923290">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修辞手法</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概念</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表达效果</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1255">
                <a:tc>
                  <a:txBody>
                    <a:bodyPr/>
                    <a:p>
                      <a:pPr marL="0" indent="0" algn="l">
                        <a:buNone/>
                      </a:pPr>
                      <a:r>
                        <a:rPr lang="en-US" altLang="zh-CN" sz="32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反 复</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1.强调，增强语气或语势。</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2.起到反复咏叹，表达强烈情感的作用。</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2975610" y="2457450"/>
            <a:ext cx="4411980" cy="3782060"/>
          </a:xfrm>
          <a:prstGeom prst="rect">
            <a:avLst/>
          </a:prstGeom>
          <a:noFill/>
        </p:spPr>
        <p:txBody>
          <a:bodyPr wrap="square" rtlCol="0">
            <a:spAutoFit/>
          </a:bodyPr>
          <a:p>
            <a:pPr marL="0" indent="0" algn="l">
              <a:buNone/>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为了强烈地表达思想感情，有意地把某个词语或句子重复运用，就是反复。</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类型：连续反复、间接反复</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1400" dirty="0" smtClean="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9126" y="587934"/>
            <a:ext cx="10954459" cy="796011"/>
          </a:xfrm>
        </p:spPr>
        <p:txBody>
          <a:bodyPr/>
          <a:p>
            <a:r>
              <a:rPr lang="zh-CN" altLang="en-US"/>
              <a:t>连续反复</a:t>
            </a:r>
            <a:endParaRPr lang="zh-CN" altLang="en-US"/>
          </a:p>
        </p:txBody>
      </p:sp>
      <p:sp>
        <p:nvSpPr>
          <p:cNvPr id="3" name="内容占位符 2"/>
          <p:cNvSpPr>
            <a:spLocks noGrp="1"/>
          </p:cNvSpPr>
          <p:nvPr>
            <p:ph idx="1"/>
          </p:nvPr>
        </p:nvSpPr>
        <p:spPr>
          <a:xfrm>
            <a:off x="403860" y="1384300"/>
            <a:ext cx="10954459" cy="5100143"/>
          </a:xfrm>
        </p:spPr>
        <p:txBody>
          <a:bodyPr/>
          <a:p>
            <a:r>
              <a:rPr lang="zh-CN" altLang="en-US" sz="3600"/>
              <a:t>①</a:t>
            </a:r>
            <a:r>
              <a:rPr lang="zh-CN" altLang="en-US" sz="3600">
                <a:solidFill>
                  <a:srgbClr val="FF0000"/>
                </a:solidFill>
              </a:rPr>
              <a:t>你看</a:t>
            </a:r>
            <a:r>
              <a:rPr lang="zh-CN" altLang="en-US" sz="3600"/>
              <a:t>，</a:t>
            </a:r>
            <a:r>
              <a:rPr lang="zh-CN" altLang="en-US" sz="3600">
                <a:solidFill>
                  <a:srgbClr val="FF0000"/>
                </a:solidFill>
              </a:rPr>
              <a:t>你看</a:t>
            </a:r>
            <a:r>
              <a:rPr lang="zh-CN" altLang="en-US" sz="3600"/>
              <a:t>，这不是又一批新砍的毛竹滑下来了吗？</a:t>
            </a:r>
            <a:endParaRPr lang="zh-CN" altLang="en-US" sz="3600"/>
          </a:p>
          <a:p>
            <a:r>
              <a:rPr lang="zh-CN" altLang="en-US" sz="3600"/>
              <a:t>②偶尔看见一只黑色的鸟，</a:t>
            </a:r>
            <a:r>
              <a:rPr lang="zh-CN" altLang="en-US" sz="3600">
                <a:solidFill>
                  <a:srgbClr val="FF0000"/>
                </a:solidFill>
              </a:rPr>
              <a:t>拼命地飞</a:t>
            </a:r>
            <a:r>
              <a:rPr lang="zh-CN" altLang="en-US" sz="3600"/>
              <a:t>，</a:t>
            </a:r>
            <a:r>
              <a:rPr lang="zh-CN" altLang="en-US" sz="3600">
                <a:solidFill>
                  <a:srgbClr val="FF0000"/>
                </a:solidFill>
              </a:rPr>
              <a:t>拼命地飞</a:t>
            </a:r>
            <a:r>
              <a:rPr lang="zh-CN" altLang="en-US" sz="3600"/>
              <a:t>，总觉得它不容易飞过那高高的峰顶。</a:t>
            </a:r>
            <a:endParaRPr lang="zh-CN" altLang="en-US" sz="3600"/>
          </a:p>
          <a:p>
            <a:endParaRPr lang="zh-CN" altLang="en-US"/>
          </a:p>
          <a:p>
            <a:r>
              <a:rPr lang="zh-CN" altLang="en-US" sz="3600">
                <a:solidFill>
                  <a:schemeClr val="accent5"/>
                </a:solidFill>
              </a:rPr>
              <a:t>连续反复</a:t>
            </a:r>
            <a:r>
              <a:rPr lang="zh-CN" altLang="en-US" sz="3600"/>
              <a:t>：指把相同的语句连续不断地使用，中间不插进来别的语句。</a:t>
            </a:r>
            <a:endParaRPr lang="zh-CN" altLang="en-US" sz="3600"/>
          </a:p>
        </p:txBody>
      </p:sp>
      <p:sp>
        <p:nvSpPr>
          <p:cNvPr id="6" name="矩形 5"/>
          <p:cNvSpPr/>
          <p:nvPr/>
        </p:nvSpPr>
        <p:spPr>
          <a:xfrm>
            <a:off x="9554210" y="5606415"/>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反复</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8806" y="587934"/>
            <a:ext cx="10954459" cy="796011"/>
          </a:xfrm>
        </p:spPr>
        <p:txBody>
          <a:bodyPr/>
          <a:p>
            <a:r>
              <a:rPr lang="zh-CN" altLang="en-US"/>
              <a:t>间隔反复</a:t>
            </a:r>
            <a:endParaRPr lang="zh-CN" altLang="en-US"/>
          </a:p>
        </p:txBody>
      </p:sp>
      <p:sp>
        <p:nvSpPr>
          <p:cNvPr id="3" name="内容占位符 2"/>
          <p:cNvSpPr>
            <a:spLocks noGrp="1"/>
          </p:cNvSpPr>
          <p:nvPr>
            <p:ph idx="1"/>
          </p:nvPr>
        </p:nvSpPr>
        <p:spPr>
          <a:xfrm>
            <a:off x="455295" y="2929890"/>
            <a:ext cx="10954459" cy="5100143"/>
          </a:xfrm>
        </p:spPr>
        <p:txBody>
          <a:bodyPr/>
          <a:p>
            <a:endParaRPr lang="zh-CN" altLang="en-US"/>
          </a:p>
          <a:p>
            <a:endParaRPr lang="zh-CN" altLang="en-US"/>
          </a:p>
          <a:p>
            <a:r>
              <a:rPr lang="zh-CN" altLang="en-US" sz="3600">
                <a:solidFill>
                  <a:schemeClr val="accent5"/>
                </a:solidFill>
              </a:rPr>
              <a:t>间隔反复</a:t>
            </a:r>
            <a:r>
              <a:rPr lang="zh-CN" altLang="en-US" sz="3600"/>
              <a:t>：就是指同一词语或句子的反复出现不是紧紧相连，而是中间有别的词句甚至段落隔开的反复，经常用于并列的语句或段落之中。</a:t>
            </a:r>
            <a:endParaRPr lang="zh-CN" altLang="en-US" sz="3600"/>
          </a:p>
        </p:txBody>
      </p:sp>
      <p:sp>
        <p:nvSpPr>
          <p:cNvPr id="4" name="文本框 3"/>
          <p:cNvSpPr txBox="1"/>
          <p:nvPr/>
        </p:nvSpPr>
        <p:spPr>
          <a:xfrm>
            <a:off x="904875" y="1541780"/>
            <a:ext cx="10342880" cy="1992630"/>
          </a:xfrm>
          <a:prstGeom prst="rect">
            <a:avLst/>
          </a:prstGeom>
          <a:noFill/>
        </p:spPr>
        <p:txBody>
          <a:bodyPr wrap="none" rtlCol="0">
            <a:spAutoFit/>
          </a:bodyPr>
          <a:p>
            <a:pPr>
              <a:lnSpc>
                <a:spcPct val="130000"/>
              </a:lnSpc>
            </a:pPr>
            <a:r>
              <a:rPr lang="zh-CN" altLang="en-US" sz="3200" dirty="0" smtClean="0">
                <a:latin typeface="Arial" panose="020B0604020202020204" pitchFamily="34" charset="0"/>
                <a:ea typeface="微软雅黑" panose="020B0503020204020204" charset="-122"/>
              </a:rPr>
              <a:t>③啊，</a:t>
            </a:r>
            <a:r>
              <a:rPr lang="zh-CN" altLang="en-US" sz="3200" dirty="0" smtClean="0">
                <a:solidFill>
                  <a:srgbClr val="FF0000"/>
                </a:solidFill>
                <a:latin typeface="Arial" panose="020B0604020202020204" pitchFamily="34" charset="0"/>
                <a:ea typeface="微软雅黑" panose="020B0503020204020204" charset="-122"/>
              </a:rPr>
              <a:t>乡愁啊</a:t>
            </a:r>
            <a:r>
              <a:rPr lang="zh-CN" altLang="en-US" sz="3200" dirty="0" smtClean="0">
                <a:latin typeface="Arial" panose="020B0604020202020204" pitchFamily="34" charset="0"/>
                <a:ea typeface="微软雅黑" panose="020B0503020204020204" charset="-122"/>
              </a:rPr>
              <a:t>，如轻烟似的</a:t>
            </a:r>
            <a:r>
              <a:rPr lang="zh-CN" altLang="en-US" sz="3200" dirty="0" smtClean="0">
                <a:solidFill>
                  <a:srgbClr val="FF0000"/>
                </a:solidFill>
                <a:latin typeface="Arial" panose="020B0604020202020204" pitchFamily="34" charset="0"/>
                <a:ea typeface="微软雅黑" panose="020B0503020204020204" charset="-122"/>
              </a:rPr>
              <a:t>乡愁啊</a:t>
            </a:r>
            <a:r>
              <a:rPr lang="zh-CN" altLang="en-US" sz="3200" dirty="0" smtClean="0">
                <a:latin typeface="Arial" panose="020B0604020202020204" pitchFamily="34" charset="0"/>
                <a:ea typeface="微软雅黑" panose="020B0503020204020204" charset="-122"/>
              </a:rPr>
              <a:t>！</a:t>
            </a:r>
            <a:endParaRPr lang="zh-CN" altLang="en-US" sz="3200" dirty="0" smtClean="0">
              <a:latin typeface="Arial" panose="020B0604020202020204" pitchFamily="34" charset="0"/>
              <a:ea typeface="微软雅黑" panose="020B0503020204020204" charset="-122"/>
            </a:endParaRPr>
          </a:p>
          <a:p>
            <a:pPr>
              <a:lnSpc>
                <a:spcPct val="130000"/>
              </a:lnSpc>
            </a:pPr>
            <a:r>
              <a:rPr lang="zh-CN" altLang="en-US" sz="3200" dirty="0" smtClean="0">
                <a:latin typeface="Arial" panose="020B0604020202020204" pitchFamily="34" charset="0"/>
                <a:ea typeface="微软雅黑" panose="020B0503020204020204" charset="-122"/>
              </a:rPr>
              <a:t>④这就是我们的</a:t>
            </a:r>
            <a:r>
              <a:rPr lang="zh-CN" altLang="en-US" sz="3200" dirty="0" smtClean="0">
                <a:solidFill>
                  <a:srgbClr val="FF0000"/>
                </a:solidFill>
                <a:latin typeface="Arial" panose="020B0604020202020204" pitchFamily="34" charset="0"/>
                <a:ea typeface="微软雅黑" panose="020B0503020204020204" charset="-122"/>
              </a:rPr>
              <a:t>国际主义</a:t>
            </a:r>
            <a:r>
              <a:rPr lang="zh-CN" altLang="en-US" sz="3200" dirty="0" smtClean="0">
                <a:latin typeface="Arial" panose="020B0604020202020204" pitchFamily="34" charset="0"/>
                <a:ea typeface="微软雅黑" panose="020B0503020204020204" charset="-122"/>
              </a:rPr>
              <a:t>，这就是我们用以反对狭隘民族</a:t>
            </a:r>
            <a:endParaRPr lang="zh-CN" altLang="en-US" sz="3200" dirty="0" smtClean="0">
              <a:latin typeface="Arial" panose="020B0604020202020204" pitchFamily="34" charset="0"/>
              <a:ea typeface="微软雅黑" panose="020B0503020204020204" charset="-122"/>
            </a:endParaRPr>
          </a:p>
          <a:p>
            <a:pPr>
              <a:lnSpc>
                <a:spcPct val="130000"/>
              </a:lnSpc>
            </a:pPr>
            <a:r>
              <a:rPr lang="zh-CN" altLang="en-US" sz="3200" dirty="0" smtClean="0">
                <a:latin typeface="Arial" panose="020B0604020202020204" pitchFamily="34" charset="0"/>
                <a:ea typeface="微软雅黑" panose="020B0503020204020204" charset="-122"/>
              </a:rPr>
              <a:t>主义和狭隘爱国主义的</a:t>
            </a:r>
            <a:r>
              <a:rPr lang="zh-CN" altLang="en-US" sz="3200" dirty="0" smtClean="0">
                <a:solidFill>
                  <a:srgbClr val="FF0000"/>
                </a:solidFill>
                <a:latin typeface="Arial" panose="020B0604020202020204" pitchFamily="34" charset="0"/>
                <a:ea typeface="微软雅黑" panose="020B0503020204020204" charset="-122"/>
              </a:rPr>
              <a:t>国际主义</a:t>
            </a:r>
            <a:r>
              <a:rPr lang="zh-CN" altLang="en-US" sz="3200" dirty="0" smtClean="0">
                <a:latin typeface="Arial" panose="020B0604020202020204" pitchFamily="34" charset="0"/>
                <a:ea typeface="微软雅黑" panose="020B0503020204020204" charset="-122"/>
              </a:rPr>
              <a:t>。</a:t>
            </a:r>
            <a:endParaRPr lang="zh-CN" altLang="en-US" sz="3200" dirty="0" smtClean="0">
              <a:latin typeface="Arial" panose="020B0604020202020204" pitchFamily="34" charset="0"/>
              <a:ea typeface="微软雅黑" panose="020B0503020204020204" charset="-122"/>
            </a:endParaRPr>
          </a:p>
        </p:txBody>
      </p:sp>
      <p:sp>
        <p:nvSpPr>
          <p:cNvPr id="6" name="矩形 5"/>
          <p:cNvSpPr/>
          <p:nvPr/>
        </p:nvSpPr>
        <p:spPr>
          <a:xfrm>
            <a:off x="9554210" y="567817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反复</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5" name="左箭头 4">
            <a:hlinkClick r:id="rId1" action="ppaction://hlinksldjump"/>
          </p:cNvPr>
          <p:cNvSpPr/>
          <p:nvPr/>
        </p:nvSpPr>
        <p:spPr>
          <a:xfrm>
            <a:off x="455295" y="6190615"/>
            <a:ext cx="688975" cy="478155"/>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0" name="表格 -1"/>
          <p:cNvGraphicFramePr/>
          <p:nvPr/>
        </p:nvGraphicFramePr>
        <p:xfrm>
          <a:off x="1100455" y="1365885"/>
          <a:ext cx="9961880" cy="4614545"/>
        </p:xfrm>
        <a:graphic>
          <a:graphicData uri="http://schemas.openxmlformats.org/drawingml/2006/table">
            <a:tbl>
              <a:tblPr firstRow="1" bandRow="1">
                <a:tableStyleId>{5940675A-B579-460E-94D1-54222C63F5DA}</a:tableStyleId>
              </a:tblPr>
              <a:tblGrid>
                <a:gridCol w="1807210"/>
                <a:gridCol w="4623435"/>
                <a:gridCol w="3531235"/>
              </a:tblGrid>
              <a:tr h="923290">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修辞手法</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概念</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表达效果</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1255">
                <a:tc>
                  <a:txBody>
                    <a:bodyPr/>
                    <a:p>
                      <a:pPr marL="0" indent="0" algn="l">
                        <a:buNone/>
                      </a:pPr>
                      <a:r>
                        <a:rPr lang="en-US" altLang="zh-CN" sz="32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对 偶</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表达形式整齐匀称，</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有节奏感</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961005" y="2724150"/>
            <a:ext cx="4498975" cy="2779395"/>
          </a:xfrm>
          <a:prstGeom prst="rect">
            <a:avLst/>
          </a:prstGeom>
          <a:noFill/>
        </p:spPr>
        <p:txBody>
          <a:bodyPr wrap="square" rtlCol="0">
            <a:spAutoFit/>
          </a:bodyPr>
          <a:p>
            <a:pPr marL="0" indent="0" algn="l">
              <a:buNone/>
            </a:pP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对偶是用一对字数相等、结构相同的语句来表达相近、相关或相反的意思。</a:t>
            </a:r>
            <a:endPar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类型：正对、反对、串对</a:t>
            </a:r>
            <a:endPar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800" dirty="0" smtClean="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教学目标：</a:t>
            </a:r>
            <a:endParaRPr lang="zh-CN" altLang="en-US"/>
          </a:p>
        </p:txBody>
      </p:sp>
      <p:sp>
        <p:nvSpPr>
          <p:cNvPr id="3" name="内容占位符 2"/>
          <p:cNvSpPr>
            <a:spLocks noGrp="1"/>
          </p:cNvSpPr>
          <p:nvPr>
            <p:ph idx="1"/>
          </p:nvPr>
        </p:nvSpPr>
        <p:spPr/>
        <p:txBody>
          <a:bodyPr/>
          <a:p>
            <a:endParaRPr lang="zh-CN" altLang="en-US"/>
          </a:p>
          <a:p>
            <a:r>
              <a:rPr lang="zh-CN" altLang="en-US" sz="3200"/>
              <a:t>1. 复习梳理比喻、拟人、夸张、反复、对偶、排比、设问、反问等修辞手法。</a:t>
            </a:r>
            <a:endParaRPr lang="zh-CN" altLang="en-US" sz="3200"/>
          </a:p>
          <a:p>
            <a:r>
              <a:rPr lang="zh-CN" altLang="en-US" sz="3200"/>
              <a:t>2. 了解修辞手法的不同特征。</a:t>
            </a:r>
            <a:endParaRPr lang="zh-CN" altLang="en-US" sz="3200"/>
          </a:p>
          <a:p>
            <a:r>
              <a:rPr lang="zh-CN" altLang="en-US" sz="3200"/>
              <a:t>3. 结合具体语境领悟其表达效果，让学生结合修辞手法品味语言，体会情感。</a:t>
            </a:r>
            <a:endParaRPr lang="zh-CN" altLang="en-US" sz="3200"/>
          </a:p>
          <a:p>
            <a:r>
              <a:rPr lang="zh-CN" altLang="en-US" sz="3200"/>
              <a:t>4. 拓展练习。</a:t>
            </a:r>
            <a:endParaRPr lang="zh-CN" altLang="en-US"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正对</a:t>
            </a:r>
            <a:endParaRPr lang="zh-CN" altLang="en-US"/>
          </a:p>
        </p:txBody>
      </p:sp>
      <p:sp>
        <p:nvSpPr>
          <p:cNvPr id="3" name="内容占位符 2"/>
          <p:cNvSpPr>
            <a:spLocks noGrp="1"/>
          </p:cNvSpPr>
          <p:nvPr>
            <p:ph idx="1"/>
          </p:nvPr>
        </p:nvSpPr>
        <p:spPr/>
        <p:txBody>
          <a:bodyPr>
            <a:noAutofit/>
          </a:bodyPr>
          <a:p>
            <a:endParaRPr lang="zh-CN" altLang="en-US"/>
          </a:p>
          <a:p>
            <a:r>
              <a:rPr lang="zh-CN" altLang="en-US" sz="3600"/>
              <a:t>①浮舟沧海；立马昆仑</a:t>
            </a:r>
            <a:endParaRPr lang="zh-CN" altLang="en-US" sz="3600"/>
          </a:p>
          <a:p>
            <a:endParaRPr lang="zh-CN" altLang="en-US" sz="3600">
              <a:solidFill>
                <a:schemeClr val="accent5"/>
              </a:solidFill>
            </a:endParaRPr>
          </a:p>
          <a:p>
            <a:pPr marL="0" indent="0">
              <a:buNone/>
            </a:pPr>
            <a:r>
              <a:rPr lang="zh-CN" altLang="en-US" sz="3600">
                <a:solidFill>
                  <a:schemeClr val="accent5"/>
                </a:solidFill>
              </a:rPr>
              <a:t>正对：</a:t>
            </a:r>
            <a:r>
              <a:rPr lang="zh-CN" altLang="en-US" sz="3600"/>
              <a:t>从两个角度、两个侧面说明同一事理，表示</a:t>
            </a:r>
            <a:r>
              <a:rPr lang="zh-CN" altLang="en-US" sz="3600">
                <a:solidFill>
                  <a:srgbClr val="0070C0"/>
                </a:solidFill>
              </a:rPr>
              <a:t>相似、相关</a:t>
            </a:r>
            <a:r>
              <a:rPr lang="zh-CN" altLang="en-US" sz="3600"/>
              <a:t>的关系，在内容上是相互补充的，以并列关系的复句为表现形式。</a:t>
            </a:r>
            <a:endParaRPr lang="zh-CN" altLang="en-US" sz="3600"/>
          </a:p>
        </p:txBody>
      </p:sp>
      <p:sp>
        <p:nvSpPr>
          <p:cNvPr id="6" name="矩形 5"/>
          <p:cNvSpPr/>
          <p:nvPr/>
        </p:nvSpPr>
        <p:spPr>
          <a:xfrm>
            <a:off x="9554210" y="567817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对偶</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反对</a:t>
            </a:r>
            <a:endParaRPr lang="zh-CN" altLang="en-US"/>
          </a:p>
        </p:txBody>
      </p:sp>
      <p:sp>
        <p:nvSpPr>
          <p:cNvPr id="3" name="内容占位符 2"/>
          <p:cNvSpPr>
            <a:spLocks noGrp="1"/>
          </p:cNvSpPr>
          <p:nvPr>
            <p:ph idx="1"/>
          </p:nvPr>
        </p:nvSpPr>
        <p:spPr/>
        <p:txBody>
          <a:bodyPr>
            <a:noAutofit/>
          </a:bodyPr>
          <a:p>
            <a:endParaRPr lang="zh-CN" altLang="en-US" sz="3600"/>
          </a:p>
          <a:p>
            <a:r>
              <a:rPr lang="zh-CN" altLang="en-US" sz="3600"/>
              <a:t>②清风明月本</a:t>
            </a:r>
            <a:r>
              <a:rPr lang="zh-CN" altLang="en-US" sz="3600">
                <a:solidFill>
                  <a:srgbClr val="C00000"/>
                </a:solidFill>
              </a:rPr>
              <a:t>无</a:t>
            </a:r>
            <a:r>
              <a:rPr lang="zh-CN" altLang="en-US" sz="3600"/>
              <a:t>价；近水遥山皆</a:t>
            </a:r>
            <a:r>
              <a:rPr lang="zh-CN" altLang="en-US" sz="3600">
                <a:solidFill>
                  <a:srgbClr val="C00000"/>
                </a:solidFill>
              </a:rPr>
              <a:t>有</a:t>
            </a:r>
            <a:r>
              <a:rPr lang="zh-CN" altLang="en-US" sz="3600"/>
              <a:t>情</a:t>
            </a:r>
            <a:endParaRPr lang="zh-CN" altLang="en-US" sz="3600"/>
          </a:p>
          <a:p>
            <a:endParaRPr lang="zh-CN" altLang="en-US" sz="3600"/>
          </a:p>
          <a:p>
            <a:pPr marL="0" indent="0">
              <a:buNone/>
            </a:pPr>
            <a:r>
              <a:rPr sz="3600">
                <a:solidFill>
                  <a:schemeClr val="accent5"/>
                </a:solidFill>
                <a:sym typeface="+mn-ea"/>
              </a:rPr>
              <a:t>反对：</a:t>
            </a:r>
            <a:r>
              <a:rPr sz="3600">
                <a:sym typeface="+mn-ea"/>
              </a:rPr>
              <a:t>上下联内容相反，对比鲜明，起伏跌宕，容易取得较好的艺术效果。</a:t>
            </a:r>
            <a:endParaRPr lang="zh-CN" altLang="en-US" sz="3600"/>
          </a:p>
        </p:txBody>
      </p:sp>
      <p:sp>
        <p:nvSpPr>
          <p:cNvPr id="6" name="矩形 5"/>
          <p:cNvSpPr/>
          <p:nvPr/>
        </p:nvSpPr>
        <p:spPr>
          <a:xfrm>
            <a:off x="9554210" y="567817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对偶</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串对</a:t>
            </a:r>
            <a:endParaRPr lang="zh-CN" altLang="en-US"/>
          </a:p>
        </p:txBody>
      </p:sp>
      <p:sp>
        <p:nvSpPr>
          <p:cNvPr id="3" name="内容占位符 2"/>
          <p:cNvSpPr>
            <a:spLocks noGrp="1"/>
          </p:cNvSpPr>
          <p:nvPr>
            <p:ph idx="1"/>
          </p:nvPr>
        </p:nvSpPr>
        <p:spPr/>
        <p:txBody>
          <a:bodyPr>
            <a:noAutofit/>
          </a:bodyPr>
          <a:p>
            <a:endParaRPr lang="zh-CN" altLang="en-US" sz="3600"/>
          </a:p>
          <a:p>
            <a:r>
              <a:rPr sz="3600">
                <a:sym typeface="+mn-ea"/>
              </a:rPr>
              <a:t>③书到用时方恨少；事非经过不知难</a:t>
            </a:r>
            <a:endParaRPr sz="3600">
              <a:sym typeface="+mn-ea"/>
            </a:endParaRPr>
          </a:p>
          <a:p>
            <a:endParaRPr lang="zh-CN" altLang="en-US" sz="3600"/>
          </a:p>
          <a:p>
            <a:pPr marL="0" indent="0">
              <a:buNone/>
            </a:pPr>
            <a:r>
              <a:rPr sz="3600">
                <a:sym typeface="+mn-ea"/>
              </a:rPr>
              <a:t>串对：又叫流水对，表达的意思是连贯的，有着因果、条件、转折等关系。</a:t>
            </a:r>
            <a:endParaRPr sz="3600">
              <a:sym typeface="+mn-ea"/>
            </a:endParaRPr>
          </a:p>
          <a:p>
            <a:pPr marL="0" indent="0">
              <a:buNone/>
            </a:pPr>
            <a:r>
              <a:rPr sz="3600">
                <a:sym typeface="+mn-ea"/>
              </a:rPr>
              <a:t>    </a:t>
            </a:r>
            <a:endParaRPr sz="3600">
              <a:sym typeface="+mn-ea"/>
            </a:endParaRPr>
          </a:p>
        </p:txBody>
      </p:sp>
      <p:sp>
        <p:nvSpPr>
          <p:cNvPr id="6" name="矩形 5"/>
          <p:cNvSpPr/>
          <p:nvPr/>
        </p:nvSpPr>
        <p:spPr>
          <a:xfrm>
            <a:off x="9554210" y="567817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对偶</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5" name="左箭头 4">
            <a:hlinkClick r:id="rId1" action="ppaction://hlinksldjump"/>
          </p:cNvPr>
          <p:cNvSpPr/>
          <p:nvPr/>
        </p:nvSpPr>
        <p:spPr>
          <a:xfrm>
            <a:off x="320040" y="6133465"/>
            <a:ext cx="688975" cy="478155"/>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0" name="表格 -1"/>
          <p:cNvGraphicFramePr/>
          <p:nvPr/>
        </p:nvGraphicFramePr>
        <p:xfrm>
          <a:off x="1100455" y="1365885"/>
          <a:ext cx="9961880" cy="4614545"/>
        </p:xfrm>
        <a:graphic>
          <a:graphicData uri="http://schemas.openxmlformats.org/drawingml/2006/table">
            <a:tbl>
              <a:tblPr firstRow="1" bandRow="1">
                <a:tableStyleId>{5940675A-B579-460E-94D1-54222C63F5DA}</a:tableStyleId>
              </a:tblPr>
              <a:tblGrid>
                <a:gridCol w="1807210"/>
                <a:gridCol w="4623435"/>
                <a:gridCol w="3531235"/>
              </a:tblGrid>
              <a:tr h="923290">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修辞手法</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概念</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表达效果</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1255">
                <a:tc>
                  <a:txBody>
                    <a:bodyPr/>
                    <a:p>
                      <a:pPr marL="0" indent="0" algn="l">
                        <a:buNone/>
                      </a:pPr>
                      <a:r>
                        <a:rPr lang="en-US" altLang="zh-CN" sz="32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排 比</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语言凝练、情感强烈、引起读者共鸣</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3047365" y="2515235"/>
            <a:ext cx="4434205" cy="2308860"/>
          </a:xfrm>
          <a:prstGeom prst="rect">
            <a:avLst/>
          </a:prstGeom>
          <a:noFill/>
        </p:spPr>
        <p:txBody>
          <a:bodyPr wrap="square" rtlCol="0">
            <a:spAutoFit/>
          </a:bodyPr>
          <a:p>
            <a:pPr algn="l">
              <a:lnSpc>
                <a:spcPct val="130000"/>
              </a:lnSpc>
            </a:pP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排比是用三个或三个以上结构相似的并列语句，把相关的意思连续说出来的一种修辞手法。</a:t>
            </a:r>
            <a:endParaRPr lang="zh-CN" altLang="en-US" sz="2800" dirty="0" smtClean="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短语的排比</a:t>
            </a:r>
            <a:endParaRPr lang="zh-CN" altLang="en-US"/>
          </a:p>
        </p:txBody>
      </p:sp>
      <p:sp>
        <p:nvSpPr>
          <p:cNvPr id="3" name="内容占位符 2"/>
          <p:cNvSpPr>
            <a:spLocks noGrp="1"/>
          </p:cNvSpPr>
          <p:nvPr>
            <p:ph idx="1"/>
          </p:nvPr>
        </p:nvSpPr>
        <p:spPr>
          <a:xfrm>
            <a:off x="529590" y="1225550"/>
            <a:ext cx="10954459" cy="5100143"/>
          </a:xfrm>
        </p:spPr>
        <p:txBody>
          <a:bodyPr>
            <a:noAutofit/>
          </a:bodyPr>
          <a:p>
            <a:r>
              <a:rPr lang="zh-CN" altLang="en-US" sz="3600"/>
              <a:t>①在这里，蓝天明月，</a:t>
            </a:r>
            <a:r>
              <a:rPr lang="zh-CN" altLang="en-US" sz="3600">
                <a:solidFill>
                  <a:srgbClr val="FF0000"/>
                </a:solidFill>
              </a:rPr>
              <a:t>秃顶的山，单调的黄土，浅濑的水，</a:t>
            </a:r>
            <a:r>
              <a:rPr lang="zh-CN" altLang="en-US" sz="3600"/>
              <a:t>似乎都是最恰当不过的背景，无可更换。</a:t>
            </a:r>
            <a:endParaRPr lang="zh-CN" altLang="en-US" sz="3600"/>
          </a:p>
          <a:p>
            <a:endParaRPr lang="zh-CN" altLang="en-US" sz="3600"/>
          </a:p>
          <a:p>
            <a:r>
              <a:rPr lang="zh-CN" altLang="en-US" sz="3600"/>
              <a:t>②一个人能力有大小，但只要有这点精神，就是</a:t>
            </a:r>
            <a:r>
              <a:rPr lang="zh-CN" altLang="en-US" sz="3600">
                <a:solidFill>
                  <a:srgbClr val="FF0000"/>
                </a:solidFill>
              </a:rPr>
              <a:t>一个高尚的人，一个纯粹的人，一个有道德的人，一个脱离了低级趣味的人，一个有益于人民的人</a:t>
            </a:r>
            <a:r>
              <a:rPr lang="zh-CN" altLang="en-US" sz="3600"/>
              <a:t>。</a:t>
            </a:r>
            <a:endParaRPr lang="zh-CN" altLang="en-US" sz="36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句子的排比</a:t>
            </a:r>
            <a:endParaRPr lang="zh-CN" altLang="en-US"/>
          </a:p>
        </p:txBody>
      </p:sp>
      <p:sp>
        <p:nvSpPr>
          <p:cNvPr id="3" name="内容占位符 2"/>
          <p:cNvSpPr>
            <a:spLocks noGrp="1"/>
          </p:cNvSpPr>
          <p:nvPr>
            <p:ph idx="1"/>
          </p:nvPr>
        </p:nvSpPr>
        <p:spPr>
          <a:xfrm>
            <a:off x="673100" y="1478915"/>
            <a:ext cx="10954459" cy="5100143"/>
          </a:xfrm>
        </p:spPr>
        <p:txBody>
          <a:bodyPr>
            <a:noAutofit/>
          </a:bodyPr>
          <a:p>
            <a:r>
              <a:rPr lang="zh-CN" altLang="en-US" sz="3600"/>
              <a:t>③一粒种子，可以无声无息地在泥土里腐烂掉，也可以长成参天的大树。一块铀块，可以平庸无奇地在石头里沉睡下去，也可以产生惊天动地的力量。一个人，可以碌碌无为地在世上厮混日子，也可以让生命发出耀眼的光芒。 </a:t>
            </a:r>
            <a:endParaRPr lang="zh-CN" altLang="en-US" sz="3600"/>
          </a:p>
          <a:p>
            <a:endParaRPr lang="zh-CN" altLang="en-US" sz="36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反复和排比的区别</a:t>
            </a:r>
            <a:endParaRPr lang="zh-CN" altLang="en-US"/>
          </a:p>
        </p:txBody>
      </p:sp>
      <p:sp>
        <p:nvSpPr>
          <p:cNvPr id="4" name="文本框 3"/>
          <p:cNvSpPr txBox="1"/>
          <p:nvPr/>
        </p:nvSpPr>
        <p:spPr>
          <a:xfrm>
            <a:off x="673100" y="1722120"/>
            <a:ext cx="10530840" cy="2941320"/>
          </a:xfrm>
          <a:prstGeom prst="rect">
            <a:avLst/>
          </a:prstGeom>
          <a:noFill/>
        </p:spPr>
        <p:txBody>
          <a:bodyPr wrap="square" rtlCol="0" anchor="t">
            <a:spAutoFit/>
          </a:bodyPr>
          <a:p>
            <a:pPr>
              <a:lnSpc>
                <a:spcPct val="130000"/>
              </a:lnSpc>
            </a:pPr>
            <a:r>
              <a:rPr lang="zh-CN" altLang="en-US" sz="2400" b="1" dirty="0" smtClean="0">
                <a:latin typeface="Arial" panose="020B0604020202020204" pitchFamily="34" charset="0"/>
                <a:ea typeface="微软雅黑" panose="020B0503020204020204" charset="-122"/>
              </a:rPr>
              <a:t>反复和排比两种修辞手法都含有相同的词语，形式上相似，容易混淆，两者的区别关键在于其表达的侧重点不同。</a:t>
            </a:r>
            <a:endParaRPr lang="zh-CN" altLang="en-US" sz="2400" b="1" dirty="0" smtClean="0">
              <a:latin typeface="Arial" panose="020B0604020202020204" pitchFamily="34" charset="0"/>
              <a:ea typeface="微软雅黑" panose="020B0503020204020204" charset="-122"/>
            </a:endParaRPr>
          </a:p>
          <a:p>
            <a:pPr>
              <a:lnSpc>
                <a:spcPct val="130000"/>
              </a:lnSpc>
            </a:pPr>
            <a:r>
              <a:rPr lang="zh-CN" altLang="en-US" sz="2400" b="1" dirty="0" smtClean="0">
                <a:latin typeface="Arial" panose="020B0604020202020204" pitchFamily="34" charset="0"/>
                <a:ea typeface="微软雅黑" panose="020B0503020204020204" charset="-122"/>
              </a:rPr>
              <a:t>反复是为了强调某个意思或突出某种情感而重复使用某些词语或句子，所要表达的</a:t>
            </a:r>
            <a:r>
              <a:rPr lang="zh-CN" altLang="en-US" sz="2400" b="1" dirty="0" smtClean="0">
                <a:solidFill>
                  <a:schemeClr val="accent4"/>
                </a:solidFill>
                <a:latin typeface="Arial" panose="020B0604020202020204" pitchFamily="34" charset="0"/>
                <a:ea typeface="微软雅黑" panose="020B0503020204020204" charset="-122"/>
              </a:rPr>
              <a:t>侧重点</a:t>
            </a:r>
            <a:r>
              <a:rPr lang="zh-CN" altLang="en-US" sz="2400" b="1" dirty="0" smtClean="0">
                <a:latin typeface="Arial" panose="020B0604020202020204" pitchFamily="34" charset="0"/>
                <a:ea typeface="微软雅黑" panose="020B0503020204020204" charset="-122"/>
              </a:rPr>
              <a:t>在于重复的词语或句子上。</a:t>
            </a:r>
            <a:endParaRPr lang="zh-CN" altLang="en-US" sz="2400" b="1" dirty="0" smtClean="0">
              <a:latin typeface="Arial" panose="020B0604020202020204" pitchFamily="34" charset="0"/>
              <a:ea typeface="微软雅黑" panose="020B0503020204020204" charset="-122"/>
            </a:endParaRPr>
          </a:p>
          <a:p>
            <a:pPr>
              <a:lnSpc>
                <a:spcPct val="130000"/>
              </a:lnSpc>
            </a:pPr>
            <a:r>
              <a:rPr lang="zh-CN" altLang="en-US" sz="2400" b="1" dirty="0" smtClean="0">
                <a:latin typeface="Arial" panose="020B0604020202020204" pitchFamily="34" charset="0"/>
                <a:ea typeface="微软雅黑" panose="020B0503020204020204" charset="-122"/>
              </a:rPr>
              <a:t>排比则是把结构相同或相似、内容相关、语气一致的</a:t>
            </a:r>
            <a:r>
              <a:rPr lang="zh-CN" altLang="en-US" sz="2400" b="1" dirty="0" smtClean="0">
                <a:solidFill>
                  <a:srgbClr val="FF0000"/>
                </a:solidFill>
                <a:latin typeface="Arial" panose="020B0604020202020204" pitchFamily="34" charset="0"/>
                <a:ea typeface="微软雅黑" panose="020B0503020204020204" charset="-122"/>
              </a:rPr>
              <a:t>三个或三个以上</a:t>
            </a:r>
            <a:r>
              <a:rPr lang="zh-CN" altLang="en-US" sz="2400" b="1" dirty="0" smtClean="0">
                <a:latin typeface="Arial" panose="020B0604020202020204" pitchFamily="34" charset="0"/>
                <a:ea typeface="微软雅黑" panose="020B0503020204020204" charset="-122"/>
              </a:rPr>
              <a:t>的短语或句子排列起来使用，</a:t>
            </a:r>
            <a:r>
              <a:rPr lang="zh-CN" altLang="en-US" sz="2400" b="1" dirty="0" smtClean="0">
                <a:solidFill>
                  <a:schemeClr val="accent4"/>
                </a:solidFill>
                <a:latin typeface="Arial" panose="020B0604020202020204" pitchFamily="34" charset="0"/>
                <a:ea typeface="微软雅黑" panose="020B0503020204020204" charset="-122"/>
              </a:rPr>
              <a:t>侧重点</a:t>
            </a:r>
            <a:r>
              <a:rPr lang="zh-CN" altLang="en-US" sz="2400" b="1" dirty="0" smtClean="0">
                <a:latin typeface="Arial" panose="020B0604020202020204" pitchFamily="34" charset="0"/>
                <a:ea typeface="微软雅黑" panose="020B0503020204020204" charset="-122"/>
              </a:rPr>
              <a:t>不在相同的词语上。</a:t>
            </a:r>
            <a:endParaRPr lang="zh-CN" altLang="en-US" sz="2400" b="1" dirty="0" smtClean="0">
              <a:latin typeface="Arial" panose="020B0604020202020204" pitchFamily="34" charset="0"/>
              <a:ea typeface="微软雅黑" panose="020B0503020204020204" charset="-122"/>
            </a:endParaRPr>
          </a:p>
        </p:txBody>
      </p:sp>
      <p:sp>
        <p:nvSpPr>
          <p:cNvPr id="5" name="左箭头 4">
            <a:hlinkClick r:id="rId1" action="ppaction://hlinksldjump"/>
          </p:cNvPr>
          <p:cNvSpPr/>
          <p:nvPr/>
        </p:nvSpPr>
        <p:spPr>
          <a:xfrm>
            <a:off x="492760" y="6118860"/>
            <a:ext cx="688975" cy="478155"/>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0" name="表格 -1"/>
          <p:cNvGraphicFramePr/>
          <p:nvPr/>
        </p:nvGraphicFramePr>
        <p:xfrm>
          <a:off x="1115060" y="891540"/>
          <a:ext cx="9961880" cy="5618480"/>
        </p:xfrm>
        <a:graphic>
          <a:graphicData uri="http://schemas.openxmlformats.org/drawingml/2006/table">
            <a:tbl>
              <a:tblPr firstRow="1" bandRow="1">
                <a:tableStyleId>{5940675A-B579-460E-94D1-54222C63F5DA}</a:tableStyleId>
              </a:tblPr>
              <a:tblGrid>
                <a:gridCol w="1807210"/>
                <a:gridCol w="4623435"/>
                <a:gridCol w="3531235"/>
              </a:tblGrid>
              <a:tr h="741680">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修辞手法</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概念</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表达效果</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0">
                <a:tc>
                  <a:txBody>
                    <a:bodyPr/>
                    <a:p>
                      <a:pPr marL="0" indent="0" algn="l">
                        <a:buNone/>
                      </a:pPr>
                      <a:r>
                        <a:rPr lang="en-US" altLang="zh-CN" sz="32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设 问</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唤起注意，启发思考，有突出强调的作用</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3018155" y="1781810"/>
            <a:ext cx="4364355" cy="5601970"/>
          </a:xfrm>
          <a:prstGeom prst="rect">
            <a:avLst/>
          </a:prstGeom>
          <a:noFill/>
        </p:spPr>
        <p:txBody>
          <a:bodyPr wrap="square" rtlCol="0">
            <a:spAutoFit/>
          </a:bodyPr>
          <a:p>
            <a:pPr marL="0" indent="0" algn="l">
              <a:buNone/>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设问是自己提出问题，自己来解答的一种修辞手法，目的是为了提起下文，引起人们的注意和思考，答案紧跟在问题之后。</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类型：单独设问、集中设问、连续设问</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3200" dirty="0" smtClean="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单独设问</a:t>
            </a:r>
            <a:endParaRPr lang="zh-CN" altLang="en-US"/>
          </a:p>
        </p:txBody>
      </p:sp>
      <p:sp>
        <p:nvSpPr>
          <p:cNvPr id="3" name="内容占位符 2"/>
          <p:cNvSpPr>
            <a:spLocks noGrp="1"/>
          </p:cNvSpPr>
          <p:nvPr>
            <p:ph idx="1"/>
          </p:nvPr>
        </p:nvSpPr>
        <p:spPr>
          <a:xfrm>
            <a:off x="618490" y="1564640"/>
            <a:ext cx="10954459" cy="5100143"/>
          </a:xfrm>
        </p:spPr>
        <p:txBody>
          <a:bodyPr/>
          <a:p>
            <a:r>
              <a:rPr lang="zh-CN" altLang="en-US" sz="3600">
                <a:solidFill>
                  <a:schemeClr val="tx1"/>
                </a:solidFill>
              </a:rPr>
              <a:t>①</a:t>
            </a:r>
            <a:r>
              <a:rPr lang="zh-CN" altLang="en-US" sz="3600">
                <a:solidFill>
                  <a:srgbClr val="FF0000"/>
                </a:solidFill>
              </a:rPr>
              <a:t>什么是路？</a:t>
            </a:r>
            <a:r>
              <a:rPr lang="zh-CN" altLang="en-US" sz="3600"/>
              <a:t>就是从没有路的地方踏出来的，从有荆棘的地方开辟出来的。</a:t>
            </a:r>
            <a:endParaRPr lang="zh-CN" altLang="en-US" sz="3600"/>
          </a:p>
          <a:p>
            <a:endParaRPr lang="zh-CN" altLang="en-US" sz="3600"/>
          </a:p>
          <a:p>
            <a:r>
              <a:rPr lang="zh-CN" altLang="en-US" sz="3600">
                <a:solidFill>
                  <a:schemeClr val="accent4"/>
                </a:solidFill>
              </a:rPr>
              <a:t>单独设问：</a:t>
            </a:r>
            <a:r>
              <a:rPr lang="zh-CN" altLang="en-US" sz="3600"/>
              <a:t>即提出一个设问句，紧跟着写一个答句。此种设问，能迅速集中读者注意力和吸引读者。</a:t>
            </a:r>
            <a:endParaRPr lang="zh-CN" altLang="en-US" sz="3600"/>
          </a:p>
        </p:txBody>
      </p:sp>
      <p:sp>
        <p:nvSpPr>
          <p:cNvPr id="6" name="矩形 5"/>
          <p:cNvSpPr/>
          <p:nvPr/>
        </p:nvSpPr>
        <p:spPr>
          <a:xfrm>
            <a:off x="9338945" y="547624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设问</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集中设问</a:t>
            </a:r>
            <a:endParaRPr lang="zh-CN" altLang="en-US"/>
          </a:p>
        </p:txBody>
      </p:sp>
      <p:sp>
        <p:nvSpPr>
          <p:cNvPr id="3" name="内容占位符 2"/>
          <p:cNvSpPr>
            <a:spLocks noGrp="1"/>
          </p:cNvSpPr>
          <p:nvPr>
            <p:ph idx="1"/>
          </p:nvPr>
        </p:nvSpPr>
        <p:spPr>
          <a:xfrm>
            <a:off x="618490" y="1290955"/>
            <a:ext cx="10954459" cy="5100143"/>
          </a:xfrm>
        </p:spPr>
        <p:txBody>
          <a:bodyPr>
            <a:normAutofit lnSpcReduction="10000"/>
          </a:bodyPr>
          <a:p>
            <a:r>
              <a:rPr lang="zh-CN" altLang="en-US" sz="3600"/>
              <a:t>②啊，</a:t>
            </a:r>
            <a:r>
              <a:rPr lang="zh-CN" altLang="en-US" sz="3600">
                <a:solidFill>
                  <a:srgbClr val="FF0000"/>
                </a:solidFill>
              </a:rPr>
              <a:t>是谁</a:t>
            </a:r>
            <a:r>
              <a:rPr lang="zh-CN" altLang="en-US" sz="3600"/>
              <a:t>，这么早就把那亲爱的令人心醉的乡音送到我的耳畔</a:t>
            </a:r>
            <a:r>
              <a:rPr lang="zh-CN" altLang="en-US" sz="3600">
                <a:solidFill>
                  <a:srgbClr val="FF0000"/>
                </a:solidFill>
              </a:rPr>
              <a:t>？是谁</a:t>
            </a:r>
            <a:r>
              <a:rPr lang="zh-CN" altLang="en-US" sz="3600"/>
              <a:t>，这么早就用他那吱吱哇哇的悦耳动听的音乐唤来了玫瑰色的黎明</a:t>
            </a:r>
            <a:r>
              <a:rPr lang="zh-CN" altLang="en-US" sz="3600">
                <a:solidFill>
                  <a:srgbClr val="FF0000"/>
                </a:solidFill>
              </a:rPr>
              <a:t>？</a:t>
            </a:r>
            <a:r>
              <a:rPr lang="zh-CN" altLang="en-US" sz="3600">
                <a:solidFill>
                  <a:srgbClr val="002060"/>
                </a:solidFill>
              </a:rPr>
              <a:t>是一个青年人。</a:t>
            </a:r>
            <a:endParaRPr lang="zh-CN" altLang="en-US" sz="3600">
              <a:solidFill>
                <a:srgbClr val="002060"/>
              </a:solidFill>
            </a:endParaRPr>
          </a:p>
          <a:p>
            <a:endParaRPr lang="zh-CN" altLang="en-US" sz="3600"/>
          </a:p>
          <a:p>
            <a:r>
              <a:rPr lang="zh-CN" altLang="en-US" sz="3600">
                <a:solidFill>
                  <a:schemeClr val="accent4"/>
                </a:solidFill>
              </a:rPr>
              <a:t>集中设问：</a:t>
            </a:r>
            <a:r>
              <a:rPr lang="zh-CN" altLang="en-US" sz="3600"/>
              <a:t>即先集中提出一连串设问句。然后，集中加以回答。此种设问，能增强论辩力量，引人深思。</a:t>
            </a:r>
            <a:endParaRPr lang="zh-CN" altLang="en-US" sz="3600"/>
          </a:p>
        </p:txBody>
      </p:sp>
      <p:sp>
        <p:nvSpPr>
          <p:cNvPr id="6" name="矩形 5"/>
          <p:cNvSpPr/>
          <p:nvPr/>
        </p:nvSpPr>
        <p:spPr>
          <a:xfrm>
            <a:off x="9338945" y="547624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设问</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修辞温故</a:t>
            </a:r>
            <a:endParaRPr lang="zh-CN" altLang="en-US"/>
          </a:p>
        </p:txBody>
      </p:sp>
      <p:sp>
        <p:nvSpPr>
          <p:cNvPr id="3" name="内容占位符 2"/>
          <p:cNvSpPr>
            <a:spLocks noGrp="1"/>
          </p:cNvSpPr>
          <p:nvPr>
            <p:ph idx="1"/>
          </p:nvPr>
        </p:nvSpPr>
        <p:spPr/>
        <p:txBody>
          <a:bodyPr>
            <a:normAutofit lnSpcReduction="20000"/>
          </a:bodyPr>
          <a:p>
            <a:r>
              <a:rPr lang="zh-CN" altLang="en-US"/>
              <a:t>下列句子运用了怎样的修辞手法？</a:t>
            </a:r>
            <a:endParaRPr lang="zh-CN" altLang="en-US"/>
          </a:p>
          <a:p>
            <a:r>
              <a:rPr lang="zh-CN" altLang="en-US">
                <a:hlinkClick r:id="rId1" action="ppaction://hlinksldjump"/>
              </a:rPr>
              <a:t>1.远处，小河像一条银色的带子，在阳光下闪闪发光。</a:t>
            </a:r>
            <a:r>
              <a:rPr lang="zh-CN" altLang="en-US"/>
              <a:t>（             ）</a:t>
            </a:r>
            <a:endParaRPr lang="zh-CN" altLang="en-US"/>
          </a:p>
          <a:p>
            <a:r>
              <a:rPr lang="zh-CN" altLang="en-US">
                <a:hlinkClick r:id="rId2" action="ppaction://hlinksldjump"/>
              </a:rPr>
              <a:t>2.它尤其爱跟山路哥哥闹着玩儿：一会儿手牵手，并排而行；一会儿横铲一脚，将山路拦腰截断。</a:t>
            </a:r>
            <a:r>
              <a:rPr lang="zh-CN" altLang="en-US"/>
              <a:t>                        （             ）</a:t>
            </a:r>
            <a:endParaRPr lang="zh-CN" altLang="en-US"/>
          </a:p>
          <a:p>
            <a:r>
              <a:rPr lang="zh-CN" altLang="en-US">
                <a:hlinkClick r:id="rId3" action="ppaction://hlinksldjump"/>
              </a:rPr>
              <a:t>3.他种的瓜很甜，几十里外就闻到瓜香了。</a:t>
            </a:r>
            <a:r>
              <a:rPr lang="zh-CN" altLang="en-US"/>
              <a:t>               （             ）</a:t>
            </a:r>
            <a:endParaRPr lang="zh-CN" altLang="en-US"/>
          </a:p>
          <a:p>
            <a:r>
              <a:rPr lang="zh-CN" altLang="en-US">
                <a:hlinkClick r:id="rId4" action="ppaction://hlinksldjump"/>
              </a:rPr>
              <a:t>4.盼望着，盼望着，东风来了，春天的脚步近了。</a:t>
            </a:r>
            <a:r>
              <a:rPr lang="zh-CN" altLang="en-US"/>
              <a:t>          （                           ）</a:t>
            </a:r>
            <a:endParaRPr lang="zh-CN" altLang="en-US"/>
          </a:p>
          <a:p>
            <a:r>
              <a:rPr lang="zh-CN" altLang="en-US">
                <a:hlinkClick r:id="rId5" action="ppaction://hlinksldjump"/>
              </a:rPr>
              <a:t>5.风雨侵衣骨更硬，野菜充饥志越坚。</a:t>
            </a:r>
            <a:r>
              <a:rPr lang="zh-CN" altLang="en-US"/>
              <a:t> </a:t>
            </a:r>
            <a:r>
              <a:rPr lang="en-US" altLang="zh-CN"/>
              <a:t>(                   )</a:t>
            </a:r>
            <a:endParaRPr lang="en-US" altLang="zh-CN"/>
          </a:p>
          <a:p>
            <a:r>
              <a:rPr lang="zh-CN" altLang="en-US">
                <a:hlinkClick r:id="rId6" action="ppaction://hlinksldjump"/>
              </a:rPr>
              <a:t>6.啊，升旗！升起火辣辣的希望之旗，升起昭示中华强盛之旗，升起炎黄儿女灵魂之旗，升起共和国兴旺发达之旗。</a:t>
            </a:r>
            <a:r>
              <a:rPr lang="zh-CN" altLang="en-US"/>
              <a:t>                （               ）</a:t>
            </a:r>
            <a:endParaRPr lang="zh-CN" altLang="en-US"/>
          </a:p>
          <a:p>
            <a:r>
              <a:rPr lang="zh-CN" altLang="en-US">
                <a:hlinkClick r:id="rId7" action="ppaction://hlinksldjump"/>
              </a:rPr>
              <a:t>7.谁是最可爱的人呢？我们的战士，我觉得他们是最可爱的人。 </a:t>
            </a:r>
            <a:r>
              <a:rPr lang="zh-CN" altLang="en-US"/>
              <a:t>   （             ）</a:t>
            </a:r>
            <a:endParaRPr lang="zh-CN" altLang="en-US"/>
          </a:p>
          <a:p>
            <a:r>
              <a:rPr lang="zh-CN" altLang="en-US">
                <a:hlinkClick r:id="rId8" action="ppaction://hlinksldjump"/>
              </a:rPr>
              <a:t>8.我心里在想着，宁静的竹海里难道没有人家？</a:t>
            </a:r>
            <a:r>
              <a:rPr lang="zh-CN" altLang="en-US"/>
              <a:t>（           ）</a:t>
            </a:r>
            <a:endParaRPr lang="zh-CN" altLang="en-US"/>
          </a:p>
        </p:txBody>
      </p:sp>
      <p:sp>
        <p:nvSpPr>
          <p:cNvPr id="4" name="文本框 3"/>
          <p:cNvSpPr txBox="1"/>
          <p:nvPr/>
        </p:nvSpPr>
        <p:spPr>
          <a:xfrm>
            <a:off x="8665210" y="1386205"/>
            <a:ext cx="1101090" cy="804545"/>
          </a:xfrm>
          <a:prstGeom prst="rect">
            <a:avLst/>
          </a:prstGeom>
          <a:noFill/>
        </p:spPr>
        <p:txBody>
          <a:bodyPr wrap="none" rtlCol="0">
            <a:spAutoFit/>
          </a:bodyPr>
          <a:p>
            <a:pPr>
              <a:lnSpc>
                <a:spcPct val="130000"/>
              </a:lnSpc>
            </a:pPr>
            <a:r>
              <a:rPr lang="zh-CN" altLang="zh-CN" sz="3600" b="1" dirty="0" smtClean="0">
                <a:solidFill>
                  <a:srgbClr val="FF0000"/>
                </a:solidFill>
                <a:latin typeface="Arial" panose="020B0604020202020204" pitchFamily="34" charset="0"/>
                <a:ea typeface="微软雅黑" panose="020B0503020204020204" charset="-122"/>
              </a:rPr>
              <a:t>比喻</a:t>
            </a:r>
            <a:endParaRPr lang="zh-CN" altLang="zh-CN" sz="3600" b="1" dirty="0" smtClean="0">
              <a:solidFill>
                <a:srgbClr val="FF0000"/>
              </a:solidFill>
              <a:latin typeface="Arial" panose="020B0604020202020204" pitchFamily="34" charset="0"/>
              <a:ea typeface="微软雅黑" panose="020B0503020204020204" charset="-122"/>
            </a:endParaRPr>
          </a:p>
        </p:txBody>
      </p:sp>
      <p:sp>
        <p:nvSpPr>
          <p:cNvPr id="5" name="文本框 4"/>
          <p:cNvSpPr txBox="1"/>
          <p:nvPr/>
        </p:nvSpPr>
        <p:spPr>
          <a:xfrm>
            <a:off x="5908675" y="2190750"/>
            <a:ext cx="1101090" cy="804545"/>
          </a:xfrm>
          <a:prstGeom prst="rect">
            <a:avLst/>
          </a:prstGeom>
          <a:noFill/>
        </p:spPr>
        <p:txBody>
          <a:bodyPr wrap="none" rtlCol="0">
            <a:spAutoFit/>
          </a:bodyPr>
          <a:p>
            <a:pPr>
              <a:lnSpc>
                <a:spcPct val="130000"/>
              </a:lnSpc>
            </a:pPr>
            <a:r>
              <a:rPr lang="zh-CN" altLang="zh-CN" sz="3600" b="1" dirty="0" smtClean="0">
                <a:solidFill>
                  <a:srgbClr val="FF0000"/>
                </a:solidFill>
                <a:latin typeface="Arial" panose="020B0604020202020204" pitchFamily="34" charset="0"/>
                <a:ea typeface="微软雅黑" panose="020B0503020204020204" charset="-122"/>
              </a:rPr>
              <a:t>拟人</a:t>
            </a:r>
            <a:endParaRPr lang="zh-CN" altLang="zh-CN" sz="3600" b="1" dirty="0" smtClean="0">
              <a:solidFill>
                <a:srgbClr val="FF0000"/>
              </a:solidFill>
              <a:latin typeface="Arial" panose="020B0604020202020204" pitchFamily="34" charset="0"/>
              <a:ea typeface="微软雅黑" panose="020B0503020204020204" charset="-122"/>
            </a:endParaRPr>
          </a:p>
        </p:txBody>
      </p:sp>
      <p:sp>
        <p:nvSpPr>
          <p:cNvPr id="6" name="文本框 5"/>
          <p:cNvSpPr txBox="1"/>
          <p:nvPr/>
        </p:nvSpPr>
        <p:spPr>
          <a:xfrm>
            <a:off x="8456930" y="2548890"/>
            <a:ext cx="1101090" cy="804545"/>
          </a:xfrm>
          <a:prstGeom prst="rect">
            <a:avLst/>
          </a:prstGeom>
          <a:noFill/>
        </p:spPr>
        <p:txBody>
          <a:bodyPr wrap="none" rtlCol="0">
            <a:spAutoFit/>
          </a:bodyPr>
          <a:p>
            <a:pPr>
              <a:lnSpc>
                <a:spcPct val="130000"/>
              </a:lnSpc>
            </a:pPr>
            <a:r>
              <a:rPr lang="zh-CN" altLang="zh-CN" sz="3600" b="1" dirty="0" smtClean="0">
                <a:solidFill>
                  <a:srgbClr val="FF0000"/>
                </a:solidFill>
                <a:latin typeface="Arial" panose="020B0604020202020204" pitchFamily="34" charset="0"/>
                <a:ea typeface="微软雅黑" panose="020B0503020204020204" charset="-122"/>
              </a:rPr>
              <a:t>夸张</a:t>
            </a:r>
            <a:endParaRPr lang="zh-CN" altLang="zh-CN" sz="3600" b="1" dirty="0" smtClean="0">
              <a:solidFill>
                <a:srgbClr val="FF0000"/>
              </a:solidFill>
              <a:latin typeface="Arial" panose="020B0604020202020204" pitchFamily="34" charset="0"/>
              <a:ea typeface="微软雅黑" panose="020B0503020204020204" charset="-122"/>
            </a:endParaRPr>
          </a:p>
        </p:txBody>
      </p:sp>
      <p:sp>
        <p:nvSpPr>
          <p:cNvPr id="7" name="文本框 6"/>
          <p:cNvSpPr txBox="1"/>
          <p:nvPr/>
        </p:nvSpPr>
        <p:spPr>
          <a:xfrm>
            <a:off x="8859520" y="3204210"/>
            <a:ext cx="2478405" cy="804545"/>
          </a:xfrm>
          <a:prstGeom prst="rect">
            <a:avLst/>
          </a:prstGeom>
          <a:noFill/>
        </p:spPr>
        <p:txBody>
          <a:bodyPr wrap="none" rtlCol="0">
            <a:spAutoFit/>
          </a:bodyPr>
          <a:p>
            <a:pPr>
              <a:lnSpc>
                <a:spcPct val="130000"/>
              </a:lnSpc>
            </a:pPr>
            <a:r>
              <a:rPr lang="zh-CN" altLang="zh-CN" sz="3600" b="1" dirty="0" smtClean="0">
                <a:solidFill>
                  <a:srgbClr val="FF0000"/>
                </a:solidFill>
                <a:latin typeface="Arial" panose="020B0604020202020204" pitchFamily="34" charset="0"/>
                <a:ea typeface="微软雅黑" panose="020B0503020204020204" charset="-122"/>
              </a:rPr>
              <a:t>反复、拟人</a:t>
            </a:r>
            <a:endParaRPr lang="zh-CN" altLang="zh-CN" sz="3600" b="1" dirty="0" smtClean="0">
              <a:solidFill>
                <a:srgbClr val="FF0000"/>
              </a:solidFill>
              <a:latin typeface="Arial" panose="020B0604020202020204" pitchFamily="34" charset="0"/>
              <a:ea typeface="微软雅黑" panose="020B0503020204020204" charset="-122"/>
            </a:endParaRPr>
          </a:p>
        </p:txBody>
      </p:sp>
      <p:sp>
        <p:nvSpPr>
          <p:cNvPr id="8" name="文本框 7"/>
          <p:cNvSpPr txBox="1"/>
          <p:nvPr/>
        </p:nvSpPr>
        <p:spPr>
          <a:xfrm>
            <a:off x="8072755" y="4465320"/>
            <a:ext cx="1101090" cy="804545"/>
          </a:xfrm>
          <a:prstGeom prst="rect">
            <a:avLst/>
          </a:prstGeom>
          <a:noFill/>
        </p:spPr>
        <p:txBody>
          <a:bodyPr wrap="none" rtlCol="0">
            <a:spAutoFit/>
          </a:bodyPr>
          <a:p>
            <a:pPr>
              <a:lnSpc>
                <a:spcPct val="130000"/>
              </a:lnSpc>
            </a:pPr>
            <a:r>
              <a:rPr lang="zh-CN" altLang="zh-CN" sz="3600" b="1" dirty="0" smtClean="0">
                <a:solidFill>
                  <a:srgbClr val="FF0000"/>
                </a:solidFill>
                <a:latin typeface="Arial" panose="020B0604020202020204" pitchFamily="34" charset="0"/>
                <a:ea typeface="微软雅黑" panose="020B0503020204020204" charset="-122"/>
              </a:rPr>
              <a:t>排比</a:t>
            </a:r>
            <a:endParaRPr lang="zh-CN" altLang="zh-CN" sz="3600" b="1" dirty="0" smtClean="0">
              <a:solidFill>
                <a:srgbClr val="FF0000"/>
              </a:solidFill>
              <a:latin typeface="Arial" panose="020B0604020202020204" pitchFamily="34" charset="0"/>
              <a:ea typeface="微软雅黑" panose="020B0503020204020204" charset="-122"/>
            </a:endParaRPr>
          </a:p>
        </p:txBody>
      </p:sp>
      <p:sp>
        <p:nvSpPr>
          <p:cNvPr id="9" name="文本框 8"/>
          <p:cNvSpPr txBox="1"/>
          <p:nvPr/>
        </p:nvSpPr>
        <p:spPr>
          <a:xfrm>
            <a:off x="10225405" y="4878705"/>
            <a:ext cx="1101090" cy="804545"/>
          </a:xfrm>
          <a:prstGeom prst="rect">
            <a:avLst/>
          </a:prstGeom>
          <a:noFill/>
        </p:spPr>
        <p:txBody>
          <a:bodyPr wrap="none" rtlCol="0">
            <a:spAutoFit/>
          </a:bodyPr>
          <a:p>
            <a:pPr>
              <a:lnSpc>
                <a:spcPct val="130000"/>
              </a:lnSpc>
            </a:pPr>
            <a:r>
              <a:rPr lang="zh-CN" altLang="zh-CN" sz="3600" b="1" dirty="0" smtClean="0">
                <a:solidFill>
                  <a:srgbClr val="FF0000"/>
                </a:solidFill>
                <a:latin typeface="Arial" panose="020B0604020202020204" pitchFamily="34" charset="0"/>
                <a:ea typeface="微软雅黑" panose="020B0503020204020204" charset="-122"/>
              </a:rPr>
              <a:t>设问</a:t>
            </a:r>
            <a:endParaRPr lang="zh-CN" altLang="zh-CN" sz="3600" b="1" dirty="0" smtClean="0">
              <a:solidFill>
                <a:srgbClr val="FF0000"/>
              </a:solidFill>
              <a:latin typeface="Arial" panose="020B0604020202020204" pitchFamily="34" charset="0"/>
              <a:ea typeface="微软雅黑" panose="020B0503020204020204" charset="-122"/>
            </a:endParaRPr>
          </a:p>
        </p:txBody>
      </p:sp>
      <p:sp>
        <p:nvSpPr>
          <p:cNvPr id="10" name="文本框 9"/>
          <p:cNvSpPr txBox="1"/>
          <p:nvPr/>
        </p:nvSpPr>
        <p:spPr>
          <a:xfrm>
            <a:off x="7758430" y="5429250"/>
            <a:ext cx="1101090" cy="804545"/>
          </a:xfrm>
          <a:prstGeom prst="rect">
            <a:avLst/>
          </a:prstGeom>
          <a:noFill/>
        </p:spPr>
        <p:txBody>
          <a:bodyPr wrap="none" rtlCol="0">
            <a:spAutoFit/>
          </a:bodyPr>
          <a:p>
            <a:pPr>
              <a:lnSpc>
                <a:spcPct val="130000"/>
              </a:lnSpc>
            </a:pPr>
            <a:r>
              <a:rPr lang="zh-CN" altLang="zh-CN" sz="3600" b="1" dirty="0" smtClean="0">
                <a:solidFill>
                  <a:srgbClr val="FF0000"/>
                </a:solidFill>
                <a:latin typeface="Arial" panose="020B0604020202020204" pitchFamily="34" charset="0"/>
                <a:ea typeface="微软雅黑" panose="020B0503020204020204" charset="-122"/>
              </a:rPr>
              <a:t>反问</a:t>
            </a:r>
            <a:endParaRPr lang="zh-CN" altLang="zh-CN" sz="3600" b="1" dirty="0" smtClean="0">
              <a:solidFill>
                <a:srgbClr val="FF0000"/>
              </a:solidFill>
              <a:latin typeface="Arial" panose="020B0604020202020204" pitchFamily="34" charset="0"/>
              <a:ea typeface="微软雅黑" panose="020B0503020204020204" charset="-122"/>
            </a:endParaRPr>
          </a:p>
        </p:txBody>
      </p:sp>
      <p:sp>
        <p:nvSpPr>
          <p:cNvPr id="11" name="文本框 10"/>
          <p:cNvSpPr txBox="1"/>
          <p:nvPr/>
        </p:nvSpPr>
        <p:spPr>
          <a:xfrm>
            <a:off x="6657340" y="3660775"/>
            <a:ext cx="1101090" cy="804545"/>
          </a:xfrm>
          <a:prstGeom prst="rect">
            <a:avLst/>
          </a:prstGeom>
          <a:noFill/>
        </p:spPr>
        <p:txBody>
          <a:bodyPr wrap="none" rtlCol="0">
            <a:spAutoFit/>
          </a:bodyPr>
          <a:p>
            <a:pPr>
              <a:lnSpc>
                <a:spcPct val="130000"/>
              </a:lnSpc>
            </a:pPr>
            <a:r>
              <a:rPr lang="zh-CN" altLang="zh-CN" sz="3600" b="1" dirty="0" smtClean="0">
                <a:solidFill>
                  <a:srgbClr val="FF0000"/>
                </a:solidFill>
                <a:latin typeface="Arial" panose="020B0604020202020204" pitchFamily="34" charset="0"/>
                <a:ea typeface="微软雅黑" panose="020B0503020204020204" charset="-122"/>
              </a:rPr>
              <a:t>对偶</a:t>
            </a:r>
            <a:endParaRPr lang="zh-CN" altLang="zh-CN" sz="3600" b="1" dirty="0" smtClean="0">
              <a:solidFill>
                <a:srgbClr val="FF0000"/>
              </a:solidFill>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连续设问</a:t>
            </a:r>
            <a:endParaRPr lang="zh-CN" altLang="en-US"/>
          </a:p>
        </p:txBody>
      </p:sp>
      <p:sp>
        <p:nvSpPr>
          <p:cNvPr id="3" name="内容占位符 2"/>
          <p:cNvSpPr>
            <a:spLocks noGrp="1"/>
          </p:cNvSpPr>
          <p:nvPr>
            <p:ph idx="1"/>
          </p:nvPr>
        </p:nvSpPr>
        <p:spPr>
          <a:xfrm>
            <a:off x="618490" y="1010285"/>
            <a:ext cx="10954385" cy="7112635"/>
          </a:xfrm>
        </p:spPr>
        <p:txBody>
          <a:bodyPr>
            <a:normAutofit/>
          </a:bodyPr>
          <a:p>
            <a:r>
              <a:rPr lang="zh-CN" altLang="en-US" sz="2800"/>
              <a:t>③蒋介石总是要强迫人民接受战争，他左手拿着刀，右手也拿着刀。我们就按照他的办法，也拿起刀来。这是经过调查研究以后才找到的办法。这个调查研究很重要。看到人家手里拿着东西了，我们就要调查一下。</a:t>
            </a:r>
            <a:r>
              <a:rPr lang="zh-CN" altLang="en-US" sz="2800">
                <a:solidFill>
                  <a:srgbClr val="C00000"/>
                </a:solidFill>
              </a:rPr>
              <a:t>他手里拿的是什么？</a:t>
            </a:r>
            <a:r>
              <a:rPr lang="zh-CN" altLang="en-US" sz="2800">
                <a:solidFill>
                  <a:schemeClr val="accent5">
                    <a:lumMod val="75000"/>
                  </a:schemeClr>
                </a:solidFill>
              </a:rPr>
              <a:t>是刀。</a:t>
            </a:r>
            <a:r>
              <a:rPr lang="zh-CN" altLang="en-US" sz="2800">
                <a:solidFill>
                  <a:srgbClr val="C00000"/>
                </a:solidFill>
              </a:rPr>
              <a:t>刀有什么用处？</a:t>
            </a:r>
            <a:r>
              <a:rPr lang="zh-CN" altLang="en-US" sz="2800">
                <a:solidFill>
                  <a:schemeClr val="accent5">
                    <a:lumMod val="75000"/>
                  </a:schemeClr>
                </a:solidFill>
              </a:rPr>
              <a:t>可以杀人。</a:t>
            </a:r>
            <a:r>
              <a:rPr lang="zh-CN" altLang="en-US" sz="2800">
                <a:solidFill>
                  <a:srgbClr val="C00000"/>
                </a:solidFill>
              </a:rPr>
              <a:t>他要拿刀杀谁？</a:t>
            </a:r>
            <a:r>
              <a:rPr lang="zh-CN" altLang="en-US" sz="2800">
                <a:solidFill>
                  <a:schemeClr val="accent5">
                    <a:lumMod val="75000"/>
                  </a:schemeClr>
                </a:solidFill>
              </a:rPr>
              <a:t>要杀人民。</a:t>
            </a:r>
            <a:endParaRPr lang="zh-CN" altLang="en-US" sz="2800">
              <a:solidFill>
                <a:schemeClr val="accent5">
                  <a:lumMod val="75000"/>
                </a:schemeClr>
              </a:solidFill>
            </a:endParaRPr>
          </a:p>
          <a:p>
            <a:endParaRPr lang="zh-CN" altLang="en-US" sz="3200"/>
          </a:p>
          <a:p>
            <a:r>
              <a:rPr lang="zh-CN" altLang="en-US" sz="3200"/>
              <a:t>连续设问：即连续地使用一问一答式。此种设问，能造成一种步步紧逼、势不可挡之气势，具有强大的论辩力量。</a:t>
            </a:r>
            <a:endParaRPr lang="zh-CN" altLang="en-US" sz="3200"/>
          </a:p>
        </p:txBody>
      </p:sp>
      <p:sp>
        <p:nvSpPr>
          <p:cNvPr id="6" name="矩形 5"/>
          <p:cNvSpPr/>
          <p:nvPr/>
        </p:nvSpPr>
        <p:spPr>
          <a:xfrm>
            <a:off x="9899650" y="5591175"/>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设问</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5" name="左箭头 4">
            <a:hlinkClick r:id="rId1" action="ppaction://hlinksldjump"/>
          </p:cNvPr>
          <p:cNvSpPr/>
          <p:nvPr/>
        </p:nvSpPr>
        <p:spPr>
          <a:xfrm>
            <a:off x="262255" y="6301740"/>
            <a:ext cx="688975" cy="478155"/>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0" name="表格 -1"/>
          <p:cNvGraphicFramePr/>
          <p:nvPr/>
        </p:nvGraphicFramePr>
        <p:xfrm>
          <a:off x="1115060" y="891540"/>
          <a:ext cx="9961880" cy="5618480"/>
        </p:xfrm>
        <a:graphic>
          <a:graphicData uri="http://schemas.openxmlformats.org/drawingml/2006/table">
            <a:tbl>
              <a:tblPr firstRow="1" bandRow="1">
                <a:tableStyleId>{5940675A-B579-460E-94D1-54222C63F5DA}</a:tableStyleId>
              </a:tblPr>
              <a:tblGrid>
                <a:gridCol w="1807210"/>
                <a:gridCol w="4623435"/>
                <a:gridCol w="3531235"/>
              </a:tblGrid>
              <a:tr h="741680">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修辞手法</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概念</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表达效果</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76800">
                <a:tc>
                  <a:txBody>
                    <a:bodyPr/>
                    <a:p>
                      <a:pPr marL="0" indent="0" algn="l">
                        <a:buNone/>
                      </a:pPr>
                      <a:r>
                        <a:rPr lang="en-US" altLang="zh-CN" sz="32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反 问</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发人深思，可以增强文章的气势和说服力</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3090545" y="1991995"/>
            <a:ext cx="4287520" cy="3417570"/>
          </a:xfrm>
          <a:prstGeom prst="rect">
            <a:avLst/>
          </a:prstGeom>
          <a:noFill/>
        </p:spPr>
        <p:txBody>
          <a:bodyPr wrap="square" rtlCol="0">
            <a:spAutoFit/>
          </a:bodyPr>
          <a:p>
            <a:pPr algn="l">
              <a:lnSpc>
                <a:spcPct val="130000"/>
              </a:lnSpc>
            </a:pP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也叫激问、反诘、诘问。反问只问不答，答案暗含在反问句中，人们可以从反问句中领会到表达者的真意。</a:t>
            </a:r>
            <a:endPar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800" dirty="0" smtClean="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84150" y="328930"/>
            <a:ext cx="10954385" cy="5862320"/>
          </a:xfrm>
        </p:spPr>
        <p:txBody>
          <a:bodyPr>
            <a:normAutofit lnSpcReduction="10000"/>
          </a:bodyPr>
          <a:p>
            <a:r>
              <a:rPr lang="zh-CN" altLang="en-US"/>
              <a:t>（1）钢琴笨重如棺材，小提琴要数十百元一具。制造虽精，世间有几人能够享有呢？（丰子恺《山中避雨》）</a:t>
            </a:r>
            <a:endParaRPr lang="zh-CN" altLang="en-US"/>
          </a:p>
          <a:p>
            <a:r>
              <a:rPr>
                <a:solidFill>
                  <a:srgbClr val="FF0000"/>
                </a:solidFill>
                <a:sym typeface="+mn-ea"/>
              </a:rPr>
              <a:t>肯定句式经过反问表达的是否的意思。</a:t>
            </a:r>
            <a:endParaRPr>
              <a:solidFill>
                <a:srgbClr val="FF0000"/>
              </a:solidFill>
              <a:sym typeface="+mn-ea"/>
            </a:endParaRPr>
          </a:p>
          <a:p>
            <a:endParaRPr lang="zh-CN" altLang="en-US"/>
          </a:p>
          <a:p>
            <a:r>
              <a:rPr lang="zh-CN" altLang="en-US"/>
              <a:t>（2）我心里在想着，宁静的竹海里难道没有人家？（黄蒙田《竹林深处家》）</a:t>
            </a:r>
            <a:endParaRPr lang="zh-CN" altLang="en-US"/>
          </a:p>
          <a:p>
            <a:r>
              <a:rPr lang="zh-CN" altLang="en-US">
                <a:solidFill>
                  <a:srgbClr val="FF0000"/>
                </a:solidFill>
              </a:rPr>
              <a:t>否定句式，经过反问表达的是肯定的意思。</a:t>
            </a:r>
            <a:endParaRPr lang="zh-CN" altLang="en-US">
              <a:solidFill>
                <a:srgbClr val="FF0000"/>
              </a:solidFill>
            </a:endParaRPr>
          </a:p>
          <a:p>
            <a:endParaRPr lang="zh-CN" altLang="en-US">
              <a:solidFill>
                <a:srgbClr val="FF0000"/>
              </a:solidFill>
            </a:endParaRPr>
          </a:p>
          <a:p>
            <a:r>
              <a:rPr lang="zh-CN" altLang="en-US"/>
              <a:t>（3）声音是不太好听，有点沙哑，有点毛毛刺刺的。可是公开教学课难道是上台表演吗？嗓子不好的人，就只能躲在树林子里读他喜欢的课文吗？京京心理难受极了。（黄蓓佳《心声》）</a:t>
            </a:r>
            <a:endParaRPr lang="zh-CN" altLang="en-US">
              <a:solidFill>
                <a:srgbClr val="FF0000"/>
              </a:solidFill>
            </a:endParaRPr>
          </a:p>
          <a:p>
            <a:r>
              <a:rPr lang="zh-CN" altLang="en-US">
                <a:solidFill>
                  <a:srgbClr val="FF0000"/>
                </a:solidFill>
              </a:rPr>
              <a:t>反问句也可以用集中反问或连续反问，表达激动的感情，以增强文章感染力。</a:t>
            </a:r>
            <a:endParaRPr lang="zh-CN" altLang="en-US">
              <a:solidFill>
                <a:srgbClr val="FF0000"/>
              </a:solidFill>
            </a:endParaRPr>
          </a:p>
        </p:txBody>
      </p:sp>
      <p:sp>
        <p:nvSpPr>
          <p:cNvPr id="6" name="矩形 5"/>
          <p:cNvSpPr/>
          <p:nvPr/>
        </p:nvSpPr>
        <p:spPr>
          <a:xfrm>
            <a:off x="9841865" y="5678170"/>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反问</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16281" y="530149"/>
            <a:ext cx="10954459" cy="796011"/>
          </a:xfrm>
        </p:spPr>
        <p:txBody>
          <a:bodyPr/>
          <a:p>
            <a:r>
              <a:rPr lang="zh-CN" altLang="en-US"/>
              <a:t>其他修辞手法</a:t>
            </a:r>
            <a:endParaRPr lang="zh-CN" altLang="en-US"/>
          </a:p>
        </p:txBody>
      </p:sp>
      <p:sp>
        <p:nvSpPr>
          <p:cNvPr id="3" name="内容占位符 2"/>
          <p:cNvSpPr>
            <a:spLocks noGrp="1"/>
          </p:cNvSpPr>
          <p:nvPr>
            <p:ph idx="1"/>
          </p:nvPr>
        </p:nvSpPr>
        <p:spPr>
          <a:xfrm>
            <a:off x="902970" y="1636395"/>
            <a:ext cx="9891395" cy="5431155"/>
          </a:xfrm>
        </p:spPr>
        <p:txBody>
          <a:bodyPr>
            <a:normAutofit/>
          </a:bodyPr>
          <a:p>
            <a:r>
              <a:rPr lang="zh-CN" altLang="en-US" sz="4800">
                <a:solidFill>
                  <a:srgbClr val="FF0000"/>
                </a:solidFill>
              </a:rPr>
              <a:t>对比、互文、顶针、回环、借代、反语、通感、双关、比拟、拈连、借喻、并提、错综、移用、示现、复迭、层递</a:t>
            </a:r>
            <a:r>
              <a:rPr lang="en-US" altLang="zh-CN" sz="4800">
                <a:solidFill>
                  <a:srgbClr val="FF0000"/>
                </a:solidFill>
              </a:rPr>
              <a:t>……</a:t>
            </a:r>
            <a:endParaRPr lang="en-US" altLang="zh-CN" sz="4800">
              <a:solidFill>
                <a:srgbClr val="FF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19126" y="760019"/>
            <a:ext cx="10954459" cy="796011"/>
          </a:xfrm>
        </p:spPr>
        <p:txBody>
          <a:bodyPr/>
          <a:p>
            <a:r>
              <a:rPr lang="zh-CN" altLang="en-US" sz="4400"/>
              <a:t>小结</a:t>
            </a:r>
            <a:endParaRPr lang="zh-CN" altLang="en-US" sz="4400"/>
          </a:p>
        </p:txBody>
      </p:sp>
      <p:sp>
        <p:nvSpPr>
          <p:cNvPr id="5" name="文本框 4"/>
          <p:cNvSpPr txBox="1"/>
          <p:nvPr/>
        </p:nvSpPr>
        <p:spPr>
          <a:xfrm>
            <a:off x="1348740" y="1979930"/>
            <a:ext cx="9224645" cy="4447540"/>
          </a:xfrm>
          <a:prstGeom prst="rect">
            <a:avLst/>
          </a:prstGeom>
          <a:noFill/>
        </p:spPr>
        <p:txBody>
          <a:bodyPr wrap="square" rtlCol="0" anchor="t">
            <a:spAutoFit/>
          </a:bodyPr>
          <a:p>
            <a:pPr>
              <a:lnSpc>
                <a:spcPct val="130000"/>
              </a:lnSpc>
            </a:pPr>
            <a:r>
              <a:rPr lang="en-US" altLang="zh-CN" sz="4400" b="1" dirty="0" smtClean="0">
                <a:solidFill>
                  <a:schemeClr val="bg2"/>
                </a:solidFill>
                <a:latin typeface="Arial" panose="020B0604020202020204" pitchFamily="34" charset="0"/>
                <a:ea typeface="微软雅黑" panose="020B0503020204020204" charset="-122"/>
              </a:rPr>
              <a:t>     </a:t>
            </a:r>
            <a:r>
              <a:rPr lang="zh-CN" altLang="en-US" sz="4400" b="1" dirty="0" smtClean="0">
                <a:solidFill>
                  <a:schemeClr val="bg2"/>
                </a:solidFill>
                <a:latin typeface="Arial" panose="020B0604020202020204" pitchFamily="34" charset="0"/>
                <a:ea typeface="微软雅黑" panose="020B0503020204020204" charset="-122"/>
              </a:rPr>
              <a:t>修辞手法是通过修饰、调整语句，运用特定的表达形式以提高语言表达作用的方式和方法。掌握修辞的运用手法，可以使我们的文章更为生动形象，鲜明有力。</a:t>
            </a:r>
            <a:endParaRPr lang="zh-CN" altLang="en-US" sz="4400" b="1" dirty="0" smtClean="0">
              <a:solidFill>
                <a:schemeClr val="bg2"/>
              </a:solidFill>
              <a:latin typeface="Arial" panose="020B0604020202020204" pitchFamily="34" charset="0"/>
              <a:ea typeface="微软雅黑" panose="020B050302020402020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814195" y="1479550"/>
            <a:ext cx="2333625" cy="796290"/>
          </a:xfrm>
        </p:spPr>
        <p:txBody>
          <a:bodyPr/>
          <a:p>
            <a:r>
              <a:rPr lang="zh-CN" altLang="zh-CN" sz="4400"/>
              <a:t>作业</a:t>
            </a:r>
            <a:endParaRPr lang="zh-CN" altLang="zh-CN" sz="4400"/>
          </a:p>
        </p:txBody>
      </p:sp>
      <p:sp>
        <p:nvSpPr>
          <p:cNvPr id="3" name="内容占位符 2"/>
          <p:cNvSpPr>
            <a:spLocks noGrp="1"/>
          </p:cNvSpPr>
          <p:nvPr>
            <p:ph idx="1"/>
          </p:nvPr>
        </p:nvSpPr>
        <p:spPr>
          <a:xfrm>
            <a:off x="3418205" y="3268345"/>
            <a:ext cx="5667375" cy="1642745"/>
          </a:xfrm>
        </p:spPr>
        <p:txBody>
          <a:bodyPr/>
          <a:p>
            <a:r>
              <a:rPr lang="zh-CN" altLang="en-US" sz="4000"/>
              <a:t>完成导学案的练习题</a:t>
            </a:r>
            <a:endParaRPr lang="zh-CN" altLang="en-US" sz="4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966470" y="972185"/>
          <a:ext cx="9400540" cy="4926965"/>
        </p:xfrm>
        <a:graphic>
          <a:graphicData uri="http://schemas.openxmlformats.org/drawingml/2006/table">
            <a:tbl>
              <a:tblPr firstRow="1" bandRow="1">
                <a:tableStyleId>{5940675A-B579-460E-94D1-54222C63F5DA}</a:tableStyleId>
              </a:tblPr>
              <a:tblGrid>
                <a:gridCol w="1763395"/>
                <a:gridCol w="5092065"/>
                <a:gridCol w="2545080"/>
              </a:tblGrid>
              <a:tr h="1232535">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修辞手法</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概念</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表达效果</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4430">
                <a:tc>
                  <a:txBody>
                    <a:bodyPr/>
                    <a:p>
                      <a:pPr marL="0" indent="0" algn="l">
                        <a:buNone/>
                      </a:pPr>
                      <a:r>
                        <a:rPr lang="en-US" altLang="zh-CN" sz="32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比 喻</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将内容写得具体形象、生动感人</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2816225" y="2256790"/>
            <a:ext cx="5163820" cy="4284980"/>
          </a:xfrm>
          <a:prstGeom prst="rect">
            <a:avLst/>
          </a:prstGeom>
          <a:noFill/>
        </p:spPr>
        <p:txBody>
          <a:bodyPr wrap="square" rtlCol="0">
            <a:spAutoFit/>
          </a:bodyPr>
          <a:p>
            <a:pPr algn="l">
              <a:lnSpc>
                <a:spcPct val="130000"/>
              </a:lnSpc>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利用有相似之处的一事物来</a:t>
            </a:r>
            <a:endPar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buNone/>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说明另一事物的修辞手法。</a:t>
            </a:r>
            <a:endPar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buNone/>
            </a:pPr>
            <a:endPar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buNone/>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要素：比喻物（本体）、</a:t>
            </a:r>
            <a:endPar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l">
              <a:buNone/>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被比喻物（喻体）、相似点</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a:buNone/>
            </a:pP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类型：明喻、暗喻、借喻</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30000"/>
              </a:lnSpc>
            </a:pPr>
            <a:endParaRPr lang="zh-CN" altLang="en-US" sz="3200" dirty="0" smtClean="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明喻</a:t>
            </a:r>
            <a:endParaRPr lang="zh-CN" altLang="en-US"/>
          </a:p>
        </p:txBody>
      </p:sp>
      <p:sp>
        <p:nvSpPr>
          <p:cNvPr id="3" name="内容占位符 2"/>
          <p:cNvSpPr>
            <a:spLocks noGrp="1"/>
          </p:cNvSpPr>
          <p:nvPr>
            <p:ph idx="1"/>
          </p:nvPr>
        </p:nvSpPr>
        <p:spPr>
          <a:xfrm>
            <a:off x="673100" y="3793490"/>
            <a:ext cx="10954385" cy="2316480"/>
          </a:xfrm>
        </p:spPr>
        <p:txBody>
          <a:bodyPr/>
          <a:p>
            <a:r>
              <a:rPr lang="zh-CN" altLang="en-US"/>
              <a:t>常见的</a:t>
            </a:r>
            <a:r>
              <a:rPr lang="zh-CN" altLang="en-US">
                <a:solidFill>
                  <a:srgbClr val="0070C0"/>
                </a:solidFill>
              </a:rPr>
              <a:t>比喻词：</a:t>
            </a:r>
            <a:endParaRPr lang="zh-CN" altLang="en-US">
              <a:solidFill>
                <a:srgbClr val="FF0000"/>
              </a:solidFill>
            </a:endParaRPr>
          </a:p>
        </p:txBody>
      </p:sp>
      <p:sp>
        <p:nvSpPr>
          <p:cNvPr id="5" name="文本框 4"/>
          <p:cNvSpPr txBox="1"/>
          <p:nvPr/>
        </p:nvSpPr>
        <p:spPr>
          <a:xfrm>
            <a:off x="941705" y="4351655"/>
            <a:ext cx="10139680" cy="1200150"/>
          </a:xfrm>
          <a:prstGeom prst="rect">
            <a:avLst/>
          </a:prstGeom>
          <a:noFill/>
        </p:spPr>
        <p:txBody>
          <a:bodyPr wrap="none" rtlCol="0">
            <a:spAutoFit/>
          </a:bodyPr>
          <a:p>
            <a:pPr algn="l">
              <a:lnSpc>
                <a:spcPct val="130000"/>
              </a:lnSpc>
            </a:pPr>
            <a:r>
              <a:rPr lang="zh-CN" altLang="en-US" sz="2800">
                <a:solidFill>
                  <a:srgbClr val="FF0000"/>
                </a:solidFill>
                <a:sym typeface="+mn-ea"/>
              </a:rPr>
              <a:t>像、好像、犹如、宛如、好似、仿佛、</a:t>
            </a:r>
            <a:r>
              <a:rPr sz="2800">
                <a:solidFill>
                  <a:srgbClr val="FF0000"/>
                </a:solidFill>
                <a:sym typeface="+mn-ea"/>
              </a:rPr>
              <a:t>恰似、</a:t>
            </a:r>
            <a:r>
              <a:rPr lang="zh-CN" altLang="en-US" sz="2800">
                <a:solidFill>
                  <a:srgbClr val="FF0000"/>
                </a:solidFill>
                <a:sym typeface="+mn-ea"/>
              </a:rPr>
              <a:t>似的、如……一般</a:t>
            </a:r>
            <a:endParaRPr lang="zh-CN" altLang="en-US" sz="2800">
              <a:solidFill>
                <a:srgbClr val="FF0000"/>
              </a:solidFill>
            </a:endParaRPr>
          </a:p>
          <a:p>
            <a:pPr>
              <a:lnSpc>
                <a:spcPct val="130000"/>
              </a:lnSpc>
            </a:pPr>
            <a:endParaRPr lang="zh-CN" altLang="en-US" sz="2800" dirty="0" smtClean="0">
              <a:latin typeface="Arial" panose="020B0604020202020204" pitchFamily="34" charset="0"/>
              <a:ea typeface="微软雅黑" panose="020B0503020204020204" charset="-122"/>
            </a:endParaRPr>
          </a:p>
        </p:txBody>
      </p:sp>
      <p:sp>
        <p:nvSpPr>
          <p:cNvPr id="6" name="文本框 5"/>
          <p:cNvSpPr txBox="1"/>
          <p:nvPr/>
        </p:nvSpPr>
        <p:spPr>
          <a:xfrm>
            <a:off x="573405" y="5020945"/>
            <a:ext cx="10594340" cy="1200150"/>
          </a:xfrm>
          <a:prstGeom prst="rect">
            <a:avLst/>
          </a:prstGeom>
          <a:noFill/>
        </p:spPr>
        <p:txBody>
          <a:bodyPr wrap="none" rtlCol="0">
            <a:spAutoFit/>
          </a:bodyPr>
          <a:p>
            <a:pPr algn="l">
              <a:lnSpc>
                <a:spcPct val="130000"/>
              </a:lnSpc>
            </a:pPr>
            <a:r>
              <a:rPr lang="en-US" altLang="zh-CN" sz="2800" dirty="0" smtClean="0">
                <a:latin typeface="Arial" panose="020B0604020202020204" pitchFamily="34" charset="0"/>
                <a:ea typeface="微软雅黑" panose="020B0503020204020204" charset="-122"/>
              </a:rPr>
              <a:t>       </a:t>
            </a:r>
            <a:r>
              <a:rPr lang="zh-CN" altLang="en-US" sz="2800" dirty="0" smtClean="0">
                <a:latin typeface="Arial" panose="020B0604020202020204" pitchFamily="34" charset="0"/>
                <a:ea typeface="微软雅黑" panose="020B0503020204020204" charset="-122"/>
              </a:rPr>
              <a:t>在比喻物（本体）和被比喻物（喻体）之间，用</a:t>
            </a:r>
            <a:r>
              <a:rPr lang="en-US" altLang="zh-CN" sz="2800" dirty="0" smtClean="0">
                <a:latin typeface="Arial" panose="020B0604020202020204" pitchFamily="34" charset="0"/>
                <a:ea typeface="微软雅黑" panose="020B0503020204020204" charset="-122"/>
              </a:rPr>
              <a:t>“</a:t>
            </a:r>
            <a:r>
              <a:rPr lang="zh-CN" altLang="en-US" sz="2800" dirty="0" smtClean="0">
                <a:latin typeface="Arial" panose="020B0604020202020204" pitchFamily="34" charset="0"/>
                <a:ea typeface="微软雅黑" panose="020B0503020204020204" charset="-122"/>
              </a:rPr>
              <a:t>似</a:t>
            </a:r>
            <a:r>
              <a:rPr lang="en-US" altLang="zh-CN" sz="2800" dirty="0" smtClean="0">
                <a:latin typeface="Arial" panose="020B0604020202020204" pitchFamily="34" charset="0"/>
                <a:ea typeface="微软雅黑" panose="020B0503020204020204" charset="-122"/>
              </a:rPr>
              <a:t>”“</a:t>
            </a:r>
            <a:r>
              <a:rPr lang="zh-CN" altLang="en-US" sz="2800" dirty="0" smtClean="0">
                <a:latin typeface="Arial" panose="020B0604020202020204" pitchFamily="34" charset="0"/>
                <a:ea typeface="微软雅黑" panose="020B0503020204020204" charset="-122"/>
              </a:rPr>
              <a:t>如</a:t>
            </a:r>
            <a:r>
              <a:rPr lang="en-US" altLang="zh-CN" sz="2800" dirty="0" smtClean="0">
                <a:latin typeface="Arial" panose="020B0604020202020204" pitchFamily="34" charset="0"/>
                <a:ea typeface="微软雅黑" panose="020B0503020204020204" charset="-122"/>
              </a:rPr>
              <a:t>”</a:t>
            </a:r>
            <a:r>
              <a:rPr lang="zh-CN" altLang="en-US" sz="2800" dirty="0" smtClean="0">
                <a:latin typeface="Arial" panose="020B0604020202020204" pitchFamily="34" charset="0"/>
                <a:ea typeface="微软雅黑" panose="020B0503020204020204" charset="-122"/>
              </a:rPr>
              <a:t>等词语</a:t>
            </a:r>
            <a:endParaRPr lang="zh-CN" altLang="en-US" sz="2800" dirty="0" smtClean="0">
              <a:latin typeface="Arial" panose="020B0604020202020204" pitchFamily="34" charset="0"/>
              <a:ea typeface="微软雅黑" panose="020B0503020204020204" charset="-122"/>
            </a:endParaRPr>
          </a:p>
          <a:p>
            <a:pPr algn="l">
              <a:lnSpc>
                <a:spcPct val="130000"/>
              </a:lnSpc>
            </a:pPr>
            <a:r>
              <a:rPr lang="zh-CN" altLang="en-US" sz="2800" dirty="0" smtClean="0">
                <a:latin typeface="Arial" panose="020B0604020202020204" pitchFamily="34" charset="0"/>
                <a:ea typeface="微软雅黑" panose="020B0503020204020204" charset="-122"/>
              </a:rPr>
              <a:t>来连接，这种比喻，我们叫</a:t>
            </a:r>
            <a:r>
              <a:rPr lang="en-US" altLang="zh-CN" sz="2800" dirty="0" smtClean="0">
                <a:solidFill>
                  <a:schemeClr val="accent5">
                    <a:lumMod val="75000"/>
                  </a:schemeClr>
                </a:solidFill>
                <a:latin typeface="Arial" panose="020B0604020202020204" pitchFamily="34" charset="0"/>
                <a:ea typeface="微软雅黑" panose="020B0503020204020204" charset="-122"/>
              </a:rPr>
              <a:t>“</a:t>
            </a:r>
            <a:r>
              <a:rPr lang="zh-CN" altLang="en-US" sz="2800" dirty="0" smtClean="0">
                <a:solidFill>
                  <a:schemeClr val="accent5">
                    <a:lumMod val="75000"/>
                  </a:schemeClr>
                </a:solidFill>
                <a:latin typeface="Arial" panose="020B0604020202020204" pitchFamily="34" charset="0"/>
                <a:ea typeface="微软雅黑" panose="020B0503020204020204" charset="-122"/>
              </a:rPr>
              <a:t>明喻</a:t>
            </a:r>
            <a:r>
              <a:rPr lang="en-US" altLang="zh-CN" sz="2800" dirty="0" smtClean="0">
                <a:solidFill>
                  <a:schemeClr val="accent5">
                    <a:lumMod val="75000"/>
                  </a:schemeClr>
                </a:solidFill>
                <a:latin typeface="Arial" panose="020B0604020202020204" pitchFamily="34" charset="0"/>
                <a:ea typeface="微软雅黑" panose="020B0503020204020204" charset="-122"/>
              </a:rPr>
              <a:t>”</a:t>
            </a:r>
            <a:r>
              <a:rPr lang="zh-CN" altLang="en-US" sz="2800" dirty="0" smtClean="0">
                <a:latin typeface="Arial" panose="020B0604020202020204" pitchFamily="34" charset="0"/>
                <a:ea typeface="微软雅黑" panose="020B0503020204020204" charset="-122"/>
              </a:rPr>
              <a:t>。</a:t>
            </a:r>
            <a:endParaRPr lang="zh-CN" altLang="en-US" sz="2800" dirty="0" smtClean="0">
              <a:latin typeface="Arial" panose="020B0604020202020204" pitchFamily="34" charset="0"/>
              <a:ea typeface="微软雅黑" panose="020B0503020204020204" charset="-122"/>
            </a:endParaRPr>
          </a:p>
        </p:txBody>
      </p:sp>
      <p:sp>
        <p:nvSpPr>
          <p:cNvPr id="7" name="矩形 6"/>
          <p:cNvSpPr/>
          <p:nvPr/>
        </p:nvSpPr>
        <p:spPr>
          <a:xfrm>
            <a:off x="9553575" y="5551805"/>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比喻</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4" name="文本框 3"/>
          <p:cNvSpPr txBox="1"/>
          <p:nvPr/>
        </p:nvSpPr>
        <p:spPr>
          <a:xfrm>
            <a:off x="941705" y="1010285"/>
            <a:ext cx="10684510" cy="2626360"/>
          </a:xfrm>
          <a:prstGeom prst="rect">
            <a:avLst/>
          </a:prstGeom>
          <a:noFill/>
        </p:spPr>
        <p:txBody>
          <a:bodyPr wrap="square" rtlCol="0" anchor="t">
            <a:spAutoFit/>
          </a:bodyPr>
          <a:p>
            <a:pPr>
              <a:lnSpc>
                <a:spcPct val="130000"/>
              </a:lnSpc>
            </a:pPr>
            <a:r>
              <a:rPr lang="zh-CN" altLang="en-US" sz="3200" dirty="0" smtClean="0">
                <a:solidFill>
                  <a:schemeClr val="bg2"/>
                </a:solidFill>
                <a:latin typeface="Arial" panose="020B0604020202020204" pitchFamily="34" charset="0"/>
                <a:ea typeface="微软雅黑" panose="020B0503020204020204" charset="-122"/>
              </a:rPr>
              <a:t>①天上也是皎洁无比的蔚蓝色，只有几片</a:t>
            </a:r>
            <a:r>
              <a:rPr lang="zh-CN" altLang="en-US" sz="3200" dirty="0" smtClean="0">
                <a:solidFill>
                  <a:srgbClr val="002060"/>
                </a:solidFill>
                <a:latin typeface="Arial" panose="020B0604020202020204" pitchFamily="34" charset="0"/>
                <a:ea typeface="微软雅黑" panose="020B0503020204020204" charset="-122"/>
              </a:rPr>
              <a:t>薄纱</a:t>
            </a:r>
            <a:r>
              <a:rPr lang="zh-CN" altLang="en-US" sz="3200" dirty="0" smtClean="0">
                <a:solidFill>
                  <a:srgbClr val="C00000"/>
                </a:solidFill>
                <a:latin typeface="Arial" panose="020B0604020202020204" pitchFamily="34" charset="0"/>
                <a:ea typeface="微软雅黑" panose="020B0503020204020204" charset="-122"/>
              </a:rPr>
              <a:t>似</a:t>
            </a:r>
            <a:r>
              <a:rPr lang="zh-CN" altLang="en-US" sz="3200" dirty="0" smtClean="0">
                <a:solidFill>
                  <a:schemeClr val="bg2"/>
                </a:solidFill>
                <a:latin typeface="Arial" panose="020B0604020202020204" pitchFamily="34" charset="0"/>
                <a:ea typeface="微软雅黑" panose="020B0503020204020204" charset="-122"/>
              </a:rPr>
              <a:t>的</a:t>
            </a:r>
            <a:r>
              <a:rPr lang="zh-CN" altLang="en-US" sz="3200" u="sng" dirty="0" smtClean="0">
                <a:solidFill>
                  <a:srgbClr val="7030A0"/>
                </a:solidFill>
                <a:latin typeface="Arial" panose="020B0604020202020204" pitchFamily="34" charset="0"/>
                <a:ea typeface="微软雅黑" panose="020B0503020204020204" charset="-122"/>
              </a:rPr>
              <a:t>轻云</a:t>
            </a:r>
            <a:r>
              <a:rPr lang="zh-CN" altLang="en-US" sz="3200" dirty="0" smtClean="0">
                <a:solidFill>
                  <a:schemeClr val="bg2"/>
                </a:solidFill>
                <a:latin typeface="Arial" panose="020B0604020202020204" pitchFamily="34" charset="0"/>
                <a:ea typeface="微软雅黑" panose="020B0503020204020204" charset="-122"/>
              </a:rPr>
              <a:t>，</a:t>
            </a:r>
            <a:endParaRPr lang="zh-CN" altLang="en-US" sz="3200" dirty="0" smtClean="0">
              <a:solidFill>
                <a:schemeClr val="bg2"/>
              </a:solidFill>
              <a:latin typeface="Arial" panose="020B0604020202020204" pitchFamily="34" charset="0"/>
              <a:ea typeface="微软雅黑" panose="020B0503020204020204" charset="-122"/>
            </a:endParaRPr>
          </a:p>
          <a:p>
            <a:pPr>
              <a:lnSpc>
                <a:spcPct val="130000"/>
              </a:lnSpc>
            </a:pPr>
            <a:endParaRPr lang="zh-CN" altLang="en-US" sz="3200" dirty="0" smtClean="0">
              <a:solidFill>
                <a:schemeClr val="bg2"/>
              </a:solidFill>
              <a:latin typeface="Arial" panose="020B0604020202020204" pitchFamily="34" charset="0"/>
              <a:ea typeface="微软雅黑" panose="020B0503020204020204" charset="-122"/>
            </a:endParaRPr>
          </a:p>
          <a:p>
            <a:pPr>
              <a:lnSpc>
                <a:spcPct val="130000"/>
              </a:lnSpc>
            </a:pPr>
            <a:r>
              <a:rPr lang="zh-CN" altLang="en-US" sz="3200" u="sng" dirty="0" smtClean="0">
                <a:solidFill>
                  <a:schemeClr val="bg2"/>
                </a:solidFill>
                <a:latin typeface="Arial" panose="020B0604020202020204" pitchFamily="34" charset="0"/>
                <a:ea typeface="微软雅黑" panose="020B0503020204020204" charset="-122"/>
              </a:rPr>
              <a:t>平贴于空中</a:t>
            </a:r>
            <a:r>
              <a:rPr lang="zh-CN" altLang="en-US" sz="3200" dirty="0" smtClean="0">
                <a:solidFill>
                  <a:schemeClr val="bg2"/>
                </a:solidFill>
                <a:latin typeface="Arial" panose="020B0604020202020204" pitchFamily="34" charset="0"/>
                <a:ea typeface="微软雅黑" panose="020B0503020204020204" charset="-122"/>
              </a:rPr>
              <a:t>，就如</a:t>
            </a:r>
            <a:r>
              <a:rPr lang="zh-CN" altLang="en-US" sz="3200" u="sng" dirty="0" smtClean="0">
                <a:solidFill>
                  <a:schemeClr val="bg2"/>
                </a:solidFill>
                <a:latin typeface="Arial" panose="020B0604020202020204" pitchFamily="34" charset="0"/>
                <a:ea typeface="微软雅黑" panose="020B0503020204020204" charset="-122"/>
              </a:rPr>
              <a:t>一个女郎，穿了绝美的蓝色夏衣，而颈间却围绕了一段绝细绝轻的白纱巾。</a:t>
            </a:r>
            <a:endParaRPr lang="zh-CN" altLang="en-US" sz="3200" u="sng" dirty="0" smtClean="0">
              <a:solidFill>
                <a:schemeClr val="bg2"/>
              </a:solidFill>
              <a:latin typeface="Arial" panose="020B0604020202020204" pitchFamily="34" charset="0"/>
              <a:ea typeface="微软雅黑" panose="020B0503020204020204" charset="-122"/>
            </a:endParaRPr>
          </a:p>
        </p:txBody>
      </p:sp>
      <p:sp>
        <p:nvSpPr>
          <p:cNvPr id="228" name=" 228"/>
          <p:cNvSpPr/>
          <p:nvPr/>
        </p:nvSpPr>
        <p:spPr>
          <a:xfrm>
            <a:off x="8382000" y="550545"/>
            <a:ext cx="805815"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喻体</a:t>
            </a:r>
            <a:endParaRPr lang="zh-CN" altLang="en-US">
              <a:solidFill>
                <a:srgbClr val="C00000"/>
              </a:solidFill>
            </a:endParaRPr>
          </a:p>
        </p:txBody>
      </p:sp>
      <p:sp>
        <p:nvSpPr>
          <p:cNvPr id="8" name=" 228"/>
          <p:cNvSpPr/>
          <p:nvPr/>
        </p:nvSpPr>
        <p:spPr>
          <a:xfrm>
            <a:off x="10649585" y="550545"/>
            <a:ext cx="977900"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本体</a:t>
            </a:r>
            <a:endParaRPr lang="zh-CN" altLang="en-US">
              <a:solidFill>
                <a:srgbClr val="C00000"/>
              </a:solidFill>
            </a:endParaRPr>
          </a:p>
        </p:txBody>
      </p:sp>
      <p:sp>
        <p:nvSpPr>
          <p:cNvPr id="9" name=" 228"/>
          <p:cNvSpPr/>
          <p:nvPr/>
        </p:nvSpPr>
        <p:spPr>
          <a:xfrm>
            <a:off x="9359900" y="550545"/>
            <a:ext cx="977900"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比喻词</a:t>
            </a:r>
            <a:endParaRPr lang="zh-CN" altLang="en-US">
              <a:solidFill>
                <a:srgbClr val="C00000"/>
              </a:solidFill>
            </a:endParaRPr>
          </a:p>
        </p:txBody>
      </p:sp>
      <p:sp>
        <p:nvSpPr>
          <p:cNvPr id="10" name=" 228"/>
          <p:cNvSpPr/>
          <p:nvPr/>
        </p:nvSpPr>
        <p:spPr>
          <a:xfrm>
            <a:off x="5467350" y="1827530"/>
            <a:ext cx="805815" cy="459740"/>
          </a:xfrm>
          <a:prstGeom prst="wedgeRectCallout">
            <a:avLst>
              <a:gd name="adj1" fmla="val -33182"/>
              <a:gd name="adj2" fmla="val 8646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喻体</a:t>
            </a:r>
            <a:endParaRPr lang="zh-CN" altLang="en-US">
              <a:solidFill>
                <a:srgbClr val="C00000"/>
              </a:solidFill>
            </a:endParaRPr>
          </a:p>
        </p:txBody>
      </p:sp>
      <p:sp>
        <p:nvSpPr>
          <p:cNvPr id="183" name=" 183"/>
          <p:cNvSpPr/>
          <p:nvPr/>
        </p:nvSpPr>
        <p:spPr>
          <a:xfrm>
            <a:off x="4053205" y="2914650"/>
            <a:ext cx="75565" cy="114935"/>
          </a:xfrm>
          <a:prstGeom prst="roundRect">
            <a:avLst>
              <a:gd name="adj" fmla="val 34303"/>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 228"/>
          <p:cNvSpPr/>
          <p:nvPr/>
        </p:nvSpPr>
        <p:spPr>
          <a:xfrm>
            <a:off x="3898265" y="1827530"/>
            <a:ext cx="1021080" cy="459740"/>
          </a:xfrm>
          <a:prstGeom prst="wedgeRectCallout">
            <a:avLst>
              <a:gd name="adj1" fmla="val -33182"/>
              <a:gd name="adj2" fmla="val 8646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比喻词</a:t>
            </a:r>
            <a:endParaRPr lang="zh-CN" altLang="en-US">
              <a:solidFill>
                <a:srgbClr val="C00000"/>
              </a:solidFill>
            </a:endParaRPr>
          </a:p>
        </p:txBody>
      </p:sp>
      <p:sp>
        <p:nvSpPr>
          <p:cNvPr id="12" name=" 228"/>
          <p:cNvSpPr/>
          <p:nvPr/>
        </p:nvSpPr>
        <p:spPr>
          <a:xfrm>
            <a:off x="1422400" y="1827530"/>
            <a:ext cx="1021080" cy="459740"/>
          </a:xfrm>
          <a:prstGeom prst="wedgeRectCallout">
            <a:avLst>
              <a:gd name="adj1" fmla="val -33182"/>
              <a:gd name="adj2" fmla="val 8646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本体</a:t>
            </a:r>
            <a:endParaRPr lang="zh-CN" altLang="en-US">
              <a:solidFill>
                <a:srgbClr val="C00000"/>
              </a:solidFill>
            </a:endParaRPr>
          </a:p>
        </p:txBody>
      </p:sp>
      <p:cxnSp>
        <p:nvCxnSpPr>
          <p:cNvPr id="13" name="直接连接符 12"/>
          <p:cNvCxnSpPr/>
          <p:nvPr/>
        </p:nvCxnSpPr>
        <p:spPr>
          <a:xfrm>
            <a:off x="4298315" y="2974975"/>
            <a:ext cx="6972935" cy="14605"/>
          </a:xfrm>
          <a:prstGeom prst="line">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941705" y="3593465"/>
            <a:ext cx="6648450" cy="43180"/>
          </a:xfrm>
          <a:prstGeom prst="line">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暗喻</a:t>
            </a:r>
            <a:endParaRPr lang="zh-CN" altLang="en-US"/>
          </a:p>
        </p:txBody>
      </p:sp>
      <p:sp>
        <p:nvSpPr>
          <p:cNvPr id="3" name="内容占位符 2"/>
          <p:cNvSpPr>
            <a:spLocks noGrp="1"/>
          </p:cNvSpPr>
          <p:nvPr>
            <p:ph idx="1"/>
          </p:nvPr>
        </p:nvSpPr>
        <p:spPr>
          <a:xfrm>
            <a:off x="673100" y="1536065"/>
            <a:ext cx="10954459" cy="5100143"/>
          </a:xfrm>
        </p:spPr>
        <p:txBody>
          <a:bodyPr/>
          <a:p>
            <a:r>
              <a:rPr lang="zh-CN" altLang="en-US" sz="3600"/>
              <a:t>②</a:t>
            </a:r>
            <a:r>
              <a:rPr lang="zh-CN" altLang="en-US" sz="3600">
                <a:solidFill>
                  <a:srgbClr val="002060"/>
                </a:solidFill>
              </a:rPr>
              <a:t>老师</a:t>
            </a:r>
            <a:r>
              <a:rPr lang="zh-CN" altLang="en-US" sz="3600">
                <a:solidFill>
                  <a:srgbClr val="FF0000"/>
                </a:solidFill>
                <a:uFillTx/>
              </a:rPr>
              <a:t>是</a:t>
            </a:r>
            <a:r>
              <a:rPr lang="zh-CN" altLang="en-US" sz="3600">
                <a:solidFill>
                  <a:srgbClr val="7030A0"/>
                </a:solidFill>
              </a:rPr>
              <a:t>园丁</a:t>
            </a:r>
            <a:r>
              <a:rPr lang="zh-CN" altLang="en-US" sz="3600"/>
              <a:t>，辛勤地培育着祖国的花朵。</a:t>
            </a:r>
            <a:endParaRPr lang="zh-CN" altLang="en-US" sz="3600"/>
          </a:p>
          <a:p>
            <a:endParaRPr lang="zh-CN" altLang="en-US" sz="3600"/>
          </a:p>
          <a:p>
            <a:r>
              <a:rPr lang="zh-CN" altLang="en-US" sz="3600"/>
              <a:t>③雨过天晴，</a:t>
            </a:r>
            <a:r>
              <a:rPr lang="zh-CN" altLang="en-US" sz="3600">
                <a:solidFill>
                  <a:srgbClr val="002060"/>
                </a:solidFill>
              </a:rPr>
              <a:t>广场</a:t>
            </a:r>
            <a:r>
              <a:rPr lang="zh-CN" altLang="en-US" sz="3600"/>
              <a:t>上</a:t>
            </a:r>
            <a:r>
              <a:rPr lang="zh-CN" altLang="en-US" sz="3600">
                <a:solidFill>
                  <a:srgbClr val="FF0000"/>
                </a:solidFill>
                <a:uFillTx/>
              </a:rPr>
              <a:t>成了</a:t>
            </a:r>
            <a:r>
              <a:rPr lang="zh-CN" altLang="en-US" sz="3600"/>
              <a:t>一片</a:t>
            </a:r>
            <a:r>
              <a:rPr lang="zh-CN" altLang="en-US" sz="3600">
                <a:solidFill>
                  <a:srgbClr val="7030A0"/>
                </a:solidFill>
              </a:rPr>
              <a:t>汪洋</a:t>
            </a:r>
            <a:r>
              <a:rPr lang="zh-CN" altLang="en-US" sz="3600"/>
              <a:t>。</a:t>
            </a:r>
            <a:endParaRPr lang="zh-CN" altLang="en-US" sz="3600"/>
          </a:p>
        </p:txBody>
      </p:sp>
      <p:sp>
        <p:nvSpPr>
          <p:cNvPr id="6" name="文本框 5"/>
          <p:cNvSpPr txBox="1"/>
          <p:nvPr/>
        </p:nvSpPr>
        <p:spPr>
          <a:xfrm>
            <a:off x="429260" y="3815715"/>
            <a:ext cx="10949940" cy="1200150"/>
          </a:xfrm>
          <a:prstGeom prst="rect">
            <a:avLst/>
          </a:prstGeom>
          <a:noFill/>
        </p:spPr>
        <p:txBody>
          <a:bodyPr wrap="none" rtlCol="0">
            <a:spAutoFit/>
          </a:bodyPr>
          <a:p>
            <a:pPr algn="l">
              <a:lnSpc>
                <a:spcPct val="130000"/>
              </a:lnSpc>
            </a:pPr>
            <a:r>
              <a:rPr lang="en-US" altLang="zh-CN" sz="2800" dirty="0" smtClean="0">
                <a:latin typeface="Arial" panose="020B0604020202020204" pitchFamily="34" charset="0"/>
                <a:ea typeface="微软雅黑" panose="020B0503020204020204" charset="-122"/>
              </a:rPr>
              <a:t>       </a:t>
            </a:r>
            <a:r>
              <a:rPr lang="zh-CN" altLang="en-US" sz="2800" dirty="0" smtClean="0">
                <a:latin typeface="Arial" panose="020B0604020202020204" pitchFamily="34" charset="0"/>
                <a:ea typeface="微软雅黑" panose="020B0503020204020204" charset="-122"/>
              </a:rPr>
              <a:t>在比喻物（本体）和被比喻物（喻体）之间，用</a:t>
            </a:r>
            <a:r>
              <a:rPr lang="en-US" altLang="zh-CN" sz="2800" dirty="0" smtClean="0">
                <a:latin typeface="Arial" panose="020B0604020202020204" pitchFamily="34" charset="0"/>
                <a:ea typeface="微软雅黑" panose="020B0503020204020204" charset="-122"/>
              </a:rPr>
              <a:t>“</a:t>
            </a:r>
            <a:r>
              <a:rPr lang="zh-CN" altLang="en-US" sz="2800" dirty="0" smtClean="0">
                <a:latin typeface="Arial" panose="020B0604020202020204" pitchFamily="34" charset="0"/>
                <a:ea typeface="微软雅黑" panose="020B0503020204020204" charset="-122"/>
              </a:rPr>
              <a:t>是</a:t>
            </a:r>
            <a:r>
              <a:rPr lang="en-US" altLang="zh-CN" sz="2800" dirty="0" smtClean="0">
                <a:latin typeface="Arial" panose="020B0604020202020204" pitchFamily="34" charset="0"/>
                <a:ea typeface="微软雅黑" panose="020B0503020204020204" charset="-122"/>
              </a:rPr>
              <a:t>”“</a:t>
            </a:r>
            <a:r>
              <a:rPr lang="zh-CN" altLang="en-US" sz="2800" dirty="0" smtClean="0">
                <a:latin typeface="Arial" panose="020B0604020202020204" pitchFamily="34" charset="0"/>
                <a:ea typeface="微软雅黑" panose="020B0503020204020204" charset="-122"/>
              </a:rPr>
              <a:t>就是</a:t>
            </a:r>
            <a:r>
              <a:rPr lang="en-US" altLang="zh-CN" sz="2800" dirty="0" smtClean="0">
                <a:latin typeface="Arial" panose="020B0604020202020204" pitchFamily="34" charset="0"/>
                <a:ea typeface="微软雅黑" panose="020B0503020204020204" charset="-122"/>
              </a:rPr>
              <a:t>”</a:t>
            </a:r>
            <a:r>
              <a:rPr lang="zh-CN" altLang="en-US" sz="2800" dirty="0" smtClean="0">
                <a:latin typeface="Arial" panose="020B0604020202020204" pitchFamily="34" charset="0"/>
                <a:ea typeface="微软雅黑" panose="020B0503020204020204" charset="-122"/>
              </a:rPr>
              <a:t>等词语</a:t>
            </a:r>
            <a:endParaRPr lang="zh-CN" altLang="en-US" sz="2800" dirty="0" smtClean="0">
              <a:latin typeface="Arial" panose="020B0604020202020204" pitchFamily="34" charset="0"/>
              <a:ea typeface="微软雅黑" panose="020B0503020204020204" charset="-122"/>
            </a:endParaRPr>
          </a:p>
          <a:p>
            <a:pPr algn="l">
              <a:lnSpc>
                <a:spcPct val="130000"/>
              </a:lnSpc>
            </a:pPr>
            <a:r>
              <a:rPr lang="zh-CN" altLang="en-US" sz="2800" dirty="0" smtClean="0">
                <a:latin typeface="Arial" panose="020B0604020202020204" pitchFamily="34" charset="0"/>
                <a:ea typeface="微软雅黑" panose="020B0503020204020204" charset="-122"/>
              </a:rPr>
              <a:t>来连接，这种比喻，我们叫</a:t>
            </a:r>
            <a:r>
              <a:rPr lang="en-US" altLang="zh-CN" sz="2800" dirty="0" smtClean="0">
                <a:solidFill>
                  <a:schemeClr val="accent5">
                    <a:lumMod val="75000"/>
                  </a:schemeClr>
                </a:solidFill>
                <a:latin typeface="Arial" panose="020B0604020202020204" pitchFamily="34" charset="0"/>
                <a:ea typeface="微软雅黑" panose="020B0503020204020204" charset="-122"/>
              </a:rPr>
              <a:t>“</a:t>
            </a:r>
            <a:r>
              <a:rPr lang="zh-CN" altLang="en-US" sz="2800" dirty="0" smtClean="0">
                <a:solidFill>
                  <a:schemeClr val="accent5">
                    <a:lumMod val="75000"/>
                  </a:schemeClr>
                </a:solidFill>
                <a:latin typeface="Arial" panose="020B0604020202020204" pitchFamily="34" charset="0"/>
                <a:ea typeface="微软雅黑" panose="020B0503020204020204" charset="-122"/>
              </a:rPr>
              <a:t>暗喻</a:t>
            </a:r>
            <a:r>
              <a:rPr lang="en-US" altLang="zh-CN" sz="2800" dirty="0" smtClean="0">
                <a:solidFill>
                  <a:schemeClr val="accent5">
                    <a:lumMod val="75000"/>
                  </a:schemeClr>
                </a:solidFill>
                <a:latin typeface="Arial" panose="020B0604020202020204" pitchFamily="34" charset="0"/>
                <a:ea typeface="微软雅黑" panose="020B0503020204020204" charset="-122"/>
              </a:rPr>
              <a:t>”</a:t>
            </a:r>
            <a:r>
              <a:rPr lang="zh-CN" altLang="en-US" sz="2800" dirty="0" smtClean="0">
                <a:latin typeface="Arial" panose="020B0604020202020204" pitchFamily="34" charset="0"/>
                <a:ea typeface="微软雅黑" panose="020B0503020204020204" charset="-122"/>
              </a:rPr>
              <a:t>。</a:t>
            </a:r>
            <a:endParaRPr lang="zh-CN" altLang="en-US" sz="2800" dirty="0" smtClean="0">
              <a:latin typeface="Arial" panose="020B0604020202020204" pitchFamily="34" charset="0"/>
              <a:ea typeface="微软雅黑" panose="020B0503020204020204" charset="-122"/>
            </a:endParaRPr>
          </a:p>
        </p:txBody>
      </p:sp>
      <p:sp>
        <p:nvSpPr>
          <p:cNvPr id="4" name="矩形 3"/>
          <p:cNvSpPr/>
          <p:nvPr/>
        </p:nvSpPr>
        <p:spPr>
          <a:xfrm>
            <a:off x="9553575" y="5551805"/>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比喻</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28" name=" 228"/>
          <p:cNvSpPr/>
          <p:nvPr/>
        </p:nvSpPr>
        <p:spPr>
          <a:xfrm>
            <a:off x="3738245" y="1076325"/>
            <a:ext cx="805815"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喻体</a:t>
            </a:r>
            <a:endParaRPr lang="zh-CN" altLang="en-US">
              <a:solidFill>
                <a:srgbClr val="C00000"/>
              </a:solidFill>
            </a:endParaRPr>
          </a:p>
        </p:txBody>
      </p:sp>
      <p:sp>
        <p:nvSpPr>
          <p:cNvPr id="5" name=" 228"/>
          <p:cNvSpPr/>
          <p:nvPr/>
        </p:nvSpPr>
        <p:spPr>
          <a:xfrm>
            <a:off x="1694180" y="1076325"/>
            <a:ext cx="805815"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本体</a:t>
            </a:r>
            <a:endParaRPr lang="zh-CN" altLang="en-US">
              <a:solidFill>
                <a:srgbClr val="C00000"/>
              </a:solidFill>
            </a:endParaRPr>
          </a:p>
        </p:txBody>
      </p:sp>
      <p:sp>
        <p:nvSpPr>
          <p:cNvPr id="7" name=" 228"/>
          <p:cNvSpPr/>
          <p:nvPr/>
        </p:nvSpPr>
        <p:spPr>
          <a:xfrm>
            <a:off x="2622550" y="1076325"/>
            <a:ext cx="929005"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比喻词</a:t>
            </a:r>
            <a:endParaRPr lang="zh-CN" altLang="en-US">
              <a:solidFill>
                <a:srgbClr val="C00000"/>
              </a:solidFill>
            </a:endParaRPr>
          </a:p>
        </p:txBody>
      </p:sp>
      <p:sp>
        <p:nvSpPr>
          <p:cNvPr id="8" name=" 228"/>
          <p:cNvSpPr/>
          <p:nvPr/>
        </p:nvSpPr>
        <p:spPr>
          <a:xfrm>
            <a:off x="4164965" y="2446020"/>
            <a:ext cx="805815"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本体</a:t>
            </a:r>
            <a:endParaRPr lang="zh-CN" altLang="en-US">
              <a:solidFill>
                <a:srgbClr val="C00000"/>
              </a:solidFill>
            </a:endParaRPr>
          </a:p>
        </p:txBody>
      </p:sp>
      <p:sp>
        <p:nvSpPr>
          <p:cNvPr id="9" name=" 228"/>
          <p:cNvSpPr/>
          <p:nvPr/>
        </p:nvSpPr>
        <p:spPr>
          <a:xfrm>
            <a:off x="5440045" y="2446020"/>
            <a:ext cx="929005"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比喻词</a:t>
            </a:r>
            <a:endParaRPr lang="zh-CN" altLang="en-US">
              <a:solidFill>
                <a:srgbClr val="C00000"/>
              </a:solidFill>
            </a:endParaRPr>
          </a:p>
        </p:txBody>
      </p:sp>
      <p:sp>
        <p:nvSpPr>
          <p:cNvPr id="10" name=" 228"/>
          <p:cNvSpPr/>
          <p:nvPr/>
        </p:nvSpPr>
        <p:spPr>
          <a:xfrm>
            <a:off x="7258050" y="2446020"/>
            <a:ext cx="805815"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喻体</a:t>
            </a:r>
            <a:endParaRPr lang="zh-CN" altLang="en-US">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借喻</a:t>
            </a:r>
            <a:endParaRPr lang="zh-CN" altLang="en-US"/>
          </a:p>
        </p:txBody>
      </p:sp>
      <p:sp>
        <p:nvSpPr>
          <p:cNvPr id="3" name="内容占位符 2"/>
          <p:cNvSpPr>
            <a:spLocks noGrp="1"/>
          </p:cNvSpPr>
          <p:nvPr>
            <p:ph idx="1"/>
          </p:nvPr>
        </p:nvSpPr>
        <p:spPr>
          <a:xfrm>
            <a:off x="675005" y="1640205"/>
            <a:ext cx="10954459" cy="5100143"/>
          </a:xfrm>
        </p:spPr>
        <p:txBody>
          <a:bodyPr/>
          <a:p>
            <a:r>
              <a:rPr lang="zh-CN" altLang="en-US" sz="3600"/>
              <a:t>④星空中</a:t>
            </a:r>
            <a:r>
              <a:rPr lang="zh-CN" altLang="en-US" sz="3600">
                <a:solidFill>
                  <a:srgbClr val="7030A0"/>
                </a:solidFill>
              </a:rPr>
              <a:t>银盘</a:t>
            </a:r>
            <a:r>
              <a:rPr lang="zh-CN" altLang="en-US" sz="3600"/>
              <a:t>高挂</a:t>
            </a:r>
            <a:endParaRPr lang="zh-CN" altLang="en-US" sz="3600"/>
          </a:p>
          <a:p>
            <a:endParaRPr lang="zh-CN" altLang="en-US" sz="3600"/>
          </a:p>
          <a:p>
            <a:r>
              <a:rPr lang="zh-CN" altLang="en-US" sz="3600"/>
              <a:t>⑤他摇曳着一头的</a:t>
            </a:r>
            <a:r>
              <a:rPr lang="zh-CN" altLang="en-US" sz="3600">
                <a:solidFill>
                  <a:srgbClr val="7030A0"/>
                </a:solidFill>
              </a:rPr>
              <a:t>蓬草</a:t>
            </a:r>
            <a:r>
              <a:rPr lang="zh-CN" altLang="en-US" sz="3600"/>
              <a:t>,冲出门外去上学去。</a:t>
            </a:r>
            <a:endParaRPr lang="zh-CN" altLang="en-US" sz="3600"/>
          </a:p>
        </p:txBody>
      </p:sp>
      <p:sp>
        <p:nvSpPr>
          <p:cNvPr id="6" name="文本框 5"/>
          <p:cNvSpPr txBox="1"/>
          <p:nvPr/>
        </p:nvSpPr>
        <p:spPr>
          <a:xfrm>
            <a:off x="429895" y="3945255"/>
            <a:ext cx="11445240" cy="1200150"/>
          </a:xfrm>
          <a:prstGeom prst="rect">
            <a:avLst/>
          </a:prstGeom>
          <a:noFill/>
        </p:spPr>
        <p:txBody>
          <a:bodyPr wrap="none" rtlCol="0">
            <a:spAutoFit/>
          </a:bodyPr>
          <a:p>
            <a:pPr algn="l">
              <a:lnSpc>
                <a:spcPct val="130000"/>
              </a:lnSpc>
            </a:pPr>
            <a:r>
              <a:rPr lang="en-US" altLang="zh-CN" sz="2800" dirty="0" smtClean="0">
                <a:latin typeface="Arial" panose="020B0604020202020204" pitchFamily="34" charset="0"/>
                <a:ea typeface="微软雅黑" panose="020B0503020204020204" charset="-122"/>
              </a:rPr>
              <a:t>      </a:t>
            </a:r>
            <a:r>
              <a:rPr sz="2800" dirty="0" smtClean="0">
                <a:solidFill>
                  <a:schemeClr val="accent5">
                    <a:lumMod val="75000"/>
                  </a:schemeClr>
                </a:solidFill>
                <a:latin typeface="Arial" panose="020B0604020202020204" pitchFamily="34" charset="0"/>
                <a:ea typeface="微软雅黑" panose="020B0503020204020204" charset="-122"/>
              </a:rPr>
              <a:t>借喻</a:t>
            </a:r>
            <a:r>
              <a:rPr sz="2800" dirty="0" smtClean="0">
                <a:latin typeface="Arial" panose="020B0604020202020204" pitchFamily="34" charset="0"/>
                <a:ea typeface="微软雅黑" panose="020B0503020204020204" charset="-122"/>
              </a:rPr>
              <a:t>是以喻体来代替本体，本体和喻词都不出现，直接把甲（本体）</a:t>
            </a:r>
            <a:endParaRPr sz="2800" dirty="0" smtClean="0">
              <a:latin typeface="Arial" panose="020B0604020202020204" pitchFamily="34" charset="0"/>
              <a:ea typeface="微软雅黑" panose="020B0503020204020204" charset="-122"/>
            </a:endParaRPr>
          </a:p>
          <a:p>
            <a:pPr algn="l">
              <a:lnSpc>
                <a:spcPct val="130000"/>
              </a:lnSpc>
            </a:pPr>
            <a:r>
              <a:rPr sz="2800" dirty="0" smtClean="0">
                <a:latin typeface="Arial" panose="020B0604020202020204" pitchFamily="34" charset="0"/>
                <a:ea typeface="微软雅黑" panose="020B0503020204020204" charset="-122"/>
              </a:rPr>
              <a:t>说成乙（喻体）。</a:t>
            </a:r>
            <a:endParaRPr sz="2800" dirty="0" smtClean="0">
              <a:latin typeface="Arial" panose="020B0604020202020204" pitchFamily="34" charset="0"/>
              <a:ea typeface="微软雅黑" panose="020B0503020204020204" charset="-122"/>
            </a:endParaRPr>
          </a:p>
        </p:txBody>
      </p:sp>
      <p:sp>
        <p:nvSpPr>
          <p:cNvPr id="4" name="矩形 3"/>
          <p:cNvSpPr/>
          <p:nvPr/>
        </p:nvSpPr>
        <p:spPr>
          <a:xfrm>
            <a:off x="9553575" y="5551805"/>
            <a:ext cx="2019300" cy="1188720"/>
          </a:xfrm>
          <a:prstGeom prst="rect">
            <a:avLst/>
          </a:prstGeom>
          <a:noFill/>
          <a:ln>
            <a:noFill/>
          </a:ln>
        </p:spPr>
        <p:txBody>
          <a:bodyPr wrap="none" rtlCol="0" anchor="t">
            <a:spAutoFit/>
            <a:scene3d>
              <a:camera prst="orthographicFront"/>
              <a:lightRig rig="threePt" dir="t"/>
            </a:scene3d>
          </a:bodyPr>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比喻</a:t>
            </a:r>
            <a:endPar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28" name=" 228"/>
          <p:cNvSpPr/>
          <p:nvPr/>
        </p:nvSpPr>
        <p:spPr>
          <a:xfrm>
            <a:off x="3364865" y="1010285"/>
            <a:ext cx="805815"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喻体</a:t>
            </a:r>
            <a:endParaRPr lang="zh-CN" altLang="en-US">
              <a:solidFill>
                <a:srgbClr val="C00000"/>
              </a:solidFill>
            </a:endParaRPr>
          </a:p>
        </p:txBody>
      </p:sp>
      <p:sp>
        <p:nvSpPr>
          <p:cNvPr id="7" name=" 228"/>
          <p:cNvSpPr/>
          <p:nvPr/>
        </p:nvSpPr>
        <p:spPr>
          <a:xfrm>
            <a:off x="5145405" y="2618105"/>
            <a:ext cx="805815" cy="459740"/>
          </a:xfrm>
          <a:prstGeom prst="wedgeRectCallout">
            <a:avLst>
              <a:gd name="adj1" fmla="val -33182"/>
              <a:gd name="adj2" fmla="val 8646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C00000"/>
                </a:solidFill>
              </a:rPr>
              <a:t>喻体</a:t>
            </a:r>
            <a:endParaRPr lang="zh-CN" altLang="en-US">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t>以下的句子是比喻句吗？</a:t>
            </a:r>
            <a:endParaRPr lang="zh-CN" altLang="zh-CN"/>
          </a:p>
        </p:txBody>
      </p:sp>
      <p:sp>
        <p:nvSpPr>
          <p:cNvPr id="3" name="内容占位符 2"/>
          <p:cNvSpPr>
            <a:spLocks noGrp="1"/>
          </p:cNvSpPr>
          <p:nvPr>
            <p:ph idx="1"/>
          </p:nvPr>
        </p:nvSpPr>
        <p:spPr/>
        <p:txBody>
          <a:bodyPr/>
          <a:p>
            <a:r>
              <a:rPr lang="zh-CN" altLang="en-US" sz="3600"/>
              <a:t>她长得很</a:t>
            </a:r>
            <a:r>
              <a:rPr lang="zh-CN" altLang="en-US" sz="3600">
                <a:solidFill>
                  <a:srgbClr val="FF0000"/>
                </a:solidFill>
              </a:rPr>
              <a:t>像</a:t>
            </a:r>
            <a:r>
              <a:rPr lang="zh-CN" altLang="en-US" sz="3600"/>
              <a:t>母亲。</a:t>
            </a:r>
            <a:endParaRPr lang="zh-CN" altLang="en-US" sz="3600"/>
          </a:p>
          <a:p>
            <a:r>
              <a:rPr lang="zh-CN" altLang="en-US" sz="3600"/>
              <a:t>天阴沉沉的，</a:t>
            </a:r>
            <a:r>
              <a:rPr lang="zh-CN" altLang="en-US" sz="3600">
                <a:solidFill>
                  <a:srgbClr val="FF0000"/>
                </a:solidFill>
              </a:rPr>
              <a:t>像</a:t>
            </a:r>
            <a:r>
              <a:rPr lang="zh-CN" altLang="en-US" sz="3600"/>
              <a:t>要下雨了。</a:t>
            </a:r>
            <a:endParaRPr lang="zh-CN" altLang="en-US" sz="3600"/>
          </a:p>
          <a:p>
            <a:r>
              <a:rPr lang="zh-CN" altLang="en-US" sz="3600"/>
              <a:t>每当看到这支笔，就</a:t>
            </a:r>
            <a:r>
              <a:rPr lang="zh-CN" altLang="en-US" sz="3600">
                <a:solidFill>
                  <a:srgbClr val="FF0000"/>
                </a:solidFill>
              </a:rPr>
              <a:t>仿佛</a:t>
            </a:r>
            <a:r>
              <a:rPr lang="zh-CN" altLang="en-US" sz="3600"/>
              <a:t>回到从前</a:t>
            </a:r>
            <a:endParaRPr lang="zh-CN" altLang="en-US" sz="3600"/>
          </a:p>
          <a:p>
            <a:r>
              <a:rPr lang="zh-CN" altLang="en-US" sz="3600"/>
              <a:t>这次考试，有很多考得</a:t>
            </a:r>
            <a:r>
              <a:rPr lang="en-US" altLang="zh-CN" sz="3600"/>
              <a:t>100</a:t>
            </a:r>
            <a:r>
              <a:rPr sz="3600"/>
              <a:t>分的同学，</a:t>
            </a:r>
            <a:r>
              <a:rPr sz="3600">
                <a:solidFill>
                  <a:srgbClr val="FF0000"/>
                </a:solidFill>
              </a:rPr>
              <a:t>像</a:t>
            </a:r>
            <a:r>
              <a:rPr sz="3600"/>
              <a:t>王鹏飞、李莉、张明等。</a:t>
            </a:r>
            <a:endParaRPr sz="3600"/>
          </a:p>
          <a:p>
            <a:endParaRPr sz="3600"/>
          </a:p>
        </p:txBody>
      </p:sp>
      <p:grpSp>
        <p:nvGrpSpPr>
          <p:cNvPr id="18" name="组合 17"/>
          <p:cNvGrpSpPr/>
          <p:nvPr/>
        </p:nvGrpSpPr>
        <p:grpSpPr>
          <a:xfrm>
            <a:off x="3374390" y="869950"/>
            <a:ext cx="3225165" cy="642620"/>
            <a:chOff x="5314" y="1370"/>
            <a:chExt cx="5079" cy="1012"/>
          </a:xfrm>
        </p:grpSpPr>
        <p:cxnSp>
          <p:nvCxnSpPr>
            <p:cNvPr id="8" name="直接连接符 7"/>
            <p:cNvCxnSpPr/>
            <p:nvPr/>
          </p:nvCxnSpPr>
          <p:spPr>
            <a:xfrm flipV="1">
              <a:off x="5314" y="1785"/>
              <a:ext cx="2287" cy="184"/>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601" y="1370"/>
              <a:ext cx="2793" cy="1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同类列举</a:t>
              </a:r>
              <a:endParaRPr lang="zh-CN" altLang="en-US"/>
            </a:p>
          </p:txBody>
        </p:sp>
      </p:grpSp>
      <p:grpSp>
        <p:nvGrpSpPr>
          <p:cNvPr id="19" name="组合 18"/>
          <p:cNvGrpSpPr/>
          <p:nvPr/>
        </p:nvGrpSpPr>
        <p:grpSpPr>
          <a:xfrm>
            <a:off x="4119245" y="1352550"/>
            <a:ext cx="4697730" cy="643255"/>
            <a:chOff x="6487" y="2130"/>
            <a:chExt cx="7398" cy="1013"/>
          </a:xfrm>
        </p:grpSpPr>
        <p:cxnSp>
          <p:nvCxnSpPr>
            <p:cNvPr id="12" name="直接连接符 11"/>
            <p:cNvCxnSpPr/>
            <p:nvPr/>
          </p:nvCxnSpPr>
          <p:spPr>
            <a:xfrm flipV="1">
              <a:off x="6487" y="2829"/>
              <a:ext cx="4606" cy="314"/>
            </a:xfrm>
            <a:prstGeom prst="line">
              <a:avLst/>
            </a:prstGeom>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093" y="2130"/>
              <a:ext cx="2793" cy="1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猜想</a:t>
              </a:r>
              <a:endParaRPr lang="zh-CN" altLang="en-US"/>
            </a:p>
          </p:txBody>
        </p:sp>
      </p:grpSp>
      <p:grpSp>
        <p:nvGrpSpPr>
          <p:cNvPr id="20" name="组合 19"/>
          <p:cNvGrpSpPr/>
          <p:nvPr/>
        </p:nvGrpSpPr>
        <p:grpSpPr>
          <a:xfrm>
            <a:off x="5496560" y="2255520"/>
            <a:ext cx="4410710" cy="642620"/>
            <a:chOff x="8656" y="3552"/>
            <a:chExt cx="6946" cy="1012"/>
          </a:xfrm>
        </p:grpSpPr>
        <p:cxnSp>
          <p:nvCxnSpPr>
            <p:cNvPr id="14" name="直接连接符 13"/>
            <p:cNvCxnSpPr/>
            <p:nvPr/>
          </p:nvCxnSpPr>
          <p:spPr>
            <a:xfrm flipV="1">
              <a:off x="8656" y="4048"/>
              <a:ext cx="4606" cy="314"/>
            </a:xfrm>
            <a:prstGeom prst="line">
              <a:avLst/>
            </a:prstGeom>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2810" y="3552"/>
              <a:ext cx="2793" cy="1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想象</a:t>
              </a:r>
              <a:endParaRPr lang="zh-CN" altLang="en-US"/>
            </a:p>
          </p:txBody>
        </p:sp>
      </p:grpSp>
      <p:grpSp>
        <p:nvGrpSpPr>
          <p:cNvPr id="21" name="组合 20"/>
          <p:cNvGrpSpPr/>
          <p:nvPr/>
        </p:nvGrpSpPr>
        <p:grpSpPr>
          <a:xfrm>
            <a:off x="8990330" y="4047490"/>
            <a:ext cx="2636520" cy="1004570"/>
            <a:chOff x="14158" y="6374"/>
            <a:chExt cx="4152" cy="1582"/>
          </a:xfrm>
        </p:grpSpPr>
        <p:cxnSp>
          <p:nvCxnSpPr>
            <p:cNvPr id="16" name="直接连接符 15"/>
            <p:cNvCxnSpPr/>
            <p:nvPr/>
          </p:nvCxnSpPr>
          <p:spPr>
            <a:xfrm>
              <a:off x="14158" y="6374"/>
              <a:ext cx="1445" cy="779"/>
            </a:xfrm>
            <a:prstGeom prst="line">
              <a:avLst/>
            </a:prstGeom>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5518" y="6944"/>
              <a:ext cx="2793" cy="10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列举</a:t>
              </a:r>
              <a:endParaRPr lang="zh-CN" altLang="en-US"/>
            </a:p>
          </p:txBody>
        </p:sp>
      </p:grpSp>
      <p:sp>
        <p:nvSpPr>
          <p:cNvPr id="22" name="文本框 21"/>
          <p:cNvSpPr txBox="1"/>
          <p:nvPr/>
        </p:nvSpPr>
        <p:spPr>
          <a:xfrm>
            <a:off x="2249170" y="5349875"/>
            <a:ext cx="7802880" cy="883920"/>
          </a:xfrm>
          <a:prstGeom prst="rect">
            <a:avLst/>
          </a:prstGeom>
          <a:noFill/>
        </p:spPr>
        <p:txBody>
          <a:bodyPr wrap="none" rtlCol="0">
            <a:spAutoFit/>
          </a:bodyPr>
          <a:p>
            <a:pPr>
              <a:lnSpc>
                <a:spcPct val="130000"/>
              </a:lnSpc>
            </a:pPr>
            <a:r>
              <a:rPr lang="zh-CN" altLang="en-US" sz="4000" dirty="0" smtClean="0">
                <a:solidFill>
                  <a:srgbClr val="C00000"/>
                </a:solidFill>
                <a:latin typeface="Arial" panose="020B0604020202020204" pitchFamily="34" charset="0"/>
                <a:ea typeface="微软雅黑" panose="020B0503020204020204" charset="-122"/>
              </a:rPr>
              <a:t>本体和喻体必须是本质不同的事物</a:t>
            </a:r>
            <a:endParaRPr lang="zh-CN" altLang="en-US" sz="4000" dirty="0" smtClean="0">
              <a:solidFill>
                <a:srgbClr val="C00000"/>
              </a:solidFill>
              <a:latin typeface="Arial" panose="020B0604020202020204" pitchFamily="34" charset="0"/>
              <a:ea typeface="微软雅黑" panose="020B0503020204020204" charset="-122"/>
            </a:endParaRPr>
          </a:p>
        </p:txBody>
      </p:sp>
      <p:sp>
        <p:nvSpPr>
          <p:cNvPr id="5" name="左箭头 4">
            <a:hlinkClick r:id="rId1" action="ppaction://hlinksldjump"/>
          </p:cNvPr>
          <p:cNvSpPr/>
          <p:nvPr/>
        </p:nvSpPr>
        <p:spPr>
          <a:xfrm>
            <a:off x="10067925" y="6233795"/>
            <a:ext cx="688975" cy="478155"/>
          </a:xfrm>
          <a:prstGeom prst="lef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6" presetClass="emph" presetSubtype="0" fill="hold" grpId="1" nodeType="clickEffect">
                                  <p:stCondLst>
                                    <p:cond delay="0"/>
                                  </p:stCondLst>
                                  <p:childTnLst>
                                    <p:animScale>
                                      <p:cBhvr>
                                        <p:cTn id="36" dur="2000" fill="hold"/>
                                        <p:tgtEl>
                                          <p:spTgt spid="2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0" name="表格 -1"/>
          <p:cNvGraphicFramePr/>
          <p:nvPr/>
        </p:nvGraphicFramePr>
        <p:xfrm>
          <a:off x="1100455" y="1365885"/>
          <a:ext cx="9961880" cy="4614545"/>
        </p:xfrm>
        <a:graphic>
          <a:graphicData uri="http://schemas.openxmlformats.org/drawingml/2006/table">
            <a:tbl>
              <a:tblPr firstRow="1" bandRow="1">
                <a:tableStyleId>{5940675A-B579-460E-94D1-54222C63F5DA}</a:tableStyleId>
              </a:tblPr>
              <a:tblGrid>
                <a:gridCol w="1850390"/>
                <a:gridCol w="4580255"/>
                <a:gridCol w="3531235"/>
              </a:tblGrid>
              <a:tr h="923290">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修辞手法</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概念</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ctr">
                        <a:buNone/>
                      </a:pPr>
                      <a:r>
                        <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rPr>
                        <a:t>表达效果</a:t>
                      </a:r>
                      <a:endParaRPr lang="zh-CN" altLang="en-US" sz="3200" b="1">
                        <a:solidFill>
                          <a:schemeClr val="accent5"/>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1255">
                <a:tc>
                  <a:txBody>
                    <a:bodyPr/>
                    <a:p>
                      <a:pPr marL="0" indent="0" algn="l">
                        <a:buNone/>
                      </a:pPr>
                      <a:r>
                        <a:rPr lang="en-US" altLang="zh-CN" sz="32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拟 人</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marL="0" indent="0" algn="l">
                        <a:buNone/>
                      </a:pPr>
                      <a:r>
                        <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rPr>
                        <a:t>将事物人格化，具有很强的抒情性和感染力</a:t>
                      </a:r>
                      <a:endParaRPr lang="zh-CN" altLang="en-US" sz="3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016250" y="2408555"/>
            <a:ext cx="4512310" cy="3971925"/>
          </a:xfrm>
          <a:prstGeom prst="rect">
            <a:avLst/>
          </a:prstGeom>
          <a:noFill/>
        </p:spPr>
        <p:txBody>
          <a:bodyPr wrap="square" rtlCol="0">
            <a:spAutoFit/>
          </a:bodyPr>
          <a:p>
            <a:pPr algn="l">
              <a:lnSpc>
                <a:spcPct val="130000"/>
              </a:lnSpc>
            </a:pP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拟人是把生物、无生物“人格化”的一种修辞手法，即把生物或无生物直接当做人来写，赋予它们人的思想感情和动作行为，给人以鲜明的印象和深切的感受。</a:t>
            </a:r>
            <a:endParaRPr lang="zh-CN" altLang="en-US" sz="2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pPr>
            <a:endParaRPr lang="zh-CN" altLang="en-US" sz="2800" dirty="0" smtClean="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MH" val="20151014145756"/>
  <p:tag name="MH_LIBRARY" val="CONTENTS"/>
  <p:tag name="MH_TYPE" val="OTHERS"/>
  <p:tag name="ID" val="545823"/>
</p:tagLst>
</file>

<file path=ppt/tags/tag10.xml><?xml version="1.0" encoding="utf-8"?>
<p:tagLst xmlns:p="http://schemas.openxmlformats.org/presentationml/2006/main">
  <p:tag name="KSO_WM_TEMPLATE_THUMBS_INDEX" val="1、7、8、13、20、23、24、25"/>
  <p:tag name="KSO_WM_TEMPLATE_CATEGORY" val="custom"/>
  <p:tag name="KSO_WM_TEMPLATE_INDEX" val="160137"/>
  <p:tag name="KSO_WM_TAG_VERSION" val="1.0"/>
  <p:tag name="KSO_WM_SLIDE_ID" val="custom160137_1"/>
  <p:tag name="KSO_WM_SLIDE_INDEX" val="1"/>
  <p:tag name="KSO_WM_SLIDE_ITEM_CNT" val="2"/>
  <p:tag name="KSO_WM_SLIDE_LAYOUT" val="a_b"/>
  <p:tag name="KSO_WM_SLIDE_LAYOUT_CNT" val="1_1"/>
  <p:tag name="KSO_WM_SLIDE_TYPE" val="title"/>
  <p:tag name="KSO_WM_BEAUTIFY_FLAG" val="#wm#"/>
</p:tagLst>
</file>

<file path=ppt/tags/tag2.xml><?xml version="1.0" encoding="utf-8"?>
<p:tagLst xmlns:p="http://schemas.openxmlformats.org/presentationml/2006/main">
  <p:tag name="MH" val="20151014145756"/>
  <p:tag name="MH_LIBRARY" val="CONTENTS"/>
  <p:tag name="MH_TYPE" val="OTHERS"/>
  <p:tag name="ID" val="545823"/>
</p:tagLst>
</file>

<file path=ppt/tags/tag3.xml><?xml version="1.0" encoding="utf-8"?>
<p:tagLst xmlns:p="http://schemas.openxmlformats.org/presentationml/2006/main">
  <p:tag name="MH" val="20151014152641"/>
  <p:tag name="MH_LIBRARY" val="GRAPHIC"/>
  <p:tag name="MH_ORDER" val="Rectangle 2"/>
</p:tagLst>
</file>

<file path=ppt/tags/tag4.xml><?xml version="1.0" encoding="utf-8"?>
<p:tagLst xmlns:p="http://schemas.openxmlformats.org/presentationml/2006/main">
  <p:tag name="MH" val="20151014152641"/>
  <p:tag name="MH_LIBRARY" val="GRAPHIC"/>
  <p:tag name="MH_ORDER" val="Shape"/>
  <p:tag name="KSO_WM_TAG_VERSION" val="1.0"/>
  <p:tag name="KSO_WM_BEAUTIFY_FLAG" val="#wm#"/>
  <p:tag name="KSO_WM_UNIT_TYPE" val="i"/>
  <p:tag name="KSO_WM_UNIT_ID" val="279*i*1"/>
  <p:tag name="KSO_WM_TEMPLATE_CATEGORY" val="custom"/>
  <p:tag name="KSO_WM_TEMPLATE_INDEX" val="160137"/>
</p:tagLst>
</file>

<file path=ppt/tags/tag5.xml><?xml version="1.0" encoding="utf-8"?>
<p:tagLst xmlns:p="http://schemas.openxmlformats.org/presentationml/2006/main">
  <p:tag name="MH" val="20151014152641"/>
  <p:tag name="MH_LIBRARY" val="GRAPHIC"/>
  <p:tag name="MH_ORDER" val="Shape"/>
  <p:tag name="KSO_WM_UNIT_INDEX" val="4"/>
  <p:tag name="KSO_WM_UNIT_CLEAR" val="1"/>
  <p:tag name="KSO_WM_UNIT_LAYERLEVEL" val="1"/>
  <p:tag name="KSO_WM_UNIT_VALUE" val="0"/>
  <p:tag name="KSO_WM_UNIT_ISCONTENTSTITLE" val="0"/>
  <p:tag name="KSO_WM_UNIT_HIGHLIGHT" val="0"/>
  <p:tag name="KSO_WM_UNIT_COMPATIBLE" val="0"/>
  <p:tag name="KSO_WM_TAG_VERSION" val="1.0"/>
  <p:tag name="KSO_WM_BEAUTIFY_FLAG" val="#wm#"/>
  <p:tag name="KSO_WM_UNIT_TYPE" val="i"/>
  <p:tag name="KSO_WM_UNIT_ID" val="279*i*2"/>
  <p:tag name="KSO_WM_TEMPLATE_CATEGORY" val="custom"/>
  <p:tag name="KSO_WM_TEMPLATE_INDEX" val="160137"/>
</p:tagLst>
</file>

<file path=ppt/tags/tag6.xml><?xml version="1.0" encoding="utf-8"?>
<p:tagLst xmlns:p="http://schemas.openxmlformats.org/presentationml/2006/main">
  <p:tag name="MH" val="20151014152641"/>
  <p:tag name="MH_LIBRARY" val="GRAPHIC"/>
  <p:tag name="MH_ORDER" val="Shape"/>
  <p:tag name="KSO_WM_TAG_VERSION" val="1.0"/>
  <p:tag name="KSO_WM_BEAUTIFY_FLAG" val="#wm#"/>
  <p:tag name="KSO_WM_UNIT_TYPE" val="i"/>
  <p:tag name="KSO_WM_UNIT_ID" val="279*i*3"/>
  <p:tag name="KSO_WM_TEMPLATE_CATEGORY" val="custom"/>
  <p:tag name="KSO_WM_TEMPLATE_INDEX" val="160137"/>
</p:tagLst>
</file>

<file path=ppt/tags/tag7.xml><?xml version="1.0" encoding="utf-8"?>
<p:tagLst xmlns:p="http://schemas.openxmlformats.org/presentationml/2006/main">
  <p:tag name="MH" val="20151014152641"/>
  <p:tag name="MH_LIBRARY" val="GRAPHIC"/>
  <p:tag name="MH_ORDER" val="Shape"/>
  <p:tag name="KSO_WM_TAG_VERSION" val="1.0"/>
  <p:tag name="KSO_WM_BEAUTIFY_FLAG" val="#wm#"/>
  <p:tag name="KSO_WM_UNIT_TYPE" val="i"/>
  <p:tag name="KSO_WM_UNIT_ID" val="279*i*4"/>
  <p:tag name="KSO_WM_TEMPLATE_CATEGORY" val="custom"/>
  <p:tag name="KSO_WM_TEMPLATE_INDEX" val="160137"/>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137"/>
  <p:tag name="KSO_WM_UNIT_TYPE" val="a"/>
  <p:tag name="KSO_WM_UNIT_INDEX" val="1"/>
  <p:tag name="KSO_WM_UNIT_ID" val="custom160137_1*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20"/>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137"/>
  <p:tag name="KSO_WM_UNIT_TYPE" val="b"/>
  <p:tag name="KSO_WM_UNIT_INDEX" val="1"/>
  <p:tag name="KSO_WM_UNIT_ID" val="custom160137_1*b*1"/>
  <p:tag name="KSO_WM_UNIT_CLEAR" val="1"/>
  <p:tag name="KSO_WM_UNIT_LAYERLEVEL" val="1"/>
  <p:tag name="KSO_WM_UNIT_VALUE" val="18"/>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1_A000120140530A99PPBG">
  <a:themeElements>
    <a:clrScheme name="abc">
      <a:dk1>
        <a:srgbClr val="4D4D4D"/>
      </a:dk1>
      <a:lt1>
        <a:srgbClr val="FFFFFF"/>
      </a:lt1>
      <a:dk2>
        <a:srgbClr val="FFFFFF"/>
      </a:dk2>
      <a:lt2>
        <a:srgbClr val="4D4D4D"/>
      </a:lt2>
      <a:accent1>
        <a:srgbClr val="946A7D"/>
      </a:accent1>
      <a:accent2>
        <a:srgbClr val="B99179"/>
      </a:accent2>
      <a:accent3>
        <a:srgbClr val="9994A6"/>
      </a:accent3>
      <a:accent4>
        <a:srgbClr val="898CC1"/>
      </a:accent4>
      <a:accent5>
        <a:srgbClr val="626FCC"/>
      </a:accent5>
      <a:accent6>
        <a:srgbClr val="4DA98A"/>
      </a:accent6>
      <a:hlink>
        <a:srgbClr val="00AEF0"/>
      </a:hlink>
      <a:folHlink>
        <a:srgbClr val="AFB2B4"/>
      </a:folHlink>
    </a:clrScheme>
    <a:fontScheme name="自定义 10">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3822</Words>
  <Application>WPS 演示</Application>
  <PresentationFormat>宽屏</PresentationFormat>
  <Paragraphs>402</Paragraphs>
  <Slides>35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35</vt:i4>
      </vt:variant>
    </vt:vector>
  </HeadingPairs>
  <TitlesOfParts>
    <vt:vector size="44" baseType="lpstr">
      <vt:lpstr>Arial</vt:lpstr>
      <vt:lpstr>宋体</vt:lpstr>
      <vt:lpstr>Wingdings</vt:lpstr>
      <vt:lpstr>微软雅黑</vt:lpstr>
      <vt:lpstr>Wingdings 2</vt:lpstr>
      <vt:lpstr>幼圆</vt:lpstr>
      <vt:lpstr>黑体</vt:lpstr>
      <vt:lpstr>Calibri</vt:lpstr>
      <vt:lpstr>1_A000120140530A99PPBG</vt:lpstr>
      <vt:lpstr>修辞知识 </vt:lpstr>
      <vt:lpstr>教学目标：</vt:lpstr>
      <vt:lpstr>修辞温故</vt:lpstr>
      <vt:lpstr>PowerPoint 演示文稿</vt:lpstr>
      <vt:lpstr>明喻</vt:lpstr>
      <vt:lpstr>暗喻</vt:lpstr>
      <vt:lpstr>借喻</vt:lpstr>
      <vt:lpstr>以下的句子是比喻句吗？</vt:lpstr>
      <vt:lpstr>PowerPoint 演示文稿</vt:lpstr>
      <vt:lpstr>把有生物拟人化。例如：</vt:lpstr>
      <vt:lpstr>把无生物拟人化。例如：</vt:lpstr>
      <vt:lpstr>PowerPoint 演示文稿</vt:lpstr>
      <vt:lpstr>扩大夸张</vt:lpstr>
      <vt:lpstr>缩小夸张</vt:lpstr>
      <vt:lpstr>超前夸张</vt:lpstr>
      <vt:lpstr>PowerPoint 演示文稿</vt:lpstr>
      <vt:lpstr>连续反复</vt:lpstr>
      <vt:lpstr>间隔反复</vt:lpstr>
      <vt:lpstr>PowerPoint 演示文稿</vt:lpstr>
      <vt:lpstr>正对</vt:lpstr>
      <vt:lpstr>反对</vt:lpstr>
      <vt:lpstr>串对</vt:lpstr>
      <vt:lpstr>PowerPoint 演示文稿</vt:lpstr>
      <vt:lpstr>短语的排比</vt:lpstr>
      <vt:lpstr>句子的排比</vt:lpstr>
      <vt:lpstr>反复和排比的区别</vt:lpstr>
      <vt:lpstr>PowerPoint 演示文稿</vt:lpstr>
      <vt:lpstr>单独设问</vt:lpstr>
      <vt:lpstr>集中设问</vt:lpstr>
      <vt:lpstr>连续设问</vt:lpstr>
      <vt:lpstr>PowerPoint 演示文稿</vt:lpstr>
      <vt:lpstr>PowerPoint 演示文稿</vt:lpstr>
      <vt:lpstr>其他修辞手法</vt:lpstr>
      <vt:lpstr>小结</vt:lpstr>
      <vt:lpstr>作业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九一班</dc:creator>
  <cp:lastModifiedBy>九一班</cp:lastModifiedBy>
  <cp:revision>12</cp:revision>
  <dcterms:created xsi:type="dcterms:W3CDTF">2016-11-30T00:06:00Z</dcterms:created>
  <dcterms:modified xsi:type="dcterms:W3CDTF">2016-12-13T11:13:40Z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