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13" r:id="rId3"/>
    <p:sldId id="291" r:id="rId4"/>
    <p:sldId id="292" r:id="rId5"/>
    <p:sldId id="262" r:id="rId6"/>
    <p:sldId id="263" r:id="rId7"/>
    <p:sldId id="265" r:id="rId8"/>
    <p:sldId id="266" r:id="rId9"/>
    <p:sldId id="267" r:id="rId10"/>
    <p:sldId id="268" r:id="rId11"/>
    <p:sldId id="270" r:id="rId12"/>
    <p:sldId id="279" r:id="rId13"/>
    <p:sldId id="271" r:id="rId14"/>
    <p:sldId id="280" r:id="rId15"/>
    <p:sldId id="272" r:id="rId16"/>
    <p:sldId id="273" r:id="rId17"/>
    <p:sldId id="274" r:id="rId18"/>
    <p:sldId id="275" r:id="rId19"/>
    <p:sldId id="281" r:id="rId20"/>
    <p:sldId id="276" r:id="rId21"/>
    <p:sldId id="293" r:id="rId22"/>
    <p:sldId id="277" r:id="rId23"/>
    <p:sldId id="278" r:id="rId24"/>
    <p:sldId id="264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alibri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0000FF"/>
    <a:srgbClr val="0AFA04"/>
    <a:srgbClr val="0033CC"/>
    <a:srgbClr val="3333CC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481"/>
    <p:restoredTop sz="93836"/>
  </p:normalViewPr>
  <p:slideViewPr>
    <p:cSldViewPr snapToGrid="0" showGuides="1">
      <p:cViewPr varScale="1">
        <p:scale>
          <a:sx n="63" d="100"/>
          <a:sy n="63" d="100"/>
        </p:scale>
        <p:origin x="600" y="78"/>
      </p:cViewPr>
      <p:guideLst>
        <p:guide pos="385"/>
        <p:guide orient="horz" pos="509"/>
        <p:guide pos="5375"/>
        <p:guide orient="horz" pos="376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pPr lvl="0"/>
            <a:fld id="{9A0DB2DC-4C9A-4742-B13C-FB6460FD3503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769225" y="44450"/>
            <a:ext cx="1266825" cy="94932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itchFamily="2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microsoft.com/office/2007/relationships/media" Target="file:///C:\Documents%20and%20Settings\Administrator\&#26700;&#38754;\&#21334;&#27833;&#32705;\&#38414;&#32500;&#25991;-&#27597;&#20146;.mp3" TargetMode="External"/><Relationship Id="rId1" Type="http://schemas.openxmlformats.org/officeDocument/2006/relationships/audio" Target="file:///C:\Documents%20and%20Settings\Administrator\&#26700;&#38754;\&#21334;&#27833;&#32705;\&#38414;&#32500;&#25991;-&#27597;&#20146;.mp3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hyperlink" Target="http://baike.baidu.com/view/645857.htm" TargetMode="External"/><Relationship Id="rId2" Type="http://schemas.openxmlformats.org/officeDocument/2006/relationships/hyperlink" Target="http://baike.baidu.com/view/2156882.htm" TargetMode="External"/><Relationship Id="rId1" Type="http://schemas.openxmlformats.org/officeDocument/2006/relationships/hyperlink" Target="http://baike.baidu.com/view/272999.htm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microsoft.com/office/2007/relationships/media" Target="file:///F:\&#39640;&#23665;&#27969;&#27700;.wma" TargetMode="External"/><Relationship Id="rId2" Type="http://schemas.openxmlformats.org/officeDocument/2006/relationships/audio" Target="file:///F:\&#39640;&#23665;&#27969;&#27700;.wma" TargetMode="Externa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7.png"/><Relationship Id="rId4" Type="http://schemas.microsoft.com/office/2007/relationships/media" Target="file:///D:\&#38899;&#20048;&#27468;&#26354;\MP3\&#21476;&#20856;&#38899;&#20048;\&#36731;&#38899;&#20048;%20-%20&#29677;&#24503;&#29790;%20-%20&#34013;&#33394;&#22825;&#38469;%20-%20fly%20away.mp3" TargetMode="External"/><Relationship Id="rId3" Type="http://schemas.openxmlformats.org/officeDocument/2006/relationships/audio" Target="file:///D:\&#38899;&#20048;&#27468;&#26354;\MP3\&#21476;&#20856;&#38899;&#20048;\&#36731;&#38899;&#20048;%20-%20&#29677;&#24503;&#29790;%20-%20&#34013;&#33394;&#22825;&#38469;%20-%20fly%20away.mp3" TargetMode="External"/><Relationship Id="rId2" Type="http://schemas.openxmlformats.org/officeDocument/2006/relationships/image" Target="../media/image6.GIF"/><Relationship Id="rId1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阎维文-母亲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323850" y="6308725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795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56700" cy="6862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34590" y="4524375"/>
            <a:ext cx="6037580" cy="16059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4800" b="1">
                <a:ln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关岭一中    语文组</a:t>
            </a:r>
            <a:endParaRPr lang="zh-CN" altLang="en-US" sz="4800" b="1">
              <a:ln/>
              <a:solidFill>
                <a:srgbClr val="0000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800" b="1">
                <a:ln/>
                <a:solidFill>
                  <a:srgbClr val="0000CC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王国忠</a:t>
            </a:r>
            <a:endParaRPr lang="zh-CN" altLang="en-US" sz="4800" b="1">
              <a:ln/>
              <a:solidFill>
                <a:srgbClr val="0000CC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evt" cmd="playFrom(0.0)">
                                      <p:cBhvr>
                                        <p:cTn id="6" dur="216101" fill="hold"/>
                                        <p:tgtEl>
                                          <p:spTgt spid="235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9715" y="118110"/>
            <a:ext cx="3389630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三、合作与探究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6535" y="794385"/>
            <a:ext cx="8822690" cy="603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一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整体感知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r>
              <a:rPr lang="zh-CN" altLang="zh-CN" sz="28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再读课文</a:t>
            </a:r>
            <a:r>
              <a:rPr lang="en-US" altLang="zh-CN" sz="28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了解文章大意 </a:t>
            </a:r>
            <a:r>
              <a:rPr lang="en-US" altLang="zh-CN" sz="28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,</a:t>
            </a:r>
            <a:r>
              <a:rPr lang="zh-CN" altLang="zh-CN" sz="2800" b="1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并思考下列问题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.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61683" y="1397318"/>
            <a:ext cx="5121275" cy="603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、这篇文章的论题是什么？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64298" y="2164715"/>
            <a:ext cx="5194300" cy="749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最苦与最乐。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6535" y="2798445"/>
            <a:ext cx="8735695" cy="111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2.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从文章标题可以看出，本文主要讲了三个问题，是哪三个问题？ 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45540" y="4009390"/>
            <a:ext cx="6965315" cy="1845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）人生什么事最苦？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）什么事最快乐？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）最苦与最乐之间有什么关系？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8903" y="55245"/>
            <a:ext cx="8032750" cy="1261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3.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从这三个问题我们可以看出，本文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可以分为几部分？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4470" y="1316355"/>
            <a:ext cx="8735695" cy="4696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分为三部分：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第一部分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1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、</a:t>
            </a:r>
            <a:r>
              <a:rPr lang="en-US" altLang="zh-CN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2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）论述“负责任是人生最大的痛苦”</a:t>
            </a: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；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第二部分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3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）论述“尽责任是人生最大的快乐”</a:t>
            </a: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；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第三部分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（</a:t>
            </a:r>
            <a:r>
              <a:rPr lang="en-US" altLang="zh-CN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4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、</a:t>
            </a:r>
            <a:r>
              <a:rPr lang="en-US" altLang="zh-CN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5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sym typeface="+mn-ea"/>
              </a:rPr>
              <a:t>）论述“人生当于勇于负责，而不能逃避责任”</a:t>
            </a:r>
            <a:r>
              <a:rPr kumimoji="0" lang="zh-CN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77641" y="45403"/>
            <a:ext cx="2531110" cy="676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二</a:t>
            </a:r>
            <a:r>
              <a:rPr kumimoji="0" lang="en-US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zh-CN" sz="3200" b="1" i="0" u="none" strike="noStrike" kern="1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深层探究</a:t>
            </a:r>
            <a:endParaRPr kumimoji="0" lang="zh-CN" altLang="zh-CN" sz="3200" b="1" i="0" u="none" strike="noStrike" kern="1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063" y="721678"/>
            <a:ext cx="7921625" cy="111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细读第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—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段，思考下列问题：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）作者认为人生最大的痛苦是什么？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1378" y="1837055"/>
            <a:ext cx="7921625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最大的痛苦是应尽的责任未尽</a:t>
            </a:r>
            <a:r>
              <a:rPr lang="zh-CN" altLang="zh-CN" sz="3200" b="1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（第</a:t>
            </a:r>
            <a:r>
              <a:rPr lang="en-US" altLang="zh-CN" sz="3200" b="1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3200" b="1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段）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3230" y="2513330"/>
            <a:ext cx="8258810" cy="603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）作者是如何提出人生最苦的事是责任未了的？</a:t>
            </a: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endParaRPr kumimoji="0" lang="en-US" altLang="zh-CN" sz="2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800" y="3116580"/>
            <a:ext cx="8523605" cy="2430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通过与贫穷、失意、死亡进行对比，说明这些痛苦都有办法排除，而独有责任未了的苦像千斤重担压在肩头，无处可逃，从而说明人生最大的痛苦是责任未了</a:t>
            </a:r>
            <a:r>
              <a:rPr lang="zh-CN" altLang="zh-CN" sz="3200" b="1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（第</a:t>
            </a:r>
            <a:r>
              <a:rPr lang="en-US" altLang="zh-CN" sz="3200" b="1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3200" b="1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  <a:sym typeface="+mn-ea"/>
              </a:rPr>
              <a:t>段）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3985" y="38735"/>
            <a:ext cx="7419340" cy="1261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）到底什么叫责任？它的范围有多大？作者是怎样层层深入阐述的。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985" y="1299845"/>
            <a:ext cx="8674735" cy="4185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段）不守诚信、欠钱没还、受恩未报、得罪人没有赔礼——没责任的表现。责任的范围：对家庭、对社会、对国家、对自己。三个凡属：概括所有的责任。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45720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通过这三个问题我们可以得出本文的第一个论点：应尽的责任没有尽，便一直要过着痛苦的日子，即背责任是人生最大的痛苦。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34633" y="218758"/>
            <a:ext cx="7921625" cy="1261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细读第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段，思考下列问题：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作者认为人生最大的快乐是什么？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950" y="1582420"/>
            <a:ext cx="8687435" cy="3015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从第一句这个设问句“翻过来看，什么事最快乐呢？自然责任完了，算是人生第一件乐事。”就可以看出，人生最大的快乐就是完成了责任。这也就推出了本文的第二个论点：尽责任是人生最大的快乐。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6520" y="107950"/>
            <a:ext cx="7821295" cy="1407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3.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从议论文的角度看，文章的最后一部分往往是作者论述自己重要观点的部分，细读第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5-6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段，思考下列问题：作者是怎样论述苦乐与责任之间的关系的？结论是什么？ 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0805" y="1603375"/>
            <a:ext cx="8962390" cy="3992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作者认为：人因有责任而苦，尽大责得大快乐，尽小责得小快乐。你想解脱痛苦，就要尽责，想卸却责任将永远痛苦，快乐之权操在你手，苦中有乐，苦乐循环，人间趣味。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45720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引用名言：孟子—君子有终身之忧。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45720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曾子—任重而道远　死而后已，不亦远乎？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45720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得出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结论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：要在尽责中寻找快乐。 人生当勇于尽责，而不能逃避责任。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71780" y="248285"/>
            <a:ext cx="8662035" cy="5062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4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小结：</a:t>
            </a:r>
            <a:endParaRPr kumimoji="0" lang="zh-CN" altLang="zh-CN" sz="48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由前面对文章内容的分析我们得出了两个分论点和一个结论，即分论点一：背责任是人生最大的痛苦；分论点二：尽责任是人生最大的快乐。由此我们也明确了本文的中心论点：未尽责任是人生最大的痛苦，尽责任是人生最大的快乐。结论：人生当勇于负责任，而不能逃避责任。 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4468" y="52705"/>
            <a:ext cx="4052888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（三）写法探究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2415" y="728980"/>
            <a:ext cx="8738235" cy="111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通读全文，探讨本文的论证过程。（小组活动，找出每部分的论据）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4785" y="1844040"/>
            <a:ext cx="8825230" cy="4697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）事实论据：是证明论点的最有说服力的论据。所谓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“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hlinkClick r:id="rId1"/>
              </a:rPr>
              <a:t>事实胜于雄辩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”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就是这个道理。事实论据包括具体事例、概括事实、统计数字、亲身经历等等。（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段）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道理论据：通过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hlinkClick r:id="rId2"/>
              </a:rPr>
              <a:t>讲道理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来说明一个问题，支持作者的观点，增强文章的说服力。它也可以是对问题的分析、解释说明的过程。它包括经典性的著作和权威性的言论（如名人名言等）、自然科学的原理、定律、</a:t>
            </a:r>
            <a:r>
              <a:rPr kumimoji="0" lang="en-US" altLang="zh-CN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hlinkClick r:id="rId3"/>
              </a:rPr>
              <a:t>公式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等。（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、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6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段）。</a:t>
            </a:r>
            <a:endParaRPr kumimoji="0" lang="zh-CN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4455" y="62865"/>
            <a:ext cx="8938260" cy="6096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）论证方法：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  ①道理论证：引用了古语、俗语以及孔子、孟子、曾子等名言论证 （第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4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5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6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段）。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     ②举例论证：举了圣贤豪杰、仁人志士等例子（第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、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段）。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    ③对比论证：最苦之事与最乐之事进行对比论证。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）论证结构：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 提出问题—分析问题—解决问题。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）通常的写法：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 总论——分论——结论。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本文结构：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第一部分（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1-3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）分论：最苦。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    第二部分（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4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）分论：最乐。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    第三部分（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5-6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）结论：苦中有真乐。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83833" y="320993"/>
            <a:ext cx="4494213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品味语言特点。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4150" y="1123315"/>
            <a:ext cx="8681085" cy="4480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    1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）朗朗上口，比较流畅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.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作者没有堆砌过多华丽的词藻，而是用比较轻松的语气娓娓道来，表现在语言上就是比较简洁。如用“海阔天空，心安理得”形容尽责任之后的快乐。再看看这些句子：“为什么呢？因为觉得对不住他呀！”“心上一块石头落了地”“所以他到底还是乐，不是苦呀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!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”这些句子及语气极具口语化，让严肃的问题亲切化，易于接受。 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445" y="0"/>
            <a:ext cx="9144000" cy="6858000"/>
          </a:xfrm>
          <a:prstGeom prst="rect">
            <a:avLst/>
          </a:prstGeom>
          <a:noFill/>
          <a:ln w="9525" cap="flat" cmpd="sng">
            <a:solidFill>
              <a:srgbClr val="990099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5" name="文本框 3074"/>
          <p:cNvSpPr txBox="1"/>
          <p:nvPr/>
        </p:nvSpPr>
        <p:spPr>
          <a:xfrm>
            <a:off x="120650" y="875030"/>
            <a:ext cx="8893810" cy="43141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l">
              <a:lnSpc>
                <a:spcPct val="110000"/>
              </a:lnSpc>
            </a:pPr>
            <a:r>
              <a:rPr lang="en-US" altLang="zh-CN" sz="3600" b="1">
                <a:solidFill>
                  <a:srgbClr val="0AFA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3600" b="1">
                <a:solidFill>
                  <a:srgbClr val="0AFA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居里夫人说：“世上最快乐的事</a:t>
            </a:r>
            <a:r>
              <a:rPr lang="en-US" altLang="zh-CN" sz="3600" b="1">
                <a:solidFill>
                  <a:srgbClr val="0AFA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>
                <a:solidFill>
                  <a:srgbClr val="0AFA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莫过于为理想奋斗。”张潮却随笔写下：“人莫乐于闲”。“闲”能读书；游名胜；交益友。快乐是我们所需求的，亦是幸福人生不可或缺的要素。细翻自己人生的扉页，想必有许多事令你痛苦或快乐，请结合自己的生活经验，谈谈自己对苦与乐的认识。</a:t>
            </a:r>
            <a:endParaRPr lang="zh-CN" altLang="en-US" sz="3600" b="1">
              <a:solidFill>
                <a:srgbClr val="0AFA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6" name="矩形 3075"/>
          <p:cNvSpPr/>
          <p:nvPr/>
        </p:nvSpPr>
        <p:spPr>
          <a:xfrm>
            <a:off x="216535" y="148590"/>
            <a:ext cx="1944688" cy="601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spc="720">
                <a:ln w="9525" cap="flat" cmpd="sng">
                  <a:solidFill>
                    <a:schemeClr val="accent2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993300"/>
                </a:solidFill>
                <a:effectLst>
                  <a:outerShdw dist="45791" dir="3378595" algn="ctr" rotWithShape="0">
                    <a:srgbClr val="4D4D4D">
                      <a:alpha val="78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导语</a:t>
            </a:r>
            <a:endParaRPr lang="zh-CN" altLang="en-US" sz="3600" spc="720">
              <a:ln w="9525" cap="flat" cmpd="sng">
                <a:solidFill>
                  <a:schemeClr val="accent2"/>
                </a:solidFill>
                <a:prstDash val="solid"/>
                <a:headEnd type="none" w="med" len="med"/>
                <a:tailEnd type="none" w="med" len="med"/>
              </a:ln>
              <a:solidFill>
                <a:srgbClr val="993300"/>
              </a:solidFill>
              <a:effectLst>
                <a:outerShdw dist="45791" dir="3378595" algn="ctr" rotWithShape="0">
                  <a:srgbClr val="4D4D4D">
                    <a:alpha val="78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7" name="高山流水.wma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64388" y="60213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0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" fill="hold"/>
                                        <p:tgtEl>
                                          <p:spTgt spid="30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7"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7"/>
                </p:tgtEl>
              </p:cMediaNode>
            </p:audio>
          </p:childTnLst>
        </p:cTn>
      </p:par>
    </p:tnLst>
    <p:bldLst>
      <p:bldP spid="307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49225" y="955040"/>
            <a:ext cx="8803640" cy="4480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  <a:sym typeface="+mn-ea"/>
              </a:rPr>
              <a:t>    2</a:t>
            </a:r>
            <a:r>
              <a:rPr lang="zh-CN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  <a:sym typeface="+mn-ea"/>
              </a:rPr>
              <a:t>）运用修辞，让人读来心情愉悦。本文主要用的修辞：设问：特点主要是自问自答（第</a:t>
            </a: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  <a:sym typeface="+mn-ea"/>
              </a:rPr>
              <a:t>段）。排比：最鲜明的符号就是分号，特点是句式相同或相近（第</a:t>
            </a: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  <a:sym typeface="+mn-ea"/>
              </a:rPr>
              <a:t>段）。反问：反问是用疑问的形式表达确定的意思，以加重语气的一种修辞手法。反问只问不答，答案暗含在反问句中。人们可以从反问句中领会到表达者的真意。反问也叫激问、反诘、诘问（第</a:t>
            </a:r>
            <a:r>
              <a:rPr lang="en-US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  <a:sym typeface="+mn-ea"/>
              </a:rPr>
              <a:t>6</a:t>
            </a:r>
            <a:r>
              <a:rPr lang="zh-CN" altLang="zh-CN" sz="3200" b="1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  <a:sym typeface="+mn-ea"/>
              </a:rPr>
              <a:t>段）。运用修辞使文章条理清晰，问题鲜明，有趣味性。</a:t>
            </a:r>
            <a:endParaRPr lang="zh-CN" altLang="en-US" sz="3200" b="1">
              <a:latin typeface="楷体_GB2312" panose="02010609030101010101" pitchFamily="1" charset="-122"/>
              <a:ea typeface="楷体_GB2312" panose="02010609030101010101" pitchFamily="1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1603" y="90805"/>
            <a:ext cx="4586288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（四）体验与反思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920" y="767080"/>
            <a:ext cx="8587740" cy="2255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在本文中，作者提出把万事当责任来尽，便得苦中真乐，人生当勇于负责任，而不能逃避责任的观点。作为学生，我们就应当把学习当作责任来尽，于尽责任中得乐趣。请据此谈谈你对“学海无涯苦作舟”这一名言的看法？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920" y="3022600"/>
            <a:ext cx="8799830" cy="2682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学习是为了让我们更睿智、更有益于国家和社会。如果把学习当做一件责任，觉得它漫无边际，无法完成，就会感觉像背了千斤重担，自然感觉痛苦万分；如果把学习当作一个兴趣、一份责任来完成，每学到一点知识就感觉有所进步，每完成一个阶段的学习，就感觉尽到了一份责任，你就会感到快乐的，也会真正获益的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20968" y="66040"/>
            <a:ext cx="3519488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四、拓展延伸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285" y="742315"/>
            <a:ext cx="7118350" cy="1115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请学生说出日常生活中与“苦、乐”相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关的词语、俗语、谚语、名言警句。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285" y="2011045"/>
            <a:ext cx="8876030" cy="4027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45720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知足常乐、苦尽甘来、苦中作乐、先苦后甜；一分耕耘，一分收获；书山有路勤为径，学海无涯苦作舟…… 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45720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居里夫人说：“世上最快乐的事，莫过于为理想奋斗。”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457200" algn="just" defTabSz="914400" rtl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罗曼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·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罗兰：最难忍受的痛苦，也许是想干一件事情而又不去干。真正的快乐并非来自财富或荣誉，而是来自于做了一些值得做的事情。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71475" y="283210"/>
            <a:ext cx="3164205" cy="749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五、板书设计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3555" name="文本框 2"/>
          <p:cNvSpPr txBox="1"/>
          <p:nvPr/>
        </p:nvSpPr>
        <p:spPr>
          <a:xfrm>
            <a:off x="5805488" y="1100138"/>
            <a:ext cx="48879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dirty="0">
                <a:latin typeface="Calibri" pitchFamily="34" charset="0"/>
                <a:ea typeface="宋体" panose="02010600030101010101" pitchFamily="2" charset="-122"/>
              </a:rPr>
              <a:t>                 </a:t>
            </a:r>
            <a:endParaRPr lang="zh-CN" altLang="en-US" dirty="0">
              <a:latin typeface="Calibri" pitchFamily="34" charset="0"/>
              <a:ea typeface="宋体" panose="02010600030101010101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850900" y="1569085"/>
            <a:ext cx="7743190" cy="3622040"/>
            <a:chOff x="1354937" y="2521998"/>
            <a:chExt cx="9036325" cy="1498006"/>
          </a:xfrm>
        </p:grpSpPr>
        <p:sp>
          <p:nvSpPr>
            <p:cNvPr id="23557" name="文本框 5"/>
            <p:cNvSpPr txBox="1"/>
            <p:nvPr/>
          </p:nvSpPr>
          <p:spPr>
            <a:xfrm>
              <a:off x="1354937" y="2618652"/>
              <a:ext cx="680535" cy="124720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lvl="0" algn="just">
                <a:lnSpc>
                  <a:spcPct val="120000"/>
                </a:lnSpc>
              </a:pPr>
              <a:r>
                <a:rPr lang="zh-CN" altLang="en-US" sz="3200" b="1" dirty="0">
                  <a:solidFill>
                    <a:srgbClr val="0AFA0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最苦与最乐</a:t>
              </a:r>
              <a:endParaRPr lang="zh-CN" altLang="en-US" sz="3200" b="1" dirty="0">
                <a:solidFill>
                  <a:srgbClr val="0AFA0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3559" name="组合 10"/>
            <p:cNvGrpSpPr/>
            <p:nvPr/>
          </p:nvGrpSpPr>
          <p:grpSpPr>
            <a:xfrm>
              <a:off x="2035799" y="2618522"/>
              <a:ext cx="7998622" cy="1283787"/>
              <a:chOff x="2821157" y="1413837"/>
              <a:chExt cx="7998622" cy="1283787"/>
            </a:xfrm>
          </p:grpSpPr>
          <p:sp>
            <p:nvSpPr>
              <p:cNvPr id="23565" name="文本框 3"/>
              <p:cNvSpPr txBox="1"/>
              <p:nvPr/>
            </p:nvSpPr>
            <p:spPr>
              <a:xfrm>
                <a:off x="2875788" y="1413837"/>
                <a:ext cx="7889362" cy="2494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 algn="just"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分论点：  最苦</a:t>
                </a:r>
                <a:r>
                  <a:rPr lang="en-US" altLang="zh-CN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——</a:t>
                </a:r>
                <a:r>
                  <a:rPr lang="zh-CN" altLang="en-US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负责任（</a:t>
                </a:r>
                <a:r>
                  <a:rPr lang="en-US" altLang="zh-CN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1--3</a:t>
                </a:r>
                <a:r>
                  <a:rPr lang="zh-CN" altLang="en-US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     </a:t>
                </a:r>
                <a:endParaRPr lang="zh-CN" altLang="en-US" sz="2800" b="1" dirty="0">
                  <a:solidFill>
                    <a:srgbClr val="0AFA0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566" name="文本框 6"/>
              <p:cNvSpPr txBox="1"/>
              <p:nvPr/>
            </p:nvSpPr>
            <p:spPr>
              <a:xfrm>
                <a:off x="2921833" y="1956461"/>
                <a:ext cx="6774128" cy="2494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 algn="just"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分论点：  最乐</a:t>
                </a:r>
                <a:r>
                  <a:rPr lang="en-US" altLang="zh-CN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——</a:t>
                </a:r>
                <a:r>
                  <a:rPr lang="zh-CN" altLang="en-US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尽责任 （</a:t>
                </a:r>
                <a:r>
                  <a:rPr lang="en-US" altLang="zh-CN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r>
                  <a:rPr lang="zh-CN" altLang="en-US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   </a:t>
                </a:r>
                <a:endParaRPr lang="zh-CN" altLang="en-US" sz="2800" b="1" dirty="0">
                  <a:solidFill>
                    <a:srgbClr val="0AFA0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567" name="文本框 8"/>
              <p:cNvSpPr txBox="1"/>
              <p:nvPr/>
            </p:nvSpPr>
            <p:spPr>
              <a:xfrm>
                <a:off x="2821157" y="2448131"/>
                <a:ext cx="7998622" cy="2494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 algn="just">
                  <a:lnSpc>
                    <a:spcPct val="120000"/>
                  </a:lnSpc>
                </a:pPr>
                <a:r>
                  <a:rPr lang="zh-CN" altLang="en-US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结论：人生应尽责而不应避责 （</a:t>
                </a:r>
                <a:r>
                  <a:rPr lang="en-US" altLang="zh-CN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5--6</a:t>
                </a:r>
                <a:r>
                  <a:rPr lang="zh-CN" altLang="en-US" sz="28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  </a:t>
                </a:r>
                <a:endParaRPr lang="zh-CN" altLang="en-US" sz="2800" b="1" dirty="0">
                  <a:solidFill>
                    <a:srgbClr val="0AFA0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560" name="组合 12"/>
            <p:cNvGrpSpPr/>
            <p:nvPr/>
          </p:nvGrpSpPr>
          <p:grpSpPr>
            <a:xfrm>
              <a:off x="9291637" y="2521998"/>
              <a:ext cx="1099625" cy="1392470"/>
              <a:chOff x="9177337" y="2496598"/>
              <a:chExt cx="1099625" cy="1392470"/>
            </a:xfrm>
          </p:grpSpPr>
          <p:sp>
            <p:nvSpPr>
              <p:cNvPr id="23563" name="文本框 9"/>
              <p:cNvSpPr txBox="1"/>
              <p:nvPr/>
            </p:nvSpPr>
            <p:spPr>
              <a:xfrm>
                <a:off x="9395858" y="3579172"/>
                <a:ext cx="682206" cy="3098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just">
                  <a:lnSpc>
                    <a:spcPct val="120000"/>
                  </a:lnSpc>
                </a:pPr>
                <a:r>
                  <a:rPr lang="zh-CN" altLang="en-US" sz="36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总</a:t>
                </a:r>
                <a:endParaRPr lang="zh-CN" altLang="en-US" sz="3600" b="1" dirty="0">
                  <a:solidFill>
                    <a:srgbClr val="0AFA0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564" name="文本框 13"/>
              <p:cNvSpPr txBox="1"/>
              <p:nvPr/>
            </p:nvSpPr>
            <p:spPr>
              <a:xfrm>
                <a:off x="9177337" y="2496598"/>
                <a:ext cx="1099625" cy="3098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p>
                <a:pPr lvl="0" algn="just">
                  <a:lnSpc>
                    <a:spcPct val="120000"/>
                  </a:lnSpc>
                </a:pPr>
                <a:r>
                  <a:rPr lang="zh-CN" altLang="en-US" sz="36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</a:t>
                </a:r>
                <a:endParaRPr lang="zh-CN" altLang="en-US" sz="3600" b="1" dirty="0">
                  <a:solidFill>
                    <a:srgbClr val="0AFA0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左大括号 11"/>
            <p:cNvSpPr/>
            <p:nvPr/>
          </p:nvSpPr>
          <p:spPr>
            <a:xfrm>
              <a:off x="2258786" y="2786289"/>
              <a:ext cx="170089" cy="1233715"/>
            </a:xfrm>
            <a:prstGeom prst="leftBrace">
              <a:avLst>
                <a:gd name="adj1" fmla="val 49780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左大括号 15"/>
            <p:cNvSpPr/>
            <p:nvPr/>
          </p:nvSpPr>
          <p:spPr>
            <a:xfrm flipH="1">
              <a:off x="7745186" y="2786289"/>
              <a:ext cx="170089" cy="1233715"/>
            </a:xfrm>
            <a:prstGeom prst="leftBrace">
              <a:avLst>
                <a:gd name="adj1" fmla="val 49780"/>
                <a:gd name="adj2" fmla="val 50000"/>
              </a:avLst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" name="文本框 13"/>
          <p:cNvSpPr txBox="1"/>
          <p:nvPr/>
        </p:nvSpPr>
        <p:spPr>
          <a:xfrm>
            <a:off x="7046377" y="3041963"/>
            <a:ext cx="894715" cy="749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algn="just">
              <a:lnSpc>
                <a:spcPct val="120000"/>
              </a:lnSpc>
            </a:pPr>
            <a:r>
              <a:rPr lang="zh-CN" altLang="en-US" sz="3600" b="1" dirty="0">
                <a:solidFill>
                  <a:srgbClr val="0AFA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</a:t>
            </a:r>
            <a:endParaRPr lang="zh-CN" altLang="en-US" sz="3600" b="1" dirty="0">
              <a:solidFill>
                <a:srgbClr val="0AFA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F:\素材\动画\新建文件夹 (2)\1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" y="88265"/>
            <a:ext cx="1771015" cy="17710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098" descr="F:\素材\动画\新建文件夹 (2)\4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700" y="4636135"/>
            <a:ext cx="2065655" cy="21189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2" name="轻音乐 - 班德瑞 - 蓝色天际 - fly away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4800" y="5867400"/>
            <a:ext cx="762000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073" descr="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75" y="47625"/>
            <a:ext cx="8996680" cy="6707505"/>
          </a:xfrm>
          <a:prstGeom prst="rect">
            <a:avLst/>
          </a:prstGeom>
          <a:noFill/>
          <a:ln w="9525" cap="flat" cmpd="sng">
            <a:solidFill>
              <a:srgbClr val="990099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文本框 1"/>
          <p:cNvSpPr txBox="1"/>
          <p:nvPr/>
        </p:nvSpPr>
        <p:spPr>
          <a:xfrm>
            <a:off x="1837690" y="960755"/>
            <a:ext cx="6143625" cy="12661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en-US" altLang="zh-CN" sz="7200" b="1">
                <a:solidFill>
                  <a:srgbClr val="0033CC"/>
                </a:solidFill>
                <a:latin typeface="华文彩云" pitchFamily="2" charset="-122"/>
                <a:ea typeface="华文彩云" pitchFamily="2" charset="-122"/>
              </a:rPr>
              <a:t>15.</a:t>
            </a:r>
            <a:r>
              <a:rPr lang="zh-CN" altLang="en-US" sz="7200" b="1">
                <a:solidFill>
                  <a:srgbClr val="0033CC"/>
                </a:solidFill>
                <a:latin typeface="华文彩云" pitchFamily="2" charset="-122"/>
                <a:ea typeface="华文彩云" pitchFamily="2" charset="-122"/>
              </a:rPr>
              <a:t>最苦与最乐</a:t>
            </a:r>
            <a:endParaRPr lang="zh-CN" altLang="en-US" sz="7200" b="1">
              <a:solidFill>
                <a:srgbClr val="0033CC"/>
              </a:solidFill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35550" y="2335530"/>
            <a:ext cx="22415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5400" b="1">
                <a:solidFill>
                  <a:srgbClr val="0033CC"/>
                </a:solidFill>
                <a:latin typeface="Times New Roman" panose="02020603050405020304" pitchFamily="18" charset="0"/>
                <a:ea typeface="华文彩云" pitchFamily="2" charset="-122"/>
              </a:rPr>
              <a:t>梁启超</a:t>
            </a:r>
            <a:endParaRPr lang="zh-CN" altLang="en-US" sz="5400" b="1">
              <a:solidFill>
                <a:srgbClr val="0033CC"/>
              </a:solidFill>
              <a:latin typeface="Times New Roman" panose="02020603050405020304" pitchFamily="18" charset="0"/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4098" name="组合 3"/>
          <p:cNvGrpSpPr/>
          <p:nvPr/>
        </p:nvGrpSpPr>
        <p:grpSpPr>
          <a:xfrm>
            <a:off x="611188" y="544513"/>
            <a:ext cx="2214562" cy="613410"/>
            <a:chOff x="629895" y="404664"/>
            <a:chExt cx="2213913" cy="614014"/>
          </a:xfrm>
        </p:grpSpPr>
        <p:sp>
          <p:nvSpPr>
            <p:cNvPr id="3" name="矩形: 圆角 2"/>
            <p:cNvSpPr/>
            <p:nvPr/>
          </p:nvSpPr>
          <p:spPr>
            <a:xfrm>
              <a:off x="629895" y="404664"/>
              <a:ext cx="2213913" cy="576829"/>
            </a:xfrm>
            <a:prstGeom prst="roundRect">
              <a:avLst>
                <a:gd name="adj" fmla="val 4951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855095" y="404664"/>
              <a:ext cx="1807950" cy="6140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学习目标</a:t>
              </a:r>
              <a:endPara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296545" y="1670050"/>
            <a:ext cx="8324215" cy="2650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1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．学习作者凝重轻灵、简洁流畅的语言风格。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2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．学习本文严密的论证方式，借以培养学生思维的辨证性和严密性。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3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．利用本文的教育价值，引导学生树立对社会、对他人、对自己的责任感。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5122" name="组合 3"/>
          <p:cNvGrpSpPr/>
          <p:nvPr/>
        </p:nvGrpSpPr>
        <p:grpSpPr>
          <a:xfrm>
            <a:off x="309563" y="192723"/>
            <a:ext cx="2214562" cy="613410"/>
            <a:chOff x="328358" y="52528"/>
            <a:chExt cx="2213913" cy="614014"/>
          </a:xfrm>
        </p:grpSpPr>
        <p:sp>
          <p:nvSpPr>
            <p:cNvPr id="3" name="矩形: 圆角 2"/>
            <p:cNvSpPr/>
            <p:nvPr/>
          </p:nvSpPr>
          <p:spPr>
            <a:xfrm>
              <a:off x="328358" y="60791"/>
              <a:ext cx="2213913" cy="576829"/>
            </a:xfrm>
            <a:prstGeom prst="roundRect">
              <a:avLst>
                <a:gd name="adj" fmla="val 4951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453258" y="52528"/>
              <a:ext cx="1807950" cy="6140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教学过程</a:t>
              </a:r>
              <a:endParaRPr kumimoji="0" lang="zh-CN" altLang="en-US" sz="3200" b="1" i="0" u="none" strike="noStrike" kern="1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611188" y="853758"/>
            <a:ext cx="3519488" cy="603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一、新课导入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124" name="矩形 8"/>
          <p:cNvSpPr>
            <a:spLocks noChangeArrowheads="1"/>
          </p:cNvSpPr>
          <p:nvPr/>
        </p:nvSpPr>
        <p:spPr bwMode="auto">
          <a:xfrm>
            <a:off x="86995" y="1421130"/>
            <a:ext cx="8749665" cy="41859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我经常听同学们抱怨：上学真苦啊！难道不上学就不苦吗？又有多少人因为上不了学而痛苦。人的一生中，每个人都曾沐浴幸福和快乐，也会历经坎坷和挫折。快乐和痛苦本来就是双胞胎。上帝是公平的，快乐与痛苦是相依相存的。我们每个人的人生观、价值观不同，认识也有不同。那么究竟什么事情最痛苦、什么事情最快乐呢？今天，我们一起来学习下梁启超先生的一篇文章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最苦与最乐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，看看他是怎么认为的。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15" name="组合 14"/>
          <p:cNvGrpSpPr/>
          <p:nvPr/>
        </p:nvGrpSpPr>
        <p:grpSpPr>
          <a:xfrm>
            <a:off x="286385" y="1350010"/>
            <a:ext cx="8593455" cy="2286000"/>
            <a:chOff x="799874" y="1744440"/>
            <a:chExt cx="7941017" cy="2286181"/>
          </a:xfrm>
        </p:grpSpPr>
        <p:sp>
          <p:nvSpPr>
            <p:cNvPr id="4" name="矩形 3"/>
            <p:cNvSpPr/>
            <p:nvPr/>
          </p:nvSpPr>
          <p:spPr>
            <a:xfrm>
              <a:off x="799874" y="1744440"/>
              <a:ext cx="7941017" cy="22861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寨子（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 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）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陡峭（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 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）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竹篾（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 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）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 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简陋（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 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）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悠闲（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）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恍惚（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    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）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just" defTabSz="914400" rtl="0" eaLnBrk="0" fontAlgn="base" latinLnBrk="0" hangingPunct="0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修葺（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 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）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晶莹（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       </a:t>
              </a:r>
              <a:r>
                <a:rPr kumimoji="0" lang="zh-CN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ea"/>
                  <a:ea typeface="+mn-ea"/>
                  <a:cs typeface="Times New Roman" panose="02020603050405020304" pitchFamily="18" charset="0"/>
                </a:rPr>
                <a:t>）</a:t>
              </a:r>
              <a:endPara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14" name="椭圆 13"/>
            <p:cNvSpPr>
              <a:spLocks noChangeAspect="1"/>
            </p:cNvSpPr>
            <p:nvPr/>
          </p:nvSpPr>
          <p:spPr>
            <a:xfrm>
              <a:off x="1001486" y="2278743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1320800" y="2830286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1320800" y="3367314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椭圆 18"/>
            <p:cNvSpPr>
              <a:spLocks noChangeAspect="1"/>
            </p:cNvSpPr>
            <p:nvPr/>
          </p:nvSpPr>
          <p:spPr>
            <a:xfrm>
              <a:off x="3889829" y="3367314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3599543" y="2815771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3933371" y="2264228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6473371" y="2264228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椭圆 22"/>
            <p:cNvSpPr>
              <a:spLocks noChangeAspect="1"/>
            </p:cNvSpPr>
            <p:nvPr/>
          </p:nvSpPr>
          <p:spPr>
            <a:xfrm>
              <a:off x="6197600" y="2815771"/>
              <a:ext cx="54000" cy="54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91319" y="101283"/>
            <a:ext cx="5495290" cy="603250"/>
          </a:xfrm>
          <a:prstGeom prst="rect">
            <a:avLst/>
          </a:prstGeom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二、自学指导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一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——预习与交流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01663" y="819785"/>
            <a:ext cx="7940675" cy="530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朗读课文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圈画文中生字词，给加点字注音。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2138" y="3546475"/>
            <a:ext cx="5092700" cy="530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注意文中多音字、形近字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93533" y="1589088"/>
            <a:ext cx="921385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zhài</a:t>
            </a:r>
            <a:endParaRPr kumimoji="0" lang="en-US" altLang="zh-CN" sz="3200" b="0" i="0" u="none" strike="noStrike" kern="1200" cap="none" spc="0" normalizeH="0" baseline="0" noProof="0" dirty="0" err="1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00538" y="1589088"/>
            <a:ext cx="989330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qiào</a:t>
            </a:r>
            <a:endParaRPr kumimoji="0" lang="en-US" altLang="zh-CN" sz="3200" b="0" i="0" u="none" strike="noStrike" kern="1200" cap="none" spc="0" normalizeH="0" baseline="0" noProof="0" dirty="0" err="1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52323" y="1516380"/>
            <a:ext cx="852170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miè</a:t>
            </a:r>
            <a:endParaRPr kumimoji="0" lang="en-US" altLang="zh-CN" sz="3200" b="0" i="0" u="none" strike="noStrike" kern="1200" cap="none" spc="0" normalizeH="0" baseline="0" noProof="0" dirty="0" err="1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18285" y="2276158"/>
            <a:ext cx="744220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lòu</a:t>
            </a:r>
            <a:endParaRPr kumimoji="0" lang="en-US" altLang="zh-CN" sz="3200" b="0" i="0" u="none" strike="noStrike" kern="1200" cap="none" spc="0" normalizeH="0" baseline="0" noProof="0" dirty="0" err="1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27525" y="2276158"/>
            <a:ext cx="851535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yōu</a:t>
            </a:r>
            <a:endParaRPr kumimoji="0" lang="en-US" altLang="zh-CN" sz="3200" b="0" i="0" u="none" strike="noStrike" kern="1200" cap="none" spc="0" normalizeH="0" baseline="0" noProof="0" dirty="0" err="1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91338" y="2276158"/>
            <a:ext cx="1373505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hu</a:t>
            </a:r>
            <a:r>
              <a:rPr kumimoji="0" lang="zh-CN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ǎ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ng</a:t>
            </a:r>
            <a:endParaRPr kumimoji="0" lang="en-US" altLang="zh-CN" sz="3200" b="0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58303" y="2973070"/>
            <a:ext cx="555625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qì</a:t>
            </a:r>
            <a:endParaRPr kumimoji="0" lang="en-US" altLang="zh-CN" sz="3200" b="0" i="0" u="none" strike="noStrike" kern="1200" cap="none" spc="0" normalizeH="0" baseline="0" noProof="0" dirty="0" err="1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14838" y="2973070"/>
            <a:ext cx="1021080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yíng</a:t>
            </a:r>
            <a:endParaRPr kumimoji="0" lang="en-US" altLang="zh-CN" sz="3200" b="0" i="0" u="none" strike="noStrike" kern="1200" cap="none" spc="0" normalizeH="0" baseline="0" noProof="0" dirty="0" err="1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6152" name="组合 6151"/>
          <p:cNvGrpSpPr/>
          <p:nvPr/>
        </p:nvGrpSpPr>
        <p:grpSpPr>
          <a:xfrm>
            <a:off x="286385" y="4076700"/>
            <a:ext cx="8778240" cy="1741836"/>
            <a:chOff x="712935" y="4132972"/>
            <a:chExt cx="8352235" cy="1740944"/>
          </a:xfrm>
        </p:grpSpPr>
        <p:grpSp>
          <p:nvGrpSpPr>
            <p:cNvPr id="6159" name="组合 6148"/>
            <p:cNvGrpSpPr/>
            <p:nvPr/>
          </p:nvGrpSpPr>
          <p:grpSpPr>
            <a:xfrm>
              <a:off x="712935" y="4132972"/>
              <a:ext cx="3185150" cy="1740944"/>
              <a:chOff x="791765" y="4274866"/>
              <a:chExt cx="3185150" cy="1740944"/>
            </a:xfrm>
          </p:grpSpPr>
          <p:sp>
            <p:nvSpPr>
              <p:cNvPr id="6172" name="文本框 15"/>
              <p:cNvSpPr txBox="1"/>
              <p:nvPr/>
            </p:nvSpPr>
            <p:spPr>
              <a:xfrm>
                <a:off x="1362641" y="4274866"/>
                <a:ext cx="2614274" cy="5299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4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lù</a:t>
                </a:r>
                <a:r>
                  <a:rPr lang="zh-CN" altLang="en-US" sz="24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）露宿              </a:t>
                </a:r>
                <a:endParaRPr lang="zh-CN" altLang="en-US" sz="2400" b="1" dirty="0">
                  <a:solidFill>
                    <a:srgbClr val="0AFA0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73" name="文本框 25"/>
              <p:cNvSpPr txBox="1"/>
              <p:nvPr/>
            </p:nvSpPr>
            <p:spPr>
              <a:xfrm>
                <a:off x="791765" y="4884238"/>
                <a:ext cx="654845" cy="67592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just"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rgbClr val="C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露                        </a:t>
                </a:r>
                <a:endParaRPr lang="zh-CN" altLang="en-US" sz="32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74" name="文本框 28"/>
              <p:cNvSpPr txBox="1"/>
              <p:nvPr/>
            </p:nvSpPr>
            <p:spPr>
              <a:xfrm>
                <a:off x="1249817" y="5485857"/>
                <a:ext cx="2614274" cy="52995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p>
                <a:pPr lvl="0" algn="just">
                  <a:lnSpc>
                    <a:spcPct val="120000"/>
                  </a:lnSpc>
                </a:pPr>
                <a:r>
                  <a:rPr lang="zh-CN" altLang="en-US" sz="24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（</a:t>
                </a:r>
                <a:r>
                  <a:rPr lang="en-US" altLang="zh-CN" sz="24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lòu</a:t>
                </a:r>
                <a:r>
                  <a:rPr lang="zh-CN" altLang="en-US" sz="24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）露丑            </a:t>
                </a:r>
                <a:endParaRPr lang="zh-CN" altLang="en-US" sz="2400" b="1" dirty="0">
                  <a:solidFill>
                    <a:srgbClr val="0AFA0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46" name="左大括号 6145"/>
              <p:cNvSpPr/>
              <p:nvPr/>
            </p:nvSpPr>
            <p:spPr>
              <a:xfrm>
                <a:off x="1266966" y="4438651"/>
                <a:ext cx="179614" cy="1438728"/>
              </a:xfrm>
              <a:prstGeom prst="leftBrace">
                <a:avLst>
                  <a:gd name="adj1" fmla="val 51347"/>
                  <a:gd name="adj2" fmla="val 5000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160" name="组合 6147"/>
            <p:cNvGrpSpPr/>
            <p:nvPr/>
          </p:nvGrpSpPr>
          <p:grpSpPr>
            <a:xfrm>
              <a:off x="3272157" y="4132972"/>
              <a:ext cx="2788556" cy="1740944"/>
              <a:chOff x="3350987" y="4274866"/>
              <a:chExt cx="2788556" cy="1740944"/>
            </a:xfrm>
          </p:grpSpPr>
          <p:grpSp>
            <p:nvGrpSpPr>
              <p:cNvPr id="6167" name="组合 6144"/>
              <p:cNvGrpSpPr/>
              <p:nvPr/>
            </p:nvGrpSpPr>
            <p:grpSpPr>
              <a:xfrm>
                <a:off x="3525269" y="4274866"/>
                <a:ext cx="2614274" cy="1740944"/>
                <a:chOff x="3525269" y="4274866"/>
                <a:chExt cx="2614274" cy="1740944"/>
              </a:xfrm>
            </p:grpSpPr>
            <p:sp>
              <p:nvSpPr>
                <p:cNvPr id="6169" name="文本框 23"/>
                <p:cNvSpPr txBox="1"/>
                <p:nvPr/>
              </p:nvSpPr>
              <p:spPr>
                <a:xfrm>
                  <a:off x="3525269" y="4274866"/>
                  <a:ext cx="2614274" cy="5299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lvl="0" algn="just">
                    <a:lnSpc>
                      <a:spcPct val="120000"/>
                    </a:lnSpc>
                  </a:pPr>
                  <a:r>
                    <a:rPr lang="zh-CN" altLang="en-US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扛（</a:t>
                  </a:r>
                  <a:r>
                    <a:rPr lang="en-US" altLang="zh-CN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káng</a:t>
                  </a:r>
                  <a:r>
                    <a:rPr lang="zh-CN" altLang="en-US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）扛着</a:t>
                  </a:r>
                  <a:endParaRPr lang="zh-CN" altLang="en-US" sz="24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70" name="文本框 26"/>
                <p:cNvSpPr txBox="1"/>
                <p:nvPr/>
              </p:nvSpPr>
              <p:spPr>
                <a:xfrm>
                  <a:off x="3525269" y="4880361"/>
                  <a:ext cx="2614274" cy="5299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lvl="0" algn="just">
                    <a:lnSpc>
                      <a:spcPct val="120000"/>
                    </a:lnSpc>
                  </a:pPr>
                  <a:r>
                    <a:rPr lang="zh-CN" altLang="en-US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杠（</a:t>
                  </a:r>
                  <a:r>
                    <a:rPr lang="en-US" altLang="zh-CN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gàng</a:t>
                  </a:r>
                  <a:r>
                    <a:rPr lang="zh-CN" altLang="en-US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）杠铃              </a:t>
                  </a:r>
                  <a:endParaRPr lang="zh-CN" altLang="en-US" sz="24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71" name="文本框 29"/>
                <p:cNvSpPr txBox="1"/>
                <p:nvPr/>
              </p:nvSpPr>
              <p:spPr>
                <a:xfrm>
                  <a:off x="3525269" y="5485857"/>
                  <a:ext cx="2614274" cy="5299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lvl="0" algn="just">
                    <a:lnSpc>
                      <a:spcPct val="120000"/>
                    </a:lnSpc>
                  </a:pPr>
                  <a:r>
                    <a:rPr lang="zh-CN" altLang="en-US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缸（</a:t>
                  </a:r>
                  <a:r>
                    <a:rPr lang="en-US" altLang="zh-CN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gāng</a:t>
                  </a:r>
                  <a:r>
                    <a:rPr lang="zh-CN" altLang="en-US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）水缸               </a:t>
                  </a:r>
                  <a:endParaRPr lang="zh-CN" altLang="en-US" sz="24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7" name="左大括号 36"/>
              <p:cNvSpPr/>
              <p:nvPr/>
            </p:nvSpPr>
            <p:spPr>
              <a:xfrm>
                <a:off x="3350987" y="4438651"/>
                <a:ext cx="179614" cy="1438728"/>
              </a:xfrm>
              <a:prstGeom prst="leftBrace">
                <a:avLst>
                  <a:gd name="adj1" fmla="val 51347"/>
                  <a:gd name="adj2" fmla="val 5000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161" name="组合 6146"/>
            <p:cNvGrpSpPr/>
            <p:nvPr/>
          </p:nvGrpSpPr>
          <p:grpSpPr>
            <a:xfrm>
              <a:off x="6285341" y="4132972"/>
              <a:ext cx="2779829" cy="1740944"/>
              <a:chOff x="6364171" y="4274866"/>
              <a:chExt cx="2779829" cy="1740944"/>
            </a:xfrm>
          </p:grpSpPr>
          <p:grpSp>
            <p:nvGrpSpPr>
              <p:cNvPr id="6162" name="组合 6143"/>
              <p:cNvGrpSpPr/>
              <p:nvPr/>
            </p:nvGrpSpPr>
            <p:grpSpPr>
              <a:xfrm>
                <a:off x="6529726" y="4274866"/>
                <a:ext cx="2614274" cy="1740944"/>
                <a:chOff x="6529726" y="4274866"/>
                <a:chExt cx="2614274" cy="1740944"/>
              </a:xfrm>
            </p:grpSpPr>
            <p:sp>
              <p:nvSpPr>
                <p:cNvPr id="6164" name="文本框 24"/>
                <p:cNvSpPr txBox="1"/>
                <p:nvPr/>
              </p:nvSpPr>
              <p:spPr>
                <a:xfrm>
                  <a:off x="6529726" y="4274866"/>
                  <a:ext cx="2614274" cy="5299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lvl="0" algn="just">
                    <a:lnSpc>
                      <a:spcPct val="120000"/>
                    </a:lnSpc>
                  </a:pPr>
                  <a:r>
                    <a:rPr lang="zh-CN" altLang="en-US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驿（</a:t>
                  </a:r>
                  <a:r>
                    <a:rPr lang="en-US" altLang="zh-CN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yì</a:t>
                  </a:r>
                  <a:r>
                    <a:rPr lang="zh-CN" altLang="en-US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）驿路</a:t>
                  </a:r>
                  <a:endParaRPr lang="zh-CN" altLang="en-US" sz="24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65" name="文本框 27"/>
                <p:cNvSpPr txBox="1"/>
                <p:nvPr/>
              </p:nvSpPr>
              <p:spPr>
                <a:xfrm>
                  <a:off x="6529726" y="4880361"/>
                  <a:ext cx="2614274" cy="5299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lvl="0" algn="just">
                    <a:lnSpc>
                      <a:spcPct val="120000"/>
                    </a:lnSpc>
                  </a:pPr>
                  <a:r>
                    <a:rPr lang="zh-CN" altLang="en-US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译（</a:t>
                  </a:r>
                  <a:r>
                    <a:rPr lang="en-US" altLang="zh-CN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yì</a:t>
                  </a:r>
                  <a:r>
                    <a:rPr lang="zh-CN" altLang="en-US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）翻译</a:t>
                  </a:r>
                  <a:endParaRPr lang="zh-CN" altLang="en-US" sz="24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166" name="文本框 30"/>
                <p:cNvSpPr txBox="1"/>
                <p:nvPr/>
              </p:nvSpPr>
              <p:spPr>
                <a:xfrm>
                  <a:off x="6529726" y="5485857"/>
                  <a:ext cx="2614274" cy="52995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p>
                  <a:pPr lvl="0" algn="just">
                    <a:lnSpc>
                      <a:spcPct val="120000"/>
                    </a:lnSpc>
                  </a:pPr>
                  <a:r>
                    <a:rPr lang="zh-CN" altLang="en-US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泽（</a:t>
                  </a:r>
                  <a:r>
                    <a:rPr lang="en-US" altLang="zh-CN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zé</a:t>
                  </a:r>
                  <a:r>
                    <a:rPr lang="zh-CN" altLang="en-US" sz="2400" b="1" dirty="0">
                      <a:solidFill>
                        <a:srgbClr val="0AFA0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）色泽</a:t>
                  </a:r>
                  <a:endParaRPr lang="zh-CN" altLang="en-US" sz="2400" b="1" dirty="0">
                    <a:solidFill>
                      <a:srgbClr val="0AFA04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8" name="左大括号 37"/>
              <p:cNvSpPr/>
              <p:nvPr/>
            </p:nvSpPr>
            <p:spPr>
              <a:xfrm>
                <a:off x="6364171" y="4438651"/>
                <a:ext cx="179614" cy="1438728"/>
              </a:xfrm>
              <a:prstGeom prst="leftBrace">
                <a:avLst>
                  <a:gd name="adj1" fmla="val 51347"/>
                  <a:gd name="adj2" fmla="val 50000"/>
                </a:avLst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marL="0" marR="0" lvl="0" indent="0" algn="ctr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srgbClr val="0033CC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050" name=" 2050"/>
          <p:cNvSpPr/>
          <p:nvPr/>
        </p:nvSpPr>
        <p:spPr bwMode="auto">
          <a:xfrm flipH="1">
            <a:off x="850265" y="4430395"/>
            <a:ext cx="118110" cy="1305560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2" dur="1" fill="hold"/>
                                        <p:tgtEl>
                                          <p:spTgt spid="20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20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59080" y="132080"/>
            <a:ext cx="7635875" cy="676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3.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根据下列意思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写出课文中相关的词语。</a:t>
            </a:r>
            <a:endParaRPr kumimoji="0" lang="zh-CN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1925" y="808355"/>
            <a:ext cx="8919210" cy="4991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）莫过于。（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     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）证明出卖、抵押、租赁等关系的文书。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(          )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3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 对不如意的事情看得开。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(             )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4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 形容大自然的广阔，也比喻想象或说话毫无拘束，漫无边际。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(                      )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5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）自信事情做得合理，心里很坦然。（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              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6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）任务繁重，道路遥远。比喻责任重大而艰巨。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   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              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7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）死了以后才停止。指奋斗到死为止。（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            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8</a:t>
            </a:r>
            <a:r>
              <a:rPr kumimoji="0" lang="zh-CN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）有仁爱之心的人，品德高尚有志向有抱负的人。</a:t>
            </a:r>
            <a:endParaRPr kumimoji="0" lang="zh-CN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_GB2312" panose="02010609030101010101" pitchFamily="1" charset="-122"/>
              <a:ea typeface="楷体_GB2312" panose="02010609030101010101" pitchFamily="1" charset="-122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          </a:t>
            </a:r>
            <a:r>
              <a:rPr kumimoji="0" lang="zh-CN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）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 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41625" y="808038"/>
            <a:ext cx="8940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莫若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32575" y="1247458"/>
            <a:ext cx="8940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契约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962208" y="1720850"/>
            <a:ext cx="8940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达观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0605" y="3027680"/>
            <a:ext cx="16052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心安理得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14158" y="2567305"/>
            <a:ext cx="16052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海阔天空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11045" y="3923983"/>
            <a:ext cx="16052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任重道远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289675" y="4281805"/>
            <a:ext cx="16052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死而后已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32878" y="5250815"/>
            <a:ext cx="1605280" cy="5486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仁人志士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21298" y="107633"/>
            <a:ext cx="2282825" cy="67627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3.</a:t>
            </a:r>
            <a:r>
              <a:rPr kumimoji="0" lang="zh-CN" altLang="zh-CN" sz="3200" b="1" i="0" u="none" strike="noStrike" kern="1200" cap="none" spc="0" normalizeH="0" baseline="0" noProof="0" dirty="0">
                <a:solidFill>
                  <a:srgbClr val="92D05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作者简介</a:t>
            </a:r>
            <a:endParaRPr kumimoji="0" lang="zh-CN" altLang="zh-CN" sz="3200" b="1" i="0" u="none" strike="noStrike" kern="1200" cap="none" spc="0" normalizeH="0" baseline="0" noProof="0" dirty="0">
              <a:solidFill>
                <a:srgbClr val="92D05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126" name="图片 5125" descr="10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31990" y="107950"/>
            <a:ext cx="2006600" cy="2663825"/>
          </a:xfrm>
          <a:prstGeom prst="rect">
            <a:avLst/>
          </a:prstGeom>
          <a:noFill/>
          <a:ln w="57150" cap="flat" cmpd="thickThin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4" name="矩形 3"/>
          <p:cNvSpPr/>
          <p:nvPr/>
        </p:nvSpPr>
        <p:spPr>
          <a:xfrm>
            <a:off x="221615" y="784225"/>
            <a:ext cx="8486140" cy="528256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梁启超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1873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—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1929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），字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卓如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，号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任公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，一字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任甫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，别号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饮冰室主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人，广东新会人，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中国近代改良主义思想家，学者。戊戌变法（百日维新）领袖之一、中国近代维新派、新法家代表人物。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楷体_GB2312" panose="02010609030101010101" pitchFamily="1" charset="-122"/>
                <a:ea typeface="楷体_GB2312" panose="02010609030101010101" pitchFamily="1" charset="-122"/>
                <a:cs typeface="Times New Roman" panose="02020603050405020304" pitchFamily="18" charset="0"/>
              </a:rPr>
              <a:t>从师于康有为，成为资产阶级改良派的宣传家。维新变法前，与康有为一起联合各省举人发动“公车上书”运动。戊戌变法失败后，与康有为一起流亡日本，政治思想上逐渐走向保守，但是他是近代文学革命运动的理论倡导者。他倡导新文化运动，支持五四运动。其著作合编为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《饮冰室合集》。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72733" y="113983"/>
            <a:ext cx="2894013" cy="749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4.</a:t>
            </a:r>
            <a:r>
              <a:rPr kumimoji="0" lang="zh-CN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背景链接</a:t>
            </a:r>
            <a:endParaRPr kumimoji="0" lang="zh-CN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2555" y="863600"/>
            <a:ext cx="8863965" cy="1626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zh-CN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甲午中日战争爆发，清政府统治腐败，人民过着痛苦不堪的生活。一个有良知的致力于中国改革的维新运动领袖，希望唤起更多中国人的民族意识和责任感。</a:t>
            </a:r>
            <a:endParaRPr kumimoji="0" lang="zh-CN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4650" y="2490470"/>
            <a:ext cx="3282315" cy="67627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5.</a:t>
            </a:r>
            <a:r>
              <a:rPr kumimoji="0" lang="zh-CN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回顾文体知识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3050" y="3166745"/>
            <a:ext cx="8611235" cy="250507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just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       </a:t>
            </a:r>
            <a:r>
              <a:rPr kumimoji="0" lang="zh-CN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AFA04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 pitchFamily="18" charset="0"/>
              </a:rPr>
              <a:t>议论文的三要素：论点、论据、论证。理解文章内容，还需掌握论题。</a:t>
            </a:r>
            <a:endParaRPr kumimoji="0" lang="zh-CN" altLang="zh-CN" sz="4400" b="1" i="0" u="none" strike="noStrike" kern="1200" cap="none" spc="0" normalizeH="0" baseline="0" noProof="0" dirty="0">
              <a:ln>
                <a:noFill/>
              </a:ln>
              <a:solidFill>
                <a:srgbClr val="0AFA04"/>
              </a:solidFill>
              <a:effectLst/>
              <a:uLnTx/>
              <a:uFillTx/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theme/theme1.xml><?xml version="1.0" encoding="utf-8"?>
<a:theme xmlns:a="http://schemas.openxmlformats.org/drawingml/2006/main" name="梯田习题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等线 Light"/>
        <a:ea typeface="微软雅黑"/>
        <a:cs typeface=""/>
      </a:majorFont>
      <a:minorFont>
        <a:latin typeface="等线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梯田习题模板</Template>
  <TotalTime>0</TotalTime>
  <Words>3985</Words>
  <Application>WPS 演示</Application>
  <PresentationFormat>全屏显示(4:3)</PresentationFormat>
  <Paragraphs>221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Arial</vt:lpstr>
      <vt:lpstr>宋体</vt:lpstr>
      <vt:lpstr>Wingdings</vt:lpstr>
      <vt:lpstr>Calibri</vt:lpstr>
      <vt:lpstr>等线 Light</vt:lpstr>
      <vt:lpstr>微软雅黑</vt:lpstr>
      <vt:lpstr>华文彩云</vt:lpstr>
      <vt:lpstr>Times New Roman</vt:lpstr>
      <vt:lpstr>楷体_GB2312</vt:lpstr>
      <vt:lpstr>等线</vt:lpstr>
      <vt:lpstr>Courier New</vt:lpstr>
      <vt:lpstr>梯田习题模板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63</cp:revision>
  <dcterms:created xsi:type="dcterms:W3CDTF">2015-08-18T12:29:00Z</dcterms:created>
  <dcterms:modified xsi:type="dcterms:W3CDTF">2017-04-23T05:13:04Z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2052-10.1.0.6156</vt:lpwstr>
  </property>
</Properties>
</file>