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3" r:id="rId3"/>
    <p:sldId id="307" r:id="rId4"/>
    <p:sldId id="306" r:id="rId5"/>
    <p:sldId id="309" r:id="rId6"/>
    <p:sldId id="310" r:id="rId7"/>
    <p:sldId id="311" r:id="rId8"/>
    <p:sldId id="336" r:id="rId9"/>
    <p:sldId id="312" r:id="rId10"/>
    <p:sldId id="337" r:id="rId11"/>
    <p:sldId id="338" r:id="rId12"/>
    <p:sldId id="365" r:id="rId13"/>
    <p:sldId id="366" r:id="rId14"/>
    <p:sldId id="294" r:id="rId15"/>
    <p:sldId id="293" r:id="rId16"/>
    <p:sldId id="357" r:id="rId17"/>
    <p:sldId id="340" r:id="rId18"/>
    <p:sldId id="345" r:id="rId19"/>
    <p:sldId id="346" r:id="rId20"/>
    <p:sldId id="347" r:id="rId21"/>
    <p:sldId id="348" r:id="rId22"/>
    <p:sldId id="341" r:id="rId23"/>
    <p:sldId id="367" r:id="rId24"/>
    <p:sldId id="360" r:id="rId25"/>
    <p:sldId id="368" r:id="rId26"/>
    <p:sldId id="369" r:id="rId27"/>
    <p:sldId id="370" r:id="rId28"/>
    <p:sldId id="362" r:id="rId29"/>
    <p:sldId id="349" r:id="rId30"/>
    <p:sldId id="270" r:id="rId31"/>
    <p:sldId id="278" r:id="rId32"/>
    <p:sldId id="279" r:id="rId33"/>
    <p:sldId id="280" r:id="rId34"/>
    <p:sldId id="281" r:id="rId35"/>
    <p:sldId id="282" r:id="rId36"/>
    <p:sldId id="283" r:id="rId37"/>
    <p:sldId id="329" r:id="rId38"/>
    <p:sldId id="328" r:id="rId39"/>
    <p:sldId id="350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CC"/>
    <a:srgbClr val="080808"/>
    <a:srgbClr val="ECEDB9"/>
    <a:srgbClr val="0000FF"/>
    <a:srgbClr val="00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 vertBarState="minimized">
    <p:restoredLeft sz="12671"/>
    <p:restoredTop sz="94682"/>
  </p:normalViewPr>
  <p:slideViewPr>
    <p:cSldViewPr showGuides="1">
      <p:cViewPr varScale="1">
        <p:scale>
          <a:sx n="104" d="100"/>
          <a:sy n="104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68263"/>
            <a:ext cx="8678863" cy="6713537"/>
            <a:chOff x="0" y="43"/>
            <a:chExt cx="5467" cy="4229"/>
          </a:xfrm>
        </p:grpSpPr>
        <p:sp>
          <p:nvSpPr>
            <p:cNvPr id="4099" name="矩形 4098"/>
            <p:cNvSpPr/>
            <p:nvPr userDrawn="1"/>
          </p:nvSpPr>
          <p:spPr>
            <a:xfrm>
              <a:off x="692" y="494"/>
              <a:ext cx="4775" cy="936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100" name="组合 4099"/>
            <p:cNvGrpSpPr/>
            <p:nvPr userDrawn="1"/>
          </p:nvGrpSpPr>
          <p:grpSpPr>
            <a:xfrm>
              <a:off x="0" y="43"/>
              <a:ext cx="624" cy="4229"/>
              <a:chOff x="0" y="43"/>
              <a:chExt cx="624" cy="4229"/>
            </a:xfrm>
          </p:grpSpPr>
          <p:sp>
            <p:nvSpPr>
              <p:cNvPr id="4101" name="直接连接符 4100"/>
              <p:cNvSpPr/>
              <p:nvPr userDrawn="1"/>
            </p:nvSpPr>
            <p:spPr>
              <a:xfrm>
                <a:off x="0" y="420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2" name="直接连接符 4101"/>
              <p:cNvSpPr/>
              <p:nvPr userDrawn="1"/>
            </p:nvSpPr>
            <p:spPr>
              <a:xfrm>
                <a:off x="0" y="423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3" name="直接连接符 4102"/>
              <p:cNvSpPr/>
              <p:nvPr userDrawn="1"/>
            </p:nvSpPr>
            <p:spPr>
              <a:xfrm>
                <a:off x="0" y="427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4" name="直接连接符 4103"/>
              <p:cNvSpPr/>
              <p:nvPr userDrawn="1"/>
            </p:nvSpPr>
            <p:spPr>
              <a:xfrm>
                <a:off x="0" y="4113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5" name="直接连接符 4104"/>
              <p:cNvSpPr/>
              <p:nvPr userDrawn="1"/>
            </p:nvSpPr>
            <p:spPr>
              <a:xfrm>
                <a:off x="0" y="406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6" name="直接连接符 4105"/>
              <p:cNvSpPr/>
              <p:nvPr userDrawn="1"/>
            </p:nvSpPr>
            <p:spPr>
              <a:xfrm>
                <a:off x="0" y="4158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7" name="直接连接符 4106"/>
              <p:cNvSpPr/>
              <p:nvPr userDrawn="1"/>
            </p:nvSpPr>
            <p:spPr>
              <a:xfrm>
                <a:off x="0" y="366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8" name="直接连接符 4107"/>
              <p:cNvSpPr/>
              <p:nvPr userDrawn="1"/>
            </p:nvSpPr>
            <p:spPr>
              <a:xfrm>
                <a:off x="0" y="363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09" name="直接连接符 4108"/>
              <p:cNvSpPr/>
              <p:nvPr userDrawn="1"/>
            </p:nvSpPr>
            <p:spPr>
              <a:xfrm>
                <a:off x="0" y="4020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0" name="直接连接符 4109"/>
              <p:cNvSpPr/>
              <p:nvPr userDrawn="1"/>
            </p:nvSpPr>
            <p:spPr>
              <a:xfrm>
                <a:off x="0" y="389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1" name="直接连接符 4110"/>
              <p:cNvSpPr/>
              <p:nvPr userDrawn="1"/>
            </p:nvSpPr>
            <p:spPr>
              <a:xfrm>
                <a:off x="0" y="3813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2" name="直接连接符 4111"/>
              <p:cNvSpPr/>
              <p:nvPr userDrawn="1"/>
            </p:nvSpPr>
            <p:spPr>
              <a:xfrm>
                <a:off x="0" y="3999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3" name="直接连接符 4112"/>
              <p:cNvSpPr/>
              <p:nvPr userDrawn="1"/>
            </p:nvSpPr>
            <p:spPr>
              <a:xfrm>
                <a:off x="0" y="368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4" name="直接连接符 4113"/>
              <p:cNvSpPr/>
              <p:nvPr userDrawn="1"/>
            </p:nvSpPr>
            <p:spPr>
              <a:xfrm>
                <a:off x="0" y="374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5" name="直接连接符 4114"/>
              <p:cNvSpPr/>
              <p:nvPr userDrawn="1"/>
            </p:nvSpPr>
            <p:spPr>
              <a:xfrm>
                <a:off x="0" y="393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6" name="直接连接符 4115"/>
              <p:cNvSpPr/>
              <p:nvPr userDrawn="1"/>
            </p:nvSpPr>
            <p:spPr>
              <a:xfrm>
                <a:off x="0" y="3918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7" name="直接连接符 4116"/>
              <p:cNvSpPr/>
              <p:nvPr userDrawn="1"/>
            </p:nvSpPr>
            <p:spPr>
              <a:xfrm>
                <a:off x="0" y="351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8" name="直接连接符 4117"/>
              <p:cNvSpPr/>
              <p:nvPr userDrawn="1"/>
            </p:nvSpPr>
            <p:spPr>
              <a:xfrm>
                <a:off x="0" y="354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19" name="直接连接符 4118"/>
              <p:cNvSpPr/>
              <p:nvPr userDrawn="1"/>
            </p:nvSpPr>
            <p:spPr>
              <a:xfrm>
                <a:off x="0" y="357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0" name="直接连接符 4119"/>
              <p:cNvSpPr/>
              <p:nvPr userDrawn="1"/>
            </p:nvSpPr>
            <p:spPr>
              <a:xfrm>
                <a:off x="0" y="342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1" name="直接连接符 4120"/>
              <p:cNvSpPr/>
              <p:nvPr userDrawn="1"/>
            </p:nvSpPr>
            <p:spPr>
              <a:xfrm>
                <a:off x="0" y="3372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2" name="直接连接符 4121"/>
              <p:cNvSpPr/>
              <p:nvPr userDrawn="1"/>
            </p:nvSpPr>
            <p:spPr>
              <a:xfrm>
                <a:off x="0" y="346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3" name="直接连接符 4122"/>
              <p:cNvSpPr/>
              <p:nvPr userDrawn="1"/>
            </p:nvSpPr>
            <p:spPr>
              <a:xfrm>
                <a:off x="0" y="297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4" name="直接连接符 4123"/>
              <p:cNvSpPr/>
              <p:nvPr userDrawn="1"/>
            </p:nvSpPr>
            <p:spPr>
              <a:xfrm>
                <a:off x="0" y="294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5" name="直接连接符 4124"/>
              <p:cNvSpPr/>
              <p:nvPr userDrawn="1"/>
            </p:nvSpPr>
            <p:spPr>
              <a:xfrm>
                <a:off x="0" y="332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6" name="直接连接符 4125"/>
              <p:cNvSpPr/>
              <p:nvPr userDrawn="1"/>
            </p:nvSpPr>
            <p:spPr>
              <a:xfrm>
                <a:off x="0" y="320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7" name="直接连接符 4126"/>
              <p:cNvSpPr/>
              <p:nvPr userDrawn="1"/>
            </p:nvSpPr>
            <p:spPr>
              <a:xfrm>
                <a:off x="0" y="312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8" name="直接连接符 4127"/>
              <p:cNvSpPr/>
              <p:nvPr userDrawn="1"/>
            </p:nvSpPr>
            <p:spPr>
              <a:xfrm>
                <a:off x="0" y="330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29" name="直接连接符 4128"/>
              <p:cNvSpPr/>
              <p:nvPr userDrawn="1"/>
            </p:nvSpPr>
            <p:spPr>
              <a:xfrm>
                <a:off x="0" y="299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0" name="直接连接符 4129"/>
              <p:cNvSpPr/>
              <p:nvPr userDrawn="1"/>
            </p:nvSpPr>
            <p:spPr>
              <a:xfrm>
                <a:off x="0" y="304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1" name="直接连接符 4130"/>
              <p:cNvSpPr/>
              <p:nvPr userDrawn="1"/>
            </p:nvSpPr>
            <p:spPr>
              <a:xfrm>
                <a:off x="0" y="324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2" name="直接连接符 4131"/>
              <p:cNvSpPr/>
              <p:nvPr userDrawn="1"/>
            </p:nvSpPr>
            <p:spPr>
              <a:xfrm>
                <a:off x="0" y="322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3" name="直接连接符 4132"/>
              <p:cNvSpPr/>
              <p:nvPr userDrawn="1"/>
            </p:nvSpPr>
            <p:spPr>
              <a:xfrm>
                <a:off x="0" y="283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4" name="直接连接符 4133"/>
              <p:cNvSpPr/>
              <p:nvPr userDrawn="1"/>
            </p:nvSpPr>
            <p:spPr>
              <a:xfrm>
                <a:off x="0" y="275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5" name="直接连接符 4134"/>
              <p:cNvSpPr/>
              <p:nvPr userDrawn="1"/>
            </p:nvSpPr>
            <p:spPr>
              <a:xfrm>
                <a:off x="0" y="267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6" name="直接连接符 4135"/>
              <p:cNvSpPr/>
              <p:nvPr userDrawn="1"/>
            </p:nvSpPr>
            <p:spPr>
              <a:xfrm>
                <a:off x="0" y="287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7" name="直接连接符 4136"/>
              <p:cNvSpPr/>
              <p:nvPr userDrawn="1"/>
            </p:nvSpPr>
            <p:spPr>
              <a:xfrm>
                <a:off x="0" y="285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8" name="直接连接符 4137"/>
              <p:cNvSpPr/>
              <p:nvPr userDrawn="1"/>
            </p:nvSpPr>
            <p:spPr>
              <a:xfrm>
                <a:off x="0" y="2554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39" name="直接连接符 4138"/>
              <p:cNvSpPr/>
              <p:nvPr userDrawn="1"/>
            </p:nvSpPr>
            <p:spPr>
              <a:xfrm>
                <a:off x="0" y="2590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0" name="直接连接符 4139"/>
              <p:cNvSpPr/>
              <p:nvPr userDrawn="1"/>
            </p:nvSpPr>
            <p:spPr>
              <a:xfrm>
                <a:off x="0" y="2623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1" name="直接连接符 4140"/>
              <p:cNvSpPr/>
              <p:nvPr userDrawn="1"/>
            </p:nvSpPr>
            <p:spPr>
              <a:xfrm>
                <a:off x="0" y="246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2" name="直接连接符 4141"/>
              <p:cNvSpPr/>
              <p:nvPr userDrawn="1"/>
            </p:nvSpPr>
            <p:spPr>
              <a:xfrm>
                <a:off x="0" y="2416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3" name="直接连接符 4142"/>
              <p:cNvSpPr/>
              <p:nvPr userDrawn="1"/>
            </p:nvSpPr>
            <p:spPr>
              <a:xfrm>
                <a:off x="0" y="250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4" name="直接连接符 4143"/>
              <p:cNvSpPr/>
              <p:nvPr userDrawn="1"/>
            </p:nvSpPr>
            <p:spPr>
              <a:xfrm>
                <a:off x="0" y="2371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5" name="直接连接符 4144"/>
              <p:cNvSpPr/>
              <p:nvPr userDrawn="1"/>
            </p:nvSpPr>
            <p:spPr>
              <a:xfrm>
                <a:off x="0" y="2245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6" name="直接连接符 4145"/>
              <p:cNvSpPr/>
              <p:nvPr userDrawn="1"/>
            </p:nvSpPr>
            <p:spPr>
              <a:xfrm>
                <a:off x="0" y="235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7" name="直接连接符 4146"/>
              <p:cNvSpPr/>
              <p:nvPr userDrawn="1"/>
            </p:nvSpPr>
            <p:spPr>
              <a:xfrm>
                <a:off x="0" y="2290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8" name="直接连接符 4147"/>
              <p:cNvSpPr/>
              <p:nvPr userDrawn="1"/>
            </p:nvSpPr>
            <p:spPr>
              <a:xfrm>
                <a:off x="0" y="2269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49" name="直接连接符 4148"/>
              <p:cNvSpPr/>
              <p:nvPr userDrawn="1"/>
            </p:nvSpPr>
            <p:spPr>
              <a:xfrm>
                <a:off x="0" y="213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0" name="直接连接符 4149"/>
              <p:cNvSpPr/>
              <p:nvPr userDrawn="1"/>
            </p:nvSpPr>
            <p:spPr>
              <a:xfrm>
                <a:off x="0" y="216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1" name="直接连接符 4150"/>
              <p:cNvSpPr/>
              <p:nvPr userDrawn="1"/>
            </p:nvSpPr>
            <p:spPr>
              <a:xfrm>
                <a:off x="0" y="219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2" name="直接连接符 4151"/>
              <p:cNvSpPr/>
              <p:nvPr userDrawn="1"/>
            </p:nvSpPr>
            <p:spPr>
              <a:xfrm>
                <a:off x="0" y="204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3" name="直接连接符 4152"/>
              <p:cNvSpPr/>
              <p:nvPr userDrawn="1"/>
            </p:nvSpPr>
            <p:spPr>
              <a:xfrm>
                <a:off x="0" y="1992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4" name="直接连接符 4153"/>
              <p:cNvSpPr/>
              <p:nvPr userDrawn="1"/>
            </p:nvSpPr>
            <p:spPr>
              <a:xfrm>
                <a:off x="0" y="208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5" name="直接连接符 4154"/>
              <p:cNvSpPr/>
              <p:nvPr userDrawn="1"/>
            </p:nvSpPr>
            <p:spPr>
              <a:xfrm>
                <a:off x="0" y="159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6" name="直接连接符 4155"/>
              <p:cNvSpPr/>
              <p:nvPr userDrawn="1"/>
            </p:nvSpPr>
            <p:spPr>
              <a:xfrm>
                <a:off x="0" y="156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7" name="直接连接符 4156"/>
              <p:cNvSpPr/>
              <p:nvPr userDrawn="1"/>
            </p:nvSpPr>
            <p:spPr>
              <a:xfrm>
                <a:off x="0" y="194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8" name="直接连接符 4157"/>
              <p:cNvSpPr/>
              <p:nvPr userDrawn="1"/>
            </p:nvSpPr>
            <p:spPr>
              <a:xfrm>
                <a:off x="0" y="182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59" name="直接连接符 4158"/>
              <p:cNvSpPr/>
              <p:nvPr userDrawn="1"/>
            </p:nvSpPr>
            <p:spPr>
              <a:xfrm>
                <a:off x="0" y="174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0" name="直接连接符 4159"/>
              <p:cNvSpPr/>
              <p:nvPr userDrawn="1"/>
            </p:nvSpPr>
            <p:spPr>
              <a:xfrm>
                <a:off x="0" y="192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1" name="直接连接符 4160"/>
              <p:cNvSpPr/>
              <p:nvPr userDrawn="1"/>
            </p:nvSpPr>
            <p:spPr>
              <a:xfrm>
                <a:off x="0" y="161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2" name="直接连接符 4161"/>
              <p:cNvSpPr/>
              <p:nvPr userDrawn="1"/>
            </p:nvSpPr>
            <p:spPr>
              <a:xfrm>
                <a:off x="0" y="166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3" name="直接连接符 4162"/>
              <p:cNvSpPr/>
              <p:nvPr userDrawn="1"/>
            </p:nvSpPr>
            <p:spPr>
              <a:xfrm>
                <a:off x="0" y="186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4" name="直接连接符 4163"/>
              <p:cNvSpPr/>
              <p:nvPr userDrawn="1"/>
            </p:nvSpPr>
            <p:spPr>
              <a:xfrm>
                <a:off x="0" y="184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5" name="直接连接符 4164"/>
              <p:cNvSpPr/>
              <p:nvPr userDrawn="1"/>
            </p:nvSpPr>
            <p:spPr>
              <a:xfrm>
                <a:off x="0" y="143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6" name="直接连接符 4165"/>
              <p:cNvSpPr/>
              <p:nvPr userDrawn="1"/>
            </p:nvSpPr>
            <p:spPr>
              <a:xfrm>
                <a:off x="0" y="147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7" name="直接连接符 4166"/>
              <p:cNvSpPr/>
              <p:nvPr userDrawn="1"/>
            </p:nvSpPr>
            <p:spPr>
              <a:xfrm>
                <a:off x="0" y="150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8" name="直接连接符 4167"/>
              <p:cNvSpPr/>
              <p:nvPr userDrawn="1"/>
            </p:nvSpPr>
            <p:spPr>
              <a:xfrm>
                <a:off x="0" y="1347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69" name="直接连接符 4168"/>
              <p:cNvSpPr/>
              <p:nvPr userDrawn="1"/>
            </p:nvSpPr>
            <p:spPr>
              <a:xfrm>
                <a:off x="0" y="139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0" name="直接连接符 4169"/>
              <p:cNvSpPr/>
              <p:nvPr userDrawn="1"/>
            </p:nvSpPr>
            <p:spPr>
              <a:xfrm>
                <a:off x="0" y="101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1" name="直接连接符 4170"/>
              <p:cNvSpPr/>
              <p:nvPr userDrawn="1"/>
            </p:nvSpPr>
            <p:spPr>
              <a:xfrm>
                <a:off x="0" y="98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2" name="直接连接符 4171"/>
              <p:cNvSpPr/>
              <p:nvPr userDrawn="1"/>
            </p:nvSpPr>
            <p:spPr>
              <a:xfrm>
                <a:off x="0" y="124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3" name="直接连接符 4172"/>
              <p:cNvSpPr/>
              <p:nvPr userDrawn="1"/>
            </p:nvSpPr>
            <p:spPr>
              <a:xfrm>
                <a:off x="0" y="1163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4" name="直接连接符 4173"/>
              <p:cNvSpPr/>
              <p:nvPr userDrawn="1"/>
            </p:nvSpPr>
            <p:spPr>
              <a:xfrm>
                <a:off x="0" y="103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5" name="直接连接符 4174"/>
              <p:cNvSpPr/>
              <p:nvPr userDrawn="1"/>
            </p:nvSpPr>
            <p:spPr>
              <a:xfrm>
                <a:off x="0" y="109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6" name="直接连接符 4175"/>
              <p:cNvSpPr/>
              <p:nvPr userDrawn="1"/>
            </p:nvSpPr>
            <p:spPr>
              <a:xfrm>
                <a:off x="0" y="128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7" name="直接连接符 4176"/>
              <p:cNvSpPr/>
              <p:nvPr userDrawn="1"/>
            </p:nvSpPr>
            <p:spPr>
              <a:xfrm>
                <a:off x="0" y="1268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8" name="直接连接符 4177"/>
              <p:cNvSpPr/>
              <p:nvPr userDrawn="1"/>
            </p:nvSpPr>
            <p:spPr>
              <a:xfrm>
                <a:off x="0" y="86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79" name="直接连接符 4178"/>
              <p:cNvSpPr/>
              <p:nvPr userDrawn="1"/>
            </p:nvSpPr>
            <p:spPr>
              <a:xfrm>
                <a:off x="0" y="89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0" name="直接连接符 4179"/>
              <p:cNvSpPr/>
              <p:nvPr userDrawn="1"/>
            </p:nvSpPr>
            <p:spPr>
              <a:xfrm>
                <a:off x="0" y="92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1" name="直接连接符 4180"/>
              <p:cNvSpPr/>
              <p:nvPr userDrawn="1"/>
            </p:nvSpPr>
            <p:spPr>
              <a:xfrm>
                <a:off x="0" y="77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2" name="直接连接符 4181"/>
              <p:cNvSpPr/>
              <p:nvPr userDrawn="1"/>
            </p:nvSpPr>
            <p:spPr>
              <a:xfrm>
                <a:off x="0" y="81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3" name="直接连接符 4182"/>
              <p:cNvSpPr/>
              <p:nvPr userDrawn="1"/>
            </p:nvSpPr>
            <p:spPr>
              <a:xfrm>
                <a:off x="0" y="71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4" name="直接连接符 4183"/>
              <p:cNvSpPr/>
              <p:nvPr userDrawn="1"/>
            </p:nvSpPr>
            <p:spPr>
              <a:xfrm>
                <a:off x="0" y="646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5" name="直接连接符 4184"/>
              <p:cNvSpPr/>
              <p:nvPr userDrawn="1"/>
            </p:nvSpPr>
            <p:spPr>
              <a:xfrm>
                <a:off x="0" y="522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6" name="直接连接符 4185"/>
              <p:cNvSpPr/>
              <p:nvPr userDrawn="1"/>
            </p:nvSpPr>
            <p:spPr>
              <a:xfrm>
                <a:off x="0" y="558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7" name="直接连接符 4186"/>
              <p:cNvSpPr/>
              <p:nvPr userDrawn="1"/>
            </p:nvSpPr>
            <p:spPr>
              <a:xfrm>
                <a:off x="0" y="591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8" name="直接连接符 4187"/>
              <p:cNvSpPr/>
              <p:nvPr userDrawn="1"/>
            </p:nvSpPr>
            <p:spPr>
              <a:xfrm>
                <a:off x="0" y="432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89" name="直接连接符 4188"/>
              <p:cNvSpPr/>
              <p:nvPr userDrawn="1"/>
            </p:nvSpPr>
            <p:spPr>
              <a:xfrm>
                <a:off x="0" y="38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0" name="直接连接符 4189"/>
              <p:cNvSpPr/>
              <p:nvPr userDrawn="1"/>
            </p:nvSpPr>
            <p:spPr>
              <a:xfrm>
                <a:off x="0" y="47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1" name="直接连接符 4190"/>
              <p:cNvSpPr/>
              <p:nvPr userDrawn="1"/>
            </p:nvSpPr>
            <p:spPr>
              <a:xfrm>
                <a:off x="0" y="33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2" name="直接连接符 4191"/>
              <p:cNvSpPr/>
              <p:nvPr userDrawn="1"/>
            </p:nvSpPr>
            <p:spPr>
              <a:xfrm>
                <a:off x="0" y="318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3" name="直接连接符 4192"/>
              <p:cNvSpPr/>
              <p:nvPr userDrawn="1"/>
            </p:nvSpPr>
            <p:spPr>
              <a:xfrm>
                <a:off x="0" y="258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4" name="直接连接符 4193"/>
              <p:cNvSpPr/>
              <p:nvPr userDrawn="1"/>
            </p:nvSpPr>
            <p:spPr>
              <a:xfrm>
                <a:off x="0" y="7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5" name="直接连接符 4194"/>
              <p:cNvSpPr/>
              <p:nvPr userDrawn="1"/>
            </p:nvSpPr>
            <p:spPr>
              <a:xfrm>
                <a:off x="0" y="4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6" name="直接连接符 4195"/>
              <p:cNvSpPr/>
              <p:nvPr userDrawn="1"/>
            </p:nvSpPr>
            <p:spPr>
              <a:xfrm>
                <a:off x="0" y="9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7" name="直接连接符 4196"/>
              <p:cNvSpPr/>
              <p:nvPr userDrawn="1"/>
            </p:nvSpPr>
            <p:spPr>
              <a:xfrm>
                <a:off x="0" y="14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8" name="直接连接符 4197"/>
              <p:cNvSpPr/>
              <p:nvPr userDrawn="1"/>
            </p:nvSpPr>
            <p:spPr>
              <a:xfrm>
                <a:off x="0" y="202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199" name="日期占位符 4198"/>
          <p:cNvSpPr>
            <a:spLocks noGrp="1"/>
          </p:cNvSpPr>
          <p:nvPr>
            <p:ph type="dt" sz="half" idx="2"/>
          </p:nvPr>
        </p:nvSpPr>
        <p:spPr>
          <a:xfrm>
            <a:off x="1387475" y="63579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solidFill>
                  <a:schemeClr val="folHlink"/>
                </a:solidFill>
              </a:defRPr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200" name="页脚占位符 4199"/>
          <p:cNvSpPr>
            <a:spLocks noGrp="1"/>
          </p:cNvSpPr>
          <p:nvPr>
            <p:ph type="ftr" sz="quarter" idx="3"/>
          </p:nvPr>
        </p:nvSpPr>
        <p:spPr>
          <a:xfrm>
            <a:off x="3722688" y="6357938"/>
            <a:ext cx="2271712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solidFill>
                  <a:schemeClr val="folHlink"/>
                </a:solidFill>
              </a:defRPr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201" name="灯片编号占位符 4200"/>
          <p:cNvSpPr>
            <a:spLocks noGrp="1"/>
          </p:cNvSpPr>
          <p:nvPr>
            <p:ph type="sldNum" sz="quarter" idx="4"/>
          </p:nvPr>
        </p:nvSpPr>
        <p:spPr>
          <a:xfrm>
            <a:off x="6464300" y="6361113"/>
            <a:ext cx="19065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solidFill>
                  <a:schemeClr val="folHlink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202" name="标题 4201"/>
          <p:cNvSpPr>
            <a:spLocks noGrp="1"/>
          </p:cNvSpPr>
          <p:nvPr>
            <p:ph type="ctrTitle"/>
          </p:nvPr>
        </p:nvSpPr>
        <p:spPr>
          <a:xfrm>
            <a:off x="1169988" y="1046163"/>
            <a:ext cx="7380287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0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203" name="副标题 4202"/>
          <p:cNvSpPr>
            <a:spLocks noGrp="1"/>
          </p:cNvSpPr>
          <p:nvPr>
            <p:ph type="subTitle" idx="1"/>
          </p:nvPr>
        </p:nvSpPr>
        <p:spPr>
          <a:xfrm>
            <a:off x="1566863" y="2693988"/>
            <a:ext cx="6662737" cy="29940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857250" lvl="2" indent="0" algn="ctr">
              <a:buNone/>
              <a:defRPr/>
            </a:lvl3pPr>
            <a:lvl4pPr marL="1200150" lvl="3" indent="0" algn="ctr">
              <a:buNone/>
              <a:defRPr/>
            </a:lvl4pPr>
            <a:lvl5pPr marL="154305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204" name="矩形 4203"/>
          <p:cNvSpPr/>
          <p:nvPr/>
        </p:nvSpPr>
        <p:spPr>
          <a:xfrm>
            <a:off x="3017838" y="2120900"/>
            <a:ext cx="5662612" cy="777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algn="ctr"/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205" name="矩形 4204"/>
          <p:cNvSpPr/>
          <p:nvPr/>
        </p:nvSpPr>
        <p:spPr>
          <a:xfrm>
            <a:off x="1098550" y="862013"/>
            <a:ext cx="5662613" cy="777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algn="ctr"/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4" grpId="0" animBg="1"/>
      <p:bldP spid="4205" grpId="0" animBg="1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78229" y="609600"/>
            <a:ext cx="1989535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09625" y="609600"/>
            <a:ext cx="5853268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标题，媒体剪辑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媒体占位符 2"/>
          <p:cNvSpPr>
            <a:spLocks noGrp="1"/>
          </p:cNvSpPr>
          <p:nvPr>
            <p:ph type="media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09625" y="2214563"/>
            <a:ext cx="3899488" cy="3881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8275" y="2214563"/>
            <a:ext cx="3899488" cy="3881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0" y="68263"/>
            <a:ext cx="8915400" cy="6713537"/>
            <a:chOff x="0" y="43"/>
            <a:chExt cx="5616" cy="4229"/>
          </a:xfrm>
        </p:grpSpPr>
        <p:grpSp>
          <p:nvGrpSpPr>
            <p:cNvPr id="3075" name="组合 3074"/>
            <p:cNvGrpSpPr/>
            <p:nvPr userDrawn="1"/>
          </p:nvGrpSpPr>
          <p:grpSpPr>
            <a:xfrm>
              <a:off x="0" y="43"/>
              <a:ext cx="408" cy="4229"/>
              <a:chOff x="0" y="43"/>
              <a:chExt cx="5760" cy="4229"/>
            </a:xfrm>
          </p:grpSpPr>
          <p:sp>
            <p:nvSpPr>
              <p:cNvPr id="3076" name="直接连接符 3075"/>
              <p:cNvSpPr/>
              <p:nvPr userDrawn="1"/>
            </p:nvSpPr>
            <p:spPr>
              <a:xfrm>
                <a:off x="0" y="420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7" name="直接连接符 3076"/>
              <p:cNvSpPr/>
              <p:nvPr userDrawn="1"/>
            </p:nvSpPr>
            <p:spPr>
              <a:xfrm>
                <a:off x="0" y="423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8" name="直接连接符 3077"/>
              <p:cNvSpPr/>
              <p:nvPr userDrawn="1"/>
            </p:nvSpPr>
            <p:spPr>
              <a:xfrm>
                <a:off x="0" y="427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9" name="直接连接符 3078"/>
              <p:cNvSpPr/>
              <p:nvPr userDrawn="1"/>
            </p:nvSpPr>
            <p:spPr>
              <a:xfrm>
                <a:off x="0" y="4113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0" name="直接连接符 3079"/>
              <p:cNvSpPr/>
              <p:nvPr userDrawn="1"/>
            </p:nvSpPr>
            <p:spPr>
              <a:xfrm>
                <a:off x="0" y="406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1" name="直接连接符 3080"/>
              <p:cNvSpPr/>
              <p:nvPr userDrawn="1"/>
            </p:nvSpPr>
            <p:spPr>
              <a:xfrm>
                <a:off x="0" y="4158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2" name="直接连接符 3081"/>
              <p:cNvSpPr/>
              <p:nvPr userDrawn="1"/>
            </p:nvSpPr>
            <p:spPr>
              <a:xfrm>
                <a:off x="0" y="366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3" name="直接连接符 3082"/>
              <p:cNvSpPr/>
              <p:nvPr userDrawn="1"/>
            </p:nvSpPr>
            <p:spPr>
              <a:xfrm>
                <a:off x="0" y="363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4" name="直接连接符 3083"/>
              <p:cNvSpPr/>
              <p:nvPr userDrawn="1"/>
            </p:nvSpPr>
            <p:spPr>
              <a:xfrm>
                <a:off x="0" y="4020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5" name="直接连接符 3084"/>
              <p:cNvSpPr/>
              <p:nvPr userDrawn="1"/>
            </p:nvSpPr>
            <p:spPr>
              <a:xfrm>
                <a:off x="0" y="389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6" name="直接连接符 3085"/>
              <p:cNvSpPr/>
              <p:nvPr userDrawn="1"/>
            </p:nvSpPr>
            <p:spPr>
              <a:xfrm>
                <a:off x="0" y="3813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7" name="直接连接符 3086"/>
              <p:cNvSpPr/>
              <p:nvPr userDrawn="1"/>
            </p:nvSpPr>
            <p:spPr>
              <a:xfrm>
                <a:off x="0" y="3999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8" name="直接连接符 3087"/>
              <p:cNvSpPr/>
              <p:nvPr userDrawn="1"/>
            </p:nvSpPr>
            <p:spPr>
              <a:xfrm>
                <a:off x="0" y="368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89" name="直接连接符 3088"/>
              <p:cNvSpPr/>
              <p:nvPr userDrawn="1"/>
            </p:nvSpPr>
            <p:spPr>
              <a:xfrm>
                <a:off x="0" y="374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0" name="直接连接符 3089"/>
              <p:cNvSpPr/>
              <p:nvPr userDrawn="1"/>
            </p:nvSpPr>
            <p:spPr>
              <a:xfrm>
                <a:off x="0" y="393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1" name="直接连接符 3090"/>
              <p:cNvSpPr/>
              <p:nvPr userDrawn="1"/>
            </p:nvSpPr>
            <p:spPr>
              <a:xfrm>
                <a:off x="0" y="3918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2" name="直接连接符 3091"/>
              <p:cNvSpPr/>
              <p:nvPr userDrawn="1"/>
            </p:nvSpPr>
            <p:spPr>
              <a:xfrm>
                <a:off x="0" y="351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3" name="直接连接符 3092"/>
              <p:cNvSpPr/>
              <p:nvPr userDrawn="1"/>
            </p:nvSpPr>
            <p:spPr>
              <a:xfrm>
                <a:off x="0" y="354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4" name="直接连接符 3093"/>
              <p:cNvSpPr/>
              <p:nvPr userDrawn="1"/>
            </p:nvSpPr>
            <p:spPr>
              <a:xfrm>
                <a:off x="0" y="357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5" name="直接连接符 3094"/>
              <p:cNvSpPr/>
              <p:nvPr userDrawn="1"/>
            </p:nvSpPr>
            <p:spPr>
              <a:xfrm>
                <a:off x="0" y="342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6" name="直接连接符 3095"/>
              <p:cNvSpPr/>
              <p:nvPr userDrawn="1"/>
            </p:nvSpPr>
            <p:spPr>
              <a:xfrm>
                <a:off x="0" y="3372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7" name="直接连接符 3096"/>
              <p:cNvSpPr/>
              <p:nvPr userDrawn="1"/>
            </p:nvSpPr>
            <p:spPr>
              <a:xfrm>
                <a:off x="0" y="346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8" name="直接连接符 3097"/>
              <p:cNvSpPr/>
              <p:nvPr userDrawn="1"/>
            </p:nvSpPr>
            <p:spPr>
              <a:xfrm>
                <a:off x="0" y="297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99" name="直接连接符 3098"/>
              <p:cNvSpPr/>
              <p:nvPr userDrawn="1"/>
            </p:nvSpPr>
            <p:spPr>
              <a:xfrm>
                <a:off x="0" y="294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0" name="直接连接符 3099"/>
              <p:cNvSpPr/>
              <p:nvPr userDrawn="1"/>
            </p:nvSpPr>
            <p:spPr>
              <a:xfrm>
                <a:off x="0" y="332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1" name="直接连接符 3100"/>
              <p:cNvSpPr/>
              <p:nvPr userDrawn="1"/>
            </p:nvSpPr>
            <p:spPr>
              <a:xfrm>
                <a:off x="0" y="320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2" name="直接连接符 3101"/>
              <p:cNvSpPr/>
              <p:nvPr userDrawn="1"/>
            </p:nvSpPr>
            <p:spPr>
              <a:xfrm>
                <a:off x="0" y="312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3" name="直接连接符 3102"/>
              <p:cNvSpPr/>
              <p:nvPr userDrawn="1"/>
            </p:nvSpPr>
            <p:spPr>
              <a:xfrm>
                <a:off x="0" y="330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4" name="直接连接符 3103"/>
              <p:cNvSpPr/>
              <p:nvPr userDrawn="1"/>
            </p:nvSpPr>
            <p:spPr>
              <a:xfrm>
                <a:off x="0" y="299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5" name="直接连接符 3104"/>
              <p:cNvSpPr/>
              <p:nvPr userDrawn="1"/>
            </p:nvSpPr>
            <p:spPr>
              <a:xfrm>
                <a:off x="0" y="304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6" name="直接连接符 3105"/>
              <p:cNvSpPr/>
              <p:nvPr userDrawn="1"/>
            </p:nvSpPr>
            <p:spPr>
              <a:xfrm>
                <a:off x="0" y="324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7" name="直接连接符 3106"/>
              <p:cNvSpPr/>
              <p:nvPr userDrawn="1"/>
            </p:nvSpPr>
            <p:spPr>
              <a:xfrm>
                <a:off x="0" y="322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8" name="直接连接符 3107"/>
              <p:cNvSpPr/>
              <p:nvPr userDrawn="1"/>
            </p:nvSpPr>
            <p:spPr>
              <a:xfrm>
                <a:off x="0" y="283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09" name="直接连接符 3108"/>
              <p:cNvSpPr/>
              <p:nvPr userDrawn="1"/>
            </p:nvSpPr>
            <p:spPr>
              <a:xfrm>
                <a:off x="0" y="275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0" name="直接连接符 3109"/>
              <p:cNvSpPr/>
              <p:nvPr userDrawn="1"/>
            </p:nvSpPr>
            <p:spPr>
              <a:xfrm>
                <a:off x="0" y="267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1" name="直接连接符 3110"/>
              <p:cNvSpPr/>
              <p:nvPr userDrawn="1"/>
            </p:nvSpPr>
            <p:spPr>
              <a:xfrm>
                <a:off x="0" y="287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2" name="直接连接符 3111"/>
              <p:cNvSpPr/>
              <p:nvPr userDrawn="1"/>
            </p:nvSpPr>
            <p:spPr>
              <a:xfrm>
                <a:off x="0" y="285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3" name="直接连接符 3112"/>
              <p:cNvSpPr/>
              <p:nvPr userDrawn="1"/>
            </p:nvSpPr>
            <p:spPr>
              <a:xfrm>
                <a:off x="0" y="255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4" name="直接连接符 3113"/>
              <p:cNvSpPr/>
              <p:nvPr userDrawn="1"/>
            </p:nvSpPr>
            <p:spPr>
              <a:xfrm>
                <a:off x="0" y="2590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5" name="直接连接符 3114"/>
              <p:cNvSpPr/>
              <p:nvPr userDrawn="1"/>
            </p:nvSpPr>
            <p:spPr>
              <a:xfrm>
                <a:off x="0" y="2623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6" name="直接连接符 3115"/>
              <p:cNvSpPr/>
              <p:nvPr userDrawn="1"/>
            </p:nvSpPr>
            <p:spPr>
              <a:xfrm>
                <a:off x="0" y="246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7" name="直接连接符 3116"/>
              <p:cNvSpPr/>
              <p:nvPr userDrawn="1"/>
            </p:nvSpPr>
            <p:spPr>
              <a:xfrm>
                <a:off x="0" y="2416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8" name="直接连接符 3117"/>
              <p:cNvSpPr/>
              <p:nvPr userDrawn="1"/>
            </p:nvSpPr>
            <p:spPr>
              <a:xfrm>
                <a:off x="0" y="250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19" name="直接连接符 3118"/>
              <p:cNvSpPr/>
              <p:nvPr userDrawn="1"/>
            </p:nvSpPr>
            <p:spPr>
              <a:xfrm>
                <a:off x="0" y="2371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0" name="直接连接符 3119"/>
              <p:cNvSpPr/>
              <p:nvPr userDrawn="1"/>
            </p:nvSpPr>
            <p:spPr>
              <a:xfrm>
                <a:off x="0" y="2245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1" name="直接连接符 3120"/>
              <p:cNvSpPr/>
              <p:nvPr userDrawn="1"/>
            </p:nvSpPr>
            <p:spPr>
              <a:xfrm>
                <a:off x="0" y="235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2" name="直接连接符 3121"/>
              <p:cNvSpPr/>
              <p:nvPr userDrawn="1"/>
            </p:nvSpPr>
            <p:spPr>
              <a:xfrm>
                <a:off x="0" y="2290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3" name="直接连接符 3122"/>
              <p:cNvSpPr/>
              <p:nvPr userDrawn="1"/>
            </p:nvSpPr>
            <p:spPr>
              <a:xfrm>
                <a:off x="0" y="2269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4" name="直接连接符 3123"/>
              <p:cNvSpPr/>
              <p:nvPr userDrawn="1"/>
            </p:nvSpPr>
            <p:spPr>
              <a:xfrm>
                <a:off x="0" y="213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5" name="直接连接符 3124"/>
              <p:cNvSpPr/>
              <p:nvPr userDrawn="1"/>
            </p:nvSpPr>
            <p:spPr>
              <a:xfrm>
                <a:off x="0" y="216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6" name="直接连接符 3125"/>
              <p:cNvSpPr/>
              <p:nvPr userDrawn="1"/>
            </p:nvSpPr>
            <p:spPr>
              <a:xfrm>
                <a:off x="0" y="219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7" name="直接连接符 3126"/>
              <p:cNvSpPr/>
              <p:nvPr userDrawn="1"/>
            </p:nvSpPr>
            <p:spPr>
              <a:xfrm>
                <a:off x="0" y="204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8" name="直接连接符 3127"/>
              <p:cNvSpPr/>
              <p:nvPr userDrawn="1"/>
            </p:nvSpPr>
            <p:spPr>
              <a:xfrm>
                <a:off x="0" y="1992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29" name="直接连接符 3128"/>
              <p:cNvSpPr/>
              <p:nvPr userDrawn="1"/>
            </p:nvSpPr>
            <p:spPr>
              <a:xfrm>
                <a:off x="0" y="208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0" name="直接连接符 3129"/>
              <p:cNvSpPr/>
              <p:nvPr userDrawn="1"/>
            </p:nvSpPr>
            <p:spPr>
              <a:xfrm>
                <a:off x="0" y="159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1" name="直接连接符 3130"/>
              <p:cNvSpPr/>
              <p:nvPr userDrawn="1"/>
            </p:nvSpPr>
            <p:spPr>
              <a:xfrm>
                <a:off x="0" y="156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2" name="直接连接符 3131"/>
              <p:cNvSpPr/>
              <p:nvPr userDrawn="1"/>
            </p:nvSpPr>
            <p:spPr>
              <a:xfrm>
                <a:off x="0" y="194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3" name="直接连接符 3132"/>
              <p:cNvSpPr/>
              <p:nvPr userDrawn="1"/>
            </p:nvSpPr>
            <p:spPr>
              <a:xfrm>
                <a:off x="0" y="182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4" name="直接连接符 3133"/>
              <p:cNvSpPr/>
              <p:nvPr userDrawn="1"/>
            </p:nvSpPr>
            <p:spPr>
              <a:xfrm>
                <a:off x="0" y="174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5" name="直接连接符 3134"/>
              <p:cNvSpPr/>
              <p:nvPr userDrawn="1"/>
            </p:nvSpPr>
            <p:spPr>
              <a:xfrm>
                <a:off x="0" y="192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6" name="直接连接符 3135"/>
              <p:cNvSpPr/>
              <p:nvPr userDrawn="1"/>
            </p:nvSpPr>
            <p:spPr>
              <a:xfrm>
                <a:off x="0" y="161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7" name="直接连接符 3136"/>
              <p:cNvSpPr/>
              <p:nvPr userDrawn="1"/>
            </p:nvSpPr>
            <p:spPr>
              <a:xfrm>
                <a:off x="0" y="166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8" name="直接连接符 3137"/>
              <p:cNvSpPr/>
              <p:nvPr userDrawn="1"/>
            </p:nvSpPr>
            <p:spPr>
              <a:xfrm>
                <a:off x="0" y="186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39" name="直接连接符 3138"/>
              <p:cNvSpPr/>
              <p:nvPr userDrawn="1"/>
            </p:nvSpPr>
            <p:spPr>
              <a:xfrm>
                <a:off x="0" y="184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0" name="直接连接符 3139"/>
              <p:cNvSpPr/>
              <p:nvPr userDrawn="1"/>
            </p:nvSpPr>
            <p:spPr>
              <a:xfrm>
                <a:off x="0" y="143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1" name="直接连接符 3140"/>
              <p:cNvSpPr/>
              <p:nvPr userDrawn="1"/>
            </p:nvSpPr>
            <p:spPr>
              <a:xfrm>
                <a:off x="0" y="147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2" name="直接连接符 3141"/>
              <p:cNvSpPr/>
              <p:nvPr userDrawn="1"/>
            </p:nvSpPr>
            <p:spPr>
              <a:xfrm>
                <a:off x="0" y="150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3" name="直接连接符 3142"/>
              <p:cNvSpPr/>
              <p:nvPr userDrawn="1"/>
            </p:nvSpPr>
            <p:spPr>
              <a:xfrm>
                <a:off x="0" y="1347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4" name="直接连接符 3143"/>
              <p:cNvSpPr/>
              <p:nvPr userDrawn="1"/>
            </p:nvSpPr>
            <p:spPr>
              <a:xfrm>
                <a:off x="0" y="139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5" name="直接连接符 3144"/>
              <p:cNvSpPr/>
              <p:nvPr userDrawn="1"/>
            </p:nvSpPr>
            <p:spPr>
              <a:xfrm>
                <a:off x="0" y="101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6" name="直接连接符 3145"/>
              <p:cNvSpPr/>
              <p:nvPr userDrawn="1"/>
            </p:nvSpPr>
            <p:spPr>
              <a:xfrm>
                <a:off x="0" y="98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7" name="直接连接符 3146"/>
              <p:cNvSpPr/>
              <p:nvPr userDrawn="1"/>
            </p:nvSpPr>
            <p:spPr>
              <a:xfrm>
                <a:off x="0" y="124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8" name="直接连接符 3147"/>
              <p:cNvSpPr/>
              <p:nvPr userDrawn="1"/>
            </p:nvSpPr>
            <p:spPr>
              <a:xfrm>
                <a:off x="0" y="1163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49" name="直接连接符 3148"/>
              <p:cNvSpPr/>
              <p:nvPr userDrawn="1"/>
            </p:nvSpPr>
            <p:spPr>
              <a:xfrm>
                <a:off x="0" y="103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0" name="直接连接符 3149"/>
              <p:cNvSpPr/>
              <p:nvPr userDrawn="1"/>
            </p:nvSpPr>
            <p:spPr>
              <a:xfrm>
                <a:off x="0" y="109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1" name="直接连接符 3150"/>
              <p:cNvSpPr/>
              <p:nvPr userDrawn="1"/>
            </p:nvSpPr>
            <p:spPr>
              <a:xfrm>
                <a:off x="0" y="128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2" name="直接连接符 3151"/>
              <p:cNvSpPr/>
              <p:nvPr userDrawn="1"/>
            </p:nvSpPr>
            <p:spPr>
              <a:xfrm>
                <a:off x="0" y="1268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3" name="直接连接符 3152"/>
              <p:cNvSpPr/>
              <p:nvPr userDrawn="1"/>
            </p:nvSpPr>
            <p:spPr>
              <a:xfrm>
                <a:off x="0" y="86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" name="直接连接符 3153"/>
              <p:cNvSpPr/>
              <p:nvPr userDrawn="1"/>
            </p:nvSpPr>
            <p:spPr>
              <a:xfrm>
                <a:off x="0" y="89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5" name="直接连接符 3154"/>
              <p:cNvSpPr/>
              <p:nvPr userDrawn="1"/>
            </p:nvSpPr>
            <p:spPr>
              <a:xfrm>
                <a:off x="0" y="92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6" name="直接连接符 3155"/>
              <p:cNvSpPr/>
              <p:nvPr userDrawn="1"/>
            </p:nvSpPr>
            <p:spPr>
              <a:xfrm>
                <a:off x="0" y="77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7" name="直接连接符 3156"/>
              <p:cNvSpPr/>
              <p:nvPr userDrawn="1"/>
            </p:nvSpPr>
            <p:spPr>
              <a:xfrm>
                <a:off x="0" y="81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8" name="直接连接符 3157"/>
              <p:cNvSpPr/>
              <p:nvPr userDrawn="1"/>
            </p:nvSpPr>
            <p:spPr>
              <a:xfrm>
                <a:off x="0" y="71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9" name="直接连接符 3158"/>
              <p:cNvSpPr/>
              <p:nvPr userDrawn="1"/>
            </p:nvSpPr>
            <p:spPr>
              <a:xfrm>
                <a:off x="0" y="646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0" name="直接连接符 3159"/>
              <p:cNvSpPr/>
              <p:nvPr userDrawn="1"/>
            </p:nvSpPr>
            <p:spPr>
              <a:xfrm>
                <a:off x="0" y="522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1" name="直接连接符 3160"/>
              <p:cNvSpPr/>
              <p:nvPr userDrawn="1"/>
            </p:nvSpPr>
            <p:spPr>
              <a:xfrm>
                <a:off x="0" y="558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2" name="直接连接符 3161"/>
              <p:cNvSpPr/>
              <p:nvPr userDrawn="1"/>
            </p:nvSpPr>
            <p:spPr>
              <a:xfrm>
                <a:off x="0" y="591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3" name="直接连接符 3162"/>
              <p:cNvSpPr/>
              <p:nvPr userDrawn="1"/>
            </p:nvSpPr>
            <p:spPr>
              <a:xfrm>
                <a:off x="0" y="432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4" name="直接连接符 3163"/>
              <p:cNvSpPr/>
              <p:nvPr userDrawn="1"/>
            </p:nvSpPr>
            <p:spPr>
              <a:xfrm>
                <a:off x="0" y="38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5" name="直接连接符 3164"/>
              <p:cNvSpPr/>
              <p:nvPr userDrawn="1"/>
            </p:nvSpPr>
            <p:spPr>
              <a:xfrm>
                <a:off x="0" y="47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6" name="直接连接符 3165"/>
              <p:cNvSpPr/>
              <p:nvPr userDrawn="1"/>
            </p:nvSpPr>
            <p:spPr>
              <a:xfrm>
                <a:off x="0" y="33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7" name="直接连接符 3166"/>
              <p:cNvSpPr/>
              <p:nvPr userDrawn="1"/>
            </p:nvSpPr>
            <p:spPr>
              <a:xfrm>
                <a:off x="0" y="318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8" name="直接连接符 3167"/>
              <p:cNvSpPr/>
              <p:nvPr userDrawn="1"/>
            </p:nvSpPr>
            <p:spPr>
              <a:xfrm>
                <a:off x="0" y="258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9" name="直接连接符 3168"/>
              <p:cNvSpPr/>
              <p:nvPr userDrawn="1"/>
            </p:nvSpPr>
            <p:spPr>
              <a:xfrm>
                <a:off x="0" y="7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0" name="直接连接符 3169"/>
              <p:cNvSpPr/>
              <p:nvPr userDrawn="1"/>
            </p:nvSpPr>
            <p:spPr>
              <a:xfrm>
                <a:off x="0" y="4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1" name="直接连接符 3170"/>
              <p:cNvSpPr/>
              <p:nvPr userDrawn="1"/>
            </p:nvSpPr>
            <p:spPr>
              <a:xfrm>
                <a:off x="0" y="9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2" name="直接连接符 3171"/>
              <p:cNvSpPr/>
              <p:nvPr userDrawn="1"/>
            </p:nvSpPr>
            <p:spPr>
              <a:xfrm>
                <a:off x="0" y="14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3" name="直接连接符 3172"/>
              <p:cNvSpPr/>
              <p:nvPr userDrawn="1"/>
            </p:nvSpPr>
            <p:spPr>
              <a:xfrm>
                <a:off x="0" y="202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174" name="组合 3173"/>
            <p:cNvGrpSpPr/>
            <p:nvPr userDrawn="1"/>
          </p:nvGrpSpPr>
          <p:grpSpPr>
            <a:xfrm>
              <a:off x="400" y="205"/>
              <a:ext cx="5216" cy="1123"/>
              <a:chOff x="400" y="205"/>
              <a:chExt cx="5216" cy="1123"/>
            </a:xfrm>
          </p:grpSpPr>
          <p:sp>
            <p:nvSpPr>
              <p:cNvPr id="3175" name="矩形 3174"/>
              <p:cNvSpPr/>
              <p:nvPr userDrawn="1"/>
            </p:nvSpPr>
            <p:spPr>
              <a:xfrm>
                <a:off x="557" y="205"/>
                <a:ext cx="313" cy="91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" name="矩形 3175"/>
              <p:cNvSpPr/>
              <p:nvPr userDrawn="1"/>
            </p:nvSpPr>
            <p:spPr>
              <a:xfrm>
                <a:off x="400" y="288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7" name="矩形 3176"/>
              <p:cNvSpPr/>
              <p:nvPr userDrawn="1"/>
            </p:nvSpPr>
            <p:spPr>
              <a:xfrm>
                <a:off x="4599" y="1115"/>
                <a:ext cx="929" cy="21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8" name="矩形 3177"/>
              <p:cNvSpPr/>
              <p:nvPr userDrawn="1"/>
            </p:nvSpPr>
            <p:spPr>
              <a:xfrm>
                <a:off x="2049" y="1211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179" name="文本占位符 3178"/>
          <p:cNvSpPr>
            <a:spLocks noGrp="1"/>
          </p:cNvSpPr>
          <p:nvPr>
            <p:ph type="body" idx="1"/>
          </p:nvPr>
        </p:nvSpPr>
        <p:spPr>
          <a:xfrm>
            <a:off x="809625" y="2214563"/>
            <a:ext cx="7958138" cy="3881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80" name="日期占位符 3179"/>
          <p:cNvSpPr>
            <a:spLocks noGrp="1"/>
          </p:cNvSpPr>
          <p:nvPr>
            <p:ph type="dt" sz="half" idx="2"/>
          </p:nvPr>
        </p:nvSpPr>
        <p:spPr>
          <a:xfrm>
            <a:off x="809625" y="63738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solidFill>
                  <a:schemeClr val="folHlink"/>
                </a:solidFill>
              </a:defRPr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181" name="页脚占位符 3180"/>
          <p:cNvSpPr>
            <a:spLocks noGrp="1"/>
          </p:cNvSpPr>
          <p:nvPr>
            <p:ph type="ftr" sz="quarter" idx="3"/>
          </p:nvPr>
        </p:nvSpPr>
        <p:spPr>
          <a:xfrm>
            <a:off x="3132138" y="6376988"/>
            <a:ext cx="30861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solidFill>
                  <a:schemeClr val="folHlink"/>
                </a:solidFill>
              </a:defRPr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182" name="灯片编号占位符 3181"/>
          <p:cNvSpPr>
            <a:spLocks noGrp="1"/>
          </p:cNvSpPr>
          <p:nvPr>
            <p:ph type="sldNum" sz="quarter" idx="4"/>
          </p:nvPr>
        </p:nvSpPr>
        <p:spPr>
          <a:xfrm>
            <a:off x="6589713" y="6376988"/>
            <a:ext cx="2193925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solidFill>
                  <a:schemeClr val="folHlink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183" name="标题 3182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85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charset="0"/>
          <a:ea typeface="楷体_GB2312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audio" Target="../media/audio9.wav"/><Relationship Id="rId8" Type="http://schemas.openxmlformats.org/officeDocument/2006/relationships/audio" Target="../media/audio8.wav"/><Relationship Id="rId7" Type="http://schemas.openxmlformats.org/officeDocument/2006/relationships/audio" Target="../media/audio7.wav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0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audio10.wav"/><Relationship Id="rId8" Type="http://schemas.openxmlformats.org/officeDocument/2006/relationships/audio" Target="../media/audio4.wav"/><Relationship Id="rId7" Type="http://schemas.openxmlformats.org/officeDocument/2006/relationships/audio" Target="../media/audio3.wav"/><Relationship Id="rId6" Type="http://schemas.openxmlformats.org/officeDocument/2006/relationships/audio" Target="../media/audio1.wav"/><Relationship Id="rId5" Type="http://schemas.openxmlformats.org/officeDocument/2006/relationships/audio" Target="../media/audio2.wav"/><Relationship Id="rId4" Type="http://schemas.openxmlformats.org/officeDocument/2006/relationships/audio" Target="../media/audio8.wav"/><Relationship Id="rId3" Type="http://schemas.openxmlformats.org/officeDocument/2006/relationships/audio" Target="../media/audio11.wav"/><Relationship Id="rId2" Type="http://schemas.openxmlformats.org/officeDocument/2006/relationships/audio" Target="../media/audio9.wav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2.wav"/><Relationship Id="rId10" Type="http://schemas.openxmlformats.org/officeDocument/2006/relationships/audio" Target="../media/audio6.wav"/><Relationship Id="rId1" Type="http://schemas.openxmlformats.org/officeDocument/2006/relationships/audio" Target="../media/audio7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wmf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png"/><Relationship Id="rId3" Type="http://schemas.microsoft.com/office/2007/relationships/media" Target="file:///J:\&#35838;&#20214;\n0000002077.wma" TargetMode="External"/><Relationship Id="rId2" Type="http://schemas.openxmlformats.org/officeDocument/2006/relationships/audio" Target="file:///J:\&#35838;&#20214;\n0000002077.wma" TargetMode="Externa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8.GIF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image" Target="../media/image11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GIF"/><Relationship Id="rId1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8" name="图片 96257" descr="水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blipFill rotWithShape="0">
            <a:blip r:embed="rId2"/>
          </a:blipFill>
          <a:ln w="9525">
            <a:noFill/>
          </a:ln>
        </p:spPr>
      </p:pic>
      <p:sp>
        <p:nvSpPr>
          <p:cNvPr id="96259" name="文本框 96258"/>
          <p:cNvSpPr txBox="1"/>
          <p:nvPr/>
        </p:nvSpPr>
        <p:spPr>
          <a:xfrm>
            <a:off x="4191000" y="533400"/>
            <a:ext cx="1403350" cy="44958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0" dirty="0">
                <a:solidFill>
                  <a:srgbClr val="FF0000"/>
                </a:solidFill>
                <a:latin typeface="Times New Roman" panose="02020603050405020304" charset="0"/>
                <a:ea typeface="华文隶书" pitchFamily="2" charset="-122"/>
              </a:rPr>
              <a:t>孙权劝学</a:t>
            </a:r>
            <a:endParaRPr lang="zh-CN" altLang="en-US" sz="8000" b="0" dirty="0">
              <a:solidFill>
                <a:srgbClr val="FF0000"/>
              </a:solidFill>
              <a:latin typeface="Times New Roman" panose="02020603050405020304" charset="0"/>
              <a:ea typeface="华文隶书" pitchFamily="2" charset="-122"/>
            </a:endParaRPr>
          </a:p>
        </p:txBody>
      </p:sp>
      <p:sp>
        <p:nvSpPr>
          <p:cNvPr id="96260" name="文本框 96259"/>
          <p:cNvSpPr txBox="1"/>
          <p:nvPr/>
        </p:nvSpPr>
        <p:spPr>
          <a:xfrm>
            <a:off x="5532438" y="2997200"/>
            <a:ext cx="793750" cy="325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en-US" altLang="zh-CN" sz="4000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资治通鉴</a:t>
            </a:r>
            <a:r>
              <a:rPr lang="en-US" altLang="zh-CN" sz="400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》</a:t>
            </a:r>
            <a:endParaRPr lang="en-US" altLang="zh-CN" sz="400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Text Box 4"/>
          <p:cNvSpPr txBox="1"/>
          <p:nvPr/>
        </p:nvSpPr>
        <p:spPr>
          <a:xfrm>
            <a:off x="250825" y="723900"/>
            <a:ext cx="8497888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初，权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谓吕蒙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mén</a:t>
            </a:r>
            <a:r>
              <a:rPr lang="en-US" altLang="zh-CN" sz="3600" dirty="0" err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zh-CN" sz="3600"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曰：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卿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qīng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今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dāng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涂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tú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掌事，不可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不学！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”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蒙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辞以军中多务。权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曰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孤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岂欲卿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治经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为博士邪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yé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！但当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涉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shè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猎，见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往事耳。卿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言多务，孰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若孤？孤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常读书，自以为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大有所益。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”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蒙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乃始就学。及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鲁肃过寻阳，与蒙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论议，大惊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曰：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卿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今者才略，非复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吴下阿蒙！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”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蒙曰：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“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士别三日，即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jí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更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en-US" sz="3600" dirty="0" err="1">
                <a:solidFill>
                  <a:srgbClr val="FF0066"/>
                </a:solidFill>
                <a:latin typeface="Arial Narrow" pitchFamily="34" charset="0"/>
                <a:ea typeface="宋体" panose="02010600030101010101" pitchFamily="2" charset="-122"/>
              </a:rPr>
              <a:t>ē</a:t>
            </a:r>
            <a:r>
              <a:rPr lang="en-US" altLang="zh-CN" sz="3600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ng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刮目相待，大兄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何见事之晚乎！</a:t>
            </a:r>
            <a:r>
              <a:rPr lang="zh-CN" altLang="en-US" sz="3600" dirty="0">
                <a:solidFill>
                  <a:srgbClr val="800000"/>
                </a:solidFill>
                <a:latin typeface="Times New Roman" panose="02020603050405020304" charset="0"/>
                <a:ea typeface="楷体_GB2312" pitchFamily="49" charset="-122"/>
              </a:rPr>
              <a:t>”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肃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遂</a:t>
            </a:r>
            <a:r>
              <a:rPr lang="en-US" altLang="zh-CN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 err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su</a:t>
            </a:r>
            <a:r>
              <a:rPr lang="en-US" altLang="en-US" sz="3600" dirty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r>
              <a:rPr lang="en-US" altLang="zh-CN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拜蒙母，结友</a:t>
            </a:r>
            <a:r>
              <a:rPr lang="en-US" altLang="zh-CN" sz="36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600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而别。</a:t>
            </a:r>
            <a:endParaRPr lang="zh-CN" altLang="en-US" sz="3600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79" name="Text Box 5"/>
          <p:cNvSpPr txBox="1"/>
          <p:nvPr/>
        </p:nvSpPr>
        <p:spPr>
          <a:xfrm>
            <a:off x="2195513" y="0"/>
            <a:ext cx="3168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字音、节奏、大声</a:t>
            </a:r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标题 141313"/>
          <p:cNvSpPr>
            <a:spLocks noGrp="1"/>
          </p:cNvSpPr>
          <p:nvPr>
            <p:ph type="title"/>
          </p:nvPr>
        </p:nvSpPr>
        <p:spPr>
          <a:xfrm>
            <a:off x="685800" y="0"/>
            <a:ext cx="2667000" cy="685800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疏通文意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41315" name="文本占位符 141314"/>
          <p:cNvSpPr>
            <a:spLocks noGrp="1"/>
          </p:cNvSpPr>
          <p:nvPr>
            <p:ph type="body" idx="1"/>
          </p:nvPr>
        </p:nvSpPr>
        <p:spPr>
          <a:xfrm>
            <a:off x="685800" y="838200"/>
            <a:ext cx="8458200" cy="41132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  <a:ea typeface="隶书" pitchFamily="49" charset="-122"/>
              </a:rPr>
              <a:t>           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初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，权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谓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吕蒙        曰：“卿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今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当涂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掌      事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，不可不学！”蒙辞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以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军中多务。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权曰：“孤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岂      欲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卿治经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为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博士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邪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！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但   当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涉猎，见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往事             耳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。卿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言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多务，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孰 若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孤？孤常读书，自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以为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大有所益。”</a:t>
            </a:r>
            <a:endParaRPr lang="zh-CN" altLang="en-US" b="1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141316" name="文本框 141315"/>
          <p:cNvSpPr txBox="1"/>
          <p:nvPr/>
        </p:nvSpPr>
        <p:spPr>
          <a:xfrm>
            <a:off x="1371600" y="1295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当初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17" name="文本框 141316"/>
          <p:cNvSpPr txBox="1"/>
          <p:nvPr/>
        </p:nvSpPr>
        <p:spPr>
          <a:xfrm>
            <a:off x="2590800" y="1295400"/>
            <a:ext cx="1812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对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说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18" name="文本框 141317"/>
          <p:cNvSpPr txBox="1"/>
          <p:nvPr/>
        </p:nvSpPr>
        <p:spPr>
          <a:xfrm>
            <a:off x="4800600" y="12954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说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19" name="文本框 141318"/>
          <p:cNvSpPr txBox="1"/>
          <p:nvPr/>
        </p:nvSpPr>
        <p:spPr>
          <a:xfrm>
            <a:off x="6172200" y="1295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现在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0" name="文本框 141319"/>
          <p:cNvSpPr txBox="1"/>
          <p:nvPr/>
        </p:nvSpPr>
        <p:spPr>
          <a:xfrm>
            <a:off x="381000" y="2362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掌管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1" name="文本框 141320"/>
          <p:cNvSpPr txBox="1"/>
          <p:nvPr/>
        </p:nvSpPr>
        <p:spPr>
          <a:xfrm>
            <a:off x="1676400" y="2362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事情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2" name="文本框 141321"/>
          <p:cNvSpPr txBox="1"/>
          <p:nvPr/>
        </p:nvSpPr>
        <p:spPr>
          <a:xfrm>
            <a:off x="5638800" y="23622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用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3" name="文本框 141322"/>
          <p:cNvSpPr txBox="1"/>
          <p:nvPr/>
        </p:nvSpPr>
        <p:spPr>
          <a:xfrm>
            <a:off x="7315200" y="2438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事务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4" name="文本框 141323"/>
          <p:cNvSpPr txBox="1"/>
          <p:nvPr/>
        </p:nvSpPr>
        <p:spPr>
          <a:xfrm>
            <a:off x="2286000" y="3429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难道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5" name="文本框 141324"/>
          <p:cNvSpPr txBox="1"/>
          <p:nvPr/>
        </p:nvSpPr>
        <p:spPr>
          <a:xfrm>
            <a:off x="3505200" y="34290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想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6" name="文本框 141325"/>
          <p:cNvSpPr txBox="1"/>
          <p:nvPr/>
        </p:nvSpPr>
        <p:spPr>
          <a:xfrm>
            <a:off x="5197475" y="34290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做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7" name="文本框 141326"/>
          <p:cNvSpPr txBox="1"/>
          <p:nvPr/>
        </p:nvSpPr>
        <p:spPr>
          <a:xfrm>
            <a:off x="6400800" y="34290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句末语气词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8" name="文本框 141327"/>
          <p:cNvSpPr txBox="1"/>
          <p:nvPr/>
        </p:nvSpPr>
        <p:spPr>
          <a:xfrm>
            <a:off x="669925" y="45720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只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29" name="文本框 141328"/>
          <p:cNvSpPr txBox="1"/>
          <p:nvPr/>
        </p:nvSpPr>
        <p:spPr>
          <a:xfrm>
            <a:off x="1431925" y="4572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应当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30" name="文本框 141329"/>
          <p:cNvSpPr txBox="1"/>
          <p:nvPr/>
        </p:nvSpPr>
        <p:spPr>
          <a:xfrm>
            <a:off x="3571875" y="4572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历史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31" name="文本框 141330"/>
          <p:cNvSpPr txBox="1"/>
          <p:nvPr/>
        </p:nvSpPr>
        <p:spPr>
          <a:xfrm>
            <a:off x="5553075" y="45720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罢了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32" name="文本框 141331"/>
          <p:cNvSpPr txBox="1"/>
          <p:nvPr/>
        </p:nvSpPr>
        <p:spPr>
          <a:xfrm>
            <a:off x="6873875" y="45720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说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33" name="文本框 141332"/>
          <p:cNvSpPr txBox="1"/>
          <p:nvPr/>
        </p:nvSpPr>
        <p:spPr>
          <a:xfrm>
            <a:off x="457200" y="5562600"/>
            <a:ext cx="30368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与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相比怎样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1334" name="文本框 141333"/>
          <p:cNvSpPr txBox="1"/>
          <p:nvPr/>
        </p:nvSpPr>
        <p:spPr>
          <a:xfrm>
            <a:off x="4648200" y="55626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以（之）为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  <p:bldP spid="141317" grpId="0"/>
      <p:bldP spid="141318" grpId="0"/>
      <p:bldP spid="141319" grpId="0"/>
      <p:bldP spid="141320" grpId="0"/>
      <p:bldP spid="141321" grpId="0"/>
      <p:bldP spid="141322" grpId="0"/>
      <p:bldP spid="141323" grpId="0"/>
      <p:bldP spid="141324" grpId="0"/>
      <p:bldP spid="141325" grpId="0"/>
      <p:bldP spid="141326" grpId="0"/>
      <p:bldP spid="141327" grpId="0"/>
      <p:bldP spid="141328" grpId="0"/>
      <p:bldP spid="141329" grpId="0"/>
      <p:bldP spid="141330" grpId="0"/>
      <p:bldP spid="141331" grpId="0"/>
      <p:bldP spid="141332" grpId="0"/>
      <p:bldP spid="141333" grpId="0"/>
      <p:bldP spid="1413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文本占位符 142337"/>
          <p:cNvSpPr>
            <a:spLocks noGrp="1"/>
          </p:cNvSpPr>
          <p:nvPr>
            <p:ph type="body" idx="1"/>
          </p:nvPr>
        </p:nvSpPr>
        <p:spPr>
          <a:xfrm>
            <a:off x="755650" y="0"/>
            <a:ext cx="8305800" cy="41132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rgbClr val="000066"/>
                </a:solidFill>
                <a:ea typeface="隶书" pitchFamily="49" charset="-122"/>
              </a:rPr>
              <a:t>       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蒙</a:t>
            </a:r>
            <a:r>
              <a:rPr lang="zh-CN" altLang="en-US" sz="3600" b="1" dirty="0">
                <a:solidFill>
                  <a:srgbClr val="336600"/>
                </a:solidFill>
                <a:ea typeface="隶书" pitchFamily="49" charset="-122"/>
              </a:rPr>
              <a:t>乃   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  </a:t>
            </a:r>
            <a:r>
              <a:rPr lang="zh-CN" altLang="en-US" sz="3600" b="1" dirty="0">
                <a:solidFill>
                  <a:srgbClr val="336600"/>
                </a:solidFill>
                <a:ea typeface="隶书" pitchFamily="49" charset="-122"/>
              </a:rPr>
              <a:t>始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就学。及鲁肃过寻阳，</a:t>
            </a:r>
            <a:r>
              <a:rPr lang="zh-CN" altLang="en-US" sz="3600" b="1" dirty="0">
                <a:solidFill>
                  <a:srgbClr val="336600"/>
                </a:solidFill>
                <a:ea typeface="隶书" pitchFamily="49" charset="-122"/>
              </a:rPr>
              <a:t>与</a:t>
            </a:r>
            <a:endParaRPr lang="zh-CN" altLang="en-US" sz="3600" b="1" dirty="0">
              <a:solidFill>
                <a:srgbClr val="3366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3366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蒙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论       议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，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大              </a:t>
            </a:r>
            <a:r>
              <a:rPr lang="zh-CN" altLang="en-US" sz="3600" b="1" dirty="0">
                <a:solidFill>
                  <a:srgbClr val="336600"/>
                </a:solidFill>
                <a:ea typeface="隶书" pitchFamily="49" charset="-122"/>
              </a:rPr>
              <a:t>惊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曰：“卿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今者</a:t>
            </a:r>
            <a:endParaRPr lang="zh-CN" altLang="en-US" sz="3600" b="1" dirty="0">
              <a:solidFill>
                <a:srgbClr val="0080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才略，非复吴下阿蒙！”蒙曰：“士别三</a:t>
            </a:r>
            <a:endParaRPr lang="zh-CN" altLang="en-US" sz="3600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日，</a:t>
            </a:r>
            <a:r>
              <a:rPr lang="zh-CN" altLang="en-US" sz="3600" b="1" dirty="0">
                <a:solidFill>
                  <a:srgbClr val="336600"/>
                </a:solidFill>
                <a:ea typeface="隶书" pitchFamily="49" charset="-122"/>
              </a:rPr>
              <a:t>即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更刮目相待，大兄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何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见事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之</a:t>
            </a:r>
            <a:endParaRPr lang="zh-CN" altLang="en-US" sz="3600" b="1" dirty="0">
              <a:solidFill>
                <a:srgbClr val="0080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0080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晚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乎！”肃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遂      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拜蒙母，结友</a:t>
            </a:r>
            <a:r>
              <a:rPr lang="zh-CN" altLang="en-US" sz="3600" b="1" dirty="0">
                <a:solidFill>
                  <a:srgbClr val="008000"/>
                </a:solidFill>
                <a:ea typeface="隶书" pitchFamily="49" charset="-122"/>
              </a:rPr>
              <a:t>而</a:t>
            </a:r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别。</a:t>
            </a:r>
            <a:endParaRPr lang="zh-CN" altLang="en-US" sz="3600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800"/>
          </a:p>
        </p:txBody>
      </p:sp>
      <p:sp>
        <p:nvSpPr>
          <p:cNvPr id="142339" name="文本框 142338"/>
          <p:cNvSpPr txBox="1"/>
          <p:nvPr/>
        </p:nvSpPr>
        <p:spPr>
          <a:xfrm>
            <a:off x="1508125" y="630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0" name="文本框 142339"/>
          <p:cNvSpPr txBox="1"/>
          <p:nvPr/>
        </p:nvSpPr>
        <p:spPr>
          <a:xfrm>
            <a:off x="2057400" y="533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于是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1" name="文本框 142340"/>
          <p:cNvSpPr txBox="1"/>
          <p:nvPr/>
        </p:nvSpPr>
        <p:spPr>
          <a:xfrm>
            <a:off x="3048000" y="533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开始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8289925" y="5254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3" name="文本框 142342"/>
          <p:cNvSpPr txBox="1"/>
          <p:nvPr/>
        </p:nvSpPr>
        <p:spPr>
          <a:xfrm>
            <a:off x="1219200" y="1752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讨论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4" name="文本框 142343"/>
          <p:cNvSpPr txBox="1"/>
          <p:nvPr/>
        </p:nvSpPr>
        <p:spPr>
          <a:xfrm>
            <a:off x="2286000" y="17526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议事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5" name="文本框 142344"/>
          <p:cNvSpPr txBox="1"/>
          <p:nvPr/>
        </p:nvSpPr>
        <p:spPr>
          <a:xfrm>
            <a:off x="3429000" y="17526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非常，十分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6" name="文本框 142345"/>
          <p:cNvSpPr txBox="1"/>
          <p:nvPr/>
        </p:nvSpPr>
        <p:spPr>
          <a:xfrm>
            <a:off x="5562600" y="1752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惊奇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7" name="文本框 142346"/>
          <p:cNvSpPr txBox="1"/>
          <p:nvPr/>
        </p:nvSpPr>
        <p:spPr>
          <a:xfrm>
            <a:off x="7772400" y="1752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现在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8" name="文本框 142347"/>
          <p:cNvSpPr txBox="1"/>
          <p:nvPr/>
        </p:nvSpPr>
        <p:spPr>
          <a:xfrm>
            <a:off x="1981200" y="3657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49" name="文本框 142348"/>
          <p:cNvSpPr txBox="1"/>
          <p:nvPr/>
        </p:nvSpPr>
        <p:spPr>
          <a:xfrm>
            <a:off x="1828800" y="35052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就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50" name="文本框 142349"/>
          <p:cNvSpPr txBox="1"/>
          <p:nvPr/>
        </p:nvSpPr>
        <p:spPr>
          <a:xfrm>
            <a:off x="5867400" y="3505200"/>
            <a:ext cx="14128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为什么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51" name="文本框 142350"/>
          <p:cNvSpPr txBox="1"/>
          <p:nvPr/>
        </p:nvSpPr>
        <p:spPr>
          <a:xfrm>
            <a:off x="7391400" y="3505200"/>
            <a:ext cx="14128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无实义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52" name="文本框 142351"/>
          <p:cNvSpPr txBox="1"/>
          <p:nvPr/>
        </p:nvSpPr>
        <p:spPr>
          <a:xfrm>
            <a:off x="838200" y="48768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迟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53" name="文本框 142352"/>
          <p:cNvSpPr txBox="1"/>
          <p:nvPr/>
        </p:nvSpPr>
        <p:spPr>
          <a:xfrm>
            <a:off x="2895600" y="4876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于是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54" name="文本框 142353"/>
          <p:cNvSpPr txBox="1"/>
          <p:nvPr/>
        </p:nvSpPr>
        <p:spPr>
          <a:xfrm>
            <a:off x="4114800" y="4876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拜见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2355" name="文本框 142354"/>
          <p:cNvSpPr txBox="1"/>
          <p:nvPr/>
        </p:nvSpPr>
        <p:spPr>
          <a:xfrm>
            <a:off x="6705600" y="4800600"/>
            <a:ext cx="14081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表顺接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0"/>
      <p:bldP spid="142342" grpId="0"/>
      <p:bldP spid="142343" grpId="0"/>
      <p:bldP spid="142344" grpId="0"/>
      <p:bldP spid="142345" grpId="0"/>
      <p:bldP spid="142346" grpId="0"/>
      <p:bldP spid="142347" grpId="0"/>
      <p:bldP spid="142349" grpId="0"/>
      <p:bldP spid="142350" grpId="0"/>
      <p:bldP spid="142351" grpId="0"/>
      <p:bldP spid="142352" grpId="0"/>
      <p:bldP spid="142353" grpId="0"/>
      <p:bldP spid="142354" grpId="0"/>
      <p:bldP spid="1423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685800" y="0"/>
            <a:ext cx="2667000" cy="685800"/>
          </a:xfrm>
          <a:solidFill>
            <a:schemeClr val="bg1">
              <a:alpha val="56000"/>
            </a:schemeClr>
          </a:solidFill>
        </p:spPr>
        <p:txBody>
          <a:bodyPr anchor="ctr"/>
          <a:p>
            <a:r>
              <a:rPr lang="zh-CN" altLang="en-US" b="1" dirty="0">
                <a:solidFill>
                  <a:srgbClr val="080808"/>
                </a:solidFill>
              </a:rPr>
              <a:t>疏通文意</a:t>
            </a:r>
            <a:endParaRPr lang="zh-CN" altLang="en-US" b="1">
              <a:solidFill>
                <a:srgbClr val="080808"/>
              </a:solidFill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468313" y="1412875"/>
            <a:ext cx="8458200" cy="4113213"/>
          </a:xfrm>
        </p:spPr>
        <p:txBody>
          <a:bodyPr/>
          <a:p>
            <a:pPr>
              <a:buNone/>
            </a:pP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初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，权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谓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吕蒙 </a:t>
            </a:r>
            <a:r>
              <a:rPr lang="zh-CN" altLang="en-US" sz="2800" b="1" dirty="0">
                <a:solidFill>
                  <a:srgbClr val="000000"/>
                </a:solidFill>
                <a:latin typeface="幼圆" pitchFamily="49" charset="-122"/>
                <a:ea typeface="幼圆" pitchFamily="49" charset="-122"/>
              </a:rPr>
              <a:t>曰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：“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卿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今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当涂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掌 事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，不可不学！”</a:t>
            </a:r>
            <a:endParaRPr lang="zh-CN" altLang="en-US" sz="2800" b="1" dirty="0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  <a:p>
            <a:pPr>
              <a:buNone/>
            </a:pPr>
            <a:endParaRPr lang="zh-CN" altLang="en-US" sz="2800" b="1" dirty="0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蒙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辞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以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军中多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务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。权曰：“孤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岂 欲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卿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治经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为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博士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邪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！</a:t>
            </a:r>
            <a:endParaRPr lang="zh-CN" altLang="en-US" sz="2800" b="1" dirty="0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  <a:p>
            <a:pPr>
              <a:buNone/>
            </a:pPr>
            <a:endParaRPr lang="zh-CN" altLang="en-US" sz="2800" b="1" dirty="0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但  当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涉猎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幼圆" pitchFamily="49" charset="-122"/>
                <a:ea typeface="幼圆" pitchFamily="49" charset="-122"/>
              </a:rPr>
              <a:t>见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往事 耳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。卿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言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多务，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孰 若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孤？</a:t>
            </a:r>
            <a:endParaRPr lang="zh-CN" altLang="en-US" sz="2800" b="1" dirty="0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  <a:p>
            <a:pPr>
              <a:buNone/>
            </a:pPr>
            <a:endParaRPr lang="zh-CN" altLang="en-US" sz="2800" b="1" dirty="0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孤常读书，自</a:t>
            </a:r>
            <a:r>
              <a:rPr lang="zh-CN" altLang="en-US" sz="2800" b="1" dirty="0">
                <a:solidFill>
                  <a:srgbClr val="008000"/>
                </a:solidFill>
                <a:latin typeface="幼圆" pitchFamily="49" charset="-122"/>
                <a:ea typeface="幼圆" pitchFamily="49" charset="-122"/>
              </a:rPr>
              <a:t>以为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大有所益。”</a:t>
            </a:r>
            <a:endParaRPr lang="zh-CN" altLang="en-US" sz="2800" b="1">
              <a:solidFill>
                <a:srgbClr val="000066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179388" y="1844675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当初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1331913" y="1844675"/>
            <a:ext cx="1812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对</a:t>
            </a:r>
            <a:r>
              <a:rPr lang="en-US" altLang="zh-CN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……</a:t>
            </a: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说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3851275" y="18446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现在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5148263" y="18446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掌管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6084888" y="18446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大事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1187450" y="28527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用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2411413" y="28527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事务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39" name="文本框 48138"/>
          <p:cNvSpPr txBox="1"/>
          <p:nvPr/>
        </p:nvSpPr>
        <p:spPr>
          <a:xfrm>
            <a:off x="4716463" y="29241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难道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0" name="文本框 48139"/>
          <p:cNvSpPr txBox="1"/>
          <p:nvPr/>
        </p:nvSpPr>
        <p:spPr>
          <a:xfrm>
            <a:off x="5651500" y="2924175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想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1" name="文本框 48140"/>
          <p:cNvSpPr txBox="1"/>
          <p:nvPr/>
        </p:nvSpPr>
        <p:spPr>
          <a:xfrm>
            <a:off x="6659563" y="29241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成为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2" name="文本框 48141"/>
          <p:cNvSpPr txBox="1"/>
          <p:nvPr/>
        </p:nvSpPr>
        <p:spPr>
          <a:xfrm>
            <a:off x="7753350" y="2924175"/>
            <a:ext cx="1406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通“耶”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3" name="文本框 48142"/>
          <p:cNvSpPr txBox="1"/>
          <p:nvPr/>
        </p:nvSpPr>
        <p:spPr>
          <a:xfrm>
            <a:off x="323850" y="3933825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只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4" name="文本框 48143"/>
          <p:cNvSpPr txBox="1"/>
          <p:nvPr/>
        </p:nvSpPr>
        <p:spPr>
          <a:xfrm>
            <a:off x="1042988" y="393382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应当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5" name="文本框 48144"/>
          <p:cNvSpPr txBox="1"/>
          <p:nvPr/>
        </p:nvSpPr>
        <p:spPr>
          <a:xfrm>
            <a:off x="2843213" y="3933825"/>
            <a:ext cx="1212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历史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6" name="文本框 48145"/>
          <p:cNvSpPr txBox="1"/>
          <p:nvPr/>
        </p:nvSpPr>
        <p:spPr>
          <a:xfrm>
            <a:off x="3779838" y="39338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罢了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7" name="文本框 48146"/>
          <p:cNvSpPr txBox="1"/>
          <p:nvPr/>
        </p:nvSpPr>
        <p:spPr>
          <a:xfrm>
            <a:off x="4932363" y="3933825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说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8" name="文本框 48147"/>
          <p:cNvSpPr txBox="1"/>
          <p:nvPr/>
        </p:nvSpPr>
        <p:spPr>
          <a:xfrm>
            <a:off x="5795963" y="3933825"/>
            <a:ext cx="30368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与</a:t>
            </a:r>
            <a:r>
              <a:rPr lang="en-US" altLang="zh-CN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相比怎样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49" name="文本框 48148"/>
          <p:cNvSpPr txBox="1"/>
          <p:nvPr/>
        </p:nvSpPr>
        <p:spPr>
          <a:xfrm>
            <a:off x="2627313" y="4960938"/>
            <a:ext cx="2478087" cy="1225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  <a:buClrTx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以（之）为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8150" name="文本框 48149"/>
          <p:cNvSpPr txBox="1"/>
          <p:nvPr/>
        </p:nvSpPr>
        <p:spPr>
          <a:xfrm>
            <a:off x="1476375" y="1052513"/>
            <a:ext cx="3311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b="0" dirty="0">
                <a:solidFill>
                  <a:srgbClr val="FF00FF"/>
                </a:solidFill>
                <a:latin typeface="Times New Roman" panose="02020603050405020304" charset="0"/>
                <a:ea typeface="楷体_GB2312" pitchFamily="49" charset="-122"/>
              </a:rPr>
              <a:t>君对臣的称呼，你</a:t>
            </a:r>
            <a:endParaRPr lang="zh-CN" altLang="en-US" b="0">
              <a:solidFill>
                <a:srgbClr val="FF00FF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8151" name="文本框 48150"/>
          <p:cNvSpPr txBox="1"/>
          <p:nvPr/>
        </p:nvSpPr>
        <p:spPr>
          <a:xfrm>
            <a:off x="4572000" y="908050"/>
            <a:ext cx="2903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FF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当道，当权</a:t>
            </a:r>
            <a:endParaRPr lang="zh-CN" altLang="en-US" sz="3200" b="0">
              <a:solidFill>
                <a:srgbClr val="FF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52" name="文本框 48151"/>
          <p:cNvSpPr txBox="1"/>
          <p:nvPr/>
        </p:nvSpPr>
        <p:spPr>
          <a:xfrm>
            <a:off x="0" y="2781300"/>
            <a:ext cx="13319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FF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推托</a:t>
            </a:r>
            <a:endParaRPr lang="zh-CN" altLang="en-US" sz="3200" b="0">
              <a:solidFill>
                <a:srgbClr val="FF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53" name="文本框 48152"/>
          <p:cNvSpPr txBox="1"/>
          <p:nvPr/>
        </p:nvSpPr>
        <p:spPr>
          <a:xfrm>
            <a:off x="7019925" y="2060575"/>
            <a:ext cx="304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solidFill>
                  <a:srgbClr val="FF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研究儒家经典</a:t>
            </a:r>
            <a:endParaRPr lang="zh-CN" altLang="en-US" b="0">
              <a:solidFill>
                <a:srgbClr val="FF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54" name="文本框 48153"/>
          <p:cNvSpPr txBox="1"/>
          <p:nvPr/>
        </p:nvSpPr>
        <p:spPr>
          <a:xfrm>
            <a:off x="1403350" y="3141663"/>
            <a:ext cx="266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solidFill>
                  <a:srgbClr val="FF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粗略地阅读</a:t>
            </a:r>
            <a:endParaRPr lang="zh-CN" altLang="en-US" b="0">
              <a:solidFill>
                <a:srgbClr val="FF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55" name="文本框 48154"/>
          <p:cNvSpPr txBox="1"/>
          <p:nvPr/>
        </p:nvSpPr>
        <p:spPr>
          <a:xfrm>
            <a:off x="1908175" y="400526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FF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了解</a:t>
            </a:r>
            <a:endParaRPr lang="zh-CN" altLang="en-US" sz="3200" b="0">
              <a:solidFill>
                <a:srgbClr val="FF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  <p:bldP spid="48142" grpId="0"/>
      <p:bldP spid="48143" grpId="0"/>
      <p:bldP spid="48144" grpId="0"/>
      <p:bldP spid="48145" grpId="0"/>
      <p:bldP spid="48146" grpId="0"/>
      <p:bldP spid="48147" grpId="0"/>
      <p:bldP spid="48148" grpId="0"/>
      <p:bldP spid="48149" grpId="0"/>
      <p:bldP spid="48150" grpId="0"/>
      <p:bldP spid="48151" grpId="0"/>
      <p:bldP spid="48152" grpId="0"/>
      <p:bldP spid="48153" grpId="0"/>
      <p:bldP spid="48154" grpId="0"/>
      <p:bldP spid="481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占位符 47105"/>
          <p:cNvSpPr>
            <a:spLocks noGrp="1"/>
          </p:cNvSpPr>
          <p:nvPr>
            <p:ph type="body" idx="1"/>
          </p:nvPr>
        </p:nvSpPr>
        <p:spPr>
          <a:xfrm>
            <a:off x="304800" y="838200"/>
            <a:ext cx="8305800" cy="41132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0066"/>
                </a:solidFill>
                <a:ea typeface="隶书" pitchFamily="49" charset="-122"/>
              </a:rPr>
              <a:t>       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蒙</a:t>
            </a:r>
            <a:r>
              <a:rPr lang="zh-CN" altLang="en-US" b="1" dirty="0">
                <a:solidFill>
                  <a:srgbClr val="336600"/>
                </a:solidFill>
                <a:ea typeface="隶书" pitchFamily="49" charset="-122"/>
              </a:rPr>
              <a:t>乃   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  </a:t>
            </a:r>
            <a:r>
              <a:rPr lang="zh-CN" altLang="en-US" b="1" dirty="0">
                <a:solidFill>
                  <a:srgbClr val="336600"/>
                </a:solidFill>
                <a:ea typeface="隶书" pitchFamily="49" charset="-122"/>
              </a:rPr>
              <a:t>始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就学。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及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鲁肃</a:t>
            </a: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过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寻阳，</a:t>
            </a:r>
            <a:r>
              <a:rPr lang="zh-CN" altLang="en-US" b="1" dirty="0">
                <a:solidFill>
                  <a:srgbClr val="336600"/>
                </a:solidFill>
                <a:ea typeface="隶书" pitchFamily="49" charset="-122"/>
              </a:rPr>
              <a:t>与</a:t>
            </a:r>
            <a:endParaRPr lang="zh-CN" altLang="en-US" b="1" dirty="0">
              <a:solidFill>
                <a:srgbClr val="3366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3366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蒙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论       议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，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大         </a:t>
            </a:r>
            <a:r>
              <a:rPr lang="zh-CN" altLang="en-US" b="1" dirty="0">
                <a:solidFill>
                  <a:srgbClr val="336600"/>
                </a:solidFill>
                <a:ea typeface="隶书" pitchFamily="49" charset="-122"/>
              </a:rPr>
              <a:t>惊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曰：“卿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今者</a:t>
            </a: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才略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，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非复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吴下阿蒙！”蒙曰：“士别三日，</a:t>
            </a:r>
            <a:r>
              <a:rPr lang="zh-CN" altLang="en-US" b="1" dirty="0">
                <a:solidFill>
                  <a:srgbClr val="336600"/>
                </a:solidFill>
                <a:ea typeface="隶书" pitchFamily="49" charset="-122"/>
              </a:rPr>
              <a:t>即</a:t>
            </a: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更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刮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目相待，大兄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何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见事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之     晚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乎！”肃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遂    拜</a:t>
            </a:r>
            <a:endParaRPr lang="zh-CN" altLang="en-US" b="1" dirty="0">
              <a:solidFill>
                <a:srgbClr val="0080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00800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蒙母，结友</a:t>
            </a:r>
            <a:r>
              <a:rPr lang="zh-CN" altLang="en-US" b="1" dirty="0">
                <a:solidFill>
                  <a:srgbClr val="008000"/>
                </a:solidFill>
                <a:ea typeface="隶书" pitchFamily="49" charset="-122"/>
              </a:rPr>
              <a:t>而</a:t>
            </a:r>
            <a:r>
              <a:rPr lang="zh-CN" altLang="en-US" b="1" dirty="0">
                <a:solidFill>
                  <a:srgbClr val="000066"/>
                </a:solidFill>
                <a:ea typeface="隶书" pitchFamily="49" charset="-122"/>
              </a:rPr>
              <a:t>别。</a:t>
            </a:r>
            <a:endParaRPr lang="zh-CN" altLang="en-US" b="1" dirty="0">
              <a:solidFill>
                <a:srgbClr val="000066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b="1"/>
          </a:p>
        </p:txBody>
      </p:sp>
      <p:sp>
        <p:nvSpPr>
          <p:cNvPr id="47107" name="文本框 47106"/>
          <p:cNvSpPr txBox="1"/>
          <p:nvPr/>
        </p:nvSpPr>
        <p:spPr>
          <a:xfrm>
            <a:off x="1508125" y="630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1187450" y="1341438"/>
            <a:ext cx="1003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于是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2339975" y="1341438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开始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6877050" y="1341438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和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457200" y="23622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讨论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1752600" y="23622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议事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2743200" y="2362200"/>
            <a:ext cx="1143000" cy="116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非常</a:t>
            </a:r>
            <a:endParaRPr lang="zh-CN" altLang="en-US" sz="3200" dirty="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4038600" y="2362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惊奇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6019800" y="22860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现在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1981200" y="3657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6934200" y="33528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就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8" name="文本框 47117"/>
          <p:cNvSpPr txBox="1"/>
          <p:nvPr/>
        </p:nvSpPr>
        <p:spPr>
          <a:xfrm>
            <a:off x="2286000" y="4419600"/>
            <a:ext cx="14128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为什么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19" name="文本框 47118"/>
          <p:cNvSpPr txBox="1"/>
          <p:nvPr/>
        </p:nvSpPr>
        <p:spPr>
          <a:xfrm>
            <a:off x="3581400" y="44196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主谓间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20" name="文本框 47119"/>
          <p:cNvSpPr txBox="1"/>
          <p:nvPr/>
        </p:nvSpPr>
        <p:spPr>
          <a:xfrm>
            <a:off x="4953000" y="44196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迟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21" name="文本框 47120"/>
          <p:cNvSpPr txBox="1"/>
          <p:nvPr/>
        </p:nvSpPr>
        <p:spPr>
          <a:xfrm>
            <a:off x="6477000" y="4419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于是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22" name="文本框 47121"/>
          <p:cNvSpPr txBox="1"/>
          <p:nvPr/>
        </p:nvSpPr>
        <p:spPr>
          <a:xfrm>
            <a:off x="7620000" y="44196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拜见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23" name="文本框 47122"/>
          <p:cNvSpPr txBox="1"/>
          <p:nvPr/>
        </p:nvSpPr>
        <p:spPr>
          <a:xfrm>
            <a:off x="2057400" y="55626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chemeClr val="fol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表顺接</a:t>
            </a:r>
            <a:endParaRPr lang="zh-CN" altLang="en-US" sz="3200">
              <a:solidFill>
                <a:schemeClr val="folHlink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7124" name="文本框 47123"/>
          <p:cNvSpPr txBox="1"/>
          <p:nvPr/>
        </p:nvSpPr>
        <p:spPr>
          <a:xfrm>
            <a:off x="3419475" y="1341438"/>
            <a:ext cx="3048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到了</a:t>
            </a:r>
            <a:r>
              <a:rPr lang="en-US" altLang="zh-CN" sz="3200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的时候</a:t>
            </a:r>
            <a:endParaRPr lang="zh-CN" altLang="en-US" sz="3200">
              <a:solidFill>
                <a:schemeClr val="fol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25" name="文本框 47124"/>
          <p:cNvSpPr txBox="1"/>
          <p:nvPr/>
        </p:nvSpPr>
        <p:spPr>
          <a:xfrm>
            <a:off x="228600" y="33528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不再是</a:t>
            </a:r>
            <a:endParaRPr lang="zh-CN" altLang="en-US" sz="3200">
              <a:solidFill>
                <a:schemeClr val="fol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26" name="文本框 47125"/>
          <p:cNvSpPr txBox="1"/>
          <p:nvPr/>
        </p:nvSpPr>
        <p:spPr>
          <a:xfrm>
            <a:off x="5292725" y="26035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到</a:t>
            </a:r>
            <a:endParaRPr lang="zh-CN" altLang="en-US" sz="3600">
              <a:solidFill>
                <a:srgbClr val="FF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7128" name="矩形 47127"/>
          <p:cNvSpPr/>
          <p:nvPr/>
        </p:nvSpPr>
        <p:spPr>
          <a:xfrm>
            <a:off x="7092950" y="2420938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FF"/>
                </a:solidFill>
                <a:latin typeface="Times New Roman" panose="02020603050405020304" charset="0"/>
                <a:ea typeface="楷体_GB2312" pitchFamily="49" charset="-122"/>
              </a:rPr>
              <a:t>才干、谋略</a:t>
            </a:r>
            <a:endParaRPr lang="zh-CN" altLang="en-US" dirty="0">
              <a:solidFill>
                <a:srgbClr val="FF00FF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47129" name="文本框 47128"/>
          <p:cNvSpPr txBox="1"/>
          <p:nvPr/>
        </p:nvSpPr>
        <p:spPr>
          <a:xfrm>
            <a:off x="7451725" y="3500438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重新</a:t>
            </a:r>
            <a:endParaRPr lang="zh-CN" altLang="en-US" sz="3600">
              <a:solidFill>
                <a:srgbClr val="FF00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71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7" grpId="0"/>
      <p:bldP spid="47118" grpId="0"/>
      <p:bldP spid="47119" grpId="0"/>
      <p:bldP spid="47120" grpId="0"/>
      <p:bldP spid="47121" grpId="0"/>
      <p:bldP spid="47122" grpId="0"/>
      <p:bldP spid="47123" grpId="0"/>
      <p:bldP spid="47124" grpId="0"/>
      <p:bldP spid="47125" grpId="0"/>
      <p:bldP spid="47126" grpId="0"/>
      <p:bldP spid="4712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Rectangle 2" descr="Large confetti"/>
          <p:cNvSpPr>
            <a:spLocks noGrp="1"/>
          </p:cNvSpPr>
          <p:nvPr>
            <p:ph type="title"/>
          </p:nvPr>
        </p:nvSpPr>
        <p:spPr>
          <a:xfrm>
            <a:off x="468313" y="0"/>
            <a:ext cx="3246437" cy="685800"/>
          </a:xfrm>
        </p:spPr>
        <p:txBody>
          <a:bodyPr vert="horz" wrap="square" anchor="ctr"/>
          <a:p>
            <a:r>
              <a:rPr lang="zh-CN" altLang="en-US" sz="4000" b="1">
                <a:solidFill>
                  <a:srgbClr val="FF0000"/>
                </a:solidFill>
              </a:rPr>
              <a:t>译文：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28003" name="Rectangle 3"/>
          <p:cNvSpPr>
            <a:spLocks noGrp="1"/>
          </p:cNvSpPr>
          <p:nvPr>
            <p:ph idx="1"/>
          </p:nvPr>
        </p:nvSpPr>
        <p:spPr>
          <a:xfrm>
            <a:off x="-106362" y="692150"/>
            <a:ext cx="9142412" cy="6165850"/>
          </a:xfrm>
          <a:gradFill rotWithShape="1">
            <a:gsLst>
              <a:gs pos="0">
                <a:srgbClr val="FFFF99">
                  <a:alpha val="62000"/>
                </a:srgbClr>
              </a:gs>
              <a:gs pos="100000">
                <a:srgbClr val="AAAA66">
                  <a:alpha val="40999"/>
                </a:srgbClr>
              </a:gs>
            </a:gsLst>
            <a:lin ang="5400000" scaled="1"/>
            <a:tileRect/>
          </a:gradFill>
        </p:spPr>
        <p:txBody>
          <a:bodyPr vert="horz" wrap="square" anchor="t"/>
          <a:p>
            <a:pPr>
              <a:lnSpc>
                <a:spcPct val="105000"/>
              </a:lnSpc>
              <a:buNone/>
            </a:pPr>
            <a:r>
              <a:rPr lang="en-US" altLang="zh-CN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当初，孙权对吕蒙说：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你现在当权管事了，不可不学习！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吕蒙用军中事务多来推辞。孙权说：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我难道想要你研究经书当博士吗？只应当浏览群书，了解历史罢了。你说事务多，谁比的上我事务多呢？我经常读书，自认为大有益处。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吕蒙于是开始学习。到了鲁肃来到寻阳的时候，鲁肃和吕蒙议论，十分惊奇地说：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以你现在的才干、谋略来看，你已经不再是原来那个吴下阿蒙了！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吕蒙说：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士别三日，就要重新另眼看待，长兄知道这件事多么晚啊！</a:t>
            </a:r>
            <a:r>
              <a:rPr lang="zh-CN" altLang="en-US">
                <a:solidFill>
                  <a:srgbClr val="000066"/>
                </a:solidFill>
                <a:ea typeface="黑体" panose="02010609060101010101" pitchFamily="49" charset="-122"/>
              </a:rPr>
              <a:t>”</a:t>
            </a:r>
            <a:r>
              <a:rPr lang="zh-CN" altLang="en-US">
                <a:solidFill>
                  <a:srgbClr val="000066"/>
                </a:solidFill>
                <a:latin typeface="楷体_GB2312" pitchFamily="49" charset="-122"/>
                <a:ea typeface="黑体" panose="02010609060101010101" pitchFamily="49" charset="-122"/>
              </a:rPr>
              <a:t>鲁肃于是拜见吕蒙的母亲，与吕蒙结为朋友就分别了。</a:t>
            </a:r>
            <a:endParaRPr lang="zh-CN" altLang="en-US">
              <a:solidFill>
                <a:srgbClr val="000066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28004" name="WordArt 4"/>
          <p:cNvSpPr>
            <a:spLocks noTextEdit="1"/>
          </p:cNvSpPr>
          <p:nvPr/>
        </p:nvSpPr>
        <p:spPr>
          <a:xfrm>
            <a:off x="5795963" y="6524625"/>
            <a:ext cx="2376487" cy="333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charset="0"/>
                <a:ea typeface="隶书" charset="0"/>
              </a:rPr>
              <a:t> 孙权劝学</a:t>
            </a:r>
            <a:endParaRPr lang="zh-CN" altLang="en-US" sz="5400" b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charRg st="0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charRg st="0" end="2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3">
                                            <p:txEl>
                                              <p:charRg st="0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003">
                                            <p:txEl>
                                              <p:charRg st="0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内容占位符 2"/>
          <p:cNvSpPr>
            <a:spLocks noGrp="1"/>
          </p:cNvSpPr>
          <p:nvPr>
            <p:ph idx="1"/>
          </p:nvPr>
        </p:nvSpPr>
        <p:spPr>
          <a:xfrm>
            <a:off x="0" y="642938"/>
            <a:ext cx="9144000" cy="5411787"/>
          </a:xfrm>
        </p:spPr>
        <p:txBody>
          <a:bodyPr vert="horz" wrap="square" lIns="91440" tIns="45720" rIns="91440" bIns="45720" anchor="t"/>
          <a:p>
            <a:r>
              <a:rPr lang="zh-CN" altLang="en-US" b="1" dirty="0">
                <a:solidFill>
                  <a:srgbClr val="FF0000"/>
                </a:solidFill>
              </a:rPr>
              <a:t>朗读品析</a:t>
            </a:r>
            <a:r>
              <a:rPr lang="en-US" altLang="zh-CN" b="1">
                <a:solidFill>
                  <a:srgbClr val="FF0000"/>
                </a:solidFill>
              </a:rPr>
              <a:t>:</a:t>
            </a:r>
            <a:r>
              <a:rPr lang="zh-CN" altLang="en-US" b="1" dirty="0"/>
              <a:t>小组讨论孙权的这几句话应该用什么语调</a:t>
            </a:r>
            <a:r>
              <a:rPr lang="en-US" altLang="zh-CN" b="1" dirty="0"/>
              <a:t>,</a:t>
            </a:r>
            <a:r>
              <a:rPr lang="zh-CN" altLang="en-US" b="1" dirty="0"/>
              <a:t>语速</a:t>
            </a:r>
            <a:r>
              <a:rPr lang="en-US" altLang="zh-CN" b="1" dirty="0"/>
              <a:t>,</a:t>
            </a:r>
            <a:r>
              <a:rPr lang="zh-CN" altLang="en-US" b="1" dirty="0"/>
              <a:t>读出什么情感来</a:t>
            </a:r>
            <a:r>
              <a:rPr lang="en-US" altLang="zh-CN" b="1" dirty="0"/>
              <a:t>?</a:t>
            </a:r>
            <a:r>
              <a:rPr lang="zh-CN" altLang="en-US" b="1" dirty="0"/>
              <a:t>以符合人物身份</a:t>
            </a:r>
            <a:r>
              <a:rPr lang="en-US" altLang="zh-CN" b="1" dirty="0"/>
              <a:t>,</a:t>
            </a:r>
            <a:r>
              <a:rPr lang="zh-CN" altLang="en-US" b="1" dirty="0"/>
              <a:t>达到规劝目的</a:t>
            </a:r>
            <a:r>
              <a:rPr lang="en-US" altLang="zh-CN" b="1" dirty="0"/>
              <a:t>.</a:t>
            </a:r>
            <a:r>
              <a:rPr lang="zh-CN" altLang="en-US" b="1" dirty="0"/>
              <a:t>讨论完后试读</a:t>
            </a:r>
            <a:r>
              <a:rPr lang="en-US" altLang="zh-CN" b="1"/>
              <a:t>.</a:t>
            </a:r>
            <a:endParaRPr lang="en-US" altLang="zh-CN" b="1"/>
          </a:p>
          <a:p>
            <a:pPr>
              <a:buAutoNum type="arabicPeriod"/>
            </a:pPr>
            <a:r>
              <a:rPr lang="en-US" altLang="zh-CN" b="1" dirty="0"/>
              <a:t>“</a:t>
            </a:r>
            <a:r>
              <a:rPr lang="zh-CN" altLang="en-US" b="1" dirty="0"/>
              <a:t>卿今当涂掌事</a:t>
            </a:r>
            <a:r>
              <a:rPr lang="en-US" altLang="zh-CN" b="1" dirty="0"/>
              <a:t>,</a:t>
            </a:r>
            <a:r>
              <a:rPr lang="zh-CN" altLang="en-US" b="1" dirty="0"/>
              <a:t>不可不学！</a:t>
            </a:r>
            <a:r>
              <a:rPr lang="en-US" altLang="zh-CN" b="1" dirty="0"/>
              <a:t>”</a:t>
            </a:r>
            <a:endParaRPr lang="en-US" altLang="zh-CN" b="1" dirty="0"/>
          </a:p>
          <a:p>
            <a:pPr>
              <a:buAutoNum type="arabicPeriod"/>
            </a:pPr>
            <a:endParaRPr lang="en-US" altLang="zh-CN" b="1" dirty="0"/>
          </a:p>
          <a:p>
            <a:pPr>
              <a:buAutoNum type="arabicPeriod"/>
            </a:pPr>
            <a:r>
              <a:rPr lang="en-US" altLang="zh-CN" b="1" dirty="0"/>
              <a:t>“</a:t>
            </a:r>
            <a:r>
              <a:rPr lang="zh-CN" altLang="en-US" b="1" dirty="0"/>
              <a:t>孤岂欲卿治经为博士邪？</a:t>
            </a:r>
            <a:r>
              <a:rPr lang="en-US" altLang="zh-CN" b="1" dirty="0"/>
              <a:t>”</a:t>
            </a:r>
            <a:endParaRPr lang="en-US" altLang="zh-CN" b="1" dirty="0"/>
          </a:p>
          <a:p>
            <a:pPr>
              <a:buAutoNum type="arabicPeriod"/>
            </a:pPr>
            <a:endParaRPr lang="en-US" altLang="zh-CN" b="1" dirty="0"/>
          </a:p>
          <a:p>
            <a:pPr>
              <a:buAutoNum type="arabicPeriod"/>
            </a:pPr>
            <a:r>
              <a:rPr lang="zh-CN" altLang="en-US" b="1" dirty="0"/>
              <a:t>卿言多劳，孰若孤？孤常读书，自以为大有所益。</a:t>
            </a:r>
            <a:r>
              <a:rPr lang="en-US" altLang="zh-CN" b="1" dirty="0"/>
              <a:t>”</a:t>
            </a:r>
            <a:endParaRPr lang="zh-CN" altLang="en-US" b="1" dirty="0"/>
          </a:p>
        </p:txBody>
      </p:sp>
      <p:sp>
        <p:nvSpPr>
          <p:cNvPr id="105475" name="灯片编号占位符 3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>
              <a:buClrTx/>
            </a:pPr>
            <a:fld id="{9A0DB2DC-4C9A-4742-B13C-FB6460FD3503}" type="slidenum">
              <a:rPr lang="zh-CN" altLang="en-US" sz="1400" b="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571750"/>
            <a:ext cx="878681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用双重否定的形式，表现了孙权对吕蒙要求严格，朗读时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语气坚决，不容推辞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，同时又体现其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关心、厚望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786188"/>
            <a:ext cx="892968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邪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表示反问语气，译为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联系句意，隐隐可见孙权对吕蒙不听劝诫的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不悦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神情和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责备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的意味。 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ClrTx/>
            </a:pP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72125"/>
            <a:ext cx="850106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现身说法，鼓励吕蒙求学，要读出其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语重心长，言辞恳切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的味道。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2" name="图片 112641" descr="孙权劝学-鲁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0"/>
            <a:ext cx="39957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3" name="矩形 112642"/>
          <p:cNvSpPr/>
          <p:nvPr/>
        </p:nvSpPr>
        <p:spPr>
          <a:xfrm>
            <a:off x="900113" y="1268413"/>
            <a:ext cx="3673475" cy="390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Tx/>
            </a:pPr>
            <a:r>
              <a:rPr lang="zh-CN" altLang="en-US" sz="5000" dirty="0">
                <a:solidFill>
                  <a:srgbClr val="0404A8"/>
                </a:solidFill>
                <a:latin typeface="Arial" panose="020B0604020202020204" pitchFamily="34" charset="0"/>
                <a:ea typeface="隶书" pitchFamily="49" charset="-122"/>
              </a:rPr>
              <a:t>鲁肃的话</a:t>
            </a:r>
            <a:r>
              <a:rPr lang="zh-CN" altLang="en-US" sz="5000" dirty="0">
                <a:solidFill>
                  <a:srgbClr val="0033CC"/>
                </a:solidFill>
                <a:latin typeface="Arial" panose="020B0604020202020204" pitchFamily="34" charset="0"/>
                <a:ea typeface="隶书" pitchFamily="49" charset="-122"/>
              </a:rPr>
              <a:t>：</a:t>
            </a:r>
            <a:endParaRPr lang="zh-CN" altLang="en-US" sz="5000" dirty="0">
              <a:solidFill>
                <a:srgbClr val="0033CC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>
              <a:buClrTx/>
            </a:pPr>
            <a:r>
              <a:rPr lang="zh-CN" altLang="en-US" sz="5000" dirty="0"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zh-CN" altLang="en-US" sz="5000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buClrTx/>
            </a:pPr>
            <a:r>
              <a:rPr lang="zh-CN" altLang="en-US" sz="5000" dirty="0">
                <a:latin typeface="Arial" panose="020B0604020202020204" pitchFamily="34" charset="0"/>
                <a:ea typeface="隶书" pitchFamily="49" charset="-122"/>
              </a:rPr>
              <a:t>“卿今者才略，</a:t>
            </a:r>
            <a:r>
              <a:rPr lang="zh-CN" altLang="en-US" sz="5000" u="sng" dirty="0">
                <a:solidFill>
                  <a:schemeClr val="folHlink"/>
                </a:solidFill>
                <a:latin typeface="Arial" panose="020B0604020202020204" pitchFamily="34" charset="0"/>
                <a:ea typeface="隶书" pitchFamily="49" charset="-122"/>
              </a:rPr>
              <a:t>非复吴下阿蒙！</a:t>
            </a:r>
            <a:r>
              <a:rPr lang="zh-CN" altLang="en-US" sz="5000" dirty="0">
                <a:latin typeface="Arial" panose="020B0604020202020204" pitchFamily="34" charset="0"/>
                <a:ea typeface="隶书" pitchFamily="49" charset="-122"/>
              </a:rPr>
              <a:t>”</a:t>
            </a:r>
            <a:endParaRPr lang="zh-CN" altLang="en-US" sz="5000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文本占位符 113665"/>
          <p:cNvSpPr>
            <a:spLocks noGrp="1" noRot="1"/>
          </p:cNvSpPr>
          <p:nvPr>
            <p:ph type="body" idx="1"/>
          </p:nvPr>
        </p:nvSpPr>
        <p:spPr>
          <a:xfrm>
            <a:off x="250825" y="1484313"/>
            <a:ext cx="7929563" cy="3995737"/>
          </a:xfrm>
        </p:spPr>
        <p:txBody>
          <a:bodyPr vert="horz" wrap="square" lIns="91440" tIns="45720" rIns="91440" bIns="45720" anchor="t"/>
          <a:p>
            <a:pPr lvl="4"/>
            <a:r>
              <a:rPr lang="en-US" altLang="zh-CN" sz="4000" b="1" dirty="0">
                <a:solidFill>
                  <a:srgbClr val="336600"/>
                </a:solidFill>
              </a:rPr>
              <a:t>   </a:t>
            </a:r>
            <a:r>
              <a:rPr lang="zh-CN" altLang="en-US" sz="4000" b="1" dirty="0">
                <a:solidFill>
                  <a:srgbClr val="336600"/>
                </a:solidFill>
              </a:rPr>
              <a:t>鲁肃惊叹吕蒙长进迅     速，在赞美中含有打趣的意味，表现两人亲近的关系。</a:t>
            </a:r>
            <a:endParaRPr lang="zh-CN" altLang="en-US" sz="4000" b="1" dirty="0">
              <a:solidFill>
                <a:srgbClr val="336600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14689" descr="孙权劝学-吕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0"/>
            <a:ext cx="3924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1" name="文本框 114690"/>
          <p:cNvSpPr txBox="1"/>
          <p:nvPr/>
        </p:nvSpPr>
        <p:spPr>
          <a:xfrm>
            <a:off x="395288" y="692150"/>
            <a:ext cx="4824412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Tx/>
            </a:pPr>
            <a:r>
              <a:rPr lang="zh-CN" altLang="en-US" sz="5000" b="0" dirty="0">
                <a:solidFill>
                  <a:srgbClr val="0404A8"/>
                </a:solidFill>
                <a:latin typeface="Arial" panose="020B0604020202020204" pitchFamily="34" charset="0"/>
                <a:ea typeface="隶书" pitchFamily="49" charset="-122"/>
              </a:rPr>
              <a:t>吕蒙的话</a:t>
            </a:r>
            <a:endParaRPr lang="zh-CN" altLang="en-US" sz="5000" b="0" dirty="0">
              <a:solidFill>
                <a:srgbClr val="0404A8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algn="ctr">
              <a:buClrTx/>
            </a:pPr>
            <a:endParaRPr lang="zh-CN" altLang="en-US" sz="5000" b="0" dirty="0">
              <a:solidFill>
                <a:srgbClr val="0033CC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>
              <a:buClrTx/>
            </a:pPr>
            <a:r>
              <a:rPr lang="zh-CN" altLang="en-US" sz="5000" b="0" dirty="0">
                <a:latin typeface="Arial" panose="020B0604020202020204" pitchFamily="34" charset="0"/>
                <a:ea typeface="隶书" pitchFamily="49" charset="-122"/>
              </a:rPr>
              <a:t>       “士别三日，   即更</a:t>
            </a:r>
            <a:r>
              <a:rPr lang="zh-CN" altLang="en-US" sz="5000" b="0" u="sng" dirty="0">
                <a:solidFill>
                  <a:schemeClr val="folHlink"/>
                </a:solidFill>
                <a:latin typeface="Arial" panose="020B0604020202020204" pitchFamily="34" charset="0"/>
                <a:ea typeface="隶书" pitchFamily="49" charset="-122"/>
              </a:rPr>
              <a:t>刮目相待</a:t>
            </a:r>
            <a:r>
              <a:rPr lang="zh-CN" altLang="en-US" sz="5000" b="0" dirty="0">
                <a:latin typeface="Arial" panose="020B0604020202020204" pitchFamily="34" charset="0"/>
                <a:ea typeface="隶书" pitchFamily="49" charset="-122"/>
              </a:rPr>
              <a:t>，大兄</a:t>
            </a:r>
            <a:r>
              <a:rPr lang="zh-CN" altLang="en-US" sz="5000" b="0" u="sng" dirty="0">
                <a:solidFill>
                  <a:schemeClr val="folHlink"/>
                </a:solidFill>
                <a:latin typeface="Arial" panose="020B0604020202020204" pitchFamily="34" charset="0"/>
                <a:ea typeface="隶书" pitchFamily="49" charset="-122"/>
              </a:rPr>
              <a:t>何见事之晚乎</a:t>
            </a:r>
            <a:r>
              <a:rPr lang="zh-CN" altLang="en-US" sz="5000" b="0" dirty="0">
                <a:latin typeface="Arial" panose="020B0604020202020204" pitchFamily="34" charset="0"/>
                <a:ea typeface="隶书" pitchFamily="49" charset="-122"/>
              </a:rPr>
              <a:t>！”</a:t>
            </a:r>
            <a:endParaRPr lang="zh-CN" altLang="en-US" sz="5000" b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Picture 2" descr="C:\Documents and Settings\Owner\My Documents\孙权劝学\zztj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71500"/>
            <a:ext cx="4500563" cy="628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Picture 3" descr="C:\Documents and Settings\Administrator\My Documents\倩倩\春望\di2.gif"/>
          <p:cNvPicPr>
            <a:picLocks noChangeAspect="1"/>
          </p:cNvPicPr>
          <p:nvPr/>
        </p:nvPicPr>
        <p:blipFill>
          <a:blip r:embed="rId2">
            <a:lum bright="-6000"/>
          </a:blip>
          <a:stretch>
            <a:fillRect/>
          </a:stretch>
        </p:blipFill>
        <p:spPr>
          <a:xfrm>
            <a:off x="4500563" y="442913"/>
            <a:ext cx="4643437" cy="641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500563" y="500063"/>
            <a:ext cx="4414838" cy="624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i="1" u="sng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《资治通鉴》</a:t>
            </a:r>
            <a:r>
              <a:rPr kumimoji="0" lang="zh-CN" altLang="en-US" sz="36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</a:t>
            </a:r>
            <a:r>
              <a:rPr kumimoji="0" lang="zh-CN" altLang="en-US" sz="3600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司马光</a:t>
            </a:r>
            <a:r>
              <a:rPr kumimoji="0" lang="zh-CN" altLang="en-US" sz="36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主持编纂的一部</a:t>
            </a:r>
            <a:r>
              <a:rPr kumimoji="0" lang="zh-CN" altLang="en-US" sz="3600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编年体通史</a:t>
            </a:r>
            <a:r>
              <a:rPr kumimoji="0" lang="zh-CN" altLang="en-US" sz="36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，记载了从战国到五代共一千三百六十二年的史事。</a:t>
            </a:r>
            <a:r>
              <a:rPr kumimoji="0" lang="zh-CN" altLang="en-US" sz="3600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内容丰富，叙事简练，是富有一定文学价值的历史名著。</a:t>
            </a:r>
            <a:r>
              <a:rPr kumimoji="0" lang="zh-CN" altLang="en-US" sz="36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司马光编纂此书的目的是</a:t>
            </a:r>
            <a:r>
              <a:rPr kumimoji="0" lang="zh-CN" altLang="en-US" sz="3600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为统治者治国提供历史经验和教训的</a:t>
            </a:r>
            <a:r>
              <a:rPr kumimoji="0" lang="zh-CN" altLang="en-US" sz="36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5" name="灯片编号占位符 5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>
              <a:buClrTx/>
            </a:pPr>
            <a:fld id="{9A0DB2DC-4C9A-4742-B13C-FB6460FD3503}" type="slidenum">
              <a:rPr lang="zh-CN" altLang="en-US" sz="1400" b="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文本占位符 115713"/>
          <p:cNvSpPr>
            <a:spLocks noGrp="1" noRot="1"/>
          </p:cNvSpPr>
          <p:nvPr>
            <p:ph type="body" idx="1"/>
          </p:nvPr>
        </p:nvSpPr>
        <p:spPr>
          <a:xfrm>
            <a:off x="0" y="333375"/>
            <a:ext cx="8791575" cy="3429000"/>
          </a:xfrm>
        </p:spPr>
        <p:txBody>
          <a:bodyPr vert="horz" wrap="square" lIns="91440" tIns="45720" rIns="91440" bIns="45720" anchor="t"/>
          <a:p>
            <a:pPr lvl="4">
              <a:lnSpc>
                <a:spcPct val="9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000000"/>
                  </a:outerShdw>
                </a:effectLst>
              </a:rPr>
              <a:t>反问句，吕蒙为自己的长进而自豪，敬重鲁肃却不乏调侃之意，也表现两人的亲密。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                               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lvl="4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           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15715" name="文本框 115714"/>
          <p:cNvSpPr txBox="1"/>
          <p:nvPr/>
        </p:nvSpPr>
        <p:spPr>
          <a:xfrm flipH="1">
            <a:off x="1798638" y="35004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6" name="文本框 115715"/>
          <p:cNvSpPr txBox="1"/>
          <p:nvPr/>
        </p:nvSpPr>
        <p:spPr>
          <a:xfrm>
            <a:off x="8361363" y="3454400"/>
            <a:ext cx="458787" cy="30702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539750" y="2781300"/>
            <a:ext cx="81359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8" name="文本框 115717"/>
          <p:cNvSpPr txBox="1"/>
          <p:nvPr/>
        </p:nvSpPr>
        <p:spPr>
          <a:xfrm>
            <a:off x="1187450" y="3448050"/>
            <a:ext cx="741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9" name="文本框 115718"/>
          <p:cNvSpPr txBox="1"/>
          <p:nvPr/>
        </p:nvSpPr>
        <p:spPr>
          <a:xfrm>
            <a:off x="2176463" y="3160713"/>
            <a:ext cx="64992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20" name="文本框 115719"/>
          <p:cNvSpPr txBox="1"/>
          <p:nvPr/>
        </p:nvSpPr>
        <p:spPr>
          <a:xfrm>
            <a:off x="1908175" y="3305175"/>
            <a:ext cx="66960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r>
              <a:rPr lang="en-US" altLang="zh-CN" sz="1800" b="0" dirty="0">
                <a:latin typeface="Arial" panose="020B0604020202020204" pitchFamily="34" charset="0"/>
                <a:ea typeface="宋体" panose="02010600030101010101" pitchFamily="2" charset="-122"/>
              </a:rPr>
              <a:t> □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鲁肃和吕蒙的对话，一唱一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buClrTx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和，互相打趣，显示了两人的真实性情和融洽关系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498" name="图片 106497" descr="未命名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499" name="文本框 106498"/>
          <p:cNvSpPr txBox="1"/>
          <p:nvPr/>
        </p:nvSpPr>
        <p:spPr>
          <a:xfrm>
            <a:off x="-71437" y="152400"/>
            <a:ext cx="95202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x-none" sz="44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分角色朗读课文，体会人物形象 ：</a:t>
            </a:r>
            <a:endParaRPr lang="zh-CN" altLang="x-none" sz="44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6500" name="文本框 106499"/>
          <p:cNvSpPr txBox="1"/>
          <p:nvPr/>
        </p:nvSpPr>
        <p:spPr>
          <a:xfrm>
            <a:off x="304800" y="1295400"/>
            <a:ext cx="563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孙权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 ： </a:t>
            </a: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1、“不可不学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!</a:t>
            </a: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 ——</a:t>
            </a:r>
            <a:endParaRPr lang="zh-CN" altLang="x-none" sz="2800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1" name="文本框 106500"/>
          <p:cNvSpPr txBox="1"/>
          <p:nvPr/>
        </p:nvSpPr>
        <p:spPr>
          <a:xfrm>
            <a:off x="1600200" y="2300288"/>
            <a:ext cx="7315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2、“孤岂欲卿治经为博士邪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 ——</a:t>
            </a:r>
            <a:endParaRPr lang="zh-CN" altLang="x-none" sz="2800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2" name="文本框 106501"/>
          <p:cNvSpPr txBox="1"/>
          <p:nvPr/>
        </p:nvSpPr>
        <p:spPr>
          <a:xfrm>
            <a:off x="1600200" y="3092450"/>
            <a:ext cx="6781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3、“卿言多务，孰若孤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孤常读书，自以为大有所益。”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 ——</a:t>
            </a:r>
            <a:endParaRPr lang="zh-CN" altLang="x-none" sz="2800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06503" name="图片 106502" descr="sunq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19200"/>
            <a:ext cx="1601788" cy="229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4" name="文本框 106503"/>
          <p:cNvSpPr txBox="1"/>
          <p:nvPr/>
        </p:nvSpPr>
        <p:spPr>
          <a:xfrm>
            <a:off x="4800600" y="3519488"/>
            <a:ext cx="4343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语重心长，言辞恳切</a:t>
            </a: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x-none" sz="2800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5" name="文本框 106504"/>
          <p:cNvSpPr txBox="1"/>
          <p:nvPr/>
        </p:nvSpPr>
        <p:spPr>
          <a:xfrm>
            <a:off x="4953000" y="1263650"/>
            <a:ext cx="3962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语气坚决</a:t>
            </a: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、</a:t>
            </a:r>
            <a:r>
              <a:rPr lang="zh-CN" altLang="x-none" sz="28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严厉中又可见关心、厚望。</a:t>
            </a: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x-none" sz="2800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6" name="文本框 106505"/>
          <p:cNvSpPr txBox="1"/>
          <p:nvPr/>
        </p:nvSpPr>
        <p:spPr>
          <a:xfrm>
            <a:off x="7086600" y="2300288"/>
            <a:ext cx="2667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不悦、责备。</a:t>
            </a: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x-none" sz="2800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7" name="文本框 106506"/>
          <p:cNvSpPr txBox="1"/>
          <p:nvPr/>
        </p:nvSpPr>
        <p:spPr>
          <a:xfrm>
            <a:off x="1447800" y="4648200"/>
            <a:ext cx="3124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“卿今者才略，非复吴下阿蒙！”</a:t>
            </a:r>
            <a:endParaRPr lang="zh-CN" altLang="x-none" sz="2800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8" name="文本框 106507"/>
          <p:cNvSpPr txBox="1"/>
          <p:nvPr/>
        </p:nvSpPr>
        <p:spPr>
          <a:xfrm>
            <a:off x="1371600" y="5500688"/>
            <a:ext cx="3810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x-none" sz="28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吃惊，赞叹</a:t>
            </a: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x-none" sz="2800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09" name="文本框 106508"/>
          <p:cNvSpPr txBox="1"/>
          <p:nvPr/>
        </p:nvSpPr>
        <p:spPr>
          <a:xfrm>
            <a:off x="5867400" y="4648200"/>
            <a:ext cx="3048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“大兄何见事之晚乎</a:t>
            </a:r>
            <a:r>
              <a:rPr lang="zh-CN" altLang="x-none" sz="2800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!</a:t>
            </a:r>
            <a:r>
              <a:rPr lang="zh-CN" altLang="x-none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x-none" sz="2800" dirty="0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06510" name="图片 106509" descr="无标题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572000"/>
            <a:ext cx="1143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11" name="图片 106510" descr="无标题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495800"/>
            <a:ext cx="11430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12" name="文本框 106511"/>
          <p:cNvSpPr txBox="1"/>
          <p:nvPr/>
        </p:nvSpPr>
        <p:spPr>
          <a:xfrm>
            <a:off x="6248400" y="5500688"/>
            <a:ext cx="2895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x-none" sz="28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深感自豪</a:t>
            </a:r>
            <a:r>
              <a:rPr lang="zh-CN" altLang="x-none" sz="2800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x-none" sz="2800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13" name="文本框 106512"/>
          <p:cNvSpPr txBox="1"/>
          <p:nvPr/>
        </p:nvSpPr>
        <p:spPr>
          <a:xfrm>
            <a:off x="0" y="35052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33CC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（孙权）</a:t>
            </a:r>
            <a:endParaRPr lang="zh-CN" altLang="x-none" sz="2800" dirty="0">
              <a:solidFill>
                <a:srgbClr val="FF33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14" name="文本框 106513"/>
          <p:cNvSpPr txBox="1"/>
          <p:nvPr/>
        </p:nvSpPr>
        <p:spPr>
          <a:xfrm>
            <a:off x="-223837" y="5867400"/>
            <a:ext cx="19764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33CC"/>
                </a:solidFill>
                <a:latin typeface="Times New Roman" panose="02020603050405020304" charset="0"/>
                <a:ea typeface="宋体" panose="02010600030101010101" pitchFamily="2" charset="-122"/>
              </a:rPr>
              <a:t>（鲁肃）</a:t>
            </a:r>
            <a:endParaRPr lang="zh-CN" altLang="x-none" sz="2800" dirty="0">
              <a:solidFill>
                <a:srgbClr val="FF33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6515" name="文本框 106514"/>
          <p:cNvSpPr txBox="1"/>
          <p:nvPr/>
        </p:nvSpPr>
        <p:spPr>
          <a:xfrm>
            <a:off x="4495800" y="58674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x-none" sz="2800" dirty="0">
                <a:solidFill>
                  <a:srgbClr val="FF33CC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（吕蒙）</a:t>
            </a:r>
            <a:endParaRPr lang="zh-CN" altLang="x-none" sz="2800" dirty="0">
              <a:solidFill>
                <a:srgbClr val="FF33CC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 animBg="1"/>
      <p:bldP spid="106505" grpId="0" animBg="1"/>
      <p:bldP spid="106506" grpId="0" animBg="1"/>
      <p:bldP spid="106508" grpId="0" animBg="1"/>
      <p:bldP spid="1065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标题 143361"/>
          <p:cNvSpPr>
            <a:spLocks noGrp="1"/>
          </p:cNvSpPr>
          <p:nvPr>
            <p:ph type="title"/>
          </p:nvPr>
        </p:nvSpPr>
        <p:spPr>
          <a:xfrm>
            <a:off x="3759200" y="1143000"/>
            <a:ext cx="3038475" cy="533400"/>
          </a:xfrm>
        </p:spPr>
        <p:txBody>
          <a:bodyPr anchor="ctr"/>
          <a:p>
            <a:r>
              <a:rPr lang="zh-CN" altLang="en-US" sz="4800" b="1" dirty="0">
                <a:solidFill>
                  <a:srgbClr val="0066FF"/>
                </a:solidFill>
              </a:rPr>
              <a:t>孙权劝学</a:t>
            </a:r>
            <a:endParaRPr lang="zh-CN" altLang="en-US" sz="4800" b="1">
              <a:solidFill>
                <a:srgbClr val="0066FF"/>
              </a:solidFill>
            </a:endParaRPr>
          </a:p>
        </p:txBody>
      </p:sp>
      <p:sp>
        <p:nvSpPr>
          <p:cNvPr id="143363" name="矩形 143362"/>
          <p:cNvSpPr/>
          <p:nvPr/>
        </p:nvSpPr>
        <p:spPr>
          <a:xfrm>
            <a:off x="3352800" y="32004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dirty="0">
                <a:solidFill>
                  <a:srgbClr val="0066FF"/>
                </a:solidFill>
                <a:latin typeface="Times New Roman" panose="02020603050405020304" charset="0"/>
                <a:ea typeface="宋体" panose="02010600030101010101" pitchFamily="2" charset="-122"/>
              </a:rPr>
              <a:t>吕蒙就学</a:t>
            </a:r>
            <a:endParaRPr lang="zh-CN" altLang="en-US" sz="4800">
              <a:solidFill>
                <a:srgbClr val="0066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3364" name="矩形 143363"/>
          <p:cNvSpPr/>
          <p:nvPr/>
        </p:nvSpPr>
        <p:spPr>
          <a:xfrm>
            <a:off x="3276600" y="49530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800" dirty="0">
                <a:solidFill>
                  <a:srgbClr val="0066FF"/>
                </a:solidFill>
                <a:latin typeface="Times New Roman" panose="02020603050405020304" charset="0"/>
                <a:ea typeface="宋体" panose="02010600030101010101" pitchFamily="2" charset="-122"/>
              </a:rPr>
              <a:t>鲁肃赞学</a:t>
            </a:r>
            <a:endParaRPr lang="zh-CN" altLang="en-US" sz="4800">
              <a:solidFill>
                <a:srgbClr val="0066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3365" name="直接连接符 143364"/>
          <p:cNvSpPr/>
          <p:nvPr/>
        </p:nvSpPr>
        <p:spPr>
          <a:xfrm>
            <a:off x="4572000" y="1981200"/>
            <a:ext cx="0" cy="1066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366" name="直接连接符 143365"/>
          <p:cNvSpPr/>
          <p:nvPr/>
        </p:nvSpPr>
        <p:spPr>
          <a:xfrm>
            <a:off x="4572000" y="3886200"/>
            <a:ext cx="0" cy="1066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3367" name="右大括号 143366"/>
          <p:cNvSpPr/>
          <p:nvPr/>
        </p:nvSpPr>
        <p:spPr>
          <a:xfrm>
            <a:off x="6019800" y="1562100"/>
            <a:ext cx="304800" cy="3733800"/>
          </a:xfrm>
          <a:prstGeom prst="rightBrace">
            <a:avLst>
              <a:gd name="adj1" fmla="val 102083"/>
              <a:gd name="adj2" fmla="val 50000"/>
            </a:avLst>
          </a:prstGeom>
          <a:noFill/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368" name="文本框 143367"/>
          <p:cNvSpPr txBox="1"/>
          <p:nvPr/>
        </p:nvSpPr>
        <p:spPr>
          <a:xfrm>
            <a:off x="6400800" y="2879725"/>
            <a:ext cx="14478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学</a:t>
            </a:r>
            <a:endParaRPr lang="zh-CN" altLang="en-US" sz="9600" b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43369" name="图片 143368" descr="{C274DFE7-3165-48EB-961F-A58795253786}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2514600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70" name="图片 143369" descr="{9EEE14E1-8000-4A82-8729-4C50234EC1BD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581525"/>
            <a:ext cx="2438400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71" name="图片 143370" descr="{712190E1-0496-4A0E-8B3A-6DDAF287772C}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286000"/>
            <a:ext cx="2227263" cy="206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3" grpId="0"/>
      <p:bldP spid="143364" grpId="0"/>
      <p:bldP spid="1433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矩形 131073"/>
          <p:cNvSpPr/>
          <p:nvPr/>
        </p:nvSpPr>
        <p:spPr>
          <a:xfrm>
            <a:off x="228600" y="152400"/>
            <a:ext cx="8610600" cy="63246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1075" name="文本框 131074"/>
          <p:cNvSpPr txBox="1"/>
          <p:nvPr/>
        </p:nvSpPr>
        <p:spPr>
          <a:xfrm>
            <a:off x="1355725" y="3754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76" name="文本框 131075"/>
          <p:cNvSpPr txBox="1"/>
          <p:nvPr/>
        </p:nvSpPr>
        <p:spPr>
          <a:xfrm>
            <a:off x="457200" y="1219200"/>
            <a:ext cx="20177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孙权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劝</a:t>
            </a:r>
            <a:r>
              <a:rPr lang="zh-CN" altLang="en-US" sz="36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学</a:t>
            </a:r>
            <a:endParaRPr lang="zh-CN" altLang="en-US" sz="3600" dirty="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77" name="左大括号 131076"/>
          <p:cNvSpPr/>
          <p:nvPr/>
        </p:nvSpPr>
        <p:spPr>
          <a:xfrm>
            <a:off x="2438400" y="685800"/>
            <a:ext cx="381000" cy="1828800"/>
          </a:xfrm>
          <a:prstGeom prst="leftBrace">
            <a:avLst>
              <a:gd name="adj1" fmla="val 40000"/>
              <a:gd name="adj2" fmla="val 50000"/>
            </a:avLst>
          </a:prstGeom>
          <a:noFill/>
          <a:ln w="41275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1078" name="文本框 131077"/>
          <p:cNvSpPr txBox="1"/>
          <p:nvPr/>
        </p:nvSpPr>
        <p:spPr>
          <a:xfrm>
            <a:off x="2667000" y="533400"/>
            <a:ext cx="2120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力陈必要</a:t>
            </a:r>
            <a:r>
              <a:rPr lang="zh-CN" altLang="en-US" b="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altLang="en-US" b="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79" name="文本框 131078"/>
          <p:cNvSpPr txBox="1"/>
          <p:nvPr/>
        </p:nvSpPr>
        <p:spPr>
          <a:xfrm>
            <a:off x="4419600" y="533400"/>
            <a:ext cx="38703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当涂掌事，不可不学</a:t>
            </a:r>
            <a:endParaRPr lang="zh-CN" altLang="en-US" sz="320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0" name="文本框 131079"/>
          <p:cNvSpPr txBox="1"/>
          <p:nvPr/>
        </p:nvSpPr>
        <p:spPr>
          <a:xfrm>
            <a:off x="2720975" y="1249363"/>
            <a:ext cx="2224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提出目标：</a:t>
            </a:r>
            <a:endParaRPr lang="zh-CN" altLang="en-US" sz="320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1" name="文本框 131080"/>
          <p:cNvSpPr txBox="1"/>
          <p:nvPr/>
        </p:nvSpPr>
        <p:spPr>
          <a:xfrm>
            <a:off x="4876800" y="1295400"/>
            <a:ext cx="2232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涉猎见往事</a:t>
            </a:r>
            <a:endParaRPr lang="zh-CN" altLang="en-US" sz="320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2" name="文本框 131081"/>
          <p:cNvSpPr txBox="1"/>
          <p:nvPr/>
        </p:nvSpPr>
        <p:spPr>
          <a:xfrm>
            <a:off x="2743200" y="2087563"/>
            <a:ext cx="2224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9900"/>
                </a:solidFill>
                <a:latin typeface="Times New Roman" panose="02020603050405020304" charset="0"/>
                <a:ea typeface="宋体" panose="02010600030101010101" pitchFamily="2" charset="-122"/>
              </a:rPr>
              <a:t>现身说法：</a:t>
            </a:r>
            <a:endParaRPr lang="zh-CN" altLang="en-US" sz="3200">
              <a:solidFill>
                <a:srgbClr val="0099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3" name="文本框 131082"/>
          <p:cNvSpPr txBox="1"/>
          <p:nvPr/>
        </p:nvSpPr>
        <p:spPr>
          <a:xfrm>
            <a:off x="4876800" y="2057400"/>
            <a:ext cx="2232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多务孰若孤</a:t>
            </a:r>
            <a:endParaRPr lang="zh-CN" altLang="en-US" sz="320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4" name="文本框 131083"/>
          <p:cNvSpPr txBox="1"/>
          <p:nvPr/>
        </p:nvSpPr>
        <p:spPr>
          <a:xfrm>
            <a:off x="457200" y="34734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吕蒙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就</a:t>
            </a:r>
            <a:r>
              <a:rPr lang="zh-CN" altLang="en-US" sz="36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学</a:t>
            </a:r>
            <a:endParaRPr lang="zh-CN" altLang="en-US" sz="360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5" name="文本框 131084"/>
          <p:cNvSpPr txBox="1"/>
          <p:nvPr/>
        </p:nvSpPr>
        <p:spPr>
          <a:xfrm>
            <a:off x="2743200" y="2819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先：</a:t>
            </a:r>
            <a:endParaRPr lang="zh-CN" altLang="en-US" sz="320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6" name="文本框 131085"/>
          <p:cNvSpPr txBox="1"/>
          <p:nvPr/>
        </p:nvSpPr>
        <p:spPr>
          <a:xfrm>
            <a:off x="2819400" y="3992563"/>
            <a:ext cx="8985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后</a:t>
            </a:r>
            <a:r>
              <a:rPr lang="zh-CN" altLang="en-US" b="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altLang="en-US" b="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7" name="文本框 131086"/>
          <p:cNvSpPr txBox="1"/>
          <p:nvPr/>
        </p:nvSpPr>
        <p:spPr>
          <a:xfrm>
            <a:off x="3722688" y="2849563"/>
            <a:ext cx="26416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辞</a:t>
            </a:r>
            <a:r>
              <a:rPr lang="zh-CN" altLang="en-US" sz="32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－</a:t>
            </a:r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军中多务</a:t>
            </a:r>
            <a:endParaRPr lang="zh-CN" altLang="en-US" sz="320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8" name="文本框 131087"/>
          <p:cNvSpPr txBox="1"/>
          <p:nvPr/>
        </p:nvSpPr>
        <p:spPr>
          <a:xfrm>
            <a:off x="3783013" y="4038600"/>
            <a:ext cx="2641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就</a:t>
            </a:r>
            <a:r>
              <a:rPr lang="zh-CN" altLang="en-US" sz="32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－</a:t>
            </a:r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学有小成</a:t>
            </a:r>
            <a:endParaRPr lang="zh-CN" altLang="en-US" sz="320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89" name="文本框 131088"/>
          <p:cNvSpPr txBox="1"/>
          <p:nvPr/>
        </p:nvSpPr>
        <p:spPr>
          <a:xfrm>
            <a:off x="609600" y="5105400"/>
            <a:ext cx="20177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鲁肃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赞</a:t>
            </a:r>
            <a:r>
              <a:rPr lang="zh-CN" altLang="en-US" sz="3600">
                <a:solidFill>
                  <a:srgbClr val="008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学</a:t>
            </a:r>
            <a:endParaRPr lang="zh-CN" altLang="en-US" sz="3600">
              <a:solidFill>
                <a:srgbClr val="008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90" name="文本框 131089"/>
          <p:cNvSpPr txBox="1"/>
          <p:nvPr/>
        </p:nvSpPr>
        <p:spPr>
          <a:xfrm>
            <a:off x="2743200" y="5181600"/>
            <a:ext cx="4279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00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今日才略，非吴下阿蒙</a:t>
            </a:r>
            <a:endParaRPr lang="zh-CN" altLang="en-US" sz="3200">
              <a:solidFill>
                <a:srgbClr val="000066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1091" name="左大括号 131090"/>
          <p:cNvSpPr/>
          <p:nvPr/>
        </p:nvSpPr>
        <p:spPr>
          <a:xfrm>
            <a:off x="2438400" y="2895600"/>
            <a:ext cx="381000" cy="1828800"/>
          </a:xfrm>
          <a:prstGeom prst="leftBrace">
            <a:avLst>
              <a:gd name="adj1" fmla="val 40000"/>
              <a:gd name="adj2" fmla="val 50000"/>
            </a:avLst>
          </a:prstGeom>
          <a:noFill/>
          <a:ln w="41275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1092" name="矩形 131091"/>
          <p:cNvSpPr/>
          <p:nvPr/>
        </p:nvSpPr>
        <p:spPr>
          <a:xfrm>
            <a:off x="381000" y="228600"/>
            <a:ext cx="1600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0"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22500">
                      <a:srgbClr val="FF7A00">
                        <a:alpha val="100000"/>
                      </a:srgbClr>
                    </a:gs>
                    <a:gs pos="35000">
                      <a:srgbClr val="FF0300">
                        <a:alpha val="100000"/>
                      </a:srgbClr>
                    </a:gs>
                    <a:gs pos="50000">
                      <a:srgbClr val="4D0808">
                        <a:alpha val="100000"/>
                      </a:srgbClr>
                    </a:gs>
                    <a:gs pos="65000">
                      <a:srgbClr val="FF0300">
                        <a:alpha val="100000"/>
                      </a:srgbClr>
                    </a:gs>
                    <a:gs pos="77500">
                      <a:srgbClr val="FF7A00">
                        <a:alpha val="100000"/>
                      </a:srgbClr>
                    </a:gs>
                    <a:gs pos="100000">
                      <a:srgbClr val="FFF200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45791" dir="2021404" algn="ctr" rotWithShape="0">
                    <a:srgbClr val="C0C0C0"/>
                  </a:outerShdw>
                </a:effectLst>
                <a:latin typeface="幼圆" charset="0"/>
                <a:ea typeface="幼圆" charset="0"/>
              </a:rPr>
              <a:t>思路</a:t>
            </a:r>
            <a:endParaRPr lang="zh-CN" altLang="en-US" sz="4800" b="0"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22500">
                    <a:srgbClr val="FF7A00">
                      <a:alpha val="100000"/>
                    </a:srgbClr>
                  </a:gs>
                  <a:gs pos="35000">
                    <a:srgbClr val="FF0300">
                      <a:alpha val="100000"/>
                    </a:srgbClr>
                  </a:gs>
                  <a:gs pos="50000">
                    <a:srgbClr val="4D0808">
                      <a:alpha val="100000"/>
                    </a:srgbClr>
                  </a:gs>
                  <a:gs pos="65000">
                    <a:srgbClr val="FF0300">
                      <a:alpha val="100000"/>
                    </a:srgbClr>
                  </a:gs>
                  <a:gs pos="77500">
                    <a:srgbClr val="FF7A00">
                      <a:alpha val="100000"/>
                    </a:srgbClr>
                  </a:gs>
                  <a:gs pos="100000">
                    <a:srgbClr val="FFF200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outerShdw dist="45791" dir="2021404" algn="ctr" rotWithShape="0">
                  <a:srgbClr val="C0C0C0"/>
                </a:outerShdw>
              </a:effectLst>
              <a:latin typeface="幼圆" charset="0"/>
              <a:ea typeface="幼圆" charset="0"/>
            </a:endParaRPr>
          </a:p>
        </p:txBody>
      </p:sp>
    </p:spTree>
  </p:cSld>
  <p:clrMapOvr>
    <a:masterClrMapping/>
  </p:clrMapOvr>
  <p:transition>
    <p:pull dir="lu"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13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  <p:bldP spid="131078" grpId="0"/>
      <p:bldP spid="131079" grpId="0"/>
      <p:bldP spid="131080" grpId="0"/>
      <p:bldP spid="131081" grpId="0"/>
      <p:bldP spid="131082" grpId="0"/>
      <p:bldP spid="131083" grpId="0"/>
      <p:bldP spid="131084" grpId="0"/>
      <p:bldP spid="131085" grpId="0"/>
      <p:bldP spid="131086" grpId="0"/>
      <p:bldP spid="131087" grpId="0"/>
      <p:bldP spid="131088" grpId="0"/>
      <p:bldP spid="131089" grpId="0"/>
      <p:bldP spid="1310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标题 144385"/>
          <p:cNvSpPr>
            <a:spLocks noGrp="1"/>
          </p:cNvSpPr>
          <p:nvPr>
            <p:ph type="title"/>
          </p:nvPr>
        </p:nvSpPr>
        <p:spPr>
          <a:xfrm>
            <a:off x="3097213" y="404813"/>
            <a:ext cx="6046787" cy="6165850"/>
          </a:xfrm>
        </p:spPr>
        <p:txBody>
          <a:bodyPr anchor="ctr"/>
          <a:p>
            <a:pPr indent="1428750"/>
            <a:r>
              <a:rPr lang="en-US" altLang="zh-CN" sz="5400" dirty="0">
                <a:solidFill>
                  <a:schemeClr val="tx1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5400" dirty="0">
                <a:solidFill>
                  <a:schemeClr val="tx1"/>
                </a:solidFill>
                <a:ea typeface="黑体" panose="02010609060101010101" pitchFamily="49" charset="-122"/>
              </a:rPr>
              <a:t>孙权劝学</a:t>
            </a:r>
            <a:r>
              <a:rPr lang="en-US" altLang="zh-CN" sz="5400" dirty="0">
                <a:solidFill>
                  <a:schemeClr val="tx1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5400" dirty="0">
                <a:solidFill>
                  <a:schemeClr val="tx1"/>
                </a:solidFill>
                <a:ea typeface="黑体" panose="02010609060101010101" pitchFamily="49" charset="-122"/>
              </a:rPr>
              <a:t>是一个著名的劝学故事。题目中最关键的词是</a:t>
            </a:r>
            <a:r>
              <a:rPr lang="zh-CN" altLang="en-US" sz="5400" dirty="0">
                <a:solidFill>
                  <a:srgbClr val="FF0000"/>
                </a:solidFill>
                <a:ea typeface="黑体" panose="02010609060101010101" pitchFamily="49" charset="-122"/>
              </a:rPr>
              <a:t>“劝”</a:t>
            </a:r>
            <a:r>
              <a:rPr lang="zh-CN" altLang="en-US" sz="5400" dirty="0">
                <a:solidFill>
                  <a:schemeClr val="tx1"/>
                </a:solidFill>
                <a:ea typeface="黑体" panose="02010609060101010101" pitchFamily="49" charset="-122"/>
              </a:rPr>
              <a:t>。请找出孙权“劝”吕蒙学习的语句</a:t>
            </a:r>
            <a:r>
              <a:rPr lang="zh-CN" altLang="en-US" sz="5400">
                <a:solidFill>
                  <a:schemeClr val="tx1"/>
                </a:solidFill>
                <a:ea typeface="黑体" panose="02010609060101010101" pitchFamily="49" charset="-122"/>
              </a:rPr>
              <a:t>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4387" name="矩形 144386"/>
          <p:cNvSpPr/>
          <p:nvPr/>
        </p:nvSpPr>
        <p:spPr>
          <a:xfrm>
            <a:off x="1476375" y="260350"/>
            <a:ext cx="3352800" cy="1219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找一找</a:t>
            </a:r>
            <a:endParaRPr lang="zh-CN" altLang="en-US" sz="3600" b="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4388" name="图片 144387" descr="PE01460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00213"/>
            <a:ext cx="3159125" cy="3925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文本占位符 145409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5943600" cy="6096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卿今</a:t>
            </a:r>
            <a:r>
              <a:rPr lang="zh-CN" altLang="en-US" sz="3600" b="1" u="sng" dirty="0"/>
              <a:t>当涂</a:t>
            </a:r>
            <a:r>
              <a:rPr lang="zh-CN" altLang="en-US" sz="3600" b="1" dirty="0"/>
              <a:t>掌事，不可不学！</a:t>
            </a:r>
            <a:r>
              <a:rPr lang="zh-CN" altLang="en-US" sz="3600" dirty="0"/>
              <a:t>       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45411" name="文本框 145410"/>
          <p:cNvSpPr txBox="1"/>
          <p:nvPr/>
        </p:nvSpPr>
        <p:spPr>
          <a:xfrm>
            <a:off x="457200" y="2590800"/>
            <a:ext cx="8686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孤岂欲卿</a:t>
            </a:r>
            <a:r>
              <a:rPr lang="zh-CN" altLang="en-US" sz="4000" u="sng" dirty="0">
                <a:latin typeface="Times New Roman" panose="02020603050405020304" charset="0"/>
                <a:ea typeface="宋体" panose="02010600030101010101" pitchFamily="2" charset="-122"/>
              </a:rPr>
              <a:t>治经</a:t>
            </a:r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为博士邪？但当</a:t>
            </a:r>
            <a:r>
              <a:rPr lang="zh-CN" altLang="en-US" sz="4000" u="sng" dirty="0">
                <a:latin typeface="Times New Roman" panose="02020603050405020304" charset="0"/>
                <a:ea typeface="宋体" panose="02010600030101010101" pitchFamily="2" charset="-122"/>
              </a:rPr>
              <a:t>涉猎</a:t>
            </a:r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4000" u="sng" dirty="0">
                <a:latin typeface="Times New Roman" panose="02020603050405020304" charset="0"/>
                <a:ea typeface="宋体" panose="02010600030101010101" pitchFamily="2" charset="-122"/>
              </a:rPr>
              <a:t>见</a:t>
            </a:r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往事耳。</a:t>
            </a:r>
            <a:r>
              <a:rPr lang="zh-CN" altLang="en-US" sz="3200" b="0" dirty="0">
                <a:latin typeface="Times New Roman" panose="02020603050405020304" charset="0"/>
                <a:ea typeface="宋体" panose="02010600030101010101" pitchFamily="2" charset="-122"/>
              </a:rPr>
              <a:t>        </a:t>
            </a:r>
            <a:endParaRPr lang="zh-CN" altLang="en-US" sz="32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5412" name="文本框 145411"/>
          <p:cNvSpPr txBox="1"/>
          <p:nvPr/>
        </p:nvSpPr>
        <p:spPr>
          <a:xfrm>
            <a:off x="381000" y="5106988"/>
            <a:ext cx="68087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孤常读书，自以为大有所益。</a:t>
            </a:r>
            <a:endParaRPr lang="zh-CN" altLang="en-US" sz="4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5413" name="矩形 145412"/>
          <p:cNvSpPr/>
          <p:nvPr/>
        </p:nvSpPr>
        <p:spPr>
          <a:xfrm>
            <a:off x="1828800" y="0"/>
            <a:ext cx="5105400" cy="12192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600" b="0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孙权劝学</a:t>
            </a:r>
            <a:endParaRPr lang="zh-CN" altLang="en-US" sz="3600" b="0"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5414" name="文本框 145413"/>
          <p:cNvSpPr txBox="1"/>
          <p:nvPr/>
        </p:nvSpPr>
        <p:spPr>
          <a:xfrm>
            <a:off x="457200" y="3887788"/>
            <a:ext cx="4770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latin typeface="Times New Roman" panose="02020603050405020304" charset="0"/>
                <a:ea typeface="宋体" panose="02010600030101010101" pitchFamily="2" charset="-122"/>
              </a:rPr>
              <a:t>卿言多务，孰若孤？</a:t>
            </a:r>
            <a:endParaRPr lang="zh-CN" altLang="en-US" sz="4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5415" name="文本框 145414"/>
          <p:cNvSpPr txBox="1"/>
          <p:nvPr/>
        </p:nvSpPr>
        <p:spPr>
          <a:xfrm>
            <a:off x="4311650" y="2033588"/>
            <a:ext cx="48482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（揭示学习的必要性）</a:t>
            </a:r>
            <a:r>
              <a:rPr lang="zh-CN" altLang="en-US" b="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en-US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5416" name="文本框 145415"/>
          <p:cNvSpPr txBox="1"/>
          <p:nvPr/>
        </p:nvSpPr>
        <p:spPr>
          <a:xfrm>
            <a:off x="4343400" y="3414713"/>
            <a:ext cx="48609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（学习的目的、方法）</a:t>
            </a:r>
            <a:r>
              <a:rPr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5417" name="文本框 145416"/>
          <p:cNvSpPr txBox="1"/>
          <p:nvPr/>
        </p:nvSpPr>
        <p:spPr>
          <a:xfrm>
            <a:off x="4343400" y="4414838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（委婉的批评）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5418" name="文本框 145417"/>
          <p:cNvSpPr txBox="1"/>
          <p:nvPr/>
        </p:nvSpPr>
        <p:spPr>
          <a:xfrm>
            <a:off x="3657600" y="5862638"/>
            <a:ext cx="56896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（现身说法，读书的益处）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541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build="p"/>
      <p:bldP spid="145411" grpId="0"/>
      <p:bldP spid="145412" grpId="0"/>
      <p:bldP spid="145414" grpId="0"/>
      <p:bldP spid="145415" grpId="0"/>
      <p:bldP spid="145416" grpId="0"/>
      <p:bldP spid="145417" grpId="0"/>
      <p:bldP spid="1454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文本占位符 146433"/>
          <p:cNvSpPr>
            <a:spLocks noGrp="1"/>
          </p:cNvSpPr>
          <p:nvPr>
            <p:ph type="body" sz="half" idx="2"/>
          </p:nvPr>
        </p:nvSpPr>
        <p:spPr>
          <a:xfrm>
            <a:off x="3276600" y="457200"/>
            <a:ext cx="6408738" cy="5334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2"/>
                </a:solidFill>
              </a:rPr>
              <a:t>卿今者</a:t>
            </a:r>
            <a:r>
              <a:rPr lang="zh-CN" altLang="en-US" sz="3600" b="1" u="sng" dirty="0">
                <a:solidFill>
                  <a:schemeClr val="tx2"/>
                </a:solidFill>
              </a:rPr>
              <a:t>才略</a:t>
            </a:r>
            <a:r>
              <a:rPr lang="zh-CN" altLang="en-US" sz="3600" b="1" dirty="0">
                <a:solidFill>
                  <a:schemeClr val="tx2"/>
                </a:solidFill>
              </a:rPr>
              <a:t>，</a:t>
            </a:r>
            <a:r>
              <a:rPr lang="zh-CN" altLang="en-US" sz="3600" b="1" u="sng" dirty="0">
                <a:solidFill>
                  <a:schemeClr val="tx2"/>
                </a:solidFill>
              </a:rPr>
              <a:t>非复</a:t>
            </a:r>
            <a:r>
              <a:rPr lang="zh-CN" altLang="en-US" sz="3600" b="1" dirty="0">
                <a:solidFill>
                  <a:schemeClr val="tx2"/>
                </a:solidFill>
              </a:rPr>
              <a:t>吴下阿蒙！</a:t>
            </a:r>
            <a:r>
              <a:rPr lang="zh-CN" altLang="en-US" sz="2400" b="1" dirty="0"/>
              <a:t>    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46435" name="媒体占位符 146434" descr="quanxue"/>
          <p:cNvPicPr>
            <a:picLocks noChangeAspect="1"/>
          </p:cNvPicPr>
          <p:nvPr>
            <p:ph type="media"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2057400"/>
            <a:ext cx="2743200" cy="4114800"/>
          </a:xfrm>
        </p:spPr>
      </p:pic>
      <p:sp>
        <p:nvSpPr>
          <p:cNvPr id="146436" name="文本框 146435"/>
          <p:cNvSpPr txBox="1"/>
          <p:nvPr/>
        </p:nvSpPr>
        <p:spPr>
          <a:xfrm>
            <a:off x="7486650" y="4367213"/>
            <a:ext cx="1962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charset="0"/>
                <a:ea typeface="隶书" pitchFamily="49" charset="-122"/>
              </a:rPr>
              <a:t>（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charset="0"/>
                <a:ea typeface="隶书" pitchFamily="49" charset="-122"/>
              </a:rPr>
              <a:t>语言）</a:t>
            </a:r>
            <a:endParaRPr lang="zh-CN" altLang="en-US" sz="3600" b="0">
              <a:solidFill>
                <a:srgbClr val="FF0000"/>
              </a:solidFill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146437" name="文本框 146436"/>
          <p:cNvSpPr txBox="1"/>
          <p:nvPr/>
        </p:nvSpPr>
        <p:spPr>
          <a:xfrm>
            <a:off x="3429000" y="4748213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遂拜蒙母，结友而别。</a:t>
            </a:r>
            <a:endParaRPr lang="zh-CN" altLang="en-US" sz="36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6438" name="文本框 146437"/>
          <p:cNvSpPr txBox="1"/>
          <p:nvPr/>
        </p:nvSpPr>
        <p:spPr>
          <a:xfrm>
            <a:off x="7010400" y="6149975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charset="0"/>
                <a:ea typeface="隶书" pitchFamily="49" charset="-122"/>
              </a:rPr>
              <a:t>（行动）</a:t>
            </a:r>
            <a:endParaRPr lang="zh-CN" altLang="en-US" sz="3600" b="0">
              <a:solidFill>
                <a:srgbClr val="FF0000"/>
              </a:solidFill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146439" name="文本框 146438"/>
          <p:cNvSpPr txBox="1"/>
          <p:nvPr/>
        </p:nvSpPr>
        <p:spPr>
          <a:xfrm>
            <a:off x="3602038" y="1125538"/>
            <a:ext cx="55419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你今天的才干和谋略，已不再是过去在吴县时的那个吕蒙！</a:t>
            </a:r>
            <a:endParaRPr lang="zh-CN" altLang="en-US" sz="320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6440" name="文本框 146439"/>
          <p:cNvSpPr txBox="1"/>
          <p:nvPr/>
        </p:nvSpPr>
        <p:spPr>
          <a:xfrm>
            <a:off x="3505200" y="5281613"/>
            <a:ext cx="5638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于是拜见了吕蒙的母亲，和吕蒙结为好友，然后分别了。</a:t>
            </a:r>
            <a:endParaRPr lang="zh-CN" altLang="en-US" sz="320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6441" name="文本框 146440"/>
          <p:cNvSpPr txBox="1"/>
          <p:nvPr/>
        </p:nvSpPr>
        <p:spPr>
          <a:xfrm>
            <a:off x="3563938" y="2286000"/>
            <a:ext cx="568960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士别</a:t>
            </a:r>
            <a:r>
              <a:rPr lang="zh-CN" altLang="en-US" sz="3600" u="sng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三日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，即更刮目相待，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大兄何</a:t>
            </a:r>
            <a:r>
              <a:rPr lang="zh-CN" altLang="en-US" sz="3600" u="sng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见事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之晚乎？</a:t>
            </a:r>
            <a:endParaRPr lang="zh-CN" altLang="en-US" sz="36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6442" name="文本框 146441"/>
          <p:cNvSpPr txBox="1"/>
          <p:nvPr/>
        </p:nvSpPr>
        <p:spPr>
          <a:xfrm>
            <a:off x="3581400" y="3429000"/>
            <a:ext cx="5184775" cy="1373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3333FF"/>
                </a:solidFill>
                <a:latin typeface="Times New Roman" panose="02020603050405020304" charset="0"/>
                <a:ea typeface="宋体" panose="02010600030101010101" pitchFamily="2" charset="-122"/>
              </a:rPr>
              <a:t>与读书人分别多日，就要重新另</a:t>
            </a:r>
            <a:endParaRPr lang="zh-CN" altLang="en-US" sz="2800" dirty="0">
              <a:solidFill>
                <a:srgbClr val="3333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Times New Roman" panose="02020603050405020304" charset="0"/>
                <a:ea typeface="宋体" panose="02010600030101010101" pitchFamily="2" charset="-122"/>
              </a:rPr>
              <a:t>眼相待，长兄你为什么看清事物</a:t>
            </a:r>
            <a:endParaRPr lang="zh-CN" altLang="en-US" sz="2800" dirty="0">
              <a:solidFill>
                <a:srgbClr val="3333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Times New Roman" panose="02020603050405020304" charset="0"/>
                <a:ea typeface="宋体" panose="02010600030101010101" pitchFamily="2" charset="-122"/>
              </a:rPr>
              <a:t>这么迟呢？</a:t>
            </a:r>
            <a:endParaRPr lang="zh-CN" altLang="en-US" sz="2800">
              <a:solidFill>
                <a:srgbClr val="3333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6443" name="矩形 146442"/>
          <p:cNvSpPr/>
          <p:nvPr/>
        </p:nvSpPr>
        <p:spPr>
          <a:xfrm>
            <a:off x="152400" y="381000"/>
            <a:ext cx="2971800" cy="1562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22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鲁肃赞学</a:t>
            </a:r>
            <a:endParaRPr lang="zh-CN" altLang="en-US" sz="3600" b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643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build="p"/>
      <p:bldP spid="146436" grpId="0"/>
      <p:bldP spid="146437" grpId="0"/>
      <p:bldP spid="146438" grpId="0"/>
      <p:bldP spid="146439" grpId="0"/>
      <p:bldP spid="146440" grpId="0"/>
      <p:bldP spid="146441" grpId="0"/>
      <p:bldP spid="1464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146" name="图片 134145" descr="WB0210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47" name="图片 134146" descr="BD05820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5791200"/>
            <a:ext cx="44196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48" name="图片 134147" descr="BD05820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791200"/>
            <a:ext cx="4419600" cy="68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9" name="矩形 134148"/>
          <p:cNvSpPr/>
          <p:nvPr/>
        </p:nvSpPr>
        <p:spPr>
          <a:xfrm>
            <a:off x="0" y="260350"/>
            <a:ext cx="8964613" cy="1190625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p>
            <a:r>
              <a:rPr lang="zh-CN" altLang="en-US" sz="3600" dirty="0">
                <a:solidFill>
                  <a:srgbClr val="00FF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思考：吕蒙读后发生了什么样的变化？通过谁的所见所语来写？</a:t>
            </a:r>
            <a:endParaRPr lang="zh-CN" altLang="en-US" sz="3600" dirty="0">
              <a:solidFill>
                <a:srgbClr val="00FF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134150" name="矩形 134149"/>
          <p:cNvSpPr/>
          <p:nvPr/>
        </p:nvSpPr>
        <p:spPr>
          <a:xfrm>
            <a:off x="0" y="1568450"/>
            <a:ext cx="9144000" cy="1311275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p>
            <a:r>
              <a:rPr lang="en-US" altLang="zh-CN" sz="4000" dirty="0">
                <a:solidFill>
                  <a:srgbClr val="FFFF66"/>
                </a:solidFill>
                <a:latin typeface="Times New Roman" panose="02020603050405020304" charset="0"/>
                <a:ea typeface="黑体" panose="02010609060101010101" pitchFamily="49" charset="-122"/>
              </a:rPr>
              <a:t>“</a:t>
            </a:r>
            <a:r>
              <a:rPr lang="zh-CN" altLang="en-US" sz="4000" dirty="0">
                <a:solidFill>
                  <a:srgbClr val="FFFF66"/>
                </a:solidFill>
                <a:latin typeface="Times New Roman" panose="02020603050405020304" charset="0"/>
                <a:ea typeface="黑体" panose="02010609060101010101" pitchFamily="49" charset="-122"/>
              </a:rPr>
              <a:t>卿今者才略，非复吴下阿蒙。”通过鲁肃所见所语来写。 </a:t>
            </a:r>
            <a:endParaRPr lang="zh-CN" altLang="en-US" sz="4000" dirty="0">
              <a:solidFill>
                <a:srgbClr val="FFFF66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134151" name="矩形 134150"/>
          <p:cNvSpPr/>
          <p:nvPr/>
        </p:nvSpPr>
        <p:spPr>
          <a:xfrm>
            <a:off x="0" y="2924175"/>
            <a:ext cx="9144000" cy="1190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00FF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rgbClr val="00FF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思考：吕蒙学有所成，课文直接表现这一点没有</a:t>
            </a:r>
            <a:r>
              <a:rPr lang="en-US" altLang="zh-CN" sz="3600" dirty="0">
                <a:solidFill>
                  <a:srgbClr val="00FF00"/>
                </a:solidFill>
                <a:latin typeface="Times New Roman" panose="02020603050405020304" charset="0"/>
                <a:ea typeface="黑体" panose="02010609060101010101" pitchFamily="49" charset="-122"/>
              </a:rPr>
              <a:t>?</a:t>
            </a:r>
            <a:r>
              <a:rPr lang="zh-CN" altLang="en-US" sz="3600" dirty="0">
                <a:solidFill>
                  <a:srgbClr val="00FF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是怎样表明的</a:t>
            </a:r>
            <a:r>
              <a:rPr lang="en-US" altLang="zh-CN" sz="3600">
                <a:solidFill>
                  <a:srgbClr val="00FF00"/>
                </a:solidFill>
                <a:latin typeface="Times New Roman" panose="02020603050405020304" charset="0"/>
                <a:ea typeface="黑体" panose="02010609060101010101" pitchFamily="49" charset="-122"/>
              </a:rPr>
              <a:t>?</a:t>
            </a:r>
            <a:endParaRPr lang="en-US" altLang="zh-CN" sz="3600">
              <a:solidFill>
                <a:srgbClr val="00FF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134152" name="矩形 134151"/>
          <p:cNvSpPr/>
          <p:nvPr/>
        </p:nvSpPr>
        <p:spPr>
          <a:xfrm>
            <a:off x="0" y="4437063"/>
            <a:ext cx="9172575" cy="1190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FF66"/>
                </a:solidFill>
                <a:latin typeface="Times New Roman" panose="02020603050405020304" charset="0"/>
                <a:ea typeface="黑体" panose="02010609060101010101" pitchFamily="49" charset="-122"/>
              </a:rPr>
              <a:t>没有直接表现吕蒙的才学大增，学有所成，而是从鲁肃的言语中侧面表明的。</a:t>
            </a:r>
            <a:endParaRPr lang="zh-CN" altLang="en-US" sz="3600" dirty="0">
              <a:solidFill>
                <a:srgbClr val="FFFF66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/>
      <p:bldP spid="134150" grpId="0"/>
      <p:bldP spid="134151" grpId="0"/>
      <p:bldP spid="1341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矩形 11878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 cap="flat" cmpd="sng">
            <a:solidFill>
              <a:srgbClr val="FF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18787" name="组合 118786"/>
          <p:cNvGrpSpPr/>
          <p:nvPr/>
        </p:nvGrpSpPr>
        <p:grpSpPr>
          <a:xfrm>
            <a:off x="381000" y="457200"/>
            <a:ext cx="4572000" cy="685800"/>
            <a:chOff x="240" y="288"/>
            <a:chExt cx="2880" cy="432"/>
          </a:xfrm>
        </p:grpSpPr>
        <p:sp>
          <p:nvSpPr>
            <p:cNvPr id="118788" name="矩形 118787"/>
            <p:cNvSpPr/>
            <p:nvPr/>
          </p:nvSpPr>
          <p:spPr>
            <a:xfrm>
              <a:off x="240" y="288"/>
              <a:ext cx="2880" cy="432"/>
            </a:xfrm>
            <a:prstGeom prst="rect">
              <a:avLst/>
            </a:prstGeom>
            <a:solidFill>
              <a:srgbClr val="99CCFF"/>
            </a:solidFill>
            <a:ln w="76200" cap="rnd" cmpd="sng">
              <a:solidFill>
                <a:srgbClr val="FF9966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b="0" dirty="0">
                <a:solidFill>
                  <a:srgbClr val="FF9966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118789" name="矩形 118788"/>
            <p:cNvSpPr/>
            <p:nvPr/>
          </p:nvSpPr>
          <p:spPr>
            <a:xfrm>
              <a:off x="240" y="384"/>
              <a:ext cx="2790" cy="2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7200" b="1">
                  <a:solidFill>
                    <a:srgbClr val="FF6600"/>
                  </a:solidFill>
                  <a:effectLst>
                    <a:outerShdw dist="35921" dir="2699999" algn="ctr" rotWithShape="0">
                      <a:srgbClr val="C0C0C0"/>
                    </a:outerShdw>
                  </a:effectLst>
                  <a:latin typeface="隶书" charset="0"/>
                  <a:ea typeface="隶书" charset="0"/>
                </a:rPr>
                <a:t>分析人物性格</a:t>
              </a:r>
              <a:endParaRPr lang="zh-CN" altLang="en-US" sz="7200" b="1">
                <a:solidFill>
                  <a:srgbClr val="FF66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隶书" charset="0"/>
                <a:ea typeface="隶书" charset="0"/>
              </a:endParaRPr>
            </a:p>
          </p:txBody>
        </p:sp>
      </p:grpSp>
      <p:pic>
        <p:nvPicPr>
          <p:cNvPr id="118790" name="图片 118789" descr="sq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0" y="4495800"/>
            <a:ext cx="22225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91" name="文本框 118790"/>
          <p:cNvSpPr txBox="1"/>
          <p:nvPr/>
        </p:nvSpPr>
        <p:spPr>
          <a:xfrm>
            <a:off x="762000" y="2057400"/>
            <a:ext cx="7086600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0" dirty="0"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5400" b="0" dirty="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分别说说</a:t>
            </a:r>
            <a:r>
              <a:rPr lang="zh-CN" altLang="en-US" sz="5400" dirty="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文中</a:t>
            </a:r>
            <a:r>
              <a:rPr lang="zh-CN" altLang="en-US" sz="5300" dirty="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出现的几个人物的性格。你喜欢其中的哪一个？</a:t>
            </a:r>
            <a:endParaRPr lang="zh-CN" altLang="en-US" sz="5300" dirty="0">
              <a:solidFill>
                <a:schemeClr val="accent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5300">
              <a:solidFill>
                <a:schemeClr val="accent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18792" name="图片 118791" descr="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86313"/>
            <a:ext cx="3124200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3" name="图片 118792" descr="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5200" y="4114800"/>
            <a:ext cx="2676525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752600" y="990600"/>
            <a:ext cx="36290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Times New Roman" panose="02020603050405020304" charset="0"/>
                <a:ea typeface="隶书" pitchFamily="49" charset="-122"/>
              </a:rPr>
              <a:t>分析人物：</a:t>
            </a:r>
            <a:endParaRPr lang="zh-CN" altLang="en-US" sz="5400">
              <a:solidFill>
                <a:srgbClr val="0000FF"/>
              </a:solidFill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685800" y="3048000"/>
            <a:ext cx="2022475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Times New Roman" panose="02020603050405020304" charset="0"/>
                <a:ea typeface="楷体_GB2312" pitchFamily="49" charset="-122"/>
              </a:rPr>
              <a:t>孙权：</a:t>
            </a:r>
            <a:endParaRPr lang="zh-CN" altLang="en-US" sz="4800" dirty="0">
              <a:latin typeface="Times New Roman" panose="02020603050405020304" charset="0"/>
              <a:ea typeface="楷体_GB2312" pitchFamily="49" charset="-122"/>
            </a:endParaRPr>
          </a:p>
          <a:p>
            <a:r>
              <a:rPr lang="zh-CN" altLang="en-US" sz="4800" dirty="0">
                <a:latin typeface="Times New Roman" panose="02020603050405020304" charset="0"/>
                <a:ea typeface="楷体_GB2312" pitchFamily="49" charset="-122"/>
              </a:rPr>
              <a:t>吕蒙：</a:t>
            </a:r>
            <a:endParaRPr lang="zh-CN" altLang="en-US" sz="4800" dirty="0">
              <a:latin typeface="Times New Roman" panose="02020603050405020304" charset="0"/>
              <a:ea typeface="楷体_GB2312" pitchFamily="49" charset="-122"/>
            </a:endParaRPr>
          </a:p>
          <a:p>
            <a:r>
              <a:rPr lang="zh-CN" altLang="en-US" sz="4800" dirty="0">
                <a:latin typeface="Times New Roman" panose="02020603050405020304" charset="0"/>
                <a:ea typeface="楷体_GB2312" pitchFamily="49" charset="-122"/>
              </a:rPr>
              <a:t>鲁肃：</a:t>
            </a:r>
            <a:endParaRPr lang="zh-CN" altLang="en-US" sz="48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2335213" y="3124200"/>
            <a:ext cx="7277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Times New Roman" panose="02020603050405020304" charset="0"/>
                <a:ea typeface="楷体_GB2312" pitchFamily="49" charset="-122"/>
              </a:rPr>
              <a:t>爱才，关爱部下，善劝，好学</a:t>
            </a:r>
            <a:endParaRPr lang="zh-CN" altLang="en-US" sz="40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2362200" y="3886200"/>
            <a:ext cx="6781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Times New Roman" panose="02020603050405020304" charset="0"/>
                <a:ea typeface="楷体_GB2312" pitchFamily="49" charset="-122"/>
              </a:rPr>
              <a:t>能听取别人意见，勤奋好学</a:t>
            </a:r>
            <a:endParaRPr lang="zh-CN" altLang="en-US" sz="40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2362200" y="4572000"/>
            <a:ext cx="38655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Times New Roman" panose="02020603050405020304" charset="0"/>
                <a:ea typeface="楷体_GB2312" pitchFamily="49" charset="-122"/>
              </a:rPr>
              <a:t>爱才，敬才</a:t>
            </a:r>
            <a:endParaRPr lang="zh-CN" altLang="en-US" sz="400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60417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图片 60418" descr="smg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400"/>
            <a:ext cx="46482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0" name="矩形 60419"/>
          <p:cNvSpPr/>
          <p:nvPr/>
        </p:nvSpPr>
        <p:spPr>
          <a:xfrm>
            <a:off x="4648200" y="838200"/>
            <a:ext cx="4495800" cy="575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Tahoma" panose="020B0604030504040204" pitchFamily="34" charset="0"/>
                <a:ea typeface="宋体" panose="02010600030101010101" pitchFamily="2" charset="-122"/>
              </a:rPr>
              <a:t>司马光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（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1019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1086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）</a:t>
            </a:r>
            <a:r>
              <a:rPr lang="zh-CN" altLang="en-US" sz="4400" dirty="0">
                <a:latin typeface="Tahoma" panose="020B0604030504040204" pitchFamily="34" charset="0"/>
                <a:ea typeface="宋体" panose="02010600030101010101" pitchFamily="2" charset="-122"/>
              </a:rPr>
              <a:t>字君实，陕州夏县人，</a:t>
            </a:r>
            <a:r>
              <a:rPr lang="zh-CN" altLang="en-US" sz="4000" u="sng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北宋政治家、史学家</a:t>
            </a:r>
            <a:r>
              <a:rPr lang="zh-CN" altLang="en-US" sz="4000" dirty="0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4000" dirty="0">
                <a:latin typeface="Tahoma" panose="020B060403050404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资治通鉴</a:t>
            </a:r>
            <a:r>
              <a:rPr lang="en-US" altLang="zh-CN" sz="4000" dirty="0">
                <a:latin typeface="Tahoma" panose="020B060403050404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4000" u="sng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司马光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主持编纂的一部</a:t>
            </a:r>
            <a:r>
              <a:rPr lang="zh-CN" altLang="en-US" sz="4000" u="sng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编年体通史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，记载了从</a:t>
            </a:r>
            <a:r>
              <a:rPr lang="zh-CN" altLang="en-US" sz="4000" u="sng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战国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到</a:t>
            </a:r>
            <a:r>
              <a:rPr lang="zh-CN" altLang="en-US" sz="4000" u="sng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五代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共</a:t>
            </a:r>
            <a:r>
              <a:rPr lang="en-US" altLang="zh-CN" sz="4000" dirty="0">
                <a:latin typeface="Tahoma" panose="020B0604030504040204" pitchFamily="34" charset="0"/>
                <a:ea typeface="宋体" panose="02010600030101010101" pitchFamily="2" charset="-122"/>
              </a:rPr>
              <a:t>1362</a:t>
            </a:r>
            <a:r>
              <a:rPr lang="zh-CN" altLang="en-US" sz="4000" dirty="0">
                <a:latin typeface="Tahoma" panose="020B0604030504040204" pitchFamily="34" charset="0"/>
                <a:ea typeface="宋体" panose="02010600030101010101" pitchFamily="2" charset="-122"/>
              </a:rPr>
              <a:t>年间的史事</a:t>
            </a:r>
            <a:r>
              <a:rPr lang="zh-CN" altLang="en-US" sz="4000" b="0" dirty="0"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4000" b="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60421" name="图片 60420" descr="GIF-5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0"/>
            <a:ext cx="1074738" cy="158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2" name="动作按钮: 自定义 60421"/>
          <p:cNvSpPr/>
          <p:nvPr/>
        </p:nvSpPr>
        <p:spPr>
          <a:xfrm>
            <a:off x="609600" y="0"/>
            <a:ext cx="2514600" cy="5334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latin typeface="Times New Roman" panose="02020603050405020304" charset="0"/>
                <a:ea typeface="隶书" pitchFamily="49" charset="-122"/>
              </a:rPr>
              <a:t>介绍司马光</a:t>
            </a:r>
            <a:endParaRPr lang="zh-CN" altLang="en-US" sz="3600">
              <a:latin typeface="Times New Roman" panose="0202060305040502030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孙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9163" y="2924175"/>
            <a:ext cx="3144837" cy="393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1692275" y="404813"/>
            <a:ext cx="21590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80808"/>
                </a:solidFill>
                <a:latin typeface="Times New Roman" panose="02020603050405020304" charset="0"/>
                <a:ea typeface="黑体" panose="02010609060101010101" pitchFamily="49" charset="-122"/>
              </a:rPr>
              <a:t>孙权</a:t>
            </a:r>
            <a:endParaRPr lang="zh-CN" altLang="en-US" sz="3600" dirty="0">
              <a:solidFill>
                <a:srgbClr val="080808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1979613" y="1773238"/>
            <a:ext cx="561657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600" dirty="0">
              <a:solidFill>
                <a:srgbClr val="FFFF66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1692275" y="1341438"/>
            <a:ext cx="6840538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33CC"/>
                </a:solidFill>
                <a:latin typeface="Times New Roman" panose="02020603050405020304" charset="0"/>
                <a:ea typeface="黑体" panose="02010609060101010101" pitchFamily="49" charset="-122"/>
              </a:rPr>
              <a:t>卿今当涂掌事，不可不学！</a:t>
            </a:r>
            <a:endParaRPr lang="zh-CN" altLang="en-US" sz="3600" dirty="0">
              <a:solidFill>
                <a:srgbClr val="0033CC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1619250" y="2708275"/>
            <a:ext cx="4368800" cy="283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33CC"/>
                </a:solidFill>
                <a:latin typeface="Times New Roman" panose="02020603050405020304" charset="0"/>
                <a:ea typeface="黑体" panose="02010609060101010101" pitchFamily="49" charset="-122"/>
              </a:rPr>
              <a:t>孤岂欲卿治经为博士邪！但当涉猎，见往事耳。卿言多务，孰若孤？孤常读书，自以为大有所益。</a:t>
            </a:r>
            <a:endParaRPr lang="zh-CN" altLang="en-US" sz="3600" dirty="0">
              <a:solidFill>
                <a:srgbClr val="0033CC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1331913" y="5805488"/>
            <a:ext cx="4608512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charset="0"/>
                <a:ea typeface="黑体" panose="02010609060101010101" pitchFamily="49" charset="-122"/>
              </a:rPr>
              <a:t>善劝  好学  关爱部下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/>
      <p:bldP spid="31750" grpId="0"/>
      <p:bldP spid="317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lus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0588" y="3141663"/>
            <a:ext cx="3173412" cy="371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矩形 32770"/>
          <p:cNvSpPr/>
          <p:nvPr/>
        </p:nvSpPr>
        <p:spPr>
          <a:xfrm>
            <a:off x="1547813" y="2420938"/>
            <a:ext cx="7056437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33CC"/>
                </a:solidFill>
                <a:latin typeface="Times New Roman" panose="02020603050405020304" charset="0"/>
                <a:ea typeface="黑体" panose="02010609060101010101" pitchFamily="49" charset="-122"/>
              </a:rPr>
              <a:t>卿今者才略，非复吴下阿蒙！</a:t>
            </a:r>
            <a:endParaRPr lang="zh-CN" altLang="en-US" sz="3600" dirty="0">
              <a:solidFill>
                <a:srgbClr val="0033CC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1547813" y="908050"/>
            <a:ext cx="2160587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80808"/>
                </a:solidFill>
                <a:latin typeface="Times New Roman" panose="02020603050405020304" charset="0"/>
                <a:ea typeface="黑体" panose="02010609060101010101" pitchFamily="49" charset="-122"/>
              </a:rPr>
              <a:t>鲁肃</a:t>
            </a:r>
            <a:endParaRPr lang="zh-CN" altLang="en-US" sz="3600" dirty="0">
              <a:solidFill>
                <a:srgbClr val="080808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619250" y="4076700"/>
            <a:ext cx="403225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charset="0"/>
                <a:ea typeface="黑体" panose="02010609060101010101" pitchFamily="49" charset="-122"/>
              </a:rPr>
              <a:t>爱才   敬才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吕蒙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3221038"/>
            <a:ext cx="3563937" cy="3636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33794"/>
          <p:cNvSpPr/>
          <p:nvPr/>
        </p:nvSpPr>
        <p:spPr>
          <a:xfrm>
            <a:off x="1547813" y="2492375"/>
            <a:ext cx="3914775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33CC"/>
                </a:solidFill>
                <a:latin typeface="Times New Roman" panose="02020603050405020304" charset="0"/>
                <a:ea typeface="黑体" panose="02010609060101010101" pitchFamily="49" charset="-122"/>
              </a:rPr>
              <a:t>士别三日，即更刮目相待，大兄何见事之晚乎！</a:t>
            </a:r>
            <a:endParaRPr lang="zh-CN" altLang="en-US" sz="3600" dirty="0">
              <a:solidFill>
                <a:srgbClr val="0033CC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3796" name="矩形 33795"/>
          <p:cNvSpPr/>
          <p:nvPr/>
        </p:nvSpPr>
        <p:spPr>
          <a:xfrm>
            <a:off x="1476375" y="765175"/>
            <a:ext cx="2951163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80808"/>
                </a:solidFill>
                <a:latin typeface="Times New Roman" panose="02020603050405020304" charset="0"/>
                <a:ea typeface="黑体" panose="02010609060101010101" pitchFamily="49" charset="-122"/>
              </a:rPr>
              <a:t>吕蒙</a:t>
            </a:r>
            <a:endParaRPr lang="zh-CN" altLang="en-US" sz="3600" dirty="0">
              <a:solidFill>
                <a:srgbClr val="080808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1619250" y="4868863"/>
            <a:ext cx="3960813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charset="0"/>
                <a:ea typeface="黑体" panose="02010609060101010101" pitchFamily="49" charset="-122"/>
              </a:rPr>
              <a:t>听劝   学有所进</a:t>
            </a:r>
            <a:endParaRPr lang="zh-CN" altLang="en-US" sz="360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1763713" y="549275"/>
            <a:ext cx="5903912" cy="914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080808"/>
                </a:solidFill>
                <a:latin typeface="Times New Roman" panose="02020603050405020304" charset="0"/>
                <a:ea typeface="华文新魏" pitchFamily="2" charset="-122"/>
              </a:rPr>
              <a:t>找一找  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</a:t>
            </a:r>
            <a:endParaRPr lang="zh-CN" altLang="en-US" sz="3600" dirty="0">
              <a:solidFill>
                <a:srgbClr val="FF33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4819" name="文本框 34818"/>
          <p:cNvSpPr txBox="1"/>
          <p:nvPr/>
        </p:nvSpPr>
        <p:spPr>
          <a:xfrm>
            <a:off x="2051050" y="1628775"/>
            <a:ext cx="540067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600" dirty="0">
              <a:solidFill>
                <a:srgbClr val="FFFF66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1692275" y="2060575"/>
            <a:ext cx="583247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文中出现的两个成语</a:t>
            </a:r>
            <a:endParaRPr lang="zh-CN" altLang="en-US" sz="3600">
              <a:solidFill>
                <a:srgbClr val="0000FF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2051050" y="3357563"/>
            <a:ext cx="2592388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2"/>
                </a:solidFill>
                <a:latin typeface="Times New Roman" panose="02020603050405020304" charset="0"/>
                <a:ea typeface="黑体" panose="02010609060101010101" pitchFamily="49" charset="-122"/>
              </a:rPr>
              <a:t>吴下阿蒙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2051050" y="4437063"/>
            <a:ext cx="230505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charset="0"/>
                <a:ea typeface="黑体" panose="02010609060101010101" pitchFamily="49" charset="-122"/>
              </a:rPr>
              <a:t>刮目相看</a:t>
            </a:r>
            <a:endParaRPr lang="zh-CN" altLang="en-US" sz="3600" dirty="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  <p:bldP spid="34821" grpId="0"/>
      <p:bldP spid="348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5841"/>
          <p:cNvSpPr/>
          <p:nvPr/>
        </p:nvSpPr>
        <p:spPr>
          <a:xfrm>
            <a:off x="2987675" y="404813"/>
            <a:ext cx="3921125" cy="7016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0033CC"/>
                </a:solidFill>
                <a:latin typeface="Times New Roman" panose="02020603050405020304" charset="0"/>
                <a:ea typeface="黑体" panose="02010609060101010101" pitchFamily="49" charset="-122"/>
              </a:rPr>
              <a:t>成语学习与运用</a:t>
            </a:r>
            <a:r>
              <a:rPr lang="en-US" altLang="zh-CN" sz="4000">
                <a:solidFill>
                  <a:srgbClr val="0033CC"/>
                </a:solidFill>
                <a:latin typeface="Times New Roman" panose="02020603050405020304" charset="0"/>
                <a:ea typeface="黑体" panose="02010609060101010101" pitchFamily="49" charset="-122"/>
              </a:rPr>
              <a:t>:</a:t>
            </a:r>
            <a:endParaRPr lang="en-US" altLang="zh-CN" sz="4000">
              <a:solidFill>
                <a:srgbClr val="0033CC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1476375" y="1268413"/>
            <a:ext cx="7667625" cy="29591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6600CC"/>
                </a:solidFill>
                <a:latin typeface="Times New Roman" panose="02020603050405020304" charset="0"/>
                <a:ea typeface="黑体" panose="02010609060101010101" pitchFamily="49" charset="-122"/>
              </a:rPr>
              <a:t>“</a:t>
            </a:r>
            <a:r>
              <a:rPr lang="zh-CN" altLang="en-US" sz="4400" dirty="0">
                <a:solidFill>
                  <a:srgbClr val="6600CC"/>
                </a:solidFill>
                <a:latin typeface="Times New Roman" panose="02020603050405020304" charset="0"/>
                <a:ea typeface="黑体" panose="02010609060101010101" pitchFamily="49" charset="-122"/>
              </a:rPr>
              <a:t>吴下阿蒙”</a:t>
            </a:r>
            <a:r>
              <a:rPr lang="zh-CN" altLang="en-US" sz="3600" dirty="0">
                <a:latin typeface="Times New Roman" panose="02020603050405020304" charset="0"/>
                <a:ea typeface="黑体" panose="02010609060101010101" pitchFamily="49" charset="-122"/>
              </a:rPr>
              <a:t>原指三国时期吴国大将吕蒙。意思是说人没有学问的意思。现在多用在他人有了转变方面，凡学识大进，或地位从低下而攀高了，以及穷困而至富有了，都可以用此语。</a:t>
            </a:r>
            <a:endParaRPr lang="zh-CN" altLang="en-US" sz="3600" dirty="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1403350" y="4652963"/>
            <a:ext cx="7416800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（例句）你还不知道吗？小王通过学习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已经掌握了两门外语，可不再是当年的吴下阿蒙了。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1476375" y="1196975"/>
            <a:ext cx="7345363" cy="18605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6600CC"/>
                </a:solidFill>
                <a:latin typeface="Times New Roman" panose="02020603050405020304" charset="0"/>
                <a:ea typeface="黑体" panose="02010609060101010101" pitchFamily="49" charset="-122"/>
              </a:rPr>
              <a:t>“</a:t>
            </a:r>
            <a:r>
              <a:rPr lang="zh-CN" altLang="en-US" sz="4400" dirty="0">
                <a:solidFill>
                  <a:srgbClr val="6600CC"/>
                </a:solidFill>
                <a:latin typeface="Times New Roman" panose="02020603050405020304" charset="0"/>
                <a:ea typeface="黑体" panose="02010609060101010101" pitchFamily="49" charset="-122"/>
              </a:rPr>
              <a:t>刮目相待”</a:t>
            </a:r>
            <a:r>
              <a:rPr lang="zh-CN" altLang="en-US" sz="3600" dirty="0">
                <a:latin typeface="Times New Roman" panose="02020603050405020304" charset="0"/>
                <a:ea typeface="黑体" panose="02010609060101010101" pitchFamily="49" charset="-122"/>
              </a:rPr>
              <a:t>意思是用新的眼光来看待。表示不要用老眼光看待别人，要估计到别人的进步。</a:t>
            </a:r>
            <a:endParaRPr lang="zh-CN" altLang="en-US" sz="3600" dirty="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1619250" y="3860800"/>
            <a:ext cx="7200900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（例句）听了少管所的“现身说法”报告后，小明像变了一个人似的，你对他可要刮目相待。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矩形 91137"/>
          <p:cNvSpPr/>
          <p:nvPr/>
        </p:nvSpPr>
        <p:spPr>
          <a:xfrm>
            <a:off x="0" y="549275"/>
            <a:ext cx="4356100" cy="47815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文章主旨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本文通过孙权劝告吕蒙读书，吕蒙读书后大有长进的故事，告诉我们</a:t>
            </a:r>
            <a:r>
              <a:rPr lang="en-US" altLang="zh-CN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开卷有益</a:t>
            </a:r>
            <a:r>
              <a:rPr lang="en-US" altLang="zh-CN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的道理。 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1139" name="图片 91138" descr="91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8913"/>
            <a:ext cx="4572000" cy="6669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 anchor="ctr"/>
          <a:p>
            <a:r>
              <a:rPr lang="zh-CN" altLang="en-US" dirty="0">
                <a:solidFill>
                  <a:schemeClr val="tx1"/>
                </a:solidFill>
                <a:ea typeface="方正小标宋简体" pitchFamily="2" charset="-122"/>
              </a:rPr>
              <a:t>板书</a:t>
            </a:r>
            <a:endParaRPr lang="zh-CN" altLang="en-US" dirty="0">
              <a:solidFill>
                <a:schemeClr val="tx1"/>
              </a:solidFill>
              <a:ea typeface="方正小标宋简体" pitchFamily="2" charset="-122"/>
            </a:endParaRPr>
          </a:p>
        </p:txBody>
      </p:sp>
      <p:sp>
        <p:nvSpPr>
          <p:cNvPr id="90115" name="矩形 90114"/>
          <p:cNvSpPr/>
          <p:nvPr/>
        </p:nvSpPr>
        <p:spPr>
          <a:xfrm>
            <a:off x="3132138" y="908050"/>
            <a:ext cx="2447925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chemeClr val="tx1"/>
                </a:solidFill>
                <a:ea typeface="方正小标宋简体" pitchFamily="2" charset="-122"/>
              </a:rPr>
              <a:t>孙权劝学</a:t>
            </a:r>
            <a:endParaRPr lang="zh-CN" altLang="en-US" sz="3200" b="0" dirty="0">
              <a:solidFill>
                <a:schemeClr val="tx1"/>
              </a:solidFill>
              <a:ea typeface="方正小标宋简体" pitchFamily="2" charset="-122"/>
            </a:endParaRPr>
          </a:p>
        </p:txBody>
      </p:sp>
      <p:sp>
        <p:nvSpPr>
          <p:cNvPr id="90116" name="矩形 90115"/>
          <p:cNvSpPr/>
          <p:nvPr/>
        </p:nvSpPr>
        <p:spPr>
          <a:xfrm>
            <a:off x="5580063" y="1196975"/>
            <a:ext cx="2447925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0" dirty="0">
                <a:solidFill>
                  <a:schemeClr val="tx1"/>
                </a:solidFill>
                <a:ea typeface="方正小标宋简体" pitchFamily="2" charset="-122"/>
              </a:rPr>
              <a:t>《</a:t>
            </a:r>
            <a:r>
              <a:rPr lang="zh-CN" altLang="en-US" sz="2800" b="0" dirty="0">
                <a:solidFill>
                  <a:schemeClr val="tx1"/>
                </a:solidFill>
                <a:ea typeface="方正小标宋简体" pitchFamily="2" charset="-122"/>
              </a:rPr>
              <a:t>资治通鉴</a:t>
            </a:r>
            <a:r>
              <a:rPr lang="en-US" altLang="zh-CN" sz="2800" b="0">
                <a:solidFill>
                  <a:schemeClr val="tx1"/>
                </a:solidFill>
                <a:ea typeface="方正小标宋简体" pitchFamily="2" charset="-122"/>
              </a:rPr>
              <a:t>》</a:t>
            </a:r>
            <a:endParaRPr lang="en-US" altLang="zh-CN" sz="2800" b="0">
              <a:solidFill>
                <a:schemeClr val="tx1"/>
              </a:solidFill>
              <a:ea typeface="方正小标宋简体" pitchFamily="2" charset="-122"/>
            </a:endParaRPr>
          </a:p>
        </p:txBody>
      </p:sp>
      <p:sp>
        <p:nvSpPr>
          <p:cNvPr id="90117" name="矩形 90116"/>
          <p:cNvSpPr/>
          <p:nvPr/>
        </p:nvSpPr>
        <p:spPr>
          <a:xfrm>
            <a:off x="3203575" y="2063750"/>
            <a:ext cx="2447925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FF0066"/>
                </a:solidFill>
                <a:ea typeface="方正小标宋简体" pitchFamily="2" charset="-122"/>
              </a:rPr>
              <a:t>吕蒙</a:t>
            </a:r>
            <a:endParaRPr lang="zh-CN" altLang="en-US" sz="3200" b="0" dirty="0">
              <a:solidFill>
                <a:srgbClr val="FF0066"/>
              </a:solidFill>
              <a:ea typeface="方正小标宋简体" pitchFamily="2" charset="-122"/>
            </a:endParaRPr>
          </a:p>
        </p:txBody>
      </p:sp>
      <p:sp>
        <p:nvSpPr>
          <p:cNvPr id="90118" name="矩形 90117"/>
          <p:cNvSpPr/>
          <p:nvPr/>
        </p:nvSpPr>
        <p:spPr>
          <a:xfrm>
            <a:off x="682625" y="2063750"/>
            <a:ext cx="2447925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FF0066"/>
                </a:solidFill>
                <a:ea typeface="方正小标宋简体" pitchFamily="2" charset="-122"/>
              </a:rPr>
              <a:t>孙权</a:t>
            </a:r>
            <a:endParaRPr lang="zh-CN" altLang="en-US" sz="3200" b="0" dirty="0">
              <a:solidFill>
                <a:srgbClr val="FF0066"/>
              </a:solidFill>
              <a:ea typeface="方正小标宋简体" pitchFamily="2" charset="-122"/>
            </a:endParaRPr>
          </a:p>
        </p:txBody>
      </p:sp>
      <p:sp>
        <p:nvSpPr>
          <p:cNvPr id="90119" name="矩形 90118"/>
          <p:cNvSpPr/>
          <p:nvPr/>
        </p:nvSpPr>
        <p:spPr>
          <a:xfrm>
            <a:off x="5795963" y="2063750"/>
            <a:ext cx="2447925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FF0066"/>
                </a:solidFill>
                <a:ea typeface="方正小标宋简体" pitchFamily="2" charset="-122"/>
              </a:rPr>
              <a:t>鲁肃</a:t>
            </a:r>
            <a:endParaRPr lang="zh-CN" altLang="en-US" sz="3200" b="0" dirty="0">
              <a:solidFill>
                <a:srgbClr val="FF0066"/>
              </a:solidFill>
              <a:ea typeface="方正小标宋简体" pitchFamily="2" charset="-122"/>
            </a:endParaRPr>
          </a:p>
        </p:txBody>
      </p:sp>
      <p:sp>
        <p:nvSpPr>
          <p:cNvPr id="90120" name="矩形 90119"/>
          <p:cNvSpPr/>
          <p:nvPr/>
        </p:nvSpPr>
        <p:spPr>
          <a:xfrm>
            <a:off x="898525" y="3143250"/>
            <a:ext cx="2016125" cy="15843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  <a:t>循循善诱关爱部下</a:t>
            </a:r>
            <a:b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</a:br>
            <a: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  <a:t>勤奋好学</a:t>
            </a:r>
            <a:endParaRPr lang="zh-CN" altLang="en-US" sz="3200" b="0" dirty="0">
              <a:solidFill>
                <a:srgbClr val="0033CC"/>
              </a:solidFill>
              <a:ea typeface="方正小标宋简体" pitchFamily="2" charset="-122"/>
            </a:endParaRPr>
          </a:p>
        </p:txBody>
      </p:sp>
      <p:sp>
        <p:nvSpPr>
          <p:cNvPr id="90121" name="矩形 90120"/>
          <p:cNvSpPr/>
          <p:nvPr/>
        </p:nvSpPr>
        <p:spPr>
          <a:xfrm>
            <a:off x="3419475" y="3357563"/>
            <a:ext cx="2376488" cy="10826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  <a:t>虚心听劝</a:t>
            </a:r>
            <a:b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</a:br>
            <a: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  <a:t>学有所进</a:t>
            </a:r>
            <a:endParaRPr lang="zh-CN" altLang="en-US" sz="3200" b="0" dirty="0">
              <a:solidFill>
                <a:srgbClr val="0033CC"/>
              </a:solidFill>
              <a:ea typeface="方正小标宋简体" pitchFamily="2" charset="-122"/>
            </a:endParaRPr>
          </a:p>
        </p:txBody>
      </p:sp>
      <p:sp>
        <p:nvSpPr>
          <p:cNvPr id="90122" name="矩形 90121"/>
          <p:cNvSpPr/>
          <p:nvPr/>
        </p:nvSpPr>
        <p:spPr>
          <a:xfrm>
            <a:off x="5938838" y="3287713"/>
            <a:ext cx="2520950" cy="11525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  <a:t>爱才</a:t>
            </a:r>
            <a:b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</a:br>
            <a:r>
              <a:rPr lang="zh-CN" altLang="en-US" sz="3200" b="0" dirty="0">
                <a:solidFill>
                  <a:srgbClr val="0033CC"/>
                </a:solidFill>
                <a:ea typeface="方正小标宋简体" pitchFamily="2" charset="-122"/>
              </a:rPr>
              <a:t>敬才</a:t>
            </a:r>
            <a:endParaRPr lang="zh-CN" altLang="en-US" sz="3200" b="0" dirty="0">
              <a:solidFill>
                <a:srgbClr val="0033CC"/>
              </a:solidFill>
              <a:ea typeface="方正小标宋简体" pitchFamily="2" charset="-122"/>
            </a:endParaRPr>
          </a:p>
        </p:txBody>
      </p:sp>
      <p:graphicFrame>
        <p:nvGraphicFramePr>
          <p:cNvPr id="90123" name="内容占位符 90122"/>
          <p:cNvGraphicFramePr/>
          <p:nvPr>
            <p:ph idx="1"/>
          </p:nvPr>
        </p:nvGraphicFramePr>
        <p:xfrm>
          <a:off x="2560638" y="2489200"/>
          <a:ext cx="171450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32765" imgH="215900" progId="Equations">
                  <p:embed/>
                </p:oleObj>
              </mc:Choice>
              <mc:Fallback>
                <p:oleObj name="" r:id="rId1" imgW="532765" imgH="215900" progId="Equations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60638" y="2489200"/>
                        <a:ext cx="1714500" cy="6937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4" name="对象 90123"/>
          <p:cNvGraphicFramePr/>
          <p:nvPr/>
        </p:nvGraphicFramePr>
        <p:xfrm>
          <a:off x="4786313" y="1774825"/>
          <a:ext cx="18716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532765" imgH="215900" progId="Equations">
                  <p:embed/>
                </p:oleObj>
              </mc:Choice>
              <mc:Fallback>
                <p:oleObj name="" r:id="rId3" imgW="532765" imgH="215900" progId="Equations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6313" y="1774825"/>
                        <a:ext cx="1871662" cy="860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25" name="矩形 90124"/>
          <p:cNvSpPr/>
          <p:nvPr/>
        </p:nvSpPr>
        <p:spPr>
          <a:xfrm>
            <a:off x="3490913" y="2640013"/>
            <a:ext cx="1944687" cy="576262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0" dirty="0">
                <a:solidFill>
                  <a:schemeClr val="tx1"/>
                </a:solidFill>
                <a:ea typeface="方正小标宋简体" pitchFamily="2" charset="-122"/>
              </a:rPr>
              <a:t>（就学）</a:t>
            </a:r>
            <a:endParaRPr lang="zh-CN" altLang="en-US" sz="2800" b="0" dirty="0">
              <a:solidFill>
                <a:schemeClr val="tx1"/>
              </a:solidFill>
              <a:ea typeface="方正小标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90118" grpId="0"/>
      <p:bldP spid="90119" grpId="0"/>
      <p:bldP spid="90120" grpId="0"/>
      <p:bldP spid="90121" grpId="0"/>
      <p:bldP spid="90122" grpId="0"/>
      <p:bldP spid="9012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标题 1198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19811" name="文本占位符 11981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19812" name="图片 11981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3" name="矩形 119812"/>
          <p:cNvSpPr/>
          <p:nvPr/>
        </p:nvSpPr>
        <p:spPr>
          <a:xfrm>
            <a:off x="152400" y="0"/>
            <a:ext cx="3686175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8200">
                        <a:alpha val="100000"/>
                      </a:srgbClr>
                    </a:gs>
                    <a:gs pos="5000">
                      <a:srgbClr val="FF0000">
                        <a:alpha val="100000"/>
                      </a:srgbClr>
                    </a:gs>
                    <a:gs pos="17500">
                      <a:srgbClr val="BA0066">
                        <a:alpha val="100000"/>
                      </a:srgbClr>
                    </a:gs>
                    <a:gs pos="35000">
                      <a:srgbClr val="66008F">
                        <a:alpha val="100000"/>
                      </a:srgbClr>
                    </a:gs>
                    <a:gs pos="50000">
                      <a:srgbClr val="000082">
                        <a:alpha val="100000"/>
                      </a:srgbClr>
                    </a:gs>
                    <a:gs pos="65000">
                      <a:srgbClr val="66008F">
                        <a:alpha val="100000"/>
                      </a:srgbClr>
                    </a:gs>
                    <a:gs pos="82500">
                      <a:srgbClr val="BA0066">
                        <a:alpha val="100000"/>
                      </a:srgbClr>
                    </a:gs>
                    <a:gs pos="95000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赠言：</a:t>
            </a:r>
            <a:endParaRPr lang="zh-CN" altLang="en-US" sz="9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8200">
                      <a:alpha val="100000"/>
                    </a:srgbClr>
                  </a:gs>
                  <a:gs pos="5000">
                    <a:srgbClr val="FF0000">
                      <a:alpha val="100000"/>
                    </a:srgbClr>
                  </a:gs>
                  <a:gs pos="17500">
                    <a:srgbClr val="BA0066">
                      <a:alpha val="100000"/>
                    </a:srgbClr>
                  </a:gs>
                  <a:gs pos="35000">
                    <a:srgbClr val="66008F">
                      <a:alpha val="100000"/>
                    </a:srgbClr>
                  </a:gs>
                  <a:gs pos="50000">
                    <a:srgbClr val="000082">
                      <a:alpha val="100000"/>
                    </a:srgbClr>
                  </a:gs>
                  <a:gs pos="65000">
                    <a:srgbClr val="66008F">
                      <a:alpha val="100000"/>
                    </a:srgbClr>
                  </a:gs>
                  <a:gs pos="82500">
                    <a:srgbClr val="BA0066">
                      <a:alpha val="100000"/>
                    </a:srgbClr>
                  </a:gs>
                  <a:gs pos="95000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19814" name="矩形 119813"/>
          <p:cNvSpPr/>
          <p:nvPr/>
        </p:nvSpPr>
        <p:spPr>
          <a:xfrm>
            <a:off x="3657600" y="1676400"/>
            <a:ext cx="4508500" cy="419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5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3366FF">
                        <a:alpha val="100000"/>
                      </a:srgbClr>
                    </a:gs>
                    <a:gs pos="12500">
                      <a:srgbClr val="01A78F">
                        <a:alpha val="100000"/>
                      </a:srgbClr>
                    </a:gs>
                    <a:gs pos="25000">
                      <a:srgbClr val="FFFF00">
                        <a:alpha val="100000"/>
                      </a:srgbClr>
                    </a:gs>
                    <a:gs pos="37500">
                      <a:srgbClr val="FF6633">
                        <a:alpha val="100000"/>
                      </a:srgbClr>
                    </a:gs>
                    <a:gs pos="50000">
                      <a:srgbClr val="FF3399">
                        <a:alpha val="100000"/>
                      </a:srgbClr>
                    </a:gs>
                    <a:gs pos="62500">
                      <a:srgbClr val="FF6633">
                        <a:alpha val="100000"/>
                      </a:srgbClr>
                    </a:gs>
                    <a:gs pos="75000">
                      <a:srgbClr val="FFFF00">
                        <a:alpha val="100000"/>
                      </a:srgbClr>
                    </a:gs>
                    <a:gs pos="875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隶书" charset="0"/>
                <a:ea typeface="隶书" charset="0"/>
              </a:rPr>
              <a:t>读书好</a:t>
            </a:r>
            <a:endParaRPr lang="zh-CN" altLang="en-US" sz="6600" b="1">
              <a:gradFill rotWithShape="0">
                <a:gsLst>
                  <a:gs pos="0">
                    <a:srgbClr val="3366FF">
                      <a:alpha val="100000"/>
                    </a:srgbClr>
                  </a:gs>
                  <a:gs pos="12500">
                    <a:srgbClr val="01A78F">
                      <a:alpha val="100000"/>
                    </a:srgbClr>
                  </a:gs>
                  <a:gs pos="25000">
                    <a:srgbClr val="FFFF00">
                      <a:alpha val="100000"/>
                    </a:srgbClr>
                  </a:gs>
                  <a:gs pos="37500">
                    <a:srgbClr val="FF6633">
                      <a:alpha val="100000"/>
                    </a:srgbClr>
                  </a:gs>
                  <a:gs pos="50000">
                    <a:srgbClr val="FF3399">
                      <a:alpha val="100000"/>
                    </a:srgbClr>
                  </a:gs>
                  <a:gs pos="62500">
                    <a:srgbClr val="FF6633">
                      <a:alpha val="100000"/>
                    </a:srgbClr>
                  </a:gs>
                  <a:gs pos="75000">
                    <a:srgbClr val="FFFF00">
                      <a:alpha val="100000"/>
                    </a:srgbClr>
                  </a:gs>
                  <a:gs pos="875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0" scaled="1"/>
                <a:tileRect/>
              </a:gradFill>
              <a:latin typeface="隶书" charset="0"/>
              <a:ea typeface="隶书" charset="0"/>
            </a:endParaRPr>
          </a:p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3366FF">
                        <a:alpha val="100000"/>
                      </a:srgbClr>
                    </a:gs>
                    <a:gs pos="12500">
                      <a:srgbClr val="01A78F">
                        <a:alpha val="100000"/>
                      </a:srgbClr>
                    </a:gs>
                    <a:gs pos="25000">
                      <a:srgbClr val="FFFF00">
                        <a:alpha val="100000"/>
                      </a:srgbClr>
                    </a:gs>
                    <a:gs pos="37500">
                      <a:srgbClr val="FF6633">
                        <a:alpha val="100000"/>
                      </a:srgbClr>
                    </a:gs>
                    <a:gs pos="50000">
                      <a:srgbClr val="FF3399">
                        <a:alpha val="100000"/>
                      </a:srgbClr>
                    </a:gs>
                    <a:gs pos="62500">
                      <a:srgbClr val="FF6633">
                        <a:alpha val="100000"/>
                      </a:srgbClr>
                    </a:gs>
                    <a:gs pos="75000">
                      <a:srgbClr val="FFFF00">
                        <a:alpha val="100000"/>
                      </a:srgbClr>
                    </a:gs>
                    <a:gs pos="875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隶书" charset="0"/>
                <a:ea typeface="隶书" charset="0"/>
              </a:rPr>
              <a:t> 好读书</a:t>
            </a:r>
            <a:endParaRPr lang="zh-CN" altLang="en-US" sz="6600" b="1">
              <a:gradFill rotWithShape="0">
                <a:gsLst>
                  <a:gs pos="0">
                    <a:srgbClr val="3366FF">
                      <a:alpha val="100000"/>
                    </a:srgbClr>
                  </a:gs>
                  <a:gs pos="12500">
                    <a:srgbClr val="01A78F">
                      <a:alpha val="100000"/>
                    </a:srgbClr>
                  </a:gs>
                  <a:gs pos="25000">
                    <a:srgbClr val="FFFF00">
                      <a:alpha val="100000"/>
                    </a:srgbClr>
                  </a:gs>
                  <a:gs pos="37500">
                    <a:srgbClr val="FF6633">
                      <a:alpha val="100000"/>
                    </a:srgbClr>
                  </a:gs>
                  <a:gs pos="50000">
                    <a:srgbClr val="FF3399">
                      <a:alpha val="100000"/>
                    </a:srgbClr>
                  </a:gs>
                  <a:gs pos="62500">
                    <a:srgbClr val="FF6633">
                      <a:alpha val="100000"/>
                    </a:srgbClr>
                  </a:gs>
                  <a:gs pos="75000">
                    <a:srgbClr val="FFFF00">
                      <a:alpha val="100000"/>
                    </a:srgbClr>
                  </a:gs>
                  <a:gs pos="875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0" scaled="1"/>
                <a:tileRect/>
              </a:gradFill>
              <a:latin typeface="隶书" charset="0"/>
              <a:ea typeface="隶书" charset="0"/>
            </a:endParaRPr>
          </a:p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3366FF">
                        <a:alpha val="100000"/>
                      </a:srgbClr>
                    </a:gs>
                    <a:gs pos="12500">
                      <a:srgbClr val="01A78F">
                        <a:alpha val="100000"/>
                      </a:srgbClr>
                    </a:gs>
                    <a:gs pos="25000">
                      <a:srgbClr val="FFFF00">
                        <a:alpha val="100000"/>
                      </a:srgbClr>
                    </a:gs>
                    <a:gs pos="37500">
                      <a:srgbClr val="FF6633">
                        <a:alpha val="100000"/>
                      </a:srgbClr>
                    </a:gs>
                    <a:gs pos="50000">
                      <a:srgbClr val="FF3399">
                        <a:alpha val="100000"/>
                      </a:srgbClr>
                    </a:gs>
                    <a:gs pos="62500">
                      <a:srgbClr val="FF6633">
                        <a:alpha val="100000"/>
                      </a:srgbClr>
                    </a:gs>
                    <a:gs pos="75000">
                      <a:srgbClr val="FFFF00">
                        <a:alpha val="100000"/>
                      </a:srgbClr>
                    </a:gs>
                    <a:gs pos="875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隶书" charset="0"/>
                <a:ea typeface="隶书" charset="0"/>
              </a:rPr>
              <a:t>  读好书</a:t>
            </a:r>
            <a:endParaRPr lang="zh-CN" altLang="en-US" sz="6600" b="1">
              <a:gradFill rotWithShape="0">
                <a:gsLst>
                  <a:gs pos="0">
                    <a:srgbClr val="3366FF">
                      <a:alpha val="100000"/>
                    </a:srgbClr>
                  </a:gs>
                  <a:gs pos="12500">
                    <a:srgbClr val="01A78F">
                      <a:alpha val="100000"/>
                    </a:srgbClr>
                  </a:gs>
                  <a:gs pos="25000">
                    <a:srgbClr val="FFFF00">
                      <a:alpha val="100000"/>
                    </a:srgbClr>
                  </a:gs>
                  <a:gs pos="37500">
                    <a:srgbClr val="FF6633">
                      <a:alpha val="100000"/>
                    </a:srgbClr>
                  </a:gs>
                  <a:gs pos="50000">
                    <a:srgbClr val="FF3399">
                      <a:alpha val="100000"/>
                    </a:srgbClr>
                  </a:gs>
                  <a:gs pos="62500">
                    <a:srgbClr val="FF6633">
                      <a:alpha val="100000"/>
                    </a:srgbClr>
                  </a:gs>
                  <a:gs pos="75000">
                    <a:srgbClr val="FFFF00">
                      <a:alpha val="100000"/>
                    </a:srgbClr>
                  </a:gs>
                  <a:gs pos="875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0" scaled="1"/>
                <a:tileRect/>
              </a:gradFill>
              <a:latin typeface="隶书" charset="0"/>
              <a:ea typeface="隶书" charset="0"/>
            </a:endParaRPr>
          </a:p>
        </p:txBody>
      </p:sp>
      <p:pic>
        <p:nvPicPr>
          <p:cNvPr id="119815" name="n0000002077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1600" y="6705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98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00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8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图片 64513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5" name="图片 64514" descr="GIF-5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9263" y="5268913"/>
            <a:ext cx="1074737" cy="158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6" name="动作按钮: 自定义 64515"/>
          <p:cNvSpPr/>
          <p:nvPr/>
        </p:nvSpPr>
        <p:spPr>
          <a:xfrm>
            <a:off x="685800" y="0"/>
            <a:ext cx="3048000" cy="5334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latin typeface="Times New Roman" panose="02020603050405020304" charset="0"/>
                <a:ea typeface="隶书" pitchFamily="49" charset="-122"/>
              </a:rPr>
              <a:t>介绍文中人物</a:t>
            </a:r>
            <a:endParaRPr lang="zh-CN" altLang="en-US" sz="3600">
              <a:latin typeface="Times New Roman" panose="02020603050405020304" charset="0"/>
              <a:ea typeface="隶书" pitchFamily="49" charset="-122"/>
            </a:endParaRPr>
          </a:p>
        </p:txBody>
      </p:sp>
      <p:pic>
        <p:nvPicPr>
          <p:cNvPr id="64517" name="图片 64516" descr="孙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400"/>
            <a:ext cx="51816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8" name="矩形 64517"/>
          <p:cNvSpPr/>
          <p:nvPr/>
        </p:nvSpPr>
        <p:spPr>
          <a:xfrm>
            <a:off x="5105400" y="838200"/>
            <a:ext cx="3733800" cy="502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孙权：</a:t>
            </a:r>
            <a:endParaRPr lang="zh-CN" altLang="en-US" sz="54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5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54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182</a:t>
            </a:r>
            <a:r>
              <a:rPr lang="en-US" altLang="zh-CN" sz="5400">
                <a:solidFill>
                  <a:srgbClr val="FF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—</a:t>
            </a:r>
            <a:r>
              <a:rPr lang="en-US" altLang="zh-CN" sz="5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252</a:t>
            </a:r>
            <a:r>
              <a:rPr lang="zh-CN" altLang="en-US" sz="54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）字仲谋，吴郡富春人，三国时吴国的建立者。</a:t>
            </a:r>
            <a:endParaRPr lang="zh-CN" altLang="en-US" sz="54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图片 65537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39" name="图片 65538" descr="GIF-5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5268913"/>
            <a:ext cx="1074738" cy="158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0" name="动作按钮: 自定义 65539"/>
          <p:cNvSpPr/>
          <p:nvPr/>
        </p:nvSpPr>
        <p:spPr>
          <a:xfrm>
            <a:off x="685800" y="0"/>
            <a:ext cx="3048000" cy="5334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latin typeface="Times New Roman" panose="02020603050405020304" charset="0"/>
                <a:ea typeface="隶书" pitchFamily="49" charset="-122"/>
              </a:rPr>
              <a:t>介绍文中人物</a:t>
            </a:r>
            <a:endParaRPr lang="zh-CN" altLang="en-US" sz="3600"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5791200" y="838200"/>
            <a:ext cx="29718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rPr>
              <a:t>吕蒙（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rPr>
              <a:t>178-219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rPr>
              <a:t>），字子明，三国时吴国名将。他接受孙权劝告，多读史书、兵书，长进甚快。鲁肃卒，代领其军，袭破关羽，占领荆洲。不久病故。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endParaRPr lang="zh-CN" altLang="en-US" sz="3200" dirty="0">
              <a:solidFill>
                <a:srgbClr val="FF33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65542" name="图片 65541" descr="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400"/>
            <a:ext cx="57912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图片 66561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矩形 66562"/>
          <p:cNvSpPr/>
          <p:nvPr/>
        </p:nvSpPr>
        <p:spPr>
          <a:xfrm>
            <a:off x="4479925" y="3048000"/>
            <a:ext cx="2149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4400" b="0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66564" name="图片 66563" descr="鲁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5791200" cy="563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5" name="动作按钮: 自定义 66564"/>
          <p:cNvSpPr/>
          <p:nvPr/>
        </p:nvSpPr>
        <p:spPr>
          <a:xfrm>
            <a:off x="685800" y="0"/>
            <a:ext cx="3048000" cy="5334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latin typeface="Times New Roman" panose="02020603050405020304" charset="0"/>
                <a:ea typeface="隶书" pitchFamily="49" charset="-122"/>
              </a:rPr>
              <a:t>介绍文中人物</a:t>
            </a:r>
            <a:endParaRPr lang="zh-CN" altLang="en-US" sz="3600"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66566" name="文本框 66565"/>
          <p:cNvSpPr txBox="1"/>
          <p:nvPr/>
        </p:nvSpPr>
        <p:spPr>
          <a:xfrm>
            <a:off x="6019800" y="914400"/>
            <a:ext cx="31242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rPr>
              <a:t>鲁肃（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rPr>
              <a:t>172-217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rPr>
              <a:t>），三国时吴国名将、政治家。字子敬，临淮东城人。出身士族，为孙权所敬重。</a:t>
            </a:r>
            <a:endParaRPr lang="zh-CN" altLang="en-US" sz="4000">
              <a:solidFill>
                <a:srgbClr val="00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6567" name="动作按钮: 第一张 66566">
            <a:hlinkClick r:id="" action="ppaction://hlinkshowjump?jump=firstslide"/>
          </p:cNvPr>
          <p:cNvSpPr/>
          <p:nvPr/>
        </p:nvSpPr>
        <p:spPr>
          <a:xfrm>
            <a:off x="8382000" y="6324600"/>
            <a:ext cx="762000" cy="533400"/>
          </a:xfrm>
          <a:prstGeom prst="actionButtonHom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66568" name="图片 66567" descr="GIF-5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1074738" cy="1589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0" name="Picture 14" descr="MCj0196114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188913"/>
            <a:ext cx="2952750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1" name="Rectangle 2"/>
          <p:cNvSpPr>
            <a:spLocks noGrp="1"/>
          </p:cNvSpPr>
          <p:nvPr>
            <p:ph type="title"/>
          </p:nvPr>
        </p:nvSpPr>
        <p:spPr>
          <a:xfrm>
            <a:off x="0" y="260350"/>
            <a:ext cx="8229600" cy="1143000"/>
          </a:xfrm>
        </p:spPr>
        <p:txBody>
          <a:bodyPr vert="horz" wrap="square" lIns="91440" tIns="45720" rIns="91440" bIns="45720" anchor="ctr"/>
          <a:p>
            <a:r>
              <a:rPr lang="zh-CN" altLang="en-US" sz="6000" b="1" dirty="0">
                <a:solidFill>
                  <a:srgbClr val="FF0066"/>
                </a:solidFill>
              </a:rPr>
              <a:t>二</a:t>
            </a:r>
            <a:r>
              <a:rPr lang="en-US" altLang="zh-CN" sz="6000" b="1" dirty="0">
                <a:solidFill>
                  <a:srgbClr val="FF0066"/>
                </a:solidFill>
              </a:rPr>
              <a:t>.</a:t>
            </a:r>
            <a:r>
              <a:rPr lang="zh-CN" altLang="en-US" sz="6000" b="1" dirty="0">
                <a:solidFill>
                  <a:srgbClr val="FF0066"/>
                </a:solidFill>
              </a:rPr>
              <a:t>多层次朗读</a:t>
            </a:r>
            <a:endParaRPr lang="zh-CN" altLang="en-US" sz="6000" b="1" dirty="0">
              <a:solidFill>
                <a:srgbClr val="FF0066"/>
              </a:solidFill>
            </a:endParaRPr>
          </a:p>
        </p:txBody>
      </p:sp>
      <p:pic>
        <p:nvPicPr>
          <p:cNvPr id="99332" name="Picture 5" descr="03046BB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0800"/>
            <a:ext cx="1766888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3" name="Picture 6" descr="03046BB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3933825"/>
            <a:ext cx="1766888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7"/>
          <p:cNvSpPr txBox="1"/>
          <p:nvPr/>
        </p:nvSpPr>
        <p:spPr>
          <a:xfrm>
            <a:off x="395288" y="1412875"/>
            <a:ext cx="3024187" cy="701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朗读要求：</a:t>
            </a:r>
            <a:endParaRPr lang="zh-CN" altLang="en-US" sz="40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395288" y="2276475"/>
            <a:ext cx="4000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08080A"/>
                </a:solidFill>
                <a:latin typeface="Times New Roman" panose="02020603050405020304" charset="0"/>
                <a:ea typeface="黑体" panose="02010609060101010101" pitchFamily="49" charset="-122"/>
              </a:rPr>
              <a:t>第一步：</a:t>
            </a:r>
            <a:r>
              <a:rPr lang="zh-CN" altLang="en-US" sz="3200" dirty="0">
                <a:solidFill>
                  <a:srgbClr val="DE05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读准字音。</a:t>
            </a:r>
            <a:endParaRPr lang="zh-CN" altLang="en-US" sz="3200" dirty="0">
              <a:solidFill>
                <a:srgbClr val="DE05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6" name="Rectangle 10"/>
          <p:cNvSpPr/>
          <p:nvPr/>
        </p:nvSpPr>
        <p:spPr>
          <a:xfrm>
            <a:off x="2051050" y="3068638"/>
            <a:ext cx="59769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030305"/>
                </a:solidFill>
                <a:latin typeface="Times New Roman" panose="02020603050405020304" charset="0"/>
                <a:ea typeface="黑体" panose="02010609060101010101" pitchFamily="49" charset="-122"/>
              </a:rPr>
              <a:t>第二步：</a:t>
            </a:r>
            <a:r>
              <a:rPr lang="zh-CN" altLang="en-US" sz="3200" dirty="0">
                <a:solidFill>
                  <a:srgbClr val="DE05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读出句意，读出节奏。</a:t>
            </a:r>
            <a:endParaRPr lang="zh-CN" altLang="en-US" sz="3200" dirty="0">
              <a:solidFill>
                <a:srgbClr val="DE05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8" name="Rectangle 12"/>
          <p:cNvSpPr/>
          <p:nvPr/>
        </p:nvSpPr>
        <p:spPr>
          <a:xfrm>
            <a:off x="2916238" y="386080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050507"/>
                </a:solidFill>
                <a:latin typeface="Times New Roman" panose="02020603050405020304" charset="0"/>
                <a:ea typeface="黑体" panose="02010609060101010101" pitchFamily="49" charset="-122"/>
              </a:rPr>
              <a:t>第三步：</a:t>
            </a:r>
            <a:r>
              <a:rPr lang="zh-CN" altLang="en-US" sz="3200" dirty="0">
                <a:solidFill>
                  <a:srgbClr val="D62B1E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大声朗读。</a:t>
            </a:r>
            <a:endParaRPr lang="zh-CN" altLang="en-US" sz="3200" dirty="0">
              <a:solidFill>
                <a:srgbClr val="050507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4111" name="Rectangle 15"/>
          <p:cNvSpPr/>
          <p:nvPr/>
        </p:nvSpPr>
        <p:spPr>
          <a:xfrm>
            <a:off x="3708400" y="4581525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050507"/>
                </a:solidFill>
                <a:latin typeface="Times New Roman" panose="02020603050405020304" charset="0"/>
                <a:ea typeface="黑体" panose="02010609060101010101" pitchFamily="49" charset="-122"/>
              </a:rPr>
              <a:t>第四步：</a:t>
            </a:r>
            <a:r>
              <a:rPr lang="zh-CN" altLang="en-US" sz="32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读出感情</a:t>
            </a:r>
            <a:r>
              <a:rPr lang="zh-CN" altLang="en-US" sz="16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。（分角色）</a:t>
            </a:r>
            <a:endParaRPr lang="zh-CN" altLang="en-US" sz="16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68609" descr="PM_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框 68610"/>
          <p:cNvSpPr txBox="1"/>
          <p:nvPr/>
        </p:nvSpPr>
        <p:spPr>
          <a:xfrm>
            <a:off x="609600" y="1295400"/>
            <a:ext cx="7086600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solidFill>
                  <a:srgbClr val="040408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6000" dirty="0">
                <a:solidFill>
                  <a:srgbClr val="040408"/>
                </a:solidFill>
                <a:latin typeface="Times New Roman" panose="02020603050405020304" charset="0"/>
                <a:ea typeface="宋体" panose="02010600030101010101" pitchFamily="2" charset="-122"/>
              </a:rPr>
              <a:t>读一读写一写</a:t>
            </a:r>
            <a:endParaRPr lang="zh-CN" altLang="en-US" sz="6000" dirty="0">
              <a:solidFill>
                <a:srgbClr val="04040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6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en-US" sz="6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6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zh-CN" altLang="en-US" sz="6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卿      涂      孰</a:t>
            </a:r>
            <a:endParaRPr lang="zh-CN" altLang="en-US" sz="660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6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</a:t>
            </a:r>
            <a:endParaRPr lang="zh-CN" altLang="en-US" sz="660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660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</a:rPr>
              <a:t>  纂      邪      遂</a:t>
            </a:r>
            <a:endParaRPr lang="zh-CN" altLang="en-US" sz="660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990600" y="2743200"/>
            <a:ext cx="1692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838200" y="2309813"/>
            <a:ext cx="1655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 err="1">
                <a:latin typeface="Times New Roman" panose="02020603050405020304" charset="0"/>
                <a:ea typeface="宋体" panose="02010600030101010101" pitchFamily="2" charset="-122"/>
              </a:rPr>
              <a:t>qīng</a:t>
            </a:r>
            <a:endParaRPr lang="en-US" altLang="zh-CN" sz="44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3200400" y="2286000"/>
            <a:ext cx="914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latin typeface="Times New Roman" panose="02020603050405020304" charset="0"/>
                <a:ea typeface="宋体" panose="02010600030101010101" pitchFamily="2" charset="-122"/>
              </a:rPr>
              <a:t>tú</a:t>
            </a:r>
            <a:endParaRPr lang="en-US" altLang="zh-CN" sz="44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5" name="文本框 68614"/>
          <p:cNvSpPr txBox="1"/>
          <p:nvPr/>
        </p:nvSpPr>
        <p:spPr>
          <a:xfrm>
            <a:off x="5165725" y="2233613"/>
            <a:ext cx="102393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dirty="0" err="1">
                <a:latin typeface="Times New Roman" panose="02020603050405020304" charset="0"/>
                <a:ea typeface="宋体" panose="02010600030101010101" pitchFamily="2" charset="-122"/>
              </a:rPr>
              <a:t>shú</a:t>
            </a:r>
            <a:endParaRPr lang="en-US" altLang="zh-CN" sz="44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914400" y="4402138"/>
            <a:ext cx="1562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 err="1">
                <a:latin typeface="Times New Roman" panose="02020603050405020304" charset="0"/>
                <a:ea typeface="宋体" panose="02010600030101010101" pitchFamily="2" charset="-122"/>
              </a:rPr>
              <a:t>zuǎn</a:t>
            </a:r>
            <a:endParaRPr lang="en-US" altLang="zh-CN" sz="44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3260725" y="4572000"/>
            <a:ext cx="711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latin typeface="Times New Roman" panose="02020603050405020304" charset="0"/>
                <a:ea typeface="宋体" panose="02010600030101010101" pitchFamily="2" charset="-122"/>
              </a:rPr>
              <a:t>yé</a:t>
            </a:r>
            <a:endParaRPr lang="en-US" altLang="zh-CN" sz="44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5318125" y="4595813"/>
            <a:ext cx="8366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b="0" dirty="0" err="1">
                <a:latin typeface="Times New Roman" panose="02020603050405020304" charset="0"/>
                <a:ea typeface="宋体" panose="02010600030101010101" pitchFamily="2" charset="-122"/>
              </a:rPr>
              <a:t>suì</a:t>
            </a:r>
            <a:endParaRPr lang="en-US" altLang="zh-CN" sz="4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8616" grpId="0"/>
      <p:bldP spid="68617" grpId="0"/>
      <p:bldP spid="686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日期占位符 1"/>
          <p:cNvSpPr txBox="1">
            <a:spLocks noGrp="1"/>
          </p:cNvSpPr>
          <p:nvPr/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ClrTx/>
            </a:pPr>
            <a:r>
              <a:rPr lang="en-US" altLang="zh-CN" sz="1400" b="0">
                <a:latin typeface="Arial" panose="020B0604020202020204" pitchFamily="34" charset="0"/>
                <a:ea typeface="宋体" panose="02010600030101010101" pitchFamily="2" charset="-122"/>
              </a:rPr>
              <a:t>2010/04/08</a:t>
            </a:r>
            <a:endParaRPr lang="en-US" altLang="zh-CN" sz="14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5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ClrTx/>
            </a:pPr>
            <a:r>
              <a:rPr lang="en-US" altLang="zh-CN" sz="1400" b="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400" b="0" dirty="0">
                <a:latin typeface="Arial" panose="020B0604020202020204" pitchFamily="34" charset="0"/>
                <a:ea typeface="宋体" panose="02010600030101010101" pitchFamily="2" charset="-122"/>
              </a:rPr>
              <a:t>孙权劝学</a:t>
            </a:r>
            <a:r>
              <a:rPr lang="en-US" altLang="zh-CN" sz="1400" b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14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ClrTx/>
            </a:pPr>
            <a:r>
              <a:rPr lang="zh-CN" altLang="en-US" sz="1400" b="0" dirty="0">
                <a:latin typeface="Arial" panose="020B0604020202020204" pitchFamily="34" charset="0"/>
                <a:ea typeface="宋体" panose="02010600030101010101" pitchFamily="2" charset="-122"/>
              </a:rPr>
              <a:t>课件原创：乐中语文组</a:t>
            </a:r>
            <a:endParaRPr lang="zh-CN" altLang="en-US" sz="1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6" name="Rectangle 2"/>
          <p:cNvSpPr>
            <a:spLocks noGrp="1"/>
          </p:cNvSpPr>
          <p:nvPr>
            <p:ph type="title"/>
          </p:nvPr>
        </p:nvSpPr>
        <p:spPr>
          <a:xfrm>
            <a:off x="3319463" y="609600"/>
            <a:ext cx="5133975" cy="1143000"/>
          </a:xfrm>
        </p:spPr>
        <p:txBody>
          <a:bodyPr vert="horz" wrap="square" lIns="91440" tIns="45720" rIns="91440" bIns="45720" anchor="ctr"/>
          <a:p>
            <a:r>
              <a:rPr lang="zh-CN" altLang="en-US" sz="5100" b="1" dirty="0">
                <a:latin typeface="楷体_GB2312" pitchFamily="49" charset="-122"/>
                <a:ea typeface="楷体_GB2312" pitchFamily="49" charset="-122"/>
              </a:rPr>
              <a:t>（一） 操 作 方 法</a:t>
            </a:r>
            <a:endParaRPr lang="zh-CN" altLang="en-US" sz="51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357" name="Rectangle 3"/>
          <p:cNvSpPr>
            <a:spLocks noGrp="1"/>
          </p:cNvSpPr>
          <p:nvPr>
            <p:ph type="body"/>
          </p:nvPr>
        </p:nvSpPr>
        <p:spPr>
          <a:xfrm>
            <a:off x="2141538" y="2276475"/>
            <a:ext cx="5778500" cy="1974850"/>
          </a:xfrm>
          <a:ln w="127000">
            <a:pattFill prst="pct5">
              <a:fgClr>
                <a:schemeClr val="bg1">
                  <a:alpha val="100000"/>
                </a:schemeClr>
              </a:fgClr>
              <a:bgClr>
                <a:srgbClr val="FF6600"/>
              </a:bgClr>
            </a:pattFill>
            <a:miter/>
          </a:ln>
        </p:spPr>
        <p:txBody>
          <a:bodyPr vert="horz" wrap="square" lIns="91440" tIns="45720" rIns="91440" bIns="45720" anchor="t"/>
          <a:p>
            <a:pPr>
              <a:lnSpc>
                <a:spcPct val="130000"/>
              </a:lnSpc>
              <a:buNone/>
            </a:pP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初，权谓吕蒙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1600" b="1" dirty="0" err="1">
                <a:solidFill>
                  <a:srgbClr val="FF0066"/>
                </a:solidFill>
                <a:ea typeface="黑体" panose="02010609060101010101" pitchFamily="49" charset="-122"/>
              </a:rPr>
              <a:t>é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r>
              <a:rPr lang="en-US" altLang="zh-CN" sz="16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卿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qīng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今当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dāng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涂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 b="1" dirty="0" err="1">
                <a:solidFill>
                  <a:srgbClr val="FF0066"/>
                </a:solidFill>
                <a:ea typeface="黑体" panose="02010609060101010101" pitchFamily="49" charset="-122"/>
              </a:rPr>
              <a:t>ú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掌事，不可不学！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蒙辞以军中多务。权曰：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孤岂欲卿治经为博士邪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1600" b="1" dirty="0" err="1">
                <a:solidFill>
                  <a:srgbClr val="FF0066"/>
                </a:solidFill>
                <a:ea typeface="黑体" panose="02010609060101010101" pitchFamily="49" charset="-122"/>
              </a:rPr>
              <a:t>é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！但当涉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1600" b="1" dirty="0" err="1">
                <a:solidFill>
                  <a:srgbClr val="FF0066"/>
                </a:solidFill>
                <a:ea typeface="黑体" panose="02010609060101010101" pitchFamily="49" charset="-122"/>
              </a:rPr>
              <a:t>è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猎，见往事耳。卿言多务，孰若孤？孤常读书，自以为大有所益。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蒙乃始就学。及鲁肃过寻阳，与蒙论议，大惊曰：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卿今者才略，非复吴下阿蒙！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蒙曰：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士别三日，即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1600" b="1" dirty="0" err="1">
                <a:solidFill>
                  <a:srgbClr val="FF0066"/>
                </a:solidFill>
                <a:ea typeface="黑体" panose="02010609060101010101" pitchFamily="49" charset="-122"/>
              </a:rPr>
              <a:t>í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en-US" altLang="zh-CN" sz="1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en-US" sz="1600" b="1" dirty="0" err="1">
                <a:solidFill>
                  <a:srgbClr val="FF0066"/>
                </a:solidFill>
              </a:rPr>
              <a:t>ē</a:t>
            </a:r>
            <a:r>
              <a:rPr lang="en-US" altLang="zh-CN" sz="1600" b="1" dirty="0" err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r>
              <a:rPr lang="en-US" altLang="zh-CN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刮目相待，大兄何见事之晚乎！</a:t>
            </a:r>
            <a:r>
              <a:rPr lang="zh-CN" altLang="en-US" sz="1600" b="1" dirty="0">
                <a:solidFill>
                  <a:srgbClr val="8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肃遂拜蒙母，结友而别。</a:t>
            </a:r>
            <a:endParaRPr lang="zh-CN" altLang="en-US" sz="16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358" name="Text Box 205" descr="5%"/>
          <p:cNvSpPr txBox="1"/>
          <p:nvPr/>
        </p:nvSpPr>
        <p:spPr>
          <a:xfrm>
            <a:off x="950913" y="2349500"/>
            <a:ext cx="611187" cy="2232025"/>
          </a:xfrm>
          <a:prstGeom prst="rect">
            <a:avLst/>
          </a:prstGeom>
          <a:pattFill prst="pct5">
            <a:fgClr>
              <a:schemeClr val="bg1"/>
            </a:fgClr>
            <a:bgClr>
              <a:srgbClr val="FF6600"/>
            </a:bgClr>
          </a:patt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9" name="Text Box 206" descr="5%"/>
          <p:cNvSpPr txBox="1"/>
          <p:nvPr/>
        </p:nvSpPr>
        <p:spPr>
          <a:xfrm>
            <a:off x="7996238" y="2335213"/>
            <a:ext cx="611187" cy="2232025"/>
          </a:xfrm>
          <a:prstGeom prst="rect">
            <a:avLst/>
          </a:prstGeom>
          <a:pattFill prst="pct5">
            <a:fgClr>
              <a:schemeClr val="bg1"/>
            </a:fgClr>
            <a:bgClr>
              <a:srgbClr val="FF6600"/>
            </a:bgClr>
          </a:patt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0" name="Text Box 276" descr="5%"/>
          <p:cNvSpPr txBox="1"/>
          <p:nvPr/>
        </p:nvSpPr>
        <p:spPr>
          <a:xfrm>
            <a:off x="7726363" y="2336800"/>
            <a:ext cx="611187" cy="2232025"/>
          </a:xfrm>
          <a:prstGeom prst="rect">
            <a:avLst/>
          </a:prstGeom>
          <a:pattFill prst="pct5">
            <a:fgClr>
              <a:schemeClr val="bg1"/>
            </a:fgClr>
            <a:bgClr>
              <a:srgbClr val="FF6600"/>
            </a:bgClr>
          </a:patt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1" name="Text Box 277" descr="5%"/>
          <p:cNvSpPr txBox="1"/>
          <p:nvPr/>
        </p:nvSpPr>
        <p:spPr>
          <a:xfrm>
            <a:off x="1258888" y="2349500"/>
            <a:ext cx="611187" cy="2232025"/>
          </a:xfrm>
          <a:prstGeom prst="rect">
            <a:avLst/>
          </a:prstGeom>
          <a:pattFill prst="pct5">
            <a:fgClr>
              <a:schemeClr val="bg1"/>
            </a:fgClr>
            <a:bgClr>
              <a:srgbClr val="FF6600"/>
            </a:bgClr>
          </a:patt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62" name="Rectangle 347"/>
          <p:cNvSpPr/>
          <p:nvPr/>
        </p:nvSpPr>
        <p:spPr>
          <a:xfrm>
            <a:off x="1692275" y="4941888"/>
            <a:ext cx="7451725" cy="1916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48"/>
          <p:cNvGrpSpPr/>
          <p:nvPr/>
        </p:nvGrpSpPr>
        <p:grpSpPr>
          <a:xfrm flipH="1">
            <a:off x="4643438" y="-1179512"/>
            <a:ext cx="217487" cy="6396037"/>
            <a:chOff x="419" y="-1090"/>
            <a:chExt cx="142" cy="4029"/>
          </a:xfrm>
        </p:grpSpPr>
        <p:grpSp>
          <p:nvGrpSpPr>
            <p:cNvPr id="100364" name="Group 349"/>
            <p:cNvGrpSpPr/>
            <p:nvPr/>
          </p:nvGrpSpPr>
          <p:grpSpPr>
            <a:xfrm>
              <a:off x="419" y="1578"/>
              <a:ext cx="138" cy="1361"/>
              <a:chOff x="4875" y="2704"/>
              <a:chExt cx="138" cy="1361"/>
            </a:xfrm>
          </p:grpSpPr>
          <p:sp>
            <p:nvSpPr>
              <p:cNvPr id="100365" name="Rectangle 350"/>
              <p:cNvSpPr/>
              <p:nvPr/>
            </p:nvSpPr>
            <p:spPr>
              <a:xfrm>
                <a:off x="4876" y="2704"/>
                <a:ext cx="136" cy="1344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</a:ln>
            </p:spPr>
            <p:txBody>
              <a:bodyPr wrap="none" anchor="ctr"/>
              <a:p>
                <a:pPr>
                  <a:spcBef>
                    <a:spcPct val="50000"/>
                  </a:spcBef>
                  <a:buClrTx/>
                </a:pPr>
                <a:endPara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366" name="Line 351"/>
              <p:cNvSpPr/>
              <p:nvPr/>
            </p:nvSpPr>
            <p:spPr>
              <a:xfrm>
                <a:off x="4876" y="2704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67" name="Line 352"/>
              <p:cNvSpPr/>
              <p:nvPr/>
            </p:nvSpPr>
            <p:spPr>
              <a:xfrm>
                <a:off x="4876" y="2976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68" name="Line 353"/>
              <p:cNvSpPr/>
              <p:nvPr/>
            </p:nvSpPr>
            <p:spPr>
              <a:xfrm>
                <a:off x="4876" y="3521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69" name="Line 354"/>
              <p:cNvSpPr/>
              <p:nvPr/>
            </p:nvSpPr>
            <p:spPr>
              <a:xfrm>
                <a:off x="4875" y="3793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70" name="Line 355"/>
              <p:cNvSpPr/>
              <p:nvPr/>
            </p:nvSpPr>
            <p:spPr>
              <a:xfrm>
                <a:off x="4875" y="3249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0371" name="Group 356"/>
            <p:cNvGrpSpPr/>
            <p:nvPr/>
          </p:nvGrpSpPr>
          <p:grpSpPr>
            <a:xfrm>
              <a:off x="422" y="234"/>
              <a:ext cx="138" cy="1361"/>
              <a:chOff x="5011" y="2840"/>
              <a:chExt cx="138" cy="1361"/>
            </a:xfrm>
          </p:grpSpPr>
          <p:sp>
            <p:nvSpPr>
              <p:cNvPr id="100372" name="Rectangle 357"/>
              <p:cNvSpPr/>
              <p:nvPr/>
            </p:nvSpPr>
            <p:spPr>
              <a:xfrm>
                <a:off x="5012" y="2840"/>
                <a:ext cx="136" cy="1344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</a:ln>
            </p:spPr>
            <p:txBody>
              <a:bodyPr wrap="none" anchor="ctr"/>
              <a:p>
                <a:pPr>
                  <a:spcBef>
                    <a:spcPct val="50000"/>
                  </a:spcBef>
                  <a:buClrTx/>
                </a:pPr>
                <a:endPara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373" name="Line 358"/>
              <p:cNvSpPr/>
              <p:nvPr/>
            </p:nvSpPr>
            <p:spPr>
              <a:xfrm>
                <a:off x="5012" y="2840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74" name="Line 359"/>
              <p:cNvSpPr/>
              <p:nvPr/>
            </p:nvSpPr>
            <p:spPr>
              <a:xfrm>
                <a:off x="5012" y="3112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75" name="Line 360"/>
              <p:cNvSpPr/>
              <p:nvPr/>
            </p:nvSpPr>
            <p:spPr>
              <a:xfrm>
                <a:off x="5012" y="3657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76" name="Line 361"/>
              <p:cNvSpPr/>
              <p:nvPr/>
            </p:nvSpPr>
            <p:spPr>
              <a:xfrm>
                <a:off x="5011" y="3929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77" name="Line 362"/>
              <p:cNvSpPr/>
              <p:nvPr/>
            </p:nvSpPr>
            <p:spPr>
              <a:xfrm>
                <a:off x="5011" y="3385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0378" name="Group 363"/>
            <p:cNvGrpSpPr/>
            <p:nvPr/>
          </p:nvGrpSpPr>
          <p:grpSpPr>
            <a:xfrm>
              <a:off x="423" y="-1090"/>
              <a:ext cx="138" cy="1361"/>
              <a:chOff x="5147" y="2976"/>
              <a:chExt cx="138" cy="1361"/>
            </a:xfrm>
          </p:grpSpPr>
          <p:sp>
            <p:nvSpPr>
              <p:cNvPr id="100379" name="Rectangle 364"/>
              <p:cNvSpPr/>
              <p:nvPr/>
            </p:nvSpPr>
            <p:spPr>
              <a:xfrm>
                <a:off x="5148" y="2976"/>
                <a:ext cx="136" cy="1344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</a:ln>
            </p:spPr>
            <p:txBody>
              <a:bodyPr wrap="none" anchor="ctr"/>
              <a:p>
                <a:pPr>
                  <a:spcBef>
                    <a:spcPct val="50000"/>
                  </a:spcBef>
                  <a:buClrTx/>
                </a:pPr>
                <a:endPara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380" name="Line 365"/>
              <p:cNvSpPr/>
              <p:nvPr/>
            </p:nvSpPr>
            <p:spPr>
              <a:xfrm>
                <a:off x="5148" y="2976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1" name="Line 366"/>
              <p:cNvSpPr/>
              <p:nvPr/>
            </p:nvSpPr>
            <p:spPr>
              <a:xfrm>
                <a:off x="5148" y="3248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2" name="Line 367"/>
              <p:cNvSpPr/>
              <p:nvPr/>
            </p:nvSpPr>
            <p:spPr>
              <a:xfrm>
                <a:off x="5148" y="3793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3" name="Line 368"/>
              <p:cNvSpPr/>
              <p:nvPr/>
            </p:nvSpPr>
            <p:spPr>
              <a:xfrm>
                <a:off x="5147" y="4065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4" name="Line 369"/>
              <p:cNvSpPr/>
              <p:nvPr/>
            </p:nvSpPr>
            <p:spPr>
              <a:xfrm>
                <a:off x="5147" y="3521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370"/>
          <p:cNvGrpSpPr/>
          <p:nvPr/>
        </p:nvGrpSpPr>
        <p:grpSpPr>
          <a:xfrm>
            <a:off x="4572000" y="1844675"/>
            <a:ext cx="4338638" cy="3419475"/>
            <a:chOff x="3027" y="1440"/>
            <a:chExt cx="2733" cy="1770"/>
          </a:xfrm>
        </p:grpSpPr>
        <p:grpSp>
          <p:nvGrpSpPr>
            <p:cNvPr id="100386" name="Group 371"/>
            <p:cNvGrpSpPr/>
            <p:nvPr/>
          </p:nvGrpSpPr>
          <p:grpSpPr>
            <a:xfrm>
              <a:off x="3027" y="1440"/>
              <a:ext cx="227" cy="1770"/>
              <a:chOff x="348" y="1297"/>
              <a:chExt cx="227" cy="1770"/>
            </a:xfrm>
          </p:grpSpPr>
          <p:grpSp>
            <p:nvGrpSpPr>
              <p:cNvPr id="100387" name="Group 372"/>
              <p:cNvGrpSpPr/>
              <p:nvPr/>
            </p:nvGrpSpPr>
            <p:grpSpPr>
              <a:xfrm>
                <a:off x="348" y="1297"/>
                <a:ext cx="227" cy="1770"/>
                <a:chOff x="679" y="1297"/>
                <a:chExt cx="227" cy="1770"/>
              </a:xfrm>
            </p:grpSpPr>
            <p:sp>
              <p:nvSpPr>
                <p:cNvPr id="74101" name="Rectangle 373"/>
                <p:cNvSpPr>
                  <a:spLocks noChangeArrowheads="1"/>
                </p:cNvSpPr>
                <p:nvPr/>
              </p:nvSpPr>
              <p:spPr bwMode="auto">
                <a:xfrm>
                  <a:off x="724" y="1388"/>
                  <a:ext cx="136" cy="158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alpha val="30000"/>
                      </a:schemeClr>
                    </a:gs>
                    <a:gs pos="50000">
                      <a:schemeClr val="tx1">
                        <a:gamma/>
                        <a:shade val="0"/>
                        <a:invGamma/>
                        <a:alpha val="0"/>
                      </a:schemeClr>
                    </a:gs>
                    <a:gs pos="100000">
                      <a:schemeClr val="tx1">
                        <a:alpha val="30000"/>
                      </a:schemeClr>
                    </a:gs>
                  </a:gsLst>
                  <a:lin ang="0" scaled="1"/>
                </a:gra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389" name="AutoShape 374"/>
                <p:cNvSpPr/>
                <p:nvPr/>
              </p:nvSpPr>
              <p:spPr>
                <a:xfrm>
                  <a:off x="679" y="1297"/>
                  <a:ext cx="227" cy="9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6633"/>
                </a:solidFill>
                <a:ln w="9525" cap="flat" cmpd="sng">
                  <a:solidFill>
                    <a:srgbClr val="808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>
                    <a:spcBef>
                      <a:spcPct val="50000"/>
                    </a:spcBef>
                    <a:buClrTx/>
                  </a:pPr>
                  <a:endParaRPr lang="zh-CN" altLang="zh-CN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0390" name="AutoShape 375"/>
                <p:cNvSpPr/>
                <p:nvPr/>
              </p:nvSpPr>
              <p:spPr>
                <a:xfrm>
                  <a:off x="679" y="2976"/>
                  <a:ext cx="227" cy="9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6633"/>
                </a:solidFill>
                <a:ln w="9525" cap="flat" cmpd="sng">
                  <a:solidFill>
                    <a:srgbClr val="808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>
                    <a:spcBef>
                      <a:spcPct val="50000"/>
                    </a:spcBef>
                    <a:buClrTx/>
                  </a:pPr>
                  <a:endParaRPr lang="zh-CN" altLang="zh-CN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4104" name="Rectangle 376"/>
                <p:cNvSpPr>
                  <a:spLocks noChangeArrowheads="1"/>
                </p:cNvSpPr>
                <p:nvPr/>
              </p:nvSpPr>
              <p:spPr bwMode="auto">
                <a:xfrm>
                  <a:off x="719" y="1390"/>
                  <a:ext cx="136" cy="45"/>
                </a:xfrm>
                <a:prstGeom prst="rect">
                  <a:avLst/>
                </a:prstGeom>
                <a:gradFill rotWithShape="1">
                  <a:gsLst>
                    <a:gs pos="0">
                      <a:srgbClr val="C0C0C0"/>
                    </a:gs>
                    <a:gs pos="50000">
                      <a:schemeClr val="bg1"/>
                    </a:gs>
                    <a:gs pos="100000">
                      <a:srgbClr val="C0C0C0"/>
                    </a:gs>
                  </a:gsLst>
                  <a:lin ang="0" scaled="1"/>
                </a:gra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74105" name="Rectangle 377"/>
              <p:cNvSpPr>
                <a:spLocks noChangeArrowheads="1"/>
              </p:cNvSpPr>
              <p:nvPr/>
            </p:nvSpPr>
            <p:spPr bwMode="auto">
              <a:xfrm>
                <a:off x="394" y="2931"/>
                <a:ext cx="136" cy="45"/>
              </a:xfrm>
              <a:prstGeom prst="rect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0393" name="Rectangle 378"/>
            <p:cNvSpPr/>
            <p:nvPr/>
          </p:nvSpPr>
          <p:spPr>
            <a:xfrm>
              <a:off x="3203" y="1543"/>
              <a:ext cx="2557" cy="157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>
                <a:spcBef>
                  <a:spcPct val="50000"/>
                </a:spcBef>
                <a:buClrTx/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379"/>
          <p:cNvGrpSpPr/>
          <p:nvPr/>
        </p:nvGrpSpPr>
        <p:grpSpPr>
          <a:xfrm>
            <a:off x="4500563" y="-1454150"/>
            <a:ext cx="228600" cy="6396038"/>
            <a:chOff x="419" y="-1090"/>
            <a:chExt cx="142" cy="4029"/>
          </a:xfrm>
        </p:grpSpPr>
        <p:grpSp>
          <p:nvGrpSpPr>
            <p:cNvPr id="100395" name="Group 380"/>
            <p:cNvGrpSpPr/>
            <p:nvPr/>
          </p:nvGrpSpPr>
          <p:grpSpPr>
            <a:xfrm>
              <a:off x="419" y="1578"/>
              <a:ext cx="138" cy="1361"/>
              <a:chOff x="4875" y="2704"/>
              <a:chExt cx="138" cy="1361"/>
            </a:xfrm>
          </p:grpSpPr>
          <p:sp>
            <p:nvSpPr>
              <p:cNvPr id="100396" name="Rectangle 381"/>
              <p:cNvSpPr/>
              <p:nvPr/>
            </p:nvSpPr>
            <p:spPr>
              <a:xfrm>
                <a:off x="4876" y="2704"/>
                <a:ext cx="136" cy="1344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</a:ln>
            </p:spPr>
            <p:txBody>
              <a:bodyPr wrap="none" anchor="ctr"/>
              <a:p>
                <a:pPr>
                  <a:spcBef>
                    <a:spcPct val="50000"/>
                  </a:spcBef>
                  <a:buClrTx/>
                </a:pPr>
                <a:endPara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397" name="Line 382"/>
              <p:cNvSpPr/>
              <p:nvPr/>
            </p:nvSpPr>
            <p:spPr>
              <a:xfrm>
                <a:off x="4876" y="2704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98" name="Line 383"/>
              <p:cNvSpPr/>
              <p:nvPr/>
            </p:nvSpPr>
            <p:spPr>
              <a:xfrm>
                <a:off x="4876" y="2976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99" name="Line 384"/>
              <p:cNvSpPr/>
              <p:nvPr/>
            </p:nvSpPr>
            <p:spPr>
              <a:xfrm>
                <a:off x="4876" y="3521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00" name="Line 385"/>
              <p:cNvSpPr/>
              <p:nvPr/>
            </p:nvSpPr>
            <p:spPr>
              <a:xfrm>
                <a:off x="4875" y="3793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01" name="Line 386"/>
              <p:cNvSpPr/>
              <p:nvPr/>
            </p:nvSpPr>
            <p:spPr>
              <a:xfrm>
                <a:off x="4875" y="3249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0402" name="Group 387"/>
            <p:cNvGrpSpPr/>
            <p:nvPr/>
          </p:nvGrpSpPr>
          <p:grpSpPr>
            <a:xfrm>
              <a:off x="422" y="234"/>
              <a:ext cx="138" cy="1361"/>
              <a:chOff x="5011" y="2840"/>
              <a:chExt cx="138" cy="1361"/>
            </a:xfrm>
          </p:grpSpPr>
          <p:sp>
            <p:nvSpPr>
              <p:cNvPr id="100403" name="Rectangle 388"/>
              <p:cNvSpPr/>
              <p:nvPr/>
            </p:nvSpPr>
            <p:spPr>
              <a:xfrm>
                <a:off x="5012" y="2840"/>
                <a:ext cx="136" cy="1344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</a:ln>
            </p:spPr>
            <p:txBody>
              <a:bodyPr wrap="none" anchor="ctr"/>
              <a:p>
                <a:pPr>
                  <a:spcBef>
                    <a:spcPct val="50000"/>
                  </a:spcBef>
                  <a:buClrTx/>
                </a:pPr>
                <a:endPara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404" name="Line 389"/>
              <p:cNvSpPr/>
              <p:nvPr/>
            </p:nvSpPr>
            <p:spPr>
              <a:xfrm>
                <a:off x="5012" y="2840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05" name="Line 390"/>
              <p:cNvSpPr/>
              <p:nvPr/>
            </p:nvSpPr>
            <p:spPr>
              <a:xfrm>
                <a:off x="5012" y="3112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06" name="Line 391"/>
              <p:cNvSpPr/>
              <p:nvPr/>
            </p:nvSpPr>
            <p:spPr>
              <a:xfrm>
                <a:off x="5012" y="3657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07" name="Line 392"/>
              <p:cNvSpPr/>
              <p:nvPr/>
            </p:nvSpPr>
            <p:spPr>
              <a:xfrm>
                <a:off x="5011" y="3929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08" name="Line 393"/>
              <p:cNvSpPr/>
              <p:nvPr/>
            </p:nvSpPr>
            <p:spPr>
              <a:xfrm>
                <a:off x="5011" y="3385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0409" name="Group 394"/>
            <p:cNvGrpSpPr/>
            <p:nvPr/>
          </p:nvGrpSpPr>
          <p:grpSpPr>
            <a:xfrm>
              <a:off x="423" y="-1090"/>
              <a:ext cx="138" cy="1361"/>
              <a:chOff x="5147" y="2976"/>
              <a:chExt cx="138" cy="1361"/>
            </a:xfrm>
          </p:grpSpPr>
          <p:sp>
            <p:nvSpPr>
              <p:cNvPr id="100410" name="Rectangle 395"/>
              <p:cNvSpPr/>
              <p:nvPr/>
            </p:nvSpPr>
            <p:spPr>
              <a:xfrm>
                <a:off x="5148" y="2976"/>
                <a:ext cx="136" cy="1344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</a:ln>
            </p:spPr>
            <p:txBody>
              <a:bodyPr wrap="none" anchor="ctr"/>
              <a:p>
                <a:pPr>
                  <a:spcBef>
                    <a:spcPct val="50000"/>
                  </a:spcBef>
                  <a:buClrTx/>
                </a:pPr>
                <a:endPara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411" name="Line 396"/>
              <p:cNvSpPr/>
              <p:nvPr/>
            </p:nvSpPr>
            <p:spPr>
              <a:xfrm>
                <a:off x="5148" y="2976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12" name="Line 397"/>
              <p:cNvSpPr/>
              <p:nvPr/>
            </p:nvSpPr>
            <p:spPr>
              <a:xfrm>
                <a:off x="5148" y="3248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13" name="Line 398"/>
              <p:cNvSpPr/>
              <p:nvPr/>
            </p:nvSpPr>
            <p:spPr>
              <a:xfrm>
                <a:off x="5148" y="3793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14" name="Line 399"/>
              <p:cNvSpPr/>
              <p:nvPr/>
            </p:nvSpPr>
            <p:spPr>
              <a:xfrm>
                <a:off x="5147" y="4065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415" name="Line 400"/>
              <p:cNvSpPr/>
              <p:nvPr/>
            </p:nvSpPr>
            <p:spPr>
              <a:xfrm>
                <a:off x="5147" y="3521"/>
                <a:ext cx="137" cy="272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" name="Group 401"/>
          <p:cNvGrpSpPr/>
          <p:nvPr/>
        </p:nvGrpSpPr>
        <p:grpSpPr>
          <a:xfrm>
            <a:off x="-12700" y="1844675"/>
            <a:ext cx="4800600" cy="3238500"/>
            <a:chOff x="0" y="1830"/>
            <a:chExt cx="3024" cy="1770"/>
          </a:xfrm>
        </p:grpSpPr>
        <p:grpSp>
          <p:nvGrpSpPr>
            <p:cNvPr id="100417" name="Group 402"/>
            <p:cNvGrpSpPr/>
            <p:nvPr/>
          </p:nvGrpSpPr>
          <p:grpSpPr>
            <a:xfrm>
              <a:off x="2797" y="1830"/>
              <a:ext cx="227" cy="1770"/>
              <a:chOff x="348" y="1297"/>
              <a:chExt cx="227" cy="1770"/>
            </a:xfrm>
          </p:grpSpPr>
          <p:grpSp>
            <p:nvGrpSpPr>
              <p:cNvPr id="100418" name="Group 403"/>
              <p:cNvGrpSpPr/>
              <p:nvPr/>
            </p:nvGrpSpPr>
            <p:grpSpPr>
              <a:xfrm>
                <a:off x="348" y="1297"/>
                <a:ext cx="227" cy="1770"/>
                <a:chOff x="679" y="1297"/>
                <a:chExt cx="227" cy="1770"/>
              </a:xfrm>
            </p:grpSpPr>
            <p:sp>
              <p:nvSpPr>
                <p:cNvPr id="74132" name="Rectangle 404"/>
                <p:cNvSpPr>
                  <a:spLocks noChangeArrowheads="1"/>
                </p:cNvSpPr>
                <p:nvPr/>
              </p:nvSpPr>
              <p:spPr bwMode="auto">
                <a:xfrm>
                  <a:off x="724" y="1388"/>
                  <a:ext cx="136" cy="1588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alpha val="30000"/>
                      </a:schemeClr>
                    </a:gs>
                    <a:gs pos="50000">
                      <a:schemeClr val="tx1">
                        <a:gamma/>
                        <a:shade val="0"/>
                        <a:invGamma/>
                        <a:alpha val="0"/>
                      </a:schemeClr>
                    </a:gs>
                    <a:gs pos="100000">
                      <a:schemeClr val="tx1">
                        <a:alpha val="30000"/>
                      </a:schemeClr>
                    </a:gs>
                  </a:gsLst>
                  <a:lin ang="0" scaled="1"/>
                </a:gra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420" name="AutoShape 405"/>
                <p:cNvSpPr/>
                <p:nvPr/>
              </p:nvSpPr>
              <p:spPr>
                <a:xfrm>
                  <a:off x="679" y="1297"/>
                  <a:ext cx="227" cy="9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6633"/>
                </a:solidFill>
                <a:ln w="9525" cap="flat" cmpd="sng">
                  <a:solidFill>
                    <a:srgbClr val="808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>
                    <a:spcBef>
                      <a:spcPct val="50000"/>
                    </a:spcBef>
                    <a:buClrTx/>
                  </a:pPr>
                  <a:endParaRPr lang="zh-CN" altLang="zh-CN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0421" name="AutoShape 406"/>
                <p:cNvSpPr/>
                <p:nvPr/>
              </p:nvSpPr>
              <p:spPr>
                <a:xfrm>
                  <a:off x="679" y="2976"/>
                  <a:ext cx="227" cy="9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996633"/>
                </a:solidFill>
                <a:ln w="9525" cap="flat" cmpd="sng">
                  <a:solidFill>
                    <a:srgbClr val="808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>
                    <a:spcBef>
                      <a:spcPct val="50000"/>
                    </a:spcBef>
                    <a:buClrTx/>
                  </a:pPr>
                  <a:endParaRPr lang="zh-CN" altLang="zh-CN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4135" name="Rectangle 407"/>
                <p:cNvSpPr>
                  <a:spLocks noChangeArrowheads="1"/>
                </p:cNvSpPr>
                <p:nvPr/>
              </p:nvSpPr>
              <p:spPr bwMode="auto">
                <a:xfrm>
                  <a:off x="719" y="1390"/>
                  <a:ext cx="136" cy="45"/>
                </a:xfrm>
                <a:prstGeom prst="rect">
                  <a:avLst/>
                </a:prstGeom>
                <a:gradFill rotWithShape="1">
                  <a:gsLst>
                    <a:gs pos="0">
                      <a:srgbClr val="C0C0C0"/>
                    </a:gs>
                    <a:gs pos="50000">
                      <a:schemeClr val="bg1"/>
                    </a:gs>
                    <a:gs pos="100000">
                      <a:srgbClr val="C0C0C0"/>
                    </a:gs>
                  </a:gsLst>
                  <a:lin ang="0" scaled="1"/>
                </a:gra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74136" name="Rectangle 408"/>
              <p:cNvSpPr>
                <a:spLocks noChangeArrowheads="1"/>
              </p:cNvSpPr>
              <p:nvPr/>
            </p:nvSpPr>
            <p:spPr bwMode="auto">
              <a:xfrm>
                <a:off x="394" y="2931"/>
                <a:ext cx="136" cy="45"/>
              </a:xfrm>
              <a:prstGeom prst="rect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0424" name="Rectangle 409"/>
            <p:cNvSpPr/>
            <p:nvPr/>
          </p:nvSpPr>
          <p:spPr>
            <a:xfrm>
              <a:off x="0" y="1926"/>
              <a:ext cx="2853" cy="157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>
                <a:spcBef>
                  <a:spcPct val="50000"/>
                </a:spcBef>
                <a:buClrTx/>
              </a:pPr>
              <a:endParaRPr lang="zh-CN" altLang="zh-CN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0425" name="Rectangle 410"/>
          <p:cNvSpPr/>
          <p:nvPr/>
        </p:nvSpPr>
        <p:spPr>
          <a:xfrm>
            <a:off x="0" y="11113"/>
            <a:ext cx="9144000" cy="2047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426" name="Group 411"/>
          <p:cNvGrpSpPr/>
          <p:nvPr/>
        </p:nvGrpSpPr>
        <p:grpSpPr>
          <a:xfrm>
            <a:off x="0" y="0"/>
            <a:ext cx="5364163" cy="1989138"/>
            <a:chOff x="0" y="-17"/>
            <a:chExt cx="3379" cy="1253"/>
          </a:xfrm>
        </p:grpSpPr>
        <p:pic>
          <p:nvPicPr>
            <p:cNvPr id="100427" name="Picture 412" descr="书法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2219" b="4712"/>
            <a:stretch>
              <a:fillRect/>
            </a:stretch>
          </p:blipFill>
          <p:spPr>
            <a:xfrm>
              <a:off x="0" y="-17"/>
              <a:ext cx="2865" cy="12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4141" name="Rectangle 413"/>
            <p:cNvSpPr>
              <a:spLocks noChangeArrowheads="1"/>
            </p:cNvSpPr>
            <p:nvPr/>
          </p:nvSpPr>
          <p:spPr bwMode="auto">
            <a:xfrm>
              <a:off x="0" y="-17"/>
              <a:ext cx="3379" cy="1253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89999"/>
                  </a:schemeClr>
                </a:gs>
                <a:gs pos="100000">
                  <a:schemeClr val="bg1">
                    <a:gamma/>
                    <a:tint val="0"/>
                    <a:invGamma/>
                    <a:alpha val="39999"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0429" name="Rectangle 414"/>
          <p:cNvSpPr/>
          <p:nvPr/>
        </p:nvSpPr>
        <p:spPr>
          <a:xfrm>
            <a:off x="0" y="4876800"/>
            <a:ext cx="9144000" cy="19891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>
              <a:spcBef>
                <a:spcPct val="50000"/>
              </a:spcBef>
              <a:buClrTx/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0430" name="Picture 415" descr="13-15-5236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3493" b="16644"/>
          <a:stretch>
            <a:fillRect/>
          </a:stretch>
        </p:blipFill>
        <p:spPr>
          <a:xfrm>
            <a:off x="1692275" y="4868863"/>
            <a:ext cx="7451725" cy="1973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431" name="Rectangle 2"/>
          <p:cNvSpPr/>
          <p:nvPr/>
        </p:nvSpPr>
        <p:spPr>
          <a:xfrm>
            <a:off x="2555875" y="260350"/>
            <a:ext cx="4983163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spcBef>
                <a:spcPct val="50000"/>
              </a:spcBef>
              <a:buClrTx/>
            </a:pPr>
            <a:r>
              <a:rPr lang="en-US" altLang="zh-CN" sz="6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6600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读准字音</a:t>
            </a:r>
            <a:endParaRPr lang="zh-CN" altLang="en-US" sz="6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4335E-6 L -0.39844 2.5433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89017E-6 L -0.39982 0.532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266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4335E-6 L 0.40139 2.54335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46821E-6 L 0.40104 0.5341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aight Edge">
  <a:themeElements>
    <a:clrScheme name="">
      <a:dk1>
        <a:srgbClr val="003366"/>
      </a:dk1>
      <a:lt1>
        <a:srgbClr val="FFFFFF"/>
      </a:lt1>
      <a:dk2>
        <a:srgbClr val="003366"/>
      </a:dk2>
      <a:lt2>
        <a:srgbClr val="E3E2C7"/>
      </a:lt2>
      <a:accent1>
        <a:srgbClr val="CCCC99"/>
      </a:accent1>
      <a:accent2>
        <a:srgbClr val="003366"/>
      </a:accent2>
      <a:accent3>
        <a:srgbClr val="FFFFFF"/>
      </a:accent3>
      <a:accent4>
        <a:srgbClr val="002A57"/>
      </a:accent4>
      <a:accent5>
        <a:srgbClr val="E2E2CA"/>
      </a:accent5>
      <a:accent6>
        <a:srgbClr val="002D5B"/>
      </a:accent6>
      <a:hlink>
        <a:srgbClr val="003366"/>
      </a:hlink>
      <a:folHlink>
        <a:srgbClr val="8000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9999"/>
        </a:lt1>
        <a:dk2>
          <a:srgbClr val="FFFF99"/>
        </a:dk2>
        <a:lt2>
          <a:srgbClr val="008080"/>
        </a:lt2>
        <a:accent1>
          <a:srgbClr val="336699"/>
        </a:accent1>
        <a:accent2>
          <a:srgbClr val="FFFF99"/>
        </a:accent2>
        <a:accent3>
          <a:srgbClr val="AACACA"/>
        </a:accent3>
        <a:accent4>
          <a:srgbClr val="DCDCAF"/>
        </a:accent4>
        <a:accent5>
          <a:srgbClr val="ADB9CA"/>
        </a:accent5>
        <a:accent6>
          <a:srgbClr val="E5E589"/>
        </a:accent6>
        <a:hlink>
          <a:srgbClr val="FFFF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66"/>
        </a:dk1>
        <a:lt1>
          <a:srgbClr val="FFFFFF"/>
        </a:lt1>
        <a:dk2>
          <a:srgbClr val="003366"/>
        </a:dk2>
        <a:lt2>
          <a:srgbClr val="E3E2C7"/>
        </a:lt2>
        <a:accent1>
          <a:srgbClr val="CCCC99"/>
        </a:accent1>
        <a:accent2>
          <a:srgbClr val="003366"/>
        </a:accent2>
        <a:accent3>
          <a:srgbClr val="FFFFFF"/>
        </a:accent3>
        <a:accent4>
          <a:srgbClr val="002A57"/>
        </a:accent4>
        <a:accent5>
          <a:srgbClr val="E2E2CA"/>
        </a:accent5>
        <a:accent6>
          <a:srgbClr val="002D5B"/>
        </a:accent6>
        <a:hlink>
          <a:srgbClr val="003366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2D2D2D"/>
        </a:accent6>
        <a:hlink>
          <a:srgbClr val="80808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5F5F5F"/>
        </a:lt2>
        <a:accent1>
          <a:srgbClr val="7E003F"/>
        </a:accent1>
        <a:accent2>
          <a:srgbClr val="DDDDDD"/>
        </a:accent2>
        <a:accent3>
          <a:srgbClr val="AAADB9"/>
        </a:accent3>
        <a:accent4>
          <a:srgbClr val="DCDCDC"/>
        </a:accent4>
        <a:accent5>
          <a:srgbClr val="C0AAAF"/>
        </a:accent5>
        <a:accent6>
          <a:srgbClr val="C6C6C6"/>
        </a:accent6>
        <a:hlink>
          <a:srgbClr val="96969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0</TotalTime>
  <Words>3551</Words>
  <Application>WPS 演示</Application>
  <PresentationFormat/>
  <Paragraphs>511</Paragraphs>
  <Slides>38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66" baseType="lpstr">
      <vt:lpstr>Arial</vt:lpstr>
      <vt:lpstr>宋体</vt:lpstr>
      <vt:lpstr>Wingdings</vt:lpstr>
      <vt:lpstr>Times New Roman</vt:lpstr>
      <vt:lpstr>楷体_GB2312</vt:lpstr>
      <vt:lpstr>黑体</vt:lpstr>
      <vt:lpstr>隶书</vt:lpstr>
      <vt:lpstr>华文隶书</vt:lpstr>
      <vt:lpstr>Tahoma</vt:lpstr>
      <vt:lpstr>隶书</vt:lpstr>
      <vt:lpstr>微软雅黑</vt:lpstr>
      <vt:lpstr>Arial Unicode MS</vt:lpstr>
      <vt:lpstr>Calibri</vt:lpstr>
      <vt:lpstr>Arial Narrow</vt:lpstr>
      <vt:lpstr>方正细圆简体</vt:lpstr>
      <vt:lpstr>华文彩云</vt:lpstr>
      <vt:lpstr>幼圆</vt:lpstr>
      <vt:lpstr>华文新魏</vt:lpstr>
      <vt:lpstr>幼圆</vt:lpstr>
      <vt:lpstr>华文行楷</vt:lpstr>
      <vt:lpstr>华文新魏</vt:lpstr>
      <vt:lpstr>方正小标宋简体</vt:lpstr>
      <vt:lpstr>PMingLiU</vt:lpstr>
      <vt:lpstr>新宋体</vt:lpstr>
      <vt:lpstr>Segoe Print</vt:lpstr>
      <vt:lpstr>Straight Edge</vt:lpstr>
      <vt:lpstr>Equations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二.多层次朗读</vt:lpstr>
      <vt:lpstr>PowerPoint 演示文稿</vt:lpstr>
      <vt:lpstr>（一） 操 作 方 法</vt:lpstr>
      <vt:lpstr>PowerPoint 演示文稿</vt:lpstr>
      <vt:lpstr>疏通文意</vt:lpstr>
      <vt:lpstr>PowerPoint 演示文稿</vt:lpstr>
      <vt:lpstr>疏通文意</vt:lpstr>
      <vt:lpstr>PowerPoint 演示文稿</vt:lpstr>
      <vt:lpstr>译文：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孙权劝学</vt:lpstr>
      <vt:lpstr>PowerPoint 演示文稿</vt:lpstr>
      <vt:lpstr>《孙权劝学》是一个著名的劝学故事。题目中最关键的词是“劝”。请找出孙权“劝”吕蒙学习的语句。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板书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为您服务教育网　http://www.wsbedu.com/</dc:creator>
  <cp:lastModifiedBy>Administrator</cp:lastModifiedBy>
  <cp:revision>57</cp:revision>
  <dcterms:created xsi:type="dcterms:W3CDTF">2002-03-29T00:25:00Z</dcterms:created>
  <dcterms:modified xsi:type="dcterms:W3CDTF">2019-02-26T05:51:33Z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