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70" r:id="rId3"/>
    <p:sldId id="673" r:id="rId4"/>
    <p:sldId id="640" r:id="rId5"/>
    <p:sldId id="676" r:id="rId6"/>
    <p:sldId id="677" r:id="rId7"/>
    <p:sldId id="678" r:id="rId8"/>
    <p:sldId id="680" r:id="rId9"/>
    <p:sldId id="681" r:id="rId10"/>
    <p:sldId id="682" r:id="rId11"/>
    <p:sldId id="695" r:id="rId12"/>
    <p:sldId id="683" r:id="rId13"/>
    <p:sldId id="685" r:id="rId14"/>
    <p:sldId id="686" r:id="rId15"/>
    <p:sldId id="687" r:id="rId16"/>
    <p:sldId id="688" r:id="rId17"/>
    <p:sldId id="689" r:id="rId18"/>
    <p:sldId id="691" r:id="rId19"/>
    <p:sldId id="692" r:id="rId20"/>
    <p:sldId id="693" r:id="rId21"/>
    <p:sldId id="694" r:id="rId22"/>
    <p:sldId id="696" r:id="rId23"/>
    <p:sldId id="697" r:id="rId24"/>
    <p:sldId id="698" r:id="rId25"/>
    <p:sldId id="703" r:id="rId26"/>
    <p:sldId id="668" r:id="rId27"/>
    <p:sldId id="702" r:id="rId28"/>
    <p:sldId id="700" r:id="rId29"/>
    <p:sldId id="701" r:id="rId30"/>
  </p:sldIdLst>
  <p:sldSz cx="12192000" cy="6858000"/>
  <p:notesSz cx="7104063" cy="10234613"/>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tags" Target="tags/tag329.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2020/11/2</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2020/11/2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image" Target="../media/image2.jpeg"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8.xml" /><Relationship Id="rId2" Type="http://schemas.openxmlformats.org/officeDocument/2006/relationships/tags" Target="../tags/tag161.xml" /><Relationship Id="rId3" Type="http://schemas.openxmlformats.org/officeDocument/2006/relationships/image" Target="../media/image2.jpeg"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tags" Target="../tags/tag16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6.xml" /><Relationship Id="rId2" Type="http://schemas.openxmlformats.org/officeDocument/2006/relationships/tags" Target="../tags/tag169.xml" /><Relationship Id="rId3" Type="http://schemas.openxmlformats.org/officeDocument/2006/relationships/image" Target="../media/image2.jpeg"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4.xml" /><Relationship Id="rId2" Type="http://schemas.openxmlformats.org/officeDocument/2006/relationships/tags" Target="../tags/tag177.xml" /><Relationship Id="rId3" Type="http://schemas.openxmlformats.org/officeDocument/2006/relationships/image" Target="../media/image2.jpeg"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2.xml" /><Relationship Id="rId11" Type="http://schemas.openxmlformats.org/officeDocument/2006/relationships/image" Target="../media/image3.jpeg" /><Relationship Id="rId12" Type="http://schemas.openxmlformats.org/officeDocument/2006/relationships/tags" Target="../tags/tag193.xml" /><Relationship Id="rId2" Type="http://schemas.openxmlformats.org/officeDocument/2006/relationships/tags" Target="../tags/tag185.xml" /><Relationship Id="rId3" Type="http://schemas.openxmlformats.org/officeDocument/2006/relationships/image" Target="../media/image2.jpeg"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ags" Target="../tags/tag190.xml" /><Relationship Id="rId9" Type="http://schemas.openxmlformats.org/officeDocument/2006/relationships/tags" Target="../tags/tag19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1.xml" /><Relationship Id="rId2" Type="http://schemas.openxmlformats.org/officeDocument/2006/relationships/tags" Target="../tags/tag194.xml" /><Relationship Id="rId3" Type="http://schemas.openxmlformats.org/officeDocument/2006/relationships/image" Target="../media/image2.jpeg"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tags" Target="../tags/tag20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9.xml" /><Relationship Id="rId2" Type="http://schemas.openxmlformats.org/officeDocument/2006/relationships/tags" Target="../tags/tag202.xml" /><Relationship Id="rId3" Type="http://schemas.openxmlformats.org/officeDocument/2006/relationships/image" Target="../media/image2.jpeg"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7.xml" /><Relationship Id="rId2" Type="http://schemas.openxmlformats.org/officeDocument/2006/relationships/tags" Target="../tags/tag210.xml" /><Relationship Id="rId3" Type="http://schemas.openxmlformats.org/officeDocument/2006/relationships/image" Target="../media/image2.jpeg"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5.xml" /><Relationship Id="rId2" Type="http://schemas.openxmlformats.org/officeDocument/2006/relationships/tags" Target="../tags/tag218.xml" /><Relationship Id="rId3" Type="http://schemas.openxmlformats.org/officeDocument/2006/relationships/image" Target="../media/image2.jpe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3.xml" /><Relationship Id="rId2" Type="http://schemas.openxmlformats.org/officeDocument/2006/relationships/tags" Target="../tags/tag226.xml" /><Relationship Id="rId3" Type="http://schemas.openxmlformats.org/officeDocument/2006/relationships/image" Target="../media/image2.jpe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1.xml" /><Relationship Id="rId11" Type="http://schemas.openxmlformats.org/officeDocument/2006/relationships/tags" Target="../tags/tag242.xml" /><Relationship Id="rId2" Type="http://schemas.openxmlformats.org/officeDocument/2006/relationships/tags" Target="../tags/tag234.xml" /><Relationship Id="rId3" Type="http://schemas.openxmlformats.org/officeDocument/2006/relationships/image" Target="../media/image2.jpe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0.xml" /><Relationship Id="rId2" Type="http://schemas.openxmlformats.org/officeDocument/2006/relationships/tags" Target="../tags/tag83.xml" /><Relationship Id="rId3" Type="http://schemas.openxmlformats.org/officeDocument/2006/relationships/image" Target="../media/image2.jpeg"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0.xml" /><Relationship Id="rId11" Type="http://schemas.openxmlformats.org/officeDocument/2006/relationships/tags" Target="../tags/tag251.xml" /><Relationship Id="rId2" Type="http://schemas.openxmlformats.org/officeDocument/2006/relationships/tags" Target="../tags/tag243.xml" /><Relationship Id="rId3" Type="http://schemas.openxmlformats.org/officeDocument/2006/relationships/image" Target="../media/image2.jpe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 Id="rId8" Type="http://schemas.openxmlformats.org/officeDocument/2006/relationships/tags" Target="../tags/tag248.xml" /><Relationship Id="rId9" Type="http://schemas.openxmlformats.org/officeDocument/2006/relationships/tags" Target="../tags/tag2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9.xml" /><Relationship Id="rId11" Type="http://schemas.openxmlformats.org/officeDocument/2006/relationships/tags" Target="../tags/tag260.xml" /><Relationship Id="rId2" Type="http://schemas.openxmlformats.org/officeDocument/2006/relationships/tags" Target="../tags/tag252.xml" /><Relationship Id="rId3" Type="http://schemas.openxmlformats.org/officeDocument/2006/relationships/image" Target="../media/image2.jpeg"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11" Type="http://schemas.openxmlformats.org/officeDocument/2006/relationships/tags" Target="../tags/tag269.xml" /><Relationship Id="rId2" Type="http://schemas.openxmlformats.org/officeDocument/2006/relationships/tags" Target="../tags/tag261.xml" /><Relationship Id="rId3" Type="http://schemas.openxmlformats.org/officeDocument/2006/relationships/image" Target="../media/image2.jpeg"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7.xml" /><Relationship Id="rId11" Type="http://schemas.openxmlformats.org/officeDocument/2006/relationships/tags" Target="../tags/tag278.xml" /><Relationship Id="rId2" Type="http://schemas.openxmlformats.org/officeDocument/2006/relationships/tags" Target="../tags/tag270.xml" /><Relationship Id="rId3" Type="http://schemas.openxmlformats.org/officeDocument/2006/relationships/image" Target="../media/image2.jpeg"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6.xml" /><Relationship Id="rId11" Type="http://schemas.openxmlformats.org/officeDocument/2006/relationships/tags" Target="../tags/tag287.xml" /><Relationship Id="rId12" Type="http://schemas.openxmlformats.org/officeDocument/2006/relationships/tags" Target="../tags/tag288.xml" /><Relationship Id="rId2" Type="http://schemas.openxmlformats.org/officeDocument/2006/relationships/tags" Target="../tags/tag279.xml" /><Relationship Id="rId3" Type="http://schemas.openxmlformats.org/officeDocument/2006/relationships/image" Target="../media/image2.jpeg"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6.xml" /><Relationship Id="rId11" Type="http://schemas.openxmlformats.org/officeDocument/2006/relationships/tags" Target="../tags/tag297.xml" /><Relationship Id="rId2" Type="http://schemas.openxmlformats.org/officeDocument/2006/relationships/tags" Target="../tags/tag289.xml" /><Relationship Id="rId3" Type="http://schemas.openxmlformats.org/officeDocument/2006/relationships/image" Target="../media/image2.jpeg"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tags" Target="../tags/tag307.xml" /><Relationship Id="rId2" Type="http://schemas.openxmlformats.org/officeDocument/2006/relationships/tags" Target="../tags/tag298.xml" /><Relationship Id="rId3" Type="http://schemas.openxmlformats.org/officeDocument/2006/relationships/image" Target="../media/image2.jpeg"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5.xml" /><Relationship Id="rId11" Type="http://schemas.openxmlformats.org/officeDocument/2006/relationships/tags" Target="../tags/tag316.xml" /><Relationship Id="rId12" Type="http://schemas.openxmlformats.org/officeDocument/2006/relationships/tags" Target="../tags/tag317.xml" /><Relationship Id="rId2" Type="http://schemas.openxmlformats.org/officeDocument/2006/relationships/tags" Target="../tags/tag308.xml" /><Relationship Id="rId3" Type="http://schemas.openxmlformats.org/officeDocument/2006/relationships/image" Target="../media/image2.jpe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tags" Target="../tags/tag312.xml" /><Relationship Id="rId8" Type="http://schemas.openxmlformats.org/officeDocument/2006/relationships/tags" Target="../tags/tag313.xml" /><Relationship Id="rId9" Type="http://schemas.openxmlformats.org/officeDocument/2006/relationships/tags" Target="../tags/tag3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5.xml" /><Relationship Id="rId11" Type="http://schemas.openxmlformats.org/officeDocument/2006/relationships/tags" Target="../tags/tag326.xml" /><Relationship Id="rId12" Type="http://schemas.openxmlformats.org/officeDocument/2006/relationships/tags" Target="../tags/tag327.xml" /><Relationship Id="rId13" Type="http://schemas.openxmlformats.org/officeDocument/2006/relationships/image" Target="../media/image4.png" /><Relationship Id="rId14" Type="http://schemas.openxmlformats.org/officeDocument/2006/relationships/tags" Target="../tags/tag328.xml" /><Relationship Id="rId2" Type="http://schemas.openxmlformats.org/officeDocument/2006/relationships/tags" Target="../tags/tag318.xml" /><Relationship Id="rId3" Type="http://schemas.openxmlformats.org/officeDocument/2006/relationships/image" Target="../media/image2.jpeg"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 Id="rId7" Type="http://schemas.openxmlformats.org/officeDocument/2006/relationships/tags" Target="../tags/tag322.xml" /><Relationship Id="rId8" Type="http://schemas.openxmlformats.org/officeDocument/2006/relationships/tags" Target="../tags/tag323.xml" /><Relationship Id="rId9" Type="http://schemas.openxmlformats.org/officeDocument/2006/relationships/tags" Target="../tags/tag32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19" Type="http://schemas.openxmlformats.org/officeDocument/2006/relationships/tags" Target="../tags/tag107.xml" /><Relationship Id="rId2" Type="http://schemas.openxmlformats.org/officeDocument/2006/relationships/tags" Target="../tags/tag91.xml" /><Relationship Id="rId20" Type="http://schemas.openxmlformats.org/officeDocument/2006/relationships/tags" Target="../tags/tag108.xml" /><Relationship Id="rId21" Type="http://schemas.openxmlformats.org/officeDocument/2006/relationships/tags" Target="../tags/tag109.xml" /><Relationship Id="rId22" Type="http://schemas.openxmlformats.org/officeDocument/2006/relationships/tags" Target="../tags/tag110.xml" /><Relationship Id="rId23" Type="http://schemas.openxmlformats.org/officeDocument/2006/relationships/tags" Target="../tags/tag111.xml" /><Relationship Id="rId24" Type="http://schemas.openxmlformats.org/officeDocument/2006/relationships/tags" Target="../tags/tag112.xml" /><Relationship Id="rId3" Type="http://schemas.openxmlformats.org/officeDocument/2006/relationships/image" Target="../media/image2.jpeg"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0.xml" /><Relationship Id="rId2" Type="http://schemas.openxmlformats.org/officeDocument/2006/relationships/tags" Target="../tags/tag113.xml" /><Relationship Id="rId3" Type="http://schemas.openxmlformats.org/officeDocument/2006/relationships/image" Target="../media/image2.jpeg"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8.xml" /><Relationship Id="rId2" Type="http://schemas.openxmlformats.org/officeDocument/2006/relationships/tags" Target="../tags/tag121.xml" /><Relationship Id="rId3" Type="http://schemas.openxmlformats.org/officeDocument/2006/relationships/image" Target="../media/image2.jpe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6.xml" /><Relationship Id="rId2" Type="http://schemas.openxmlformats.org/officeDocument/2006/relationships/tags" Target="../tags/tag129.xml" /><Relationship Id="rId3" Type="http://schemas.openxmlformats.org/officeDocument/2006/relationships/image" Target="../media/image2.jpeg"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4.xml" /><Relationship Id="rId2" Type="http://schemas.openxmlformats.org/officeDocument/2006/relationships/tags" Target="../tags/tag137.xml" /><Relationship Id="rId3" Type="http://schemas.openxmlformats.org/officeDocument/2006/relationships/image" Target="../media/image2.jpeg"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2.xml" /><Relationship Id="rId2" Type="http://schemas.openxmlformats.org/officeDocument/2006/relationships/tags" Target="../tags/tag145.xml" /><Relationship Id="rId3" Type="http://schemas.openxmlformats.org/officeDocument/2006/relationships/image" Target="../media/image2.jpeg"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0.xml" /><Relationship Id="rId2" Type="http://schemas.openxmlformats.org/officeDocument/2006/relationships/tags" Target="../tags/tag153.xml" /><Relationship Id="rId3" Type="http://schemas.openxmlformats.org/officeDocument/2006/relationships/image" Target="../media/image2.jpeg"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9"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8" name="TextBox 7"/>
          <p:cNvSpPr txBox="1"/>
          <p:nvPr>
            <p:custDataLst>
              <p:tags r:id="rId9"/>
            </p:custDataLst>
          </p:nvPr>
        </p:nvSpPr>
        <p:spPr>
          <a:xfrm>
            <a:off x="2565779" y="1514901"/>
            <a:ext cx="8379726" cy="2123658"/>
          </a:xfrm>
          <a:prstGeom prst="rect">
            <a:avLst/>
          </a:prstGeom>
          <a:noFill/>
        </p:spPr>
        <p:txBody>
          <a:bodyPr wrap="square" rtlCol="0">
            <a:spAutoFit/>
          </a:bodyPr>
          <a:lstStyle/>
          <a:p>
            <a:r>
              <a:rPr lang="zh-CN" altLang="en-US" sz="6600" smtClean="0">
                <a:solidFill>
                  <a:srgbClr val="C00000"/>
                </a:solidFill>
              </a:rPr>
              <a:t>荷    花   淀</a:t>
            </a:r>
            <a:endParaRPr lang="en-US" altLang="zh-CN" sz="6600" smtClean="0">
              <a:solidFill>
                <a:srgbClr val="C00000"/>
              </a:solidFill>
            </a:endParaRPr>
          </a:p>
          <a:p>
            <a:r>
              <a:rPr lang="en-US" altLang="zh-CN" sz="6600" smtClean="0">
                <a:solidFill>
                  <a:srgbClr val="C00000"/>
                </a:solidFill>
              </a:rPr>
              <a:t>                </a:t>
            </a:r>
            <a:r>
              <a:rPr lang="zh-CN" altLang="en-US" sz="6600" smtClean="0">
                <a:solidFill>
                  <a:srgbClr val="C00000"/>
                </a:solidFill>
              </a:rPr>
              <a:t>孙  犁</a:t>
            </a:r>
            <a:endParaRPr lang="zh-CN" altLang="en-US" sz="6600">
              <a:solidFill>
                <a:srgbClr val="C0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473959" y="1727673"/>
            <a:ext cx="7192370" cy="34163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从“几个青年妇女划着她们的小船赶紧回家</a:t>
            </a:r>
            <a:r>
              <a:rPr lang="en-US" altLang="zh-CN" sz="2400" smtClean="0">
                <a:solidFill>
                  <a:srgbClr val="0070C0"/>
                </a:solidFill>
                <a:latin typeface="楷体" pitchFamily="49" charset="-122"/>
                <a:ea typeface="楷体" pitchFamily="49" charset="-122"/>
              </a:rPr>
              <a:t>”</a:t>
            </a:r>
            <a:endParaRPr lang="zh-CN" altLang="zh-CN" sz="2400" smtClean="0">
              <a:solidFill>
                <a:srgbClr val="0070C0"/>
              </a:solidFill>
              <a:latin typeface="楷体" pitchFamily="49" charset="-122"/>
              <a:ea typeface="楷体" pitchFamily="49" charset="-122"/>
            </a:endParaRPr>
          </a:p>
          <a:p>
            <a:r>
              <a:rPr lang="zh-CN" altLang="zh-CN" sz="2400" smtClean="0">
                <a:solidFill>
                  <a:srgbClr val="0070C0"/>
                </a:solidFill>
                <a:latin typeface="楷体" pitchFamily="49" charset="-122"/>
                <a:ea typeface="楷体" pitchFamily="49" charset="-122"/>
              </a:rPr>
              <a:t>至文末</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 这一部分能否删去</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为什么</a:t>
            </a:r>
            <a:r>
              <a:rPr lang="en-US" altLang="zh-CN" sz="2400" smtClean="0">
                <a:solidFill>
                  <a:srgbClr val="0070C0"/>
                </a:solidFill>
                <a:latin typeface="楷体" pitchFamily="49" charset="-122"/>
                <a:ea typeface="楷体" pitchFamily="49" charset="-122"/>
              </a:rPr>
              <a:t>?</a:t>
            </a:r>
            <a:endParaRPr lang="zh-CN" altLang="zh-CN" sz="2400" smtClean="0">
              <a:solidFill>
                <a:srgbClr val="0070C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不可以删掉。</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如没有这一段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她们就如普普通通的传统妇女一样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表现的只是深明大义和爱丈夫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爱家庭。有了这段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反映了在党的领导下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发动全民战争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妇女同样在战斗中锻炼成长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保家卫国</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746913" y="2047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2142701" y="1680606"/>
            <a:ext cx="6264322" cy="280076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solidFill>
                  <a:srgbClr val="0070C0"/>
                </a:solidFill>
              </a:rPr>
              <a:t>任务导引</a:t>
            </a:r>
            <a:endParaRPr lang="zh-CN" altLang="zh-CN" sz="2400" smtClean="0">
              <a:solidFill>
                <a:srgbClr val="0070C0"/>
              </a:solidFill>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孙犁笔下的战争和我们想像的战争有什么区别呢</a:t>
            </a:r>
            <a:r>
              <a:rPr lang="en-US" altLang="zh-CN" sz="2400" smtClean="0">
                <a:latin typeface="楷体" pitchFamily="49" charset="-122"/>
                <a:ea typeface="楷体" pitchFamily="49" charset="-122"/>
              </a:rPr>
              <a:t>?</a:t>
            </a:r>
          </a:p>
          <a:p>
            <a:r>
              <a:rPr lang="zh-CN" altLang="en-US" sz="2400" smtClean="0">
                <a:latin typeface="楷体" pitchFamily="49" charset="-122"/>
                <a:ea typeface="楷体" pitchFamily="49" charset="-122"/>
              </a:rPr>
              <a:t>（</a:t>
            </a:r>
            <a:r>
              <a:rPr lang="zh-CN" altLang="zh-CN" sz="2400" smtClean="0">
                <a:latin typeface="楷体" pitchFamily="49" charset="-122"/>
                <a:ea typeface="楷体" pitchFamily="49" charset="-122"/>
              </a:rPr>
              <a:t>自由讨论发言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感受孙犁笔下的战争</a:t>
            </a:r>
            <a:r>
              <a:rPr lang="zh-CN" altLang="en-US" sz="2400" smtClean="0">
                <a:latin typeface="楷体" pitchFamily="49" charset="-122"/>
                <a:ea typeface="楷体" pitchFamily="49" charset="-122"/>
              </a:rPr>
              <a:t>）</a:t>
            </a:r>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3200" b="1" smtClean="0">
                <a:solidFill>
                  <a:srgbClr val="FF0000"/>
                </a:solidFill>
                <a:latin typeface="楷体" pitchFamily="49" charset="-122"/>
                <a:ea typeface="楷体" pitchFamily="49" charset="-122"/>
              </a:rPr>
              <a:t>景美人美情美</a:t>
            </a: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869744" y="300249"/>
            <a:ext cx="249754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多角度的美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469241" y="1375085"/>
            <a:ext cx="7369790" cy="606319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朗读“月亮升起来……带着新鲜的荷叶荷花香”</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en-US" sz="2400" b="1" smtClean="0">
                <a:latin typeface="楷体" pitchFamily="49" charset="-122"/>
                <a:ea typeface="楷体" pitchFamily="49" charset="-122"/>
              </a:rPr>
              <a:t>思考：</a:t>
            </a:r>
            <a:r>
              <a:rPr lang="zh-CN" altLang="zh-CN" sz="2400" b="1" smtClean="0">
                <a:solidFill>
                  <a:srgbClr val="0070C0"/>
                </a:solidFill>
                <a:latin typeface="楷体" pitchFamily="49" charset="-122"/>
                <a:ea typeface="楷体" pitchFamily="49" charset="-122"/>
              </a:rPr>
              <a:t>这三段描写了哪些景物</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由这些景物构成了一个什么样的典型环境</a:t>
            </a:r>
            <a:r>
              <a:rPr lang="en-US" altLang="zh-CN" sz="2400" b="1" smtClean="0">
                <a:solidFill>
                  <a:srgbClr val="0070C0"/>
                </a:solidFill>
                <a:latin typeface="楷体" pitchFamily="49" charset="-122"/>
                <a:ea typeface="楷体" pitchFamily="49" charset="-122"/>
              </a:rPr>
              <a:t>?</a:t>
            </a:r>
          </a:p>
          <a:p>
            <a:r>
              <a:rPr lang="en-US" altLang="zh-CN" sz="2800" b="1" smtClean="0"/>
              <a:t>      </a:t>
            </a:r>
            <a:r>
              <a:rPr lang="zh-CN" altLang="zh-CN" sz="2400" b="1" smtClean="0">
                <a:solidFill>
                  <a:srgbClr val="FF0000"/>
                </a:solidFill>
                <a:latin typeface="楷体" pitchFamily="49" charset="-122"/>
                <a:ea typeface="楷体" pitchFamily="49" charset="-122"/>
              </a:rPr>
              <a:t>夜景美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月色皎洁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院子凉爽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芦苇洁白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荷花飘香。</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生活美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勤劳的双手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熟练的技艺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富饶的出产。</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人情美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热爱劳动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热爱亲人</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这几段描绘的是荷花淀夜景的风景画和风俗画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展示了荷花淀的地域风貌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勾画岀一种恬静的充满诗情画意的艺术境界。</a:t>
            </a:r>
          </a:p>
          <a:p>
            <a:endParaRPr lang="en-US" altLang="zh-CN" sz="2800" b="1" smtClean="0">
              <a:solidFill>
                <a:srgbClr val="0070C0"/>
              </a:solidFill>
              <a:latin typeface="楷体" pitchFamily="49" charset="-122"/>
              <a:ea typeface="楷体" pitchFamily="49" charset="-122"/>
            </a:endParaRPr>
          </a:p>
          <a:p>
            <a:endParaRPr lang="en-US" altLang="zh-CN" sz="2800" b="1" smtClean="0">
              <a:solidFill>
                <a:srgbClr val="0070C0"/>
              </a:solidFill>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p>
          <a:p>
            <a:endParaRPr lang="zh-CN" altLang="zh-CN" sz="2800" smtClean="0">
              <a:solidFill>
                <a:srgbClr val="0070C0"/>
              </a:solidFill>
              <a:latin typeface="楷体" pitchFamily="49" charset="-122"/>
              <a:ea typeface="楷体" pitchFamily="49" charset="-122"/>
            </a:endParaRPr>
          </a:p>
          <a:p>
            <a:endParaRPr lang="zh-CN" altLang="zh-CN" sz="32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692322" y="218364"/>
            <a:ext cx="249754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景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32012"/>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774209" y="1219252"/>
            <a:ext cx="7246962" cy="68018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这些景物描写有什么作用</a:t>
            </a:r>
            <a:r>
              <a:rPr lang="en-US" altLang="zh-CN" sz="2800" b="1" smtClean="0">
                <a:solidFill>
                  <a:srgbClr val="0070C0"/>
                </a:solidFill>
                <a:latin typeface="楷体" pitchFamily="49" charset="-122"/>
                <a:ea typeface="楷体" pitchFamily="49" charset="-122"/>
              </a:rPr>
              <a:t>?</a:t>
            </a:r>
            <a:endParaRPr lang="zh-CN" altLang="zh-CN" sz="2800" b="1" smtClean="0">
              <a:solidFill>
                <a:srgbClr val="0070C0"/>
              </a:solidFill>
              <a:latin typeface="楷体" pitchFamily="49" charset="-122"/>
              <a:ea typeface="楷体" pitchFamily="49" charset="-122"/>
            </a:endParaRPr>
          </a:p>
          <a:p>
            <a:r>
              <a:rPr lang="zh-CN"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①</a:t>
            </a:r>
            <a:r>
              <a:rPr lang="zh-CN" altLang="zh-CN" sz="2400" b="1" smtClean="0">
                <a:solidFill>
                  <a:srgbClr val="FF0000"/>
                </a:solidFill>
                <a:latin typeface="楷体" pitchFamily="49" charset="-122"/>
                <a:ea typeface="楷体" pitchFamily="49" charset="-122"/>
              </a:rPr>
              <a:t>为人物提供背景</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烘托人物形象。</a:t>
            </a:r>
            <a:r>
              <a:rPr lang="zh-CN" altLang="zh-CN" sz="2400" smtClean="0">
                <a:latin typeface="楷体" pitchFamily="49" charset="-122"/>
                <a:ea typeface="楷体" pitchFamily="49" charset="-122"/>
              </a:rPr>
              <a:t>它渲染了一种清新宁静的气氛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水生嫂就在这样的背景里生活、劳动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烘托了水生嫂勤劳纯朴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温顺善良的形象。</a:t>
            </a:r>
          </a:p>
          <a:p>
            <a:r>
              <a:rPr lang="en-US" altLang="zh-CN" sz="2400" b="1"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②</a:t>
            </a:r>
            <a:r>
              <a:rPr lang="zh-CN" altLang="zh-CN" sz="2400" b="1" smtClean="0">
                <a:solidFill>
                  <a:srgbClr val="FF0000"/>
                </a:solidFill>
                <a:latin typeface="楷体" pitchFamily="49" charset="-122"/>
                <a:ea typeface="楷体" pitchFamily="49" charset="-122"/>
              </a:rPr>
              <a:t>情景相生</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展现人物的精神面貌</a:t>
            </a:r>
            <a:r>
              <a:rPr lang="zh-CN" altLang="en-US" sz="2400" b="1"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在水生嫂们的眼里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家乡的一切都是那么美好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这样美好的家乡岂能容忍外国强盗来侵犯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 才激起对日本帝国主义的无比仇恨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毅然送夫参军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毅然组织队伍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参加战斗。</a:t>
            </a:r>
          </a:p>
          <a:p>
            <a:r>
              <a:rPr lang="en-US" altLang="zh-CN" sz="2400" b="1"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③</a:t>
            </a:r>
            <a:r>
              <a:rPr lang="zh-CN" altLang="zh-CN" sz="2400" b="1" smtClean="0">
                <a:solidFill>
                  <a:srgbClr val="FF0000"/>
                </a:solidFill>
                <a:latin typeface="楷体" pitchFamily="49" charset="-122"/>
                <a:ea typeface="楷体" pitchFamily="49" charset="-122"/>
              </a:rPr>
              <a:t>为情节的展开作了铺垫。</a:t>
            </a:r>
            <a:r>
              <a:rPr lang="zh-CN" altLang="zh-CN" sz="2400" smtClean="0">
                <a:latin typeface="楷体" pitchFamily="49" charset="-122"/>
                <a:ea typeface="楷体" pitchFamily="49" charset="-122"/>
              </a:rPr>
              <a:t>不仅为“话别”提供了时间、地点与和谐的氛围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而且也为下文荷花淀伏击战的环境作了铺垫。</a:t>
            </a:r>
          </a:p>
          <a:p>
            <a:endParaRPr lang="en-US" altLang="zh-CN" sz="2800" b="1" smtClean="0">
              <a:solidFill>
                <a:srgbClr val="0070C0"/>
              </a:solidFill>
              <a:latin typeface="楷体" pitchFamily="49" charset="-122"/>
              <a:ea typeface="楷体" pitchFamily="49" charset="-122"/>
            </a:endParaRPr>
          </a:p>
          <a:p>
            <a:endParaRPr lang="en-US" altLang="zh-CN" sz="2800" b="1" smtClean="0">
              <a:solidFill>
                <a:srgbClr val="0070C0"/>
              </a:solidFill>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p>
          <a:p>
            <a:endParaRPr lang="zh-CN" altLang="zh-CN" sz="2800" smtClean="0">
              <a:solidFill>
                <a:srgbClr val="0070C0"/>
              </a:solidFill>
              <a:latin typeface="楷体" pitchFamily="49" charset="-122"/>
              <a:ea typeface="楷体" pitchFamily="49" charset="-122"/>
            </a:endParaRPr>
          </a:p>
          <a:p>
            <a:endParaRPr lang="zh-CN" altLang="zh-CN" sz="32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550203" y="0"/>
            <a:ext cx="2446623"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景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35842" name="Picture 2" descr="C:\Users\Administrator\Desktop\u=2675798004,508268359&amp;fm=26&amp;gp=0.jpg"/>
          <p:cNvPicPr>
            <a:picLocks noChangeAspect="1" noChangeArrowheads="1"/>
          </p:cNvPicPr>
          <p:nvPr>
            <p:custDataLst>
              <p:tags r:id="rId12"/>
            </p:custDataLst>
          </p:nvPr>
        </p:nvPicPr>
        <p:blipFill>
          <a:blip r:embed="rId11"/>
          <a:stretch>
            <a:fillRect/>
          </a:stretch>
        </p:blipFill>
        <p:spPr bwMode="auto">
          <a:xfrm>
            <a:off x="9407856" y="4844957"/>
            <a:ext cx="2470245" cy="180832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678673" y="540348"/>
            <a:ext cx="6728348"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t>     </a:t>
            </a:r>
            <a:r>
              <a:rPr lang="zh-CN" altLang="zh-CN" sz="2400" smtClean="0">
                <a:solidFill>
                  <a:srgbClr val="0070C0"/>
                </a:solidFill>
                <a:latin typeface="楷体" pitchFamily="49" charset="-122"/>
                <a:ea typeface="楷体" pitchFamily="49" charset="-122"/>
              </a:rPr>
              <a:t>“这女人编着席。不久</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在她的身子下面就编成了一大片。她像坐在一片洁白的雪地上</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也像坐在一片洁白的云彩上。她有时望望淀里</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淀里也是一片银白世界。水面笼起一层薄薄透明的雾</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风吹过来</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带着新鲜的荷叶荷花香。” “洁白”“银白”“透明” 词语有什么作用。</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“洁白”“银白”“透明”点染出院内院外的基本色调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营造出清新、淡雅、疏朗的意境。“她像坐在一片洁白的雪地上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也像坐在一片洁白的云彩上。”这两个充满想象的比喻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诗化了水生嫂的劳动场景。</a:t>
            </a:r>
          </a:p>
          <a:p>
            <a:endParaRPr lang="en-US" altLang="zh-CN" sz="2800" b="1" smtClean="0">
              <a:solidFill>
                <a:srgbClr val="0070C0"/>
              </a:solidFill>
              <a:latin typeface="楷体" pitchFamily="49" charset="-122"/>
              <a:ea typeface="楷体" pitchFamily="49" charset="-122"/>
            </a:endParaRPr>
          </a:p>
          <a:p>
            <a:endParaRPr lang="en-US" altLang="zh-CN" sz="2800" b="1" smtClean="0">
              <a:solidFill>
                <a:srgbClr val="0070C0"/>
              </a:solidFill>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p>
          <a:p>
            <a:endParaRPr lang="zh-CN" altLang="zh-CN" sz="2800" smtClean="0">
              <a:solidFill>
                <a:srgbClr val="0070C0"/>
              </a:solidFill>
              <a:latin typeface="楷体" pitchFamily="49" charset="-122"/>
              <a:ea typeface="楷体" pitchFamily="49" charset="-122"/>
            </a:endParaRPr>
          </a:p>
          <a:p>
            <a:endParaRPr lang="zh-CN" altLang="zh-CN" sz="32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8606096" y="466267"/>
            <a:ext cx="2446623"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景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815154" y="663041"/>
            <a:ext cx="6469040" cy="74174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en-US" altLang="zh-CN" sz="2800" b="1" smtClean="0">
                <a:solidFill>
                  <a:srgbClr val="0070C0"/>
                </a:solidFill>
                <a:latin typeface="楷体" pitchFamily="49" charset="-122"/>
                <a:ea typeface="楷体" pitchFamily="49" charset="-122"/>
              </a:rPr>
              <a:t> </a:t>
            </a:r>
            <a:r>
              <a:rPr lang="en-US" altLang="zh-CN" sz="2400" smtClean="0">
                <a:solidFill>
                  <a:srgbClr val="0070C0"/>
                </a:solidFill>
                <a:latin typeface="楷体" pitchFamily="49" charset="-122"/>
                <a:ea typeface="楷体" pitchFamily="49" charset="-122"/>
              </a:rPr>
              <a:t>  </a:t>
            </a:r>
            <a:r>
              <a:rPr lang="zh-CN" altLang="zh-CN" sz="2800" smtClean="0">
                <a:latin typeface="楷体" pitchFamily="49" charset="-122"/>
                <a:ea typeface="楷体" pitchFamily="49" charset="-122"/>
              </a:rPr>
              <a:t>朗读正午淀上风光的描写片段</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在朗读的基础上鉴赏讨论</a:t>
            </a:r>
            <a:r>
              <a:rPr lang="en-US" altLang="zh-CN" sz="2800"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solidFill>
                  <a:srgbClr val="0070C0"/>
                </a:solidFill>
                <a:latin typeface="楷体" pitchFamily="49" charset="-122"/>
                <a:ea typeface="楷体" pitchFamily="49" charset="-122"/>
              </a:rPr>
              <a:t>“现在已经快到晌午了</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万里无云</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可是因为在水上</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还有些凉风。这风从南面吹过来</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从稻秧上苇尖上吹过来。水面没有一只船</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水像无边的跳荡的水银”</a:t>
            </a:r>
            <a:r>
              <a:rPr lang="zh-CN" altLang="en-US" sz="2800" smtClean="0">
                <a:solidFill>
                  <a:srgbClr val="0070C0"/>
                </a:solidFill>
                <a:latin typeface="楷体" pitchFamily="49" charset="-122"/>
                <a:ea typeface="楷体" pitchFamily="49" charset="-122"/>
              </a:rPr>
              <a:t>有什么作用？</a:t>
            </a:r>
            <a:endParaRPr lang="zh-CN" altLang="zh-CN" sz="2800" smtClean="0">
              <a:solidFill>
                <a:srgbClr val="0070C0"/>
              </a:solidFill>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这是“女人们”探夫未遇</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回家路上的一段景物描写</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衬托水生嫂们的心情开始由喜变忧。同时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也推动了故事情节的发展。</a:t>
            </a:r>
          </a:p>
          <a:p>
            <a:endParaRPr lang="en-US" altLang="zh-CN" sz="2800" b="1" smtClean="0">
              <a:solidFill>
                <a:srgbClr val="0070C0"/>
              </a:solidFill>
              <a:latin typeface="楷体" pitchFamily="49" charset="-122"/>
              <a:ea typeface="楷体" pitchFamily="49" charset="-122"/>
            </a:endParaRPr>
          </a:p>
          <a:p>
            <a:endParaRPr lang="en-US" altLang="zh-CN" sz="2800" b="1" smtClean="0">
              <a:solidFill>
                <a:srgbClr val="0070C0"/>
              </a:solidFill>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p>
          <a:p>
            <a:endParaRPr lang="zh-CN" altLang="zh-CN" sz="2800" smtClean="0">
              <a:solidFill>
                <a:srgbClr val="0070C0"/>
              </a:solidFill>
              <a:latin typeface="楷体" pitchFamily="49" charset="-122"/>
              <a:ea typeface="楷体" pitchFamily="49" charset="-122"/>
            </a:endParaRPr>
          </a:p>
          <a:p>
            <a:endParaRPr lang="zh-CN" altLang="zh-CN" sz="32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8838107" y="245660"/>
            <a:ext cx="2446623"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景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828799" y="602329"/>
            <a:ext cx="6455391" cy="68018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en-US" altLang="zh-CN" sz="2800" b="1" smtClean="0">
                <a:solidFill>
                  <a:srgbClr val="0070C0"/>
                </a:solidFill>
                <a:latin typeface="楷体" pitchFamily="49" charset="-122"/>
                <a:ea typeface="楷体" pitchFamily="49" charset="-122"/>
              </a:rPr>
              <a:t> </a:t>
            </a:r>
            <a:r>
              <a:rPr lang="en-US" altLang="zh-CN" sz="2400" smtClean="0">
                <a:solidFill>
                  <a:srgbClr val="0070C0"/>
                </a:solidFill>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“她们奔着那不知道有几亩大小的荷花淀去</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那一望无边际的密密层层的大荷叶</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迎着阳光舒展开</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就像铜墙铁壁一样粉色荷花箭高高地挺出来</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是监视白洋淀的哨兵吧</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 </a:t>
            </a:r>
            <a:r>
              <a:rPr lang="zh-CN" altLang="en-US" sz="2400" smtClean="0">
                <a:solidFill>
                  <a:srgbClr val="0070C0"/>
                </a:solidFill>
                <a:latin typeface="楷体" pitchFamily="49" charset="-122"/>
                <a:ea typeface="楷体" pitchFamily="49" charset="-122"/>
              </a:rPr>
              <a:t>赏析</a:t>
            </a:r>
            <a:r>
              <a:rPr lang="zh-CN" altLang="zh-CN" sz="2400" smtClean="0">
                <a:solidFill>
                  <a:srgbClr val="0070C0"/>
                </a:solidFill>
                <a:latin typeface="楷体" pitchFamily="49" charset="-122"/>
                <a:ea typeface="楷体" pitchFamily="49" charset="-122"/>
              </a:rPr>
              <a:t>此处的景物描写</a:t>
            </a:r>
            <a:r>
              <a:rPr lang="en-US" altLang="zh-CN" sz="2400" smtClean="0">
                <a:solidFill>
                  <a:srgbClr val="0070C0"/>
                </a:solidFill>
                <a:latin typeface="楷体" pitchFamily="49" charset="-122"/>
                <a:ea typeface="楷体" pitchFamily="49" charset="-122"/>
              </a:rPr>
              <a:t>?</a:t>
            </a:r>
            <a:endParaRPr lang="zh-CN" altLang="zh-CN" sz="2400" smtClean="0">
              <a:solidFill>
                <a:srgbClr val="0070C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作者运用巧妙的比喻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描写密密层层的大荷叶像“铜墙铁壁”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高高挺出的荷花箭像“监视白洋淀的哨兵”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这威武雄壮的景色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不仅暗示出在荷花淀里即将发生一场激烈的伏击战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而且写出根据地人民同仇敌忾的心理和克敌制胜的信心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深化了小说主题。</a:t>
            </a:r>
          </a:p>
          <a:p>
            <a:endParaRPr lang="en-US" altLang="zh-CN" sz="2800" b="1" smtClean="0">
              <a:solidFill>
                <a:srgbClr val="0070C0"/>
              </a:solidFill>
              <a:latin typeface="楷体" pitchFamily="49" charset="-122"/>
              <a:ea typeface="楷体" pitchFamily="49" charset="-122"/>
            </a:endParaRPr>
          </a:p>
          <a:p>
            <a:endParaRPr lang="en-US" altLang="zh-CN" sz="2800" b="1" smtClean="0">
              <a:solidFill>
                <a:srgbClr val="0070C0"/>
              </a:solidFill>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p>
          <a:p>
            <a:endParaRPr lang="zh-CN" altLang="zh-CN" sz="2800" smtClean="0">
              <a:solidFill>
                <a:srgbClr val="0070C0"/>
              </a:solidFill>
              <a:latin typeface="楷体" pitchFamily="49" charset="-122"/>
              <a:ea typeface="楷体" pitchFamily="49" charset="-122"/>
            </a:endParaRPr>
          </a:p>
          <a:p>
            <a:endParaRPr lang="zh-CN" altLang="zh-CN" sz="32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8974585" y="438971"/>
            <a:ext cx="2446623"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景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96788" y="448441"/>
            <a:ext cx="7165075" cy="710963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en-US" altLang="zh-CN" sz="2400" b="1" smtClean="0">
                <a:solidFill>
                  <a:srgbClr val="0070C0"/>
                </a:solidFill>
                <a:latin typeface="楷体" pitchFamily="49" charset="-122"/>
                <a:ea typeface="楷体" pitchFamily="49" charset="-122"/>
              </a:rPr>
              <a:t> </a:t>
            </a:r>
            <a:r>
              <a:rPr lang="en-US" altLang="zh-CN" sz="2400" smtClean="0">
                <a:solidFill>
                  <a:srgbClr val="0070C0"/>
                </a:solidFill>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小说中最突出的人物是水声嫂。她既有中国妇女的传统美德，又具有根据地妇女的特征，试加以分析。</a:t>
            </a:r>
            <a:endParaRPr lang="zh-CN" altLang="zh-CN" sz="2400" smtClean="0">
              <a:solidFill>
                <a:srgbClr val="0070C0"/>
              </a:solidFill>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①勤劳善良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她编席子又快又好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可以看出她的能干与勤快。大部分家务劳动得由她承担。上要奉养公公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下要养育孩子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是传统的贤妻良母型的妇女。</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②温柔体贴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丈夫工作晚归</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她首先“站起来要去端饭”丈夫说要参军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她“手指震动了一下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想是叫苇眉子划破了手”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表现出对丈夫的依恋。</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③深明大义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丈夫参军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她并没有拖丈夫的后腿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虽然她不想让丈夫走。丈夫去别人家做动员工作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她一直坐在院子里等他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要听听丈夫的“嘱咐。”</a:t>
            </a:r>
          </a:p>
          <a:p>
            <a:endParaRPr lang="en-US" altLang="zh-CN" sz="2400" b="1" smtClean="0">
              <a:solidFill>
                <a:srgbClr val="0070C0"/>
              </a:solidFill>
              <a:latin typeface="楷体" pitchFamily="49" charset="-122"/>
              <a:ea typeface="楷体" pitchFamily="49" charset="-122"/>
            </a:endParaRPr>
          </a:p>
          <a:p>
            <a:endParaRPr lang="en-US" altLang="zh-CN" sz="2400" b="1" smtClean="0">
              <a:solidFill>
                <a:srgbClr val="0070C0"/>
              </a:solidFill>
              <a:latin typeface="楷体" pitchFamily="49" charset="-122"/>
              <a:ea typeface="楷体" pitchFamily="49" charset="-122"/>
            </a:endParaRPr>
          </a:p>
          <a:p>
            <a:r>
              <a:rPr lang="en-US" altLang="zh-CN" sz="2400" b="1" smtClean="0">
                <a:solidFill>
                  <a:srgbClr val="0070C0"/>
                </a:solidFill>
                <a:latin typeface="楷体" pitchFamily="49" charset="-122"/>
                <a:ea typeface="楷体" pitchFamily="49" charset="-122"/>
              </a:rPr>
              <a:t>    </a:t>
            </a: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8974585" y="438971"/>
            <a:ext cx="2446623"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人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705969" y="193459"/>
            <a:ext cx="7301553" cy="63094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r>
              <a:rPr lang="en-US" altLang="zh-CN" sz="2400" smtClean="0">
                <a:solidFill>
                  <a:srgbClr val="0070C0"/>
                </a:solidFill>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孙犁先生说过</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“看到真善美的极致</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我写了一些作品。</a:t>
            </a:r>
            <a:r>
              <a:rPr lang="zh-CN" altLang="en-US"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《荷花淀》一文便呈现出多角度多层次的美</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请结合文本探讨这篇小说表现了怎样的美。</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①乡土美</a:t>
            </a:r>
            <a:r>
              <a:rPr lang="zh-CN" altLang="zh-CN" sz="2400" smtClean="0">
                <a:latin typeface="楷体" pitchFamily="49" charset="-122"/>
                <a:ea typeface="楷体" pitchFamily="49" charset="-122"/>
              </a:rPr>
              <a:t>。无论是夫妻话别时月下的荷花淀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还是探夫路上展现出的水上的荷花淀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甚或是伏击战中的荷花淀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都是那么优美迷人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充满诗情画意。小说中对乡土的描写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既饱含着作者强烈的爱国情感</a:t>
            </a:r>
            <a:r>
              <a:rPr lang="zh-CN" altLang="en-US"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②爱情美。</a:t>
            </a:r>
            <a:r>
              <a:rPr lang="zh-CN" altLang="zh-CN" sz="2400" smtClean="0">
                <a:latin typeface="楷体" pitchFamily="49" charset="-122"/>
                <a:ea typeface="楷体" pitchFamily="49" charset="-122"/>
              </a:rPr>
              <a:t>水生嫂为了丈夫的嘱托可以牺牲生命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青年妇女牵挂丈夫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她们可以冒着敌人的炮火去探夫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我们的战士在顺手一丢中温柔关爱尽显无余。这就是白洋淀青年男女的淳朴而忠贞的爱情</a:t>
            </a:r>
            <a:r>
              <a:rPr lang="zh-CN" altLang="zh-CN" sz="2000" smtClean="0">
                <a:latin typeface="楷体" pitchFamily="49" charset="-122"/>
                <a:ea typeface="楷体" pitchFamily="49" charset="-122"/>
              </a:rPr>
              <a:t>。</a:t>
            </a: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9479552" y="425323"/>
            <a:ext cx="2446623"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情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9479552" y="425323"/>
            <a:ext cx="2446623"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情    美</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705970" y="482938"/>
            <a:ext cx="7137779" cy="5632311"/>
          </a:xfrm>
          <a:prstGeom prst="rect">
            <a:avLst/>
          </a:prstGeom>
        </p:spPr>
        <p:txBody>
          <a:bodyPr wrap="square">
            <a:spAutoFit/>
          </a:bodyPr>
          <a:lstStyle/>
          <a:p>
            <a:r>
              <a:rPr lang="en-US" altLang="zh-CN" sz="2400" smtClean="0">
                <a:solidFill>
                  <a:srgbClr val="0070C0"/>
                </a:solidFill>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孙犁先生说过</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“看到真善美的极致</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我写了一些作品。</a:t>
            </a:r>
            <a:r>
              <a:rPr lang="zh-CN" altLang="en-US"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《荷花淀》一文便呈现出多角度多层次的美</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请结合文本探讨这篇小说表现了怎样的美。</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③亲情美</a:t>
            </a:r>
            <a:r>
              <a:rPr lang="zh-CN" altLang="zh-CN" sz="2400" smtClean="0">
                <a:latin typeface="楷体" pitchFamily="49" charset="-122"/>
                <a:ea typeface="楷体" pitchFamily="49" charset="-122"/>
              </a:rPr>
              <a:t>。如“爹哩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”“小华哩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”如果说这是水生每次回家必问的话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那么这一次会不会带有一丝不舍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因为第二天他就要去大部队了。谁说战士无情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谁说战士不顾家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他们心疼家人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梦萦故乡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然而国难当头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他们只有舍小家而顾大家。“水生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你干的是光荣事情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我不拦你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你放心走吧。大人孩子我给你照顾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什么也不要惦记。”这就是父子亲情</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④家国情美。</a:t>
            </a:r>
            <a:r>
              <a:rPr lang="zh-CN" altLang="zh-CN" sz="2400" smtClean="0">
                <a:latin typeface="楷体" pitchFamily="49" charset="-122"/>
                <a:ea typeface="楷体" pitchFamily="49" charset="-122"/>
              </a:rPr>
              <a:t>为了保卫家乡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打退敌人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男人积极上前线女人支持丈夫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父亲支持儿子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乡亲支持战士。有这样的爱国情怀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有这样的凝聚力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我们的抗日战争能不胜利吗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忠贞的爱情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浓郁的亲情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都统一在高尚的爱国情中。</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596789" y="27295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323831" y="1398040"/>
            <a:ext cx="8175011"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、学习通过人物对话、景物烘托、细   </a:t>
            </a:r>
            <a:endPar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endParaRPr>
          </a:p>
          <a:p>
            <a:pPr marL="0" marR="0" lvl="0" indent="228600" algn="l" defTabSz="914400" rtl="0" eaLnBrk="1" fontAlgn="base" latinLnBrk="0" hangingPunct="1">
              <a:lnSpc>
                <a:spcPct val="100000"/>
              </a:lnSpc>
              <a:spcBef>
                <a:spcPct val="0"/>
              </a:spcBef>
              <a:spcAft>
                <a:spcPct val="0"/>
              </a:spcAft>
              <a:buClrTx/>
              <a:buSzTx/>
              <a:buFontTx/>
              <a:buNone/>
            </a:pPr>
            <a:r>
              <a:rPr lang="en-US" altLang="zh-CN" sz="2800" smtClean="0">
                <a:latin typeface="楷体" pitchFamily="49" charset="-122"/>
                <a:ea typeface="楷体" pitchFamily="49" charset="-122"/>
                <a:cs typeface="Times New Roman" pitchFamily="18" charset="0"/>
              </a:rPr>
              <a:t>   </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节描写来表现人物性格和感情的手法。</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a:p>
            <a:pPr marL="0" marR="0" lvl="0" indent="228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2</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、领略小说充满诗情画意的意境美和   </a:t>
            </a:r>
            <a:endPar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pPr>
            <a:r>
              <a:rPr lang="en-US" altLang="zh-CN" sz="2800" smtClean="0">
                <a:latin typeface="楷体" pitchFamily="49" charset="-122"/>
                <a:ea typeface="楷体" pitchFamily="49" charset="-122"/>
                <a:cs typeface="Times New Roman" pitchFamily="18" charset="0"/>
              </a:rPr>
              <a:t>   </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人物形象的人情美。</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3</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、以读促写</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提高学生写记叙文的能力</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8871046" y="425323"/>
            <a:ext cx="305513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个性化语言</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487605" y="600502"/>
            <a:ext cx="7710986" cy="5324535"/>
          </a:xfrm>
          <a:prstGeom prst="rect">
            <a:avLst/>
          </a:prstGeom>
        </p:spPr>
        <p:txBody>
          <a:bodyPr wrap="square">
            <a:spAutoFit/>
          </a:bodyPr>
          <a:lstStyle/>
          <a:p>
            <a:r>
              <a:rPr lang="zh-CN" altLang="zh-CN" sz="2800" b="1" smtClean="0">
                <a:solidFill>
                  <a:srgbClr val="0070C0"/>
                </a:solidFill>
                <a:latin typeface="楷体" pitchFamily="49" charset="-122"/>
                <a:ea typeface="楷体" pitchFamily="49" charset="-122"/>
              </a:rPr>
              <a:t>读夫妻话别一段，谈谈水生嫂的内心世界。</a:t>
            </a:r>
            <a:endParaRPr lang="zh-CN" altLang="zh-CN" sz="2800" smtClean="0">
              <a:solidFill>
                <a:srgbClr val="0070C0"/>
              </a:solidFill>
              <a:latin typeface="楷体" pitchFamily="49" charset="-122"/>
              <a:ea typeface="楷体" pitchFamily="49" charset="-122"/>
            </a:endParaRPr>
          </a:p>
          <a:p>
            <a:endParaRPr lang="en-US" altLang="zh-CN" sz="2400" smtClean="0"/>
          </a:p>
          <a:p>
            <a:r>
              <a:rPr lang="zh-CN" altLang="zh-CN" sz="2400" smtClean="0"/>
              <a:t>“今天怎么回来得这么晚</a:t>
            </a:r>
            <a:r>
              <a:rPr lang="en-US" altLang="zh-CN" sz="2400" smtClean="0"/>
              <a:t>?</a:t>
            </a:r>
            <a:r>
              <a:rPr lang="zh-CN" altLang="zh-CN" sz="2400" smtClean="0"/>
              <a:t>”站起来要去端饭。</a:t>
            </a:r>
          </a:p>
          <a:p>
            <a:r>
              <a:rPr lang="zh-CN" altLang="zh-CN" sz="2400" smtClean="0"/>
              <a:t>“他们几个呢</a:t>
            </a:r>
            <a:r>
              <a:rPr lang="en-US" altLang="zh-CN" sz="2400" smtClean="0"/>
              <a:t>?</a:t>
            </a:r>
            <a:r>
              <a:rPr lang="zh-CN" altLang="zh-CN" sz="2400" smtClean="0"/>
              <a:t>”</a:t>
            </a:r>
          </a:p>
          <a:p>
            <a:r>
              <a:rPr lang="zh-CN" altLang="en-US" sz="2400" smtClean="0"/>
              <a:t>“</a:t>
            </a:r>
            <a:r>
              <a:rPr lang="zh-CN" altLang="zh-CN" sz="2400" smtClean="0"/>
              <a:t>怎么了</a:t>
            </a:r>
            <a:r>
              <a:rPr lang="en-US" altLang="zh-CN" sz="2400" smtClean="0"/>
              <a:t>,</a:t>
            </a:r>
            <a:r>
              <a:rPr lang="zh-CN" altLang="zh-CN" sz="2400" smtClean="0"/>
              <a:t>你</a:t>
            </a:r>
            <a:r>
              <a:rPr lang="en-US" altLang="zh-CN" sz="2400" smtClean="0"/>
              <a:t>?</a:t>
            </a:r>
            <a:r>
              <a:rPr lang="zh-CN" altLang="en-US" sz="2400" smtClean="0"/>
              <a:t>”</a:t>
            </a:r>
            <a:endParaRPr lang="en-US" altLang="zh-CN" sz="2400" smtClean="0"/>
          </a:p>
          <a:p>
            <a:r>
              <a:rPr lang="zh-CN" altLang="zh-CN" sz="2400" smtClean="0"/>
              <a:t> “你总是很积极的。”</a:t>
            </a:r>
          </a:p>
          <a:p>
            <a:r>
              <a:rPr lang="zh-CN" altLang="zh-CN" sz="2400" smtClean="0"/>
              <a:t>“你走</a:t>
            </a:r>
            <a:r>
              <a:rPr lang="en-US" altLang="zh-CN" sz="2400" smtClean="0"/>
              <a:t>,</a:t>
            </a:r>
            <a:r>
              <a:rPr lang="zh-CN" altLang="zh-CN" sz="2400" smtClean="0"/>
              <a:t>我不拦你。家里怎么办</a:t>
            </a:r>
            <a:r>
              <a:rPr lang="en-US" altLang="zh-CN" sz="2400" smtClean="0"/>
              <a:t>?</a:t>
            </a:r>
            <a:r>
              <a:rPr lang="zh-CN" altLang="zh-CN" sz="2400" smtClean="0"/>
              <a:t>”</a:t>
            </a:r>
          </a:p>
          <a:p>
            <a:r>
              <a:rPr lang="zh-CN" altLang="en-US" sz="2400" smtClean="0"/>
              <a:t>“你明白家里的难处就好”</a:t>
            </a:r>
            <a:endParaRPr lang="en-US" altLang="zh-CN" sz="2400" smtClean="0"/>
          </a:p>
          <a:p>
            <a:r>
              <a:rPr lang="zh-CN" altLang="zh-CN" sz="2400" smtClean="0"/>
              <a:t>“你有什么话</a:t>
            </a:r>
            <a:r>
              <a:rPr lang="en-US" altLang="zh-CN" sz="2400" smtClean="0"/>
              <a:t>,</a:t>
            </a:r>
            <a:r>
              <a:rPr lang="zh-CN" altLang="zh-CN" sz="2400" smtClean="0"/>
              <a:t>嘱咐嘱咐我吧。”</a:t>
            </a:r>
            <a:endParaRPr lang="en-US" altLang="zh-CN" sz="2400" smtClean="0"/>
          </a:p>
          <a:p>
            <a:endParaRPr lang="en-US" altLang="zh-CN" sz="2400" smtClean="0"/>
          </a:p>
          <a:p>
            <a:r>
              <a:rPr lang="zh-CN" altLang="en-US" sz="2400" b="1" smtClean="0">
                <a:solidFill>
                  <a:srgbClr val="FF0000"/>
                </a:solidFill>
              </a:rPr>
              <a:t>水生嫂</a:t>
            </a:r>
            <a:r>
              <a:rPr lang="en-US" altLang="zh-CN" sz="2400" b="1" smtClean="0">
                <a:solidFill>
                  <a:srgbClr val="FF0000"/>
                </a:solidFill>
              </a:rPr>
              <a:t>:</a:t>
            </a:r>
          </a:p>
          <a:p>
            <a:r>
              <a:rPr lang="en-US" altLang="zh-CN" sz="2400" b="1" smtClean="0">
                <a:solidFill>
                  <a:srgbClr val="FF0000"/>
                </a:solidFill>
              </a:rPr>
              <a:t>    </a:t>
            </a:r>
            <a:r>
              <a:rPr lang="zh-CN" altLang="en-US" sz="2400" b="1" smtClean="0">
                <a:solidFill>
                  <a:srgbClr val="FF0000"/>
                </a:solidFill>
              </a:rPr>
              <a:t>温柔体贴、挚爱丈夫、深明大义、顾全大局、贤惠</a:t>
            </a:r>
            <a:endParaRPr lang="zh-CN" altLang="zh-CN" sz="2400" b="1" smtClean="0">
              <a:solidFill>
                <a:srgbClr val="FF0000"/>
              </a:solidFill>
            </a:endParaRPr>
          </a:p>
          <a:p>
            <a:endParaRPr lang="zh-CN" altLang="zh-CN" sz="2400" smtClean="0"/>
          </a:p>
          <a:p>
            <a:endParaRPr lang="zh-CN" altLang="zh-CN" sz="2400" smtClean="0">
              <a:latin typeface="楷体" pitchFamily="49" charset="-122"/>
              <a:ea typeface="楷体" pitchFamily="49"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9520693" y="605945"/>
            <a:ext cx="305513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个性化语言</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487605" y="600502"/>
            <a:ext cx="7710986" cy="6001643"/>
          </a:xfrm>
          <a:prstGeom prst="rect">
            <a:avLst/>
          </a:prstGeom>
        </p:spPr>
        <p:txBody>
          <a:bodyPr wrap="square">
            <a:spAutoFit/>
          </a:bodyPr>
          <a:lstStyle/>
          <a:p>
            <a:r>
              <a:rPr lang="en-US" altLang="zh-CN" sz="2400" b="1" smtClean="0"/>
              <a:t>        </a:t>
            </a:r>
            <a:r>
              <a:rPr lang="zh-CN" altLang="zh-CN" sz="2400" b="1" smtClean="0">
                <a:solidFill>
                  <a:srgbClr val="0070C0"/>
                </a:solidFill>
              </a:rPr>
              <a:t>商量探夫的对话生动有趣，个性鲜明，分别表现了她们怎样的个性？</a:t>
            </a:r>
            <a:endParaRPr lang="zh-CN" altLang="zh-CN" sz="2400" smtClean="0">
              <a:solidFill>
                <a:srgbClr val="0070C0"/>
              </a:solidFill>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“听说他们还在这里没走。我不拖尾巴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可是忘下了一件衣裳”</a:t>
            </a:r>
          </a:p>
          <a:p>
            <a:r>
              <a:rPr lang="en-US" altLang="zh-CN" sz="2400" b="1" smtClean="0">
                <a:latin typeface="楷体" pitchFamily="49" charset="-122"/>
                <a:ea typeface="楷体" pitchFamily="49" charset="-122"/>
              </a:rPr>
              <a:t>   </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机智</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伶俐</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含蓄</a:t>
            </a:r>
            <a:r>
              <a:rPr lang="en-US" altLang="zh-CN" sz="2400" b="1" smtClean="0">
                <a:solidFill>
                  <a:srgbClr val="00B050"/>
                </a:solidFill>
                <a:latin typeface="楷体" pitchFamily="49" charset="-122"/>
                <a:ea typeface="楷体" pitchFamily="49" charset="-122"/>
              </a:rPr>
              <a:t>)</a:t>
            </a:r>
            <a:endParaRPr lang="zh-CN" altLang="zh-CN" sz="2400" b="1" smtClean="0">
              <a:solidFill>
                <a:srgbClr val="00B050"/>
              </a:solidFill>
              <a:latin typeface="楷体" pitchFamily="49" charset="-122"/>
              <a:ea typeface="楷体" pitchFamily="49" charset="-122"/>
            </a:endParaRPr>
          </a:p>
          <a:p>
            <a:r>
              <a:rPr lang="zh-CN" altLang="zh-CN" sz="2400" smtClean="0">
                <a:latin typeface="楷体" pitchFamily="49" charset="-122"/>
                <a:ea typeface="楷体" pitchFamily="49" charset="-122"/>
              </a:rPr>
              <a:t>“我有句要紧的话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得和他说说。”</a:t>
            </a:r>
          </a:p>
          <a:p>
            <a:r>
              <a:rPr lang="en-US" altLang="zh-CN" sz="2400" smtClean="0">
                <a:latin typeface="楷体" pitchFamily="49" charset="-122"/>
                <a:ea typeface="楷体" pitchFamily="49" charset="-122"/>
              </a:rPr>
              <a:t>  </a:t>
            </a:r>
            <a:r>
              <a:rPr lang="zh-CN" altLang="zh-CN" sz="2400" b="1" smtClean="0">
                <a:solidFill>
                  <a:srgbClr val="00B050"/>
                </a:solidFill>
                <a:latin typeface="楷体" pitchFamily="49" charset="-122"/>
                <a:ea typeface="楷体" pitchFamily="49" charset="-122"/>
              </a:rPr>
              <a:t>（爽朗</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率真</a:t>
            </a:r>
            <a:r>
              <a:rPr lang="en-US" altLang="zh-CN" sz="2400" b="1" smtClean="0">
                <a:solidFill>
                  <a:srgbClr val="00B050"/>
                </a:solidFill>
                <a:latin typeface="楷体" pitchFamily="49" charset="-122"/>
                <a:ea typeface="楷体" pitchFamily="49" charset="-122"/>
              </a:rPr>
              <a:t>)</a:t>
            </a:r>
            <a:endParaRPr lang="zh-CN" altLang="zh-CN" sz="2400" b="1" smtClean="0">
              <a:solidFill>
                <a:srgbClr val="00B050"/>
              </a:solidFill>
              <a:latin typeface="楷体" pitchFamily="49" charset="-122"/>
              <a:ea typeface="楷体" pitchFamily="49" charset="-122"/>
            </a:endParaRPr>
          </a:p>
          <a:p>
            <a:r>
              <a:rPr lang="zh-CN" altLang="zh-CN" sz="2400" smtClean="0">
                <a:latin typeface="楷体" pitchFamily="49" charset="-122"/>
                <a:ea typeface="楷体" pitchFamily="49" charset="-122"/>
              </a:rPr>
              <a:t>“听他说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鬼子要在同口安据点……”水生的女人说</a:t>
            </a:r>
          </a:p>
          <a:p>
            <a:r>
              <a:rPr lang="en-US" altLang="zh-CN" sz="2400" smtClean="0">
                <a:latin typeface="楷体" pitchFamily="49" charset="-122"/>
                <a:ea typeface="楷体" pitchFamily="49" charset="-122"/>
              </a:rPr>
              <a:t>  </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稳重</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谨慎</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想得比较周到</a:t>
            </a:r>
            <a:r>
              <a:rPr lang="en-US" altLang="zh-CN" sz="2400" b="1" smtClean="0">
                <a:solidFill>
                  <a:srgbClr val="00B050"/>
                </a:solidFill>
                <a:latin typeface="楷体" pitchFamily="49" charset="-122"/>
                <a:ea typeface="楷体" pitchFamily="49" charset="-122"/>
              </a:rPr>
              <a:t>)</a:t>
            </a:r>
            <a:endParaRPr lang="zh-CN" altLang="zh-CN" sz="2400" b="1" smtClean="0">
              <a:solidFill>
                <a:srgbClr val="00B050"/>
              </a:solidFill>
              <a:latin typeface="楷体" pitchFamily="49" charset="-122"/>
              <a:ea typeface="楷体" pitchFamily="49" charset="-122"/>
            </a:endParaRPr>
          </a:p>
          <a:p>
            <a:r>
              <a:rPr lang="zh-CN" altLang="en-US" sz="2400" smtClean="0">
                <a:latin typeface="楷体" pitchFamily="49" charset="-122"/>
                <a:ea typeface="楷体" pitchFamily="49" charset="-122"/>
              </a:rPr>
              <a:t>“</a:t>
            </a:r>
            <a:r>
              <a:rPr lang="zh-CN" altLang="zh-CN" sz="2400" smtClean="0">
                <a:latin typeface="楷体" pitchFamily="49" charset="-122"/>
                <a:ea typeface="楷体" pitchFamily="49" charset="-122"/>
              </a:rPr>
              <a:t>哪里就碰得那么巧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我们快去快回来。”</a:t>
            </a:r>
          </a:p>
          <a:p>
            <a:r>
              <a:rPr lang="en-US" altLang="zh-CN" sz="2400" b="1" smtClean="0">
                <a:solidFill>
                  <a:srgbClr val="00B050"/>
                </a:solidFill>
                <a:latin typeface="楷体" pitchFamily="49" charset="-122"/>
                <a:ea typeface="楷体" pitchFamily="49" charset="-122"/>
              </a:rPr>
              <a:t>   (</a:t>
            </a:r>
            <a:r>
              <a:rPr lang="zh-CN" altLang="zh-CN" sz="2400" b="1" smtClean="0">
                <a:solidFill>
                  <a:srgbClr val="00B050"/>
                </a:solidFill>
                <a:latin typeface="楷体" pitchFamily="49" charset="-122"/>
                <a:ea typeface="楷体" pitchFamily="49" charset="-122"/>
              </a:rPr>
              <a:t>快人快语</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急切而真挚</a:t>
            </a:r>
            <a:r>
              <a:rPr lang="en-US" altLang="zh-CN" sz="2400" b="1" smtClean="0">
                <a:solidFill>
                  <a:srgbClr val="00B050"/>
                </a:solidFill>
                <a:latin typeface="楷体" pitchFamily="49" charset="-122"/>
                <a:ea typeface="楷体" pitchFamily="49" charset="-122"/>
              </a:rPr>
              <a:t>)</a:t>
            </a:r>
            <a:endParaRPr lang="zh-CN" altLang="zh-CN" sz="2400" b="1" smtClean="0">
              <a:solidFill>
                <a:srgbClr val="00B050"/>
              </a:solidFill>
              <a:latin typeface="楷体" pitchFamily="49" charset="-122"/>
              <a:ea typeface="楷体" pitchFamily="49" charset="-122"/>
            </a:endParaRPr>
          </a:p>
          <a:p>
            <a:r>
              <a:rPr lang="zh-CN" altLang="zh-CN" sz="2400" smtClean="0">
                <a:latin typeface="楷体" pitchFamily="49" charset="-122"/>
                <a:ea typeface="楷体" pitchFamily="49" charset="-122"/>
              </a:rPr>
              <a:t>“我本来不想去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可是俺婆婆非叫我再去看看他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有什么看头啊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羞涩、忸怩</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用婆婆作挡箭牌</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言虽假</a:t>
            </a:r>
            <a:r>
              <a:rPr lang="en-US" altLang="zh-CN" sz="2400" b="1" smtClean="0">
                <a:solidFill>
                  <a:srgbClr val="00B050"/>
                </a:solidFill>
                <a:latin typeface="楷体" pitchFamily="49" charset="-122"/>
                <a:ea typeface="楷体" pitchFamily="49" charset="-122"/>
              </a:rPr>
              <a:t>,</a:t>
            </a:r>
            <a:r>
              <a:rPr lang="zh-CN" altLang="zh-CN" sz="2400" b="1" smtClean="0">
                <a:solidFill>
                  <a:srgbClr val="00B050"/>
                </a:solidFill>
                <a:latin typeface="楷体" pitchFamily="49" charset="-122"/>
                <a:ea typeface="楷体" pitchFamily="49" charset="-122"/>
              </a:rPr>
              <a:t>情却真</a:t>
            </a:r>
            <a:r>
              <a:rPr lang="en-US" altLang="zh-CN" sz="2400" b="1" smtClean="0">
                <a:solidFill>
                  <a:srgbClr val="00B050"/>
                </a:solidFill>
                <a:latin typeface="楷体" pitchFamily="49" charset="-122"/>
                <a:ea typeface="楷体" pitchFamily="49" charset="-122"/>
              </a:rPr>
              <a:t>)</a:t>
            </a:r>
            <a:endParaRPr lang="zh-CN" altLang="zh-CN" sz="2400" b="1" smtClean="0">
              <a:solidFill>
                <a:srgbClr val="00B050"/>
              </a:solidFill>
              <a:latin typeface="楷体" pitchFamily="49" charset="-122"/>
              <a:ea typeface="楷体" pitchFamily="49" charset="-122"/>
            </a:endParaRPr>
          </a:p>
          <a:p>
            <a:endParaRPr lang="zh-CN" altLang="zh-CN" sz="2400" smtClean="0"/>
          </a:p>
          <a:p>
            <a:endParaRPr lang="zh-CN" altLang="zh-CN" sz="2400" smtClean="0">
              <a:latin typeface="楷体" pitchFamily="49" charset="-122"/>
              <a:ea typeface="楷体" pitchFamily="49"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9136870" y="206959"/>
            <a:ext cx="305513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个性化语言</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501253" y="600502"/>
            <a:ext cx="7697337" cy="5447645"/>
          </a:xfrm>
          <a:prstGeom prst="rect">
            <a:avLst/>
          </a:prstGeom>
        </p:spPr>
        <p:txBody>
          <a:bodyPr wrap="square">
            <a:spAutoFit/>
          </a:bodyPr>
          <a:lstStyle/>
          <a:p>
            <a:r>
              <a:rPr lang="en-US" altLang="zh-CN" sz="2400" smtClean="0">
                <a:solidFill>
                  <a:srgbClr val="0070C0"/>
                </a:solidFill>
                <a:latin typeface="楷体" pitchFamily="49" charset="-122"/>
                <a:ea typeface="楷体" pitchFamily="49" charset="-122"/>
              </a:rPr>
              <a:t>       </a:t>
            </a:r>
            <a:r>
              <a:rPr lang="zh-CN" altLang="en-US" sz="2800" b="1" smtClean="0">
                <a:solidFill>
                  <a:srgbClr val="0070C0"/>
                </a:solidFill>
                <a:latin typeface="楷体" pitchFamily="49" charset="-122"/>
                <a:ea typeface="楷体" pitchFamily="49" charset="-122"/>
              </a:rPr>
              <a:t>讨论“</a:t>
            </a:r>
            <a:r>
              <a:rPr lang="zh-CN" altLang="zh-CN" sz="2800" b="1" smtClean="0">
                <a:solidFill>
                  <a:srgbClr val="0070C0"/>
                </a:solidFill>
                <a:latin typeface="楷体" pitchFamily="49" charset="-122"/>
                <a:ea typeface="楷体" pitchFamily="49" charset="-122"/>
              </a:rPr>
              <a:t>归途说笑</a:t>
            </a:r>
            <a:r>
              <a:rPr lang="zh-CN" altLang="en-US" sz="2800" b="1" smtClean="0">
                <a:solidFill>
                  <a:srgbClr val="0070C0"/>
                </a:solidFill>
                <a:latin typeface="楷体" pitchFamily="49" charset="-122"/>
                <a:ea typeface="楷体" pitchFamily="49" charset="-122"/>
              </a:rPr>
              <a:t>”片段展现怎样的人物性格。</a:t>
            </a:r>
            <a:endParaRPr lang="zh-CN" altLang="zh-CN" sz="2800" b="1" smtClean="0">
              <a:solidFill>
                <a:srgbClr val="0070C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   “</a:t>
            </a:r>
            <a:r>
              <a:rPr lang="zh-CN" altLang="zh-CN" sz="2400" smtClean="0">
                <a:latin typeface="楷体" pitchFamily="49" charset="-122"/>
                <a:ea typeface="楷体" pitchFamily="49" charset="-122"/>
              </a:rPr>
              <a:t>你看他们那个横样子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见了我们爱搭理不搭理的！</a:t>
            </a:r>
            <a:r>
              <a:rPr lang="zh-CN" altLang="en-US"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好象我们给他们丢了什么人似得。”</a:t>
            </a:r>
          </a:p>
          <a:p>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zh-CN" altLang="en-US" sz="2400" smtClean="0">
                <a:latin typeface="楷体" pitchFamily="49" charset="-122"/>
                <a:ea typeface="楷体" pitchFamily="49" charset="-122"/>
              </a:rPr>
              <a:t>    “我今天也算看见打仗了，</a:t>
            </a:r>
            <a:r>
              <a:rPr lang="zh-CN" altLang="zh-CN" sz="2400" smtClean="0">
                <a:latin typeface="楷体" pitchFamily="49" charset="-122"/>
                <a:ea typeface="楷体" pitchFamily="49" charset="-122"/>
              </a:rPr>
              <a:t>打仗有什么出奇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只要你</a:t>
            </a:r>
            <a:r>
              <a:rPr lang="zh-CN" altLang="en-US" sz="2400" smtClean="0">
                <a:latin typeface="楷体" pitchFamily="49" charset="-122"/>
                <a:ea typeface="楷体" pitchFamily="49" charset="-122"/>
              </a:rPr>
              <a:t>不着慌，谁不会趴在那里放枪。”</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“刚当上小兵就小看我们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过二年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更把我们看得</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钱不值了。谁比谁落后多少呢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800" b="1" smtClean="0">
                <a:solidFill>
                  <a:srgbClr val="00B050"/>
                </a:solidFill>
                <a:latin typeface="楷体" pitchFamily="49" charset="-122"/>
                <a:ea typeface="楷体" pitchFamily="49" charset="-122"/>
              </a:rPr>
              <a:t>不甘落后、乐观、自信、迅速成长</a:t>
            </a:r>
            <a:r>
              <a:rPr lang="zh-CN" altLang="en-US" sz="2800" b="1" smtClean="0">
                <a:solidFill>
                  <a:srgbClr val="00B050"/>
                </a:solidFill>
                <a:latin typeface="楷体" pitchFamily="49" charset="-122"/>
                <a:ea typeface="楷体" pitchFamily="49" charset="-122"/>
              </a:rPr>
              <a:t>。</a:t>
            </a:r>
            <a:endParaRPr lang="zh-CN" altLang="zh-CN" sz="2800" b="1" smtClean="0">
              <a:solidFill>
                <a:srgbClr val="00B050"/>
              </a:solidFill>
              <a:latin typeface="楷体" pitchFamily="49" charset="-122"/>
              <a:ea typeface="楷体" pitchFamily="49" charset="-122"/>
            </a:endParaRPr>
          </a:p>
          <a:p>
            <a:endParaRPr lang="zh-CN" altLang="zh-CN" sz="2400" smtClean="0"/>
          </a:p>
          <a:p>
            <a:endParaRPr lang="zh-CN" altLang="zh-CN" sz="2400" smtClean="0">
              <a:latin typeface="楷体" pitchFamily="49" charset="-122"/>
              <a:ea typeface="楷体" pitchFamily="49"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9403309" y="302493"/>
            <a:ext cx="305513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个性化语言</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378424" y="300252"/>
            <a:ext cx="7942997" cy="7417415"/>
          </a:xfrm>
          <a:prstGeom prst="rect">
            <a:avLst/>
          </a:prstGeom>
        </p:spPr>
        <p:txBody>
          <a:bodyPr wrap="square">
            <a:spAutoFit/>
          </a:bodyPr>
          <a:lstStyle/>
          <a:p>
            <a:r>
              <a:rPr lang="en-US" altLang="zh-CN" sz="2800" b="1" smtClean="0">
                <a:solidFill>
                  <a:srgbClr val="0070C0"/>
                </a:solidFill>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本文的对话描写极其传神</a:t>
            </a:r>
            <a:r>
              <a:rPr lang="en-US" altLang="zh-CN" sz="2800" b="1" smtClean="0">
                <a:solidFill>
                  <a:srgbClr val="0070C0"/>
                </a:solidFill>
                <a:latin typeface="楷体" pitchFamily="49" charset="-122"/>
                <a:ea typeface="楷体" pitchFamily="49" charset="-122"/>
              </a:rPr>
              <a:t>,</a:t>
            </a:r>
            <a:r>
              <a:rPr lang="zh-CN" altLang="zh-CN" sz="2800" b="1" smtClean="0">
                <a:solidFill>
                  <a:srgbClr val="0070C0"/>
                </a:solidFill>
                <a:latin typeface="楷体" pitchFamily="49" charset="-122"/>
                <a:ea typeface="楷体" pitchFamily="49" charset="-122"/>
              </a:rPr>
              <a:t>试举例分析对话的作用。</a:t>
            </a:r>
            <a:endParaRPr lang="zh-CN" altLang="zh-CN" sz="2800" smtClean="0">
              <a:solidFill>
                <a:srgbClr val="0070C0"/>
              </a:solidFill>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①深入细致地刻画人物内心活动</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“你总是很积极的。”短短一句话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看似平常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其实内涵极为丰富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既透露出水生嫂舍不得丈夫离开的绵绵情意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又表现出她为丈夫积极投身革命而感到骄傲。</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②揭示人物不同的性格特征</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推动情节发展。</a:t>
            </a:r>
          </a:p>
          <a:p>
            <a:r>
              <a:rPr lang="zh-CN" altLang="en-US" sz="2400" smtClean="0">
                <a:latin typeface="楷体" pitchFamily="49" charset="-122"/>
                <a:ea typeface="楷体" pitchFamily="49" charset="-122"/>
              </a:rPr>
              <a:t>   商量探夫</a:t>
            </a:r>
            <a:r>
              <a:rPr lang="zh-CN" altLang="zh-CN" sz="2400" smtClean="0">
                <a:latin typeface="楷体" pitchFamily="49" charset="-122"/>
                <a:ea typeface="楷体" pitchFamily="49" charset="-122"/>
              </a:rPr>
              <a:t>对话</a:t>
            </a:r>
            <a:r>
              <a:rPr lang="zh-CN" altLang="en-US" sz="2400" smtClean="0">
                <a:latin typeface="楷体" pitchFamily="49" charset="-122"/>
                <a:ea typeface="楷体" pitchFamily="49" charset="-122"/>
              </a:rPr>
              <a:t>表现了</a:t>
            </a:r>
            <a:r>
              <a:rPr lang="zh-CN" altLang="zh-CN" sz="2400" smtClean="0">
                <a:latin typeface="楷体" pitchFamily="49" charset="-122"/>
                <a:ea typeface="楷体" pitchFamily="49" charset="-122"/>
              </a:rPr>
              <a:t>她们都想去看看自己的丈夫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可是在语言表达上却迥然不同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充分表现了各人不同的性格特征。同时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这一段人物对话描写又为下面妇女们突遇敌船时情节的展开做了铺垫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埋下了伏笔。</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③表现人物发展变化的思想</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深化小说的主题</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回家途中的对话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表现了她们经过战斗的考验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思想觉悟都有了一定的提高。她们也渴望参加战斗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对话中充满了战斗的激情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同时也看到了自己的力量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认识到妇女并不比男人弱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她们提出了“我们也成立队伍”的响亮口号，突出了小说的主题。</a:t>
            </a: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1678676" y="220607"/>
            <a:ext cx="305513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艺术特色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501254" y="300252"/>
            <a:ext cx="7942997" cy="1015663"/>
          </a:xfrm>
          <a:prstGeom prst="rect">
            <a:avLst/>
          </a:prstGeom>
        </p:spPr>
        <p:txBody>
          <a:bodyPr wrap="square">
            <a:spAutoFit/>
          </a:bodyPr>
          <a:lstStyle/>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4" name="矩形 13"/>
          <p:cNvSpPr/>
          <p:nvPr>
            <p:custDataLst>
              <p:tags r:id="rId12"/>
            </p:custDataLst>
          </p:nvPr>
        </p:nvSpPr>
        <p:spPr>
          <a:xfrm>
            <a:off x="1542197" y="1155722"/>
            <a:ext cx="7055892" cy="5262979"/>
          </a:xfrm>
          <a:prstGeom prst="rect">
            <a:avLst/>
          </a:prstGeom>
        </p:spPr>
        <p:txBody>
          <a:bodyPr wrap="square">
            <a:spAutoFit/>
          </a:bodyPr>
          <a:lstStyle/>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①结构的散文化、描写的诗意化。</a:t>
            </a:r>
            <a:r>
              <a:rPr lang="zh-CN" altLang="zh-CN" sz="2400" smtClean="0">
                <a:latin typeface="楷体" pitchFamily="49" charset="-122"/>
                <a:ea typeface="楷体" pitchFamily="49" charset="-122"/>
              </a:rPr>
              <a:t>就全篇而言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没有曲折而又完整的故事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整篇只写了几个场景。环境描写充满诗情画意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皎洁的明月、干净的庭院、银白的世界、透明的薄雾、新鲜的荷香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无不给人以清新淡雅、如诗如画的感觉。</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②语言质朴、简明</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但又内涵丰富。</a:t>
            </a:r>
            <a:r>
              <a:rPr lang="zh-CN" altLang="zh-CN" sz="2400" smtClean="0">
                <a:latin typeface="楷体" pitchFamily="49" charset="-122"/>
                <a:ea typeface="楷体" pitchFamily="49" charset="-122"/>
              </a:rPr>
              <a:t>尤其是人物语言极具个性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最精彩的是五位青年妇女商量去探望丈夫的一段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作者没有一言半语的交代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而人物的鲜明个性就通过对话表现出来。</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③精当的細节描写为作品增加了亮色。</a:t>
            </a:r>
            <a:r>
              <a:rPr lang="zh-CN" altLang="zh-CN" sz="2400" smtClean="0">
                <a:latin typeface="楷体" pitchFamily="49" charset="-122"/>
                <a:ea typeface="楷体" pitchFamily="49" charset="-122"/>
              </a:rPr>
              <a:t>它们或推动情节发展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“她有时望望淀里”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或透露微妙的心理变化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“女人的手指震动了一下”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或增加描写的真实性</a:t>
            </a:r>
          </a:p>
          <a:p>
            <a:endParaRPr lang="zh-CN" altLang="zh-CN" sz="2400">
              <a:solidFill>
                <a:srgbClr val="FF0000"/>
              </a:solidFill>
              <a:latin typeface="楷体" pitchFamily="49" charset="-122"/>
              <a:ea typeface="楷体"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736581" y="313899"/>
            <a:ext cx="2573579"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9"/>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anose="02010600030101010101" pitchFamily="2" charset="-122"/>
            </a:endParaRPr>
          </a:p>
        </p:txBody>
      </p:sp>
      <p:sp>
        <p:nvSpPr>
          <p:cNvPr id="8" name="矩形 7"/>
          <p:cNvSpPr/>
          <p:nvPr>
            <p:custDataLst>
              <p:tags r:id="rId10"/>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66561" name="Rectangle 1"/>
          <p:cNvSpPr>
            <a:spLocks noChangeArrowheads="1"/>
          </p:cNvSpPr>
          <p:nvPr>
            <p:custDataLst>
              <p:tags r:id="rId11"/>
            </p:custDataLst>
          </p:nvPr>
        </p:nvSpPr>
        <p:spPr bwMode="auto">
          <a:xfrm>
            <a:off x="1542195" y="1668381"/>
            <a:ext cx="7438031" cy="31085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小说以冀中抗日根据地广大人民群众的斗争生活为背景</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塑造了以水生嫂为代表的一群勤劳纯朴、通情达理而又勇敢机智、积极向上的农村劳动妇女形象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生动地表现了根据地军民英勇抗日的爱国精神和热爱生活的革命乐观主义精神。</a:t>
            </a:r>
          </a:p>
          <a:p>
            <a:endParaRPr lang="zh-CN" altLang="zh-CN" sz="2800" smtClean="0">
              <a:latin typeface="楷体" pitchFamily="49" charset="-122"/>
              <a:ea typeface="楷体"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1924335" y="261550"/>
            <a:ext cx="305513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当堂检测</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378424" y="300252"/>
            <a:ext cx="7942997" cy="1015663"/>
          </a:xfrm>
          <a:prstGeom prst="rect">
            <a:avLst/>
          </a:prstGeom>
        </p:spPr>
        <p:txBody>
          <a:bodyPr wrap="square">
            <a:spAutoFit/>
          </a:bodyPr>
          <a:lstStyle/>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4" name="矩形 13"/>
          <p:cNvSpPr/>
          <p:nvPr>
            <p:custDataLst>
              <p:tags r:id="rId12"/>
            </p:custDataLst>
          </p:nvPr>
        </p:nvSpPr>
        <p:spPr>
          <a:xfrm>
            <a:off x="1487605" y="1442325"/>
            <a:ext cx="7287905" cy="3416320"/>
          </a:xfrm>
          <a:prstGeom prst="rect">
            <a:avLst/>
          </a:prstGeom>
        </p:spPr>
        <p:txBody>
          <a:bodyPr wrap="square">
            <a:spAutoFit/>
          </a:bodyPr>
          <a:lstStyle/>
          <a:p>
            <a:r>
              <a:rPr lang="en-US" altLang="zh-CN" sz="2400" smtClean="0">
                <a:latin typeface="楷体" pitchFamily="49" charset="-122"/>
                <a:ea typeface="楷体" pitchFamily="49" charset="-122"/>
              </a:rPr>
              <a:t>   </a:t>
            </a:r>
            <a:r>
              <a:rPr lang="en-US" altLang="zh-CN" sz="2400" b="1" smtClean="0">
                <a:solidFill>
                  <a:srgbClr val="0070C0"/>
                </a:solidFill>
                <a:latin typeface="楷体" pitchFamily="49" charset="-122"/>
                <a:ea typeface="楷体" pitchFamily="49" charset="-122"/>
              </a:rPr>
              <a:t>1.</a:t>
            </a:r>
            <a:r>
              <a:rPr lang="zh-CN" altLang="zh-CN" sz="2400" b="1" smtClean="0">
                <a:solidFill>
                  <a:srgbClr val="0070C0"/>
                </a:solidFill>
                <a:latin typeface="楷体" pitchFamily="49" charset="-122"/>
                <a:ea typeface="楷体" pitchFamily="49" charset="-122"/>
              </a:rPr>
              <a:t>认真阅读景物描写片段</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体味词语隐含的意义及其作用</a:t>
            </a:r>
            <a:r>
              <a:rPr lang="zh-CN" altLang="en-US" sz="2400" b="1" smtClean="0">
                <a:solidFill>
                  <a:srgbClr val="0070C0"/>
                </a:solidFill>
                <a:latin typeface="楷体" pitchFamily="49" charset="-122"/>
                <a:ea typeface="楷体" pitchFamily="49" charset="-122"/>
              </a:rPr>
              <a:t>。</a:t>
            </a:r>
            <a:endParaRPr lang="zh-CN" altLang="zh-CN" sz="2400" b="1" smtClean="0">
              <a:solidFill>
                <a:srgbClr val="0070C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“现在已经快到晌午了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万里无云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可是因为在水上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还有些凉风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这风从南面吹来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从稻秧上苇尖上吹过来。水面没有一只船。水像无边的跳荡的水银。”</a:t>
            </a:r>
          </a:p>
          <a:p>
            <a:r>
              <a:rPr lang="en-US" altLang="zh-CN" sz="2400" b="1" smtClean="0">
                <a:latin typeface="楷体" pitchFamily="49" charset="-122"/>
                <a:ea typeface="楷体" pitchFamily="49" charset="-122"/>
              </a:rPr>
              <a:t> </a:t>
            </a:r>
            <a:r>
              <a:rPr lang="en-US" altLang="zh-CN" sz="2400" b="1" smtClean="0">
                <a:solidFill>
                  <a:srgbClr val="FF0000"/>
                </a:solidFill>
                <a:latin typeface="楷体" pitchFamily="49" charset="-122"/>
                <a:ea typeface="楷体" pitchFamily="49" charset="-122"/>
              </a:rPr>
              <a:t>【</a:t>
            </a:r>
            <a:r>
              <a:rPr lang="zh-CN" altLang="en-US" sz="2400" b="1" smtClean="0">
                <a:solidFill>
                  <a:srgbClr val="FF0000"/>
                </a:solidFill>
                <a:latin typeface="楷体" pitchFamily="49" charset="-122"/>
                <a:ea typeface="楷体" pitchFamily="49" charset="-122"/>
              </a:rPr>
              <a:t>答案</a:t>
            </a:r>
            <a:r>
              <a:rPr lang="en-US" altLang="zh-CN" sz="2400" b="1" smtClean="0">
                <a:solidFill>
                  <a:srgbClr val="FF0000"/>
                </a:solidFill>
                <a:latin typeface="楷体" pitchFamily="49" charset="-122"/>
                <a:ea typeface="楷体" pitchFamily="49" charset="-122"/>
              </a:rPr>
              <a:t>}  </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这是“女人们”探夫未遇回家路上的一段景物描写</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衬托水生嫂们的心情开始由忧变喜。同时</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也推动了故事情节的发展。</a:t>
            </a:r>
            <a:endParaRPr lang="zh-CN" altLang="zh-CN" sz="2400" b="1">
              <a:solidFill>
                <a:srgbClr val="FF0000"/>
              </a:solidFill>
              <a:latin typeface="楷体" pitchFamily="49" charset="-122"/>
              <a:ea typeface="楷体"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1624084" y="302493"/>
            <a:ext cx="305513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当堂检测</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378424" y="300252"/>
            <a:ext cx="7942997" cy="1015663"/>
          </a:xfrm>
          <a:prstGeom prst="rect">
            <a:avLst/>
          </a:prstGeom>
        </p:spPr>
        <p:txBody>
          <a:bodyPr wrap="square">
            <a:spAutoFit/>
          </a:bodyPr>
          <a:lstStyle/>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4" name="矩形 13"/>
          <p:cNvSpPr/>
          <p:nvPr>
            <p:custDataLst>
              <p:tags r:id="rId12"/>
            </p:custDataLst>
          </p:nvPr>
        </p:nvSpPr>
        <p:spPr>
          <a:xfrm>
            <a:off x="1323833" y="1387734"/>
            <a:ext cx="7956645" cy="4216539"/>
          </a:xfrm>
          <a:prstGeom prst="rect">
            <a:avLst/>
          </a:prstGeom>
        </p:spPr>
        <p:txBody>
          <a:bodyPr wrap="square">
            <a:spAutoFit/>
          </a:bodyPr>
          <a:lstStyle/>
          <a:p>
            <a:r>
              <a:rPr lang="en-US" altLang="zh-CN" sz="2800" b="1" smtClean="0">
                <a:solidFill>
                  <a:srgbClr val="0070C0"/>
                </a:solidFill>
                <a:latin typeface="楷体" pitchFamily="49" charset="-122"/>
                <a:ea typeface="楷体" pitchFamily="49" charset="-122"/>
              </a:rPr>
              <a:t>2.</a:t>
            </a:r>
            <a:r>
              <a:rPr lang="zh-CN" altLang="zh-CN" sz="2800" b="1" smtClean="0">
                <a:solidFill>
                  <a:srgbClr val="0070C0"/>
                </a:solidFill>
                <a:latin typeface="楷体" pitchFamily="49" charset="-122"/>
                <a:ea typeface="楷体" pitchFamily="49" charset="-122"/>
              </a:rPr>
              <a:t>指出以下各句带横线词的表达作用</a:t>
            </a:r>
            <a:r>
              <a:rPr lang="en-US" altLang="zh-CN" sz="2800" b="1" smtClean="0">
                <a:solidFill>
                  <a:srgbClr val="0070C0"/>
                </a:solidFill>
                <a:latin typeface="楷体" pitchFamily="49" charset="-122"/>
                <a:ea typeface="楷体" pitchFamily="49" charset="-122"/>
              </a:rPr>
              <a:t>:</a:t>
            </a:r>
            <a:endParaRPr lang="zh-CN" altLang="zh-CN" sz="2800" b="1" smtClean="0">
              <a:solidFill>
                <a:srgbClr val="0070C0"/>
              </a:solidFill>
              <a:latin typeface="楷体" pitchFamily="49" charset="-122"/>
              <a:ea typeface="楷体" pitchFamily="49" charset="-122"/>
            </a:endParaRPr>
          </a:p>
          <a:p>
            <a:r>
              <a:rPr lang="zh-CN" altLang="zh-CN" sz="2400" smtClean="0"/>
              <a:t>①</a:t>
            </a:r>
            <a:r>
              <a:rPr lang="en-US" altLang="zh-CN" sz="2400" smtClean="0"/>
              <a:t>.</a:t>
            </a:r>
            <a:r>
              <a:rPr lang="zh-CN" altLang="zh-CN" sz="2400" smtClean="0"/>
              <a:t>女人的手指</a:t>
            </a:r>
            <a:r>
              <a:rPr lang="zh-CN" altLang="zh-CN" sz="2400" u="sng" smtClean="0"/>
              <a:t>震动了</a:t>
            </a:r>
            <a:r>
              <a:rPr lang="zh-CN" altLang="zh-CN" sz="2400" smtClean="0"/>
              <a:t>一下。</a:t>
            </a:r>
          </a:p>
          <a:p>
            <a:r>
              <a:rPr lang="zh-CN" altLang="zh-CN" sz="2400" smtClean="0"/>
              <a:t>②</a:t>
            </a:r>
            <a:r>
              <a:rPr lang="en-US" altLang="zh-CN" sz="2400" smtClean="0"/>
              <a:t>.</a:t>
            </a:r>
            <a:r>
              <a:rPr lang="zh-CN" altLang="zh-CN" sz="2400" smtClean="0"/>
              <a:t>苇眉子又薄又细</a:t>
            </a:r>
            <a:r>
              <a:rPr lang="en-US" altLang="zh-CN" sz="2400" smtClean="0"/>
              <a:t>,</a:t>
            </a:r>
            <a:r>
              <a:rPr lang="zh-CN" altLang="zh-CN" sz="2400" smtClean="0"/>
              <a:t>在她怀里</a:t>
            </a:r>
            <a:r>
              <a:rPr lang="zh-CN" altLang="zh-CN" sz="2400" u="sng" smtClean="0"/>
              <a:t>跳跃着</a:t>
            </a:r>
            <a:r>
              <a:rPr lang="zh-CN" altLang="zh-CN" sz="2400" smtClean="0"/>
              <a:t>。</a:t>
            </a:r>
          </a:p>
          <a:p>
            <a:r>
              <a:rPr lang="zh-CN" altLang="zh-CN" sz="2400" smtClean="0"/>
              <a:t>③</a:t>
            </a:r>
            <a:r>
              <a:rPr lang="en-US" altLang="zh-CN" sz="2400" smtClean="0"/>
              <a:t>.</a:t>
            </a:r>
            <a:r>
              <a:rPr lang="zh-CN" altLang="zh-CN" sz="2400" smtClean="0"/>
              <a:t>几个青年妇女把掉进水里又捞出来的小包裹</a:t>
            </a:r>
            <a:r>
              <a:rPr lang="zh-CN" altLang="zh-CN" sz="2400" u="sng" smtClean="0"/>
              <a:t>丢给</a:t>
            </a:r>
            <a:r>
              <a:rPr lang="zh-CN" altLang="zh-CN" sz="2400" smtClean="0"/>
              <a:t>了他们说完</a:t>
            </a:r>
            <a:r>
              <a:rPr lang="en-US" altLang="zh-CN" sz="2400" smtClean="0"/>
              <a:t>,</a:t>
            </a:r>
            <a:r>
              <a:rPr lang="zh-CN" altLang="zh-CN" sz="2400" smtClean="0"/>
              <a:t>把纸盒</a:t>
            </a:r>
            <a:r>
              <a:rPr lang="zh-CN" altLang="zh-CN" sz="2400" u="sng" smtClean="0"/>
              <a:t>顺手丢</a:t>
            </a:r>
            <a:r>
              <a:rPr lang="zh-CN" altLang="zh-CN" sz="2400" smtClean="0"/>
              <a:t>在女人们船上</a:t>
            </a:r>
          </a:p>
          <a:p>
            <a:r>
              <a:rPr lang="zh-CN" altLang="zh-CN" sz="2400" smtClean="0"/>
              <a:t>④</a:t>
            </a:r>
            <a:r>
              <a:rPr lang="en-US" altLang="zh-CN" sz="2400" smtClean="0"/>
              <a:t>.</a:t>
            </a:r>
            <a:r>
              <a:rPr lang="zh-CN" altLang="zh-CN" sz="2400" smtClean="0"/>
              <a:t>小船</a:t>
            </a:r>
            <a:r>
              <a:rPr lang="zh-CN" altLang="zh-CN" sz="2400" u="sng" smtClean="0"/>
              <a:t>窜进了</a:t>
            </a:r>
            <a:r>
              <a:rPr lang="zh-CN" altLang="zh-CN" sz="2400" smtClean="0"/>
              <a:t>荷花淀。</a:t>
            </a:r>
          </a:p>
          <a:p>
            <a:r>
              <a:rPr lang="zh-CN" altLang="zh-CN" sz="2400" smtClean="0"/>
              <a:t>【</a:t>
            </a:r>
            <a:r>
              <a:rPr lang="zh-CN" altLang="zh-CN" sz="2400" b="1" smtClean="0"/>
              <a:t>答案</a:t>
            </a:r>
            <a:r>
              <a:rPr lang="zh-CN" altLang="zh-CN" sz="2400" smtClean="0"/>
              <a:t>】</a:t>
            </a:r>
          </a:p>
          <a:p>
            <a:r>
              <a:rPr lang="zh-CN" altLang="zh-CN" sz="2400" b="1" smtClean="0">
                <a:solidFill>
                  <a:srgbClr val="FF0000"/>
                </a:solidFill>
              </a:rPr>
              <a:t>①</a:t>
            </a:r>
            <a:r>
              <a:rPr lang="en-US" altLang="zh-CN" sz="2400" smtClean="0">
                <a:solidFill>
                  <a:srgbClr val="FF0000"/>
                </a:solidFill>
              </a:rPr>
              <a:t>.</a:t>
            </a:r>
            <a:r>
              <a:rPr lang="zh-CN" altLang="zh-CN" sz="2400" smtClean="0">
                <a:solidFill>
                  <a:srgbClr val="FF0000"/>
                </a:solidFill>
              </a:rPr>
              <a:t>准确地表达由吃惊而产生的心理反应。</a:t>
            </a:r>
          </a:p>
          <a:p>
            <a:r>
              <a:rPr lang="zh-CN" altLang="zh-CN" sz="2400" smtClean="0">
                <a:solidFill>
                  <a:srgbClr val="FF0000"/>
                </a:solidFill>
              </a:rPr>
              <a:t>②</a:t>
            </a:r>
            <a:r>
              <a:rPr lang="en-US" altLang="zh-CN" sz="2400" smtClean="0">
                <a:solidFill>
                  <a:srgbClr val="FF0000"/>
                </a:solidFill>
              </a:rPr>
              <a:t>.</a:t>
            </a:r>
            <a:r>
              <a:rPr lang="zh-CN" altLang="zh-CN" sz="2400" smtClean="0">
                <a:solidFill>
                  <a:srgbClr val="FF0000"/>
                </a:solidFill>
              </a:rPr>
              <a:t>形容劳动的欢快心情。 </a:t>
            </a:r>
          </a:p>
          <a:p>
            <a:r>
              <a:rPr lang="zh-CN" altLang="zh-CN" sz="2400" smtClean="0">
                <a:solidFill>
                  <a:srgbClr val="FF0000"/>
                </a:solidFill>
              </a:rPr>
              <a:t>③</a:t>
            </a:r>
            <a:r>
              <a:rPr lang="en-US" altLang="zh-CN" sz="2400" smtClean="0">
                <a:solidFill>
                  <a:srgbClr val="FF0000"/>
                </a:solidFill>
              </a:rPr>
              <a:t>.</a:t>
            </a:r>
            <a:r>
              <a:rPr lang="zh-CN" altLang="zh-CN" sz="2400" smtClean="0">
                <a:solidFill>
                  <a:srgbClr val="FF0000"/>
                </a:solidFill>
              </a:rPr>
              <a:t>渲染战斗胜利后的欢乐气氛</a:t>
            </a:r>
            <a:r>
              <a:rPr lang="en-US" altLang="zh-CN" sz="2400" smtClean="0">
                <a:solidFill>
                  <a:srgbClr val="FF0000"/>
                </a:solidFill>
              </a:rPr>
              <a:t>,</a:t>
            </a:r>
            <a:r>
              <a:rPr lang="zh-CN" altLang="zh-CN" sz="2400" smtClean="0">
                <a:solidFill>
                  <a:srgbClr val="FF0000"/>
                </a:solidFill>
              </a:rPr>
              <a:t>表现亲爱带戏谑的感情。</a:t>
            </a:r>
          </a:p>
          <a:p>
            <a:r>
              <a:rPr lang="zh-CN" altLang="zh-CN" sz="2400" smtClean="0">
                <a:solidFill>
                  <a:srgbClr val="FF0000"/>
                </a:solidFill>
              </a:rPr>
              <a:t>④</a:t>
            </a:r>
            <a:r>
              <a:rPr lang="en-US" altLang="zh-CN" sz="2400" smtClean="0">
                <a:solidFill>
                  <a:srgbClr val="FF0000"/>
                </a:solidFill>
              </a:rPr>
              <a:t>.</a:t>
            </a:r>
            <a:r>
              <a:rPr lang="zh-CN" altLang="zh-CN" sz="2400" smtClean="0">
                <a:solidFill>
                  <a:srgbClr val="FF0000"/>
                </a:solidFill>
              </a:rPr>
              <a:t>形容在强敌面前的敏捷行动。</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514901" y="3234717"/>
            <a:ext cx="7861110"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en-US" altLang="zh-CN" sz="2000" b="1" smtClean="0">
                <a:solidFill>
                  <a:srgbClr val="0070C0"/>
                </a:solidFill>
                <a:latin typeface="楷体" pitchFamily="49" charset="-122"/>
                <a:ea typeface="楷体" pitchFamily="49" charset="-122"/>
              </a:rPr>
              <a:t> </a:t>
            </a:r>
            <a:r>
              <a:rPr lang="en-US" altLang="zh-CN" sz="2000" smtClean="0">
                <a:solidFill>
                  <a:srgbClr val="0070C0"/>
                </a:solidFill>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endParaRPr lang="en-US" altLang="zh-CN" sz="2000" b="1" smtClean="0">
              <a:solidFill>
                <a:srgbClr val="0070C0"/>
              </a:solidFill>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rPr>
              <a:t>    </a:t>
            </a:r>
          </a:p>
          <a:p>
            <a:endParaRPr lang="zh-CN" altLang="zh-CN" sz="2000" smtClean="0">
              <a:solidFill>
                <a:srgbClr val="0070C0"/>
              </a:solidFill>
              <a:latin typeface="楷体" pitchFamily="49" charset="-122"/>
              <a:ea typeface="楷体" pitchFamily="49" charset="-122"/>
            </a:endParaRPr>
          </a:p>
          <a:p>
            <a:endParaRPr lang="zh-CN" altLang="zh-CN" sz="2000" b="1" smtClean="0">
              <a:solidFill>
                <a:srgbClr val="FF0000"/>
              </a:solidFill>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1" name="文本框 13"/>
          <p:cNvSpPr txBox="1"/>
          <p:nvPr>
            <p:custDataLst>
              <p:tags r:id="rId10"/>
            </p:custDataLst>
          </p:nvPr>
        </p:nvSpPr>
        <p:spPr>
          <a:xfrm>
            <a:off x="1624084" y="193311"/>
            <a:ext cx="305513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 当堂检测</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custDataLst>
              <p:tags r:id="rId11"/>
            </p:custDataLst>
          </p:nvPr>
        </p:nvSpPr>
        <p:spPr>
          <a:xfrm>
            <a:off x="1378424" y="300252"/>
            <a:ext cx="7942997" cy="1015663"/>
          </a:xfrm>
          <a:prstGeom prst="rect">
            <a:avLst/>
          </a:prstGeom>
        </p:spPr>
        <p:txBody>
          <a:bodyPr wrap="square">
            <a:spAutoFit/>
          </a:bodyPr>
          <a:lstStyle/>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p:txBody>
      </p:sp>
      <p:sp>
        <p:nvSpPr>
          <p:cNvPr id="14" name="矩形 13"/>
          <p:cNvSpPr/>
          <p:nvPr>
            <p:custDataLst>
              <p:tags r:id="rId12"/>
            </p:custDataLst>
          </p:nvPr>
        </p:nvSpPr>
        <p:spPr>
          <a:xfrm>
            <a:off x="1351129" y="1164134"/>
            <a:ext cx="7956645" cy="5693866"/>
          </a:xfrm>
          <a:prstGeom prst="rect">
            <a:avLst/>
          </a:prstGeom>
        </p:spPr>
        <p:txBody>
          <a:bodyPr wrap="square">
            <a:spAutoFit/>
          </a:bodyPr>
          <a:lstStyle/>
          <a:p>
            <a:r>
              <a:rPr lang="en-US" altLang="zh-CN" sz="2800" b="1" smtClean="0">
                <a:solidFill>
                  <a:srgbClr val="0070C0"/>
                </a:solidFill>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《荷花淀》的语言具有独特的美感</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读罢全文</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我们会禁不住心驰神往地进入美丽的荷花淀。请用“芦苇”“微风”这两个词语写一段情景交融的文字</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要求想象合理</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语意连贯</a:t>
            </a:r>
            <a:r>
              <a:rPr lang="en-US" altLang="zh-CN" sz="2400" b="1" smtClean="0">
                <a:solidFill>
                  <a:srgbClr val="0070C0"/>
                </a:solidFill>
                <a:latin typeface="楷体" pitchFamily="49" charset="-122"/>
                <a:ea typeface="楷体" pitchFamily="49" charset="-122"/>
              </a:rPr>
              <a:t>,200</a:t>
            </a:r>
            <a:r>
              <a:rPr lang="zh-CN" altLang="zh-CN" sz="2400" b="1" smtClean="0">
                <a:solidFill>
                  <a:srgbClr val="0070C0"/>
                </a:solidFill>
                <a:latin typeface="楷体" pitchFamily="49" charset="-122"/>
                <a:ea typeface="楷体" pitchFamily="49" charset="-122"/>
              </a:rPr>
              <a:t>字左右。</a:t>
            </a:r>
            <a:endParaRPr lang="zh-CN" altLang="zh-CN" sz="2400" smtClean="0">
              <a:solidFill>
                <a:srgbClr val="0070C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示例</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清爽碧绿的芦苇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一般都是两米以上的个头儿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一棵挨着一棵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扯扯拉拉的一堆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密密麻麻的一片。苗条修长的茎上点缀着细长的叶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宛如涉水而来的窈窕淑女。越往顶端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茎越光滑细弱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但它毫不含糊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虔诚顽强地擎起手中的芦花。微风吹来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芦苇发出“沙沙………沙沙……”的声音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像蚕在吃桑叶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像矜持女子的微笑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又像情人的耳语。倘若这时恰好有芦苇鸟啼唱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轻灵的声音带着水韵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连那洁白如雪的芦苇花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都高兴得伸开紧缩的身躯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随风自由地飘飞起来。</a:t>
            </a:r>
          </a:p>
          <a:p>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a:latin typeface="楷体" pitchFamily="49" charset="-122"/>
              <a:ea typeface="楷体" pitchFamily="49" charset="-122"/>
            </a:endParaRPr>
          </a:p>
        </p:txBody>
      </p:sp>
      <p:pic>
        <p:nvPicPr>
          <p:cNvPr id="2051" name="New picture" hidden="1"/>
          <p:cNvPicPr/>
          <p:nvPr>
            <p:custDataLst>
              <p:tags r:id="rId14"/>
            </p:custDataLst>
          </p:nvPr>
        </p:nvPicPr>
        <p:blipFill>
          <a:blip r:embed="rId13"/>
          <a:stretch>
            <a:fillRect/>
          </a:stretch>
        </p:blipFill>
        <p:spPr>
          <a:xfrm>
            <a:off x="12052300" y="12687300"/>
            <a:ext cx="342900" cy="3302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8"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3" name="流程图: 可选过程 12"/>
          <p:cNvSpPr/>
          <p:nvPr>
            <p:custDataLst>
              <p:tags r:id="rId5"/>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7"/>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10"/>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11"/>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2"/>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3"/>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4"/>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5"/>
            </p:custDataLst>
          </p:nvPr>
        </p:nvSpPr>
        <p:spPr>
          <a:xfrm>
            <a:off x="5758705" y="1961678"/>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文体知识</a:t>
            </a:r>
            <a:endParaRPr lang="zh-CN" altLang="en-US" sz="2400" b="1">
              <a:solidFill>
                <a:schemeClr val="bg1"/>
              </a:solidFill>
            </a:endParaRPr>
          </a:p>
        </p:txBody>
      </p:sp>
      <p:sp>
        <p:nvSpPr>
          <p:cNvPr id="20" name="流程图: 可选过程 19"/>
          <p:cNvSpPr/>
          <p:nvPr>
            <p:custDataLst>
              <p:tags r:id="rId16"/>
            </p:custDataLst>
          </p:nvPr>
        </p:nvSpPr>
        <p:spPr>
          <a:xfrm>
            <a:off x="5811542" y="265576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1" name="流程图: 可选过程 20"/>
          <p:cNvSpPr/>
          <p:nvPr>
            <p:custDataLst>
              <p:tags r:id="rId17"/>
            </p:custDataLst>
          </p:nvPr>
        </p:nvSpPr>
        <p:spPr>
          <a:xfrm>
            <a:off x="5771183" y="327108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8"/>
            </p:custDataLst>
          </p:nvPr>
        </p:nvSpPr>
        <p:spPr>
          <a:xfrm>
            <a:off x="5731409" y="3974722"/>
            <a:ext cx="176121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多角度的美</a:t>
            </a:r>
            <a:endParaRPr lang="zh-CN" altLang="en-US" sz="2400" b="1">
              <a:solidFill>
                <a:schemeClr val="bg1"/>
              </a:solidFill>
            </a:endParaRPr>
          </a:p>
        </p:txBody>
      </p:sp>
      <p:sp>
        <p:nvSpPr>
          <p:cNvPr id="23" name="流程图: 可选过程 22"/>
          <p:cNvSpPr/>
          <p:nvPr>
            <p:custDataLst>
              <p:tags r:id="rId19"/>
            </p:custDataLst>
          </p:nvPr>
        </p:nvSpPr>
        <p:spPr>
          <a:xfrm>
            <a:off x="5783659" y="4638590"/>
            <a:ext cx="183179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个性化语言</a:t>
            </a:r>
            <a:endParaRPr lang="zh-CN" altLang="en-US" sz="2400" b="1">
              <a:solidFill>
                <a:schemeClr val="bg1"/>
              </a:solidFill>
            </a:endParaRPr>
          </a:p>
        </p:txBody>
      </p:sp>
      <p:sp>
        <p:nvSpPr>
          <p:cNvPr id="24" name="流程图: 可选过程 23"/>
          <p:cNvSpPr/>
          <p:nvPr>
            <p:custDataLst>
              <p:tags r:id="rId20"/>
            </p:custDataLst>
          </p:nvPr>
        </p:nvSpPr>
        <p:spPr>
          <a:xfrm>
            <a:off x="5834485" y="5231616"/>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a:solidFill>
                <a:schemeClr val="bg1"/>
              </a:solidFill>
            </a:endParaRPr>
          </a:p>
        </p:txBody>
      </p:sp>
      <p:sp>
        <p:nvSpPr>
          <p:cNvPr id="25" name="流程图: 可选过程 24"/>
          <p:cNvSpPr/>
          <p:nvPr>
            <p:custDataLst>
              <p:tags r:id="rId21"/>
            </p:custDataLst>
          </p:nvPr>
        </p:nvSpPr>
        <p:spPr>
          <a:xfrm>
            <a:off x="5903893" y="528991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当堂检测</a:t>
            </a:r>
            <a:endParaRPr lang="zh-CN" altLang="en-US" sz="2400" b="1">
              <a:solidFill>
                <a:schemeClr val="bg1"/>
              </a:solidFill>
            </a:endParaRPr>
          </a:p>
        </p:txBody>
      </p:sp>
      <p:sp>
        <p:nvSpPr>
          <p:cNvPr id="26" name="流程图: 可选过程 25"/>
          <p:cNvSpPr/>
          <p:nvPr>
            <p:custDataLst>
              <p:tags r:id="rId22"/>
            </p:custDataLst>
          </p:nvPr>
        </p:nvSpPr>
        <p:spPr>
          <a:xfrm>
            <a:off x="5749413" y="1341940"/>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3"/>
            </p:custDataLst>
          </p:nvPr>
        </p:nvSpPr>
        <p:spPr>
          <a:xfrm>
            <a:off x="5460859" y="724696"/>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4"/>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9"/>
            </p:custDataLst>
          </p:nvPr>
        </p:nvSpPr>
        <p:spPr>
          <a:xfrm>
            <a:off x="1665027"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10"/>
            </p:custDataLst>
          </p:nvPr>
        </p:nvSpPr>
        <p:spPr bwMode="auto">
          <a:xfrm>
            <a:off x="1528550" y="817982"/>
            <a:ext cx="7861110"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孙犁</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(1913-2002),</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原名孙树勋</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河北安平人</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现代著名作家</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孙犁”是于</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1938</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年开始使用的笔名。“七七事变”前夕</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曾在白洋淀当过小学教师。全民族抗战爆发后</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在晋察冀根据地从事革命文化工作。中华人民共和国成立后</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在天津日报社工作</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并坚持写作。</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他的作品显示出作家成熟的独特的艺术风格</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淡雅疏朗的诗情画意与朴素清新的泥土气息完美统。这一独特风格对当代文学产生了极大的影响</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形成了一个数量相当可观的作家群</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被当代文坛誉为</a:t>
            </a:r>
            <a:r>
              <a:rPr kumimoji="0" lang="zh-CN" altLang="en-US" sz="2400" b="1"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“白洋淀派”</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。由于他这一独特的艺术风格</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他的小说又被称为“诗体小说”。</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著有长篇小说</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风云初记</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中篇小说</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铁木前传</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小说与散文集</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白洋淀纪事</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散文集</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津门小集</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等。</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注</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:2012</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年大纲全国卷文学类文本阅读选用了孙犁的</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听朗诵</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3043453" y="1851337"/>
            <a:ext cx="4913192"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t>      </a:t>
            </a:r>
            <a:r>
              <a:rPr lang="zh-CN" altLang="zh-CN" sz="2400" smtClean="0">
                <a:latin typeface="楷体" pitchFamily="49" charset="-122"/>
                <a:ea typeface="楷体" pitchFamily="49" charset="-122"/>
              </a:rPr>
              <a:t>“荷花淀”也就是现在的河北省中部的湖泊白洋淀的一部分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抗日战争时期属于冀中抗日根据地。以“荷花淀”为题</a:t>
            </a:r>
            <a:r>
              <a:rPr lang="en-US" altLang="zh-CN" sz="2400" smtClean="0">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点明了小说故事发生的地点</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给人以诗情画意的联想。</a:t>
            </a:r>
          </a:p>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1" name="文本框 13"/>
          <p:cNvSpPr txBox="1"/>
          <p:nvPr>
            <p:custDataLst>
              <p:tags r:id="rId10"/>
            </p:custDataLst>
          </p:nvPr>
        </p:nvSpPr>
        <p:spPr>
          <a:xfrm>
            <a:off x="4162568" y="34119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992575" y="1952433"/>
            <a:ext cx="6400798" cy="378565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t>         </a:t>
            </a:r>
            <a:r>
              <a:rPr lang="zh-CN" altLang="zh-CN" sz="2400" smtClean="0">
                <a:latin typeface="楷体" pitchFamily="49" charset="-122"/>
                <a:ea typeface="楷体" pitchFamily="49" charset="-122"/>
              </a:rPr>
              <a:t>白洋淀地区属于冀中抗日根据地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卢沟桥事变后不久国民党放弃这一带土地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仓皇南逃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当地人民遭到了日本帝国主义铁蹄的蹂躏。在共产党和八路军的领导下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白洋淀人民积极投入了伟大的民族革命战争。该地军民利用白洋淀的河湖港汊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同侵略者进行了英勇顽强的斗争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出现了无数可歌可泣的事迹。孙犁以此为基础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在延安窑洞里的一盏油灯下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用草纸和自制的墨水写成了这篇小说</a:t>
            </a:r>
            <a:r>
              <a:rPr lang="en-US" altLang="zh-CN" sz="2400" smtClean="0">
                <a:latin typeface="楷体" pitchFamily="49" charset="-122"/>
                <a:ea typeface="楷体" pitchFamily="49" charset="-122"/>
              </a:rPr>
              <a:t>,1945</a:t>
            </a:r>
            <a:r>
              <a:rPr lang="zh-CN" altLang="zh-CN" sz="2400" smtClean="0">
                <a:latin typeface="楷体" pitchFamily="49" charset="-122"/>
                <a:ea typeface="楷体" pitchFamily="49" charset="-122"/>
              </a:rPr>
              <a:t>年发表于延安《解放日报》。</a:t>
            </a:r>
          </a:p>
        </p:txBody>
      </p:sp>
      <p:sp>
        <p:nvSpPr>
          <p:cNvPr id="11" name="文本框 13"/>
          <p:cNvSpPr txBox="1"/>
          <p:nvPr>
            <p:custDataLst>
              <p:tags r:id="rId10"/>
            </p:custDataLst>
          </p:nvPr>
        </p:nvSpPr>
        <p:spPr>
          <a:xfrm>
            <a:off x="3862317" y="559558"/>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460311" y="1227419"/>
            <a:ext cx="7110483"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solidFill>
                  <a:srgbClr val="FF0000"/>
                </a:solidFill>
                <a:latin typeface="楷体" pitchFamily="49" charset="-122"/>
                <a:ea typeface="楷体" pitchFamily="49" charset="-122"/>
              </a:rPr>
              <a:t>                </a:t>
            </a:r>
            <a:r>
              <a:rPr lang="zh-CN" altLang="zh-CN" sz="2400" b="1" smtClean="0">
                <a:solidFill>
                  <a:srgbClr val="FF0000"/>
                </a:solidFill>
              </a:rPr>
              <a:t>白洋淀派</a:t>
            </a:r>
            <a:endParaRPr lang="zh-CN" altLang="zh-CN" sz="2400" smtClean="0">
              <a:solidFill>
                <a:srgbClr val="FF0000"/>
              </a:solidFill>
            </a:endParaRPr>
          </a:p>
          <a:p>
            <a:r>
              <a:rPr lang="en-US" altLang="zh-CN" sz="2400" smtClean="0"/>
              <a:t>     </a:t>
            </a:r>
            <a:r>
              <a:rPr lang="zh-CN" altLang="zh-CN" sz="2400" smtClean="0"/>
              <a:t>《荷花淀》在延安发表后</a:t>
            </a:r>
            <a:r>
              <a:rPr lang="en-US" altLang="zh-CN" sz="2400" smtClean="0"/>
              <a:t>,</a:t>
            </a:r>
            <a:r>
              <a:rPr lang="zh-CN" altLang="zh-CN" sz="2400" smtClean="0"/>
              <a:t>重庆《新华日报》和各解放区的报纸转载</a:t>
            </a:r>
            <a:r>
              <a:rPr lang="en-US" altLang="zh-CN" sz="2400" smtClean="0"/>
              <a:t>,</a:t>
            </a:r>
            <a:r>
              <a:rPr lang="zh-CN" altLang="zh-CN" sz="2400" smtClean="0"/>
              <a:t>新华书店发行单行本</a:t>
            </a:r>
            <a:r>
              <a:rPr lang="en-US" altLang="zh-CN" sz="2400" smtClean="0"/>
              <a:t>,</a:t>
            </a:r>
            <a:r>
              <a:rPr lang="zh-CN" altLang="zh-CN" sz="2400" smtClean="0"/>
              <a:t>香港的书店也予以出版。孙犁小说荷花一样清新独特的艺术风格引起了文坛的广泛关注。</a:t>
            </a:r>
          </a:p>
          <a:p>
            <a:r>
              <a:rPr lang="en-US" altLang="zh-CN" sz="2400" smtClean="0"/>
              <a:t>        20</a:t>
            </a:r>
            <a:r>
              <a:rPr lang="zh-CN" altLang="zh-CN" sz="2400" smtClean="0"/>
              <a:t>世纪</a:t>
            </a:r>
            <a:r>
              <a:rPr lang="en-US" altLang="zh-CN" sz="2400" smtClean="0"/>
              <a:t>50</a:t>
            </a:r>
            <a:r>
              <a:rPr lang="zh-CN" altLang="zh-CN" sz="2400" smtClean="0"/>
              <a:t>年代</a:t>
            </a:r>
            <a:r>
              <a:rPr lang="en-US" altLang="zh-CN" sz="2400" smtClean="0"/>
              <a:t>,</a:t>
            </a:r>
            <a:r>
              <a:rPr lang="zh-CN" altLang="zh-CN" sz="2400" smtClean="0"/>
              <a:t>一大批青年作者积极学习孙犁的风格</a:t>
            </a:r>
            <a:r>
              <a:rPr lang="en-US" altLang="zh-CN" sz="2400" smtClean="0"/>
              <a:t>,</a:t>
            </a:r>
            <a:r>
              <a:rPr lang="zh-CN" altLang="zh-CN" sz="2400" smtClean="0"/>
              <a:t>效仿孙犁的方式写小说</a:t>
            </a:r>
            <a:r>
              <a:rPr lang="en-US" altLang="zh-CN" sz="2400" smtClean="0"/>
              <a:t>,</a:t>
            </a:r>
            <a:r>
              <a:rPr lang="zh-CN" altLang="zh-CN" sz="2400" smtClean="0"/>
              <a:t>即通过描写儿女情、家务事反映时代的变化。成绩突出的有</a:t>
            </a:r>
            <a:r>
              <a:rPr lang="zh-CN" altLang="zh-CN" sz="2400" b="1" smtClean="0">
                <a:solidFill>
                  <a:srgbClr val="0070C0"/>
                </a:solidFill>
              </a:rPr>
              <a:t>刘绍棠、从维熙、韩映山、房树民</a:t>
            </a:r>
            <a:r>
              <a:rPr lang="zh-CN" altLang="zh-CN" sz="2400" smtClean="0"/>
              <a:t>等</a:t>
            </a:r>
            <a:r>
              <a:rPr lang="en-US" altLang="zh-CN" sz="2400" smtClean="0"/>
              <a:t>,</a:t>
            </a:r>
            <a:r>
              <a:rPr lang="zh-CN" altLang="zh-CN" sz="2400" smtClean="0"/>
              <a:t>形成了个很有实力的作家群体。后来</a:t>
            </a:r>
            <a:r>
              <a:rPr lang="en-US" altLang="zh-CN" sz="2400" smtClean="0"/>
              <a:t>,</a:t>
            </a:r>
            <a:r>
              <a:rPr lang="zh-CN" altLang="zh-CN" sz="2400" smtClean="0"/>
              <a:t>人们把这个作家群体称为</a:t>
            </a:r>
            <a:r>
              <a:rPr lang="zh-CN" altLang="zh-CN" sz="2400" b="1" smtClean="0">
                <a:solidFill>
                  <a:srgbClr val="0070C0"/>
                </a:solidFill>
              </a:rPr>
              <a:t>“白洋淀派”</a:t>
            </a:r>
            <a:r>
              <a:rPr lang="en-US" altLang="zh-CN" sz="2400" b="1" smtClean="0">
                <a:solidFill>
                  <a:srgbClr val="0070C0"/>
                </a:solidFill>
              </a:rPr>
              <a:t>(</a:t>
            </a:r>
            <a:r>
              <a:rPr lang="zh-CN" altLang="zh-CN" sz="2400" b="1" smtClean="0">
                <a:solidFill>
                  <a:srgbClr val="0070C0"/>
                </a:solidFill>
              </a:rPr>
              <a:t>也称“荷花淀派”</a:t>
            </a:r>
            <a:r>
              <a:rPr lang="en-US" altLang="zh-CN" sz="2400" b="1" smtClean="0">
                <a:solidFill>
                  <a:srgbClr val="0070C0"/>
                </a:solidFill>
              </a:rPr>
              <a:t>)</a:t>
            </a:r>
            <a:r>
              <a:rPr lang="zh-CN" altLang="zh-CN" sz="2400" smtClean="0"/>
              <a:t>该派作品</a:t>
            </a:r>
            <a:r>
              <a:rPr lang="en-US" altLang="zh-CN" sz="2400" smtClean="0"/>
              <a:t>,</a:t>
            </a:r>
            <a:r>
              <a:rPr lang="zh-CN" altLang="zh-CN" sz="2400" smtClean="0"/>
              <a:t>一般都充满浪漫主义气息和乐观精神情节生动</a:t>
            </a:r>
            <a:r>
              <a:rPr lang="en-US" altLang="zh-CN" sz="2400" smtClean="0"/>
              <a:t>,</a:t>
            </a:r>
            <a:r>
              <a:rPr lang="zh-CN" altLang="zh-CN" sz="2400" smtClean="0"/>
              <a:t>语言清新、朴素</a:t>
            </a:r>
            <a:r>
              <a:rPr lang="en-US" altLang="zh-CN" sz="2400" smtClean="0"/>
              <a:t>,</a:t>
            </a:r>
            <a:r>
              <a:rPr lang="zh-CN" altLang="zh-CN" sz="2400" smtClean="0"/>
              <a:t>富有节奏感描写通真</a:t>
            </a:r>
            <a:r>
              <a:rPr lang="en-US" altLang="zh-CN" sz="2400" smtClean="0"/>
              <a:t>,</a:t>
            </a:r>
            <a:r>
              <a:rPr lang="zh-CN" altLang="zh-CN" sz="2400" smtClean="0"/>
              <a:t>心理刻画细腻</a:t>
            </a:r>
            <a:r>
              <a:rPr lang="en-US" altLang="zh-CN" sz="2400" smtClean="0"/>
              <a:t>,</a:t>
            </a:r>
            <a:r>
              <a:rPr lang="zh-CN" altLang="zh-CN" sz="2400" smtClean="0"/>
              <a:t>抒情味浓</a:t>
            </a:r>
            <a:r>
              <a:rPr lang="en-US" altLang="zh-CN" sz="2400" smtClean="0"/>
              <a:t>,</a:t>
            </a:r>
            <a:r>
              <a:rPr lang="zh-CN" altLang="zh-CN" sz="2400" smtClean="0"/>
              <a:t>富有诗情画意。</a:t>
            </a: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801504" y="27295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2320121" y="1994221"/>
            <a:ext cx="5568286"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zh-CN" altLang="zh-CN" sz="2400" b="1" smtClean="0">
                <a:latin typeface="楷体" pitchFamily="49" charset="-122"/>
                <a:ea typeface="楷体" pitchFamily="49" charset="-122"/>
              </a:rPr>
              <a:t>速读课文，概述本文的故事情节。</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水生嫂探知丈夫参军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跟丈夫话别。她和几个青年妇女去马庄探夫未遇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在回家的路上遇到敌船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她们躲进荷花淀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无意中把敌人引进伏击圈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为游击队伏击敌人的胜利创造了条件。她们从此迅速成长起来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成为抗日游击战士。</a:t>
            </a: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733266" y="19106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 name="Picture 5" descr="C:\Users\Administrator\Desktop\timg (4).jpg"/>
          <p:cNvPicPr>
            <a:picLocks noChangeAspect="1" noChangeArrowheads="1"/>
          </p:cNvPicPr>
          <p:nvPr>
            <p:custDataLst>
              <p:tags r:id="rId4"/>
            </p:custDataLst>
          </p:nvPr>
        </p:nvPicPr>
        <p:blipFill>
          <a:blip r:embed="rId3"/>
          <a:stretch>
            <a:fillRect/>
          </a:stretch>
        </p:blipFill>
        <p:spPr bwMode="auto">
          <a:xfrm>
            <a:off x="204716" y="218364"/>
            <a:ext cx="11791665" cy="645538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8"/>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9"/>
            </p:custDataLst>
          </p:nvPr>
        </p:nvSpPr>
        <p:spPr bwMode="auto">
          <a:xfrm>
            <a:off x="1774211" y="1967770"/>
            <a:ext cx="6318912"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给全文三部分拟小标题</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并指出这三个部分各属于小说故事情节的哪个阶段</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第一部分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夫妻话别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开端</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第二部分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探夫遇敌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发展</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第三部分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助夫杀敌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高潮、结局、尾声</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1746913" y="2047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401"/>
</p:tagLst>
</file>

<file path=ppt/tags/tag113.xml><?xml version="1.0" encoding="utf-8"?>
<p:tagLst xmlns:p="http://schemas.openxmlformats.org/presentationml/2006/main">
  <p:tag name="AS_UNIQUEID" val="402"/>
</p:tagLst>
</file>

<file path=ppt/tags/tag114.xml><?xml version="1.0" encoding="utf-8"?>
<p:tagLst xmlns:p="http://schemas.openxmlformats.org/presentationml/2006/main">
  <p:tag name="AS_UNIQUEID" val="403"/>
</p:tagLst>
</file>

<file path=ppt/tags/tag115.xml><?xml version="1.0" encoding="utf-8"?>
<p:tagLst xmlns:p="http://schemas.openxmlformats.org/presentationml/2006/main">
  <p:tag name="AS_UNIQUEID" val="48"/>
</p:tagLst>
</file>

<file path=ppt/tags/tag116.xml><?xml version="1.0" encoding="utf-8"?>
<p:tagLst xmlns:p="http://schemas.openxmlformats.org/presentationml/2006/main">
  <p:tag name="AS_UNIQUEID" val="49"/>
</p:tagLst>
</file>

<file path=ppt/tags/tag117.xml><?xml version="1.0" encoding="utf-8"?>
<p:tagLst xmlns:p="http://schemas.openxmlformats.org/presentationml/2006/main">
  <p:tag name="AS_UNIQUEID" val="404"/>
</p:tagLst>
</file>

<file path=ppt/tags/tag118.xml><?xml version="1.0" encoding="utf-8"?>
<p:tagLst xmlns:p="http://schemas.openxmlformats.org/presentationml/2006/main">
  <p:tag name="AS_UNIQUEID" val="405"/>
</p:tagLst>
</file>

<file path=ppt/tags/tag119.xml><?xml version="1.0" encoding="utf-8"?>
<p:tagLst xmlns:p="http://schemas.openxmlformats.org/presentationml/2006/main">
  <p:tag name="AS_UNIQUEID" val="50"/>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07"/>
</p:tagLst>
</file>

<file path=ppt/tags/tag122.xml><?xml version="1.0" encoding="utf-8"?>
<p:tagLst xmlns:p="http://schemas.openxmlformats.org/presentationml/2006/main">
  <p:tag name="AS_UNIQUEID" val="408"/>
</p:tagLst>
</file>

<file path=ppt/tags/tag123.xml><?xml version="1.0" encoding="utf-8"?>
<p:tagLst xmlns:p="http://schemas.openxmlformats.org/presentationml/2006/main">
  <p:tag name="AS_UNIQUEID" val="48"/>
</p:tagLst>
</file>

<file path=ppt/tags/tag124.xml><?xml version="1.0" encoding="utf-8"?>
<p:tagLst xmlns:p="http://schemas.openxmlformats.org/presentationml/2006/main">
  <p:tag name="AS_UNIQUEID" val="49"/>
</p:tagLst>
</file>

<file path=ppt/tags/tag125.xml><?xml version="1.0" encoding="utf-8"?>
<p:tagLst xmlns:p="http://schemas.openxmlformats.org/presentationml/2006/main">
  <p:tag name="AS_UNIQUEID" val="409"/>
</p:tagLst>
</file>

<file path=ppt/tags/tag126.xml><?xml version="1.0" encoding="utf-8"?>
<p:tagLst xmlns:p="http://schemas.openxmlformats.org/presentationml/2006/main">
  <p:tag name="AS_UNIQUEID" val="410"/>
</p:tagLst>
</file>

<file path=ppt/tags/tag127.xml><?xml version="1.0" encoding="utf-8"?>
<p:tagLst xmlns:p="http://schemas.openxmlformats.org/presentationml/2006/main">
  <p:tag name="AS_UNIQUEID" val="411"/>
</p:tagLst>
</file>

<file path=ppt/tags/tag128.xml><?xml version="1.0" encoding="utf-8"?>
<p:tagLst xmlns:p="http://schemas.openxmlformats.org/presentationml/2006/main">
  <p:tag name="AS_UNIQUEID" val="50"/>
</p:tagLst>
</file>

<file path=ppt/tags/tag129.xml><?xml version="1.0" encoding="utf-8"?>
<p:tagLst xmlns:p="http://schemas.openxmlformats.org/presentationml/2006/main">
  <p:tag name="AS_UNIQUEID" val="412"/>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13"/>
</p:tagLst>
</file>

<file path=ppt/tags/tag131.xml><?xml version="1.0" encoding="utf-8"?>
<p:tagLst xmlns:p="http://schemas.openxmlformats.org/presentationml/2006/main">
  <p:tag name="AS_UNIQUEID" val="48"/>
</p:tagLst>
</file>

<file path=ppt/tags/tag132.xml><?xml version="1.0" encoding="utf-8"?>
<p:tagLst xmlns:p="http://schemas.openxmlformats.org/presentationml/2006/main">
  <p:tag name="AS_UNIQUEID" val="49"/>
</p:tagLst>
</file>

<file path=ppt/tags/tag133.xml><?xml version="1.0" encoding="utf-8"?>
<p:tagLst xmlns:p="http://schemas.openxmlformats.org/presentationml/2006/main">
  <p:tag name="AS_UNIQUEID" val="414"/>
</p:tagLst>
</file>

<file path=ppt/tags/tag134.xml><?xml version="1.0" encoding="utf-8"?>
<p:tagLst xmlns:p="http://schemas.openxmlformats.org/presentationml/2006/main">
  <p:tag name="AS_UNIQUEID" val="415"/>
</p:tagLst>
</file>

<file path=ppt/tags/tag135.xml><?xml version="1.0" encoding="utf-8"?>
<p:tagLst xmlns:p="http://schemas.openxmlformats.org/presentationml/2006/main">
  <p:tag name="AS_UNIQUEID" val="416"/>
</p:tagLst>
</file>

<file path=ppt/tags/tag136.xml><?xml version="1.0" encoding="utf-8"?>
<p:tagLst xmlns:p="http://schemas.openxmlformats.org/presentationml/2006/main">
  <p:tag name="AS_UNIQUEID" val="50"/>
</p:tagLst>
</file>

<file path=ppt/tags/tag137.xml><?xml version="1.0" encoding="utf-8"?>
<p:tagLst xmlns:p="http://schemas.openxmlformats.org/presentationml/2006/main">
  <p:tag name="AS_UNIQUEID" val="417"/>
</p:tagLst>
</file>

<file path=ppt/tags/tag138.xml><?xml version="1.0" encoding="utf-8"?>
<p:tagLst xmlns:p="http://schemas.openxmlformats.org/presentationml/2006/main">
  <p:tag name="AS_UNIQUEID" val="418"/>
</p:tagLst>
</file>

<file path=ppt/tags/tag139.xml><?xml version="1.0" encoding="utf-8"?>
<p:tagLst xmlns:p="http://schemas.openxmlformats.org/presentationml/2006/main">
  <p:tag name="AS_UNIQUEID" val="48"/>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9"/>
</p:tagLst>
</file>

<file path=ppt/tags/tag141.xml><?xml version="1.0" encoding="utf-8"?>
<p:tagLst xmlns:p="http://schemas.openxmlformats.org/presentationml/2006/main">
  <p:tag name="AS_UNIQUEID" val="419"/>
</p:tagLst>
</file>

<file path=ppt/tags/tag142.xml><?xml version="1.0" encoding="utf-8"?>
<p:tagLst xmlns:p="http://schemas.openxmlformats.org/presentationml/2006/main">
  <p:tag name="AS_UNIQUEID" val="420"/>
</p:tagLst>
</file>

<file path=ppt/tags/tag143.xml><?xml version="1.0" encoding="utf-8"?>
<p:tagLst xmlns:p="http://schemas.openxmlformats.org/presentationml/2006/main">
  <p:tag name="AS_UNIQUEID" val="421"/>
</p:tagLst>
</file>

<file path=ppt/tags/tag144.xml><?xml version="1.0" encoding="utf-8"?>
<p:tagLst xmlns:p="http://schemas.openxmlformats.org/presentationml/2006/main">
  <p:tag name="AS_UNIQUEID" val="50"/>
</p:tagLst>
</file>

<file path=ppt/tags/tag145.xml><?xml version="1.0" encoding="utf-8"?>
<p:tagLst xmlns:p="http://schemas.openxmlformats.org/presentationml/2006/main">
  <p:tag name="AS_UNIQUEID" val="422"/>
</p:tagLst>
</file>

<file path=ppt/tags/tag146.xml><?xml version="1.0" encoding="utf-8"?>
<p:tagLst xmlns:p="http://schemas.openxmlformats.org/presentationml/2006/main">
  <p:tag name="AS_UNIQUEID" val="423"/>
</p:tagLst>
</file>

<file path=ppt/tags/tag147.xml><?xml version="1.0" encoding="utf-8"?>
<p:tagLst xmlns:p="http://schemas.openxmlformats.org/presentationml/2006/main">
  <p:tag name="AS_UNIQUEID" val="48"/>
</p:tagLst>
</file>

<file path=ppt/tags/tag148.xml><?xml version="1.0" encoding="utf-8"?>
<p:tagLst xmlns:p="http://schemas.openxmlformats.org/presentationml/2006/main">
  <p:tag name="AS_UNIQUEID" val="49"/>
</p:tagLst>
</file>

<file path=ppt/tags/tag149.xml><?xml version="1.0" encoding="utf-8"?>
<p:tagLst xmlns:p="http://schemas.openxmlformats.org/presentationml/2006/main">
  <p:tag name="AS_UNIQUEID" val="424"/>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5"/>
</p:tagLst>
</file>

<file path=ppt/tags/tag151.xml><?xml version="1.0" encoding="utf-8"?>
<p:tagLst xmlns:p="http://schemas.openxmlformats.org/presentationml/2006/main">
  <p:tag name="AS_UNIQUEID" val="426"/>
</p:tagLst>
</file>

<file path=ppt/tags/tag152.xml><?xml version="1.0" encoding="utf-8"?>
<p:tagLst xmlns:p="http://schemas.openxmlformats.org/presentationml/2006/main">
  <p:tag name="AS_UNIQUEID" val="50"/>
</p:tagLst>
</file>

<file path=ppt/tags/tag153.xml><?xml version="1.0" encoding="utf-8"?>
<p:tagLst xmlns:p="http://schemas.openxmlformats.org/presentationml/2006/main">
  <p:tag name="AS_UNIQUEID" val="427"/>
</p:tagLst>
</file>

<file path=ppt/tags/tag154.xml><?xml version="1.0" encoding="utf-8"?>
<p:tagLst xmlns:p="http://schemas.openxmlformats.org/presentationml/2006/main">
  <p:tag name="AS_UNIQUEID" val="428"/>
</p:tagLst>
</file>

<file path=ppt/tags/tag155.xml><?xml version="1.0" encoding="utf-8"?>
<p:tagLst xmlns:p="http://schemas.openxmlformats.org/presentationml/2006/main">
  <p:tag name="AS_UNIQUEID" val="48"/>
</p:tagLst>
</file>

<file path=ppt/tags/tag156.xml><?xml version="1.0" encoding="utf-8"?>
<p:tagLst xmlns:p="http://schemas.openxmlformats.org/presentationml/2006/main">
  <p:tag name="AS_UNIQUEID" val="49"/>
</p:tagLst>
</file>

<file path=ppt/tags/tag157.xml><?xml version="1.0" encoding="utf-8"?>
<p:tagLst xmlns:p="http://schemas.openxmlformats.org/presentationml/2006/main">
  <p:tag name="AS_UNIQUEID" val="429"/>
</p:tagLst>
</file>

<file path=ppt/tags/tag158.xml><?xml version="1.0" encoding="utf-8"?>
<p:tagLst xmlns:p="http://schemas.openxmlformats.org/presentationml/2006/main">
  <p:tag name="AS_UNIQUEID" val="430"/>
</p:tagLst>
</file>

<file path=ppt/tags/tag159.xml><?xml version="1.0" encoding="utf-8"?>
<p:tagLst xmlns:p="http://schemas.openxmlformats.org/presentationml/2006/main">
  <p:tag name="AS_UNIQUEID" val="431"/>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50"/>
</p:tagLst>
</file>

<file path=ppt/tags/tag161.xml><?xml version="1.0" encoding="utf-8"?>
<p:tagLst xmlns:p="http://schemas.openxmlformats.org/presentationml/2006/main">
  <p:tag name="AS_UNIQUEID" val="432"/>
</p:tagLst>
</file>

<file path=ppt/tags/tag162.xml><?xml version="1.0" encoding="utf-8"?>
<p:tagLst xmlns:p="http://schemas.openxmlformats.org/presentationml/2006/main">
  <p:tag name="AS_UNIQUEID" val="433"/>
</p:tagLst>
</file>

<file path=ppt/tags/tag163.xml><?xml version="1.0" encoding="utf-8"?>
<p:tagLst xmlns:p="http://schemas.openxmlformats.org/presentationml/2006/main">
  <p:tag name="AS_UNIQUEID" val="48"/>
</p:tagLst>
</file>

<file path=ppt/tags/tag164.xml><?xml version="1.0" encoding="utf-8"?>
<p:tagLst xmlns:p="http://schemas.openxmlformats.org/presentationml/2006/main">
  <p:tag name="AS_UNIQUEID" val="49"/>
</p:tagLst>
</file>

<file path=ppt/tags/tag165.xml><?xml version="1.0" encoding="utf-8"?>
<p:tagLst xmlns:p="http://schemas.openxmlformats.org/presentationml/2006/main">
  <p:tag name="AS_UNIQUEID" val="434"/>
</p:tagLst>
</file>

<file path=ppt/tags/tag166.xml><?xml version="1.0" encoding="utf-8"?>
<p:tagLst xmlns:p="http://schemas.openxmlformats.org/presentationml/2006/main">
  <p:tag name="AS_UNIQUEID" val="435"/>
</p:tagLst>
</file>

<file path=ppt/tags/tag167.xml><?xml version="1.0" encoding="utf-8"?>
<p:tagLst xmlns:p="http://schemas.openxmlformats.org/presentationml/2006/main">
  <p:tag name="AS_UNIQUEID" val="436"/>
</p:tagLst>
</file>

<file path=ppt/tags/tag168.xml><?xml version="1.0" encoding="utf-8"?>
<p:tagLst xmlns:p="http://schemas.openxmlformats.org/presentationml/2006/main">
  <p:tag name="AS_UNIQUEID" val="50"/>
</p:tagLst>
</file>

<file path=ppt/tags/tag169.xml><?xml version="1.0" encoding="utf-8"?>
<p:tagLst xmlns:p="http://schemas.openxmlformats.org/presentationml/2006/main">
  <p:tag name="AS_UNIQUEID" val="437"/>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38"/>
</p:tagLst>
</file>

<file path=ppt/tags/tag171.xml><?xml version="1.0" encoding="utf-8"?>
<p:tagLst xmlns:p="http://schemas.openxmlformats.org/presentationml/2006/main">
  <p:tag name="AS_UNIQUEID" val="48"/>
</p:tagLst>
</file>

<file path=ppt/tags/tag172.xml><?xml version="1.0" encoding="utf-8"?>
<p:tagLst xmlns:p="http://schemas.openxmlformats.org/presentationml/2006/main">
  <p:tag name="AS_UNIQUEID" val="49"/>
</p:tagLst>
</file>

<file path=ppt/tags/tag173.xml><?xml version="1.0" encoding="utf-8"?>
<p:tagLst xmlns:p="http://schemas.openxmlformats.org/presentationml/2006/main">
  <p:tag name="AS_UNIQUEID" val="439"/>
</p:tagLst>
</file>

<file path=ppt/tags/tag174.xml><?xml version="1.0" encoding="utf-8"?>
<p:tagLst xmlns:p="http://schemas.openxmlformats.org/presentationml/2006/main">
  <p:tag name="AS_UNIQUEID" val="440"/>
</p:tagLst>
</file>

<file path=ppt/tags/tag175.xml><?xml version="1.0" encoding="utf-8"?>
<p:tagLst xmlns:p="http://schemas.openxmlformats.org/presentationml/2006/main">
  <p:tag name="AS_UNIQUEID" val="441"/>
</p:tagLst>
</file>

<file path=ppt/tags/tag176.xml><?xml version="1.0" encoding="utf-8"?>
<p:tagLst xmlns:p="http://schemas.openxmlformats.org/presentationml/2006/main">
  <p:tag name="AS_UNIQUEID" val="50"/>
</p:tagLst>
</file>

<file path=ppt/tags/tag177.xml><?xml version="1.0" encoding="utf-8"?>
<p:tagLst xmlns:p="http://schemas.openxmlformats.org/presentationml/2006/main">
  <p:tag name="AS_UNIQUEID" val="442"/>
</p:tagLst>
</file>

<file path=ppt/tags/tag178.xml><?xml version="1.0" encoding="utf-8"?>
<p:tagLst xmlns:p="http://schemas.openxmlformats.org/presentationml/2006/main">
  <p:tag name="AS_UNIQUEID" val="443"/>
</p:tagLst>
</file>

<file path=ppt/tags/tag179.xml><?xml version="1.0" encoding="utf-8"?>
<p:tagLst xmlns:p="http://schemas.openxmlformats.org/presentationml/2006/main">
  <p:tag name="AS_UNIQUEID" val="48"/>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9"/>
</p:tagLst>
</file>

<file path=ppt/tags/tag181.xml><?xml version="1.0" encoding="utf-8"?>
<p:tagLst xmlns:p="http://schemas.openxmlformats.org/presentationml/2006/main">
  <p:tag name="AS_UNIQUEID" val="444"/>
</p:tagLst>
</file>

<file path=ppt/tags/tag182.xml><?xml version="1.0" encoding="utf-8"?>
<p:tagLst xmlns:p="http://schemas.openxmlformats.org/presentationml/2006/main">
  <p:tag name="AS_UNIQUEID" val="445"/>
</p:tagLst>
</file>

<file path=ppt/tags/tag183.xml><?xml version="1.0" encoding="utf-8"?>
<p:tagLst xmlns:p="http://schemas.openxmlformats.org/presentationml/2006/main">
  <p:tag name="AS_UNIQUEID" val="446"/>
</p:tagLst>
</file>

<file path=ppt/tags/tag184.xml><?xml version="1.0" encoding="utf-8"?>
<p:tagLst xmlns:p="http://schemas.openxmlformats.org/presentationml/2006/main">
  <p:tag name="AS_UNIQUEID" val="50"/>
</p:tagLst>
</file>

<file path=ppt/tags/tag185.xml><?xml version="1.0" encoding="utf-8"?>
<p:tagLst xmlns:p="http://schemas.openxmlformats.org/presentationml/2006/main">
  <p:tag name="AS_UNIQUEID" val="447"/>
</p:tagLst>
</file>

<file path=ppt/tags/tag186.xml><?xml version="1.0" encoding="utf-8"?>
<p:tagLst xmlns:p="http://schemas.openxmlformats.org/presentationml/2006/main">
  <p:tag name="AS_UNIQUEID" val="448"/>
</p:tagLst>
</file>

<file path=ppt/tags/tag187.xml><?xml version="1.0" encoding="utf-8"?>
<p:tagLst xmlns:p="http://schemas.openxmlformats.org/presentationml/2006/main">
  <p:tag name="AS_UNIQUEID" val="48"/>
</p:tagLst>
</file>

<file path=ppt/tags/tag188.xml><?xml version="1.0" encoding="utf-8"?>
<p:tagLst xmlns:p="http://schemas.openxmlformats.org/presentationml/2006/main">
  <p:tag name="AS_UNIQUEID" val="49"/>
</p:tagLst>
</file>

<file path=ppt/tags/tag189.xml><?xml version="1.0" encoding="utf-8"?>
<p:tagLst xmlns:p="http://schemas.openxmlformats.org/presentationml/2006/main">
  <p:tag name="AS_UNIQUEID" val="449"/>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50"/>
</p:tagLst>
</file>

<file path=ppt/tags/tag191.xml><?xml version="1.0" encoding="utf-8"?>
<p:tagLst xmlns:p="http://schemas.openxmlformats.org/presentationml/2006/main">
  <p:tag name="AS_UNIQUEID" val="451"/>
</p:tagLst>
</file>

<file path=ppt/tags/tag192.xml><?xml version="1.0" encoding="utf-8"?>
<p:tagLst xmlns:p="http://schemas.openxmlformats.org/presentationml/2006/main">
  <p:tag name="AS_UNIQUEID" val="50"/>
</p:tagLst>
</file>

<file path=ppt/tags/tag193.xml><?xml version="1.0" encoding="utf-8"?>
<p:tagLst xmlns:p="http://schemas.openxmlformats.org/presentationml/2006/main">
  <p:tag name="AS_UNIQUEID" val="452"/>
</p:tagLst>
</file>

<file path=ppt/tags/tag194.xml><?xml version="1.0" encoding="utf-8"?>
<p:tagLst xmlns:p="http://schemas.openxmlformats.org/presentationml/2006/main">
  <p:tag name="AS_UNIQUEID" val="453"/>
</p:tagLst>
</file>

<file path=ppt/tags/tag195.xml><?xml version="1.0" encoding="utf-8"?>
<p:tagLst xmlns:p="http://schemas.openxmlformats.org/presentationml/2006/main">
  <p:tag name="AS_UNIQUEID" val="454"/>
</p:tagLst>
</file>

<file path=ppt/tags/tag196.xml><?xml version="1.0" encoding="utf-8"?>
<p:tagLst xmlns:p="http://schemas.openxmlformats.org/presentationml/2006/main">
  <p:tag name="AS_UNIQUEID" val="48"/>
</p:tagLst>
</file>

<file path=ppt/tags/tag197.xml><?xml version="1.0" encoding="utf-8"?>
<p:tagLst xmlns:p="http://schemas.openxmlformats.org/presentationml/2006/main">
  <p:tag name="AS_UNIQUEID" val="49"/>
</p:tagLst>
</file>

<file path=ppt/tags/tag198.xml><?xml version="1.0" encoding="utf-8"?>
<p:tagLst xmlns:p="http://schemas.openxmlformats.org/presentationml/2006/main">
  <p:tag name="AS_UNIQUEID" val="455"/>
</p:tagLst>
</file>

<file path=ppt/tags/tag199.xml><?xml version="1.0" encoding="utf-8"?>
<p:tagLst xmlns:p="http://schemas.openxmlformats.org/presentationml/2006/main">
  <p:tag name="AS_UNIQUEID" val="456"/>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57"/>
</p:tagLst>
</file>

<file path=ppt/tags/tag201.xml><?xml version="1.0" encoding="utf-8"?>
<p:tagLst xmlns:p="http://schemas.openxmlformats.org/presentationml/2006/main">
  <p:tag name="AS_UNIQUEID" val="50"/>
</p:tagLst>
</file>

<file path=ppt/tags/tag202.xml><?xml version="1.0" encoding="utf-8"?>
<p:tagLst xmlns:p="http://schemas.openxmlformats.org/presentationml/2006/main">
  <p:tag name="AS_UNIQUEID" val="458"/>
</p:tagLst>
</file>

<file path=ppt/tags/tag203.xml><?xml version="1.0" encoding="utf-8"?>
<p:tagLst xmlns:p="http://schemas.openxmlformats.org/presentationml/2006/main">
  <p:tag name="AS_UNIQUEID" val="459"/>
</p:tagLst>
</file>

<file path=ppt/tags/tag204.xml><?xml version="1.0" encoding="utf-8"?>
<p:tagLst xmlns:p="http://schemas.openxmlformats.org/presentationml/2006/main">
  <p:tag name="AS_UNIQUEID" val="48"/>
</p:tagLst>
</file>

<file path=ppt/tags/tag205.xml><?xml version="1.0" encoding="utf-8"?>
<p:tagLst xmlns:p="http://schemas.openxmlformats.org/presentationml/2006/main">
  <p:tag name="AS_UNIQUEID" val="49"/>
</p:tagLst>
</file>

<file path=ppt/tags/tag206.xml><?xml version="1.0" encoding="utf-8"?>
<p:tagLst xmlns:p="http://schemas.openxmlformats.org/presentationml/2006/main">
  <p:tag name="AS_UNIQUEID" val="460"/>
</p:tagLst>
</file>

<file path=ppt/tags/tag207.xml><?xml version="1.0" encoding="utf-8"?>
<p:tagLst xmlns:p="http://schemas.openxmlformats.org/presentationml/2006/main">
  <p:tag name="AS_UNIQUEID" val="461"/>
</p:tagLst>
</file>

<file path=ppt/tags/tag208.xml><?xml version="1.0" encoding="utf-8"?>
<p:tagLst xmlns:p="http://schemas.openxmlformats.org/presentationml/2006/main">
  <p:tag name="AS_UNIQUEID" val="462"/>
</p:tagLst>
</file>

<file path=ppt/tags/tag209.xml><?xml version="1.0" encoding="utf-8"?>
<p:tagLst xmlns:p="http://schemas.openxmlformats.org/presentationml/2006/main">
  <p:tag name="AS_UNIQUEID" val="50"/>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3"/>
</p:tagLst>
</file>

<file path=ppt/tags/tag211.xml><?xml version="1.0" encoding="utf-8"?>
<p:tagLst xmlns:p="http://schemas.openxmlformats.org/presentationml/2006/main">
  <p:tag name="AS_UNIQUEID" val="464"/>
</p:tagLst>
</file>

<file path=ppt/tags/tag212.xml><?xml version="1.0" encoding="utf-8"?>
<p:tagLst xmlns:p="http://schemas.openxmlformats.org/presentationml/2006/main">
  <p:tag name="AS_UNIQUEID" val="48"/>
</p:tagLst>
</file>

<file path=ppt/tags/tag213.xml><?xml version="1.0" encoding="utf-8"?>
<p:tagLst xmlns:p="http://schemas.openxmlformats.org/presentationml/2006/main">
  <p:tag name="AS_UNIQUEID" val="49"/>
</p:tagLst>
</file>

<file path=ppt/tags/tag214.xml><?xml version="1.0" encoding="utf-8"?>
<p:tagLst xmlns:p="http://schemas.openxmlformats.org/presentationml/2006/main">
  <p:tag name="AS_UNIQUEID" val="465"/>
</p:tagLst>
</file>

<file path=ppt/tags/tag215.xml><?xml version="1.0" encoding="utf-8"?>
<p:tagLst xmlns:p="http://schemas.openxmlformats.org/presentationml/2006/main">
  <p:tag name="AS_UNIQUEID" val="466"/>
</p:tagLst>
</file>

<file path=ppt/tags/tag216.xml><?xml version="1.0" encoding="utf-8"?>
<p:tagLst xmlns:p="http://schemas.openxmlformats.org/presentationml/2006/main">
  <p:tag name="AS_UNIQUEID" val="467"/>
</p:tagLst>
</file>

<file path=ppt/tags/tag217.xml><?xml version="1.0" encoding="utf-8"?>
<p:tagLst xmlns:p="http://schemas.openxmlformats.org/presentationml/2006/main">
  <p:tag name="AS_UNIQUEID" val="50"/>
</p:tagLst>
</file>

<file path=ppt/tags/tag218.xml><?xml version="1.0" encoding="utf-8"?>
<p:tagLst xmlns:p="http://schemas.openxmlformats.org/presentationml/2006/main">
  <p:tag name="AS_UNIQUEID" val="468"/>
</p:tagLst>
</file>

<file path=ppt/tags/tag219.xml><?xml version="1.0" encoding="utf-8"?>
<p:tagLst xmlns:p="http://schemas.openxmlformats.org/presentationml/2006/main">
  <p:tag name="AS_UNIQUEID" val="469"/>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8"/>
</p:tagLst>
</file>

<file path=ppt/tags/tag221.xml><?xml version="1.0" encoding="utf-8"?>
<p:tagLst xmlns:p="http://schemas.openxmlformats.org/presentationml/2006/main">
  <p:tag name="AS_UNIQUEID" val="49"/>
</p:tagLst>
</file>

<file path=ppt/tags/tag222.xml><?xml version="1.0" encoding="utf-8"?>
<p:tagLst xmlns:p="http://schemas.openxmlformats.org/presentationml/2006/main">
  <p:tag name="AS_UNIQUEID" val="470"/>
</p:tagLst>
</file>

<file path=ppt/tags/tag223.xml><?xml version="1.0" encoding="utf-8"?>
<p:tagLst xmlns:p="http://schemas.openxmlformats.org/presentationml/2006/main">
  <p:tag name="AS_UNIQUEID" val="471"/>
</p:tagLst>
</file>

<file path=ppt/tags/tag224.xml><?xml version="1.0" encoding="utf-8"?>
<p:tagLst xmlns:p="http://schemas.openxmlformats.org/presentationml/2006/main">
  <p:tag name="AS_UNIQUEID" val="472"/>
</p:tagLst>
</file>

<file path=ppt/tags/tag225.xml><?xml version="1.0" encoding="utf-8"?>
<p:tagLst xmlns:p="http://schemas.openxmlformats.org/presentationml/2006/main">
  <p:tag name="AS_UNIQUEID" val="50"/>
</p:tagLst>
</file>

<file path=ppt/tags/tag226.xml><?xml version="1.0" encoding="utf-8"?>
<p:tagLst xmlns:p="http://schemas.openxmlformats.org/presentationml/2006/main">
  <p:tag name="AS_UNIQUEID" val="473"/>
</p:tagLst>
</file>

<file path=ppt/tags/tag227.xml><?xml version="1.0" encoding="utf-8"?>
<p:tagLst xmlns:p="http://schemas.openxmlformats.org/presentationml/2006/main">
  <p:tag name="AS_UNIQUEID" val="474"/>
</p:tagLst>
</file>

<file path=ppt/tags/tag228.xml><?xml version="1.0" encoding="utf-8"?>
<p:tagLst xmlns:p="http://schemas.openxmlformats.org/presentationml/2006/main">
  <p:tag name="AS_UNIQUEID" val="48"/>
</p:tagLst>
</file>

<file path=ppt/tags/tag229.xml><?xml version="1.0" encoding="utf-8"?>
<p:tagLst xmlns:p="http://schemas.openxmlformats.org/presentationml/2006/main">
  <p:tag name="AS_UNIQUEID" val="49"/>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75"/>
</p:tagLst>
</file>

<file path=ppt/tags/tag231.xml><?xml version="1.0" encoding="utf-8"?>
<p:tagLst xmlns:p="http://schemas.openxmlformats.org/presentationml/2006/main">
  <p:tag name="AS_UNIQUEID" val="476"/>
</p:tagLst>
</file>

<file path=ppt/tags/tag232.xml><?xml version="1.0" encoding="utf-8"?>
<p:tagLst xmlns:p="http://schemas.openxmlformats.org/presentationml/2006/main">
  <p:tag name="AS_UNIQUEID" val="477"/>
</p:tagLst>
</file>

<file path=ppt/tags/tag233.xml><?xml version="1.0" encoding="utf-8"?>
<p:tagLst xmlns:p="http://schemas.openxmlformats.org/presentationml/2006/main">
  <p:tag name="AS_UNIQUEID" val="50"/>
</p:tagLst>
</file>

<file path=ppt/tags/tag234.xml><?xml version="1.0" encoding="utf-8"?>
<p:tagLst xmlns:p="http://schemas.openxmlformats.org/presentationml/2006/main">
  <p:tag name="AS_UNIQUEID" val="478"/>
</p:tagLst>
</file>

<file path=ppt/tags/tag235.xml><?xml version="1.0" encoding="utf-8"?>
<p:tagLst xmlns:p="http://schemas.openxmlformats.org/presentationml/2006/main">
  <p:tag name="AS_UNIQUEID" val="479"/>
</p:tagLst>
</file>

<file path=ppt/tags/tag236.xml><?xml version="1.0" encoding="utf-8"?>
<p:tagLst xmlns:p="http://schemas.openxmlformats.org/presentationml/2006/main">
  <p:tag name="AS_UNIQUEID" val="48"/>
</p:tagLst>
</file>

<file path=ppt/tags/tag237.xml><?xml version="1.0" encoding="utf-8"?>
<p:tagLst xmlns:p="http://schemas.openxmlformats.org/presentationml/2006/main">
  <p:tag name="AS_UNIQUEID" val="49"/>
</p:tagLst>
</file>

<file path=ppt/tags/tag238.xml><?xml version="1.0" encoding="utf-8"?>
<p:tagLst xmlns:p="http://schemas.openxmlformats.org/presentationml/2006/main">
  <p:tag name="AS_UNIQUEID" val="480"/>
</p:tagLst>
</file>

<file path=ppt/tags/tag239.xml><?xml version="1.0" encoding="utf-8"?>
<p:tagLst xmlns:p="http://schemas.openxmlformats.org/presentationml/2006/main">
  <p:tag name="AS_UNIQUEID" val="481"/>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2"/>
</p:tagLst>
</file>

<file path=ppt/tags/tag241.xml><?xml version="1.0" encoding="utf-8"?>
<p:tagLst xmlns:p="http://schemas.openxmlformats.org/presentationml/2006/main">
  <p:tag name="AS_UNIQUEID" val="50"/>
</p:tagLst>
</file>

<file path=ppt/tags/tag242.xml><?xml version="1.0" encoding="utf-8"?>
<p:tagLst xmlns:p="http://schemas.openxmlformats.org/presentationml/2006/main">
  <p:tag name="AS_UNIQUEID" val="483"/>
</p:tagLst>
</file>

<file path=ppt/tags/tag243.xml><?xml version="1.0" encoding="utf-8"?>
<p:tagLst xmlns:p="http://schemas.openxmlformats.org/presentationml/2006/main">
  <p:tag name="AS_UNIQUEID" val="484"/>
</p:tagLst>
</file>

<file path=ppt/tags/tag244.xml><?xml version="1.0" encoding="utf-8"?>
<p:tagLst xmlns:p="http://schemas.openxmlformats.org/presentationml/2006/main">
  <p:tag name="AS_UNIQUEID" val="485"/>
</p:tagLst>
</file>

<file path=ppt/tags/tag245.xml><?xml version="1.0" encoding="utf-8"?>
<p:tagLst xmlns:p="http://schemas.openxmlformats.org/presentationml/2006/main">
  <p:tag name="AS_UNIQUEID" val="48"/>
</p:tagLst>
</file>

<file path=ppt/tags/tag246.xml><?xml version="1.0" encoding="utf-8"?>
<p:tagLst xmlns:p="http://schemas.openxmlformats.org/presentationml/2006/main">
  <p:tag name="AS_UNIQUEID" val="49"/>
</p:tagLst>
</file>

<file path=ppt/tags/tag247.xml><?xml version="1.0" encoding="utf-8"?>
<p:tagLst xmlns:p="http://schemas.openxmlformats.org/presentationml/2006/main">
  <p:tag name="AS_UNIQUEID" val="486"/>
</p:tagLst>
</file>

<file path=ppt/tags/tag248.xml><?xml version="1.0" encoding="utf-8"?>
<p:tagLst xmlns:p="http://schemas.openxmlformats.org/presentationml/2006/main">
  <p:tag name="AS_UNIQUEID" val="487"/>
</p:tagLst>
</file>

<file path=ppt/tags/tag249.xml><?xml version="1.0" encoding="utf-8"?>
<p:tagLst xmlns:p="http://schemas.openxmlformats.org/presentationml/2006/main">
  <p:tag name="AS_UNIQUEID" val="488"/>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50"/>
</p:tagLst>
</file>

<file path=ppt/tags/tag251.xml><?xml version="1.0" encoding="utf-8"?>
<p:tagLst xmlns:p="http://schemas.openxmlformats.org/presentationml/2006/main">
  <p:tag name="AS_UNIQUEID" val="489"/>
</p:tagLst>
</file>

<file path=ppt/tags/tag252.xml><?xml version="1.0" encoding="utf-8"?>
<p:tagLst xmlns:p="http://schemas.openxmlformats.org/presentationml/2006/main">
  <p:tag name="AS_UNIQUEID" val="490"/>
</p:tagLst>
</file>

<file path=ppt/tags/tag253.xml><?xml version="1.0" encoding="utf-8"?>
<p:tagLst xmlns:p="http://schemas.openxmlformats.org/presentationml/2006/main">
  <p:tag name="AS_UNIQUEID" val="491"/>
</p:tagLst>
</file>

<file path=ppt/tags/tag254.xml><?xml version="1.0" encoding="utf-8"?>
<p:tagLst xmlns:p="http://schemas.openxmlformats.org/presentationml/2006/main">
  <p:tag name="AS_UNIQUEID" val="48"/>
</p:tagLst>
</file>

<file path=ppt/tags/tag255.xml><?xml version="1.0" encoding="utf-8"?>
<p:tagLst xmlns:p="http://schemas.openxmlformats.org/presentationml/2006/main">
  <p:tag name="AS_UNIQUEID" val="49"/>
</p:tagLst>
</file>

<file path=ppt/tags/tag256.xml><?xml version="1.0" encoding="utf-8"?>
<p:tagLst xmlns:p="http://schemas.openxmlformats.org/presentationml/2006/main">
  <p:tag name="AS_UNIQUEID" val="492"/>
</p:tagLst>
</file>

<file path=ppt/tags/tag257.xml><?xml version="1.0" encoding="utf-8"?>
<p:tagLst xmlns:p="http://schemas.openxmlformats.org/presentationml/2006/main">
  <p:tag name="AS_UNIQUEID" val="493"/>
</p:tagLst>
</file>

<file path=ppt/tags/tag258.xml><?xml version="1.0" encoding="utf-8"?>
<p:tagLst xmlns:p="http://schemas.openxmlformats.org/presentationml/2006/main">
  <p:tag name="AS_UNIQUEID" val="494"/>
</p:tagLst>
</file>

<file path=ppt/tags/tag259.xml><?xml version="1.0" encoding="utf-8"?>
<p:tagLst xmlns:p="http://schemas.openxmlformats.org/presentationml/2006/main">
  <p:tag name="AS_UNIQUEID" val="50"/>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5"/>
</p:tagLst>
</file>

<file path=ppt/tags/tag261.xml><?xml version="1.0" encoding="utf-8"?>
<p:tagLst xmlns:p="http://schemas.openxmlformats.org/presentationml/2006/main">
  <p:tag name="AS_UNIQUEID" val="496"/>
</p:tagLst>
</file>

<file path=ppt/tags/tag262.xml><?xml version="1.0" encoding="utf-8"?>
<p:tagLst xmlns:p="http://schemas.openxmlformats.org/presentationml/2006/main">
  <p:tag name="AS_UNIQUEID" val="497"/>
</p:tagLst>
</file>

<file path=ppt/tags/tag263.xml><?xml version="1.0" encoding="utf-8"?>
<p:tagLst xmlns:p="http://schemas.openxmlformats.org/presentationml/2006/main">
  <p:tag name="AS_UNIQUEID" val="48"/>
</p:tagLst>
</file>

<file path=ppt/tags/tag264.xml><?xml version="1.0" encoding="utf-8"?>
<p:tagLst xmlns:p="http://schemas.openxmlformats.org/presentationml/2006/main">
  <p:tag name="AS_UNIQUEID" val="49"/>
</p:tagLst>
</file>

<file path=ppt/tags/tag265.xml><?xml version="1.0" encoding="utf-8"?>
<p:tagLst xmlns:p="http://schemas.openxmlformats.org/presentationml/2006/main">
  <p:tag name="AS_UNIQUEID" val="498"/>
</p:tagLst>
</file>

<file path=ppt/tags/tag266.xml><?xml version="1.0" encoding="utf-8"?>
<p:tagLst xmlns:p="http://schemas.openxmlformats.org/presentationml/2006/main">
  <p:tag name="AS_UNIQUEID" val="499"/>
</p:tagLst>
</file>

<file path=ppt/tags/tag267.xml><?xml version="1.0" encoding="utf-8"?>
<p:tagLst xmlns:p="http://schemas.openxmlformats.org/presentationml/2006/main">
  <p:tag name="AS_UNIQUEID" val="500"/>
</p:tagLst>
</file>

<file path=ppt/tags/tag268.xml><?xml version="1.0" encoding="utf-8"?>
<p:tagLst xmlns:p="http://schemas.openxmlformats.org/presentationml/2006/main">
  <p:tag name="AS_UNIQUEID" val="50"/>
</p:tagLst>
</file>

<file path=ppt/tags/tag269.xml><?xml version="1.0" encoding="utf-8"?>
<p:tagLst xmlns:p="http://schemas.openxmlformats.org/presentationml/2006/main">
  <p:tag name="AS_UNIQUEID" val="501"/>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502"/>
</p:tagLst>
</file>

<file path=ppt/tags/tag271.xml><?xml version="1.0" encoding="utf-8"?>
<p:tagLst xmlns:p="http://schemas.openxmlformats.org/presentationml/2006/main">
  <p:tag name="AS_UNIQUEID" val="503"/>
</p:tagLst>
</file>

<file path=ppt/tags/tag272.xml><?xml version="1.0" encoding="utf-8"?>
<p:tagLst xmlns:p="http://schemas.openxmlformats.org/presentationml/2006/main">
  <p:tag name="AS_UNIQUEID" val="48"/>
</p:tagLst>
</file>

<file path=ppt/tags/tag273.xml><?xml version="1.0" encoding="utf-8"?>
<p:tagLst xmlns:p="http://schemas.openxmlformats.org/presentationml/2006/main">
  <p:tag name="AS_UNIQUEID" val="49"/>
</p:tagLst>
</file>

<file path=ppt/tags/tag274.xml><?xml version="1.0" encoding="utf-8"?>
<p:tagLst xmlns:p="http://schemas.openxmlformats.org/presentationml/2006/main">
  <p:tag name="AS_UNIQUEID" val="504"/>
</p:tagLst>
</file>

<file path=ppt/tags/tag275.xml><?xml version="1.0" encoding="utf-8"?>
<p:tagLst xmlns:p="http://schemas.openxmlformats.org/presentationml/2006/main">
  <p:tag name="AS_UNIQUEID" val="505"/>
</p:tagLst>
</file>

<file path=ppt/tags/tag276.xml><?xml version="1.0" encoding="utf-8"?>
<p:tagLst xmlns:p="http://schemas.openxmlformats.org/presentationml/2006/main">
  <p:tag name="AS_UNIQUEID" val="506"/>
</p:tagLst>
</file>

<file path=ppt/tags/tag277.xml><?xml version="1.0" encoding="utf-8"?>
<p:tagLst xmlns:p="http://schemas.openxmlformats.org/presentationml/2006/main">
  <p:tag name="AS_UNIQUEID" val="50"/>
</p:tagLst>
</file>

<file path=ppt/tags/tag278.xml><?xml version="1.0" encoding="utf-8"?>
<p:tagLst xmlns:p="http://schemas.openxmlformats.org/presentationml/2006/main">
  <p:tag name="AS_UNIQUEID" val="507"/>
</p:tagLst>
</file>

<file path=ppt/tags/tag279.xml><?xml version="1.0" encoding="utf-8"?>
<p:tagLst xmlns:p="http://schemas.openxmlformats.org/presentationml/2006/main">
  <p:tag name="AS_UNIQUEID" val="508"/>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09"/>
</p:tagLst>
</file>

<file path=ppt/tags/tag281.xml><?xml version="1.0" encoding="utf-8"?>
<p:tagLst xmlns:p="http://schemas.openxmlformats.org/presentationml/2006/main">
  <p:tag name="AS_UNIQUEID" val="48"/>
</p:tagLst>
</file>

<file path=ppt/tags/tag282.xml><?xml version="1.0" encoding="utf-8"?>
<p:tagLst xmlns:p="http://schemas.openxmlformats.org/presentationml/2006/main">
  <p:tag name="AS_UNIQUEID" val="49"/>
</p:tagLst>
</file>

<file path=ppt/tags/tag283.xml><?xml version="1.0" encoding="utf-8"?>
<p:tagLst xmlns:p="http://schemas.openxmlformats.org/presentationml/2006/main">
  <p:tag name="AS_UNIQUEID" val="510"/>
</p:tagLst>
</file>

<file path=ppt/tags/tag284.xml><?xml version="1.0" encoding="utf-8"?>
<p:tagLst xmlns:p="http://schemas.openxmlformats.org/presentationml/2006/main">
  <p:tag name="AS_UNIQUEID" val="511"/>
</p:tagLst>
</file>

<file path=ppt/tags/tag285.xml><?xml version="1.0" encoding="utf-8"?>
<p:tagLst xmlns:p="http://schemas.openxmlformats.org/presentationml/2006/main">
  <p:tag name="AS_UNIQUEID" val="512"/>
</p:tagLst>
</file>

<file path=ppt/tags/tag286.xml><?xml version="1.0" encoding="utf-8"?>
<p:tagLst xmlns:p="http://schemas.openxmlformats.org/presentationml/2006/main">
  <p:tag name="AS_UNIQUEID" val="50"/>
</p:tagLst>
</file>

<file path=ppt/tags/tag287.xml><?xml version="1.0" encoding="utf-8"?>
<p:tagLst xmlns:p="http://schemas.openxmlformats.org/presentationml/2006/main">
  <p:tag name="AS_UNIQUEID" val="513"/>
</p:tagLst>
</file>

<file path=ppt/tags/tag288.xml><?xml version="1.0" encoding="utf-8"?>
<p:tagLst xmlns:p="http://schemas.openxmlformats.org/presentationml/2006/main">
  <p:tag name="AS_UNIQUEID" val="514"/>
</p:tagLst>
</file>

<file path=ppt/tags/tag289.xml><?xml version="1.0" encoding="utf-8"?>
<p:tagLst xmlns:p="http://schemas.openxmlformats.org/presentationml/2006/main">
  <p:tag name="AS_UNIQUEID" val="515"/>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16"/>
</p:tagLst>
</file>

<file path=ppt/tags/tag291.xml><?xml version="1.0" encoding="utf-8"?>
<p:tagLst xmlns:p="http://schemas.openxmlformats.org/presentationml/2006/main">
  <p:tag name="AS_UNIQUEID" val="48"/>
</p:tagLst>
</file>

<file path=ppt/tags/tag292.xml><?xml version="1.0" encoding="utf-8"?>
<p:tagLst xmlns:p="http://schemas.openxmlformats.org/presentationml/2006/main">
  <p:tag name="AS_UNIQUEID" val="49"/>
</p:tagLst>
</file>

<file path=ppt/tags/tag293.xml><?xml version="1.0" encoding="utf-8"?>
<p:tagLst xmlns:p="http://schemas.openxmlformats.org/presentationml/2006/main">
  <p:tag name="AS_UNIQUEID" val="50"/>
</p:tagLst>
</file>

<file path=ppt/tags/tag294.xml><?xml version="1.0" encoding="utf-8"?>
<p:tagLst xmlns:p="http://schemas.openxmlformats.org/presentationml/2006/main">
  <p:tag name="AS_UNIQUEID" val="517"/>
</p:tagLst>
</file>

<file path=ppt/tags/tag295.xml><?xml version="1.0" encoding="utf-8"?>
<p:tagLst xmlns:p="http://schemas.openxmlformats.org/presentationml/2006/main">
  <p:tag name="AS_UNIQUEID" val="518"/>
</p:tagLst>
</file>

<file path=ppt/tags/tag296.xml><?xml version="1.0" encoding="utf-8"?>
<p:tagLst xmlns:p="http://schemas.openxmlformats.org/presentationml/2006/main">
  <p:tag name="AS_UNIQUEID" val="519"/>
</p:tagLst>
</file>

<file path=ppt/tags/tag297.xml><?xml version="1.0" encoding="utf-8"?>
<p:tagLst xmlns:p="http://schemas.openxmlformats.org/presentationml/2006/main">
  <p:tag name="AS_UNIQUEID" val="520"/>
</p:tagLst>
</file>

<file path=ppt/tags/tag298.xml><?xml version="1.0" encoding="utf-8"?>
<p:tagLst xmlns:p="http://schemas.openxmlformats.org/presentationml/2006/main">
  <p:tag name="AS_UNIQUEID" val="521"/>
</p:tagLst>
</file>

<file path=ppt/tags/tag299.xml><?xml version="1.0" encoding="utf-8"?>
<p:tagLst xmlns:p="http://schemas.openxmlformats.org/presentationml/2006/main">
  <p:tag name="AS_UNIQUEID" val="522"/>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48"/>
</p:tagLst>
</file>

<file path=ppt/tags/tag301.xml><?xml version="1.0" encoding="utf-8"?>
<p:tagLst xmlns:p="http://schemas.openxmlformats.org/presentationml/2006/main">
  <p:tag name="AS_UNIQUEID" val="49"/>
</p:tagLst>
</file>

<file path=ppt/tags/tag302.xml><?xml version="1.0" encoding="utf-8"?>
<p:tagLst xmlns:p="http://schemas.openxmlformats.org/presentationml/2006/main">
  <p:tag name="AS_UNIQUEID" val="523"/>
</p:tagLst>
</file>

<file path=ppt/tags/tag303.xml><?xml version="1.0" encoding="utf-8"?>
<p:tagLst xmlns:p="http://schemas.openxmlformats.org/presentationml/2006/main">
  <p:tag name="AS_UNIQUEID" val="524"/>
</p:tagLst>
</file>

<file path=ppt/tags/tag304.xml><?xml version="1.0" encoding="utf-8"?>
<p:tagLst xmlns:p="http://schemas.openxmlformats.org/presentationml/2006/main">
  <p:tag name="AS_UNIQUEID" val="525"/>
</p:tagLst>
</file>

<file path=ppt/tags/tag305.xml><?xml version="1.0" encoding="utf-8"?>
<p:tagLst xmlns:p="http://schemas.openxmlformats.org/presentationml/2006/main">
  <p:tag name="AS_UNIQUEID" val="50"/>
</p:tagLst>
</file>

<file path=ppt/tags/tag306.xml><?xml version="1.0" encoding="utf-8"?>
<p:tagLst xmlns:p="http://schemas.openxmlformats.org/presentationml/2006/main">
  <p:tag name="AS_UNIQUEID" val="526"/>
</p:tagLst>
</file>

<file path=ppt/tags/tag307.xml><?xml version="1.0" encoding="utf-8"?>
<p:tagLst xmlns:p="http://schemas.openxmlformats.org/presentationml/2006/main">
  <p:tag name="AS_UNIQUEID" val="527"/>
</p:tagLst>
</file>

<file path=ppt/tags/tag308.xml><?xml version="1.0" encoding="utf-8"?>
<p:tagLst xmlns:p="http://schemas.openxmlformats.org/presentationml/2006/main">
  <p:tag name="AS_UNIQUEID" val="528"/>
</p:tagLst>
</file>

<file path=ppt/tags/tag309.xml><?xml version="1.0" encoding="utf-8"?>
<p:tagLst xmlns:p="http://schemas.openxmlformats.org/presentationml/2006/main">
  <p:tag name="AS_UNIQUEID" val="529"/>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48"/>
</p:tagLst>
</file>

<file path=ppt/tags/tag311.xml><?xml version="1.0" encoding="utf-8"?>
<p:tagLst xmlns:p="http://schemas.openxmlformats.org/presentationml/2006/main">
  <p:tag name="AS_UNIQUEID" val="49"/>
</p:tagLst>
</file>

<file path=ppt/tags/tag312.xml><?xml version="1.0" encoding="utf-8"?>
<p:tagLst xmlns:p="http://schemas.openxmlformats.org/presentationml/2006/main">
  <p:tag name="AS_UNIQUEID" val="530"/>
</p:tagLst>
</file>

<file path=ppt/tags/tag313.xml><?xml version="1.0" encoding="utf-8"?>
<p:tagLst xmlns:p="http://schemas.openxmlformats.org/presentationml/2006/main">
  <p:tag name="AS_UNIQUEID" val="531"/>
</p:tagLst>
</file>

<file path=ppt/tags/tag314.xml><?xml version="1.0" encoding="utf-8"?>
<p:tagLst xmlns:p="http://schemas.openxmlformats.org/presentationml/2006/main">
  <p:tag name="AS_UNIQUEID" val="532"/>
</p:tagLst>
</file>

<file path=ppt/tags/tag315.xml><?xml version="1.0" encoding="utf-8"?>
<p:tagLst xmlns:p="http://schemas.openxmlformats.org/presentationml/2006/main">
  <p:tag name="AS_UNIQUEID" val="50"/>
</p:tagLst>
</file>

<file path=ppt/tags/tag316.xml><?xml version="1.0" encoding="utf-8"?>
<p:tagLst xmlns:p="http://schemas.openxmlformats.org/presentationml/2006/main">
  <p:tag name="AS_UNIQUEID" val="533"/>
</p:tagLst>
</file>

<file path=ppt/tags/tag317.xml><?xml version="1.0" encoding="utf-8"?>
<p:tagLst xmlns:p="http://schemas.openxmlformats.org/presentationml/2006/main">
  <p:tag name="AS_UNIQUEID" val="534"/>
</p:tagLst>
</file>

<file path=ppt/tags/tag318.xml><?xml version="1.0" encoding="utf-8"?>
<p:tagLst xmlns:p="http://schemas.openxmlformats.org/presentationml/2006/main">
  <p:tag name="AS_UNIQUEID" val="535"/>
</p:tagLst>
</file>

<file path=ppt/tags/tag319.xml><?xml version="1.0" encoding="utf-8"?>
<p:tagLst xmlns:p="http://schemas.openxmlformats.org/presentationml/2006/main">
  <p:tag name="AS_UNIQUEID" val="536"/>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48"/>
</p:tagLst>
</file>

<file path=ppt/tags/tag321.xml><?xml version="1.0" encoding="utf-8"?>
<p:tagLst xmlns:p="http://schemas.openxmlformats.org/presentationml/2006/main">
  <p:tag name="AS_UNIQUEID" val="49"/>
</p:tagLst>
</file>

<file path=ppt/tags/tag322.xml><?xml version="1.0" encoding="utf-8"?>
<p:tagLst xmlns:p="http://schemas.openxmlformats.org/presentationml/2006/main">
  <p:tag name="AS_UNIQUEID" val="537"/>
</p:tagLst>
</file>

<file path=ppt/tags/tag323.xml><?xml version="1.0" encoding="utf-8"?>
<p:tagLst xmlns:p="http://schemas.openxmlformats.org/presentationml/2006/main">
  <p:tag name="AS_UNIQUEID" val="538"/>
</p:tagLst>
</file>

<file path=ppt/tags/tag324.xml><?xml version="1.0" encoding="utf-8"?>
<p:tagLst xmlns:p="http://schemas.openxmlformats.org/presentationml/2006/main">
  <p:tag name="AS_UNIQUEID" val="539"/>
</p:tagLst>
</file>

<file path=ppt/tags/tag325.xml><?xml version="1.0" encoding="utf-8"?>
<p:tagLst xmlns:p="http://schemas.openxmlformats.org/presentationml/2006/main">
  <p:tag name="AS_UNIQUEID" val="50"/>
</p:tagLst>
</file>

<file path=ppt/tags/tag326.xml><?xml version="1.0" encoding="utf-8"?>
<p:tagLst xmlns:p="http://schemas.openxmlformats.org/presentationml/2006/main">
  <p:tag name="AS_UNIQUEID" val="540"/>
</p:tagLst>
</file>

<file path=ppt/tags/tag327.xml><?xml version="1.0" encoding="utf-8"?>
<p:tagLst xmlns:p="http://schemas.openxmlformats.org/presentationml/2006/main">
  <p:tag name="AS_UNIQUEID" val="541"/>
</p:tagLst>
</file>

<file path=ppt/tags/tag328.xml><?xml version="1.0" encoding="utf-8"?>
<p:tagLst xmlns:p="http://schemas.openxmlformats.org/presentationml/2006/main">
  <p:tag name="AS_UNIQUEID" val="543"/>
</p:tagLst>
</file>

<file path=ppt/tags/tag32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3.xml><?xml version="1.0" encoding="utf-8"?>
<p:tagLst xmlns:p="http://schemas.openxmlformats.org/presentationml/2006/main">
  <p:tag name="AS_UNIQUEID" val="317"/>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373"/>
</p:tagLst>
</file>

<file path=ppt/tags/tag78.xml><?xml version="1.0" encoding="utf-8"?>
<p:tagLst xmlns:p="http://schemas.openxmlformats.org/presentationml/2006/main">
  <p:tag name="AS_UNIQUEID" val="48"/>
</p:tagLst>
</file>

<file path=ppt/tags/tag79.xml><?xml version="1.0" encoding="utf-8"?>
<p:tagLst xmlns:p="http://schemas.openxmlformats.org/presentationml/2006/main">
  <p:tag name="AS_UNIQUEID" val="49"/>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377"/>
</p:tagLst>
</file>

<file path=ppt/tags/tag84.xml><?xml version="1.0" encoding="utf-8"?>
<p:tagLst xmlns:p="http://schemas.openxmlformats.org/presentationml/2006/main">
  <p:tag name="AS_UNIQUEID" val="378"/>
</p:tagLst>
</file>

<file path=ppt/tags/tag85.xml><?xml version="1.0" encoding="utf-8"?>
<p:tagLst xmlns:p="http://schemas.openxmlformats.org/presentationml/2006/main">
  <p:tag name="AS_UNIQUEID" val="48"/>
</p:tagLst>
</file>

<file path=ppt/tags/tag86.xml><?xml version="1.0" encoding="utf-8"?>
<p:tagLst xmlns:p="http://schemas.openxmlformats.org/presentationml/2006/main">
  <p:tag name="AS_UNIQUEID" val="49"/>
</p:tagLst>
</file>

<file path=ppt/tags/tag87.xml><?xml version="1.0" encoding="utf-8"?>
<p:tagLst xmlns:p="http://schemas.openxmlformats.org/presentationml/2006/main">
  <p:tag name="AS_UNIQUEID" val="50"/>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383"/>
</p:tagLst>
</file>

<file path=ppt/tags/tag93.xml><?xml version="1.0" encoding="utf-8"?>
<p:tagLst xmlns:p="http://schemas.openxmlformats.org/presentationml/2006/main">
  <p:tag name="AS_UNIQUEID" val="384"/>
</p:tagLst>
</file>

<file path=ppt/tags/tag94.xml><?xml version="1.0" encoding="utf-8"?>
<p:tagLst xmlns:p="http://schemas.openxmlformats.org/presentationml/2006/main">
  <p:tag name="AS_UNIQUEID" val="48"/>
</p:tagLst>
</file>

<file path=ppt/tags/tag95.xml><?xml version="1.0" encoding="utf-8"?>
<p:tagLst xmlns:p="http://schemas.openxmlformats.org/presentationml/2006/main">
  <p:tag name="AS_UNIQUEID" val="49"/>
</p:tagLst>
</file>

<file path=ppt/tags/tag96.xml><?xml version="1.0" encoding="utf-8"?>
<p:tagLst xmlns:p="http://schemas.openxmlformats.org/presentationml/2006/main">
  <p:tag name="AS_UNIQUEID" val="385"/>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271</Paragraphs>
  <Slides>28</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28</vt:i4>
      </vt:variant>
    </vt:vector>
  </HeadingPairs>
  <TitlesOfParts>
    <vt:vector baseType="lpstr" size="38">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2020-11-02T16:17:59.858</cp:lastPrinted>
  <dcterms:created xsi:type="dcterms:W3CDTF">2020-11-02T16:17:59Z</dcterms:created>
  <dcterms:modified xsi:type="dcterms:W3CDTF">2020-12-17T05:40:03Z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