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sldIdLst>
    <p:sldId id="256" r:id="rId4"/>
    <p:sldId id="279" r:id="rId5"/>
    <p:sldId id="258" r:id="rId6"/>
    <p:sldId id="302" r:id="rId7"/>
    <p:sldId id="274" r:id="rId8"/>
    <p:sldId id="272" r:id="rId9"/>
    <p:sldId id="275" r:id="rId10"/>
    <p:sldId id="276" r:id="rId11"/>
    <p:sldId id="277" r:id="rId12"/>
    <p:sldId id="284" r:id="rId13"/>
    <p:sldId id="285" r:id="rId14"/>
    <p:sldId id="283" r:id="rId15"/>
    <p:sldId id="293" r:id="rId16"/>
    <p:sldId id="294" r:id="rId17"/>
    <p:sldId id="264" r:id="rId18"/>
    <p:sldId id="297" r:id="rId19"/>
    <p:sldId id="298" r:id="rId20"/>
    <p:sldId id="299" r:id="rId21"/>
    <p:sldId id="301" r:id="rId22"/>
    <p:sldId id="300" r:id="rId23"/>
    <p:sldId id="281" r:id="rId24"/>
  </p:sldIdLst>
  <p:sldSz cx="9144000" cy="6858000" type="screen4x3"/>
  <p:notesSz cx="6858000" cy="9144000"/>
  <p:defaultTextStyle>
    <a:defPPr>
      <a:defRPr lang="zh-CN"/>
    </a:defPPr>
    <a:lvl1pPr marL="0" lvl="0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hlink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hlink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hlink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hlink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hlink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hlink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hlink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hlink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hlink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0066"/>
    <a:srgbClr val="FF0000"/>
    <a:srgbClr val="990000"/>
    <a:srgbClr val="669900"/>
    <a:srgbClr val="336600"/>
    <a:srgbClr val="FF00FF"/>
    <a:srgbClr val="0000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41" autoAdjust="0"/>
    <p:restoredTop sz="94660"/>
  </p:normalViewPr>
  <p:slideViewPr>
    <p:cSldViewPr showGuides="1">
      <p:cViewPr varScale="1">
        <p:scale>
          <a:sx n="89" d="100"/>
          <a:sy n="89" d="100"/>
        </p:scale>
        <p:origin x="-1416" y="-108"/>
      </p:cViewPr>
      <p:guideLst>
        <p:guide orient="horz" pos="2160"/>
        <p:guide pos="29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4097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4099" name="组合 4098"/>
            <p:cNvGrpSpPr/>
            <p:nvPr userDrawn="1"/>
          </p:nvGrpSpPr>
          <p:grpSpPr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4100" name="矩形 4099"/>
              <p:cNvSpPr/>
              <p:nvPr userDrawn="1"/>
            </p:nvSpPr>
            <p:spPr>
              <a:xfrm>
                <a:off x="0" y="1248"/>
                <a:ext cx="5760" cy="11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1" name="矩形 4100" descr="Cacback"/>
              <p:cNvSpPr/>
              <p:nvPr userDrawn="1"/>
            </p:nvSpPr>
            <p:spPr>
              <a:xfrm>
                <a:off x="0" y="0"/>
                <a:ext cx="1119" cy="4320"/>
              </a:xfrm>
              <a:prstGeom prst="rect">
                <a:avLst/>
              </a:prstGeom>
              <a:blipFill rotWithShape="0">
                <a:blip r:embed="rId2"/>
              </a:blip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102" name="矩形 4101"/>
            <p:cNvSpPr/>
            <p:nvPr/>
          </p:nvSpPr>
          <p:spPr>
            <a:xfrm>
              <a:off x="816" y="2592"/>
              <a:ext cx="701" cy="1728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3" name="组合 4102"/>
          <p:cNvGrpSpPr/>
          <p:nvPr/>
        </p:nvGrpSpPr>
        <p:grpSpPr>
          <a:xfrm>
            <a:off x="0" y="1371600"/>
            <a:ext cx="8405813" cy="1246188"/>
            <a:chOff x="0" y="864"/>
            <a:chExt cx="5295" cy="785"/>
          </a:xfrm>
        </p:grpSpPr>
        <p:sp>
          <p:nvSpPr>
            <p:cNvPr id="4104" name="任意多边形 4103"/>
            <p:cNvSpPr/>
            <p:nvPr userDrawn="1"/>
          </p:nvSpPr>
          <p:spPr>
            <a:xfrm rot="-507431">
              <a:off x="0" y="1477"/>
              <a:ext cx="1059" cy="172"/>
            </a:xfrm>
            <a:custGeom>
              <a:avLst/>
              <a:gdLst/>
              <a:ahLst/>
              <a:cxnLst/>
              <a:rect l="0" t="0" r="0" b="0"/>
              <a:pathLst>
                <a:path w="1059" h="172">
                  <a:moveTo>
                    <a:pt x="1059" y="0"/>
                  </a:moveTo>
                  <a:cubicBezTo>
                    <a:pt x="543" y="45"/>
                    <a:pt x="291" y="112"/>
                    <a:pt x="147" y="144"/>
                  </a:cubicBezTo>
                  <a:cubicBezTo>
                    <a:pt x="0" y="172"/>
                    <a:pt x="153" y="147"/>
                    <a:pt x="177" y="171"/>
                  </a:cubicBezTo>
                  <a:cubicBezTo>
                    <a:pt x="329" y="151"/>
                    <a:pt x="339" y="99"/>
                    <a:pt x="1059" y="24"/>
                  </a:cubicBezTo>
                  <a:cubicBezTo>
                    <a:pt x="1059" y="24"/>
                    <a:pt x="1059" y="0"/>
                    <a:pt x="1059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1">
                    <a:alpha val="100000"/>
                  </a:schemeClr>
                </a:gs>
                <a:gs pos="100000">
                  <a:schemeClr val="bg2">
                    <a:alpha val="10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任意多边形 4104"/>
            <p:cNvSpPr/>
            <p:nvPr userDrawn="1"/>
          </p:nvSpPr>
          <p:spPr>
            <a:xfrm rot="-507431">
              <a:off x="1173" y="864"/>
              <a:ext cx="4122" cy="630"/>
            </a:xfrm>
            <a:custGeom>
              <a:avLst/>
              <a:gdLst/>
              <a:ahLst/>
              <a:cxnLst/>
              <a:rect l="0" t="0" r="0" b="0"/>
              <a:pathLst>
                <a:path w="4122" h="630">
                  <a:moveTo>
                    <a:pt x="0" y="204"/>
                  </a:moveTo>
                  <a:cubicBezTo>
                    <a:pt x="255" y="198"/>
                    <a:pt x="1686" y="0"/>
                    <a:pt x="3544" y="348"/>
                  </a:cubicBezTo>
                  <a:cubicBezTo>
                    <a:pt x="4122" y="464"/>
                    <a:pt x="3754" y="614"/>
                    <a:pt x="3680" y="630"/>
                  </a:cubicBezTo>
                  <a:cubicBezTo>
                    <a:pt x="3680" y="630"/>
                    <a:pt x="3642" y="626"/>
                    <a:pt x="3616" y="624"/>
                  </a:cubicBezTo>
                  <a:cubicBezTo>
                    <a:pt x="3678" y="612"/>
                    <a:pt x="4118" y="488"/>
                    <a:pt x="3534" y="368"/>
                  </a:cubicBezTo>
                  <a:cubicBezTo>
                    <a:pt x="2029" y="98"/>
                    <a:pt x="696" y="156"/>
                    <a:pt x="17" y="231"/>
                  </a:cubicBezTo>
                  <a:cubicBezTo>
                    <a:pt x="17" y="231"/>
                    <a:pt x="0" y="204"/>
                    <a:pt x="0" y="204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106" name="组合 4105"/>
            <p:cNvGrpSpPr/>
            <p:nvPr userDrawn="1"/>
          </p:nvGrpSpPr>
          <p:grpSpPr>
            <a:xfrm>
              <a:off x="1008" y="1248"/>
              <a:ext cx="288" cy="288"/>
              <a:chOff x="1033" y="326"/>
              <a:chExt cx="192" cy="192"/>
            </a:xfrm>
          </p:grpSpPr>
          <p:sp>
            <p:nvSpPr>
              <p:cNvPr id="4107" name="椭圆 4106"/>
              <p:cNvSpPr/>
              <p:nvPr/>
            </p:nvSpPr>
            <p:spPr>
              <a:xfrm>
                <a:off x="1033" y="326"/>
                <a:ext cx="192" cy="192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8" name="椭圆 4107"/>
              <p:cNvSpPr/>
              <p:nvPr/>
            </p:nvSpPr>
            <p:spPr>
              <a:xfrm>
                <a:off x="1129" y="377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9" name="椭圆 4108"/>
              <p:cNvSpPr/>
              <p:nvPr/>
            </p:nvSpPr>
            <p:spPr>
              <a:xfrm>
                <a:off x="1063" y="350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0" name="椭圆 4109"/>
              <p:cNvSpPr/>
              <p:nvPr/>
            </p:nvSpPr>
            <p:spPr>
              <a:xfrm>
                <a:off x="1063" y="404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1" name="椭圆 4110"/>
              <p:cNvSpPr/>
              <p:nvPr/>
            </p:nvSpPr>
            <p:spPr>
              <a:xfrm>
                <a:off x="1108" y="422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2" name="椭圆 4111"/>
              <p:cNvSpPr/>
              <p:nvPr/>
            </p:nvSpPr>
            <p:spPr>
              <a:xfrm>
                <a:off x="1168" y="416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3" name="椭圆 4112"/>
              <p:cNvSpPr/>
              <p:nvPr/>
            </p:nvSpPr>
            <p:spPr>
              <a:xfrm>
                <a:off x="1120" y="461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4" name="椭圆 4113"/>
              <p:cNvSpPr/>
              <p:nvPr/>
            </p:nvSpPr>
            <p:spPr>
              <a:xfrm>
                <a:off x="1063" y="452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5" name="椭圆 4114"/>
              <p:cNvSpPr/>
              <p:nvPr/>
            </p:nvSpPr>
            <p:spPr>
              <a:xfrm>
                <a:off x="1117" y="329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116" name="标题 4115"/>
          <p:cNvSpPr>
            <a:spLocks noGrp="1"/>
          </p:cNvSpPr>
          <p:nvPr>
            <p:ph type="ctrTitle"/>
          </p:nvPr>
        </p:nvSpPr>
        <p:spPr>
          <a:xfrm>
            <a:off x="1828800" y="2133600"/>
            <a:ext cx="7315200" cy="1600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4117" name="副标题 4116"/>
          <p:cNvSpPr>
            <a:spLocks noGrp="1"/>
          </p:cNvSpPr>
          <p:nvPr>
            <p:ph type="subTitle" idx="1"/>
          </p:nvPr>
        </p:nvSpPr>
        <p:spPr>
          <a:xfrm>
            <a:off x="1371600" y="4267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4118" name="日期占位符 4117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 Narrow" panose="020B0606020202030204" pitchFamily="34" charset="0"/>
            </a:endParaRPr>
          </a:p>
        </p:txBody>
      </p:sp>
      <p:sp>
        <p:nvSpPr>
          <p:cNvPr id="4119" name="页脚占位符 4118"/>
          <p:cNvSpPr>
            <a:spLocks noGrp="1"/>
          </p:cNvSpPr>
          <p:nvPr>
            <p:ph type="ftr" sz="quarter" idx="3"/>
          </p:nvPr>
        </p:nvSpPr>
        <p:spPr>
          <a:xfrm>
            <a:off x="37338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dirty="0">
              <a:latin typeface="Arial Narrow" panose="020B0606020202030204" pitchFamily="34" charset="0"/>
            </a:endParaRPr>
          </a:p>
        </p:txBody>
      </p:sp>
      <p:sp>
        <p:nvSpPr>
          <p:cNvPr id="4120" name="灯片编号占位符 4119"/>
          <p:cNvSpPr>
            <a:spLocks noGrp="1"/>
          </p:cNvSpPr>
          <p:nvPr>
            <p:ph type="sldNum" sz="quarter" idx="4"/>
          </p:nvPr>
        </p:nvSpPr>
        <p:spPr>
          <a:xfrm>
            <a:off x="7086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fld id="{9A0DB2DC-4C9A-4742-B13C-FB6460FD3503}" type="slidenum">
              <a:rPr lang="en-US" altLang="zh-CN" dirty="0">
                <a:latin typeface="Arial Narrow" panose="020B0606020202030204" pitchFamily="34" charset="0"/>
              </a:rPr>
              <a:t>‹#›</a:t>
            </a:fld>
            <a:endParaRPr lang="zh-CN" dirty="0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66335" y="457200"/>
            <a:ext cx="2060178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6061104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23553"/>
          <p:cNvGrpSpPr/>
          <p:nvPr/>
        </p:nvGrpSpPr>
        <p:grpSpPr>
          <a:xfrm>
            <a:off x="-1035050" y="1552575"/>
            <a:ext cx="10179050" cy="5305425"/>
            <a:chOff x="-652" y="978"/>
            <a:chExt cx="6412" cy="3342"/>
          </a:xfrm>
        </p:grpSpPr>
        <p:sp>
          <p:nvSpPr>
            <p:cNvPr id="23555" name="任意多边形 23554"/>
            <p:cNvSpPr/>
            <p:nvPr/>
          </p:nvSpPr>
          <p:spPr>
            <a:xfrm>
              <a:off x="2061" y="1707"/>
              <a:ext cx="3699" cy="2613"/>
            </a:xfrm>
            <a:custGeom>
              <a:avLst/>
              <a:gdLst/>
              <a:ahLst/>
              <a:cxnLst/>
              <a:rect l="0" t="0" r="0" b="0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6" name="任意多边形 23555"/>
            <p:cNvSpPr/>
            <p:nvPr/>
          </p:nvSpPr>
          <p:spPr>
            <a:xfrm>
              <a:off x="-652" y="978"/>
              <a:ext cx="4237" cy="3342"/>
            </a:xfrm>
            <a:custGeom>
              <a:avLst/>
              <a:gdLst>
                <a:gd name="txL" fmla="*/ 0 w 21600"/>
                <a:gd name="txT" fmla="*/ 0 h 21231"/>
                <a:gd name="txR" fmla="*/ 21600 w 21600"/>
                <a:gd name="txB" fmla="*/ 21231 h 21231"/>
              </a:gdLst>
              <a:ahLst/>
              <a:cxnLst>
                <a:cxn ang="270">
                  <a:pos x="3977" y="0"/>
                </a:cxn>
                <a:cxn ang="0">
                  <a:pos x="21600" y="21231"/>
                </a:cxn>
                <a:cxn ang="180">
                  <a:pos x="0" y="21231"/>
                </a:cxn>
              </a:cxnLst>
              <a:rect l="txL" t="txT" r="txR" b="txB"/>
              <a:pathLst>
                <a:path w="21600" h="21231" fill="none">
                  <a:moveTo>
                    <a:pt x="3977" y="0"/>
                  </a:moveTo>
                  <a:arcTo wR="21600" hR="21600" stAng="-4763417" swAng="4763417"/>
                </a:path>
                <a:path w="21600" h="21231" stroke="0">
                  <a:moveTo>
                    <a:pt x="3977" y="0"/>
                  </a:moveTo>
                  <a:arcTo wR="21600" hR="21600" stAng="-4763417" swAng="4763417"/>
                  <a:lnTo>
                    <a:pt x="0" y="21231"/>
                  </a:lnTo>
                  <a:close/>
                </a:path>
              </a:pathLst>
            </a:custGeom>
            <a:noFill/>
            <a:ln w="12700" cap="rnd" cmpd="sng">
              <a:solidFill>
                <a:schemeClr val="accent2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57" name="标题 23556"/>
          <p:cNvSpPr>
            <a:spLocks noGrp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3558" name="副标题 23557"/>
          <p:cNvSpPr>
            <a:spLocks noGrp="1"/>
          </p:cNvSpPr>
          <p:nvPr>
            <p:ph type="subTitle" sz="quarter" idx="1"/>
          </p:nvPr>
        </p:nvSpPr>
        <p:spPr>
          <a:xfrm>
            <a:off x="685800" y="34290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23559" name="日期占位符 23558"/>
          <p:cNvSpPr>
            <a:spLocks noGrp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/>
          <a:p>
            <a:endParaRPr lang="zh-CN" altLang="en-US" dirty="0"/>
          </a:p>
        </p:txBody>
      </p:sp>
      <p:sp>
        <p:nvSpPr>
          <p:cNvPr id="23560" name="页脚占位符 2355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/>
          <a:p>
            <a:endParaRPr lang="zh-CN" dirty="0"/>
          </a:p>
        </p:txBody>
      </p:sp>
      <p:sp>
        <p:nvSpPr>
          <p:cNvPr id="23561" name="灯片编号占位符 2356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/>
          <a:p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32769"/>
          <p:cNvGrpSpPr/>
          <p:nvPr/>
        </p:nvGrpSpPr>
        <p:grpSpPr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32771" name="矩形 32770"/>
            <p:cNvSpPr/>
            <p:nvPr/>
          </p:nvSpPr>
          <p:spPr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2" name="矩形 32771"/>
            <p:cNvSpPr/>
            <p:nvPr/>
          </p:nvSpPr>
          <p:spPr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algn="ctr"/>
              <a:endParaRPr sz="24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2773" name="组合 32772"/>
          <p:cNvGrpSpPr/>
          <p:nvPr/>
        </p:nvGrpSpPr>
        <p:grpSpPr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32774" name="矩形 32773"/>
            <p:cNvSpPr/>
            <p:nvPr/>
          </p:nvSpPr>
          <p:spPr>
            <a:xfrm rot="-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5" name="矩形 32774"/>
            <p:cNvSpPr/>
            <p:nvPr/>
          </p:nvSpPr>
          <p:spPr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76" name="组合 32775"/>
          <p:cNvGrpSpPr/>
          <p:nvPr/>
        </p:nvGrpSpPr>
        <p:grpSpPr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32777" name="矩形 32776"/>
            <p:cNvSpPr/>
            <p:nvPr/>
          </p:nvSpPr>
          <p:spPr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8" name="矩形 32777"/>
            <p:cNvSpPr/>
            <p:nvPr/>
          </p:nvSpPr>
          <p:spPr>
            <a:xfrm rot="5400000" flipV="1">
              <a:off x="2913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79" name="组合 32778"/>
          <p:cNvGrpSpPr/>
          <p:nvPr/>
        </p:nvGrpSpPr>
        <p:grpSpPr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32780" name="矩形 32779"/>
            <p:cNvSpPr/>
            <p:nvPr/>
          </p:nvSpPr>
          <p:spPr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1" name="矩形 32780"/>
            <p:cNvSpPr/>
            <p:nvPr/>
          </p:nvSpPr>
          <p:spPr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782" name="标题 32781"/>
          <p:cNvSpPr>
            <a:spLocks noGrp="1"/>
          </p:cNvSpPr>
          <p:nvPr>
            <p:ph type="ctrTitle" sz="quarter"/>
          </p:nvPr>
        </p:nvSpPr>
        <p:spPr>
          <a:xfrm>
            <a:off x="685800" y="19812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2783" name="副标题 3278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/>
            </a:lvl1pPr>
            <a:lvl2pPr marL="457200" lvl="1" indent="0" algn="ctr">
              <a:buNone/>
              <a:defRPr sz="2800"/>
            </a:lvl2pPr>
            <a:lvl3pPr marL="914400" lvl="2" indent="0" algn="ctr">
              <a:buNone/>
              <a:defRPr sz="2800"/>
            </a:lvl3pPr>
            <a:lvl4pPr marL="1371600" lvl="3" indent="0" algn="ctr">
              <a:buNone/>
              <a:defRPr sz="2800"/>
            </a:lvl4pPr>
            <a:lvl5pPr marL="1828800" lvl="4" indent="0" algn="ctr">
              <a:buNone/>
              <a:defRPr sz="2800"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32784" name="日期占位符 32783"/>
          <p:cNvSpPr>
            <a:spLocks noGrp="1"/>
          </p:cNvSpPr>
          <p:nvPr>
            <p:ph type="dt" sz="quarter" idx="2"/>
          </p:nvPr>
        </p:nvSpPr>
        <p:spPr>
          <a:xfrm>
            <a:off x="439738" y="598963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endParaRPr lang="zh-CN" altLang="en-US" dirty="0"/>
          </a:p>
        </p:txBody>
      </p:sp>
      <p:sp>
        <p:nvSpPr>
          <p:cNvPr id="32785" name="页脚占位符 32784"/>
          <p:cNvSpPr>
            <a:spLocks noGrp="1"/>
          </p:cNvSpPr>
          <p:nvPr>
            <p:ph type="ftr" sz="quarter" idx="3"/>
          </p:nvPr>
        </p:nvSpPr>
        <p:spPr>
          <a:xfrm>
            <a:off x="3135313" y="60023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endParaRPr lang="zh-CN" dirty="0"/>
          </a:p>
        </p:txBody>
      </p:sp>
      <p:sp>
        <p:nvSpPr>
          <p:cNvPr id="32786" name="灯片编号占位符 32785"/>
          <p:cNvSpPr>
            <a:spLocks noGrp="1"/>
          </p:cNvSpPr>
          <p:nvPr>
            <p:ph type="sldNum" sz="quarter" idx="4"/>
          </p:nvPr>
        </p:nvSpPr>
        <p:spPr>
          <a:xfrm>
            <a:off x="6800850" y="5978525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752600"/>
            <a:ext cx="3808476" cy="4191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752600"/>
            <a:ext cx="3808476" cy="4191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3073"/>
          <p:cNvGrpSpPr/>
          <p:nvPr/>
        </p:nvGrpSpPr>
        <p:grpSpPr>
          <a:xfrm>
            <a:off x="-23812" y="-141287"/>
            <a:ext cx="9167812" cy="6999287"/>
            <a:chOff x="-15" y="-89"/>
            <a:chExt cx="5775" cy="4409"/>
          </a:xfrm>
        </p:grpSpPr>
        <p:sp>
          <p:nvSpPr>
            <p:cNvPr id="3075" name="矩形 3074"/>
            <p:cNvSpPr/>
            <p:nvPr userDrawn="1"/>
          </p:nvSpPr>
          <p:spPr>
            <a:xfrm>
              <a:off x="0" y="301"/>
              <a:ext cx="5760" cy="727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" name="矩形 3075" descr="Cacback"/>
            <p:cNvSpPr/>
            <p:nvPr userDrawn="1"/>
          </p:nvSpPr>
          <p:spPr>
            <a:xfrm>
              <a:off x="0" y="0"/>
              <a:ext cx="1119" cy="4320"/>
            </a:xfrm>
            <a:prstGeom prst="rect">
              <a:avLst/>
            </a:prstGeom>
            <a:blipFill rotWithShape="0">
              <a:blip r:embed="rId13"/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077" name="组合 3076"/>
            <p:cNvGrpSpPr/>
            <p:nvPr userDrawn="1"/>
          </p:nvGrpSpPr>
          <p:grpSpPr>
            <a:xfrm>
              <a:off x="-15" y="-89"/>
              <a:ext cx="5295" cy="785"/>
              <a:chOff x="20" y="-89"/>
              <a:chExt cx="5295" cy="785"/>
            </a:xfrm>
          </p:grpSpPr>
          <p:sp>
            <p:nvSpPr>
              <p:cNvPr id="3078" name="任意多边形 3077"/>
              <p:cNvSpPr/>
              <p:nvPr userDrawn="1"/>
            </p:nvSpPr>
            <p:spPr>
              <a:xfrm rot="-507431">
                <a:off x="20" y="524"/>
                <a:ext cx="1059" cy="172"/>
              </a:xfrm>
              <a:custGeom>
                <a:avLst/>
                <a:gdLst/>
                <a:ahLst/>
                <a:cxnLst/>
                <a:rect l="0" t="0" r="0" b="0"/>
                <a:pathLst>
                  <a:path w="1059" h="172">
                    <a:moveTo>
                      <a:pt x="1059" y="0"/>
                    </a:moveTo>
                    <a:cubicBezTo>
                      <a:pt x="543" y="45"/>
                      <a:pt x="291" y="112"/>
                      <a:pt x="147" y="144"/>
                    </a:cubicBezTo>
                    <a:cubicBezTo>
                      <a:pt x="0" y="172"/>
                      <a:pt x="153" y="147"/>
                      <a:pt x="177" y="171"/>
                    </a:cubicBezTo>
                    <a:cubicBezTo>
                      <a:pt x="329" y="151"/>
                      <a:pt x="339" y="99"/>
                      <a:pt x="1059" y="24"/>
                    </a:cubicBezTo>
                    <a:cubicBezTo>
                      <a:pt x="1059" y="24"/>
                      <a:pt x="1059" y="0"/>
                      <a:pt x="1059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accent1">
                      <a:alpha val="100000"/>
                    </a:schemeClr>
                  </a:gs>
                  <a:gs pos="100000">
                    <a:schemeClr val="bg2">
                      <a:alpha val="100000"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" name="任意多边形 3078"/>
              <p:cNvSpPr/>
              <p:nvPr userDrawn="1"/>
            </p:nvSpPr>
            <p:spPr>
              <a:xfrm rot="-507431">
                <a:off x="1193" y="-89"/>
                <a:ext cx="4122" cy="630"/>
              </a:xfrm>
              <a:custGeom>
                <a:avLst/>
                <a:gdLst/>
                <a:ahLst/>
                <a:cxnLst/>
                <a:rect l="0" t="0" r="0" b="0"/>
                <a:pathLst>
                  <a:path w="4122" h="630">
                    <a:moveTo>
                      <a:pt x="0" y="204"/>
                    </a:moveTo>
                    <a:cubicBezTo>
                      <a:pt x="255" y="198"/>
                      <a:pt x="1686" y="0"/>
                      <a:pt x="3544" y="348"/>
                    </a:cubicBezTo>
                    <a:cubicBezTo>
                      <a:pt x="4122" y="464"/>
                      <a:pt x="3754" y="614"/>
                      <a:pt x="3680" y="630"/>
                    </a:cubicBezTo>
                    <a:cubicBezTo>
                      <a:pt x="3680" y="630"/>
                      <a:pt x="3642" y="626"/>
                      <a:pt x="3616" y="624"/>
                    </a:cubicBezTo>
                    <a:cubicBezTo>
                      <a:pt x="3678" y="612"/>
                      <a:pt x="4118" y="488"/>
                      <a:pt x="3534" y="368"/>
                    </a:cubicBezTo>
                    <a:cubicBezTo>
                      <a:pt x="2029" y="98"/>
                      <a:pt x="696" y="156"/>
                      <a:pt x="17" y="231"/>
                    </a:cubicBezTo>
                    <a:cubicBezTo>
                      <a:pt x="17" y="231"/>
                      <a:pt x="0" y="204"/>
                      <a:pt x="0" y="204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080" name="组合 3079"/>
              <p:cNvGrpSpPr/>
              <p:nvPr userDrawn="1"/>
            </p:nvGrpSpPr>
            <p:grpSpPr>
              <a:xfrm>
                <a:off x="1033" y="326"/>
                <a:ext cx="192" cy="192"/>
                <a:chOff x="1033" y="326"/>
                <a:chExt cx="192" cy="192"/>
              </a:xfrm>
            </p:grpSpPr>
            <p:sp>
              <p:nvSpPr>
                <p:cNvPr id="3081" name="椭圆 3080"/>
                <p:cNvSpPr/>
                <p:nvPr/>
              </p:nvSpPr>
              <p:spPr>
                <a:xfrm>
                  <a:off x="1033" y="326"/>
                  <a:ext cx="192" cy="19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2" name="椭圆 3081"/>
                <p:cNvSpPr/>
                <p:nvPr/>
              </p:nvSpPr>
              <p:spPr>
                <a:xfrm>
                  <a:off x="1129" y="377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3" name="椭圆 3082"/>
                <p:cNvSpPr/>
                <p:nvPr/>
              </p:nvSpPr>
              <p:spPr>
                <a:xfrm>
                  <a:off x="1063" y="350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4" name="椭圆 3083"/>
                <p:cNvSpPr/>
                <p:nvPr/>
              </p:nvSpPr>
              <p:spPr>
                <a:xfrm>
                  <a:off x="1063" y="404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5" name="椭圆 3084"/>
                <p:cNvSpPr/>
                <p:nvPr/>
              </p:nvSpPr>
              <p:spPr>
                <a:xfrm>
                  <a:off x="1108" y="422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6" name="椭圆 3085"/>
                <p:cNvSpPr/>
                <p:nvPr/>
              </p:nvSpPr>
              <p:spPr>
                <a:xfrm>
                  <a:off x="1168" y="416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7" name="椭圆 3086"/>
                <p:cNvSpPr/>
                <p:nvPr/>
              </p:nvSpPr>
              <p:spPr>
                <a:xfrm>
                  <a:off x="1120" y="461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8" name="椭圆 3087"/>
                <p:cNvSpPr/>
                <p:nvPr/>
              </p:nvSpPr>
              <p:spPr>
                <a:xfrm>
                  <a:off x="1063" y="452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9" name="椭圆 3088"/>
                <p:cNvSpPr/>
                <p:nvPr/>
              </p:nvSpPr>
              <p:spPr>
                <a:xfrm>
                  <a:off x="1117" y="329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090" name="矩形 3089"/>
            <p:cNvSpPr/>
            <p:nvPr userDrawn="1"/>
          </p:nvSpPr>
          <p:spPr>
            <a:xfrm>
              <a:off x="426" y="1185"/>
              <a:ext cx="701" cy="3135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91" name="标题 3090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092" name="文本占位符 3091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093" name="日期占位符 3092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Arial Narrow" panose="020B060602020203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094" name="页脚占位符 3093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Arial Narrow" panose="020B0606020202030204" pitchFamily="34" charset="0"/>
              </a:defRPr>
            </a:lvl1pPr>
          </a:lstStyle>
          <a:p>
            <a:pPr lvl="0"/>
            <a:endParaRPr lang="zh-CN" dirty="0"/>
          </a:p>
        </p:txBody>
      </p:sp>
      <p:sp>
        <p:nvSpPr>
          <p:cNvPr id="3095" name="灯片编号占位符 3094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 Narrow" panose="020B0606020202030204" pitchFamily="34" charset="0"/>
              </a:defRPr>
            </a:lvl1pPr>
          </a:lstStyle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22529"/>
          <p:cNvGrpSpPr/>
          <p:nvPr/>
        </p:nvGrpSpPr>
        <p:grpSpPr>
          <a:xfrm>
            <a:off x="0" y="1588"/>
            <a:ext cx="9132888" cy="6845300"/>
            <a:chOff x="0" y="1"/>
            <a:chExt cx="5753" cy="4312"/>
          </a:xfrm>
        </p:grpSpPr>
        <p:sp>
          <p:nvSpPr>
            <p:cNvPr id="22531" name="任意多边形 22530"/>
            <p:cNvSpPr/>
            <p:nvPr/>
          </p:nvSpPr>
          <p:spPr>
            <a:xfrm>
              <a:off x="3394" y="999"/>
              <a:ext cx="2359" cy="3314"/>
            </a:xfrm>
            <a:custGeom>
              <a:avLst/>
              <a:gdLst/>
              <a:ahLst/>
              <a:cxnLst/>
              <a:rect l="0" t="0" r="0" b="0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2" name="任意多边形 22531"/>
            <p:cNvSpPr/>
            <p:nvPr/>
          </p:nvSpPr>
          <p:spPr>
            <a:xfrm>
              <a:off x="0" y="1"/>
              <a:ext cx="5298" cy="4312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270">
                  <a:pos x="0" y="0"/>
                </a:cxn>
                <a:cxn ang="90">
                  <a:pos x="21600" y="21600"/>
                </a:cxn>
                <a:cxn ang="90">
                  <a:pos x="0" y="21600"/>
                </a:cxn>
              </a:cxnLst>
              <a:rect l="txL" t="txT" r="txR" b="txB"/>
              <a:pathLst>
                <a:path w="21600" h="21600" fill="none">
                  <a:moveTo>
                    <a:pt x="0" y="0"/>
                  </a:moveTo>
                  <a:arcTo wR="21600" hR="21600" stAng="-5400000" swAng="5400000"/>
                </a:path>
                <a:path w="21600" h="21600" stroke="0">
                  <a:moveTo>
                    <a:pt x="0" y="0"/>
                  </a:moveTo>
                  <a:arcTo wR="21600" hR="21600" stAng="-5400000" swAng="5400000"/>
                  <a:lnTo>
                    <a:pt x="0" y="21600"/>
                  </a:lnTo>
                  <a:close/>
                </a:path>
              </a:pathLst>
            </a:custGeom>
            <a:noFill/>
            <a:ln w="12700" cap="rnd" cmpd="sng">
              <a:solidFill>
                <a:schemeClr val="accent2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3" name="标题 2253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2534" name="日期占位符 22533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22535" name="页脚占位符 2253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algn="ctr">
              <a:defRPr sz="1400" b="0"/>
            </a:lvl1pPr>
          </a:lstStyle>
          <a:p>
            <a:pPr lvl="0"/>
            <a:endParaRPr lang="zh-CN" dirty="0"/>
          </a:p>
        </p:txBody>
      </p:sp>
      <p:sp>
        <p:nvSpPr>
          <p:cNvPr id="22536" name="灯片编号占位符 2253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  <p:sp>
        <p:nvSpPr>
          <p:cNvPr id="22537" name="文本占位符 2253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90000"/>
        <a:buFont typeface="Wingdings" panose="05000000000000000000" pitchFamily="2" charset="2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31745"/>
          <p:cNvGrpSpPr/>
          <p:nvPr/>
        </p:nvGrpSpPr>
        <p:grpSpPr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31747" name="矩形 31746"/>
            <p:cNvSpPr/>
            <p:nvPr/>
          </p:nvSpPr>
          <p:spPr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48" name="矩形 31747"/>
            <p:cNvSpPr/>
            <p:nvPr/>
          </p:nvSpPr>
          <p:spPr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algn="ctr"/>
              <a:endParaRPr sz="24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749" name="组合 31748"/>
          <p:cNvGrpSpPr/>
          <p:nvPr/>
        </p:nvGrpSpPr>
        <p:grpSpPr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31750" name="矩形 31749"/>
            <p:cNvSpPr/>
            <p:nvPr/>
          </p:nvSpPr>
          <p:spPr>
            <a:xfrm rot="-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1" name="矩形 31750"/>
            <p:cNvSpPr/>
            <p:nvPr/>
          </p:nvSpPr>
          <p:spPr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52" name="组合 31751"/>
          <p:cNvGrpSpPr/>
          <p:nvPr/>
        </p:nvGrpSpPr>
        <p:grpSpPr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31753" name="矩形 31752"/>
            <p:cNvSpPr/>
            <p:nvPr/>
          </p:nvSpPr>
          <p:spPr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4" name="矩形 31753"/>
            <p:cNvSpPr/>
            <p:nvPr/>
          </p:nvSpPr>
          <p:spPr>
            <a:xfrm rot="5400000" flipV="1">
              <a:off x="2913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55" name="组合 31754"/>
          <p:cNvGrpSpPr/>
          <p:nvPr/>
        </p:nvGrpSpPr>
        <p:grpSpPr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31756" name="矩形 31755"/>
            <p:cNvSpPr/>
            <p:nvPr/>
          </p:nvSpPr>
          <p:spPr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7" name="矩形 31756"/>
            <p:cNvSpPr/>
            <p:nvPr/>
          </p:nvSpPr>
          <p:spPr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58" name="组合 31757"/>
          <p:cNvGrpSpPr/>
          <p:nvPr/>
        </p:nvGrpSpPr>
        <p:grpSpPr>
          <a:xfrm>
            <a:off x="71438" y="176213"/>
            <a:ext cx="8745537" cy="161925"/>
            <a:chOff x="45" y="111"/>
            <a:chExt cx="5509" cy="102"/>
          </a:xfrm>
        </p:grpSpPr>
        <p:sp>
          <p:nvSpPr>
            <p:cNvPr id="31759" name="矩形 31758"/>
            <p:cNvSpPr/>
            <p:nvPr/>
          </p:nvSpPr>
          <p:spPr>
            <a:xfrm rot="5400000" flipV="1">
              <a:off x="2850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0" name="矩形 31759"/>
            <p:cNvSpPr/>
            <p:nvPr/>
          </p:nvSpPr>
          <p:spPr>
            <a:xfrm rot="5400000" flipV="1">
              <a:off x="2780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61" name="标题 31760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90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1762" name="文本占位符 31761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7772400" cy="4191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1763" name="日期占位符 31762"/>
          <p:cNvSpPr>
            <a:spLocks noGrp="1"/>
          </p:cNvSpPr>
          <p:nvPr>
            <p:ph type="dt" sz="half" idx="2"/>
          </p:nvPr>
        </p:nvSpPr>
        <p:spPr>
          <a:xfrm>
            <a:off x="457200" y="6019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31764" name="页脚占位符 31763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b="0"/>
            </a:lvl1pPr>
          </a:lstStyle>
          <a:p>
            <a:pPr lvl="0"/>
            <a:endParaRPr lang="zh-CN" dirty="0"/>
          </a:p>
        </p:txBody>
      </p:sp>
      <p:sp>
        <p:nvSpPr>
          <p:cNvPr id="31765" name="灯片编号占位符 31764"/>
          <p:cNvSpPr>
            <a:spLocks noGrp="1"/>
          </p:cNvSpPr>
          <p:nvPr>
            <p:ph type="sldNum" sz="quarter" idx="4"/>
          </p:nvPr>
        </p:nvSpPr>
        <p:spPr>
          <a:xfrm>
            <a:off x="6858000" y="6019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hlink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25105;&#22269;&#31532;&#19968;&#39063;&#21407;&#23376;&#24377;&#12289;&#27682;&#24377;&#29190;&#28856;&#25104;&#21151;&#35270;&#39057;.asf" TargetMode="External"/><Relationship Id="rId2" Type="http://schemas.openxmlformats.org/officeDocument/2006/relationships/hyperlink" Target="&#37011;&#31292;&#20808;&#8212;&#8212;&#26377;&#26041;&#21521;&#30340;&#20154;&#29983;.mp4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12298;&#37011;&#31292;&#20808;&#12299;&#26391;&#35835;.mp3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矩形 2050"/>
          <p:cNvSpPr/>
          <p:nvPr/>
        </p:nvSpPr>
        <p:spPr>
          <a:xfrm>
            <a:off x="6588443" y="3068955"/>
            <a:ext cx="172878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b="1" dirty="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>
                    <a:alpha val="50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杨振宁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798233"/>
            <a:ext cx="3816424" cy="448991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7200" b="1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邓稼先</a:t>
            </a:r>
            <a:endParaRPr lang="zh-CN" altLang="en-US" sz="72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矩形 40963"/>
          <p:cNvSpPr/>
          <p:nvPr/>
        </p:nvSpPr>
        <p:spPr>
          <a:xfrm>
            <a:off x="2540" y="1341755"/>
            <a:ext cx="9141460" cy="448056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　　　　　　　　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忠诚朴实、真诚坦白、从不骄人、最不要引人注目的、最具有中国农民的朴实气质的、具有最高奉献精神的、为祖国国防事业奉献一生的祖国的伟大儿子。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94130" y="1341755"/>
            <a:ext cx="384429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新魏" panose="02010800040101010101" pitchFamily="2" charset="-122"/>
                <a:sym typeface="+mn-ea"/>
              </a:rPr>
              <a:t>邓稼先是一个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41985"/>
          <p:cNvSpPr txBox="1"/>
          <p:nvPr/>
        </p:nvSpPr>
        <p:spPr>
          <a:xfrm>
            <a:off x="426085" y="836930"/>
            <a:ext cx="8327390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为什么要概述中国一百多年的屈辱历史？</a:t>
            </a:r>
          </a:p>
        </p:txBody>
      </p:sp>
      <p:sp>
        <p:nvSpPr>
          <p:cNvPr id="41987" name="文本框 41986"/>
          <p:cNvSpPr txBox="1"/>
          <p:nvPr/>
        </p:nvSpPr>
        <p:spPr>
          <a:xfrm>
            <a:off x="600075" y="2531110"/>
            <a:ext cx="7979410" cy="374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sz="36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作者在这里是要展现人物生活的</a:t>
            </a:r>
            <a:r>
              <a:rPr lang="zh-CN" altLang="en-US" b="1" u="sng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历史背景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，让邓稼先这位鲜为人知的科学家处于厚重的历史之中，突出邓稼先作出的</a:t>
            </a:r>
            <a:r>
              <a:rPr lang="zh-CN" altLang="en-US" b="1" u="sng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巨大贡献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，同时也表达出一种中国人民站起来了的</a:t>
            </a:r>
            <a:r>
              <a:rPr lang="zh-CN" altLang="en-US" b="1" u="sng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自豪感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pic>
        <p:nvPicPr>
          <p:cNvPr id="41988" name="图片 41987" descr="djx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5688" y="6165850"/>
            <a:ext cx="311150" cy="476250"/>
          </a:xfrm>
          <a:prstGeom prst="rect">
            <a:avLst/>
          </a:prstGeom>
          <a:noFill/>
          <a:ln w="203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38913"/>
          <p:cNvSpPr txBox="1"/>
          <p:nvPr/>
        </p:nvSpPr>
        <p:spPr>
          <a:xfrm>
            <a:off x="684213" y="260350"/>
            <a:ext cx="769620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邓稼先与奥本海默比较：</a:t>
            </a:r>
          </a:p>
        </p:txBody>
      </p:sp>
      <p:grpSp>
        <p:nvGrpSpPr>
          <p:cNvPr id="38915" name="组合 38914"/>
          <p:cNvGrpSpPr/>
          <p:nvPr/>
        </p:nvGrpSpPr>
        <p:grpSpPr>
          <a:xfrm>
            <a:off x="609600" y="1066800"/>
            <a:ext cx="3467100" cy="2089150"/>
            <a:chOff x="384" y="672"/>
            <a:chExt cx="2184" cy="1316"/>
          </a:xfrm>
        </p:grpSpPr>
        <p:sp>
          <p:nvSpPr>
            <p:cNvPr id="38916" name="文本框 38915"/>
            <p:cNvSpPr txBox="1"/>
            <p:nvPr/>
          </p:nvSpPr>
          <p:spPr>
            <a:xfrm>
              <a:off x="432" y="672"/>
              <a:ext cx="720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just"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职务</a:t>
              </a:r>
            </a:p>
          </p:txBody>
        </p:sp>
        <p:sp>
          <p:nvSpPr>
            <p:cNvPr id="38917" name="文本框 38916"/>
            <p:cNvSpPr txBox="1"/>
            <p:nvPr/>
          </p:nvSpPr>
          <p:spPr>
            <a:xfrm>
              <a:off x="432" y="1104"/>
              <a:ext cx="720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just"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功劳</a:t>
              </a:r>
            </a:p>
          </p:txBody>
        </p:sp>
        <p:sp>
          <p:nvSpPr>
            <p:cNvPr id="38918" name="矩形 38917"/>
            <p:cNvSpPr/>
            <p:nvPr/>
          </p:nvSpPr>
          <p:spPr>
            <a:xfrm>
              <a:off x="384" y="1584"/>
              <a:ext cx="127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l"/>
              <a:r>
                <a:rPr lang="zh-CN" alt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学术水平</a:t>
              </a:r>
            </a:p>
          </p:txBody>
        </p:sp>
        <p:sp>
          <p:nvSpPr>
            <p:cNvPr id="38919" name="右大括号 38918"/>
            <p:cNvSpPr/>
            <p:nvPr/>
          </p:nvSpPr>
          <p:spPr>
            <a:xfrm>
              <a:off x="1632" y="768"/>
              <a:ext cx="240" cy="1200"/>
            </a:xfrm>
            <a:prstGeom prst="rightBrace">
              <a:avLst>
                <a:gd name="adj1" fmla="val 41666"/>
                <a:gd name="adj2" fmla="val 50000"/>
              </a:avLst>
            </a:prstGeom>
            <a:noFill/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0" name="矩形 38919"/>
            <p:cNvSpPr/>
            <p:nvPr/>
          </p:nvSpPr>
          <p:spPr>
            <a:xfrm>
              <a:off x="1872" y="1248"/>
              <a:ext cx="6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l"/>
              <a:r>
                <a:rPr lang="zh-CN" alt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相当</a:t>
              </a:r>
            </a:p>
          </p:txBody>
        </p:sp>
      </p:grpSp>
      <p:grpSp>
        <p:nvGrpSpPr>
          <p:cNvPr id="38921" name="组合 38920"/>
          <p:cNvGrpSpPr/>
          <p:nvPr/>
        </p:nvGrpSpPr>
        <p:grpSpPr>
          <a:xfrm>
            <a:off x="4876800" y="990600"/>
            <a:ext cx="3390900" cy="2438400"/>
            <a:chOff x="3072" y="624"/>
            <a:chExt cx="2136" cy="1536"/>
          </a:xfrm>
        </p:grpSpPr>
        <p:sp>
          <p:nvSpPr>
            <p:cNvPr id="38922" name="矩形 38921"/>
            <p:cNvSpPr/>
            <p:nvPr/>
          </p:nvSpPr>
          <p:spPr>
            <a:xfrm>
              <a:off x="3072" y="624"/>
              <a:ext cx="6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l"/>
              <a:r>
                <a:rPr lang="zh-CN" alt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国籍</a:t>
              </a:r>
            </a:p>
          </p:txBody>
        </p:sp>
        <p:sp>
          <p:nvSpPr>
            <p:cNvPr id="38923" name="矩形 38922"/>
            <p:cNvSpPr/>
            <p:nvPr/>
          </p:nvSpPr>
          <p:spPr>
            <a:xfrm>
              <a:off x="3072" y="1200"/>
              <a:ext cx="127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l"/>
              <a:r>
                <a:rPr lang="zh-CN" alt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文化背景</a:t>
              </a:r>
            </a:p>
          </p:txBody>
        </p:sp>
        <p:sp>
          <p:nvSpPr>
            <p:cNvPr id="38924" name="矩形 38923"/>
            <p:cNvSpPr/>
            <p:nvPr/>
          </p:nvSpPr>
          <p:spPr>
            <a:xfrm>
              <a:off x="3072" y="1728"/>
              <a:ext cx="6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l"/>
              <a:r>
                <a:rPr lang="zh-CN" alt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性格</a:t>
              </a:r>
            </a:p>
          </p:txBody>
        </p:sp>
        <p:sp>
          <p:nvSpPr>
            <p:cNvPr id="38925" name="右大括号 38924"/>
            <p:cNvSpPr/>
            <p:nvPr/>
          </p:nvSpPr>
          <p:spPr>
            <a:xfrm>
              <a:off x="4224" y="672"/>
              <a:ext cx="288" cy="1488"/>
            </a:xfrm>
            <a:prstGeom prst="rightBrace">
              <a:avLst>
                <a:gd name="adj1" fmla="val 43055"/>
                <a:gd name="adj2" fmla="val 50000"/>
              </a:avLst>
            </a:prstGeom>
            <a:noFill/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6" name="矩形 38925"/>
            <p:cNvSpPr/>
            <p:nvPr/>
          </p:nvSpPr>
          <p:spPr>
            <a:xfrm>
              <a:off x="4512" y="1248"/>
              <a:ext cx="6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l"/>
              <a:r>
                <a:rPr lang="zh-CN" alt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不同</a:t>
              </a:r>
            </a:p>
          </p:txBody>
        </p:sp>
      </p:grpSp>
      <p:grpSp>
        <p:nvGrpSpPr>
          <p:cNvPr id="38927" name="组合 38926"/>
          <p:cNvGrpSpPr/>
          <p:nvPr/>
        </p:nvGrpSpPr>
        <p:grpSpPr>
          <a:xfrm>
            <a:off x="0" y="3733800"/>
            <a:ext cx="4616450" cy="2667000"/>
            <a:chOff x="0" y="2352"/>
            <a:chExt cx="2908" cy="1680"/>
          </a:xfrm>
        </p:grpSpPr>
        <p:sp>
          <p:nvSpPr>
            <p:cNvPr id="38928" name="矩形 38927"/>
            <p:cNvSpPr/>
            <p:nvPr/>
          </p:nvSpPr>
          <p:spPr>
            <a:xfrm>
              <a:off x="0" y="2976"/>
              <a:ext cx="127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l"/>
              <a:r>
                <a:rPr lang="zh-CN" alt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奥本海默</a:t>
              </a:r>
            </a:p>
          </p:txBody>
        </p:sp>
        <p:sp>
          <p:nvSpPr>
            <p:cNvPr id="38929" name="左大括号 38928"/>
            <p:cNvSpPr/>
            <p:nvPr/>
          </p:nvSpPr>
          <p:spPr>
            <a:xfrm>
              <a:off x="1296" y="2352"/>
              <a:ext cx="288" cy="1680"/>
            </a:xfrm>
            <a:prstGeom prst="leftBrace">
              <a:avLst>
                <a:gd name="adj1" fmla="val 48611"/>
                <a:gd name="adj2" fmla="val 50000"/>
              </a:avLst>
            </a:prstGeom>
            <a:noFill/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0" name="矩形 38929"/>
            <p:cNvSpPr/>
            <p:nvPr/>
          </p:nvSpPr>
          <p:spPr>
            <a:xfrm>
              <a:off x="1632" y="2352"/>
              <a:ext cx="127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l"/>
              <a:r>
                <a:rPr lang="zh-CN" alt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锋芒毕露</a:t>
              </a:r>
            </a:p>
          </p:txBody>
        </p:sp>
        <p:sp>
          <p:nvSpPr>
            <p:cNvPr id="38931" name="矩形 38930"/>
            <p:cNvSpPr/>
            <p:nvPr/>
          </p:nvSpPr>
          <p:spPr>
            <a:xfrm>
              <a:off x="1632" y="2976"/>
              <a:ext cx="127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l"/>
              <a:r>
                <a:rPr lang="zh-CN" alt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善于辞令</a:t>
              </a:r>
            </a:p>
          </p:txBody>
        </p:sp>
        <p:sp>
          <p:nvSpPr>
            <p:cNvPr id="38932" name="矩形 38931"/>
            <p:cNvSpPr/>
            <p:nvPr/>
          </p:nvSpPr>
          <p:spPr>
            <a:xfrm>
              <a:off x="1632" y="3600"/>
              <a:ext cx="127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l"/>
              <a:r>
                <a:rPr lang="zh-CN" alt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复杂的人</a:t>
              </a:r>
            </a:p>
          </p:txBody>
        </p:sp>
      </p:grpSp>
      <p:grpSp>
        <p:nvGrpSpPr>
          <p:cNvPr id="38933" name="组合 38932"/>
          <p:cNvGrpSpPr/>
          <p:nvPr/>
        </p:nvGrpSpPr>
        <p:grpSpPr>
          <a:xfrm>
            <a:off x="4724400" y="3733800"/>
            <a:ext cx="4083050" cy="2774950"/>
            <a:chOff x="2976" y="2352"/>
            <a:chExt cx="2572" cy="1748"/>
          </a:xfrm>
        </p:grpSpPr>
        <p:sp>
          <p:nvSpPr>
            <p:cNvPr id="38934" name="矩形 38933"/>
            <p:cNvSpPr/>
            <p:nvPr/>
          </p:nvSpPr>
          <p:spPr>
            <a:xfrm>
              <a:off x="2976" y="2976"/>
              <a:ext cx="98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l"/>
              <a:r>
                <a:rPr lang="zh-CN" alt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邓稼先</a:t>
              </a:r>
            </a:p>
          </p:txBody>
        </p:sp>
        <p:sp>
          <p:nvSpPr>
            <p:cNvPr id="38935" name="左大括号 38934"/>
            <p:cNvSpPr/>
            <p:nvPr/>
          </p:nvSpPr>
          <p:spPr>
            <a:xfrm>
              <a:off x="3936" y="2352"/>
              <a:ext cx="288" cy="1680"/>
            </a:xfrm>
            <a:prstGeom prst="leftBrace">
              <a:avLst>
                <a:gd name="adj1" fmla="val 48611"/>
                <a:gd name="adj2" fmla="val 50000"/>
              </a:avLst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6" name="矩形 38935"/>
            <p:cNvSpPr/>
            <p:nvPr/>
          </p:nvSpPr>
          <p:spPr>
            <a:xfrm>
              <a:off x="4272" y="2400"/>
              <a:ext cx="1200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l"/>
              <a:r>
                <a:rPr lang="zh-CN" alt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最不引人注意</a:t>
              </a:r>
            </a:p>
          </p:txBody>
        </p:sp>
        <p:sp>
          <p:nvSpPr>
            <p:cNvPr id="38937" name="矩形 38936"/>
            <p:cNvSpPr/>
            <p:nvPr/>
          </p:nvSpPr>
          <p:spPr>
            <a:xfrm>
              <a:off x="4272" y="3216"/>
              <a:ext cx="127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l"/>
              <a:r>
                <a:rPr lang="zh-CN" alt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忠厚平实</a:t>
              </a:r>
            </a:p>
          </p:txBody>
        </p:sp>
        <p:sp>
          <p:nvSpPr>
            <p:cNvPr id="38938" name="矩形 38937"/>
            <p:cNvSpPr/>
            <p:nvPr/>
          </p:nvSpPr>
          <p:spPr>
            <a:xfrm>
              <a:off x="4368" y="3696"/>
              <a:ext cx="69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l"/>
              <a:r>
                <a:rPr lang="en-US" altLang="zh-CN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“</a:t>
              </a:r>
              <a:r>
                <a:rPr lang="zh-CN" alt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纯”</a:t>
              </a:r>
            </a:p>
          </p:txBody>
        </p:sp>
      </p:grpSp>
      <p:sp>
        <p:nvSpPr>
          <p:cNvPr id="38939" name="矩形 38938"/>
          <p:cNvSpPr/>
          <p:nvPr/>
        </p:nvSpPr>
        <p:spPr>
          <a:xfrm>
            <a:off x="4953000" y="5410200"/>
            <a:ext cx="1295400" cy="12001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l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奉献精神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8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6385"/>
          <p:cNvSpPr txBox="1"/>
          <p:nvPr/>
        </p:nvSpPr>
        <p:spPr>
          <a:xfrm>
            <a:off x="253365" y="427990"/>
            <a:ext cx="8890000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zh-CN" altLang="en-US" sz="32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　</a:t>
            </a:r>
            <a:r>
              <a:rPr lang="zh-CN" altLang="en-US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说说为什么把邓稼先与奥本海默</a:t>
            </a:r>
            <a:r>
              <a:rPr lang="zh-CN" altLang="en-US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对比</a:t>
            </a:r>
            <a:r>
              <a:rPr lang="zh-CN" altLang="en-US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着写。</a:t>
            </a:r>
          </a:p>
        </p:txBody>
      </p:sp>
      <p:sp>
        <p:nvSpPr>
          <p:cNvPr id="16387" name="文本框 16386"/>
          <p:cNvSpPr txBox="1"/>
          <p:nvPr/>
        </p:nvSpPr>
        <p:spPr>
          <a:xfrm>
            <a:off x="-10795" y="2765425"/>
            <a:ext cx="9018270" cy="2529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对比手法有利于突出两个人物的相同点和不同点，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更有利于表现邓稼先作为中国科学家的气质和风度，突出了邓稼先的科学精神和奉献品质。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38913"/>
          <p:cNvSpPr txBox="1"/>
          <p:nvPr/>
        </p:nvSpPr>
        <p:spPr>
          <a:xfrm>
            <a:off x="12065" y="984885"/>
            <a:ext cx="9134475" cy="13106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>
                <a:sym typeface="+mn-ea"/>
              </a:rPr>
              <a:t>　　第四部分似乎对邓稼先的伟大作用不大，作者为什么要安排此环节？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8285" y="2715260"/>
            <a:ext cx="8662035" cy="3383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600">
                <a:solidFill>
                  <a:schemeClr val="tx1"/>
                </a:solidFill>
              </a:rPr>
              <a:t>　　这一环节，以寒春事件，时时透出邓稼先对自己的工作认真小心，高度保密，即便是挚友世交，也决不犯规，这正是他为人忠正的反映。此部分的题目中用到两个问号，以此正是告诉读者，自己为民族而自豪，为邓稼先而骄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nimBg="1"/>
      <p:bldP spid="38914" grpId="1" animBg="1"/>
      <p:bldP spid="38914" grpId="2" animBg="1"/>
      <p:bldP spid="38914" grpId="3" animBg="1"/>
      <p:bldP spid="38914" grpId="4" animBg="1"/>
      <p:bldP spid="3" grpId="0"/>
      <p:bldP spid="3" grpId="1"/>
      <p:bldP spid="3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文本框 11267"/>
          <p:cNvSpPr txBox="1"/>
          <p:nvPr/>
        </p:nvSpPr>
        <p:spPr>
          <a:xfrm>
            <a:off x="487680" y="582930"/>
            <a:ext cx="779272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朗读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吊古战场文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的原文并翻译：</a:t>
            </a:r>
          </a:p>
        </p:txBody>
      </p:sp>
      <p:sp>
        <p:nvSpPr>
          <p:cNvPr id="11269" name="文本框 11268"/>
          <p:cNvSpPr txBox="1"/>
          <p:nvPr/>
        </p:nvSpPr>
        <p:spPr>
          <a:xfrm>
            <a:off x="189230" y="1674495"/>
            <a:ext cx="8649335" cy="496824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译文：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广大呀，广大呀！空旷的沙漠无边无际，辽阔的荒漠不见人烟。河水象飘带一 样弯曲流动。群山像犬牙一样交错在一起。 幽暗啊悲惨凄凉，北风悲号，天日昏黄。 飞蓬折断，百草枯死，寒冷得如霜冻的早晨。 各种飞鸟无处可栖，在天上乱窜，许多怪兽争斗激烈，失群狂奔。亭长告诉我说：“这就是古战场啊！常常有失败的一方全军都覆没在这里，时常能听到鬼哭的声音，每逢天阴的时候，就会听得更加清楚。”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38913"/>
          <p:cNvSpPr txBox="1"/>
          <p:nvPr/>
        </p:nvSpPr>
        <p:spPr>
          <a:xfrm>
            <a:off x="12065" y="984885"/>
            <a:ext cx="9134475" cy="19202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dirty="0">
                <a:sym typeface="+mn-ea"/>
              </a:rPr>
              <a:t>　　第五部分中引用《吊古战场文》的用意是什么？该部分中还引用“五四”时期的一首歌，其用意又是什么？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48284" y="3459704"/>
            <a:ext cx="8662035" cy="1737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600">
                <a:solidFill>
                  <a:schemeClr val="tx1"/>
                </a:solidFill>
              </a:rPr>
              <a:t>　　增加了邓稼先精神的悲壮色彩</a:t>
            </a:r>
          </a:p>
          <a:p>
            <a:pPr algn="l"/>
            <a:r>
              <a:rPr lang="zh-CN" altLang="en-US" sz="3600">
                <a:solidFill>
                  <a:schemeClr val="tx1"/>
                </a:solidFill>
              </a:rPr>
              <a:t>　　</a:t>
            </a:r>
          </a:p>
          <a:p>
            <a:pPr algn="l"/>
            <a:r>
              <a:rPr lang="zh-CN" altLang="en-US" sz="3600">
                <a:solidFill>
                  <a:schemeClr val="tx1"/>
                </a:solidFill>
              </a:rPr>
              <a:t>　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83640" y="4495165"/>
            <a:ext cx="766381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>
                <a:solidFill>
                  <a:schemeClr val="tx1"/>
                </a:solidFill>
                <a:sym typeface="+mn-ea"/>
              </a:rPr>
              <a:t>赞颂了邓稼先就是只手撑天空的响当当的中国男儿。</a:t>
            </a:r>
            <a:endParaRPr lang="zh-CN" altLang="en-US" sz="36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nimBg="1"/>
      <p:bldP spid="38914" grpId="1" animBg="1"/>
      <p:bldP spid="38914" grpId="2" animBg="1"/>
      <p:bldP spid="38914" grpId="3" animBg="1"/>
      <p:bldP spid="38914" grpId="4" bldLvl="0" animBg="1"/>
      <p:bldP spid="3" grpId="0"/>
      <p:bldP spid="3" grpId="1"/>
      <p:bldP spid="3" grpId="2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9910" y="2142490"/>
            <a:ext cx="8179435" cy="192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 </a:t>
            </a:r>
          </a:p>
          <a:p>
            <a:r>
              <a:rPr lang="zh-CN" altLang="en-US"/>
              <a:t>　找出文中直接赞美邓稼先的语句，并赏析其作用。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36445" y="629920"/>
            <a:ext cx="324358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  <a:sym typeface="+mn-ea"/>
              </a:rPr>
              <a:t>研读赏析：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31365" y="704850"/>
            <a:ext cx="4062730" cy="914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540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体验反思：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66445" y="2034540"/>
            <a:ext cx="7611110" cy="31394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/>
              <a:t>　　</a:t>
            </a:r>
            <a:r>
              <a:rPr lang="zh-CN" altLang="en-US">
                <a:solidFill>
                  <a:schemeClr val="tx1"/>
                </a:solidFill>
              </a:rPr>
              <a:t>“如果稼先再次选择他的人生的话，他仍会走他已走过的道路。这是他的性格与品质。”</a:t>
            </a:r>
            <a:r>
              <a:rPr lang="zh-CN" altLang="en-US"/>
              <a:t>试说说对这两句话的理解。假如是你，你会怎样呢？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1640" y="404664"/>
            <a:ext cx="78123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dirty="0" smtClean="0"/>
              <a:t>　</a:t>
            </a:r>
            <a:r>
              <a:rPr lang="zh-CN" altLang="en-US" dirty="0" smtClean="0">
                <a:solidFill>
                  <a:schemeClr val="bg1"/>
                </a:solidFill>
              </a:rPr>
              <a:t>　本文</a:t>
            </a:r>
            <a:r>
              <a:rPr lang="zh-CN" altLang="en-US" dirty="0">
                <a:solidFill>
                  <a:schemeClr val="bg1"/>
                </a:solidFill>
              </a:rPr>
              <a:t>在语言运用上颇具特色，请同学们讨论归纳。 </a:t>
            </a:r>
          </a:p>
        </p:txBody>
      </p:sp>
      <p:sp>
        <p:nvSpPr>
          <p:cNvPr id="3" name="矩形 2"/>
          <p:cNvSpPr/>
          <p:nvPr/>
        </p:nvSpPr>
        <p:spPr>
          <a:xfrm>
            <a:off x="251520" y="1844824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600" dirty="0" smtClean="0">
                <a:solidFill>
                  <a:schemeClr val="tx1"/>
                </a:solidFill>
              </a:rPr>
              <a:t>　　长短句</a:t>
            </a:r>
            <a:r>
              <a:rPr lang="zh-CN" altLang="en-US" sz="3600" dirty="0">
                <a:solidFill>
                  <a:schemeClr val="tx1"/>
                </a:solidFill>
              </a:rPr>
              <a:t>交错使用</a:t>
            </a:r>
            <a:r>
              <a:rPr lang="zh-CN" altLang="en-US" sz="3600" dirty="0" smtClean="0">
                <a:solidFill>
                  <a:schemeClr val="tx1"/>
                </a:solidFill>
              </a:rPr>
              <a:t>，读</a:t>
            </a:r>
            <a:r>
              <a:rPr lang="zh-CN" altLang="en-US" sz="3600" dirty="0">
                <a:solidFill>
                  <a:schemeClr val="tx1"/>
                </a:solidFill>
              </a:rPr>
              <a:t>来朗朗上口，整齐紧凑，有音乐的跳跃</a:t>
            </a:r>
            <a:r>
              <a:rPr lang="zh-CN" altLang="en-US" sz="3600" dirty="0" smtClean="0">
                <a:solidFill>
                  <a:schemeClr val="tx1"/>
                </a:solidFill>
              </a:rPr>
              <a:t>感。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3045153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600" dirty="0" smtClean="0">
                <a:solidFill>
                  <a:schemeClr val="tx1"/>
                </a:solidFill>
              </a:rPr>
              <a:t>　　</a:t>
            </a:r>
            <a:r>
              <a:rPr lang="zh-CN" altLang="zh-CN" sz="3600" dirty="0" smtClean="0">
                <a:solidFill>
                  <a:schemeClr val="tx1"/>
                </a:solidFill>
              </a:rPr>
              <a:t>修辞</a:t>
            </a:r>
            <a:r>
              <a:rPr lang="zh-CN" altLang="zh-CN" sz="3600" dirty="0">
                <a:solidFill>
                  <a:schemeClr val="tx1"/>
                </a:solidFill>
              </a:rPr>
              <a:t>手法的运用，大大增强了文章的表现力。 </a:t>
            </a:r>
            <a:r>
              <a:rPr lang="en-US" altLang="zh-CN" sz="3600" dirty="0">
                <a:solidFill>
                  <a:schemeClr val="tx1"/>
                </a:solidFill>
              </a:rPr>
              <a:t> </a:t>
            </a:r>
            <a:endParaRPr lang="zh-CN" altLang="zh-CN" sz="3600" dirty="0">
              <a:solidFill>
                <a:schemeClr val="tx1"/>
              </a:solidFill>
            </a:endParaRPr>
          </a:p>
          <a:p>
            <a:pPr algn="l"/>
            <a:r>
              <a:rPr lang="zh-CN" altLang="en-US" sz="3600" dirty="0" smtClean="0">
                <a:solidFill>
                  <a:schemeClr val="tx1"/>
                </a:solidFill>
              </a:rPr>
              <a:t>　　　</a:t>
            </a:r>
            <a:endParaRPr lang="zh-CN" altLang="zh-CN" sz="3600" dirty="0">
              <a:solidFill>
                <a:schemeClr val="tx1"/>
              </a:solidFill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51520" y="4293096"/>
            <a:ext cx="648072" cy="194421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3680" y="4857009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zh-CN" sz="3600" dirty="0">
                <a:solidFill>
                  <a:srgbClr val="FF9933"/>
                </a:solidFill>
              </a:rPr>
              <a:t>排比</a:t>
            </a:r>
            <a:r>
              <a:rPr lang="zh-CN" altLang="en-US" sz="3600" dirty="0">
                <a:solidFill>
                  <a:srgbClr val="FF9933"/>
                </a:solidFill>
              </a:rPr>
              <a:t>：</a:t>
            </a:r>
            <a:r>
              <a:rPr lang="zh-CN" altLang="zh-CN" sz="3600" dirty="0">
                <a:solidFill>
                  <a:srgbClr val="FF9933"/>
                </a:solidFill>
              </a:rPr>
              <a:t>节奏鲜明，增强了语言气势； </a:t>
            </a:r>
            <a:r>
              <a:rPr lang="en-US" altLang="zh-CN" sz="3600" dirty="0">
                <a:solidFill>
                  <a:srgbClr val="000000"/>
                </a:solidFill>
              </a:rPr>
              <a:t> </a:t>
            </a:r>
          </a:p>
        </p:txBody>
      </p:sp>
      <p:sp>
        <p:nvSpPr>
          <p:cNvPr id="9" name="矩形 8"/>
          <p:cNvSpPr/>
          <p:nvPr/>
        </p:nvSpPr>
        <p:spPr>
          <a:xfrm>
            <a:off x="234954" y="4200815"/>
            <a:ext cx="66959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zh-CN" sz="3600" dirty="0">
                <a:solidFill>
                  <a:srgbClr val="FF9933"/>
                </a:solidFill>
              </a:rPr>
              <a:t>对比</a:t>
            </a:r>
            <a:r>
              <a:rPr lang="zh-CN" altLang="en-US" sz="3600" dirty="0">
                <a:solidFill>
                  <a:srgbClr val="FF9933"/>
                </a:solidFill>
              </a:rPr>
              <a:t>：</a:t>
            </a:r>
            <a:r>
              <a:rPr lang="zh-CN" altLang="zh-CN" sz="3600" dirty="0">
                <a:solidFill>
                  <a:srgbClr val="FF9933"/>
                </a:solidFill>
              </a:rPr>
              <a:t>使人物形象更加突出； </a:t>
            </a:r>
            <a:r>
              <a:rPr lang="en-US" altLang="zh-CN" sz="3600" dirty="0">
                <a:solidFill>
                  <a:srgbClr val="FF9933"/>
                </a:solidFill>
              </a:rPr>
              <a:t> </a:t>
            </a:r>
            <a:endParaRPr lang="zh-CN" altLang="zh-CN" sz="3600" dirty="0">
              <a:solidFill>
                <a:srgbClr val="FF9933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5524995"/>
            <a:ext cx="105308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3600" dirty="0">
                <a:solidFill>
                  <a:srgbClr val="FF9933"/>
                </a:solidFill>
              </a:rPr>
              <a:t>引用：第五部分中的《吊古战场文》及</a:t>
            </a:r>
            <a:r>
              <a:rPr lang="zh-CN" altLang="en-US" sz="3600" dirty="0">
                <a:solidFill>
                  <a:srgbClr val="FF9933"/>
                </a:solidFill>
              </a:rPr>
              <a:t>　　　　　　　　　　</a:t>
            </a:r>
            <a:r>
              <a:rPr lang="zh-CN" altLang="zh-CN" sz="3600" dirty="0">
                <a:solidFill>
                  <a:srgbClr val="FF9933"/>
                </a:solidFill>
              </a:rPr>
              <a:t>五四歌曲。 </a:t>
            </a:r>
            <a:r>
              <a:rPr lang="en-US" altLang="zh-CN" sz="3600" dirty="0">
                <a:solidFill>
                  <a:srgbClr val="000000"/>
                </a:solidFill>
              </a:rPr>
              <a:t>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233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29697"/>
          <p:cNvSpPr txBox="1"/>
          <p:nvPr/>
        </p:nvSpPr>
        <p:spPr>
          <a:xfrm>
            <a:off x="250825" y="836613"/>
            <a:ext cx="8763000" cy="5584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本文是一篇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人物传记</a:t>
            </a:r>
            <a:r>
              <a:rPr lang="zh-CN" altLang="en-US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。人物传记是</a:t>
            </a:r>
            <a:r>
              <a:rPr lang="zh-CN" altLang="en-US" sz="36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记录人物生平事迹</a:t>
            </a:r>
            <a:r>
              <a:rPr lang="zh-CN" altLang="en-US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的一种实用文。一般有两类，一类是记述自己的生平，一类是记述他人的生平。传记最大的特点就是</a:t>
            </a:r>
            <a:r>
              <a:rPr lang="zh-CN" altLang="en-US" sz="3600" b="1" u="sng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“实录”。</a:t>
            </a:r>
            <a:r>
              <a:rPr lang="zh-CN" altLang="en-US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传记可繁可简，一般</a:t>
            </a:r>
            <a:r>
              <a:rPr lang="zh-CN" altLang="en-US" sz="3600" b="1" u="sng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按时间顺序</a:t>
            </a:r>
            <a:r>
              <a:rPr lang="zh-CN" altLang="en-US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来记叙。长篇传记要写出当时的时代背景、周围环境等。当然，重点是写人物的思想、学习、工作和生活状况。短小的传记（小传），只需写人物的主要生活经历和思想状况，甚至可以选写人物生平的几件典型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09" y="476672"/>
            <a:ext cx="9114155" cy="65248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总结存储</a:t>
            </a:r>
            <a:r>
              <a:rPr lang="zh-CN" altLang="en-US" sz="5400" dirty="0" smtClean="0">
                <a:solidFill>
                  <a:schemeClr val="bg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：</a:t>
            </a:r>
            <a:endParaRPr lang="zh-CN" altLang="en-US" sz="5400" dirty="0">
              <a:solidFill>
                <a:schemeClr val="bg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 algn="l"/>
            <a:endParaRPr lang="en-US" altLang="zh-CN" sz="2400" dirty="0" smtClean="0"/>
          </a:p>
          <a:p>
            <a:pPr algn="l"/>
            <a:r>
              <a:rPr lang="zh-CN" altLang="en-US" sz="3600" dirty="0"/>
              <a:t>　</a:t>
            </a:r>
            <a:r>
              <a:rPr lang="zh-CN" altLang="en-US" sz="3600" dirty="0" smtClean="0"/>
              <a:t>　本文</a:t>
            </a:r>
            <a:r>
              <a:rPr lang="zh-CN" altLang="en-US" sz="3600" dirty="0"/>
              <a:t>既不同于一般的记叙文，也不同于一般的人物评传，而是</a:t>
            </a:r>
            <a:r>
              <a:rPr lang="zh-CN" altLang="en-US" sz="3600" dirty="0">
                <a:solidFill>
                  <a:schemeClr val="tx1"/>
                </a:solidFill>
              </a:rPr>
              <a:t>以民族文化为背景，以民族情结，私人友爱为基调，用平实质朴的语言叙写了一个淳朴谦逊的科学工作者的奋斗历程</a:t>
            </a:r>
            <a:r>
              <a:rPr lang="zh-CN" altLang="en-US" sz="3600" dirty="0"/>
              <a:t>。抒发了对邓稼先的赞颂之情。作为一篇回忆性散文，本文形式是自由的，主题是集中的，那就是有了中华文化，就能孕育像邓稼先这一类的杰出人物，我们的民族才能立于世界民族之林。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34817"/>
          <p:cNvSpPr/>
          <p:nvPr/>
        </p:nvSpPr>
        <p:spPr>
          <a:xfrm>
            <a:off x="1905000" y="685800"/>
            <a:ext cx="48768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54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成语积累</a:t>
            </a:r>
          </a:p>
        </p:txBody>
      </p:sp>
      <p:sp>
        <p:nvSpPr>
          <p:cNvPr id="34819" name="文本框 34818"/>
          <p:cNvSpPr txBox="1"/>
          <p:nvPr/>
        </p:nvSpPr>
        <p:spPr>
          <a:xfrm>
            <a:off x="251520" y="2349500"/>
            <a:ext cx="8769350" cy="30194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l"/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可歌可泣  鲜为人知  当之无愧</a:t>
            </a:r>
          </a:p>
          <a:p>
            <a:pPr lvl="0" algn="l"/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锋芒毕露  家喻户晓  妇孺皆知</a:t>
            </a:r>
          </a:p>
          <a:p>
            <a:pPr lvl="0" algn="l"/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马革裹尸 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鞠躬尽瘁，死而后已</a:t>
            </a:r>
          </a:p>
          <a:p>
            <a:pPr lvl="0" algn="l"/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截然不同  知人之明  层出不穷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1547813" y="549275"/>
            <a:ext cx="7772400" cy="1143000"/>
          </a:xfrm>
          <a:ln/>
        </p:spPr>
        <p:txBody>
          <a:bodyPr anchor="ctr"/>
          <a:lstStyle/>
          <a:p>
            <a:r>
              <a:rPr lang="zh-CN" altLang="en-US" sz="5400" b="1" dirty="0">
                <a:hlinkClick r:id="rId2" action="ppaction://hlinkfile"/>
              </a:rPr>
              <a:t>人物、作者介绍</a:t>
            </a:r>
            <a:endParaRPr lang="zh-CN" altLang="en-US" sz="5400" b="1"/>
          </a:p>
        </p:txBody>
      </p:sp>
      <p:sp>
        <p:nvSpPr>
          <p:cNvPr id="1027" name="文本框 1026"/>
          <p:cNvSpPr txBox="1"/>
          <p:nvPr/>
        </p:nvSpPr>
        <p:spPr>
          <a:xfrm>
            <a:off x="611188" y="1844675"/>
            <a:ext cx="8229600" cy="4722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邓稼先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1924——1986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），安徽省怀宁县人，中国研制和发展核武器的重要技术领导人，为我国成功研制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file"/>
              </a:rPr>
              <a:t>原子弹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、氢弹和新型核武器做出了重大贡献。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1999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年党中央、国务院、中央军委给他追授了“两弹一星功勋奖章”。</a:t>
            </a:r>
          </a:p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杨振宁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1922——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），出生于安徽省合肥市，美籍华裔物理学家，与李政道共同获得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1957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年诺贝尔物理学奖。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37889"/>
          <p:cNvSpPr/>
          <p:nvPr/>
        </p:nvSpPr>
        <p:spPr>
          <a:xfrm>
            <a:off x="0" y="762000"/>
            <a:ext cx="8686800" cy="56435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 algn="l" eaLnBrk="0" hangingPunct="0"/>
            <a:r>
              <a:rPr lang="en-US" altLang="zh-CN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、邓稼先于哪一年出生在什么地方？</a:t>
            </a:r>
          </a:p>
          <a:p>
            <a:pPr lvl="0" algn="l" eaLnBrk="0" hangingPunct="0"/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l" eaLnBrk="0" hangingPunct="0"/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</a:rPr>
              <a:t>邓稼先曾于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1948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</a:rPr>
              <a:t>——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1950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</a:rPr>
              <a:t>年赴哪一国哪一所大学读理论物理？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</a:p>
          <a:p>
            <a:pPr lvl="0" algn="l" eaLnBrk="0" hangingPunct="0"/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l" eaLnBrk="0" hangingPunct="0"/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邓稼先于何年因患何病逝世？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</a:p>
          <a:p>
            <a:pPr lvl="0" algn="l" eaLnBrk="0" hangingPunct="0"/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l" eaLnBrk="0" hangingPunct="0"/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、用来与邓稼先作对比的那位外国杰出人物是谁？</a:t>
            </a:r>
          </a:p>
          <a:p>
            <a:pPr lvl="0" algn="l" eaLnBrk="0" hangingPunct="0"/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l" eaLnBrk="0" hangingPunct="0"/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</a:rPr>
              <a:t>我国第一颗原子弹和第一颗氢弹爆炸的年、月、日分别是什么？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</a:p>
          <a:p>
            <a:pPr lvl="0" algn="l" eaLnBrk="0" hangingPunct="0"/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l" eaLnBrk="0" hangingPunct="0"/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、我国核武器试验的地点是哪里？</a:t>
            </a:r>
          </a:p>
        </p:txBody>
      </p:sp>
      <p:sp>
        <p:nvSpPr>
          <p:cNvPr id="37891" name="文本框 37890"/>
          <p:cNvSpPr txBox="1"/>
          <p:nvPr/>
        </p:nvSpPr>
        <p:spPr>
          <a:xfrm>
            <a:off x="457200" y="1143000"/>
            <a:ext cx="46323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1924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年，安徽省怀宁县） </a:t>
            </a:r>
          </a:p>
        </p:txBody>
      </p:sp>
      <p:sp>
        <p:nvSpPr>
          <p:cNvPr id="37892" name="文本框 37891"/>
          <p:cNvSpPr txBox="1"/>
          <p:nvPr/>
        </p:nvSpPr>
        <p:spPr>
          <a:xfrm>
            <a:off x="381000" y="2362200"/>
            <a:ext cx="34750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（美国，普渡大学）</a:t>
            </a:r>
          </a:p>
        </p:txBody>
      </p:sp>
      <p:sp>
        <p:nvSpPr>
          <p:cNvPr id="37893" name="文本框 37892"/>
          <p:cNvSpPr txBox="1"/>
          <p:nvPr/>
        </p:nvSpPr>
        <p:spPr>
          <a:xfrm>
            <a:off x="381000" y="3214688"/>
            <a:ext cx="36195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1986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年，直肠癌） </a:t>
            </a:r>
          </a:p>
        </p:txBody>
      </p:sp>
      <p:sp>
        <p:nvSpPr>
          <p:cNvPr id="37894" name="文本框 37893"/>
          <p:cNvSpPr txBox="1"/>
          <p:nvPr/>
        </p:nvSpPr>
        <p:spPr>
          <a:xfrm>
            <a:off x="323850" y="4149725"/>
            <a:ext cx="24606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（奥本海默）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</a:p>
        </p:txBody>
      </p:sp>
      <p:sp>
        <p:nvSpPr>
          <p:cNvPr id="37895" name="文本框 37894"/>
          <p:cNvSpPr txBox="1"/>
          <p:nvPr/>
        </p:nvSpPr>
        <p:spPr>
          <a:xfrm>
            <a:off x="228600" y="5334000"/>
            <a:ext cx="62976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1964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日，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1967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日）</a:t>
            </a:r>
          </a:p>
        </p:txBody>
      </p:sp>
      <p:sp>
        <p:nvSpPr>
          <p:cNvPr id="37896" name="文本框 37895"/>
          <p:cNvSpPr txBox="1"/>
          <p:nvPr/>
        </p:nvSpPr>
        <p:spPr>
          <a:xfrm>
            <a:off x="228600" y="0"/>
            <a:ext cx="4114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48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hlinkClick r:id="rId2" action="ppaction://hlinkfile"/>
              </a:rPr>
              <a:t>阅读</a:t>
            </a:r>
            <a:r>
              <a:rPr lang="zh-CN" altLang="en-US" sz="48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测试：</a:t>
            </a:r>
          </a:p>
        </p:txBody>
      </p:sp>
      <p:sp>
        <p:nvSpPr>
          <p:cNvPr id="37897" name="文本框 37896"/>
          <p:cNvSpPr txBox="1"/>
          <p:nvPr/>
        </p:nvSpPr>
        <p:spPr>
          <a:xfrm>
            <a:off x="5867400" y="5876925"/>
            <a:ext cx="24669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（古罗布泊）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891" grpId="0"/>
      <p:bldP spid="37892" grpId="0"/>
      <p:bldP spid="37893" grpId="0"/>
      <p:bldP spid="37894" grpId="0"/>
      <p:bldP spid="37895" grpId="0"/>
      <p:bldP spid="3789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4577"/>
          <p:cNvSpPr txBox="1"/>
          <p:nvPr/>
        </p:nvSpPr>
        <p:spPr>
          <a:xfrm>
            <a:off x="609600" y="609600"/>
            <a:ext cx="8001000" cy="1569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速</a:t>
            </a:r>
            <a:r>
              <a:rPr lang="zh-CN" altLang="en-US" sz="48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读</a:t>
            </a:r>
            <a:r>
              <a:rPr lang="zh-CN" altLang="en-US" sz="4800" b="0" dirty="0" smtClean="0">
                <a:solidFill>
                  <a:schemeClr val="tx1"/>
                </a:solidFill>
                <a:ea typeface="黑体" panose="02010609060101010101" pitchFamily="49" charset="-122"/>
              </a:rPr>
              <a:t>文章</a:t>
            </a:r>
            <a:r>
              <a:rPr lang="zh-CN" altLang="en-US" sz="48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整体</a:t>
            </a:r>
            <a:r>
              <a:rPr lang="zh-CN" altLang="en-US" sz="48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感知文章内容</a:t>
            </a:r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，准确</a:t>
            </a:r>
            <a:r>
              <a:rPr lang="zh-CN" altLang="en-US" sz="48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把握文章基本</a:t>
            </a:r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信息</a:t>
            </a:r>
          </a:p>
        </p:txBody>
      </p:sp>
      <p:sp>
        <p:nvSpPr>
          <p:cNvPr id="24579" name="文本框 24578"/>
          <p:cNvSpPr txBox="1"/>
          <p:nvPr/>
        </p:nvSpPr>
        <p:spPr>
          <a:xfrm>
            <a:off x="1447800" y="2514600"/>
            <a:ext cx="7085013" cy="4119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en-US" altLang="zh-CN" sz="48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文中的小标题</a:t>
            </a:r>
          </a:p>
          <a:p>
            <a:pPr lvl="0" algn="just">
              <a:spcBef>
                <a:spcPct val="50000"/>
              </a:spcBef>
            </a:pPr>
            <a:r>
              <a:rPr lang="en-US" altLang="zh-CN" sz="48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抓住文中关键性的语句</a:t>
            </a:r>
          </a:p>
          <a:p>
            <a:pPr lvl="0" algn="just">
              <a:spcBef>
                <a:spcPct val="50000"/>
              </a:spcBef>
            </a:pPr>
            <a:r>
              <a:rPr lang="en-US" altLang="zh-CN" sz="48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文章的开头和结尾</a:t>
            </a:r>
          </a:p>
          <a:p>
            <a:pPr lvl="0" algn="just">
              <a:spcBef>
                <a:spcPct val="50000"/>
              </a:spcBef>
            </a:pPr>
            <a:r>
              <a:rPr lang="en-US" altLang="zh-CN" sz="48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</a:t>
            </a:r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某些段落的中心语句</a:t>
            </a:r>
          </a:p>
        </p:txBody>
      </p:sp>
      <p:sp>
        <p:nvSpPr>
          <p:cNvPr id="24580" name="矩形 24579"/>
          <p:cNvSpPr/>
          <p:nvPr/>
        </p:nvSpPr>
        <p:spPr>
          <a:xfrm>
            <a:off x="228600" y="3810000"/>
            <a:ext cx="7620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提示</a:t>
            </a:r>
          </a:p>
        </p:txBody>
      </p:sp>
      <p:sp>
        <p:nvSpPr>
          <p:cNvPr id="24581" name="左大括号 24580"/>
          <p:cNvSpPr/>
          <p:nvPr/>
        </p:nvSpPr>
        <p:spPr>
          <a:xfrm>
            <a:off x="990600" y="2667000"/>
            <a:ext cx="533400" cy="3810000"/>
          </a:xfrm>
          <a:prstGeom prst="leftBrace">
            <a:avLst>
              <a:gd name="adj1" fmla="val 59523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685483" y="53975"/>
            <a:ext cx="7772400" cy="1143000"/>
          </a:xfrm>
          <a:solidFill>
            <a:schemeClr val="bg1">
              <a:alpha val="100000"/>
            </a:schemeClr>
          </a:solidFill>
          <a:ln/>
        </p:spPr>
        <p:txBody>
          <a:bodyPr anchor="ctr"/>
          <a:lstStyle/>
          <a:p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新魏" panose="02010800040101010101" pitchFamily="2" charset="-122"/>
              </a:rPr>
              <a:t>整体把握</a:t>
            </a:r>
          </a:p>
        </p:txBody>
      </p:sp>
      <p:sp>
        <p:nvSpPr>
          <p:cNvPr id="19459" name="文本框 19458"/>
          <p:cNvSpPr txBox="1"/>
          <p:nvPr/>
        </p:nvSpPr>
        <p:spPr>
          <a:xfrm>
            <a:off x="611188" y="1196975"/>
            <a:ext cx="7010400" cy="5273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一、历史背景</a:t>
            </a:r>
          </a:p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二、生平简介</a:t>
            </a:r>
          </a:p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三、人物对比</a:t>
            </a:r>
          </a:p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四、感情震荡</a:t>
            </a:r>
          </a:p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五、沙漠创业</a:t>
            </a:r>
          </a:p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六、热情赞颂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  <p:bldP spid="19459" grpId="0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5601"/>
          <p:cNvSpPr txBox="1"/>
          <p:nvPr/>
        </p:nvSpPr>
        <p:spPr>
          <a:xfrm>
            <a:off x="685800" y="304800"/>
            <a:ext cx="78486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课文写了哪些事例，表现了人物怎样的思想感情？</a:t>
            </a:r>
          </a:p>
        </p:txBody>
      </p:sp>
      <p:sp>
        <p:nvSpPr>
          <p:cNvPr id="25603" name="文本框 25602"/>
          <p:cNvSpPr txBox="1"/>
          <p:nvPr/>
        </p:nvSpPr>
        <p:spPr>
          <a:xfrm>
            <a:off x="381000" y="4343400"/>
            <a:ext cx="40386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② 1958</a:t>
            </a:r>
            <a:r>
              <a:rPr lang="zh-CN" altLang="en-US" sz="32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年受命研究原子弹制造的理论，并成功设计了两弹</a:t>
            </a:r>
          </a:p>
        </p:txBody>
      </p:sp>
      <p:sp>
        <p:nvSpPr>
          <p:cNvPr id="25604" name="左箭头标注 25603"/>
          <p:cNvSpPr/>
          <p:nvPr/>
        </p:nvSpPr>
        <p:spPr>
          <a:xfrm>
            <a:off x="4495800" y="4572000"/>
            <a:ext cx="4343400" cy="1219200"/>
          </a:xfrm>
          <a:prstGeom prst="leftArrowCallout">
            <a:avLst>
              <a:gd name="adj1" fmla="val 25000"/>
              <a:gd name="adj2" fmla="val 25000"/>
              <a:gd name="adj3" fmla="val 59375"/>
              <a:gd name="adj4" fmla="val 6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两弹元勋”</a:t>
            </a:r>
          </a:p>
          <a:p>
            <a:pPr lvl="0" algn="ctr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功勋卓著</a:t>
            </a:r>
          </a:p>
        </p:txBody>
      </p:sp>
      <p:sp>
        <p:nvSpPr>
          <p:cNvPr id="25605" name="文本框 25604"/>
          <p:cNvSpPr txBox="1"/>
          <p:nvPr/>
        </p:nvSpPr>
        <p:spPr>
          <a:xfrm>
            <a:off x="304800" y="2362200"/>
            <a:ext cx="4038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①</a:t>
            </a:r>
            <a:r>
              <a:rPr lang="zh-CN" altLang="en-US" sz="32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在美国获博士学位后立即回国</a:t>
            </a:r>
          </a:p>
        </p:txBody>
      </p:sp>
      <p:sp>
        <p:nvSpPr>
          <p:cNvPr id="25606" name="左箭头标注 25605"/>
          <p:cNvSpPr/>
          <p:nvPr/>
        </p:nvSpPr>
        <p:spPr>
          <a:xfrm>
            <a:off x="4419600" y="2362200"/>
            <a:ext cx="4343400" cy="1600200"/>
          </a:xfrm>
          <a:prstGeom prst="leftArrowCallout">
            <a:avLst>
              <a:gd name="adj1" fmla="val 25000"/>
              <a:gd name="adj2" fmla="val 25000"/>
              <a:gd name="adj3" fmla="val 45238"/>
              <a:gd name="adj4" fmla="val 6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lnSpc>
                <a:spcPct val="80000"/>
              </a:lnSpc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天下兴亡</a:t>
            </a:r>
          </a:p>
          <a:p>
            <a:pPr lvl="0" algn="ctr">
              <a:lnSpc>
                <a:spcPct val="80000"/>
              </a:lnSpc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匹夫有责</a:t>
            </a:r>
          </a:p>
          <a:p>
            <a:pPr lvl="0" algn="ctr">
              <a:lnSpc>
                <a:spcPct val="80000"/>
              </a:lnSpc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报效祖国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 animBg="1"/>
      <p:bldP spid="25605" grpId="0"/>
      <p:bldP spid="2560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6625"/>
          <p:cNvSpPr txBox="1"/>
          <p:nvPr/>
        </p:nvSpPr>
        <p:spPr>
          <a:xfrm>
            <a:off x="304800" y="533400"/>
            <a:ext cx="40386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③1985</a:t>
            </a:r>
            <a:r>
              <a:rPr lang="zh-CN" altLang="en-US" sz="32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年重病期间写了一份关于中华人民共和国核武器发展的建议书</a:t>
            </a:r>
          </a:p>
        </p:txBody>
      </p:sp>
      <p:sp>
        <p:nvSpPr>
          <p:cNvPr id="26627" name="左箭头标注 26626"/>
          <p:cNvSpPr/>
          <p:nvPr/>
        </p:nvSpPr>
        <p:spPr>
          <a:xfrm>
            <a:off x="4495800" y="1066800"/>
            <a:ext cx="4343400" cy="1219200"/>
          </a:xfrm>
          <a:prstGeom prst="leftArrowCallout">
            <a:avLst>
              <a:gd name="adj1" fmla="val 25000"/>
              <a:gd name="adj2" fmla="val 25000"/>
              <a:gd name="adj3" fmla="val 59375"/>
              <a:gd name="adj4" fmla="val 6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r>
              <a:rPr lang="zh-CN" altLang="en-US" sz="40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鞠躬尽瘁</a:t>
            </a:r>
          </a:p>
          <a:p>
            <a:pPr lvl="0" algn="ctr"/>
            <a:r>
              <a:rPr lang="zh-CN" altLang="en-US" sz="40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死而后已</a:t>
            </a:r>
          </a:p>
        </p:txBody>
      </p:sp>
      <p:sp>
        <p:nvSpPr>
          <p:cNvPr id="26628" name="文本框 26627"/>
          <p:cNvSpPr txBox="1"/>
          <p:nvPr/>
        </p:nvSpPr>
        <p:spPr>
          <a:xfrm>
            <a:off x="304800" y="2743200"/>
            <a:ext cx="4038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④</a:t>
            </a:r>
            <a:r>
              <a:rPr lang="zh-CN" altLang="en-US" sz="32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文革初期，说服两派继续工作</a:t>
            </a:r>
          </a:p>
        </p:txBody>
      </p:sp>
      <p:sp>
        <p:nvSpPr>
          <p:cNvPr id="26629" name="文本框 26628"/>
          <p:cNvSpPr txBox="1"/>
          <p:nvPr/>
        </p:nvSpPr>
        <p:spPr>
          <a:xfrm>
            <a:off x="381000" y="4038600"/>
            <a:ext cx="40386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⑤1971</a:t>
            </a:r>
            <a:r>
              <a:rPr lang="zh-CN" altLang="en-US" sz="32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年被“四人帮”批判围攻，竟能说服工宣队军宣队的队员</a:t>
            </a:r>
          </a:p>
        </p:txBody>
      </p:sp>
      <p:sp>
        <p:nvSpPr>
          <p:cNvPr id="26630" name="左箭头标注 26629"/>
          <p:cNvSpPr/>
          <p:nvPr/>
        </p:nvSpPr>
        <p:spPr>
          <a:xfrm>
            <a:off x="4427538" y="2420938"/>
            <a:ext cx="4343400" cy="1219200"/>
          </a:xfrm>
          <a:prstGeom prst="leftArrowCallout">
            <a:avLst>
              <a:gd name="adj1" fmla="val 25000"/>
              <a:gd name="adj2" fmla="val 25000"/>
              <a:gd name="adj3" fmla="val 59375"/>
              <a:gd name="adj4" fmla="val 6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r>
              <a:rPr lang="zh-CN" altLang="en-US" sz="40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没有私心</a:t>
            </a:r>
          </a:p>
        </p:txBody>
      </p:sp>
      <p:sp>
        <p:nvSpPr>
          <p:cNvPr id="26631" name="左箭头标注 26630"/>
          <p:cNvSpPr/>
          <p:nvPr/>
        </p:nvSpPr>
        <p:spPr>
          <a:xfrm>
            <a:off x="4419600" y="4114800"/>
            <a:ext cx="4343400" cy="1600200"/>
          </a:xfrm>
          <a:prstGeom prst="leftArrowCallout">
            <a:avLst>
              <a:gd name="adj1" fmla="val 25000"/>
              <a:gd name="adj2" fmla="val 25000"/>
              <a:gd name="adj3" fmla="val 45238"/>
              <a:gd name="adj4" fmla="val 6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lnSpc>
                <a:spcPct val="80000"/>
              </a:lnSpc>
            </a:pPr>
            <a:r>
              <a:rPr lang="zh-CN" altLang="en-US" sz="40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诚真坦白</a:t>
            </a:r>
          </a:p>
          <a:p>
            <a:pPr lvl="0" algn="ctr">
              <a:lnSpc>
                <a:spcPct val="80000"/>
              </a:lnSpc>
            </a:pPr>
            <a:r>
              <a:rPr lang="zh-CN" altLang="en-US" sz="40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从不骄人</a:t>
            </a:r>
          </a:p>
          <a:p>
            <a:pPr lvl="0" algn="ctr">
              <a:lnSpc>
                <a:spcPct val="80000"/>
              </a:lnSpc>
            </a:pPr>
            <a:r>
              <a:rPr lang="zh-CN" altLang="en-US" sz="40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最高奉献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animBg="1"/>
      <p:bldP spid="26628" grpId="0"/>
      <p:bldP spid="26629" grpId="0"/>
      <p:bldP spid="26630" grpId="0" animBg="1"/>
      <p:bldP spid="266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7649"/>
          <p:cNvSpPr txBox="1"/>
          <p:nvPr/>
        </p:nvSpPr>
        <p:spPr>
          <a:xfrm>
            <a:off x="304800" y="838200"/>
            <a:ext cx="3962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⑥</a:t>
            </a:r>
            <a:r>
              <a:rPr lang="zh-CN" altLang="en-US" sz="32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一封短短的信</a:t>
            </a:r>
          </a:p>
        </p:txBody>
      </p:sp>
      <p:sp>
        <p:nvSpPr>
          <p:cNvPr id="27651" name="左箭头标注 27650"/>
          <p:cNvSpPr/>
          <p:nvPr/>
        </p:nvSpPr>
        <p:spPr>
          <a:xfrm>
            <a:off x="4648200" y="304800"/>
            <a:ext cx="4343400" cy="1600200"/>
          </a:xfrm>
          <a:prstGeom prst="leftArrowCallout">
            <a:avLst>
              <a:gd name="adj1" fmla="val 25000"/>
              <a:gd name="adj2" fmla="val 25000"/>
              <a:gd name="adj3" fmla="val 45238"/>
              <a:gd name="adj4" fmla="val 6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dist">
              <a:lnSpc>
                <a:spcPct val="80000"/>
              </a:lnSpc>
            </a:pPr>
            <a:r>
              <a:rPr lang="zh-CN" altLang="en-US" sz="40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强烈的民族</a:t>
            </a:r>
          </a:p>
          <a:p>
            <a:pPr lvl="0" algn="dist">
              <a:lnSpc>
                <a:spcPct val="80000"/>
              </a:lnSpc>
            </a:pPr>
            <a:r>
              <a:rPr lang="zh-CN" altLang="en-US" sz="40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自尊心</a:t>
            </a:r>
          </a:p>
        </p:txBody>
      </p:sp>
      <p:sp>
        <p:nvSpPr>
          <p:cNvPr id="27652" name="文本框 27651"/>
          <p:cNvSpPr txBox="1"/>
          <p:nvPr/>
        </p:nvSpPr>
        <p:spPr>
          <a:xfrm>
            <a:off x="304800" y="2743200"/>
            <a:ext cx="3962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⑦1982</a:t>
            </a:r>
            <a:r>
              <a:rPr lang="zh-CN" altLang="en-US" sz="3200" b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年，“我不能走”。</a:t>
            </a:r>
          </a:p>
        </p:txBody>
      </p:sp>
      <p:sp>
        <p:nvSpPr>
          <p:cNvPr id="27653" name="左箭头标注 27652"/>
          <p:cNvSpPr/>
          <p:nvPr/>
        </p:nvSpPr>
        <p:spPr>
          <a:xfrm>
            <a:off x="4724400" y="2438400"/>
            <a:ext cx="4343400" cy="1600200"/>
          </a:xfrm>
          <a:prstGeom prst="leftArrowCallout">
            <a:avLst>
              <a:gd name="adj1" fmla="val 25000"/>
              <a:gd name="adj2" fmla="val 25000"/>
              <a:gd name="adj3" fmla="val 45238"/>
              <a:gd name="adj4" fmla="val 6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lnSpc>
                <a:spcPct val="80000"/>
              </a:lnSpc>
            </a:pPr>
            <a:r>
              <a:rPr lang="zh-CN" altLang="en-US" sz="40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执着追求</a:t>
            </a:r>
          </a:p>
          <a:p>
            <a:pPr lvl="0" algn="ctr">
              <a:lnSpc>
                <a:spcPct val="80000"/>
              </a:lnSpc>
            </a:pPr>
            <a:r>
              <a:rPr lang="zh-CN" altLang="en-US" sz="40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无私奉献</a:t>
            </a:r>
          </a:p>
          <a:p>
            <a:pPr lvl="0" algn="ctr">
              <a:lnSpc>
                <a:spcPct val="80000"/>
              </a:lnSpc>
            </a:pPr>
            <a:r>
              <a:rPr lang="zh-CN" altLang="en-US" sz="40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责任心强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animBg="1"/>
      <p:bldP spid="27652" grpId="0"/>
      <p:bldP spid="27653" grpId="0" animBg="1"/>
    </p:bldLst>
  </p:timing>
</p:sld>
</file>

<file path=ppt/theme/theme1.xml><?xml version="1.0" encoding="utf-8"?>
<a:theme xmlns:a="http://schemas.openxmlformats.org/drawingml/2006/main" name="Cactus">
  <a:themeElements>
    <a:clrScheme name="">
      <a:dk1>
        <a:srgbClr val="000000"/>
      </a:dk1>
      <a:lt1>
        <a:srgbClr val="FFFFFF"/>
      </a:lt1>
      <a:dk2>
        <a:srgbClr val="000000"/>
      </a:dk2>
      <a:lt2>
        <a:srgbClr val="006600"/>
      </a:lt2>
      <a:accent1>
        <a:srgbClr val="F5EBC1"/>
      </a:accent1>
      <a:accent2>
        <a:srgbClr val="FFCC00"/>
      </a:accent2>
      <a:accent3>
        <a:srgbClr val="FFFFFF"/>
      </a:accent3>
      <a:accent4>
        <a:srgbClr val="000000"/>
      </a:accent4>
      <a:accent5>
        <a:srgbClr val="F9F3DC"/>
      </a:accent5>
      <a:accent6>
        <a:srgbClr val="E5B700"/>
      </a:accent6>
      <a:hlink>
        <a:srgbClr val="D4876C"/>
      </a:hlink>
      <a:folHlink>
        <a:srgbClr val="B2B2B2"/>
      </a:folHlink>
    </a:clrScheme>
    <a:fontScheme name="">
      <a:majorFont>
        <a:latin typeface="Arial Narrow"/>
        <a:ea typeface="宋体"/>
        <a:cs typeface=""/>
      </a:majorFont>
      <a:minorFont>
        <a:latin typeface="Arial Narrow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CC"/>
        </a:dk1>
        <a:lt1>
          <a:srgbClr val="000000"/>
        </a:lt1>
        <a:dk2>
          <a:srgbClr val="FFCC00"/>
        </a:dk2>
        <a:lt2>
          <a:srgbClr val="FF9900"/>
        </a:lt2>
        <a:accent1>
          <a:srgbClr val="6B6253"/>
        </a:accent1>
        <a:accent2>
          <a:srgbClr val="72543E"/>
        </a:accent2>
        <a:accent3>
          <a:srgbClr val="AAAAAA"/>
        </a:accent3>
        <a:accent4>
          <a:srgbClr val="DCDCAF"/>
        </a:accent4>
        <a:accent5>
          <a:srgbClr val="BAB8B4"/>
        </a:accent5>
        <a:accent6>
          <a:srgbClr val="664B37"/>
        </a:accent6>
        <a:hlink>
          <a:srgbClr val="DA98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F5EBC1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9F3DC"/>
        </a:accent5>
        <a:accent6>
          <a:srgbClr val="E5B700"/>
        </a:accent6>
        <a:hlink>
          <a:srgbClr val="D4876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292929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868686"/>
        </a:accent6>
        <a:hlink>
          <a:srgbClr val="5F5F5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D8EBB3"/>
        </a:accent1>
        <a:accent2>
          <a:srgbClr val="CCCC00"/>
        </a:accent2>
        <a:accent3>
          <a:srgbClr val="FFFFFF"/>
        </a:accent3>
        <a:accent4>
          <a:srgbClr val="000000"/>
        </a:accent4>
        <a:accent5>
          <a:srgbClr val="E8F3D5"/>
        </a:accent5>
        <a:accent6>
          <a:srgbClr val="B7B700"/>
        </a:accent6>
        <a:hlink>
          <a:srgbClr val="FFBE7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5D3B3"/>
        </a:lt1>
        <a:dk2>
          <a:srgbClr val="800000"/>
        </a:dk2>
        <a:lt2>
          <a:srgbClr val="009900"/>
        </a:lt2>
        <a:accent1>
          <a:srgbClr val="D5B095"/>
        </a:accent1>
        <a:accent2>
          <a:srgbClr val="E28666"/>
        </a:accent2>
        <a:accent3>
          <a:srgbClr val="EFE5D5"/>
        </a:accent3>
        <a:accent4>
          <a:srgbClr val="000000"/>
        </a:accent4>
        <a:accent5>
          <a:srgbClr val="E6D4C9"/>
        </a:accent5>
        <a:accent6>
          <a:srgbClr val="CA785B"/>
        </a:accent6>
        <a:hlink>
          <a:srgbClr val="B75735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399D"/>
        </a:lt1>
        <a:dk2>
          <a:srgbClr val="FFFFCC"/>
        </a:dk2>
        <a:lt2>
          <a:srgbClr val="99CC00"/>
        </a:lt2>
        <a:accent1>
          <a:srgbClr val="877CAA"/>
        </a:accent1>
        <a:accent2>
          <a:srgbClr val="000058"/>
        </a:accent2>
        <a:accent3>
          <a:srgbClr val="B3AECC"/>
        </a:accent3>
        <a:accent4>
          <a:srgbClr val="DCDCDC"/>
        </a:accent4>
        <a:accent5>
          <a:srgbClr val="C3BFD1"/>
        </a:accent5>
        <a:accent6>
          <a:srgbClr val="00004E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aring">
  <a:themeElements>
    <a:clrScheme name="">
      <a:dk1>
        <a:srgbClr val="FFFFFF"/>
      </a:dk1>
      <a:lt1>
        <a:srgbClr val="0000FF"/>
      </a:lt1>
      <a:dk2>
        <a:srgbClr val="FFCC66"/>
      </a:dk2>
      <a:lt2>
        <a:srgbClr val="000000"/>
      </a:lt2>
      <a:accent1>
        <a:srgbClr val="00FFFF"/>
      </a:accent1>
      <a:accent2>
        <a:srgbClr val="3366FF"/>
      </a:accent2>
      <a:accent3>
        <a:srgbClr val="AAAAFF"/>
      </a:accent3>
      <a:accent4>
        <a:srgbClr val="DCDCDC"/>
      </a:accent4>
      <a:accent5>
        <a:srgbClr val="AAFFFF"/>
      </a:accent5>
      <a:accent6>
        <a:srgbClr val="2D5BE5"/>
      </a:accent6>
      <a:hlink>
        <a:srgbClr val="FF0033"/>
      </a:hlink>
      <a:folHlink>
        <a:srgbClr val="FFFF00"/>
      </a:folHlink>
    </a:clrScheme>
    <a:fontScheme name="">
      <a:majorFont>
        <a:latin typeface="Arial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CC66"/>
        </a:dk2>
        <a:lt2>
          <a:srgbClr val="000000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CDCDC"/>
        </a:accent4>
        <a:accent5>
          <a:srgbClr val="AAFFFF"/>
        </a:accent5>
        <a:accent6>
          <a:srgbClr val="2D5BE5"/>
        </a:accent6>
        <a:hlink>
          <a:srgbClr val="FF0033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9CAFF"/>
        </a:accent5>
        <a:accent6>
          <a:srgbClr val="5BB7E5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D2D2D2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CC66"/>
        </a:dk2>
        <a:lt2>
          <a:srgbClr val="000000"/>
        </a:lt2>
        <a:accent1>
          <a:srgbClr val="0099CC"/>
        </a:accent1>
        <a:accent2>
          <a:srgbClr val="009999"/>
        </a:accent2>
        <a:accent3>
          <a:srgbClr val="AAC1C1"/>
        </a:accent3>
        <a:accent4>
          <a:srgbClr val="DCDCDC"/>
        </a:accent4>
        <a:accent5>
          <a:srgbClr val="AACAE2"/>
        </a:accent5>
        <a:accent6>
          <a:srgbClr val="008989"/>
        </a:accent6>
        <a:hlink>
          <a:srgbClr val="6600CC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993300"/>
        </a:lt1>
        <a:dk2>
          <a:srgbClr val="FFCC66"/>
        </a:dk2>
        <a:lt2>
          <a:srgbClr val="000000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CDCDC"/>
        </a:accent4>
        <a:accent5>
          <a:srgbClr val="FFB9AD"/>
        </a:accent5>
        <a:accent6>
          <a:srgbClr val="B75B00"/>
        </a:accent6>
        <a:hlink>
          <a:srgbClr val="CC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eon Frame">
  <a:themeElements>
    <a:clrScheme name="">
      <a:dk1>
        <a:srgbClr val="F8F8F8"/>
      </a:dk1>
      <a:lt1>
        <a:srgbClr val="000000"/>
      </a:lt1>
      <a:dk2>
        <a:srgbClr val="FFFFFF"/>
      </a:dk2>
      <a:lt2>
        <a:srgbClr val="808080"/>
      </a:lt2>
      <a:accent1>
        <a:srgbClr val="6699FF"/>
      </a:accent1>
      <a:accent2>
        <a:srgbClr val="9933FF"/>
      </a:accent2>
      <a:accent3>
        <a:srgbClr val="AAAAAA"/>
      </a:accent3>
      <a:accent4>
        <a:srgbClr val="D6D6D6"/>
      </a:accent4>
      <a:accent5>
        <a:srgbClr val="B9CAFF"/>
      </a:accent5>
      <a:accent6>
        <a:srgbClr val="892DE5"/>
      </a:accent6>
      <a:hlink>
        <a:srgbClr val="00FFFF"/>
      </a:hlink>
      <a:folHlink>
        <a:srgbClr val="0099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8F8F8"/>
        </a:dk1>
        <a:lt1>
          <a:srgbClr val="000000"/>
        </a:lt1>
        <a:dk2>
          <a:srgbClr val="FFFFFF"/>
        </a:dk2>
        <a:lt2>
          <a:srgbClr val="808080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6D6D6"/>
        </a:accent4>
        <a:accent5>
          <a:srgbClr val="B9CAFF"/>
        </a:accent5>
        <a:accent6>
          <a:srgbClr val="892DE5"/>
        </a:accent6>
        <a:hlink>
          <a:srgbClr val="00FFFF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7"/>
        </a:accent4>
        <a:accent5>
          <a:srgbClr val="B9E2FF"/>
        </a:accent5>
        <a:accent6>
          <a:srgbClr val="E55BE5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6C6C6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0000"/>
        </a:lt1>
        <a:dk2>
          <a:srgbClr val="FFFFFF"/>
        </a:dk2>
        <a:lt2>
          <a:srgbClr val="808080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6D6D6"/>
        </a:accent4>
        <a:accent5>
          <a:srgbClr val="E2CAAA"/>
        </a:accent5>
        <a:accent6>
          <a:srgbClr val="895B00"/>
        </a:accent6>
        <a:hlink>
          <a:srgbClr val="CCCC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0000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FF41FF"/>
        </a:accent2>
        <a:accent3>
          <a:srgbClr val="AAAAAA"/>
        </a:accent3>
        <a:accent4>
          <a:srgbClr val="D6D6D6"/>
        </a:accent4>
        <a:accent5>
          <a:srgbClr val="FFB9AA"/>
        </a:accent5>
        <a:accent6>
          <a:srgbClr val="E53AE5"/>
        </a:accent6>
        <a:hlink>
          <a:srgbClr val="FF0066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0000"/>
        </a:lt1>
        <a:dk2>
          <a:srgbClr val="FFFFFF"/>
        </a:dk2>
        <a:lt2>
          <a:srgbClr val="808080"/>
        </a:lt2>
        <a:accent1>
          <a:srgbClr val="FF4FC9"/>
        </a:accent1>
        <a:accent2>
          <a:srgbClr val="FF91B6"/>
        </a:accent2>
        <a:accent3>
          <a:srgbClr val="AAAAAA"/>
        </a:accent3>
        <a:accent4>
          <a:srgbClr val="D6D6D6"/>
        </a:accent4>
        <a:accent5>
          <a:srgbClr val="FFB3E0"/>
        </a:accent5>
        <a:accent6>
          <a:srgbClr val="E582A3"/>
        </a:accent6>
        <a:hlink>
          <a:srgbClr val="FF99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Designs\Cactus.pot</Template>
  <TotalTime>125</TotalTime>
  <Words>707</Words>
  <Application>Microsoft Office PowerPoint</Application>
  <PresentationFormat>全屏显示(4:3)</PresentationFormat>
  <Paragraphs>114</Paragraphs>
  <Slides>21</Slides>
  <Notes>0</Notes>
  <HiddenSlides>3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Cactus</vt:lpstr>
      <vt:lpstr>Soaring</vt:lpstr>
      <vt:lpstr>Neon Frame</vt:lpstr>
      <vt:lpstr>邓稼先</vt:lpstr>
      <vt:lpstr>PowerPoint 演示文稿</vt:lpstr>
      <vt:lpstr>人物、作者介绍</vt:lpstr>
      <vt:lpstr>PowerPoint 演示文稿</vt:lpstr>
      <vt:lpstr>PowerPoint 演示文稿</vt:lpstr>
      <vt:lpstr>整体把握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四川省大邑县安仁中学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邓稼先</dc:title>
  <dc:creator>肖德春</dc:creator>
  <cp:lastModifiedBy>Iris</cp:lastModifiedBy>
  <cp:revision>72</cp:revision>
  <dcterms:created xsi:type="dcterms:W3CDTF">2002-06-02T06:58:13Z</dcterms:created>
  <dcterms:modified xsi:type="dcterms:W3CDTF">2017-02-14T14:17:56Z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