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jpeg" ContentType="image/jpe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69" r:id="rId3"/>
    <p:sldId id="497" r:id="rId4"/>
    <p:sldId id="571" r:id="rId5"/>
    <p:sldId id="572" r:id="rId6"/>
    <p:sldId id="573" r:id="rId7"/>
    <p:sldId id="574" r:id="rId8"/>
    <p:sldId id="575" r:id="rId9"/>
    <p:sldId id="576" r:id="rId10"/>
    <p:sldId id="577" r:id="rId11"/>
    <p:sldId id="578" r:id="rId12"/>
    <p:sldId id="579" r:id="rId13"/>
    <p:sldId id="580" r:id="rId14"/>
    <p:sldId id="581" r:id="rId15"/>
    <p:sldId id="582" r:id="rId16"/>
    <p:sldId id="583" r:id="rId17"/>
    <p:sldId id="584" r:id="rId18"/>
    <p:sldId id="585" r:id="rId19"/>
    <p:sldId id="586" r:id="rId20"/>
    <p:sldId id="587" r:id="rId21"/>
    <p:sldId id="588" r:id="rId22"/>
    <p:sldId id="589" r:id="rId23"/>
    <p:sldId id="590" r:id="rId24"/>
    <p:sldId id="591" r:id="rId25"/>
    <p:sldId id="592" r:id="rId26"/>
    <p:sldId id="593" r:id="rId27"/>
    <p:sldId id="594" r:id="rId28"/>
    <p:sldId id="595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DB93"/>
    <a:srgbClr val="0000FF"/>
    <a:srgbClr val="FF99CC"/>
    <a:srgbClr val="FF7C80"/>
    <a:srgbClr val="99CCFF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024"/>
        <p:guide pos="27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cs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8DCC1A79-0C56-402A-BD4E-B6C0A6A33C9E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
第二级
第三级
第四级
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8301CFCD-B739-47EC-9882-B6EB46624D8D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ea typeface="宋体" panose="02010600030101010101" pitchFamily="2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0AD77E-7F96-41E6-845C-90D7C2CBBAB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3174D-3E62-492E-8448-79453AFB1D2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120993-A7FD-428D-8E7B-B3A62831391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9EB51F-D495-4DC0-BA41-54919DFBC4C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E60DA2-1D05-4039-84F3-A95615E3E9A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F4C37B-9290-4A24-9928-88C906EDD1D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7194F7-C288-45C9-A8FF-2D4C0A64F94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E25AC8-6F6C-4B03-8D85-19DA64A9BDF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0D1066-762E-4545-AE7F-CB8A6B48B88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>
                <a:ea typeface="宋体" panose="02010600030101010101" pitchFamily="2" charset="-122"/>
              </a:defRPr>
            </a:lvl1pPr>
            <a:lvl2pPr>
              <a:defRPr sz="2100">
                <a:ea typeface="宋体" panose="02010600030101010101" pitchFamily="2" charset="-122"/>
              </a:defRPr>
            </a:lvl2pPr>
            <a:lvl3pPr>
              <a:defRPr sz="1800">
                <a:ea typeface="宋体" panose="02010600030101010101" pitchFamily="2" charset="-122"/>
              </a:defRPr>
            </a:lvl3pPr>
            <a:lvl4pPr>
              <a:defRPr sz="1500">
                <a:ea typeface="宋体" panose="02010600030101010101" pitchFamily="2" charset="-122"/>
              </a:defRPr>
            </a:lvl4pPr>
            <a:lvl5pPr>
              <a:defRPr sz="1500">
                <a:ea typeface="宋体" panose="02010600030101010101" pitchFamily="2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D9F20E-51D0-4FFC-8034-9D27759E1E2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03D727-F1AA-462C-938B-6A91354FFC7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07B937BD-3D07-41AE-8B7F-F0A64D63AC13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audio" Target="../media/audio4.wav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02" name="MH_SubTitle_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导入新课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03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4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05" name="MH_SubTitle_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讲授新课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06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7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8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09" name="MH_SubTitle_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10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11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12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13" name="MH_SubTitle_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拓展延伸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14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4115" name="组合 3093"/>
          <p:cNvGrpSpPr/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4116" name="MH_Other_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17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4118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4119" name="组合 3097"/>
          <p:cNvGrpSpPr/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4120" name="MH_Other_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21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4122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4123" name="MH_Other_1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4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25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27" name="文本框 2"/>
          <p:cNvSpPr txBox="1">
            <a:spLocks noChangeArrowheads="1"/>
          </p:cNvSpPr>
          <p:nvPr/>
        </p:nvSpPr>
        <p:spPr bwMode="auto">
          <a:xfrm>
            <a:off x="803275" y="2463800"/>
            <a:ext cx="7454900" cy="1096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>
                <a:latin typeface="Times New Roman" panose="02020603050405020304" pitchFamily="18" charset="0"/>
                <a:ea typeface="隶书" panose="02010509060101010101" pitchFamily="49" charset="-122"/>
              </a:rPr>
              <a:t>7  </a:t>
            </a:r>
            <a:r>
              <a:rPr lang="zh-CN" altLang="en-US" sz="660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最后一课</a:t>
            </a:r>
            <a:endParaRPr lang="zh-CN" altLang="en-US" sz="6600" b="1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17409"/>
          <p:cNvSpPr>
            <a:spLocks noChangeArrowheads="1" noChangeShapeType="1" noTextEdit="1"/>
          </p:cNvSpPr>
          <p:nvPr/>
        </p:nvSpPr>
        <p:spPr bwMode="auto">
          <a:xfrm>
            <a:off x="2268538" y="549275"/>
            <a:ext cx="3810000" cy="7239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468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情景对比</a:t>
            </a:r>
            <a:endParaRPr lang="zh-CN" altLang="en-US" sz="3600" b="1" kern="10">
              <a:ln w="9525">
                <a:solidFill>
                  <a:srgbClr val="FF0000"/>
                </a:solidFill>
                <a:round/>
              </a:ln>
              <a:gradFill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1" name="文本框 17410"/>
          <p:cNvSpPr txBox="1"/>
          <p:nvPr/>
        </p:nvSpPr>
        <p:spPr>
          <a:xfrm>
            <a:off x="0" y="2819400"/>
            <a:ext cx="1143000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气氛</a:t>
            </a:r>
            <a:endParaRPr lang="en-US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0" y="4800600"/>
            <a:ext cx="1143000" cy="57943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学生</a:t>
            </a:r>
            <a:endParaRPr lang="en-US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2057400" y="1524000"/>
            <a:ext cx="1219200" cy="6413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平时</a:t>
            </a:r>
            <a:endParaRPr lang="en-US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7414" name="文本框 17413"/>
          <p:cNvSpPr txBox="1">
            <a:spLocks noChangeArrowheads="1"/>
          </p:cNvSpPr>
          <p:nvPr/>
        </p:nvSpPr>
        <p:spPr bwMode="auto">
          <a:xfrm>
            <a:off x="1066800" y="2514600"/>
            <a:ext cx="3276600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开始上课的时候，总有一阵喧闹，就是在街上也能听到。</a:t>
            </a:r>
            <a:endParaRPr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415" name="文本框 17414"/>
          <p:cNvSpPr txBox="1"/>
          <p:nvPr/>
        </p:nvSpPr>
        <p:spPr>
          <a:xfrm>
            <a:off x="4800600" y="1524000"/>
            <a:ext cx="1143000" cy="6413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今天</a:t>
            </a:r>
            <a:endParaRPr lang="en-US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7416" name="文本框 17415"/>
          <p:cNvSpPr txBox="1">
            <a:spLocks noChangeArrowheads="1"/>
          </p:cNvSpPr>
          <p:nvPr/>
        </p:nvSpPr>
        <p:spPr bwMode="auto">
          <a:xfrm>
            <a:off x="4419600" y="2133600"/>
            <a:ext cx="2590800" cy="2227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33CC"/>
                </a:solidFill>
                <a:ea typeface="楷体_GB2312" panose="02010609030101010101" pitchFamily="49" charset="-122"/>
              </a:rPr>
              <a:t>一切偏安安静静地，整个教室都有一种不平常的严肃气氛。</a:t>
            </a:r>
            <a:endParaRPr lang="zh-CN" altLang="en-US" sz="2800" b="1">
              <a:solidFill>
                <a:srgbClr val="0033CC"/>
              </a:solidFill>
              <a:ea typeface="楷体_GB2312" panose="02010609030101010101" pitchFamily="49" charset="-122"/>
            </a:endParaRPr>
          </a:p>
        </p:txBody>
      </p:sp>
      <p:sp>
        <p:nvSpPr>
          <p:cNvPr id="17417" name="文本框 17416"/>
          <p:cNvSpPr txBox="1">
            <a:spLocks noChangeArrowheads="1"/>
          </p:cNvSpPr>
          <p:nvPr/>
        </p:nvSpPr>
        <p:spPr bwMode="auto">
          <a:xfrm>
            <a:off x="1143000" y="4419600"/>
            <a:ext cx="3352800" cy="180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课前学生开课桌啦，关课桌啦，大家怕吵捂着耳朵大声背书啦。</a:t>
            </a:r>
            <a:endParaRPr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418" name="文本框 17417"/>
          <p:cNvSpPr txBox="1">
            <a:spLocks noChangeArrowheads="1"/>
          </p:cNvSpPr>
          <p:nvPr/>
        </p:nvSpPr>
        <p:spPr bwMode="auto">
          <a:xfrm>
            <a:off x="4495800" y="4343400"/>
            <a:ext cx="2514600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课前都已在自己的座位上了。还有镇上的人。</a:t>
            </a:r>
            <a:endParaRPr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46" name="直接连接符 17418"/>
          <p:cNvSpPr>
            <a:spLocks noChangeShapeType="1"/>
          </p:cNvSpPr>
          <p:nvPr/>
        </p:nvSpPr>
        <p:spPr bwMode="auto">
          <a:xfrm>
            <a:off x="76200" y="2133600"/>
            <a:ext cx="6858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直接连接符 17419"/>
          <p:cNvSpPr>
            <a:spLocks noChangeShapeType="1"/>
          </p:cNvSpPr>
          <p:nvPr/>
        </p:nvSpPr>
        <p:spPr bwMode="auto">
          <a:xfrm>
            <a:off x="0" y="4419600"/>
            <a:ext cx="701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8" name="直接连接符 17420"/>
          <p:cNvSpPr>
            <a:spLocks noChangeShapeType="1"/>
          </p:cNvSpPr>
          <p:nvPr/>
        </p:nvSpPr>
        <p:spPr bwMode="auto">
          <a:xfrm>
            <a:off x="1066800" y="1676400"/>
            <a:ext cx="0" cy="449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9" name="直接连接符 17421"/>
          <p:cNvSpPr>
            <a:spLocks noChangeShapeType="1"/>
          </p:cNvSpPr>
          <p:nvPr/>
        </p:nvSpPr>
        <p:spPr bwMode="auto">
          <a:xfrm>
            <a:off x="4419600" y="1676400"/>
            <a:ext cx="0" cy="449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4350" name="对象 17422"/>
          <p:cNvGraphicFramePr>
            <a:graphicFrameLocks noChangeAspect="1"/>
          </p:cNvGraphicFramePr>
          <p:nvPr/>
        </p:nvGraphicFramePr>
        <p:xfrm>
          <a:off x="7019925" y="1917700"/>
          <a:ext cx="2057400" cy="433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2628900" imgH="3213100" progId="">
                  <p:embed/>
                </p:oleObj>
              </mc:Choice>
              <mc:Fallback>
                <p:oleObj name="" r:id="rId1" imgW="2628900" imgH="3213100" progId="">
                  <p:embed/>
                  <p:pic>
                    <p:nvPicPr>
                      <p:cNvPr id="0" name="对象 1742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019925" y="1917700"/>
                        <a:ext cx="2057400" cy="4330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6" grpId="0"/>
      <p:bldP spid="17417" grpId="0"/>
      <p:bldP spid="174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8433"/>
          <p:cNvSpPr txBox="1"/>
          <p:nvPr/>
        </p:nvSpPr>
        <p:spPr>
          <a:xfrm>
            <a:off x="304800" y="3343275"/>
            <a:ext cx="1295400" cy="6413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教师</a:t>
            </a:r>
            <a:endParaRPr lang="en-US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2286000" y="1285875"/>
            <a:ext cx="1219200" cy="7016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平时</a:t>
            </a:r>
            <a:endParaRPr lang="en-US" altLang="en-US" sz="40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5943600" y="1285875"/>
            <a:ext cx="1676400" cy="7016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今天</a:t>
            </a:r>
            <a:endParaRPr lang="en-US" altLang="en-US" sz="40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8437" name="文本框 18436"/>
          <p:cNvSpPr txBox="1">
            <a:spLocks noChangeArrowheads="1"/>
          </p:cNvSpPr>
          <p:nvPr/>
        </p:nvSpPr>
        <p:spPr bwMode="auto">
          <a:xfrm>
            <a:off x="1371600" y="2124075"/>
            <a:ext cx="3124200" cy="137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拿着大铁戒尺在桌子上紧敲着，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静一点，静一点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……”</a:t>
            </a:r>
            <a:endParaRPr lang="en-US" altLang="zh-CN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438" name="文本框 18437"/>
          <p:cNvSpPr txBox="1">
            <a:spLocks noChangeArrowheads="1"/>
          </p:cNvSpPr>
          <p:nvPr/>
        </p:nvSpPr>
        <p:spPr bwMode="auto">
          <a:xfrm>
            <a:off x="5029200" y="2168525"/>
            <a:ext cx="37338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踱来踱去，胳膊底下挟着那怕人的铁戒尺</a:t>
            </a:r>
            <a:r>
              <a:rPr lang="zh-CN" altLang="en-US" sz="28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439" name="文本框 18438"/>
          <p:cNvSpPr txBox="1">
            <a:spLocks noChangeArrowheads="1"/>
          </p:cNvSpPr>
          <p:nvPr/>
        </p:nvSpPr>
        <p:spPr bwMode="auto">
          <a:xfrm>
            <a:off x="1371600" y="3800475"/>
            <a:ext cx="3125788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平时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我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会迟到会遭老师的责骂</a:t>
            </a:r>
            <a:endParaRPr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440" name="文本框 18439"/>
          <p:cNvSpPr txBox="1">
            <a:spLocks noChangeArrowheads="1"/>
          </p:cNvSpPr>
          <p:nvPr/>
        </p:nvSpPr>
        <p:spPr bwMode="auto">
          <a:xfrm>
            <a:off x="5029200" y="3800475"/>
            <a:ext cx="38100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今天迟到，老师却很温和地叫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我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”“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快坐好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”</a:t>
            </a:r>
            <a:endParaRPr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441" name="文本框 18440"/>
          <p:cNvSpPr txBox="1">
            <a:spLocks noChangeArrowheads="1"/>
          </p:cNvSpPr>
          <p:nvPr/>
        </p:nvSpPr>
        <p:spPr bwMode="auto">
          <a:xfrm>
            <a:off x="1371600" y="5324475"/>
            <a:ext cx="3048000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平时老师穿戴一般</a:t>
            </a:r>
            <a:endParaRPr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442" name="文本框 18441"/>
          <p:cNvSpPr txBox="1">
            <a:spLocks noChangeArrowheads="1"/>
          </p:cNvSpPr>
          <p:nvPr/>
        </p:nvSpPr>
        <p:spPr bwMode="auto">
          <a:xfrm>
            <a:off x="4953000" y="5019675"/>
            <a:ext cx="4191000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今天老师穿着只在督学来视察或发奖的日子才穿的漂亮礼服。</a:t>
            </a:r>
            <a:endParaRPr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370" name="直接连接符 18442"/>
          <p:cNvSpPr>
            <a:spLocks noChangeShapeType="1"/>
          </p:cNvSpPr>
          <p:nvPr/>
        </p:nvSpPr>
        <p:spPr bwMode="auto">
          <a:xfrm>
            <a:off x="1447800" y="2047875"/>
            <a:ext cx="7467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1" name="直接连接符 18443"/>
          <p:cNvSpPr>
            <a:spLocks noChangeShapeType="1"/>
          </p:cNvSpPr>
          <p:nvPr/>
        </p:nvSpPr>
        <p:spPr bwMode="auto">
          <a:xfrm>
            <a:off x="1447800" y="3571875"/>
            <a:ext cx="7391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2" name="直接连接符 18444"/>
          <p:cNvSpPr>
            <a:spLocks noChangeShapeType="1"/>
          </p:cNvSpPr>
          <p:nvPr/>
        </p:nvSpPr>
        <p:spPr bwMode="auto">
          <a:xfrm>
            <a:off x="1524000" y="4867275"/>
            <a:ext cx="7315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3" name="直接连接符 18445"/>
          <p:cNvSpPr>
            <a:spLocks noChangeShapeType="1"/>
          </p:cNvSpPr>
          <p:nvPr/>
        </p:nvSpPr>
        <p:spPr bwMode="auto">
          <a:xfrm>
            <a:off x="4800600" y="1514475"/>
            <a:ext cx="0" cy="4800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4" name="矩形 18446"/>
          <p:cNvSpPr>
            <a:spLocks noChangeArrowheads="1" noChangeShapeType="1" noTextEdit="1"/>
          </p:cNvSpPr>
          <p:nvPr/>
        </p:nvSpPr>
        <p:spPr bwMode="auto">
          <a:xfrm>
            <a:off x="2771775" y="620713"/>
            <a:ext cx="3168650" cy="5048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468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情景对比</a:t>
            </a:r>
            <a:endParaRPr lang="zh-CN" altLang="en-US" sz="3600" b="1" kern="10">
              <a:ln w="9525">
                <a:solidFill>
                  <a:srgbClr val="FF0000"/>
                </a:solidFill>
                <a:round/>
              </a:ln>
              <a:gradFill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  <p:bldP spid="18439" grpId="0"/>
      <p:bldP spid="18440" grpId="0"/>
      <p:bldP spid="18441" grpId="0"/>
      <p:bldP spid="184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9457"/>
          <p:cNvSpPr txBox="1">
            <a:spLocks noChangeArrowheads="1"/>
          </p:cNvSpPr>
          <p:nvPr/>
        </p:nvSpPr>
        <p:spPr bwMode="auto">
          <a:xfrm>
            <a:off x="3132138" y="549275"/>
            <a:ext cx="33115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华文楷体" pitchFamily="2" charset="-122"/>
              </a:rPr>
              <a:t>明晰环境</a:t>
            </a:r>
            <a:endParaRPr lang="zh-CN" altLang="en-US" sz="4000" b="1">
              <a:solidFill>
                <a:srgbClr val="FF0000"/>
              </a:solidFill>
              <a:ea typeface="华文楷体" pitchFamily="2" charset="-122"/>
            </a:endParaRPr>
          </a:p>
        </p:txBody>
      </p:sp>
      <p:sp>
        <p:nvSpPr>
          <p:cNvPr id="19459" name="文本框 19458"/>
          <p:cNvSpPr txBox="1">
            <a:spLocks noChangeArrowheads="1"/>
          </p:cNvSpPr>
          <p:nvPr/>
        </p:nvSpPr>
        <p:spPr bwMode="auto">
          <a:xfrm>
            <a:off x="1331913" y="1989138"/>
            <a:ext cx="7561262" cy="944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描写“天气”“画眉”等烘托出小弗郎士贪玩、无忧无虑的幼稚心态。 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9460" name="文本框 19459"/>
          <p:cNvSpPr txBox="1">
            <a:spLocks noChangeArrowheads="1"/>
          </p:cNvSpPr>
          <p:nvPr/>
        </p:nvSpPr>
        <p:spPr bwMode="auto">
          <a:xfrm>
            <a:off x="1403350" y="3789363"/>
            <a:ext cx="7632700" cy="1798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   描写“普鲁士兵操练”“布告牌”交待了故事发生的时代背景，并设置了悬念（布告牌上到底写了些什么）为人物思想感情的变化作好铺垫。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388" name="文本框 19460"/>
          <p:cNvSpPr txBox="1">
            <a:spLocks noChangeArrowheads="1"/>
          </p:cNvSpPr>
          <p:nvPr/>
        </p:nvSpPr>
        <p:spPr bwMode="auto">
          <a:xfrm>
            <a:off x="0" y="1268413"/>
            <a:ext cx="2667000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自然环境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endParaRPr lang="en-US" altLang="zh-CN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389" name="文本框 19461"/>
          <p:cNvSpPr txBox="1">
            <a:spLocks noChangeArrowheads="1"/>
          </p:cNvSpPr>
          <p:nvPr/>
        </p:nvSpPr>
        <p:spPr bwMode="auto">
          <a:xfrm>
            <a:off x="0" y="3048000"/>
            <a:ext cx="327660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社会环境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endParaRPr lang="en-US" altLang="zh-CN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20481"/>
          <p:cNvSpPr>
            <a:spLocks noChangeArrowheads="1" noChangeShapeType="1" noTextEdit="1"/>
          </p:cNvSpPr>
          <p:nvPr/>
        </p:nvSpPr>
        <p:spPr bwMode="auto">
          <a:xfrm>
            <a:off x="3779838" y="549275"/>
            <a:ext cx="2592387" cy="765175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33333"/>
              </a:avLst>
            </a:prstTxWarp>
          </a:bodyPr>
          <a:lstStyle/>
          <a:p>
            <a:pPr algn="ctr"/>
            <a:r>
              <a:rPr lang="zh-CN" altLang="en-US" sz="5400" i="1" kern="10">
                <a:ln w="44450">
                  <a:solidFill>
                    <a:srgbClr val="0066FF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走近人物</a:t>
            </a:r>
            <a:endParaRPr lang="zh-CN" altLang="en-US" sz="5400" i="1" kern="10">
              <a:ln w="44450">
                <a:solidFill>
                  <a:srgbClr val="0066FF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83" name="图片 20482" descr="最后一课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8313" y="765175"/>
            <a:ext cx="2098675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20483" descr="200375144335093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708275"/>
            <a:ext cx="2105025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20484" descr="200375142456318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4222750"/>
            <a:ext cx="20939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文本框 20485"/>
          <p:cNvSpPr txBox="1">
            <a:spLocks noChangeArrowheads="1"/>
          </p:cNvSpPr>
          <p:nvPr/>
        </p:nvSpPr>
        <p:spPr bwMode="auto">
          <a:xfrm>
            <a:off x="2835275" y="1412875"/>
            <a:ext cx="606425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课文从哪些</a:t>
            </a:r>
            <a:r>
              <a:rPr lang="zh-CN" altLang="en-US" sz="3600" b="1" u="sng">
                <a:solidFill>
                  <a:srgbClr val="FF0000"/>
                </a:solidFill>
              </a:rPr>
              <a:t>方面</a:t>
            </a:r>
            <a:r>
              <a:rPr lang="zh-CN" altLang="en-US" sz="3200" b="1"/>
              <a:t>对他作了描写？</a:t>
            </a:r>
            <a:endParaRPr lang="zh-CN" altLang="en-US" sz="3200" b="1"/>
          </a:p>
        </p:txBody>
      </p:sp>
      <p:sp>
        <p:nvSpPr>
          <p:cNvPr id="20487" name="文本框 20486"/>
          <p:cNvSpPr txBox="1">
            <a:spLocks noChangeArrowheads="1"/>
          </p:cNvSpPr>
          <p:nvPr/>
        </p:nvSpPr>
        <p:spPr bwMode="auto">
          <a:xfrm>
            <a:off x="2960688" y="2997200"/>
            <a:ext cx="5778500" cy="1127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最后一课”让他发生了哪些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变化</a:t>
            </a:r>
            <a:r>
              <a:rPr lang="zh-CN" altLang="en-US" sz="3200" b="1">
                <a:latin typeface="宋体" panose="02010600030101010101" pitchFamily="2" charset="-122"/>
              </a:rPr>
              <a:t>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0488" name="文本框 20487"/>
          <p:cNvSpPr txBox="1">
            <a:spLocks noChangeArrowheads="1"/>
          </p:cNvSpPr>
          <p:nvPr/>
        </p:nvSpPr>
        <p:spPr bwMode="auto">
          <a:xfrm>
            <a:off x="3708400" y="5013325"/>
            <a:ext cx="4679950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楷体_GB2312" panose="02010609030101010101" pitchFamily="49" charset="-122"/>
              </a:rPr>
              <a:t>镇上的人有什么</a:t>
            </a:r>
            <a:r>
              <a:rPr lang="zh-CN" altLang="en-US" sz="3600" b="1" u="sng">
                <a:solidFill>
                  <a:srgbClr val="FF0000"/>
                </a:solidFill>
                <a:ea typeface="楷体_GB2312" panose="02010609030101010101" pitchFamily="49" charset="-122"/>
              </a:rPr>
              <a:t>表现</a:t>
            </a:r>
            <a:r>
              <a:rPr lang="zh-CN" altLang="en-US" sz="3200" b="1">
                <a:ea typeface="楷体_GB2312" panose="02010609030101010101" pitchFamily="49" charset="-122"/>
              </a:rPr>
              <a:t>？</a:t>
            </a:r>
            <a:endParaRPr lang="zh-CN" altLang="en-US" sz="3200" b="1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94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20486" grpId="0"/>
      <p:bldP spid="20487" grpId="0"/>
      <p:bldP spid="2048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21505"/>
          <p:cNvSpPr>
            <a:spLocks noChangeArrowheads="1" noChangeShapeType="1" noTextEdit="1"/>
          </p:cNvSpPr>
          <p:nvPr/>
        </p:nvSpPr>
        <p:spPr bwMode="auto">
          <a:xfrm rot="60000">
            <a:off x="546100" y="495300"/>
            <a:ext cx="2079625" cy="6223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i="1">
                <a:ln w="0">
                  <a:solidFill>
                    <a:srgbClr val="FFFFFF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走近人物</a:t>
            </a:r>
            <a:endParaRPr lang="zh-CN" altLang="en-US" sz="3600" b="1" i="1">
              <a:ln w="0">
                <a:solidFill>
                  <a:srgbClr val="FFFFFF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sy="50000" kx="2115830" algn="bl" rotWithShape="0">
                  <a:srgbClr val="C0C0C0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7" name="文本框 21506"/>
          <p:cNvSpPr txBox="1">
            <a:spLocks noChangeArrowheads="1"/>
          </p:cNvSpPr>
          <p:nvPr/>
        </p:nvSpPr>
        <p:spPr bwMode="auto">
          <a:xfrm>
            <a:off x="1406525" y="1125538"/>
            <a:ext cx="1512888" cy="1555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>
                <a:ea typeface="方正姚体" pitchFamily="2" charset="-122"/>
              </a:rPr>
              <a:t>｛</a:t>
            </a:r>
            <a:endParaRPr lang="zh-CN" altLang="en-US" sz="9600">
              <a:ea typeface="方正姚体" pitchFamily="2" charset="-122"/>
            </a:endParaRPr>
          </a:p>
        </p:txBody>
      </p:sp>
      <p:sp>
        <p:nvSpPr>
          <p:cNvPr id="21508" name="文本框 21507"/>
          <p:cNvSpPr txBox="1">
            <a:spLocks noChangeArrowheads="1"/>
          </p:cNvSpPr>
          <p:nvPr/>
        </p:nvSpPr>
        <p:spPr bwMode="auto">
          <a:xfrm>
            <a:off x="2341563" y="1054100"/>
            <a:ext cx="15843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3405FB"/>
                </a:solidFill>
              </a:rPr>
              <a:t>外貌</a:t>
            </a:r>
            <a:r>
              <a:rPr lang="en-US" altLang="zh-CN" b="1">
                <a:solidFill>
                  <a:srgbClr val="3405FB"/>
                </a:solidFill>
              </a:rPr>
              <a:t>——</a:t>
            </a:r>
            <a:endParaRPr lang="en-US" altLang="zh-CN" b="1">
              <a:solidFill>
                <a:srgbClr val="3405FB"/>
              </a:solidFill>
            </a:endParaRPr>
          </a:p>
        </p:txBody>
      </p:sp>
      <p:sp>
        <p:nvSpPr>
          <p:cNvPr id="21509" name="文本框 21508"/>
          <p:cNvSpPr txBox="1">
            <a:spLocks noChangeArrowheads="1"/>
          </p:cNvSpPr>
          <p:nvPr/>
        </p:nvSpPr>
        <p:spPr bwMode="auto">
          <a:xfrm>
            <a:off x="2341563" y="1414463"/>
            <a:ext cx="15208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3405FB"/>
                </a:solidFill>
              </a:rPr>
              <a:t>语言</a:t>
            </a:r>
            <a:r>
              <a:rPr lang="en-US" altLang="zh-CN" b="1">
                <a:solidFill>
                  <a:srgbClr val="3405FB"/>
                </a:solidFill>
              </a:rPr>
              <a:t>——</a:t>
            </a:r>
            <a:endParaRPr lang="en-US" altLang="zh-CN" b="1">
              <a:solidFill>
                <a:srgbClr val="3405FB"/>
              </a:solidFill>
            </a:endParaRPr>
          </a:p>
        </p:txBody>
      </p:sp>
      <p:sp>
        <p:nvSpPr>
          <p:cNvPr id="21510" name="文本框 21509"/>
          <p:cNvSpPr txBox="1">
            <a:spLocks noChangeArrowheads="1"/>
          </p:cNvSpPr>
          <p:nvPr/>
        </p:nvSpPr>
        <p:spPr bwMode="auto">
          <a:xfrm>
            <a:off x="2341563" y="1774825"/>
            <a:ext cx="15843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3405FB"/>
                </a:solidFill>
              </a:rPr>
              <a:t>动作</a:t>
            </a:r>
            <a:r>
              <a:rPr lang="en-US" altLang="zh-CN" b="1">
                <a:solidFill>
                  <a:srgbClr val="3405FB"/>
                </a:solidFill>
              </a:rPr>
              <a:t>——</a:t>
            </a:r>
            <a:endParaRPr lang="en-US" altLang="zh-CN" b="1">
              <a:solidFill>
                <a:srgbClr val="3405FB"/>
              </a:solidFill>
            </a:endParaRPr>
          </a:p>
        </p:txBody>
      </p:sp>
      <p:sp>
        <p:nvSpPr>
          <p:cNvPr id="21511" name="文本框 21510"/>
          <p:cNvSpPr txBox="1">
            <a:spLocks noChangeArrowheads="1"/>
          </p:cNvSpPr>
          <p:nvPr/>
        </p:nvSpPr>
        <p:spPr bwMode="auto">
          <a:xfrm>
            <a:off x="2341563" y="2135188"/>
            <a:ext cx="15113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3405FB"/>
                </a:solidFill>
              </a:rPr>
              <a:t>神态</a:t>
            </a:r>
            <a:r>
              <a:rPr lang="en-US" altLang="zh-CN" b="1">
                <a:solidFill>
                  <a:srgbClr val="3405FB"/>
                </a:solidFill>
              </a:rPr>
              <a:t>——</a:t>
            </a:r>
            <a:endParaRPr lang="en-US" altLang="zh-CN" b="1">
              <a:solidFill>
                <a:srgbClr val="3405FB"/>
              </a:solidFill>
            </a:endParaRPr>
          </a:p>
        </p:txBody>
      </p:sp>
      <p:sp>
        <p:nvSpPr>
          <p:cNvPr id="21512" name="文本框 21511"/>
          <p:cNvSpPr txBox="1">
            <a:spLocks noChangeArrowheads="1"/>
          </p:cNvSpPr>
          <p:nvPr/>
        </p:nvSpPr>
        <p:spPr bwMode="auto">
          <a:xfrm>
            <a:off x="1406525" y="2854325"/>
            <a:ext cx="1512888" cy="1555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>
                <a:ea typeface="方正姚体" pitchFamily="2" charset="-122"/>
              </a:rPr>
              <a:t>｛</a:t>
            </a:r>
            <a:endParaRPr lang="zh-CN" altLang="en-US" sz="9600">
              <a:ea typeface="方正姚体" pitchFamily="2" charset="-122"/>
            </a:endParaRPr>
          </a:p>
        </p:txBody>
      </p:sp>
      <p:sp>
        <p:nvSpPr>
          <p:cNvPr id="21513" name="文本框 21512"/>
          <p:cNvSpPr txBox="1"/>
          <p:nvPr/>
        </p:nvSpPr>
        <p:spPr>
          <a:xfrm>
            <a:off x="2270125" y="2711450"/>
            <a:ext cx="143986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b="1" noProof="1">
                <a:solidFill>
                  <a:srgbClr val="3405FB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贪玩厌学</a:t>
            </a:r>
            <a:endParaRPr lang="zh-CN" altLang="en-US" b="1" noProof="1">
              <a:solidFill>
                <a:srgbClr val="3405FB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21514" name="文本框 21513"/>
          <p:cNvSpPr txBox="1">
            <a:spLocks noChangeArrowheads="1"/>
          </p:cNvSpPr>
          <p:nvPr/>
        </p:nvSpPr>
        <p:spPr bwMode="auto">
          <a:xfrm>
            <a:off x="2270125" y="3935413"/>
            <a:ext cx="15128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3405FB"/>
                </a:solidFill>
              </a:rPr>
              <a:t>天真幼稚</a:t>
            </a:r>
            <a:endParaRPr lang="zh-CN" altLang="en-US" b="1">
              <a:solidFill>
                <a:srgbClr val="3405FB"/>
              </a:solidFill>
            </a:endParaRPr>
          </a:p>
        </p:txBody>
      </p:sp>
      <p:sp>
        <p:nvSpPr>
          <p:cNvPr id="21515" name="文本框 21514"/>
          <p:cNvSpPr txBox="1">
            <a:spLocks noChangeArrowheads="1"/>
          </p:cNvSpPr>
          <p:nvPr/>
        </p:nvSpPr>
        <p:spPr bwMode="auto">
          <a:xfrm>
            <a:off x="1406525" y="4654550"/>
            <a:ext cx="935038" cy="1555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>
                <a:ea typeface="方正舒体" pitchFamily="2" charset="-122"/>
              </a:rPr>
              <a:t>｛</a:t>
            </a:r>
            <a:endParaRPr lang="zh-CN" altLang="en-US" sz="9600" b="1">
              <a:ea typeface="方正舒体" pitchFamily="2" charset="-122"/>
            </a:endParaRPr>
          </a:p>
        </p:txBody>
      </p:sp>
      <p:sp>
        <p:nvSpPr>
          <p:cNvPr id="21516" name="文本框 21515"/>
          <p:cNvSpPr txBox="1">
            <a:spLocks noChangeArrowheads="1"/>
          </p:cNvSpPr>
          <p:nvPr/>
        </p:nvSpPr>
        <p:spPr bwMode="auto">
          <a:xfrm>
            <a:off x="4789488" y="4797425"/>
            <a:ext cx="1728787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都很忧愁感情激动声音发抖</a:t>
            </a:r>
            <a:endParaRPr lang="zh-CN" altLang="en-US" sz="2800" b="1"/>
          </a:p>
        </p:txBody>
      </p:sp>
      <p:sp>
        <p:nvSpPr>
          <p:cNvPr id="21517" name="燕尾形箭头 21516"/>
          <p:cNvSpPr>
            <a:spLocks noChangeArrowheads="1"/>
          </p:cNvSpPr>
          <p:nvPr/>
        </p:nvSpPr>
        <p:spPr bwMode="auto">
          <a:xfrm>
            <a:off x="1404938" y="1630363"/>
            <a:ext cx="576262" cy="576262"/>
          </a:xfrm>
          <a:prstGeom prst="notchedRightArrow">
            <a:avLst>
              <a:gd name="adj1" fmla="val 50000"/>
              <a:gd name="adj2" fmla="val 24986"/>
            </a:avLst>
          </a:prstGeom>
          <a:solidFill>
            <a:schemeClr val="folHlink"/>
          </a:solidFill>
          <a:ln w="38100">
            <a:solidFill>
              <a:srgbClr val="FF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8" name="燕尾形箭头 21517"/>
          <p:cNvSpPr>
            <a:spLocks noChangeArrowheads="1"/>
          </p:cNvSpPr>
          <p:nvPr/>
        </p:nvSpPr>
        <p:spPr bwMode="auto">
          <a:xfrm>
            <a:off x="1333500" y="3357563"/>
            <a:ext cx="576263" cy="576262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folHlink"/>
          </a:solidFill>
          <a:ln w="38100">
            <a:solidFill>
              <a:srgbClr val="FF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9" name="燕尾形箭头 21518"/>
          <p:cNvSpPr>
            <a:spLocks noChangeArrowheads="1"/>
          </p:cNvSpPr>
          <p:nvPr/>
        </p:nvSpPr>
        <p:spPr bwMode="auto">
          <a:xfrm>
            <a:off x="1404938" y="5157788"/>
            <a:ext cx="576262" cy="576262"/>
          </a:xfrm>
          <a:prstGeom prst="notchedRightArrow">
            <a:avLst>
              <a:gd name="adj1" fmla="val 50000"/>
              <a:gd name="adj2" fmla="val 24986"/>
            </a:avLst>
          </a:prstGeom>
          <a:solidFill>
            <a:schemeClr val="folHlink"/>
          </a:solidFill>
          <a:ln w="38100">
            <a:solidFill>
              <a:srgbClr val="FF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0" name="任意多边形 21519"/>
          <p:cNvSpPr>
            <a:spLocks noChangeArrowheads="1"/>
          </p:cNvSpPr>
          <p:nvPr/>
        </p:nvSpPr>
        <p:spPr bwMode="auto">
          <a:xfrm>
            <a:off x="3925888" y="4078288"/>
            <a:ext cx="1008062" cy="360362"/>
          </a:xfrm>
          <a:custGeom>
            <a:avLst/>
            <a:gdLst/>
            <a:ahLst/>
            <a:cxnLst>
              <a:cxn ang="0">
                <a:pos x="15987" y="0"/>
              </a:cxn>
              <a:cxn ang="0">
                <a:pos x="15987" y="5341"/>
              </a:cxn>
              <a:cxn ang="0">
                <a:pos x="3375" y="5341"/>
              </a:cxn>
              <a:cxn ang="0">
                <a:pos x="3375" y="16259"/>
              </a:cxn>
              <a:cxn ang="0">
                <a:pos x="15987" y="16259"/>
              </a:cxn>
              <a:cxn ang="0">
                <a:pos x="15987" y="21600"/>
              </a:cxn>
              <a:cxn ang="0">
                <a:pos x="21600" y="10800"/>
              </a:cxn>
              <a:cxn ang="0">
                <a:pos x="1350" y="5341"/>
              </a:cxn>
              <a:cxn ang="0">
                <a:pos x="1350" y="16259"/>
              </a:cxn>
              <a:cxn ang="0">
                <a:pos x="2700" y="16259"/>
              </a:cxn>
              <a:cxn ang="0">
                <a:pos x="2700" y="5341"/>
              </a:cxn>
              <a:cxn ang="0">
                <a:pos x="0" y="5341"/>
              </a:cxn>
              <a:cxn ang="0">
                <a:pos x="0" y="16259"/>
              </a:cxn>
              <a:cxn ang="0">
                <a:pos x="675" y="16259"/>
              </a:cxn>
              <a:cxn ang="0">
                <a:pos x="675" y="5341"/>
              </a:cxn>
            </a:cxnLst>
            <a:rect l="0" t="0" r="r" b="b"/>
            <a:pathLst>
              <a:path w="21600" h="21600">
                <a:moveTo>
                  <a:pt x="15987" y="0"/>
                </a:moveTo>
                <a:lnTo>
                  <a:pt x="15987" y="5341"/>
                </a:lnTo>
                <a:lnTo>
                  <a:pt x="3375" y="5341"/>
                </a:lnTo>
                <a:lnTo>
                  <a:pt x="3375" y="16259"/>
                </a:lnTo>
                <a:lnTo>
                  <a:pt x="15987" y="16259"/>
                </a:lnTo>
                <a:lnTo>
                  <a:pt x="1598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341"/>
                </a:moveTo>
                <a:lnTo>
                  <a:pt x="1350" y="16259"/>
                </a:lnTo>
                <a:lnTo>
                  <a:pt x="2700" y="16259"/>
                </a:lnTo>
                <a:lnTo>
                  <a:pt x="2700" y="5341"/>
                </a:lnTo>
                <a:close/>
              </a:path>
              <a:path w="21600" h="21600">
                <a:moveTo>
                  <a:pt x="0" y="5341"/>
                </a:moveTo>
                <a:lnTo>
                  <a:pt x="0" y="16259"/>
                </a:lnTo>
                <a:lnTo>
                  <a:pt x="675" y="16259"/>
                </a:lnTo>
                <a:lnTo>
                  <a:pt x="675" y="5341"/>
                </a:lnTo>
                <a:close/>
              </a:path>
            </a:pathLst>
          </a:custGeom>
          <a:solidFill>
            <a:srgbClr val="FF0000"/>
          </a:solidFill>
          <a:ln w="38100">
            <a:solidFill>
              <a:srgbClr val="FFCC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1" name="任意多边形 21520"/>
          <p:cNvSpPr>
            <a:spLocks noChangeArrowheads="1"/>
          </p:cNvSpPr>
          <p:nvPr/>
        </p:nvSpPr>
        <p:spPr bwMode="auto">
          <a:xfrm>
            <a:off x="3998913" y="2854325"/>
            <a:ext cx="1008062" cy="360363"/>
          </a:xfrm>
          <a:custGeom>
            <a:avLst/>
            <a:gdLst/>
            <a:ahLst/>
            <a:cxnLst>
              <a:cxn ang="0">
                <a:pos x="15987" y="0"/>
              </a:cxn>
              <a:cxn ang="0">
                <a:pos x="15987" y="5341"/>
              </a:cxn>
              <a:cxn ang="0">
                <a:pos x="3375" y="5341"/>
              </a:cxn>
              <a:cxn ang="0">
                <a:pos x="3375" y="16259"/>
              </a:cxn>
              <a:cxn ang="0">
                <a:pos x="15987" y="16259"/>
              </a:cxn>
              <a:cxn ang="0">
                <a:pos x="15987" y="21600"/>
              </a:cxn>
              <a:cxn ang="0">
                <a:pos x="21600" y="10800"/>
              </a:cxn>
              <a:cxn ang="0">
                <a:pos x="1350" y="5341"/>
              </a:cxn>
              <a:cxn ang="0">
                <a:pos x="1350" y="16259"/>
              </a:cxn>
              <a:cxn ang="0">
                <a:pos x="2700" y="16259"/>
              </a:cxn>
              <a:cxn ang="0">
                <a:pos x="2700" y="5341"/>
              </a:cxn>
              <a:cxn ang="0">
                <a:pos x="0" y="5341"/>
              </a:cxn>
              <a:cxn ang="0">
                <a:pos x="0" y="16259"/>
              </a:cxn>
              <a:cxn ang="0">
                <a:pos x="675" y="16259"/>
              </a:cxn>
              <a:cxn ang="0">
                <a:pos x="675" y="5341"/>
              </a:cxn>
            </a:cxnLst>
            <a:rect l="0" t="0" r="r" b="b"/>
            <a:pathLst>
              <a:path w="21600" h="21600">
                <a:moveTo>
                  <a:pt x="15987" y="0"/>
                </a:moveTo>
                <a:lnTo>
                  <a:pt x="15987" y="5341"/>
                </a:lnTo>
                <a:lnTo>
                  <a:pt x="3375" y="5341"/>
                </a:lnTo>
                <a:lnTo>
                  <a:pt x="3375" y="16259"/>
                </a:lnTo>
                <a:lnTo>
                  <a:pt x="15987" y="16259"/>
                </a:lnTo>
                <a:lnTo>
                  <a:pt x="1598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341"/>
                </a:moveTo>
                <a:lnTo>
                  <a:pt x="1350" y="16259"/>
                </a:lnTo>
                <a:lnTo>
                  <a:pt x="2700" y="16259"/>
                </a:lnTo>
                <a:lnTo>
                  <a:pt x="2700" y="5341"/>
                </a:lnTo>
                <a:close/>
              </a:path>
              <a:path w="21600" h="21600">
                <a:moveTo>
                  <a:pt x="0" y="5341"/>
                </a:moveTo>
                <a:lnTo>
                  <a:pt x="0" y="16259"/>
                </a:lnTo>
                <a:lnTo>
                  <a:pt x="675" y="16259"/>
                </a:lnTo>
                <a:lnTo>
                  <a:pt x="675" y="5341"/>
                </a:lnTo>
                <a:close/>
              </a:path>
            </a:pathLst>
          </a:custGeom>
          <a:solidFill>
            <a:srgbClr val="FF0000"/>
          </a:solidFill>
          <a:ln w="38100">
            <a:solidFill>
              <a:srgbClr val="FFCC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2" name="文本框 21521"/>
          <p:cNvSpPr txBox="1">
            <a:spLocks noChangeArrowheads="1"/>
          </p:cNvSpPr>
          <p:nvPr/>
        </p:nvSpPr>
        <p:spPr bwMode="auto">
          <a:xfrm>
            <a:off x="3636963" y="1055688"/>
            <a:ext cx="3733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礼服、领结、小黑丝帽</a:t>
            </a:r>
            <a:endParaRPr lang="zh-CN" altLang="en-US" b="1"/>
          </a:p>
        </p:txBody>
      </p:sp>
      <p:sp>
        <p:nvSpPr>
          <p:cNvPr id="21523" name="文本框 21522"/>
          <p:cNvSpPr txBox="1">
            <a:spLocks noChangeArrowheads="1"/>
          </p:cNvSpPr>
          <p:nvPr/>
        </p:nvSpPr>
        <p:spPr bwMode="auto">
          <a:xfrm>
            <a:off x="3636963" y="1414463"/>
            <a:ext cx="36433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耐心、细致、哽咽</a:t>
            </a:r>
            <a:endParaRPr lang="zh-CN" altLang="en-US" b="1"/>
          </a:p>
        </p:txBody>
      </p:sp>
      <p:sp>
        <p:nvSpPr>
          <p:cNvPr id="21524" name="文本框 21523"/>
          <p:cNvSpPr txBox="1">
            <a:spLocks noChangeArrowheads="1"/>
          </p:cNvSpPr>
          <p:nvPr/>
        </p:nvSpPr>
        <p:spPr bwMode="auto">
          <a:xfrm>
            <a:off x="3636963" y="1774825"/>
            <a:ext cx="34671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踱来踱去、瞪着眼、呆</a:t>
            </a:r>
            <a:endParaRPr lang="zh-CN" altLang="en-US" b="1"/>
          </a:p>
        </p:txBody>
      </p:sp>
      <p:sp>
        <p:nvSpPr>
          <p:cNvPr id="21525" name="文本框 21524"/>
          <p:cNvSpPr txBox="1">
            <a:spLocks noChangeArrowheads="1"/>
          </p:cNvSpPr>
          <p:nvPr/>
        </p:nvSpPr>
        <p:spPr bwMode="auto">
          <a:xfrm>
            <a:off x="3636963" y="2135188"/>
            <a:ext cx="39100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温和、严肃、脸色惨白</a:t>
            </a:r>
            <a:endParaRPr lang="zh-CN" altLang="en-US" b="1"/>
          </a:p>
        </p:txBody>
      </p:sp>
      <p:sp>
        <p:nvSpPr>
          <p:cNvPr id="21526" name="文本框 21525"/>
          <p:cNvSpPr txBox="1">
            <a:spLocks noChangeArrowheads="1"/>
          </p:cNvSpPr>
          <p:nvPr/>
        </p:nvSpPr>
        <p:spPr bwMode="auto">
          <a:xfrm>
            <a:off x="4933950" y="2566988"/>
            <a:ext cx="1990725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懊悔、难受、细心、热爱</a:t>
            </a:r>
            <a:endParaRPr lang="zh-CN" altLang="en-US" b="1"/>
          </a:p>
        </p:txBody>
      </p:sp>
      <p:sp>
        <p:nvSpPr>
          <p:cNvPr id="21527" name="文本框 21526"/>
          <p:cNvSpPr txBox="1">
            <a:spLocks noChangeArrowheads="1"/>
          </p:cNvSpPr>
          <p:nvPr/>
        </p:nvSpPr>
        <p:spPr bwMode="auto">
          <a:xfrm>
            <a:off x="4933950" y="3862388"/>
            <a:ext cx="2074863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成熟、民族责任感、爱国情</a:t>
            </a:r>
            <a:endParaRPr lang="zh-CN" altLang="en-US" b="1"/>
          </a:p>
        </p:txBody>
      </p:sp>
      <p:sp>
        <p:nvSpPr>
          <p:cNvPr id="21528" name="文本框 21527"/>
          <p:cNvSpPr txBox="1">
            <a:spLocks noChangeArrowheads="1"/>
          </p:cNvSpPr>
          <p:nvPr/>
        </p:nvSpPr>
        <p:spPr bwMode="auto">
          <a:xfrm>
            <a:off x="2271713" y="4799013"/>
            <a:ext cx="1654175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3405FB"/>
                </a:solidFill>
              </a:rPr>
              <a:t>郝叟老头、镇长、邮递员</a:t>
            </a:r>
            <a:r>
              <a:rPr lang="en-US" altLang="zh-CN" b="1">
                <a:solidFill>
                  <a:srgbClr val="3405FB"/>
                </a:solidFill>
              </a:rPr>
              <a:t>……</a:t>
            </a:r>
            <a:endParaRPr lang="en-US" altLang="zh-CN" b="1">
              <a:solidFill>
                <a:srgbClr val="3405FB"/>
              </a:solidFill>
            </a:endParaRPr>
          </a:p>
        </p:txBody>
      </p:sp>
      <p:sp>
        <p:nvSpPr>
          <p:cNvPr id="21529" name="右大括号 21528"/>
          <p:cNvSpPr/>
          <p:nvPr/>
        </p:nvSpPr>
        <p:spPr bwMode="auto">
          <a:xfrm>
            <a:off x="3925888" y="4727575"/>
            <a:ext cx="215900" cy="1152525"/>
          </a:xfrm>
          <a:prstGeom prst="rightBrace">
            <a:avLst>
              <a:gd name="adj1" fmla="val 44411"/>
              <a:gd name="adj2" fmla="val 46690"/>
            </a:avLst>
          </a:prstGeom>
          <a:noFill/>
          <a:ln w="539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30" name="右大括号 21529"/>
          <p:cNvSpPr/>
          <p:nvPr/>
        </p:nvSpPr>
        <p:spPr bwMode="auto">
          <a:xfrm>
            <a:off x="6877050" y="1412875"/>
            <a:ext cx="288925" cy="4752975"/>
          </a:xfrm>
          <a:prstGeom prst="rightBrace">
            <a:avLst>
              <a:gd name="adj1" fmla="val 136859"/>
              <a:gd name="adj2" fmla="val 50000"/>
            </a:avLst>
          </a:prstGeom>
          <a:noFill/>
          <a:ln w="571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31" name="文本框 21530"/>
          <p:cNvSpPr txBox="1">
            <a:spLocks noChangeArrowheads="1"/>
          </p:cNvSpPr>
          <p:nvPr/>
        </p:nvSpPr>
        <p:spPr bwMode="auto">
          <a:xfrm>
            <a:off x="7269163" y="1871663"/>
            <a:ext cx="1006475" cy="2881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FF0000"/>
                </a:solidFill>
              </a:rPr>
              <a:t>爱国情</a:t>
            </a:r>
            <a:endParaRPr lang="zh-CN" altLang="en-US" sz="5400">
              <a:solidFill>
                <a:srgbClr val="FF0000"/>
              </a:solidFill>
            </a:endParaRPr>
          </a:p>
        </p:txBody>
      </p:sp>
      <p:sp>
        <p:nvSpPr>
          <p:cNvPr id="21532" name="文本框 21531"/>
          <p:cNvSpPr txBox="1">
            <a:spLocks noChangeArrowheads="1"/>
          </p:cNvSpPr>
          <p:nvPr/>
        </p:nvSpPr>
        <p:spPr bwMode="auto">
          <a:xfrm>
            <a:off x="8029575" y="2636838"/>
            <a:ext cx="1006475" cy="2376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FF0000"/>
                </a:solidFill>
              </a:rPr>
              <a:t>亡国恨</a:t>
            </a:r>
            <a:endParaRPr lang="zh-CN" altLang="en-US" sz="5400">
              <a:solidFill>
                <a:srgbClr val="FF0000"/>
              </a:solidFill>
            </a:endParaRPr>
          </a:p>
        </p:txBody>
      </p:sp>
      <p:sp>
        <p:nvSpPr>
          <p:cNvPr id="21533" name="文本框 21532"/>
          <p:cNvSpPr txBox="1">
            <a:spLocks noChangeArrowheads="1"/>
          </p:cNvSpPr>
          <p:nvPr/>
        </p:nvSpPr>
        <p:spPr bwMode="auto">
          <a:xfrm>
            <a:off x="38100" y="1844675"/>
            <a:ext cx="1096963" cy="4032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000000"/>
                </a:solidFill>
              </a:rPr>
              <a:t>法国人民</a:t>
            </a:r>
            <a:endParaRPr lang="zh-CN" altLang="en-US" sz="6000" b="1">
              <a:solidFill>
                <a:srgbClr val="000000"/>
              </a:solidFill>
            </a:endParaRPr>
          </a:p>
        </p:txBody>
      </p:sp>
      <p:sp>
        <p:nvSpPr>
          <p:cNvPr id="21536" name="文本框 21535"/>
          <p:cNvSpPr txBox="1"/>
          <p:nvPr/>
        </p:nvSpPr>
        <p:spPr>
          <a:xfrm>
            <a:off x="2270125" y="3286125"/>
            <a:ext cx="144145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b="1" noProof="1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害怕老师</a:t>
            </a:r>
            <a:endParaRPr lang="zh-CN" altLang="en-US" b="1" noProof="1">
              <a:solidFill>
                <a:srgbClr val="3333FF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21537" name="任意多边形 21536"/>
          <p:cNvSpPr>
            <a:spLocks noChangeArrowheads="1"/>
          </p:cNvSpPr>
          <p:nvPr/>
        </p:nvSpPr>
        <p:spPr bwMode="auto">
          <a:xfrm>
            <a:off x="3925888" y="3430588"/>
            <a:ext cx="1008062" cy="360362"/>
          </a:xfrm>
          <a:custGeom>
            <a:avLst/>
            <a:gdLst/>
            <a:ahLst/>
            <a:cxnLst>
              <a:cxn ang="0">
                <a:pos x="15987" y="0"/>
              </a:cxn>
              <a:cxn ang="0">
                <a:pos x="15987" y="5341"/>
              </a:cxn>
              <a:cxn ang="0">
                <a:pos x="3375" y="5341"/>
              </a:cxn>
              <a:cxn ang="0">
                <a:pos x="3375" y="16259"/>
              </a:cxn>
              <a:cxn ang="0">
                <a:pos x="15987" y="16259"/>
              </a:cxn>
              <a:cxn ang="0">
                <a:pos x="15987" y="21600"/>
              </a:cxn>
              <a:cxn ang="0">
                <a:pos x="21600" y="10800"/>
              </a:cxn>
              <a:cxn ang="0">
                <a:pos x="1350" y="5341"/>
              </a:cxn>
              <a:cxn ang="0">
                <a:pos x="1350" y="16259"/>
              </a:cxn>
              <a:cxn ang="0">
                <a:pos x="2700" y="16259"/>
              </a:cxn>
              <a:cxn ang="0">
                <a:pos x="2700" y="5341"/>
              </a:cxn>
              <a:cxn ang="0">
                <a:pos x="0" y="5341"/>
              </a:cxn>
              <a:cxn ang="0">
                <a:pos x="0" y="16259"/>
              </a:cxn>
              <a:cxn ang="0">
                <a:pos x="675" y="16259"/>
              </a:cxn>
              <a:cxn ang="0">
                <a:pos x="675" y="5341"/>
              </a:cxn>
            </a:cxnLst>
            <a:rect l="0" t="0" r="r" b="b"/>
            <a:pathLst>
              <a:path w="21600" h="21600">
                <a:moveTo>
                  <a:pt x="15987" y="0"/>
                </a:moveTo>
                <a:lnTo>
                  <a:pt x="15987" y="5341"/>
                </a:lnTo>
                <a:lnTo>
                  <a:pt x="3375" y="5341"/>
                </a:lnTo>
                <a:lnTo>
                  <a:pt x="3375" y="16259"/>
                </a:lnTo>
                <a:lnTo>
                  <a:pt x="15987" y="16259"/>
                </a:lnTo>
                <a:lnTo>
                  <a:pt x="15987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341"/>
                </a:moveTo>
                <a:lnTo>
                  <a:pt x="1350" y="16259"/>
                </a:lnTo>
                <a:lnTo>
                  <a:pt x="2700" y="16259"/>
                </a:lnTo>
                <a:lnTo>
                  <a:pt x="2700" y="5341"/>
                </a:lnTo>
                <a:close/>
              </a:path>
              <a:path w="21600" h="21600">
                <a:moveTo>
                  <a:pt x="0" y="5341"/>
                </a:moveTo>
                <a:lnTo>
                  <a:pt x="0" y="16259"/>
                </a:lnTo>
                <a:lnTo>
                  <a:pt x="675" y="16259"/>
                </a:lnTo>
                <a:lnTo>
                  <a:pt x="675" y="5341"/>
                </a:lnTo>
                <a:close/>
              </a:path>
            </a:pathLst>
          </a:custGeom>
          <a:solidFill>
            <a:srgbClr val="FF0000"/>
          </a:solidFill>
          <a:ln w="38100">
            <a:solidFill>
              <a:srgbClr val="FFCC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38" name="文本框 21537"/>
          <p:cNvSpPr txBox="1">
            <a:spLocks noChangeArrowheads="1"/>
          </p:cNvSpPr>
          <p:nvPr/>
        </p:nvSpPr>
        <p:spPr bwMode="auto">
          <a:xfrm>
            <a:off x="4933950" y="3214688"/>
            <a:ext cx="2074863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理解、同情、敬爱、钦佩</a:t>
            </a:r>
            <a:endParaRPr lang="zh-CN" altLang="en-US" b="1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500" autoRev="1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7" dur="1500" autoRev="1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" dur="1500" autoRev="1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500" autoRev="1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7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6" dur="1000" autoRev="1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1000" autoRev="1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1000" autoRev="1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000" autoRev="1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82" dur="1000" autoRev="1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3" dur="1000" autoRev="1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4" dur="1000" autoRev="1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1000" autoRev="1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5" dur="20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4" dur="2000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3" dur="20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40" dur="1000" autoRev="1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1" dur="1000" autoRev="1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2" dur="1000" autoRev="1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3" dur="1000" autoRev="1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45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5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2" grpId="1" animBg="1"/>
      <p:bldP spid="21507" grpId="0"/>
      <p:bldP spid="21508" grpId="0"/>
      <p:bldP spid="21509" grpId="0"/>
      <p:bldP spid="21510" grpId="0"/>
      <p:bldP spid="21511" grpId="0"/>
      <p:bldP spid="21512" grpId="0"/>
      <p:bldP spid="21513" grpId="0"/>
      <p:bldP spid="21514" grpId="0"/>
      <p:bldP spid="21515" grpId="0"/>
      <p:bldP spid="21516" grpId="0"/>
      <p:bldP spid="21522" grpId="0"/>
      <p:bldP spid="21523" grpId="0"/>
      <p:bldP spid="21524" grpId="0"/>
      <p:bldP spid="21525" grpId="0"/>
      <p:bldP spid="21526" grpId="0"/>
      <p:bldP spid="21527" grpId="0"/>
      <p:bldP spid="21528" grpId="0"/>
      <p:bldP spid="21531" grpId="0"/>
      <p:bldP spid="21532" grpId="0"/>
      <p:bldP spid="21533" grpId="0"/>
      <p:bldP spid="21536" grpId="0"/>
      <p:bldP spid="215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22529"/>
          <p:cNvSpPr>
            <a:spLocks noChangeArrowheads="1" noChangeShapeType="1" noTextEdit="1"/>
          </p:cNvSpPr>
          <p:nvPr/>
        </p:nvSpPr>
        <p:spPr bwMode="auto">
          <a:xfrm rot="300000">
            <a:off x="539750" y="476250"/>
            <a:ext cx="4814888" cy="1406525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zh-CN" altLang="en-US" sz="6600" b="1" i="1" spc="3300">
                <a:ln w="9525">
                  <a:noFill/>
                  <a:round/>
                </a:ln>
                <a:gradFill rotWithShape="1">
                  <a:gsLst>
                    <a:gs pos="0">
                      <a:srgbClr val="3405FB"/>
                    </a:gs>
                    <a:gs pos="100000">
                      <a:srgbClr val="FF0000"/>
                    </a:gs>
                  </a:gsLst>
                  <a:lin ang="51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品析语言</a:t>
            </a:r>
            <a:endParaRPr lang="zh-CN" altLang="en-US" sz="6600" b="1" i="1" spc="3300">
              <a:ln w="9525">
                <a:noFill/>
                <a:round/>
              </a:ln>
              <a:gradFill rotWithShape="1">
                <a:gsLst>
                  <a:gs pos="0">
                    <a:srgbClr val="3405FB"/>
                  </a:gs>
                  <a:gs pos="100000">
                    <a:srgbClr val="FF0000"/>
                  </a:gs>
                </a:gsLst>
                <a:lin ang="51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1" name="文本框 22530"/>
          <p:cNvSpPr txBox="1">
            <a:spLocks noChangeArrowheads="1"/>
          </p:cNvSpPr>
          <p:nvPr/>
        </p:nvSpPr>
        <p:spPr bwMode="auto">
          <a:xfrm>
            <a:off x="5435600" y="2276475"/>
            <a:ext cx="3457575" cy="173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找出文中表现爱国主义精神的具体语句品一品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1508" name="圆角矩形标注 22531"/>
          <p:cNvSpPr>
            <a:spLocks noChangeArrowheads="1"/>
          </p:cNvSpPr>
          <p:nvPr/>
        </p:nvSpPr>
        <p:spPr bwMode="auto">
          <a:xfrm rot="10800000">
            <a:off x="536575" y="3003550"/>
            <a:ext cx="4206875" cy="2852738"/>
          </a:xfrm>
          <a:prstGeom prst="wedgeRoundRectCallout">
            <a:avLst>
              <a:gd name="adj1" fmla="val -77833"/>
              <a:gd name="adj2" fmla="val 3971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rot="10800000"/>
          <a:lstStyle/>
          <a:p>
            <a:r>
              <a:rPr lang="zh-CN" altLang="en-US" sz="2800" b="1">
                <a:solidFill>
                  <a:srgbClr val="3405FB"/>
                </a:solidFill>
                <a:ea typeface="楷体_GB2312" panose="02010609030101010101" pitchFamily="49" charset="-122"/>
              </a:rPr>
              <a:t>法国语言是世界上最美的语言</a:t>
            </a:r>
            <a:r>
              <a:rPr lang="en-US" altLang="zh-CN" sz="2800" b="1">
                <a:solidFill>
                  <a:srgbClr val="3405FB"/>
                </a:solidFill>
                <a:ea typeface="楷体_GB2312" panose="02010609030101010101" pitchFamily="49" charset="-122"/>
              </a:rPr>
              <a:t>……</a:t>
            </a:r>
            <a:r>
              <a:rPr lang="zh-CN" altLang="en-US" sz="2800" b="1">
                <a:solidFill>
                  <a:srgbClr val="3405FB"/>
                </a:solidFill>
                <a:ea typeface="楷体_GB2312" panose="02010609030101010101" pitchFamily="49" charset="-122"/>
              </a:rPr>
              <a:t>亡了国当了奴隶的人民，只要牢牢记住他们的语言，就好像拿着一把打开监狱大门的钥匙。</a:t>
            </a:r>
            <a:endParaRPr lang="zh-CN" altLang="en-US" sz="2800" b="1">
              <a:solidFill>
                <a:srgbClr val="3405FB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7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2531" grpId="0"/>
      <p:bldP spid="2150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文本框 23555"/>
          <p:cNvSpPr txBox="1">
            <a:spLocks noChangeArrowheads="1"/>
          </p:cNvSpPr>
          <p:nvPr/>
        </p:nvSpPr>
        <p:spPr bwMode="auto">
          <a:xfrm>
            <a:off x="685800" y="2420938"/>
            <a:ext cx="2806700" cy="701675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ea typeface="楷体_GB2312" panose="02010609030101010101" pitchFamily="49" charset="-122"/>
              </a:rPr>
              <a:t>小弗郎士自责、懊悔的</a:t>
            </a:r>
            <a:r>
              <a:rPr lang="zh-CN" altLang="en-US" sz="2000" b="1">
                <a:solidFill>
                  <a:srgbClr val="3405FB"/>
                </a:solidFill>
                <a:ea typeface="楷体_GB2312" panose="02010609030101010101" pitchFamily="49" charset="-122"/>
              </a:rPr>
              <a:t>心理描写</a:t>
            </a:r>
            <a:endParaRPr lang="zh-CN" altLang="en-US" sz="2000" b="1">
              <a:solidFill>
                <a:srgbClr val="3405FB"/>
              </a:solidFill>
              <a:ea typeface="楷体_GB2312" panose="02010609030101010101" pitchFamily="49" charset="-122"/>
            </a:endParaRPr>
          </a:p>
        </p:txBody>
      </p:sp>
      <p:sp>
        <p:nvSpPr>
          <p:cNvPr id="23557" name="文本框 23556"/>
          <p:cNvSpPr txBox="1">
            <a:spLocks noChangeArrowheads="1"/>
          </p:cNvSpPr>
          <p:nvPr/>
        </p:nvSpPr>
        <p:spPr bwMode="auto">
          <a:xfrm>
            <a:off x="685800" y="3068638"/>
            <a:ext cx="2806700" cy="701675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ea typeface="楷体_GB2312" panose="02010609030101010101" pitchFamily="49" charset="-122"/>
              </a:rPr>
              <a:t>韩麦尔先生自责、检讨和对阿尔萨斯人的批评</a:t>
            </a:r>
            <a:endParaRPr lang="zh-CN" altLang="en-US" sz="2000" b="1">
              <a:ea typeface="楷体_GB2312" panose="02010609030101010101" pitchFamily="49" charset="-122"/>
            </a:endParaRPr>
          </a:p>
        </p:txBody>
      </p:sp>
      <p:sp>
        <p:nvSpPr>
          <p:cNvPr id="23558" name="文本框 23557"/>
          <p:cNvSpPr txBox="1">
            <a:spLocks noChangeArrowheads="1"/>
          </p:cNvSpPr>
          <p:nvPr/>
        </p:nvSpPr>
        <p:spPr bwMode="auto">
          <a:xfrm>
            <a:off x="684213" y="1341438"/>
            <a:ext cx="2806700" cy="396875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ea typeface="楷体_GB2312" panose="02010609030101010101" pitchFamily="49" charset="-122"/>
              </a:rPr>
              <a:t>韩麦尔先生</a:t>
            </a:r>
            <a:r>
              <a:rPr lang="zh-CN" altLang="en-US" sz="2000" b="1">
                <a:solidFill>
                  <a:srgbClr val="FB0B05"/>
                </a:solidFill>
                <a:ea typeface="楷体_GB2312" panose="02010609030101010101" pitchFamily="49" charset="-122"/>
              </a:rPr>
              <a:t>衣着</a:t>
            </a:r>
            <a:endParaRPr lang="zh-CN" altLang="en-US" sz="2000" b="1">
              <a:solidFill>
                <a:srgbClr val="FB0B05"/>
              </a:solidFill>
              <a:ea typeface="楷体_GB2312" panose="02010609030101010101" pitchFamily="49" charset="-122"/>
            </a:endParaRPr>
          </a:p>
        </p:txBody>
      </p:sp>
      <p:sp>
        <p:nvSpPr>
          <p:cNvPr id="23559" name="文本框 23558"/>
          <p:cNvSpPr txBox="1">
            <a:spLocks noChangeArrowheads="1"/>
          </p:cNvSpPr>
          <p:nvPr/>
        </p:nvSpPr>
        <p:spPr bwMode="auto">
          <a:xfrm>
            <a:off x="685800" y="1773238"/>
            <a:ext cx="2806700" cy="701675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ea typeface="楷体_GB2312" panose="02010609030101010101" pitchFamily="49" charset="-122"/>
              </a:rPr>
              <a:t>镇上的人忽然出现在教室里学习祖国语言</a:t>
            </a:r>
            <a:endParaRPr lang="zh-CN" altLang="en-US" sz="2000" b="1">
              <a:ea typeface="楷体_GB2312" panose="02010609030101010101" pitchFamily="49" charset="-122"/>
            </a:endParaRPr>
          </a:p>
        </p:txBody>
      </p:sp>
      <p:sp>
        <p:nvSpPr>
          <p:cNvPr id="23564" name="文本框 23563"/>
          <p:cNvSpPr txBox="1">
            <a:spLocks noChangeArrowheads="1"/>
          </p:cNvSpPr>
          <p:nvPr/>
        </p:nvSpPr>
        <p:spPr bwMode="auto">
          <a:xfrm>
            <a:off x="685800" y="3789363"/>
            <a:ext cx="2806700" cy="701675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ea typeface="楷体_GB2312" panose="02010609030101010101" pitchFamily="49" charset="-122"/>
              </a:rPr>
              <a:t>赞美法语是世界最美的语言</a:t>
            </a:r>
            <a:endParaRPr lang="zh-CN" altLang="en-US" sz="2000" b="1">
              <a:ea typeface="楷体_GB2312" panose="02010609030101010101" pitchFamily="49" charset="-122"/>
            </a:endParaRPr>
          </a:p>
        </p:txBody>
      </p:sp>
      <p:sp>
        <p:nvSpPr>
          <p:cNvPr id="23565" name="文本框 23564"/>
          <p:cNvSpPr txBox="1">
            <a:spLocks noChangeArrowheads="1"/>
          </p:cNvSpPr>
          <p:nvPr/>
        </p:nvSpPr>
        <p:spPr bwMode="auto">
          <a:xfrm>
            <a:off x="685800" y="4508500"/>
            <a:ext cx="2806700" cy="396875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ea typeface="楷体_GB2312" panose="02010609030101010101" pitchFamily="49" charset="-122"/>
              </a:rPr>
              <a:t>亡了国的人民</a:t>
            </a:r>
            <a:r>
              <a:rPr lang="en-US" altLang="zh-CN" sz="2000" b="1">
                <a:ea typeface="楷体_GB2312" panose="02010609030101010101" pitchFamily="49" charset="-122"/>
              </a:rPr>
              <a:t>……</a:t>
            </a:r>
            <a:r>
              <a:rPr lang="zh-CN" altLang="en-US" sz="2000" b="1">
                <a:solidFill>
                  <a:srgbClr val="3405FB"/>
                </a:solidFill>
                <a:ea typeface="楷体_GB2312" panose="02010609030101010101" pitchFamily="49" charset="-122"/>
              </a:rPr>
              <a:t>钥匙</a:t>
            </a:r>
            <a:endParaRPr lang="zh-CN" altLang="en-US" sz="2000" b="1">
              <a:solidFill>
                <a:srgbClr val="3405FB"/>
              </a:solidFill>
              <a:ea typeface="楷体_GB2312" panose="02010609030101010101" pitchFamily="49" charset="-122"/>
            </a:endParaRPr>
          </a:p>
        </p:txBody>
      </p:sp>
      <p:sp>
        <p:nvSpPr>
          <p:cNvPr id="23567" name="文本框 23566"/>
          <p:cNvSpPr txBox="1">
            <a:spLocks noChangeArrowheads="1"/>
          </p:cNvSpPr>
          <p:nvPr/>
        </p:nvSpPr>
        <p:spPr bwMode="auto">
          <a:xfrm>
            <a:off x="685800" y="5013325"/>
            <a:ext cx="2806700" cy="396875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3405FB"/>
                </a:solidFill>
                <a:ea typeface="楷体_GB2312" panose="02010609030101010101" pitchFamily="49" charset="-122"/>
              </a:rPr>
              <a:t>听</a:t>
            </a:r>
            <a:r>
              <a:rPr lang="en-US" altLang="zh-CN" sz="2000" b="1">
                <a:ea typeface="楷体_GB2312" panose="02010609030101010101" pitchFamily="49" charset="-122"/>
              </a:rPr>
              <a:t>—</a:t>
            </a:r>
            <a:r>
              <a:rPr lang="zh-CN" altLang="en-US" sz="2000" b="1">
                <a:ea typeface="楷体_GB2312" panose="02010609030101010101" pitchFamily="49" charset="-122"/>
              </a:rPr>
              <a:t>细心；</a:t>
            </a:r>
            <a:r>
              <a:rPr lang="zh-CN" altLang="en-US" sz="2000" b="1">
                <a:solidFill>
                  <a:srgbClr val="3405FB"/>
                </a:solidFill>
                <a:ea typeface="楷体_GB2312" panose="02010609030101010101" pitchFamily="49" charset="-122"/>
              </a:rPr>
              <a:t>讲</a:t>
            </a:r>
            <a:r>
              <a:rPr lang="en-US" altLang="zh-CN" sz="2000" b="1">
                <a:ea typeface="楷体_GB2312" panose="02010609030101010101" pitchFamily="49" charset="-122"/>
              </a:rPr>
              <a:t>—</a:t>
            </a:r>
            <a:r>
              <a:rPr lang="zh-CN" altLang="en-US" sz="2000" b="1">
                <a:ea typeface="楷体_GB2312" panose="02010609030101010101" pitchFamily="49" charset="-122"/>
              </a:rPr>
              <a:t>耐心</a:t>
            </a:r>
            <a:endParaRPr lang="zh-CN" altLang="en-US" sz="2000" b="1">
              <a:ea typeface="楷体_GB2312" panose="02010609030101010101" pitchFamily="49" charset="-122"/>
            </a:endParaRPr>
          </a:p>
        </p:txBody>
      </p:sp>
      <p:sp>
        <p:nvSpPr>
          <p:cNvPr id="23569" name="文本框 23568"/>
          <p:cNvSpPr txBox="1">
            <a:spLocks noChangeArrowheads="1"/>
          </p:cNvSpPr>
          <p:nvPr/>
        </p:nvSpPr>
        <p:spPr bwMode="auto">
          <a:xfrm>
            <a:off x="682625" y="5516563"/>
            <a:ext cx="2879725" cy="700087"/>
          </a:xfrm>
          <a:prstGeom prst="rect">
            <a:avLst/>
          </a:prstGeom>
          <a:solidFill>
            <a:srgbClr val="00FF00">
              <a:alpha val="94115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ea typeface="楷体_GB2312" panose="02010609030101010101" pitchFamily="49" charset="-122"/>
              </a:rPr>
              <a:t>飞进甲壳虫</a:t>
            </a:r>
            <a:r>
              <a:rPr lang="en-US" altLang="zh-CN" sz="2000" b="1">
                <a:ea typeface="楷体_GB2312" panose="02010609030101010101" pitchFamily="49" charset="-122"/>
              </a:rPr>
              <a:t>……</a:t>
            </a:r>
            <a:r>
              <a:rPr lang="zh-CN" altLang="en-US" sz="2000" b="1">
                <a:ea typeface="楷体_GB2312" panose="02010609030101010101" pitchFamily="49" charset="-122"/>
              </a:rPr>
              <a:t>学生</a:t>
            </a:r>
            <a:r>
              <a:rPr lang="zh-CN" altLang="en-US" sz="2000" b="1">
                <a:solidFill>
                  <a:srgbClr val="3405FB"/>
                </a:solidFill>
                <a:ea typeface="楷体_GB2312" panose="02010609030101010101" pitchFamily="49" charset="-122"/>
              </a:rPr>
              <a:t>不注意、不分心</a:t>
            </a:r>
            <a:endParaRPr lang="zh-CN" altLang="en-US" sz="2000" b="1">
              <a:solidFill>
                <a:srgbClr val="3405FB"/>
              </a:solidFill>
              <a:ea typeface="楷体_GB2312" panose="02010609030101010101" pitchFamily="49" charset="-122"/>
            </a:endParaRPr>
          </a:p>
        </p:txBody>
      </p:sp>
      <p:sp>
        <p:nvSpPr>
          <p:cNvPr id="23570" name="燕尾形箭头 23569"/>
          <p:cNvSpPr>
            <a:spLocks noChangeArrowheads="1"/>
          </p:cNvSpPr>
          <p:nvPr/>
        </p:nvSpPr>
        <p:spPr bwMode="auto">
          <a:xfrm>
            <a:off x="3492500" y="1989138"/>
            <a:ext cx="1152525" cy="360362"/>
          </a:xfrm>
          <a:prstGeom prst="notchedRightArrow">
            <a:avLst>
              <a:gd name="adj1" fmla="val 36028"/>
              <a:gd name="adj2" fmla="val 80015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1" name="燕尾形箭头 23570"/>
          <p:cNvSpPr>
            <a:spLocks noChangeArrowheads="1"/>
          </p:cNvSpPr>
          <p:nvPr/>
        </p:nvSpPr>
        <p:spPr bwMode="auto">
          <a:xfrm>
            <a:off x="3492500" y="1341438"/>
            <a:ext cx="1082675" cy="360362"/>
          </a:xfrm>
          <a:prstGeom prst="notchedRightArrow">
            <a:avLst>
              <a:gd name="adj1" fmla="val 36028"/>
              <a:gd name="adj2" fmla="val 75166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2" name="燕尾形箭头 23571"/>
          <p:cNvSpPr>
            <a:spLocks noChangeArrowheads="1"/>
          </p:cNvSpPr>
          <p:nvPr/>
        </p:nvSpPr>
        <p:spPr bwMode="auto">
          <a:xfrm>
            <a:off x="3492500" y="3284538"/>
            <a:ext cx="1152525" cy="360362"/>
          </a:xfrm>
          <a:prstGeom prst="notchedRightArrow">
            <a:avLst>
              <a:gd name="adj1" fmla="val 36028"/>
              <a:gd name="adj2" fmla="val 80015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3" name="燕尾形箭头 23572"/>
          <p:cNvSpPr>
            <a:spLocks noChangeArrowheads="1"/>
          </p:cNvSpPr>
          <p:nvPr/>
        </p:nvSpPr>
        <p:spPr bwMode="auto">
          <a:xfrm>
            <a:off x="3492500" y="3933825"/>
            <a:ext cx="1152525" cy="358775"/>
          </a:xfrm>
          <a:prstGeom prst="notchedRightArrow">
            <a:avLst>
              <a:gd name="adj1" fmla="val 36028"/>
              <a:gd name="adj2" fmla="val 80369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4" name="燕尾形箭头 23573"/>
          <p:cNvSpPr>
            <a:spLocks noChangeArrowheads="1"/>
          </p:cNvSpPr>
          <p:nvPr/>
        </p:nvSpPr>
        <p:spPr bwMode="auto">
          <a:xfrm>
            <a:off x="3492500" y="5084763"/>
            <a:ext cx="1152525" cy="360362"/>
          </a:xfrm>
          <a:prstGeom prst="notchedRightArrow">
            <a:avLst>
              <a:gd name="adj1" fmla="val 36028"/>
              <a:gd name="adj2" fmla="val 80015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5" name="燕尾形箭头 23574"/>
          <p:cNvSpPr>
            <a:spLocks noChangeArrowheads="1"/>
          </p:cNvSpPr>
          <p:nvPr/>
        </p:nvSpPr>
        <p:spPr bwMode="auto">
          <a:xfrm>
            <a:off x="3492500" y="5661025"/>
            <a:ext cx="1152525" cy="360363"/>
          </a:xfrm>
          <a:prstGeom prst="notchedRightArrow">
            <a:avLst>
              <a:gd name="adj1" fmla="val 36028"/>
              <a:gd name="adj2" fmla="val 80015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6" name="燕尾形箭头 23575"/>
          <p:cNvSpPr>
            <a:spLocks noChangeArrowheads="1"/>
          </p:cNvSpPr>
          <p:nvPr/>
        </p:nvSpPr>
        <p:spPr bwMode="auto">
          <a:xfrm>
            <a:off x="3492500" y="2636838"/>
            <a:ext cx="1152525" cy="360362"/>
          </a:xfrm>
          <a:prstGeom prst="notchedRightArrow">
            <a:avLst>
              <a:gd name="adj1" fmla="val 36028"/>
              <a:gd name="adj2" fmla="val 80015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7" name="燕尾形箭头 23576"/>
          <p:cNvSpPr>
            <a:spLocks noChangeArrowheads="1"/>
          </p:cNvSpPr>
          <p:nvPr/>
        </p:nvSpPr>
        <p:spPr bwMode="auto">
          <a:xfrm>
            <a:off x="3492500" y="4508500"/>
            <a:ext cx="1152525" cy="360363"/>
          </a:xfrm>
          <a:prstGeom prst="notchedRightArrow">
            <a:avLst>
              <a:gd name="adj1" fmla="val 36028"/>
              <a:gd name="adj2" fmla="val 80015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9" name="文本框 23578"/>
          <p:cNvSpPr txBox="1">
            <a:spLocks noChangeArrowheads="1"/>
          </p:cNvSpPr>
          <p:nvPr/>
        </p:nvSpPr>
        <p:spPr bwMode="auto">
          <a:xfrm>
            <a:off x="4679950" y="1341438"/>
            <a:ext cx="44640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i="1">
                <a:ea typeface="楷体_GB2312" panose="02010609030101010101" pitchFamily="49" charset="-122"/>
              </a:rPr>
              <a:t>纪念</a:t>
            </a:r>
            <a:r>
              <a:rPr lang="zh-CN" altLang="en-US" sz="2000" b="1" i="1"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en-US" sz="2000" b="1" i="1">
                <a:ea typeface="楷体_GB2312" panose="02010609030101010101" pitchFamily="49" charset="-122"/>
              </a:rPr>
              <a:t>最后一课</a:t>
            </a:r>
            <a:r>
              <a:rPr lang="zh-CN" altLang="en-US" sz="2000" b="1" i="1"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en-US" sz="2000" b="1" i="1">
                <a:ea typeface="楷体_GB2312" panose="02010609030101010101" pitchFamily="49" charset="-122"/>
              </a:rPr>
              <a:t>、对法语的热爱</a:t>
            </a:r>
            <a:endParaRPr lang="zh-CN" altLang="en-US" sz="2000" b="1" i="1">
              <a:ea typeface="楷体_GB2312" panose="02010609030101010101" pitchFamily="49" charset="-122"/>
            </a:endParaRPr>
          </a:p>
        </p:txBody>
      </p:sp>
      <p:sp>
        <p:nvSpPr>
          <p:cNvPr id="23580" name="文本框 23579"/>
          <p:cNvSpPr txBox="1">
            <a:spLocks noChangeArrowheads="1"/>
          </p:cNvSpPr>
          <p:nvPr/>
        </p:nvSpPr>
        <p:spPr bwMode="auto">
          <a:xfrm>
            <a:off x="4575175" y="1916113"/>
            <a:ext cx="4248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i="1">
                <a:ea typeface="楷体_GB2312" panose="02010609030101010101" pitchFamily="49" charset="-122"/>
              </a:rPr>
              <a:t>感谢老师、对要失去的国土的敬意</a:t>
            </a:r>
            <a:endParaRPr lang="zh-CN" altLang="en-US" sz="2000" b="1" i="1">
              <a:ea typeface="楷体_GB2312" panose="02010609030101010101" pitchFamily="49" charset="-122"/>
            </a:endParaRPr>
          </a:p>
        </p:txBody>
      </p:sp>
      <p:sp>
        <p:nvSpPr>
          <p:cNvPr id="23581" name="文本框 23580"/>
          <p:cNvSpPr txBox="1">
            <a:spLocks noChangeArrowheads="1"/>
          </p:cNvSpPr>
          <p:nvPr/>
        </p:nvSpPr>
        <p:spPr bwMode="auto">
          <a:xfrm>
            <a:off x="4645025" y="2492375"/>
            <a:ext cx="39243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i="1">
                <a:latin typeface="楷体_GB2312" panose="02010609030101010101" pitchFamily="49" charset="-122"/>
                <a:ea typeface="楷体_GB2312" panose="02010609030101010101" pitchFamily="49" charset="-122"/>
              </a:rPr>
              <a:t>愤怒、痛苦、懊悔、依恋（顽皮幼稚 </a:t>
            </a:r>
            <a:r>
              <a:rPr lang="en-US" altLang="zh-CN" sz="2000" b="1" i="1">
                <a:latin typeface="楷体_GB2312" panose="02010609030101010101" pitchFamily="49" charset="-122"/>
                <a:ea typeface="楷体_GB2312" panose="02010609030101010101" pitchFamily="49" charset="-122"/>
              </a:rPr>
              <a:t>→</a:t>
            </a:r>
            <a:r>
              <a:rPr lang="zh-CN" altLang="en-US" sz="2000" b="1" i="1">
                <a:latin typeface="楷体_GB2312" panose="02010609030101010101" pitchFamily="49" charset="-122"/>
                <a:ea typeface="楷体_GB2312" panose="02010609030101010101" pitchFamily="49" charset="-122"/>
              </a:rPr>
              <a:t>强烈的爱国情）</a:t>
            </a:r>
            <a:endParaRPr lang="zh-CN" altLang="en-US" sz="2000" b="1" i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3582" name="文本框 23581"/>
          <p:cNvSpPr txBox="1">
            <a:spLocks noChangeArrowheads="1"/>
          </p:cNvSpPr>
          <p:nvPr/>
        </p:nvSpPr>
        <p:spPr bwMode="auto">
          <a:xfrm>
            <a:off x="4575175" y="3141663"/>
            <a:ext cx="39941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i="1">
                <a:ea typeface="楷体_GB2312" panose="02010609030101010101" pitchFamily="49" charset="-122"/>
              </a:rPr>
              <a:t>痛诉悔恨心声、高度的民族责任感</a:t>
            </a:r>
            <a:endParaRPr lang="zh-CN" altLang="en-US" sz="2000" b="1" i="1">
              <a:ea typeface="楷体_GB2312" panose="02010609030101010101" pitchFamily="49" charset="-122"/>
            </a:endParaRPr>
          </a:p>
        </p:txBody>
      </p:sp>
      <p:sp>
        <p:nvSpPr>
          <p:cNvPr id="23583" name="文本框 23582"/>
          <p:cNvSpPr txBox="1">
            <a:spLocks noChangeArrowheads="1"/>
          </p:cNvSpPr>
          <p:nvPr/>
        </p:nvSpPr>
        <p:spPr bwMode="auto">
          <a:xfrm>
            <a:off x="4575175" y="3933825"/>
            <a:ext cx="36004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i="1">
                <a:ea typeface="楷体_GB2312" panose="02010609030101010101" pitchFamily="49" charset="-122"/>
              </a:rPr>
              <a:t>赞美母语</a:t>
            </a:r>
            <a:r>
              <a:rPr lang="en-US" altLang="zh-CN" sz="2000" b="1" i="1">
                <a:ea typeface="楷体_GB2312" panose="02010609030101010101" pitchFamily="49" charset="-122"/>
              </a:rPr>
              <a:t>→</a:t>
            </a:r>
            <a:r>
              <a:rPr lang="zh-CN" altLang="en-US" sz="2000" b="1" i="1">
                <a:ea typeface="楷体_GB2312" panose="02010609030101010101" pitchFamily="49" charset="-122"/>
              </a:rPr>
              <a:t>对祖国的热爱依恋</a:t>
            </a:r>
            <a:endParaRPr lang="zh-CN" altLang="en-US" sz="2000" b="1" i="1">
              <a:ea typeface="楷体_GB2312" panose="02010609030101010101" pitchFamily="49" charset="-122"/>
            </a:endParaRPr>
          </a:p>
        </p:txBody>
      </p:sp>
      <p:sp>
        <p:nvSpPr>
          <p:cNvPr id="23584" name="文本框 23583"/>
          <p:cNvSpPr txBox="1">
            <a:spLocks noChangeArrowheads="1"/>
          </p:cNvSpPr>
          <p:nvPr/>
        </p:nvSpPr>
        <p:spPr bwMode="auto">
          <a:xfrm>
            <a:off x="4537075" y="4508500"/>
            <a:ext cx="40322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i="1">
                <a:ea typeface="楷体_GB2312" panose="02010609030101010101" pitchFamily="49" charset="-122"/>
              </a:rPr>
              <a:t>语言</a:t>
            </a:r>
            <a:r>
              <a:rPr lang="en-US" sz="2000" b="1" i="1">
                <a:ea typeface="楷体_GB2312" panose="02010609030101010101" pitchFamily="49" charset="-122"/>
              </a:rPr>
              <a:t>→</a:t>
            </a:r>
            <a:r>
              <a:rPr lang="zh-CN" altLang="en-US" sz="2000" b="1" i="1">
                <a:ea typeface="楷体_GB2312" panose="02010609030101010101" pitchFamily="49" charset="-122"/>
              </a:rPr>
              <a:t>思想纽带</a:t>
            </a:r>
            <a:r>
              <a:rPr lang="en-US" sz="2000" b="1" i="1">
                <a:ea typeface="楷体_GB2312" panose="02010609030101010101" pitchFamily="49" charset="-122"/>
              </a:rPr>
              <a:t>→</a:t>
            </a:r>
            <a:r>
              <a:rPr lang="zh-CN" altLang="en-US" sz="2000" b="1" i="1">
                <a:ea typeface="楷体_GB2312" panose="02010609030101010101" pitchFamily="49" charset="-122"/>
              </a:rPr>
              <a:t>团结→民族解放</a:t>
            </a:r>
            <a:endParaRPr lang="zh-CN" altLang="en-US" sz="2000" b="1" i="1">
              <a:ea typeface="楷体_GB2312" panose="02010609030101010101" pitchFamily="49" charset="-122"/>
            </a:endParaRPr>
          </a:p>
        </p:txBody>
      </p:sp>
      <p:sp>
        <p:nvSpPr>
          <p:cNvPr id="23585" name="文本框 23584"/>
          <p:cNvSpPr txBox="1">
            <a:spLocks noChangeArrowheads="1"/>
          </p:cNvSpPr>
          <p:nvPr/>
        </p:nvSpPr>
        <p:spPr bwMode="auto">
          <a:xfrm>
            <a:off x="4575175" y="5013325"/>
            <a:ext cx="36734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i="1">
                <a:ea typeface="楷体_GB2312" panose="02010609030101010101" pitchFamily="49" charset="-122"/>
              </a:rPr>
              <a:t>沉浸在强烈的爱国主义情感中</a:t>
            </a:r>
            <a:endParaRPr lang="zh-CN" altLang="en-US" sz="2000" b="1" i="1">
              <a:ea typeface="楷体_GB2312" panose="02010609030101010101" pitchFamily="49" charset="-122"/>
            </a:endParaRPr>
          </a:p>
        </p:txBody>
      </p:sp>
      <p:sp>
        <p:nvSpPr>
          <p:cNvPr id="23586" name="文本框 23585"/>
          <p:cNvSpPr txBox="1">
            <a:spLocks noChangeArrowheads="1"/>
          </p:cNvSpPr>
          <p:nvPr/>
        </p:nvSpPr>
        <p:spPr bwMode="auto">
          <a:xfrm>
            <a:off x="4575175" y="5516563"/>
            <a:ext cx="39941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i="1">
                <a:ea typeface="楷体_GB2312" panose="02010609030101010101" pitchFamily="49" charset="-122"/>
              </a:rPr>
              <a:t>学习专心</a:t>
            </a:r>
            <a:r>
              <a:rPr lang="en-US" altLang="zh-CN" sz="2000" b="1" i="1">
                <a:ea typeface="楷体_GB2312" panose="02010609030101010101" pitchFamily="49" charset="-122"/>
              </a:rPr>
              <a:t>→</a:t>
            </a:r>
            <a:r>
              <a:rPr lang="zh-CN" altLang="en-US" sz="2000" b="1" i="1">
                <a:ea typeface="楷体_GB2312" panose="02010609030101010101" pitchFamily="49" charset="-122"/>
              </a:rPr>
              <a:t>被感染，对祖国语言的热爱</a:t>
            </a:r>
            <a:endParaRPr lang="zh-CN" altLang="en-US" sz="2000" b="1" i="1">
              <a:ea typeface="楷体_GB2312" panose="02010609030101010101" pitchFamily="49" charset="-122"/>
            </a:endParaRPr>
          </a:p>
        </p:txBody>
      </p:sp>
      <p:sp>
        <p:nvSpPr>
          <p:cNvPr id="20514" name="矩形 23586"/>
          <p:cNvSpPr>
            <a:spLocks noChangeArrowheads="1" noChangeShapeType="1" noTextEdit="1"/>
          </p:cNvSpPr>
          <p:nvPr/>
        </p:nvSpPr>
        <p:spPr bwMode="auto">
          <a:xfrm>
            <a:off x="3132138" y="836613"/>
            <a:ext cx="2520950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体会</a:t>
            </a:r>
            <a:r>
              <a:rPr lang="en-US" altLang="zh-CN" sz="44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44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鉴赏</a:t>
            </a:r>
            <a:endParaRPr lang="zh-CN" altLang="en-US" sz="44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000"/>
                </a:srgbClr>
              </a:solidFill>
              <a:effectLst>
                <a:outerShdw dist="38100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54" dur="1000" autoRev="1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1000" autoRev="1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1000" autoRev="1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0" autoRev="1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5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74" dur="1000" autoRev="1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5" dur="1000" autoRev="1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6" dur="1000" autoRev="1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1000" autoRev="1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5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94" dur="1000" autoRev="1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5" dur="1000" autoRev="1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6" dur="1000" autoRev="1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1000" autoRev="1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5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14" dur="1000" autoRev="1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5" dur="1000" autoRev="1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6" dur="1000" autoRev="1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1000" autoRev="1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3" dur="5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34" dur="1000" autoRev="1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5" dur="1000" autoRev="1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6" dur="1000" autoRev="1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1000" autoRev="1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3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54" dur="1000" autoRev="1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5" dur="1000" autoRev="1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6" dur="1000" autoRev="1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7" dur="1000" autoRev="1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"/>
                            </p:stCondLst>
                            <p:childTnLst>
                              <p:par>
                                <p:cTn id="15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3" dur="5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74" dur="1000" autoRev="1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5" dur="1000" autoRev="1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6" dur="1000" autoRev="1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7" dur="1000" autoRev="1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00"/>
                            </p:stCondLst>
                            <p:childTnLst>
                              <p:par>
                                <p:cTn id="17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3" dur="500"/>
                                        <p:tgtEl>
                                          <p:spTgt spid="23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94" dur="1000" autoRev="1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5" dur="1000" autoRev="1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6" dur="1000" autoRev="1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1000" autoRev="1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3" dur="500"/>
                                        <p:tgtEl>
                                          <p:spTgt spid="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 animBg="1"/>
      <p:bldP spid="23557" grpId="0" bldLvl="0" animBg="1"/>
      <p:bldP spid="23558" grpId="0" bldLvl="0" animBg="1"/>
      <p:bldP spid="23559" grpId="0" bldLvl="0" animBg="1"/>
      <p:bldP spid="23564" grpId="0" bldLvl="0" animBg="1"/>
      <p:bldP spid="23565" grpId="0" bldLvl="0" animBg="1"/>
      <p:bldP spid="23567" grpId="0" bldLvl="0" animBg="1"/>
      <p:bldP spid="23579" grpId="0"/>
      <p:bldP spid="23580" grpId="0"/>
      <p:bldP spid="23581" grpId="0"/>
      <p:bldP spid="23582" grpId="0"/>
      <p:bldP spid="23583" grpId="0"/>
      <p:bldP spid="23584" grpId="0"/>
      <p:bldP spid="23585" grpId="0"/>
      <p:bldP spid="235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4577"/>
          <p:cNvSpPr txBox="1">
            <a:spLocks noChangeArrowheads="1"/>
          </p:cNvSpPr>
          <p:nvPr/>
        </p:nvSpPr>
        <p:spPr bwMode="auto">
          <a:xfrm>
            <a:off x="468313" y="877888"/>
            <a:ext cx="2665412" cy="822325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黑体" panose="02010600030101010101" pitchFamily="49" charset="-122"/>
              </a:rPr>
              <a:t>新字帖：“法兰西”“阿尔萨斯”</a:t>
            </a:r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24579" name="文本框 24578"/>
          <p:cNvSpPr txBox="1">
            <a:spLocks noChangeArrowheads="1"/>
          </p:cNvSpPr>
          <p:nvPr/>
        </p:nvSpPr>
        <p:spPr bwMode="auto">
          <a:xfrm>
            <a:off x="468313" y="1773238"/>
            <a:ext cx="2665412" cy="118745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黑体" panose="02010600030101010101" pitchFamily="49" charset="-122"/>
              </a:rPr>
              <a:t>字帖</a:t>
            </a:r>
            <a:r>
              <a:rPr lang="en-US" altLang="zh-CN">
                <a:ea typeface="黑体" panose="02010600030101010101" pitchFamily="49" charset="-122"/>
              </a:rPr>
              <a:t>——</a:t>
            </a:r>
            <a:r>
              <a:rPr lang="zh-CN" altLang="en-US">
                <a:ea typeface="黑体" panose="02010600030101010101" pitchFamily="49" charset="-122"/>
              </a:rPr>
              <a:t>像许多面小</a:t>
            </a:r>
            <a:r>
              <a:rPr lang="zh-CN" altLang="en-US">
                <a:solidFill>
                  <a:srgbClr val="3405FB"/>
                </a:solidFill>
                <a:ea typeface="黑体" panose="02010600030101010101" pitchFamily="49" charset="-122"/>
              </a:rPr>
              <a:t>国旗</a:t>
            </a:r>
            <a:r>
              <a:rPr lang="zh-CN" altLang="en-US">
                <a:ea typeface="黑体" panose="02010600030101010101" pitchFamily="49" charset="-122"/>
              </a:rPr>
              <a:t>在教室里飘扬</a:t>
            </a:r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24580" name="文本框 24579"/>
          <p:cNvSpPr txBox="1">
            <a:spLocks noChangeArrowheads="1"/>
          </p:cNvSpPr>
          <p:nvPr/>
        </p:nvSpPr>
        <p:spPr bwMode="auto">
          <a:xfrm>
            <a:off x="468313" y="2997200"/>
            <a:ext cx="2665412" cy="118745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黑体" panose="02010600030101010101" pitchFamily="49" charset="-122"/>
              </a:rPr>
              <a:t>他们该不会强迫这些</a:t>
            </a:r>
            <a:r>
              <a:rPr lang="zh-CN" altLang="en-US">
                <a:solidFill>
                  <a:srgbClr val="3405FB"/>
                </a:solidFill>
                <a:ea typeface="黑体" panose="02010600030101010101" pitchFamily="49" charset="-122"/>
              </a:rPr>
              <a:t>鸽子</a:t>
            </a:r>
            <a:r>
              <a:rPr lang="zh-CN" altLang="en-US">
                <a:ea typeface="黑体" panose="02010600030101010101" pitchFamily="49" charset="-122"/>
              </a:rPr>
              <a:t>也用德国话唱歌吧</a:t>
            </a:r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24581" name="文本框 24580"/>
          <p:cNvSpPr txBox="1">
            <a:spLocks noChangeArrowheads="1"/>
          </p:cNvSpPr>
          <p:nvPr/>
        </p:nvSpPr>
        <p:spPr bwMode="auto">
          <a:xfrm>
            <a:off x="468313" y="4149725"/>
            <a:ext cx="2663825" cy="118745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黑体" panose="02010600030101010101" pitchFamily="49" charset="-122"/>
              </a:rPr>
              <a:t>坐在椅子里一动不动</a:t>
            </a:r>
            <a:r>
              <a:rPr lang="en-US" altLang="zh-CN">
                <a:ea typeface="黑体" panose="02010600030101010101" pitchFamily="49" charset="-122"/>
              </a:rPr>
              <a:t>……</a:t>
            </a:r>
            <a:r>
              <a:rPr lang="zh-CN" altLang="en-US">
                <a:ea typeface="黑体" panose="02010600030101010101" pitchFamily="49" charset="-122"/>
              </a:rPr>
              <a:t>装在</a:t>
            </a:r>
            <a:r>
              <a:rPr lang="zh-CN" altLang="en-US">
                <a:solidFill>
                  <a:srgbClr val="3405FB"/>
                </a:solidFill>
                <a:ea typeface="黑体" panose="02010600030101010101" pitchFamily="49" charset="-122"/>
              </a:rPr>
              <a:t>眼睛</a:t>
            </a:r>
            <a:r>
              <a:rPr lang="zh-CN" altLang="en-US">
                <a:ea typeface="黑体" panose="02010600030101010101" pitchFamily="49" charset="-122"/>
              </a:rPr>
              <a:t>里带走似的</a:t>
            </a:r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24582" name="文本框 24581"/>
          <p:cNvSpPr txBox="1">
            <a:spLocks noChangeArrowheads="1"/>
          </p:cNvSpPr>
          <p:nvPr/>
        </p:nvSpPr>
        <p:spPr bwMode="auto">
          <a:xfrm>
            <a:off x="539750" y="5486400"/>
            <a:ext cx="2520950" cy="822325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黑体" panose="02010600030101010101" pitchFamily="49" charset="-122"/>
              </a:rPr>
              <a:t>法兰西万岁</a:t>
            </a:r>
            <a:r>
              <a:rPr lang="zh-CN" altLang="en-US" b="1">
                <a:ea typeface="黑体" panose="02010600030101010101" pitchFamily="49" charset="-122"/>
              </a:rPr>
              <a:t>（</a:t>
            </a:r>
            <a:r>
              <a:rPr lang="zh-CN" altLang="en-US">
                <a:solidFill>
                  <a:srgbClr val="3405FB"/>
                </a:solidFill>
                <a:ea typeface="黑体" panose="02010600030101010101" pitchFamily="49" charset="-122"/>
              </a:rPr>
              <a:t>神态、动作、语言</a:t>
            </a:r>
            <a:r>
              <a:rPr lang="zh-CN" altLang="en-US" b="1">
                <a:ea typeface="黑体" panose="02010600030101010101" pitchFamily="49" charset="-122"/>
              </a:rPr>
              <a:t>）</a:t>
            </a:r>
            <a:endParaRPr lang="zh-CN" altLang="en-US" b="1">
              <a:ea typeface="黑体" panose="02010600030101010101" pitchFamily="49" charset="-122"/>
            </a:endParaRPr>
          </a:p>
        </p:txBody>
      </p:sp>
      <p:sp>
        <p:nvSpPr>
          <p:cNvPr id="24587" name="燕尾形箭头 24586"/>
          <p:cNvSpPr>
            <a:spLocks noChangeArrowheads="1"/>
          </p:cNvSpPr>
          <p:nvPr/>
        </p:nvSpPr>
        <p:spPr bwMode="auto">
          <a:xfrm>
            <a:off x="3203575" y="1268413"/>
            <a:ext cx="865188" cy="215900"/>
          </a:xfrm>
          <a:prstGeom prst="notchedRightArrow">
            <a:avLst>
              <a:gd name="adj1" fmla="val 50000"/>
              <a:gd name="adj2" fmla="val 100128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8" name="燕尾形箭头 24587"/>
          <p:cNvSpPr>
            <a:spLocks noChangeArrowheads="1"/>
          </p:cNvSpPr>
          <p:nvPr/>
        </p:nvSpPr>
        <p:spPr bwMode="auto">
          <a:xfrm>
            <a:off x="3205163" y="2276475"/>
            <a:ext cx="865187" cy="215900"/>
          </a:xfrm>
          <a:prstGeom prst="notchedRightArrow">
            <a:avLst>
              <a:gd name="adj1" fmla="val 50000"/>
              <a:gd name="adj2" fmla="val 100128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9" name="燕尾形箭头 24588"/>
          <p:cNvSpPr>
            <a:spLocks noChangeArrowheads="1"/>
          </p:cNvSpPr>
          <p:nvPr/>
        </p:nvSpPr>
        <p:spPr bwMode="auto">
          <a:xfrm>
            <a:off x="3205163" y="3284538"/>
            <a:ext cx="865187" cy="215900"/>
          </a:xfrm>
          <a:prstGeom prst="notchedRightArrow">
            <a:avLst>
              <a:gd name="adj1" fmla="val 50000"/>
              <a:gd name="adj2" fmla="val 100128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0" name="燕尾形箭头 24589"/>
          <p:cNvSpPr>
            <a:spLocks noChangeArrowheads="1"/>
          </p:cNvSpPr>
          <p:nvPr/>
        </p:nvSpPr>
        <p:spPr bwMode="auto">
          <a:xfrm>
            <a:off x="3205163" y="4508500"/>
            <a:ext cx="865187" cy="215900"/>
          </a:xfrm>
          <a:prstGeom prst="notchedRightArrow">
            <a:avLst>
              <a:gd name="adj1" fmla="val 50000"/>
              <a:gd name="adj2" fmla="val 100128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1" name="燕尾形箭头 24590"/>
          <p:cNvSpPr>
            <a:spLocks noChangeArrowheads="1"/>
          </p:cNvSpPr>
          <p:nvPr/>
        </p:nvSpPr>
        <p:spPr bwMode="auto">
          <a:xfrm>
            <a:off x="3203575" y="5661025"/>
            <a:ext cx="865188" cy="215900"/>
          </a:xfrm>
          <a:prstGeom prst="notchedRightArrow">
            <a:avLst>
              <a:gd name="adj1" fmla="val 50000"/>
              <a:gd name="adj2" fmla="val 100128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2" name="文本框 24591"/>
          <p:cNvSpPr txBox="1">
            <a:spLocks noChangeArrowheads="1"/>
          </p:cNvSpPr>
          <p:nvPr/>
        </p:nvSpPr>
        <p:spPr bwMode="auto">
          <a:xfrm>
            <a:off x="4070350" y="1125538"/>
            <a:ext cx="464343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i="1"/>
              <a:t>阿尔萨斯是法兰西不可分割的一部分，是一个整体，决不容许敌人侵占</a:t>
            </a:r>
            <a:endParaRPr lang="zh-CN" altLang="en-US" sz="2000" b="1" i="1"/>
          </a:p>
        </p:txBody>
      </p:sp>
      <p:sp>
        <p:nvSpPr>
          <p:cNvPr id="24593" name="文本框 24592"/>
          <p:cNvSpPr txBox="1">
            <a:spLocks noChangeArrowheads="1"/>
          </p:cNvSpPr>
          <p:nvPr/>
        </p:nvSpPr>
        <p:spPr bwMode="auto">
          <a:xfrm>
            <a:off x="4070350" y="2060575"/>
            <a:ext cx="439261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i="1"/>
              <a:t>洋溢着浓浓的爱国主义气氛（领悟了老师的意图）</a:t>
            </a:r>
            <a:endParaRPr lang="zh-CN" altLang="en-US" sz="2000" b="1" i="1"/>
          </a:p>
        </p:txBody>
      </p:sp>
      <p:sp>
        <p:nvSpPr>
          <p:cNvPr id="24594" name="文本框 24593"/>
          <p:cNvSpPr txBox="1">
            <a:spLocks noChangeArrowheads="1"/>
          </p:cNvSpPr>
          <p:nvPr/>
        </p:nvSpPr>
        <p:spPr bwMode="auto">
          <a:xfrm>
            <a:off x="4070350" y="2925763"/>
            <a:ext cx="4392613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i="1"/>
              <a:t>联想</a:t>
            </a:r>
            <a:r>
              <a:rPr lang="en-US" altLang="zh-CN" sz="2000" b="1" i="1"/>
              <a:t>——</a:t>
            </a:r>
            <a:r>
              <a:rPr lang="zh-CN" altLang="en-US" sz="2000" b="1" i="1"/>
              <a:t>表现了对敌人禁教法语的讽刺、轻蔑（鸽子</a:t>
            </a:r>
            <a:r>
              <a:rPr lang="en-US" altLang="zh-CN" sz="2000" b="1" i="1"/>
              <a:t>——</a:t>
            </a:r>
            <a:r>
              <a:rPr lang="zh-CN" altLang="en-US" sz="2000" b="1" i="1"/>
              <a:t>和平使者，更具嘲讽意味）</a:t>
            </a:r>
            <a:endParaRPr lang="zh-CN" altLang="en-US" sz="2000" b="1" i="1"/>
          </a:p>
        </p:txBody>
      </p:sp>
      <p:sp>
        <p:nvSpPr>
          <p:cNvPr id="24595" name="文本框 24594"/>
          <p:cNvSpPr txBox="1">
            <a:spLocks noChangeArrowheads="1"/>
          </p:cNvSpPr>
          <p:nvPr/>
        </p:nvSpPr>
        <p:spPr bwMode="auto">
          <a:xfrm>
            <a:off x="4070350" y="4221163"/>
            <a:ext cx="439261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i="1">
                <a:latin typeface="宋体" panose="02010600030101010101" pitchFamily="2" charset="-122"/>
              </a:rPr>
              <a:t>对服务、生活了</a:t>
            </a:r>
            <a:r>
              <a:rPr lang="en-US" altLang="zh-CN" sz="2000" b="1" i="1">
                <a:latin typeface="宋体" panose="02010600030101010101" pitchFamily="2" charset="-122"/>
              </a:rPr>
              <a:t>40</a:t>
            </a:r>
            <a:r>
              <a:rPr lang="zh-CN" altLang="en-US" sz="2000" b="1" i="1">
                <a:latin typeface="宋体" panose="02010600030101010101" pitchFamily="2" charset="-122"/>
              </a:rPr>
              <a:t>年的校园、家园无限依恋和热爱，要离开的无奈和痛苦</a:t>
            </a:r>
            <a:endParaRPr lang="zh-CN" altLang="en-US" sz="2000" b="1" i="1">
              <a:latin typeface="宋体" panose="02010600030101010101" pitchFamily="2" charset="-122"/>
            </a:endParaRPr>
          </a:p>
        </p:txBody>
      </p:sp>
      <p:sp>
        <p:nvSpPr>
          <p:cNvPr id="24596" name="文本框 24595"/>
          <p:cNvSpPr txBox="1">
            <a:spLocks noChangeArrowheads="1"/>
          </p:cNvSpPr>
          <p:nvPr/>
        </p:nvSpPr>
        <p:spPr bwMode="auto">
          <a:xfrm>
            <a:off x="4140200" y="5464175"/>
            <a:ext cx="38163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i="1"/>
              <a:t>法国人的心声，对祖国必胜的信念，爱国主义和不屈的精神</a:t>
            </a:r>
            <a:endParaRPr lang="zh-CN" altLang="en-US" sz="2000" b="1" i="1"/>
          </a:p>
        </p:txBody>
      </p:sp>
      <p:sp>
        <p:nvSpPr>
          <p:cNvPr id="21526" name="矩形 24598"/>
          <p:cNvSpPr>
            <a:spLocks noChangeArrowheads="1" noChangeShapeType="1" noTextEdit="1"/>
          </p:cNvSpPr>
          <p:nvPr/>
        </p:nvSpPr>
        <p:spPr bwMode="auto">
          <a:xfrm>
            <a:off x="3419475" y="692150"/>
            <a:ext cx="2520950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体会</a:t>
            </a:r>
            <a:r>
              <a:rPr lang="en-US" altLang="zh-CN" sz="44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44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鉴赏</a:t>
            </a:r>
            <a:endParaRPr lang="zh-CN" altLang="en-US" sz="44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000"/>
                </a:srgbClr>
              </a:solidFill>
              <a:effectLst>
                <a:outerShdw dist="38100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9" dur="1000" autoRev="1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0" dur="1000" autoRev="1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1" dur="1000" autoRev="1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000" autoRev="1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59" dur="1000" autoRev="1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0" dur="1000" autoRev="1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1" dur="1000" autoRev="1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1000" autoRev="1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79" dur="1000" autoRev="1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0" dur="1000" autoRev="1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1" dur="1000" autoRev="1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1000" autoRev="1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8" dur="500"/>
                                        <p:tgtEl>
                                          <p:spTgt spid="24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99" dur="1000" autoRev="1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0" dur="1000" autoRev="1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1" dur="1000" autoRev="1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1000" autoRev="1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8" dur="500"/>
                                        <p:tgtEl>
                                          <p:spTgt spid="24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19" dur="1000" autoRev="1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0" dur="1000" autoRev="1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1" dur="1000" autoRev="1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1000" autoRev="1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4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4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500"/>
                                        <p:tgtEl>
                                          <p:spTgt spid="24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 animBg="1"/>
      <p:bldP spid="24579" grpId="0" bldLvl="0" animBg="1"/>
      <p:bldP spid="24580" grpId="0" bldLvl="0" animBg="1"/>
      <p:bldP spid="24581" grpId="0" bldLvl="0" animBg="1"/>
      <p:bldP spid="24582" grpId="0" bldLvl="0" animBg="1"/>
      <p:bldP spid="24592" grpId="0"/>
      <p:bldP spid="2459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5601"/>
          <p:cNvSpPr txBox="1">
            <a:spLocks noChangeArrowheads="1"/>
          </p:cNvSpPr>
          <p:nvPr/>
        </p:nvSpPr>
        <p:spPr bwMode="auto">
          <a:xfrm>
            <a:off x="862013" y="1349375"/>
            <a:ext cx="7702550" cy="4921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3333FF"/>
                </a:solidFill>
                <a:ea typeface="黑体" panose="02010600030101010101" pitchFamily="49" charset="-122"/>
              </a:rPr>
              <a:t>     </a:t>
            </a:r>
            <a:r>
              <a:rPr lang="en-US" altLang="zh-CN" sz="2800" b="1">
                <a:ea typeface="黑体" panose="02010600030101010101" pitchFamily="49" charset="-122"/>
              </a:rPr>
              <a:t> </a:t>
            </a:r>
            <a:r>
              <a:rPr lang="zh-CN" altLang="en-US" b="1">
                <a:latin typeface="楷体_GB2312" panose="02010609030101010101" pitchFamily="49" charset="-122"/>
                <a:ea typeface="楷体_GB2312" panose="02010609030101010101" pitchFamily="49" charset="-122"/>
              </a:rPr>
              <a:t>忽然教堂的钟敲了十二下。祈祷的钟声也响了。窗外又传来普鲁士兵的号声</a:t>
            </a:r>
            <a:r>
              <a:rPr lang="en-US" altLang="zh-CN" b="1">
                <a:latin typeface="楷体_GB2312" panose="02010609030101010101" pitchFamily="49" charset="-122"/>
                <a:ea typeface="楷体_GB2312" panose="02010609030101010101" pitchFamily="49" charset="-122"/>
              </a:rPr>
              <a:t>——</a:t>
            </a:r>
            <a:r>
              <a:rPr lang="zh-CN" altLang="en-US" b="1">
                <a:latin typeface="楷体_GB2312" panose="02010609030101010101" pitchFamily="49" charset="-122"/>
                <a:ea typeface="楷体_GB2312" panose="02010609030101010101" pitchFamily="49" charset="-122"/>
              </a:rPr>
              <a:t>他们已经收操了。韩麦尔先生站起来，脸色惨白，我觉得他从来没有这么高大。</a:t>
            </a:r>
            <a:endParaRPr lang="zh-CN" altLang="en-US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>
                <a:latin typeface="楷体_GB2312" panose="02010609030101010101" pitchFamily="49" charset="-122"/>
                <a:ea typeface="楷体_GB2312" panose="02010609030101010101" pitchFamily="49" charset="-122"/>
              </a:rPr>
              <a:t>   “我的朋友们啊，”他说，“我</a:t>
            </a:r>
            <a:r>
              <a:rPr lang="en-US" altLang="zh-CN" b="1">
                <a:latin typeface="楷体_GB2312" panose="02010609030101010101" pitchFamily="49" charset="-122"/>
                <a:ea typeface="楷体_GB2312" panose="02010609030101010101" pitchFamily="49" charset="-122"/>
              </a:rPr>
              <a:t>——</a:t>
            </a:r>
            <a:r>
              <a:rPr lang="zh-CN" altLang="en-US" b="1">
                <a:latin typeface="楷体_GB2312" panose="02010609030101010101" pitchFamily="49" charset="-122"/>
                <a:ea typeface="楷体_GB2312" panose="02010609030101010101" pitchFamily="49" charset="-122"/>
              </a:rPr>
              <a:t>我</a:t>
            </a:r>
            <a:r>
              <a:rPr lang="en-US" altLang="zh-CN" b="1">
                <a:latin typeface="楷体_GB2312" panose="02010609030101010101" pitchFamily="49" charset="-122"/>
                <a:ea typeface="楷体_GB2312" panose="02010609030101010101" pitchFamily="49" charset="-122"/>
              </a:rPr>
              <a:t>——”</a:t>
            </a:r>
            <a:endParaRPr lang="en-US" altLang="zh-CN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r>
              <a:rPr lang="zh-CN" altLang="en-US" b="1">
                <a:latin typeface="楷体_GB2312" panose="02010609030101010101" pitchFamily="49" charset="-122"/>
                <a:ea typeface="楷体_GB2312" panose="02010609030101010101" pitchFamily="49" charset="-122"/>
              </a:rPr>
              <a:t>但是他哽住了，他说不下去了。</a:t>
            </a:r>
            <a:endParaRPr lang="zh-CN" altLang="en-US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他转身朝着黑板，拿起一支粉笔，使出全身的力量，写了两个大字：</a:t>
            </a:r>
            <a:endParaRPr lang="zh-CN" altLang="en-US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>
                <a:latin typeface="楷体_GB2312" panose="02010609030101010101" pitchFamily="49" charset="-122"/>
                <a:ea typeface="楷体_GB2312" panose="02010609030101010101" pitchFamily="49" charset="-122"/>
              </a:rPr>
              <a:t>   “法兰西万岁！”</a:t>
            </a:r>
            <a:endParaRPr lang="zh-CN" altLang="en-US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然后他呆在那儿，头靠着墙壁，话也不说，只向我们做了一个手势：“散学了，</a:t>
            </a:r>
            <a:r>
              <a:rPr lang="en-US" altLang="zh-CN" b="1">
                <a:latin typeface="楷体_GB2312" panose="02010609030101010101" pitchFamily="49" charset="-122"/>
                <a:ea typeface="楷体_GB2312" panose="02010609030101010101" pitchFamily="49" charset="-122"/>
              </a:rPr>
              <a:t>——</a:t>
            </a:r>
            <a:r>
              <a:rPr lang="zh-CN" altLang="en-US" b="1">
                <a:latin typeface="楷体_GB2312" panose="02010609030101010101" pitchFamily="49" charset="-122"/>
                <a:ea typeface="楷体_GB2312" panose="02010609030101010101" pitchFamily="49" charset="-122"/>
              </a:rPr>
              <a:t>你们走吧。”</a:t>
            </a:r>
            <a:endParaRPr lang="zh-CN" altLang="en-US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579" name="矩形 25602"/>
          <p:cNvSpPr>
            <a:spLocks noChangeArrowheads="1" noChangeShapeType="1" noTextEdit="1"/>
          </p:cNvSpPr>
          <p:nvPr/>
        </p:nvSpPr>
        <p:spPr bwMode="auto">
          <a:xfrm>
            <a:off x="2052638" y="620713"/>
            <a:ext cx="4608512" cy="792162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33333"/>
              </a:avLst>
            </a:prstTxWarp>
          </a:bodyPr>
          <a:lstStyle/>
          <a:p>
            <a:pPr algn="ctr"/>
            <a:r>
              <a:rPr lang="zh-CN" altLang="en-US" sz="7200" b="1" i="1" kern="10">
                <a:ln w="9525">
                  <a:solidFill>
                    <a:srgbClr val="000000"/>
                  </a:solidFill>
                  <a:round/>
                </a:ln>
                <a:gradFill rotWithShape="1">
                  <a:gsLst>
                    <a:gs pos="0">
                      <a:srgbClr val="3333FF"/>
                    </a:gs>
                    <a:gs pos="100000">
                      <a:srgbClr val="CCFF66"/>
                    </a:gs>
                  </a:gsLst>
                  <a:path path="rect">
                    <a:fillToRect l="50000" t="50000" r="50000" b="50000"/>
                  </a:path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重点品读</a:t>
            </a:r>
            <a:endParaRPr lang="zh-CN" altLang="en-US" sz="7200" b="1" i="1" kern="10">
              <a:ln w="9525">
                <a:solidFill>
                  <a:srgbClr val="000000"/>
                </a:solidFill>
                <a:round/>
              </a:ln>
              <a:gradFill rotWithShape="1">
                <a:gsLst>
                  <a:gs pos="0">
                    <a:srgbClr val="3333FF"/>
                  </a:gs>
                  <a:gs pos="100000">
                    <a:srgbClr val="CCFF66"/>
                  </a:gs>
                </a:gsLst>
                <a:path path="rect">
                  <a:fillToRect l="50000" t="50000" r="50000" b="50000"/>
                </a:path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457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>
                                  <p:stCondLst>
                                    <p:cond delay="10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50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CCFF66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50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50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457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26625"/>
          <p:cNvSpPr txBox="1">
            <a:spLocks noChangeArrowheads="1"/>
          </p:cNvSpPr>
          <p:nvPr/>
        </p:nvSpPr>
        <p:spPr bwMode="auto">
          <a:xfrm>
            <a:off x="533400" y="838200"/>
            <a:ext cx="8382000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1.这段文字对韩麦尔先生进行了哪些方面的描写？为什么他听到钟声，脸色惨白？我又为什么觉得他从来没有这么高大？</a:t>
            </a:r>
            <a:r>
              <a:rPr lang="zh-CN" altLang="en-US" sz="2800">
                <a:latin typeface="宋体" panose="02010600030101010101" pitchFamily="2" charset="-122"/>
              </a:rPr>
              <a:t> 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26627" name="文本框 26626"/>
          <p:cNvSpPr txBox="1">
            <a:spLocks noChangeArrowheads="1"/>
          </p:cNvSpPr>
          <p:nvPr/>
        </p:nvSpPr>
        <p:spPr bwMode="auto">
          <a:xfrm>
            <a:off x="539750" y="2636838"/>
            <a:ext cx="8077200" cy="316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---------</a:t>
            </a:r>
            <a:r>
              <a:rPr lang="zh-CN" altLang="en-US" sz="2800" b="1" u="sng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神态、语言、动作描写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；钟声宣告了最后一堂法语课的结束的时间已经到了，从此将和祖国的语言告别；而先生的脸色中感到他对祖国的爱，对失去祖国的</a:t>
            </a:r>
            <a:r>
              <a:rPr lang="zh-CN" altLang="en-US" sz="2800" b="1" u="sng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痛苦心情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。他的</a:t>
            </a:r>
            <a:r>
              <a:rPr lang="zh-CN" altLang="en-US" sz="2800" b="1" u="sng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爱国精神，使我觉得他的形象高大了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，我认识到他不仅仅是一位教师，更是一位爱国志士。</a:t>
            </a:r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endParaRPr lang="zh-CN" altLang="en-US" sz="28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导入新课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grpSp>
        <p:nvGrpSpPr>
          <p:cNvPr id="5122" name="组合 3"/>
          <p:cNvGrpSpPr/>
          <p:nvPr/>
        </p:nvGrpSpPr>
        <p:grpSpPr bwMode="auto">
          <a:xfrm>
            <a:off x="755650" y="83661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/>
              <a:r>
                <a:rPr lang="zh-CN" altLang="en-US" sz="2300" b="1" noProof="1">
                  <a:solidFill>
                    <a:schemeClr val="accent5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学习目标</a:t>
              </a:r>
              <a:endParaRPr lang="zh-CN" altLang="en-US" sz="2300" b="1" noProof="1">
                <a:solidFill>
                  <a:schemeClr val="accent5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任意多边形 10"/>
          <p:cNvSpPr/>
          <p:nvPr/>
        </p:nvSpPr>
        <p:spPr>
          <a:xfrm>
            <a:off x="0" y="4829175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7" name="任意多边形 6"/>
          <p:cNvSpPr/>
          <p:nvPr/>
        </p:nvSpPr>
        <p:spPr>
          <a:xfrm>
            <a:off x="0" y="50847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81038" y="1644650"/>
            <a:ext cx="76358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</a:rPr>
              <a:t>整体把握文意，了解大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65163" y="2560638"/>
            <a:ext cx="7634287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</a:rPr>
              <a:t>学习通过拟人、比喻、反问等把抽象的道理说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</a:rPr>
              <a:t>   得通俗易懂的写作方法。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47700" y="3836988"/>
            <a:ext cx="76358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3.</a:t>
            </a:r>
            <a:r>
              <a:rPr lang="zh-CN" altLang="en-US" sz="2800" b="1">
                <a:latin typeface="Times New Roman" panose="02020603050405020304" pitchFamily="18" charset="0"/>
              </a:rPr>
              <a:t>培养科学理性精神和人文关怀精神。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27649"/>
          <p:cNvSpPr txBox="1">
            <a:spLocks noChangeArrowheads="1"/>
          </p:cNvSpPr>
          <p:nvPr/>
        </p:nvSpPr>
        <p:spPr bwMode="auto">
          <a:xfrm>
            <a:off x="304800" y="762000"/>
            <a:ext cx="83820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.文中有哪些动词很好地表现了他的思想感情？</a:t>
            </a:r>
            <a:r>
              <a:rPr lang="zh-CN" altLang="en-US" sz="2800" b="1">
                <a:solidFill>
                  <a:srgbClr val="000000"/>
                </a:solidFill>
                <a:ea typeface="幼圆" panose="02010509060101010101" pitchFamily="49" charset="-122"/>
              </a:rPr>
              <a:t> </a:t>
            </a:r>
            <a:endParaRPr lang="zh-CN" altLang="en-US" sz="2800" b="1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27651" name="文本框 27650"/>
          <p:cNvSpPr txBox="1">
            <a:spLocks noChangeArrowheads="1"/>
          </p:cNvSpPr>
          <p:nvPr/>
        </p:nvSpPr>
        <p:spPr bwMode="auto">
          <a:xfrm>
            <a:off x="609600" y="1524000"/>
            <a:ext cx="77724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</a:t>
            </a:r>
            <a:r>
              <a:rPr lang="en-US" altLang="zh-CN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-----</a:t>
            </a: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转 拿 使 写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一连串的动作表现了他的</a:t>
            </a:r>
            <a:r>
              <a:rPr lang="zh-CN" altLang="en-US" sz="2800" b="1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痛苦心理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，倾注了他对祖国的爱、对敌人的恨。 </a:t>
            </a:r>
            <a:endParaRPr lang="zh-CN" altLang="en-US" sz="2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579" name="文本框 27651"/>
          <p:cNvSpPr txBox="1">
            <a:spLocks noChangeArrowheads="1"/>
          </p:cNvSpPr>
          <p:nvPr/>
        </p:nvSpPr>
        <p:spPr bwMode="auto">
          <a:xfrm>
            <a:off x="228600" y="2819400"/>
            <a:ext cx="8001000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.找出表现他内心极度悲痛的词语，简要分析它的表达作用？</a:t>
            </a:r>
            <a:r>
              <a:rPr lang="zh-CN" altLang="en-US" sz="2800" b="1">
                <a:solidFill>
                  <a:srgbClr val="000000"/>
                </a:solidFill>
                <a:ea typeface="幼圆" panose="02010509060101010101" pitchFamily="49" charset="-122"/>
              </a:rPr>
              <a:t> </a:t>
            </a:r>
            <a:endParaRPr lang="zh-CN" altLang="en-US" sz="2800" b="1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27653" name="文本框 27652"/>
          <p:cNvSpPr txBox="1">
            <a:spLocks noChangeArrowheads="1"/>
          </p:cNvSpPr>
          <p:nvPr/>
        </p:nvSpPr>
        <p:spPr bwMode="auto">
          <a:xfrm>
            <a:off x="685800" y="4038600"/>
            <a:ext cx="7772400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------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脸色惨白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他哽住了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写出了他对侵略者的强烈的愤恨和丧失国土给他的沉重的打击。表明他具有强烈的爱国感情。</a:t>
            </a:r>
            <a:r>
              <a:rPr lang="zh-CN" altLang="en-US" sz="280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8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28673"/>
          <p:cNvSpPr txBox="1">
            <a:spLocks noChangeArrowheads="1"/>
          </p:cNvSpPr>
          <p:nvPr/>
        </p:nvSpPr>
        <p:spPr bwMode="auto">
          <a:xfrm>
            <a:off x="395288" y="765175"/>
            <a:ext cx="8153400" cy="1798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4.“使出全身的力量”写出两个大字：“法兰西万岁”！“使出全身力量”这句话，表现了他怎样的思想感情？书写“法兰西万岁”这两个大字，含义是什么?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</a:rPr>
              <a:t> 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28675" name="文本框 28674"/>
          <p:cNvSpPr txBox="1">
            <a:spLocks noChangeArrowheads="1"/>
          </p:cNvSpPr>
          <p:nvPr/>
        </p:nvSpPr>
        <p:spPr bwMode="auto">
          <a:xfrm>
            <a:off x="539750" y="2997200"/>
            <a:ext cx="8077200" cy="2863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------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这个动作，表现韩麦尔先生对祖国深挚的爱和早日收复国土的强烈愿望。达到“此时无声胜有声”的艺术境界。表示韩麦尔先生</a:t>
            </a:r>
            <a:r>
              <a:rPr lang="zh-CN" altLang="en-US" sz="2800" b="1" u="sng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坚信法兰西必胜，它也激励人们要永远不忘记祖国法兰西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，这是韩麦尔先生爱国主义精神的集中体现。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endParaRPr lang="zh-CN" altLang="en-US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29697"/>
          <p:cNvSpPr txBox="1">
            <a:spLocks noChangeArrowheads="1"/>
          </p:cNvSpPr>
          <p:nvPr/>
        </p:nvSpPr>
        <p:spPr bwMode="auto">
          <a:xfrm>
            <a:off x="381000" y="609600"/>
            <a:ext cx="8458200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5.他写完这几个字，痛苦得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呆在那儿，头靠着墙壁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。既不转身也不回头</a:t>
            </a:r>
            <a:r>
              <a:rPr lang="zh-CN" altLang="en-US" sz="2800" b="1">
                <a:solidFill>
                  <a:srgbClr val="000000"/>
                </a:solidFill>
                <a:ea typeface="幼圆" panose="02010509060101010101" pitchFamily="49" charset="-122"/>
              </a:rPr>
              <a:t> ，为什么？</a:t>
            </a:r>
            <a:endParaRPr lang="zh-CN" altLang="en-US" sz="2800" b="1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29699" name="文本框 29698"/>
          <p:cNvSpPr txBox="1">
            <a:spLocks noChangeArrowheads="1"/>
          </p:cNvSpPr>
          <p:nvPr/>
        </p:nvSpPr>
        <p:spPr bwMode="auto">
          <a:xfrm>
            <a:off x="395288" y="1557338"/>
            <a:ext cx="8229600" cy="2227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------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他没有勇气宣布“散学了”因为这就意味着跟祖国语言的永别，他也没有勇气再看一下孩子们和听课的镇上的人，眼前的这个刺激和打击太大了，他悲痛已极，只能无力地做了一个手势，示意这最后一课的结束。</a:t>
            </a:r>
            <a:r>
              <a:rPr lang="zh-CN" altLang="en-US" sz="2800" b="1" u="sng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先生的心都碎了。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9700" name="文本框 29699"/>
          <p:cNvSpPr txBox="1">
            <a:spLocks noChangeArrowheads="1"/>
          </p:cNvSpPr>
          <p:nvPr/>
        </p:nvSpPr>
        <p:spPr bwMode="auto">
          <a:xfrm>
            <a:off x="468313" y="3789363"/>
            <a:ext cx="8305800" cy="2227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通过这最后一课，小弗郎士对韩麦尔先生有了更深一层的了解，看到了先生热爱祖国的高大形象，更加敬仰先生的崇高人格，因而觉得</a:t>
            </a:r>
            <a:r>
              <a:rPr lang="en-US" altLang="zh-CN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"</a:t>
            </a:r>
            <a:r>
              <a:rPr lang="zh-CN" altLang="en-US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他从来没有这么高大</a:t>
            </a:r>
            <a:r>
              <a:rPr lang="en-US" altLang="zh-CN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"</a:t>
            </a:r>
            <a:r>
              <a:rPr lang="zh-CN" altLang="en-US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。这是最后一课的结束，也是整篇小说的结束。在这一段里</a:t>
            </a:r>
            <a:r>
              <a:rPr lang="zh-CN" altLang="en-US" sz="2800" b="1" u="sng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小说情节发展到高潮</a:t>
            </a:r>
            <a:r>
              <a:rPr lang="zh-CN" altLang="en-US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，十分感人！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30721"/>
          <p:cNvSpPr>
            <a:spLocks noChangeArrowheads="1" noChangeShapeType="1" noTextEdit="1"/>
          </p:cNvSpPr>
          <p:nvPr/>
        </p:nvSpPr>
        <p:spPr bwMode="auto">
          <a:xfrm>
            <a:off x="3419475" y="1268413"/>
            <a:ext cx="2160588" cy="10080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探究主题</a:t>
            </a:r>
            <a:endParaRPr lang="zh-CN" altLang="en-US" sz="3600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3" name="文本框 30722"/>
          <p:cNvSpPr txBox="1">
            <a:spLocks noChangeArrowheads="1"/>
          </p:cNvSpPr>
          <p:nvPr/>
        </p:nvSpPr>
        <p:spPr bwMode="auto">
          <a:xfrm>
            <a:off x="323850" y="2276475"/>
            <a:ext cx="8610600" cy="3509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600" b="1"/>
              <a:t>　　</a:t>
            </a:r>
            <a:r>
              <a:rPr lang="zh-CN" altLang="en-US" sz="3200" b="1">
                <a:solidFill>
                  <a:srgbClr val="0000FF"/>
                </a:solidFill>
                <a:ea typeface="黑体" panose="02010600030101010101" pitchFamily="49" charset="-122"/>
              </a:rPr>
              <a:t>通过描写小弗郎士和韩麦尔先生等人上最后一堂法语课的情景，反映了法国沦陷区人民惨遭异族统治的悲愤和对祖国的热爱，表现了法国人民崇高的爱国主义精神。</a:t>
            </a:r>
            <a:endParaRPr lang="zh-CN" altLang="en-US" sz="3200" b="1">
              <a:solidFill>
                <a:srgbClr val="0000FF"/>
              </a:solidFill>
              <a:ea typeface="黑体" panose="02010600030101010101" pitchFamily="49" charset="-122"/>
            </a:endParaRPr>
          </a:p>
        </p:txBody>
      </p:sp>
      <p:grpSp>
        <p:nvGrpSpPr>
          <p:cNvPr id="27651" name="Group 10"/>
          <p:cNvGrpSpPr/>
          <p:nvPr/>
        </p:nvGrpSpPr>
        <p:grpSpPr bwMode="auto">
          <a:xfrm>
            <a:off x="539750" y="620713"/>
            <a:ext cx="2055813" cy="633412"/>
            <a:chOff x="0" y="0"/>
            <a:chExt cx="3236" cy="998"/>
          </a:xfrm>
        </p:grpSpPr>
        <p:grpSp>
          <p:nvGrpSpPr>
            <p:cNvPr id="27652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27653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7654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7655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56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7657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chemeClr val="bg1"/>
                  </a:solidFill>
                  <a:ea typeface="微软雅黑" panose="020B0503020204020204" pitchFamily="82" charset="2"/>
                </a:rPr>
                <a:t>课堂小结</a:t>
              </a:r>
              <a:endParaRPr lang="zh-CN" altLang="en-US" sz="2000">
                <a:solidFill>
                  <a:schemeClr val="bg1"/>
                </a:solidFill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31745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68313" y="690563"/>
            <a:ext cx="7772400" cy="11430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l" eaLnBrk="1" hangingPunct="1"/>
            <a:r>
              <a:rPr lang="zh-CN" altLang="en-US" smtClean="0">
                <a:solidFill>
                  <a:srgbClr val="FF0000"/>
                </a:solidFill>
              </a:rPr>
              <a:t>拓展延伸</a:t>
            </a:r>
            <a:r>
              <a:rPr lang="en-US" altLang="zh-CN" smtClean="0">
                <a:solidFill>
                  <a:srgbClr val="FF0000"/>
                </a:solidFill>
                <a:ea typeface="微软雅黑" panose="020B0503020204020204" pitchFamily="82" charset="2"/>
              </a:rPr>
              <a:t>:</a:t>
            </a:r>
            <a:endParaRPr lang="en-US" altLang="zh-CN" smtClean="0">
              <a:solidFill>
                <a:srgbClr val="FF0000"/>
              </a:solidFill>
              <a:ea typeface="微软雅黑" panose="020B0503020204020204" pitchFamily="82" charset="2"/>
            </a:endParaRPr>
          </a:p>
        </p:txBody>
      </p:sp>
      <p:sp>
        <p:nvSpPr>
          <p:cNvPr id="28674" name="文本框 31748"/>
          <p:cNvSpPr txBox="1">
            <a:spLocks noChangeArrowheads="1"/>
          </p:cNvSpPr>
          <p:nvPr/>
        </p:nvSpPr>
        <p:spPr bwMode="auto">
          <a:xfrm>
            <a:off x="1331913" y="3424238"/>
            <a:ext cx="6192837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学习了这篇小说</a:t>
            </a:r>
            <a:r>
              <a:rPr lang="en-US" altLang="zh-CN" sz="40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40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你有哪些新的感受</a:t>
            </a:r>
            <a:r>
              <a:rPr lang="en-US" altLang="zh-CN" sz="40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r>
              <a:rPr lang="zh-CN" altLang="en-US" sz="40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受到那些启发</a:t>
            </a:r>
            <a:r>
              <a:rPr lang="en-US" altLang="zh-CN" sz="40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altLang="zh-CN" sz="4000" b="1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675" name="矩形 31749"/>
          <p:cNvSpPr>
            <a:spLocks noChangeArrowheads="1" noChangeShapeType="1" noTextEdit="1"/>
          </p:cNvSpPr>
          <p:nvPr/>
        </p:nvSpPr>
        <p:spPr bwMode="auto">
          <a:xfrm rot="60000">
            <a:off x="2627313" y="1768475"/>
            <a:ext cx="3868737" cy="1268413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i="1">
                <a:ln w="0">
                  <a:solidFill>
                    <a:srgbClr val="FFFFFF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拓展延伸</a:t>
            </a:r>
            <a:endParaRPr lang="zh-CN" altLang="en-US" sz="3600" b="1" i="1">
              <a:ln w="0">
                <a:solidFill>
                  <a:srgbClr val="FFFFFF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sy="50000" kx="2115830" algn="bl" rotWithShape="0">
                  <a:srgbClr val="C0C0C0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32769"/>
          <p:cNvSpPr txBox="1">
            <a:spLocks noChangeArrowheads="1"/>
          </p:cNvSpPr>
          <p:nvPr/>
        </p:nvSpPr>
        <p:spPr bwMode="auto">
          <a:xfrm>
            <a:off x="0" y="333375"/>
            <a:ext cx="8937625" cy="1309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99FFCC"/>
                </a:solidFill>
                <a:latin typeface="Times New Roman" panose="02020603050405020304" pitchFamily="18" charset="0"/>
                <a:ea typeface="方正舒体" pitchFamily="2" charset="-122"/>
              </a:rPr>
              <a:t>       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中国的历史是一部被侵略和反侵略的历史，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最后一课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中表现出来的爱国精神，很容易引起我们的共鸣，请以例句为范，列举中国人在抗击外族侵略时所表现的高昂气节的句子。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699" name="文本框 32771"/>
          <p:cNvSpPr txBox="1">
            <a:spLocks noChangeArrowheads="1"/>
          </p:cNvSpPr>
          <p:nvPr/>
        </p:nvSpPr>
        <p:spPr bwMode="auto">
          <a:xfrm>
            <a:off x="323850" y="1778000"/>
            <a:ext cx="86868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民族气节是文天祥“</a:t>
            </a:r>
            <a:r>
              <a:rPr lang="zh-CN" altLang="en-US" sz="2800" b="1" u="sng">
                <a:latin typeface="Times New Roman" panose="02020603050405020304" pitchFamily="18" charset="0"/>
                <a:ea typeface="楷体_GB2312" panose="02010609030101010101" pitchFamily="49" charset="-122"/>
              </a:rPr>
              <a:t>人生自古谁无死，留取丹心照汗青</a:t>
            </a: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”的浩然正气！</a:t>
            </a:r>
            <a:endParaRPr lang="zh-CN" altLang="en-US" sz="28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9700" name="文本框 32772"/>
          <p:cNvSpPr txBox="1">
            <a:spLocks noChangeArrowheads="1"/>
          </p:cNvSpPr>
          <p:nvPr/>
        </p:nvSpPr>
        <p:spPr bwMode="auto">
          <a:xfrm>
            <a:off x="273050" y="2857500"/>
            <a:ext cx="86868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民族气节是陆游“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_______________________________”</a:t>
            </a: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的高尚情操！</a:t>
            </a:r>
            <a:endParaRPr lang="zh-CN" altLang="en-US" sz="28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9701" name="文本框 32773"/>
          <p:cNvSpPr txBox="1">
            <a:spLocks noChangeArrowheads="1"/>
          </p:cNvSpPr>
          <p:nvPr/>
        </p:nvSpPr>
        <p:spPr bwMode="auto">
          <a:xfrm>
            <a:off x="273050" y="3825875"/>
            <a:ext cx="86868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民族气节是林则徐“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_____________________________”</a:t>
            </a: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的凛然不惧！</a:t>
            </a:r>
            <a:endParaRPr lang="zh-CN" altLang="en-US" sz="28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9702" name="文本框 32774"/>
          <p:cNvSpPr txBox="1">
            <a:spLocks noChangeArrowheads="1"/>
          </p:cNvSpPr>
          <p:nvPr/>
        </p:nvSpPr>
        <p:spPr bwMode="auto">
          <a:xfrm>
            <a:off x="250825" y="4926013"/>
            <a:ext cx="86868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民族气节是孙中山“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_____________________________”</a:t>
            </a: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的豪情壮志！</a:t>
            </a:r>
            <a:endParaRPr lang="zh-CN" altLang="en-US" sz="28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2776" name="文本框 32775"/>
          <p:cNvSpPr txBox="1">
            <a:spLocks noChangeArrowheads="1"/>
          </p:cNvSpPr>
          <p:nvPr/>
        </p:nvSpPr>
        <p:spPr bwMode="auto">
          <a:xfrm>
            <a:off x="3200400" y="2773363"/>
            <a:ext cx="5181600" cy="406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事定犹须待阖棺，位卑未敢忘忧国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32777" name="文本框 32776"/>
          <p:cNvSpPr txBox="1">
            <a:spLocks noChangeArrowheads="1"/>
          </p:cNvSpPr>
          <p:nvPr/>
        </p:nvSpPr>
        <p:spPr bwMode="auto">
          <a:xfrm>
            <a:off x="3419475" y="3763963"/>
            <a:ext cx="5029200" cy="406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苟利国家生死以，岂因祸福趋避之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32778" name="文本框 32777"/>
          <p:cNvSpPr txBox="1">
            <a:spLocks noChangeArrowheads="1"/>
          </p:cNvSpPr>
          <p:nvPr/>
        </p:nvSpPr>
        <p:spPr bwMode="auto">
          <a:xfrm>
            <a:off x="3563938" y="4868863"/>
            <a:ext cx="5029200" cy="406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lIns="0" tIns="0" rIns="0" bIns="0"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驱除鞑虏，恢复中华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6" grpId="0" bldLvl="0" animBg="1"/>
      <p:bldP spid="32777" grpId="0" bldLvl="0" animBg="1"/>
      <p:bldP spid="3277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椭圆 33793"/>
          <p:cNvSpPr>
            <a:spLocks noChangeArrowheads="1"/>
          </p:cNvSpPr>
          <p:nvPr/>
        </p:nvSpPr>
        <p:spPr bwMode="auto">
          <a:xfrm>
            <a:off x="323850" y="692150"/>
            <a:ext cx="2087563" cy="100965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rgbClr val="CCFF66"/>
              </a:gs>
            </a:gsLst>
            <a:lin ang="5400000" scaled="1"/>
          </a:gra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ea typeface="楷体_GB2312" panose="02010609030101010101" pitchFamily="49" charset="-122"/>
              </a:rPr>
              <a:t>努力学好</a:t>
            </a:r>
            <a:endParaRPr lang="zh-CN" altLang="en-US">
              <a:ea typeface="楷体_GB2312" panose="02010609030101010101" pitchFamily="49" charset="-122"/>
            </a:endParaRPr>
          </a:p>
          <a:p>
            <a:pPr algn="ctr"/>
            <a:r>
              <a:rPr lang="zh-CN" altLang="en-US">
                <a:ea typeface="楷体_GB2312" panose="02010609030101010101" pitchFamily="49" charset="-122"/>
              </a:rPr>
              <a:t>祖国语言</a:t>
            </a:r>
            <a:endParaRPr lang="zh-CN" altLang="en-US">
              <a:ea typeface="楷体_GB2312" panose="02010609030101010101" pitchFamily="49" charset="-122"/>
            </a:endParaRPr>
          </a:p>
        </p:txBody>
      </p:sp>
      <p:sp>
        <p:nvSpPr>
          <p:cNvPr id="33795" name="流程图: 决策 33794"/>
          <p:cNvSpPr>
            <a:spLocks noChangeArrowheads="1"/>
          </p:cNvSpPr>
          <p:nvPr/>
        </p:nvSpPr>
        <p:spPr bwMode="auto">
          <a:xfrm>
            <a:off x="2413000" y="549275"/>
            <a:ext cx="3671888" cy="2016125"/>
          </a:xfrm>
          <a:prstGeom prst="flowChartDecision">
            <a:avLst/>
          </a:prstGeom>
          <a:gradFill rotWithShape="1">
            <a:gsLst>
              <a:gs pos="0">
                <a:srgbClr val="FF99CC"/>
              </a:gs>
              <a:gs pos="100000">
                <a:srgbClr val="CCFF6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ea typeface="楷体_GB2312" panose="02010609030101010101" pitchFamily="49" charset="-122"/>
              </a:rPr>
              <a:t>维护国家的尊</a:t>
            </a:r>
            <a:endParaRPr lang="zh-CN" altLang="en-US">
              <a:ea typeface="楷体_GB2312" panose="02010609030101010101" pitchFamily="49" charset="-122"/>
            </a:endParaRPr>
          </a:p>
          <a:p>
            <a:pPr algn="ctr"/>
            <a:r>
              <a:rPr lang="zh-CN" altLang="en-US">
                <a:ea typeface="楷体_GB2312" panose="02010609030101010101" pitchFamily="49" charset="-122"/>
              </a:rPr>
              <a:t>严，了解国旗、国徽、国</a:t>
            </a:r>
            <a:endParaRPr lang="zh-CN" altLang="en-US">
              <a:ea typeface="楷体_GB2312" panose="02010609030101010101" pitchFamily="49" charset="-122"/>
            </a:endParaRPr>
          </a:p>
          <a:p>
            <a:pPr algn="ctr"/>
            <a:r>
              <a:rPr lang="zh-CN" altLang="en-US">
                <a:ea typeface="楷体_GB2312" panose="02010609030101010101" pitchFamily="49" charset="-122"/>
              </a:rPr>
              <a:t>歌的有关知识</a:t>
            </a:r>
            <a:endParaRPr lang="zh-CN" altLang="en-US">
              <a:ea typeface="楷体_GB2312" panose="02010609030101010101" pitchFamily="49" charset="-122"/>
            </a:endParaRPr>
          </a:p>
        </p:txBody>
      </p:sp>
      <p:sp>
        <p:nvSpPr>
          <p:cNvPr id="33796" name="流程图: 数据 33795"/>
          <p:cNvSpPr>
            <a:spLocks noChangeArrowheads="1"/>
          </p:cNvSpPr>
          <p:nvPr/>
        </p:nvSpPr>
        <p:spPr bwMode="auto">
          <a:xfrm>
            <a:off x="6181725" y="623888"/>
            <a:ext cx="2879725" cy="936625"/>
          </a:xfrm>
          <a:prstGeom prst="flowChartInputOutput">
            <a:avLst/>
          </a:prstGeom>
          <a:gradFill rotWithShape="1">
            <a:gsLst>
              <a:gs pos="0">
                <a:schemeClr val="accent1"/>
              </a:gs>
              <a:gs pos="100000">
                <a:srgbClr val="FF33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ea typeface="楷体_GB2312" panose="02010609030101010101" pitchFamily="49" charset="-122"/>
              </a:rPr>
              <a:t>学好知识、掌</a:t>
            </a:r>
            <a:endParaRPr lang="zh-CN" altLang="en-US">
              <a:ea typeface="楷体_GB2312" panose="02010609030101010101" pitchFamily="49" charset="-122"/>
            </a:endParaRPr>
          </a:p>
          <a:p>
            <a:pPr algn="ctr"/>
            <a:r>
              <a:rPr lang="zh-CN" altLang="en-US">
                <a:ea typeface="楷体_GB2312" panose="02010609030101010101" pitchFamily="49" charset="-122"/>
              </a:rPr>
              <a:t>握技术报效祖国</a:t>
            </a:r>
            <a:endParaRPr lang="zh-CN" altLang="en-US">
              <a:ea typeface="楷体_GB2312" panose="02010609030101010101" pitchFamily="49" charset="-122"/>
            </a:endParaRPr>
          </a:p>
        </p:txBody>
      </p:sp>
      <p:sp>
        <p:nvSpPr>
          <p:cNvPr id="33797" name="流程图: 联系 33796"/>
          <p:cNvSpPr>
            <a:spLocks noChangeArrowheads="1"/>
          </p:cNvSpPr>
          <p:nvPr/>
        </p:nvSpPr>
        <p:spPr bwMode="auto">
          <a:xfrm>
            <a:off x="6661150" y="1774825"/>
            <a:ext cx="2376488" cy="2159000"/>
          </a:xfrm>
          <a:prstGeom prst="flowChartConnector">
            <a:avLst/>
          </a:prstGeom>
          <a:gradFill rotWithShape="1">
            <a:gsLst>
              <a:gs pos="0">
                <a:srgbClr val="FF99CC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ea typeface="楷体_GB2312" panose="02010609030101010101" pitchFamily="49" charset="-122"/>
              </a:rPr>
              <a:t>尊纪守法，做个</a:t>
            </a:r>
            <a:endParaRPr lang="zh-CN" altLang="en-US">
              <a:ea typeface="楷体_GB2312" panose="02010609030101010101" pitchFamily="49" charset="-122"/>
            </a:endParaRPr>
          </a:p>
          <a:p>
            <a:pPr algn="ctr"/>
            <a:r>
              <a:rPr lang="zh-CN" altLang="en-US">
                <a:ea typeface="楷体_GB2312" panose="02010609030101010101" pitchFamily="49" charset="-122"/>
              </a:rPr>
              <a:t>有责任感的公民，</a:t>
            </a:r>
            <a:endParaRPr lang="zh-CN" altLang="en-US">
              <a:ea typeface="楷体_GB2312" panose="02010609030101010101" pitchFamily="49" charset="-122"/>
            </a:endParaRPr>
          </a:p>
          <a:p>
            <a:pPr algn="ctr"/>
            <a:r>
              <a:rPr lang="zh-CN" altLang="en-US">
                <a:ea typeface="楷体_GB2312" panose="02010609030101010101" pitchFamily="49" charset="-122"/>
              </a:rPr>
              <a:t>如依法纳税等</a:t>
            </a:r>
            <a:endParaRPr lang="zh-CN" altLang="en-US">
              <a:ea typeface="楷体_GB2312" panose="02010609030101010101" pitchFamily="49" charset="-122"/>
            </a:endParaRPr>
          </a:p>
        </p:txBody>
      </p:sp>
      <p:sp>
        <p:nvSpPr>
          <p:cNvPr id="33798" name="流程图: 终止 33797"/>
          <p:cNvSpPr>
            <a:spLocks noChangeArrowheads="1"/>
          </p:cNvSpPr>
          <p:nvPr/>
        </p:nvSpPr>
        <p:spPr bwMode="auto">
          <a:xfrm>
            <a:off x="87313" y="2060575"/>
            <a:ext cx="2771775" cy="1368425"/>
          </a:xfrm>
          <a:prstGeom prst="flowChartTerminator">
            <a:avLst/>
          </a:prstGeom>
          <a:gradFill rotWithShape="1">
            <a:gsLst>
              <a:gs pos="0">
                <a:srgbClr val="CCFF66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ea typeface="楷体_GB2312" panose="02010609030101010101" pitchFamily="49" charset="-122"/>
              </a:rPr>
              <a:t>和破坏国家财产的</a:t>
            </a:r>
            <a:endParaRPr lang="zh-CN" altLang="en-US">
              <a:ea typeface="楷体_GB2312" panose="02010609030101010101" pitchFamily="49" charset="-122"/>
            </a:endParaRPr>
          </a:p>
          <a:p>
            <a:pPr algn="ctr"/>
            <a:r>
              <a:rPr lang="zh-CN" altLang="en-US">
                <a:ea typeface="楷体_GB2312" panose="02010609030101010101" pitchFamily="49" charset="-122"/>
              </a:rPr>
              <a:t>不法分子作斗争</a:t>
            </a:r>
            <a:endParaRPr lang="zh-CN" altLang="en-US">
              <a:ea typeface="楷体_GB2312" panose="02010609030101010101" pitchFamily="49" charset="-122"/>
            </a:endParaRPr>
          </a:p>
        </p:txBody>
      </p:sp>
      <p:sp>
        <p:nvSpPr>
          <p:cNvPr id="33799" name="流程图: 准备 33798"/>
          <p:cNvSpPr>
            <a:spLocks noChangeArrowheads="1"/>
          </p:cNvSpPr>
          <p:nvPr/>
        </p:nvSpPr>
        <p:spPr bwMode="auto">
          <a:xfrm>
            <a:off x="5868988" y="4437063"/>
            <a:ext cx="3240087" cy="1871662"/>
          </a:xfrm>
          <a:prstGeom prst="flowChartPreparation">
            <a:avLst/>
          </a:prstGeom>
          <a:gradFill rotWithShape="1">
            <a:gsLst>
              <a:gs pos="0">
                <a:srgbClr val="CCFF66">
                  <a:alpha val="98996"/>
                </a:srgbClr>
              </a:gs>
              <a:gs pos="100000">
                <a:srgbClr val="FF99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ea typeface="楷体_GB2312" panose="02010609030101010101" pitchFamily="49" charset="-122"/>
              </a:rPr>
              <a:t>服从国家利益，在</a:t>
            </a:r>
            <a:endParaRPr lang="zh-CN" altLang="en-US">
              <a:ea typeface="楷体_GB2312" panose="02010609030101010101" pitchFamily="49" charset="-122"/>
            </a:endParaRPr>
          </a:p>
          <a:p>
            <a:pPr algn="ctr"/>
            <a:r>
              <a:rPr lang="zh-CN" altLang="en-US">
                <a:ea typeface="楷体_GB2312" panose="02010609030101010101" pitchFamily="49" charset="-122"/>
              </a:rPr>
              <a:t>个人利益和国家集体的</a:t>
            </a:r>
            <a:endParaRPr lang="zh-CN" altLang="en-US">
              <a:ea typeface="楷体_GB2312" panose="02010609030101010101" pitchFamily="49" charset="-122"/>
            </a:endParaRPr>
          </a:p>
          <a:p>
            <a:pPr algn="ctr"/>
            <a:r>
              <a:rPr lang="zh-CN" altLang="en-US">
                <a:ea typeface="楷体_GB2312" panose="02010609030101010101" pitchFamily="49" charset="-122"/>
              </a:rPr>
              <a:t>利益发生冲突的时候，</a:t>
            </a:r>
            <a:endParaRPr lang="zh-CN" altLang="en-US">
              <a:ea typeface="楷体_GB2312" panose="02010609030101010101" pitchFamily="49" charset="-122"/>
            </a:endParaRPr>
          </a:p>
          <a:p>
            <a:pPr algn="ctr"/>
            <a:r>
              <a:rPr lang="zh-CN" altLang="en-US">
                <a:ea typeface="楷体_GB2312" panose="02010609030101010101" pitchFamily="49" charset="-122"/>
              </a:rPr>
              <a:t>牺牲自己顾全大局</a:t>
            </a:r>
            <a:endParaRPr lang="zh-CN" altLang="en-US">
              <a:ea typeface="楷体_GB2312" panose="02010609030101010101" pitchFamily="49" charset="-122"/>
            </a:endParaRPr>
          </a:p>
        </p:txBody>
      </p:sp>
      <p:sp>
        <p:nvSpPr>
          <p:cNvPr id="33800" name="八边形 33799"/>
          <p:cNvSpPr>
            <a:spLocks noChangeArrowheads="1"/>
          </p:cNvSpPr>
          <p:nvPr/>
        </p:nvSpPr>
        <p:spPr bwMode="auto">
          <a:xfrm>
            <a:off x="323850" y="4437063"/>
            <a:ext cx="1657350" cy="1512887"/>
          </a:xfrm>
          <a:prstGeom prst="octagon">
            <a:avLst>
              <a:gd name="adj" fmla="val 29287"/>
            </a:avLst>
          </a:prstGeom>
          <a:gradFill rotWithShape="1">
            <a:gsLst>
              <a:gs pos="0">
                <a:srgbClr val="CCFF66"/>
              </a:gs>
              <a:gs pos="100000">
                <a:srgbClr val="0099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ea typeface="楷体_GB2312" panose="02010609030101010101" pitchFamily="49" charset="-122"/>
              </a:rPr>
              <a:t>珍惜、节约</a:t>
            </a:r>
            <a:endParaRPr lang="zh-CN" altLang="en-US">
              <a:ea typeface="楷体_GB2312" panose="02010609030101010101" pitchFamily="49" charset="-122"/>
            </a:endParaRPr>
          </a:p>
          <a:p>
            <a:pPr algn="ctr"/>
            <a:r>
              <a:rPr lang="zh-CN" altLang="en-US">
                <a:ea typeface="楷体_GB2312" panose="02010609030101010101" pitchFamily="49" charset="-122"/>
              </a:rPr>
              <a:t>能源</a:t>
            </a:r>
            <a:endParaRPr lang="zh-CN" altLang="en-US">
              <a:ea typeface="楷体_GB2312" panose="02010609030101010101" pitchFamily="49" charset="-122"/>
            </a:endParaRPr>
          </a:p>
        </p:txBody>
      </p:sp>
      <p:pic>
        <p:nvPicPr>
          <p:cNvPr id="33801" name="图片 33800" descr="030周总理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51050" y="4221163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2" name="云形标注 33801"/>
          <p:cNvSpPr>
            <a:spLocks noChangeArrowheads="1"/>
          </p:cNvSpPr>
          <p:nvPr/>
        </p:nvSpPr>
        <p:spPr bwMode="auto">
          <a:xfrm>
            <a:off x="4067175" y="2349500"/>
            <a:ext cx="2593975" cy="2592388"/>
          </a:xfrm>
          <a:prstGeom prst="cloudCallout">
            <a:avLst>
              <a:gd name="adj1" fmla="val -54102"/>
              <a:gd name="adj2" fmla="val 7525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3333FF"/>
                </a:solidFill>
                <a:ea typeface="楷体_GB2312" panose="02010609030101010101" pitchFamily="49" charset="-122"/>
              </a:rPr>
              <a:t>为中华之崛起而读书！</a:t>
            </a:r>
            <a:endParaRPr lang="zh-CN" altLang="en-US" sz="3200" b="1">
              <a:solidFill>
                <a:srgbClr val="3333FF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900"/>
                            </p:stCondLst>
                            <p:childTnLst>
                              <p:par>
                                <p:cTn id="3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9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900"/>
                            </p:stCondLst>
                            <p:childTnLst>
                              <p:par>
                                <p:cTn id="50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2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ldLvl="0" animBg="1"/>
      <p:bldP spid="33795" grpId="0" bldLvl="0" animBg="1"/>
      <p:bldP spid="33796" grpId="0" bldLvl="0" animBg="1"/>
      <p:bldP spid="33797" grpId="0" bldLvl="0" animBg="1"/>
      <p:bldP spid="33798" grpId="0" bldLvl="0" animBg="1"/>
      <p:bldP spid="33799" grpId="0" bldLvl="0" animBg="1"/>
      <p:bldP spid="33800" grpId="0" bldLvl="0" animBg="1"/>
      <p:bldP spid="3380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34817"/>
          <p:cNvSpPr txBox="1"/>
          <p:nvPr/>
        </p:nvSpPr>
        <p:spPr>
          <a:xfrm>
            <a:off x="900113" y="836613"/>
            <a:ext cx="7632700" cy="307816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en-US" alt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创新作业：</a:t>
            </a:r>
            <a:endParaRPr lang="en-US" altLang="en-US" sz="54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en-US" sz="4400" b="1">
                <a:latin typeface="楷体_GB2312" panose="02010609030101010101" pitchFamily="49" charset="-122"/>
                <a:ea typeface="楷体_GB2312" panose="02010609030101010101" pitchFamily="49" charset="-122"/>
              </a:rPr>
              <a:t>以“新老师”为题，写一篇短文，想象德语老师来上课的情形及小弗朗士的表现。</a:t>
            </a:r>
            <a:endParaRPr lang="en-US" altLang="en-US" sz="4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1746" name="图片 34818" descr="BS00559_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572000" y="4005263"/>
            <a:ext cx="4140200" cy="234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1024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61975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l" eaLnBrk="1" hangingPunct="1"/>
            <a:r>
              <a:rPr lang="zh-CN" altLang="en-US" sz="4800" b="1" smtClean="0">
                <a:solidFill>
                  <a:srgbClr val="0000FF"/>
                </a:solidFill>
              </a:rPr>
              <a:t>走近作者</a:t>
            </a:r>
            <a:endParaRPr lang="zh-CN" altLang="en-US" sz="4800" b="1" smtClean="0">
              <a:solidFill>
                <a:srgbClr val="0000FF"/>
              </a:solidFill>
            </a:endParaRPr>
          </a:p>
        </p:txBody>
      </p:sp>
      <p:pic>
        <p:nvPicPr>
          <p:cNvPr id="10243" name="图片 10242" descr="都德头像">
            <a:hlinkClick r:id="" action="ppaction://hlinkshowjump?jump=nextslide"/>
          </p:cNvPr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388" y="2206625"/>
            <a:ext cx="1857375" cy="254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文本框 10243"/>
          <p:cNvSpPr txBox="1">
            <a:spLocks noChangeArrowheads="1"/>
          </p:cNvSpPr>
          <p:nvPr/>
        </p:nvSpPr>
        <p:spPr bwMode="auto">
          <a:xfrm>
            <a:off x="2124075" y="2349500"/>
            <a:ext cx="6842125" cy="30178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 </a:t>
            </a:r>
            <a:endParaRPr lang="zh-CN" altLang="en-US" b="1"/>
          </a:p>
          <a:p>
            <a:r>
              <a:rPr lang="zh-CN" altLang="en-US" b="1"/>
              <a:t>       </a:t>
            </a:r>
            <a:r>
              <a:rPr lang="zh-CN" altLang="en-US" sz="2800" b="1">
                <a:latin typeface="宋体" panose="02010600030101010101" pitchFamily="2" charset="-122"/>
              </a:rPr>
              <a:t> 都德（1840～1897），十九世纪法国著名小说家。他的早期代表作品有长篇自传体小说《小东西》。1870年普法战争爆发以后，都德应征入伍，后来曾以战争生活为题材，创作了不少短篇作品，《最后一课》是他的短篇小说代表作。 </a:t>
            </a:r>
            <a:r>
              <a:rPr lang="zh-CN" altLang="en-US" sz="2800">
                <a:latin typeface="宋体" panose="02010600030101010101" pitchFamily="2" charset="-122"/>
              </a:rPr>
              <a:t> </a:t>
            </a:r>
            <a:endParaRPr lang="zh-CN" altLang="en-US" sz="28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1265" descr="a202072-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68988" y="1485900"/>
            <a:ext cx="320357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矩形 11266"/>
          <p:cNvSpPr>
            <a:spLocks noChangeArrowheads="1"/>
          </p:cNvSpPr>
          <p:nvPr/>
        </p:nvSpPr>
        <p:spPr bwMode="auto">
          <a:xfrm>
            <a:off x="107950" y="1268413"/>
            <a:ext cx="5715000" cy="4706937"/>
          </a:xfrm>
          <a:prstGeom prst="rect">
            <a:avLst/>
          </a:prstGeom>
          <a:noFill/>
          <a:ln w="9525">
            <a:solidFill>
              <a:srgbClr val="669900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《最后一课》写于1873年即普法战争的第二年。普鲁士军队长驱直入，侵占巴黎，占领了法国的阿尔萨斯、洛林等三分之一以上的土地。普鲁士政府不准这两个地方继续学法语。这篇小说写的就是乡村教师韩麦尔给学生教最后一堂法语课的情景，反映了法国人民深厚的爱国感情。</a:t>
            </a:r>
            <a:endParaRPr lang="zh-CN" altLang="en-US" sz="28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8195" name="矩形 11267"/>
          <p:cNvSpPr>
            <a:spLocks noChangeArrowheads="1"/>
          </p:cNvSpPr>
          <p:nvPr/>
        </p:nvSpPr>
        <p:spPr bwMode="auto">
          <a:xfrm>
            <a:off x="-209550" y="29257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6" name="矩形 11268"/>
          <p:cNvSpPr>
            <a:spLocks noChangeArrowheads="1"/>
          </p:cNvSpPr>
          <p:nvPr/>
        </p:nvSpPr>
        <p:spPr bwMode="auto">
          <a:xfrm>
            <a:off x="-209550" y="29257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2289"/>
          <p:cNvSpPr txBox="1">
            <a:spLocks noChangeArrowheads="1"/>
          </p:cNvSpPr>
          <p:nvPr/>
        </p:nvSpPr>
        <p:spPr bwMode="auto">
          <a:xfrm>
            <a:off x="755650" y="1125538"/>
            <a:ext cx="7848600" cy="472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 i="1">
                <a:solidFill>
                  <a:srgbClr val="FF6600"/>
                </a:solidFill>
                <a:ea typeface="楷体_GB2312" panose="02010609030101010101" pitchFamily="49" charset="-122"/>
              </a:rPr>
              <a:t>都德名言：</a:t>
            </a:r>
            <a:endParaRPr lang="zh-CN" altLang="en-US" sz="4000" b="1" i="1">
              <a:solidFill>
                <a:srgbClr val="FF6600"/>
              </a:solidFill>
              <a:ea typeface="楷体_GB2312" panose="02010609030101010101" pitchFamily="49" charset="-122"/>
            </a:endParaRPr>
          </a:p>
          <a:p>
            <a:endParaRPr lang="zh-CN" altLang="en-US" sz="4000" b="1" i="1">
              <a:solidFill>
                <a:srgbClr val="FF6600"/>
              </a:solidFill>
              <a:ea typeface="楷体_GB2312" panose="0201060903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ea typeface="楷体_GB2312" panose="02010609030101010101" pitchFamily="49" charset="-122"/>
              </a:rPr>
              <a:t>书籍是最好的朋友。当生活中遇到任何困难的时候，你都可以向它求助，它永远不会背弃你。</a:t>
            </a:r>
            <a:endParaRPr lang="zh-CN" altLang="en-US" sz="2800" b="1">
              <a:solidFill>
                <a:srgbClr val="0000FF"/>
              </a:solidFill>
              <a:ea typeface="楷体_GB2312" panose="02010609030101010101" pitchFamily="49" charset="-122"/>
            </a:endParaRPr>
          </a:p>
          <a:p>
            <a:endParaRPr lang="zh-CN" altLang="en-US" sz="2800" b="1">
              <a:solidFill>
                <a:srgbClr val="0000FF"/>
              </a:solidFill>
              <a:ea typeface="楷体_GB2312" panose="0201060903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ea typeface="楷体_GB2312" panose="02010609030101010101" pitchFamily="49" charset="-122"/>
              </a:rPr>
              <a:t>好脾气是一个人在社交中所能穿着的最佳服饰。</a:t>
            </a:r>
            <a:endParaRPr lang="zh-CN" altLang="en-US" sz="2800" b="1">
              <a:solidFill>
                <a:srgbClr val="0000FF"/>
              </a:solidFill>
              <a:ea typeface="楷体_GB2312" panose="02010609030101010101" pitchFamily="49" charset="-122"/>
            </a:endParaRPr>
          </a:p>
          <a:p>
            <a:endParaRPr lang="zh-CN" altLang="en-US" sz="2800" b="1">
              <a:solidFill>
                <a:srgbClr val="0000FF"/>
              </a:solidFill>
              <a:ea typeface="楷体_GB2312" panose="0201060903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ea typeface="楷体_GB2312" panose="02010609030101010101" pitchFamily="49" charset="-122"/>
              </a:rPr>
              <a:t>你若要喜爱你自己的价值，你就得给世界创造价值。</a:t>
            </a:r>
            <a:endParaRPr lang="zh-CN" altLang="en-US" sz="2800" b="1">
              <a:solidFill>
                <a:srgbClr val="0000FF"/>
              </a:solidFill>
              <a:ea typeface="楷体_GB2312" panose="02010609030101010101" pitchFamily="49" charset="-122"/>
            </a:endParaRPr>
          </a:p>
          <a:p>
            <a:pPr algn="r"/>
            <a:endParaRPr lang="zh-CN" altLang="en-US" sz="2800" b="1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13313"/>
          <p:cNvSpPr>
            <a:spLocks noChangeArrowheads="1" noChangeShapeType="1" noTextEdit="1"/>
          </p:cNvSpPr>
          <p:nvPr/>
        </p:nvSpPr>
        <p:spPr bwMode="auto">
          <a:xfrm>
            <a:off x="685800" y="1573213"/>
            <a:ext cx="1066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9900"/>
                  </a:solidFill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哽住</a:t>
            </a:r>
            <a:endParaRPr lang="zh-CN" altLang="en-US" sz="3600" b="1" kern="10">
              <a:ln w="19050">
                <a:solidFill>
                  <a:srgbClr val="FF9900"/>
                </a:solidFill>
                <a:rou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42" name="矩形 13314"/>
          <p:cNvSpPr>
            <a:spLocks noChangeArrowheads="1" noChangeShapeType="1" noTextEdit="1"/>
          </p:cNvSpPr>
          <p:nvPr/>
        </p:nvSpPr>
        <p:spPr bwMode="auto">
          <a:xfrm>
            <a:off x="3429000" y="1573213"/>
            <a:ext cx="1066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9900"/>
                  </a:solidFill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赚钱</a:t>
            </a:r>
            <a:endParaRPr lang="zh-CN" altLang="en-US" sz="3600" b="1" kern="10">
              <a:ln w="19050">
                <a:solidFill>
                  <a:srgbClr val="FF9900"/>
                </a:solidFill>
                <a:rou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43" name="矩形 13315"/>
          <p:cNvSpPr>
            <a:spLocks noChangeArrowheads="1" noChangeShapeType="1" noTextEdit="1"/>
          </p:cNvSpPr>
          <p:nvPr/>
        </p:nvSpPr>
        <p:spPr bwMode="auto">
          <a:xfrm>
            <a:off x="6019800" y="1573213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9900"/>
                  </a:solidFill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捂住</a:t>
            </a:r>
            <a:endParaRPr lang="zh-CN" altLang="en-US" sz="3600" b="1" kern="10">
              <a:ln w="19050">
                <a:solidFill>
                  <a:srgbClr val="FF9900"/>
                </a:solidFill>
                <a:rou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44" name="矩形 13316"/>
          <p:cNvSpPr>
            <a:spLocks noChangeArrowheads="1" noChangeShapeType="1" noTextEdit="1"/>
          </p:cNvSpPr>
          <p:nvPr/>
        </p:nvSpPr>
        <p:spPr bwMode="auto">
          <a:xfrm>
            <a:off x="685800" y="2563813"/>
            <a:ext cx="914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9900"/>
                  </a:solidFill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踱步</a:t>
            </a:r>
            <a:endParaRPr lang="zh-CN" altLang="en-US" sz="3600" b="1" kern="10">
              <a:ln w="19050">
                <a:solidFill>
                  <a:srgbClr val="FF9900"/>
                </a:solidFill>
                <a:rou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45" name="矩形 13317"/>
          <p:cNvSpPr>
            <a:spLocks noChangeArrowheads="1" noChangeShapeType="1" noTextEdit="1"/>
          </p:cNvSpPr>
          <p:nvPr/>
        </p:nvSpPr>
        <p:spPr bwMode="auto">
          <a:xfrm>
            <a:off x="3429000" y="2563813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9900"/>
                  </a:solidFill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惩罚</a:t>
            </a:r>
            <a:endParaRPr lang="zh-CN" altLang="en-US" sz="3600" b="1" kern="10">
              <a:ln w="19050">
                <a:solidFill>
                  <a:srgbClr val="FF9900"/>
                </a:solidFill>
                <a:rou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46" name="矩形 13318"/>
          <p:cNvSpPr>
            <a:spLocks noChangeArrowheads="1" noChangeShapeType="1" noTextEdit="1"/>
          </p:cNvSpPr>
          <p:nvPr/>
        </p:nvSpPr>
        <p:spPr bwMode="auto">
          <a:xfrm>
            <a:off x="6019800" y="2601913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9900"/>
                  </a:solidFill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祈祷</a:t>
            </a:r>
            <a:endParaRPr lang="zh-CN" altLang="en-US" sz="3600" b="1" kern="10">
              <a:ln w="19050">
                <a:solidFill>
                  <a:srgbClr val="FF9900"/>
                </a:solidFill>
                <a:rou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47" name="矩形 13319"/>
          <p:cNvSpPr>
            <a:spLocks noChangeArrowheads="1" noChangeShapeType="1" noTextEdit="1"/>
          </p:cNvSpPr>
          <p:nvPr/>
        </p:nvSpPr>
        <p:spPr bwMode="auto">
          <a:xfrm>
            <a:off x="3429000" y="3554413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9900"/>
                  </a:solidFill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诧异</a:t>
            </a:r>
            <a:endParaRPr lang="zh-CN" altLang="en-US" sz="3600" b="1" kern="10">
              <a:ln w="19050">
                <a:solidFill>
                  <a:srgbClr val="FF9900"/>
                </a:solidFill>
                <a:rou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48" name="矩形 13320"/>
          <p:cNvSpPr>
            <a:spLocks noChangeArrowheads="1" noChangeShapeType="1" noTextEdit="1"/>
          </p:cNvSpPr>
          <p:nvPr/>
        </p:nvSpPr>
        <p:spPr bwMode="auto">
          <a:xfrm>
            <a:off x="685800" y="3554413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9900"/>
                  </a:solidFill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宛转</a:t>
            </a:r>
            <a:endParaRPr lang="zh-CN" altLang="en-US" sz="3600" b="1" kern="10">
              <a:ln w="19050">
                <a:solidFill>
                  <a:srgbClr val="FF9900"/>
                </a:solidFill>
                <a:rou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49" name="矩形 13321"/>
          <p:cNvSpPr>
            <a:spLocks noChangeArrowheads="1" noChangeShapeType="1" noTextEdit="1"/>
          </p:cNvSpPr>
          <p:nvPr/>
        </p:nvSpPr>
        <p:spPr bwMode="auto">
          <a:xfrm>
            <a:off x="6019800" y="3630613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9900"/>
                  </a:solidFill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喧闹</a:t>
            </a:r>
            <a:endParaRPr lang="zh-CN" altLang="en-US" sz="3600" b="1" kern="10">
              <a:ln w="19050">
                <a:solidFill>
                  <a:srgbClr val="FF9900"/>
                </a:solidFill>
                <a:rou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50" name="矩形 13322"/>
          <p:cNvSpPr>
            <a:spLocks noChangeArrowheads="1" noChangeShapeType="1" noTextEdit="1"/>
          </p:cNvSpPr>
          <p:nvPr/>
        </p:nvSpPr>
        <p:spPr bwMode="auto">
          <a:xfrm>
            <a:off x="3429000" y="4468813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9900"/>
                  </a:solidFill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皱边</a:t>
            </a:r>
            <a:endParaRPr lang="zh-CN" altLang="en-US" sz="3600" b="1" kern="10">
              <a:ln w="19050">
                <a:solidFill>
                  <a:srgbClr val="FF9900"/>
                </a:solidFill>
                <a:rou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51" name="矩形 13323"/>
          <p:cNvSpPr>
            <a:spLocks noChangeArrowheads="1" noChangeShapeType="1" noTextEdit="1"/>
          </p:cNvSpPr>
          <p:nvPr/>
        </p:nvSpPr>
        <p:spPr bwMode="auto">
          <a:xfrm>
            <a:off x="6019800" y="4468813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9900"/>
                  </a:solidFill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肃静</a:t>
            </a:r>
            <a:endParaRPr lang="zh-CN" altLang="en-US" sz="3600" b="1" kern="10">
              <a:ln w="19050">
                <a:solidFill>
                  <a:srgbClr val="FF9900"/>
                </a:solidFill>
                <a:rou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52" name="矩形 13324"/>
          <p:cNvSpPr>
            <a:spLocks noChangeArrowheads="1" noChangeShapeType="1" noTextEdit="1"/>
          </p:cNvSpPr>
          <p:nvPr/>
        </p:nvSpPr>
        <p:spPr bwMode="auto">
          <a:xfrm>
            <a:off x="685800" y="5535613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9900"/>
                  </a:solidFill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懊悔</a:t>
            </a:r>
            <a:endParaRPr lang="zh-CN" altLang="en-US" sz="3600" b="1" kern="10">
              <a:ln w="19050">
                <a:solidFill>
                  <a:srgbClr val="FF9900"/>
                </a:solidFill>
                <a:rou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53" name="矩形 13325"/>
          <p:cNvSpPr>
            <a:spLocks noChangeArrowheads="1" noChangeShapeType="1" noTextEdit="1"/>
          </p:cNvSpPr>
          <p:nvPr/>
        </p:nvSpPr>
        <p:spPr bwMode="auto">
          <a:xfrm>
            <a:off x="3429000" y="5535613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9900"/>
                  </a:solidFill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钥匙</a:t>
            </a:r>
            <a:endParaRPr lang="zh-CN" altLang="en-US" sz="3600" b="1" kern="10">
              <a:ln w="19050">
                <a:solidFill>
                  <a:srgbClr val="FF9900"/>
                </a:solidFill>
                <a:rou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54" name="矩形 13326"/>
          <p:cNvSpPr>
            <a:spLocks noChangeArrowheads="1" noChangeShapeType="1" noTextEdit="1"/>
          </p:cNvSpPr>
          <p:nvPr/>
        </p:nvSpPr>
        <p:spPr bwMode="auto">
          <a:xfrm>
            <a:off x="6019800" y="5535613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9900"/>
                  </a:solidFill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郝叟</a:t>
            </a:r>
            <a:endParaRPr lang="zh-CN" altLang="en-US" sz="3600" b="1" kern="10">
              <a:ln w="19050">
                <a:solidFill>
                  <a:srgbClr val="FF9900"/>
                </a:solidFill>
                <a:rou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55" name="矩形 13327"/>
          <p:cNvSpPr>
            <a:spLocks noChangeArrowheads="1" noChangeShapeType="1" noTextEdit="1"/>
          </p:cNvSpPr>
          <p:nvPr/>
        </p:nvSpPr>
        <p:spPr bwMode="auto">
          <a:xfrm>
            <a:off x="685800" y="4468813"/>
            <a:ext cx="990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9900"/>
                  </a:solidFill>
                  <a:rou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胳膊</a:t>
            </a:r>
            <a:endParaRPr lang="zh-CN" altLang="en-US" sz="3600" b="1" kern="10">
              <a:ln w="19050">
                <a:solidFill>
                  <a:srgbClr val="FF9900"/>
                </a:solidFill>
                <a:rou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57" name="文本框 13329"/>
          <p:cNvSpPr txBox="1">
            <a:spLocks noChangeArrowheads="1"/>
          </p:cNvSpPr>
          <p:nvPr/>
        </p:nvSpPr>
        <p:spPr bwMode="auto">
          <a:xfrm>
            <a:off x="1843088" y="1460500"/>
            <a:ext cx="1295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Gungsuh" panose="02030600000101010101" pitchFamily="18" charset="-127"/>
              </a:rPr>
              <a:t>g</a:t>
            </a: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ě</a:t>
            </a: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Gungsuh" panose="02030600000101010101" pitchFamily="18" charset="-127"/>
              </a:rPr>
              <a:t>ng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  <a:ea typeface="Gungsuh" panose="02030600000101010101" pitchFamily="18" charset="-127"/>
            </a:endParaRPr>
          </a:p>
        </p:txBody>
      </p:sp>
      <p:sp>
        <p:nvSpPr>
          <p:cNvPr id="10258" name="文本框 13330"/>
          <p:cNvSpPr txBox="1">
            <a:spLocks noChangeArrowheads="1"/>
          </p:cNvSpPr>
          <p:nvPr/>
        </p:nvSpPr>
        <p:spPr bwMode="auto">
          <a:xfrm>
            <a:off x="4716463" y="1557338"/>
            <a:ext cx="12954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Gungsuh" panose="02030600000101010101" pitchFamily="18" charset="-127"/>
              </a:rPr>
              <a:t>zhuàn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  <a:ea typeface="Gungsuh" panose="02030600000101010101" pitchFamily="18" charset="-127"/>
            </a:endParaRPr>
          </a:p>
        </p:txBody>
      </p:sp>
      <p:sp>
        <p:nvSpPr>
          <p:cNvPr id="10259" name="文本框 13331"/>
          <p:cNvSpPr txBox="1">
            <a:spLocks noChangeArrowheads="1"/>
          </p:cNvSpPr>
          <p:nvPr/>
        </p:nvSpPr>
        <p:spPr bwMode="auto">
          <a:xfrm>
            <a:off x="7180263" y="1536700"/>
            <a:ext cx="1295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Gungsuh" panose="02030600000101010101" pitchFamily="18" charset="-127"/>
              </a:rPr>
              <a:t>w</a:t>
            </a: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ǔ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60" name="文本框 13332"/>
          <p:cNvSpPr txBox="1">
            <a:spLocks noChangeArrowheads="1"/>
          </p:cNvSpPr>
          <p:nvPr/>
        </p:nvSpPr>
        <p:spPr bwMode="auto">
          <a:xfrm>
            <a:off x="1779588" y="2532063"/>
            <a:ext cx="12954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Gungsuh" panose="02030600000101010101" pitchFamily="18" charset="-127"/>
              </a:rPr>
              <a:t>duó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  <a:ea typeface="Gungsuh" panose="02030600000101010101" pitchFamily="18" charset="-127"/>
            </a:endParaRPr>
          </a:p>
        </p:txBody>
      </p:sp>
      <p:sp>
        <p:nvSpPr>
          <p:cNvPr id="10261" name="文本框 13333"/>
          <p:cNvSpPr txBox="1">
            <a:spLocks noChangeArrowheads="1"/>
          </p:cNvSpPr>
          <p:nvPr/>
        </p:nvSpPr>
        <p:spPr bwMode="auto">
          <a:xfrm>
            <a:off x="4827588" y="2532063"/>
            <a:ext cx="12954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Gungsuh" panose="02030600000101010101" pitchFamily="18" charset="-127"/>
              </a:rPr>
              <a:t>chéng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  <a:ea typeface="Gungsuh" panose="02030600000101010101" pitchFamily="18" charset="-127"/>
            </a:endParaRPr>
          </a:p>
        </p:txBody>
      </p:sp>
      <p:sp>
        <p:nvSpPr>
          <p:cNvPr id="10262" name="文本框 13334"/>
          <p:cNvSpPr txBox="1">
            <a:spLocks noChangeArrowheads="1"/>
          </p:cNvSpPr>
          <p:nvPr/>
        </p:nvSpPr>
        <p:spPr bwMode="auto">
          <a:xfrm>
            <a:off x="7204075" y="2519363"/>
            <a:ext cx="14478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Gungsuh" panose="02030600000101010101" pitchFamily="18" charset="-127"/>
              </a:rPr>
              <a:t>qíd</a:t>
            </a: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ǎ</a:t>
            </a: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Gungsuh" panose="02030600000101010101" pitchFamily="18" charset="-127"/>
              </a:rPr>
              <a:t>o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  <a:ea typeface="Gungsuh" panose="02030600000101010101" pitchFamily="18" charset="-127"/>
            </a:endParaRPr>
          </a:p>
        </p:txBody>
      </p:sp>
      <p:sp>
        <p:nvSpPr>
          <p:cNvPr id="10263" name="文本框 13335"/>
          <p:cNvSpPr txBox="1">
            <a:spLocks noChangeArrowheads="1"/>
          </p:cNvSpPr>
          <p:nvPr/>
        </p:nvSpPr>
        <p:spPr bwMode="auto">
          <a:xfrm>
            <a:off x="1803400" y="3597275"/>
            <a:ext cx="1447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Gungsuh" panose="02030600000101010101" pitchFamily="18" charset="-127"/>
              </a:rPr>
              <a:t>w</a:t>
            </a: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ǎ</a:t>
            </a: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Gungsuh" panose="02030600000101010101" pitchFamily="18" charset="-127"/>
              </a:rPr>
              <a:t>n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  <a:ea typeface="Gungsuh" panose="02030600000101010101" pitchFamily="18" charset="-127"/>
            </a:endParaRPr>
          </a:p>
        </p:txBody>
      </p:sp>
      <p:sp>
        <p:nvSpPr>
          <p:cNvPr id="10264" name="文本框 13336"/>
          <p:cNvSpPr txBox="1">
            <a:spLocks noChangeArrowheads="1"/>
          </p:cNvSpPr>
          <p:nvPr/>
        </p:nvSpPr>
        <p:spPr bwMode="auto">
          <a:xfrm>
            <a:off x="4827588" y="3417888"/>
            <a:ext cx="12954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Gungsuh" panose="02030600000101010101" pitchFamily="18" charset="-127"/>
              </a:rPr>
              <a:t>chà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  <a:ea typeface="Gungsuh" panose="02030600000101010101" pitchFamily="18" charset="-127"/>
            </a:endParaRPr>
          </a:p>
        </p:txBody>
      </p:sp>
      <p:sp>
        <p:nvSpPr>
          <p:cNvPr id="10265" name="文本框 13337"/>
          <p:cNvSpPr txBox="1">
            <a:spLocks noChangeArrowheads="1"/>
          </p:cNvSpPr>
          <p:nvPr/>
        </p:nvSpPr>
        <p:spPr bwMode="auto">
          <a:xfrm>
            <a:off x="7366000" y="3562350"/>
            <a:ext cx="8953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xuān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66" name="文本框 13338"/>
          <p:cNvSpPr txBox="1">
            <a:spLocks noChangeArrowheads="1"/>
          </p:cNvSpPr>
          <p:nvPr/>
        </p:nvSpPr>
        <p:spPr bwMode="auto">
          <a:xfrm>
            <a:off x="1965325" y="4497388"/>
            <a:ext cx="9842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gē bo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67" name="文本框 13339"/>
          <p:cNvSpPr txBox="1">
            <a:spLocks noChangeArrowheads="1"/>
          </p:cNvSpPr>
          <p:nvPr/>
        </p:nvSpPr>
        <p:spPr bwMode="auto">
          <a:xfrm>
            <a:off x="4773613" y="4449763"/>
            <a:ext cx="8747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zhòu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68" name="文本框 13340"/>
          <p:cNvSpPr txBox="1">
            <a:spLocks noChangeArrowheads="1"/>
          </p:cNvSpPr>
          <p:nvPr/>
        </p:nvSpPr>
        <p:spPr bwMode="auto">
          <a:xfrm>
            <a:off x="7294563" y="4503738"/>
            <a:ext cx="5461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sù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69" name="文本框 13341"/>
          <p:cNvSpPr txBox="1">
            <a:spLocks noChangeArrowheads="1"/>
          </p:cNvSpPr>
          <p:nvPr/>
        </p:nvSpPr>
        <p:spPr bwMode="auto">
          <a:xfrm>
            <a:off x="2254250" y="5465763"/>
            <a:ext cx="5683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ào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70" name="文本框 13342"/>
          <p:cNvSpPr txBox="1">
            <a:spLocks noChangeArrowheads="1"/>
          </p:cNvSpPr>
          <p:nvPr/>
        </p:nvSpPr>
        <p:spPr bwMode="auto">
          <a:xfrm>
            <a:off x="4716463" y="5537200"/>
            <a:ext cx="12461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yàoshi</a:t>
            </a:r>
            <a:endParaRPr lang="en-US" altLang="zh-CN" sz="32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71" name="文本框 13343"/>
          <p:cNvSpPr txBox="1">
            <a:spLocks noChangeArrowheads="1"/>
          </p:cNvSpPr>
          <p:nvPr/>
        </p:nvSpPr>
        <p:spPr bwMode="auto">
          <a:xfrm>
            <a:off x="7164388" y="5516563"/>
            <a:ext cx="1300162" cy="884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hǎo sǒu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endParaRPr lang="en-US" altLang="zh-CN"/>
          </a:p>
        </p:txBody>
      </p:sp>
      <p:pic>
        <p:nvPicPr>
          <p:cNvPr id="10272" name="图片 13344" descr="标记点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8525" y="2163763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3" name="图片 13345" descr="标记点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38200" y="3154363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4" name="图片 13346" descr="标记点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2000" y="4144963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5" name="图片 13347" descr="标记点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2000" y="5059363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6" name="图片 13348" descr="标记点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79525" y="5078413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7" name="图片 13349" descr="标记点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565525" y="5211763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8" name="图片 13350" descr="标记点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2325" y="6126163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9" name="图片 13351" descr="标记点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581400" y="6126163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0" name="图片 13352" descr="标记点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46525" y="6126163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1" name="图片 13353" descr="标记点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581400" y="4164013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2" name="图片 13354" descr="标记点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72200" y="5154613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3" name="图片 13355" descr="标记点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56325" y="6126163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4" name="图片 13356" descr="标记点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689725" y="6126163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5" name="图片 13357" descr="标记点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32525" y="4221163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6" name="图片 13358" descr="标记点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581400" y="3173413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7" name="图片 13359" descr="标记点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581400" y="2182813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8" name="图片 13360" descr="标记点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56325" y="3249613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9" name="图片 13361" descr="标记点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613525" y="3249613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0" name="图片 13362" descr="标记点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72200" y="2182813"/>
            <a:ext cx="3206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1" name="矩形 13363" descr="water"/>
          <p:cNvSpPr>
            <a:spLocks noChangeArrowheads="1" noChangeShapeType="1" noTextEdit="1"/>
          </p:cNvSpPr>
          <p:nvPr/>
        </p:nvSpPr>
        <p:spPr bwMode="auto">
          <a:xfrm>
            <a:off x="3132138" y="620713"/>
            <a:ext cx="2438400" cy="695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kern="10">
                <a:ln w="9525">
                  <a:solidFill>
                    <a:srgbClr val="006600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字词积累</a:t>
            </a:r>
            <a:endParaRPr lang="zh-CN" altLang="en-US" sz="4800" kern="10">
              <a:ln w="9525">
                <a:solidFill>
                  <a:srgbClr val="006600"/>
                </a:solidFill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107763" dir="13500000" sx="125000" sy="125000" rotWithShape="0">
                  <a:srgbClr val="C7DFD3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7" grpId="0"/>
      <p:bldP spid="10258" grpId="0"/>
      <p:bldP spid="10259" grpId="0"/>
      <p:bldP spid="10260" grpId="0"/>
      <p:bldP spid="10261" grpId="0"/>
      <p:bldP spid="10262" grpId="0"/>
      <p:bldP spid="10263" grpId="0"/>
      <p:bldP spid="10264" grpId="0"/>
      <p:bldP spid="10265" grpId="0"/>
      <p:bldP spid="10266" grpId="0"/>
      <p:bldP spid="10267" grpId="0"/>
      <p:bldP spid="10268" grpId="0"/>
      <p:bldP spid="10269" grpId="0"/>
      <p:bldP spid="10270" grpId="0"/>
      <p:bldP spid="102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椭圆 14337"/>
          <p:cNvSpPr>
            <a:spLocks noChangeArrowheads="1"/>
          </p:cNvSpPr>
          <p:nvPr/>
        </p:nvSpPr>
        <p:spPr bwMode="auto">
          <a:xfrm>
            <a:off x="142875" y="1600200"/>
            <a:ext cx="914400" cy="914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ea typeface="楷体_GB2312" panose="02010609030101010101" pitchFamily="49" charset="-122"/>
              </a:rPr>
              <a:t>量</a:t>
            </a:r>
            <a:endParaRPr lang="zh-CN" altLang="en-US" sz="3600" b="1">
              <a:solidFill>
                <a:schemeClr val="bg1"/>
              </a:solidFill>
              <a:ea typeface="楷体_GB2312" panose="02010609030101010101" pitchFamily="49" charset="-122"/>
            </a:endParaRPr>
          </a:p>
        </p:txBody>
      </p:sp>
      <p:sp>
        <p:nvSpPr>
          <p:cNvPr id="11266" name="左大括号 14338"/>
          <p:cNvSpPr/>
          <p:nvPr/>
        </p:nvSpPr>
        <p:spPr bwMode="auto">
          <a:xfrm>
            <a:off x="1114425" y="1295400"/>
            <a:ext cx="171450" cy="1558925"/>
          </a:xfrm>
          <a:prstGeom prst="leftBrace">
            <a:avLst>
              <a:gd name="adj1" fmla="val 75645"/>
              <a:gd name="adj2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7" name="椭圆 14339"/>
          <p:cNvSpPr>
            <a:spLocks noChangeArrowheads="1"/>
          </p:cNvSpPr>
          <p:nvPr/>
        </p:nvSpPr>
        <p:spPr bwMode="auto">
          <a:xfrm>
            <a:off x="4943475" y="1676400"/>
            <a:ext cx="914400" cy="914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ea typeface="楷体_GB2312" panose="02010609030101010101" pitchFamily="49" charset="-122"/>
              </a:rPr>
              <a:t>宁</a:t>
            </a:r>
            <a:endParaRPr lang="zh-CN" altLang="en-US" sz="3600" b="1">
              <a:solidFill>
                <a:schemeClr val="bg1"/>
              </a:solidFill>
              <a:ea typeface="楷体_GB2312" panose="02010609030101010101" pitchFamily="49" charset="-122"/>
            </a:endParaRPr>
          </a:p>
        </p:txBody>
      </p:sp>
      <p:sp>
        <p:nvSpPr>
          <p:cNvPr id="11268" name="左大括号 14340"/>
          <p:cNvSpPr/>
          <p:nvPr/>
        </p:nvSpPr>
        <p:spPr bwMode="auto">
          <a:xfrm>
            <a:off x="5876925" y="1143000"/>
            <a:ext cx="142875" cy="1944688"/>
          </a:xfrm>
          <a:prstGeom prst="leftBrace">
            <a:avLst>
              <a:gd name="adj1" fmla="val 113237"/>
              <a:gd name="adj2" fmla="val 50000"/>
            </a:avLst>
          </a:prstGeom>
          <a:solidFill>
            <a:srgbClr val="FF33CC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9" name="椭圆 14341"/>
          <p:cNvSpPr>
            <a:spLocks noChangeArrowheads="1"/>
          </p:cNvSpPr>
          <p:nvPr/>
        </p:nvSpPr>
        <p:spPr bwMode="auto">
          <a:xfrm>
            <a:off x="142875" y="4437063"/>
            <a:ext cx="914400" cy="914400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ea typeface="楷体_GB2312" panose="02010609030101010101" pitchFamily="49" charset="-122"/>
              </a:rPr>
              <a:t>强</a:t>
            </a:r>
            <a:endParaRPr lang="zh-CN" altLang="en-US" sz="3600" b="1">
              <a:solidFill>
                <a:schemeClr val="bg1"/>
              </a:solidFill>
              <a:ea typeface="楷体_GB2312" panose="02010609030101010101" pitchFamily="49" charset="-122"/>
            </a:endParaRPr>
          </a:p>
        </p:txBody>
      </p:sp>
      <p:sp>
        <p:nvSpPr>
          <p:cNvPr id="11270" name="左大括号 14342"/>
          <p:cNvSpPr/>
          <p:nvPr/>
        </p:nvSpPr>
        <p:spPr bwMode="auto">
          <a:xfrm>
            <a:off x="1133475" y="3810000"/>
            <a:ext cx="139700" cy="2219325"/>
          </a:xfrm>
          <a:prstGeom prst="leftBrace">
            <a:avLst>
              <a:gd name="adj1" fmla="val 132166"/>
              <a:gd name="adj2" fmla="val 50000"/>
            </a:avLst>
          </a:prstGeom>
          <a:solidFill>
            <a:srgbClr val="EFAFDE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4" name="文本框 14343"/>
          <p:cNvSpPr txBox="1">
            <a:spLocks noChangeArrowheads="1"/>
          </p:cNvSpPr>
          <p:nvPr/>
        </p:nvSpPr>
        <p:spPr bwMode="auto">
          <a:xfrm>
            <a:off x="1362075" y="1295400"/>
            <a:ext cx="27273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liáng  </a:t>
            </a:r>
            <a:r>
              <a:rPr lang="zh-CN" altLang="en-US" sz="36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量杯</a:t>
            </a:r>
            <a:endParaRPr lang="zh-CN" altLang="en-US" sz="3600" b="1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45" name="文本框 14344"/>
          <p:cNvSpPr txBox="1">
            <a:spLocks noChangeArrowheads="1"/>
          </p:cNvSpPr>
          <p:nvPr/>
        </p:nvSpPr>
        <p:spPr bwMode="auto">
          <a:xfrm>
            <a:off x="1260475" y="2311400"/>
            <a:ext cx="36449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liàng  </a:t>
            </a:r>
            <a:r>
              <a:rPr lang="zh-CN" altLang="en-US" sz="36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量力而行</a:t>
            </a:r>
            <a:endParaRPr lang="zh-CN" altLang="en-US" sz="3600" b="1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46" name="文本框 14345"/>
          <p:cNvSpPr txBox="1">
            <a:spLocks noChangeArrowheads="1"/>
          </p:cNvSpPr>
          <p:nvPr/>
        </p:nvSpPr>
        <p:spPr bwMode="auto">
          <a:xfrm>
            <a:off x="6162675" y="1219200"/>
            <a:ext cx="23717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níng  </a:t>
            </a:r>
            <a:r>
              <a:rPr lang="zh-CN" altLang="en-US" sz="36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宁静</a:t>
            </a:r>
            <a:endParaRPr lang="zh-CN" altLang="en-US" sz="3600" b="1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47" name="文本框 14346"/>
          <p:cNvSpPr txBox="1">
            <a:spLocks noChangeArrowheads="1"/>
          </p:cNvSpPr>
          <p:nvPr/>
        </p:nvSpPr>
        <p:spPr bwMode="auto">
          <a:xfrm>
            <a:off x="6162675" y="2362200"/>
            <a:ext cx="23717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nìng  </a:t>
            </a:r>
            <a:r>
              <a:rPr lang="zh-CN" altLang="en-US" sz="36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宁愿</a:t>
            </a:r>
            <a:endParaRPr lang="zh-CN" altLang="en-US" sz="3600" b="1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48" name="文本框 14347"/>
          <p:cNvSpPr txBox="1">
            <a:spLocks noChangeArrowheads="1"/>
          </p:cNvSpPr>
          <p:nvPr/>
        </p:nvSpPr>
        <p:spPr bwMode="auto">
          <a:xfrm>
            <a:off x="1438275" y="3657600"/>
            <a:ext cx="29559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qiáng   </a:t>
            </a:r>
            <a:r>
              <a:rPr lang="zh-CN" altLang="en-US" sz="36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坚强</a:t>
            </a:r>
            <a:endParaRPr lang="zh-CN" altLang="en-US" sz="3600" b="1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49" name="文本框 14348"/>
          <p:cNvSpPr txBox="1">
            <a:spLocks noChangeArrowheads="1"/>
          </p:cNvSpPr>
          <p:nvPr/>
        </p:nvSpPr>
        <p:spPr bwMode="auto">
          <a:xfrm>
            <a:off x="1514475" y="4572000"/>
            <a:ext cx="27019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qiǎng  </a:t>
            </a:r>
            <a:r>
              <a:rPr lang="zh-CN" altLang="en-US" sz="36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勉强</a:t>
            </a:r>
            <a:endParaRPr lang="zh-CN" altLang="en-US" sz="3600" b="1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50" name="文本框 14349"/>
          <p:cNvSpPr txBox="1">
            <a:spLocks noChangeArrowheads="1"/>
          </p:cNvSpPr>
          <p:nvPr/>
        </p:nvSpPr>
        <p:spPr bwMode="auto">
          <a:xfrm>
            <a:off x="1438275" y="5410200"/>
            <a:ext cx="34131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jiàng   </a:t>
            </a:r>
            <a:r>
              <a:rPr lang="zh-CN" altLang="en-US" sz="36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倔强</a:t>
            </a:r>
            <a:r>
              <a:rPr lang="zh-CN" altLang="en-US" sz="36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</a:t>
            </a:r>
            <a:endParaRPr lang="zh-CN" altLang="en-US" sz="3600" b="1">
              <a:solidFill>
                <a:schemeClr val="tx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278" name="椭圆 14350"/>
          <p:cNvSpPr>
            <a:spLocks noChangeArrowheads="1"/>
          </p:cNvSpPr>
          <p:nvPr/>
        </p:nvSpPr>
        <p:spPr bwMode="auto">
          <a:xfrm>
            <a:off x="4859338" y="4365625"/>
            <a:ext cx="914400" cy="914400"/>
          </a:xfrm>
          <a:prstGeom prst="ellipse">
            <a:avLst/>
          </a:prstGeom>
          <a:solidFill>
            <a:srgbClr val="000099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chemeClr val="bg1"/>
                </a:solidFill>
              </a:rPr>
              <a:t>帖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11279" name="左大括号 14351"/>
          <p:cNvSpPr/>
          <p:nvPr/>
        </p:nvSpPr>
        <p:spPr bwMode="auto">
          <a:xfrm>
            <a:off x="5857875" y="3581400"/>
            <a:ext cx="152400" cy="2503488"/>
          </a:xfrm>
          <a:prstGeom prst="leftBrace">
            <a:avLst>
              <a:gd name="adj1" fmla="val 136664"/>
              <a:gd name="adj2" fmla="val 50000"/>
            </a:avLst>
          </a:prstGeom>
          <a:solidFill>
            <a:srgbClr val="CC00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3" name="文本框 14352"/>
          <p:cNvSpPr txBox="1">
            <a:spLocks noChangeArrowheads="1"/>
          </p:cNvSpPr>
          <p:nvPr/>
        </p:nvSpPr>
        <p:spPr bwMode="auto">
          <a:xfrm>
            <a:off x="6515100" y="3429000"/>
            <a:ext cx="2665413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48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字帖</a:t>
            </a:r>
            <a:endParaRPr lang="zh-CN" altLang="en-US" sz="4800" b="1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54" name="文本框 14353"/>
          <p:cNvSpPr txBox="1">
            <a:spLocks noChangeArrowheads="1"/>
          </p:cNvSpPr>
          <p:nvPr/>
        </p:nvSpPr>
        <p:spPr bwMode="auto">
          <a:xfrm>
            <a:off x="6315075" y="3429000"/>
            <a:ext cx="115887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</a:rPr>
              <a:t>tiè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sp>
        <p:nvSpPr>
          <p:cNvPr id="14355" name="文本框 14354"/>
          <p:cNvSpPr txBox="1">
            <a:spLocks noChangeArrowheads="1"/>
          </p:cNvSpPr>
          <p:nvPr/>
        </p:nvSpPr>
        <p:spPr bwMode="auto">
          <a:xfrm>
            <a:off x="6588125" y="4365625"/>
            <a:ext cx="2884488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48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请贴</a:t>
            </a:r>
            <a:endParaRPr lang="zh-CN" altLang="en-US" sz="4800" b="1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56" name="文本框 14355"/>
          <p:cNvSpPr txBox="1">
            <a:spLocks noChangeArrowheads="1"/>
          </p:cNvSpPr>
          <p:nvPr/>
        </p:nvSpPr>
        <p:spPr bwMode="auto">
          <a:xfrm>
            <a:off x="6315075" y="4419600"/>
            <a:ext cx="1295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</a:rPr>
              <a:t>tiě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sp>
        <p:nvSpPr>
          <p:cNvPr id="14357" name="文本框 14356"/>
          <p:cNvSpPr txBox="1">
            <a:spLocks noChangeArrowheads="1"/>
          </p:cNvSpPr>
          <p:nvPr/>
        </p:nvSpPr>
        <p:spPr bwMode="auto">
          <a:xfrm>
            <a:off x="6659563" y="5373688"/>
            <a:ext cx="2449512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48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妥帖</a:t>
            </a:r>
            <a:endParaRPr lang="zh-CN" altLang="en-US" sz="4800" b="1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58" name="文本框 14357"/>
          <p:cNvSpPr txBox="1">
            <a:spLocks noChangeArrowheads="1"/>
          </p:cNvSpPr>
          <p:nvPr/>
        </p:nvSpPr>
        <p:spPr bwMode="auto">
          <a:xfrm>
            <a:off x="6315075" y="5372100"/>
            <a:ext cx="12192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</a:rPr>
              <a:t>tiē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/>
      <p:bldP spid="14345" grpId="0"/>
      <p:bldP spid="14346" grpId="0"/>
      <p:bldP spid="14347" grpId="0"/>
      <p:bldP spid="14348" grpId="0"/>
      <p:bldP spid="14349" grpId="0"/>
      <p:bldP spid="14350" grpId="0"/>
      <p:bldP spid="14353" grpId="0"/>
      <p:bldP spid="14354" grpId="0"/>
      <p:bldP spid="14355" grpId="0"/>
      <p:bldP spid="14356" grpId="0"/>
      <p:bldP spid="14357" grpId="0"/>
      <p:bldP spid="143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5361"/>
          <p:cNvSpPr>
            <a:spLocks noChangeArrowheads="1"/>
          </p:cNvSpPr>
          <p:nvPr/>
        </p:nvSpPr>
        <p:spPr bwMode="auto">
          <a:xfrm>
            <a:off x="323850" y="1268413"/>
            <a:ext cx="1873250" cy="426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/>
              <a:t>诧异：</a:t>
            </a:r>
            <a:endParaRPr lang="zh-CN" altLang="en-US" sz="2800" b="1"/>
          </a:p>
          <a:p>
            <a:pPr>
              <a:lnSpc>
                <a:spcPct val="140000"/>
              </a:lnSpc>
            </a:pPr>
            <a:r>
              <a:rPr lang="zh-CN" altLang="en-US" sz="2800" b="1"/>
              <a:t>懊悔：</a:t>
            </a:r>
            <a:endParaRPr lang="zh-CN" altLang="en-US" sz="2800" b="1"/>
          </a:p>
          <a:p>
            <a:pPr>
              <a:lnSpc>
                <a:spcPct val="140000"/>
              </a:lnSpc>
            </a:pPr>
            <a:r>
              <a:rPr lang="zh-CN" altLang="en-US" sz="2800" b="1"/>
              <a:t>哽咽：</a:t>
            </a:r>
            <a:endParaRPr lang="zh-CN" altLang="en-US" sz="2800" b="1"/>
          </a:p>
          <a:p>
            <a:pPr>
              <a:lnSpc>
                <a:spcPct val="140000"/>
              </a:lnSpc>
            </a:pPr>
            <a:endParaRPr lang="zh-CN" altLang="en-US" sz="2800" b="1"/>
          </a:p>
          <a:p>
            <a:pPr>
              <a:lnSpc>
                <a:spcPct val="140000"/>
              </a:lnSpc>
            </a:pPr>
            <a:r>
              <a:rPr lang="zh-CN" altLang="en-US" sz="2800" b="1"/>
              <a:t>宛转：</a:t>
            </a:r>
            <a:endParaRPr lang="zh-CN" altLang="en-US" sz="2800" b="1"/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000000"/>
                </a:solidFill>
              </a:rPr>
              <a:t>征发：</a:t>
            </a:r>
            <a:endParaRPr lang="zh-CN" altLang="en-US" sz="2800" b="1">
              <a:solidFill>
                <a:srgbClr val="000000"/>
              </a:solidFill>
            </a:endParaRPr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000000"/>
                </a:solidFill>
              </a:rPr>
              <a:t>喧闹：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15363" name="矩形 15362"/>
          <p:cNvSpPr/>
          <p:nvPr/>
        </p:nvSpPr>
        <p:spPr>
          <a:xfrm>
            <a:off x="1331913" y="1412875"/>
            <a:ext cx="4249737" cy="5175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觉得意外和奇怪。</a:t>
            </a:r>
            <a:endParaRPr lang="zh-CN" altLang="en-US" sz="2800" b="1" noProof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5364" name="矩形 15363"/>
          <p:cNvSpPr/>
          <p:nvPr/>
        </p:nvSpPr>
        <p:spPr>
          <a:xfrm>
            <a:off x="1371600" y="2030413"/>
            <a:ext cx="7772400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做错了事，说错了话，心里自恨不该这样。</a:t>
            </a:r>
            <a:endParaRPr lang="zh-CN" altLang="en-US" sz="2800" b="1" noProof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5365" name="矩形 15364"/>
          <p:cNvSpPr/>
          <p:nvPr/>
        </p:nvSpPr>
        <p:spPr>
          <a:xfrm>
            <a:off x="1403350" y="2716213"/>
            <a:ext cx="7740650" cy="94456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cs typeface="+mn-ea"/>
              </a:rPr>
              <a:t>因极度悲伤，哭时不能痛快地出声。哽，声气阻塞。</a:t>
            </a:r>
            <a:r>
              <a:rPr lang="zh-CN" altLang="en-US" sz="2800" noProof="1">
                <a:latin typeface="宋体" panose="02010600030101010101" pitchFamily="2" charset="-122"/>
                <a:cs typeface="+mn-ea"/>
              </a:rPr>
              <a:t> </a:t>
            </a:r>
            <a:endParaRPr lang="zh-CN" altLang="en-US" sz="2800" noProof="1">
              <a:latin typeface="宋体" panose="02010600030101010101" pitchFamily="2" charset="-122"/>
            </a:endParaRPr>
          </a:p>
        </p:txBody>
      </p:sp>
      <p:sp>
        <p:nvSpPr>
          <p:cNvPr id="15366" name="矩形 15365"/>
          <p:cNvSpPr/>
          <p:nvPr/>
        </p:nvSpPr>
        <p:spPr>
          <a:xfrm>
            <a:off x="1371600" y="3814763"/>
            <a:ext cx="6408738" cy="5175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形容声音的圆转柔和。</a:t>
            </a:r>
            <a:endParaRPr lang="zh-CN" altLang="en-US" sz="2800" b="1" noProof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2294" name="文本框 15366"/>
          <p:cNvSpPr txBox="1">
            <a:spLocks noChangeArrowheads="1"/>
          </p:cNvSpPr>
          <p:nvPr/>
        </p:nvSpPr>
        <p:spPr bwMode="auto">
          <a:xfrm>
            <a:off x="323850" y="692150"/>
            <a:ext cx="23050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解释词语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5368" name="文本框 15367"/>
          <p:cNvSpPr txBox="1"/>
          <p:nvPr/>
        </p:nvSpPr>
        <p:spPr>
          <a:xfrm>
            <a:off x="1476375" y="4437063"/>
            <a:ext cx="5160963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政府向人民征调人力或者财物。</a:t>
            </a:r>
            <a:endParaRPr lang="zh-CN" altLang="en-US" sz="2800" b="1" noProof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5369" name="文本框 15368"/>
          <p:cNvSpPr txBox="1"/>
          <p:nvPr/>
        </p:nvSpPr>
        <p:spPr>
          <a:xfrm>
            <a:off x="1476375" y="5086350"/>
            <a:ext cx="1960563" cy="5175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喧哗热闹。</a:t>
            </a:r>
            <a:endParaRPr lang="zh-CN" altLang="en-US" sz="2800" b="1" noProof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" fill="hold"/>
                                        <p:tgtEl>
                                          <p:spTgt spid="153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" fill="hold"/>
                                        <p:tgtEl>
                                          <p:spTgt spid="153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/>
      <p:bldP spid="15368" grpId="0"/>
      <p:bldP spid="153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椭圆 16385"/>
          <p:cNvSpPr>
            <a:spLocks noChangeArrowheads="1"/>
          </p:cNvSpPr>
          <p:nvPr/>
        </p:nvSpPr>
        <p:spPr bwMode="auto">
          <a:xfrm>
            <a:off x="179388" y="3429000"/>
            <a:ext cx="1974850" cy="881063"/>
          </a:xfrm>
          <a:prstGeom prst="ellipse">
            <a:avLst/>
          </a:prstGeom>
          <a:solidFill>
            <a:srgbClr val="EFEFA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理清情节</a:t>
            </a:r>
            <a:endParaRPr lang="zh-CN" altLang="en-US" sz="36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4" name="左大括号 16386"/>
          <p:cNvSpPr/>
          <p:nvPr/>
        </p:nvSpPr>
        <p:spPr bwMode="auto">
          <a:xfrm>
            <a:off x="2268538" y="1628775"/>
            <a:ext cx="180975" cy="4537075"/>
          </a:xfrm>
          <a:prstGeom prst="leftBrace">
            <a:avLst>
              <a:gd name="adj1" fmla="val 20857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8" name="文本框 16387"/>
          <p:cNvSpPr txBox="1">
            <a:spLocks noChangeArrowheads="1"/>
          </p:cNvSpPr>
          <p:nvPr/>
        </p:nvSpPr>
        <p:spPr bwMode="auto">
          <a:xfrm>
            <a:off x="2413000" y="1127125"/>
            <a:ext cx="5959475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</a:rPr>
              <a:t>“我”上学路上的见闻和心理活动。    （1－6）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6389" name="文本框 16388"/>
          <p:cNvSpPr txBox="1">
            <a:spLocks noChangeArrowheads="1"/>
          </p:cNvSpPr>
          <p:nvPr/>
        </p:nvSpPr>
        <p:spPr bwMode="auto">
          <a:xfrm>
            <a:off x="2468563" y="2814638"/>
            <a:ext cx="5922962" cy="944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</a:rPr>
              <a:t>我们上最后一堂法语课的情景。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</a:rPr>
              <a:t>（7－23）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6390" name="文本框 16389"/>
          <p:cNvSpPr txBox="1">
            <a:spLocks noChangeArrowheads="1"/>
          </p:cNvSpPr>
          <p:nvPr/>
        </p:nvSpPr>
        <p:spPr bwMode="auto">
          <a:xfrm>
            <a:off x="2339975" y="4510088"/>
            <a:ext cx="6415088" cy="944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</a:rPr>
              <a:t>下课时韩麦尔先生悲壮、不屈的精神。（24－29）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6391" name="燕尾形 16390"/>
          <p:cNvSpPr>
            <a:spLocks noChangeArrowheads="1"/>
          </p:cNvSpPr>
          <p:nvPr/>
        </p:nvSpPr>
        <p:spPr bwMode="auto">
          <a:xfrm>
            <a:off x="6300788" y="3933825"/>
            <a:ext cx="1944687" cy="287338"/>
          </a:xfrm>
          <a:prstGeom prst="chevron">
            <a:avLst>
              <a:gd name="adj" fmla="val 16910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发展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2" name="五边形 16391"/>
          <p:cNvSpPr>
            <a:spLocks noChangeArrowheads="1"/>
          </p:cNvSpPr>
          <p:nvPr/>
        </p:nvSpPr>
        <p:spPr bwMode="auto">
          <a:xfrm>
            <a:off x="6516688" y="1989138"/>
            <a:ext cx="1800225" cy="358775"/>
          </a:xfrm>
          <a:prstGeom prst="homePlate">
            <a:avLst>
              <a:gd name="adj" fmla="val 12537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开端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3" name="椭圆 16392"/>
          <p:cNvSpPr>
            <a:spLocks noChangeArrowheads="1"/>
          </p:cNvSpPr>
          <p:nvPr/>
        </p:nvSpPr>
        <p:spPr bwMode="auto">
          <a:xfrm>
            <a:off x="5795963" y="5661025"/>
            <a:ext cx="2989262" cy="6762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高潮和结局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23" name="Group 10"/>
          <p:cNvGrpSpPr/>
          <p:nvPr/>
        </p:nvGrpSpPr>
        <p:grpSpPr bwMode="auto">
          <a:xfrm>
            <a:off x="468313" y="692150"/>
            <a:ext cx="2054225" cy="633413"/>
            <a:chOff x="0" y="0"/>
            <a:chExt cx="3236" cy="998"/>
          </a:xfrm>
        </p:grpSpPr>
        <p:grpSp>
          <p:nvGrpSpPr>
            <p:cNvPr id="13324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3325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3326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327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8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329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chemeClr val="bg1"/>
                  </a:solidFill>
                  <a:ea typeface="微软雅黑" panose="020B0503020204020204" pitchFamily="82" charset="2"/>
                </a:rPr>
                <a:t>合作探究</a:t>
              </a:r>
              <a:endParaRPr lang="zh-CN" altLang="en-US" sz="2000">
                <a:solidFill>
                  <a:schemeClr val="bg1"/>
                </a:solidFill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  <p:bldP spid="16391" grpId="0" bldLvl="0" animBg="1"/>
      <p:bldP spid="16392" grpId="0" bldLvl="0" animBg="1"/>
      <p:bldP spid="1639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3500</Words>
  <Application>WPS 演示</Application>
  <PresentationFormat>全屏显示(4:3)</PresentationFormat>
  <Paragraphs>426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微软雅黑</vt:lpstr>
      <vt:lpstr>华文细黑</vt:lpstr>
      <vt:lpstr>Times New Roman</vt:lpstr>
      <vt:lpstr>隶书</vt:lpstr>
      <vt:lpstr>方正姚体</vt:lpstr>
      <vt:lpstr>幼圆</vt:lpstr>
      <vt:lpstr>黑体</vt:lpstr>
      <vt:lpstr>楷体_GB2312</vt:lpstr>
      <vt:lpstr>Gungsuh</vt:lpstr>
      <vt:lpstr>华文中宋</vt:lpstr>
      <vt:lpstr>楷体</vt:lpstr>
      <vt:lpstr>Calibri</vt:lpstr>
      <vt:lpstr>华文楷体</vt:lpstr>
      <vt:lpstr>方正舒体</vt:lpstr>
      <vt:lpstr>华文行楷</vt:lpstr>
      <vt:lpstr>默认设计模板</vt:lpstr>
      <vt:lpstr>PowerPoint 演示文稿</vt:lpstr>
      <vt:lpstr>PowerPoint 演示文稿</vt:lpstr>
      <vt:lpstr>走近作者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拓展延伸: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115</cp:revision>
  <dcterms:created xsi:type="dcterms:W3CDTF">2015-07-09T08:14:00Z</dcterms:created>
  <dcterms:modified xsi:type="dcterms:W3CDTF">2017-02-05T06:14:05Z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