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mf" ContentType="image/x-wmf"/>
  <Default Extension="wav" ContentType="audio/x-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removePersonalInfoOnSave="1">
  <p:sldMasterIdLst>
    <p:sldMasterId id="2147483648" r:id="rId1"/>
  </p:sldMasterIdLst>
  <p:notesMasterIdLst>
    <p:notesMasterId r:id="rId2"/>
  </p:notesMasterIdLst>
  <p:sldIdLst>
    <p:sldId id="256" r:id="rId3"/>
    <p:sldId id="465" r:id="rId4"/>
    <p:sldId id="467" r:id="rId5"/>
    <p:sldId id="468" r:id="rId6"/>
    <p:sldId id="452" r:id="rId7"/>
    <p:sldId id="470" r:id="rId8"/>
    <p:sldId id="453" r:id="rId9"/>
    <p:sldId id="472" r:id="rId10"/>
    <p:sldId id="474" r:id="rId11"/>
    <p:sldId id="475" r:id="rId12"/>
    <p:sldId id="473" r:id="rId13"/>
    <p:sldId id="476" r:id="rId14"/>
    <p:sldId id="477" r:id="rId15"/>
    <p:sldId id="478" r:id="rId16"/>
    <p:sldId id="479" r:id="rId17"/>
    <p:sldId id="480" r:id="rId18"/>
    <p:sldId id="481" r:id="rId19"/>
    <p:sldId id="482" r:id="rId20"/>
    <p:sldId id="483" r:id="rId21"/>
    <p:sldId id="484" r:id="rId22"/>
    <p:sldId id="454" r:id="rId23"/>
    <p:sldId id="485" r:id="rId24"/>
    <p:sldId id="486" r:id="rId25"/>
    <p:sldId id="487" r:id="rId26"/>
    <p:sldId id="488" r:id="rId27"/>
    <p:sldId id="489" r:id="rId28"/>
    <p:sldId id="490" r:id="rId29"/>
    <p:sldId id="455"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0FBD"/>
    <a:srgbClr val="D6FD23"/>
    <a:srgbClr val="B3FF22"/>
    <a:srgbClr val="B1896A"/>
    <a:srgbClr val="F6E6C6"/>
    <a:srgbClr val="544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2" d="100"/>
          <a:sy n="102" d="100"/>
        </p:scale>
        <p:origin x="954" y="108"/>
      </p:cViewPr>
      <p:guideLst>
        <p:guide orient="horz" pos="2346"/>
        <p:guide pos="3926"/>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tags" Target="tags/tag18.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F42B92-D8CA-4811-AFF5-A2273FA2D76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D8EC34-BA80-4310-8368-DD5EC170E5D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D8EC34-BA80-4310-8368-DD5EC170E5D2}"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7</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65538" name="Rectangle 7"/>
          <p:cNvSpPr txBox="1">
            <a:spLocks noGrp="1"/>
          </p:cNvSpPr>
          <p:nvPr>
            <p:ph type="sldNum" sz="quarter"/>
          </p:nvPr>
        </p:nvSpPr>
        <p:spPr>
          <a:xfrm>
            <a:off x="3886200" y="8686800"/>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Times New Roman" panose="02020603050405020304" pitchFamily="18" charset="0"/>
              </a:rPr>
              <a:t>14</a:t>
            </a:fld>
          </a:p>
        </p:txBody>
      </p:sp>
      <p:sp>
        <p:nvSpPr>
          <p:cNvPr id="65539" name="Rectangle 2"/>
          <p:cNvSpPr>
            <a:spLocks noTextEdit="1"/>
          </p:cNvSpPr>
          <p:nvPr>
            <p:ph type="sldImg" idx="2"/>
          </p:nvPr>
        </p:nvSpPr>
        <p:spPr>
          <a:xfrm>
            <a:off x="1150938" y="692150"/>
            <a:ext cx="4556125" cy="3416300"/>
          </a:xfrm>
          <a:solidFill>
            <a:srgbClr val="FFFFFF">
              <a:alpha val="100000"/>
            </a:srgbClr>
          </a:solidFill>
        </p:spPr>
      </p:sp>
      <p:sp>
        <p:nvSpPr>
          <p:cNvPr id="65540" name="Rectangle 3"/>
          <p:cNvSpPr/>
          <p:nvPr>
            <p:ph type="body" idx="1"/>
          </p:nvPr>
        </p:nvSpPr>
        <p:spPr>
          <a:solidFill>
            <a:srgbClr val="FFFFFF">
              <a:alpha val="100000"/>
            </a:srgbClr>
          </a:solidFill>
          <a:ln>
            <a:solidFill>
              <a:srgbClr val="000000">
                <a:alpha val="100000"/>
              </a:srgbClr>
            </a:solidFill>
            <a:miter/>
          </a:ln>
        </p:spPr>
        <p:txBody>
          <a:bodyPr wrap="square" lIns="91440" tIns="45720" rIns="91440" bIns="45720" anchor="t"/>
          <a:lstStyle/>
          <a:p>
            <a:pPr lvl="0"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21</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28</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nvPicPr>
        <p:blipFill>
          <a:blip r:embed="rId1"/>
          <a:stretch>
            <a:fillRect/>
          </a:stretch>
        </p:blipFill>
        <p:spPr>
          <a:xfrm>
            <a:off x="3566253" y="966238"/>
            <a:ext cx="4830147" cy="4830147"/>
          </a:xfrm>
          <a:custGeom>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p:spPr>
      </p:pic>
      <p:cxnSp>
        <p:nvCxnSpPr>
          <p:cNvPr id="10" name="直接连接符 9"/>
          <p:cNvCxnSpPr/>
          <p:nvPr/>
        </p:nvCxnSpPr>
        <p:spPr>
          <a:xfrm>
            <a:off x="5470776" y="1817008"/>
            <a:ext cx="1" cy="457457"/>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2" name="标题 1"/>
          <p:cNvSpPr>
            <a:spLocks noGrp="1"/>
          </p:cNvSpPr>
          <p:nvPr>
            <p:ph type="ctrTitle" hasCustomPrompt="1"/>
          </p:nvPr>
        </p:nvSpPr>
        <p:spPr>
          <a:xfrm>
            <a:off x="5812246" y="1451429"/>
            <a:ext cx="953338" cy="3594074"/>
          </a:xfrm>
        </p:spPr>
        <p:txBody>
          <a:bodyPr vert="eaVert" wrap="square" anchor="ctr" anchorCtr="0">
            <a:normAutofit/>
          </a:bodyPr>
          <a:lstStyle>
            <a:lvl1pPr algn="ctr">
              <a:lnSpc>
                <a:spcPct val="90000"/>
              </a:lnSpc>
              <a:defRPr sz="5400">
                <a:solidFill>
                  <a:schemeClr val="tx2"/>
                </a:solidFill>
              </a:defRPr>
            </a:lvl1pPr>
          </a:lstStyle>
          <a:p>
            <a:r>
              <a:rPr lang="zh-CN" altLang="en-US"/>
              <a:t>编辑标题</a:t>
            </a:r>
          </a:p>
        </p:txBody>
      </p:sp>
      <p:sp>
        <p:nvSpPr>
          <p:cNvPr id="3" name="副标题 2"/>
          <p:cNvSpPr>
            <a:spLocks noGrp="1"/>
          </p:cNvSpPr>
          <p:nvPr>
            <p:ph type="subTitle" idx="1" hasCustomPrompt="1"/>
          </p:nvPr>
        </p:nvSpPr>
        <p:spPr>
          <a:xfrm>
            <a:off x="5238905" y="2274465"/>
            <a:ext cx="469359" cy="2771038"/>
          </a:xfrm>
        </p:spPr>
        <p:txBody>
          <a:bodyPr vert="eaVert" anchor="ctr" anchorCtr="0">
            <a:normAutofit/>
          </a:bodyPr>
          <a:lstStyle>
            <a:lvl1pPr marL="0" indent="0" algn="ctr">
              <a:lnSpc>
                <a:spcPct val="90000"/>
              </a:lnSpc>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t/>
            </a:fld>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9269" y="1374414"/>
            <a:ext cx="1066800" cy="133350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5887" y="4445426"/>
            <a:ext cx="543628" cy="566279"/>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998278" y="499182"/>
            <a:ext cx="4029075" cy="3733800"/>
          </a:xfrm>
          <a:prstGeom prst="rect">
            <a:avLst/>
          </a:prstGeom>
        </p:spPr>
      </p:pic>
      <p:pic>
        <p:nvPicPr>
          <p:cNvPr id="8" name="图片 7"/>
          <p:cNvPicPr>
            <a:picLocks noChangeAspect="1"/>
          </p:cNvPicPr>
          <p:nvPr/>
        </p:nvPicPr>
        <p:blipFill>
          <a:blip r:embed="rId2"/>
          <a:stretch>
            <a:fillRect/>
          </a:stretch>
        </p:blipFill>
        <p:spPr>
          <a:xfrm>
            <a:off x="4442053" y="1164277"/>
            <a:ext cx="3640816" cy="3640816"/>
          </a:xfrm>
          <a:custGeom>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p:spPr>
      </p:pic>
      <p:sp>
        <p:nvSpPr>
          <p:cNvPr id="2" name="标题 1"/>
          <p:cNvSpPr>
            <a:spLocks noGrp="1"/>
          </p:cNvSpPr>
          <p:nvPr>
            <p:ph type="title" hasCustomPrompt="1"/>
          </p:nvPr>
        </p:nvSpPr>
        <p:spPr>
          <a:xfrm>
            <a:off x="4699465" y="3208205"/>
            <a:ext cx="3125992" cy="646331"/>
          </a:xfrm>
        </p:spPr>
        <p:txBody>
          <a:bodyPr wrap="square" anchor="t" anchorCtr="0">
            <a:normAutofit/>
          </a:bodyPr>
          <a:lstStyle>
            <a:lvl1pPr algn="ctr">
              <a:lnSpc>
                <a:spcPct val="90000"/>
              </a:lnSpc>
              <a:defRPr sz="4000">
                <a:solidFill>
                  <a:schemeClr val="tx2"/>
                </a:solidFill>
              </a:defRPr>
            </a:lvl1pPr>
          </a:lstStyle>
          <a:p>
            <a:r>
              <a:rPr lang="zh-CN" altLang="en-US"/>
              <a:t>编辑标题</a:t>
            </a:r>
          </a:p>
        </p:txBody>
      </p:sp>
      <p:sp>
        <p:nvSpPr>
          <p:cNvPr id="3" name="文本占位符 2"/>
          <p:cNvSpPr>
            <a:spLocks noGrp="1"/>
          </p:cNvSpPr>
          <p:nvPr>
            <p:ph type="body" idx="1" hasCustomPrompt="1"/>
          </p:nvPr>
        </p:nvSpPr>
        <p:spPr>
          <a:xfrm>
            <a:off x="4699465" y="1917860"/>
            <a:ext cx="3125992" cy="1200329"/>
          </a:xfrm>
        </p:spPr>
        <p:txBody>
          <a:bodyPr anchor="b" anchorCtr="0">
            <a:normAutofit/>
          </a:bodyPr>
          <a:lstStyle>
            <a:lvl1pPr marL="0" indent="0" algn="ctr">
              <a:lnSpc>
                <a:spcPct val="90000"/>
              </a:lnSpc>
              <a:buNone/>
              <a:defRPr sz="8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文本</a:t>
            </a:r>
          </a:p>
        </p:txBody>
      </p:sp>
      <p:sp>
        <p:nvSpPr>
          <p:cNvPr id="4" name="日期占位符 3"/>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t/>
            </a:fld>
            <a:endParaRPr lang="zh-CN" altLang="en-US"/>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294811" y="2172949"/>
            <a:ext cx="2647950" cy="3133725"/>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64BB8C-9527-4AD5-817B-ADF2A6F36A67}"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2635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64BB8C-9527-4AD5-817B-ADF2A6F36A67}"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pic>
        <p:nvPicPr>
          <p:cNvPr id="6" name="图片 5"/>
          <p:cNvPicPr>
            <a:picLocks noChangeAspect="1"/>
          </p:cNvPicPr>
          <p:nvPr/>
        </p:nvPicPr>
        <p:blipFill>
          <a:blip r:embed="rId1"/>
          <a:stretch>
            <a:fillRect/>
          </a:stretch>
        </p:blipFill>
        <p:spPr>
          <a:xfrm>
            <a:off x="3575778" y="966238"/>
            <a:ext cx="4830147" cy="4830147"/>
          </a:xfrm>
          <a:custGeom>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p:spPr>
      </p:pic>
      <p:sp>
        <p:nvSpPr>
          <p:cNvPr id="2" name="标题 1"/>
          <p:cNvSpPr>
            <a:spLocks noGrp="1"/>
          </p:cNvSpPr>
          <p:nvPr>
            <p:ph type="title" hasCustomPrompt="1"/>
          </p:nvPr>
        </p:nvSpPr>
        <p:spPr>
          <a:xfrm>
            <a:off x="5371612" y="1583474"/>
            <a:ext cx="1292662" cy="3487462"/>
          </a:xfrm>
        </p:spPr>
        <p:txBody>
          <a:bodyPr vert="eaVert">
            <a:normAutofit/>
          </a:bodyPr>
          <a:lstStyle>
            <a:lvl1pPr algn="ctr">
              <a:defRPr sz="6000">
                <a:solidFill>
                  <a:schemeClr val="tx2"/>
                </a:solidFill>
              </a:defRPr>
            </a:lvl1pPr>
          </a:lstStyle>
          <a:p>
            <a:r>
              <a:rPr lang="zh-CN" altLang="en-US"/>
              <a:t>编辑标题</a:t>
            </a:r>
          </a:p>
        </p:txBody>
      </p:sp>
      <p:sp>
        <p:nvSpPr>
          <p:cNvPr id="3" name="日期占位符 2"/>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64BB8C-9527-4AD5-817B-ADF2A6F36A67}" type="slidenum">
              <a:rPr lang="zh-CN" altLang="en-US" smtClean="0"/>
              <a:t/>
            </a:fld>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5222">
            <a:off x="3887438" y="1327306"/>
            <a:ext cx="1066800" cy="133350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7829" y="4311612"/>
            <a:ext cx="543628" cy="566279"/>
          </a:xfrm>
          <a:prstGeom prst="rect">
            <a:avLst/>
          </a:prstGeom>
        </p:spPr>
      </p:pic>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64BB8C-9527-4AD5-817B-ADF2A6F36A67}"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a:t>单击此处编辑母版标题样式</a:t>
            </a:r>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10119360" y="365125"/>
            <a:ext cx="1234440"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913892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5249EE-058C-4683-B72F-E983EB4B1B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1.xml" /><Relationship Id="rId12" Type="http://schemas.openxmlformats.org/officeDocument/2006/relationships/tags" Target="../tags/tag2.xml" /><Relationship Id="rId13" Type="http://schemas.openxmlformats.org/officeDocument/2006/relationships/tags" Target="../tags/tag3.xml" /><Relationship Id="rId14" Type="http://schemas.openxmlformats.org/officeDocument/2006/relationships/image" Target="../media/image7.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14">
            <a:alphaModFix amt="83000"/>
            <a:lum/>
          </a:blip>
          <a:tile tx="0" ty="0" sx="100000" sy="100000" flip="none" algn="tl"/>
        </a:blipFill>
        <a:effectLst/>
      </p:bgPr>
    </p:bg>
    <p:spTree>
      <p:nvGrpSpPr>
        <p:cNvPr id="1" name=""/>
        <p:cNvGrpSpPr/>
        <p:nvPr/>
      </p:nvGrpSpPr>
      <p:grpSpPr>
        <a:xfrm>
          <a:off x="0" y="0"/>
          <a: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bg1">
                    <a:lumMod val="50000"/>
                  </a:schemeClr>
                </a:solidFill>
              </a:defRPr>
            </a:lvl1pPr>
          </a:lstStyle>
          <a:p>
            <a:fld id="{3C5249EE-058C-4683-B72F-E983EB4B1B47}"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bg1">
                    <a:lumMod val="50000"/>
                  </a:schemeClr>
                </a:solidFill>
              </a:defRPr>
            </a:lvl1pPr>
          </a:lstStyle>
          <a:p>
            <a:fld id="{2E64BB8C-9527-4AD5-817B-ADF2A6F36A67}" type="slidenum">
              <a:rPr lang="zh-CN" altLang="en-US" smtClean="0"/>
              <a:t>0</a:t>
            </a:fld>
            <a:endParaRPr lang="zh-CN" altLang="en-US"/>
          </a:p>
        </p:txBody>
      </p:sp>
      <p:sp>
        <p:nvSpPr>
          <p:cNvPr id="7" name="KSO_TEMPLATE" hidden="1"/>
          <p:cNvSpPr/>
          <p:nvPr>
            <p:custDataLst>
              <p:tags r:id="rId13"/>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1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hemeOverride" Target="../theme/themeOverride4.xml" /><Relationship Id="rId3" Type="http://schemas.openxmlformats.org/officeDocument/2006/relationships/notesSlide" Target="../notesSlides/notesSlide5.xml" /><Relationship Id="rId4" Type="http://schemas.openxmlformats.org/officeDocument/2006/relationships/image" Target="../media/image15.jpeg" /><Relationship Id="rId5" Type="http://schemas.openxmlformats.org/officeDocument/2006/relationships/tags" Target="../tags/tag14.xml" /><Relationship Id="rId6" Type="http://schemas.openxmlformats.org/officeDocument/2006/relationships/tags" Target="../tags/tag1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5.xml" /><Relationship Id="rId3" Type="http://schemas.openxmlformats.org/officeDocument/2006/relationships/notesSlide" Target="../notesSlides/notesSlide6.xml" /><Relationship Id="rId4" Type="http://schemas.openxmlformats.org/officeDocument/2006/relationships/audio" Target="../media/media1.wav" /><Relationship Id="rId5" Type="http://schemas.openxmlformats.org/officeDocument/2006/relationships/image" Target="../media/image16.jpeg" /><Relationship Id="rId6" Type="http://schemas.openxmlformats.org/officeDocument/2006/relationships/tags" Target="../tags/tag16.xml" /><Relationship Id="rId7" Type="http://schemas.openxmlformats.org/officeDocument/2006/relationships/image" Target="../media/image17.png" /><Relationship Id="rId8" Type="http://schemas.openxmlformats.org/officeDocument/2006/relationships/tags" Target="../tags/tag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wmf" /><Relationship Id="rId3" Type="http://schemas.openxmlformats.org/officeDocument/2006/relationships/image" Target="../media/image9.w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3.xml" /><Relationship Id="rId3" Type="http://schemas.openxmlformats.org/officeDocument/2006/relationships/notesSlide" Target="../notesSlides/notesSlide3.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custDataLst>
              <p:tags r:id="rId4"/>
            </p:custDataLst>
          </p:nvPr>
        </p:nvSpPr>
        <p:spPr>
          <a:xfrm>
            <a:off x="5944870" y="1152525"/>
            <a:ext cx="826770" cy="4459605"/>
          </a:xfrm>
        </p:spPr>
        <p:txBody>
          <a:bodyPr>
            <a:normAutofit fontScale="90000"/>
          </a:bodyPr>
          <a:lstStyle/>
          <a:p>
            <a:r>
              <a:rPr lang="zh-CN" altLang="en-US" sz="7200"/>
              <a:t>文言文复习</a:t>
            </a:r>
          </a:p>
        </p:txBody>
      </p:sp>
      <p:sp>
        <p:nvSpPr>
          <p:cNvPr id="4" name="副标题 3"/>
          <p:cNvSpPr>
            <a:spLocks noGrp="1"/>
          </p:cNvSpPr>
          <p:nvPr>
            <p:ph type="subTitle" idx="1"/>
            <p:custDataLst>
              <p:tags r:id="rId5"/>
            </p:custDataLst>
          </p:nvPr>
        </p:nvSpPr>
        <p:spPr>
          <a:xfrm>
            <a:off x="5238750" y="2422525"/>
            <a:ext cx="469265" cy="2623185"/>
          </a:xfrm>
        </p:spPr>
        <p:txBody>
          <a:bodyPr>
            <a:noAutofit/>
          </a:bodyPr>
          <a:lstStyle/>
          <a:p>
            <a:pPr algn="l"/>
            <a:r>
              <a:rPr lang="zh-CN" altLang="en-US" sz="4800"/>
              <a:t>一词多义</a:t>
            </a: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advClick="0" p14:dur="125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Rectangle 2"/>
          <p:cNvSpPr>
            <a:spLocks noGrp="1" noChangeArrowheads="1"/>
          </p:cNvSpPr>
          <p:nvPr>
            <p:ph type="title"/>
          </p:nvPr>
        </p:nvSpPr>
        <p:spPr>
          <a:xfrm>
            <a:off x="1524000" y="0"/>
            <a:ext cx="3352800" cy="14478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分析字形－隹</a:t>
            </a:r>
            <a:r>
              <a:rPr kumimoji="0" lang="en-US" altLang="zh-CN"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1</a:t>
            </a:r>
            <a:endParaRPr kumimoji="0" lang="en-US" altLang="zh-CN"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endParaRPr>
          </a:p>
        </p:txBody>
      </p:sp>
      <p:pic>
        <p:nvPicPr>
          <p:cNvPr id="33795" name="Picture 3" descr="古字：鸟"/>
          <p:cNvPicPr>
            <a:picLocks noChangeAspect="1"/>
          </p:cNvPicPr>
          <p:nvPr/>
        </p:nvPicPr>
        <p:blipFill>
          <a:blip r:embed="rId2">
            <a:lum contrast="18000"/>
          </a:blip>
          <a:stretch>
            <a:fillRect/>
          </a:stretch>
        </p:blipFill>
        <p:spPr>
          <a:xfrm>
            <a:off x="7315200" y="1447165"/>
            <a:ext cx="3176905" cy="4725035"/>
          </a:xfrm>
          <a:prstGeom prst="rect">
            <a:avLst/>
          </a:prstGeom>
          <a:noFill/>
          <a:ln w="9525">
            <a:noFill/>
          </a:ln>
        </p:spPr>
      </p:pic>
      <p:pic>
        <p:nvPicPr>
          <p:cNvPr id="33796" name="Picture 4" descr="古字：隹"/>
          <p:cNvPicPr>
            <a:picLocks noChangeAspect="1"/>
          </p:cNvPicPr>
          <p:nvPr/>
        </p:nvPicPr>
        <p:blipFill>
          <a:blip r:embed="rId3">
            <a:lum contrast="24000"/>
          </a:blip>
          <a:srcRect b="5830"/>
          <a:stretch>
            <a:fillRect/>
          </a:stretch>
        </p:blipFill>
        <p:spPr>
          <a:xfrm>
            <a:off x="1151255" y="1562100"/>
            <a:ext cx="5630545" cy="4451350"/>
          </a:xfrm>
          <a:prstGeom prst="rect">
            <a:avLst/>
          </a:prstGeom>
          <a:noFill/>
          <a:ln w="9525">
            <a:noFill/>
          </a:ln>
        </p:spPr>
      </p:pic>
      <p:sp>
        <p:nvSpPr>
          <p:cNvPr id="33797" name="Text Box 5"/>
          <p:cNvSpPr txBox="1"/>
          <p:nvPr/>
        </p:nvSpPr>
        <p:spPr>
          <a:xfrm>
            <a:off x="8915400" y="5159375"/>
            <a:ext cx="744220" cy="768350"/>
          </a:xfrm>
          <a:prstGeom prst="rect">
            <a:avLst/>
          </a:prstGeom>
          <a:noFill/>
          <a:ln w="12700">
            <a:noFill/>
          </a:ln>
        </p:spPr>
        <p:txBody>
          <a:bodyPr wrap="none">
            <a:spAutoFit/>
          </a:bodyPr>
          <a:lstStyle/>
          <a:p>
            <a:r>
              <a:rPr lang="zh-CN" altLang="en-US" sz="4400" b="1">
                <a:latin typeface="Times New Roman" panose="02020603050405020304" pitchFamily="18" charset="0"/>
              </a:rPr>
              <a:t>鸟</a:t>
            </a:r>
          </a:p>
        </p:txBody>
      </p:sp>
      <p:sp>
        <p:nvSpPr>
          <p:cNvPr id="37894" name="Text Box 7">
            <a:hlinkClick action="ppaction://noaction"/>
          </p:cNvPr>
          <p:cNvSpPr txBox="1"/>
          <p:nvPr/>
        </p:nvSpPr>
        <p:spPr>
          <a:xfrm>
            <a:off x="8959850" y="6456363"/>
            <a:ext cx="436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30</a:t>
            </a:r>
          </a:p>
        </p:txBody>
      </p:sp>
      <p:pic>
        <p:nvPicPr>
          <p:cNvPr id="33800" name="Picture 8" descr="古字：隹"/>
          <p:cNvPicPr>
            <a:picLocks noChangeAspect="1"/>
          </p:cNvPicPr>
          <p:nvPr/>
        </p:nvPicPr>
        <p:blipFill>
          <a:blip r:embed="rId3">
            <a:lum contrast="24000"/>
          </a:blip>
          <a:srcRect l="81538" t="66835" r="3654" b="11694"/>
          <a:stretch>
            <a:fillRect/>
          </a:stretch>
        </p:blipFill>
        <p:spPr>
          <a:xfrm>
            <a:off x="4572000" y="4419600"/>
            <a:ext cx="990600" cy="1371600"/>
          </a:xfrm>
          <a:prstGeom prst="rect">
            <a:avLst/>
          </a:prstGeom>
          <a:noFill/>
          <a:ln w="9525">
            <a:noFill/>
          </a:ln>
        </p:spPr>
      </p:pic>
      <p:sp>
        <p:nvSpPr>
          <p:cNvPr id="33801" name="Text Box 9"/>
          <p:cNvSpPr txBox="1">
            <a:spLocks noChangeArrowheads="1"/>
          </p:cNvSpPr>
          <p:nvPr/>
        </p:nvSpPr>
        <p:spPr bwMode="auto">
          <a:xfrm>
            <a:off x="5715000" y="4495800"/>
            <a:ext cx="990600" cy="1198880"/>
          </a:xfrm>
          <a:prstGeom prst="rect">
            <a:avLst/>
          </a:prstGeom>
          <a:solidFill>
            <a:schemeClr val="bg1"/>
          </a:solidFill>
          <a:ln w="12700">
            <a:noFill/>
            <a:miter lim="800000"/>
          </a:ln>
          <a:effectLst/>
        </p:spPr>
        <p:txBody>
          <a:bodyPr>
            <a:spAutoFit/>
          </a:bodyPr>
          <a:lstStyle/>
          <a:p>
            <a:pPr marR="0" defTabSz="914400">
              <a:buClrTx/>
              <a:buSzTx/>
              <a:buFontTx/>
              <a:buNone/>
              <a:defRPr/>
            </a:pPr>
            <a:r>
              <a:rPr kumimoji="1" lang="zh-CN" altLang="en-US" sz="4800" b="1" kern="1200" cap="none" spc="0" normalizeH="0" baseline="0" noProof="0">
                <a:latin typeface="Times New Roman" panose="02020603050405020304" pitchFamily="18" charset="0"/>
                <a:ea typeface="宋体" pitchFamily="2" charset="-122"/>
                <a:cs typeface="+mn-cs"/>
              </a:rPr>
              <a:t>隹</a:t>
            </a:r>
          </a:p>
          <a:p>
            <a:pPr marR="0" defTabSz="914400">
              <a:buClrTx/>
              <a:buSzTx/>
              <a:buFontTx/>
              <a:buNone/>
              <a:defRPr/>
            </a:pPr>
            <a:r>
              <a:rPr kumimoji="1" lang="en-US" altLang="zh-CN" sz="2400" kern="1200" cap="none" spc="0" normalizeH="0" baseline="0" noProof="0">
                <a:latin typeface="宋体" pitchFamily="2" charset="-122"/>
                <a:ea typeface="宋体" pitchFamily="2" charset="-122"/>
                <a:cs typeface="+mn-cs"/>
              </a:rPr>
              <a:t>zhuī</a:t>
            </a:r>
            <a:r>
              <a:rPr kumimoji="1" lang="en-US" altLang="zh-CN" sz="2400" kern="1200" cap="none" spc="0" normalizeH="0" baseline="0" noProof="0">
                <a:effectLst>
                  <a:outerShdw blurRad="38100" dist="38100" dir="2700000" algn="tl">
                    <a:srgbClr val="000000"/>
                  </a:outerShdw>
                </a:effectLst>
                <a:latin typeface="Times New Roman" panose="02020603050405020304" pitchFamily="18" charset="0"/>
                <a:ea typeface="宋体" pitchFamily="2" charset="-122"/>
                <a:cs typeface="+mn-cs"/>
              </a:rPr>
              <a:t> </a:t>
            </a: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 fill="hold"/>
                                        <p:tgtEl>
                                          <p:spTgt spid="33794"/>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33796"/>
                                        </p:tgtEl>
                                        <p:attrNameLst>
                                          <p:attrName>style.visibility</p:attrName>
                                        </p:attrNameLst>
                                      </p:cBhvr>
                                      <p:to>
                                        <p:strVal val="visible"/>
                                      </p:to>
                                    </p:set>
                                    <p:anim calcmode="lin" valueType="num">
                                      <p:cBhvr>
                                        <p:cTn id="13" dur="1" fill="hold"/>
                                        <p:tgtEl>
                                          <p:spTgt spid="33796"/>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33800"/>
                                        </p:tgtEl>
                                        <p:attrNameLst>
                                          <p:attrName>style.visibility</p:attrName>
                                        </p:attrNameLst>
                                      </p:cBhvr>
                                      <p:to>
                                        <p:strVal val="visible"/>
                                      </p:to>
                                    </p:set>
                                    <p:anim calcmode="lin" valueType="num">
                                      <p:cBhvr>
                                        <p:cTn id="19" dur="1" fill="hold"/>
                                        <p:tgtEl>
                                          <p:spTgt spid="33800"/>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7" presetClass="entr" presetSubtype="0" fill="hold" grpId="2" nodeType="clickEffect">
                                  <p:stCondLst>
                                    <p:cond delay="0"/>
                                  </p:stCondLst>
                                  <p:iterate type="lt">
                                    <p:tmPct val="50000"/>
                                  </p:iterate>
                                  <p:childTnLst>
                                    <p:set>
                                      <p:cBhvr>
                                        <p:cTn id="24" dur="1" fill="hold">
                                          <p:stCondLst>
                                            <p:cond delay="0"/>
                                          </p:stCondLst>
                                        </p:cTn>
                                        <p:tgtEl>
                                          <p:spTgt spid="33801"/>
                                        </p:tgtEl>
                                        <p:attrNameLst>
                                          <p:attrName>style.visibility</p:attrName>
                                        </p:attrNameLst>
                                      </p:cBhvr>
                                      <p:to>
                                        <p:strVal val="visible"/>
                                      </p:to>
                                    </p:set>
                                    <p:anim calcmode="discrete" valueType="clr">
                                      <p:cBhvr override="childStyle">
                                        <p:cTn id="25" dur="80"/>
                                        <p:tgtEl>
                                          <p:spTgt spid="33801"/>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3801"/>
                                        </p:tgtEl>
                                        <p:attrNameLst>
                                          <p:attrName>fillcolor</p:attrName>
                                        </p:attrNameLst>
                                      </p:cBhvr>
                                      <p:tavLst>
                                        <p:tav tm="0">
                                          <p:val>
                                            <p:clrVal>
                                              <a:schemeClr val="accent2"/>
                                            </p:clrVal>
                                          </p:val>
                                        </p:tav>
                                        <p:tav tm="50000">
                                          <p:val>
                                            <p:clrVal>
                                              <a:schemeClr val="hlink"/>
                                            </p:clrVal>
                                          </p:val>
                                        </p:tav>
                                      </p:tavLst>
                                    </p:anim>
                                    <p:set>
                                      <p:cBhvr>
                                        <p:cTn id="27" dur="80"/>
                                        <p:tgtEl>
                                          <p:spTgt spid="33801"/>
                                        </p:tgtEl>
                                        <p:attrNameLst>
                                          <p:attrName>fill.type</p:attrName>
                                        </p:attrNameLst>
                                      </p:cBhvr>
                                      <p:to>
                                        <p:strVal val="solid"/>
                                      </p:to>
                                    </p:se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4" presetClass="entr" presetSubtype="0" fill="hold" nodeType="clickEffect">
                                  <p:stCondLst>
                                    <p:cond delay="0"/>
                                  </p:stCondLst>
                                  <p:childTnLst>
                                    <p:set>
                                      <p:cBhvr>
                                        <p:cTn id="32" dur="1" fill="hold">
                                          <p:stCondLst>
                                            <p:cond delay="0"/>
                                          </p:stCondLst>
                                        </p:cTn>
                                        <p:tgtEl>
                                          <p:spTgt spid="33795"/>
                                        </p:tgtEl>
                                        <p:attrNameLst>
                                          <p:attrName>style.visibility</p:attrName>
                                        </p:attrNameLst>
                                      </p:cBhvr>
                                      <p:to>
                                        <p:strVal val="visible"/>
                                      </p:to>
                                    </p:set>
                                    <p:anim calcmode="lin" valueType="num">
                                      <p:cBhvr>
                                        <p:cTn id="33" dur="1" fill="hold"/>
                                        <p:tgtEl>
                                          <p:spTgt spid="33795"/>
                                        </p:tgtEl>
                                      </p:cBhvr>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4" presetClass="entr" presetSubtype="0" fill="hold" grpId="1" nodeType="clickEffect">
                                  <p:stCondLst>
                                    <p:cond delay="0"/>
                                  </p:stCondLst>
                                  <p:childTnLst>
                                    <p:set>
                                      <p:cBhvr>
                                        <p:cTn id="38" dur="1" fill="hold">
                                          <p:stCondLst>
                                            <p:cond delay="0"/>
                                          </p:stCondLst>
                                        </p:cTn>
                                        <p:tgtEl>
                                          <p:spTgt spid="33797"/>
                                        </p:tgtEl>
                                        <p:attrNameLst>
                                          <p:attrName>style.visibility</p:attrName>
                                        </p:attrNameLst>
                                      </p:cBhvr>
                                      <p:to>
                                        <p:strVal val="visible"/>
                                      </p:to>
                                    </p:set>
                                    <p:anim calcmode="lin" valueType="num">
                                      <p:cBhvr>
                                        <p:cTn id="39" dur="1" fill="hold"/>
                                        <p:tgtEl>
                                          <p:spTgt spid="3379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7" grpId="1"/>
      <p:bldP spid="33801" grpId="2"/>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0900" name="Text Box 4"/>
          <p:cNvSpPr txBox="1"/>
          <p:nvPr/>
        </p:nvSpPr>
        <p:spPr>
          <a:xfrm>
            <a:off x="407670" y="279400"/>
            <a:ext cx="11574145" cy="6294755"/>
          </a:xfrm>
          <a:prstGeom prst="rect">
            <a:avLst/>
          </a:prstGeom>
          <a:noFill/>
          <a:ln w="9525">
            <a:noFill/>
          </a:ln>
        </p:spPr>
        <p:txBody>
          <a:bodyPr wrap="square">
            <a:spAutoFit/>
          </a:bodyPr>
          <a:lstStyle/>
          <a:p>
            <a:pPr>
              <a:lnSpc>
                <a:spcPct val="140000"/>
              </a:lnSpc>
            </a:pPr>
            <a:r>
              <a:rPr lang="zh-TW" altLang="en-US" sz="3200" b="1">
                <a:latin typeface="宋体" pitchFamily="2" charset="-122"/>
              </a:rPr>
              <a:t>二、词的引申义</a:t>
            </a:r>
          </a:p>
          <a:p>
            <a:pPr>
              <a:lnSpc>
                <a:spcPct val="140000"/>
              </a:lnSpc>
            </a:pPr>
            <a:r>
              <a:rPr lang="en-US" altLang="zh-TW" sz="3200" b="1">
                <a:latin typeface="宋体" pitchFamily="2" charset="-122"/>
              </a:rPr>
              <a:t>1</a:t>
            </a:r>
            <a:r>
              <a:rPr lang="zh-TW" altLang="en-US" sz="3200" b="1">
                <a:latin typeface="宋体" pitchFamily="2" charset="-122"/>
              </a:rPr>
              <a:t>、 什么是词的引申义</a:t>
            </a:r>
          </a:p>
          <a:p>
            <a:pPr>
              <a:lnSpc>
                <a:spcPct val="140000"/>
              </a:lnSpc>
            </a:pPr>
            <a:r>
              <a:rPr lang="zh-TW" altLang="en-US" sz="3200" b="1">
                <a:latin typeface="宋体" pitchFamily="2" charset="-122"/>
              </a:rPr>
              <a:t>    词的引申义，就是指从词的本义出发而延伸发展而派生出来的意义。</a:t>
            </a:r>
          </a:p>
          <a:p>
            <a:pPr>
              <a:lnSpc>
                <a:spcPct val="140000"/>
              </a:lnSpc>
            </a:pPr>
            <a:r>
              <a:rPr lang="zh-TW" altLang="en-US" sz="3200" b="1">
                <a:latin typeface="宋体" pitchFamily="2" charset="-122"/>
              </a:rPr>
              <a:t>    引申义和本义密切相关，本义是引申义的根据，引申义是本义的发展。</a:t>
            </a:r>
          </a:p>
          <a:p>
            <a:pPr>
              <a:lnSpc>
                <a:spcPct val="140000"/>
              </a:lnSpc>
            </a:pPr>
            <a:r>
              <a:rPr lang="zh-TW" altLang="en-US" sz="3200" b="1">
                <a:latin typeface="宋体" pitchFamily="2" charset="-122"/>
              </a:rPr>
              <a:t>    根据与本义关系的亲疏远近可将引申义分为直接引申义和间接引申义。直接引申义是直接由本义派生出来的意义。间接引申义则由本义辗转再引申（即由引申义再引申）而来的意义。 </a:t>
            </a:r>
            <a:endParaRPr lang="zh-CN" altLang="en-US" sz="3200" b="1">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80900">
                                            <p:txEl>
                                              <p:pRg st="0" end="0"/>
                                            </p:txEl>
                                          </p:spTgt>
                                        </p:tgtEl>
                                        <p:attrNameLst>
                                          <p:attrName>style.visibility</p:attrName>
                                        </p:attrNameLst>
                                      </p:cBhvr>
                                      <p:to>
                                        <p:strVal val="visible"/>
                                      </p:to>
                                    </p:set>
                                    <p:anim calcmode="lin" valueType="num">
                                      <p:cBhvr>
                                        <p:cTn id="7" dur="1" fill="hold"/>
                                        <p:tgtEl>
                                          <p:spTgt spid="80900">
                                            <p:txEl>
                                              <p:pRg st="0" end="0"/>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80900">
                                            <p:txEl>
                                              <p:pRg st="1" end="1"/>
                                            </p:txEl>
                                          </p:spTgt>
                                        </p:tgtEl>
                                        <p:attrNameLst>
                                          <p:attrName>style.visibility</p:attrName>
                                        </p:attrNameLst>
                                      </p:cBhvr>
                                      <p:to>
                                        <p:strVal val="visible"/>
                                      </p:to>
                                    </p:set>
                                    <p:anim calcmode="lin" valueType="num">
                                      <p:cBhvr>
                                        <p:cTn id="13" dur="1" fill="hold"/>
                                        <p:tgtEl>
                                          <p:spTgt spid="80900">
                                            <p:txEl>
                                              <p:pRg st="1" end="1"/>
                                            </p:txEl>
                                          </p:spTgt>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80900">
                                            <p:txEl>
                                              <p:charRg st="20" end="53"/>
                                            </p:txEl>
                                          </p:spTgt>
                                        </p:tgtEl>
                                        <p:attrNameLst>
                                          <p:attrName>style.visibility</p:attrName>
                                        </p:attrNameLst>
                                      </p:cBhvr>
                                      <p:to>
                                        <p:strVal val="visible"/>
                                      </p:to>
                                    </p:set>
                                    <p:anim calcmode="lin" valueType="num">
                                      <p:cBhvr>
                                        <p:cTn id="19" dur="1" fill="hold"/>
                                        <p:tgtEl>
                                          <p:spTgt spid="80900">
                                            <p:txEl>
                                              <p:charRg st="20" end="53"/>
                                            </p:txEl>
                                          </p:spTgt>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80900">
                                            <p:txEl>
                                              <p:charRg st="53" end="87"/>
                                            </p:txEl>
                                          </p:spTgt>
                                        </p:tgtEl>
                                        <p:attrNameLst>
                                          <p:attrName>style.visibility</p:attrName>
                                        </p:attrNameLst>
                                      </p:cBhvr>
                                      <p:to>
                                        <p:strVal val="visible"/>
                                      </p:to>
                                    </p:set>
                                    <p:anim calcmode="lin" valueType="num">
                                      <p:cBhvr>
                                        <p:cTn id="25" dur="1" fill="hold"/>
                                        <p:tgtEl>
                                          <p:spTgt spid="80900">
                                            <p:txEl>
                                              <p:charRg st="53" end="87"/>
                                            </p:txEl>
                                          </p:spTgt>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nodeType="clickEffect">
                                  <p:stCondLst>
                                    <p:cond delay="0"/>
                                  </p:stCondLst>
                                  <p:childTnLst>
                                    <p:set>
                                      <p:cBhvr>
                                        <p:cTn id="30" dur="1" fill="hold">
                                          <p:stCondLst>
                                            <p:cond delay="0"/>
                                          </p:stCondLst>
                                        </p:cTn>
                                        <p:tgtEl>
                                          <p:spTgt spid="80900">
                                            <p:txEl>
                                              <p:charRg st="87" end="171"/>
                                            </p:txEl>
                                          </p:spTgt>
                                        </p:tgtEl>
                                        <p:attrNameLst>
                                          <p:attrName>style.visibility</p:attrName>
                                        </p:attrNameLst>
                                      </p:cBhvr>
                                      <p:to>
                                        <p:strVal val="visible"/>
                                      </p:to>
                                    </p:set>
                                    <p:anim calcmode="lin" valueType="num">
                                      <p:cBhvr>
                                        <p:cTn id="31" dur="1" fill="hold"/>
                                        <p:tgtEl>
                                          <p:spTgt spid="80900">
                                            <p:txEl>
                                              <p:charRg st="87" end="17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24" name="Text Box 4"/>
          <p:cNvSpPr txBox="1"/>
          <p:nvPr/>
        </p:nvSpPr>
        <p:spPr>
          <a:xfrm>
            <a:off x="282575" y="528955"/>
            <a:ext cx="11706225" cy="6015990"/>
          </a:xfrm>
          <a:prstGeom prst="rect">
            <a:avLst/>
          </a:prstGeom>
          <a:noFill/>
          <a:ln w="9525">
            <a:noFill/>
          </a:ln>
        </p:spPr>
        <p:txBody>
          <a:bodyPr wrap="square">
            <a:spAutoFit/>
          </a:bodyPr>
          <a:lstStyle/>
          <a:p>
            <a:pPr>
              <a:lnSpc>
                <a:spcPct val="125000"/>
              </a:lnSpc>
            </a:pPr>
            <a:r>
              <a:rPr lang="zh-TW" altLang="en-US" sz="2800" b="1">
                <a:latin typeface="仿宋_GB2312" pitchFamily="49" charset="-122"/>
                <a:ea typeface="仿宋_GB2312" pitchFamily="49" charset="-122"/>
              </a:rPr>
              <a:t>例如</a:t>
            </a:r>
            <a:r>
              <a:rPr lang="zh-TW" altLang="en-US" sz="2800" b="1">
                <a:latin typeface="Arial" pitchFamily="34" charset="0"/>
                <a:ea typeface="仿宋_GB2312" pitchFamily="49" charset="-122"/>
              </a:rPr>
              <a:t>“</a:t>
            </a:r>
            <a:r>
              <a:rPr lang="zh-TW" altLang="en-US" sz="2800" b="1">
                <a:latin typeface="仿宋_GB2312" pitchFamily="49" charset="-122"/>
                <a:ea typeface="仿宋_GB2312" pitchFamily="49" charset="-122"/>
              </a:rPr>
              <a:t>朝</a:t>
            </a:r>
            <a:r>
              <a:rPr lang="zh-TW" altLang="en-US" sz="2800" b="1">
                <a:latin typeface="Arial" pitchFamily="34" charset="0"/>
                <a:ea typeface="仿宋_GB2312" pitchFamily="49" charset="-122"/>
              </a:rPr>
              <a:t>”</a:t>
            </a:r>
            <a:r>
              <a:rPr lang="zh-TW" altLang="en-US" sz="2800" b="1">
                <a:latin typeface="仿宋_GB2312" pitchFamily="49" charset="-122"/>
                <a:ea typeface="仿宋_GB2312" pitchFamily="49" charset="-122"/>
              </a:rPr>
              <a:t>：</a:t>
            </a:r>
          </a:p>
          <a:p>
            <a:pPr>
              <a:lnSpc>
                <a:spcPct val="125000"/>
              </a:lnSpc>
            </a:pPr>
            <a:r>
              <a:rPr lang="zh-TW" altLang="en-US" sz="2800" b="1">
                <a:latin typeface="仿宋_GB2312" pitchFamily="49" charset="-122"/>
                <a:ea typeface="仿宋_GB2312" pitchFamily="49" charset="-122"/>
              </a:rPr>
              <a:t>①有时朝发白帝，暮到江陵。（</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水经注</a:t>
            </a:r>
            <a:r>
              <a:rPr lang="en-US" altLang="zh-TW" sz="2800" b="1">
                <a:latin typeface="Arial" pitchFamily="34" charset="0"/>
                <a:ea typeface="仿宋_GB2312" pitchFamily="49" charset="-122"/>
              </a:rPr>
              <a:t>•</a:t>
            </a:r>
            <a:r>
              <a:rPr lang="zh-TW" altLang="en-US" sz="2800" b="1">
                <a:latin typeface="仿宋_GB2312" pitchFamily="49" charset="-122"/>
                <a:ea typeface="仿宋_GB2312" pitchFamily="49" charset="-122"/>
              </a:rPr>
              <a:t>江水</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	   </a:t>
            </a:r>
          </a:p>
          <a:p>
            <a:pPr>
              <a:lnSpc>
                <a:spcPct val="125000"/>
              </a:lnSpc>
            </a:pPr>
            <a:r>
              <a:rPr lang="zh-TW" altLang="en-US" sz="2800" b="1">
                <a:latin typeface="仿宋_GB2312" pitchFamily="49" charset="-122"/>
                <a:ea typeface="仿宋_GB2312" pitchFamily="49" charset="-122"/>
              </a:rPr>
              <a:t>②盛服将朝。（</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左传</a:t>
            </a:r>
            <a:r>
              <a:rPr lang="en-US" altLang="zh-TW" sz="2800" b="1">
                <a:latin typeface="Arial" pitchFamily="34" charset="0"/>
                <a:ea typeface="仿宋_GB2312" pitchFamily="49" charset="-122"/>
              </a:rPr>
              <a:t>•</a:t>
            </a:r>
            <a:r>
              <a:rPr lang="zh-TW" altLang="en-US" sz="2800" b="1">
                <a:latin typeface="仿宋_GB2312" pitchFamily="49" charset="-122"/>
                <a:ea typeface="仿宋_GB2312" pitchFamily="49" charset="-122"/>
              </a:rPr>
              <a:t>宣公二年</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	         </a:t>
            </a:r>
          </a:p>
          <a:p>
            <a:pPr>
              <a:lnSpc>
                <a:spcPct val="125000"/>
              </a:lnSpc>
            </a:pPr>
            <a:r>
              <a:rPr lang="zh-TW" altLang="en-US" sz="2800" b="1">
                <a:latin typeface="仿宋_GB2312" pitchFamily="49" charset="-122"/>
                <a:ea typeface="仿宋_GB2312" pitchFamily="49" charset="-122"/>
              </a:rPr>
              <a:t>③使妇人载以过朝。（</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左传</a:t>
            </a:r>
            <a:r>
              <a:rPr lang="en-US" altLang="zh-TW" sz="2800" b="1">
                <a:latin typeface="Arial" pitchFamily="34" charset="0"/>
                <a:ea typeface="仿宋_GB2312" pitchFamily="49" charset="-122"/>
              </a:rPr>
              <a:t>•</a:t>
            </a:r>
            <a:r>
              <a:rPr lang="zh-TW" altLang="en-US" sz="2800" b="1">
                <a:latin typeface="仿宋_GB2312" pitchFamily="49" charset="-122"/>
                <a:ea typeface="仿宋_GB2312" pitchFamily="49" charset="-122"/>
              </a:rPr>
              <a:t>宣公二年</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	   </a:t>
            </a:r>
          </a:p>
          <a:p>
            <a:pPr>
              <a:lnSpc>
                <a:spcPct val="125000"/>
              </a:lnSpc>
            </a:pPr>
            <a:r>
              <a:rPr lang="zh-TW" altLang="en-US" sz="2800" b="1">
                <a:latin typeface="仿宋_GB2312" pitchFamily="49" charset="-122"/>
                <a:ea typeface="仿宋_GB2312" pitchFamily="49" charset="-122"/>
              </a:rPr>
              <a:t>④汉朝陵墓对南山。（杜甫</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诸将</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一朝天子一朝臣</a:t>
            </a:r>
          </a:p>
          <a:p>
            <a:pPr>
              <a:lnSpc>
                <a:spcPct val="125000"/>
              </a:lnSpc>
            </a:pPr>
            <a:r>
              <a:rPr lang="zh-TW" altLang="en-US" sz="2800" b="1">
                <a:latin typeface="仿宋_GB2312" pitchFamily="49" charset="-122"/>
                <a:ea typeface="仿宋_GB2312" pitchFamily="49" charset="-122"/>
              </a:rPr>
              <a:t>  朝，甲文作   ，本义为早上，古代早上儿女省视父母、臣下晋见君王，引申为上朝、朝见，君主接见臣子的地方为朝廷、朝堂，有朝廷引申为朝代。这几个意义相互关联，可用下图表示：</a:t>
            </a:r>
          </a:p>
          <a:p>
            <a:pPr>
              <a:lnSpc>
                <a:spcPct val="125000"/>
              </a:lnSpc>
            </a:pPr>
            <a:r>
              <a:rPr lang="zh-TW" altLang="en-US" sz="2800" b="1">
                <a:latin typeface="仿宋_GB2312" pitchFamily="49" charset="-122"/>
                <a:ea typeface="仿宋_GB2312" pitchFamily="49" charset="-122"/>
              </a:rPr>
              <a:t>朝：①早上   ②上朝、朝见   ③朝廷、朝堂   ④朝代 </a:t>
            </a:r>
            <a:endParaRPr lang="zh-TW" altLang="zh-CN" sz="2800" b="1">
              <a:latin typeface="仿宋_GB2312" pitchFamily="49" charset="-122"/>
              <a:ea typeface="仿宋_GB2312" pitchFamily="49" charset="-122"/>
            </a:endParaRPr>
          </a:p>
          <a:p>
            <a:pPr>
              <a:lnSpc>
                <a:spcPct val="125000"/>
              </a:lnSpc>
            </a:pPr>
            <a:endParaRPr lang="zh-TW" altLang="en-US" sz="2800" b="1">
              <a:latin typeface="仿宋_GB2312" pitchFamily="49" charset="-122"/>
              <a:ea typeface="仿宋_GB2312" pitchFamily="49" charset="-122"/>
            </a:endParaRPr>
          </a:p>
          <a:p>
            <a:pPr>
              <a:lnSpc>
                <a:spcPct val="125000"/>
              </a:lnSpc>
            </a:pPr>
            <a:r>
              <a:rPr lang="zh-TW" altLang="en-US" sz="2800" b="1">
                <a:latin typeface="仿宋_GB2312" pitchFamily="49" charset="-122"/>
                <a:ea typeface="仿宋_GB2312" pitchFamily="49" charset="-122"/>
              </a:rPr>
              <a:t>    本义       直接引申义        间接引申义</a:t>
            </a:r>
          </a:p>
        </p:txBody>
      </p:sp>
      <p:pic>
        <p:nvPicPr>
          <p:cNvPr id="81925" name="Picture 5" descr="朝"/>
          <p:cNvPicPr>
            <a:picLocks noChangeAspect="1"/>
          </p:cNvPicPr>
          <p:nvPr/>
        </p:nvPicPr>
        <p:blipFill>
          <a:blip r:embed="rId2"/>
          <a:stretch>
            <a:fillRect/>
          </a:stretch>
        </p:blipFill>
        <p:spPr>
          <a:xfrm>
            <a:off x="2601595" y="3320733"/>
            <a:ext cx="417513" cy="431800"/>
          </a:xfrm>
          <a:prstGeom prst="rect">
            <a:avLst/>
          </a:prstGeom>
          <a:noFill/>
          <a:ln w="9525">
            <a:noFill/>
          </a:ln>
        </p:spPr>
      </p:pic>
      <p:sp>
        <p:nvSpPr>
          <p:cNvPr id="81926" name="AutoShape 6"/>
          <p:cNvSpPr/>
          <p:nvPr/>
        </p:nvSpPr>
        <p:spPr>
          <a:xfrm>
            <a:off x="2181543" y="4953000"/>
            <a:ext cx="360362" cy="381000"/>
          </a:xfrm>
          <a:custGeom>
            <a:gdLst>
              <a:gd name="txL" fmla="*/ 3375 w 21600"/>
              <a:gd name="txT" fmla="*/ 5400 h 21600"/>
              <a:gd name="txR" fmla="*/ 18900 w 21600"/>
              <a:gd name="txB" fmla="*/ 16200 h 21600"/>
            </a:gdLst>
            <a:cxnLst>
              <a:cxn ang="17694720">
                <a:pos x="4509047" y="0"/>
              </a:cxn>
              <a:cxn ang="11796480">
                <a:pos x="0" y="3360208"/>
              </a:cxn>
              <a:cxn ang="5898240">
                <a:pos x="4509047" y="6720416"/>
              </a:cxn>
              <a:cxn ang="0">
                <a:pos x="6012073"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81929" name="AutoShape 9"/>
          <p:cNvSpPr/>
          <p:nvPr/>
        </p:nvSpPr>
        <p:spPr>
          <a:xfrm>
            <a:off x="7546975" y="4953000"/>
            <a:ext cx="360363" cy="381000"/>
          </a:xfrm>
          <a:custGeom>
            <a:gdLst>
              <a:gd name="txL" fmla="*/ 3375 w 21600"/>
              <a:gd name="txT" fmla="*/ 5400 h 21600"/>
              <a:gd name="txR" fmla="*/ 18900 w 21600"/>
              <a:gd name="txB" fmla="*/ 16200 h 21600"/>
            </a:gdLst>
            <a:cxnLst>
              <a:cxn ang="17694720">
                <a:pos x="4509076" y="0"/>
              </a:cxn>
              <a:cxn ang="11796480">
                <a:pos x="0" y="3360208"/>
              </a:cxn>
              <a:cxn ang="5898240">
                <a:pos x="4509076" y="6720416"/>
              </a:cxn>
              <a:cxn ang="0">
                <a:pos x="6012106"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81930" name="AutoShape 10"/>
          <p:cNvSpPr/>
          <p:nvPr/>
        </p:nvSpPr>
        <p:spPr>
          <a:xfrm>
            <a:off x="4909820" y="4953000"/>
            <a:ext cx="360363" cy="381000"/>
          </a:xfrm>
          <a:custGeom>
            <a:gdLst>
              <a:gd name="txL" fmla="*/ 3375 w 21600"/>
              <a:gd name="txT" fmla="*/ 5400 h 21600"/>
              <a:gd name="txR" fmla="*/ 18900 w 21600"/>
              <a:gd name="txB" fmla="*/ 16200 h 21600"/>
            </a:gdLst>
            <a:cxnLst>
              <a:cxn ang="17694720">
                <a:pos x="4509076" y="0"/>
              </a:cxn>
              <a:cxn ang="11796480">
                <a:pos x="0" y="3360208"/>
              </a:cxn>
              <a:cxn ang="5898240">
                <a:pos x="4509076" y="6720416"/>
              </a:cxn>
              <a:cxn ang="0">
                <a:pos x="6012106"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81931" name="AutoShape 11"/>
          <p:cNvSpPr/>
          <p:nvPr/>
        </p:nvSpPr>
        <p:spPr>
          <a:xfrm rot="-5399791">
            <a:off x="7072313" y="4323715"/>
            <a:ext cx="228600" cy="2446338"/>
          </a:xfrm>
          <a:prstGeom prst="leftBrace">
            <a:avLst>
              <a:gd name="adj1" fmla="val 89178"/>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81932" name="AutoShape 12"/>
          <p:cNvSpPr/>
          <p:nvPr/>
        </p:nvSpPr>
        <p:spPr>
          <a:xfrm rot="-5399791">
            <a:off x="3861435" y="4746625"/>
            <a:ext cx="228600" cy="1600200"/>
          </a:xfrm>
          <a:prstGeom prst="leftBrace">
            <a:avLst>
              <a:gd name="adj1" fmla="val 58333"/>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81933" name="AutoShape 13"/>
          <p:cNvSpPr/>
          <p:nvPr/>
        </p:nvSpPr>
        <p:spPr>
          <a:xfrm rot="-5399791">
            <a:off x="1386840" y="4746943"/>
            <a:ext cx="228600" cy="1600200"/>
          </a:xfrm>
          <a:prstGeom prst="leftBrace">
            <a:avLst>
              <a:gd name="adj1" fmla="val 58333"/>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81924">
                                            <p:txEl>
                                              <p:pRg st="0" end="0"/>
                                            </p:txEl>
                                          </p:spTgt>
                                        </p:tgtEl>
                                        <p:attrNameLst>
                                          <p:attrName>style.visibility</p:attrName>
                                        </p:attrNameLst>
                                      </p:cBhvr>
                                      <p:to>
                                        <p:strVal val="visible"/>
                                      </p:to>
                                    </p:set>
                                    <p:anim calcmode="lin" valueType="num">
                                      <p:cBhvr>
                                        <p:cTn id="7" dur="1" fill="hold"/>
                                        <p:tgtEl>
                                          <p:spTgt spid="81924">
                                            <p:txEl>
                                              <p:pRg st="0" end="0"/>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81924">
                                            <p:txEl>
                                              <p:pRg st="1" end="1"/>
                                            </p:txEl>
                                          </p:spTgt>
                                        </p:tgtEl>
                                        <p:attrNameLst>
                                          <p:attrName>style.visibility</p:attrName>
                                        </p:attrNameLst>
                                      </p:cBhvr>
                                      <p:to>
                                        <p:strVal val="visible"/>
                                      </p:to>
                                    </p:set>
                                    <p:anim calcmode="lin" valueType="num">
                                      <p:cBhvr>
                                        <p:cTn id="13" dur="1" fill="hold"/>
                                        <p:tgtEl>
                                          <p:spTgt spid="81924">
                                            <p:txEl>
                                              <p:pRg st="1" end="1"/>
                                            </p:txEl>
                                          </p:spTgt>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81924">
                                            <p:txEl>
                                              <p:pRg st="2" end="2"/>
                                            </p:txEl>
                                          </p:spTgt>
                                        </p:tgtEl>
                                        <p:attrNameLst>
                                          <p:attrName>style.visibility</p:attrName>
                                        </p:attrNameLst>
                                      </p:cBhvr>
                                      <p:to>
                                        <p:strVal val="visible"/>
                                      </p:to>
                                    </p:set>
                                    <p:anim calcmode="lin" valueType="num">
                                      <p:cBhvr>
                                        <p:cTn id="19" dur="1" fill="hold"/>
                                        <p:tgtEl>
                                          <p:spTgt spid="81924">
                                            <p:txEl>
                                              <p:pRg st="2" end="2"/>
                                            </p:txEl>
                                          </p:spTgt>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81924">
                                            <p:txEl>
                                              <p:pRg st="3" end="3"/>
                                            </p:txEl>
                                          </p:spTgt>
                                        </p:tgtEl>
                                        <p:attrNameLst>
                                          <p:attrName>style.visibility</p:attrName>
                                        </p:attrNameLst>
                                      </p:cBhvr>
                                      <p:to>
                                        <p:strVal val="visible"/>
                                      </p:to>
                                    </p:set>
                                    <p:anim calcmode="lin" valueType="num">
                                      <p:cBhvr>
                                        <p:cTn id="25" dur="1" fill="hold"/>
                                        <p:tgtEl>
                                          <p:spTgt spid="81924">
                                            <p:txEl>
                                              <p:pRg st="3" end="3"/>
                                            </p:txEl>
                                          </p:spTgt>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nodeType="clickEffect">
                                  <p:stCondLst>
                                    <p:cond delay="0"/>
                                  </p:stCondLst>
                                  <p:childTnLst>
                                    <p:set>
                                      <p:cBhvr>
                                        <p:cTn id="30" dur="1" fill="hold">
                                          <p:stCondLst>
                                            <p:cond delay="0"/>
                                          </p:stCondLst>
                                        </p:cTn>
                                        <p:tgtEl>
                                          <p:spTgt spid="81924">
                                            <p:txEl>
                                              <p:pRg st="4" end="4"/>
                                            </p:txEl>
                                          </p:spTgt>
                                        </p:tgtEl>
                                        <p:attrNameLst>
                                          <p:attrName>style.visibility</p:attrName>
                                        </p:attrNameLst>
                                      </p:cBhvr>
                                      <p:to>
                                        <p:strVal val="visible"/>
                                      </p:to>
                                    </p:set>
                                    <p:anim calcmode="lin" valueType="num">
                                      <p:cBhvr>
                                        <p:cTn id="31" dur="1" fill="hold"/>
                                        <p:tgtEl>
                                          <p:spTgt spid="81924">
                                            <p:txEl>
                                              <p:pRg st="4" end="4"/>
                                            </p:txEl>
                                          </p:spTgt>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81924">
                                            <p:txEl>
                                              <p:pRg st="5" end="5"/>
                                            </p:txEl>
                                          </p:spTgt>
                                        </p:tgtEl>
                                        <p:attrNameLst>
                                          <p:attrName>style.visibility</p:attrName>
                                        </p:attrNameLst>
                                      </p:cBhvr>
                                      <p:to>
                                        <p:strVal val="visible"/>
                                      </p:to>
                                    </p:set>
                                    <p:anim calcmode="lin" valueType="num">
                                      <p:cBhvr>
                                        <p:cTn id="37" dur="1" fill="hold"/>
                                        <p:tgtEl>
                                          <p:spTgt spid="81924">
                                            <p:txEl>
                                              <p:pRg st="5" end="5"/>
                                            </p:txEl>
                                          </p:spTgt>
                                        </p:tgtEl>
                                      </p:cBhvr>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4" presetClass="entr" presetSubtype="0" fill="hold" nodeType="clickEffect">
                                  <p:stCondLst>
                                    <p:cond delay="0"/>
                                  </p:stCondLst>
                                  <p:childTnLst>
                                    <p:set>
                                      <p:cBhvr>
                                        <p:cTn id="42" dur="1" fill="hold">
                                          <p:stCondLst>
                                            <p:cond delay="0"/>
                                          </p:stCondLst>
                                        </p:cTn>
                                        <p:tgtEl>
                                          <p:spTgt spid="81924">
                                            <p:txEl>
                                              <p:pRg st="6" end="6"/>
                                            </p:txEl>
                                          </p:spTgt>
                                        </p:tgtEl>
                                        <p:attrNameLst>
                                          <p:attrName>style.visibility</p:attrName>
                                        </p:attrNameLst>
                                      </p:cBhvr>
                                      <p:to>
                                        <p:strVal val="visible"/>
                                      </p:to>
                                    </p:set>
                                    <p:anim calcmode="lin" valueType="num">
                                      <p:cBhvr>
                                        <p:cTn id="43" dur="1" fill="hold"/>
                                        <p:tgtEl>
                                          <p:spTgt spid="81924">
                                            <p:txEl>
                                              <p:pRg st="6" end="6"/>
                                            </p:txEl>
                                          </p:spTgt>
                                        </p:tgtEl>
                                      </p:cBhvr>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4" presetClass="entr" presetSubtype="0" fill="hold" nodeType="clickEffect">
                                  <p:stCondLst>
                                    <p:cond delay="0"/>
                                  </p:stCondLst>
                                  <p:childTnLst>
                                    <p:set>
                                      <p:cBhvr>
                                        <p:cTn id="48" dur="1" fill="hold">
                                          <p:stCondLst>
                                            <p:cond delay="0"/>
                                          </p:stCondLst>
                                        </p:cTn>
                                        <p:tgtEl>
                                          <p:spTgt spid="81924">
                                            <p:txEl>
                                              <p:charRg st="233" end="266"/>
                                            </p:txEl>
                                          </p:spTgt>
                                        </p:tgtEl>
                                        <p:attrNameLst>
                                          <p:attrName>style.visibility</p:attrName>
                                        </p:attrNameLst>
                                      </p:cBhvr>
                                      <p:to>
                                        <p:strVal val="visible"/>
                                      </p:to>
                                    </p:set>
                                    <p:anim calcmode="lin" valueType="num">
                                      <p:cBhvr>
                                        <p:cTn id="49" dur="1" fill="hold"/>
                                        <p:tgtEl>
                                          <p:spTgt spid="81924">
                                            <p:txEl>
                                              <p:charRg st="233" end="266"/>
                                            </p:txEl>
                                          </p:spTgt>
                                        </p:tgtEl>
                                      </p:cBhvr>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4" presetClass="entr" presetSubtype="0" fill="hold" nodeType="clickEffect">
                                  <p:stCondLst>
                                    <p:cond delay="0"/>
                                  </p:stCondLst>
                                  <p:childTnLst>
                                    <p:set>
                                      <p:cBhvr>
                                        <p:cTn id="54" dur="1" fill="hold">
                                          <p:stCondLst>
                                            <p:cond delay="0"/>
                                          </p:stCondLst>
                                        </p:cTn>
                                        <p:tgtEl>
                                          <p:spTgt spid="81925"/>
                                        </p:tgtEl>
                                        <p:attrNameLst>
                                          <p:attrName>style.visibility</p:attrName>
                                        </p:attrNameLst>
                                      </p:cBhvr>
                                      <p:to>
                                        <p:strVal val="visible"/>
                                      </p:to>
                                    </p:set>
                                    <p:anim calcmode="lin" valueType="num">
                                      <p:cBhvr>
                                        <p:cTn id="55" dur="1" fill="hold"/>
                                        <p:tgtEl>
                                          <p:spTgt spid="81925"/>
                                        </p:tgtEl>
                                      </p:cBhvr>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2" presetClass="entr" presetSubtype="8" fill="hold" nodeType="clickEffect">
                                  <p:stCondLst>
                                    <p:cond delay="0"/>
                                  </p:stCondLst>
                                  <p:childTnLst>
                                    <p:set>
                                      <p:cBhvr>
                                        <p:cTn id="60" dur="1" fill="hold">
                                          <p:stCondLst>
                                            <p:cond delay="0"/>
                                          </p:stCondLst>
                                        </p:cTn>
                                        <p:tgtEl>
                                          <p:spTgt spid="81926"/>
                                        </p:tgtEl>
                                        <p:attrNameLst>
                                          <p:attrName>style.visibility</p:attrName>
                                        </p:attrNameLst>
                                      </p:cBhvr>
                                      <p:to>
                                        <p:strVal val="visible"/>
                                      </p:to>
                                    </p:set>
                                    <p:animEffect transition="in" filter="wipe(left)">
                                      <p:cBhvr>
                                        <p:cTn id="61" dur="500"/>
                                        <p:tgtEl>
                                          <p:spTgt spid="81926"/>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81930"/>
                                        </p:tgtEl>
                                        <p:attrNameLst>
                                          <p:attrName>style.visibility</p:attrName>
                                        </p:attrNameLst>
                                      </p:cBhvr>
                                      <p:to>
                                        <p:strVal val="visible"/>
                                      </p:to>
                                    </p:set>
                                    <p:animEffect transition="in" filter="wipe(left)">
                                      <p:cBhvr>
                                        <p:cTn id="67" dur="500"/>
                                        <p:tgtEl>
                                          <p:spTgt spid="81930"/>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81929"/>
                                        </p:tgtEl>
                                        <p:attrNameLst>
                                          <p:attrName>style.visibility</p:attrName>
                                        </p:attrNameLst>
                                      </p:cBhvr>
                                      <p:to>
                                        <p:strVal val="visible"/>
                                      </p:to>
                                    </p:set>
                                    <p:animEffect transition="in" filter="wipe(left)">
                                      <p:cBhvr>
                                        <p:cTn id="73" dur="500"/>
                                        <p:tgtEl>
                                          <p:spTgt spid="81929"/>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17" presetClass="entr" presetSubtype="10" fill="hold" grpId="2" nodeType="clickEffect">
                                  <p:stCondLst>
                                    <p:cond delay="0"/>
                                  </p:stCondLst>
                                  <p:childTnLst>
                                    <p:set>
                                      <p:cBhvr>
                                        <p:cTn id="78" dur="1" fill="hold">
                                          <p:stCondLst>
                                            <p:cond delay="0"/>
                                          </p:stCondLst>
                                        </p:cTn>
                                        <p:tgtEl>
                                          <p:spTgt spid="81933"/>
                                        </p:tgtEl>
                                        <p:attrNameLst>
                                          <p:attrName>style.visibility</p:attrName>
                                        </p:attrNameLst>
                                      </p:cBhvr>
                                      <p:to>
                                        <p:strVal val="visible"/>
                                      </p:to>
                                    </p:set>
                                    <p:anim calcmode="lin" valueType="num">
                                      <p:cBhvr>
                                        <p:cTn id="79" dur="500" fill="hold"/>
                                        <p:tgtEl>
                                          <p:spTgt spid="81933"/>
                                        </p:tgtEl>
                                        <p:attrNameLst>
                                          <p:attrName>ppt_w</p:attrName>
                                        </p:attrNameLst>
                                      </p:cBhvr>
                                      <p:tavLst>
                                        <p:tav tm="0">
                                          <p:val>
                                            <p:fltVal val="0"/>
                                          </p:val>
                                        </p:tav>
                                        <p:tav tm="100000">
                                          <p:val>
                                            <p:strVal val="#ppt_w"/>
                                          </p:val>
                                        </p:tav>
                                      </p:tavLst>
                                    </p:anim>
                                    <p:anim calcmode="lin" valueType="num">
                                      <p:cBhvr>
                                        <p:cTn id="80" dur="500" fill="hold"/>
                                        <p:tgtEl>
                                          <p:spTgt spid="81933"/>
                                        </p:tgtEl>
                                        <p:attrNameLst>
                                          <p:attrName>ppt_h</p:attrName>
                                        </p:attrNameLst>
                                      </p:cBhvr>
                                      <p:tavLst>
                                        <p:tav tm="0">
                                          <p:val>
                                            <p:strVal val="#ppt_h"/>
                                          </p:val>
                                        </p:tav>
                                        <p:tav tm="100000">
                                          <p:val>
                                            <p:strVal val="#ppt_h"/>
                                          </p:val>
                                        </p:tav>
                                      </p:tavLst>
                                    </p:anim>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17" presetClass="entr" presetSubtype="10" fill="hold" grpId="1" nodeType="clickEffect">
                                  <p:stCondLst>
                                    <p:cond delay="0"/>
                                  </p:stCondLst>
                                  <p:childTnLst>
                                    <p:set>
                                      <p:cBhvr>
                                        <p:cTn id="85" dur="1" fill="hold">
                                          <p:stCondLst>
                                            <p:cond delay="0"/>
                                          </p:stCondLst>
                                        </p:cTn>
                                        <p:tgtEl>
                                          <p:spTgt spid="81932"/>
                                        </p:tgtEl>
                                        <p:attrNameLst>
                                          <p:attrName>style.visibility</p:attrName>
                                        </p:attrNameLst>
                                      </p:cBhvr>
                                      <p:to>
                                        <p:strVal val="visible"/>
                                      </p:to>
                                    </p:set>
                                    <p:anim calcmode="lin" valueType="num">
                                      <p:cBhvr>
                                        <p:cTn id="86" dur="500" fill="hold"/>
                                        <p:tgtEl>
                                          <p:spTgt spid="81932"/>
                                        </p:tgtEl>
                                        <p:attrNameLst>
                                          <p:attrName>ppt_w</p:attrName>
                                        </p:attrNameLst>
                                      </p:cBhvr>
                                      <p:tavLst>
                                        <p:tav tm="0">
                                          <p:val>
                                            <p:fltVal val="0"/>
                                          </p:val>
                                        </p:tav>
                                        <p:tav tm="100000">
                                          <p:val>
                                            <p:strVal val="#ppt_w"/>
                                          </p:val>
                                        </p:tav>
                                      </p:tavLst>
                                    </p:anim>
                                    <p:anim calcmode="lin" valueType="num">
                                      <p:cBhvr>
                                        <p:cTn id="87" dur="500" fill="hold"/>
                                        <p:tgtEl>
                                          <p:spTgt spid="81932"/>
                                        </p:tgtEl>
                                        <p:attrNameLst>
                                          <p:attrName>ppt_h</p:attrName>
                                        </p:attrNameLst>
                                      </p:cBhvr>
                                      <p:tavLst>
                                        <p:tav tm="0">
                                          <p:val>
                                            <p:strVal val="#ppt_h"/>
                                          </p:val>
                                        </p:tav>
                                        <p:tav tm="100000">
                                          <p:val>
                                            <p:strVal val="#ppt_h"/>
                                          </p:val>
                                        </p:tav>
                                      </p:tavLst>
                                    </p:anim>
                                  </p:childTnLst>
                                </p:cTn>
                              </p:par>
                            </p:childTnLst>
                          </p:cTn>
                        </p:par>
                      </p:childTnLst>
                    </p:cTn>
                  </p:par>
                  <p:par>
                    <p:cTn id="88" fill="hold" nodeType="clickPar">
                      <p:stCondLst>
                        <p:cond delay="indefinite"/>
                      </p:stCondLst>
                      <p:childTnLst>
                        <p:par>
                          <p:cTn id="89" fill="hold" nodeType="withGroup">
                            <p:stCondLst>
                              <p:cond delay="indefinite"/>
                            </p:stCondLst>
                          </p:cTn>
                        </p:par>
                        <p:par>
                          <p:cTn id="90" fill="hold" nodeType="afterGroup">
                            <p:stCondLst>
                              <p:cond delay="0"/>
                            </p:stCondLst>
                            <p:childTnLst>
                              <p:par>
                                <p:cTn id="91" presetID="17" presetClass="entr" presetSubtype="10" fill="hold" grpId="0" nodeType="clickEffect">
                                  <p:stCondLst>
                                    <p:cond delay="0"/>
                                  </p:stCondLst>
                                  <p:childTnLst>
                                    <p:set>
                                      <p:cBhvr>
                                        <p:cTn id="92" dur="1" fill="hold">
                                          <p:stCondLst>
                                            <p:cond delay="0"/>
                                          </p:stCondLst>
                                        </p:cTn>
                                        <p:tgtEl>
                                          <p:spTgt spid="81931"/>
                                        </p:tgtEl>
                                        <p:attrNameLst>
                                          <p:attrName>style.visibility</p:attrName>
                                        </p:attrNameLst>
                                      </p:cBhvr>
                                      <p:to>
                                        <p:strVal val="visible"/>
                                      </p:to>
                                    </p:set>
                                    <p:anim calcmode="lin" valueType="num">
                                      <p:cBhvr>
                                        <p:cTn id="93" dur="500" fill="hold"/>
                                        <p:tgtEl>
                                          <p:spTgt spid="81931"/>
                                        </p:tgtEl>
                                        <p:attrNameLst>
                                          <p:attrName>ppt_w</p:attrName>
                                        </p:attrNameLst>
                                      </p:cBhvr>
                                      <p:tavLst>
                                        <p:tav tm="0">
                                          <p:val>
                                            <p:fltVal val="0"/>
                                          </p:val>
                                        </p:tav>
                                        <p:tav tm="100000">
                                          <p:val>
                                            <p:strVal val="#ppt_w"/>
                                          </p:val>
                                        </p:tav>
                                      </p:tavLst>
                                    </p:anim>
                                    <p:anim calcmode="lin" valueType="num">
                                      <p:cBhvr>
                                        <p:cTn id="94" dur="500" fill="hold"/>
                                        <p:tgtEl>
                                          <p:spTgt spid="819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1" grpId="0"/>
      <p:bldP spid="81932" grpId="1"/>
      <p:bldP spid="81933" grpId="2"/>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8130" name="Rectangle 2"/>
          <p:cNvSpPr>
            <a:spLocks noGrp="1" noChangeArrowheads="1"/>
          </p:cNvSpPr>
          <p:nvPr>
            <p:ph type="title"/>
          </p:nvPr>
        </p:nvSpPr>
        <p:spPr>
          <a:xfrm>
            <a:off x="1524000" y="0"/>
            <a:ext cx="6227763" cy="9144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2</a:t>
            </a:r>
            <a:r>
              <a:rPr kumimoji="0" lang="zh-CN" altLang="en-US" sz="36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a:t>
            </a:r>
            <a:r>
              <a:rPr kumimoji="0" lang="zh-TW" altLang="en-US" sz="36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黑体" panose="02010609060101010101" pitchFamily="49" charset="-122"/>
                <a:cs typeface="+mj-cs"/>
              </a:rPr>
              <a:t>詞義引申的方式－放射式</a:t>
            </a:r>
            <a:endParaRPr kumimoji="0" lang="zh-CN" altLang="en-US" sz="36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黑体" panose="02010609060101010101" pitchFamily="49" charset="-122"/>
              <a:cs typeface="+mj-cs"/>
            </a:endParaRPr>
          </a:p>
        </p:txBody>
      </p:sp>
      <p:sp>
        <p:nvSpPr>
          <p:cNvPr id="48131" name="Oval 3"/>
          <p:cNvSpPr/>
          <p:nvPr/>
        </p:nvSpPr>
        <p:spPr>
          <a:xfrm>
            <a:off x="4724400" y="2209800"/>
            <a:ext cx="2819400" cy="2743200"/>
          </a:xfrm>
          <a:prstGeom prst="ellipse">
            <a:avLst/>
          </a:prstGeom>
          <a:solidFill>
            <a:srgbClr val="0000FF"/>
          </a:solidFill>
          <a:ln w="12700" cap="flat" cmpd="sng">
            <a:solidFill>
              <a:schemeClr val="tx1"/>
            </a:solidFill>
            <a:prstDash val="solid"/>
            <a:headEnd type="none" w="med" len="med"/>
            <a:tailEnd type="none" w="med" len="med"/>
          </a:ln>
        </p:spPr>
        <p:txBody>
          <a:bodyPr wrap="none" anchor="ctr"/>
          <a:lstStyle/>
          <a:p>
            <a:pPr algn="ctr"/>
            <a:r>
              <a:rPr lang="zh-CN" altLang="en-US" sz="8800">
                <a:solidFill>
                  <a:srgbClr val="FFFFFF"/>
                </a:solidFill>
                <a:latin typeface="Times New Roman" panose="02020603050405020304" pitchFamily="18" charset="0"/>
                <a:ea typeface="隶书" panose="02010509060101010101" pitchFamily="49" charset="-122"/>
              </a:rPr>
              <a:t>節</a:t>
            </a:r>
            <a:r>
              <a:rPr lang="zh-CN" altLang="en-US" sz="6000">
                <a:solidFill>
                  <a:srgbClr val="FFFFFF"/>
                </a:solidFill>
                <a:latin typeface="Times New Roman" panose="02020603050405020304" pitchFamily="18" charset="0"/>
                <a:ea typeface="隶书" panose="02010509060101010101" pitchFamily="49" charset="-122"/>
              </a:rPr>
              <a:t>：</a:t>
            </a:r>
          </a:p>
          <a:p>
            <a:pPr algn="ctr"/>
            <a:r>
              <a:rPr lang="zh-CN" altLang="en-US" sz="4000">
                <a:solidFill>
                  <a:srgbClr val="FFFFFF"/>
                </a:solidFill>
                <a:latin typeface="Times New Roman" panose="02020603050405020304" pitchFamily="18" charset="0"/>
                <a:ea typeface="隶书" panose="02010509060101010101" pitchFamily="49" charset="-122"/>
              </a:rPr>
              <a:t>  </a:t>
            </a:r>
            <a:r>
              <a:rPr lang="zh-CN" altLang="en-US" sz="5400">
                <a:solidFill>
                  <a:srgbClr val="FFFFFF"/>
                </a:solidFill>
                <a:latin typeface="Times New Roman" panose="02020603050405020304" pitchFamily="18" charset="0"/>
                <a:ea typeface="隶书" panose="02010509060101010101" pitchFamily="49" charset="-122"/>
              </a:rPr>
              <a:t>竹節</a:t>
            </a:r>
          </a:p>
        </p:txBody>
      </p:sp>
      <p:sp>
        <p:nvSpPr>
          <p:cNvPr id="48132" name="Text Box 4"/>
          <p:cNvSpPr txBox="1"/>
          <p:nvPr/>
        </p:nvSpPr>
        <p:spPr>
          <a:xfrm>
            <a:off x="5638800" y="914400"/>
            <a:ext cx="1143000" cy="645160"/>
          </a:xfrm>
          <a:prstGeom prst="rect">
            <a:avLst/>
          </a:prstGeom>
          <a:solidFill>
            <a:srgbClr val="0000FF"/>
          </a:solidFill>
          <a:ln w="12700">
            <a:noFill/>
          </a:ln>
        </p:spPr>
        <p:txBody>
          <a:bodyPr>
            <a:spAutoFit/>
          </a:bodyPr>
          <a:lstStyle/>
          <a:p>
            <a:r>
              <a:rPr lang="zh-CN" altLang="en-US" sz="3600">
                <a:solidFill>
                  <a:srgbClr val="FFFFFF"/>
                </a:solidFill>
                <a:latin typeface="Times New Roman" panose="02020603050405020304" pitchFamily="18" charset="0"/>
                <a:ea typeface="华文新魏" panose="02010800040101010101" pitchFamily="2" charset="-122"/>
              </a:rPr>
              <a:t>关节</a:t>
            </a:r>
          </a:p>
        </p:txBody>
      </p:sp>
      <p:sp>
        <p:nvSpPr>
          <p:cNvPr id="48133" name="Text Box 5"/>
          <p:cNvSpPr txBox="1"/>
          <p:nvPr/>
        </p:nvSpPr>
        <p:spPr>
          <a:xfrm>
            <a:off x="3581400" y="50292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礼节</a:t>
            </a:r>
          </a:p>
        </p:txBody>
      </p:sp>
      <p:sp>
        <p:nvSpPr>
          <p:cNvPr id="48134" name="Text Box 6"/>
          <p:cNvSpPr txBox="1"/>
          <p:nvPr/>
        </p:nvSpPr>
        <p:spPr>
          <a:xfrm>
            <a:off x="2971800" y="33528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节操</a:t>
            </a:r>
          </a:p>
        </p:txBody>
      </p:sp>
      <p:sp>
        <p:nvSpPr>
          <p:cNvPr id="48135" name="Text Box 7"/>
          <p:cNvSpPr txBox="1"/>
          <p:nvPr/>
        </p:nvSpPr>
        <p:spPr>
          <a:xfrm>
            <a:off x="3429000" y="16764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节制</a:t>
            </a:r>
          </a:p>
        </p:txBody>
      </p:sp>
      <p:sp>
        <p:nvSpPr>
          <p:cNvPr id="48136" name="Text Box 8"/>
          <p:cNvSpPr txBox="1"/>
          <p:nvPr/>
        </p:nvSpPr>
        <p:spPr>
          <a:xfrm>
            <a:off x="8229600" y="32004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节气</a:t>
            </a:r>
          </a:p>
        </p:txBody>
      </p:sp>
      <p:sp>
        <p:nvSpPr>
          <p:cNvPr id="48137" name="Text Box 9"/>
          <p:cNvSpPr txBox="1"/>
          <p:nvPr/>
        </p:nvSpPr>
        <p:spPr>
          <a:xfrm>
            <a:off x="7696200" y="49530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节奏</a:t>
            </a:r>
          </a:p>
        </p:txBody>
      </p:sp>
      <p:sp>
        <p:nvSpPr>
          <p:cNvPr id="48138" name="Text Box 10"/>
          <p:cNvSpPr txBox="1"/>
          <p:nvPr/>
        </p:nvSpPr>
        <p:spPr>
          <a:xfrm>
            <a:off x="5791200" y="56388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法度</a:t>
            </a:r>
          </a:p>
        </p:txBody>
      </p:sp>
      <p:sp>
        <p:nvSpPr>
          <p:cNvPr id="48139" name="Text Box 11"/>
          <p:cNvSpPr txBox="1"/>
          <p:nvPr/>
        </p:nvSpPr>
        <p:spPr>
          <a:xfrm>
            <a:off x="7543800" y="1447800"/>
            <a:ext cx="1097280" cy="645160"/>
          </a:xfrm>
          <a:prstGeom prst="rect">
            <a:avLst/>
          </a:prstGeom>
          <a:solidFill>
            <a:srgbClr val="0000FF"/>
          </a:solidFill>
          <a:ln w="12700">
            <a:noFill/>
          </a:ln>
        </p:spPr>
        <p:txBody>
          <a:bodyPr wrap="none">
            <a:spAutoFit/>
          </a:bodyPr>
          <a:lstStyle/>
          <a:p>
            <a:r>
              <a:rPr lang="zh-CN" altLang="en-US" sz="3600">
                <a:solidFill>
                  <a:srgbClr val="FFFFFF"/>
                </a:solidFill>
                <a:latin typeface="Times New Roman" panose="02020603050405020304" pitchFamily="18" charset="0"/>
                <a:ea typeface="华文新魏" panose="02010800040101010101" pitchFamily="2" charset="-122"/>
              </a:rPr>
              <a:t>层叠</a:t>
            </a:r>
          </a:p>
        </p:txBody>
      </p:sp>
      <p:sp>
        <p:nvSpPr>
          <p:cNvPr id="48140" name="AutoShape 12"/>
          <p:cNvSpPr/>
          <p:nvPr/>
        </p:nvSpPr>
        <p:spPr>
          <a:xfrm rot="-5368063">
            <a:off x="5826125" y="1635125"/>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51213" name="Text Box 14">
            <a:hlinkClick action="ppaction://noaction"/>
          </p:cNvPr>
          <p:cNvSpPr txBox="1"/>
          <p:nvPr/>
        </p:nvSpPr>
        <p:spPr>
          <a:xfrm>
            <a:off x="8959850" y="6456363"/>
            <a:ext cx="436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41</a:t>
            </a:r>
          </a:p>
        </p:txBody>
      </p:sp>
      <p:sp>
        <p:nvSpPr>
          <p:cNvPr id="48143" name="AutoShape 15"/>
          <p:cNvSpPr/>
          <p:nvPr/>
        </p:nvSpPr>
        <p:spPr>
          <a:xfrm rot="-3035966">
            <a:off x="6973888" y="2092325"/>
            <a:ext cx="684212"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4" name="AutoShape 16"/>
          <p:cNvSpPr/>
          <p:nvPr/>
        </p:nvSpPr>
        <p:spPr>
          <a:xfrm rot="99478">
            <a:off x="7543800" y="3276600"/>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5" name="AutoShape 17"/>
          <p:cNvSpPr/>
          <p:nvPr/>
        </p:nvSpPr>
        <p:spPr>
          <a:xfrm rot="2624824">
            <a:off x="7086600" y="4495800"/>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6" name="AutoShape 18"/>
          <p:cNvSpPr/>
          <p:nvPr/>
        </p:nvSpPr>
        <p:spPr>
          <a:xfrm rot="5344229">
            <a:off x="5983288" y="5064125"/>
            <a:ext cx="684212"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7" name="AutoShape 19"/>
          <p:cNvSpPr/>
          <p:nvPr/>
        </p:nvSpPr>
        <p:spPr>
          <a:xfrm rot="8355001">
            <a:off x="4572000" y="4572000"/>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8" name="AutoShape 20"/>
          <p:cNvSpPr/>
          <p:nvPr/>
        </p:nvSpPr>
        <p:spPr>
          <a:xfrm rot="10765682">
            <a:off x="4038600" y="3429000"/>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48149" name="AutoShape 21"/>
          <p:cNvSpPr/>
          <p:nvPr/>
        </p:nvSpPr>
        <p:spPr>
          <a:xfrm rot="-8437940">
            <a:off x="4419600" y="2286000"/>
            <a:ext cx="684213" cy="460375"/>
          </a:xfrm>
          <a:prstGeom prst="rightArrow">
            <a:avLst>
              <a:gd name="adj1" fmla="val 50000"/>
              <a:gd name="adj2" fmla="val 37155"/>
            </a:avLst>
          </a:prstGeom>
          <a:solidFill>
            <a:schemeClr val="bg1"/>
          </a:solidFill>
          <a:ln w="12700" cap="flat" cmpd="sng">
            <a:solidFill>
              <a:schemeClr val="accent2"/>
            </a:solidFill>
            <a:prstDash val="solid"/>
            <a:miter/>
            <a:headEnd type="none" w="med" len="med"/>
            <a:tailEnd type="none" w="med" len="med"/>
          </a:ln>
        </p:spPr>
        <p:txBody>
          <a:bodyPr wrap="none" anchor="ctr"/>
          <a:lstStyle/>
          <a:p>
            <a:endParaRPr lang="zh-CN" altLang="en-US">
              <a:latin typeface="Arial" pitchFamily="34" charset="0"/>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500" fill="hold"/>
                                        <p:tgtEl>
                                          <p:spTgt spid="48131"/>
                                        </p:tgtEl>
                                        <p:attrNameLst>
                                          <p:attrName>ppt_w</p:attrName>
                                        </p:attrNameLst>
                                      </p:cBhvr>
                                      <p:tavLst>
                                        <p:tav tm="0">
                                          <p:val>
                                            <p:fltVal val="0"/>
                                          </p:val>
                                        </p:tav>
                                        <p:tav tm="100000">
                                          <p:val>
                                            <p:strVal val="#ppt_w"/>
                                          </p:val>
                                        </p:tav>
                                      </p:tavLst>
                                    </p:anim>
                                    <p:anim calcmode="lin" valueType="num">
                                      <p:cBhvr>
                                        <p:cTn id="8" dur="500" fill="hold"/>
                                        <p:tgtEl>
                                          <p:spTgt spid="48131"/>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2" presetClass="entr" presetSubtype="4" fill="hold" grpId="9" nodeType="clickEffect">
                                  <p:stCondLst>
                                    <p:cond delay="0"/>
                                  </p:stCondLst>
                                  <p:childTnLst>
                                    <p:set>
                                      <p:cBhvr>
                                        <p:cTn id="13" dur="1" fill="hold">
                                          <p:stCondLst>
                                            <p:cond delay="0"/>
                                          </p:stCondLst>
                                        </p:cTn>
                                        <p:tgtEl>
                                          <p:spTgt spid="48140"/>
                                        </p:tgtEl>
                                        <p:attrNameLst>
                                          <p:attrName>style.visibility</p:attrName>
                                        </p:attrNameLst>
                                      </p:cBhvr>
                                      <p:to>
                                        <p:strVal val="visible"/>
                                      </p:to>
                                    </p:set>
                                    <p:animEffect transition="in" filter="wipe(down)">
                                      <p:cBhvr>
                                        <p:cTn id="14" dur="500"/>
                                        <p:tgtEl>
                                          <p:spTgt spid="4814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2" presetClass="entr" presetSubtype="4" fill="hold" grpId="1" nodeType="clickEffect">
                                  <p:stCondLst>
                                    <p:cond delay="0"/>
                                  </p:stCondLst>
                                  <p:childTnLst>
                                    <p:set>
                                      <p:cBhvr>
                                        <p:cTn id="19" dur="1" fill="hold">
                                          <p:stCondLst>
                                            <p:cond delay="0"/>
                                          </p:stCondLst>
                                        </p:cTn>
                                        <p:tgtEl>
                                          <p:spTgt spid="48132"/>
                                        </p:tgtEl>
                                        <p:attrNameLst>
                                          <p:attrName>style.visibility</p:attrName>
                                        </p:attrNameLst>
                                      </p:cBhvr>
                                      <p:to>
                                        <p:strVal val="visible"/>
                                      </p:to>
                                    </p:set>
                                    <p:animEffect transition="in" filter="wipe(down)">
                                      <p:cBhvr>
                                        <p:cTn id="20" dur="500"/>
                                        <p:tgtEl>
                                          <p:spTgt spid="48132"/>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2" presetClass="entr" presetSubtype="8" fill="hold" grpId="10" nodeType="clickEffect">
                                  <p:stCondLst>
                                    <p:cond delay="0"/>
                                  </p:stCondLst>
                                  <p:childTnLst>
                                    <p:set>
                                      <p:cBhvr>
                                        <p:cTn id="25" dur="1" fill="hold">
                                          <p:stCondLst>
                                            <p:cond delay="0"/>
                                          </p:stCondLst>
                                        </p:cTn>
                                        <p:tgtEl>
                                          <p:spTgt spid="48143"/>
                                        </p:tgtEl>
                                        <p:attrNameLst>
                                          <p:attrName>style.visibility</p:attrName>
                                        </p:attrNameLst>
                                      </p:cBhvr>
                                      <p:to>
                                        <p:strVal val="visible"/>
                                      </p:to>
                                    </p:set>
                                    <p:animEffect transition="in" filter="wipe(left)">
                                      <p:cBhvr>
                                        <p:cTn id="26" dur="500"/>
                                        <p:tgtEl>
                                          <p:spTgt spid="48143"/>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2" presetClass="entr" presetSubtype="8" fill="hold" grpId="8" nodeType="clickEffect">
                                  <p:stCondLst>
                                    <p:cond delay="0"/>
                                  </p:stCondLst>
                                  <p:childTnLst>
                                    <p:set>
                                      <p:cBhvr>
                                        <p:cTn id="31" dur="1" fill="hold">
                                          <p:stCondLst>
                                            <p:cond delay="0"/>
                                          </p:stCondLst>
                                        </p:cTn>
                                        <p:tgtEl>
                                          <p:spTgt spid="48139"/>
                                        </p:tgtEl>
                                        <p:attrNameLst>
                                          <p:attrName>style.visibility</p:attrName>
                                        </p:attrNameLst>
                                      </p:cBhvr>
                                      <p:to>
                                        <p:strVal val="visible"/>
                                      </p:to>
                                    </p:set>
                                    <p:animEffect transition="in" filter="wipe(left)">
                                      <p:cBhvr>
                                        <p:cTn id="32" dur="500"/>
                                        <p:tgtEl>
                                          <p:spTgt spid="48139"/>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2" presetClass="entr" presetSubtype="8" fill="hold" grpId="11" nodeType="clickEffect">
                                  <p:stCondLst>
                                    <p:cond delay="0"/>
                                  </p:stCondLst>
                                  <p:childTnLst>
                                    <p:set>
                                      <p:cBhvr>
                                        <p:cTn id="37" dur="1" fill="hold">
                                          <p:stCondLst>
                                            <p:cond delay="0"/>
                                          </p:stCondLst>
                                        </p:cTn>
                                        <p:tgtEl>
                                          <p:spTgt spid="48144"/>
                                        </p:tgtEl>
                                        <p:attrNameLst>
                                          <p:attrName>style.visibility</p:attrName>
                                        </p:attrNameLst>
                                      </p:cBhvr>
                                      <p:to>
                                        <p:strVal val="visible"/>
                                      </p:to>
                                    </p:set>
                                    <p:animEffect transition="in" filter="wipe(left)">
                                      <p:cBhvr>
                                        <p:cTn id="38" dur="500"/>
                                        <p:tgtEl>
                                          <p:spTgt spid="48144"/>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2" presetClass="entr" presetSubtype="8" fill="hold" grpId="5" nodeType="clickEffect">
                                  <p:stCondLst>
                                    <p:cond delay="0"/>
                                  </p:stCondLst>
                                  <p:childTnLst>
                                    <p:set>
                                      <p:cBhvr>
                                        <p:cTn id="43" dur="1" fill="hold">
                                          <p:stCondLst>
                                            <p:cond delay="0"/>
                                          </p:stCondLst>
                                        </p:cTn>
                                        <p:tgtEl>
                                          <p:spTgt spid="48136"/>
                                        </p:tgtEl>
                                        <p:attrNameLst>
                                          <p:attrName>style.visibility</p:attrName>
                                        </p:attrNameLst>
                                      </p:cBhvr>
                                      <p:to>
                                        <p:strVal val="visible"/>
                                      </p:to>
                                    </p:set>
                                    <p:animEffect transition="in" filter="wipe(left)">
                                      <p:cBhvr>
                                        <p:cTn id="44" dur="500"/>
                                        <p:tgtEl>
                                          <p:spTgt spid="48136"/>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22" presetClass="entr" presetSubtype="1" fill="hold" grpId="12" nodeType="clickEffect">
                                  <p:stCondLst>
                                    <p:cond delay="0"/>
                                  </p:stCondLst>
                                  <p:childTnLst>
                                    <p:set>
                                      <p:cBhvr>
                                        <p:cTn id="49" dur="1" fill="hold">
                                          <p:stCondLst>
                                            <p:cond delay="0"/>
                                          </p:stCondLst>
                                        </p:cTn>
                                        <p:tgtEl>
                                          <p:spTgt spid="48145"/>
                                        </p:tgtEl>
                                        <p:attrNameLst>
                                          <p:attrName>style.visibility</p:attrName>
                                        </p:attrNameLst>
                                      </p:cBhvr>
                                      <p:to>
                                        <p:strVal val="visible"/>
                                      </p:to>
                                    </p:set>
                                    <p:animEffect transition="in" filter="wipe(up)">
                                      <p:cBhvr>
                                        <p:cTn id="50" dur="500"/>
                                        <p:tgtEl>
                                          <p:spTgt spid="48145"/>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2" presetClass="entr" presetSubtype="8" fill="hold" grpId="6" nodeType="clickEffect">
                                  <p:stCondLst>
                                    <p:cond delay="0"/>
                                  </p:stCondLst>
                                  <p:childTnLst>
                                    <p:set>
                                      <p:cBhvr>
                                        <p:cTn id="55" dur="1" fill="hold">
                                          <p:stCondLst>
                                            <p:cond delay="0"/>
                                          </p:stCondLst>
                                        </p:cTn>
                                        <p:tgtEl>
                                          <p:spTgt spid="48137"/>
                                        </p:tgtEl>
                                        <p:attrNameLst>
                                          <p:attrName>style.visibility</p:attrName>
                                        </p:attrNameLst>
                                      </p:cBhvr>
                                      <p:to>
                                        <p:strVal val="visible"/>
                                      </p:to>
                                    </p:set>
                                    <p:animEffect transition="in" filter="wipe(left)">
                                      <p:cBhvr>
                                        <p:cTn id="56" dur="500"/>
                                        <p:tgtEl>
                                          <p:spTgt spid="48137"/>
                                        </p:tgtEl>
                                      </p:cBhvr>
                                    </p:animEffec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2" presetClass="entr" presetSubtype="1" fill="hold" grpId="13" nodeType="clickEffect">
                                  <p:stCondLst>
                                    <p:cond delay="0"/>
                                  </p:stCondLst>
                                  <p:childTnLst>
                                    <p:set>
                                      <p:cBhvr>
                                        <p:cTn id="61" dur="1" fill="hold">
                                          <p:stCondLst>
                                            <p:cond delay="0"/>
                                          </p:stCondLst>
                                        </p:cTn>
                                        <p:tgtEl>
                                          <p:spTgt spid="48146"/>
                                        </p:tgtEl>
                                        <p:attrNameLst>
                                          <p:attrName>style.visibility</p:attrName>
                                        </p:attrNameLst>
                                      </p:cBhvr>
                                      <p:to>
                                        <p:strVal val="visible"/>
                                      </p:to>
                                    </p:set>
                                    <p:animEffect transition="in" filter="wipe(up)">
                                      <p:cBhvr>
                                        <p:cTn id="62" dur="500"/>
                                        <p:tgtEl>
                                          <p:spTgt spid="48146"/>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22" presetClass="entr" presetSubtype="1" fill="hold" grpId="7" nodeType="clickEffect">
                                  <p:stCondLst>
                                    <p:cond delay="0"/>
                                  </p:stCondLst>
                                  <p:childTnLst>
                                    <p:set>
                                      <p:cBhvr>
                                        <p:cTn id="67" dur="1" fill="hold">
                                          <p:stCondLst>
                                            <p:cond delay="0"/>
                                          </p:stCondLst>
                                        </p:cTn>
                                        <p:tgtEl>
                                          <p:spTgt spid="48138"/>
                                        </p:tgtEl>
                                        <p:attrNameLst>
                                          <p:attrName>style.visibility</p:attrName>
                                        </p:attrNameLst>
                                      </p:cBhvr>
                                      <p:to>
                                        <p:strVal val="visible"/>
                                      </p:to>
                                    </p:set>
                                    <p:animEffect transition="in" filter="wipe(up)">
                                      <p:cBhvr>
                                        <p:cTn id="68" dur="500"/>
                                        <p:tgtEl>
                                          <p:spTgt spid="48138"/>
                                        </p:tgtEl>
                                      </p:cBhvr>
                                    </p:animEffect>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22" presetClass="entr" presetSubtype="2" fill="hold" grpId="14" nodeType="clickEffect">
                                  <p:stCondLst>
                                    <p:cond delay="0"/>
                                  </p:stCondLst>
                                  <p:childTnLst>
                                    <p:set>
                                      <p:cBhvr>
                                        <p:cTn id="73" dur="1" fill="hold">
                                          <p:stCondLst>
                                            <p:cond delay="0"/>
                                          </p:stCondLst>
                                        </p:cTn>
                                        <p:tgtEl>
                                          <p:spTgt spid="48147"/>
                                        </p:tgtEl>
                                        <p:attrNameLst>
                                          <p:attrName>style.visibility</p:attrName>
                                        </p:attrNameLst>
                                      </p:cBhvr>
                                      <p:to>
                                        <p:strVal val="visible"/>
                                      </p:to>
                                    </p:set>
                                    <p:animEffect transition="in" filter="wipe(right)">
                                      <p:cBhvr>
                                        <p:cTn id="74" dur="500"/>
                                        <p:tgtEl>
                                          <p:spTgt spid="48147"/>
                                        </p:tgtEl>
                                      </p:cBhvr>
                                    </p:animEffec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22" presetClass="entr" presetSubtype="2" fill="hold" grpId="2" nodeType="clickEffect">
                                  <p:stCondLst>
                                    <p:cond delay="0"/>
                                  </p:stCondLst>
                                  <p:childTnLst>
                                    <p:set>
                                      <p:cBhvr>
                                        <p:cTn id="79" dur="1" fill="hold">
                                          <p:stCondLst>
                                            <p:cond delay="0"/>
                                          </p:stCondLst>
                                        </p:cTn>
                                        <p:tgtEl>
                                          <p:spTgt spid="48133"/>
                                        </p:tgtEl>
                                        <p:attrNameLst>
                                          <p:attrName>style.visibility</p:attrName>
                                        </p:attrNameLst>
                                      </p:cBhvr>
                                      <p:to>
                                        <p:strVal val="visible"/>
                                      </p:to>
                                    </p:set>
                                    <p:animEffect transition="in" filter="wipe(right)">
                                      <p:cBhvr>
                                        <p:cTn id="80" dur="500"/>
                                        <p:tgtEl>
                                          <p:spTgt spid="48133"/>
                                        </p:tgtEl>
                                      </p:cBhvr>
                                    </p:animEffect>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22" presetClass="entr" presetSubtype="2" fill="hold" grpId="15" nodeType="clickEffect">
                                  <p:stCondLst>
                                    <p:cond delay="0"/>
                                  </p:stCondLst>
                                  <p:childTnLst>
                                    <p:set>
                                      <p:cBhvr>
                                        <p:cTn id="85" dur="1" fill="hold">
                                          <p:stCondLst>
                                            <p:cond delay="0"/>
                                          </p:stCondLst>
                                        </p:cTn>
                                        <p:tgtEl>
                                          <p:spTgt spid="48148"/>
                                        </p:tgtEl>
                                        <p:attrNameLst>
                                          <p:attrName>style.visibility</p:attrName>
                                        </p:attrNameLst>
                                      </p:cBhvr>
                                      <p:to>
                                        <p:strVal val="visible"/>
                                      </p:to>
                                    </p:set>
                                    <p:animEffect transition="in" filter="wipe(right)">
                                      <p:cBhvr>
                                        <p:cTn id="86" dur="500"/>
                                        <p:tgtEl>
                                          <p:spTgt spid="48148"/>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22" presetClass="entr" presetSubtype="2" fill="hold" grpId="3" nodeType="clickEffect">
                                  <p:stCondLst>
                                    <p:cond delay="0"/>
                                  </p:stCondLst>
                                  <p:childTnLst>
                                    <p:set>
                                      <p:cBhvr>
                                        <p:cTn id="91" dur="1" fill="hold">
                                          <p:stCondLst>
                                            <p:cond delay="0"/>
                                          </p:stCondLst>
                                        </p:cTn>
                                        <p:tgtEl>
                                          <p:spTgt spid="48134"/>
                                        </p:tgtEl>
                                        <p:attrNameLst>
                                          <p:attrName>style.visibility</p:attrName>
                                        </p:attrNameLst>
                                      </p:cBhvr>
                                      <p:to>
                                        <p:strVal val="visible"/>
                                      </p:to>
                                    </p:set>
                                    <p:animEffect transition="in" filter="wipe(right)">
                                      <p:cBhvr>
                                        <p:cTn id="92" dur="500"/>
                                        <p:tgtEl>
                                          <p:spTgt spid="48134"/>
                                        </p:tgtEl>
                                      </p:cBhvr>
                                    </p:animEffect>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22" presetClass="entr" presetSubtype="2" fill="hold" grpId="16" nodeType="clickEffect">
                                  <p:stCondLst>
                                    <p:cond delay="0"/>
                                  </p:stCondLst>
                                  <p:childTnLst>
                                    <p:set>
                                      <p:cBhvr>
                                        <p:cTn id="97" dur="1" fill="hold">
                                          <p:stCondLst>
                                            <p:cond delay="0"/>
                                          </p:stCondLst>
                                        </p:cTn>
                                        <p:tgtEl>
                                          <p:spTgt spid="48149"/>
                                        </p:tgtEl>
                                        <p:attrNameLst>
                                          <p:attrName>style.visibility</p:attrName>
                                        </p:attrNameLst>
                                      </p:cBhvr>
                                      <p:to>
                                        <p:strVal val="visible"/>
                                      </p:to>
                                    </p:set>
                                    <p:animEffect transition="in" filter="wipe(right)">
                                      <p:cBhvr>
                                        <p:cTn id="98" dur="500"/>
                                        <p:tgtEl>
                                          <p:spTgt spid="48149"/>
                                        </p:tgtEl>
                                      </p:cBhvr>
                                    </p:animEffect>
                                  </p:childTnLst>
                                </p:cTn>
                              </p:par>
                            </p:childTnLst>
                          </p:cTn>
                        </p:par>
                      </p:childTnLst>
                    </p:cTn>
                  </p:par>
                  <p:par>
                    <p:cTn id="99" fill="hold" nodeType="clickPar">
                      <p:stCondLst>
                        <p:cond delay="indefinite"/>
                      </p:stCondLst>
                      <p:childTnLst>
                        <p:par>
                          <p:cTn id="100" fill="hold" nodeType="withGroup">
                            <p:stCondLst>
                              <p:cond delay="indefinite"/>
                            </p:stCondLst>
                          </p:cTn>
                        </p:par>
                        <p:par>
                          <p:cTn id="101" fill="hold" nodeType="afterGroup">
                            <p:stCondLst>
                              <p:cond delay="0"/>
                            </p:stCondLst>
                            <p:childTnLst>
                              <p:par>
                                <p:cTn id="102" presetID="22" presetClass="entr" presetSubtype="2" fill="hold" grpId="4" nodeType="clickEffect">
                                  <p:stCondLst>
                                    <p:cond delay="0"/>
                                  </p:stCondLst>
                                  <p:childTnLst>
                                    <p:set>
                                      <p:cBhvr>
                                        <p:cTn id="103" dur="1" fill="hold">
                                          <p:stCondLst>
                                            <p:cond delay="0"/>
                                          </p:stCondLst>
                                        </p:cTn>
                                        <p:tgtEl>
                                          <p:spTgt spid="48135"/>
                                        </p:tgtEl>
                                        <p:attrNameLst>
                                          <p:attrName>style.visibility</p:attrName>
                                        </p:attrNameLst>
                                      </p:cBhvr>
                                      <p:to>
                                        <p:strVal val="visible"/>
                                      </p:to>
                                    </p:set>
                                    <p:animEffect transition="in" filter="wipe(right)">
                                      <p:cBhvr>
                                        <p:cTn id="104" dur="500"/>
                                        <p:tgtEl>
                                          <p:spTgt spid="48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2" grpId="1"/>
      <p:bldP spid="48133" grpId="2"/>
      <p:bldP spid="48134" grpId="3"/>
      <p:bldP spid="48135" grpId="4"/>
      <p:bldP spid="48136" grpId="5"/>
      <p:bldP spid="48137" grpId="6"/>
      <p:bldP spid="48138" grpId="7"/>
      <p:bldP spid="48139" grpId="8"/>
      <p:bldP spid="48140" grpId="9"/>
      <p:bldP spid="48143" grpId="10"/>
      <p:bldP spid="48144" grpId="11"/>
      <p:bldP spid="48145" grpId="12"/>
      <p:bldP spid="48146" grpId="13"/>
      <p:bldP spid="48147" grpId="14"/>
      <p:bldP spid="48148" grpId="15"/>
      <p:bldP spid="48149" grpId="16"/>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9154" name="Rectangle 2"/>
          <p:cNvSpPr>
            <a:spLocks noGrp="1" noChangeArrowheads="1"/>
          </p:cNvSpPr>
          <p:nvPr>
            <p:ph type="title"/>
          </p:nvPr>
        </p:nvSpPr>
        <p:spPr>
          <a:xfrm>
            <a:off x="1524000" y="0"/>
            <a:ext cx="5181600" cy="10668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词义引申的方式－递进式</a:t>
            </a:r>
            <a:endParaRPr kumimoji="0" lang="zh-CN" altLang="en-US"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endParaRPr>
          </a:p>
        </p:txBody>
      </p:sp>
      <p:sp>
        <p:nvSpPr>
          <p:cNvPr id="49155" name="Text Box 3"/>
          <p:cNvSpPr txBox="1"/>
          <p:nvPr/>
        </p:nvSpPr>
        <p:spPr>
          <a:xfrm>
            <a:off x="4572000" y="1295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朝见</a:t>
            </a:r>
          </a:p>
        </p:txBody>
      </p:sp>
      <p:sp>
        <p:nvSpPr>
          <p:cNvPr id="49156" name="Text Box 4"/>
          <p:cNvSpPr txBox="1"/>
          <p:nvPr/>
        </p:nvSpPr>
        <p:spPr>
          <a:xfrm>
            <a:off x="6096000" y="1295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朝拜</a:t>
            </a:r>
          </a:p>
        </p:txBody>
      </p:sp>
      <p:sp>
        <p:nvSpPr>
          <p:cNvPr id="49157" name="Text Box 5"/>
          <p:cNvSpPr txBox="1"/>
          <p:nvPr/>
        </p:nvSpPr>
        <p:spPr>
          <a:xfrm>
            <a:off x="7772400" y="1295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朝廷</a:t>
            </a:r>
          </a:p>
        </p:txBody>
      </p:sp>
      <p:sp>
        <p:nvSpPr>
          <p:cNvPr id="49158" name="Text Box 6"/>
          <p:cNvSpPr txBox="1"/>
          <p:nvPr/>
        </p:nvSpPr>
        <p:spPr>
          <a:xfrm>
            <a:off x="9372600" y="1295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朝代</a:t>
            </a:r>
          </a:p>
        </p:txBody>
      </p:sp>
      <p:sp>
        <p:nvSpPr>
          <p:cNvPr id="49159" name="Text Box 7"/>
          <p:cNvSpPr txBox="1"/>
          <p:nvPr/>
        </p:nvSpPr>
        <p:spPr>
          <a:xfrm>
            <a:off x="4495800" y="2819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士兵</a:t>
            </a:r>
          </a:p>
        </p:txBody>
      </p:sp>
      <p:sp>
        <p:nvSpPr>
          <p:cNvPr id="49160" name="Text Box 8"/>
          <p:cNvSpPr txBox="1"/>
          <p:nvPr/>
        </p:nvSpPr>
        <p:spPr>
          <a:xfrm>
            <a:off x="6172200" y="2819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军队</a:t>
            </a:r>
          </a:p>
        </p:txBody>
      </p:sp>
      <p:sp>
        <p:nvSpPr>
          <p:cNvPr id="49161" name="Text Box 9"/>
          <p:cNvSpPr txBox="1"/>
          <p:nvPr/>
        </p:nvSpPr>
        <p:spPr>
          <a:xfrm>
            <a:off x="7848600" y="2819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战争</a:t>
            </a:r>
          </a:p>
        </p:txBody>
      </p:sp>
      <p:sp>
        <p:nvSpPr>
          <p:cNvPr id="49162" name="Text Box 10"/>
          <p:cNvSpPr txBox="1"/>
          <p:nvPr/>
        </p:nvSpPr>
        <p:spPr>
          <a:xfrm>
            <a:off x="9372600" y="28194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军事</a:t>
            </a:r>
          </a:p>
        </p:txBody>
      </p:sp>
      <p:sp>
        <p:nvSpPr>
          <p:cNvPr id="49163" name="Text Box 11"/>
          <p:cNvSpPr txBox="1"/>
          <p:nvPr/>
        </p:nvSpPr>
        <p:spPr>
          <a:xfrm>
            <a:off x="5257800" y="42672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外衣</a:t>
            </a:r>
          </a:p>
        </p:txBody>
      </p:sp>
      <p:sp>
        <p:nvSpPr>
          <p:cNvPr id="49164" name="Text Box 12"/>
          <p:cNvSpPr txBox="1"/>
          <p:nvPr/>
        </p:nvSpPr>
        <p:spPr>
          <a:xfrm>
            <a:off x="7391400" y="42672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外表</a:t>
            </a:r>
          </a:p>
        </p:txBody>
      </p:sp>
      <p:sp>
        <p:nvSpPr>
          <p:cNvPr id="49165" name="Text Box 13"/>
          <p:cNvSpPr txBox="1"/>
          <p:nvPr/>
        </p:nvSpPr>
        <p:spPr>
          <a:xfrm>
            <a:off x="9372600" y="4267200"/>
            <a:ext cx="999490" cy="583565"/>
          </a:xfrm>
          <a:prstGeom prst="rect">
            <a:avLst/>
          </a:prstGeom>
          <a:solidFill>
            <a:srgbClr val="0000FF"/>
          </a:solidFill>
          <a:ln w="12700">
            <a:noFill/>
          </a:ln>
        </p:spPr>
        <p:txBody>
          <a:bodyPr wrap="none">
            <a:spAutoFit/>
          </a:bodyPr>
          <a:lstStyle/>
          <a:p>
            <a:r>
              <a:rPr lang="zh-CN" altLang="en-US" sz="3200" b="1">
                <a:solidFill>
                  <a:srgbClr val="FFFFFF"/>
                </a:solidFill>
                <a:latin typeface="Times New Roman" panose="02020603050405020304" pitchFamily="18" charset="0"/>
                <a:ea typeface="楷体_GB2312" pitchFamily="49" charset="-122"/>
              </a:rPr>
              <a:t>标志</a:t>
            </a:r>
          </a:p>
        </p:txBody>
      </p:sp>
      <p:sp>
        <p:nvSpPr>
          <p:cNvPr id="49166" name="Text Box 14"/>
          <p:cNvSpPr txBox="1">
            <a:spLocks noChangeArrowheads="1"/>
          </p:cNvSpPr>
          <p:nvPr/>
        </p:nvSpPr>
        <p:spPr bwMode="auto">
          <a:xfrm>
            <a:off x="1828800" y="1219200"/>
            <a:ext cx="2133600" cy="768350"/>
          </a:xfrm>
          <a:prstGeom prst="rect">
            <a:avLst/>
          </a:prstGeom>
          <a:solidFill>
            <a:srgbClr val="0000FF"/>
          </a:solidFill>
          <a:ln w="12700">
            <a:noFill/>
            <a:miter lim="800000"/>
          </a:ln>
          <a:effectLst/>
        </p:spPr>
        <p:txBody>
          <a:bodyPr>
            <a:spAutoFit/>
          </a:bodyPr>
          <a:lstStyle/>
          <a:p>
            <a:pPr marR="0" defTabSz="914400">
              <a:buClrTx/>
              <a:buSzTx/>
              <a:buFontTx/>
              <a:buNone/>
              <a:defRPr/>
            </a:pPr>
            <a:r>
              <a:rPr kumimoji="1" lang="zh-CN" altLang="en-US" sz="44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方正水柱简体" pitchFamily="2" charset="-122"/>
                <a:cs typeface="+mn-cs"/>
              </a:rPr>
              <a:t>朝</a:t>
            </a:r>
            <a:r>
              <a:rPr kumimoji="1" lang="zh-CN" altLang="en-US" sz="36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华文新魏" panose="02010800040101010101" pitchFamily="2" charset="-122"/>
                <a:cs typeface="+mn-cs"/>
              </a:rPr>
              <a:t>：</a:t>
            </a:r>
            <a:r>
              <a:rPr kumimoji="1" lang="zh-CN" altLang="en-US" sz="3200" b="1" kern="1200" cap="none" spc="0" normalizeH="0" baseline="0" noProof="0">
                <a:solidFill>
                  <a:srgbClr val="FFFFFF"/>
                </a:solidFill>
                <a:latin typeface="Times New Roman" panose="02020603050405020304" pitchFamily="18" charset="0"/>
                <a:ea typeface="方正大标宋简体" pitchFamily="2" charset="-122"/>
                <a:cs typeface="+mn-cs"/>
              </a:rPr>
              <a:t>早晨</a:t>
            </a:r>
          </a:p>
        </p:txBody>
      </p:sp>
      <p:sp>
        <p:nvSpPr>
          <p:cNvPr id="49167" name="Text Box 15"/>
          <p:cNvSpPr txBox="1">
            <a:spLocks noChangeArrowheads="1"/>
          </p:cNvSpPr>
          <p:nvPr/>
        </p:nvSpPr>
        <p:spPr bwMode="auto">
          <a:xfrm>
            <a:off x="1828800" y="2743200"/>
            <a:ext cx="2133600" cy="768350"/>
          </a:xfrm>
          <a:prstGeom prst="rect">
            <a:avLst/>
          </a:prstGeom>
          <a:solidFill>
            <a:srgbClr val="0000FF"/>
          </a:solidFill>
          <a:ln w="12700">
            <a:noFill/>
            <a:miter lim="800000"/>
          </a:ln>
          <a:effectLst/>
        </p:spPr>
        <p:txBody>
          <a:bodyPr>
            <a:spAutoFit/>
          </a:bodyPr>
          <a:lstStyle/>
          <a:p>
            <a:pPr marR="0" defTabSz="914400">
              <a:buClrTx/>
              <a:buSzTx/>
              <a:buFontTx/>
              <a:buNone/>
              <a:defRPr/>
            </a:pPr>
            <a:r>
              <a:rPr kumimoji="1" lang="zh-CN" altLang="en-US" sz="44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方正水柱简体" pitchFamily="2" charset="-122"/>
                <a:cs typeface="+mn-cs"/>
              </a:rPr>
              <a:t>兵</a:t>
            </a:r>
            <a:r>
              <a:rPr kumimoji="1" lang="zh-CN" altLang="en-US" sz="36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华文新魏" panose="02010800040101010101" pitchFamily="2" charset="-122"/>
                <a:cs typeface="+mn-cs"/>
              </a:rPr>
              <a:t>：</a:t>
            </a:r>
            <a:r>
              <a:rPr kumimoji="1" lang="zh-CN" altLang="en-US" sz="3200" b="1" kern="1200" cap="none" spc="0" normalizeH="0" baseline="0" noProof="0">
                <a:solidFill>
                  <a:srgbClr val="FFFFFF"/>
                </a:solidFill>
                <a:latin typeface="Times New Roman" panose="02020603050405020304" pitchFamily="18" charset="0"/>
                <a:ea typeface="方正大标宋简体" pitchFamily="2" charset="-122"/>
                <a:cs typeface="+mn-cs"/>
              </a:rPr>
              <a:t>兵器</a:t>
            </a:r>
          </a:p>
        </p:txBody>
      </p:sp>
      <p:sp>
        <p:nvSpPr>
          <p:cNvPr id="49168" name="Text Box 16"/>
          <p:cNvSpPr txBox="1">
            <a:spLocks noChangeArrowheads="1"/>
          </p:cNvSpPr>
          <p:nvPr/>
        </p:nvSpPr>
        <p:spPr bwMode="auto">
          <a:xfrm>
            <a:off x="1828800" y="3962400"/>
            <a:ext cx="2667000" cy="1309370"/>
          </a:xfrm>
          <a:prstGeom prst="rect">
            <a:avLst/>
          </a:prstGeom>
          <a:solidFill>
            <a:srgbClr val="0000FF"/>
          </a:solidFill>
          <a:ln w="12700">
            <a:noFill/>
            <a:miter lim="800000"/>
          </a:ln>
          <a:effectLst/>
        </p:spPr>
        <p:txBody>
          <a:bodyPr>
            <a:spAutoFit/>
          </a:bodyPr>
          <a:lstStyle/>
          <a:p>
            <a:pPr marR="0" defTabSz="914400">
              <a:lnSpc>
                <a:spcPct val="110000"/>
              </a:lnSpc>
              <a:buClrTx/>
              <a:buSzTx/>
              <a:buFontTx/>
              <a:buNone/>
              <a:defRPr/>
            </a:pPr>
            <a:r>
              <a:rPr kumimoji="1" lang="zh-CN" altLang="en-US" sz="44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方正水柱简体" pitchFamily="2" charset="-122"/>
                <a:cs typeface="+mn-cs"/>
              </a:rPr>
              <a:t>表</a:t>
            </a:r>
            <a:r>
              <a:rPr kumimoji="1" lang="zh-CN" altLang="en-US" sz="36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华文新魏" panose="02010800040101010101" pitchFamily="2" charset="-122"/>
                <a:cs typeface="+mn-cs"/>
              </a:rPr>
              <a:t>：</a:t>
            </a:r>
            <a:r>
              <a:rPr kumimoji="1" lang="zh-CN" altLang="en-US" sz="2800" b="1" kern="1200" cap="none" spc="0" normalizeH="0" baseline="0" noProof="0">
                <a:solidFill>
                  <a:srgbClr val="FFFFFF"/>
                </a:solidFill>
                <a:latin typeface="Times New Roman" panose="02020603050405020304" pitchFamily="18" charset="0"/>
                <a:ea typeface="方正大标宋简体" pitchFamily="2" charset="-122"/>
                <a:cs typeface="+mn-cs"/>
              </a:rPr>
              <a:t>毛朝外的</a:t>
            </a:r>
          </a:p>
          <a:p>
            <a:pPr marR="0" defTabSz="914400">
              <a:lnSpc>
                <a:spcPct val="110000"/>
              </a:lnSpc>
              <a:buClrTx/>
              <a:buSzTx/>
              <a:buFontTx/>
              <a:buNone/>
              <a:defRPr/>
            </a:pPr>
            <a:r>
              <a:rPr kumimoji="1" lang="zh-CN" altLang="en-US" sz="2800" b="1" kern="1200" cap="none" spc="0" normalizeH="0" baseline="0" noProof="0">
                <a:solidFill>
                  <a:srgbClr val="FFFFFF"/>
                </a:solidFill>
                <a:latin typeface="Times New Roman" panose="02020603050405020304" pitchFamily="18" charset="0"/>
                <a:ea typeface="方正大标宋简体" pitchFamily="2" charset="-122"/>
                <a:cs typeface="+mn-cs"/>
              </a:rPr>
              <a:t>           皮上衣</a:t>
            </a:r>
          </a:p>
        </p:txBody>
      </p:sp>
      <p:sp>
        <p:nvSpPr>
          <p:cNvPr id="49169" name="Text Box 17"/>
          <p:cNvSpPr txBox="1"/>
          <p:nvPr/>
        </p:nvSpPr>
        <p:spPr>
          <a:xfrm>
            <a:off x="4495800" y="5562600"/>
            <a:ext cx="2286000" cy="891540"/>
          </a:xfrm>
          <a:prstGeom prst="rect">
            <a:avLst/>
          </a:prstGeom>
          <a:noFill/>
          <a:ln w="12700">
            <a:noFill/>
          </a:ln>
        </p:spPr>
        <p:txBody>
          <a:bodyPr>
            <a:spAutoFit/>
          </a:bodyPr>
          <a:lstStyle/>
          <a:p>
            <a:r>
              <a:rPr lang="zh-CN" altLang="en-US" sz="2800">
                <a:latin typeface="Times New Roman" panose="02020603050405020304" pitchFamily="18" charset="0"/>
                <a:ea typeface="隶书" panose="02010509060101010101" pitchFamily="49" charset="-122"/>
              </a:rPr>
              <a:t>直接引申义</a:t>
            </a:r>
          </a:p>
          <a:p>
            <a:r>
              <a:rPr lang="zh-CN" altLang="en-US" sz="2400">
                <a:latin typeface="Times New Roman" panose="02020603050405020304" pitchFamily="18" charset="0"/>
                <a:ea typeface="隶书" panose="02010509060101010101" pitchFamily="49" charset="-122"/>
              </a:rPr>
              <a:t>（近引申义）</a:t>
            </a:r>
          </a:p>
        </p:txBody>
      </p:sp>
      <p:sp>
        <p:nvSpPr>
          <p:cNvPr id="49170" name="Text Box 18"/>
          <p:cNvSpPr txBox="1"/>
          <p:nvPr/>
        </p:nvSpPr>
        <p:spPr>
          <a:xfrm>
            <a:off x="7620000" y="5486400"/>
            <a:ext cx="2362200" cy="891540"/>
          </a:xfrm>
          <a:prstGeom prst="rect">
            <a:avLst/>
          </a:prstGeom>
          <a:noFill/>
          <a:ln w="12700">
            <a:noFill/>
          </a:ln>
        </p:spPr>
        <p:txBody>
          <a:bodyPr>
            <a:spAutoFit/>
          </a:bodyPr>
          <a:lstStyle/>
          <a:p>
            <a:r>
              <a:rPr lang="zh-CN" altLang="en-US" sz="2800">
                <a:latin typeface="Times New Roman" panose="02020603050405020304" pitchFamily="18" charset="0"/>
                <a:ea typeface="隶书" panose="02010509060101010101" pitchFamily="49" charset="-122"/>
              </a:rPr>
              <a:t>间接引申义</a:t>
            </a:r>
          </a:p>
          <a:p>
            <a:r>
              <a:rPr lang="zh-CN" altLang="en-US" sz="2400">
                <a:latin typeface="Times New Roman" panose="02020603050405020304" pitchFamily="18" charset="0"/>
                <a:ea typeface="隶书" panose="02010509060101010101" pitchFamily="49" charset="-122"/>
              </a:rPr>
              <a:t>（远引申义）</a:t>
            </a:r>
          </a:p>
        </p:txBody>
      </p:sp>
      <p:sp>
        <p:nvSpPr>
          <p:cNvPr id="49171" name="AutoShape 19"/>
          <p:cNvSpPr/>
          <p:nvPr/>
        </p:nvSpPr>
        <p:spPr>
          <a:xfrm rot="-5399791">
            <a:off x="5257800" y="4495800"/>
            <a:ext cx="228600" cy="1600200"/>
          </a:xfrm>
          <a:prstGeom prst="leftBrace">
            <a:avLst>
              <a:gd name="adj1" fmla="val 58333"/>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49172" name="AutoShape 20"/>
          <p:cNvSpPr/>
          <p:nvPr/>
        </p:nvSpPr>
        <p:spPr>
          <a:xfrm rot="-5346464">
            <a:off x="8420100" y="3619500"/>
            <a:ext cx="228600" cy="3352800"/>
          </a:xfrm>
          <a:prstGeom prst="leftBrace">
            <a:avLst>
              <a:gd name="adj1" fmla="val 122222"/>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52245" name="Text Box 22">
            <a:hlinkClick action="ppaction://noaction"/>
          </p:cNvPr>
          <p:cNvSpPr txBox="1"/>
          <p:nvPr/>
        </p:nvSpPr>
        <p:spPr>
          <a:xfrm>
            <a:off x="8959850" y="6456363"/>
            <a:ext cx="436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42</a:t>
            </a:r>
          </a:p>
        </p:txBody>
      </p:sp>
      <p:sp>
        <p:nvSpPr>
          <p:cNvPr id="49175" name="AutoShape 23"/>
          <p:cNvSpPr/>
          <p:nvPr/>
        </p:nvSpPr>
        <p:spPr>
          <a:xfrm>
            <a:off x="3962400" y="1371600"/>
            <a:ext cx="609600" cy="381000"/>
          </a:xfrm>
          <a:custGeom>
            <a:gdLst>
              <a:gd name="txL" fmla="*/ 3375 w 21600"/>
              <a:gd name="txT" fmla="*/ 5400 h 21600"/>
              <a:gd name="txR" fmla="*/ 18900 w 21600"/>
              <a:gd name="txB" fmla="*/ 16200 h 21600"/>
            </a:gdLst>
            <a:cxnLst>
              <a:cxn ang="17694720">
                <a:pos x="12903199" y="0"/>
              </a:cxn>
              <a:cxn ang="11796480">
                <a:pos x="0" y="3360208"/>
              </a:cxn>
              <a:cxn ang="5898240">
                <a:pos x="12903199" y="6720416"/>
              </a:cxn>
              <a:cxn ang="0">
                <a:pos x="17204267"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76" name="AutoShape 24"/>
          <p:cNvSpPr/>
          <p:nvPr/>
        </p:nvSpPr>
        <p:spPr>
          <a:xfrm>
            <a:off x="5562600" y="1371600"/>
            <a:ext cx="533400" cy="457200"/>
          </a:xfrm>
          <a:custGeom>
            <a:gdLst>
              <a:gd name="txL" fmla="*/ 3375 w 21600"/>
              <a:gd name="txT" fmla="*/ 5400 h 21600"/>
              <a:gd name="txR" fmla="*/ 18900 w 21600"/>
              <a:gd name="txB" fmla="*/ 16200 h 21600"/>
            </a:gdLst>
            <a:cxnLst>
              <a:cxn ang="17694720">
                <a:pos x="9879012" y="0"/>
              </a:cxn>
              <a:cxn ang="11796480">
                <a:pos x="0" y="4838700"/>
              </a:cxn>
              <a:cxn ang="5898240">
                <a:pos x="9879012" y="9677399"/>
              </a:cxn>
              <a:cxn ang="0">
                <a:pos x="13172018"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77" name="AutoShape 25"/>
          <p:cNvSpPr/>
          <p:nvPr/>
        </p:nvSpPr>
        <p:spPr>
          <a:xfrm>
            <a:off x="7086600" y="1371600"/>
            <a:ext cx="685800" cy="457200"/>
          </a:xfrm>
          <a:custGeom>
            <a:gdLst>
              <a:gd name="txL" fmla="*/ 3375 w 21600"/>
              <a:gd name="txT" fmla="*/ 5400 h 21600"/>
              <a:gd name="txR" fmla="*/ 18900 w 21600"/>
              <a:gd name="txB" fmla="*/ 16200 h 21600"/>
            </a:gdLst>
            <a:cxnLst>
              <a:cxn ang="17694720">
                <a:pos x="16330611" y="0"/>
              </a:cxn>
              <a:cxn ang="11796480">
                <a:pos x="0" y="4838700"/>
              </a:cxn>
              <a:cxn ang="5898240">
                <a:pos x="16330611" y="9677399"/>
              </a:cxn>
              <a:cxn ang="0">
                <a:pos x="21774150"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78" name="AutoShape 26"/>
          <p:cNvSpPr/>
          <p:nvPr/>
        </p:nvSpPr>
        <p:spPr>
          <a:xfrm>
            <a:off x="8763000" y="1371600"/>
            <a:ext cx="609600" cy="457200"/>
          </a:xfrm>
          <a:custGeom>
            <a:gdLst>
              <a:gd name="txL" fmla="*/ 3375 w 21600"/>
              <a:gd name="txT" fmla="*/ 5400 h 21600"/>
              <a:gd name="txR" fmla="*/ 18900 w 21600"/>
              <a:gd name="txB" fmla="*/ 16200 h 21600"/>
            </a:gdLst>
            <a:cxnLst>
              <a:cxn ang="17694720">
                <a:pos x="12903199" y="0"/>
              </a:cxn>
              <a:cxn ang="11796480">
                <a:pos x="0" y="4838700"/>
              </a:cxn>
              <a:cxn ang="5898240">
                <a:pos x="12903199" y="9677399"/>
              </a:cxn>
              <a:cxn ang="0">
                <a:pos x="17204267"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79" name="AutoShape 27"/>
          <p:cNvSpPr/>
          <p:nvPr/>
        </p:nvSpPr>
        <p:spPr>
          <a:xfrm>
            <a:off x="3962400" y="2895600"/>
            <a:ext cx="533400" cy="457200"/>
          </a:xfrm>
          <a:custGeom>
            <a:gdLst>
              <a:gd name="txL" fmla="*/ 3375 w 21600"/>
              <a:gd name="txT" fmla="*/ 5400 h 21600"/>
              <a:gd name="txR" fmla="*/ 18900 w 21600"/>
              <a:gd name="txB" fmla="*/ 16200 h 21600"/>
            </a:gdLst>
            <a:cxnLst>
              <a:cxn ang="17694720">
                <a:pos x="9879012" y="0"/>
              </a:cxn>
              <a:cxn ang="11796480">
                <a:pos x="0" y="4838700"/>
              </a:cxn>
              <a:cxn ang="5898240">
                <a:pos x="9879012" y="9677399"/>
              </a:cxn>
              <a:cxn ang="0">
                <a:pos x="13172018"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0" name="AutoShape 28"/>
          <p:cNvSpPr/>
          <p:nvPr/>
        </p:nvSpPr>
        <p:spPr>
          <a:xfrm>
            <a:off x="5486400" y="2895600"/>
            <a:ext cx="685800" cy="457200"/>
          </a:xfrm>
          <a:custGeom>
            <a:gdLst>
              <a:gd name="txL" fmla="*/ 3375 w 21600"/>
              <a:gd name="txT" fmla="*/ 5400 h 21600"/>
              <a:gd name="txR" fmla="*/ 18900 w 21600"/>
              <a:gd name="txB" fmla="*/ 16200 h 21600"/>
            </a:gdLst>
            <a:cxnLst>
              <a:cxn ang="17694720">
                <a:pos x="16330611" y="0"/>
              </a:cxn>
              <a:cxn ang="11796480">
                <a:pos x="0" y="4838700"/>
              </a:cxn>
              <a:cxn ang="5898240">
                <a:pos x="16330611" y="9677399"/>
              </a:cxn>
              <a:cxn ang="0">
                <a:pos x="21774150"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1" name="AutoShape 29"/>
          <p:cNvSpPr/>
          <p:nvPr/>
        </p:nvSpPr>
        <p:spPr>
          <a:xfrm>
            <a:off x="7162800" y="2895600"/>
            <a:ext cx="685800" cy="457200"/>
          </a:xfrm>
          <a:custGeom>
            <a:gdLst>
              <a:gd name="txL" fmla="*/ 3375 w 21600"/>
              <a:gd name="txT" fmla="*/ 5400 h 21600"/>
              <a:gd name="txR" fmla="*/ 18900 w 21600"/>
              <a:gd name="txB" fmla="*/ 16200 h 21600"/>
            </a:gdLst>
            <a:cxnLst>
              <a:cxn ang="17694720">
                <a:pos x="16330611" y="0"/>
              </a:cxn>
              <a:cxn ang="11796480">
                <a:pos x="0" y="4838700"/>
              </a:cxn>
              <a:cxn ang="5898240">
                <a:pos x="16330611" y="9677399"/>
              </a:cxn>
              <a:cxn ang="0">
                <a:pos x="21774150"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2" name="AutoShape 30"/>
          <p:cNvSpPr/>
          <p:nvPr/>
        </p:nvSpPr>
        <p:spPr>
          <a:xfrm>
            <a:off x="8839200" y="2895600"/>
            <a:ext cx="533400" cy="457200"/>
          </a:xfrm>
          <a:custGeom>
            <a:gdLst>
              <a:gd name="txL" fmla="*/ 3375 w 21600"/>
              <a:gd name="txT" fmla="*/ 5400 h 21600"/>
              <a:gd name="txR" fmla="*/ 18900 w 21600"/>
              <a:gd name="txB" fmla="*/ 16200 h 21600"/>
            </a:gdLst>
            <a:cxnLst>
              <a:cxn ang="17694720">
                <a:pos x="9879012" y="0"/>
              </a:cxn>
              <a:cxn ang="11796480">
                <a:pos x="0" y="4838700"/>
              </a:cxn>
              <a:cxn ang="5898240">
                <a:pos x="9879012" y="9677399"/>
              </a:cxn>
              <a:cxn ang="0">
                <a:pos x="13172018" y="48387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3" name="AutoShape 31"/>
          <p:cNvSpPr/>
          <p:nvPr/>
        </p:nvSpPr>
        <p:spPr>
          <a:xfrm>
            <a:off x="4495800" y="4419600"/>
            <a:ext cx="762000" cy="381000"/>
          </a:xfrm>
          <a:custGeom>
            <a:gdLst>
              <a:gd name="txL" fmla="*/ 3375 w 21600"/>
              <a:gd name="txT" fmla="*/ 5400 h 21600"/>
              <a:gd name="txR" fmla="*/ 18900 w 21600"/>
              <a:gd name="txB" fmla="*/ 16200 h 21600"/>
            </a:gdLst>
            <a:cxnLst>
              <a:cxn ang="17694720">
                <a:pos x="20161252" y="0"/>
              </a:cxn>
              <a:cxn ang="11796480">
                <a:pos x="0" y="3360208"/>
              </a:cxn>
              <a:cxn ang="5898240">
                <a:pos x="20161252" y="6720416"/>
              </a:cxn>
              <a:cxn ang="0">
                <a:pos x="26881666"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4" name="AutoShape 32"/>
          <p:cNvSpPr/>
          <p:nvPr/>
        </p:nvSpPr>
        <p:spPr>
          <a:xfrm>
            <a:off x="6248400" y="4419600"/>
            <a:ext cx="1143000" cy="381000"/>
          </a:xfrm>
          <a:custGeom>
            <a:gdLst>
              <a:gd name="txL" fmla="*/ 3375 w 21600"/>
              <a:gd name="txT" fmla="*/ 5400 h 21600"/>
              <a:gd name="txR" fmla="*/ 18900 w 21600"/>
              <a:gd name="txB" fmla="*/ 16200 h 21600"/>
            </a:gdLst>
            <a:cxnLst>
              <a:cxn ang="17694720">
                <a:pos x="45362809" y="0"/>
              </a:cxn>
              <a:cxn ang="11796480">
                <a:pos x="0" y="3360208"/>
              </a:cxn>
              <a:cxn ang="5898240">
                <a:pos x="45362809" y="6720416"/>
              </a:cxn>
              <a:cxn ang="0">
                <a:pos x="60483755"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9185" name="AutoShape 33"/>
          <p:cNvSpPr/>
          <p:nvPr/>
        </p:nvSpPr>
        <p:spPr>
          <a:xfrm>
            <a:off x="8382000" y="4419600"/>
            <a:ext cx="990600" cy="381000"/>
          </a:xfrm>
          <a:custGeom>
            <a:gdLst>
              <a:gd name="txL" fmla="*/ 3375 w 21600"/>
              <a:gd name="txT" fmla="*/ 5400 h 21600"/>
              <a:gd name="txR" fmla="*/ 18900 w 21600"/>
              <a:gd name="txB" fmla="*/ 16200 h 21600"/>
            </a:gdLst>
            <a:cxnLst>
              <a:cxn ang="17694720">
                <a:pos x="34072512" y="0"/>
              </a:cxn>
              <a:cxn ang="11796480">
                <a:pos x="0" y="3360208"/>
              </a:cxn>
              <a:cxn ang="5898240">
                <a:pos x="34072512" y="6720416"/>
              </a:cxn>
              <a:cxn ang="0">
                <a:pos x="45430012" y="336020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11" nodeType="clickEffect">
                                  <p:stCondLst>
                                    <p:cond delay="0"/>
                                  </p:stCondLst>
                                  <p:childTnLst>
                                    <p:set>
                                      <p:cBhvr>
                                        <p:cTn id="6" dur="1" fill="hold">
                                          <p:stCondLst>
                                            <p:cond delay="0"/>
                                          </p:stCondLst>
                                        </p:cTn>
                                        <p:tgtEl>
                                          <p:spTgt spid="49166"/>
                                        </p:tgtEl>
                                        <p:attrNameLst>
                                          <p:attrName>style.visibility</p:attrName>
                                        </p:attrNameLst>
                                      </p:cBhvr>
                                      <p:to>
                                        <p:strVal val="visible"/>
                                      </p:to>
                                    </p:set>
                                    <p:animEffect transition="in" filter="wipe(left)">
                                      <p:cBhvr>
                                        <p:cTn id="7" dur="500"/>
                                        <p:tgtEl>
                                          <p:spTgt spid="4916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49175"/>
                                        </p:tgtEl>
                                        <p:attrNameLst>
                                          <p:attrName>style.visibility</p:attrName>
                                        </p:attrNameLst>
                                      </p:cBhvr>
                                      <p:to>
                                        <p:strVal val="visible"/>
                                      </p:to>
                                    </p:set>
                                    <p:animEffect transition="in" filter="wipe(left)">
                                      <p:cBhvr>
                                        <p:cTn id="13" dur="500"/>
                                        <p:tgtEl>
                                          <p:spTgt spid="4917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9155"/>
                                        </p:tgtEl>
                                        <p:attrNameLst>
                                          <p:attrName>style.visibility</p:attrName>
                                        </p:attrNameLst>
                                      </p:cBhvr>
                                      <p:to>
                                        <p:strVal val="visible"/>
                                      </p:to>
                                    </p:set>
                                    <p:animEffect transition="in" filter="wipe(left)">
                                      <p:cBhvr>
                                        <p:cTn id="19" dur="500"/>
                                        <p:tgtEl>
                                          <p:spTgt spid="4915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9176"/>
                                        </p:tgtEl>
                                        <p:attrNameLst>
                                          <p:attrName>style.visibility</p:attrName>
                                        </p:attrNameLst>
                                      </p:cBhvr>
                                      <p:to>
                                        <p:strVal val="visible"/>
                                      </p:to>
                                    </p:set>
                                    <p:animEffect transition="in" filter="wipe(left)">
                                      <p:cBhvr>
                                        <p:cTn id="25" dur="500"/>
                                        <p:tgtEl>
                                          <p:spTgt spid="4917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8" fill="hold" grpId="1" nodeType="clickEffect">
                                  <p:stCondLst>
                                    <p:cond delay="0"/>
                                  </p:stCondLst>
                                  <p:childTnLst>
                                    <p:set>
                                      <p:cBhvr>
                                        <p:cTn id="30" dur="1" fill="hold">
                                          <p:stCondLst>
                                            <p:cond delay="0"/>
                                          </p:stCondLst>
                                        </p:cTn>
                                        <p:tgtEl>
                                          <p:spTgt spid="49156"/>
                                        </p:tgtEl>
                                        <p:attrNameLst>
                                          <p:attrName>style.visibility</p:attrName>
                                        </p:attrNameLst>
                                      </p:cBhvr>
                                      <p:to>
                                        <p:strVal val="visible"/>
                                      </p:to>
                                    </p:set>
                                    <p:animEffect transition="in" filter="wipe(left)">
                                      <p:cBhvr>
                                        <p:cTn id="31" dur="500"/>
                                        <p:tgtEl>
                                          <p:spTgt spid="4915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9177"/>
                                        </p:tgtEl>
                                        <p:attrNameLst>
                                          <p:attrName>style.visibility</p:attrName>
                                        </p:attrNameLst>
                                      </p:cBhvr>
                                      <p:to>
                                        <p:strVal val="visible"/>
                                      </p:to>
                                    </p:set>
                                    <p:animEffect transition="in" filter="wipe(left)">
                                      <p:cBhvr>
                                        <p:cTn id="37" dur="500"/>
                                        <p:tgtEl>
                                          <p:spTgt spid="4917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2" presetClass="entr" presetSubtype="8" fill="hold" grpId="2" nodeType="clickEffect">
                                  <p:stCondLst>
                                    <p:cond delay="0"/>
                                  </p:stCondLst>
                                  <p:childTnLst>
                                    <p:set>
                                      <p:cBhvr>
                                        <p:cTn id="42" dur="1" fill="hold">
                                          <p:stCondLst>
                                            <p:cond delay="0"/>
                                          </p:stCondLst>
                                        </p:cTn>
                                        <p:tgtEl>
                                          <p:spTgt spid="49157"/>
                                        </p:tgtEl>
                                        <p:attrNameLst>
                                          <p:attrName>style.visibility</p:attrName>
                                        </p:attrNameLst>
                                      </p:cBhvr>
                                      <p:to>
                                        <p:strVal val="visible"/>
                                      </p:to>
                                    </p:set>
                                    <p:animEffect transition="in" filter="wipe(left)">
                                      <p:cBhvr>
                                        <p:cTn id="43" dur="500"/>
                                        <p:tgtEl>
                                          <p:spTgt spid="49157"/>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49178"/>
                                        </p:tgtEl>
                                        <p:attrNameLst>
                                          <p:attrName>style.visibility</p:attrName>
                                        </p:attrNameLst>
                                      </p:cBhvr>
                                      <p:to>
                                        <p:strVal val="visible"/>
                                      </p:to>
                                    </p:set>
                                    <p:animEffect transition="in" filter="wipe(left)">
                                      <p:cBhvr>
                                        <p:cTn id="49" dur="500"/>
                                        <p:tgtEl>
                                          <p:spTgt spid="49178"/>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2" presetClass="entr" presetSubtype="8" fill="hold" grpId="3" nodeType="clickEffect">
                                  <p:stCondLst>
                                    <p:cond delay="0"/>
                                  </p:stCondLst>
                                  <p:childTnLst>
                                    <p:set>
                                      <p:cBhvr>
                                        <p:cTn id="54" dur="1" fill="hold">
                                          <p:stCondLst>
                                            <p:cond delay="0"/>
                                          </p:stCondLst>
                                        </p:cTn>
                                        <p:tgtEl>
                                          <p:spTgt spid="49158"/>
                                        </p:tgtEl>
                                        <p:attrNameLst>
                                          <p:attrName>style.visibility</p:attrName>
                                        </p:attrNameLst>
                                      </p:cBhvr>
                                      <p:to>
                                        <p:strVal val="visible"/>
                                      </p:to>
                                    </p:set>
                                    <p:animEffect transition="in" filter="wipe(left)">
                                      <p:cBhvr>
                                        <p:cTn id="55" dur="500"/>
                                        <p:tgtEl>
                                          <p:spTgt spid="49158"/>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2" presetClass="entr" presetSubtype="8" fill="hold" grpId="12" nodeType="clickEffect">
                                  <p:stCondLst>
                                    <p:cond delay="0"/>
                                  </p:stCondLst>
                                  <p:childTnLst>
                                    <p:set>
                                      <p:cBhvr>
                                        <p:cTn id="60" dur="1" fill="hold">
                                          <p:stCondLst>
                                            <p:cond delay="0"/>
                                          </p:stCondLst>
                                        </p:cTn>
                                        <p:tgtEl>
                                          <p:spTgt spid="49167"/>
                                        </p:tgtEl>
                                        <p:attrNameLst>
                                          <p:attrName>style.visibility</p:attrName>
                                        </p:attrNameLst>
                                      </p:cBhvr>
                                      <p:to>
                                        <p:strVal val="visible"/>
                                      </p:to>
                                    </p:set>
                                    <p:animEffect transition="in" filter="wipe(left)">
                                      <p:cBhvr>
                                        <p:cTn id="61" dur="500"/>
                                        <p:tgtEl>
                                          <p:spTgt spid="49167"/>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49179"/>
                                        </p:tgtEl>
                                        <p:attrNameLst>
                                          <p:attrName>style.visibility</p:attrName>
                                        </p:attrNameLst>
                                      </p:cBhvr>
                                      <p:to>
                                        <p:strVal val="visible"/>
                                      </p:to>
                                    </p:set>
                                    <p:animEffect transition="in" filter="wipe(left)">
                                      <p:cBhvr>
                                        <p:cTn id="67" dur="500"/>
                                        <p:tgtEl>
                                          <p:spTgt spid="49179"/>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2" presetClass="entr" presetSubtype="8" fill="hold" grpId="4" nodeType="clickEffect">
                                  <p:stCondLst>
                                    <p:cond delay="0"/>
                                  </p:stCondLst>
                                  <p:childTnLst>
                                    <p:set>
                                      <p:cBhvr>
                                        <p:cTn id="72" dur="1" fill="hold">
                                          <p:stCondLst>
                                            <p:cond delay="0"/>
                                          </p:stCondLst>
                                        </p:cTn>
                                        <p:tgtEl>
                                          <p:spTgt spid="49159"/>
                                        </p:tgtEl>
                                        <p:attrNameLst>
                                          <p:attrName>style.visibility</p:attrName>
                                        </p:attrNameLst>
                                      </p:cBhvr>
                                      <p:to>
                                        <p:strVal val="visible"/>
                                      </p:to>
                                    </p:set>
                                    <p:animEffect transition="in" filter="wipe(left)">
                                      <p:cBhvr>
                                        <p:cTn id="73" dur="500"/>
                                        <p:tgtEl>
                                          <p:spTgt spid="49159"/>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2" presetClass="entr" presetSubtype="8" fill="hold" nodeType="clickEffect">
                                  <p:stCondLst>
                                    <p:cond delay="0"/>
                                  </p:stCondLst>
                                  <p:childTnLst>
                                    <p:set>
                                      <p:cBhvr>
                                        <p:cTn id="78" dur="1" fill="hold">
                                          <p:stCondLst>
                                            <p:cond delay="0"/>
                                          </p:stCondLst>
                                        </p:cTn>
                                        <p:tgtEl>
                                          <p:spTgt spid="49180"/>
                                        </p:tgtEl>
                                        <p:attrNameLst>
                                          <p:attrName>style.visibility</p:attrName>
                                        </p:attrNameLst>
                                      </p:cBhvr>
                                      <p:to>
                                        <p:strVal val="visible"/>
                                      </p:to>
                                    </p:set>
                                    <p:animEffect transition="in" filter="wipe(left)">
                                      <p:cBhvr>
                                        <p:cTn id="79" dur="500"/>
                                        <p:tgtEl>
                                          <p:spTgt spid="49180"/>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2" presetClass="entr" presetSubtype="8" fill="hold" grpId="5" nodeType="clickEffect">
                                  <p:stCondLst>
                                    <p:cond delay="0"/>
                                  </p:stCondLst>
                                  <p:childTnLst>
                                    <p:set>
                                      <p:cBhvr>
                                        <p:cTn id="84" dur="1" fill="hold">
                                          <p:stCondLst>
                                            <p:cond delay="0"/>
                                          </p:stCondLst>
                                        </p:cTn>
                                        <p:tgtEl>
                                          <p:spTgt spid="49160"/>
                                        </p:tgtEl>
                                        <p:attrNameLst>
                                          <p:attrName>style.visibility</p:attrName>
                                        </p:attrNameLst>
                                      </p:cBhvr>
                                      <p:to>
                                        <p:strVal val="visible"/>
                                      </p:to>
                                    </p:set>
                                    <p:animEffect transition="in" filter="wipe(left)">
                                      <p:cBhvr>
                                        <p:cTn id="85" dur="500"/>
                                        <p:tgtEl>
                                          <p:spTgt spid="49160"/>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2" presetClass="entr" presetSubtype="8" fill="hold" nodeType="clickEffect">
                                  <p:stCondLst>
                                    <p:cond delay="0"/>
                                  </p:stCondLst>
                                  <p:childTnLst>
                                    <p:set>
                                      <p:cBhvr>
                                        <p:cTn id="90" dur="1" fill="hold">
                                          <p:stCondLst>
                                            <p:cond delay="0"/>
                                          </p:stCondLst>
                                        </p:cTn>
                                        <p:tgtEl>
                                          <p:spTgt spid="49181"/>
                                        </p:tgtEl>
                                        <p:attrNameLst>
                                          <p:attrName>style.visibility</p:attrName>
                                        </p:attrNameLst>
                                      </p:cBhvr>
                                      <p:to>
                                        <p:strVal val="visible"/>
                                      </p:to>
                                    </p:set>
                                    <p:animEffect transition="in" filter="wipe(left)">
                                      <p:cBhvr>
                                        <p:cTn id="91" dur="500"/>
                                        <p:tgtEl>
                                          <p:spTgt spid="49181"/>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2" presetClass="entr" presetSubtype="8" fill="hold" grpId="6" nodeType="clickEffect">
                                  <p:stCondLst>
                                    <p:cond delay="0"/>
                                  </p:stCondLst>
                                  <p:childTnLst>
                                    <p:set>
                                      <p:cBhvr>
                                        <p:cTn id="96" dur="1" fill="hold">
                                          <p:stCondLst>
                                            <p:cond delay="0"/>
                                          </p:stCondLst>
                                        </p:cTn>
                                        <p:tgtEl>
                                          <p:spTgt spid="49161"/>
                                        </p:tgtEl>
                                        <p:attrNameLst>
                                          <p:attrName>style.visibility</p:attrName>
                                        </p:attrNameLst>
                                      </p:cBhvr>
                                      <p:to>
                                        <p:strVal val="visible"/>
                                      </p:to>
                                    </p:set>
                                    <p:animEffect transition="in" filter="wipe(left)">
                                      <p:cBhvr>
                                        <p:cTn id="97" dur="500"/>
                                        <p:tgtEl>
                                          <p:spTgt spid="49161"/>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22" presetClass="entr" presetSubtype="8" fill="hold" nodeType="clickEffect">
                                  <p:stCondLst>
                                    <p:cond delay="0"/>
                                  </p:stCondLst>
                                  <p:childTnLst>
                                    <p:set>
                                      <p:cBhvr>
                                        <p:cTn id="102" dur="1" fill="hold">
                                          <p:stCondLst>
                                            <p:cond delay="0"/>
                                          </p:stCondLst>
                                        </p:cTn>
                                        <p:tgtEl>
                                          <p:spTgt spid="49182"/>
                                        </p:tgtEl>
                                        <p:attrNameLst>
                                          <p:attrName>style.visibility</p:attrName>
                                        </p:attrNameLst>
                                      </p:cBhvr>
                                      <p:to>
                                        <p:strVal val="visible"/>
                                      </p:to>
                                    </p:set>
                                    <p:animEffect transition="in" filter="wipe(left)">
                                      <p:cBhvr>
                                        <p:cTn id="103" dur="500"/>
                                        <p:tgtEl>
                                          <p:spTgt spid="49182"/>
                                        </p:tgtEl>
                                      </p:cBhvr>
                                    </p:animEffect>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22" presetClass="entr" presetSubtype="8" fill="hold" grpId="7" nodeType="clickEffect">
                                  <p:stCondLst>
                                    <p:cond delay="0"/>
                                  </p:stCondLst>
                                  <p:childTnLst>
                                    <p:set>
                                      <p:cBhvr>
                                        <p:cTn id="108" dur="1" fill="hold">
                                          <p:stCondLst>
                                            <p:cond delay="0"/>
                                          </p:stCondLst>
                                        </p:cTn>
                                        <p:tgtEl>
                                          <p:spTgt spid="49162"/>
                                        </p:tgtEl>
                                        <p:attrNameLst>
                                          <p:attrName>style.visibility</p:attrName>
                                        </p:attrNameLst>
                                      </p:cBhvr>
                                      <p:to>
                                        <p:strVal val="visible"/>
                                      </p:to>
                                    </p:set>
                                    <p:animEffect transition="in" filter="wipe(left)">
                                      <p:cBhvr>
                                        <p:cTn id="109" dur="500"/>
                                        <p:tgtEl>
                                          <p:spTgt spid="49162"/>
                                        </p:tgtEl>
                                      </p:cBhvr>
                                    </p:animEffect>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22" presetClass="entr" presetSubtype="8" fill="hold" grpId="13" nodeType="clickEffect">
                                  <p:stCondLst>
                                    <p:cond delay="0"/>
                                  </p:stCondLst>
                                  <p:childTnLst>
                                    <p:set>
                                      <p:cBhvr>
                                        <p:cTn id="114" dur="1" fill="hold">
                                          <p:stCondLst>
                                            <p:cond delay="0"/>
                                          </p:stCondLst>
                                        </p:cTn>
                                        <p:tgtEl>
                                          <p:spTgt spid="49168"/>
                                        </p:tgtEl>
                                        <p:attrNameLst>
                                          <p:attrName>style.visibility</p:attrName>
                                        </p:attrNameLst>
                                      </p:cBhvr>
                                      <p:to>
                                        <p:strVal val="visible"/>
                                      </p:to>
                                    </p:set>
                                    <p:animEffect transition="in" filter="wipe(left)">
                                      <p:cBhvr>
                                        <p:cTn id="115" dur="500"/>
                                        <p:tgtEl>
                                          <p:spTgt spid="49168"/>
                                        </p:tgtEl>
                                      </p:cBhvr>
                                    </p:animEffect>
                                  </p:childTnLst>
                                </p:cTn>
                              </p:par>
                            </p:childTnLst>
                          </p:cTn>
                        </p:par>
                      </p:childTnLst>
                    </p:cTn>
                  </p:par>
                  <p:par>
                    <p:cTn id="116" fill="hold" nodeType="clickPar">
                      <p:stCondLst>
                        <p:cond delay="indefinite"/>
                      </p:stCondLst>
                      <p:childTnLst>
                        <p:par>
                          <p:cTn id="117" fill="hold" nodeType="withGroup">
                            <p:stCondLst>
                              <p:cond delay="indefinite"/>
                            </p:stCondLst>
                          </p:cTn>
                        </p:par>
                        <p:par>
                          <p:cTn id="118" fill="hold" nodeType="afterGroup">
                            <p:stCondLst>
                              <p:cond delay="0"/>
                            </p:stCondLst>
                            <p:childTnLst>
                              <p:par>
                                <p:cTn id="119" presetID="22" presetClass="entr" presetSubtype="8" fill="hold" nodeType="clickEffect">
                                  <p:stCondLst>
                                    <p:cond delay="0"/>
                                  </p:stCondLst>
                                  <p:childTnLst>
                                    <p:set>
                                      <p:cBhvr>
                                        <p:cTn id="120" dur="1" fill="hold">
                                          <p:stCondLst>
                                            <p:cond delay="0"/>
                                          </p:stCondLst>
                                        </p:cTn>
                                        <p:tgtEl>
                                          <p:spTgt spid="49183"/>
                                        </p:tgtEl>
                                        <p:attrNameLst>
                                          <p:attrName>style.visibility</p:attrName>
                                        </p:attrNameLst>
                                      </p:cBhvr>
                                      <p:to>
                                        <p:strVal val="visible"/>
                                      </p:to>
                                    </p:set>
                                    <p:animEffect transition="in" filter="wipe(left)">
                                      <p:cBhvr>
                                        <p:cTn id="121" dur="500"/>
                                        <p:tgtEl>
                                          <p:spTgt spid="49183"/>
                                        </p:tgtEl>
                                      </p:cBhvr>
                                    </p:animEffect>
                                  </p:childTnLst>
                                </p:cTn>
                              </p:par>
                            </p:childTnLst>
                          </p:cTn>
                        </p:par>
                      </p:childTnLst>
                    </p:cTn>
                  </p:par>
                  <p:par>
                    <p:cTn id="122" fill="hold" nodeType="clickPar">
                      <p:stCondLst>
                        <p:cond delay="indefinite"/>
                      </p:stCondLst>
                      <p:childTnLst>
                        <p:par>
                          <p:cTn id="123" fill="hold" nodeType="withGroup">
                            <p:stCondLst>
                              <p:cond delay="indefinite"/>
                            </p:stCondLst>
                          </p:cTn>
                        </p:par>
                        <p:par>
                          <p:cTn id="124" fill="hold" nodeType="afterGroup">
                            <p:stCondLst>
                              <p:cond delay="0"/>
                            </p:stCondLst>
                            <p:childTnLst>
                              <p:par>
                                <p:cTn id="125" presetID="22" presetClass="entr" presetSubtype="8" fill="hold" grpId="8" nodeType="clickEffect">
                                  <p:stCondLst>
                                    <p:cond delay="0"/>
                                  </p:stCondLst>
                                  <p:childTnLst>
                                    <p:set>
                                      <p:cBhvr>
                                        <p:cTn id="126" dur="1" fill="hold">
                                          <p:stCondLst>
                                            <p:cond delay="0"/>
                                          </p:stCondLst>
                                        </p:cTn>
                                        <p:tgtEl>
                                          <p:spTgt spid="49163"/>
                                        </p:tgtEl>
                                        <p:attrNameLst>
                                          <p:attrName>style.visibility</p:attrName>
                                        </p:attrNameLst>
                                      </p:cBhvr>
                                      <p:to>
                                        <p:strVal val="visible"/>
                                      </p:to>
                                    </p:set>
                                    <p:animEffect transition="in" filter="wipe(left)">
                                      <p:cBhvr>
                                        <p:cTn id="127" dur="500"/>
                                        <p:tgtEl>
                                          <p:spTgt spid="49163"/>
                                        </p:tgtEl>
                                      </p:cBhvr>
                                    </p:animEffect>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22" presetClass="entr" presetSubtype="8" fill="hold" nodeType="clickEffect">
                                  <p:stCondLst>
                                    <p:cond delay="0"/>
                                  </p:stCondLst>
                                  <p:childTnLst>
                                    <p:set>
                                      <p:cBhvr>
                                        <p:cTn id="132" dur="1" fill="hold">
                                          <p:stCondLst>
                                            <p:cond delay="0"/>
                                          </p:stCondLst>
                                        </p:cTn>
                                        <p:tgtEl>
                                          <p:spTgt spid="49184"/>
                                        </p:tgtEl>
                                        <p:attrNameLst>
                                          <p:attrName>style.visibility</p:attrName>
                                        </p:attrNameLst>
                                      </p:cBhvr>
                                      <p:to>
                                        <p:strVal val="visible"/>
                                      </p:to>
                                    </p:set>
                                    <p:animEffect transition="in" filter="wipe(left)">
                                      <p:cBhvr>
                                        <p:cTn id="133" dur="500"/>
                                        <p:tgtEl>
                                          <p:spTgt spid="49184"/>
                                        </p:tgtEl>
                                      </p:cBhvr>
                                    </p:animEffect>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22" presetClass="entr" presetSubtype="8" fill="hold" grpId="9" nodeType="clickEffect">
                                  <p:stCondLst>
                                    <p:cond delay="0"/>
                                  </p:stCondLst>
                                  <p:childTnLst>
                                    <p:set>
                                      <p:cBhvr>
                                        <p:cTn id="138" dur="1" fill="hold">
                                          <p:stCondLst>
                                            <p:cond delay="0"/>
                                          </p:stCondLst>
                                        </p:cTn>
                                        <p:tgtEl>
                                          <p:spTgt spid="49164"/>
                                        </p:tgtEl>
                                        <p:attrNameLst>
                                          <p:attrName>style.visibility</p:attrName>
                                        </p:attrNameLst>
                                      </p:cBhvr>
                                      <p:to>
                                        <p:strVal val="visible"/>
                                      </p:to>
                                    </p:set>
                                    <p:animEffect transition="in" filter="wipe(left)">
                                      <p:cBhvr>
                                        <p:cTn id="139" dur="500"/>
                                        <p:tgtEl>
                                          <p:spTgt spid="49164"/>
                                        </p:tgtEl>
                                      </p:cBhvr>
                                    </p:animEffect>
                                  </p:childTnLst>
                                </p:cTn>
                              </p:par>
                            </p:childTnLst>
                          </p:cTn>
                        </p:par>
                      </p:childTnLst>
                    </p:cTn>
                  </p:par>
                  <p:par>
                    <p:cTn id="140" fill="hold" nodeType="clickPar">
                      <p:stCondLst>
                        <p:cond delay="indefinite"/>
                      </p:stCondLst>
                      <p:childTnLst>
                        <p:par>
                          <p:cTn id="141" fill="hold" nodeType="withGroup">
                            <p:stCondLst>
                              <p:cond delay="indefinite"/>
                            </p:stCondLst>
                          </p:cTn>
                        </p:par>
                        <p:par>
                          <p:cTn id="142" fill="hold" nodeType="afterGroup">
                            <p:stCondLst>
                              <p:cond delay="0"/>
                            </p:stCondLst>
                            <p:childTnLst>
                              <p:par>
                                <p:cTn id="143" presetID="22" presetClass="entr" presetSubtype="8" fill="hold" nodeType="clickEffect">
                                  <p:stCondLst>
                                    <p:cond delay="0"/>
                                  </p:stCondLst>
                                  <p:childTnLst>
                                    <p:set>
                                      <p:cBhvr>
                                        <p:cTn id="144" dur="1" fill="hold">
                                          <p:stCondLst>
                                            <p:cond delay="0"/>
                                          </p:stCondLst>
                                        </p:cTn>
                                        <p:tgtEl>
                                          <p:spTgt spid="49185"/>
                                        </p:tgtEl>
                                        <p:attrNameLst>
                                          <p:attrName>style.visibility</p:attrName>
                                        </p:attrNameLst>
                                      </p:cBhvr>
                                      <p:to>
                                        <p:strVal val="visible"/>
                                      </p:to>
                                    </p:set>
                                    <p:animEffect transition="in" filter="wipe(left)">
                                      <p:cBhvr>
                                        <p:cTn id="145" dur="500"/>
                                        <p:tgtEl>
                                          <p:spTgt spid="49185"/>
                                        </p:tgtEl>
                                      </p:cBhvr>
                                    </p:animEffect>
                                  </p:childTnLst>
                                </p:cTn>
                              </p:par>
                            </p:childTnLst>
                          </p:cTn>
                        </p:par>
                      </p:childTnLst>
                    </p:cTn>
                  </p:par>
                  <p:par>
                    <p:cTn id="146" fill="hold" nodeType="clickPar">
                      <p:stCondLst>
                        <p:cond delay="indefinite"/>
                      </p:stCondLst>
                      <p:childTnLst>
                        <p:par>
                          <p:cTn id="147" fill="hold" nodeType="withGroup">
                            <p:stCondLst>
                              <p:cond delay="indefinite"/>
                            </p:stCondLst>
                          </p:cTn>
                        </p:par>
                        <p:par>
                          <p:cTn id="148" fill="hold" nodeType="afterGroup">
                            <p:stCondLst>
                              <p:cond delay="0"/>
                            </p:stCondLst>
                            <p:childTnLst>
                              <p:par>
                                <p:cTn id="149" presetID="22" presetClass="entr" presetSubtype="8" fill="hold" grpId="10" nodeType="clickEffect">
                                  <p:stCondLst>
                                    <p:cond delay="0"/>
                                  </p:stCondLst>
                                  <p:childTnLst>
                                    <p:set>
                                      <p:cBhvr>
                                        <p:cTn id="150" dur="1" fill="hold">
                                          <p:stCondLst>
                                            <p:cond delay="0"/>
                                          </p:stCondLst>
                                        </p:cTn>
                                        <p:tgtEl>
                                          <p:spTgt spid="49165"/>
                                        </p:tgtEl>
                                        <p:attrNameLst>
                                          <p:attrName>style.visibility</p:attrName>
                                        </p:attrNameLst>
                                      </p:cBhvr>
                                      <p:to>
                                        <p:strVal val="visible"/>
                                      </p:to>
                                    </p:set>
                                    <p:animEffect transition="in" filter="wipe(left)">
                                      <p:cBhvr>
                                        <p:cTn id="151" dur="500"/>
                                        <p:tgtEl>
                                          <p:spTgt spid="49165"/>
                                        </p:tgtEl>
                                      </p:cBhvr>
                                    </p:animEffect>
                                  </p:childTnLst>
                                </p:cTn>
                              </p:par>
                            </p:childTnLst>
                          </p:cTn>
                        </p:par>
                      </p:childTnLst>
                    </p:cTn>
                  </p:par>
                  <p:par>
                    <p:cTn id="152" fill="hold" nodeType="clickPar">
                      <p:stCondLst>
                        <p:cond delay="indefinite"/>
                      </p:stCondLst>
                      <p:childTnLst>
                        <p:par>
                          <p:cTn id="153" fill="hold" nodeType="withGroup">
                            <p:stCondLst>
                              <p:cond delay="indefinite"/>
                            </p:stCondLst>
                          </p:cTn>
                        </p:par>
                        <p:par>
                          <p:cTn id="154" fill="hold" nodeType="afterGroup">
                            <p:stCondLst>
                              <p:cond delay="0"/>
                            </p:stCondLst>
                            <p:childTnLst>
                              <p:par>
                                <p:cTn id="155" presetID="17" presetClass="entr" presetSubtype="10" fill="hold" grpId="16" nodeType="clickEffect">
                                  <p:stCondLst>
                                    <p:cond delay="0"/>
                                  </p:stCondLst>
                                  <p:childTnLst>
                                    <p:set>
                                      <p:cBhvr>
                                        <p:cTn id="156" dur="1" fill="hold">
                                          <p:stCondLst>
                                            <p:cond delay="0"/>
                                          </p:stCondLst>
                                        </p:cTn>
                                        <p:tgtEl>
                                          <p:spTgt spid="49171"/>
                                        </p:tgtEl>
                                        <p:attrNameLst>
                                          <p:attrName>style.visibility</p:attrName>
                                        </p:attrNameLst>
                                      </p:cBhvr>
                                      <p:to>
                                        <p:strVal val="visible"/>
                                      </p:to>
                                    </p:set>
                                    <p:anim calcmode="lin" valueType="num">
                                      <p:cBhvr>
                                        <p:cTn id="157" dur="500" fill="hold"/>
                                        <p:tgtEl>
                                          <p:spTgt spid="49171"/>
                                        </p:tgtEl>
                                        <p:attrNameLst>
                                          <p:attrName>ppt_w</p:attrName>
                                        </p:attrNameLst>
                                      </p:cBhvr>
                                      <p:tavLst>
                                        <p:tav tm="0">
                                          <p:val>
                                            <p:fltVal val="0"/>
                                          </p:val>
                                        </p:tav>
                                        <p:tav tm="100000">
                                          <p:val>
                                            <p:strVal val="#ppt_w"/>
                                          </p:val>
                                        </p:tav>
                                      </p:tavLst>
                                    </p:anim>
                                    <p:anim calcmode="lin" valueType="num">
                                      <p:cBhvr>
                                        <p:cTn id="158" dur="500" fill="hold"/>
                                        <p:tgtEl>
                                          <p:spTgt spid="49171"/>
                                        </p:tgtEl>
                                        <p:attrNameLst>
                                          <p:attrName>ppt_h</p:attrName>
                                        </p:attrNameLst>
                                      </p:cBhvr>
                                      <p:tavLst>
                                        <p:tav tm="0">
                                          <p:val>
                                            <p:strVal val="#ppt_h"/>
                                          </p:val>
                                        </p:tav>
                                        <p:tav tm="100000">
                                          <p:val>
                                            <p:strVal val="#ppt_h"/>
                                          </p:val>
                                        </p:tav>
                                      </p:tavLst>
                                    </p:anim>
                                  </p:childTnLst>
                                </p:cTn>
                              </p:par>
                            </p:childTnLst>
                          </p:cTn>
                        </p:par>
                      </p:childTnLst>
                    </p:cTn>
                  </p:par>
                  <p:par>
                    <p:cTn id="159" fill="hold" nodeType="clickPar">
                      <p:stCondLst>
                        <p:cond delay="indefinite"/>
                      </p:stCondLst>
                      <p:childTnLst>
                        <p:par>
                          <p:cTn id="160" fill="hold" nodeType="withGroup">
                            <p:stCondLst>
                              <p:cond delay="indefinite"/>
                            </p:stCondLst>
                          </p:cTn>
                        </p:par>
                        <p:par>
                          <p:cTn id="161" fill="hold" nodeType="afterGroup">
                            <p:stCondLst>
                              <p:cond delay="0"/>
                            </p:stCondLst>
                            <p:childTnLst>
                              <p:par>
                                <p:cTn id="162" presetID="23" presetClass="entr" presetSubtype="16" fill="hold" grpId="14" nodeType="clickEffect">
                                  <p:stCondLst>
                                    <p:cond delay="0"/>
                                  </p:stCondLst>
                                  <p:childTnLst>
                                    <p:set>
                                      <p:cBhvr>
                                        <p:cTn id="163" dur="1" fill="hold">
                                          <p:stCondLst>
                                            <p:cond delay="0"/>
                                          </p:stCondLst>
                                        </p:cTn>
                                        <p:tgtEl>
                                          <p:spTgt spid="49169"/>
                                        </p:tgtEl>
                                        <p:attrNameLst>
                                          <p:attrName>style.visibility</p:attrName>
                                        </p:attrNameLst>
                                      </p:cBhvr>
                                      <p:to>
                                        <p:strVal val="visible"/>
                                      </p:to>
                                    </p:set>
                                    <p:anim calcmode="lin" valueType="num">
                                      <p:cBhvr>
                                        <p:cTn id="164" dur="500" fill="hold"/>
                                        <p:tgtEl>
                                          <p:spTgt spid="49169"/>
                                        </p:tgtEl>
                                        <p:attrNameLst>
                                          <p:attrName>ppt_w</p:attrName>
                                        </p:attrNameLst>
                                      </p:cBhvr>
                                      <p:tavLst>
                                        <p:tav tm="0">
                                          <p:val>
                                            <p:fltVal val="0"/>
                                          </p:val>
                                        </p:tav>
                                        <p:tav tm="100000">
                                          <p:val>
                                            <p:strVal val="#ppt_w"/>
                                          </p:val>
                                        </p:tav>
                                      </p:tavLst>
                                    </p:anim>
                                    <p:anim calcmode="lin" valueType="num">
                                      <p:cBhvr>
                                        <p:cTn id="165" dur="500" fill="hold"/>
                                        <p:tgtEl>
                                          <p:spTgt spid="49169"/>
                                        </p:tgtEl>
                                        <p:attrNameLst>
                                          <p:attrName>ppt_h</p:attrName>
                                        </p:attrNameLst>
                                      </p:cBhvr>
                                      <p:tavLst>
                                        <p:tav tm="0">
                                          <p:val>
                                            <p:fltVal val="0"/>
                                          </p:val>
                                        </p:tav>
                                        <p:tav tm="100000">
                                          <p:val>
                                            <p:strVal val="#ppt_h"/>
                                          </p:val>
                                        </p:tav>
                                      </p:tavLst>
                                    </p:anim>
                                  </p:childTnLst>
                                </p:cTn>
                              </p:par>
                            </p:childTnLst>
                          </p:cTn>
                        </p:par>
                      </p:childTnLst>
                    </p:cTn>
                  </p:par>
                  <p:par>
                    <p:cTn id="166" fill="hold" nodeType="clickPar">
                      <p:stCondLst>
                        <p:cond delay="indefinite"/>
                      </p:stCondLst>
                      <p:childTnLst>
                        <p:par>
                          <p:cTn id="167" fill="hold" nodeType="withGroup">
                            <p:stCondLst>
                              <p:cond delay="indefinite"/>
                            </p:stCondLst>
                          </p:cTn>
                        </p:par>
                        <p:par>
                          <p:cTn id="168" fill="hold" nodeType="afterGroup">
                            <p:stCondLst>
                              <p:cond delay="0"/>
                            </p:stCondLst>
                            <p:childTnLst>
                              <p:par>
                                <p:cTn id="169" presetID="17" presetClass="entr" presetSubtype="10" fill="hold" grpId="17" nodeType="clickEffect">
                                  <p:stCondLst>
                                    <p:cond delay="0"/>
                                  </p:stCondLst>
                                  <p:childTnLst>
                                    <p:set>
                                      <p:cBhvr>
                                        <p:cTn id="170" dur="1" fill="hold">
                                          <p:stCondLst>
                                            <p:cond delay="0"/>
                                          </p:stCondLst>
                                        </p:cTn>
                                        <p:tgtEl>
                                          <p:spTgt spid="49172"/>
                                        </p:tgtEl>
                                        <p:attrNameLst>
                                          <p:attrName>style.visibility</p:attrName>
                                        </p:attrNameLst>
                                      </p:cBhvr>
                                      <p:to>
                                        <p:strVal val="visible"/>
                                      </p:to>
                                    </p:set>
                                    <p:anim calcmode="lin" valueType="num">
                                      <p:cBhvr>
                                        <p:cTn id="171" dur="500" fill="hold"/>
                                        <p:tgtEl>
                                          <p:spTgt spid="49172"/>
                                        </p:tgtEl>
                                        <p:attrNameLst>
                                          <p:attrName>ppt_w</p:attrName>
                                        </p:attrNameLst>
                                      </p:cBhvr>
                                      <p:tavLst>
                                        <p:tav tm="0">
                                          <p:val>
                                            <p:fltVal val="0"/>
                                          </p:val>
                                        </p:tav>
                                        <p:tav tm="100000">
                                          <p:val>
                                            <p:strVal val="#ppt_w"/>
                                          </p:val>
                                        </p:tav>
                                      </p:tavLst>
                                    </p:anim>
                                    <p:anim calcmode="lin" valueType="num">
                                      <p:cBhvr>
                                        <p:cTn id="172" dur="500" fill="hold"/>
                                        <p:tgtEl>
                                          <p:spTgt spid="49172"/>
                                        </p:tgtEl>
                                        <p:attrNameLst>
                                          <p:attrName>ppt_h</p:attrName>
                                        </p:attrNameLst>
                                      </p:cBhvr>
                                      <p:tavLst>
                                        <p:tav tm="0">
                                          <p:val>
                                            <p:strVal val="#ppt_h"/>
                                          </p:val>
                                        </p:tav>
                                        <p:tav tm="100000">
                                          <p:val>
                                            <p:strVal val="#ppt_h"/>
                                          </p:val>
                                        </p:tav>
                                      </p:tavLst>
                                    </p:anim>
                                  </p:childTnLst>
                                </p:cTn>
                              </p:par>
                            </p:childTnLst>
                          </p:cTn>
                        </p:par>
                      </p:childTnLst>
                    </p:cTn>
                  </p:par>
                  <p:par>
                    <p:cTn id="173" fill="hold" nodeType="clickPar">
                      <p:stCondLst>
                        <p:cond delay="indefinite"/>
                      </p:stCondLst>
                      <p:childTnLst>
                        <p:par>
                          <p:cTn id="174" fill="hold" nodeType="withGroup">
                            <p:stCondLst>
                              <p:cond delay="indefinite"/>
                            </p:stCondLst>
                          </p:cTn>
                        </p:par>
                        <p:par>
                          <p:cTn id="175" fill="hold" nodeType="afterGroup">
                            <p:stCondLst>
                              <p:cond delay="0"/>
                            </p:stCondLst>
                            <p:childTnLst>
                              <p:par>
                                <p:cTn id="176" presetID="23" presetClass="entr" presetSubtype="16" fill="hold" grpId="15" nodeType="clickEffect">
                                  <p:stCondLst>
                                    <p:cond delay="0"/>
                                  </p:stCondLst>
                                  <p:childTnLst>
                                    <p:set>
                                      <p:cBhvr>
                                        <p:cTn id="177" dur="1" fill="hold">
                                          <p:stCondLst>
                                            <p:cond delay="0"/>
                                          </p:stCondLst>
                                        </p:cTn>
                                        <p:tgtEl>
                                          <p:spTgt spid="49170"/>
                                        </p:tgtEl>
                                        <p:attrNameLst>
                                          <p:attrName>style.visibility</p:attrName>
                                        </p:attrNameLst>
                                      </p:cBhvr>
                                      <p:to>
                                        <p:strVal val="visible"/>
                                      </p:to>
                                    </p:set>
                                    <p:anim calcmode="lin" valueType="num">
                                      <p:cBhvr>
                                        <p:cTn id="178" dur="500" fill="hold"/>
                                        <p:tgtEl>
                                          <p:spTgt spid="49170"/>
                                        </p:tgtEl>
                                        <p:attrNameLst>
                                          <p:attrName>ppt_w</p:attrName>
                                        </p:attrNameLst>
                                      </p:cBhvr>
                                      <p:tavLst>
                                        <p:tav tm="0">
                                          <p:val>
                                            <p:fltVal val="0"/>
                                          </p:val>
                                        </p:tav>
                                        <p:tav tm="100000">
                                          <p:val>
                                            <p:strVal val="#ppt_w"/>
                                          </p:val>
                                        </p:tav>
                                      </p:tavLst>
                                    </p:anim>
                                    <p:anim calcmode="lin" valueType="num">
                                      <p:cBhvr>
                                        <p:cTn id="179" dur="500" fill="hold"/>
                                        <p:tgtEl>
                                          <p:spTgt spid="491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P spid="49156" grpId="1"/>
      <p:bldP spid="49157" grpId="2"/>
      <p:bldP spid="49158" grpId="3"/>
      <p:bldP spid="49159" grpId="4"/>
      <p:bldP spid="49160" grpId="5"/>
      <p:bldP spid="49161" grpId="6"/>
      <p:bldP spid="49162" grpId="7"/>
      <p:bldP spid="49163" grpId="8"/>
      <p:bldP spid="49164" grpId="9"/>
      <p:bldP spid="49165" grpId="10"/>
      <p:bldP spid="49166" grpId="11"/>
      <p:bldP spid="49167" grpId="12"/>
      <p:bldP spid="49168" grpId="13"/>
      <p:bldP spid="49169" grpId="14"/>
      <p:bldP spid="49170" grpId="15"/>
      <p:bldP spid="49171" grpId="16"/>
      <p:bldP spid="49172" grpId="17"/>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1202" name="Rectangle 2"/>
          <p:cNvSpPr>
            <a:spLocks noGrp="1" noChangeArrowheads="1"/>
          </p:cNvSpPr>
          <p:nvPr>
            <p:ph type="title"/>
          </p:nvPr>
        </p:nvSpPr>
        <p:spPr>
          <a:xfrm>
            <a:off x="1524000" y="0"/>
            <a:ext cx="4953000" cy="12954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rPr>
              <a:t>词义引申的方式－综合式</a:t>
            </a:r>
            <a:endParaRPr kumimoji="0" lang="zh-CN" altLang="en-US" sz="3200" b="0"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华文新魏" panose="02010800040101010101" pitchFamily="2" charset="-122"/>
              <a:cs typeface="+mj-cs"/>
            </a:endParaRPr>
          </a:p>
        </p:txBody>
      </p:sp>
      <p:sp>
        <p:nvSpPr>
          <p:cNvPr id="51203" name="Text Box 3"/>
          <p:cNvSpPr txBox="1">
            <a:spLocks noChangeArrowheads="1"/>
          </p:cNvSpPr>
          <p:nvPr/>
        </p:nvSpPr>
        <p:spPr bwMode="auto">
          <a:xfrm>
            <a:off x="1828800" y="2566988"/>
            <a:ext cx="2016760" cy="645160"/>
          </a:xfrm>
          <a:prstGeom prst="rect">
            <a:avLst/>
          </a:prstGeom>
          <a:solidFill>
            <a:srgbClr val="0000FF"/>
          </a:solidFill>
          <a:ln w="12700">
            <a:noFill/>
            <a:miter lim="800000"/>
          </a:ln>
          <a:effectLst/>
        </p:spPr>
        <p:txBody>
          <a:bodyPr wrap="none">
            <a:spAutoFit/>
          </a:bodyPr>
          <a:lstStyle/>
          <a:p>
            <a:pPr marR="0" defTabSz="914400">
              <a:buClrTx/>
              <a:buSzTx/>
              <a:buFontTx/>
              <a:buNone/>
              <a:defRPr/>
            </a:pPr>
            <a:r>
              <a:rPr kumimoji="1" lang="zh-CN" altLang="en-US" sz="3600" b="1" kern="1200" cap="none" spc="0" normalizeH="0" baseline="0" noProof="0">
                <a:solidFill>
                  <a:srgbClr val="FFFF00"/>
                </a:solidFill>
                <a:effectLst>
                  <a:outerShdw blurRad="38100" dist="38100" dir="2700000" algn="tl">
                    <a:srgbClr val="000000"/>
                  </a:outerShdw>
                </a:effectLst>
                <a:latin typeface="Times New Roman" panose="02020603050405020304" pitchFamily="18" charset="0"/>
                <a:ea typeface="方正水柱简体" pitchFamily="2" charset="-122"/>
                <a:cs typeface="+mn-cs"/>
              </a:rPr>
              <a:t>理：</a:t>
            </a:r>
            <a:r>
              <a:rPr kumimoji="1" lang="zh-CN" altLang="en-US" sz="3600" b="1" kern="1200" cap="none" spc="0" normalizeH="0" baseline="0" noProof="0">
                <a:solidFill>
                  <a:srgbClr val="FFFFFF"/>
                </a:solidFill>
                <a:latin typeface="Times New Roman" panose="02020603050405020304" pitchFamily="18" charset="0"/>
                <a:ea typeface="宋体" pitchFamily="2" charset="-122"/>
                <a:cs typeface="+mn-cs"/>
              </a:rPr>
              <a:t>治玉</a:t>
            </a:r>
          </a:p>
        </p:txBody>
      </p:sp>
      <p:sp>
        <p:nvSpPr>
          <p:cNvPr id="51204" name="Text Box 4"/>
          <p:cNvSpPr txBox="1"/>
          <p:nvPr/>
        </p:nvSpPr>
        <p:spPr>
          <a:xfrm>
            <a:off x="4267200" y="1524000"/>
            <a:ext cx="2019300" cy="645160"/>
          </a:xfrm>
          <a:prstGeom prst="rect">
            <a:avLst/>
          </a:prstGeom>
          <a:solidFill>
            <a:srgbClr val="0000FF"/>
          </a:solidFill>
          <a:ln w="12700">
            <a:noFill/>
          </a:ln>
        </p:spPr>
        <p:txBody>
          <a:bodyPr wrap="none">
            <a:spAutoFit/>
          </a:bodyPr>
          <a:lstStyle/>
          <a:p>
            <a:r>
              <a:rPr lang="zh-CN" altLang="en-US" sz="3600" b="1">
                <a:solidFill>
                  <a:srgbClr val="FFFFFF"/>
                </a:solidFill>
                <a:latin typeface="Times New Roman" panose="02020603050405020304" pitchFamily="18" charset="0"/>
              </a:rPr>
              <a:t>治理其它</a:t>
            </a:r>
          </a:p>
        </p:txBody>
      </p:sp>
      <p:sp>
        <p:nvSpPr>
          <p:cNvPr id="51205" name="Text Box 5"/>
          <p:cNvSpPr txBox="1"/>
          <p:nvPr/>
        </p:nvSpPr>
        <p:spPr>
          <a:xfrm>
            <a:off x="7010400" y="1524000"/>
            <a:ext cx="2362200" cy="645160"/>
          </a:xfrm>
          <a:prstGeom prst="rect">
            <a:avLst/>
          </a:prstGeom>
          <a:solidFill>
            <a:srgbClr val="0000FF"/>
          </a:solidFill>
          <a:ln w="12700">
            <a:noFill/>
          </a:ln>
        </p:spPr>
        <p:txBody>
          <a:bodyPr>
            <a:spAutoFit/>
          </a:bodyPr>
          <a:lstStyle/>
          <a:p>
            <a:r>
              <a:rPr lang="zh-CN" altLang="en-US" sz="3600" b="1">
                <a:solidFill>
                  <a:srgbClr val="FFFFFF"/>
                </a:solidFill>
                <a:latin typeface="Times New Roman" panose="02020603050405020304" pitchFamily="18" charset="0"/>
              </a:rPr>
              <a:t>天下太平</a:t>
            </a:r>
          </a:p>
        </p:txBody>
      </p:sp>
      <p:sp>
        <p:nvSpPr>
          <p:cNvPr id="51206" name="Text Box 6"/>
          <p:cNvSpPr txBox="1"/>
          <p:nvPr/>
        </p:nvSpPr>
        <p:spPr>
          <a:xfrm>
            <a:off x="4267200" y="3657600"/>
            <a:ext cx="1101090" cy="645160"/>
          </a:xfrm>
          <a:prstGeom prst="rect">
            <a:avLst/>
          </a:prstGeom>
          <a:solidFill>
            <a:srgbClr val="0000FF"/>
          </a:solidFill>
          <a:ln w="12700">
            <a:noFill/>
          </a:ln>
        </p:spPr>
        <p:txBody>
          <a:bodyPr wrap="none">
            <a:spAutoFit/>
          </a:bodyPr>
          <a:lstStyle/>
          <a:p>
            <a:r>
              <a:rPr lang="zh-CN" altLang="en-US" sz="3600" b="1">
                <a:solidFill>
                  <a:srgbClr val="FFFFFF"/>
                </a:solidFill>
                <a:latin typeface="Times New Roman" panose="02020603050405020304" pitchFamily="18" charset="0"/>
              </a:rPr>
              <a:t>纹理</a:t>
            </a:r>
          </a:p>
        </p:txBody>
      </p:sp>
      <p:sp>
        <p:nvSpPr>
          <p:cNvPr id="51207" name="Text Box 7"/>
          <p:cNvSpPr txBox="1"/>
          <p:nvPr/>
        </p:nvSpPr>
        <p:spPr>
          <a:xfrm>
            <a:off x="6096000" y="3733800"/>
            <a:ext cx="2478405" cy="645160"/>
          </a:xfrm>
          <a:prstGeom prst="rect">
            <a:avLst/>
          </a:prstGeom>
          <a:solidFill>
            <a:srgbClr val="0000FF"/>
          </a:solidFill>
          <a:ln w="12700">
            <a:noFill/>
          </a:ln>
        </p:spPr>
        <p:txBody>
          <a:bodyPr wrap="none">
            <a:spAutoFit/>
          </a:bodyPr>
          <a:lstStyle/>
          <a:p>
            <a:r>
              <a:rPr lang="zh-CN" altLang="en-US" sz="3600" b="1">
                <a:solidFill>
                  <a:srgbClr val="FFFFFF"/>
                </a:solidFill>
                <a:latin typeface="Times New Roman" panose="02020603050405020304" pitchFamily="18" charset="0"/>
              </a:rPr>
              <a:t>抽象的条理</a:t>
            </a:r>
          </a:p>
        </p:txBody>
      </p:sp>
      <p:sp>
        <p:nvSpPr>
          <p:cNvPr id="51208" name="Text Box 8"/>
          <p:cNvSpPr txBox="1"/>
          <p:nvPr/>
        </p:nvSpPr>
        <p:spPr>
          <a:xfrm>
            <a:off x="8991600" y="2895600"/>
            <a:ext cx="1371600" cy="645160"/>
          </a:xfrm>
          <a:prstGeom prst="rect">
            <a:avLst/>
          </a:prstGeom>
          <a:solidFill>
            <a:srgbClr val="0000FF"/>
          </a:solidFill>
          <a:ln w="12700">
            <a:noFill/>
          </a:ln>
        </p:spPr>
        <p:txBody>
          <a:bodyPr>
            <a:spAutoFit/>
          </a:bodyPr>
          <a:lstStyle/>
          <a:p>
            <a:r>
              <a:rPr lang="zh-CN" altLang="en-US" sz="3600" b="1">
                <a:solidFill>
                  <a:srgbClr val="FFFFFF"/>
                </a:solidFill>
                <a:latin typeface="Times New Roman" panose="02020603050405020304" pitchFamily="18" charset="0"/>
              </a:rPr>
              <a:t>道理</a:t>
            </a:r>
          </a:p>
        </p:txBody>
      </p:sp>
      <p:sp>
        <p:nvSpPr>
          <p:cNvPr id="51209" name="Text Box 9"/>
          <p:cNvSpPr txBox="1"/>
          <p:nvPr/>
        </p:nvSpPr>
        <p:spPr>
          <a:xfrm>
            <a:off x="9067800" y="4343400"/>
            <a:ext cx="1295400" cy="1531620"/>
          </a:xfrm>
          <a:prstGeom prst="rect">
            <a:avLst/>
          </a:prstGeom>
          <a:solidFill>
            <a:srgbClr val="0000FF"/>
          </a:solidFill>
          <a:ln w="12700">
            <a:noFill/>
          </a:ln>
        </p:spPr>
        <p:txBody>
          <a:bodyPr>
            <a:spAutoFit/>
          </a:bodyPr>
          <a:lstStyle/>
          <a:p>
            <a:pPr>
              <a:lnSpc>
                <a:spcPct val="130000"/>
              </a:lnSpc>
            </a:pPr>
            <a:r>
              <a:rPr lang="zh-CN" altLang="en-US" sz="3600" b="1">
                <a:solidFill>
                  <a:srgbClr val="FFFFFF"/>
                </a:solidFill>
                <a:latin typeface="Times New Roman" panose="02020603050405020304" pitchFamily="18" charset="0"/>
              </a:rPr>
              <a:t>通顺</a:t>
            </a:r>
          </a:p>
          <a:p>
            <a:pPr>
              <a:lnSpc>
                <a:spcPct val="130000"/>
              </a:lnSpc>
            </a:pPr>
            <a:r>
              <a:rPr lang="zh-CN" altLang="en-US" sz="3600" b="1">
                <a:solidFill>
                  <a:srgbClr val="FFFFFF"/>
                </a:solidFill>
                <a:latin typeface="Times New Roman" panose="02020603050405020304" pitchFamily="18" charset="0"/>
              </a:rPr>
              <a:t>通达</a:t>
            </a:r>
          </a:p>
        </p:txBody>
      </p:sp>
      <p:sp>
        <p:nvSpPr>
          <p:cNvPr id="51210" name="Line 10"/>
          <p:cNvSpPr/>
          <p:nvPr/>
        </p:nvSpPr>
        <p:spPr>
          <a:xfrm flipV="1">
            <a:off x="3810000" y="2133600"/>
            <a:ext cx="457200" cy="457200"/>
          </a:xfrm>
          <a:prstGeom prst="line">
            <a:avLst/>
          </a:prstGeom>
          <a:ln w="38100" cap="flat" cmpd="sng">
            <a:solidFill>
              <a:schemeClr val="tx1"/>
            </a:solidFill>
            <a:prstDash val="solid"/>
            <a:headEnd type="none" w="med" len="med"/>
            <a:tailEnd type="triangle" w="med" len="med"/>
          </a:ln>
        </p:spPr>
        <p:txBody>
          <a:bodyPr/>
          <a:lstStyle/>
          <a:p/>
        </p:txBody>
      </p:sp>
      <p:sp>
        <p:nvSpPr>
          <p:cNvPr id="51211" name="Line 11"/>
          <p:cNvSpPr/>
          <p:nvPr/>
        </p:nvSpPr>
        <p:spPr>
          <a:xfrm>
            <a:off x="6248400" y="1905000"/>
            <a:ext cx="762000" cy="0"/>
          </a:xfrm>
          <a:prstGeom prst="line">
            <a:avLst/>
          </a:prstGeom>
          <a:ln w="38100" cap="flat" cmpd="sng">
            <a:solidFill>
              <a:schemeClr val="tx1"/>
            </a:solidFill>
            <a:prstDash val="solid"/>
            <a:headEnd type="none" w="med" len="med"/>
            <a:tailEnd type="triangle" w="med" len="med"/>
          </a:ln>
        </p:spPr>
        <p:txBody>
          <a:bodyPr/>
          <a:lstStyle/>
          <a:p/>
        </p:txBody>
      </p:sp>
      <p:sp>
        <p:nvSpPr>
          <p:cNvPr id="51212" name="Line 12"/>
          <p:cNvSpPr/>
          <p:nvPr/>
        </p:nvSpPr>
        <p:spPr>
          <a:xfrm flipV="1">
            <a:off x="8534400" y="3276600"/>
            <a:ext cx="457200" cy="457200"/>
          </a:xfrm>
          <a:prstGeom prst="line">
            <a:avLst/>
          </a:prstGeom>
          <a:ln w="38100" cap="flat" cmpd="sng">
            <a:solidFill>
              <a:schemeClr val="tx1"/>
            </a:solidFill>
            <a:prstDash val="solid"/>
            <a:headEnd type="none" w="med" len="med"/>
            <a:tailEnd type="triangle" w="med" len="med"/>
          </a:ln>
        </p:spPr>
        <p:txBody>
          <a:bodyPr/>
          <a:lstStyle/>
          <a:p/>
        </p:txBody>
      </p:sp>
      <p:sp>
        <p:nvSpPr>
          <p:cNvPr id="51213" name="Line 13"/>
          <p:cNvSpPr/>
          <p:nvPr/>
        </p:nvSpPr>
        <p:spPr>
          <a:xfrm>
            <a:off x="8534400" y="4343400"/>
            <a:ext cx="457200" cy="457200"/>
          </a:xfrm>
          <a:prstGeom prst="line">
            <a:avLst/>
          </a:prstGeom>
          <a:ln w="38100" cap="flat" cmpd="sng">
            <a:solidFill>
              <a:schemeClr val="tx1"/>
            </a:solidFill>
            <a:prstDash val="solid"/>
            <a:headEnd type="none" w="med" len="med"/>
            <a:tailEnd type="triangle" w="med" len="med"/>
          </a:ln>
        </p:spPr>
        <p:txBody>
          <a:bodyPr/>
          <a:lstStyle/>
          <a:p/>
        </p:txBody>
      </p:sp>
      <p:sp>
        <p:nvSpPr>
          <p:cNvPr id="51214" name="Text Box 14"/>
          <p:cNvSpPr txBox="1"/>
          <p:nvPr/>
        </p:nvSpPr>
        <p:spPr>
          <a:xfrm>
            <a:off x="5105400" y="2209800"/>
            <a:ext cx="894080" cy="521970"/>
          </a:xfrm>
          <a:prstGeom prst="rect">
            <a:avLst/>
          </a:prstGeom>
          <a:noFill/>
          <a:ln w="12700">
            <a:noFill/>
          </a:ln>
        </p:spPr>
        <p:txBody>
          <a:bodyPr wrap="none">
            <a:spAutoFit/>
          </a:bodyPr>
          <a:lstStyle/>
          <a:p>
            <a:r>
              <a:rPr lang="zh-CN" altLang="en-US" sz="2800">
                <a:latin typeface="Times New Roman" panose="02020603050405020304" pitchFamily="18" charset="0"/>
                <a:ea typeface="华文新魏" panose="02010800040101010101" pitchFamily="2" charset="-122"/>
              </a:rPr>
              <a:t>理发</a:t>
            </a:r>
          </a:p>
        </p:txBody>
      </p:sp>
      <p:sp>
        <p:nvSpPr>
          <p:cNvPr id="51215" name="Line 15"/>
          <p:cNvSpPr/>
          <p:nvPr/>
        </p:nvSpPr>
        <p:spPr>
          <a:xfrm>
            <a:off x="3810000" y="3200400"/>
            <a:ext cx="457200" cy="457200"/>
          </a:xfrm>
          <a:prstGeom prst="line">
            <a:avLst/>
          </a:prstGeom>
          <a:ln w="38100" cap="flat" cmpd="sng">
            <a:solidFill>
              <a:schemeClr val="tx1"/>
            </a:solidFill>
            <a:prstDash val="solid"/>
            <a:headEnd type="none" w="med" len="med"/>
            <a:tailEnd type="triangle" w="med" len="med"/>
          </a:ln>
        </p:spPr>
        <p:txBody>
          <a:bodyPr/>
          <a:lstStyle/>
          <a:p/>
        </p:txBody>
      </p:sp>
      <p:sp>
        <p:nvSpPr>
          <p:cNvPr id="51216" name="Line 16"/>
          <p:cNvSpPr/>
          <p:nvPr/>
        </p:nvSpPr>
        <p:spPr>
          <a:xfrm>
            <a:off x="5334000" y="4038600"/>
            <a:ext cx="762000" cy="0"/>
          </a:xfrm>
          <a:prstGeom prst="line">
            <a:avLst/>
          </a:prstGeom>
          <a:ln w="38100" cap="flat" cmpd="sng">
            <a:solidFill>
              <a:schemeClr val="tx1"/>
            </a:solidFill>
            <a:prstDash val="solid"/>
            <a:headEnd type="none" w="med" len="med"/>
            <a:tailEnd type="triangle" w="med" len="med"/>
          </a:ln>
        </p:spPr>
        <p:txBody>
          <a:bodyPr/>
          <a:lstStyle/>
          <a:p/>
        </p:txBody>
      </p:sp>
      <p:sp>
        <p:nvSpPr>
          <p:cNvPr id="53266" name="Text Box 19">
            <a:hlinkClick action="ppaction://noaction"/>
          </p:cNvPr>
          <p:cNvSpPr txBox="1"/>
          <p:nvPr/>
        </p:nvSpPr>
        <p:spPr>
          <a:xfrm>
            <a:off x="8959850" y="6456363"/>
            <a:ext cx="436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43</a:t>
            </a:r>
          </a:p>
        </p:txBody>
      </p:sp>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wipe(left)">
                                      <p:cBhvr>
                                        <p:cTn id="7" dur="500"/>
                                        <p:tgtEl>
                                          <p:spTgt spid="5120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51210"/>
                                        </p:tgtEl>
                                        <p:attrNameLst>
                                          <p:attrName>style.visibility</p:attrName>
                                        </p:attrNameLst>
                                      </p:cBhvr>
                                      <p:to>
                                        <p:strVal val="visible"/>
                                      </p:to>
                                    </p:set>
                                    <p:animEffect transition="in" filter="wipe(down)">
                                      <p:cBhvr>
                                        <p:cTn id="13" dur="500"/>
                                        <p:tgtEl>
                                          <p:spTgt spid="5121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8" fill="hold" grpId="1" nodeType="clickEffect">
                                  <p:stCondLst>
                                    <p:cond delay="0"/>
                                  </p:stCondLst>
                                  <p:childTnLst>
                                    <p:set>
                                      <p:cBhvr>
                                        <p:cTn id="18" dur="1" fill="hold">
                                          <p:stCondLst>
                                            <p:cond delay="0"/>
                                          </p:stCondLst>
                                        </p:cTn>
                                        <p:tgtEl>
                                          <p:spTgt spid="51204"/>
                                        </p:tgtEl>
                                        <p:attrNameLst>
                                          <p:attrName>style.visibility</p:attrName>
                                        </p:attrNameLst>
                                      </p:cBhvr>
                                      <p:to>
                                        <p:strVal val="visible"/>
                                      </p:to>
                                    </p:set>
                                    <p:animEffect transition="in" filter="wipe(left)">
                                      <p:cBhvr>
                                        <p:cTn id="19" dur="500"/>
                                        <p:tgtEl>
                                          <p:spTgt spid="5120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6" fill="hold" grpId="7" nodeType="clickEffect">
                                  <p:stCondLst>
                                    <p:cond delay="0"/>
                                  </p:stCondLst>
                                  <p:childTnLst>
                                    <p:set>
                                      <p:cBhvr>
                                        <p:cTn id="24" dur="1" fill="hold">
                                          <p:stCondLst>
                                            <p:cond delay="0"/>
                                          </p:stCondLst>
                                        </p:cTn>
                                        <p:tgtEl>
                                          <p:spTgt spid="51214"/>
                                        </p:tgtEl>
                                        <p:attrNameLst>
                                          <p:attrName>style.visibility</p:attrName>
                                        </p:attrNameLst>
                                      </p:cBhvr>
                                      <p:to>
                                        <p:strVal val="visible"/>
                                      </p:to>
                                    </p:set>
                                    <p:animEffect transition="in" filter="strips(downRight)">
                                      <p:cBhvr>
                                        <p:cTn id="25" dur="500"/>
                                        <p:tgtEl>
                                          <p:spTgt spid="5121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7" presetClass="entr" presetSubtype="8" fill="hold" nodeType="clickEffect">
                                  <p:stCondLst>
                                    <p:cond delay="0"/>
                                  </p:stCondLst>
                                  <p:childTnLst>
                                    <p:set>
                                      <p:cBhvr>
                                        <p:cTn id="30" dur="1" fill="hold">
                                          <p:stCondLst>
                                            <p:cond delay="0"/>
                                          </p:stCondLst>
                                        </p:cTn>
                                        <p:tgtEl>
                                          <p:spTgt spid="51211"/>
                                        </p:tgtEl>
                                        <p:attrNameLst>
                                          <p:attrName>style.visibility</p:attrName>
                                        </p:attrNameLst>
                                      </p:cBhvr>
                                      <p:to>
                                        <p:strVal val="visible"/>
                                      </p:to>
                                    </p:set>
                                    <p:anim calcmode="lin" valueType="num">
                                      <p:cBhvr>
                                        <p:cTn id="31" dur="500" fill="hold"/>
                                        <p:tgtEl>
                                          <p:spTgt spid="51211"/>
                                        </p:tgtEl>
                                        <p:attrNameLst>
                                          <p:attrName>ppt_x</p:attrName>
                                        </p:attrNameLst>
                                      </p:cBhvr>
                                      <p:tavLst>
                                        <p:tav tm="0">
                                          <p:val>
                                            <p:strVal val="#ppt_x-#ppt_w/2"/>
                                          </p:val>
                                        </p:tav>
                                        <p:tav tm="100000">
                                          <p:val>
                                            <p:strVal val="#ppt_x"/>
                                          </p:val>
                                        </p:tav>
                                      </p:tavLst>
                                    </p:anim>
                                    <p:anim calcmode="lin" valueType="num">
                                      <p:cBhvr>
                                        <p:cTn id="32" dur="500" fill="hold"/>
                                        <p:tgtEl>
                                          <p:spTgt spid="51211"/>
                                        </p:tgtEl>
                                        <p:attrNameLst>
                                          <p:attrName>ppt_y</p:attrName>
                                        </p:attrNameLst>
                                      </p:cBhvr>
                                      <p:tavLst>
                                        <p:tav tm="0">
                                          <p:val>
                                            <p:strVal val="#ppt_y"/>
                                          </p:val>
                                        </p:tav>
                                        <p:tav tm="100000">
                                          <p:val>
                                            <p:strVal val="#ppt_y"/>
                                          </p:val>
                                        </p:tav>
                                      </p:tavLst>
                                    </p:anim>
                                    <p:anim calcmode="lin" valueType="num">
                                      <p:cBhvr>
                                        <p:cTn id="33" dur="500" fill="hold"/>
                                        <p:tgtEl>
                                          <p:spTgt spid="51211"/>
                                        </p:tgtEl>
                                        <p:attrNameLst>
                                          <p:attrName>ppt_w</p:attrName>
                                        </p:attrNameLst>
                                      </p:cBhvr>
                                      <p:tavLst>
                                        <p:tav tm="0">
                                          <p:val>
                                            <p:fltVal val="0"/>
                                          </p:val>
                                        </p:tav>
                                        <p:tav tm="100000">
                                          <p:val>
                                            <p:strVal val="#ppt_w"/>
                                          </p:val>
                                        </p:tav>
                                      </p:tavLst>
                                    </p:anim>
                                    <p:anim calcmode="lin" valueType="num">
                                      <p:cBhvr>
                                        <p:cTn id="34" dur="500" fill="hold"/>
                                        <p:tgtEl>
                                          <p:spTgt spid="51211"/>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51205"/>
                                        </p:tgtEl>
                                        <p:attrNameLst>
                                          <p:attrName>style.visibility</p:attrName>
                                        </p:attrNameLst>
                                      </p:cBhvr>
                                      <p:to>
                                        <p:strVal val="visible"/>
                                      </p:to>
                                    </p:set>
                                    <p:animEffect transition="in" filter="wipe(left)">
                                      <p:cBhvr>
                                        <p:cTn id="40" dur="500"/>
                                        <p:tgtEl>
                                          <p:spTgt spid="51205"/>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2" presetClass="entr" presetSubtype="1" fill="hold" nodeType="clickEffect">
                                  <p:stCondLst>
                                    <p:cond delay="0"/>
                                  </p:stCondLst>
                                  <p:childTnLst>
                                    <p:set>
                                      <p:cBhvr>
                                        <p:cTn id="45" dur="1" fill="hold">
                                          <p:stCondLst>
                                            <p:cond delay="0"/>
                                          </p:stCondLst>
                                        </p:cTn>
                                        <p:tgtEl>
                                          <p:spTgt spid="51215"/>
                                        </p:tgtEl>
                                        <p:attrNameLst>
                                          <p:attrName>style.visibility</p:attrName>
                                        </p:attrNameLst>
                                      </p:cBhvr>
                                      <p:to>
                                        <p:strVal val="visible"/>
                                      </p:to>
                                    </p:set>
                                    <p:animEffect transition="in" filter="wipe(up)">
                                      <p:cBhvr>
                                        <p:cTn id="46" dur="500"/>
                                        <p:tgtEl>
                                          <p:spTgt spid="51215"/>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3" nodeType="clickEffect">
                                  <p:stCondLst>
                                    <p:cond delay="0"/>
                                  </p:stCondLst>
                                  <p:childTnLst>
                                    <p:set>
                                      <p:cBhvr>
                                        <p:cTn id="51" dur="1" fill="hold">
                                          <p:stCondLst>
                                            <p:cond delay="0"/>
                                          </p:stCondLst>
                                        </p:cTn>
                                        <p:tgtEl>
                                          <p:spTgt spid="51206"/>
                                        </p:tgtEl>
                                        <p:attrNameLst>
                                          <p:attrName>style.visibility</p:attrName>
                                        </p:attrNameLst>
                                      </p:cBhvr>
                                      <p:to>
                                        <p:strVal val="visible"/>
                                      </p:to>
                                    </p:set>
                                    <p:animEffect transition="in" filter="wipe(left)">
                                      <p:cBhvr>
                                        <p:cTn id="52" dur="500"/>
                                        <p:tgtEl>
                                          <p:spTgt spid="51206"/>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51216"/>
                                        </p:tgtEl>
                                        <p:attrNameLst>
                                          <p:attrName>style.visibility</p:attrName>
                                        </p:attrNameLst>
                                      </p:cBhvr>
                                      <p:to>
                                        <p:strVal val="visible"/>
                                      </p:to>
                                    </p:set>
                                    <p:animEffect transition="in" filter="wipe(left)">
                                      <p:cBhvr>
                                        <p:cTn id="58" dur="500"/>
                                        <p:tgtEl>
                                          <p:spTgt spid="51216"/>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4" nodeType="clickEffect">
                                  <p:stCondLst>
                                    <p:cond delay="0"/>
                                  </p:stCondLst>
                                  <p:childTnLst>
                                    <p:set>
                                      <p:cBhvr>
                                        <p:cTn id="63" dur="1" fill="hold">
                                          <p:stCondLst>
                                            <p:cond delay="0"/>
                                          </p:stCondLst>
                                        </p:cTn>
                                        <p:tgtEl>
                                          <p:spTgt spid="51207"/>
                                        </p:tgtEl>
                                        <p:attrNameLst>
                                          <p:attrName>style.visibility</p:attrName>
                                        </p:attrNameLst>
                                      </p:cBhvr>
                                      <p:to>
                                        <p:strVal val="visible"/>
                                      </p:to>
                                    </p:set>
                                    <p:animEffect transition="in" filter="wipe(left)">
                                      <p:cBhvr>
                                        <p:cTn id="64" dur="500"/>
                                        <p:tgtEl>
                                          <p:spTgt spid="51207"/>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2" presetClass="entr" presetSubtype="4" fill="hold" nodeType="clickEffect">
                                  <p:stCondLst>
                                    <p:cond delay="0"/>
                                  </p:stCondLst>
                                  <p:childTnLst>
                                    <p:set>
                                      <p:cBhvr>
                                        <p:cTn id="69" dur="1" fill="hold">
                                          <p:stCondLst>
                                            <p:cond delay="0"/>
                                          </p:stCondLst>
                                        </p:cTn>
                                        <p:tgtEl>
                                          <p:spTgt spid="51212"/>
                                        </p:tgtEl>
                                        <p:attrNameLst>
                                          <p:attrName>style.visibility</p:attrName>
                                        </p:attrNameLst>
                                      </p:cBhvr>
                                      <p:to>
                                        <p:strVal val="visible"/>
                                      </p:to>
                                    </p:set>
                                    <p:animEffect transition="in" filter="wipe(down)">
                                      <p:cBhvr>
                                        <p:cTn id="70" dur="500"/>
                                        <p:tgtEl>
                                          <p:spTgt spid="51212"/>
                                        </p:tgtEl>
                                      </p:cBhvr>
                                    </p:animEffec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5" nodeType="clickEffect">
                                  <p:stCondLst>
                                    <p:cond delay="0"/>
                                  </p:stCondLst>
                                  <p:childTnLst>
                                    <p:set>
                                      <p:cBhvr>
                                        <p:cTn id="75" dur="1" fill="hold">
                                          <p:stCondLst>
                                            <p:cond delay="0"/>
                                          </p:stCondLst>
                                        </p:cTn>
                                        <p:tgtEl>
                                          <p:spTgt spid="51208"/>
                                        </p:tgtEl>
                                        <p:attrNameLst>
                                          <p:attrName>style.visibility</p:attrName>
                                        </p:attrNameLst>
                                      </p:cBhvr>
                                      <p:to>
                                        <p:strVal val="visible"/>
                                      </p:to>
                                    </p:set>
                                    <p:animEffect transition="in" filter="wipe(left)">
                                      <p:cBhvr>
                                        <p:cTn id="76" dur="500"/>
                                        <p:tgtEl>
                                          <p:spTgt spid="51208"/>
                                        </p:tgtEl>
                                      </p:cBhvr>
                                    </p:animEffect>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22" presetClass="entr" presetSubtype="1" fill="hold" nodeType="clickEffect">
                                  <p:stCondLst>
                                    <p:cond delay="0"/>
                                  </p:stCondLst>
                                  <p:childTnLst>
                                    <p:set>
                                      <p:cBhvr>
                                        <p:cTn id="81" dur="1" fill="hold">
                                          <p:stCondLst>
                                            <p:cond delay="0"/>
                                          </p:stCondLst>
                                        </p:cTn>
                                        <p:tgtEl>
                                          <p:spTgt spid="51213"/>
                                        </p:tgtEl>
                                        <p:attrNameLst>
                                          <p:attrName>style.visibility</p:attrName>
                                        </p:attrNameLst>
                                      </p:cBhvr>
                                      <p:to>
                                        <p:strVal val="visible"/>
                                      </p:to>
                                    </p:set>
                                    <p:animEffect transition="in" filter="wipe(up)">
                                      <p:cBhvr>
                                        <p:cTn id="82" dur="500"/>
                                        <p:tgtEl>
                                          <p:spTgt spid="51213"/>
                                        </p:tgtEl>
                                      </p:cBhvr>
                                    </p:animEffect>
                                  </p:childTnLst>
                                </p:cTn>
                              </p:par>
                            </p:childTnLst>
                          </p:cTn>
                        </p:par>
                      </p:childTnLst>
                    </p:cTn>
                  </p:par>
                  <p:par>
                    <p:cTn id="83" fill="hold" nodeType="clickPar">
                      <p:stCondLst>
                        <p:cond delay="indefinite"/>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6" nodeType="clickEffect">
                                  <p:stCondLst>
                                    <p:cond delay="0"/>
                                  </p:stCondLst>
                                  <p:childTnLst>
                                    <p:set>
                                      <p:cBhvr>
                                        <p:cTn id="87" dur="1" fill="hold">
                                          <p:stCondLst>
                                            <p:cond delay="0"/>
                                          </p:stCondLst>
                                        </p:cTn>
                                        <p:tgtEl>
                                          <p:spTgt spid="51209"/>
                                        </p:tgtEl>
                                        <p:attrNameLst>
                                          <p:attrName>style.visibility</p:attrName>
                                        </p:attrNameLst>
                                      </p:cBhvr>
                                      <p:to>
                                        <p:strVal val="visible"/>
                                      </p:to>
                                    </p:set>
                                    <p:animEffect transition="in" filter="wipe(left)">
                                      <p:cBhvr>
                                        <p:cTn id="88" dur="500"/>
                                        <p:tgtEl>
                                          <p:spTgt spid="51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1"/>
      <p:bldP spid="51205" grpId="2"/>
      <p:bldP spid="51206" grpId="3"/>
      <p:bldP spid="51207" grpId="4"/>
      <p:bldP spid="51208" grpId="5"/>
      <p:bldP spid="51209" grpId="6"/>
      <p:bldP spid="51214" grpId="7"/>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2946" name="标题 82945"/>
          <p:cNvSpPr>
            <a:spLocks noGrp="1" noRot="1"/>
          </p:cNvSpPr>
          <p:nvPr>
            <p:ph type="title"/>
          </p:nvPr>
        </p:nvSpPr>
        <p:spPr>
          <a:xfrm>
            <a:off x="1814830" y="528320"/>
            <a:ext cx="866140" cy="5861050"/>
          </a:xfrm>
        </p:spPr>
        <p:txBody>
          <a:bodyPr anchor="ctr">
            <a:normAutofit fontScale="90000"/>
          </a:bodyPr>
          <a:lstStyle/>
          <a:p>
            <a:pPr>
              <a:lnSpc>
                <a:spcPct val="90000"/>
              </a:lnSpc>
            </a:pPr>
            <a:r>
              <a:rPr lang="zh-TW" altLang="en-US" sz="4800" b="1" kern="0" noProof="0" smtClean="0">
                <a:ln>
                  <a:noFill/>
                </a:ln>
                <a:solidFill>
                  <a:schemeClr val="tx2"/>
                </a:solidFill>
                <a:effectLst>
                  <a:outerShdw blurRad="38100" dist="38100" dir="2700000" algn="tl">
                    <a:srgbClr val="000000"/>
                  </a:outerShdw>
                </a:effectLst>
                <a:uLnTx/>
                <a:uFillTx/>
                <a:ea typeface="隶书" panose="02010509060101010101" pitchFamily="49" charset="-122"/>
              </a:rPr>
              <a:t>多义词词义推断方法</a:t>
            </a:r>
            <a:endParaRPr lang="zh-CN" altLang="en-US">
              <a:solidFill>
                <a:srgbClr val="0000FF"/>
              </a:solidFill>
            </a:endParaRPr>
          </a:p>
        </p:txBody>
      </p:sp>
      <p:sp>
        <p:nvSpPr>
          <p:cNvPr id="82947" name="文本占位符 82946"/>
          <p:cNvSpPr>
            <a:spLocks noGrp="1" noRot="1"/>
          </p:cNvSpPr>
          <p:nvPr>
            <p:ph type="body" idx="1"/>
          </p:nvPr>
        </p:nvSpPr>
        <p:spPr>
          <a:xfrm>
            <a:off x="3956685" y="838200"/>
            <a:ext cx="5880735" cy="5241290"/>
          </a:xfrm>
        </p:spPr>
        <p:txBody>
          <a:bodyPr>
            <a:noAutofit/>
          </a:bodyPr>
          <a:lstStyle/>
          <a:p>
            <a:pPr marL="0" indent="0">
              <a:buNone/>
            </a:pPr>
            <a:r>
              <a:rPr lang="en-US" altLang="zh-CN" sz="4000" b="1">
                <a:solidFill>
                  <a:srgbClr val="002221"/>
                </a:solidFill>
              </a:rPr>
              <a:t>1.</a:t>
            </a:r>
            <a:r>
              <a:rPr lang="zh-CN" altLang="en-US" sz="4000" b="1">
                <a:solidFill>
                  <a:srgbClr val="002221"/>
                </a:solidFill>
              </a:rPr>
              <a:t>字形推断法</a:t>
            </a:r>
          </a:p>
          <a:p>
            <a:pPr marL="0" indent="0">
              <a:buNone/>
            </a:pPr>
            <a:r>
              <a:rPr lang="en-US" altLang="zh-CN" sz="4000" b="1">
                <a:solidFill>
                  <a:srgbClr val="002221"/>
                </a:solidFill>
              </a:rPr>
              <a:t>2.</a:t>
            </a:r>
            <a:r>
              <a:rPr lang="zh-CN" altLang="en-US" sz="4000" b="1">
                <a:solidFill>
                  <a:srgbClr val="002221"/>
                </a:solidFill>
              </a:rPr>
              <a:t>语境推断法</a:t>
            </a:r>
          </a:p>
          <a:p>
            <a:pPr marL="0" indent="0">
              <a:buNone/>
            </a:pPr>
            <a:r>
              <a:rPr lang="en-US" altLang="zh-CN" sz="4000" b="1">
                <a:solidFill>
                  <a:srgbClr val="002221"/>
                </a:solidFill>
              </a:rPr>
              <a:t>3.</a:t>
            </a:r>
            <a:r>
              <a:rPr lang="zh-CN" altLang="en-US" sz="4000" b="1">
                <a:solidFill>
                  <a:srgbClr val="002221"/>
                </a:solidFill>
              </a:rPr>
              <a:t>课文迁移法</a:t>
            </a:r>
          </a:p>
          <a:p>
            <a:pPr marL="0" indent="0">
              <a:buNone/>
            </a:pPr>
            <a:r>
              <a:rPr lang="en-US" altLang="zh-CN" sz="4000" b="1">
                <a:solidFill>
                  <a:srgbClr val="002221"/>
                </a:solidFill>
              </a:rPr>
              <a:t>4.</a:t>
            </a:r>
            <a:r>
              <a:rPr lang="zh-CN" altLang="en-US" sz="4000" b="1">
                <a:solidFill>
                  <a:srgbClr val="002221"/>
                </a:solidFill>
              </a:rPr>
              <a:t>成语联想法</a:t>
            </a:r>
          </a:p>
          <a:p>
            <a:pPr marL="0" indent="0">
              <a:buNone/>
            </a:pPr>
            <a:r>
              <a:rPr lang="en-US" altLang="zh-CN" sz="4000" b="1">
                <a:solidFill>
                  <a:srgbClr val="002221"/>
                </a:solidFill>
              </a:rPr>
              <a:t>5.</a:t>
            </a:r>
            <a:r>
              <a:rPr lang="zh-CN" altLang="en-US" sz="4000" b="1">
                <a:solidFill>
                  <a:srgbClr val="002221"/>
                </a:solidFill>
              </a:rPr>
              <a:t>结构推断法</a:t>
            </a:r>
          </a:p>
          <a:p>
            <a:pPr marL="0" indent="0">
              <a:buNone/>
            </a:pPr>
            <a:r>
              <a:rPr lang="en-US" altLang="zh-CN" sz="4000" b="1">
                <a:solidFill>
                  <a:srgbClr val="002221"/>
                </a:solidFill>
              </a:rPr>
              <a:t>6.</a:t>
            </a:r>
            <a:r>
              <a:rPr lang="zh-CN" altLang="en-US" sz="4000" b="1">
                <a:solidFill>
                  <a:srgbClr val="002221"/>
                </a:solidFill>
              </a:rPr>
              <a:t>语法分析法</a:t>
            </a:r>
            <a:endParaRPr lang="zh-CN" altLang="en-US" sz="4000"/>
          </a:p>
          <a:p>
            <a:pPr>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wipe(down)">
                                      <p:cBhvr>
                                        <p:cTn id="7" dur="290">
                                          <p:stCondLst>
                                            <p:cond delay="0"/>
                                          </p:stCondLst>
                                        </p:cTn>
                                        <p:tgtEl>
                                          <p:spTgt spid="82946"/>
                                        </p:tgtEl>
                                      </p:cBhvr>
                                    </p:animEffect>
                                    <p:anim calcmode="lin" valueType="num">
                                      <p:cBhvr>
                                        <p:cTn id="8" dur="911" tmFilter="0,0; 0.14,0.36; 0.43,0.73; 0.71,0.91; 1.0,1.0">
                                          <p:stCondLst>
                                            <p:cond delay="0"/>
                                          </p:stCondLst>
                                        </p:cTn>
                                        <p:tgtEl>
                                          <p:spTgt spid="8294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8294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8294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8294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82946"/>
                                        </p:tgtEl>
                                        <p:attrNameLst>
                                          <p:attrName>ppt_y</p:attrName>
                                        </p:attrNameLst>
                                      </p:cBhvr>
                                      <p:tavLst>
                                        <p:tav tm="0" fmla="#ppt_y-sin(pi*$)/81">
                                          <p:val>
                                            <p:fltVal val="0"/>
                                          </p:val>
                                        </p:tav>
                                        <p:tav tm="100000">
                                          <p:val>
                                            <p:fltVal val="1"/>
                                          </p:val>
                                        </p:tav>
                                      </p:tavLst>
                                    </p:anim>
                                    <p:animScale>
                                      <p:cBhvr>
                                        <p:cTn id="13" dur="13">
                                          <p:stCondLst>
                                            <p:cond delay="325"/>
                                          </p:stCondLst>
                                        </p:cTn>
                                        <p:tgtEl>
                                          <p:spTgt spid="82946"/>
                                        </p:tgtEl>
                                      </p:cBhvr>
                                      <p:to x="100000" y="60000"/>
                                    </p:animScale>
                                    <p:animScale>
                                      <p:cBhvr>
                                        <p:cTn id="14" dur="83" decel="50000">
                                          <p:stCondLst>
                                            <p:cond delay="338"/>
                                          </p:stCondLst>
                                        </p:cTn>
                                        <p:tgtEl>
                                          <p:spTgt spid="82946"/>
                                        </p:tgtEl>
                                      </p:cBhvr>
                                      <p:to x="100000" y="100000"/>
                                    </p:animScale>
                                    <p:animScale>
                                      <p:cBhvr>
                                        <p:cTn id="15" dur="13">
                                          <p:stCondLst>
                                            <p:cond delay="656"/>
                                          </p:stCondLst>
                                        </p:cTn>
                                        <p:tgtEl>
                                          <p:spTgt spid="82946"/>
                                        </p:tgtEl>
                                      </p:cBhvr>
                                      <p:to x="100000" y="80000"/>
                                    </p:animScale>
                                    <p:animScale>
                                      <p:cBhvr>
                                        <p:cTn id="16" dur="83" decel="50000">
                                          <p:stCondLst>
                                            <p:cond delay="669"/>
                                          </p:stCondLst>
                                        </p:cTn>
                                        <p:tgtEl>
                                          <p:spTgt spid="82946"/>
                                        </p:tgtEl>
                                      </p:cBhvr>
                                      <p:to x="100000" y="100000"/>
                                    </p:animScale>
                                    <p:animScale>
                                      <p:cBhvr>
                                        <p:cTn id="17" dur="13">
                                          <p:stCondLst>
                                            <p:cond delay="821"/>
                                          </p:stCondLst>
                                        </p:cTn>
                                        <p:tgtEl>
                                          <p:spTgt spid="82946"/>
                                        </p:tgtEl>
                                      </p:cBhvr>
                                      <p:to x="100000" y="90000"/>
                                    </p:animScale>
                                    <p:animScale>
                                      <p:cBhvr>
                                        <p:cTn id="18" dur="83" decel="50000">
                                          <p:stCondLst>
                                            <p:cond delay="834"/>
                                          </p:stCondLst>
                                        </p:cTn>
                                        <p:tgtEl>
                                          <p:spTgt spid="82946"/>
                                        </p:tgtEl>
                                      </p:cBhvr>
                                      <p:to x="100000" y="100000"/>
                                    </p:animScale>
                                    <p:animScale>
                                      <p:cBhvr>
                                        <p:cTn id="19" dur="13">
                                          <p:stCondLst>
                                            <p:cond delay="904"/>
                                          </p:stCondLst>
                                        </p:cTn>
                                        <p:tgtEl>
                                          <p:spTgt spid="82946"/>
                                        </p:tgtEl>
                                      </p:cBhvr>
                                      <p:to x="100000" y="95000"/>
                                    </p:animScale>
                                    <p:animScale>
                                      <p:cBhvr>
                                        <p:cTn id="20" dur="83" decel="50000">
                                          <p:stCondLst>
                                            <p:cond delay="917"/>
                                          </p:stCondLst>
                                        </p:cTn>
                                        <p:tgtEl>
                                          <p:spTgt spid="82946"/>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43" presetClass="entr" presetSubtype="0" fill="hold" nodeType="clickEffect">
                                  <p:stCondLst>
                                    <p:cond delay="0"/>
                                  </p:stCondLst>
                                  <p:childTnLst>
                                    <p:set>
                                      <p:cBhvr>
                                        <p:cTn id="25" dur="1" fill="hold">
                                          <p:stCondLst>
                                            <p:cond delay="0"/>
                                          </p:stCondLst>
                                        </p:cTn>
                                        <p:tgtEl>
                                          <p:spTgt spid="82947">
                                            <p:txEl>
                                              <p:charRg st="0" end="6"/>
                                            </p:txEl>
                                          </p:spTgt>
                                        </p:tgtEl>
                                        <p:attrNameLst>
                                          <p:attrName>style.visibility</p:attrName>
                                        </p:attrNameLst>
                                      </p:cBhvr>
                                      <p:to>
                                        <p:strVal val="visible"/>
                                      </p:to>
                                    </p:set>
                                    <p:animEffect transition="in" filter="fade">
                                      <p:cBhvr>
                                        <p:cTn id="26" dur="100"/>
                                        <p:tgtEl>
                                          <p:spTgt spid="82947">
                                            <p:txEl>
                                              <p:charRg st="0" end="6"/>
                                            </p:txEl>
                                          </p:spTgt>
                                        </p:tgtEl>
                                      </p:cBhvr>
                                    </p:animEffect>
                                    <p:anim calcmode="lin" valueType="num">
                                      <p:cBhvr>
                                        <p:cTn id="27" dur="400" fill="hold"/>
                                        <p:tgtEl>
                                          <p:spTgt spid="82947">
                                            <p:txEl>
                                              <p:charRg st="0" end="6"/>
                                            </p:txEl>
                                          </p:spTgt>
                                        </p:tgtEl>
                                        <p:attrNameLst>
                                          <p:attrName>ppt_x</p:attrName>
                                        </p:attrNameLst>
                                      </p:cBhvr>
                                      <p:tavLst>
                                        <p:tav tm="0">
                                          <p:val>
                                            <p:strVal val="#ppt_x"/>
                                          </p:val>
                                        </p:tav>
                                        <p:tav tm="100000">
                                          <p:val>
                                            <p:strVal val="#ppt_x"/>
                                          </p:val>
                                        </p:tav>
                                      </p:tavLst>
                                    </p:anim>
                                    <p:anim calcmode="lin" valueType="num">
                                      <p:cBhvr>
                                        <p:cTn id="28" dur="400" fill="hold"/>
                                        <p:tgtEl>
                                          <p:spTgt spid="82947">
                                            <p:txEl>
                                              <p:charRg st="0" end="6"/>
                                            </p:txEl>
                                          </p:spTgt>
                                        </p:tgtEl>
                                        <p:attrNameLst>
                                          <p:attrName>ppt_y</p:attrName>
                                        </p:attrNameLst>
                                      </p:cBhvr>
                                      <p:tavLst>
                                        <p:tav tm="0">
                                          <p:val>
                                            <p:strVal val="#ppt_y+0.31"/>
                                          </p:val>
                                        </p:tav>
                                        <p:tav tm="100000">
                                          <p:val>
                                            <p:strVal val="#ppt_y+0.31"/>
                                          </p:val>
                                        </p:tav>
                                      </p:tavLst>
                                    </p:anim>
                                    <p:anim calcmode="lin" valueType="num">
                                      <p:cBhvr>
                                        <p:cTn id="29" dur="600" decel="50000" fill="hold">
                                          <p:stCondLst>
                                            <p:cond delay="400"/>
                                          </p:stCondLst>
                                        </p:cTn>
                                        <p:tgtEl>
                                          <p:spTgt spid="82947">
                                            <p:txEl>
                                              <p:charRg st="0" end="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0" dur="600" decel="50000" fill="hold">
                                          <p:stCondLst>
                                            <p:cond delay="400"/>
                                          </p:stCondLst>
                                        </p:cTn>
                                        <p:tgtEl>
                                          <p:spTgt spid="82947">
                                            <p:txEl>
                                              <p:charRg st="0" end="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1" presetID="43" presetClass="entr" presetSubtype="0" fill="hold" nodeType="withEffect">
                                  <p:stCondLst>
                                    <p:cond delay="0"/>
                                  </p:stCondLst>
                                  <p:childTnLst>
                                    <p:set>
                                      <p:cBhvr>
                                        <p:cTn id="32" dur="1" fill="hold">
                                          <p:stCondLst>
                                            <p:cond delay="0"/>
                                          </p:stCondLst>
                                        </p:cTn>
                                        <p:tgtEl>
                                          <p:spTgt spid="82947">
                                            <p:txEl>
                                              <p:charRg st="6" end="12"/>
                                            </p:txEl>
                                          </p:spTgt>
                                        </p:tgtEl>
                                        <p:attrNameLst>
                                          <p:attrName>style.visibility</p:attrName>
                                        </p:attrNameLst>
                                      </p:cBhvr>
                                      <p:to>
                                        <p:strVal val="visible"/>
                                      </p:to>
                                    </p:set>
                                    <p:animEffect transition="in" filter="fade">
                                      <p:cBhvr>
                                        <p:cTn id="33" dur="100"/>
                                        <p:tgtEl>
                                          <p:spTgt spid="82947">
                                            <p:txEl>
                                              <p:charRg st="6" end="12"/>
                                            </p:txEl>
                                          </p:spTgt>
                                        </p:tgtEl>
                                      </p:cBhvr>
                                    </p:animEffect>
                                    <p:anim calcmode="lin" valueType="num">
                                      <p:cBhvr>
                                        <p:cTn id="34" dur="400" fill="hold"/>
                                        <p:tgtEl>
                                          <p:spTgt spid="82947">
                                            <p:txEl>
                                              <p:charRg st="6" end="12"/>
                                            </p:txEl>
                                          </p:spTgt>
                                        </p:tgtEl>
                                        <p:attrNameLst>
                                          <p:attrName>ppt_x</p:attrName>
                                        </p:attrNameLst>
                                      </p:cBhvr>
                                      <p:tavLst>
                                        <p:tav tm="0">
                                          <p:val>
                                            <p:strVal val="#ppt_x"/>
                                          </p:val>
                                        </p:tav>
                                        <p:tav tm="100000">
                                          <p:val>
                                            <p:strVal val="#ppt_x"/>
                                          </p:val>
                                        </p:tav>
                                      </p:tavLst>
                                    </p:anim>
                                    <p:anim calcmode="lin" valueType="num">
                                      <p:cBhvr>
                                        <p:cTn id="35" dur="400" fill="hold"/>
                                        <p:tgtEl>
                                          <p:spTgt spid="82947">
                                            <p:txEl>
                                              <p:charRg st="6" end="12"/>
                                            </p:txEl>
                                          </p:spTgt>
                                        </p:tgtEl>
                                        <p:attrNameLst>
                                          <p:attrName>ppt_y</p:attrName>
                                        </p:attrNameLst>
                                      </p:cBhvr>
                                      <p:tavLst>
                                        <p:tav tm="0">
                                          <p:val>
                                            <p:strVal val="#ppt_y+0.31"/>
                                          </p:val>
                                        </p:tav>
                                        <p:tav tm="100000">
                                          <p:val>
                                            <p:strVal val="#ppt_y+0.31"/>
                                          </p:val>
                                        </p:tav>
                                      </p:tavLst>
                                    </p:anim>
                                    <p:anim calcmode="lin" valueType="num">
                                      <p:cBhvr>
                                        <p:cTn id="36" dur="600" decel="50000" fill="hold">
                                          <p:stCondLst>
                                            <p:cond delay="400"/>
                                          </p:stCondLst>
                                        </p:cTn>
                                        <p:tgtEl>
                                          <p:spTgt spid="82947">
                                            <p:txEl>
                                              <p:charRg st="6" end="1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7" dur="600" decel="50000" fill="hold">
                                          <p:stCondLst>
                                            <p:cond delay="400"/>
                                          </p:stCondLst>
                                        </p:cTn>
                                        <p:tgtEl>
                                          <p:spTgt spid="82947">
                                            <p:txEl>
                                              <p:charRg st="6" end="1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8" presetID="43" presetClass="entr" presetSubtype="0" fill="hold" nodeType="withEffect">
                                  <p:stCondLst>
                                    <p:cond delay="0"/>
                                  </p:stCondLst>
                                  <p:childTnLst>
                                    <p:set>
                                      <p:cBhvr>
                                        <p:cTn id="39" dur="1" fill="hold">
                                          <p:stCondLst>
                                            <p:cond delay="0"/>
                                          </p:stCondLst>
                                        </p:cTn>
                                        <p:tgtEl>
                                          <p:spTgt spid="82947">
                                            <p:txEl>
                                              <p:charRg st="12" end="18"/>
                                            </p:txEl>
                                          </p:spTgt>
                                        </p:tgtEl>
                                        <p:attrNameLst>
                                          <p:attrName>style.visibility</p:attrName>
                                        </p:attrNameLst>
                                      </p:cBhvr>
                                      <p:to>
                                        <p:strVal val="visible"/>
                                      </p:to>
                                    </p:set>
                                    <p:animEffect transition="in" filter="fade">
                                      <p:cBhvr>
                                        <p:cTn id="40" dur="100"/>
                                        <p:tgtEl>
                                          <p:spTgt spid="82947">
                                            <p:txEl>
                                              <p:charRg st="12" end="18"/>
                                            </p:txEl>
                                          </p:spTgt>
                                        </p:tgtEl>
                                      </p:cBhvr>
                                    </p:animEffect>
                                    <p:anim calcmode="lin" valueType="num">
                                      <p:cBhvr>
                                        <p:cTn id="41" dur="400" fill="hold"/>
                                        <p:tgtEl>
                                          <p:spTgt spid="82947">
                                            <p:txEl>
                                              <p:charRg st="12" end="18"/>
                                            </p:txEl>
                                          </p:spTgt>
                                        </p:tgtEl>
                                        <p:attrNameLst>
                                          <p:attrName>ppt_x</p:attrName>
                                        </p:attrNameLst>
                                      </p:cBhvr>
                                      <p:tavLst>
                                        <p:tav tm="0">
                                          <p:val>
                                            <p:strVal val="#ppt_x"/>
                                          </p:val>
                                        </p:tav>
                                        <p:tav tm="100000">
                                          <p:val>
                                            <p:strVal val="#ppt_x"/>
                                          </p:val>
                                        </p:tav>
                                      </p:tavLst>
                                    </p:anim>
                                    <p:anim calcmode="lin" valueType="num">
                                      <p:cBhvr>
                                        <p:cTn id="42" dur="400" fill="hold"/>
                                        <p:tgtEl>
                                          <p:spTgt spid="82947">
                                            <p:txEl>
                                              <p:charRg st="12" end="18"/>
                                            </p:txEl>
                                          </p:spTgt>
                                        </p:tgtEl>
                                        <p:attrNameLst>
                                          <p:attrName>ppt_y</p:attrName>
                                        </p:attrNameLst>
                                      </p:cBhvr>
                                      <p:tavLst>
                                        <p:tav tm="0">
                                          <p:val>
                                            <p:strVal val="#ppt_y+0.31"/>
                                          </p:val>
                                        </p:tav>
                                        <p:tav tm="100000">
                                          <p:val>
                                            <p:strVal val="#ppt_y+0.31"/>
                                          </p:val>
                                        </p:tav>
                                      </p:tavLst>
                                    </p:anim>
                                    <p:anim calcmode="lin" valueType="num">
                                      <p:cBhvr>
                                        <p:cTn id="43" dur="600" decel="50000" fill="hold">
                                          <p:stCondLst>
                                            <p:cond delay="400"/>
                                          </p:stCondLst>
                                        </p:cTn>
                                        <p:tgtEl>
                                          <p:spTgt spid="82947">
                                            <p:txEl>
                                              <p:charRg st="12" end="18"/>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4" dur="600" decel="50000" fill="hold">
                                          <p:stCondLst>
                                            <p:cond delay="400"/>
                                          </p:stCondLst>
                                        </p:cTn>
                                        <p:tgtEl>
                                          <p:spTgt spid="82947">
                                            <p:txEl>
                                              <p:charRg st="12" end="18"/>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5" presetID="43" presetClass="entr" presetSubtype="0" fill="hold" nodeType="withEffect">
                                  <p:stCondLst>
                                    <p:cond delay="0"/>
                                  </p:stCondLst>
                                  <p:childTnLst>
                                    <p:set>
                                      <p:cBhvr>
                                        <p:cTn id="46" dur="1" fill="hold">
                                          <p:stCondLst>
                                            <p:cond delay="0"/>
                                          </p:stCondLst>
                                        </p:cTn>
                                        <p:tgtEl>
                                          <p:spTgt spid="82947">
                                            <p:txEl>
                                              <p:charRg st="18" end="24"/>
                                            </p:txEl>
                                          </p:spTgt>
                                        </p:tgtEl>
                                        <p:attrNameLst>
                                          <p:attrName>style.visibility</p:attrName>
                                        </p:attrNameLst>
                                      </p:cBhvr>
                                      <p:to>
                                        <p:strVal val="visible"/>
                                      </p:to>
                                    </p:set>
                                    <p:animEffect transition="in" filter="fade">
                                      <p:cBhvr>
                                        <p:cTn id="47" dur="100"/>
                                        <p:tgtEl>
                                          <p:spTgt spid="82947">
                                            <p:txEl>
                                              <p:charRg st="18" end="24"/>
                                            </p:txEl>
                                          </p:spTgt>
                                        </p:tgtEl>
                                      </p:cBhvr>
                                    </p:animEffect>
                                    <p:anim calcmode="lin" valueType="num">
                                      <p:cBhvr>
                                        <p:cTn id="48" dur="400" fill="hold"/>
                                        <p:tgtEl>
                                          <p:spTgt spid="82947">
                                            <p:txEl>
                                              <p:charRg st="18" end="24"/>
                                            </p:txEl>
                                          </p:spTgt>
                                        </p:tgtEl>
                                        <p:attrNameLst>
                                          <p:attrName>ppt_x</p:attrName>
                                        </p:attrNameLst>
                                      </p:cBhvr>
                                      <p:tavLst>
                                        <p:tav tm="0">
                                          <p:val>
                                            <p:strVal val="#ppt_x"/>
                                          </p:val>
                                        </p:tav>
                                        <p:tav tm="100000">
                                          <p:val>
                                            <p:strVal val="#ppt_x"/>
                                          </p:val>
                                        </p:tav>
                                      </p:tavLst>
                                    </p:anim>
                                    <p:anim calcmode="lin" valueType="num">
                                      <p:cBhvr>
                                        <p:cTn id="49" dur="400" fill="hold"/>
                                        <p:tgtEl>
                                          <p:spTgt spid="82947">
                                            <p:txEl>
                                              <p:charRg st="18" end="24"/>
                                            </p:txEl>
                                          </p:spTgt>
                                        </p:tgtEl>
                                        <p:attrNameLst>
                                          <p:attrName>ppt_y</p:attrName>
                                        </p:attrNameLst>
                                      </p:cBhvr>
                                      <p:tavLst>
                                        <p:tav tm="0">
                                          <p:val>
                                            <p:strVal val="#ppt_y+0.31"/>
                                          </p:val>
                                        </p:tav>
                                        <p:tav tm="100000">
                                          <p:val>
                                            <p:strVal val="#ppt_y+0.31"/>
                                          </p:val>
                                        </p:tav>
                                      </p:tavLst>
                                    </p:anim>
                                    <p:anim calcmode="lin" valueType="num">
                                      <p:cBhvr>
                                        <p:cTn id="50" dur="600" decel="50000" fill="hold">
                                          <p:stCondLst>
                                            <p:cond delay="400"/>
                                          </p:stCondLst>
                                        </p:cTn>
                                        <p:tgtEl>
                                          <p:spTgt spid="82947">
                                            <p:txEl>
                                              <p:charRg st="18" end="2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1" dur="600" decel="50000" fill="hold">
                                          <p:stCondLst>
                                            <p:cond delay="400"/>
                                          </p:stCondLst>
                                        </p:cTn>
                                        <p:tgtEl>
                                          <p:spTgt spid="82947">
                                            <p:txEl>
                                              <p:charRg st="18" end="2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2" presetID="43" presetClass="entr" presetSubtype="0" fill="hold" nodeType="withEffect">
                                  <p:stCondLst>
                                    <p:cond delay="0"/>
                                  </p:stCondLst>
                                  <p:childTnLst>
                                    <p:set>
                                      <p:cBhvr>
                                        <p:cTn id="53" dur="1" fill="hold">
                                          <p:stCondLst>
                                            <p:cond delay="0"/>
                                          </p:stCondLst>
                                        </p:cTn>
                                        <p:tgtEl>
                                          <p:spTgt spid="82947">
                                            <p:txEl>
                                              <p:charRg st="24" end="30"/>
                                            </p:txEl>
                                          </p:spTgt>
                                        </p:tgtEl>
                                        <p:attrNameLst>
                                          <p:attrName>style.visibility</p:attrName>
                                        </p:attrNameLst>
                                      </p:cBhvr>
                                      <p:to>
                                        <p:strVal val="visible"/>
                                      </p:to>
                                    </p:set>
                                    <p:animEffect transition="in" filter="fade">
                                      <p:cBhvr>
                                        <p:cTn id="54" dur="100"/>
                                        <p:tgtEl>
                                          <p:spTgt spid="82947">
                                            <p:txEl>
                                              <p:charRg st="24" end="30"/>
                                            </p:txEl>
                                          </p:spTgt>
                                        </p:tgtEl>
                                      </p:cBhvr>
                                    </p:animEffect>
                                    <p:anim calcmode="lin" valueType="num">
                                      <p:cBhvr>
                                        <p:cTn id="55" dur="400" fill="hold"/>
                                        <p:tgtEl>
                                          <p:spTgt spid="82947">
                                            <p:txEl>
                                              <p:charRg st="24" end="30"/>
                                            </p:txEl>
                                          </p:spTgt>
                                        </p:tgtEl>
                                        <p:attrNameLst>
                                          <p:attrName>ppt_x</p:attrName>
                                        </p:attrNameLst>
                                      </p:cBhvr>
                                      <p:tavLst>
                                        <p:tav tm="0">
                                          <p:val>
                                            <p:strVal val="#ppt_x"/>
                                          </p:val>
                                        </p:tav>
                                        <p:tav tm="100000">
                                          <p:val>
                                            <p:strVal val="#ppt_x"/>
                                          </p:val>
                                        </p:tav>
                                      </p:tavLst>
                                    </p:anim>
                                    <p:anim calcmode="lin" valueType="num">
                                      <p:cBhvr>
                                        <p:cTn id="56" dur="400" fill="hold"/>
                                        <p:tgtEl>
                                          <p:spTgt spid="82947">
                                            <p:txEl>
                                              <p:charRg st="24" end="30"/>
                                            </p:txEl>
                                          </p:spTgt>
                                        </p:tgtEl>
                                        <p:attrNameLst>
                                          <p:attrName>ppt_y</p:attrName>
                                        </p:attrNameLst>
                                      </p:cBhvr>
                                      <p:tavLst>
                                        <p:tav tm="0">
                                          <p:val>
                                            <p:strVal val="#ppt_y+0.31"/>
                                          </p:val>
                                        </p:tav>
                                        <p:tav tm="100000">
                                          <p:val>
                                            <p:strVal val="#ppt_y+0.31"/>
                                          </p:val>
                                        </p:tav>
                                      </p:tavLst>
                                    </p:anim>
                                    <p:anim calcmode="lin" valueType="num">
                                      <p:cBhvr>
                                        <p:cTn id="57" dur="600" decel="50000" fill="hold">
                                          <p:stCondLst>
                                            <p:cond delay="400"/>
                                          </p:stCondLst>
                                        </p:cTn>
                                        <p:tgtEl>
                                          <p:spTgt spid="82947">
                                            <p:txEl>
                                              <p:charRg st="24" end="3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8" dur="600" decel="50000" fill="hold">
                                          <p:stCondLst>
                                            <p:cond delay="400"/>
                                          </p:stCondLst>
                                        </p:cTn>
                                        <p:tgtEl>
                                          <p:spTgt spid="82947">
                                            <p:txEl>
                                              <p:charRg st="24" end="3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9" presetID="43" presetClass="entr" presetSubtype="0" fill="hold" nodeType="withEffect">
                                  <p:stCondLst>
                                    <p:cond delay="0"/>
                                  </p:stCondLst>
                                  <p:childTnLst>
                                    <p:set>
                                      <p:cBhvr>
                                        <p:cTn id="60" dur="1" fill="hold">
                                          <p:stCondLst>
                                            <p:cond delay="0"/>
                                          </p:stCondLst>
                                        </p:cTn>
                                        <p:tgtEl>
                                          <p:spTgt spid="82947">
                                            <p:txEl>
                                              <p:charRg st="30" end="36"/>
                                            </p:txEl>
                                          </p:spTgt>
                                        </p:tgtEl>
                                        <p:attrNameLst>
                                          <p:attrName>style.visibility</p:attrName>
                                        </p:attrNameLst>
                                      </p:cBhvr>
                                      <p:to>
                                        <p:strVal val="visible"/>
                                      </p:to>
                                    </p:set>
                                    <p:animEffect transition="in" filter="fade">
                                      <p:cBhvr>
                                        <p:cTn id="61" dur="100"/>
                                        <p:tgtEl>
                                          <p:spTgt spid="82947">
                                            <p:txEl>
                                              <p:charRg st="30" end="36"/>
                                            </p:txEl>
                                          </p:spTgt>
                                        </p:tgtEl>
                                      </p:cBhvr>
                                    </p:animEffect>
                                    <p:anim calcmode="lin" valueType="num">
                                      <p:cBhvr>
                                        <p:cTn id="62" dur="400" fill="hold"/>
                                        <p:tgtEl>
                                          <p:spTgt spid="82947">
                                            <p:txEl>
                                              <p:charRg st="30" end="36"/>
                                            </p:txEl>
                                          </p:spTgt>
                                        </p:tgtEl>
                                        <p:attrNameLst>
                                          <p:attrName>ppt_x</p:attrName>
                                        </p:attrNameLst>
                                      </p:cBhvr>
                                      <p:tavLst>
                                        <p:tav tm="0">
                                          <p:val>
                                            <p:strVal val="#ppt_x"/>
                                          </p:val>
                                        </p:tav>
                                        <p:tav tm="100000">
                                          <p:val>
                                            <p:strVal val="#ppt_x"/>
                                          </p:val>
                                        </p:tav>
                                      </p:tavLst>
                                    </p:anim>
                                    <p:anim calcmode="lin" valueType="num">
                                      <p:cBhvr>
                                        <p:cTn id="63" dur="400" fill="hold"/>
                                        <p:tgtEl>
                                          <p:spTgt spid="82947">
                                            <p:txEl>
                                              <p:charRg st="30" end="36"/>
                                            </p:txEl>
                                          </p:spTgt>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82947">
                                            <p:txEl>
                                              <p:charRg st="30" end="3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82947">
                                            <p:txEl>
                                              <p:charRg st="30" end="3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5298" name="标题 55297"/>
          <p:cNvSpPr>
            <a:spLocks noGrp="1" noRot="1"/>
          </p:cNvSpPr>
          <p:nvPr>
            <p:ph type="title"/>
          </p:nvPr>
        </p:nvSpPr>
        <p:spPr>
          <a:xfrm>
            <a:off x="789305" y="73660"/>
            <a:ext cx="6934835" cy="656590"/>
          </a:xfrm>
          <a:solidFill>
            <a:srgbClr val="FFFF00"/>
          </a:solidFill>
        </p:spPr>
        <p:txBody>
          <a:bodyPr anchor="ctr">
            <a:normAutofit fontScale="90000"/>
          </a:bodyPr>
          <a:lstStyle/>
          <a:p>
            <a:r>
              <a:rPr lang="en-US" altLang="zh-CN"/>
              <a:t>1</a:t>
            </a:r>
            <a:r>
              <a:rPr lang="zh-CN" altLang="en-US"/>
              <a:t>、 字形推断法</a:t>
            </a:r>
            <a:r>
              <a:rPr lang="en-US" altLang="zh-CN"/>
              <a:t>(</a:t>
            </a:r>
            <a:r>
              <a:rPr lang="zh-CN" altLang="en-US"/>
              <a:t>形训法</a:t>
            </a:r>
            <a:r>
              <a:rPr lang="en-US" altLang="zh-CN"/>
              <a:t>) </a:t>
            </a:r>
          </a:p>
        </p:txBody>
      </p:sp>
      <p:sp>
        <p:nvSpPr>
          <p:cNvPr id="55299" name="文本占位符 55298"/>
          <p:cNvSpPr>
            <a:spLocks noGrp="1" noRot="1"/>
          </p:cNvSpPr>
          <p:nvPr>
            <p:ph type="body" idx="1"/>
          </p:nvPr>
        </p:nvSpPr>
        <p:spPr>
          <a:xfrm>
            <a:off x="191135" y="791210"/>
            <a:ext cx="11840845" cy="5948680"/>
          </a:xfrm>
        </p:spPr>
        <p:txBody>
          <a:bodyPr>
            <a:normAutofit fontScale="90000" lnSpcReduction="10000"/>
          </a:bodyPr>
          <a:lstStyle/>
          <a:p>
            <a:pPr>
              <a:lnSpc>
                <a:spcPct val="100000"/>
              </a:lnSpc>
              <a:buNone/>
            </a:pPr>
            <a:r>
              <a:rPr lang="en-US" altLang="zh-CN" sz="2300"/>
              <a:t>           </a:t>
            </a:r>
            <a:r>
              <a:rPr lang="en-US" altLang="zh-CN" sz="3200" b="1"/>
              <a:t> </a:t>
            </a:r>
            <a:r>
              <a:rPr lang="zh-CN" altLang="en-US" sz="3200" b="1">
                <a:solidFill>
                  <a:srgbClr val="002221"/>
                </a:solidFill>
              </a:rPr>
              <a:t>汉字属于表意体系的文字，且形声字占</a:t>
            </a:r>
            <a:r>
              <a:rPr lang="en-US" altLang="zh-CN" sz="3200" b="1">
                <a:solidFill>
                  <a:srgbClr val="002221"/>
                </a:solidFill>
              </a:rPr>
              <a:t>80%</a:t>
            </a:r>
            <a:r>
              <a:rPr lang="zh-CN" altLang="en-US" sz="3200" b="1">
                <a:solidFill>
                  <a:srgbClr val="002221"/>
                </a:solidFill>
              </a:rPr>
              <a:t>以上， “形旁”给我们推断词义带来有利的条件。</a:t>
            </a:r>
          </a:p>
          <a:p>
            <a:pPr>
              <a:lnSpc>
                <a:spcPct val="100000"/>
              </a:lnSpc>
              <a:buNone/>
            </a:pPr>
            <a:r>
              <a:rPr lang="zh-CN" altLang="en-US" sz="3200" b="1">
                <a:solidFill>
                  <a:srgbClr val="002221"/>
                </a:solidFill>
              </a:rPr>
              <a:t>       </a:t>
            </a:r>
            <a:r>
              <a:rPr lang="zh-CN" altLang="en-US" sz="3200" b="1">
                <a:solidFill>
                  <a:srgbClr val="FF0000"/>
                </a:solidFill>
              </a:rPr>
              <a:t>常见形旁的词义指向：</a:t>
            </a:r>
          </a:p>
          <a:p>
            <a:pPr>
              <a:lnSpc>
                <a:spcPct val="100000"/>
              </a:lnSpc>
              <a:buNone/>
            </a:pPr>
            <a:r>
              <a:rPr lang="zh-CN" altLang="en-US" sz="3200" b="1">
                <a:solidFill>
                  <a:srgbClr val="002221"/>
                </a:solidFill>
              </a:rPr>
              <a:t>         从“钅（金）、木、氵（水）、（火）、土”者词义与五行有关；</a:t>
            </a:r>
          </a:p>
          <a:p>
            <a:pPr>
              <a:lnSpc>
                <a:spcPct val="100000"/>
              </a:lnSpc>
              <a:buNone/>
            </a:pPr>
            <a:r>
              <a:rPr lang="zh-CN" altLang="en-US" sz="3200" b="1">
                <a:solidFill>
                  <a:srgbClr val="002221"/>
                </a:solidFill>
              </a:rPr>
              <a:t>          从“刂（刀）、弓、矛、戈、斤（斧）、殳（</a:t>
            </a:r>
            <a:r>
              <a:rPr lang="en-US" altLang="zh-CN" sz="3200" b="1" err="1">
                <a:solidFill>
                  <a:srgbClr val="002221"/>
                </a:solidFill>
              </a:rPr>
              <a:t>shu</a:t>
            </a:r>
            <a:r>
              <a:rPr lang="zh-CN" altLang="en-US" sz="3200" b="1">
                <a:solidFill>
                  <a:srgbClr val="002221"/>
                </a:solidFill>
              </a:rPr>
              <a:t>）”</a:t>
            </a:r>
          </a:p>
          <a:p>
            <a:pPr>
              <a:lnSpc>
                <a:spcPct val="100000"/>
              </a:lnSpc>
              <a:buNone/>
            </a:pPr>
            <a:r>
              <a:rPr lang="zh-CN" altLang="en-US" sz="3200" b="1">
                <a:solidFill>
                  <a:srgbClr val="002221"/>
                </a:solidFill>
              </a:rPr>
              <a:t>    者与兵器有关， </a:t>
            </a:r>
          </a:p>
          <a:p>
            <a:pPr>
              <a:lnSpc>
                <a:spcPct val="100000"/>
              </a:lnSpc>
              <a:buNone/>
            </a:pPr>
            <a:r>
              <a:rPr lang="zh-CN" altLang="en-US" sz="3200" b="1">
                <a:solidFill>
                  <a:srgbClr val="002221"/>
                </a:solidFill>
              </a:rPr>
              <a:t>          从“马、牛、羊、豕 、犭、 鸟、虫”者与动物有关。</a:t>
            </a:r>
          </a:p>
          <a:p>
            <a:pPr>
              <a:lnSpc>
                <a:spcPct val="100000"/>
              </a:lnSpc>
              <a:buNone/>
            </a:pPr>
            <a:r>
              <a:rPr lang="zh-CN" altLang="en-US" sz="3200" b="1">
                <a:solidFill>
                  <a:srgbClr val="002221"/>
                </a:solidFill>
              </a:rPr>
              <a:t>          从“（言）、辶（走）、刂（心）、彳（行）”者与人的行为有关。</a:t>
            </a:r>
          </a:p>
          <a:p>
            <a:pPr>
              <a:lnSpc>
                <a:spcPct val="100000"/>
              </a:lnSpc>
              <a:buNone/>
            </a:pPr>
            <a:r>
              <a:rPr lang="zh-CN" altLang="en-US" sz="3200" b="1">
                <a:solidFill>
                  <a:srgbClr val="002221"/>
                </a:solidFill>
              </a:rPr>
              <a:t>         其它还有：禾</a:t>
            </a:r>
            <a:r>
              <a:rPr lang="en-US" altLang="zh-CN" sz="3200" b="1">
                <a:solidFill>
                  <a:srgbClr val="002221"/>
                </a:solidFill>
              </a:rPr>
              <a:t>--</a:t>
            </a:r>
            <a:r>
              <a:rPr lang="zh-CN" altLang="en-US" sz="3200" b="1">
                <a:solidFill>
                  <a:srgbClr val="002221"/>
                </a:solidFill>
              </a:rPr>
              <a:t>五谷、贝</a:t>
            </a:r>
            <a:r>
              <a:rPr lang="en-US" altLang="zh-CN" sz="3200" b="1">
                <a:solidFill>
                  <a:srgbClr val="002221"/>
                </a:solidFill>
              </a:rPr>
              <a:t>--</a:t>
            </a:r>
            <a:r>
              <a:rPr lang="zh-CN" altLang="en-US" sz="3200" b="1">
                <a:solidFill>
                  <a:srgbClr val="002221"/>
                </a:solidFill>
              </a:rPr>
              <a:t>金钱、 皿</a:t>
            </a:r>
            <a:r>
              <a:rPr lang="en-US" altLang="zh-CN" sz="3200" b="1">
                <a:solidFill>
                  <a:srgbClr val="002221"/>
                </a:solidFill>
              </a:rPr>
              <a:t>--</a:t>
            </a:r>
            <a:r>
              <a:rPr lang="zh-CN" altLang="en-US" sz="3200" b="1">
                <a:solidFill>
                  <a:srgbClr val="002221"/>
                </a:solidFill>
              </a:rPr>
              <a:t>器具、 纟 </a:t>
            </a:r>
            <a:r>
              <a:rPr lang="en-US" altLang="zh-CN" sz="3200" b="1">
                <a:solidFill>
                  <a:srgbClr val="002221"/>
                </a:solidFill>
              </a:rPr>
              <a:t>--</a:t>
            </a:r>
            <a:r>
              <a:rPr lang="zh-CN" altLang="en-US" sz="3200" b="1">
                <a:solidFill>
                  <a:srgbClr val="002221"/>
                </a:solidFill>
              </a:rPr>
              <a:t>丝麻、宀</a:t>
            </a:r>
            <a:r>
              <a:rPr lang="en-US" altLang="zh-CN" sz="3200" b="1">
                <a:solidFill>
                  <a:srgbClr val="002221"/>
                </a:solidFill>
              </a:rPr>
              <a:t>--</a:t>
            </a:r>
            <a:r>
              <a:rPr lang="zh-CN" altLang="en-US" sz="3200" b="1">
                <a:solidFill>
                  <a:srgbClr val="002221"/>
                </a:solidFill>
              </a:rPr>
              <a:t>房舍、 求</a:t>
            </a:r>
            <a:r>
              <a:rPr lang="en-US" altLang="zh-CN" sz="3200" b="1">
                <a:solidFill>
                  <a:srgbClr val="002221"/>
                </a:solidFill>
              </a:rPr>
              <a:t>--</a:t>
            </a:r>
            <a:r>
              <a:rPr lang="zh-CN" altLang="en-US" sz="3200" b="1">
                <a:solidFill>
                  <a:srgbClr val="002221"/>
                </a:solidFill>
              </a:rPr>
              <a:t>毛皮、隹（</a:t>
            </a:r>
            <a:r>
              <a:rPr lang="en-US" altLang="zh-CN" sz="3200" b="1" err="1">
                <a:solidFill>
                  <a:srgbClr val="002221"/>
                </a:solidFill>
              </a:rPr>
              <a:t>zhui </a:t>
            </a:r>
            <a:r>
              <a:rPr lang="zh-CN" altLang="en-US" sz="3200" b="1">
                <a:solidFill>
                  <a:srgbClr val="002221"/>
                </a:solidFill>
              </a:rPr>
              <a:t>）</a:t>
            </a:r>
            <a:r>
              <a:rPr lang="en-US" altLang="zh-CN" sz="3200" b="1">
                <a:solidFill>
                  <a:srgbClr val="002221"/>
                </a:solidFill>
              </a:rPr>
              <a:t>--</a:t>
            </a:r>
            <a:r>
              <a:rPr lang="zh-CN" altLang="en-US" sz="3200" b="1">
                <a:solidFill>
                  <a:srgbClr val="002221"/>
                </a:solidFill>
              </a:rPr>
              <a:t>鸟雀、冖</a:t>
            </a:r>
            <a:r>
              <a:rPr lang="en-US" altLang="zh-CN" sz="3200" b="1">
                <a:solidFill>
                  <a:srgbClr val="002221"/>
                </a:solidFill>
              </a:rPr>
              <a:t>--</a:t>
            </a:r>
            <a:r>
              <a:rPr lang="zh-CN" altLang="en-US" sz="3200" b="1">
                <a:solidFill>
                  <a:srgbClr val="002221"/>
                </a:solidFill>
              </a:rPr>
              <a:t>笼罩、 歹</a:t>
            </a:r>
            <a:r>
              <a:rPr lang="en-US" altLang="zh-CN" sz="3200" b="1">
                <a:solidFill>
                  <a:srgbClr val="002221"/>
                </a:solidFill>
              </a:rPr>
              <a:t>--</a:t>
            </a:r>
            <a:r>
              <a:rPr lang="zh-CN" altLang="en-US" sz="3200" b="1">
                <a:solidFill>
                  <a:srgbClr val="002221"/>
                </a:solidFill>
              </a:rPr>
              <a:t>死亡、 月</a:t>
            </a:r>
            <a:r>
              <a:rPr lang="en-US" altLang="zh-CN" sz="3200" b="1">
                <a:solidFill>
                  <a:srgbClr val="002221"/>
                </a:solidFill>
              </a:rPr>
              <a:t>--</a:t>
            </a:r>
            <a:r>
              <a:rPr lang="zh-CN" altLang="en-US" sz="3200" b="1">
                <a:solidFill>
                  <a:srgbClr val="002221"/>
                </a:solidFill>
              </a:rPr>
              <a:t>肉、 页</a:t>
            </a:r>
            <a:r>
              <a:rPr lang="en-US" altLang="zh-CN" sz="3200" b="1">
                <a:solidFill>
                  <a:srgbClr val="002221"/>
                </a:solidFill>
              </a:rPr>
              <a:t>--</a:t>
            </a:r>
            <a:r>
              <a:rPr lang="zh-CN" altLang="en-US" sz="3200" b="1">
                <a:solidFill>
                  <a:srgbClr val="002221"/>
                </a:solidFill>
              </a:rPr>
              <a:t>首、 、 目</a:t>
            </a:r>
            <a:r>
              <a:rPr lang="en-US" altLang="zh-CN" sz="3200" b="1">
                <a:solidFill>
                  <a:srgbClr val="002221"/>
                </a:solidFill>
              </a:rPr>
              <a:t>---</a:t>
            </a:r>
            <a:r>
              <a:rPr lang="zh-CN" altLang="en-US" sz="3200" b="1">
                <a:solidFill>
                  <a:srgbClr val="002221"/>
                </a:solidFill>
              </a:rPr>
              <a:t>眼、 尸 </a:t>
            </a:r>
            <a:r>
              <a:rPr lang="en-US" altLang="zh-CN" sz="3200" b="1">
                <a:solidFill>
                  <a:srgbClr val="002221"/>
                </a:solidFill>
              </a:rPr>
              <a:t>--</a:t>
            </a:r>
            <a:r>
              <a:rPr lang="zh-CN" altLang="en-US" sz="3200" b="1">
                <a:solidFill>
                  <a:srgbClr val="002221"/>
                </a:solidFill>
              </a:rPr>
              <a:t>身体</a:t>
            </a:r>
            <a:r>
              <a:rPr lang="en-US" altLang="zh-CN" sz="3200" b="1">
                <a:solidFill>
                  <a:srgbClr val="002221"/>
                </a:solidFill>
                <a:latin typeface="Arial" pitchFamily="34" charset="0"/>
              </a:rPr>
              <a:t>……</a:t>
            </a:r>
            <a:r>
              <a:rPr lang="en-US" altLang="zh-CN" sz="3200"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wipe(down)">
                                      <p:cBhvr>
                                        <p:cTn id="7" dur="290">
                                          <p:stCondLst>
                                            <p:cond delay="0"/>
                                          </p:stCondLst>
                                        </p:cTn>
                                        <p:tgtEl>
                                          <p:spTgt spid="55298"/>
                                        </p:tgtEl>
                                      </p:cBhvr>
                                    </p:animEffect>
                                    <p:anim calcmode="lin" valueType="num">
                                      <p:cBhvr>
                                        <p:cTn id="8" dur="911" tmFilter="0,0; 0.14,0.36; 0.43,0.73; 0.71,0.91; 1.0,1.0">
                                          <p:stCondLst>
                                            <p:cond delay="0"/>
                                          </p:stCondLst>
                                        </p:cTn>
                                        <p:tgtEl>
                                          <p:spTgt spid="5529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529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529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529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5298"/>
                                        </p:tgtEl>
                                        <p:attrNameLst>
                                          <p:attrName>ppt_y</p:attrName>
                                        </p:attrNameLst>
                                      </p:cBhvr>
                                      <p:tavLst>
                                        <p:tav tm="0" fmla="#ppt_y-sin(pi*$)/81">
                                          <p:val>
                                            <p:fltVal val="0"/>
                                          </p:val>
                                        </p:tav>
                                        <p:tav tm="100000">
                                          <p:val>
                                            <p:fltVal val="1"/>
                                          </p:val>
                                        </p:tav>
                                      </p:tavLst>
                                    </p:anim>
                                    <p:animScale>
                                      <p:cBhvr>
                                        <p:cTn id="13" dur="13">
                                          <p:stCondLst>
                                            <p:cond delay="325"/>
                                          </p:stCondLst>
                                        </p:cTn>
                                        <p:tgtEl>
                                          <p:spTgt spid="55298"/>
                                        </p:tgtEl>
                                      </p:cBhvr>
                                      <p:to x="100000" y="60000"/>
                                    </p:animScale>
                                    <p:animScale>
                                      <p:cBhvr>
                                        <p:cTn id="14" dur="83" decel="50000">
                                          <p:stCondLst>
                                            <p:cond delay="338"/>
                                          </p:stCondLst>
                                        </p:cTn>
                                        <p:tgtEl>
                                          <p:spTgt spid="55298"/>
                                        </p:tgtEl>
                                      </p:cBhvr>
                                      <p:to x="100000" y="100000"/>
                                    </p:animScale>
                                    <p:animScale>
                                      <p:cBhvr>
                                        <p:cTn id="15" dur="13">
                                          <p:stCondLst>
                                            <p:cond delay="656"/>
                                          </p:stCondLst>
                                        </p:cTn>
                                        <p:tgtEl>
                                          <p:spTgt spid="55298"/>
                                        </p:tgtEl>
                                      </p:cBhvr>
                                      <p:to x="100000" y="80000"/>
                                    </p:animScale>
                                    <p:animScale>
                                      <p:cBhvr>
                                        <p:cTn id="16" dur="83" decel="50000">
                                          <p:stCondLst>
                                            <p:cond delay="669"/>
                                          </p:stCondLst>
                                        </p:cTn>
                                        <p:tgtEl>
                                          <p:spTgt spid="55298"/>
                                        </p:tgtEl>
                                      </p:cBhvr>
                                      <p:to x="100000" y="100000"/>
                                    </p:animScale>
                                    <p:animScale>
                                      <p:cBhvr>
                                        <p:cTn id="17" dur="13">
                                          <p:stCondLst>
                                            <p:cond delay="821"/>
                                          </p:stCondLst>
                                        </p:cTn>
                                        <p:tgtEl>
                                          <p:spTgt spid="55298"/>
                                        </p:tgtEl>
                                      </p:cBhvr>
                                      <p:to x="100000" y="90000"/>
                                    </p:animScale>
                                    <p:animScale>
                                      <p:cBhvr>
                                        <p:cTn id="18" dur="83" decel="50000">
                                          <p:stCondLst>
                                            <p:cond delay="834"/>
                                          </p:stCondLst>
                                        </p:cTn>
                                        <p:tgtEl>
                                          <p:spTgt spid="55298"/>
                                        </p:tgtEl>
                                      </p:cBhvr>
                                      <p:to x="100000" y="100000"/>
                                    </p:animScale>
                                    <p:animScale>
                                      <p:cBhvr>
                                        <p:cTn id="19" dur="13">
                                          <p:stCondLst>
                                            <p:cond delay="904"/>
                                          </p:stCondLst>
                                        </p:cTn>
                                        <p:tgtEl>
                                          <p:spTgt spid="55298"/>
                                        </p:tgtEl>
                                      </p:cBhvr>
                                      <p:to x="100000" y="95000"/>
                                    </p:animScale>
                                    <p:animScale>
                                      <p:cBhvr>
                                        <p:cTn id="20" dur="83" decel="50000">
                                          <p:stCondLst>
                                            <p:cond delay="917"/>
                                          </p:stCondLst>
                                        </p:cTn>
                                        <p:tgtEl>
                                          <p:spTgt spid="55298"/>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5" presetClass="entr" presetSubtype="0" fill="hold" nodeType="clickEffect">
                                  <p:stCondLst>
                                    <p:cond delay="0"/>
                                  </p:stCondLst>
                                  <p:childTnLst>
                                    <p:set>
                                      <p:cBhvr>
                                        <p:cTn id="25" dur="1" fill="hold">
                                          <p:stCondLst>
                                            <p:cond delay="0"/>
                                          </p:stCondLst>
                                        </p:cTn>
                                        <p:tgtEl>
                                          <p:spTgt spid="55299">
                                            <p:txEl>
                                              <p:pRg st="0" end="0"/>
                                            </p:txEl>
                                          </p:spTgt>
                                        </p:tgtEl>
                                        <p:attrNameLst>
                                          <p:attrName>style.visibility</p:attrName>
                                        </p:attrNameLst>
                                      </p:cBhvr>
                                      <p:to>
                                        <p:strVal val="visible"/>
                                      </p:to>
                                    </p:set>
                                    <p:animEffect transition="in" filter="fade">
                                      <p:cBhvr>
                                        <p:cTn id="26" dur="1000"/>
                                        <p:tgtEl>
                                          <p:spTgt spid="55299">
                                            <p:txEl>
                                              <p:pRg st="0" end="0"/>
                                            </p:txEl>
                                          </p:spTgt>
                                        </p:tgtEl>
                                      </p:cBhvr>
                                    </p:animEffect>
                                    <p:anim calcmode="lin" valueType="num">
                                      <p:cBhvr>
                                        <p:cTn id="27" dur="1000" fill="hold"/>
                                        <p:tgtEl>
                                          <p:spTgt spid="55299">
                                            <p:txEl>
                                              <p:pRg st="0" end="0"/>
                                            </p:txEl>
                                          </p:spTgt>
                                        </p:tgtEl>
                                        <p:attrNameLst>
                                          <p:attrName>style.rotation</p:attrName>
                                        </p:attrNameLst>
                                      </p:cBhvr>
                                      <p:tavLst>
                                        <p:tav tm="0">
                                          <p:val>
                                            <p:fltVal val="720"/>
                                          </p:val>
                                        </p:tav>
                                        <p:tav tm="100000">
                                          <p:val>
                                            <p:fltVal val="0"/>
                                          </p:val>
                                        </p:tav>
                                      </p:tavLst>
                                    </p:anim>
                                    <p:anim calcmode="lin" valueType="num">
                                      <p:cBhvr>
                                        <p:cTn id="28" dur="1000" fill="hold"/>
                                        <p:tgtEl>
                                          <p:spTgt spid="55299">
                                            <p:txEl>
                                              <p:pRg st="0" end="0"/>
                                            </p:txEl>
                                          </p:spTgt>
                                        </p:tgtEl>
                                        <p:attrNameLst>
                                          <p:attrName>ppt_h</p:attrName>
                                        </p:attrNameLst>
                                      </p:cBhvr>
                                      <p:tavLst>
                                        <p:tav tm="0">
                                          <p:val>
                                            <p:fltVal val="0"/>
                                          </p:val>
                                        </p:tav>
                                        <p:tav tm="100000">
                                          <p:val>
                                            <p:strVal val="#ppt_h"/>
                                          </p:val>
                                        </p:tav>
                                      </p:tavLst>
                                    </p:anim>
                                    <p:anim calcmode="lin" valueType="num">
                                      <p:cBhvr>
                                        <p:cTn id="29" dur="1000" fill="hold"/>
                                        <p:tgtEl>
                                          <p:spTgt spid="55299">
                                            <p:txEl>
                                              <p:pRg st="0" end="0"/>
                                            </p:txEl>
                                          </p:spTgt>
                                        </p:tgtEl>
                                        <p:attrNameLst>
                                          <p:attrName>ppt_w</p:attrName>
                                        </p:attrNameLst>
                                      </p:cBhvr>
                                      <p:tavLst>
                                        <p:tav tm="0">
                                          <p:val>
                                            <p:fltVal val="0"/>
                                          </p:val>
                                        </p:tav>
                                        <p:tav tm="100000">
                                          <p:val>
                                            <p:strVal val="#ppt_w"/>
                                          </p:val>
                                        </p:tav>
                                      </p:tavLst>
                                    </p:anim>
                                  </p:childTnLst>
                                </p:cTn>
                              </p:par>
                              <p:par>
                                <p:cTn id="30" presetID="35" presetClass="entr" presetSubtype="0" fill="hold" nodeType="withEffect">
                                  <p:stCondLst>
                                    <p:cond delay="0"/>
                                  </p:stCondLst>
                                  <p:childTnLst>
                                    <p:set>
                                      <p:cBhvr>
                                        <p:cTn id="31" dur="1" fill="hold">
                                          <p:stCondLst>
                                            <p:cond delay="0"/>
                                          </p:stCondLst>
                                        </p:cTn>
                                        <p:tgtEl>
                                          <p:spTgt spid="55299">
                                            <p:txEl>
                                              <p:pRg st="1" end="1"/>
                                            </p:txEl>
                                          </p:spTgt>
                                        </p:tgtEl>
                                        <p:attrNameLst>
                                          <p:attrName>style.visibility</p:attrName>
                                        </p:attrNameLst>
                                      </p:cBhvr>
                                      <p:to>
                                        <p:strVal val="visible"/>
                                      </p:to>
                                    </p:set>
                                    <p:animEffect transition="in" filter="fade">
                                      <p:cBhvr>
                                        <p:cTn id="32" dur="1000"/>
                                        <p:tgtEl>
                                          <p:spTgt spid="55299">
                                            <p:txEl>
                                              <p:pRg st="1" end="1"/>
                                            </p:txEl>
                                          </p:spTgt>
                                        </p:tgtEl>
                                      </p:cBhvr>
                                    </p:animEffect>
                                    <p:anim calcmode="lin" valueType="num">
                                      <p:cBhvr>
                                        <p:cTn id="33" dur="1000" fill="hold"/>
                                        <p:tgtEl>
                                          <p:spTgt spid="55299">
                                            <p:txEl>
                                              <p:pRg st="1" end="1"/>
                                            </p:txEl>
                                          </p:spTgt>
                                        </p:tgtEl>
                                        <p:attrNameLst>
                                          <p:attrName>style.rotation</p:attrName>
                                        </p:attrNameLst>
                                      </p:cBhvr>
                                      <p:tavLst>
                                        <p:tav tm="0">
                                          <p:val>
                                            <p:fltVal val="720"/>
                                          </p:val>
                                        </p:tav>
                                        <p:tav tm="100000">
                                          <p:val>
                                            <p:fltVal val="0"/>
                                          </p:val>
                                        </p:tav>
                                      </p:tavLst>
                                    </p:anim>
                                    <p:anim calcmode="lin" valueType="num">
                                      <p:cBhvr>
                                        <p:cTn id="34" dur="1000" fill="hold"/>
                                        <p:tgtEl>
                                          <p:spTgt spid="55299">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55299">
                                            <p:txEl>
                                              <p:pRg st="1" end="1"/>
                                            </p:txEl>
                                          </p:spTgt>
                                        </p:tgtEl>
                                        <p:attrNameLst>
                                          <p:attrName>ppt_w</p:attrName>
                                        </p:attrNameLst>
                                      </p:cBhvr>
                                      <p:tavLst>
                                        <p:tav tm="0">
                                          <p:val>
                                            <p:fltVal val="0"/>
                                          </p:val>
                                        </p:tav>
                                        <p:tav tm="100000">
                                          <p:val>
                                            <p:strVal val="#ppt_w"/>
                                          </p:val>
                                        </p:tav>
                                      </p:tavLst>
                                    </p:anim>
                                  </p:childTnLst>
                                </p:cTn>
                              </p:par>
                              <p:par>
                                <p:cTn id="36" presetID="35" presetClass="entr" presetSubtype="0" fill="hold" nodeType="withEffect">
                                  <p:stCondLst>
                                    <p:cond delay="0"/>
                                  </p:stCondLst>
                                  <p:childTnLst>
                                    <p:set>
                                      <p:cBhvr>
                                        <p:cTn id="37" dur="1" fill="hold">
                                          <p:stCondLst>
                                            <p:cond delay="0"/>
                                          </p:stCondLst>
                                        </p:cTn>
                                        <p:tgtEl>
                                          <p:spTgt spid="55299">
                                            <p:txEl>
                                              <p:pRg st="2" end="2"/>
                                            </p:txEl>
                                          </p:spTgt>
                                        </p:tgtEl>
                                        <p:attrNameLst>
                                          <p:attrName>style.visibility</p:attrName>
                                        </p:attrNameLst>
                                      </p:cBhvr>
                                      <p:to>
                                        <p:strVal val="visible"/>
                                      </p:to>
                                    </p:set>
                                    <p:animEffect transition="in" filter="fade">
                                      <p:cBhvr>
                                        <p:cTn id="38" dur="1000"/>
                                        <p:tgtEl>
                                          <p:spTgt spid="55299">
                                            <p:txEl>
                                              <p:pRg st="2" end="2"/>
                                            </p:txEl>
                                          </p:spTgt>
                                        </p:tgtEl>
                                      </p:cBhvr>
                                    </p:animEffect>
                                    <p:anim calcmode="lin" valueType="num">
                                      <p:cBhvr>
                                        <p:cTn id="39" dur="1000" fill="hold"/>
                                        <p:tgtEl>
                                          <p:spTgt spid="55299">
                                            <p:txEl>
                                              <p:pRg st="2" end="2"/>
                                            </p:txEl>
                                          </p:spTgt>
                                        </p:tgtEl>
                                        <p:attrNameLst>
                                          <p:attrName>style.rotation</p:attrName>
                                        </p:attrNameLst>
                                      </p:cBhvr>
                                      <p:tavLst>
                                        <p:tav tm="0">
                                          <p:val>
                                            <p:fltVal val="720"/>
                                          </p:val>
                                        </p:tav>
                                        <p:tav tm="100000">
                                          <p:val>
                                            <p:fltVal val="0"/>
                                          </p:val>
                                        </p:tav>
                                      </p:tavLst>
                                    </p:anim>
                                    <p:anim calcmode="lin" valueType="num">
                                      <p:cBhvr>
                                        <p:cTn id="40" dur="1000" fill="hold"/>
                                        <p:tgtEl>
                                          <p:spTgt spid="55299">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55299">
                                            <p:txEl>
                                              <p:pRg st="2" end="2"/>
                                            </p:txEl>
                                          </p:spTgt>
                                        </p:tgtEl>
                                        <p:attrNameLst>
                                          <p:attrName>ppt_w</p:attrName>
                                        </p:attrNameLst>
                                      </p:cBhvr>
                                      <p:tavLst>
                                        <p:tav tm="0">
                                          <p:val>
                                            <p:fltVal val="0"/>
                                          </p:val>
                                        </p:tav>
                                        <p:tav tm="100000">
                                          <p:val>
                                            <p:strVal val="#ppt_w"/>
                                          </p:val>
                                        </p:tav>
                                      </p:tavLst>
                                    </p:anim>
                                  </p:childTnLst>
                                </p:cTn>
                              </p:par>
                              <p:par>
                                <p:cTn id="42" presetID="35" presetClass="entr" presetSubtype="0" fill="hold" nodeType="withEffect">
                                  <p:stCondLst>
                                    <p:cond delay="0"/>
                                  </p:stCondLst>
                                  <p:childTnLst>
                                    <p:set>
                                      <p:cBhvr>
                                        <p:cTn id="43" dur="1" fill="hold">
                                          <p:stCondLst>
                                            <p:cond delay="0"/>
                                          </p:stCondLst>
                                        </p:cTn>
                                        <p:tgtEl>
                                          <p:spTgt spid="55299">
                                            <p:txEl>
                                              <p:pRg st="3" end="3"/>
                                            </p:txEl>
                                          </p:spTgt>
                                        </p:tgtEl>
                                        <p:attrNameLst>
                                          <p:attrName>style.visibility</p:attrName>
                                        </p:attrNameLst>
                                      </p:cBhvr>
                                      <p:to>
                                        <p:strVal val="visible"/>
                                      </p:to>
                                    </p:set>
                                    <p:animEffect transition="in" filter="fade">
                                      <p:cBhvr>
                                        <p:cTn id="44" dur="1000"/>
                                        <p:tgtEl>
                                          <p:spTgt spid="55299">
                                            <p:txEl>
                                              <p:pRg st="3" end="3"/>
                                            </p:txEl>
                                          </p:spTgt>
                                        </p:tgtEl>
                                      </p:cBhvr>
                                    </p:animEffect>
                                    <p:anim calcmode="lin" valueType="num">
                                      <p:cBhvr>
                                        <p:cTn id="45" dur="1000" fill="hold"/>
                                        <p:tgtEl>
                                          <p:spTgt spid="55299">
                                            <p:txEl>
                                              <p:pRg st="3" end="3"/>
                                            </p:txEl>
                                          </p:spTgt>
                                        </p:tgtEl>
                                        <p:attrNameLst>
                                          <p:attrName>style.rotation</p:attrName>
                                        </p:attrNameLst>
                                      </p:cBhvr>
                                      <p:tavLst>
                                        <p:tav tm="0">
                                          <p:val>
                                            <p:fltVal val="720"/>
                                          </p:val>
                                        </p:tav>
                                        <p:tav tm="100000">
                                          <p:val>
                                            <p:fltVal val="0"/>
                                          </p:val>
                                        </p:tav>
                                      </p:tavLst>
                                    </p:anim>
                                    <p:anim calcmode="lin" valueType="num">
                                      <p:cBhvr>
                                        <p:cTn id="46" dur="1000" fill="hold"/>
                                        <p:tgtEl>
                                          <p:spTgt spid="55299">
                                            <p:txEl>
                                              <p:pRg st="3" end="3"/>
                                            </p:txEl>
                                          </p:spTgt>
                                        </p:tgtEl>
                                        <p:attrNameLst>
                                          <p:attrName>ppt_h</p:attrName>
                                        </p:attrNameLst>
                                      </p:cBhvr>
                                      <p:tavLst>
                                        <p:tav tm="0">
                                          <p:val>
                                            <p:fltVal val="0"/>
                                          </p:val>
                                        </p:tav>
                                        <p:tav tm="100000">
                                          <p:val>
                                            <p:strVal val="#ppt_h"/>
                                          </p:val>
                                        </p:tav>
                                      </p:tavLst>
                                    </p:anim>
                                    <p:anim calcmode="lin" valueType="num">
                                      <p:cBhvr>
                                        <p:cTn id="47" dur="1000" fill="hold"/>
                                        <p:tgtEl>
                                          <p:spTgt spid="55299">
                                            <p:txEl>
                                              <p:pRg st="3" end="3"/>
                                            </p:txEl>
                                          </p:spTgt>
                                        </p:tgtEl>
                                        <p:attrNameLst>
                                          <p:attrName>ppt_w</p:attrName>
                                        </p:attrNameLst>
                                      </p:cBhvr>
                                      <p:tavLst>
                                        <p:tav tm="0">
                                          <p:val>
                                            <p:fltVal val="0"/>
                                          </p:val>
                                        </p:tav>
                                        <p:tav tm="100000">
                                          <p:val>
                                            <p:strVal val="#ppt_w"/>
                                          </p:val>
                                        </p:tav>
                                      </p:tavLst>
                                    </p:anim>
                                  </p:childTnLst>
                                </p:cTn>
                              </p:par>
                              <p:par>
                                <p:cTn id="48" presetID="35" presetClass="entr" presetSubtype="0" fill="hold" nodeType="withEffect">
                                  <p:stCondLst>
                                    <p:cond delay="0"/>
                                  </p:stCondLst>
                                  <p:childTnLst>
                                    <p:set>
                                      <p:cBhvr>
                                        <p:cTn id="49" dur="1" fill="hold">
                                          <p:stCondLst>
                                            <p:cond delay="0"/>
                                          </p:stCondLst>
                                        </p:cTn>
                                        <p:tgtEl>
                                          <p:spTgt spid="55299">
                                            <p:txEl>
                                              <p:pRg st="4" end="4"/>
                                            </p:txEl>
                                          </p:spTgt>
                                        </p:tgtEl>
                                        <p:attrNameLst>
                                          <p:attrName>style.visibility</p:attrName>
                                        </p:attrNameLst>
                                      </p:cBhvr>
                                      <p:to>
                                        <p:strVal val="visible"/>
                                      </p:to>
                                    </p:set>
                                    <p:animEffect transition="in" filter="fade">
                                      <p:cBhvr>
                                        <p:cTn id="50" dur="1000"/>
                                        <p:tgtEl>
                                          <p:spTgt spid="55299">
                                            <p:txEl>
                                              <p:pRg st="4" end="4"/>
                                            </p:txEl>
                                          </p:spTgt>
                                        </p:tgtEl>
                                      </p:cBhvr>
                                    </p:animEffect>
                                    <p:anim calcmode="lin" valueType="num">
                                      <p:cBhvr>
                                        <p:cTn id="51" dur="1000" fill="hold"/>
                                        <p:tgtEl>
                                          <p:spTgt spid="55299">
                                            <p:txEl>
                                              <p:pRg st="4" end="4"/>
                                            </p:txEl>
                                          </p:spTgt>
                                        </p:tgtEl>
                                        <p:attrNameLst>
                                          <p:attrName>style.rotation</p:attrName>
                                        </p:attrNameLst>
                                      </p:cBhvr>
                                      <p:tavLst>
                                        <p:tav tm="0">
                                          <p:val>
                                            <p:fltVal val="720"/>
                                          </p:val>
                                        </p:tav>
                                        <p:tav tm="100000">
                                          <p:val>
                                            <p:fltVal val="0"/>
                                          </p:val>
                                        </p:tav>
                                      </p:tavLst>
                                    </p:anim>
                                    <p:anim calcmode="lin" valueType="num">
                                      <p:cBhvr>
                                        <p:cTn id="52" dur="1000" fill="hold"/>
                                        <p:tgtEl>
                                          <p:spTgt spid="55299">
                                            <p:txEl>
                                              <p:pRg st="4" end="4"/>
                                            </p:txEl>
                                          </p:spTgt>
                                        </p:tgtEl>
                                        <p:attrNameLst>
                                          <p:attrName>ppt_h</p:attrName>
                                        </p:attrNameLst>
                                      </p:cBhvr>
                                      <p:tavLst>
                                        <p:tav tm="0">
                                          <p:val>
                                            <p:fltVal val="0"/>
                                          </p:val>
                                        </p:tav>
                                        <p:tav tm="100000">
                                          <p:val>
                                            <p:strVal val="#ppt_h"/>
                                          </p:val>
                                        </p:tav>
                                      </p:tavLst>
                                    </p:anim>
                                    <p:anim calcmode="lin" valueType="num">
                                      <p:cBhvr>
                                        <p:cTn id="53" dur="1000" fill="hold"/>
                                        <p:tgtEl>
                                          <p:spTgt spid="55299">
                                            <p:txEl>
                                              <p:pRg st="4" end="4"/>
                                            </p:txEl>
                                          </p:spTgt>
                                        </p:tgtEl>
                                        <p:attrNameLst>
                                          <p:attrName>ppt_w</p:attrName>
                                        </p:attrNameLst>
                                      </p:cBhvr>
                                      <p:tavLst>
                                        <p:tav tm="0">
                                          <p:val>
                                            <p:fltVal val="0"/>
                                          </p:val>
                                        </p:tav>
                                        <p:tav tm="100000">
                                          <p:val>
                                            <p:strVal val="#ppt_w"/>
                                          </p:val>
                                        </p:tav>
                                      </p:tavLst>
                                    </p:anim>
                                  </p:childTnLst>
                                </p:cTn>
                              </p:par>
                              <p:par>
                                <p:cTn id="54" presetID="35" presetClass="entr" presetSubtype="0" fill="hold" nodeType="withEffect">
                                  <p:stCondLst>
                                    <p:cond delay="0"/>
                                  </p:stCondLst>
                                  <p:childTnLst>
                                    <p:set>
                                      <p:cBhvr>
                                        <p:cTn id="55" dur="1" fill="hold">
                                          <p:stCondLst>
                                            <p:cond delay="0"/>
                                          </p:stCondLst>
                                        </p:cTn>
                                        <p:tgtEl>
                                          <p:spTgt spid="55299">
                                            <p:txEl>
                                              <p:pRg st="5" end="5"/>
                                            </p:txEl>
                                          </p:spTgt>
                                        </p:tgtEl>
                                        <p:attrNameLst>
                                          <p:attrName>style.visibility</p:attrName>
                                        </p:attrNameLst>
                                      </p:cBhvr>
                                      <p:to>
                                        <p:strVal val="visible"/>
                                      </p:to>
                                    </p:set>
                                    <p:animEffect transition="in" filter="fade">
                                      <p:cBhvr>
                                        <p:cTn id="56" dur="1000"/>
                                        <p:tgtEl>
                                          <p:spTgt spid="55299">
                                            <p:txEl>
                                              <p:pRg st="5" end="5"/>
                                            </p:txEl>
                                          </p:spTgt>
                                        </p:tgtEl>
                                      </p:cBhvr>
                                    </p:animEffect>
                                    <p:anim calcmode="lin" valueType="num">
                                      <p:cBhvr>
                                        <p:cTn id="57" dur="1000" fill="hold"/>
                                        <p:tgtEl>
                                          <p:spTgt spid="55299">
                                            <p:txEl>
                                              <p:pRg st="5" end="5"/>
                                            </p:txEl>
                                          </p:spTgt>
                                        </p:tgtEl>
                                        <p:attrNameLst>
                                          <p:attrName>style.rotation</p:attrName>
                                        </p:attrNameLst>
                                      </p:cBhvr>
                                      <p:tavLst>
                                        <p:tav tm="0">
                                          <p:val>
                                            <p:fltVal val="720"/>
                                          </p:val>
                                        </p:tav>
                                        <p:tav tm="100000">
                                          <p:val>
                                            <p:fltVal val="0"/>
                                          </p:val>
                                        </p:tav>
                                      </p:tavLst>
                                    </p:anim>
                                    <p:anim calcmode="lin" valueType="num">
                                      <p:cBhvr>
                                        <p:cTn id="58" dur="1000" fill="hold"/>
                                        <p:tgtEl>
                                          <p:spTgt spid="55299">
                                            <p:txEl>
                                              <p:pRg st="5" end="5"/>
                                            </p:txEl>
                                          </p:spTgt>
                                        </p:tgtEl>
                                        <p:attrNameLst>
                                          <p:attrName>ppt_h</p:attrName>
                                        </p:attrNameLst>
                                      </p:cBhvr>
                                      <p:tavLst>
                                        <p:tav tm="0">
                                          <p:val>
                                            <p:fltVal val="0"/>
                                          </p:val>
                                        </p:tav>
                                        <p:tav tm="100000">
                                          <p:val>
                                            <p:strVal val="#ppt_h"/>
                                          </p:val>
                                        </p:tav>
                                      </p:tavLst>
                                    </p:anim>
                                    <p:anim calcmode="lin" valueType="num">
                                      <p:cBhvr>
                                        <p:cTn id="59" dur="1000" fill="hold"/>
                                        <p:tgtEl>
                                          <p:spTgt spid="55299">
                                            <p:txEl>
                                              <p:pRg st="5" end="5"/>
                                            </p:txEl>
                                          </p:spTgt>
                                        </p:tgtEl>
                                        <p:attrNameLst>
                                          <p:attrName>ppt_w</p:attrName>
                                        </p:attrNameLst>
                                      </p:cBhvr>
                                      <p:tavLst>
                                        <p:tav tm="0">
                                          <p:val>
                                            <p:fltVal val="0"/>
                                          </p:val>
                                        </p:tav>
                                        <p:tav tm="100000">
                                          <p:val>
                                            <p:strVal val="#ppt_w"/>
                                          </p:val>
                                        </p:tav>
                                      </p:tavLst>
                                    </p:anim>
                                  </p:childTnLst>
                                </p:cTn>
                              </p:par>
                              <p:par>
                                <p:cTn id="60" presetID="35" presetClass="entr" presetSubtype="0" fill="hold" nodeType="withEffect">
                                  <p:stCondLst>
                                    <p:cond delay="0"/>
                                  </p:stCondLst>
                                  <p:childTnLst>
                                    <p:set>
                                      <p:cBhvr>
                                        <p:cTn id="61" dur="1" fill="hold">
                                          <p:stCondLst>
                                            <p:cond delay="0"/>
                                          </p:stCondLst>
                                        </p:cTn>
                                        <p:tgtEl>
                                          <p:spTgt spid="55299">
                                            <p:txEl>
                                              <p:pRg st="6" end="6"/>
                                            </p:txEl>
                                          </p:spTgt>
                                        </p:tgtEl>
                                        <p:attrNameLst>
                                          <p:attrName>style.visibility</p:attrName>
                                        </p:attrNameLst>
                                      </p:cBhvr>
                                      <p:to>
                                        <p:strVal val="visible"/>
                                      </p:to>
                                    </p:set>
                                    <p:animEffect transition="in" filter="fade">
                                      <p:cBhvr>
                                        <p:cTn id="62" dur="1000"/>
                                        <p:tgtEl>
                                          <p:spTgt spid="55299">
                                            <p:txEl>
                                              <p:pRg st="6" end="6"/>
                                            </p:txEl>
                                          </p:spTgt>
                                        </p:tgtEl>
                                      </p:cBhvr>
                                    </p:animEffect>
                                    <p:anim calcmode="lin" valueType="num">
                                      <p:cBhvr>
                                        <p:cTn id="63" dur="1000" fill="hold"/>
                                        <p:tgtEl>
                                          <p:spTgt spid="55299">
                                            <p:txEl>
                                              <p:pRg st="6" end="6"/>
                                            </p:txEl>
                                          </p:spTgt>
                                        </p:tgtEl>
                                        <p:attrNameLst>
                                          <p:attrName>style.rotation</p:attrName>
                                        </p:attrNameLst>
                                      </p:cBhvr>
                                      <p:tavLst>
                                        <p:tav tm="0">
                                          <p:val>
                                            <p:fltVal val="720"/>
                                          </p:val>
                                        </p:tav>
                                        <p:tav tm="100000">
                                          <p:val>
                                            <p:fltVal val="0"/>
                                          </p:val>
                                        </p:tav>
                                      </p:tavLst>
                                    </p:anim>
                                    <p:anim calcmode="lin" valueType="num">
                                      <p:cBhvr>
                                        <p:cTn id="64" dur="1000" fill="hold"/>
                                        <p:tgtEl>
                                          <p:spTgt spid="55299">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55299">
                                            <p:txEl>
                                              <p:pRg st="6" end="6"/>
                                            </p:txEl>
                                          </p:spTgt>
                                        </p:tgtEl>
                                        <p:attrNameLst>
                                          <p:attrName>ppt_w</p:attrName>
                                        </p:attrNameLst>
                                      </p:cBhvr>
                                      <p:tavLst>
                                        <p:tav tm="0">
                                          <p:val>
                                            <p:fltVal val="0"/>
                                          </p:val>
                                        </p:tav>
                                        <p:tav tm="100000">
                                          <p:val>
                                            <p:strVal val="#ppt_w"/>
                                          </p:val>
                                        </p:tav>
                                      </p:tavLst>
                                    </p:anim>
                                  </p:childTnLst>
                                </p:cTn>
                              </p:par>
                              <p:par>
                                <p:cTn id="66" presetID="35" presetClass="entr" presetSubtype="0" fill="hold" nodeType="withEffect">
                                  <p:stCondLst>
                                    <p:cond delay="0"/>
                                  </p:stCondLst>
                                  <p:childTnLst>
                                    <p:set>
                                      <p:cBhvr>
                                        <p:cTn id="67" dur="1" fill="hold">
                                          <p:stCondLst>
                                            <p:cond delay="0"/>
                                          </p:stCondLst>
                                        </p:cTn>
                                        <p:tgtEl>
                                          <p:spTgt spid="55299">
                                            <p:txEl>
                                              <p:pRg st="7" end="7"/>
                                            </p:txEl>
                                          </p:spTgt>
                                        </p:tgtEl>
                                        <p:attrNameLst>
                                          <p:attrName>style.visibility</p:attrName>
                                        </p:attrNameLst>
                                      </p:cBhvr>
                                      <p:to>
                                        <p:strVal val="visible"/>
                                      </p:to>
                                    </p:set>
                                    <p:animEffect transition="in" filter="fade">
                                      <p:cBhvr>
                                        <p:cTn id="68" dur="1000"/>
                                        <p:tgtEl>
                                          <p:spTgt spid="55299">
                                            <p:txEl>
                                              <p:pRg st="7" end="7"/>
                                            </p:txEl>
                                          </p:spTgt>
                                        </p:tgtEl>
                                      </p:cBhvr>
                                    </p:animEffect>
                                    <p:anim calcmode="lin" valueType="num">
                                      <p:cBhvr>
                                        <p:cTn id="69" dur="1000" fill="hold"/>
                                        <p:tgtEl>
                                          <p:spTgt spid="55299">
                                            <p:txEl>
                                              <p:pRg st="7" end="7"/>
                                            </p:txEl>
                                          </p:spTgt>
                                        </p:tgtEl>
                                        <p:attrNameLst>
                                          <p:attrName>style.rotation</p:attrName>
                                        </p:attrNameLst>
                                      </p:cBhvr>
                                      <p:tavLst>
                                        <p:tav tm="0">
                                          <p:val>
                                            <p:fltVal val="720"/>
                                          </p:val>
                                        </p:tav>
                                        <p:tav tm="100000">
                                          <p:val>
                                            <p:fltVal val="0"/>
                                          </p:val>
                                        </p:tav>
                                      </p:tavLst>
                                    </p:anim>
                                    <p:anim calcmode="lin" valueType="num">
                                      <p:cBhvr>
                                        <p:cTn id="70" dur="1000" fill="hold"/>
                                        <p:tgtEl>
                                          <p:spTgt spid="55299">
                                            <p:txEl>
                                              <p:pRg st="7" end="7"/>
                                            </p:txEl>
                                          </p:spTgt>
                                        </p:tgtEl>
                                        <p:attrNameLst>
                                          <p:attrName>ppt_h</p:attrName>
                                        </p:attrNameLst>
                                      </p:cBhvr>
                                      <p:tavLst>
                                        <p:tav tm="0">
                                          <p:val>
                                            <p:fltVal val="0"/>
                                          </p:val>
                                        </p:tav>
                                        <p:tav tm="100000">
                                          <p:val>
                                            <p:strVal val="#ppt_h"/>
                                          </p:val>
                                        </p:tav>
                                      </p:tavLst>
                                    </p:anim>
                                    <p:anim calcmode="lin" valueType="num">
                                      <p:cBhvr>
                                        <p:cTn id="71" dur="1000" fill="hold"/>
                                        <p:tgtEl>
                                          <p:spTgt spid="55299">
                                            <p:txEl>
                                              <p:pRg st="7" end="7"/>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3" name="文本占位符 56322"/>
          <p:cNvSpPr>
            <a:spLocks noGrp="1" noRot="1"/>
          </p:cNvSpPr>
          <p:nvPr>
            <p:ph type="body" idx="1"/>
          </p:nvPr>
        </p:nvSpPr>
        <p:spPr>
          <a:xfrm>
            <a:off x="640080" y="281305"/>
            <a:ext cx="10962640" cy="5829935"/>
          </a:xfrm>
        </p:spPr>
        <p:txBody>
          <a:bodyPr>
            <a:normAutofit fontScale="90000" lnSpcReduction="10000"/>
          </a:bodyPr>
          <a:lstStyle/>
          <a:p>
            <a:pPr>
              <a:lnSpc>
                <a:spcPct val="140000"/>
              </a:lnSpc>
            </a:pPr>
            <a:r>
              <a:rPr lang="zh-CN" altLang="en-US" sz="4800" b="1">
                <a:solidFill>
                  <a:srgbClr val="002221"/>
                </a:solidFill>
              </a:rPr>
              <a:t>如</a:t>
            </a:r>
            <a:r>
              <a:rPr lang="en-US" altLang="zh-CN" sz="4800" b="1">
                <a:solidFill>
                  <a:srgbClr val="002221"/>
                </a:solidFill>
              </a:rPr>
              <a:t>《</a:t>
            </a:r>
            <a:r>
              <a:rPr lang="zh-CN" altLang="en-US" sz="4800" b="1">
                <a:solidFill>
                  <a:srgbClr val="002221"/>
                </a:solidFill>
              </a:rPr>
              <a:t>念奴娇</a:t>
            </a:r>
            <a:r>
              <a:rPr lang="en-US" altLang="zh-CN" sz="4800" b="1">
                <a:solidFill>
                  <a:srgbClr val="002221"/>
                </a:solidFill>
              </a:rPr>
              <a:t>》"</a:t>
            </a:r>
            <a:r>
              <a:rPr lang="zh-CN" altLang="en-US" sz="4800" b="1">
                <a:solidFill>
                  <a:srgbClr val="002221"/>
                </a:solidFill>
              </a:rPr>
              <a:t>樯</a:t>
            </a:r>
            <a:r>
              <a:rPr lang="zh-CN" altLang="en-US" sz="4800" b="1">
                <a:solidFill>
                  <a:srgbClr val="FF3300"/>
                </a:solidFill>
              </a:rPr>
              <a:t>橹</a:t>
            </a:r>
            <a:r>
              <a:rPr lang="zh-CN" altLang="en-US" sz="4800" b="1">
                <a:solidFill>
                  <a:srgbClr val="002221"/>
                </a:solidFill>
              </a:rPr>
              <a:t>灰飞烟灭</a:t>
            </a:r>
            <a:r>
              <a:rPr lang="en-US" altLang="zh-CN" sz="4800" b="1">
                <a:solidFill>
                  <a:srgbClr val="002221"/>
                </a:solidFill>
              </a:rPr>
              <a:t>"</a:t>
            </a:r>
            <a:r>
              <a:rPr lang="zh-CN" altLang="en-US" sz="4800" b="1">
                <a:solidFill>
                  <a:srgbClr val="002221"/>
                </a:solidFill>
              </a:rPr>
              <a:t>中的</a:t>
            </a:r>
            <a:r>
              <a:rPr lang="en-US" altLang="zh-CN" sz="4800" b="1">
                <a:solidFill>
                  <a:srgbClr val="002221"/>
                </a:solidFill>
              </a:rPr>
              <a:t>"</a:t>
            </a:r>
            <a:r>
              <a:rPr lang="zh-CN" altLang="en-US" sz="4800" b="1">
                <a:solidFill>
                  <a:srgbClr val="002221"/>
                </a:solidFill>
              </a:rPr>
              <a:t>橹</a:t>
            </a:r>
            <a:r>
              <a:rPr lang="en-US" altLang="zh-CN" sz="4800" b="1">
                <a:solidFill>
                  <a:srgbClr val="002221"/>
                </a:solidFill>
              </a:rPr>
              <a:t>"</a:t>
            </a:r>
            <a:r>
              <a:rPr lang="zh-CN" altLang="en-US" sz="4800" b="1">
                <a:solidFill>
                  <a:srgbClr val="002221"/>
                </a:solidFill>
              </a:rPr>
              <a:t>：木制的船具。 </a:t>
            </a:r>
          </a:p>
          <a:p>
            <a:pPr>
              <a:lnSpc>
                <a:spcPct val="140000"/>
              </a:lnSpc>
            </a:pPr>
            <a:r>
              <a:rPr lang="en-US" altLang="zh-CN" sz="4800" b="1">
                <a:solidFill>
                  <a:srgbClr val="002221"/>
                </a:solidFill>
              </a:rPr>
              <a:t>"</a:t>
            </a:r>
            <a:r>
              <a:rPr lang="zh-CN" altLang="en-US" sz="4800" b="1">
                <a:solidFill>
                  <a:srgbClr val="002221"/>
                </a:solidFill>
              </a:rPr>
              <a:t>不</a:t>
            </a:r>
            <a:r>
              <a:rPr lang="zh-CN" altLang="en-US" sz="4800" b="1">
                <a:solidFill>
                  <a:srgbClr val="FF3300"/>
                </a:solidFill>
              </a:rPr>
              <a:t>刊</a:t>
            </a:r>
            <a:r>
              <a:rPr lang="zh-CN" altLang="en-US" sz="4800" b="1">
                <a:solidFill>
                  <a:srgbClr val="002221"/>
                </a:solidFill>
              </a:rPr>
              <a:t>之论</a:t>
            </a:r>
            <a:r>
              <a:rPr lang="en-US" altLang="zh-CN" sz="4800" b="1">
                <a:solidFill>
                  <a:srgbClr val="002221"/>
                </a:solidFill>
              </a:rPr>
              <a:t>"</a:t>
            </a:r>
            <a:r>
              <a:rPr lang="zh-CN" altLang="en-US" sz="4800" b="1">
                <a:solidFill>
                  <a:srgbClr val="002221"/>
                </a:solidFill>
              </a:rPr>
              <a:t>中的</a:t>
            </a:r>
            <a:r>
              <a:rPr lang="en-US" altLang="zh-CN" sz="4800" b="1">
                <a:solidFill>
                  <a:srgbClr val="002221"/>
                </a:solidFill>
              </a:rPr>
              <a:t>"</a:t>
            </a:r>
            <a:r>
              <a:rPr lang="zh-CN" altLang="en-US" sz="4800" b="1">
                <a:solidFill>
                  <a:srgbClr val="002221"/>
                </a:solidFill>
              </a:rPr>
              <a:t>刊</a:t>
            </a:r>
            <a:r>
              <a:rPr lang="en-US" altLang="zh-CN" sz="4800" b="1">
                <a:solidFill>
                  <a:srgbClr val="002221"/>
                </a:solidFill>
              </a:rPr>
              <a:t>"</a:t>
            </a:r>
            <a:r>
              <a:rPr lang="zh-CN" altLang="en-US" sz="4800" b="1">
                <a:solidFill>
                  <a:srgbClr val="002221"/>
                </a:solidFill>
              </a:rPr>
              <a:t>从形旁上看应该与</a:t>
            </a:r>
            <a:r>
              <a:rPr lang="en-US" altLang="zh-CN" sz="4800" b="1">
                <a:solidFill>
                  <a:srgbClr val="002221"/>
                </a:solidFill>
              </a:rPr>
              <a:t>"</a:t>
            </a:r>
            <a:r>
              <a:rPr lang="zh-CN" altLang="en-US" sz="4800" b="1">
                <a:solidFill>
                  <a:srgbClr val="002221"/>
                </a:solidFill>
              </a:rPr>
              <a:t>刀</a:t>
            </a:r>
            <a:r>
              <a:rPr lang="en-US" altLang="zh-CN" sz="4800" b="1">
                <a:solidFill>
                  <a:srgbClr val="002221"/>
                </a:solidFill>
              </a:rPr>
              <a:t>"</a:t>
            </a:r>
            <a:r>
              <a:rPr lang="zh-CN" altLang="en-US" sz="4800" b="1">
                <a:solidFill>
                  <a:srgbClr val="002221"/>
                </a:solidFill>
              </a:rPr>
              <a:t>有关：用刀干，即</a:t>
            </a:r>
            <a:r>
              <a:rPr lang="en-US" altLang="zh-CN" sz="4800" b="1">
                <a:solidFill>
                  <a:srgbClr val="002221"/>
                </a:solidFill>
              </a:rPr>
              <a:t>“</a:t>
            </a:r>
            <a:r>
              <a:rPr lang="zh-CN" altLang="en-US" sz="4800" b="1">
                <a:solidFill>
                  <a:srgbClr val="002221"/>
                </a:solidFill>
              </a:rPr>
              <a:t>砍削</a:t>
            </a:r>
            <a:r>
              <a:rPr lang="en-US" altLang="zh-CN" sz="4800" b="1">
                <a:solidFill>
                  <a:srgbClr val="002221"/>
                </a:solidFill>
              </a:rPr>
              <a:t>”</a:t>
            </a:r>
            <a:r>
              <a:rPr lang="zh-CN" altLang="en-US" sz="4800" b="1">
                <a:solidFill>
                  <a:srgbClr val="002221"/>
                </a:solidFill>
              </a:rPr>
              <a:t>，引申为</a:t>
            </a:r>
            <a:r>
              <a:rPr lang="en-US" altLang="zh-CN" sz="4800" b="1">
                <a:solidFill>
                  <a:srgbClr val="002221"/>
                </a:solidFill>
              </a:rPr>
              <a:t>“</a:t>
            </a:r>
            <a:r>
              <a:rPr lang="zh-CN" altLang="en-US" sz="4800" b="1">
                <a:solidFill>
                  <a:srgbClr val="002221"/>
                </a:solidFill>
              </a:rPr>
              <a:t>更改</a:t>
            </a:r>
            <a:r>
              <a:rPr lang="en-US" altLang="zh-CN" sz="4800" b="1">
                <a:solidFill>
                  <a:srgbClr val="002221"/>
                </a:solidFill>
              </a:rPr>
              <a:t>”</a:t>
            </a:r>
            <a:r>
              <a:rPr lang="zh-CN" altLang="en-US" sz="4800" b="1">
                <a:solidFill>
                  <a:srgbClr val="002221"/>
                </a:solidFill>
              </a:rPr>
              <a:t>。 </a:t>
            </a:r>
          </a:p>
          <a:p>
            <a:pPr>
              <a:lnSpc>
                <a:spcPct val="140000"/>
              </a:lnSpc>
            </a:pPr>
            <a:r>
              <a:rPr lang="zh-CN" altLang="en-US" sz="4800" b="1">
                <a:solidFill>
                  <a:srgbClr val="002221"/>
                </a:solidFill>
              </a:rPr>
              <a:t>请推断“君径</a:t>
            </a:r>
            <a:r>
              <a:rPr lang="zh-CN" altLang="en-US" sz="4800" b="1">
                <a:solidFill>
                  <a:srgbClr val="FF3300"/>
                </a:solidFill>
              </a:rPr>
              <a:t>造</a:t>
            </a:r>
            <a:r>
              <a:rPr lang="zh-CN" altLang="en-US" sz="4800" b="1">
                <a:solidFill>
                  <a:srgbClr val="002221"/>
                </a:solidFill>
              </a:rPr>
              <a:t>袁所寓之法华寺”一句中“造”字的意义。</a:t>
            </a:r>
            <a:endParaRPr lang="zh-CN" altLang="en-US" sz="4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56323">
                                            <p:txEl>
                                              <p:charRg st="28" end="55"/>
                                            </p:txEl>
                                          </p:spTgt>
                                        </p:tgtEl>
                                        <p:attrNameLst>
                                          <p:attrName>style.visibility</p:attrName>
                                        </p:attrNameLst>
                                      </p:cBhvr>
                                      <p:to>
                                        <p:strVal val="visible"/>
                                      </p:to>
                                    </p:set>
                                    <p:anim calcmode="lin" valueType="num">
                                      <p:cBhvr>
                                        <p:cTn id="14" dur="500" fill="hold"/>
                                        <p:tgtEl>
                                          <p:spTgt spid="56323">
                                            <p:txEl>
                                              <p:charRg st="28" end="55"/>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6323">
                                            <p:txEl>
                                              <p:charRg st="28" end="55"/>
                                            </p:txEl>
                                          </p:spTgt>
                                        </p:tgtEl>
                                        <p:attrNameLst>
                                          <p:attrName>ppt_y</p:attrName>
                                        </p:attrNameLst>
                                      </p:cBhvr>
                                      <p:tavLst>
                                        <p:tav tm="0">
                                          <p:val>
                                            <p:strVal val="#ppt_y"/>
                                          </p:val>
                                        </p:tav>
                                        <p:tav tm="100000">
                                          <p:val>
                                            <p:strVal val="#ppt_y"/>
                                          </p:val>
                                        </p:tav>
                                      </p:tavLst>
                                    </p:anim>
                                    <p:anim calcmode="lin" valueType="num">
                                      <p:cBhvr>
                                        <p:cTn id="16" dur="500" fill="hold"/>
                                        <p:tgtEl>
                                          <p:spTgt spid="56323">
                                            <p:txEl>
                                              <p:charRg st="28" end="5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6323">
                                            <p:txEl>
                                              <p:charRg st="28" end="5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6323">
                                            <p:txEl>
                                              <p:charRg st="28" end="55"/>
                                            </p:txEl>
                                          </p:spTgt>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56323">
                                            <p:txEl>
                                              <p:charRg st="55" end="183"/>
                                            </p:txEl>
                                          </p:spTgt>
                                        </p:tgtEl>
                                        <p:attrNameLst>
                                          <p:attrName>style.visibility</p:attrName>
                                        </p:attrNameLst>
                                      </p:cBhvr>
                                      <p:to>
                                        <p:strVal val="visible"/>
                                      </p:to>
                                    </p:set>
                                    <p:animEffect transition="in" filter="slide(fromBottom)">
                                      <p:cBhvr>
                                        <p:cTn id="24" dur="500"/>
                                        <p:tgtEl>
                                          <p:spTgt spid="56323">
                                            <p:txEl>
                                              <p:charRg st="55" end="1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8370" name="标题 58369"/>
          <p:cNvSpPr>
            <a:spLocks noGrp="1" noRot="1"/>
          </p:cNvSpPr>
          <p:nvPr>
            <p:ph type="title"/>
          </p:nvPr>
        </p:nvSpPr>
        <p:spPr>
          <a:xfrm>
            <a:off x="658495" y="225425"/>
            <a:ext cx="4166235" cy="628015"/>
          </a:xfrm>
          <a:solidFill>
            <a:srgbClr val="FFFF00"/>
          </a:solidFill>
        </p:spPr>
        <p:txBody>
          <a:bodyPr anchor="ctr">
            <a:normAutofit fontScale="90000"/>
          </a:bodyPr>
          <a:lstStyle/>
          <a:p>
            <a:r>
              <a:rPr lang="en-US" altLang="zh-CN" b="1"/>
              <a:t>2</a:t>
            </a:r>
            <a:r>
              <a:rPr lang="zh-CN" altLang="en-US" b="1"/>
              <a:t>、语境推断法</a:t>
            </a:r>
            <a:r>
              <a:rPr lang="zh-CN" altLang="en-US"/>
              <a:t> </a:t>
            </a:r>
          </a:p>
        </p:txBody>
      </p:sp>
      <p:sp>
        <p:nvSpPr>
          <p:cNvPr id="58371" name="文本占位符 58370"/>
          <p:cNvSpPr>
            <a:spLocks noGrp="1" noRot="1"/>
          </p:cNvSpPr>
          <p:nvPr>
            <p:ph type="body" idx="1"/>
          </p:nvPr>
        </p:nvSpPr>
        <p:spPr>
          <a:xfrm>
            <a:off x="229870" y="1254125"/>
            <a:ext cx="11670665" cy="5031105"/>
          </a:xfrm>
        </p:spPr>
        <p:txBody>
          <a:bodyPr>
            <a:noAutofit/>
          </a:bodyPr>
          <a:lstStyle/>
          <a:p>
            <a:pPr>
              <a:lnSpc>
                <a:spcPct val="100000"/>
              </a:lnSpc>
            </a:pPr>
            <a:r>
              <a:rPr lang="zh-CN" altLang="en-US" sz="3600" b="1">
                <a:solidFill>
                  <a:srgbClr val="002221"/>
                </a:solidFill>
              </a:rPr>
              <a:t>高考考查的实词</a:t>
            </a:r>
            <a:r>
              <a:rPr lang="en-US" altLang="zh-CN" sz="3600" b="1">
                <a:solidFill>
                  <a:srgbClr val="002221"/>
                </a:solidFill>
              </a:rPr>
              <a:t>90%</a:t>
            </a:r>
            <a:r>
              <a:rPr lang="zh-CN" altLang="en-US" sz="3600" b="1">
                <a:solidFill>
                  <a:srgbClr val="002221"/>
                </a:solidFill>
              </a:rPr>
              <a:t>以上是具有多义性的，因此在翻译时要紧紧抓住上下文，理解推断。 </a:t>
            </a:r>
          </a:p>
          <a:p>
            <a:pPr>
              <a:lnSpc>
                <a:spcPct val="100000"/>
              </a:lnSpc>
            </a:pPr>
            <a:r>
              <a:rPr lang="zh-CN" altLang="en-US" sz="3600" b="1">
                <a:solidFill>
                  <a:srgbClr val="002221"/>
                </a:solidFill>
              </a:rPr>
              <a:t>如某年高考试题要求选择文末</a:t>
            </a:r>
            <a:r>
              <a:rPr lang="en-US" altLang="zh-CN" sz="3600" b="1">
                <a:solidFill>
                  <a:srgbClr val="002221"/>
                </a:solidFill>
              </a:rPr>
              <a:t>"</a:t>
            </a:r>
            <a:r>
              <a:rPr lang="zh-CN" altLang="en-US" sz="3600" b="1">
                <a:solidFill>
                  <a:srgbClr val="002221"/>
                </a:solidFill>
              </a:rPr>
              <a:t>子</a:t>
            </a:r>
            <a:r>
              <a:rPr lang="zh-CN" altLang="en-US" sz="3600" b="1">
                <a:solidFill>
                  <a:srgbClr val="FF3300"/>
                </a:solidFill>
              </a:rPr>
              <a:t>访</a:t>
            </a:r>
            <a:r>
              <a:rPr lang="zh-CN" altLang="en-US" sz="3600" b="1">
                <a:solidFill>
                  <a:srgbClr val="002221"/>
                </a:solidFill>
              </a:rPr>
              <a:t>得之</a:t>
            </a:r>
            <a:r>
              <a:rPr lang="en-US" altLang="zh-CN" sz="3600" b="1">
                <a:solidFill>
                  <a:srgbClr val="002221"/>
                </a:solidFill>
              </a:rPr>
              <a:t>"</a:t>
            </a:r>
            <a:r>
              <a:rPr lang="zh-CN" altLang="en-US" sz="3600" b="1">
                <a:solidFill>
                  <a:srgbClr val="002221"/>
                </a:solidFill>
              </a:rPr>
              <a:t>的</a:t>
            </a:r>
            <a:r>
              <a:rPr lang="en-US" altLang="zh-CN" sz="3600" b="1">
                <a:solidFill>
                  <a:srgbClr val="002221"/>
                </a:solidFill>
              </a:rPr>
              <a:t>"</a:t>
            </a:r>
            <a:r>
              <a:rPr lang="zh-CN" altLang="en-US" sz="3600" b="1">
                <a:solidFill>
                  <a:srgbClr val="002221"/>
                </a:solidFill>
              </a:rPr>
              <a:t>访</a:t>
            </a:r>
            <a:r>
              <a:rPr lang="en-US" altLang="zh-CN" sz="3600" b="1">
                <a:solidFill>
                  <a:srgbClr val="002221"/>
                </a:solidFill>
              </a:rPr>
              <a:t>"</a:t>
            </a:r>
            <a:r>
              <a:rPr lang="zh-CN" altLang="en-US" sz="3600" b="1">
                <a:solidFill>
                  <a:srgbClr val="002221"/>
                </a:solidFill>
              </a:rPr>
              <a:t>字的意思： </a:t>
            </a:r>
          </a:p>
          <a:p>
            <a:pPr>
              <a:lnSpc>
                <a:spcPct val="100000"/>
              </a:lnSpc>
              <a:buNone/>
            </a:pPr>
            <a:r>
              <a:rPr lang="zh-CN" altLang="en-US" sz="3600" b="1">
                <a:solidFill>
                  <a:srgbClr val="002221"/>
                </a:solidFill>
              </a:rPr>
              <a:t>     </a:t>
            </a:r>
            <a:r>
              <a:rPr lang="en-US" altLang="zh-CN" sz="3600" b="1">
                <a:solidFill>
                  <a:srgbClr val="002221"/>
                </a:solidFill>
              </a:rPr>
              <a:t>A</a:t>
            </a:r>
            <a:r>
              <a:rPr lang="zh-CN" altLang="en-US" sz="3600" b="1">
                <a:solidFill>
                  <a:srgbClr val="002221"/>
                </a:solidFill>
              </a:rPr>
              <a:t>、咨询   </a:t>
            </a:r>
            <a:r>
              <a:rPr lang="en-US" altLang="zh-CN" sz="3600" b="1">
                <a:solidFill>
                  <a:srgbClr val="002221"/>
                </a:solidFill>
              </a:rPr>
              <a:t>B</a:t>
            </a:r>
            <a:r>
              <a:rPr lang="zh-CN" altLang="en-US" sz="3600" b="1">
                <a:solidFill>
                  <a:srgbClr val="002221"/>
                </a:solidFill>
              </a:rPr>
              <a:t>、探望  </a:t>
            </a:r>
            <a:r>
              <a:rPr lang="en-US" altLang="zh-CN" sz="3600" b="1">
                <a:solidFill>
                  <a:srgbClr val="002221"/>
                </a:solidFill>
              </a:rPr>
              <a:t>C</a:t>
            </a:r>
            <a:r>
              <a:rPr lang="zh-CN" altLang="en-US" sz="3600" b="1">
                <a:solidFill>
                  <a:srgbClr val="002221"/>
                </a:solidFill>
              </a:rPr>
              <a:t>、寻求   </a:t>
            </a:r>
            <a:r>
              <a:rPr lang="en-US" altLang="zh-CN" sz="3600" b="1">
                <a:solidFill>
                  <a:srgbClr val="002221"/>
                </a:solidFill>
              </a:rPr>
              <a:t>D</a:t>
            </a:r>
            <a:r>
              <a:rPr lang="zh-CN" altLang="en-US" sz="3600" b="1">
                <a:solidFill>
                  <a:srgbClr val="002221"/>
                </a:solidFill>
              </a:rPr>
              <a:t>、访问 </a:t>
            </a:r>
          </a:p>
          <a:p>
            <a:pPr>
              <a:lnSpc>
                <a:spcPct val="100000"/>
              </a:lnSpc>
              <a:buNone/>
            </a:pPr>
            <a:r>
              <a:rPr lang="zh-CN" altLang="en-US" sz="3600" b="1">
                <a:solidFill>
                  <a:srgbClr val="002221"/>
                </a:solidFill>
              </a:rPr>
              <a:t>           联系上下文内容，李衡临终告诉儿子，自己生前曾购置有</a:t>
            </a:r>
            <a:r>
              <a:rPr lang="en-US" altLang="zh-CN" sz="3600" b="1">
                <a:solidFill>
                  <a:srgbClr val="002221"/>
                </a:solidFill>
              </a:rPr>
              <a:t>"</a:t>
            </a:r>
            <a:r>
              <a:rPr lang="zh-CN" altLang="en-US" sz="3600" b="1">
                <a:solidFill>
                  <a:srgbClr val="002221"/>
                </a:solidFill>
              </a:rPr>
              <a:t>千头木奴</a:t>
            </a:r>
            <a:r>
              <a:rPr lang="en-US" altLang="zh-CN" sz="3600" b="1">
                <a:solidFill>
                  <a:srgbClr val="002221"/>
                </a:solidFill>
              </a:rPr>
              <a:t>"</a:t>
            </a:r>
            <a:r>
              <a:rPr lang="zh-CN" altLang="en-US" sz="3600" b="1">
                <a:solidFill>
                  <a:srgbClr val="002221"/>
                </a:solidFill>
              </a:rPr>
              <a:t>，只有</a:t>
            </a:r>
            <a:r>
              <a:rPr lang="en-US" altLang="zh-CN" sz="3600" b="1">
                <a:solidFill>
                  <a:srgbClr val="002221"/>
                </a:solidFill>
              </a:rPr>
              <a:t>"</a:t>
            </a:r>
            <a:r>
              <a:rPr lang="zh-CN" altLang="en-US" sz="3600" b="1">
                <a:solidFill>
                  <a:srgbClr val="002221"/>
                </a:solidFill>
              </a:rPr>
              <a:t>寻求</a:t>
            </a:r>
            <a:r>
              <a:rPr lang="en-US" altLang="zh-CN" sz="3600" b="1">
                <a:solidFill>
                  <a:srgbClr val="002221"/>
                </a:solidFill>
              </a:rPr>
              <a:t>"</a:t>
            </a:r>
            <a:r>
              <a:rPr lang="zh-CN" altLang="en-US" sz="3600" b="1">
                <a:solidFill>
                  <a:srgbClr val="002221"/>
                </a:solidFill>
              </a:rPr>
              <a:t>一义合适，其余三个义项均不合文意。</a:t>
            </a:r>
            <a:r>
              <a:rPr lang="zh-CN" altLang="en-US" sz="3600"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wipe(down)">
                                      <p:cBhvr>
                                        <p:cTn id="7" dur="580">
                                          <p:stCondLst>
                                            <p:cond delay="0"/>
                                          </p:stCondLst>
                                        </p:cTn>
                                        <p:tgtEl>
                                          <p:spTgt spid="58370"/>
                                        </p:tgtEl>
                                      </p:cBhvr>
                                    </p:animEffect>
                                    <p:anim calcmode="lin" valueType="num">
                                      <p:cBhvr>
                                        <p:cTn id="8" dur="1822" tmFilter="0,0; 0.14,0.36; 0.43,0.73; 0.71,0.91; 1.0,1.0">
                                          <p:stCondLst>
                                            <p:cond delay="0"/>
                                          </p:stCondLst>
                                        </p:cTn>
                                        <p:tgtEl>
                                          <p:spTgt spid="5837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837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837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837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8370"/>
                                        </p:tgtEl>
                                        <p:attrNameLst>
                                          <p:attrName>ppt_y</p:attrName>
                                        </p:attrNameLst>
                                      </p:cBhvr>
                                      <p:tavLst>
                                        <p:tav tm="0" fmla="#ppt_y-sin(pi*$)/81">
                                          <p:val>
                                            <p:fltVal val="0"/>
                                          </p:val>
                                        </p:tav>
                                        <p:tav tm="100000">
                                          <p:val>
                                            <p:fltVal val="1"/>
                                          </p:val>
                                        </p:tav>
                                      </p:tavLst>
                                    </p:anim>
                                    <p:animScale>
                                      <p:cBhvr>
                                        <p:cTn id="13" dur="26">
                                          <p:stCondLst>
                                            <p:cond delay="650"/>
                                          </p:stCondLst>
                                        </p:cTn>
                                        <p:tgtEl>
                                          <p:spTgt spid="58370"/>
                                        </p:tgtEl>
                                      </p:cBhvr>
                                      <p:to x="100000" y="60000"/>
                                    </p:animScale>
                                    <p:animScale>
                                      <p:cBhvr>
                                        <p:cTn id="14" dur="166" decel="50000">
                                          <p:stCondLst>
                                            <p:cond delay="676"/>
                                          </p:stCondLst>
                                        </p:cTn>
                                        <p:tgtEl>
                                          <p:spTgt spid="58370"/>
                                        </p:tgtEl>
                                      </p:cBhvr>
                                      <p:to x="100000" y="100000"/>
                                    </p:animScale>
                                    <p:animScale>
                                      <p:cBhvr>
                                        <p:cTn id="15" dur="26">
                                          <p:stCondLst>
                                            <p:cond delay="1312"/>
                                          </p:stCondLst>
                                        </p:cTn>
                                        <p:tgtEl>
                                          <p:spTgt spid="58370"/>
                                        </p:tgtEl>
                                      </p:cBhvr>
                                      <p:to x="100000" y="80000"/>
                                    </p:animScale>
                                    <p:animScale>
                                      <p:cBhvr>
                                        <p:cTn id="16" dur="166" decel="50000">
                                          <p:stCondLst>
                                            <p:cond delay="1338"/>
                                          </p:stCondLst>
                                        </p:cTn>
                                        <p:tgtEl>
                                          <p:spTgt spid="58370"/>
                                        </p:tgtEl>
                                      </p:cBhvr>
                                      <p:to x="100000" y="100000"/>
                                    </p:animScale>
                                    <p:animScale>
                                      <p:cBhvr>
                                        <p:cTn id="17" dur="26">
                                          <p:stCondLst>
                                            <p:cond delay="1642"/>
                                          </p:stCondLst>
                                        </p:cTn>
                                        <p:tgtEl>
                                          <p:spTgt spid="58370"/>
                                        </p:tgtEl>
                                      </p:cBhvr>
                                      <p:to x="100000" y="90000"/>
                                    </p:animScale>
                                    <p:animScale>
                                      <p:cBhvr>
                                        <p:cTn id="18" dur="166" decel="50000">
                                          <p:stCondLst>
                                            <p:cond delay="1668"/>
                                          </p:stCondLst>
                                        </p:cTn>
                                        <p:tgtEl>
                                          <p:spTgt spid="58370"/>
                                        </p:tgtEl>
                                      </p:cBhvr>
                                      <p:to x="100000" y="100000"/>
                                    </p:animScale>
                                    <p:animScale>
                                      <p:cBhvr>
                                        <p:cTn id="19" dur="26">
                                          <p:stCondLst>
                                            <p:cond delay="1808"/>
                                          </p:stCondLst>
                                        </p:cTn>
                                        <p:tgtEl>
                                          <p:spTgt spid="58370"/>
                                        </p:tgtEl>
                                      </p:cBhvr>
                                      <p:to x="100000" y="95000"/>
                                    </p:animScale>
                                    <p:animScale>
                                      <p:cBhvr>
                                        <p:cTn id="20" dur="166" decel="50000">
                                          <p:stCondLst>
                                            <p:cond delay="1834"/>
                                          </p:stCondLst>
                                        </p:cTn>
                                        <p:tgtEl>
                                          <p:spTgt spid="58370"/>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8371">
                                            <p:txEl>
                                              <p:pRg st="0" end="0"/>
                                            </p:txEl>
                                          </p:spTgt>
                                        </p:tgtEl>
                                        <p:attrNameLst>
                                          <p:attrName>style.visibility</p:attrName>
                                        </p:attrNameLst>
                                      </p:cBhvr>
                                      <p:to>
                                        <p:strVal val="visible"/>
                                      </p:to>
                                    </p:set>
                                    <p:anim calcmode="lin" valueType="num">
                                      <p:cBhvr additive="base">
                                        <p:cTn id="26" dur="10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58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58371">
                                            <p:txEl>
                                              <p:pRg st="1" end="1"/>
                                            </p:txEl>
                                          </p:spTgt>
                                        </p:tgtEl>
                                        <p:attrNameLst>
                                          <p:attrName>style.visibility</p:attrName>
                                        </p:attrNameLst>
                                      </p:cBhvr>
                                      <p:to>
                                        <p:strVal val="visible"/>
                                      </p:to>
                                    </p:set>
                                    <p:anim calcmode="lin" valueType="num">
                                      <p:cBhvr>
                                        <p:cTn id="33" dur="1000" fill="hold"/>
                                        <p:tgtEl>
                                          <p:spTgt spid="5837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58371">
                                            <p:txEl>
                                              <p:pRg st="1" end="1"/>
                                            </p:txEl>
                                          </p:spTgt>
                                        </p:tgtEl>
                                        <p:attrNameLst>
                                          <p:attrName>ppt_y</p:attrName>
                                        </p:attrNameLst>
                                      </p:cBhvr>
                                      <p:tavLst>
                                        <p:tav tm="0">
                                          <p:val>
                                            <p:strVal val="#ppt_y"/>
                                          </p:val>
                                        </p:tav>
                                        <p:tav tm="100000">
                                          <p:val>
                                            <p:strVal val="#ppt_y"/>
                                          </p:val>
                                        </p:tav>
                                      </p:tavLst>
                                    </p:anim>
                                    <p:anim calcmode="lin" valueType="num">
                                      <p:cBhvr>
                                        <p:cTn id="35" dur="1000" fill="hold"/>
                                        <p:tgtEl>
                                          <p:spTgt spid="5837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5837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58371">
                                            <p:txEl>
                                              <p:pRg st="1" end="1"/>
                                            </p:txEl>
                                          </p:spTgt>
                                        </p:tgtEl>
                                      </p:cBhvr>
                                    </p:animEffect>
                                  </p:childTnLst>
                                </p:cTn>
                              </p:par>
                              <p:par>
                                <p:cTn id="38" presetID="41" presetClass="entr" presetSubtype="0" fill="hold" nodeType="withEffect">
                                  <p:stCondLst>
                                    <p:cond delay="0"/>
                                  </p:stCondLst>
                                  <p:iterate type="lt">
                                    <p:tmPct val="10000"/>
                                  </p:iterate>
                                  <p:childTnLst>
                                    <p:set>
                                      <p:cBhvr>
                                        <p:cTn id="39" dur="1" fill="hold">
                                          <p:stCondLst>
                                            <p:cond delay="0"/>
                                          </p:stCondLst>
                                        </p:cTn>
                                        <p:tgtEl>
                                          <p:spTgt spid="58371">
                                            <p:txEl>
                                              <p:pRg st="2" end="2"/>
                                            </p:txEl>
                                          </p:spTgt>
                                        </p:tgtEl>
                                        <p:attrNameLst>
                                          <p:attrName>style.visibility</p:attrName>
                                        </p:attrNameLst>
                                      </p:cBhvr>
                                      <p:to>
                                        <p:strVal val="visible"/>
                                      </p:to>
                                    </p:set>
                                    <p:anim calcmode="lin" valueType="num">
                                      <p:cBhvr>
                                        <p:cTn id="40" dur="1000" fill="hold"/>
                                        <p:tgtEl>
                                          <p:spTgt spid="58371">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58371">
                                            <p:txEl>
                                              <p:pRg st="2" end="2"/>
                                            </p:txEl>
                                          </p:spTgt>
                                        </p:tgtEl>
                                        <p:attrNameLst>
                                          <p:attrName>ppt_y</p:attrName>
                                        </p:attrNameLst>
                                      </p:cBhvr>
                                      <p:tavLst>
                                        <p:tav tm="0">
                                          <p:val>
                                            <p:strVal val="#ppt_y"/>
                                          </p:val>
                                        </p:tav>
                                        <p:tav tm="100000">
                                          <p:val>
                                            <p:strVal val="#ppt_y"/>
                                          </p:val>
                                        </p:tav>
                                      </p:tavLst>
                                    </p:anim>
                                    <p:anim calcmode="lin" valueType="num">
                                      <p:cBhvr>
                                        <p:cTn id="42" dur="1000" fill="hold"/>
                                        <p:tgtEl>
                                          <p:spTgt spid="58371">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58371">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58371">
                                            <p:txEl>
                                              <p:pRg st="2" end="2"/>
                                            </p:txEl>
                                          </p:spTgt>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34" presetClass="entr" presetSubtype="0" fill="hold" nodeType="clickEffect">
                                  <p:stCondLst>
                                    <p:cond delay="0"/>
                                  </p:stCondLst>
                                  <p:childTnLst>
                                    <p:set>
                                      <p:cBhvr>
                                        <p:cTn id="49" dur="1" fill="hold">
                                          <p:stCondLst>
                                            <p:cond delay="0"/>
                                          </p:stCondLst>
                                        </p:cTn>
                                        <p:tgtEl>
                                          <p:spTgt spid="58371">
                                            <p:txEl>
                                              <p:pRg st="3" end="3"/>
                                            </p:txEl>
                                          </p:spTgt>
                                        </p:tgtEl>
                                        <p:attrNameLst>
                                          <p:attrName>style.visibility</p:attrName>
                                        </p:attrNameLst>
                                      </p:cBhvr>
                                      <p:to>
                                        <p:strVal val="visible"/>
                                      </p:to>
                                    </p:set>
                                    <p:anim from="(-#ppt_w/2)" to="(#ppt_x)" calcmode="lin" valueType="num">
                                      <p:cBhvr>
                                        <p:cTn id="50" dur="600" fill="hold">
                                          <p:stCondLst>
                                            <p:cond delay="0"/>
                                          </p:stCondLst>
                                        </p:cTn>
                                        <p:tgtEl>
                                          <p:spTgt spid="58371">
                                            <p:txEl>
                                              <p:pRg st="3" end="3"/>
                                            </p:txEl>
                                          </p:spTgt>
                                        </p:tgtEl>
                                        <p:attrNameLst>
                                          <p:attrName>ppt_x</p:attrName>
                                        </p:attrNameLst>
                                      </p:cBhvr>
                                    </p:anim>
                                    <p:anim from="0" to="-1.0" calcmode="lin" valueType="num">
                                      <p:cBhvr>
                                        <p:cTn id="51" dur="200" decel="50000" autoRev="1" fill="hold">
                                          <p:stCondLst>
                                            <p:cond delay="600"/>
                                          </p:stCondLst>
                                        </p:cTn>
                                        <p:tgtEl>
                                          <p:spTgt spid="58371">
                                            <p:txEl>
                                              <p:pRg st="3" end="3"/>
                                            </p:txEl>
                                          </p:spTgt>
                                        </p:tgtEl>
                                        <p:attrNameLst>
                                          <p:attrName>xshear</p:attrName>
                                        </p:attrNameLst>
                                      </p:cBhvr>
                                    </p:anim>
                                    <p:animScale>
                                      <p:cBhvr>
                                        <p:cTn id="52" dur="200" decel="100000" autoRev="1" fill="hold">
                                          <p:stCondLst>
                                            <p:cond delay="600"/>
                                          </p:stCondLst>
                                        </p:cTn>
                                        <p:tgtEl>
                                          <p:spTgt spid="58371">
                                            <p:txEl>
                                              <p:pRg st="3" end="3"/>
                                            </p:txEl>
                                          </p:spTgt>
                                        </p:tgtEl>
                                      </p:cBhvr>
                                      <p:from x="100000" y="100000"/>
                                      <p:to x="80000" y="100000"/>
                                    </p:animScale>
                                    <p:anim by="(#ppt_h/3+#ppt_w*0.1)" calcmode="lin" valueType="num">
                                      <p:cBhvr additive="sum">
                                        <p:cTn id="53" dur="200" decel="100000" autoRev="1" fill="hold">
                                          <p:stCondLst>
                                            <p:cond delay="600"/>
                                          </p:stCondLst>
                                        </p:cTn>
                                        <p:tgtEl>
                                          <p:spTgt spid="58371">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0114" name="文本框 90113"/>
          <p:cNvSpPr txBox="1"/>
          <p:nvPr/>
        </p:nvSpPr>
        <p:spPr>
          <a:xfrm>
            <a:off x="1858010" y="492760"/>
            <a:ext cx="7559675" cy="829945"/>
          </a:xfrm>
          <a:prstGeom prst="rect">
            <a:avLst/>
          </a:prstGeom>
          <a:noFill/>
          <a:ln w="9525">
            <a:noFill/>
          </a:ln>
        </p:spPr>
        <p:txBody>
          <a:bodyPr>
            <a:spAutoFit/>
          </a:bodyPr>
          <a:lstStyle/>
          <a:p>
            <a:r>
              <a:rPr lang="zh-CN" altLang="en-US" sz="4800" b="1">
                <a:solidFill>
                  <a:srgbClr val="6600FF"/>
                </a:solidFill>
                <a:latin typeface="华文隶书" panose="02010800040101010101" pitchFamily="2" charset="-122"/>
                <a:ea typeface="华文隶书" panose="02010800040101010101" pitchFamily="2" charset="-122"/>
              </a:rPr>
              <a:t>一词多义</a:t>
            </a:r>
          </a:p>
        </p:txBody>
      </p:sp>
      <p:sp>
        <p:nvSpPr>
          <p:cNvPr id="90115" name="文本框 90114"/>
          <p:cNvSpPr txBox="1"/>
          <p:nvPr/>
        </p:nvSpPr>
        <p:spPr>
          <a:xfrm>
            <a:off x="473710" y="1727835"/>
            <a:ext cx="11245215" cy="4153535"/>
          </a:xfrm>
          <a:prstGeom prst="rect">
            <a:avLst/>
          </a:prstGeom>
          <a:noFill/>
          <a:ln w="9525">
            <a:noFill/>
          </a:ln>
        </p:spPr>
        <p:txBody>
          <a:bodyPr wrap="square">
            <a:spAutoFit/>
          </a:bodyPr>
          <a:lstStyle/>
          <a:p>
            <a:pPr>
              <a:lnSpc>
                <a:spcPct val="120000"/>
              </a:lnSpc>
              <a:spcBef>
                <a:spcPct val="50000"/>
              </a:spcBef>
            </a:pPr>
            <a:r>
              <a:rPr lang="en-US" altLang="zh-CN" sz="2400">
                <a:latin typeface="Times New Roman" panose="02020603050405020304" pitchFamily="18" charset="0"/>
              </a:rPr>
              <a:t>            </a:t>
            </a:r>
            <a:r>
              <a:rPr lang="zh-CN" altLang="en-US" sz="4400" b="1">
                <a:solidFill>
                  <a:srgbClr val="782C5F"/>
                </a:solidFill>
                <a:latin typeface="Times New Roman" panose="02020603050405020304" pitchFamily="18" charset="0"/>
              </a:rPr>
              <a:t>一词多义是指一个词具有几个互相关联的意义。在古今汉语中都有，文言文中，由于单音词多，这种现象更普遍，这是学习文言文的一大难题。把握一词多义，要注意了解词的本义、引申义、比喻义和假借义。               </a:t>
            </a:r>
            <a:r>
              <a:rPr lang="zh-CN" altLang="en-US" sz="3600">
                <a:solidFill>
                  <a:srgbClr val="782C5F"/>
                </a:solidFill>
                <a:latin typeface="Times New Roman" panose="02020603050405020304"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additive="base">
                                        <p:cTn id="7" dur="500" fill="hold"/>
                                        <p:tgtEl>
                                          <p:spTgt spid="90115"/>
                                        </p:tgtEl>
                                        <p:attrNameLst>
                                          <p:attrName>ppt_x</p:attrName>
                                        </p:attrNameLst>
                                      </p:cBhvr>
                                      <p:tavLst>
                                        <p:tav tm="0">
                                          <p:val>
                                            <p:strVal val="#ppt_x"/>
                                          </p:val>
                                        </p:tav>
                                        <p:tav tm="100000">
                                          <p:val>
                                            <p:strVal val="#ppt_x"/>
                                          </p:val>
                                        </p:tav>
                                      </p:tavLst>
                                    </p:anim>
                                    <p:anim calcmode="lin" valueType="num">
                                      <p:cBhvr additive="base">
                                        <p:cTn id="8"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7283" name="文本占位符 97282"/>
          <p:cNvSpPr>
            <a:spLocks noGrp="1" noRot="1"/>
          </p:cNvSpPr>
          <p:nvPr>
            <p:ph type="body" idx="1"/>
          </p:nvPr>
        </p:nvSpPr>
        <p:spPr>
          <a:xfrm>
            <a:off x="388620" y="413385"/>
            <a:ext cx="10059035" cy="6031230"/>
          </a:xfrm>
        </p:spPr>
        <p:txBody>
          <a:bodyPr>
            <a:normAutofit fontScale="90000"/>
          </a:bodyPr>
          <a:lstStyle/>
          <a:p>
            <a:pPr>
              <a:lnSpc>
                <a:spcPct val="120000"/>
              </a:lnSpc>
            </a:pPr>
            <a:r>
              <a:rPr lang="en-US" altLang="zh-CN" sz="3600" b="1">
                <a:solidFill>
                  <a:srgbClr val="002221"/>
                </a:solidFill>
              </a:rPr>
              <a:t>a</a:t>
            </a:r>
            <a:r>
              <a:rPr lang="zh-CN" altLang="en-US" sz="3600" b="1">
                <a:solidFill>
                  <a:srgbClr val="002221"/>
                </a:solidFill>
              </a:rPr>
              <a:t>、借助</a:t>
            </a:r>
            <a:r>
              <a:rPr lang="zh-CN" altLang="en-US" sz="3600" b="1">
                <a:solidFill>
                  <a:srgbClr val="FF3300"/>
                </a:solidFill>
              </a:rPr>
              <a:t>内部语境</a:t>
            </a:r>
            <a:r>
              <a:rPr lang="zh-CN" altLang="en-US" sz="3600" b="1">
                <a:solidFill>
                  <a:srgbClr val="002221"/>
                </a:solidFill>
              </a:rPr>
              <a:t>来推断</a:t>
            </a:r>
          </a:p>
          <a:p>
            <a:pPr>
              <a:lnSpc>
                <a:spcPct val="120000"/>
              </a:lnSpc>
              <a:buNone/>
            </a:pPr>
            <a:r>
              <a:rPr lang="zh-CN" altLang="en-US" sz="3600" b="1">
                <a:solidFill>
                  <a:srgbClr val="002221"/>
                </a:solidFill>
              </a:rPr>
              <a:t>     </a:t>
            </a:r>
            <a:r>
              <a:rPr lang="en-US" altLang="zh-CN" sz="3600" b="1">
                <a:solidFill>
                  <a:srgbClr val="002221"/>
                </a:solidFill>
              </a:rPr>
              <a:t>①</a:t>
            </a:r>
            <a:r>
              <a:rPr lang="zh-CN" altLang="en-US" sz="3600" b="1">
                <a:solidFill>
                  <a:srgbClr val="002221"/>
                </a:solidFill>
              </a:rPr>
              <a:t>每闻琴瑟之声，则</a:t>
            </a:r>
            <a:r>
              <a:rPr lang="zh-CN" altLang="en-US" sz="3600" b="1" u="sng">
                <a:solidFill>
                  <a:srgbClr val="002221"/>
                </a:solidFill>
              </a:rPr>
              <a:t>应</a:t>
            </a:r>
            <a:r>
              <a:rPr lang="zh-CN" altLang="en-US" sz="3600" b="1">
                <a:solidFill>
                  <a:srgbClr val="002221"/>
                </a:solidFill>
              </a:rPr>
              <a:t>节而舞  （随着、和着）</a:t>
            </a:r>
          </a:p>
          <a:p>
            <a:pPr>
              <a:lnSpc>
                <a:spcPct val="120000"/>
              </a:lnSpc>
              <a:buNone/>
            </a:pPr>
            <a:r>
              <a:rPr lang="zh-CN" altLang="en-US" sz="3600" b="1">
                <a:solidFill>
                  <a:srgbClr val="002221"/>
                </a:solidFill>
              </a:rPr>
              <a:t>     </a:t>
            </a:r>
            <a:r>
              <a:rPr lang="en-US" altLang="zh-CN" sz="3600" b="1">
                <a:solidFill>
                  <a:srgbClr val="002221"/>
                </a:solidFill>
              </a:rPr>
              <a:t>②</a:t>
            </a:r>
            <a:r>
              <a:rPr lang="zh-CN" altLang="en-US" sz="3600" b="1">
                <a:solidFill>
                  <a:srgbClr val="002221"/>
                </a:solidFill>
              </a:rPr>
              <a:t>（屈原）出则接遇宾客，</a:t>
            </a:r>
            <a:r>
              <a:rPr lang="zh-CN" altLang="en-US" sz="3600" b="1" u="sng">
                <a:solidFill>
                  <a:srgbClr val="002221"/>
                </a:solidFill>
              </a:rPr>
              <a:t>应</a:t>
            </a:r>
            <a:r>
              <a:rPr lang="zh-CN" altLang="en-US" sz="3600" b="1">
                <a:solidFill>
                  <a:srgbClr val="002221"/>
                </a:solidFill>
              </a:rPr>
              <a:t>对诸侯 </a:t>
            </a:r>
            <a:r>
              <a:rPr lang="zh-CN" altLang="en-US" sz="3600" b="1" u="sng">
                <a:solidFill>
                  <a:srgbClr val="002221"/>
                </a:solidFill>
              </a:rPr>
              <a:t> </a:t>
            </a:r>
            <a:r>
              <a:rPr lang="zh-CN" altLang="en-US" sz="3600" b="1">
                <a:solidFill>
                  <a:srgbClr val="002221"/>
                </a:solidFill>
              </a:rPr>
              <a:t>   </a:t>
            </a:r>
          </a:p>
          <a:p>
            <a:pPr>
              <a:lnSpc>
                <a:spcPct val="120000"/>
              </a:lnSpc>
              <a:buNone/>
            </a:pPr>
            <a:r>
              <a:rPr lang="zh-CN" altLang="en-US" sz="3600" b="1">
                <a:solidFill>
                  <a:srgbClr val="002221"/>
                </a:solidFill>
              </a:rPr>
              <a:t>                                                （应答）</a:t>
            </a:r>
          </a:p>
          <a:p>
            <a:pPr>
              <a:lnSpc>
                <a:spcPct val="120000"/>
              </a:lnSpc>
            </a:pPr>
            <a:r>
              <a:rPr lang="en-US" altLang="zh-CN" sz="3600" b="1">
                <a:solidFill>
                  <a:srgbClr val="002221"/>
                </a:solidFill>
              </a:rPr>
              <a:t>b</a:t>
            </a:r>
            <a:r>
              <a:rPr lang="zh-CN" altLang="en-US" sz="3600" b="1">
                <a:solidFill>
                  <a:srgbClr val="002221"/>
                </a:solidFill>
              </a:rPr>
              <a:t>、借助</a:t>
            </a:r>
            <a:r>
              <a:rPr lang="zh-CN" altLang="en-US" sz="3600" b="1">
                <a:solidFill>
                  <a:srgbClr val="FF3300"/>
                </a:solidFill>
              </a:rPr>
              <a:t>外部语境</a:t>
            </a:r>
            <a:r>
              <a:rPr lang="zh-CN" altLang="en-US" sz="3600" b="1">
                <a:solidFill>
                  <a:srgbClr val="002221"/>
                </a:solidFill>
              </a:rPr>
              <a:t>来推断</a:t>
            </a:r>
          </a:p>
          <a:p>
            <a:pPr>
              <a:lnSpc>
                <a:spcPct val="120000"/>
              </a:lnSpc>
              <a:buNone/>
            </a:pPr>
            <a:r>
              <a:rPr lang="zh-CN" altLang="en-US" sz="3600" b="1">
                <a:solidFill>
                  <a:srgbClr val="002221"/>
                </a:solidFill>
              </a:rPr>
              <a:t>     </a:t>
            </a:r>
            <a:r>
              <a:rPr lang="en-US" altLang="zh-CN" sz="3600" b="1">
                <a:solidFill>
                  <a:srgbClr val="002221"/>
                </a:solidFill>
              </a:rPr>
              <a:t>①</a:t>
            </a:r>
            <a:r>
              <a:rPr lang="zh-CN" altLang="en-US" sz="3600" b="1">
                <a:solidFill>
                  <a:srgbClr val="002221"/>
                </a:solidFill>
              </a:rPr>
              <a:t>郦元之所见闻，殆与余同，而</a:t>
            </a:r>
            <a:r>
              <a:rPr lang="zh-CN" altLang="en-US" sz="3600" b="1" u="sng">
                <a:solidFill>
                  <a:srgbClr val="002221"/>
                </a:solidFill>
              </a:rPr>
              <a:t>言</a:t>
            </a:r>
            <a:r>
              <a:rPr lang="zh-CN" altLang="en-US" sz="3600" b="1">
                <a:solidFill>
                  <a:srgbClr val="002221"/>
                </a:solidFill>
              </a:rPr>
              <a:t>之不详  </a:t>
            </a:r>
          </a:p>
          <a:p>
            <a:pPr>
              <a:lnSpc>
                <a:spcPct val="120000"/>
              </a:lnSpc>
              <a:buNone/>
            </a:pPr>
            <a:r>
              <a:rPr lang="zh-CN" altLang="en-US" sz="3600" b="1">
                <a:solidFill>
                  <a:srgbClr val="002221"/>
                </a:solidFill>
              </a:rPr>
              <a:t>                                                            （叙述）</a:t>
            </a:r>
          </a:p>
          <a:p>
            <a:pPr>
              <a:lnSpc>
                <a:spcPct val="120000"/>
              </a:lnSpc>
              <a:buNone/>
            </a:pPr>
            <a:r>
              <a:rPr lang="zh-CN" altLang="en-US" sz="3600" b="1">
                <a:solidFill>
                  <a:srgbClr val="002221"/>
                </a:solidFill>
              </a:rPr>
              <a:t>     </a:t>
            </a:r>
            <a:r>
              <a:rPr lang="en-US" altLang="zh-CN" sz="3600" b="1">
                <a:solidFill>
                  <a:srgbClr val="002221"/>
                </a:solidFill>
              </a:rPr>
              <a:t>②</a:t>
            </a:r>
            <a:r>
              <a:rPr lang="zh-CN" altLang="en-US" sz="3600" b="1">
                <a:solidFill>
                  <a:srgbClr val="002221"/>
                </a:solidFill>
              </a:rPr>
              <a:t>而渔工水师虽知而不能</a:t>
            </a:r>
            <a:r>
              <a:rPr lang="zh-CN" altLang="en-US" sz="3600" b="1" u="sng">
                <a:solidFill>
                  <a:srgbClr val="002221"/>
                </a:solidFill>
              </a:rPr>
              <a:t>言</a:t>
            </a:r>
            <a:r>
              <a:rPr lang="zh-CN" altLang="en-US" sz="3600" b="1">
                <a:solidFill>
                  <a:srgbClr val="002221"/>
                </a:solidFill>
              </a:rPr>
              <a:t>   （用文字记载</a:t>
            </a:r>
            <a:r>
              <a:rPr lang="zh-CN" altLang="en-US" sz="3600" b="1"/>
              <a:t>）</a:t>
            </a:r>
            <a:endParaRPr lang="zh-CN" altLang="en-US" u="sng"/>
          </a:p>
          <a:p>
            <a:pPr>
              <a:lnSpc>
                <a:spcPct val="120000"/>
              </a:lnSpc>
            </a:pPr>
            <a:endParaRPr lang="zh-CN" altLang="en-US"/>
          </a:p>
        </p:txBody>
      </p:sp>
      <p:sp>
        <p:nvSpPr>
          <p:cNvPr id="2" name="椭圆形标注 1"/>
          <p:cNvSpPr/>
          <p:nvPr/>
        </p:nvSpPr>
        <p:spPr>
          <a:xfrm>
            <a:off x="5283200" y="413385"/>
            <a:ext cx="5831205" cy="748030"/>
          </a:xfrm>
          <a:prstGeom prst="wedgeEllipseCallout">
            <a:avLst>
              <a:gd name="adj1" fmla="val -81188"/>
              <a:gd name="adj2" fmla="val -1528"/>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4F0FBD"/>
                </a:solidFill>
                <a:sym typeface="+mn-ea"/>
              </a:rPr>
              <a:t>句子本身的语言环境</a:t>
            </a:r>
          </a:p>
        </p:txBody>
      </p:sp>
      <p:sp>
        <p:nvSpPr>
          <p:cNvPr id="3" name="云形标注 2"/>
          <p:cNvSpPr/>
          <p:nvPr/>
        </p:nvSpPr>
        <p:spPr>
          <a:xfrm>
            <a:off x="8521700" y="1463040"/>
            <a:ext cx="3360420" cy="4503420"/>
          </a:xfrm>
          <a:prstGeom prst="cloudCallout">
            <a:avLst>
              <a:gd name="adj1" fmla="val -206575"/>
              <a:gd name="adj2" fmla="val -308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FF0000"/>
                </a:solidFill>
                <a:sym typeface="+mn-ea"/>
              </a:rPr>
              <a:t>针对整段文字、整篇文章而言的大语境，即上下文的语言环境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97283">
                                            <p:txEl>
                                              <p:charRg st="4" end="16"/>
                                            </p:txEl>
                                          </p:spTgt>
                                        </p:tgtEl>
                                        <p:attrNameLst>
                                          <p:attrName>style.visibility</p:attrName>
                                        </p:attrNameLst>
                                      </p:cBhvr>
                                      <p:to>
                                        <p:strVal val="visible"/>
                                      </p:to>
                                    </p:set>
                                    <p:animEffect transition="in" filter="slide(fromBottom)">
                                      <p:cBhvr>
                                        <p:cTn id="7" dur="500"/>
                                        <p:tgtEl>
                                          <p:spTgt spid="97283">
                                            <p:txEl>
                                              <p:charRg st="4" end="16"/>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97283">
                                            <p:txEl>
                                              <p:charRg st="16" end="44"/>
                                            </p:txEl>
                                          </p:spTgt>
                                        </p:tgtEl>
                                        <p:attrNameLst>
                                          <p:attrName>style.visibility</p:attrName>
                                        </p:attrNameLst>
                                      </p:cBhvr>
                                      <p:to>
                                        <p:strVal val="visible"/>
                                      </p:to>
                                    </p:set>
                                    <p:animEffect transition="in" filter="slide(fromBottom)">
                                      <p:cBhvr>
                                        <p:cTn id="10" dur="500"/>
                                        <p:tgtEl>
                                          <p:spTgt spid="97283">
                                            <p:txEl>
                                              <p:charRg st="16" end="44"/>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97283">
                                            <p:txEl>
                                              <p:charRg st="44" end="71"/>
                                            </p:txEl>
                                          </p:spTgt>
                                        </p:tgtEl>
                                        <p:attrNameLst>
                                          <p:attrName>style.visibility</p:attrName>
                                        </p:attrNameLst>
                                      </p:cBhvr>
                                      <p:to>
                                        <p:strVal val="visible"/>
                                      </p:to>
                                    </p:set>
                                    <p:animEffect transition="in" filter="slide(fromBottom)">
                                      <p:cBhvr>
                                        <p:cTn id="13" dur="500"/>
                                        <p:tgtEl>
                                          <p:spTgt spid="97283">
                                            <p:txEl>
                                              <p:charRg st="44" end="71"/>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97283">
                                            <p:txEl>
                                              <p:charRg st="71" end="124"/>
                                            </p:txEl>
                                          </p:spTgt>
                                        </p:tgtEl>
                                        <p:attrNameLst>
                                          <p:attrName>style.visibility</p:attrName>
                                        </p:attrNameLst>
                                      </p:cBhvr>
                                      <p:to>
                                        <p:strVal val="visible"/>
                                      </p:to>
                                    </p:set>
                                    <p:animEffect transition="in" filter="slide(fromBottom)">
                                      <p:cBhvr>
                                        <p:cTn id="16" dur="500"/>
                                        <p:tgtEl>
                                          <p:spTgt spid="97283">
                                            <p:txEl>
                                              <p:charRg st="71" end="124"/>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97283">
                                            <p:txEl>
                                              <p:charRg st="124" end="136"/>
                                            </p:txEl>
                                          </p:spTgt>
                                        </p:tgtEl>
                                        <p:attrNameLst>
                                          <p:attrName>style.visibility</p:attrName>
                                        </p:attrNameLst>
                                      </p:cBhvr>
                                      <p:to>
                                        <p:strVal val="visible"/>
                                      </p:to>
                                    </p:set>
                                    <p:animEffect transition="in" filter="circle(in)">
                                      <p:cBhvr>
                                        <p:cTn id="22" dur="500"/>
                                        <p:tgtEl>
                                          <p:spTgt spid="97283">
                                            <p:txEl>
                                              <p:charRg st="124" end="136"/>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97283">
                                            <p:txEl>
                                              <p:charRg st="136" end="162"/>
                                            </p:txEl>
                                          </p:spTgt>
                                        </p:tgtEl>
                                        <p:attrNameLst>
                                          <p:attrName>style.visibility</p:attrName>
                                        </p:attrNameLst>
                                      </p:cBhvr>
                                      <p:to>
                                        <p:strVal val="visible"/>
                                      </p:to>
                                    </p:set>
                                    <p:animEffect transition="in" filter="circle(in)">
                                      <p:cBhvr>
                                        <p:cTn id="25" dur="500"/>
                                        <p:tgtEl>
                                          <p:spTgt spid="97283">
                                            <p:txEl>
                                              <p:charRg st="136" end="162"/>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97283">
                                            <p:txEl>
                                              <p:charRg st="162" end="227"/>
                                            </p:txEl>
                                          </p:spTgt>
                                        </p:tgtEl>
                                        <p:attrNameLst>
                                          <p:attrName>style.visibility</p:attrName>
                                        </p:attrNameLst>
                                      </p:cBhvr>
                                      <p:to>
                                        <p:strVal val="visible"/>
                                      </p:to>
                                    </p:set>
                                    <p:animEffect transition="in" filter="circle(in)">
                                      <p:cBhvr>
                                        <p:cTn id="28" dur="500"/>
                                        <p:tgtEl>
                                          <p:spTgt spid="97283">
                                            <p:txEl>
                                              <p:charRg st="162" end="227"/>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97283">
                                            <p:txEl>
                                              <p:charRg st="227" end="255"/>
                                            </p:txEl>
                                          </p:spTgt>
                                        </p:tgtEl>
                                        <p:attrNameLst>
                                          <p:attrName>style.visibility</p:attrName>
                                        </p:attrNameLst>
                                      </p:cBhvr>
                                      <p:to>
                                        <p:strVal val="visible"/>
                                      </p:to>
                                    </p:set>
                                    <p:animEffect transition="in" filter="circle(in)">
                                      <p:cBhvr>
                                        <p:cTn id="31" dur="500"/>
                                        <p:tgtEl>
                                          <p:spTgt spid="97283">
                                            <p:txEl>
                                              <p:charRg st="227" end="255"/>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 presetClass="entr" presetSubtype="4" fill="hold" grpId="1"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1" name="图片占位符 10"/>
          <p:cNvPicPr>
            <a:picLocks noGrp="1" noChangeAspect="1"/>
          </p:cNvPicPr>
          <p:nvPr>
            <p:ph type="pic" idx="1"/>
            <p:custDataLst>
              <p:tags r:id="rId5"/>
            </p:custDataLst>
          </p:nvPr>
        </p:nvPicPr>
        <p:blipFill>
          <a:blip r:embed="rId4"/>
          <a:stretch>
            <a:fillRect/>
          </a:stretch>
        </p:blipFill>
        <p:spPr>
          <a:xfrm>
            <a:off x="10077450" y="5191760"/>
            <a:ext cx="1934845" cy="1386840"/>
          </a:xfrm>
        </p:spPr>
      </p:pic>
      <p:sp>
        <p:nvSpPr>
          <p:cNvPr id="6" name="文本框 5"/>
          <p:cNvSpPr txBox="1"/>
          <p:nvPr/>
        </p:nvSpPr>
        <p:spPr>
          <a:xfrm>
            <a:off x="235585" y="140970"/>
            <a:ext cx="11720195" cy="5561330"/>
          </a:xfrm>
          <a:prstGeom prst="rect">
            <a:avLst/>
          </a:prstGeom>
          <a:noFill/>
        </p:spPr>
        <p:txBody>
          <a:bodyPr wrap="square" rtlCol="0" anchor="t">
            <a:spAutoFit/>
          </a:bodyPr>
          <a:lstStyle/>
          <a:p>
            <a:pPr>
              <a:lnSpc>
                <a:spcPct val="110000"/>
              </a:lnSpc>
            </a:pPr>
            <a:r>
              <a:rPr lang="zh-CN" altLang="en-US"/>
              <a:t> </a:t>
            </a:r>
            <a:r>
              <a:rPr lang="zh-CN" altLang="en-US" sz="2800" b="1"/>
              <a:t>①每闻琴瑟之声，则应节而舞 ②出则接遇宾客，应对诸侯 </a:t>
            </a:r>
          </a:p>
          <a:p>
            <a:pPr>
              <a:lnSpc>
                <a:spcPct val="110000"/>
              </a:lnSpc>
            </a:pPr>
            <a:r>
              <a:rPr lang="zh-CN" altLang="en-US" sz="2800" b="1"/>
              <a:t>①的“应 搭配对象为节拍之“节</a:t>
            </a:r>
            <a:r>
              <a:rPr lang="en-US" altLang="zh-CN" sz="2800" b="1"/>
              <a:t>”</a:t>
            </a:r>
            <a:r>
              <a:rPr lang="zh-CN" altLang="en-US" sz="2800" b="1"/>
              <a:t> ，“应节拍 </a:t>
            </a:r>
            <a:r>
              <a:rPr lang="en-US" altLang="zh-CN" sz="2800" b="1"/>
              <a:t>”</a:t>
            </a:r>
            <a:r>
              <a:rPr lang="zh-CN" altLang="en-US" sz="2800" b="1"/>
              <a:t>即为“随着节拍，和着节拍 。可释为“随着，和着</a:t>
            </a:r>
            <a:r>
              <a:rPr lang="en-US" altLang="zh-CN" sz="2800" b="1"/>
              <a:t>”</a:t>
            </a:r>
            <a:r>
              <a:rPr lang="zh-CN" altLang="en-US" sz="2800" b="1"/>
              <a:t>。②句中的“应</a:t>
            </a:r>
            <a:r>
              <a:rPr lang="en-US" altLang="zh-CN" sz="2800" b="1"/>
              <a:t>”</a:t>
            </a:r>
            <a:r>
              <a:rPr lang="zh-CN" altLang="en-US" sz="2800" b="1"/>
              <a:t>和“对</a:t>
            </a:r>
            <a:r>
              <a:rPr lang="en-US" altLang="zh-CN" sz="2800" b="1"/>
              <a:t>”</a:t>
            </a:r>
            <a:r>
              <a:rPr lang="zh-CN" altLang="en-US" sz="2800" b="1"/>
              <a:t>连用，都处于谓语动词的位置上。而“对</a:t>
            </a:r>
            <a:r>
              <a:rPr lang="en-US" altLang="zh-CN" sz="2800" b="1"/>
              <a:t>”</a:t>
            </a:r>
            <a:r>
              <a:rPr lang="zh-CN" altLang="en-US" sz="2800" b="1"/>
              <a:t>为“回答</a:t>
            </a:r>
            <a:r>
              <a:rPr lang="en-US" altLang="zh-CN" sz="2800" b="1"/>
              <a:t>”</a:t>
            </a:r>
            <a:r>
              <a:rPr lang="zh-CN" altLang="en-US" sz="2800" b="1"/>
              <a:t>之意，故“应</a:t>
            </a:r>
            <a:r>
              <a:rPr lang="en-US" altLang="zh-CN" sz="2800" b="1"/>
              <a:t>”</a:t>
            </a:r>
            <a:r>
              <a:rPr lang="zh-CN" altLang="en-US" sz="2800" b="1"/>
              <a:t>为“应答</a:t>
            </a:r>
            <a:r>
              <a:rPr lang="en-US" altLang="zh-CN" sz="2800" b="1"/>
              <a:t>”</a:t>
            </a:r>
            <a:r>
              <a:rPr lang="zh-CN" altLang="en-US" sz="2800" b="1"/>
              <a:t> 。</a:t>
            </a:r>
          </a:p>
          <a:p>
            <a:pPr>
              <a:lnSpc>
                <a:spcPct val="110000"/>
              </a:lnSpc>
            </a:pPr>
            <a:r>
              <a:rPr lang="zh-CN" altLang="en-US" sz="2800" b="1"/>
              <a:t> ①郦元之所见闻，殆与余同，而言之不详 ②而渔工水师虽知而不能言</a:t>
            </a:r>
          </a:p>
          <a:p>
            <a:pPr>
              <a:lnSpc>
                <a:spcPct val="120000"/>
              </a:lnSpc>
            </a:pPr>
            <a:r>
              <a:rPr lang="zh-CN" altLang="en-US" sz="2800" b="1"/>
              <a:t> 两句话同出苏轼的，大多数同学把两个“言 </a:t>
            </a:r>
            <a:r>
              <a:rPr lang="en-US" altLang="zh-CN" sz="2800" b="1"/>
              <a:t>”</a:t>
            </a:r>
            <a:r>
              <a:rPr lang="zh-CN" altLang="en-US" sz="2800" b="1"/>
              <a:t>都理解为“说</a:t>
            </a:r>
            <a:r>
              <a:rPr lang="en-US" altLang="zh-CN" sz="2800" b="1"/>
              <a:t>”</a:t>
            </a:r>
            <a:r>
              <a:rPr lang="zh-CN" altLang="en-US" sz="2800" b="1"/>
              <a:t> 。①句根据前文语境可知，郦道元对石钟山的命名有自己的看法，只是在观点表述上说得不够详细，由此推知此“言</a:t>
            </a:r>
            <a:r>
              <a:rPr lang="en-US" altLang="zh-CN" sz="2800" b="1"/>
              <a:t>”</a:t>
            </a:r>
            <a:r>
              <a:rPr lang="zh-CN" altLang="en-US" sz="2800" b="1"/>
              <a:t>为“叙述</a:t>
            </a:r>
            <a:r>
              <a:rPr lang="en-US" altLang="zh-CN" sz="2800" b="1"/>
              <a:t>”</a:t>
            </a:r>
            <a:r>
              <a:rPr lang="zh-CN" altLang="en-US" sz="2800" b="1"/>
              <a:t> 之意。②句我们联系整篇文章的语言环境及历史背景来看，渔工水师大多文化水平较低，所以渔工水师虽然知道石钟山命名的真实原因，不是不能说，而是不能用文字记载下来。故此处的“言</a:t>
            </a:r>
            <a:r>
              <a:rPr lang="en-US" altLang="zh-CN" sz="2800" b="1"/>
              <a:t>”</a:t>
            </a:r>
            <a:r>
              <a:rPr lang="zh-CN" altLang="en-US" sz="2800" b="1"/>
              <a:t> 应理解为“记载</a:t>
            </a:r>
            <a:r>
              <a:rPr lang="en-US" altLang="zh-CN" sz="2800" b="1"/>
              <a:t>”</a:t>
            </a:r>
            <a:r>
              <a:rPr lang="zh-CN" altLang="en-US" sz="2800" b="1"/>
              <a:t> 较为准确。</a:t>
            </a:r>
          </a:p>
        </p:txBody>
      </p:sp>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0898" name="标题 80897"/>
          <p:cNvSpPr>
            <a:spLocks noGrp="1" noRot="1"/>
          </p:cNvSpPr>
          <p:nvPr>
            <p:ph type="title"/>
          </p:nvPr>
        </p:nvSpPr>
        <p:spPr>
          <a:xfrm>
            <a:off x="220980" y="42545"/>
            <a:ext cx="4329430" cy="655320"/>
          </a:xfrm>
          <a:solidFill>
            <a:srgbClr val="FFFF00"/>
          </a:solidFill>
        </p:spPr>
        <p:txBody>
          <a:bodyPr anchor="ctr">
            <a:normAutofit fontScale="90000"/>
          </a:bodyPr>
          <a:lstStyle/>
          <a:p>
            <a:r>
              <a:rPr lang="en-US" altLang="zh-CN" b="1"/>
              <a:t>3</a:t>
            </a:r>
            <a:r>
              <a:rPr lang="zh-CN" altLang="en-US" b="1"/>
              <a:t>、课文迁移法</a:t>
            </a:r>
            <a:r>
              <a:rPr lang="zh-CN" altLang="en-US"/>
              <a:t> </a:t>
            </a:r>
          </a:p>
        </p:txBody>
      </p:sp>
      <p:sp>
        <p:nvSpPr>
          <p:cNvPr id="80899" name="文本占位符 80898"/>
          <p:cNvSpPr>
            <a:spLocks noGrp="1" noRot="1"/>
          </p:cNvSpPr>
          <p:nvPr>
            <p:ph type="body" idx="1"/>
          </p:nvPr>
        </p:nvSpPr>
        <p:spPr>
          <a:xfrm>
            <a:off x="102235" y="697865"/>
            <a:ext cx="11869420" cy="1160780"/>
          </a:xfrm>
        </p:spPr>
        <p:txBody>
          <a:bodyPr>
            <a:noAutofit/>
          </a:bodyPr>
          <a:lstStyle/>
          <a:p>
            <a:pPr>
              <a:lnSpc>
                <a:spcPct val="110000"/>
              </a:lnSpc>
            </a:pPr>
            <a:r>
              <a:rPr lang="zh-CN" altLang="en-US" sz="3200" b="1">
                <a:solidFill>
                  <a:srgbClr val="002221"/>
                </a:solidFill>
              </a:rPr>
              <a:t>试题中出现的一些实词解释，其实课文中已出现过，可联系课文相应迁移。 </a:t>
            </a:r>
          </a:p>
          <a:p>
            <a:pPr marL="0" indent="0">
              <a:lnSpc>
                <a:spcPct val="120000"/>
              </a:lnSpc>
              <a:buNone/>
            </a:pPr>
            <a:endParaRPr lang="zh-CN" altLang="en-US" sz="3200" b="1">
              <a:solidFill>
                <a:srgbClr val="002221"/>
              </a:solidFill>
            </a:endParaRPr>
          </a:p>
        </p:txBody>
      </p:sp>
      <p:sp>
        <p:nvSpPr>
          <p:cNvPr id="2" name="文本框 1"/>
          <p:cNvSpPr txBox="1"/>
          <p:nvPr/>
        </p:nvSpPr>
        <p:spPr>
          <a:xfrm>
            <a:off x="138430" y="1947545"/>
            <a:ext cx="5776595" cy="583565"/>
          </a:xfrm>
          <a:prstGeom prst="rect">
            <a:avLst/>
          </a:prstGeom>
          <a:noFill/>
        </p:spPr>
        <p:txBody>
          <a:bodyPr wrap="square" rtlCol="0" anchor="t">
            <a:spAutoFit/>
          </a:bodyPr>
          <a:lstStyle/>
          <a:p>
            <a:pPr marL="514350" indent="-514350">
              <a:buFont typeface="+mj-lt"/>
              <a:buAutoNum type="arabicPeriod"/>
            </a:pPr>
            <a:r>
              <a:rPr lang="zh-CN" altLang="en-US" sz="3200" b="1">
                <a:solidFill>
                  <a:srgbClr val="002221"/>
                </a:solidFill>
                <a:sym typeface="+mn-ea"/>
              </a:rPr>
              <a:t>扬州</a:t>
            </a:r>
            <a:r>
              <a:rPr lang="zh-CN" altLang="en-US" sz="3200" b="1">
                <a:solidFill>
                  <a:srgbClr val="FF3300"/>
                </a:solidFill>
                <a:sym typeface="+mn-ea"/>
              </a:rPr>
              <a:t>辟</a:t>
            </a:r>
            <a:r>
              <a:rPr lang="zh-CN" altLang="en-US" sz="3200" b="1">
                <a:solidFill>
                  <a:srgbClr val="002221"/>
                </a:solidFill>
                <a:sym typeface="+mn-ea"/>
              </a:rPr>
              <a:t>从事吏</a:t>
            </a:r>
            <a:endParaRPr lang="zh-CN" altLang="en-US" sz="3200"/>
          </a:p>
        </p:txBody>
      </p:sp>
      <p:sp>
        <p:nvSpPr>
          <p:cNvPr id="3" name="文本框 2"/>
          <p:cNvSpPr txBox="1"/>
          <p:nvPr/>
        </p:nvSpPr>
        <p:spPr>
          <a:xfrm>
            <a:off x="-1270" y="5775325"/>
            <a:ext cx="6689725" cy="645160"/>
          </a:xfrm>
          <a:prstGeom prst="rect">
            <a:avLst/>
          </a:prstGeom>
          <a:noFill/>
        </p:spPr>
        <p:txBody>
          <a:bodyPr wrap="square" rtlCol="0" anchor="t">
            <a:spAutoFit/>
          </a:bodyPr>
          <a:lstStyle/>
          <a:p>
            <a:r>
              <a:rPr lang="en-US" altLang="zh-CN" sz="3600" b="1">
                <a:solidFill>
                  <a:srgbClr val="002221"/>
                </a:solidFill>
                <a:sym typeface="+mn-ea"/>
              </a:rPr>
              <a:t>6.</a:t>
            </a:r>
            <a:r>
              <a:rPr lang="zh-CN" altLang="en-US" sz="3600" b="1">
                <a:solidFill>
                  <a:srgbClr val="002221"/>
                </a:solidFill>
                <a:sym typeface="+mn-ea"/>
              </a:rPr>
              <a:t>飞骑因番请见，先涕泣不自</a:t>
            </a:r>
            <a:r>
              <a:rPr lang="zh-CN" altLang="en-US" sz="3600" b="1">
                <a:solidFill>
                  <a:srgbClr val="0000FF"/>
                </a:solidFill>
                <a:sym typeface="+mn-ea"/>
              </a:rPr>
              <a:t>胜</a:t>
            </a:r>
            <a:endParaRPr lang="zh-CN" altLang="en-US" sz="3600"/>
          </a:p>
        </p:txBody>
      </p:sp>
      <p:sp>
        <p:nvSpPr>
          <p:cNvPr id="4" name="文本框 3"/>
          <p:cNvSpPr txBox="1"/>
          <p:nvPr/>
        </p:nvSpPr>
        <p:spPr>
          <a:xfrm>
            <a:off x="6035040" y="1947545"/>
            <a:ext cx="5189220" cy="583565"/>
          </a:xfrm>
          <a:prstGeom prst="rect">
            <a:avLst/>
          </a:prstGeom>
          <a:noFill/>
        </p:spPr>
        <p:txBody>
          <a:bodyPr wrap="square" rtlCol="0" anchor="t">
            <a:spAutoFit/>
          </a:bodyPr>
          <a:lstStyle/>
          <a:p>
            <a:r>
              <a:rPr lang="zh-CN" altLang="en-US" sz="3200" b="1">
                <a:solidFill>
                  <a:srgbClr val="002221"/>
                </a:solidFill>
                <a:sym typeface="+mn-ea"/>
              </a:rPr>
              <a:t>连</a:t>
            </a:r>
            <a:r>
              <a:rPr lang="zh-CN" altLang="en-US" sz="3200" b="1">
                <a:solidFill>
                  <a:srgbClr val="FF3300"/>
                </a:solidFill>
                <a:sym typeface="+mn-ea"/>
              </a:rPr>
              <a:t>辟</a:t>
            </a:r>
            <a:r>
              <a:rPr lang="zh-CN" altLang="en-US" sz="3200" b="1">
                <a:solidFill>
                  <a:srgbClr val="002221"/>
                </a:solidFill>
                <a:sym typeface="+mn-ea"/>
              </a:rPr>
              <a:t>公府不就</a:t>
            </a:r>
            <a:r>
              <a:rPr lang="zh-CN" altLang="en-US" sz="2800" b="1">
                <a:solidFill>
                  <a:srgbClr val="002221"/>
                </a:solidFill>
                <a:sym typeface="+mn-ea"/>
              </a:rPr>
              <a:t>（《张衡传》）</a:t>
            </a:r>
            <a:endParaRPr lang="zh-CN" altLang="en-US" sz="2800"/>
          </a:p>
        </p:txBody>
      </p:sp>
      <p:sp>
        <p:nvSpPr>
          <p:cNvPr id="5" name="文本框 4"/>
          <p:cNvSpPr txBox="1"/>
          <p:nvPr/>
        </p:nvSpPr>
        <p:spPr>
          <a:xfrm>
            <a:off x="6688455" y="5836920"/>
            <a:ext cx="5223510" cy="583565"/>
          </a:xfrm>
          <a:prstGeom prst="rect">
            <a:avLst/>
          </a:prstGeom>
          <a:noFill/>
        </p:spPr>
        <p:txBody>
          <a:bodyPr wrap="square" rtlCol="0" anchor="t">
            <a:spAutoFit/>
          </a:bodyPr>
          <a:lstStyle/>
          <a:p>
            <a:r>
              <a:rPr lang="zh-CN" altLang="en-US" sz="3200" b="1">
                <a:solidFill>
                  <a:srgbClr val="002221"/>
                </a:solidFill>
                <a:sym typeface="+mn-ea"/>
              </a:rPr>
              <a:t>沛公不</a:t>
            </a:r>
            <a:r>
              <a:rPr lang="zh-CN" altLang="en-US" sz="3200" b="1">
                <a:solidFill>
                  <a:srgbClr val="0000FF"/>
                </a:solidFill>
                <a:sym typeface="+mn-ea"/>
              </a:rPr>
              <a:t>胜</a:t>
            </a:r>
            <a:r>
              <a:rPr lang="zh-CN" altLang="en-US" sz="3200" b="1">
                <a:solidFill>
                  <a:srgbClr val="002221"/>
                </a:solidFill>
                <a:sym typeface="+mn-ea"/>
              </a:rPr>
              <a:t>杯杓（《鸿门宴》）</a:t>
            </a:r>
            <a:endParaRPr lang="zh-CN" altLang="en-US" sz="3200"/>
          </a:p>
        </p:txBody>
      </p:sp>
      <p:sp>
        <p:nvSpPr>
          <p:cNvPr id="6" name="文本框 5"/>
          <p:cNvSpPr txBox="1"/>
          <p:nvPr/>
        </p:nvSpPr>
        <p:spPr>
          <a:xfrm>
            <a:off x="138430" y="2630805"/>
            <a:ext cx="4912360" cy="583565"/>
          </a:xfrm>
          <a:prstGeom prst="rect">
            <a:avLst/>
          </a:prstGeom>
          <a:noFill/>
        </p:spPr>
        <p:txBody>
          <a:bodyPr wrap="square" rtlCol="0" anchor="t">
            <a:spAutoFit/>
          </a:bodyPr>
          <a:lstStyle/>
          <a:p>
            <a:r>
              <a:rPr lang="en-US" altLang="zh-CN" sz="3200" b="1">
                <a:solidFill>
                  <a:srgbClr val="002221"/>
                </a:solidFill>
                <a:sym typeface="+mn-ea"/>
              </a:rPr>
              <a:t>2.</a:t>
            </a:r>
            <a:r>
              <a:rPr lang="zh-CN" altLang="en-US" sz="3200" b="1">
                <a:solidFill>
                  <a:srgbClr val="002221"/>
                </a:solidFill>
                <a:sym typeface="+mn-ea"/>
              </a:rPr>
              <a:t>不肖人也，不足</a:t>
            </a:r>
            <a:r>
              <a:rPr lang="zh-CN" altLang="en-US" sz="3200" b="1">
                <a:solidFill>
                  <a:srgbClr val="FF3300"/>
                </a:solidFill>
                <a:sym typeface="+mn-ea"/>
              </a:rPr>
              <a:t>爱</a:t>
            </a:r>
            <a:r>
              <a:rPr lang="zh-CN" altLang="en-US" sz="3200" b="1">
                <a:solidFill>
                  <a:srgbClr val="002221"/>
                </a:solidFill>
                <a:sym typeface="+mn-ea"/>
              </a:rPr>
              <a:t>也</a:t>
            </a:r>
            <a:endParaRPr lang="zh-CN" altLang="en-US" sz="3200"/>
          </a:p>
        </p:txBody>
      </p:sp>
      <p:sp>
        <p:nvSpPr>
          <p:cNvPr id="7" name="文本框 6"/>
          <p:cNvSpPr txBox="1"/>
          <p:nvPr/>
        </p:nvSpPr>
        <p:spPr>
          <a:xfrm>
            <a:off x="4876165" y="2661285"/>
            <a:ext cx="6348095" cy="521970"/>
          </a:xfrm>
          <a:prstGeom prst="rect">
            <a:avLst/>
          </a:prstGeom>
          <a:noFill/>
        </p:spPr>
        <p:txBody>
          <a:bodyPr wrap="square" rtlCol="0" anchor="t">
            <a:spAutoFit/>
          </a:bodyPr>
          <a:lstStyle/>
          <a:p>
            <a:r>
              <a:rPr lang="zh-CN" altLang="en-US" sz="2800" b="1">
                <a:solidFill>
                  <a:srgbClr val="002221"/>
                </a:solidFill>
                <a:sym typeface="+mn-ea"/>
              </a:rPr>
              <a:t>向使六国各</a:t>
            </a:r>
            <a:r>
              <a:rPr lang="zh-CN" altLang="en-US" sz="2800" b="1">
                <a:solidFill>
                  <a:srgbClr val="FF3300"/>
                </a:solidFill>
                <a:sym typeface="+mn-ea"/>
              </a:rPr>
              <a:t>爱</a:t>
            </a:r>
            <a:r>
              <a:rPr lang="zh-CN" altLang="en-US" sz="2800" b="1">
                <a:solidFill>
                  <a:srgbClr val="002221"/>
                </a:solidFill>
                <a:sym typeface="+mn-ea"/>
              </a:rPr>
              <a:t>其地（《阿房宫赋》）</a:t>
            </a:r>
            <a:endParaRPr lang="zh-CN" altLang="en-US" sz="2800"/>
          </a:p>
        </p:txBody>
      </p:sp>
      <p:sp>
        <p:nvSpPr>
          <p:cNvPr id="8" name="文本框 7"/>
          <p:cNvSpPr txBox="1"/>
          <p:nvPr/>
        </p:nvSpPr>
        <p:spPr>
          <a:xfrm>
            <a:off x="102870" y="4104640"/>
            <a:ext cx="4532630" cy="583565"/>
          </a:xfrm>
          <a:prstGeom prst="rect">
            <a:avLst/>
          </a:prstGeom>
          <a:noFill/>
        </p:spPr>
        <p:txBody>
          <a:bodyPr wrap="square" rtlCol="0" anchor="t">
            <a:spAutoFit/>
          </a:bodyPr>
          <a:lstStyle/>
          <a:p>
            <a:r>
              <a:rPr lang="en-US" altLang="zh-CN" sz="3200" b="1">
                <a:solidFill>
                  <a:srgbClr val="002221"/>
                </a:solidFill>
                <a:sym typeface="+mn-ea"/>
              </a:rPr>
              <a:t>4.</a:t>
            </a:r>
            <a:r>
              <a:rPr lang="zh-CN" altLang="en-US" sz="3200" b="1">
                <a:solidFill>
                  <a:srgbClr val="002221"/>
                </a:solidFill>
                <a:sym typeface="+mn-ea"/>
              </a:rPr>
              <a:t>既有</a:t>
            </a:r>
            <a:r>
              <a:rPr lang="zh-CN" altLang="en-US" sz="3200" b="1">
                <a:solidFill>
                  <a:srgbClr val="0000FF"/>
                </a:solidFill>
                <a:sym typeface="+mn-ea"/>
              </a:rPr>
              <a:t>令</a:t>
            </a:r>
            <a:r>
              <a:rPr lang="zh-CN" altLang="en-US" sz="3200" b="1">
                <a:solidFill>
                  <a:srgbClr val="002221"/>
                </a:solidFill>
                <a:sym typeface="+mn-ea"/>
              </a:rPr>
              <a:t>名，复求寿考</a:t>
            </a:r>
            <a:endParaRPr lang="zh-CN" altLang="en-US" sz="3200"/>
          </a:p>
        </p:txBody>
      </p:sp>
      <p:sp>
        <p:nvSpPr>
          <p:cNvPr id="9" name="文本框 8"/>
          <p:cNvSpPr txBox="1"/>
          <p:nvPr/>
        </p:nvSpPr>
        <p:spPr>
          <a:xfrm>
            <a:off x="4799330" y="4104640"/>
            <a:ext cx="5992495" cy="583565"/>
          </a:xfrm>
          <a:prstGeom prst="rect">
            <a:avLst/>
          </a:prstGeom>
          <a:noFill/>
        </p:spPr>
        <p:txBody>
          <a:bodyPr wrap="square" rtlCol="0" anchor="t">
            <a:spAutoFit/>
          </a:bodyPr>
          <a:lstStyle/>
          <a:p>
            <a:r>
              <a:rPr lang="zh-CN" altLang="en-US" sz="3200" b="1">
                <a:solidFill>
                  <a:srgbClr val="002221"/>
                </a:solidFill>
                <a:sym typeface="+mn-ea"/>
              </a:rPr>
              <a:t>便言多</a:t>
            </a:r>
            <a:r>
              <a:rPr lang="zh-CN" altLang="en-US" sz="3200" b="1">
                <a:solidFill>
                  <a:srgbClr val="0000FF"/>
                </a:solidFill>
                <a:sym typeface="+mn-ea"/>
              </a:rPr>
              <a:t>令</a:t>
            </a:r>
            <a:r>
              <a:rPr lang="zh-CN" altLang="en-US" sz="3200" b="1">
                <a:solidFill>
                  <a:srgbClr val="002221"/>
                </a:solidFill>
                <a:sym typeface="+mn-ea"/>
              </a:rPr>
              <a:t>才（《孔雀东南飞》）</a:t>
            </a:r>
            <a:endParaRPr lang="zh-CN" altLang="en-US" sz="3200"/>
          </a:p>
        </p:txBody>
      </p:sp>
      <p:sp>
        <p:nvSpPr>
          <p:cNvPr id="10" name="文本框 9"/>
          <p:cNvSpPr txBox="1"/>
          <p:nvPr/>
        </p:nvSpPr>
        <p:spPr>
          <a:xfrm>
            <a:off x="138430" y="3319780"/>
            <a:ext cx="3380105" cy="583565"/>
          </a:xfrm>
          <a:prstGeom prst="rect">
            <a:avLst/>
          </a:prstGeom>
          <a:noFill/>
        </p:spPr>
        <p:txBody>
          <a:bodyPr wrap="none" rtlCol="0" anchor="t">
            <a:spAutoFit/>
          </a:bodyPr>
          <a:lstStyle/>
          <a:p>
            <a:r>
              <a:rPr lang="en-US" altLang="zh-CN" sz="3200" b="1">
                <a:solidFill>
                  <a:srgbClr val="002221"/>
                </a:solidFill>
                <a:sym typeface="+mn-ea"/>
              </a:rPr>
              <a:t>3.</a:t>
            </a:r>
            <a:r>
              <a:rPr lang="zh-CN" altLang="en-US" sz="3200" b="1">
                <a:solidFill>
                  <a:srgbClr val="002221"/>
                </a:solidFill>
                <a:sym typeface="+mn-ea"/>
              </a:rPr>
              <a:t>城之不</a:t>
            </a:r>
            <a:r>
              <a:rPr lang="zh-CN" altLang="en-US" sz="3200" b="1">
                <a:solidFill>
                  <a:srgbClr val="FF0000"/>
                </a:solidFill>
                <a:sym typeface="+mn-ea"/>
              </a:rPr>
              <a:t>拔</a:t>
            </a:r>
            <a:r>
              <a:rPr lang="zh-CN" altLang="en-US" sz="3200" b="1">
                <a:solidFill>
                  <a:srgbClr val="002221"/>
                </a:solidFill>
                <a:sym typeface="+mn-ea"/>
              </a:rPr>
              <a:t>者二耳</a:t>
            </a:r>
            <a:endParaRPr lang="zh-CN" altLang="en-US" sz="3200"/>
          </a:p>
        </p:txBody>
      </p:sp>
      <p:sp>
        <p:nvSpPr>
          <p:cNvPr id="11" name="文本框 10"/>
          <p:cNvSpPr txBox="1"/>
          <p:nvPr/>
        </p:nvSpPr>
        <p:spPr>
          <a:xfrm>
            <a:off x="4635500" y="3389630"/>
            <a:ext cx="6558280" cy="583565"/>
          </a:xfrm>
          <a:prstGeom prst="rect">
            <a:avLst/>
          </a:prstGeom>
          <a:noFill/>
        </p:spPr>
        <p:txBody>
          <a:bodyPr wrap="square" rtlCol="0" anchor="t">
            <a:spAutoFit/>
          </a:bodyPr>
          <a:lstStyle/>
          <a:p>
            <a:r>
              <a:rPr lang="zh-CN" altLang="en-US" sz="3200" b="1">
                <a:solidFill>
                  <a:schemeClr val="tx1"/>
                </a:solidFill>
                <a:sym typeface="+mn-ea"/>
              </a:rPr>
              <a:t>秦伐赵，</a:t>
            </a:r>
            <a:r>
              <a:rPr lang="zh-CN" altLang="en-US" sz="3200" b="1">
                <a:solidFill>
                  <a:srgbClr val="FF0000"/>
                </a:solidFill>
                <a:sym typeface="+mn-ea"/>
              </a:rPr>
              <a:t>拔</a:t>
            </a:r>
            <a:r>
              <a:rPr lang="zh-CN" altLang="en-US" sz="3200" b="1">
                <a:solidFill>
                  <a:srgbClr val="002221"/>
                </a:solidFill>
                <a:sym typeface="+mn-ea"/>
              </a:rPr>
              <a:t>石城（《廉蔺列传》）</a:t>
            </a:r>
            <a:endParaRPr lang="zh-CN" altLang="en-US" sz="3200"/>
          </a:p>
        </p:txBody>
      </p:sp>
      <p:sp>
        <p:nvSpPr>
          <p:cNvPr id="12" name="文本框 11"/>
          <p:cNvSpPr txBox="1"/>
          <p:nvPr/>
        </p:nvSpPr>
        <p:spPr>
          <a:xfrm>
            <a:off x="102870" y="4927600"/>
            <a:ext cx="3318510" cy="645160"/>
          </a:xfrm>
          <a:prstGeom prst="rect">
            <a:avLst/>
          </a:prstGeom>
          <a:noFill/>
        </p:spPr>
        <p:txBody>
          <a:bodyPr wrap="none" rtlCol="0" anchor="t">
            <a:spAutoFit/>
          </a:bodyPr>
          <a:lstStyle/>
          <a:p>
            <a:r>
              <a:rPr lang="en-US" altLang="zh-CN" sz="3600" b="1">
                <a:solidFill>
                  <a:srgbClr val="002221"/>
                </a:solidFill>
                <a:sym typeface="+mn-ea"/>
              </a:rPr>
              <a:t>5.</a:t>
            </a:r>
            <a:r>
              <a:rPr lang="zh-CN" altLang="en-US" sz="3600" b="1">
                <a:solidFill>
                  <a:srgbClr val="002221"/>
                </a:solidFill>
                <a:sym typeface="+mn-ea"/>
              </a:rPr>
              <a:t>齐人追亡逐</a:t>
            </a:r>
            <a:r>
              <a:rPr lang="zh-CN" altLang="en-US" sz="3600" b="1">
                <a:solidFill>
                  <a:srgbClr val="FF3300"/>
                </a:solidFill>
                <a:sym typeface="+mn-ea"/>
              </a:rPr>
              <a:t>北</a:t>
            </a:r>
            <a:endParaRPr lang="zh-CN" altLang="en-US" sz="3600"/>
          </a:p>
        </p:txBody>
      </p:sp>
      <p:sp>
        <p:nvSpPr>
          <p:cNvPr id="13" name="文本框 12"/>
          <p:cNvSpPr txBox="1"/>
          <p:nvPr/>
        </p:nvSpPr>
        <p:spPr>
          <a:xfrm>
            <a:off x="4025265" y="4927600"/>
            <a:ext cx="7540625" cy="645160"/>
          </a:xfrm>
          <a:prstGeom prst="rect">
            <a:avLst/>
          </a:prstGeom>
          <a:noFill/>
        </p:spPr>
        <p:txBody>
          <a:bodyPr wrap="square" rtlCol="0" anchor="t">
            <a:spAutoFit/>
          </a:bodyPr>
          <a:lstStyle/>
          <a:p>
            <a:r>
              <a:rPr lang="zh-CN" altLang="en-US" sz="3600" b="1">
                <a:solidFill>
                  <a:srgbClr val="002221"/>
                </a:solidFill>
                <a:sym typeface="+mn-ea"/>
              </a:rPr>
              <a:t>追亡逐</a:t>
            </a:r>
            <a:r>
              <a:rPr lang="zh-CN" altLang="en-US" sz="3600" b="1">
                <a:solidFill>
                  <a:srgbClr val="FF3300"/>
                </a:solidFill>
                <a:sym typeface="+mn-ea"/>
              </a:rPr>
              <a:t>北</a:t>
            </a:r>
            <a:r>
              <a:rPr lang="zh-CN" altLang="en-US" sz="3600" b="1">
                <a:solidFill>
                  <a:schemeClr val="tx1"/>
                </a:solidFill>
                <a:sym typeface="+mn-ea"/>
              </a:rPr>
              <a:t>（贾谊《过秦论》）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5" presetClass="entr" presetSubtype="0" fill="hold" grpId="1"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4"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 presetClass="entr" presetSubtype="4" fill="hold" grpId="3"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55" presetClass="entr" presetSubtype="0" fill="hold" grpId="4"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strVal val="#ppt_w*0.70"/>
                                          </p:val>
                                        </p:tav>
                                        <p:tav tm="100000">
                                          <p:val>
                                            <p:strVal val="#ppt_w"/>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animEffect transition="in" filter="fade">
                                      <p:cBhvr>
                                        <p:cTn id="38" dur="1000"/>
                                        <p:tgtEl>
                                          <p:spTgt spid="13"/>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55" presetClass="entr" presetSubtype="0" fill="hold" grpId="5" nodeType="click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1000" fill="hold"/>
                                        <p:tgtEl>
                                          <p:spTgt spid="5"/>
                                        </p:tgtEl>
                                        <p:attrNameLst>
                                          <p:attrName>ppt_w</p:attrName>
                                        </p:attrNameLst>
                                      </p:cBhvr>
                                      <p:tavLst>
                                        <p:tav tm="0">
                                          <p:val>
                                            <p:strVal val="#ppt_w*0.70"/>
                                          </p:val>
                                        </p:tav>
                                        <p:tav tm="100000">
                                          <p:val>
                                            <p:strVal val="#ppt_w"/>
                                          </p:val>
                                        </p:tav>
                                      </p:tavLst>
                                    </p:anim>
                                    <p:anim calcmode="lin" valueType="num">
                                      <p:cBhvr>
                                        <p:cTn id="45" dur="1000" fill="hold"/>
                                        <p:tgtEl>
                                          <p:spTgt spid="5"/>
                                        </p:tgtEl>
                                        <p:attrNameLst>
                                          <p:attrName>ppt_h</p:attrName>
                                        </p:attrNameLst>
                                      </p:cBhvr>
                                      <p:tavLst>
                                        <p:tav tm="0">
                                          <p:val>
                                            <p:strVal val="#ppt_h"/>
                                          </p:val>
                                        </p:tav>
                                        <p:tav tm="100000">
                                          <p:val>
                                            <p:strVal val="#ppt_h"/>
                                          </p:val>
                                        </p:tav>
                                      </p:tavLst>
                                    </p:anim>
                                    <p:animEffect transition="in" filter="fade">
                                      <p:cBhvr>
                                        <p:cTn id="4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1"/>
      <p:bldP spid="11" grpId="2"/>
      <p:bldP spid="9" grpId="3"/>
      <p:bldP spid="13" grpId="4"/>
      <p:bldP spid="5" grpId="5"/>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7586" name="标题 67585"/>
          <p:cNvSpPr>
            <a:spLocks noGrp="1" noRot="1"/>
          </p:cNvSpPr>
          <p:nvPr>
            <p:ph type="title"/>
          </p:nvPr>
        </p:nvSpPr>
        <p:spPr>
          <a:xfrm>
            <a:off x="370205" y="178435"/>
            <a:ext cx="4284345" cy="715645"/>
          </a:xfrm>
          <a:solidFill>
            <a:srgbClr val="FFFF00"/>
          </a:solidFill>
        </p:spPr>
        <p:txBody>
          <a:bodyPr anchor="ctr">
            <a:normAutofit fontScale="90000"/>
          </a:bodyPr>
          <a:lstStyle/>
          <a:p>
            <a:r>
              <a:rPr lang="en-US" altLang="zh-CN" b="1"/>
              <a:t>4</a:t>
            </a:r>
            <a:r>
              <a:rPr lang="zh-CN" altLang="en-US" b="1"/>
              <a:t>、 成语联想法</a:t>
            </a:r>
            <a:r>
              <a:rPr lang="zh-CN" altLang="en-US"/>
              <a:t> </a:t>
            </a:r>
          </a:p>
        </p:txBody>
      </p:sp>
      <p:sp>
        <p:nvSpPr>
          <p:cNvPr id="67587" name="文本占位符 67586"/>
          <p:cNvSpPr>
            <a:spLocks noGrp="1" noRot="1"/>
          </p:cNvSpPr>
          <p:nvPr>
            <p:ph type="body" idx="1"/>
          </p:nvPr>
        </p:nvSpPr>
        <p:spPr>
          <a:xfrm>
            <a:off x="100330" y="1122680"/>
            <a:ext cx="11811000" cy="1041400"/>
          </a:xfrm>
        </p:spPr>
        <p:txBody>
          <a:bodyPr>
            <a:noAutofit/>
          </a:bodyPr>
          <a:lstStyle/>
          <a:p>
            <a:pPr>
              <a:lnSpc>
                <a:spcPct val="100000"/>
              </a:lnSpc>
            </a:pPr>
            <a:r>
              <a:rPr lang="en-US" altLang="zh-CN"/>
              <a:t> </a:t>
            </a:r>
            <a:r>
              <a:rPr lang="zh-CN" altLang="en-US" sz="2800" b="1">
                <a:solidFill>
                  <a:srgbClr val="002221"/>
                </a:solidFill>
              </a:rPr>
              <a:t>成语中保留了大量的文言词义，联系成语</a:t>
            </a:r>
            <a:r>
              <a:rPr lang="en-US" altLang="zh-CN" sz="2800" b="1">
                <a:solidFill>
                  <a:srgbClr val="002221"/>
                </a:solidFill>
              </a:rPr>
              <a:t>,</a:t>
            </a:r>
            <a:r>
              <a:rPr lang="zh-CN" altLang="en-US" sz="2800" b="1">
                <a:solidFill>
                  <a:srgbClr val="002221"/>
                </a:solidFill>
              </a:rPr>
              <a:t>对判断文言词义会有很大的帮助 。</a:t>
            </a:r>
          </a:p>
          <a:p>
            <a:pPr marL="0" indent="0">
              <a:lnSpc>
                <a:spcPct val="100000"/>
              </a:lnSpc>
              <a:buNone/>
            </a:pPr>
            <a:endParaRPr lang="zh-CN" altLang="en-US" sz="2800" b="1"/>
          </a:p>
        </p:txBody>
      </p:sp>
      <p:sp>
        <p:nvSpPr>
          <p:cNvPr id="2" name="文本框 1"/>
          <p:cNvSpPr txBox="1"/>
          <p:nvPr/>
        </p:nvSpPr>
        <p:spPr>
          <a:xfrm>
            <a:off x="370205" y="1864995"/>
            <a:ext cx="6396990" cy="4399915"/>
          </a:xfrm>
          <a:prstGeom prst="rect">
            <a:avLst/>
          </a:prstGeom>
          <a:noFill/>
        </p:spPr>
        <p:txBody>
          <a:bodyPr wrap="square" rtlCol="0" anchor="t">
            <a:spAutoFit/>
          </a:bodyPr>
          <a:lstStyle/>
          <a:p>
            <a:pPr marL="571500" indent="-571500">
              <a:lnSpc>
                <a:spcPct val="140000"/>
              </a:lnSpc>
              <a:buFont typeface="Wingdings"/>
              <a:buChar char="Ø"/>
            </a:pPr>
            <a:r>
              <a:rPr lang="zh-CN" altLang="en-US" sz="4000" b="1">
                <a:solidFill>
                  <a:srgbClr val="002221"/>
                </a:solidFill>
                <a:sym typeface="+mn-ea"/>
              </a:rPr>
              <a:t>势</a:t>
            </a:r>
            <a:r>
              <a:rPr lang="zh-CN" altLang="en-US" sz="4000" b="1">
                <a:solidFill>
                  <a:srgbClr val="0000FF"/>
                </a:solidFill>
                <a:sym typeface="+mn-ea"/>
              </a:rPr>
              <a:t>拔</a:t>
            </a:r>
            <a:r>
              <a:rPr lang="zh-CN" altLang="en-US" sz="4000" b="1">
                <a:solidFill>
                  <a:srgbClr val="002221"/>
                </a:solidFill>
                <a:sym typeface="+mn-ea"/>
              </a:rPr>
              <a:t>五岳掩赤城</a:t>
            </a:r>
          </a:p>
          <a:p>
            <a:pPr marL="571500" indent="-571500">
              <a:lnSpc>
                <a:spcPct val="140000"/>
              </a:lnSpc>
              <a:buFont typeface="Wingdings"/>
              <a:buChar char="Ø"/>
            </a:pPr>
            <a:r>
              <a:rPr lang="zh-CN" altLang="en-US" sz="4000" b="1">
                <a:solidFill>
                  <a:srgbClr val="002221"/>
                </a:solidFill>
                <a:sym typeface="+mn-ea"/>
              </a:rPr>
              <a:t>腥操并御</a:t>
            </a:r>
            <a:r>
              <a:rPr lang="en-US" altLang="zh-CN" sz="4000" b="1">
                <a:solidFill>
                  <a:srgbClr val="002221"/>
                </a:solidFill>
                <a:sym typeface="+mn-ea"/>
              </a:rPr>
              <a:t>,</a:t>
            </a:r>
            <a:r>
              <a:rPr lang="zh-CN" altLang="en-US" sz="4000" b="1">
                <a:solidFill>
                  <a:srgbClr val="002221"/>
                </a:solidFill>
                <a:sym typeface="+mn-ea"/>
              </a:rPr>
              <a:t>芳不得</a:t>
            </a:r>
            <a:r>
              <a:rPr lang="zh-CN" altLang="en-US" sz="4000" b="1">
                <a:solidFill>
                  <a:srgbClr val="0000FF"/>
                </a:solidFill>
                <a:sym typeface="+mn-ea"/>
              </a:rPr>
              <a:t>薄</a:t>
            </a:r>
            <a:r>
              <a:rPr lang="zh-CN" altLang="en-US" sz="4000" b="1">
                <a:solidFill>
                  <a:srgbClr val="002221"/>
                </a:solidFill>
                <a:sym typeface="+mn-ea"/>
              </a:rPr>
              <a:t>兮</a:t>
            </a:r>
          </a:p>
          <a:p>
            <a:pPr marL="571500" indent="-571500">
              <a:lnSpc>
                <a:spcPct val="140000"/>
              </a:lnSpc>
              <a:buFont typeface="Wingdings"/>
              <a:buChar char="Ø"/>
            </a:pPr>
            <a:r>
              <a:rPr lang="zh-CN" altLang="en-US" sz="4000" b="1">
                <a:solidFill>
                  <a:srgbClr val="002221"/>
                </a:solidFill>
                <a:sym typeface="+mn-ea"/>
              </a:rPr>
              <a:t>在官清</a:t>
            </a:r>
            <a:r>
              <a:rPr lang="zh-CN" altLang="en-US" sz="4000" b="1">
                <a:solidFill>
                  <a:srgbClr val="0000FF"/>
                </a:solidFill>
                <a:sym typeface="+mn-ea"/>
              </a:rPr>
              <a:t>恪</a:t>
            </a:r>
            <a:r>
              <a:rPr lang="zh-CN" altLang="en-US" sz="4000" b="1">
                <a:solidFill>
                  <a:srgbClr val="002221"/>
                </a:solidFill>
                <a:sym typeface="+mn-ea"/>
              </a:rPr>
              <a:t>，未尝闻私</a:t>
            </a:r>
          </a:p>
          <a:p>
            <a:pPr marL="571500" indent="-571500">
              <a:lnSpc>
                <a:spcPct val="140000"/>
              </a:lnSpc>
              <a:buFont typeface="Wingdings"/>
              <a:buChar char="Ø"/>
            </a:pPr>
            <a:r>
              <a:rPr lang="zh-CN" altLang="en-US" sz="4000" b="1">
                <a:solidFill>
                  <a:srgbClr val="002221"/>
                </a:solidFill>
                <a:sym typeface="+mn-ea"/>
              </a:rPr>
              <a:t>吾亦望汝</a:t>
            </a:r>
            <a:r>
              <a:rPr lang="zh-CN" altLang="en-US" sz="4000" b="1">
                <a:solidFill>
                  <a:srgbClr val="FF00FF"/>
                </a:solidFill>
                <a:sym typeface="+mn-ea"/>
              </a:rPr>
              <a:t>副</a:t>
            </a:r>
            <a:r>
              <a:rPr lang="zh-CN" altLang="en-US" sz="4000" b="1">
                <a:solidFill>
                  <a:srgbClr val="002221"/>
                </a:solidFill>
                <a:sym typeface="+mn-ea"/>
              </a:rPr>
              <a:t>其心 </a:t>
            </a:r>
          </a:p>
          <a:p>
            <a:pPr marL="571500" indent="-571500">
              <a:lnSpc>
                <a:spcPct val="140000"/>
              </a:lnSpc>
              <a:buFont typeface="Wingdings"/>
              <a:buChar char="Ø"/>
            </a:pPr>
            <a:r>
              <a:rPr lang="zh-CN" altLang="en-US" sz="4000" b="1">
                <a:solidFill>
                  <a:srgbClr val="002221"/>
                </a:solidFill>
                <a:sym typeface="+mn-ea"/>
              </a:rPr>
              <a:t>或</a:t>
            </a:r>
            <a:r>
              <a:rPr lang="zh-CN" altLang="en-US" sz="4000" b="1">
                <a:solidFill>
                  <a:srgbClr val="FF00FF"/>
                </a:solidFill>
                <a:sym typeface="+mn-ea"/>
              </a:rPr>
              <a:t>妄</a:t>
            </a:r>
            <a:r>
              <a:rPr lang="zh-CN" altLang="en-US" sz="4000" b="1">
                <a:solidFill>
                  <a:srgbClr val="002221"/>
                </a:solidFill>
                <a:sym typeface="+mn-ea"/>
              </a:rPr>
              <a:t>嗔怒</a:t>
            </a:r>
            <a:endParaRPr lang="zh-CN" altLang="en-US" sz="4000"/>
          </a:p>
        </p:txBody>
      </p:sp>
      <p:sp>
        <p:nvSpPr>
          <p:cNvPr id="3" name="文本框 2"/>
          <p:cNvSpPr txBox="1"/>
          <p:nvPr/>
        </p:nvSpPr>
        <p:spPr>
          <a:xfrm>
            <a:off x="4719955" y="2084070"/>
            <a:ext cx="4965700" cy="645160"/>
          </a:xfrm>
          <a:prstGeom prst="rect">
            <a:avLst/>
          </a:prstGeom>
          <a:noFill/>
        </p:spPr>
        <p:txBody>
          <a:bodyPr wrap="square" rtlCol="0" anchor="t">
            <a:spAutoFit/>
          </a:bodyPr>
          <a:lstStyle/>
          <a:p>
            <a:pPr>
              <a:lnSpc>
                <a:spcPct val="100000"/>
              </a:lnSpc>
            </a:pPr>
            <a:r>
              <a:rPr lang="zh-CN" altLang="en-US" sz="3600" b="1">
                <a:solidFill>
                  <a:srgbClr val="002221"/>
                </a:solidFill>
                <a:sym typeface="+mn-ea"/>
              </a:rPr>
              <a:t>（出类</a:t>
            </a:r>
            <a:r>
              <a:rPr lang="zh-CN" altLang="en-US" sz="3600" b="1">
                <a:solidFill>
                  <a:srgbClr val="0000FF"/>
                </a:solidFill>
                <a:sym typeface="+mn-ea"/>
              </a:rPr>
              <a:t>拔</a:t>
            </a:r>
            <a:r>
              <a:rPr lang="zh-CN" altLang="en-US" sz="3600" b="1">
                <a:solidFill>
                  <a:srgbClr val="002221"/>
                </a:solidFill>
                <a:sym typeface="+mn-ea"/>
              </a:rPr>
              <a:t>萃：超出） </a:t>
            </a:r>
            <a:endParaRPr lang="zh-CN" altLang="en-US" sz="3600"/>
          </a:p>
        </p:txBody>
      </p:sp>
      <p:sp>
        <p:nvSpPr>
          <p:cNvPr id="4" name="文本框 3"/>
          <p:cNvSpPr txBox="1"/>
          <p:nvPr/>
        </p:nvSpPr>
        <p:spPr>
          <a:xfrm>
            <a:off x="5770880" y="2936875"/>
            <a:ext cx="4378325" cy="645160"/>
          </a:xfrm>
          <a:prstGeom prst="rect">
            <a:avLst/>
          </a:prstGeom>
          <a:noFill/>
        </p:spPr>
        <p:txBody>
          <a:bodyPr wrap="none" rtlCol="0" anchor="t">
            <a:spAutoFit/>
          </a:bodyPr>
          <a:lstStyle/>
          <a:p>
            <a:pPr>
              <a:lnSpc>
                <a:spcPct val="100000"/>
              </a:lnSpc>
            </a:pPr>
            <a:r>
              <a:rPr lang="zh-CN" altLang="en-US" sz="3600" b="1">
                <a:solidFill>
                  <a:srgbClr val="002221"/>
                </a:solidFill>
                <a:sym typeface="+mn-ea"/>
              </a:rPr>
              <a:t>（日</a:t>
            </a:r>
            <a:r>
              <a:rPr lang="zh-CN" altLang="en-US" sz="3600" b="1">
                <a:solidFill>
                  <a:srgbClr val="0000FF"/>
                </a:solidFill>
                <a:sym typeface="+mn-ea"/>
              </a:rPr>
              <a:t>薄</a:t>
            </a:r>
            <a:r>
              <a:rPr lang="zh-CN" altLang="en-US" sz="3600" b="1">
                <a:solidFill>
                  <a:srgbClr val="002221"/>
                </a:solidFill>
                <a:sym typeface="+mn-ea"/>
              </a:rPr>
              <a:t>西山：接近）</a:t>
            </a:r>
            <a:r>
              <a:rPr lang="zh-CN" altLang="en-US" b="1">
                <a:solidFill>
                  <a:srgbClr val="002221"/>
                </a:solidFill>
                <a:sym typeface="+mn-ea"/>
              </a:rPr>
              <a:t> </a:t>
            </a:r>
            <a:endParaRPr lang="zh-CN" altLang="en-US"/>
          </a:p>
        </p:txBody>
      </p:sp>
      <p:sp>
        <p:nvSpPr>
          <p:cNvPr id="5" name="文本框 4"/>
          <p:cNvSpPr txBox="1"/>
          <p:nvPr/>
        </p:nvSpPr>
        <p:spPr>
          <a:xfrm>
            <a:off x="5520690" y="3832225"/>
            <a:ext cx="5511800" cy="645160"/>
          </a:xfrm>
          <a:prstGeom prst="rect">
            <a:avLst/>
          </a:prstGeom>
          <a:noFill/>
        </p:spPr>
        <p:txBody>
          <a:bodyPr wrap="square" rtlCol="0" anchor="t">
            <a:spAutoFit/>
          </a:bodyPr>
          <a:lstStyle/>
          <a:p>
            <a:pPr>
              <a:lnSpc>
                <a:spcPct val="100000"/>
              </a:lnSpc>
            </a:pPr>
            <a:r>
              <a:rPr lang="zh-CN" altLang="en-US" sz="3600" b="1">
                <a:solidFill>
                  <a:srgbClr val="002221"/>
                </a:solidFill>
                <a:sym typeface="+mn-ea"/>
              </a:rPr>
              <a:t>（</a:t>
            </a:r>
            <a:r>
              <a:rPr lang="zh-CN" altLang="en-US" sz="3600" b="1">
                <a:solidFill>
                  <a:srgbClr val="0000FF"/>
                </a:solidFill>
                <a:sym typeface="+mn-ea"/>
              </a:rPr>
              <a:t>恪</a:t>
            </a:r>
            <a:r>
              <a:rPr lang="zh-CN" altLang="en-US" sz="3600" b="1">
                <a:solidFill>
                  <a:srgbClr val="002221"/>
                </a:solidFill>
                <a:sym typeface="+mn-ea"/>
              </a:rPr>
              <a:t>守不渝：谨慎而恭敬）</a:t>
            </a:r>
            <a:endParaRPr lang="zh-CN" altLang="en-US" sz="3600"/>
          </a:p>
        </p:txBody>
      </p:sp>
      <p:sp>
        <p:nvSpPr>
          <p:cNvPr id="6" name="文本框 5"/>
          <p:cNvSpPr txBox="1"/>
          <p:nvPr/>
        </p:nvSpPr>
        <p:spPr>
          <a:xfrm>
            <a:off x="4546600" y="4720590"/>
            <a:ext cx="4314825" cy="645160"/>
          </a:xfrm>
          <a:prstGeom prst="rect">
            <a:avLst/>
          </a:prstGeom>
          <a:noFill/>
        </p:spPr>
        <p:txBody>
          <a:bodyPr wrap="none" rtlCol="0" anchor="t">
            <a:spAutoFit/>
          </a:bodyPr>
          <a:lstStyle/>
          <a:p>
            <a:pPr>
              <a:lnSpc>
                <a:spcPct val="100000"/>
              </a:lnSpc>
            </a:pPr>
            <a:r>
              <a:rPr lang="zh-CN" altLang="en-US" sz="3600" b="1">
                <a:solidFill>
                  <a:srgbClr val="002221"/>
                </a:solidFill>
                <a:sym typeface="+mn-ea"/>
              </a:rPr>
              <a:t>（名</a:t>
            </a:r>
            <a:r>
              <a:rPr lang="zh-CN" altLang="en-US" sz="3600" b="1">
                <a:solidFill>
                  <a:srgbClr val="FF00FF"/>
                </a:solidFill>
                <a:sym typeface="+mn-ea"/>
              </a:rPr>
              <a:t>副</a:t>
            </a:r>
            <a:r>
              <a:rPr lang="zh-CN" altLang="en-US" sz="3600" b="1">
                <a:solidFill>
                  <a:srgbClr val="002221"/>
                </a:solidFill>
                <a:sym typeface="+mn-ea"/>
              </a:rPr>
              <a:t>其实：符合）</a:t>
            </a:r>
            <a:endParaRPr lang="zh-CN" altLang="en-US" sz="3600" b="1"/>
          </a:p>
        </p:txBody>
      </p:sp>
      <p:sp>
        <p:nvSpPr>
          <p:cNvPr id="7" name="文本框 6"/>
          <p:cNvSpPr txBox="1"/>
          <p:nvPr/>
        </p:nvSpPr>
        <p:spPr>
          <a:xfrm>
            <a:off x="3068320" y="5527675"/>
            <a:ext cx="5875020" cy="645160"/>
          </a:xfrm>
          <a:prstGeom prst="rect">
            <a:avLst/>
          </a:prstGeom>
          <a:noFill/>
        </p:spPr>
        <p:txBody>
          <a:bodyPr wrap="square" rtlCol="0" anchor="t">
            <a:spAutoFit/>
          </a:bodyPr>
          <a:lstStyle/>
          <a:p>
            <a:r>
              <a:rPr lang="zh-CN" altLang="en-US" sz="3600" b="1">
                <a:solidFill>
                  <a:srgbClr val="002221"/>
                </a:solidFill>
                <a:sym typeface="+mn-ea"/>
              </a:rPr>
              <a:t>（轻举</a:t>
            </a:r>
            <a:r>
              <a:rPr lang="zh-CN" altLang="en-US" sz="3600" b="1">
                <a:solidFill>
                  <a:srgbClr val="FF00FF"/>
                </a:solidFill>
                <a:sym typeface="+mn-ea"/>
              </a:rPr>
              <a:t>妄</a:t>
            </a:r>
            <a:r>
              <a:rPr lang="zh-CN" altLang="en-US" sz="3600" b="1">
                <a:solidFill>
                  <a:srgbClr val="002221"/>
                </a:solidFill>
                <a:sym typeface="+mn-ea"/>
              </a:rPr>
              <a:t>动</a:t>
            </a:r>
            <a:r>
              <a:rPr lang="zh-CN" sz="3600" b="1">
                <a:solidFill>
                  <a:srgbClr val="002221"/>
                </a:solidFill>
                <a:sym typeface="+mn-ea"/>
              </a:rPr>
              <a:t>：</a:t>
            </a:r>
            <a:r>
              <a:rPr lang="zh-CN" altLang="en-US" sz="3600" b="1">
                <a:solidFill>
                  <a:srgbClr val="002221"/>
                </a:solidFill>
                <a:sym typeface="+mn-ea"/>
              </a:rPr>
              <a:t>胡乱</a:t>
            </a:r>
            <a:r>
              <a:rPr lang="en-US" altLang="zh-CN" sz="3600" b="1">
                <a:solidFill>
                  <a:srgbClr val="002221"/>
                </a:solidFill>
                <a:sym typeface="+mn-ea"/>
              </a:rPr>
              <a:t>)</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8" presetClass="entr" presetSubtype="12"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55" presetClass="entr" presetSubtype="0" fill="hold" grpId="2"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0.70"/>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55" presetClass="entr" presetSubtype="0" fill="hold" grpId="3"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3" presetClass="entr" presetSubtype="10" fill="hold" grpId="4"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P spid="6" grpId="3"/>
      <p:bldP spid="7" grpId="4"/>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8610" name="标题 68609"/>
          <p:cNvSpPr>
            <a:spLocks noGrp="1" noRot="1"/>
          </p:cNvSpPr>
          <p:nvPr>
            <p:ph type="title"/>
          </p:nvPr>
        </p:nvSpPr>
        <p:spPr>
          <a:xfrm>
            <a:off x="389890" y="85725"/>
            <a:ext cx="7285990" cy="648970"/>
          </a:xfrm>
          <a:solidFill>
            <a:srgbClr val="FFFF00"/>
          </a:solidFill>
        </p:spPr>
        <p:txBody>
          <a:bodyPr anchor="ctr">
            <a:normAutofit fontScale="90000"/>
          </a:bodyPr>
          <a:lstStyle/>
          <a:p>
            <a:r>
              <a:rPr lang="en-US" altLang="zh-CN" b="1"/>
              <a:t>5</a:t>
            </a:r>
            <a:r>
              <a:rPr lang="zh-CN" altLang="en-US" b="1"/>
              <a:t>、</a:t>
            </a:r>
            <a:r>
              <a:rPr lang="zh-CN" altLang="en-US" b="1">
                <a:sym typeface="+mn-ea"/>
              </a:rPr>
              <a:t>结构推断法</a:t>
            </a:r>
            <a:r>
              <a:rPr lang="zh-CN" altLang="en-US" b="1"/>
              <a:t> </a:t>
            </a:r>
            <a:r>
              <a:rPr lang="en-US" altLang="zh-CN" b="1"/>
              <a:t>(</a:t>
            </a:r>
            <a:r>
              <a:rPr lang="zh-CN" altLang="en-US" b="1">
                <a:sym typeface="+mn-ea"/>
              </a:rPr>
              <a:t>对句判断法</a:t>
            </a:r>
            <a:r>
              <a:rPr lang="en-US" altLang="zh-CN" b="1"/>
              <a:t>)</a:t>
            </a:r>
            <a:r>
              <a:rPr lang="en-US" altLang="zh-CN"/>
              <a:t> </a:t>
            </a:r>
          </a:p>
        </p:txBody>
      </p:sp>
      <p:sp>
        <p:nvSpPr>
          <p:cNvPr id="68611" name="文本占位符 68610"/>
          <p:cNvSpPr>
            <a:spLocks noGrp="1" noRot="1"/>
          </p:cNvSpPr>
          <p:nvPr>
            <p:ph type="body" idx="1"/>
          </p:nvPr>
        </p:nvSpPr>
        <p:spPr>
          <a:xfrm>
            <a:off x="108585" y="919480"/>
            <a:ext cx="11984355" cy="5671820"/>
          </a:xfrm>
        </p:spPr>
        <p:txBody>
          <a:bodyPr>
            <a:noAutofit/>
          </a:bodyPr>
          <a:lstStyle/>
          <a:p>
            <a:pPr>
              <a:lnSpc>
                <a:spcPct val="90000"/>
              </a:lnSpc>
            </a:pPr>
            <a:r>
              <a:rPr lang="zh-CN" altLang="en-US" sz="2800" b="1">
                <a:solidFill>
                  <a:srgbClr val="002221"/>
                </a:solidFill>
              </a:rPr>
              <a:t>古人行文常讲究对称，处于对应位置的词语往往在意义上相同、相近或相反、相对</a:t>
            </a:r>
            <a:r>
              <a:rPr lang="en-US" altLang="zh-CN" sz="2800" b="1">
                <a:solidFill>
                  <a:srgbClr val="002221"/>
                </a:solidFill>
              </a:rPr>
              <a:t>.</a:t>
            </a:r>
            <a:r>
              <a:rPr lang="zh-CN" altLang="en-US" sz="2800" b="1">
                <a:solidFill>
                  <a:srgbClr val="002221"/>
                </a:solidFill>
              </a:rPr>
              <a:t>我们可据之进行判断。 </a:t>
            </a:r>
          </a:p>
          <a:p>
            <a:pPr>
              <a:lnSpc>
                <a:spcPct val="90000"/>
              </a:lnSpc>
            </a:pPr>
            <a:r>
              <a:rPr lang="en-US" altLang="zh-CN" sz="2800" b="1">
                <a:solidFill>
                  <a:srgbClr val="002221"/>
                </a:solidFill>
              </a:rPr>
              <a:t>A</a:t>
            </a:r>
            <a:r>
              <a:rPr lang="zh-CN" altLang="en-US" sz="2800" b="1">
                <a:solidFill>
                  <a:srgbClr val="002221"/>
                </a:solidFill>
              </a:rPr>
              <a:t>、 不积</a:t>
            </a:r>
            <a:r>
              <a:rPr lang="zh-CN" altLang="en-US" sz="2800" b="1">
                <a:solidFill>
                  <a:srgbClr val="FF0000"/>
                </a:solidFill>
              </a:rPr>
              <a:t>跬</a:t>
            </a:r>
            <a:r>
              <a:rPr lang="zh-CN" altLang="en-US" sz="2800" b="1">
                <a:solidFill>
                  <a:srgbClr val="002221"/>
                </a:solidFill>
              </a:rPr>
              <a:t>步，无以至千里；不积小流，无以成江海。</a:t>
            </a:r>
          </a:p>
          <a:p>
            <a:pPr>
              <a:lnSpc>
                <a:spcPct val="90000"/>
              </a:lnSpc>
              <a:buNone/>
            </a:pPr>
            <a:r>
              <a:rPr lang="zh-CN" altLang="en-US" sz="2800" b="1">
                <a:solidFill>
                  <a:srgbClr val="002221"/>
                </a:solidFill>
              </a:rPr>
              <a:t>                          </a:t>
            </a:r>
          </a:p>
          <a:p>
            <a:pPr>
              <a:lnSpc>
                <a:spcPct val="90000"/>
              </a:lnSpc>
              <a:buNone/>
            </a:pPr>
            <a:r>
              <a:rPr lang="en-US" altLang="zh-CN" sz="2800" b="1">
                <a:solidFill>
                  <a:srgbClr val="002221"/>
                </a:solidFill>
              </a:rPr>
              <a:t>B</a:t>
            </a:r>
            <a:r>
              <a:rPr lang="zh-CN" altLang="en-US" sz="2800" b="1">
                <a:solidFill>
                  <a:srgbClr val="002221"/>
                </a:solidFill>
              </a:rPr>
              <a:t>、 追亡逐</a:t>
            </a:r>
            <a:r>
              <a:rPr lang="zh-CN" altLang="en-US" sz="2800" b="1">
                <a:solidFill>
                  <a:srgbClr val="FF0000"/>
                </a:solidFill>
              </a:rPr>
              <a:t>北</a:t>
            </a:r>
            <a:r>
              <a:rPr lang="zh-CN" altLang="en-US" sz="2800" b="1">
                <a:solidFill>
                  <a:srgbClr val="002221"/>
                </a:solidFill>
              </a:rPr>
              <a:t> </a:t>
            </a:r>
          </a:p>
          <a:p>
            <a:pPr>
              <a:lnSpc>
                <a:spcPct val="90000"/>
              </a:lnSpc>
            </a:pPr>
            <a:r>
              <a:rPr lang="en-US" altLang="zh-CN" sz="2800" b="1">
                <a:solidFill>
                  <a:srgbClr val="002221"/>
                </a:solidFill>
              </a:rPr>
              <a:t>C</a:t>
            </a:r>
            <a:r>
              <a:rPr lang="zh-CN" altLang="en-US" sz="2800" b="1">
                <a:solidFill>
                  <a:srgbClr val="002221"/>
                </a:solidFill>
              </a:rPr>
              <a:t>、 忠不必用兮，贤不必</a:t>
            </a:r>
            <a:r>
              <a:rPr lang="zh-CN" altLang="en-US" sz="2800" b="1">
                <a:solidFill>
                  <a:srgbClr val="FF0000"/>
                </a:solidFill>
              </a:rPr>
              <a:t>以</a:t>
            </a:r>
            <a:endParaRPr lang="zh-CN" altLang="en-US" sz="2800" b="1">
              <a:solidFill>
                <a:srgbClr val="002221"/>
              </a:solidFill>
            </a:endParaRPr>
          </a:p>
          <a:p>
            <a:pPr>
              <a:lnSpc>
                <a:spcPct val="90000"/>
              </a:lnSpc>
            </a:pPr>
            <a:r>
              <a:rPr lang="en-US" altLang="zh-CN" sz="2800" b="1">
                <a:solidFill>
                  <a:srgbClr val="002221"/>
                </a:solidFill>
              </a:rPr>
              <a:t>D</a:t>
            </a:r>
            <a:r>
              <a:rPr lang="zh-CN" altLang="en-US" sz="2800" b="1">
                <a:solidFill>
                  <a:srgbClr val="002221"/>
                </a:solidFill>
              </a:rPr>
              <a:t>、 戴朱缨宝饰之帽，</a:t>
            </a:r>
            <a:r>
              <a:rPr lang="zh-CN" altLang="en-US" sz="2800" b="1">
                <a:solidFill>
                  <a:srgbClr val="FF0000"/>
                </a:solidFill>
              </a:rPr>
              <a:t>腰</a:t>
            </a:r>
            <a:r>
              <a:rPr lang="zh-CN" altLang="en-US" sz="2800" b="1">
                <a:solidFill>
                  <a:srgbClr val="002221"/>
                </a:solidFill>
              </a:rPr>
              <a:t>白玉之环</a:t>
            </a:r>
          </a:p>
          <a:p>
            <a:pPr>
              <a:lnSpc>
                <a:spcPct val="90000"/>
              </a:lnSpc>
              <a:buNone/>
            </a:pPr>
            <a:r>
              <a:rPr lang="zh-CN" altLang="en-US" sz="2800" b="1">
                <a:solidFill>
                  <a:srgbClr val="002221"/>
                </a:solidFill>
              </a:rPr>
              <a:t>                                                 </a:t>
            </a:r>
          </a:p>
          <a:p>
            <a:pPr>
              <a:lnSpc>
                <a:spcPct val="90000"/>
              </a:lnSpc>
            </a:pPr>
            <a:r>
              <a:rPr lang="en-US" altLang="zh-CN" sz="2800" b="1">
                <a:solidFill>
                  <a:srgbClr val="002221"/>
                </a:solidFill>
              </a:rPr>
              <a:t>E</a:t>
            </a:r>
            <a:r>
              <a:rPr lang="zh-CN" altLang="en-US" sz="2800" b="1">
                <a:solidFill>
                  <a:srgbClr val="002221"/>
                </a:solidFill>
              </a:rPr>
              <a:t>、 灭六国者六国也，非秦也；</a:t>
            </a:r>
            <a:r>
              <a:rPr lang="zh-CN" altLang="en-US" sz="2800" b="1">
                <a:solidFill>
                  <a:srgbClr val="FF0000"/>
                </a:solidFill>
              </a:rPr>
              <a:t>族</a:t>
            </a:r>
            <a:r>
              <a:rPr lang="zh-CN" altLang="en-US" sz="2800" b="1">
                <a:solidFill>
                  <a:srgbClr val="002221"/>
                </a:solidFill>
              </a:rPr>
              <a:t>秦者秦也，非六国也</a:t>
            </a:r>
          </a:p>
          <a:p>
            <a:pPr>
              <a:lnSpc>
                <a:spcPct val="90000"/>
              </a:lnSpc>
              <a:buNone/>
            </a:pPr>
            <a:r>
              <a:rPr lang="zh-CN" altLang="en-US" sz="2800" b="1">
                <a:solidFill>
                  <a:srgbClr val="002221"/>
                </a:solidFill>
              </a:rPr>
              <a:t>                                                          </a:t>
            </a:r>
          </a:p>
          <a:p>
            <a:pPr>
              <a:lnSpc>
                <a:spcPct val="30000"/>
              </a:lnSpc>
            </a:pPr>
            <a:r>
              <a:rPr lang="en-US" altLang="zh-CN" sz="2800" b="1">
                <a:solidFill>
                  <a:srgbClr val="002221"/>
                </a:solidFill>
              </a:rPr>
              <a:t>F</a:t>
            </a:r>
            <a:r>
              <a:rPr lang="zh-CN" altLang="en-US" sz="2800" b="1">
                <a:solidFill>
                  <a:srgbClr val="002221"/>
                </a:solidFill>
              </a:rPr>
              <a:t>、忧劳可以兴国，</a:t>
            </a:r>
            <a:r>
              <a:rPr lang="zh-CN" altLang="en-US" sz="2800" b="1">
                <a:solidFill>
                  <a:srgbClr val="FF0000"/>
                </a:solidFill>
              </a:rPr>
              <a:t>逸豫</a:t>
            </a:r>
            <a:r>
              <a:rPr lang="zh-CN" altLang="en-US" sz="2800" b="1">
                <a:solidFill>
                  <a:srgbClr val="002221"/>
                </a:solidFill>
              </a:rPr>
              <a:t>可以亡身 </a:t>
            </a:r>
          </a:p>
        </p:txBody>
      </p:sp>
      <p:sp>
        <p:nvSpPr>
          <p:cNvPr id="2" name="文本框 1"/>
          <p:cNvSpPr txBox="1"/>
          <p:nvPr/>
        </p:nvSpPr>
        <p:spPr>
          <a:xfrm>
            <a:off x="3489325" y="2311400"/>
            <a:ext cx="7475220" cy="478155"/>
          </a:xfrm>
          <a:prstGeom prst="rect">
            <a:avLst/>
          </a:prstGeom>
          <a:noFill/>
        </p:spPr>
        <p:txBody>
          <a:bodyPr wrap="none" rtlCol="0" anchor="t">
            <a:spAutoFit/>
          </a:bodyPr>
          <a:lstStyle/>
          <a:p>
            <a:pPr>
              <a:lnSpc>
                <a:spcPct val="90000"/>
              </a:lnSpc>
              <a:buNone/>
            </a:pPr>
            <a:r>
              <a:rPr lang="zh-CN" altLang="en-US" sz="2800" b="1">
                <a:solidFill>
                  <a:srgbClr val="4F0FBD"/>
                </a:solidFill>
                <a:sym typeface="+mn-ea"/>
              </a:rPr>
              <a:t>（</a:t>
            </a:r>
            <a:r>
              <a:rPr lang="en-US" altLang="zh-CN" sz="2800" b="1">
                <a:solidFill>
                  <a:srgbClr val="4F0FBD"/>
                </a:solidFill>
                <a:sym typeface="+mn-ea"/>
              </a:rPr>
              <a:t>"</a:t>
            </a:r>
            <a:r>
              <a:rPr lang="zh-CN" altLang="en-US" sz="2800" b="1">
                <a:solidFill>
                  <a:srgbClr val="4F0FBD"/>
                </a:solidFill>
                <a:sym typeface="+mn-ea"/>
              </a:rPr>
              <a:t>跬</a:t>
            </a:r>
            <a:r>
              <a:rPr lang="en-US" altLang="zh-CN" sz="2800" b="1">
                <a:solidFill>
                  <a:srgbClr val="4F0FBD"/>
                </a:solidFill>
                <a:sym typeface="+mn-ea"/>
              </a:rPr>
              <a:t>"</a:t>
            </a:r>
            <a:r>
              <a:rPr lang="zh-CN" altLang="en-US" sz="2800" b="1">
                <a:solidFill>
                  <a:srgbClr val="4F0FBD"/>
                </a:solidFill>
                <a:sym typeface="+mn-ea"/>
              </a:rPr>
              <a:t>与</a:t>
            </a:r>
            <a:r>
              <a:rPr lang="en-US" altLang="zh-CN" sz="2800" b="1">
                <a:solidFill>
                  <a:srgbClr val="4F0FBD"/>
                </a:solidFill>
                <a:sym typeface="+mn-ea"/>
              </a:rPr>
              <a:t>"</a:t>
            </a:r>
            <a:r>
              <a:rPr lang="zh-CN" altLang="en-US" sz="2800" b="1">
                <a:solidFill>
                  <a:srgbClr val="4F0FBD"/>
                </a:solidFill>
                <a:sym typeface="+mn-ea"/>
              </a:rPr>
              <a:t>小</a:t>
            </a:r>
            <a:r>
              <a:rPr lang="en-US" altLang="zh-CN" sz="2800" b="1">
                <a:solidFill>
                  <a:srgbClr val="4F0FBD"/>
                </a:solidFill>
                <a:sym typeface="+mn-ea"/>
              </a:rPr>
              <a:t>"</a:t>
            </a:r>
            <a:r>
              <a:rPr lang="zh-CN" altLang="en-US" sz="2800" b="1">
                <a:solidFill>
                  <a:srgbClr val="4F0FBD"/>
                </a:solidFill>
                <a:sym typeface="+mn-ea"/>
              </a:rPr>
              <a:t>对应，从足即推断为小步，半步</a:t>
            </a:r>
            <a:r>
              <a:rPr lang="en-US" altLang="zh-CN" sz="2800" b="1">
                <a:solidFill>
                  <a:srgbClr val="4F0FBD"/>
                </a:solidFill>
                <a:sym typeface="+mn-ea"/>
              </a:rPr>
              <a:t>)</a:t>
            </a:r>
            <a:r>
              <a:rPr lang="en-US" altLang="zh-CN" b="1">
                <a:solidFill>
                  <a:srgbClr val="002221"/>
                </a:solidFill>
                <a:sym typeface="+mn-ea"/>
              </a:rPr>
              <a:t> </a:t>
            </a:r>
            <a:endParaRPr lang="zh-CN" altLang="en-US"/>
          </a:p>
        </p:txBody>
      </p:sp>
      <p:sp>
        <p:nvSpPr>
          <p:cNvPr id="3" name="文本框 2"/>
          <p:cNvSpPr txBox="1"/>
          <p:nvPr/>
        </p:nvSpPr>
        <p:spPr>
          <a:xfrm>
            <a:off x="2454275" y="2789555"/>
            <a:ext cx="8838565" cy="521970"/>
          </a:xfrm>
          <a:prstGeom prst="rect">
            <a:avLst/>
          </a:prstGeom>
          <a:noFill/>
        </p:spPr>
        <p:txBody>
          <a:bodyPr wrap="none" rtlCol="0" anchor="t">
            <a:spAutoFit/>
          </a:bodyPr>
          <a:lstStyle/>
          <a:p>
            <a:r>
              <a:rPr lang="zh-CN" altLang="en-US" sz="2800" b="1">
                <a:solidFill>
                  <a:srgbClr val="4F0FBD"/>
                </a:solidFill>
                <a:sym typeface="+mn-ea"/>
              </a:rPr>
              <a:t>（</a:t>
            </a:r>
            <a:r>
              <a:rPr lang="en-US" altLang="zh-CN" sz="2800" b="1">
                <a:solidFill>
                  <a:srgbClr val="4F0FBD"/>
                </a:solidFill>
                <a:sym typeface="+mn-ea"/>
              </a:rPr>
              <a:t>“</a:t>
            </a:r>
            <a:r>
              <a:rPr lang="zh-CN" altLang="en-US" sz="2800" b="1">
                <a:solidFill>
                  <a:srgbClr val="4F0FBD"/>
                </a:solidFill>
                <a:sym typeface="+mn-ea"/>
              </a:rPr>
              <a:t>亡</a:t>
            </a:r>
            <a:r>
              <a:rPr lang="en-US" altLang="zh-CN" sz="2800" b="1">
                <a:solidFill>
                  <a:srgbClr val="4F0FBD"/>
                </a:solidFill>
                <a:sym typeface="+mn-ea"/>
              </a:rPr>
              <a:t>”</a:t>
            </a:r>
            <a:r>
              <a:rPr lang="zh-CN" altLang="en-US" sz="2800" b="1">
                <a:solidFill>
                  <a:srgbClr val="4F0FBD"/>
                </a:solidFill>
                <a:sym typeface="+mn-ea"/>
              </a:rPr>
              <a:t> 与</a:t>
            </a:r>
            <a:r>
              <a:rPr lang="en-US" altLang="zh-CN" sz="2800" b="1">
                <a:solidFill>
                  <a:srgbClr val="4F0FBD"/>
                </a:solidFill>
                <a:sym typeface="+mn-ea"/>
              </a:rPr>
              <a:t>“</a:t>
            </a:r>
            <a:r>
              <a:rPr lang="zh-CN" altLang="en-US" sz="2800" b="1">
                <a:solidFill>
                  <a:srgbClr val="4F0FBD"/>
                </a:solidFill>
                <a:sym typeface="+mn-ea"/>
              </a:rPr>
              <a:t>北</a:t>
            </a:r>
            <a:r>
              <a:rPr lang="en-US" altLang="zh-CN" sz="2800" b="1">
                <a:solidFill>
                  <a:srgbClr val="4F0FBD"/>
                </a:solidFill>
                <a:sym typeface="+mn-ea"/>
              </a:rPr>
              <a:t>”</a:t>
            </a:r>
            <a:r>
              <a:rPr lang="zh-CN" altLang="en-US" sz="2800" b="1">
                <a:solidFill>
                  <a:srgbClr val="4F0FBD"/>
                </a:solidFill>
                <a:sym typeface="+mn-ea"/>
              </a:rPr>
              <a:t>对应，均为溃败。常用</a:t>
            </a:r>
            <a:r>
              <a:rPr lang="en-US" altLang="zh-CN" sz="2800" b="1">
                <a:solidFill>
                  <a:srgbClr val="4F0FBD"/>
                </a:solidFill>
                <a:sym typeface="+mn-ea"/>
              </a:rPr>
              <a:t>"</a:t>
            </a:r>
            <a:r>
              <a:rPr lang="zh-CN" altLang="en-US" sz="2800" b="1">
                <a:solidFill>
                  <a:srgbClr val="4F0FBD"/>
                </a:solidFill>
                <a:sym typeface="+mn-ea"/>
              </a:rPr>
              <a:t>败北</a:t>
            </a:r>
            <a:r>
              <a:rPr lang="en-US" altLang="zh-CN" sz="2800" b="1">
                <a:solidFill>
                  <a:srgbClr val="4F0FBD"/>
                </a:solidFill>
                <a:sym typeface="+mn-ea"/>
              </a:rPr>
              <a:t>"</a:t>
            </a:r>
            <a:r>
              <a:rPr lang="zh-CN" altLang="en-US" sz="2800" b="1">
                <a:solidFill>
                  <a:srgbClr val="4F0FBD"/>
                </a:solidFill>
                <a:sym typeface="+mn-ea"/>
              </a:rPr>
              <a:t>，北即败）</a:t>
            </a:r>
          </a:p>
        </p:txBody>
      </p:sp>
      <p:sp>
        <p:nvSpPr>
          <p:cNvPr id="4" name="文本框 3"/>
          <p:cNvSpPr txBox="1"/>
          <p:nvPr/>
        </p:nvSpPr>
        <p:spPr>
          <a:xfrm>
            <a:off x="4859020" y="3311525"/>
            <a:ext cx="5172075" cy="534035"/>
          </a:xfrm>
          <a:prstGeom prst="rect">
            <a:avLst/>
          </a:prstGeom>
          <a:noFill/>
        </p:spPr>
        <p:txBody>
          <a:bodyPr wrap="none" rtlCol="0" anchor="t">
            <a:spAutoFit/>
          </a:bodyPr>
          <a:lstStyle/>
          <a:p>
            <a:pPr>
              <a:lnSpc>
                <a:spcPct val="90000"/>
              </a:lnSpc>
            </a:pPr>
            <a:r>
              <a:rPr lang="zh-CN" altLang="en-US" sz="3200" b="1">
                <a:solidFill>
                  <a:srgbClr val="4F0FBD"/>
                </a:solidFill>
                <a:sym typeface="+mn-ea"/>
              </a:rPr>
              <a:t>（以，对应</a:t>
            </a:r>
            <a:r>
              <a:rPr lang="en-US" altLang="zh-CN" sz="3200" b="1">
                <a:solidFill>
                  <a:srgbClr val="4F0FBD"/>
                </a:solidFill>
                <a:sym typeface="+mn-ea"/>
              </a:rPr>
              <a:t>"</a:t>
            </a:r>
            <a:r>
              <a:rPr lang="zh-CN" altLang="en-US" sz="3200" b="1">
                <a:solidFill>
                  <a:srgbClr val="4F0FBD"/>
                </a:solidFill>
                <a:sym typeface="+mn-ea"/>
              </a:rPr>
              <a:t>用</a:t>
            </a:r>
            <a:r>
              <a:rPr lang="en-US" altLang="zh-CN" sz="3200" b="1">
                <a:solidFill>
                  <a:srgbClr val="4F0FBD"/>
                </a:solidFill>
                <a:sym typeface="+mn-ea"/>
              </a:rPr>
              <a:t>"</a:t>
            </a:r>
            <a:r>
              <a:rPr lang="zh-CN" altLang="en-US" sz="3200" b="1">
                <a:solidFill>
                  <a:srgbClr val="4F0FBD"/>
                </a:solidFill>
                <a:sym typeface="+mn-ea"/>
              </a:rPr>
              <a:t>，被任用） </a:t>
            </a:r>
          </a:p>
        </p:txBody>
      </p:sp>
      <p:sp>
        <p:nvSpPr>
          <p:cNvPr id="5" name="文本框 4"/>
          <p:cNvSpPr txBox="1"/>
          <p:nvPr/>
        </p:nvSpPr>
        <p:spPr>
          <a:xfrm>
            <a:off x="4507230" y="4262120"/>
            <a:ext cx="6282055" cy="583565"/>
          </a:xfrm>
          <a:prstGeom prst="rect">
            <a:avLst/>
          </a:prstGeom>
          <a:noFill/>
        </p:spPr>
        <p:txBody>
          <a:bodyPr wrap="none" rtlCol="0" anchor="t">
            <a:spAutoFit/>
          </a:bodyPr>
          <a:lstStyle/>
          <a:p>
            <a:r>
              <a:rPr lang="zh-CN" altLang="en-US" sz="3200" b="1">
                <a:solidFill>
                  <a:srgbClr val="4F0FBD"/>
                </a:solidFill>
                <a:sym typeface="+mn-ea"/>
              </a:rPr>
              <a:t>（</a:t>
            </a:r>
            <a:r>
              <a:rPr lang="en-US" altLang="zh-CN" sz="3200" b="1">
                <a:solidFill>
                  <a:srgbClr val="4F0FBD"/>
                </a:solidFill>
                <a:sym typeface="+mn-ea"/>
              </a:rPr>
              <a:t>"</a:t>
            </a:r>
            <a:r>
              <a:rPr lang="zh-CN" altLang="en-US" sz="3200" b="1">
                <a:solidFill>
                  <a:srgbClr val="4F0FBD"/>
                </a:solidFill>
                <a:sym typeface="+mn-ea"/>
              </a:rPr>
              <a:t>腰</a:t>
            </a:r>
            <a:r>
              <a:rPr lang="en-US" altLang="zh-CN" sz="3200" b="1">
                <a:solidFill>
                  <a:srgbClr val="4F0FBD"/>
                </a:solidFill>
                <a:sym typeface="+mn-ea"/>
              </a:rPr>
              <a:t>"</a:t>
            </a:r>
            <a:r>
              <a:rPr lang="zh-CN" altLang="en-US" sz="3200" b="1">
                <a:solidFill>
                  <a:srgbClr val="4F0FBD"/>
                </a:solidFill>
                <a:sym typeface="+mn-ea"/>
              </a:rPr>
              <a:t>与</a:t>
            </a:r>
            <a:r>
              <a:rPr lang="en-US" altLang="zh-CN" sz="3200" b="1">
                <a:solidFill>
                  <a:srgbClr val="4F0FBD"/>
                </a:solidFill>
                <a:sym typeface="+mn-ea"/>
              </a:rPr>
              <a:t>“</a:t>
            </a:r>
            <a:r>
              <a:rPr lang="zh-CN" altLang="en-US" sz="3200" b="1">
                <a:solidFill>
                  <a:srgbClr val="4F0FBD"/>
                </a:solidFill>
                <a:sym typeface="+mn-ea"/>
              </a:rPr>
              <a:t>戴</a:t>
            </a:r>
            <a:r>
              <a:rPr lang="en-US" altLang="zh-CN" sz="3200" b="1">
                <a:solidFill>
                  <a:srgbClr val="4F0FBD"/>
                </a:solidFill>
                <a:sym typeface="+mn-ea"/>
              </a:rPr>
              <a:t>”</a:t>
            </a:r>
            <a:r>
              <a:rPr lang="zh-CN" altLang="en-US" sz="3200" b="1">
                <a:solidFill>
                  <a:srgbClr val="4F0FBD"/>
                </a:solidFill>
                <a:sym typeface="+mn-ea"/>
              </a:rPr>
              <a:t>对应，动词，腰戴）</a:t>
            </a:r>
          </a:p>
        </p:txBody>
      </p:sp>
      <p:sp>
        <p:nvSpPr>
          <p:cNvPr id="6" name="文本框 5"/>
          <p:cNvSpPr txBox="1"/>
          <p:nvPr/>
        </p:nvSpPr>
        <p:spPr>
          <a:xfrm>
            <a:off x="5518150" y="5278755"/>
            <a:ext cx="4262120" cy="583565"/>
          </a:xfrm>
          <a:prstGeom prst="rect">
            <a:avLst/>
          </a:prstGeom>
          <a:noFill/>
        </p:spPr>
        <p:txBody>
          <a:bodyPr wrap="none" rtlCol="0" anchor="t">
            <a:spAutoFit/>
          </a:bodyPr>
          <a:lstStyle/>
          <a:p>
            <a:r>
              <a:rPr lang="zh-CN" altLang="en-US" sz="3200" b="1">
                <a:solidFill>
                  <a:srgbClr val="4F0FBD"/>
                </a:solidFill>
                <a:sym typeface="+mn-ea"/>
              </a:rPr>
              <a:t>（</a:t>
            </a:r>
            <a:r>
              <a:rPr lang="en-US" altLang="zh-CN" sz="3200" b="1">
                <a:solidFill>
                  <a:srgbClr val="4F0FBD"/>
                </a:solidFill>
                <a:sym typeface="+mn-ea"/>
              </a:rPr>
              <a:t>“</a:t>
            </a:r>
            <a:r>
              <a:rPr lang="zh-CN" altLang="en-US" sz="3200" b="1">
                <a:solidFill>
                  <a:srgbClr val="4F0FBD"/>
                </a:solidFill>
                <a:sym typeface="+mn-ea"/>
              </a:rPr>
              <a:t>族</a:t>
            </a:r>
            <a:r>
              <a:rPr lang="en-US" altLang="zh-CN" sz="3200" b="1">
                <a:solidFill>
                  <a:srgbClr val="4F0FBD"/>
                </a:solidFill>
                <a:sym typeface="+mn-ea"/>
              </a:rPr>
              <a:t>”</a:t>
            </a:r>
            <a:r>
              <a:rPr lang="zh-CN" altLang="en-US" sz="3200" b="1">
                <a:solidFill>
                  <a:srgbClr val="4F0FBD"/>
                </a:solidFill>
                <a:sym typeface="+mn-ea"/>
              </a:rPr>
              <a:t>字义同</a:t>
            </a:r>
            <a:r>
              <a:rPr lang="en-US" altLang="zh-CN" sz="3200" b="1">
                <a:solidFill>
                  <a:srgbClr val="4F0FBD"/>
                </a:solidFill>
                <a:sym typeface="+mn-ea"/>
              </a:rPr>
              <a:t>“</a:t>
            </a:r>
            <a:r>
              <a:rPr lang="zh-CN" altLang="en-US" sz="3200" b="1">
                <a:solidFill>
                  <a:srgbClr val="4F0FBD"/>
                </a:solidFill>
                <a:sym typeface="+mn-ea"/>
              </a:rPr>
              <a:t>灭</a:t>
            </a:r>
            <a:r>
              <a:rPr lang="en-US" altLang="zh-CN" sz="3200" b="1">
                <a:solidFill>
                  <a:srgbClr val="4F0FBD"/>
                </a:solidFill>
                <a:sym typeface="+mn-ea"/>
              </a:rPr>
              <a:t>”</a:t>
            </a:r>
            <a:r>
              <a:rPr lang="zh-CN" altLang="en-US" sz="3200" b="1">
                <a:solidFill>
                  <a:srgbClr val="4F0FBD"/>
                </a:solidFill>
                <a:sym typeface="+mn-ea"/>
              </a:rPr>
              <a:t>字）</a:t>
            </a:r>
          </a:p>
        </p:txBody>
      </p:sp>
      <p:sp>
        <p:nvSpPr>
          <p:cNvPr id="7" name="文本框 6"/>
          <p:cNvSpPr txBox="1"/>
          <p:nvPr/>
        </p:nvSpPr>
        <p:spPr>
          <a:xfrm>
            <a:off x="4599305" y="6106160"/>
            <a:ext cx="7124065" cy="583565"/>
          </a:xfrm>
          <a:prstGeom prst="rect">
            <a:avLst/>
          </a:prstGeom>
          <a:noFill/>
        </p:spPr>
        <p:txBody>
          <a:bodyPr wrap="square" rtlCol="0" anchor="t">
            <a:spAutoFit/>
          </a:bodyPr>
          <a:lstStyle/>
          <a:p>
            <a:r>
              <a:rPr lang="zh-CN" altLang="en-US" sz="3200" b="1">
                <a:solidFill>
                  <a:srgbClr val="4F0FBD"/>
                </a:solidFill>
                <a:sym typeface="+mn-ea"/>
              </a:rPr>
              <a:t>（忧劳：忧思劳苦；逸豫：安逸享乐）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55" presetClass="entr" presetSubtype="0" fill="hold" grpId="2"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18" presetClass="entr" presetSubtype="12" fill="hold" grpId="3"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trips(downLeft)">
                                      <p:cBhvr>
                                        <p:cTn id="36" dur="500"/>
                                        <p:tgtEl>
                                          <p:spTgt spid="6"/>
                                        </p:tgtEl>
                                      </p:cBhvr>
                                    </p:animEffec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1" presetClass="entr" presetSubtype="1" fill="hold" grpId="4"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heel(1)">
                                      <p:cBhvr>
                                        <p:cTn id="4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5" grpId="2"/>
      <p:bldP spid="6" grpId="3"/>
      <p:bldP spid="7" grpId="4"/>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0658" name="标题 70657"/>
          <p:cNvSpPr>
            <a:spLocks noGrp="1" noRot="1"/>
          </p:cNvSpPr>
          <p:nvPr>
            <p:ph type="title"/>
          </p:nvPr>
        </p:nvSpPr>
        <p:spPr>
          <a:xfrm>
            <a:off x="879475" y="30480"/>
            <a:ext cx="5420360" cy="648335"/>
          </a:xfrm>
          <a:solidFill>
            <a:srgbClr val="FFFF00"/>
          </a:solidFill>
        </p:spPr>
        <p:txBody>
          <a:bodyPr anchor="ctr">
            <a:normAutofit fontScale="90000"/>
          </a:bodyPr>
          <a:lstStyle/>
          <a:p>
            <a:r>
              <a:rPr lang="en-US" altLang="zh-CN" b="1"/>
              <a:t>6</a:t>
            </a:r>
            <a:r>
              <a:rPr lang="zh-CN" altLang="en-US" b="1"/>
              <a:t>、 语法分析推断法 </a:t>
            </a:r>
          </a:p>
        </p:txBody>
      </p:sp>
      <p:sp>
        <p:nvSpPr>
          <p:cNvPr id="70659" name="文本占位符 70658"/>
          <p:cNvSpPr>
            <a:spLocks noGrp="1" noRot="1"/>
          </p:cNvSpPr>
          <p:nvPr>
            <p:ph type="body" idx="1"/>
          </p:nvPr>
        </p:nvSpPr>
        <p:spPr>
          <a:xfrm>
            <a:off x="250825" y="898525"/>
            <a:ext cx="11482070" cy="5580380"/>
          </a:xfrm>
        </p:spPr>
        <p:txBody>
          <a:bodyPr>
            <a:normAutofit fontScale="90000"/>
          </a:bodyPr>
          <a:lstStyle/>
          <a:p>
            <a:pPr>
              <a:lnSpc>
                <a:spcPct val="130000"/>
              </a:lnSpc>
            </a:pPr>
            <a:r>
              <a:rPr lang="en-US" altLang="zh-CN" sz="2800" b="1">
                <a:solidFill>
                  <a:srgbClr val="002221"/>
                </a:solidFill>
              </a:rPr>
              <a:t>        </a:t>
            </a:r>
            <a:r>
              <a:rPr lang="zh-CN" altLang="en-US" sz="2800" b="1">
                <a:solidFill>
                  <a:srgbClr val="002221"/>
                </a:solidFill>
              </a:rPr>
              <a:t>根据汉语语法知识，主语、宾语大多是由名词、代词充当，谓语大多是由形容词、动词充当，定语是由名词、代词充当，状语是由副词充当。根据词在句中的语法地位来推断它的词性，进而推知它的词义。 </a:t>
            </a:r>
          </a:p>
          <a:p>
            <a:pPr>
              <a:lnSpc>
                <a:spcPct val="130000"/>
              </a:lnSpc>
              <a:buNone/>
            </a:pPr>
            <a:r>
              <a:rPr lang="zh-CN" altLang="en-US" sz="2800" b="1">
                <a:solidFill>
                  <a:srgbClr val="002221"/>
                </a:solidFill>
              </a:rPr>
              <a:t>            如：</a:t>
            </a:r>
            <a:r>
              <a:rPr lang="en-US" altLang="zh-CN" sz="2800" b="1">
                <a:solidFill>
                  <a:srgbClr val="002221"/>
                </a:solidFill>
              </a:rPr>
              <a:t>《</a:t>
            </a:r>
            <a:r>
              <a:rPr lang="zh-CN" altLang="en-US" sz="2800" b="1">
                <a:solidFill>
                  <a:srgbClr val="002221"/>
                </a:solidFill>
              </a:rPr>
              <a:t>鸿门宴</a:t>
            </a:r>
            <a:r>
              <a:rPr lang="en-US" altLang="zh-CN" sz="2800" b="1">
                <a:solidFill>
                  <a:srgbClr val="002221"/>
                </a:solidFill>
              </a:rPr>
              <a:t>》</a:t>
            </a:r>
            <a:r>
              <a:rPr lang="zh-CN" altLang="en-US" sz="2800" b="1">
                <a:solidFill>
                  <a:srgbClr val="002221"/>
                </a:solidFill>
              </a:rPr>
              <a:t>中</a:t>
            </a:r>
            <a:r>
              <a:rPr lang="en-US" altLang="zh-CN" sz="2800" b="1">
                <a:solidFill>
                  <a:srgbClr val="002221"/>
                </a:solidFill>
              </a:rPr>
              <a:t>"</a:t>
            </a:r>
            <a:r>
              <a:rPr lang="zh-CN" altLang="en-US" sz="2800" b="1">
                <a:solidFill>
                  <a:srgbClr val="002221"/>
                </a:solidFill>
              </a:rPr>
              <a:t>范增数目项王</a:t>
            </a:r>
            <a:r>
              <a:rPr lang="en-US" altLang="zh-CN" sz="2800" b="1">
                <a:solidFill>
                  <a:srgbClr val="002221"/>
                </a:solidFill>
              </a:rPr>
              <a:t>"</a:t>
            </a:r>
            <a:r>
              <a:rPr lang="zh-CN" altLang="en-US" sz="2800" b="1">
                <a:solidFill>
                  <a:srgbClr val="002221"/>
                </a:solidFill>
              </a:rPr>
              <a:t>中的</a:t>
            </a:r>
            <a:r>
              <a:rPr lang="en-US" altLang="zh-CN" sz="2800" b="1">
                <a:solidFill>
                  <a:srgbClr val="002221"/>
                </a:solidFill>
              </a:rPr>
              <a:t>"</a:t>
            </a:r>
            <a:r>
              <a:rPr lang="zh-CN" altLang="en-US" sz="2800" b="1">
                <a:solidFill>
                  <a:srgbClr val="002221"/>
                </a:solidFill>
              </a:rPr>
              <a:t>目</a:t>
            </a:r>
            <a:r>
              <a:rPr lang="en-US" altLang="zh-CN" sz="2800" b="1">
                <a:solidFill>
                  <a:srgbClr val="002221"/>
                </a:solidFill>
              </a:rPr>
              <a:t>"</a:t>
            </a:r>
            <a:r>
              <a:rPr lang="zh-CN" altLang="en-US" sz="2800" b="1">
                <a:solidFill>
                  <a:srgbClr val="002221"/>
                </a:solidFill>
              </a:rPr>
              <a:t>字，它前有状语，后带宾语，用如动词，既不能理解成</a:t>
            </a:r>
            <a:r>
              <a:rPr lang="en-US" altLang="zh-CN" sz="2800" b="1">
                <a:solidFill>
                  <a:srgbClr val="002221"/>
                </a:solidFill>
              </a:rPr>
              <a:t>"</a:t>
            </a:r>
            <a:r>
              <a:rPr lang="zh-CN" altLang="en-US" sz="2800" b="1">
                <a:solidFill>
                  <a:srgbClr val="002221"/>
                </a:solidFill>
              </a:rPr>
              <a:t>眼睛</a:t>
            </a:r>
            <a:r>
              <a:rPr lang="en-US" altLang="zh-CN" sz="2800" b="1">
                <a:solidFill>
                  <a:srgbClr val="002221"/>
                </a:solidFill>
              </a:rPr>
              <a:t>"</a:t>
            </a:r>
            <a:r>
              <a:rPr lang="zh-CN" altLang="en-US" sz="2800" b="1">
                <a:solidFill>
                  <a:srgbClr val="002221"/>
                </a:solidFill>
              </a:rPr>
              <a:t>，也不能仅理解为</a:t>
            </a:r>
            <a:r>
              <a:rPr lang="en-US" altLang="zh-CN" sz="2800" b="1">
                <a:solidFill>
                  <a:srgbClr val="002221"/>
                </a:solidFill>
              </a:rPr>
              <a:t>"</a:t>
            </a:r>
            <a:r>
              <a:rPr lang="zh-CN" altLang="en-US" sz="2800" b="1">
                <a:solidFill>
                  <a:srgbClr val="002221"/>
                </a:solidFill>
              </a:rPr>
              <a:t>看</a:t>
            </a:r>
            <a:r>
              <a:rPr lang="en-US" altLang="zh-CN" sz="2800" b="1">
                <a:solidFill>
                  <a:srgbClr val="002221"/>
                </a:solidFill>
              </a:rPr>
              <a:t>"</a:t>
            </a:r>
            <a:r>
              <a:rPr lang="zh-CN" altLang="en-US" sz="2800" b="1">
                <a:solidFill>
                  <a:srgbClr val="002221"/>
                </a:solidFill>
              </a:rPr>
              <a:t>，应该理解为                                    。</a:t>
            </a:r>
            <a:r>
              <a:rPr lang="en-US" altLang="zh-CN" sz="2800" b="1">
                <a:solidFill>
                  <a:srgbClr val="002221"/>
                </a:solidFill>
              </a:rPr>
              <a:t>           </a:t>
            </a:r>
          </a:p>
          <a:p>
            <a:pPr>
              <a:lnSpc>
                <a:spcPct val="130000"/>
              </a:lnSpc>
              <a:buNone/>
            </a:pPr>
            <a:r>
              <a:rPr lang="en-US" altLang="zh-CN" sz="2800" b="1">
                <a:solidFill>
                  <a:srgbClr val="002221"/>
                </a:solidFill>
              </a:rPr>
              <a:t>         《</a:t>
            </a:r>
            <a:r>
              <a:rPr lang="zh-CN" altLang="en-US" sz="2800" b="1">
                <a:solidFill>
                  <a:srgbClr val="002221"/>
                </a:solidFill>
              </a:rPr>
              <a:t>促织</a:t>
            </a:r>
            <a:r>
              <a:rPr lang="en-US" altLang="zh-CN" sz="2800" b="1">
                <a:solidFill>
                  <a:srgbClr val="002221"/>
                </a:solidFill>
              </a:rPr>
              <a:t>》</a:t>
            </a:r>
            <a:r>
              <a:rPr lang="zh-CN" altLang="en-US" sz="2800" b="1">
                <a:solidFill>
                  <a:srgbClr val="002221"/>
                </a:solidFill>
              </a:rPr>
              <a:t>中</a:t>
            </a:r>
            <a:r>
              <a:rPr lang="en-US" altLang="zh-CN" sz="2800" b="1">
                <a:solidFill>
                  <a:srgbClr val="002221"/>
                </a:solidFill>
              </a:rPr>
              <a:t>"</a:t>
            </a:r>
            <a:r>
              <a:rPr lang="zh-CN" altLang="en-US" sz="2800" b="1">
                <a:solidFill>
                  <a:srgbClr val="002221"/>
                </a:solidFill>
              </a:rPr>
              <a:t>欲居之以为利，而高其直，亦无售者</a:t>
            </a:r>
            <a:r>
              <a:rPr lang="en-US" altLang="zh-CN" sz="2800" b="1">
                <a:solidFill>
                  <a:srgbClr val="002221"/>
                </a:solidFill>
              </a:rPr>
              <a:t>"</a:t>
            </a:r>
            <a:r>
              <a:rPr lang="zh-CN" altLang="en-US" sz="2800" b="1">
                <a:solidFill>
                  <a:srgbClr val="002221"/>
                </a:solidFill>
              </a:rPr>
              <a:t>中</a:t>
            </a:r>
            <a:r>
              <a:rPr lang="en-US" altLang="zh-CN" sz="2800" b="1">
                <a:solidFill>
                  <a:srgbClr val="002221"/>
                </a:solidFill>
              </a:rPr>
              <a:t>"</a:t>
            </a:r>
            <a:r>
              <a:rPr lang="zh-CN" altLang="en-US" sz="2800" b="1">
                <a:solidFill>
                  <a:srgbClr val="002221"/>
                </a:solidFill>
              </a:rPr>
              <a:t>高</a:t>
            </a:r>
            <a:r>
              <a:rPr lang="en-US" altLang="zh-CN" sz="2800" b="1">
                <a:solidFill>
                  <a:srgbClr val="002221"/>
                </a:solidFill>
              </a:rPr>
              <a:t>"</a:t>
            </a:r>
            <a:r>
              <a:rPr lang="zh-CN" altLang="en-US" sz="2800" b="1">
                <a:solidFill>
                  <a:srgbClr val="002221"/>
                </a:solidFill>
              </a:rPr>
              <a:t>字上带宾语，用如动词，联系原文，可推断为                   。 </a:t>
            </a:r>
          </a:p>
          <a:p>
            <a:pPr>
              <a:lnSpc>
                <a:spcPct val="130000"/>
              </a:lnSpc>
              <a:buNone/>
            </a:pPr>
            <a:r>
              <a:rPr lang="zh-CN" altLang="en-US" sz="2800" b="1">
                <a:solidFill>
                  <a:srgbClr val="002221"/>
                </a:solidFill>
              </a:rPr>
              <a:t>                </a:t>
            </a:r>
            <a:r>
              <a:rPr lang="en-US" altLang="zh-CN" sz="2800" b="1">
                <a:solidFill>
                  <a:srgbClr val="002221"/>
                </a:solidFill>
              </a:rPr>
              <a:t>2000</a:t>
            </a:r>
            <a:r>
              <a:rPr lang="zh-CN" altLang="en-US" sz="2800" b="1">
                <a:solidFill>
                  <a:srgbClr val="002221"/>
                </a:solidFill>
              </a:rPr>
              <a:t>年试题</a:t>
            </a:r>
            <a:r>
              <a:rPr lang="en-US" altLang="zh-CN" sz="2800" b="1">
                <a:solidFill>
                  <a:srgbClr val="002221"/>
                </a:solidFill>
              </a:rPr>
              <a:t>13</a:t>
            </a:r>
            <a:r>
              <a:rPr lang="zh-CN" altLang="en-US" sz="2800" b="1">
                <a:solidFill>
                  <a:srgbClr val="002221"/>
                </a:solidFill>
              </a:rPr>
              <a:t>题</a:t>
            </a:r>
            <a:r>
              <a:rPr lang="en-US" altLang="zh-CN" sz="2800" b="1">
                <a:solidFill>
                  <a:srgbClr val="002221"/>
                </a:solidFill>
              </a:rPr>
              <a:t>"</a:t>
            </a:r>
            <a:r>
              <a:rPr lang="zh-CN" altLang="en-US" sz="2800" b="1">
                <a:solidFill>
                  <a:srgbClr val="002221"/>
                </a:solidFill>
              </a:rPr>
              <a:t>取樵炊灶</a:t>
            </a:r>
            <a:r>
              <a:rPr lang="en-US" altLang="zh-CN" sz="2800" b="1">
                <a:solidFill>
                  <a:srgbClr val="002221"/>
                </a:solidFill>
              </a:rPr>
              <a:t>"</a:t>
            </a:r>
            <a:r>
              <a:rPr lang="zh-CN" altLang="en-US" sz="2800" b="1">
                <a:solidFill>
                  <a:srgbClr val="002221"/>
                </a:solidFill>
              </a:rPr>
              <a:t>中的</a:t>
            </a:r>
            <a:r>
              <a:rPr lang="en-US" altLang="zh-CN" sz="2800" b="1">
                <a:solidFill>
                  <a:srgbClr val="002221"/>
                </a:solidFill>
              </a:rPr>
              <a:t>"</a:t>
            </a:r>
            <a:r>
              <a:rPr lang="zh-CN" altLang="en-US" sz="2800" b="1">
                <a:solidFill>
                  <a:srgbClr val="002221"/>
                </a:solidFill>
              </a:rPr>
              <a:t>樵</a:t>
            </a:r>
            <a:r>
              <a:rPr lang="en-US" altLang="zh-CN" sz="2800" b="1">
                <a:solidFill>
                  <a:srgbClr val="002221"/>
                </a:solidFill>
              </a:rPr>
              <a:t>"</a:t>
            </a:r>
            <a:r>
              <a:rPr lang="zh-CN" altLang="en-US" sz="2800" b="1">
                <a:solidFill>
                  <a:srgbClr val="002221"/>
                </a:solidFill>
              </a:rPr>
              <a:t>前跟动词，因此应是名词，译为                       </a:t>
            </a:r>
            <a:r>
              <a:rPr lang="zh-CN" altLang="en-US" sz="2800" b="1"/>
              <a:t>。</a:t>
            </a:r>
          </a:p>
        </p:txBody>
      </p:sp>
      <p:sp>
        <p:nvSpPr>
          <p:cNvPr id="3" name="文本框 2"/>
          <p:cNvSpPr txBox="1"/>
          <p:nvPr/>
        </p:nvSpPr>
        <p:spPr>
          <a:xfrm>
            <a:off x="4549140" y="4730115"/>
            <a:ext cx="1384300" cy="583565"/>
          </a:xfrm>
          <a:prstGeom prst="rect">
            <a:avLst/>
          </a:prstGeom>
          <a:solidFill>
            <a:srgbClr val="D6FD23"/>
          </a:solidFill>
        </p:spPr>
        <p:txBody>
          <a:bodyPr wrap="none" rtlCol="0" anchor="t">
            <a:spAutoFit/>
          </a:bodyPr>
          <a:lstStyle/>
          <a:p>
            <a:r>
              <a:rPr lang="en-US" altLang="zh-CN" sz="3200" b="1">
                <a:solidFill>
                  <a:srgbClr val="002221"/>
                </a:solidFill>
                <a:sym typeface="+mn-ea"/>
              </a:rPr>
              <a:t>"</a:t>
            </a:r>
            <a:r>
              <a:rPr lang="zh-CN" altLang="en-US" sz="3200" b="1">
                <a:solidFill>
                  <a:srgbClr val="002221"/>
                </a:solidFill>
                <a:sym typeface="+mn-ea"/>
              </a:rPr>
              <a:t>抬高</a:t>
            </a:r>
            <a:r>
              <a:rPr lang="en-US" altLang="zh-CN" sz="3200" b="1">
                <a:solidFill>
                  <a:srgbClr val="002221"/>
                </a:solidFill>
                <a:sym typeface="+mn-ea"/>
              </a:rPr>
              <a:t>"</a:t>
            </a:r>
            <a:endParaRPr lang="zh-CN" altLang="en-US" sz="3200"/>
          </a:p>
        </p:txBody>
      </p:sp>
      <p:sp>
        <p:nvSpPr>
          <p:cNvPr id="4" name="文本框 3"/>
          <p:cNvSpPr txBox="1"/>
          <p:nvPr/>
        </p:nvSpPr>
        <p:spPr>
          <a:xfrm>
            <a:off x="973455" y="3594100"/>
            <a:ext cx="2722245" cy="583565"/>
          </a:xfrm>
          <a:prstGeom prst="rect">
            <a:avLst/>
          </a:prstGeom>
          <a:solidFill>
            <a:srgbClr val="D6FD23"/>
          </a:solidFill>
        </p:spPr>
        <p:txBody>
          <a:bodyPr wrap="none" rtlCol="0" anchor="t">
            <a:spAutoFit/>
          </a:bodyPr>
          <a:lstStyle/>
          <a:p>
            <a:r>
              <a:rPr lang="en-US" altLang="zh-CN" sz="3200" b="1">
                <a:solidFill>
                  <a:srgbClr val="002221"/>
                </a:solidFill>
                <a:sym typeface="+mn-ea"/>
              </a:rPr>
              <a:t>"</a:t>
            </a:r>
            <a:r>
              <a:rPr lang="zh-CN" altLang="en-US" sz="3200" b="1">
                <a:solidFill>
                  <a:srgbClr val="002221"/>
                </a:solidFill>
                <a:sym typeface="+mn-ea"/>
              </a:rPr>
              <a:t>用眼睛示意</a:t>
            </a:r>
            <a:r>
              <a:rPr lang="en-US" altLang="zh-CN" sz="3200" b="1">
                <a:solidFill>
                  <a:srgbClr val="002221"/>
                </a:solidFill>
                <a:sym typeface="+mn-ea"/>
              </a:rPr>
              <a:t>" </a:t>
            </a:r>
            <a:endParaRPr lang="zh-CN" altLang="en-US" sz="3200"/>
          </a:p>
        </p:txBody>
      </p:sp>
      <p:sp>
        <p:nvSpPr>
          <p:cNvPr id="5" name="文本框 4"/>
          <p:cNvSpPr txBox="1"/>
          <p:nvPr/>
        </p:nvSpPr>
        <p:spPr>
          <a:xfrm>
            <a:off x="1059180" y="5895340"/>
            <a:ext cx="1497330" cy="583565"/>
          </a:xfrm>
          <a:prstGeom prst="rect">
            <a:avLst/>
          </a:prstGeom>
          <a:solidFill>
            <a:srgbClr val="D6FD23"/>
          </a:solidFill>
        </p:spPr>
        <p:txBody>
          <a:bodyPr wrap="none" rtlCol="0" anchor="t">
            <a:spAutoFit/>
          </a:bodyPr>
          <a:lstStyle/>
          <a:p>
            <a:r>
              <a:rPr lang="en-US" altLang="zh-CN" sz="3200" b="1">
                <a:solidFill>
                  <a:srgbClr val="002221"/>
                </a:solidFill>
                <a:sym typeface="+mn-ea"/>
              </a:rPr>
              <a:t>"</a:t>
            </a:r>
            <a:r>
              <a:rPr lang="zh-CN" altLang="en-US" sz="3200" b="1">
                <a:solidFill>
                  <a:srgbClr val="002221"/>
                </a:solidFill>
                <a:sym typeface="+mn-ea"/>
              </a:rPr>
              <a:t>柴薪</a:t>
            </a:r>
            <a:r>
              <a:rPr lang="en-US" altLang="zh-CN" sz="3200" b="1">
                <a:solidFill>
                  <a:srgbClr val="002221"/>
                </a:solidFill>
                <a:sym typeface="+mn-ea"/>
              </a:rPr>
              <a:t>"</a:t>
            </a:r>
            <a:r>
              <a:rPr lang="en-US" altLang="zh-CN" sz="3200" b="1">
                <a:sym typeface="+mn-ea"/>
              </a:rPr>
              <a:t> </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70659">
                                            <p:txEl>
                                              <p:charRg st="100" end="187"/>
                                            </p:txEl>
                                          </p:spTgt>
                                        </p:tgtEl>
                                        <p:attrNameLst>
                                          <p:attrName>style.visibility</p:attrName>
                                        </p:attrNameLst>
                                      </p:cBhvr>
                                      <p:to>
                                        <p:strVal val="visible"/>
                                      </p:to>
                                    </p:set>
                                    <p:animEffect transition="in" filter="slide(fromBottom)">
                                      <p:cBhvr>
                                        <p:cTn id="7" dur="500"/>
                                        <p:tgtEl>
                                          <p:spTgt spid="70659">
                                            <p:txEl>
                                              <p:charRg st="100" end="187"/>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70659">
                                            <p:txEl>
                                              <p:charRg st="2" end="2"/>
                                            </p:txEl>
                                          </p:spTgt>
                                        </p:tgtEl>
                                        <p:attrNameLst>
                                          <p:attrName>style.visibility</p:attrName>
                                        </p:attrNameLst>
                                      </p:cBhvr>
                                      <p:to>
                                        <p:strVal val="visible"/>
                                      </p:to>
                                    </p:set>
                                    <p:animEffect transition="in" filter="slide(fromBottom)">
                                      <p:cBhvr>
                                        <p:cTn id="13" dur="500"/>
                                        <p:tgtEl>
                                          <p:spTgt spid="70659">
                                            <p:txEl>
                                              <p:char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0659">
                                            <p:txEl>
                                              <p:charRg st="252" end="309"/>
                                            </p:txEl>
                                          </p:spTgt>
                                        </p:tgtEl>
                                        <p:attrNameLst>
                                          <p:attrName>style.visibility</p:attrName>
                                        </p:attrNameLst>
                                      </p:cBhvr>
                                      <p:to>
                                        <p:strVal val="visible"/>
                                      </p:to>
                                    </p:set>
                                    <p:anim calcmode="lin" valueType="num">
                                      <p:cBhvr additive="base">
                                        <p:cTn id="19" dur="500" fill="hold"/>
                                        <p:tgtEl>
                                          <p:spTgt spid="70659">
                                            <p:txEl>
                                              <p:charRg st="252" end="30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59">
                                            <p:txEl>
                                              <p:charRg st="252" end="30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grpId="1"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1" presetClass="entr" presetSubtype="1" fill="hold" grpId="2"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heel(1)">
                                      <p:cBhvr>
                                        <p:cTn id="4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8306" name="标题 98305"/>
          <p:cNvSpPr>
            <a:spLocks noGrp="1" noRot="1"/>
          </p:cNvSpPr>
          <p:nvPr>
            <p:ph type="title"/>
          </p:nvPr>
        </p:nvSpPr>
        <p:spPr>
          <a:xfrm>
            <a:off x="668655" y="305435"/>
            <a:ext cx="6807835" cy="708025"/>
          </a:xfrm>
          <a:solidFill>
            <a:srgbClr val="00B050"/>
          </a:solidFill>
        </p:spPr>
        <p:txBody>
          <a:bodyPr anchor="ctr">
            <a:normAutofit fontScale="90000"/>
          </a:bodyPr>
          <a:lstStyle/>
          <a:p>
            <a:pPr algn="l"/>
            <a:r>
              <a:rPr lang="zh-CN" altLang="en-US" sz="3600" b="1"/>
              <a:t>辨析下列一组“信”字的词义</a:t>
            </a:r>
          </a:p>
        </p:txBody>
      </p:sp>
      <p:sp>
        <p:nvSpPr>
          <p:cNvPr id="98307" name="文本占位符 98306"/>
          <p:cNvSpPr>
            <a:spLocks noGrp="1" noRot="1"/>
          </p:cNvSpPr>
          <p:nvPr>
            <p:ph type="body" idx="1"/>
          </p:nvPr>
        </p:nvSpPr>
        <p:spPr>
          <a:xfrm>
            <a:off x="548640" y="1477010"/>
            <a:ext cx="7137400" cy="4351655"/>
          </a:xfrm>
        </p:spPr>
        <p:txBody>
          <a:bodyPr>
            <a:noAutofit/>
          </a:bodyPr>
          <a:lstStyle/>
          <a:p>
            <a:pPr>
              <a:lnSpc>
                <a:spcPct val="110000"/>
              </a:lnSpc>
            </a:pPr>
            <a:r>
              <a:rPr lang="zh-CN" altLang="en-US" sz="4400" b="1">
                <a:solidFill>
                  <a:srgbClr val="FF0000"/>
                </a:solidFill>
              </a:rPr>
              <a:t>信</a:t>
            </a:r>
            <a:r>
              <a:rPr lang="zh-CN" altLang="en-US" sz="4400" b="1">
                <a:solidFill>
                  <a:srgbClr val="002221"/>
                </a:solidFill>
              </a:rPr>
              <a:t>知生男恶，反是生女好</a:t>
            </a:r>
          </a:p>
          <a:p>
            <a:pPr>
              <a:lnSpc>
                <a:spcPct val="110000"/>
              </a:lnSpc>
            </a:pPr>
            <a:endParaRPr lang="zh-CN" altLang="en-US" sz="4400" b="1">
              <a:solidFill>
                <a:srgbClr val="002221"/>
              </a:solidFill>
            </a:endParaRPr>
          </a:p>
          <a:p>
            <a:pPr>
              <a:lnSpc>
                <a:spcPct val="110000"/>
              </a:lnSpc>
            </a:pPr>
            <a:r>
              <a:rPr lang="zh-CN" altLang="en-US" sz="4400" b="1">
                <a:solidFill>
                  <a:srgbClr val="002221"/>
                </a:solidFill>
              </a:rPr>
              <a:t>今以蒋氏观之，犹</a:t>
            </a:r>
            <a:r>
              <a:rPr lang="zh-CN" altLang="en-US" sz="4400" b="1">
                <a:solidFill>
                  <a:srgbClr val="FF0000"/>
                </a:solidFill>
              </a:rPr>
              <a:t>信</a:t>
            </a:r>
            <a:endParaRPr lang="zh-CN" altLang="en-US" sz="4400" b="1">
              <a:solidFill>
                <a:srgbClr val="002221"/>
              </a:solidFill>
            </a:endParaRPr>
          </a:p>
          <a:p>
            <a:pPr>
              <a:lnSpc>
                <a:spcPct val="110000"/>
              </a:lnSpc>
            </a:pPr>
            <a:endParaRPr lang="zh-CN" altLang="en-US" sz="4400" b="1">
              <a:solidFill>
                <a:srgbClr val="002221"/>
              </a:solidFill>
            </a:endParaRPr>
          </a:p>
          <a:p>
            <a:pPr>
              <a:lnSpc>
                <a:spcPct val="110000"/>
              </a:lnSpc>
            </a:pPr>
            <a:r>
              <a:rPr lang="zh-CN" altLang="en-US" sz="4400" b="1">
                <a:solidFill>
                  <a:srgbClr val="FF0000"/>
                </a:solidFill>
              </a:rPr>
              <a:t>信</a:t>
            </a:r>
            <a:r>
              <a:rPr lang="zh-CN" altLang="en-US" sz="4400" b="1">
                <a:solidFill>
                  <a:srgbClr val="002221"/>
                </a:solidFill>
              </a:rPr>
              <a:t>义著于四海</a:t>
            </a:r>
          </a:p>
          <a:p>
            <a:pPr marL="0" indent="0">
              <a:lnSpc>
                <a:spcPct val="110000"/>
              </a:lnSpc>
              <a:buNone/>
            </a:pPr>
            <a:endParaRPr lang="zh-CN" altLang="en-US" sz="2800" b="1">
              <a:solidFill>
                <a:srgbClr val="002221"/>
              </a:solidFill>
            </a:endParaRPr>
          </a:p>
          <a:p>
            <a:pPr marL="0" indent="0">
              <a:lnSpc>
                <a:spcPct val="110000"/>
              </a:lnSpc>
              <a:buNone/>
            </a:pPr>
            <a:r>
              <a:rPr lang="zh-CN" altLang="en-US" sz="2800" b="1">
                <a:solidFill>
                  <a:srgbClr val="002221"/>
                </a:solidFill>
              </a:rPr>
              <a:t>  </a:t>
            </a:r>
          </a:p>
        </p:txBody>
      </p:sp>
      <p:sp>
        <p:nvSpPr>
          <p:cNvPr id="2" name="文本框 1"/>
          <p:cNvSpPr txBox="1"/>
          <p:nvPr/>
        </p:nvSpPr>
        <p:spPr>
          <a:xfrm>
            <a:off x="482600" y="2407285"/>
            <a:ext cx="8117205" cy="583565"/>
          </a:xfrm>
          <a:prstGeom prst="rect">
            <a:avLst/>
          </a:prstGeom>
          <a:solidFill>
            <a:srgbClr val="D6FD23"/>
          </a:solidFill>
        </p:spPr>
        <p:txBody>
          <a:bodyPr wrap="square" rtlCol="0" anchor="t">
            <a:spAutoFit/>
          </a:bodyPr>
          <a:lstStyle/>
          <a:p>
            <a:r>
              <a:rPr lang="zh-CN" altLang="en-US" sz="3200" b="1">
                <a:solidFill>
                  <a:srgbClr val="FF0000"/>
                </a:solidFill>
                <a:sym typeface="+mn-ea"/>
              </a:rPr>
              <a:t>“信”在“知”前，作状语 “确实”。</a:t>
            </a:r>
          </a:p>
        </p:txBody>
      </p:sp>
      <p:sp>
        <p:nvSpPr>
          <p:cNvPr id="3" name="文本框 2"/>
          <p:cNvSpPr txBox="1"/>
          <p:nvPr/>
        </p:nvSpPr>
        <p:spPr>
          <a:xfrm>
            <a:off x="482600" y="4133215"/>
            <a:ext cx="10433685" cy="583565"/>
          </a:xfrm>
          <a:prstGeom prst="rect">
            <a:avLst/>
          </a:prstGeom>
          <a:solidFill>
            <a:srgbClr val="D6FD23"/>
          </a:solidFill>
        </p:spPr>
        <p:txBody>
          <a:bodyPr wrap="square" rtlCol="0" anchor="t">
            <a:spAutoFit/>
          </a:bodyPr>
          <a:lstStyle/>
          <a:p>
            <a:r>
              <a:rPr lang="zh-CN" altLang="en-US" sz="3200" b="1">
                <a:solidFill>
                  <a:srgbClr val="FF0000"/>
                </a:solidFill>
                <a:sym typeface="+mn-ea"/>
              </a:rPr>
              <a:t>“犹”是副词 ，“信”处在谓语位置，是动词“相信”。</a:t>
            </a:r>
          </a:p>
        </p:txBody>
      </p:sp>
      <p:sp>
        <p:nvSpPr>
          <p:cNvPr id="4" name="文本框 3"/>
          <p:cNvSpPr txBox="1"/>
          <p:nvPr/>
        </p:nvSpPr>
        <p:spPr>
          <a:xfrm>
            <a:off x="307975" y="5828665"/>
            <a:ext cx="11576050" cy="583565"/>
          </a:xfrm>
          <a:prstGeom prst="rect">
            <a:avLst/>
          </a:prstGeom>
          <a:solidFill>
            <a:srgbClr val="D6FD23"/>
          </a:solidFill>
        </p:spPr>
        <p:txBody>
          <a:bodyPr wrap="square" rtlCol="0" anchor="t">
            <a:spAutoFit/>
          </a:bodyPr>
          <a:lstStyle/>
          <a:p>
            <a:r>
              <a:rPr lang="zh-CN" altLang="en-US" sz="3200" b="1">
                <a:solidFill>
                  <a:srgbClr val="FF0000"/>
                </a:solidFill>
                <a:sym typeface="+mn-ea"/>
              </a:rPr>
              <a:t>“信义”处在主语位置上，“著”是谓语，“信”为“信誉”。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5" presetClass="entr" presetSubtype="0"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strVal val="#ppt_w*0.70"/>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Effect transition="in" filter="fade">
                                      <p:cBhvr>
                                        <p:cTn id="16" dur="1000"/>
                                        <p:tgtEl>
                                          <p:spTgt spid="3"/>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8" presetClass="entr" presetSubtype="12" fill="hold" grpId="2"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9090" name="文本框 89089"/>
          <p:cNvSpPr txBox="1"/>
          <p:nvPr/>
        </p:nvSpPr>
        <p:spPr>
          <a:xfrm>
            <a:off x="2117725" y="68263"/>
            <a:ext cx="7548880" cy="583565"/>
          </a:xfrm>
          <a:prstGeom prst="rect">
            <a:avLst/>
          </a:prstGeom>
          <a:noFill/>
          <a:ln w="9525">
            <a:noFill/>
          </a:ln>
        </p:spPr>
        <p:txBody>
          <a:bodyPr wrap="none" anchor="t">
            <a:spAutoFit/>
          </a:bodyPr>
          <a:lstStyle/>
          <a:p>
            <a:r>
              <a:rPr lang="zh-CN" altLang="en-US" sz="3200">
                <a:solidFill>
                  <a:srgbClr val="FF00FF"/>
                </a:solidFill>
                <a:latin typeface="Times New Roman" panose="02020603050405020304" pitchFamily="18" charset="0"/>
              </a:rPr>
              <a:t>巩固练习：</a:t>
            </a:r>
            <a:r>
              <a:rPr lang="zh-CN" altLang="en-US" sz="2800">
                <a:solidFill>
                  <a:srgbClr val="FF00FF"/>
                </a:solidFill>
                <a:latin typeface="Times New Roman" panose="02020603050405020304" pitchFamily="18" charset="0"/>
              </a:rPr>
              <a:t>指出下列句子中红色字的多种义项</a:t>
            </a:r>
            <a:endParaRPr lang="zh-CN" altLang="en-US" sz="2400">
              <a:solidFill>
                <a:srgbClr val="FF00FF"/>
              </a:solidFill>
              <a:latin typeface="Times New Roman" panose="02020603050405020304" pitchFamily="18" charset="0"/>
            </a:endParaRPr>
          </a:p>
        </p:txBody>
      </p:sp>
      <p:sp>
        <p:nvSpPr>
          <p:cNvPr id="89091" name="文本框 89090"/>
          <p:cNvSpPr txBox="1"/>
          <p:nvPr/>
        </p:nvSpPr>
        <p:spPr>
          <a:xfrm>
            <a:off x="350520" y="762000"/>
            <a:ext cx="11671300" cy="5356860"/>
          </a:xfrm>
          <a:prstGeom prst="rect">
            <a:avLst/>
          </a:prstGeom>
          <a:noFill/>
          <a:ln w="9525">
            <a:noFill/>
          </a:ln>
        </p:spPr>
        <p:txBody>
          <a:bodyPr wrap="square">
            <a:spAutoFit/>
          </a:bodyPr>
          <a:lstStyle/>
          <a:p>
            <a:pPr>
              <a:lnSpc>
                <a:spcPct val="110000"/>
              </a:lnSpc>
              <a:spcBef>
                <a:spcPct val="50000"/>
              </a:spcBef>
            </a:pPr>
            <a:r>
              <a:rPr lang="en-US" altLang="zh-CN" sz="3200" b="1">
                <a:solidFill>
                  <a:srgbClr val="002221"/>
                </a:solidFill>
                <a:latin typeface="Times New Roman" panose="02020603050405020304" pitchFamily="18" charset="0"/>
              </a:rPr>
              <a:t>1.</a:t>
            </a:r>
            <a:r>
              <a:rPr lang="zh-CN" altLang="en-US" sz="3200" b="1">
                <a:solidFill>
                  <a:srgbClr val="002221"/>
                </a:solidFill>
                <a:latin typeface="Times New Roman" panose="02020603050405020304" pitchFamily="18" charset="0"/>
              </a:rPr>
              <a:t>荆轲</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笑武阳。</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荆轲刺秦王</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solidFill>
                  <a:srgbClr val="002221"/>
                </a:solidFill>
                <a:latin typeface="Times New Roman" panose="02020603050405020304" pitchFamily="18" charset="0"/>
              </a:rPr>
              <a:t> 2.</a:t>
            </a:r>
            <a:r>
              <a:rPr lang="zh-CN" altLang="en-US" sz="3200" b="1">
                <a:solidFill>
                  <a:srgbClr val="002221"/>
                </a:solidFill>
                <a:latin typeface="Times New Roman" panose="02020603050405020304" pitchFamily="18" charset="0"/>
              </a:rPr>
              <a:t>君臣相</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，不知所归。</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伶官传序 </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solidFill>
                  <a:srgbClr val="002221"/>
                </a:solidFill>
                <a:latin typeface="Times New Roman" panose="02020603050405020304" pitchFamily="18" charset="0"/>
              </a:rPr>
              <a:t> 3.</a:t>
            </a:r>
            <a:r>
              <a:rPr lang="zh-CN" altLang="en-US" sz="3200" b="1">
                <a:solidFill>
                  <a:srgbClr val="002221"/>
                </a:solidFill>
                <a:latin typeface="Times New Roman" panose="02020603050405020304" pitchFamily="18" charset="0"/>
              </a:rPr>
              <a:t>先帝不以臣卑鄙</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三</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臣于草庐之中。</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出师表 </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solidFill>
                  <a:srgbClr val="002221"/>
                </a:solidFill>
                <a:latin typeface="Times New Roman" panose="02020603050405020304" pitchFamily="18" charset="0"/>
              </a:rPr>
              <a:t> 4.</a:t>
            </a:r>
            <a:r>
              <a:rPr lang="zh-CN" altLang="en-US" sz="3200" b="1">
                <a:solidFill>
                  <a:srgbClr val="002221"/>
                </a:solidFill>
                <a:latin typeface="Times New Roman" panose="02020603050405020304" pitchFamily="18" charset="0"/>
              </a:rPr>
              <a:t>三岁贯女，莫我肯</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硕鼠</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solidFill>
                  <a:srgbClr val="002221"/>
                </a:solidFill>
                <a:latin typeface="Times New Roman" panose="02020603050405020304" pitchFamily="18" charset="0"/>
              </a:rPr>
              <a:t> 5.</a:t>
            </a:r>
            <a:r>
              <a:rPr lang="zh-CN" altLang="en-US" sz="3200" b="1">
                <a:solidFill>
                  <a:srgbClr val="002221"/>
                </a:solidFill>
                <a:latin typeface="Times New Roman" panose="02020603050405020304" pitchFamily="18" charset="0"/>
              </a:rPr>
              <a:t>大行不</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细谨，大礼不辞小让。</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鸿门宴</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solidFill>
                  <a:srgbClr val="002221"/>
                </a:solidFill>
                <a:latin typeface="Times New Roman" panose="02020603050405020304" pitchFamily="18" charset="0"/>
              </a:rPr>
              <a:t> 6.</a:t>
            </a:r>
            <a:r>
              <a:rPr lang="zh-CN" altLang="en-US" sz="3200" b="1">
                <a:solidFill>
                  <a:srgbClr val="002221"/>
                </a:solidFill>
                <a:latin typeface="Times New Roman" panose="02020603050405020304" pitchFamily="18" charset="0"/>
              </a:rPr>
              <a:t>使于齐，</a:t>
            </a:r>
            <a:r>
              <a:rPr lang="zh-CN" altLang="en-US" sz="3200" b="1">
                <a:solidFill>
                  <a:srgbClr val="FF00FF"/>
                </a:solidFill>
                <a:latin typeface="Times New Roman" panose="02020603050405020304" pitchFamily="18" charset="0"/>
              </a:rPr>
              <a:t>顾</a:t>
            </a:r>
            <a:r>
              <a:rPr lang="zh-CN" altLang="en-US" sz="3200" b="1">
                <a:solidFill>
                  <a:srgbClr val="002221"/>
                </a:solidFill>
                <a:latin typeface="Times New Roman" panose="02020603050405020304" pitchFamily="18" charset="0"/>
              </a:rPr>
              <a:t>反，谏怀王曰：“何不杀张仪？”</a:t>
            </a:r>
            <a:r>
              <a:rPr lang="en-US" altLang="zh-CN" sz="3200" b="1">
                <a:solidFill>
                  <a:srgbClr val="002221"/>
                </a:solidFill>
                <a:latin typeface="Times New Roman" panose="02020603050405020304" pitchFamily="18" charset="0"/>
              </a:rPr>
              <a:t>《</a:t>
            </a:r>
            <a:r>
              <a:rPr lang="zh-CN" altLang="en-US" sz="3200" b="1">
                <a:solidFill>
                  <a:srgbClr val="002221"/>
                </a:solidFill>
                <a:latin typeface="Times New Roman" panose="02020603050405020304" pitchFamily="18" charset="0"/>
              </a:rPr>
              <a:t>屈原列传</a:t>
            </a:r>
            <a:r>
              <a:rPr lang="en-US" altLang="zh-CN" sz="3200" b="1">
                <a:solidFill>
                  <a:srgbClr val="002221"/>
                </a:solidFill>
                <a:latin typeface="Times New Roman" panose="02020603050405020304" pitchFamily="18" charset="0"/>
              </a:rPr>
              <a:t>》         </a:t>
            </a:r>
          </a:p>
          <a:p>
            <a:pPr>
              <a:lnSpc>
                <a:spcPct val="110000"/>
              </a:lnSpc>
              <a:spcBef>
                <a:spcPct val="50000"/>
              </a:spcBef>
            </a:pPr>
            <a:r>
              <a:rPr lang="en-US" altLang="zh-CN" sz="3200" b="1">
                <a:latin typeface="Times New Roman" panose="02020603050405020304" pitchFamily="18" charset="0"/>
              </a:rPr>
              <a:t> </a:t>
            </a:r>
            <a:r>
              <a:rPr lang="en-US" altLang="zh-CN" sz="3200" b="1">
                <a:solidFill>
                  <a:srgbClr val="002221"/>
                </a:solidFill>
                <a:latin typeface="Times New Roman" panose="02020603050405020304" pitchFamily="18" charset="0"/>
                <a:sym typeface="+mn-ea"/>
              </a:rPr>
              <a:t>7.</a:t>
            </a:r>
            <a:r>
              <a:rPr lang="zh-CN" altLang="en-US" sz="3200" b="1">
                <a:solidFill>
                  <a:srgbClr val="002221"/>
                </a:solidFill>
                <a:latin typeface="Times New Roman" panose="02020603050405020304" pitchFamily="18" charset="0"/>
                <a:sym typeface="+mn-ea"/>
              </a:rPr>
              <a:t>阿母</a:t>
            </a:r>
            <a:r>
              <a:rPr lang="zh-CN" altLang="en-US" sz="3200" b="1">
                <a:solidFill>
                  <a:srgbClr val="FF0000"/>
                </a:solidFill>
                <a:latin typeface="Times New Roman" panose="02020603050405020304" pitchFamily="18" charset="0"/>
                <a:sym typeface="+mn-ea"/>
              </a:rPr>
              <a:t>谢</a:t>
            </a:r>
            <a:r>
              <a:rPr lang="zh-CN" altLang="en-US" sz="3200" b="1">
                <a:solidFill>
                  <a:srgbClr val="002221"/>
                </a:solidFill>
                <a:latin typeface="Times New Roman" panose="02020603050405020304" pitchFamily="18" charset="0"/>
                <a:sym typeface="+mn-ea"/>
              </a:rPr>
              <a:t>媒人：“女子先有誓，老姥岂敢言？”</a:t>
            </a:r>
            <a:r>
              <a:rPr lang="en-US" altLang="zh-CN" sz="3200" b="1">
                <a:solidFill>
                  <a:srgbClr val="002221"/>
                </a:solidFill>
                <a:latin typeface="Times New Roman" panose="02020603050405020304" pitchFamily="18" charset="0"/>
                <a:sym typeface="+mn-ea"/>
              </a:rPr>
              <a:t>《</a:t>
            </a:r>
            <a:r>
              <a:rPr lang="zh-CN" altLang="en-US" sz="3200" b="1">
                <a:solidFill>
                  <a:srgbClr val="002221"/>
                </a:solidFill>
                <a:latin typeface="Times New Roman" panose="02020603050405020304" pitchFamily="18" charset="0"/>
                <a:sym typeface="+mn-ea"/>
              </a:rPr>
              <a:t>孔雀东南飞</a:t>
            </a:r>
            <a:r>
              <a:rPr lang="en-US" altLang="zh-CN" sz="3200" b="1">
                <a:solidFill>
                  <a:srgbClr val="002221"/>
                </a:solidFill>
                <a:latin typeface="Times New Roman" panose="02020603050405020304" pitchFamily="18" charset="0"/>
                <a:sym typeface="+mn-ea"/>
              </a:rPr>
              <a:t>》 </a:t>
            </a:r>
            <a:r>
              <a:rPr lang="en-US" altLang="zh-CN" sz="3200" b="1">
                <a:latin typeface="Times New Roman" panose="02020603050405020304" pitchFamily="18" charset="0"/>
              </a:rPr>
              <a:t>             </a:t>
            </a:r>
          </a:p>
        </p:txBody>
      </p:sp>
      <p:sp>
        <p:nvSpPr>
          <p:cNvPr id="89093" name="文本框 89092"/>
          <p:cNvSpPr txBox="1"/>
          <p:nvPr/>
        </p:nvSpPr>
        <p:spPr>
          <a:xfrm>
            <a:off x="6546850" y="761683"/>
            <a:ext cx="999490" cy="583565"/>
          </a:xfrm>
          <a:prstGeom prst="rect">
            <a:avLst/>
          </a:prstGeom>
          <a:noFill/>
          <a:ln w="9525">
            <a:noFill/>
          </a:ln>
        </p:spPr>
        <p:txBody>
          <a:bodyPr wrap="none" anchor="t">
            <a:spAutoFit/>
          </a:bodyPr>
          <a:lstStyle/>
          <a:p>
            <a:r>
              <a:rPr lang="zh-CN" altLang="en-US" sz="3200" b="1">
                <a:solidFill>
                  <a:srgbClr val="6600FF"/>
                </a:solidFill>
                <a:latin typeface="Times New Roman" panose="02020603050405020304" pitchFamily="18" charset="0"/>
              </a:rPr>
              <a:t>回头</a:t>
            </a:r>
          </a:p>
        </p:txBody>
      </p:sp>
      <p:sp>
        <p:nvSpPr>
          <p:cNvPr id="89094" name="文本框 89093"/>
          <p:cNvSpPr txBox="1"/>
          <p:nvPr/>
        </p:nvSpPr>
        <p:spPr>
          <a:xfrm>
            <a:off x="7614285" y="1566228"/>
            <a:ext cx="540385"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看</a:t>
            </a:r>
          </a:p>
        </p:txBody>
      </p:sp>
      <p:sp>
        <p:nvSpPr>
          <p:cNvPr id="89095" name="文本框 89094"/>
          <p:cNvSpPr txBox="1"/>
          <p:nvPr/>
        </p:nvSpPr>
        <p:spPr>
          <a:xfrm>
            <a:off x="10287000" y="2425383"/>
            <a:ext cx="897890"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访问</a:t>
            </a:r>
          </a:p>
        </p:txBody>
      </p:sp>
      <p:sp>
        <p:nvSpPr>
          <p:cNvPr id="89096" name="文本框 89095"/>
          <p:cNvSpPr txBox="1"/>
          <p:nvPr/>
        </p:nvSpPr>
        <p:spPr>
          <a:xfrm>
            <a:off x="6546850" y="3137218"/>
            <a:ext cx="1816100" cy="583565"/>
          </a:xfrm>
          <a:prstGeom prst="rect">
            <a:avLst/>
          </a:prstGeom>
          <a:noFill/>
          <a:ln w="9525">
            <a:noFill/>
          </a:ln>
        </p:spPr>
        <p:txBody>
          <a:bodyPr wrap="none" anchor="t">
            <a:spAutoFit/>
          </a:bodyPr>
          <a:lstStyle/>
          <a:p>
            <a:r>
              <a:rPr lang="zh-CN" altLang="en-US" sz="3200" b="1">
                <a:solidFill>
                  <a:srgbClr val="6600FF"/>
                </a:solidFill>
                <a:latin typeface="Times New Roman" panose="02020603050405020304" pitchFamily="18" charset="0"/>
              </a:rPr>
              <a:t>顾念关心</a:t>
            </a:r>
          </a:p>
        </p:txBody>
      </p:sp>
      <p:sp>
        <p:nvSpPr>
          <p:cNvPr id="89097" name="文本框 89096"/>
          <p:cNvSpPr txBox="1"/>
          <p:nvPr/>
        </p:nvSpPr>
        <p:spPr>
          <a:xfrm>
            <a:off x="8573135" y="3958273"/>
            <a:ext cx="1612900"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考虑顾及</a:t>
            </a:r>
          </a:p>
        </p:txBody>
      </p:sp>
      <p:sp>
        <p:nvSpPr>
          <p:cNvPr id="89098" name="文本框 89097"/>
          <p:cNvSpPr txBox="1"/>
          <p:nvPr/>
        </p:nvSpPr>
        <p:spPr>
          <a:xfrm>
            <a:off x="3251200" y="5146993"/>
            <a:ext cx="897890"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回还</a:t>
            </a:r>
          </a:p>
        </p:txBody>
      </p:sp>
      <p:sp>
        <p:nvSpPr>
          <p:cNvPr id="89099" name="文本框 89098"/>
          <p:cNvSpPr txBox="1"/>
          <p:nvPr/>
        </p:nvSpPr>
        <p:spPr>
          <a:xfrm>
            <a:off x="2197100" y="6118860"/>
            <a:ext cx="914400" cy="521970"/>
          </a:xfrm>
          <a:prstGeom prst="rect">
            <a:avLst/>
          </a:prstGeom>
          <a:noFill/>
          <a:ln w="9525">
            <a:noFill/>
          </a:ln>
        </p:spPr>
        <p:txBody>
          <a:bodyPr>
            <a:spAutoFit/>
          </a:bodyPr>
          <a:lstStyle/>
          <a:p>
            <a:pPr>
              <a:spcBef>
                <a:spcPct val="50000"/>
              </a:spcBef>
            </a:pPr>
            <a:r>
              <a:rPr lang="zh-CN" altLang="en-US" sz="2800" b="1">
                <a:solidFill>
                  <a:srgbClr val="6600FF"/>
                </a:solidFill>
                <a:latin typeface="Times New Roman" panose="02020603050405020304" pitchFamily="18" charset="0"/>
              </a:rPr>
              <a:t>谢绝</a:t>
            </a:r>
          </a:p>
        </p:txBody>
      </p:sp>
      <p:sp>
        <p:nvSpPr>
          <p:cNvPr id="89105" name="矩形 89104"/>
          <p:cNvSpPr/>
          <p:nvPr/>
        </p:nvSpPr>
        <p:spPr>
          <a:xfrm>
            <a:off x="9753600" y="609600"/>
            <a:ext cx="309880" cy="460375"/>
          </a:xfrm>
          <a:prstGeom prst="rect">
            <a:avLst/>
          </a:prstGeom>
          <a:noFill/>
          <a:ln w="9525">
            <a:noFill/>
          </a:ln>
        </p:spPr>
        <p:txBody>
          <a:bodyPr wrap="none" anchor="t">
            <a:spAutoFit/>
          </a:bodyPr>
          <a:lstStyle/>
          <a:p>
            <a:endParaRPr sz="2400">
              <a:solidFill>
                <a:srgbClr val="000099"/>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9093"/>
                                        </p:tgtEl>
                                        <p:attrNameLst>
                                          <p:attrName>style.visibility</p:attrName>
                                        </p:attrNameLst>
                                      </p:cBhvr>
                                      <p:to>
                                        <p:strVal val="visible"/>
                                      </p:to>
                                    </p:set>
                                    <p:anim calcmode="lin" valueType="num">
                                      <p:cBhvr additive="base">
                                        <p:cTn id="7" dur="500" fill="hold"/>
                                        <p:tgtEl>
                                          <p:spTgt spid="89093"/>
                                        </p:tgtEl>
                                        <p:attrNameLst>
                                          <p:attrName>ppt_x</p:attrName>
                                        </p:attrNameLst>
                                      </p:cBhvr>
                                      <p:tavLst>
                                        <p:tav tm="0">
                                          <p:val>
                                            <p:strVal val="0-#ppt_w/2"/>
                                          </p:val>
                                        </p:tav>
                                        <p:tav tm="100000">
                                          <p:val>
                                            <p:strVal val="#ppt_x"/>
                                          </p:val>
                                        </p:tav>
                                      </p:tavLst>
                                    </p:anim>
                                    <p:anim calcmode="lin" valueType="num">
                                      <p:cBhvr additive="base">
                                        <p:cTn id="8" dur="500" fill="hold"/>
                                        <p:tgtEl>
                                          <p:spTgt spid="890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89094"/>
                                        </p:tgtEl>
                                        <p:attrNameLst>
                                          <p:attrName>style.visibility</p:attrName>
                                        </p:attrNameLst>
                                      </p:cBhvr>
                                      <p:to>
                                        <p:strVal val="visible"/>
                                      </p:to>
                                    </p:set>
                                    <p:anim calcmode="lin" valueType="num">
                                      <p:cBhvr additive="base">
                                        <p:cTn id="14" dur="500" fill="hold"/>
                                        <p:tgtEl>
                                          <p:spTgt spid="89094"/>
                                        </p:tgtEl>
                                        <p:attrNameLst>
                                          <p:attrName>ppt_x</p:attrName>
                                        </p:attrNameLst>
                                      </p:cBhvr>
                                      <p:tavLst>
                                        <p:tav tm="0">
                                          <p:val>
                                            <p:strVal val="0-#ppt_w/2"/>
                                          </p:val>
                                        </p:tav>
                                        <p:tav tm="100000">
                                          <p:val>
                                            <p:strVal val="#ppt_x"/>
                                          </p:val>
                                        </p:tav>
                                      </p:tavLst>
                                    </p:anim>
                                    <p:anim calcmode="lin" valueType="num">
                                      <p:cBhvr additive="base">
                                        <p:cTn id="15"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89095"/>
                                        </p:tgtEl>
                                        <p:attrNameLst>
                                          <p:attrName>style.visibility</p:attrName>
                                        </p:attrNameLst>
                                      </p:cBhvr>
                                      <p:to>
                                        <p:strVal val="visible"/>
                                      </p:to>
                                    </p:set>
                                    <p:anim calcmode="lin" valueType="num">
                                      <p:cBhvr additive="base">
                                        <p:cTn id="21" dur="500" fill="hold"/>
                                        <p:tgtEl>
                                          <p:spTgt spid="89095"/>
                                        </p:tgtEl>
                                        <p:attrNameLst>
                                          <p:attrName>ppt_x</p:attrName>
                                        </p:attrNameLst>
                                      </p:cBhvr>
                                      <p:tavLst>
                                        <p:tav tm="0">
                                          <p:val>
                                            <p:strVal val="0-#ppt_w/2"/>
                                          </p:val>
                                        </p:tav>
                                        <p:tav tm="100000">
                                          <p:val>
                                            <p:strVal val="#ppt_x"/>
                                          </p:val>
                                        </p:tav>
                                      </p:tavLst>
                                    </p:anim>
                                    <p:anim calcmode="lin" valueType="num">
                                      <p:cBhvr additive="base">
                                        <p:cTn id="22" dur="500" fill="hold"/>
                                        <p:tgtEl>
                                          <p:spTgt spid="89095"/>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3" nodeType="clickEffect">
                                  <p:stCondLst>
                                    <p:cond delay="0"/>
                                  </p:stCondLst>
                                  <p:childTnLst>
                                    <p:set>
                                      <p:cBhvr>
                                        <p:cTn id="27" dur="1" fill="hold">
                                          <p:stCondLst>
                                            <p:cond delay="0"/>
                                          </p:stCondLst>
                                        </p:cTn>
                                        <p:tgtEl>
                                          <p:spTgt spid="89096"/>
                                        </p:tgtEl>
                                        <p:attrNameLst>
                                          <p:attrName>style.visibility</p:attrName>
                                        </p:attrNameLst>
                                      </p:cBhvr>
                                      <p:to>
                                        <p:strVal val="visible"/>
                                      </p:to>
                                    </p:set>
                                    <p:anim calcmode="lin" valueType="num">
                                      <p:cBhvr additive="base">
                                        <p:cTn id="28" dur="500" fill="hold"/>
                                        <p:tgtEl>
                                          <p:spTgt spid="89096"/>
                                        </p:tgtEl>
                                        <p:attrNameLst>
                                          <p:attrName>ppt_x</p:attrName>
                                        </p:attrNameLst>
                                      </p:cBhvr>
                                      <p:tavLst>
                                        <p:tav tm="0">
                                          <p:val>
                                            <p:strVal val="0-#ppt_w/2"/>
                                          </p:val>
                                        </p:tav>
                                        <p:tav tm="100000">
                                          <p:val>
                                            <p:strVal val="#ppt_x"/>
                                          </p:val>
                                        </p:tav>
                                      </p:tavLst>
                                    </p:anim>
                                    <p:anim calcmode="lin" valueType="num">
                                      <p:cBhvr additive="base">
                                        <p:cTn id="29" dur="500" fill="hold"/>
                                        <p:tgtEl>
                                          <p:spTgt spid="89096"/>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4" nodeType="clickEffect">
                                  <p:stCondLst>
                                    <p:cond delay="0"/>
                                  </p:stCondLst>
                                  <p:childTnLst>
                                    <p:set>
                                      <p:cBhvr>
                                        <p:cTn id="34" dur="1" fill="hold">
                                          <p:stCondLst>
                                            <p:cond delay="0"/>
                                          </p:stCondLst>
                                        </p:cTn>
                                        <p:tgtEl>
                                          <p:spTgt spid="89097"/>
                                        </p:tgtEl>
                                        <p:attrNameLst>
                                          <p:attrName>style.visibility</p:attrName>
                                        </p:attrNameLst>
                                      </p:cBhvr>
                                      <p:to>
                                        <p:strVal val="visible"/>
                                      </p:to>
                                    </p:set>
                                    <p:anim calcmode="lin" valueType="num">
                                      <p:cBhvr additive="base">
                                        <p:cTn id="35" dur="500" fill="hold"/>
                                        <p:tgtEl>
                                          <p:spTgt spid="89097"/>
                                        </p:tgtEl>
                                        <p:attrNameLst>
                                          <p:attrName>ppt_x</p:attrName>
                                        </p:attrNameLst>
                                      </p:cBhvr>
                                      <p:tavLst>
                                        <p:tav tm="0">
                                          <p:val>
                                            <p:strVal val="0-#ppt_w/2"/>
                                          </p:val>
                                        </p:tav>
                                        <p:tav tm="100000">
                                          <p:val>
                                            <p:strVal val="#ppt_x"/>
                                          </p:val>
                                        </p:tav>
                                      </p:tavLst>
                                    </p:anim>
                                    <p:anim calcmode="lin" valueType="num">
                                      <p:cBhvr additive="base">
                                        <p:cTn id="36" dur="500" fill="hold"/>
                                        <p:tgtEl>
                                          <p:spTgt spid="89097"/>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8" fill="hold" grpId="5" nodeType="clickEffect">
                                  <p:stCondLst>
                                    <p:cond delay="0"/>
                                  </p:stCondLst>
                                  <p:childTnLst>
                                    <p:set>
                                      <p:cBhvr>
                                        <p:cTn id="41" dur="1" fill="hold">
                                          <p:stCondLst>
                                            <p:cond delay="0"/>
                                          </p:stCondLst>
                                        </p:cTn>
                                        <p:tgtEl>
                                          <p:spTgt spid="89098"/>
                                        </p:tgtEl>
                                        <p:attrNameLst>
                                          <p:attrName>style.visibility</p:attrName>
                                        </p:attrNameLst>
                                      </p:cBhvr>
                                      <p:to>
                                        <p:strVal val="visible"/>
                                      </p:to>
                                    </p:set>
                                    <p:anim calcmode="lin" valueType="num">
                                      <p:cBhvr additive="base">
                                        <p:cTn id="42" dur="500" fill="hold"/>
                                        <p:tgtEl>
                                          <p:spTgt spid="89098"/>
                                        </p:tgtEl>
                                        <p:attrNameLst>
                                          <p:attrName>ppt_x</p:attrName>
                                        </p:attrNameLst>
                                      </p:cBhvr>
                                      <p:tavLst>
                                        <p:tav tm="0">
                                          <p:val>
                                            <p:strVal val="0-#ppt_w/2"/>
                                          </p:val>
                                        </p:tav>
                                        <p:tav tm="100000">
                                          <p:val>
                                            <p:strVal val="#ppt_x"/>
                                          </p:val>
                                        </p:tav>
                                      </p:tavLst>
                                    </p:anim>
                                    <p:anim calcmode="lin" valueType="num">
                                      <p:cBhvr additive="base">
                                        <p:cTn id="43" dur="500" fill="hold"/>
                                        <p:tgtEl>
                                          <p:spTgt spid="89098"/>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8" fill="hold" grpId="6" nodeType="clickEffect">
                                  <p:stCondLst>
                                    <p:cond delay="0"/>
                                  </p:stCondLst>
                                  <p:childTnLst>
                                    <p:set>
                                      <p:cBhvr>
                                        <p:cTn id="48" dur="1" fill="hold">
                                          <p:stCondLst>
                                            <p:cond delay="0"/>
                                          </p:stCondLst>
                                        </p:cTn>
                                        <p:tgtEl>
                                          <p:spTgt spid="89099"/>
                                        </p:tgtEl>
                                        <p:attrNameLst>
                                          <p:attrName>style.visibility</p:attrName>
                                        </p:attrNameLst>
                                      </p:cBhvr>
                                      <p:to>
                                        <p:strVal val="visible"/>
                                      </p:to>
                                    </p:set>
                                    <p:anim calcmode="lin" valueType="num">
                                      <p:cBhvr additive="base">
                                        <p:cTn id="49" dur="500" fill="hold"/>
                                        <p:tgtEl>
                                          <p:spTgt spid="89099"/>
                                        </p:tgtEl>
                                        <p:attrNameLst>
                                          <p:attrName>ppt_x</p:attrName>
                                        </p:attrNameLst>
                                      </p:cBhvr>
                                      <p:tavLst>
                                        <p:tav tm="0">
                                          <p:val>
                                            <p:strVal val="0-#ppt_w/2"/>
                                          </p:val>
                                        </p:tav>
                                        <p:tav tm="100000">
                                          <p:val>
                                            <p:strVal val="#ppt_x"/>
                                          </p:val>
                                        </p:tav>
                                      </p:tavLst>
                                    </p:anim>
                                    <p:anim calcmode="lin" valueType="num">
                                      <p:cBhvr additive="base">
                                        <p:cTn id="50" dur="500" fill="hold"/>
                                        <p:tgtEl>
                                          <p:spTgt spid="89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3" grpId="0"/>
      <p:bldP spid="89094" grpId="1"/>
      <p:bldP spid="89095" grpId="2"/>
      <p:bldP spid="89096" grpId="3"/>
      <p:bldP spid="89097" grpId="4"/>
      <p:bldP spid="89098" grpId="5"/>
      <p:bldP spid="89099" grpId="6"/>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custDataLst>
              <p:tags r:id="rId6"/>
            </p:custDataLst>
          </p:nvPr>
        </p:nvPicPr>
        <p:blipFill>
          <a:blip r:embed="rId5"/>
          <a:stretch>
            <a:fillRect/>
          </a:stretch>
        </p:blipFill>
        <p:spPr>
          <a:xfrm>
            <a:off x="404495" y="4768215"/>
            <a:ext cx="11105515" cy="1940560"/>
          </a:xfrm>
          <a:prstGeom prst="rect">
            <a:avLst/>
          </a:prstGeom>
        </p:spPr>
      </p:pic>
      <p:sp>
        <p:nvSpPr>
          <p:cNvPr id="89092" name="文本框 89091"/>
          <p:cNvSpPr txBox="1"/>
          <p:nvPr/>
        </p:nvSpPr>
        <p:spPr>
          <a:xfrm>
            <a:off x="454025" y="3555365"/>
            <a:ext cx="11006455" cy="1076325"/>
          </a:xfrm>
          <a:prstGeom prst="rect">
            <a:avLst/>
          </a:prstGeom>
          <a:noFill/>
          <a:ln w="9525">
            <a:noFill/>
          </a:ln>
        </p:spPr>
        <p:txBody>
          <a:bodyPr wrap="square">
            <a:spAutoFit/>
          </a:bodyPr>
          <a:lstStyle/>
          <a:p>
            <a:r>
              <a:rPr lang="en-US" altLang="zh-CN" sz="2800">
                <a:solidFill>
                  <a:srgbClr val="EC0446"/>
                </a:solidFill>
                <a:latin typeface="Times New Roman" panose="02020603050405020304" pitchFamily="18" charset="0"/>
              </a:rPr>
              <a:t>       </a:t>
            </a:r>
            <a:r>
              <a:rPr lang="zh-CN" altLang="en-US" sz="3200">
                <a:solidFill>
                  <a:srgbClr val="EC0446"/>
                </a:solidFill>
                <a:latin typeface="Times New Roman" panose="02020603050405020304" pitchFamily="18" charset="0"/>
              </a:rPr>
              <a:t>对一词多义，需要在理解的基础上记住相当数量实词的多义项</a:t>
            </a:r>
            <a:r>
              <a:rPr lang="en-US" altLang="zh-CN" sz="3200">
                <a:solidFill>
                  <a:srgbClr val="EC0446"/>
                </a:solidFill>
                <a:latin typeface="Times New Roman" panose="02020603050405020304" pitchFamily="18" charset="0"/>
              </a:rPr>
              <a:t>,</a:t>
            </a:r>
            <a:r>
              <a:rPr lang="zh-CN" altLang="en-US" sz="3200">
                <a:solidFill>
                  <a:srgbClr val="EC0446"/>
                </a:solidFill>
                <a:latin typeface="Times New Roman" panose="02020603050405020304" pitchFamily="18" charset="0"/>
              </a:rPr>
              <a:t>更需要掌握一些推断词义的方法。</a:t>
            </a:r>
          </a:p>
        </p:txBody>
      </p:sp>
      <p:sp>
        <p:nvSpPr>
          <p:cNvPr id="4" name="文本框 3"/>
          <p:cNvSpPr txBox="1"/>
          <p:nvPr/>
        </p:nvSpPr>
        <p:spPr>
          <a:xfrm>
            <a:off x="205740" y="72390"/>
            <a:ext cx="10111740" cy="3322320"/>
          </a:xfrm>
          <a:prstGeom prst="rect">
            <a:avLst/>
          </a:prstGeom>
          <a:noFill/>
        </p:spPr>
        <p:txBody>
          <a:bodyPr wrap="square" rtlCol="0" anchor="t">
            <a:spAutoFit/>
          </a:bodyPr>
          <a:lstStyle/>
          <a:p>
            <a:pPr>
              <a:lnSpc>
                <a:spcPct val="110000"/>
              </a:lnSpc>
              <a:spcBef>
                <a:spcPct val="50000"/>
              </a:spcBef>
            </a:pPr>
            <a:r>
              <a:rPr lang="en-US" altLang="zh-CN" sz="2800" b="1">
                <a:solidFill>
                  <a:srgbClr val="002221"/>
                </a:solidFill>
                <a:latin typeface="Times New Roman" panose="02020603050405020304" pitchFamily="18" charset="0"/>
                <a:sym typeface="+mn-ea"/>
              </a:rPr>
              <a:t>8.</a:t>
            </a:r>
            <a:r>
              <a:rPr lang="zh-CN" altLang="en-US" sz="2800" b="1">
                <a:solidFill>
                  <a:srgbClr val="002221"/>
                </a:solidFill>
                <a:latin typeface="Times New Roman" panose="02020603050405020304" pitchFamily="18" charset="0"/>
                <a:sym typeface="+mn-ea"/>
              </a:rPr>
              <a:t>侯生视公子色终不变，乃</a:t>
            </a:r>
            <a:r>
              <a:rPr lang="zh-CN" altLang="en-US" sz="2800" b="1">
                <a:solidFill>
                  <a:srgbClr val="FF0000"/>
                </a:solidFill>
                <a:latin typeface="Times New Roman" panose="02020603050405020304" pitchFamily="18" charset="0"/>
                <a:sym typeface="+mn-ea"/>
              </a:rPr>
              <a:t>谢</a:t>
            </a:r>
            <a:r>
              <a:rPr lang="zh-CN" altLang="en-US" sz="2800" b="1">
                <a:solidFill>
                  <a:srgbClr val="002221"/>
                </a:solidFill>
                <a:latin typeface="Times New Roman" panose="02020603050405020304" pitchFamily="18" charset="0"/>
                <a:sym typeface="+mn-ea"/>
              </a:rPr>
              <a:t>客就车。</a:t>
            </a:r>
            <a:r>
              <a:rPr lang="en-US" altLang="zh-CN" sz="2800" b="1">
                <a:solidFill>
                  <a:srgbClr val="002221"/>
                </a:solidFill>
                <a:latin typeface="Times New Roman" panose="02020603050405020304" pitchFamily="18" charset="0"/>
                <a:sym typeface="+mn-ea"/>
              </a:rPr>
              <a:t>《</a:t>
            </a:r>
            <a:r>
              <a:rPr lang="zh-CN" altLang="en-US" sz="2800" b="1">
                <a:solidFill>
                  <a:srgbClr val="002221"/>
                </a:solidFill>
                <a:latin typeface="Times New Roman" panose="02020603050405020304" pitchFamily="18" charset="0"/>
                <a:sym typeface="+mn-ea"/>
              </a:rPr>
              <a:t>信陵君窃符救赵</a:t>
            </a:r>
            <a:r>
              <a:rPr lang="en-US" altLang="zh-CN" sz="2800" b="1">
                <a:solidFill>
                  <a:srgbClr val="002221"/>
                </a:solidFill>
                <a:latin typeface="Times New Roman" panose="02020603050405020304" pitchFamily="18" charset="0"/>
                <a:sym typeface="+mn-ea"/>
              </a:rPr>
              <a:t>》      </a:t>
            </a:r>
            <a:endParaRPr lang="en-US" altLang="zh-CN" sz="2800" b="1">
              <a:solidFill>
                <a:srgbClr val="002221"/>
              </a:solidFill>
              <a:latin typeface="Times New Roman" panose="02020603050405020304" pitchFamily="18" charset="0"/>
            </a:endParaRPr>
          </a:p>
          <a:p>
            <a:pPr>
              <a:lnSpc>
                <a:spcPct val="110000"/>
              </a:lnSpc>
              <a:spcBef>
                <a:spcPct val="50000"/>
              </a:spcBef>
            </a:pPr>
            <a:r>
              <a:rPr lang="en-US" altLang="zh-CN" sz="2800" b="1">
                <a:solidFill>
                  <a:srgbClr val="002221"/>
                </a:solidFill>
                <a:latin typeface="Times New Roman" panose="02020603050405020304" pitchFamily="18" charset="0"/>
                <a:sym typeface="+mn-ea"/>
              </a:rPr>
              <a:t>9.</a:t>
            </a:r>
            <a:r>
              <a:rPr lang="zh-CN" altLang="en-US" sz="2800" b="1">
                <a:solidFill>
                  <a:srgbClr val="002221"/>
                </a:solidFill>
                <a:latin typeface="Times New Roman" panose="02020603050405020304" pitchFamily="18" charset="0"/>
                <a:sym typeface="+mn-ea"/>
              </a:rPr>
              <a:t>旦日不可不蚤自来</a:t>
            </a:r>
            <a:r>
              <a:rPr lang="zh-CN" altLang="en-US" sz="2800" b="1">
                <a:solidFill>
                  <a:srgbClr val="FF0000"/>
                </a:solidFill>
                <a:latin typeface="Times New Roman" panose="02020603050405020304" pitchFamily="18" charset="0"/>
                <a:sym typeface="+mn-ea"/>
              </a:rPr>
              <a:t>谢</a:t>
            </a:r>
            <a:r>
              <a:rPr lang="zh-CN" altLang="en-US" sz="2800" b="1">
                <a:solidFill>
                  <a:srgbClr val="002221"/>
                </a:solidFill>
                <a:latin typeface="Times New Roman" panose="02020603050405020304" pitchFamily="18" charset="0"/>
                <a:sym typeface="+mn-ea"/>
              </a:rPr>
              <a:t>项王。</a:t>
            </a:r>
            <a:r>
              <a:rPr lang="en-US" altLang="zh-CN" sz="2800" b="1">
                <a:solidFill>
                  <a:srgbClr val="002221"/>
                </a:solidFill>
                <a:latin typeface="Times New Roman" panose="02020603050405020304" pitchFamily="18" charset="0"/>
                <a:sym typeface="+mn-ea"/>
              </a:rPr>
              <a:t>《</a:t>
            </a:r>
            <a:r>
              <a:rPr lang="zh-CN" altLang="en-US" sz="2800" b="1">
                <a:solidFill>
                  <a:srgbClr val="002221"/>
                </a:solidFill>
                <a:latin typeface="Times New Roman" panose="02020603050405020304" pitchFamily="18" charset="0"/>
                <a:sym typeface="+mn-ea"/>
              </a:rPr>
              <a:t>鸿门宴</a:t>
            </a:r>
            <a:r>
              <a:rPr lang="en-US" altLang="zh-CN" sz="2800" b="1">
                <a:solidFill>
                  <a:srgbClr val="002221"/>
                </a:solidFill>
                <a:latin typeface="Times New Roman" panose="02020603050405020304" pitchFamily="18" charset="0"/>
                <a:sym typeface="+mn-ea"/>
              </a:rPr>
              <a:t>》                                       </a:t>
            </a:r>
            <a:endParaRPr lang="en-US" altLang="zh-CN" sz="2800" b="1">
              <a:solidFill>
                <a:srgbClr val="002221"/>
              </a:solidFill>
              <a:latin typeface="Times New Roman" panose="02020603050405020304" pitchFamily="18" charset="0"/>
            </a:endParaRPr>
          </a:p>
          <a:p>
            <a:pPr>
              <a:lnSpc>
                <a:spcPct val="110000"/>
              </a:lnSpc>
              <a:spcBef>
                <a:spcPct val="50000"/>
              </a:spcBef>
            </a:pPr>
            <a:r>
              <a:rPr lang="en-US" altLang="zh-CN" sz="2800" b="1">
                <a:solidFill>
                  <a:srgbClr val="002221"/>
                </a:solidFill>
                <a:latin typeface="Times New Roman" panose="02020603050405020304" pitchFamily="18" charset="0"/>
                <a:sym typeface="+mn-ea"/>
              </a:rPr>
              <a:t>10.</a:t>
            </a:r>
            <a:r>
              <a:rPr lang="zh-CN" altLang="en-US" sz="2800" b="1">
                <a:solidFill>
                  <a:srgbClr val="002221"/>
                </a:solidFill>
                <a:latin typeface="Times New Roman" panose="02020603050405020304" pitchFamily="18" charset="0"/>
                <a:sym typeface="+mn-ea"/>
              </a:rPr>
              <a:t>公子往，数请之，朱亥故不复</a:t>
            </a:r>
            <a:r>
              <a:rPr lang="zh-CN" altLang="en-US" sz="2800" b="1">
                <a:solidFill>
                  <a:srgbClr val="FF0000"/>
                </a:solidFill>
                <a:latin typeface="Times New Roman" panose="02020603050405020304" pitchFamily="18" charset="0"/>
                <a:sym typeface="+mn-ea"/>
              </a:rPr>
              <a:t>谢</a:t>
            </a:r>
            <a:r>
              <a:rPr lang="zh-CN" altLang="en-US" sz="2800" b="1">
                <a:solidFill>
                  <a:srgbClr val="002221"/>
                </a:solidFill>
                <a:latin typeface="Times New Roman" panose="02020603050405020304" pitchFamily="18" charset="0"/>
                <a:sym typeface="+mn-ea"/>
              </a:rPr>
              <a:t>。 </a:t>
            </a:r>
            <a:r>
              <a:rPr lang="en-US" altLang="zh-CN" sz="2800" b="1">
                <a:solidFill>
                  <a:srgbClr val="002221"/>
                </a:solidFill>
                <a:latin typeface="Times New Roman" panose="02020603050405020304" pitchFamily="18" charset="0"/>
                <a:sym typeface="+mn-ea"/>
              </a:rPr>
              <a:t>《</a:t>
            </a:r>
            <a:r>
              <a:rPr lang="zh-CN" altLang="en-US" sz="2800" b="1">
                <a:solidFill>
                  <a:srgbClr val="002221"/>
                </a:solidFill>
                <a:latin typeface="Times New Roman" panose="02020603050405020304" pitchFamily="18" charset="0"/>
                <a:sym typeface="+mn-ea"/>
              </a:rPr>
              <a:t>信陵君窃符救赵</a:t>
            </a:r>
            <a:r>
              <a:rPr lang="en-US" altLang="zh-CN" sz="2800" b="1">
                <a:solidFill>
                  <a:srgbClr val="002221"/>
                </a:solidFill>
                <a:latin typeface="Times New Roman" panose="02020603050405020304" pitchFamily="18" charset="0"/>
                <a:sym typeface="+mn-ea"/>
              </a:rPr>
              <a:t>》     </a:t>
            </a:r>
            <a:endParaRPr lang="en-US" altLang="zh-CN" sz="2800" b="1">
              <a:solidFill>
                <a:srgbClr val="002221"/>
              </a:solidFill>
              <a:latin typeface="Times New Roman" panose="02020603050405020304" pitchFamily="18" charset="0"/>
            </a:endParaRPr>
          </a:p>
          <a:p>
            <a:pPr>
              <a:lnSpc>
                <a:spcPct val="110000"/>
              </a:lnSpc>
              <a:spcBef>
                <a:spcPct val="50000"/>
              </a:spcBef>
            </a:pPr>
            <a:r>
              <a:rPr lang="en-US" altLang="zh-CN" sz="2800" b="1">
                <a:solidFill>
                  <a:srgbClr val="002221"/>
                </a:solidFill>
                <a:latin typeface="Times New Roman" panose="02020603050405020304" pitchFamily="18" charset="0"/>
                <a:sym typeface="+mn-ea"/>
              </a:rPr>
              <a:t> 11.</a:t>
            </a:r>
            <a:r>
              <a:rPr lang="zh-CN" altLang="en-US" sz="2800" b="1">
                <a:solidFill>
                  <a:srgbClr val="002221"/>
                </a:solidFill>
                <a:latin typeface="Times New Roman" panose="02020603050405020304" pitchFamily="18" charset="0"/>
                <a:sym typeface="+mn-ea"/>
              </a:rPr>
              <a:t>多</a:t>
            </a:r>
            <a:r>
              <a:rPr lang="zh-CN" altLang="en-US" sz="2800" b="1">
                <a:solidFill>
                  <a:srgbClr val="FF0000"/>
                </a:solidFill>
                <a:latin typeface="Times New Roman" panose="02020603050405020304" pitchFamily="18" charset="0"/>
                <a:sym typeface="+mn-ea"/>
              </a:rPr>
              <a:t>谢</a:t>
            </a:r>
            <a:r>
              <a:rPr lang="zh-CN" altLang="en-US" sz="2800" b="1">
                <a:solidFill>
                  <a:srgbClr val="002221"/>
                </a:solidFill>
                <a:latin typeface="Times New Roman" panose="02020603050405020304" pitchFamily="18" charset="0"/>
                <a:sym typeface="+mn-ea"/>
              </a:rPr>
              <a:t>后世人，戒之慎勿忘。 </a:t>
            </a:r>
            <a:r>
              <a:rPr lang="en-US" altLang="zh-CN" sz="2800" b="1">
                <a:solidFill>
                  <a:srgbClr val="002221"/>
                </a:solidFill>
                <a:latin typeface="Times New Roman" panose="02020603050405020304" pitchFamily="18" charset="0"/>
                <a:sym typeface="+mn-ea"/>
              </a:rPr>
              <a:t>《</a:t>
            </a:r>
            <a:r>
              <a:rPr lang="zh-CN" altLang="en-US" sz="2800" b="1">
                <a:solidFill>
                  <a:srgbClr val="002221"/>
                </a:solidFill>
                <a:latin typeface="Times New Roman" panose="02020603050405020304" pitchFamily="18" charset="0"/>
                <a:sym typeface="+mn-ea"/>
              </a:rPr>
              <a:t>孔雀东南飞</a:t>
            </a:r>
            <a:r>
              <a:rPr lang="en-US" altLang="zh-CN" sz="2800" b="1">
                <a:solidFill>
                  <a:srgbClr val="002221"/>
                </a:solidFill>
                <a:latin typeface="Times New Roman" panose="02020603050405020304" pitchFamily="18" charset="0"/>
                <a:sym typeface="+mn-ea"/>
              </a:rPr>
              <a:t>》                          </a:t>
            </a:r>
            <a:endParaRPr lang="en-US" altLang="zh-CN" sz="2800" b="1">
              <a:solidFill>
                <a:srgbClr val="002221"/>
              </a:solidFill>
              <a:latin typeface="Times New Roman" panose="02020603050405020304" pitchFamily="18" charset="0"/>
            </a:endParaRPr>
          </a:p>
          <a:p>
            <a:pPr>
              <a:lnSpc>
                <a:spcPct val="110000"/>
              </a:lnSpc>
              <a:spcBef>
                <a:spcPct val="50000"/>
              </a:spcBef>
            </a:pPr>
            <a:r>
              <a:rPr lang="en-US" altLang="zh-CN" sz="2800" b="1">
                <a:solidFill>
                  <a:srgbClr val="002221"/>
                </a:solidFill>
                <a:latin typeface="Times New Roman" panose="02020603050405020304" pitchFamily="18" charset="0"/>
                <a:sym typeface="+mn-ea"/>
              </a:rPr>
              <a:t>12.</a:t>
            </a:r>
            <a:r>
              <a:rPr lang="zh-CN" altLang="en-US" sz="2800" b="1">
                <a:solidFill>
                  <a:srgbClr val="002221"/>
                </a:solidFill>
                <a:latin typeface="Times New Roman" panose="02020603050405020304" pitchFamily="18" charset="0"/>
                <a:sym typeface="+mn-ea"/>
              </a:rPr>
              <a:t>及花之既</a:t>
            </a:r>
            <a:r>
              <a:rPr lang="zh-CN" altLang="en-US" sz="2800" b="1">
                <a:solidFill>
                  <a:srgbClr val="FF0000"/>
                </a:solidFill>
                <a:latin typeface="Times New Roman" panose="02020603050405020304" pitchFamily="18" charset="0"/>
                <a:sym typeface="+mn-ea"/>
              </a:rPr>
              <a:t>谢</a:t>
            </a:r>
            <a:r>
              <a:rPr lang="zh-CN" altLang="en-US" sz="2800" b="1">
                <a:solidFill>
                  <a:srgbClr val="002221"/>
                </a:solidFill>
                <a:latin typeface="Times New Roman" panose="02020603050405020304" pitchFamily="18" charset="0"/>
                <a:sym typeface="+mn-ea"/>
              </a:rPr>
              <a:t>，亦可告无罪于主人矣。 </a:t>
            </a:r>
            <a:r>
              <a:rPr lang="en-US" altLang="zh-CN" sz="2800" b="1">
                <a:solidFill>
                  <a:srgbClr val="002221"/>
                </a:solidFill>
                <a:latin typeface="Times New Roman" panose="02020603050405020304" pitchFamily="18" charset="0"/>
                <a:sym typeface="+mn-ea"/>
              </a:rPr>
              <a:t>《</a:t>
            </a:r>
            <a:r>
              <a:rPr lang="zh-CN" altLang="en-US" sz="2800" b="1">
                <a:solidFill>
                  <a:srgbClr val="002221"/>
                </a:solidFill>
                <a:latin typeface="Times New Roman" panose="02020603050405020304" pitchFamily="18" charset="0"/>
                <a:sym typeface="+mn-ea"/>
              </a:rPr>
              <a:t>芙蕖</a:t>
            </a:r>
            <a:r>
              <a:rPr lang="en-US" altLang="zh-CN" sz="2800" b="1">
                <a:solidFill>
                  <a:srgbClr val="002221"/>
                </a:solidFill>
                <a:latin typeface="Times New Roman" panose="02020603050405020304" pitchFamily="18" charset="0"/>
                <a:sym typeface="+mn-ea"/>
              </a:rPr>
              <a:t>》</a:t>
            </a:r>
            <a:r>
              <a:rPr lang="en-US" altLang="zh-CN" sz="2800" b="1">
                <a:latin typeface="Times New Roman" panose="02020603050405020304" pitchFamily="18" charset="0"/>
                <a:sym typeface="+mn-ea"/>
              </a:rPr>
              <a:t>         </a:t>
            </a:r>
            <a:endParaRPr lang="zh-CN" altLang="en-US" sz="2800" b="1"/>
          </a:p>
        </p:txBody>
      </p:sp>
      <p:sp>
        <p:nvSpPr>
          <p:cNvPr id="89104" name="文本框 89103"/>
          <p:cNvSpPr txBox="1"/>
          <p:nvPr/>
        </p:nvSpPr>
        <p:spPr>
          <a:xfrm>
            <a:off x="8091170" y="2852420"/>
            <a:ext cx="1219200" cy="583565"/>
          </a:xfrm>
          <a:prstGeom prst="rect">
            <a:avLst/>
          </a:prstGeom>
          <a:noFill/>
          <a:ln w="9525">
            <a:noFill/>
          </a:ln>
        </p:spPr>
        <p:txBody>
          <a:bodyPr>
            <a:spAutoFit/>
          </a:bodyPr>
          <a:lstStyle/>
          <a:p>
            <a:r>
              <a:rPr lang="zh-CN" altLang="en-US" sz="3200" b="1">
                <a:solidFill>
                  <a:srgbClr val="6600FF"/>
                </a:solidFill>
                <a:latin typeface="Times New Roman" panose="02020603050405020304" pitchFamily="18" charset="0"/>
              </a:rPr>
              <a:t>凋谢</a:t>
            </a:r>
          </a:p>
        </p:txBody>
      </p:sp>
      <p:sp>
        <p:nvSpPr>
          <p:cNvPr id="89103" name="文本框 89102"/>
          <p:cNvSpPr txBox="1"/>
          <p:nvPr/>
        </p:nvSpPr>
        <p:spPr>
          <a:xfrm>
            <a:off x="7878445" y="2177098"/>
            <a:ext cx="999490" cy="583565"/>
          </a:xfrm>
          <a:prstGeom prst="rect">
            <a:avLst/>
          </a:prstGeom>
          <a:noFill/>
          <a:ln w="9525">
            <a:noFill/>
          </a:ln>
        </p:spPr>
        <p:txBody>
          <a:bodyPr wrap="none" anchor="t">
            <a:spAutoFit/>
          </a:bodyPr>
          <a:lstStyle/>
          <a:p>
            <a:r>
              <a:rPr lang="zh-CN" altLang="en-US" sz="3200" b="1">
                <a:solidFill>
                  <a:srgbClr val="6600FF"/>
                </a:solidFill>
                <a:latin typeface="Times New Roman" panose="02020603050405020304" pitchFamily="18" charset="0"/>
              </a:rPr>
              <a:t>告诉</a:t>
            </a:r>
          </a:p>
        </p:txBody>
      </p:sp>
      <p:sp>
        <p:nvSpPr>
          <p:cNvPr id="89102" name="文本框 89101"/>
          <p:cNvSpPr txBox="1"/>
          <p:nvPr/>
        </p:nvSpPr>
        <p:spPr>
          <a:xfrm>
            <a:off x="9525000" y="1502728"/>
            <a:ext cx="897890"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感谢</a:t>
            </a:r>
          </a:p>
        </p:txBody>
      </p:sp>
      <p:sp>
        <p:nvSpPr>
          <p:cNvPr id="89101" name="文本框 89100"/>
          <p:cNvSpPr txBox="1"/>
          <p:nvPr/>
        </p:nvSpPr>
        <p:spPr>
          <a:xfrm>
            <a:off x="6794500" y="810578"/>
            <a:ext cx="897890" cy="521970"/>
          </a:xfrm>
          <a:prstGeom prst="rect">
            <a:avLst/>
          </a:prstGeom>
          <a:noFill/>
          <a:ln w="9525">
            <a:noFill/>
          </a:ln>
        </p:spPr>
        <p:txBody>
          <a:bodyPr wrap="none" anchor="t">
            <a:spAutoFit/>
          </a:bodyPr>
          <a:lstStyle/>
          <a:p>
            <a:r>
              <a:rPr lang="zh-CN" altLang="en-US" sz="2800" b="1">
                <a:solidFill>
                  <a:srgbClr val="6600FF"/>
                </a:solidFill>
                <a:latin typeface="Times New Roman" panose="02020603050405020304" pitchFamily="18" charset="0"/>
              </a:rPr>
              <a:t>谢罪</a:t>
            </a:r>
          </a:p>
        </p:txBody>
      </p:sp>
      <p:sp>
        <p:nvSpPr>
          <p:cNvPr id="89100" name="文本框 89099"/>
          <p:cNvSpPr txBox="1"/>
          <p:nvPr/>
        </p:nvSpPr>
        <p:spPr>
          <a:xfrm>
            <a:off x="9525000" y="148590"/>
            <a:ext cx="1430020" cy="583565"/>
          </a:xfrm>
          <a:prstGeom prst="rect">
            <a:avLst/>
          </a:prstGeom>
          <a:noFill/>
          <a:ln w="9525">
            <a:noFill/>
          </a:ln>
        </p:spPr>
        <p:txBody>
          <a:bodyPr wrap="square">
            <a:spAutoFit/>
          </a:bodyPr>
          <a:lstStyle/>
          <a:p>
            <a:r>
              <a:rPr lang="zh-CN" altLang="en-US" sz="3200" b="1">
                <a:solidFill>
                  <a:srgbClr val="6600FF"/>
                </a:solidFill>
                <a:latin typeface="Times New Roman" panose="02020603050405020304" pitchFamily="18" charset="0"/>
              </a:rPr>
              <a:t>辞别</a:t>
            </a:r>
          </a:p>
        </p:txBody>
      </p:sp>
      <p:pic>
        <p:nvPicPr>
          <p:cNvPr id="89105" name="New picture"/>
          <p:cNvPicPr/>
          <p:nvPr/>
        </p:nvPicPr>
        <p:blipFill>
          <a:blip r:embed="rId7"/>
          <a:stretch>
            <a:fillRect/>
          </a:stretch>
        </p:blipFill>
        <p:spPr>
          <a:xfrm>
            <a:off x="11480800" y="12344400"/>
            <a:ext cx="330200" cy="241300"/>
          </a:xfrm>
          <a:prstGeom prst="cube">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5" nodeType="clickEffect">
                                  <p:stCondLst>
                                    <p:cond delay="0"/>
                                  </p:stCondLst>
                                  <p:childTnLst>
                                    <p:set>
                                      <p:cBhvr>
                                        <p:cTn id="6" dur="1" fill="hold">
                                          <p:stCondLst>
                                            <p:cond delay="0"/>
                                          </p:stCondLst>
                                        </p:cTn>
                                        <p:tgtEl>
                                          <p:spTgt spid="89100"/>
                                        </p:tgtEl>
                                        <p:attrNameLst>
                                          <p:attrName>style.visibility</p:attrName>
                                        </p:attrNameLst>
                                      </p:cBhvr>
                                      <p:to>
                                        <p:strVal val="visible"/>
                                      </p:to>
                                    </p:set>
                                    <p:anim calcmode="lin" valueType="num">
                                      <p:cBhvr additive="base">
                                        <p:cTn id="7" dur="500" fill="hold"/>
                                        <p:tgtEl>
                                          <p:spTgt spid="89100"/>
                                        </p:tgtEl>
                                        <p:attrNameLst>
                                          <p:attrName>ppt_x</p:attrName>
                                        </p:attrNameLst>
                                      </p:cBhvr>
                                      <p:tavLst>
                                        <p:tav tm="0">
                                          <p:val>
                                            <p:strVal val="0-#ppt_w/2"/>
                                          </p:val>
                                        </p:tav>
                                        <p:tav tm="100000">
                                          <p:val>
                                            <p:strVal val="#ppt_x"/>
                                          </p:val>
                                        </p:tav>
                                      </p:tavLst>
                                    </p:anim>
                                    <p:anim calcmode="lin" valueType="num">
                                      <p:cBhvr additive="base">
                                        <p:cTn id="8" dur="500" fill="hold"/>
                                        <p:tgtEl>
                                          <p:spTgt spid="891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4" nodeType="clickEffect">
                                  <p:stCondLst>
                                    <p:cond delay="0"/>
                                  </p:stCondLst>
                                  <p:childTnLst>
                                    <p:set>
                                      <p:cBhvr>
                                        <p:cTn id="13" dur="1" fill="hold">
                                          <p:stCondLst>
                                            <p:cond delay="0"/>
                                          </p:stCondLst>
                                        </p:cTn>
                                        <p:tgtEl>
                                          <p:spTgt spid="89101"/>
                                        </p:tgtEl>
                                        <p:attrNameLst>
                                          <p:attrName>style.visibility</p:attrName>
                                        </p:attrNameLst>
                                      </p:cBhvr>
                                      <p:to>
                                        <p:strVal val="visible"/>
                                      </p:to>
                                    </p:set>
                                    <p:anim calcmode="lin" valueType="num">
                                      <p:cBhvr additive="base">
                                        <p:cTn id="14" dur="500" fill="hold"/>
                                        <p:tgtEl>
                                          <p:spTgt spid="89101"/>
                                        </p:tgtEl>
                                        <p:attrNameLst>
                                          <p:attrName>ppt_x</p:attrName>
                                        </p:attrNameLst>
                                      </p:cBhvr>
                                      <p:tavLst>
                                        <p:tav tm="0">
                                          <p:val>
                                            <p:strVal val="0-#ppt_w/2"/>
                                          </p:val>
                                        </p:tav>
                                        <p:tav tm="100000">
                                          <p:val>
                                            <p:strVal val="#ppt_x"/>
                                          </p:val>
                                        </p:tav>
                                      </p:tavLst>
                                    </p:anim>
                                    <p:anim calcmode="lin" valueType="num">
                                      <p:cBhvr additive="base">
                                        <p:cTn id="15" dur="500" fill="hold"/>
                                        <p:tgtEl>
                                          <p:spTgt spid="89101"/>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3" nodeType="clickEffect">
                                  <p:stCondLst>
                                    <p:cond delay="0"/>
                                  </p:stCondLst>
                                  <p:childTnLst>
                                    <p:set>
                                      <p:cBhvr>
                                        <p:cTn id="20" dur="1" fill="hold">
                                          <p:stCondLst>
                                            <p:cond delay="0"/>
                                          </p:stCondLst>
                                        </p:cTn>
                                        <p:tgtEl>
                                          <p:spTgt spid="89102"/>
                                        </p:tgtEl>
                                        <p:attrNameLst>
                                          <p:attrName>style.visibility</p:attrName>
                                        </p:attrNameLst>
                                      </p:cBhvr>
                                      <p:to>
                                        <p:strVal val="visible"/>
                                      </p:to>
                                    </p:set>
                                    <p:anim calcmode="lin" valueType="num">
                                      <p:cBhvr additive="base">
                                        <p:cTn id="21" dur="500" fill="hold"/>
                                        <p:tgtEl>
                                          <p:spTgt spid="89102"/>
                                        </p:tgtEl>
                                        <p:attrNameLst>
                                          <p:attrName>ppt_x</p:attrName>
                                        </p:attrNameLst>
                                      </p:cBhvr>
                                      <p:tavLst>
                                        <p:tav tm="0">
                                          <p:val>
                                            <p:strVal val="0-#ppt_w/2"/>
                                          </p:val>
                                        </p:tav>
                                        <p:tav tm="100000">
                                          <p:val>
                                            <p:strVal val="#ppt_x"/>
                                          </p:val>
                                        </p:tav>
                                      </p:tavLst>
                                    </p:anim>
                                    <p:anim calcmode="lin" valueType="num">
                                      <p:cBhvr additive="base">
                                        <p:cTn id="22" dur="500" fill="hold"/>
                                        <p:tgtEl>
                                          <p:spTgt spid="89102"/>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2" nodeType="clickEffect">
                                  <p:stCondLst>
                                    <p:cond delay="0"/>
                                  </p:stCondLst>
                                  <p:childTnLst>
                                    <p:set>
                                      <p:cBhvr>
                                        <p:cTn id="27" dur="1" fill="hold">
                                          <p:stCondLst>
                                            <p:cond delay="0"/>
                                          </p:stCondLst>
                                        </p:cTn>
                                        <p:tgtEl>
                                          <p:spTgt spid="89103"/>
                                        </p:tgtEl>
                                        <p:attrNameLst>
                                          <p:attrName>style.visibility</p:attrName>
                                        </p:attrNameLst>
                                      </p:cBhvr>
                                      <p:to>
                                        <p:strVal val="visible"/>
                                      </p:to>
                                    </p:set>
                                    <p:anim calcmode="lin" valueType="num">
                                      <p:cBhvr additive="base">
                                        <p:cTn id="28" dur="500" fill="hold"/>
                                        <p:tgtEl>
                                          <p:spTgt spid="89103"/>
                                        </p:tgtEl>
                                        <p:attrNameLst>
                                          <p:attrName>ppt_x</p:attrName>
                                        </p:attrNameLst>
                                      </p:cBhvr>
                                      <p:tavLst>
                                        <p:tav tm="0">
                                          <p:val>
                                            <p:strVal val="0-#ppt_w/2"/>
                                          </p:val>
                                        </p:tav>
                                        <p:tav tm="100000">
                                          <p:val>
                                            <p:strVal val="#ppt_x"/>
                                          </p:val>
                                        </p:tav>
                                      </p:tavLst>
                                    </p:anim>
                                    <p:anim calcmode="lin" valueType="num">
                                      <p:cBhvr additive="base">
                                        <p:cTn id="29" dur="500" fill="hold"/>
                                        <p:tgtEl>
                                          <p:spTgt spid="89103"/>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1" nodeType="clickEffect">
                                  <p:stCondLst>
                                    <p:cond delay="0"/>
                                  </p:stCondLst>
                                  <p:childTnLst>
                                    <p:set>
                                      <p:cBhvr>
                                        <p:cTn id="34" dur="1" fill="hold">
                                          <p:stCondLst>
                                            <p:cond delay="0"/>
                                          </p:stCondLst>
                                        </p:cTn>
                                        <p:tgtEl>
                                          <p:spTgt spid="89104"/>
                                        </p:tgtEl>
                                        <p:attrNameLst>
                                          <p:attrName>style.visibility</p:attrName>
                                        </p:attrNameLst>
                                      </p:cBhvr>
                                      <p:to>
                                        <p:strVal val="visible"/>
                                      </p:to>
                                    </p:set>
                                    <p:anim calcmode="lin" valueType="num">
                                      <p:cBhvr additive="base">
                                        <p:cTn id="35" dur="500" fill="hold"/>
                                        <p:tgtEl>
                                          <p:spTgt spid="89104"/>
                                        </p:tgtEl>
                                        <p:attrNameLst>
                                          <p:attrName>ppt_x</p:attrName>
                                        </p:attrNameLst>
                                      </p:cBhvr>
                                      <p:tavLst>
                                        <p:tav tm="0">
                                          <p:val>
                                            <p:strVal val="0-#ppt_w/2"/>
                                          </p:val>
                                        </p:tav>
                                        <p:tav tm="100000">
                                          <p:val>
                                            <p:strVal val="#ppt_x"/>
                                          </p:val>
                                        </p:tav>
                                      </p:tavLst>
                                    </p:anim>
                                    <p:anim calcmode="lin" valueType="num">
                                      <p:cBhvr additive="base">
                                        <p:cTn id="36" dur="500" fill="hold"/>
                                        <p:tgtEl>
                                          <p:spTgt spid="89104"/>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89092"/>
                                        </p:tgtEl>
                                        <p:attrNameLst>
                                          <p:attrName>style.visibility</p:attrName>
                                        </p:attrNameLst>
                                      </p:cBhvr>
                                      <p:to>
                                        <p:strVal val="visible"/>
                                      </p:to>
                                    </p:set>
                                    <p:anim calcmode="lin" valueType="num">
                                      <p:cBhvr additive="base">
                                        <p:cTn id="42" dur="500" fill="hold"/>
                                        <p:tgtEl>
                                          <p:spTgt spid="89092"/>
                                        </p:tgtEl>
                                        <p:attrNameLst>
                                          <p:attrName>ppt_x</p:attrName>
                                        </p:attrNameLst>
                                      </p:cBhvr>
                                      <p:tavLst>
                                        <p:tav tm="0">
                                          <p:val>
                                            <p:strVal val="#ppt_x"/>
                                          </p:val>
                                        </p:tav>
                                        <p:tav tm="100000">
                                          <p:val>
                                            <p:strVal val="#ppt_x"/>
                                          </p:val>
                                        </p:tav>
                                      </p:tavLst>
                                    </p:anim>
                                    <p:anim calcmode="lin" valueType="num">
                                      <p:cBhvr additive="base">
                                        <p:cTn id="43" dur="500" fill="hold"/>
                                        <p:tgtEl>
                                          <p:spTgt spid="8909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104" grpId="1"/>
      <p:bldP spid="89103" grpId="2"/>
      <p:bldP spid="89102" grpId="3"/>
      <p:bldP spid="89101" grpId="4"/>
      <p:bldP spid="89100" grpId="5"/>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123" name="Text Box 3"/>
          <p:cNvSpPr txBox="1"/>
          <p:nvPr/>
        </p:nvSpPr>
        <p:spPr>
          <a:xfrm>
            <a:off x="1981200" y="1828800"/>
            <a:ext cx="1447800" cy="1986280"/>
          </a:xfrm>
          <a:prstGeom prst="rect">
            <a:avLst/>
          </a:prstGeom>
          <a:noFill/>
          <a:ln w="12700">
            <a:noFill/>
          </a:ln>
        </p:spPr>
        <p:txBody>
          <a:bodyPr>
            <a:spAutoFit/>
          </a:bodyPr>
          <a:lstStyle/>
          <a:p>
            <a:pPr>
              <a:lnSpc>
                <a:spcPct val="140000"/>
              </a:lnSpc>
            </a:pPr>
            <a:r>
              <a:rPr lang="zh-CN" altLang="en-US" sz="4400" b="1">
                <a:solidFill>
                  <a:srgbClr val="FF0000"/>
                </a:solidFill>
                <a:latin typeface="Times New Roman" panose="02020603050405020304" pitchFamily="18" charset="0"/>
                <a:ea typeface="隶书" panose="02010509060101010101" pitchFamily="49" charset="-122"/>
              </a:rPr>
              <a:t>詞義系統</a:t>
            </a:r>
          </a:p>
        </p:txBody>
      </p:sp>
      <p:sp>
        <p:nvSpPr>
          <p:cNvPr id="5124" name="Text Box 4"/>
          <p:cNvSpPr txBox="1"/>
          <p:nvPr/>
        </p:nvSpPr>
        <p:spPr>
          <a:xfrm>
            <a:off x="3657600" y="1143000"/>
            <a:ext cx="1371600" cy="645160"/>
          </a:xfrm>
          <a:prstGeom prst="rect">
            <a:avLst/>
          </a:prstGeom>
          <a:noFill/>
          <a:ln w="12700">
            <a:noFill/>
          </a:ln>
        </p:spPr>
        <p:txBody>
          <a:bodyPr>
            <a:spAutoFit/>
          </a:bodyPr>
          <a:lstStyle/>
          <a:p>
            <a:r>
              <a:rPr lang="zh-CN" altLang="en-US" sz="3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隶书" panose="02010509060101010101" pitchFamily="49" charset="-122"/>
              </a:rPr>
              <a:t>本義</a:t>
            </a:r>
            <a:endParaRPr lang="zh-CN" altLang="en-US" sz="3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隶书" panose="02010509060101010101" pitchFamily="49" charset="-122"/>
            </a:endParaRPr>
          </a:p>
        </p:txBody>
      </p:sp>
      <p:sp>
        <p:nvSpPr>
          <p:cNvPr id="5125" name="Text Box 5"/>
          <p:cNvSpPr txBox="1"/>
          <p:nvPr/>
        </p:nvSpPr>
        <p:spPr>
          <a:xfrm>
            <a:off x="3657600" y="3886200"/>
            <a:ext cx="1447800" cy="645160"/>
          </a:xfrm>
          <a:prstGeom prst="rect">
            <a:avLst/>
          </a:prstGeom>
          <a:noFill/>
          <a:ln w="12700">
            <a:noFill/>
          </a:ln>
        </p:spPr>
        <p:txBody>
          <a:bodyPr>
            <a:spAutoFit/>
            <a:scene3d>
              <a:camera prst="orthographicFront"/>
              <a:lightRig rig="threePt" dir="t"/>
            </a:scene3d>
          </a:bodyPr>
          <a:lstStyle/>
          <a:p>
            <a:r>
              <a:rPr lang="zh-CN" altLang="en-US" sz="36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隶书" panose="02010509060101010101" pitchFamily="49" charset="-122"/>
              </a:rPr>
              <a:t>别義</a:t>
            </a:r>
            <a:endParaRPr lang="zh-CN" altLang="en-US" sz="3600">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隶书" panose="02010509060101010101" pitchFamily="49" charset="-122"/>
            </a:endParaRPr>
          </a:p>
        </p:txBody>
      </p:sp>
      <p:sp>
        <p:nvSpPr>
          <p:cNvPr id="5126" name="Text Box 6"/>
          <p:cNvSpPr txBox="1"/>
          <p:nvPr/>
        </p:nvSpPr>
        <p:spPr>
          <a:xfrm>
            <a:off x="4730115" y="763905"/>
            <a:ext cx="6920865" cy="1370965"/>
          </a:xfrm>
          <a:prstGeom prst="rect">
            <a:avLst/>
          </a:prstGeom>
          <a:solidFill>
            <a:srgbClr val="B3FF22"/>
          </a:solidFill>
          <a:ln w="12700">
            <a:noFill/>
          </a:ln>
        </p:spPr>
        <p:txBody>
          <a:bodyPr wrap="square">
            <a:spAutoFit/>
          </a:bodyPr>
          <a:lstStyle/>
          <a:p>
            <a:pPr>
              <a:lnSpc>
                <a:spcPct val="130000"/>
              </a:lnSpc>
            </a:pPr>
            <a:r>
              <a:rPr lang="zh-TW" altLang="en-US" sz="3200" b="1">
                <a:latin typeface="Times New Roman" panose="02020603050405020304" pitchFamily="18" charset="0"/>
              </a:rPr>
              <a:t>词的本来意义，是通过分析字形和考核文献资料所得出的最早的意义。</a:t>
            </a:r>
          </a:p>
        </p:txBody>
      </p:sp>
      <p:sp>
        <p:nvSpPr>
          <p:cNvPr id="5127" name="Text Box 7"/>
          <p:cNvSpPr txBox="1"/>
          <p:nvPr/>
        </p:nvSpPr>
        <p:spPr>
          <a:xfrm>
            <a:off x="5029200" y="3200400"/>
            <a:ext cx="1473835" cy="583565"/>
          </a:xfrm>
          <a:prstGeom prst="rect">
            <a:avLst/>
          </a:prstGeom>
          <a:noFill/>
          <a:ln w="12700">
            <a:noFill/>
          </a:ln>
        </p:spPr>
        <p:txBody>
          <a:bodyPr wrap="square">
            <a:spAutoFit/>
          </a:bodyPr>
          <a:lstStyle/>
          <a:p>
            <a:r>
              <a:rPr lang="zh-CN" altLang="en-US" sz="32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黑体" panose="02010609060101010101" pitchFamily="49" charset="-122"/>
              </a:rPr>
              <a:t>引申義</a:t>
            </a:r>
            <a:r>
              <a:rPr lang="zh-CN" altLang="en-US" sz="3200" b="1">
                <a:solidFill>
                  <a:srgbClr val="FFFF00"/>
                </a:solidFill>
                <a:latin typeface="Times New Roman" panose="02020603050405020304" pitchFamily="18" charset="0"/>
                <a:ea typeface="黑体" panose="02010609060101010101" pitchFamily="49" charset="-122"/>
              </a:rPr>
              <a:t>  </a:t>
            </a:r>
            <a:endParaRPr lang="zh-CN" altLang="en-US" sz="3200" b="1">
              <a:latin typeface="宋体" pitchFamily="2" charset="-122"/>
            </a:endParaRPr>
          </a:p>
        </p:txBody>
      </p:sp>
      <p:sp>
        <p:nvSpPr>
          <p:cNvPr id="5128" name="Text Box 8"/>
          <p:cNvSpPr txBox="1"/>
          <p:nvPr/>
        </p:nvSpPr>
        <p:spPr>
          <a:xfrm>
            <a:off x="5029200" y="4495800"/>
            <a:ext cx="1417320" cy="583565"/>
          </a:xfrm>
          <a:prstGeom prst="rect">
            <a:avLst/>
          </a:prstGeom>
          <a:noFill/>
          <a:ln w="12700">
            <a:noFill/>
          </a:ln>
        </p:spPr>
        <p:txBody>
          <a:bodyPr wrap="square">
            <a:spAutoFit/>
          </a:bodyPr>
          <a:lstStyle/>
          <a:p>
            <a:r>
              <a:rPr lang="zh-CN" altLang="en-US" sz="32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ea typeface="黑体" panose="02010609060101010101" pitchFamily="49" charset="-122"/>
              </a:rPr>
              <a:t>假借義</a:t>
            </a:r>
            <a:r>
              <a:rPr lang="zh-CN" altLang="en-US" sz="3200" b="1">
                <a:solidFill>
                  <a:srgbClr val="FFFF00"/>
                </a:solidFill>
                <a:latin typeface="Times New Roman" panose="02020603050405020304" pitchFamily="18" charset="0"/>
                <a:ea typeface="黑体" panose="02010609060101010101" pitchFamily="49" charset="-122"/>
              </a:rPr>
              <a:t> </a:t>
            </a:r>
            <a:endParaRPr lang="zh-TW" altLang="en-US" sz="2800" b="1">
              <a:latin typeface="宋体" pitchFamily="2" charset="-122"/>
            </a:endParaRPr>
          </a:p>
        </p:txBody>
      </p:sp>
      <p:sp>
        <p:nvSpPr>
          <p:cNvPr id="5129" name="AutoShape 9"/>
          <p:cNvSpPr/>
          <p:nvPr/>
        </p:nvSpPr>
        <p:spPr>
          <a:xfrm>
            <a:off x="4800600" y="3429000"/>
            <a:ext cx="152400" cy="1524000"/>
          </a:xfrm>
          <a:prstGeom prst="leftBrace">
            <a:avLst>
              <a:gd name="adj1" fmla="val 83333"/>
              <a:gd name="adj2" fmla="val 50000"/>
            </a:avLst>
          </a:prstGeom>
          <a:noFill/>
          <a:ln w="28575"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5130" name="AutoShape 10"/>
          <p:cNvSpPr/>
          <p:nvPr/>
        </p:nvSpPr>
        <p:spPr>
          <a:xfrm>
            <a:off x="3352800" y="1447800"/>
            <a:ext cx="228600" cy="2895600"/>
          </a:xfrm>
          <a:prstGeom prst="leftBrace">
            <a:avLst>
              <a:gd name="adj1" fmla="val 105555"/>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4107" name="Text Box 12">
            <a:hlinkClick r:id="rId2" action="ppaction://hlinksldjump"/>
          </p:cNvPr>
          <p:cNvSpPr txBox="1"/>
          <p:nvPr/>
        </p:nvSpPr>
        <p:spPr>
          <a:xfrm>
            <a:off x="8959850" y="6456363"/>
            <a:ext cx="309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2</a:t>
            </a:r>
          </a:p>
        </p:txBody>
      </p:sp>
      <p:sp>
        <p:nvSpPr>
          <p:cNvPr id="63490" name="Rectangle 2"/>
          <p:cNvSpPr>
            <a:spLocks noGrp="1" noChangeArrowheads="1"/>
          </p:cNvSpPr>
          <p:nvPr/>
        </p:nvSpPr>
        <p:spPr>
          <a:xfrm>
            <a:off x="309245" y="494665"/>
            <a:ext cx="1214755" cy="5868035"/>
          </a:xfrm>
          <a:prstGeom prst="rect">
            <a:avLst/>
          </a:prstGeom>
          <a:solidFill>
            <a:srgbClr val="F6E6C6"/>
          </a:solidFill>
        </p:spPr>
        <p:txBody>
          <a:bodyPr vert="horz" wrap="square" lIns="91440" tIns="45720" rIns="91440" bIns="45720" numCol="1" rtlCol="0" anchor="ctr" anchorCtr="0" compatLnSpc="1">
            <a:noAutofit/>
          </a:bodyPr>
          <a:lst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TW" altLang="en-US" sz="48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隶书" panose="02010509060101010101" pitchFamily="49" charset="-122"/>
                <a:cs typeface="+mj-cs"/>
              </a:rPr>
              <a:t>詞的本義</a:t>
            </a:r>
            <a:r>
              <a:rPr kumimoji="0" lang="zh-CN" altLang="en-US" sz="48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隶书" panose="02010509060101010101" pitchFamily="49" charset="-122"/>
                <a:cs typeface="+mj-cs"/>
              </a:rPr>
              <a:t>和</a:t>
            </a:r>
            <a:r>
              <a:rPr kumimoji="0" lang="zh-TW" altLang="en-US" sz="48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隶书" panose="02010509060101010101" pitchFamily="49" charset="-122"/>
                <a:cs typeface="+mj-cs"/>
              </a:rPr>
              <a:t>引申義</a:t>
            </a:r>
            <a:endParaRPr kumimoji="0" lang="zh-TW" altLang="en-US" sz="4800" b="1" i="0" u="none" strike="noStrike" kern="0" cap="none" spc="0" normalizeH="0" baseline="0" noProof="0" smtClean="0">
              <a:ln>
                <a:noFill/>
              </a:ln>
              <a:solidFill>
                <a:schemeClr val="tx2"/>
              </a:solidFill>
              <a:effectLst>
                <a:outerShdw blurRad="38100" dist="38100" dir="2700000" algn="tl">
                  <a:srgbClr val="000000"/>
                </a:outerShdw>
              </a:effectLst>
              <a:uLnTx/>
              <a:uFillTx/>
              <a:latin typeface="+mj-lt"/>
              <a:ea typeface="隶书" panose="02010509060101010101" pitchFamily="49" charset="-122"/>
              <a:cs typeface="+mj-cs"/>
            </a:endParaRPr>
          </a:p>
        </p:txBody>
      </p:sp>
      <p:sp>
        <p:nvSpPr>
          <p:cNvPr id="3" name="文本框 2"/>
          <p:cNvSpPr txBox="1"/>
          <p:nvPr/>
        </p:nvSpPr>
        <p:spPr>
          <a:xfrm>
            <a:off x="6446520" y="2829560"/>
            <a:ext cx="5336540" cy="1198880"/>
          </a:xfrm>
          <a:prstGeom prst="rect">
            <a:avLst/>
          </a:prstGeom>
          <a:solidFill>
            <a:schemeClr val="accent6">
              <a:lumMod val="20000"/>
              <a:lumOff val="80000"/>
            </a:schemeClr>
          </a:solidFill>
        </p:spPr>
        <p:txBody>
          <a:bodyPr wrap="square" rtlCol="0" anchor="t">
            <a:spAutoFit/>
          </a:bodyPr>
          <a:lstStyle/>
          <a:p>
            <a:r>
              <a:rPr lang="zh-TW" altLang="en-US" sz="3600" b="1">
                <a:latin typeface="宋体" pitchFamily="2" charset="-122"/>
                <a:sym typeface="+mn-ea"/>
              </a:rPr>
              <a:t>由本义引申出来的意义，包括比喻义。</a:t>
            </a:r>
            <a:endParaRPr lang="zh-CN" altLang="en-US" sz="3600"/>
          </a:p>
        </p:txBody>
      </p:sp>
      <p:sp>
        <p:nvSpPr>
          <p:cNvPr id="4" name="文本框 3"/>
          <p:cNvSpPr txBox="1"/>
          <p:nvPr/>
        </p:nvSpPr>
        <p:spPr>
          <a:xfrm>
            <a:off x="6446520" y="4495800"/>
            <a:ext cx="5336540" cy="1753235"/>
          </a:xfrm>
          <a:prstGeom prst="rect">
            <a:avLst/>
          </a:prstGeom>
          <a:solidFill>
            <a:srgbClr val="D6FD23"/>
          </a:solidFill>
        </p:spPr>
        <p:txBody>
          <a:bodyPr wrap="square" rtlCol="0" anchor="t">
            <a:spAutoFit/>
          </a:bodyPr>
          <a:lstStyle/>
          <a:p>
            <a:r>
              <a:rPr lang="zh-TW" altLang="en-US" sz="3600" b="1">
                <a:latin typeface="宋体" pitchFamily="2" charset="-122"/>
                <a:sym typeface="+mn-ea"/>
              </a:rPr>
              <a:t>通过假借的方式产生的与词的本义、引申义毫无联系的意义。</a:t>
            </a:r>
            <a:endParaRPr lang="zh-CN" altLang="en-US" sz="3600"/>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1" fill="hold"/>
                                        <p:tgtEl>
                                          <p:spTgt spid="63490"/>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5" presetClass="entr" presetSubtype="0" fill="hold" grpId="1" nodeType="clickEffect">
                                  <p:stCondLst>
                                    <p:cond delay="0"/>
                                  </p:stCondLst>
                                  <p:childTnLst>
                                    <p:set>
                                      <p:cBhvr>
                                        <p:cTn id="12" dur="1" fill="hold">
                                          <p:stCondLst>
                                            <p:cond delay="0"/>
                                          </p:stCondLst>
                                        </p:cTn>
                                        <p:tgtEl>
                                          <p:spTgt spid="5126"/>
                                        </p:tgtEl>
                                        <p:attrNameLst>
                                          <p:attrName>style.visibility</p:attrName>
                                        </p:attrNameLst>
                                      </p:cBhvr>
                                      <p:to>
                                        <p:strVal val="visible"/>
                                      </p:to>
                                    </p:set>
                                    <p:anim calcmode="lin" valueType="num">
                                      <p:cBhvr>
                                        <p:cTn id="13" dur="1000" fill="hold"/>
                                        <p:tgtEl>
                                          <p:spTgt spid="5126"/>
                                        </p:tgtEl>
                                        <p:attrNameLst>
                                          <p:attrName>ppt_w</p:attrName>
                                        </p:attrNameLst>
                                      </p:cBhvr>
                                      <p:tavLst>
                                        <p:tav tm="0">
                                          <p:val>
                                            <p:strVal val="#ppt_w*0.70"/>
                                          </p:val>
                                        </p:tav>
                                        <p:tav tm="100000">
                                          <p:val>
                                            <p:strVal val="#ppt_w"/>
                                          </p:val>
                                        </p:tav>
                                      </p:tavLst>
                                    </p:anim>
                                    <p:anim calcmode="lin" valueType="num">
                                      <p:cBhvr>
                                        <p:cTn id="14" dur="1000" fill="hold"/>
                                        <p:tgtEl>
                                          <p:spTgt spid="5126"/>
                                        </p:tgtEl>
                                        <p:attrNameLst>
                                          <p:attrName>ppt_h</p:attrName>
                                        </p:attrNameLst>
                                      </p:cBhvr>
                                      <p:tavLst>
                                        <p:tav tm="0">
                                          <p:val>
                                            <p:strVal val="#ppt_h"/>
                                          </p:val>
                                        </p:tav>
                                        <p:tav tm="100000">
                                          <p:val>
                                            <p:strVal val="#ppt_h"/>
                                          </p:val>
                                        </p:tav>
                                      </p:tavLst>
                                    </p:anim>
                                    <p:animEffect transition="in" filter="fade">
                                      <p:cBhvr>
                                        <p:cTn id="15" dur="1000"/>
                                        <p:tgtEl>
                                          <p:spTgt spid="5126"/>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8" presetClass="entr" presetSubtype="12" fill="hold" grpId="3"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trips(downLef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5126" grpId="1"/>
      <p:bldP spid="3" grpId="2"/>
      <p:bldP spid="4" grpId="3"/>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5780" name="Text Box 4"/>
          <p:cNvSpPr txBox="1"/>
          <p:nvPr/>
        </p:nvSpPr>
        <p:spPr>
          <a:xfrm>
            <a:off x="197485" y="378460"/>
            <a:ext cx="11779250" cy="5690235"/>
          </a:xfrm>
          <a:prstGeom prst="rect">
            <a:avLst/>
          </a:prstGeom>
          <a:noFill/>
          <a:ln w="9525">
            <a:noFill/>
          </a:ln>
        </p:spPr>
        <p:txBody>
          <a:bodyPr wrap="square">
            <a:spAutoFit/>
          </a:bodyPr>
          <a:lstStyle/>
          <a:p>
            <a:pPr>
              <a:lnSpc>
                <a:spcPct val="130000"/>
              </a:lnSpc>
            </a:pPr>
            <a:r>
              <a:rPr lang="zh-TW" altLang="en-US" sz="3600" b="1">
                <a:latin typeface="黑体" panose="02010609060101010101" pitchFamily="49" charset="-122"/>
                <a:ea typeface="黑体" panose="02010609060101010101" pitchFamily="49" charset="-122"/>
              </a:rPr>
              <a:t>一、词的本义</a:t>
            </a:r>
          </a:p>
          <a:p>
            <a:pPr>
              <a:lnSpc>
                <a:spcPct val="130000"/>
              </a:lnSpc>
            </a:pPr>
            <a:r>
              <a:rPr lang="zh-TW" altLang="en-US" sz="3600" b="1">
                <a:latin typeface="黑体" panose="02010609060101010101" pitchFamily="49" charset="-122"/>
                <a:ea typeface="黑体" panose="02010609060101010101" pitchFamily="49" charset="-122"/>
              </a:rPr>
              <a:t>   </a:t>
            </a:r>
            <a:r>
              <a:rPr lang="zh-TW" altLang="en-US" sz="3200" b="1">
                <a:latin typeface="宋体" pitchFamily="2" charset="-122"/>
              </a:rPr>
              <a:t>例如：“向”，</a:t>
            </a:r>
            <a:r>
              <a:rPr lang="en-US" altLang="zh-TW" sz="3200" b="1">
                <a:latin typeface="宋体" pitchFamily="2" charset="-122"/>
              </a:rPr>
              <a:t>《</a:t>
            </a:r>
            <a:r>
              <a:rPr lang="zh-TW" altLang="en-US" sz="3200" b="1">
                <a:latin typeface="宋体" pitchFamily="2" charset="-122"/>
              </a:rPr>
              <a:t>辞源</a:t>
            </a:r>
            <a:r>
              <a:rPr lang="en-US" altLang="zh-TW" sz="3200" b="1">
                <a:latin typeface="宋体" pitchFamily="2" charset="-122"/>
              </a:rPr>
              <a:t>》</a:t>
            </a:r>
            <a:r>
              <a:rPr lang="zh-TW" altLang="en-US" sz="3200" b="1">
                <a:latin typeface="宋体" pitchFamily="2" charset="-122"/>
              </a:rPr>
              <a:t>前三个义项是：</a:t>
            </a:r>
            <a:r>
              <a:rPr lang="en-US" altLang="zh-TW" sz="3200" b="1">
                <a:latin typeface="宋体" pitchFamily="2" charset="-122"/>
              </a:rPr>
              <a:t>1</a:t>
            </a:r>
            <a:r>
              <a:rPr lang="zh-TW" altLang="en-US" sz="3200" b="1">
                <a:latin typeface="宋体" pitchFamily="2" charset="-122"/>
              </a:rPr>
              <a:t>、北窗。</a:t>
            </a:r>
            <a:r>
              <a:rPr lang="en-US" altLang="zh-TW" sz="3200" b="1">
                <a:latin typeface="宋体" pitchFamily="2" charset="-122"/>
              </a:rPr>
              <a:t>2</a:t>
            </a:r>
            <a:r>
              <a:rPr lang="zh-TW" altLang="en-US" sz="3200" b="1">
                <a:latin typeface="宋体" pitchFamily="2" charset="-122"/>
              </a:rPr>
              <a:t>、朝向，对着。</a:t>
            </a:r>
            <a:r>
              <a:rPr lang="en-US" altLang="zh-TW" sz="3200" b="1">
                <a:latin typeface="宋体" pitchFamily="2" charset="-122"/>
              </a:rPr>
              <a:t>3</a:t>
            </a:r>
            <a:r>
              <a:rPr lang="zh-TW" altLang="en-US" sz="3200" b="1">
                <a:latin typeface="宋体" pitchFamily="2" charset="-122"/>
              </a:rPr>
              <a:t>、方向，趋向。</a:t>
            </a:r>
          </a:p>
          <a:p>
            <a:pPr>
              <a:lnSpc>
                <a:spcPct val="130000"/>
              </a:lnSpc>
            </a:pPr>
            <a:r>
              <a:rPr lang="zh-TW" altLang="en-US" sz="3600" b="1">
                <a:latin typeface="黑体" panose="02010609060101010101" pitchFamily="49" charset="-122"/>
                <a:ea typeface="黑体" panose="02010609060101010101" pitchFamily="49" charset="-122"/>
              </a:rPr>
              <a:t>    </a:t>
            </a:r>
            <a:r>
              <a:rPr lang="zh-TW" altLang="en-US" sz="2800" b="1">
                <a:latin typeface="仿宋_GB2312" pitchFamily="49" charset="-122"/>
                <a:ea typeface="仿宋_GB2312" pitchFamily="49" charset="-122"/>
              </a:rPr>
              <a:t>究竟哪一个意义是</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的本义呢？从文字体形看，</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甲骨文作  </a:t>
            </a:r>
            <a:r>
              <a:rPr lang="zh-TW" altLang="zh-CN" sz="2800" b="1">
                <a:latin typeface="仿宋_GB2312" pitchFamily="49" charset="-122"/>
                <a:ea typeface="仿宋_GB2312" pitchFamily="49" charset="-122"/>
              </a:rPr>
              <a:t> </a:t>
            </a:r>
            <a:r>
              <a:rPr lang="zh-TW" altLang="en-US" sz="2800" b="1">
                <a:latin typeface="仿宋_GB2312" pitchFamily="49" charset="-122"/>
                <a:ea typeface="仿宋_GB2312" pitchFamily="49" charset="-122"/>
              </a:rPr>
              <a:t>，小篆作   ，像房子墙上开有一个视窗。从文献资料看，</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说文</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向，北出牖也。</a:t>
            </a:r>
            <a:r>
              <a:rPr lang="zh-TW" altLang="en-US" sz="2800" b="1">
                <a:latin typeface="宋体" pitchFamily="2" charset="-122"/>
                <a:ea typeface="仿宋_GB2312" pitchFamily="49" charset="-122"/>
              </a:rPr>
              <a:t>”</a:t>
            </a:r>
            <a:r>
              <a:rPr lang="en-US" altLang="zh-TW" sz="2800" b="1">
                <a:latin typeface="仿宋_GB2312" pitchFamily="49" charset="-122"/>
                <a:ea typeface="仿宋_GB2312" pitchFamily="49" charset="-122"/>
              </a:rPr>
              <a:t>《</a:t>
            </a:r>
            <a:r>
              <a:rPr lang="zh-TW" altLang="en-US" sz="2800" b="1">
                <a:latin typeface="仿宋_GB2312" pitchFamily="49" charset="-122"/>
                <a:ea typeface="仿宋_GB2312" pitchFamily="49" charset="-122"/>
              </a:rPr>
              <a:t>诗经</a:t>
            </a:r>
            <a:r>
              <a:rPr lang="en-US" altLang="zh-TW" sz="2800" b="1">
                <a:latin typeface="宋体" pitchFamily="2" charset="-122"/>
                <a:ea typeface="仿宋_GB2312" pitchFamily="49" charset="-122"/>
              </a:rPr>
              <a:t>•</a:t>
            </a:r>
            <a:r>
              <a:rPr lang="zh-TW" altLang="en-US" sz="2800" b="1">
                <a:latin typeface="仿宋_GB2312" pitchFamily="49" charset="-122"/>
                <a:ea typeface="仿宋_GB2312" pitchFamily="49" charset="-122"/>
              </a:rPr>
              <a:t>豳风</a:t>
            </a:r>
            <a:r>
              <a:rPr lang="en-US" altLang="zh-TW" sz="2800" b="1">
                <a:latin typeface="宋体" pitchFamily="2" charset="-122"/>
                <a:ea typeface="仿宋_GB2312" pitchFamily="49" charset="-122"/>
              </a:rPr>
              <a:t>•</a:t>
            </a:r>
            <a:r>
              <a:rPr lang="zh-TW" altLang="en-US" sz="2800" b="1">
                <a:latin typeface="仿宋_GB2312" pitchFamily="49" charset="-122"/>
                <a:ea typeface="仿宋_GB2312" pitchFamily="49" charset="-122"/>
              </a:rPr>
              <a:t>七月</a:t>
            </a:r>
            <a:r>
              <a:rPr lang="en-US" altLang="zh-TW" sz="2800" b="1">
                <a:latin typeface="仿宋_GB2312" pitchFamily="49" charset="-122"/>
                <a:ea typeface="仿宋_GB2312" pitchFamily="49" charset="-122"/>
              </a:rPr>
              <a:t>》</a:t>
            </a:r>
            <a:r>
              <a:rPr lang="en-US" altLang="zh-TW" sz="2800" b="1">
                <a:latin typeface="宋体" pitchFamily="2" charset="-122"/>
                <a:ea typeface="仿宋_GB2312" pitchFamily="49" charset="-122"/>
              </a:rPr>
              <a:t>“</a:t>
            </a:r>
            <a:r>
              <a:rPr lang="zh-TW" altLang="en-US" sz="2800" b="1">
                <a:latin typeface="仿宋_GB2312" pitchFamily="49" charset="-122"/>
                <a:ea typeface="仿宋_GB2312" pitchFamily="49" charset="-122"/>
              </a:rPr>
              <a:t>穹室熏鼠，塞向墐户。</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字形与文献相参证，可以判断</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北窗</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是</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的本义。因为窗子是朝着一定方向的，所以又推演出来</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朝向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对着</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方向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趋向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等意义，这些都是</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向</a:t>
            </a:r>
            <a:r>
              <a:rPr lang="zh-TW" altLang="en-US" sz="2800" b="1">
                <a:latin typeface="宋体" pitchFamily="2" charset="-122"/>
                <a:ea typeface="仿宋_GB2312" pitchFamily="49" charset="-122"/>
              </a:rPr>
              <a:t>”</a:t>
            </a:r>
            <a:r>
              <a:rPr lang="zh-TW" altLang="en-US" sz="2800" b="1">
                <a:latin typeface="仿宋_GB2312" pitchFamily="49" charset="-122"/>
                <a:ea typeface="仿宋_GB2312" pitchFamily="49" charset="-122"/>
              </a:rPr>
              <a:t>的引申义。</a:t>
            </a:r>
          </a:p>
        </p:txBody>
      </p:sp>
      <p:pic>
        <p:nvPicPr>
          <p:cNvPr id="75781" name="Picture 5"/>
          <p:cNvPicPr>
            <a:picLocks noChangeAspect="1"/>
          </p:cNvPicPr>
          <p:nvPr/>
        </p:nvPicPr>
        <p:blipFill>
          <a:blip r:embed="rId2"/>
          <a:stretch>
            <a:fillRect/>
          </a:stretch>
        </p:blipFill>
        <p:spPr>
          <a:xfrm>
            <a:off x="703580" y="3275965"/>
            <a:ext cx="431800" cy="431800"/>
          </a:xfrm>
          <a:prstGeom prst="rect">
            <a:avLst/>
          </a:prstGeom>
          <a:noFill/>
          <a:ln w="9525">
            <a:noFill/>
          </a:ln>
        </p:spPr>
      </p:pic>
      <p:pic>
        <p:nvPicPr>
          <p:cNvPr id="75782" name="Picture 6"/>
          <p:cNvPicPr>
            <a:picLocks noChangeAspect="1"/>
          </p:cNvPicPr>
          <p:nvPr/>
        </p:nvPicPr>
        <p:blipFill>
          <a:blip r:embed="rId3"/>
          <a:stretch>
            <a:fillRect/>
          </a:stretch>
        </p:blipFill>
        <p:spPr>
          <a:xfrm>
            <a:off x="2656205" y="3275965"/>
            <a:ext cx="431800" cy="4333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75780">
                                            <p:txEl>
                                              <p:pRg st="0" end="0"/>
                                            </p:txEl>
                                          </p:spTgt>
                                        </p:tgtEl>
                                        <p:attrNameLst>
                                          <p:attrName>style.visibility</p:attrName>
                                        </p:attrNameLst>
                                      </p:cBhvr>
                                      <p:to>
                                        <p:strVal val="visible"/>
                                      </p:to>
                                    </p:set>
                                    <p:anim calcmode="lin" valueType="num">
                                      <p:cBhvr>
                                        <p:cTn id="7" dur="1" fill="hold"/>
                                        <p:tgtEl>
                                          <p:spTgt spid="75780">
                                            <p:txEl>
                                              <p:pRg st="0" end="0"/>
                                            </p:txEl>
                                          </p:spTgt>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75780">
                                            <p:txEl>
                                              <p:charRg st="7" end="49"/>
                                            </p:txEl>
                                          </p:spTgt>
                                        </p:tgtEl>
                                        <p:attrNameLst>
                                          <p:attrName>style.visibility</p:attrName>
                                        </p:attrNameLst>
                                      </p:cBhvr>
                                      <p:to>
                                        <p:strVal val="visible"/>
                                      </p:to>
                                    </p:set>
                                    <p:anim calcmode="lin" valueType="num">
                                      <p:cBhvr>
                                        <p:cTn id="13" dur="1" fill="hold"/>
                                        <p:tgtEl>
                                          <p:spTgt spid="75780">
                                            <p:txEl>
                                              <p:charRg st="7" end="49"/>
                                            </p:txEl>
                                          </p:spTgt>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75780">
                                            <p:txEl>
                                              <p:charRg st="49" end="230"/>
                                            </p:txEl>
                                          </p:spTgt>
                                        </p:tgtEl>
                                        <p:attrNameLst>
                                          <p:attrName>style.visibility</p:attrName>
                                        </p:attrNameLst>
                                      </p:cBhvr>
                                      <p:to>
                                        <p:strVal val="visible"/>
                                      </p:to>
                                    </p:set>
                                    <p:anim calcmode="lin" valueType="num">
                                      <p:cBhvr>
                                        <p:cTn id="19" dur="1" fill="hold"/>
                                        <p:tgtEl>
                                          <p:spTgt spid="75780">
                                            <p:txEl>
                                              <p:charRg st="49" end="230"/>
                                            </p:txEl>
                                          </p:spTgt>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75781"/>
                                        </p:tgtEl>
                                        <p:attrNameLst>
                                          <p:attrName>style.visibility</p:attrName>
                                        </p:attrNameLst>
                                      </p:cBhvr>
                                      <p:to>
                                        <p:strVal val="visible"/>
                                      </p:to>
                                    </p:set>
                                    <p:anim calcmode="lin" valueType="num">
                                      <p:cBhvr>
                                        <p:cTn id="25" dur="1" fill="hold"/>
                                        <p:tgtEl>
                                          <p:spTgt spid="75781"/>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nodeType="clickEffect">
                                  <p:stCondLst>
                                    <p:cond delay="0"/>
                                  </p:stCondLst>
                                  <p:childTnLst>
                                    <p:set>
                                      <p:cBhvr>
                                        <p:cTn id="30" dur="1" fill="hold">
                                          <p:stCondLst>
                                            <p:cond delay="0"/>
                                          </p:stCondLst>
                                        </p:cTn>
                                        <p:tgtEl>
                                          <p:spTgt spid="75782"/>
                                        </p:tgtEl>
                                        <p:attrNameLst>
                                          <p:attrName>style.visibility</p:attrName>
                                        </p:attrNameLst>
                                      </p:cBhvr>
                                      <p:to>
                                        <p:strVal val="visible"/>
                                      </p:to>
                                    </p:set>
                                    <p:anim calcmode="lin" valueType="num">
                                      <p:cBhvr>
                                        <p:cTn id="31" dur="1" fill="hold"/>
                                        <p:tgtEl>
                                          <p:spTgt spid="7578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4"/>
            </p:custDataLst>
          </p:nvPr>
        </p:nvSpPr>
        <p:spPr>
          <a:xfrm>
            <a:off x="718820" y="275590"/>
            <a:ext cx="10515600" cy="1026795"/>
          </a:xfrm>
        </p:spPr>
        <p:txBody>
          <a:bodyPr vert="horz" wrap="square" lIns="91440" tIns="45720" rIns="91440" bIns="45720" rtlCol="0" anchor="ctr">
            <a:normAutofit/>
          </a:bodyPr>
          <a:lstStyle/>
          <a:p>
            <a:pPr marL="0" indent="0">
              <a:buFont typeface="Wingdings"/>
            </a:pPr>
            <a:r>
              <a:rPr lang="en-US" altLang="zh-CN" b="1">
                <a:solidFill>
                  <a:schemeClr val="tx1"/>
                </a:solidFill>
              </a:rPr>
              <a:t>1</a:t>
            </a:r>
            <a:r>
              <a:rPr lang="zh-CN" altLang="en-US" b="1">
                <a:solidFill>
                  <a:schemeClr val="tx1"/>
                </a:solidFill>
              </a:rPr>
              <a:t>、为何要探究词的本意？</a:t>
            </a:r>
          </a:p>
        </p:txBody>
      </p:sp>
      <p:sp>
        <p:nvSpPr>
          <p:cNvPr id="3" name="内容占位符 2"/>
          <p:cNvSpPr>
            <a:spLocks noGrp="1"/>
          </p:cNvSpPr>
          <p:nvPr>
            <p:ph idx="1"/>
            <p:custDataLst>
              <p:tags r:id="rId5"/>
            </p:custDataLst>
          </p:nvPr>
        </p:nvSpPr>
        <p:spPr>
          <a:xfrm>
            <a:off x="838200" y="1725930"/>
            <a:ext cx="10515600" cy="3832225"/>
          </a:xfrm>
        </p:spPr>
        <p:txBody>
          <a:bodyPr>
            <a:normAutofit/>
          </a:bodyPr>
          <a:lstStyle/>
          <a:p>
            <a:pPr algn="just">
              <a:lnSpc>
                <a:spcPct val="120000"/>
              </a:lnSpc>
            </a:pPr>
            <a:r>
              <a:rPr lang="en-US" altLang="zh-TW" sz="3600" b="1">
                <a:latin typeface="宋体" pitchFamily="2" charset="-122"/>
                <a:sym typeface="+mn-ea"/>
              </a:rPr>
              <a:t>本义是引申义发展的基础。探求词的本义，就能对词的引申义解释得确切而有根据。</a:t>
            </a:r>
          </a:p>
          <a:p>
            <a:pPr algn="just">
              <a:lnSpc>
                <a:spcPct val="120000"/>
              </a:lnSpc>
            </a:pPr>
            <a:r>
              <a:rPr lang="zh-TW" altLang="en-US" sz="3600" b="1">
                <a:latin typeface="宋体" pitchFamily="2" charset="-122"/>
                <a:sym typeface="+mn-ea"/>
              </a:rPr>
              <a:t>掌握词的本义，利用本义分析词义，可以从纷繁的词义中理出头绪，从而提纲挈领，以简驭繁，使纷杂的词义条理清晰，脉络分明</a:t>
            </a:r>
            <a:r>
              <a:rPr lang="zh-TW" altLang="zh-CN" sz="3600" b="1">
                <a:latin typeface="宋体" pitchFamily="2" charset="-122"/>
                <a:sym typeface="+mn-ea"/>
              </a:rPr>
              <a:t>。</a:t>
            </a:r>
            <a:endParaRPr lang="zh-CN" altLang="en-US" sz="36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6804" name="Text Box 4"/>
          <p:cNvSpPr txBox="1"/>
          <p:nvPr/>
        </p:nvSpPr>
        <p:spPr>
          <a:xfrm>
            <a:off x="268605" y="64135"/>
            <a:ext cx="11766550" cy="3191510"/>
          </a:xfrm>
          <a:prstGeom prst="rect">
            <a:avLst/>
          </a:prstGeom>
          <a:noFill/>
          <a:ln w="9525">
            <a:noFill/>
          </a:ln>
        </p:spPr>
        <p:txBody>
          <a:bodyPr wrap="square">
            <a:spAutoFit/>
          </a:bodyPr>
          <a:lstStyle/>
          <a:p>
            <a:pPr>
              <a:lnSpc>
                <a:spcPct val="140000"/>
              </a:lnSpc>
            </a:pPr>
            <a:r>
              <a:rPr lang="en-US" altLang="zh-TW" sz="3200" b="1">
                <a:latin typeface="宋体" pitchFamily="2" charset="-122"/>
              </a:rPr>
              <a:t>   </a:t>
            </a:r>
            <a:r>
              <a:rPr lang="en-US" altLang="zh-TW" sz="2800" b="1">
                <a:latin typeface="仿宋_GB2312" pitchFamily="49" charset="-122"/>
                <a:ea typeface="仿宋_GB2312" pitchFamily="49" charset="-122"/>
              </a:rPr>
              <a:t>如:</a:t>
            </a:r>
            <a:r>
              <a:rPr lang="en-US" altLang="zh-TW" sz="2800" b="1">
                <a:latin typeface="宋体" pitchFamily="2" charset="-122"/>
                <a:ea typeface="仿宋_GB2312" pitchFamily="49" charset="-122"/>
              </a:rPr>
              <a:t>“</a:t>
            </a:r>
            <a:r>
              <a:rPr lang="en-US" altLang="zh-TW" sz="2800" b="1">
                <a:latin typeface="宋体" pitchFamily="2" charset="-122"/>
                <a:ea typeface="宋体" pitchFamily="2" charset="-122"/>
              </a:rPr>
              <a:t>閒</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，《正字通》从门从月，是一个会意字，表示月光从门缝中照进来。本义是指间隙、隙缝。《史记</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管晏列传》：</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晏子为齐相，出，其</a:t>
            </a:r>
            <a:r>
              <a:rPr lang="zh-CN" altLang="en-US" sz="2800" b="1">
                <a:latin typeface="仿宋_GB2312" pitchFamily="49" charset="-122"/>
                <a:ea typeface="仿宋_GB2312" pitchFamily="49" charset="-122"/>
              </a:rPr>
              <a:t>御</a:t>
            </a:r>
            <a:r>
              <a:rPr lang="en-US" altLang="zh-TW" sz="2800" b="1">
                <a:latin typeface="仿宋_GB2312" pitchFamily="49" charset="-122"/>
                <a:ea typeface="仿宋_GB2312" pitchFamily="49" charset="-122"/>
              </a:rPr>
              <a:t>之妻从门间而窥其夫。</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门间</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就是门缝。这是本义。《庄子</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养生主》：</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彼节者有间。</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就是牛的骨节有缝隙。《左传</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庄公十年》：</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肉食者谋之，又何间焉？</a:t>
            </a:r>
            <a:r>
              <a:rPr lang="en-US" altLang="zh-TW" sz="2800" b="1">
                <a:latin typeface="宋体" pitchFamily="2" charset="-122"/>
                <a:ea typeface="仿宋_GB2312" pitchFamily="49" charset="-122"/>
              </a:rPr>
              <a:t>”</a:t>
            </a:r>
            <a:r>
              <a:rPr lang="en-US" altLang="zh-TW" sz="2800" b="1">
                <a:latin typeface="仿宋_GB2312" pitchFamily="49" charset="-122"/>
                <a:ea typeface="仿宋_GB2312" pitchFamily="49" charset="-122"/>
              </a:rPr>
              <a:t> 这是引申义。</a:t>
            </a:r>
          </a:p>
        </p:txBody>
      </p:sp>
      <p:sp>
        <p:nvSpPr>
          <p:cNvPr id="2" name="文本框 1"/>
          <p:cNvSpPr txBox="1"/>
          <p:nvPr/>
        </p:nvSpPr>
        <p:spPr>
          <a:xfrm>
            <a:off x="153035" y="3430270"/>
            <a:ext cx="11882120" cy="3192145"/>
          </a:xfrm>
          <a:prstGeom prst="rect">
            <a:avLst/>
          </a:prstGeom>
          <a:noFill/>
        </p:spPr>
        <p:txBody>
          <a:bodyPr wrap="square" rtlCol="0" anchor="t">
            <a:spAutoFit/>
          </a:bodyPr>
          <a:lstStyle/>
          <a:p>
            <a:pPr>
              <a:lnSpc>
                <a:spcPct val="120000"/>
              </a:lnSpc>
            </a:pPr>
            <a:r>
              <a:rPr lang="en-US" altLang="zh-TW" sz="2800" b="1">
                <a:latin typeface="宋体" pitchFamily="2" charset="-122"/>
                <a:ea typeface="仿宋_GB2312" pitchFamily="49" charset="-122"/>
                <a:sym typeface="+mn-ea"/>
              </a:rPr>
              <a:t>    </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a:t>
            </a:r>
            <a:r>
              <a:rPr lang="en-US" altLang="zh-TW" sz="2800" b="1">
                <a:latin typeface="仿宋_GB2312" pitchFamily="49" charset="-122"/>
                <a:ea typeface="仿宋_GB2312" pitchFamily="49" charset="-122"/>
                <a:sym typeface="+mn-ea"/>
              </a:rPr>
              <a:t>《</a:t>
            </a:r>
            <a:r>
              <a:rPr lang="zh-TW" altLang="en-US" sz="2800" b="1">
                <a:latin typeface="仿宋_GB2312" pitchFamily="49" charset="-122"/>
                <a:ea typeface="仿宋_GB2312" pitchFamily="49" charset="-122"/>
                <a:sym typeface="+mn-ea"/>
              </a:rPr>
              <a:t>说文</a:t>
            </a:r>
            <a:r>
              <a:rPr lang="en-US" altLang="zh-TW" sz="2800" b="1">
                <a:latin typeface="仿宋_GB2312" pitchFamily="49" charset="-122"/>
                <a:ea typeface="仿宋_GB2312" pitchFamily="49" charset="-122"/>
                <a:sym typeface="+mn-ea"/>
              </a:rPr>
              <a:t>》</a:t>
            </a:r>
            <a:r>
              <a:rPr lang="zh-TW" altLang="en-US" sz="2800" b="1">
                <a:latin typeface="仿宋_GB2312" pitchFamily="49" charset="-122"/>
                <a:ea typeface="仿宋_GB2312" pitchFamily="49" charset="-122"/>
                <a:sym typeface="+mn-ea"/>
              </a:rPr>
              <a:t>：</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四塞也。</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是个形声字，本义是四面闭塞。</a:t>
            </a:r>
            <a:r>
              <a:rPr lang="en-US" altLang="zh-TW" sz="2800" b="1">
                <a:latin typeface="仿宋_GB2312" pitchFamily="49" charset="-122"/>
                <a:ea typeface="仿宋_GB2312" pitchFamily="49" charset="-122"/>
                <a:sym typeface="+mn-ea"/>
              </a:rPr>
              <a:t>《</a:t>
            </a:r>
            <a:r>
              <a:rPr lang="zh-TW" altLang="en-US" sz="2800" b="1">
                <a:latin typeface="仿宋_GB2312" pitchFamily="49" charset="-122"/>
                <a:ea typeface="仿宋_GB2312" pitchFamily="49" charset="-122"/>
                <a:sym typeface="+mn-ea"/>
              </a:rPr>
              <a:t>列子</a:t>
            </a:r>
            <a:r>
              <a:rPr lang="en-US" altLang="zh-TW"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汤问</a:t>
            </a:r>
            <a:r>
              <a:rPr lang="en-US" altLang="zh-TW" sz="2800" b="1">
                <a:latin typeface="仿宋_GB2312" pitchFamily="49" charset="-122"/>
                <a:ea typeface="仿宋_GB2312" pitchFamily="49" charset="-122"/>
                <a:sym typeface="+mn-ea"/>
              </a:rPr>
              <a:t>》</a:t>
            </a:r>
            <a:r>
              <a:rPr lang="zh-TW" altLang="en-US" sz="2800" b="1">
                <a:latin typeface="仿宋_GB2312" pitchFamily="49" charset="-122"/>
                <a:ea typeface="仿宋_GB2312" pitchFamily="49" charset="-122"/>
                <a:sym typeface="+mn-ea"/>
              </a:rPr>
              <a:t>：</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汝心之固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的</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，是指智叟思想固塞鄙陋，所以下文接着说</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固不可彻，曾不若孀妻弱子</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，这就有助于我们深刻体会愚公对智叟的批判锋芒和愚公移山的决心。掌握</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四面闭塞</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是</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的本义，对</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的</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坚固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稳固</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固执</a:t>
            </a:r>
            <a:r>
              <a:rPr lang="zh-TW" altLang="en-US" sz="2800" b="1">
                <a:latin typeface="宋体" pitchFamily="2" charset="-122"/>
                <a:ea typeface="仿宋_GB2312" pitchFamily="49" charset="-122"/>
                <a:sym typeface="+mn-ea"/>
              </a:rPr>
              <a:t>”</a:t>
            </a:r>
            <a:r>
              <a:rPr lang="zh-TW" altLang="en-US" sz="2800" b="1">
                <a:latin typeface="仿宋_GB2312" pitchFamily="49" charset="-122"/>
                <a:ea typeface="仿宋_GB2312" pitchFamily="49" charset="-122"/>
                <a:sym typeface="+mn-ea"/>
              </a:rPr>
              <a:t>等其他意义，都会有深刻的理解。</a:t>
            </a:r>
            <a:endParaRPr lang="zh-CN" altLang="en-US" sz="28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4"/>
            </p:custDataLst>
          </p:nvPr>
        </p:nvSpPr>
        <p:spPr>
          <a:xfrm>
            <a:off x="200660" y="36195"/>
            <a:ext cx="7644130" cy="698500"/>
          </a:xfrm>
        </p:spPr>
        <p:txBody>
          <a:bodyPr vert="horz" wrap="square" lIns="91440" tIns="45720" rIns="91440" bIns="45720" rtlCol="0" anchor="ctr">
            <a:normAutofit fontScale="90000"/>
          </a:bodyPr>
          <a:lstStyle/>
          <a:p>
            <a:r>
              <a:rPr lang="en-US" altLang="en-US" b="1" kern="0" noProof="0" smtClean="0">
                <a:ln>
                  <a:noFill/>
                </a:ln>
                <a:solidFill>
                  <a:schemeClr val="tx2"/>
                </a:solidFill>
                <a:effectLst>
                  <a:outerShdw blurRad="38100" dist="38100" dir="2700000" algn="tl">
                    <a:srgbClr val="000000"/>
                  </a:outerShdw>
                </a:effectLst>
                <a:uLnTx/>
                <a:uFillTx/>
                <a:latin typeface="黑体" panose="02010609060101010101" pitchFamily="49" charset="-122"/>
                <a:ea typeface="黑体" panose="02010609060101010101" pitchFamily="49" charset="-122"/>
                <a:sym typeface="+mn-ea"/>
              </a:rPr>
              <a:t>2、考察本義的方法－分析字形</a:t>
            </a:r>
            <a:endParaRPr lang="zh-CN" altLang="en-US">
              <a:solidFill>
                <a:schemeClr val="tx1"/>
              </a:solidFill>
            </a:endParaRPr>
          </a:p>
        </p:txBody>
      </p:sp>
      <p:sp>
        <p:nvSpPr>
          <p:cNvPr id="3" name="内容占位符 2"/>
          <p:cNvSpPr>
            <a:spLocks noGrp="1"/>
          </p:cNvSpPr>
          <p:nvPr>
            <p:ph sz="half" idx="1"/>
            <p:custDataLst>
              <p:tags r:id="rId5"/>
            </p:custDataLst>
          </p:nvPr>
        </p:nvSpPr>
        <p:spPr>
          <a:xfrm>
            <a:off x="109855" y="1017905"/>
            <a:ext cx="5143500" cy="5607050"/>
          </a:xfrm>
        </p:spPr>
        <p:txBody>
          <a:bodyPr vert="horz" lIns="91440" tIns="45720" rIns="91440" bIns="45720" rtlCol="0">
            <a:noAutofit/>
          </a:bodyPr>
          <a:lstStyle/>
          <a:p>
            <a:pPr>
              <a:lnSpc>
                <a:spcPct val="120000"/>
              </a:lnSpc>
            </a:pPr>
            <a:r>
              <a:rPr lang="zh-CN" altLang="en-US" sz="3200" b="1"/>
              <a:t>六书：造字法。</a:t>
            </a:r>
          </a:p>
          <a:p>
            <a:pPr>
              <a:lnSpc>
                <a:spcPct val="120000"/>
              </a:lnSpc>
            </a:pPr>
            <a:r>
              <a:rPr lang="zh-CN" altLang="en-US" sz="3200" b="1"/>
              <a:t>首见于《周礼》。</a:t>
            </a:r>
          </a:p>
          <a:p>
            <a:pPr>
              <a:lnSpc>
                <a:spcPct val="120000"/>
              </a:lnSpc>
            </a:pPr>
            <a:r>
              <a:rPr lang="zh-CN" altLang="en-US" sz="3200" b="1"/>
              <a:t>是古人解说汉字结构和使用方法的条例。</a:t>
            </a:r>
          </a:p>
          <a:p>
            <a:pPr>
              <a:lnSpc>
                <a:spcPct val="120000"/>
              </a:lnSpc>
            </a:pPr>
            <a:r>
              <a:rPr lang="zh-CN" altLang="en-US" sz="3200" b="1"/>
              <a:t>一般都认为，六书中象形、指事、会意、形声属于造字之法，即汉字结构的条例；转注、假借则属于用字之法。</a:t>
            </a:r>
          </a:p>
        </p:txBody>
      </p:sp>
      <p:sp>
        <p:nvSpPr>
          <p:cNvPr id="4" name="内容占位符 3"/>
          <p:cNvSpPr>
            <a:spLocks noGrp="1"/>
          </p:cNvSpPr>
          <p:nvPr>
            <p:ph sz="half" idx="2"/>
            <p:custDataLst>
              <p:tags r:id="rId6"/>
            </p:custDataLst>
          </p:nvPr>
        </p:nvSpPr>
        <p:spPr>
          <a:xfrm>
            <a:off x="5376545" y="889635"/>
            <a:ext cx="6654800" cy="5865495"/>
          </a:xfrm>
          <a:ln w="12700" cmpd="sng">
            <a:solidFill>
              <a:schemeClr val="accent1">
                <a:shade val="50000"/>
              </a:schemeClr>
            </a:solidFill>
            <a:prstDash val="solid"/>
          </a:ln>
        </p:spPr>
        <p:txBody>
          <a:bodyPr vert="horz" lIns="91440" tIns="45720" rIns="91440" bIns="45720" rtlCol="0">
            <a:noAutofit/>
          </a:bodyPr>
          <a:lstStyle/>
          <a:p>
            <a:pPr>
              <a:lnSpc>
                <a:spcPct val="100000"/>
              </a:lnSpc>
            </a:pPr>
            <a:r>
              <a:rPr lang="en-US" altLang="zh-CN" sz="2800" b="1">
                <a:solidFill>
                  <a:srgbClr val="4F0FBD"/>
                </a:solidFill>
              </a:rPr>
              <a:t>一曰指事，指事者，视而可识，察而见意，上下是也；</a:t>
            </a:r>
          </a:p>
          <a:p>
            <a:pPr>
              <a:lnSpc>
                <a:spcPct val="100000"/>
              </a:lnSpc>
            </a:pPr>
            <a:r>
              <a:rPr lang="en-US" altLang="zh-CN" sz="2800" b="1">
                <a:solidFill>
                  <a:srgbClr val="4F0FBD"/>
                </a:solidFill>
              </a:rPr>
              <a:t>　　二曰象形，象形者，画成其物，随体诘诎，日月是也；</a:t>
            </a:r>
          </a:p>
          <a:p>
            <a:pPr>
              <a:lnSpc>
                <a:spcPct val="100000"/>
              </a:lnSpc>
            </a:pPr>
            <a:r>
              <a:rPr lang="en-US" altLang="zh-CN" sz="2800" b="1">
                <a:solidFill>
                  <a:srgbClr val="4F0FBD"/>
                </a:solidFill>
              </a:rPr>
              <a:t>　　三曰形声，形声者，以事为名，取譬相成，江河是也；</a:t>
            </a:r>
          </a:p>
          <a:p>
            <a:pPr>
              <a:lnSpc>
                <a:spcPct val="100000"/>
              </a:lnSpc>
            </a:pPr>
            <a:r>
              <a:rPr lang="en-US" altLang="zh-CN" sz="2800" b="1">
                <a:solidFill>
                  <a:srgbClr val="4F0FBD"/>
                </a:solidFill>
              </a:rPr>
              <a:t>　　四曰会意，会意者，比类合谊，以见指撝，武信是也；</a:t>
            </a:r>
          </a:p>
          <a:p>
            <a:pPr>
              <a:lnSpc>
                <a:spcPct val="100000"/>
              </a:lnSpc>
            </a:pPr>
            <a:r>
              <a:rPr lang="en-US" altLang="zh-CN" sz="2800" b="1">
                <a:solidFill>
                  <a:srgbClr val="4F0FBD"/>
                </a:solidFill>
              </a:rPr>
              <a:t>　　五曰转注，转注者，建类一首，同意相受，考老是也；</a:t>
            </a:r>
          </a:p>
          <a:p>
            <a:pPr>
              <a:lnSpc>
                <a:spcPct val="100000"/>
              </a:lnSpc>
            </a:pPr>
            <a:r>
              <a:rPr lang="en-US" altLang="zh-CN" sz="2800" b="1">
                <a:solidFill>
                  <a:srgbClr val="4F0FBD"/>
                </a:solidFill>
              </a:rPr>
              <a:t>　　六曰假借，假借者，本无其字，依声托事，令长是也。"</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p:cTn id="7" dur="1000" fill="hold"/>
                                        <p:tgtEl>
                                          <p:spTgt spid="4">
                                            <p:bg/>
                                          </p:spTgt>
                                        </p:tgtEl>
                                        <p:attrNameLst>
                                          <p:attrName>ppt_w</p:attrName>
                                        </p:attrNameLst>
                                      </p:cBhvr>
                                      <p:tavLst>
                                        <p:tav tm="0">
                                          <p:val>
                                            <p:strVal val="#ppt_w*0.70"/>
                                          </p:val>
                                        </p:tav>
                                        <p:tav tm="100000">
                                          <p:val>
                                            <p:strVal val="#ppt_w"/>
                                          </p:val>
                                        </p:tav>
                                      </p:tavLst>
                                    </p:anim>
                                    <p:anim calcmode="lin" valueType="num">
                                      <p:cBhvr>
                                        <p:cTn id="8" dur="1000" fill="hold"/>
                                        <p:tgtEl>
                                          <p:spTgt spid="4">
                                            <p:bg/>
                                          </p:spTgt>
                                        </p:tgtEl>
                                        <p:attrNameLst>
                                          <p:attrName>ppt_h</p:attrName>
                                        </p:attrNameLst>
                                      </p:cBhvr>
                                      <p:tavLst>
                                        <p:tav tm="0">
                                          <p:val>
                                            <p:strVal val="#ppt_h"/>
                                          </p:val>
                                        </p:tav>
                                        <p:tav tm="100000">
                                          <p:val>
                                            <p:strVal val="#ppt_h"/>
                                          </p:val>
                                        </p:tav>
                                      </p:tavLst>
                                    </p:anim>
                                    <p:animEffect transition="in" filter="fade">
                                      <p:cBhvr>
                                        <p:cTn id="9" dur="1000"/>
                                        <p:tgtEl>
                                          <p:spTgt spid="4">
                                            <p:bg/>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p:cTn id="23"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4"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5" dur="1000"/>
                                        <p:tgtEl>
                                          <p:spTgt spid="4">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2" end="2"/>
                                            </p:txEl>
                                          </p:spTgt>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 calcmode="lin" valueType="num">
                                      <p:cBhvr>
                                        <p:cTn id="39"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40"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1" dur="1000"/>
                                        <p:tgtEl>
                                          <p:spTgt spid="4">
                                            <p:txEl>
                                              <p:pRg st="3" end="3"/>
                                            </p:txEl>
                                          </p:spTgt>
                                        </p:tgtEl>
                                      </p:cBhvr>
                                    </p:animEffect>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
                                            <p:txEl>
                                              <p:pRg st="4" end="4"/>
                                            </p:txEl>
                                          </p:spTgt>
                                        </p:tgtEl>
                                        <p:attrNameLst>
                                          <p:attrName>style.visibility</p:attrName>
                                        </p:attrNameLst>
                                      </p:cBhvr>
                                      <p:to>
                                        <p:strVal val="visible"/>
                                      </p:to>
                                    </p:set>
                                    <p:anim calcmode="lin" valueType="num">
                                      <p:cBhvr>
                                        <p:cTn id="47"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48"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9" dur="1000"/>
                                        <p:tgtEl>
                                          <p:spTgt spid="4">
                                            <p:txEl>
                                              <p:pRg st="4" end="4"/>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anim calcmode="lin" valueType="num">
                                      <p:cBhvr>
                                        <p:cTn id="55"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56"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57" dur="1000"/>
                                        <p:tgtEl>
                                          <p:spTgt spid="4">
                                            <p:txEl>
                                              <p:pRg st="5" end="5"/>
                                            </p:txEl>
                                          </p:spTgt>
                                        </p:tgtEl>
                                      </p:cBhvr>
                                    </p:animEffect>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 calcmode="lin" valueType="num">
                                      <p:cBhvr additive="base">
                                        <p:cTn id="6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7" name="Text Box 3"/>
          <p:cNvSpPr txBox="1"/>
          <p:nvPr/>
        </p:nvSpPr>
        <p:spPr>
          <a:xfrm>
            <a:off x="1163320" y="665480"/>
            <a:ext cx="1752600" cy="645160"/>
          </a:xfrm>
          <a:prstGeom prst="rect">
            <a:avLst/>
          </a:prstGeom>
          <a:noFill/>
          <a:ln w="12700">
            <a:noFill/>
          </a:ln>
        </p:spPr>
        <p:txBody>
          <a:bodyPr>
            <a:spAutoFit/>
          </a:bodyPr>
          <a:lstStyle/>
          <a:p>
            <a:r>
              <a:rPr lang="zh-CN" altLang="en-US" sz="3600">
                <a:latin typeface="Times New Roman" panose="02020603050405020304" pitchFamily="18" charset="0"/>
                <a:ea typeface="隶书" panose="02010509060101010101" pitchFamily="49" charset="-122"/>
              </a:rPr>
              <a:t>象形字</a:t>
            </a:r>
          </a:p>
        </p:txBody>
      </p:sp>
      <p:sp>
        <p:nvSpPr>
          <p:cNvPr id="6148" name="Text Box 4"/>
          <p:cNvSpPr txBox="1"/>
          <p:nvPr/>
        </p:nvSpPr>
        <p:spPr>
          <a:xfrm>
            <a:off x="2915285" y="56515"/>
            <a:ext cx="3568700" cy="1863090"/>
          </a:xfrm>
          <a:prstGeom prst="rect">
            <a:avLst/>
          </a:prstGeom>
          <a:noFill/>
          <a:ln w="12700">
            <a:noFill/>
          </a:ln>
        </p:spPr>
        <p:txBody>
          <a:bodyPr wrap="square">
            <a:spAutoFit/>
          </a:bodyPr>
          <a:lstStyle/>
          <a:p>
            <a:pPr>
              <a:lnSpc>
                <a:spcPct val="120000"/>
              </a:lnSpc>
            </a:pPr>
            <a:r>
              <a:rPr lang="zh-CN" altLang="en-US" sz="3200" b="1">
                <a:latin typeface="Times New Roman" panose="02020603050405020304" pitchFamily="18" charset="0"/>
              </a:rPr>
              <a:t>木：</a:t>
            </a:r>
            <a:r>
              <a:rPr lang="zh-CN" altLang="en-US" sz="3200">
                <a:latin typeface="Times New Roman" panose="02020603050405020304" pitchFamily="18" charset="0"/>
                <a:ea typeface="华文新魏" panose="02010800040101010101" pitchFamily="2" charset="-122"/>
              </a:rPr>
              <a:t>树</a:t>
            </a:r>
          </a:p>
          <a:p>
            <a:pPr>
              <a:lnSpc>
                <a:spcPct val="120000"/>
              </a:lnSpc>
            </a:pPr>
            <a:r>
              <a:rPr lang="zh-CN" altLang="en-US" sz="3200" b="1">
                <a:latin typeface="Times New Roman" panose="02020603050405020304" pitchFamily="18" charset="0"/>
              </a:rPr>
              <a:t>豆：</a:t>
            </a:r>
            <a:r>
              <a:rPr lang="zh-CN" altLang="en-US" sz="3200">
                <a:latin typeface="Times New Roman" panose="02020603050405020304" pitchFamily="18" charset="0"/>
                <a:ea typeface="华文新魏" panose="02010800040101010101" pitchFamily="2" charset="-122"/>
              </a:rPr>
              <a:t>器皿</a:t>
            </a:r>
          </a:p>
          <a:p>
            <a:pPr>
              <a:lnSpc>
                <a:spcPct val="120000"/>
              </a:lnSpc>
            </a:pPr>
            <a:r>
              <a:rPr lang="zh-CN" altLang="en-US" sz="3200" b="1">
                <a:latin typeface="Times New Roman" panose="02020603050405020304" pitchFamily="18" charset="0"/>
              </a:rPr>
              <a:t>隹：短尾鸟总称</a:t>
            </a:r>
            <a:endParaRPr lang="zh-CN" altLang="en-US" sz="3200">
              <a:latin typeface="Times New Roman" panose="02020603050405020304" pitchFamily="18" charset="0"/>
              <a:ea typeface="华文新魏" panose="02010800040101010101" pitchFamily="2" charset="-122"/>
            </a:endParaRPr>
          </a:p>
        </p:txBody>
      </p:sp>
      <p:sp>
        <p:nvSpPr>
          <p:cNvPr id="6149" name="Text Box 5"/>
          <p:cNvSpPr txBox="1"/>
          <p:nvPr/>
        </p:nvSpPr>
        <p:spPr>
          <a:xfrm>
            <a:off x="1591945" y="2273300"/>
            <a:ext cx="1752600" cy="645160"/>
          </a:xfrm>
          <a:prstGeom prst="rect">
            <a:avLst/>
          </a:prstGeom>
          <a:noFill/>
          <a:ln w="12700">
            <a:noFill/>
          </a:ln>
        </p:spPr>
        <p:txBody>
          <a:bodyPr>
            <a:spAutoFit/>
          </a:bodyPr>
          <a:lstStyle/>
          <a:p>
            <a:r>
              <a:rPr lang="zh-CN" altLang="en-US" sz="3600">
                <a:latin typeface="Times New Roman" panose="02020603050405020304" pitchFamily="18" charset="0"/>
                <a:ea typeface="隶书" panose="02010509060101010101" pitchFamily="49" charset="-122"/>
              </a:rPr>
              <a:t>指事字</a:t>
            </a:r>
          </a:p>
        </p:txBody>
      </p:sp>
      <p:sp>
        <p:nvSpPr>
          <p:cNvPr id="6150" name="Text Box 6"/>
          <p:cNvSpPr txBox="1"/>
          <p:nvPr/>
        </p:nvSpPr>
        <p:spPr>
          <a:xfrm>
            <a:off x="3344545" y="2018030"/>
            <a:ext cx="2209800" cy="1272540"/>
          </a:xfrm>
          <a:prstGeom prst="rect">
            <a:avLst/>
          </a:prstGeom>
          <a:noFill/>
          <a:ln w="12700">
            <a:noFill/>
          </a:ln>
        </p:spPr>
        <p:txBody>
          <a:bodyPr>
            <a:spAutoFit/>
          </a:bodyPr>
          <a:lstStyle/>
          <a:p>
            <a:pPr>
              <a:lnSpc>
                <a:spcPct val="120000"/>
              </a:lnSpc>
            </a:pPr>
            <a:r>
              <a:rPr lang="zh-CN" altLang="en-US" sz="3200" b="1">
                <a:latin typeface="Times New Roman" panose="02020603050405020304" pitchFamily="18" charset="0"/>
              </a:rPr>
              <a:t>本：</a:t>
            </a:r>
            <a:r>
              <a:rPr lang="zh-CN" altLang="en-US" sz="3200">
                <a:latin typeface="Times New Roman" panose="02020603050405020304" pitchFamily="18" charset="0"/>
                <a:ea typeface="华文新魏" panose="02010800040101010101" pitchFamily="2" charset="-122"/>
              </a:rPr>
              <a:t>树根</a:t>
            </a:r>
          </a:p>
          <a:p>
            <a:pPr>
              <a:lnSpc>
                <a:spcPct val="120000"/>
              </a:lnSpc>
            </a:pPr>
            <a:r>
              <a:rPr lang="zh-CN" altLang="en-US" sz="3200" b="1">
                <a:latin typeface="Times New Roman" panose="02020603050405020304" pitchFamily="18" charset="0"/>
              </a:rPr>
              <a:t>末：</a:t>
            </a:r>
            <a:r>
              <a:rPr lang="zh-CN" altLang="en-US" sz="3200">
                <a:latin typeface="Times New Roman" panose="02020603050405020304" pitchFamily="18" charset="0"/>
                <a:ea typeface="华文新魏" panose="02010800040101010101" pitchFamily="2" charset="-122"/>
              </a:rPr>
              <a:t>树梢</a:t>
            </a:r>
          </a:p>
        </p:txBody>
      </p:sp>
      <p:sp>
        <p:nvSpPr>
          <p:cNvPr id="6151" name="Text Box 7"/>
          <p:cNvSpPr txBox="1"/>
          <p:nvPr/>
        </p:nvSpPr>
        <p:spPr>
          <a:xfrm>
            <a:off x="1553845" y="3801110"/>
            <a:ext cx="1828800" cy="645160"/>
          </a:xfrm>
          <a:prstGeom prst="rect">
            <a:avLst/>
          </a:prstGeom>
          <a:noFill/>
          <a:ln w="12700">
            <a:noFill/>
          </a:ln>
        </p:spPr>
        <p:txBody>
          <a:bodyPr>
            <a:spAutoFit/>
          </a:bodyPr>
          <a:lstStyle/>
          <a:p>
            <a:r>
              <a:rPr lang="zh-CN" altLang="en-US" sz="3600">
                <a:latin typeface="Times New Roman" panose="02020603050405020304" pitchFamily="18" charset="0"/>
                <a:ea typeface="隶书" panose="02010509060101010101" pitchFamily="49" charset="-122"/>
              </a:rPr>
              <a:t>會意字</a:t>
            </a:r>
          </a:p>
        </p:txBody>
      </p:sp>
      <p:sp>
        <p:nvSpPr>
          <p:cNvPr id="6152" name="Text Box 8"/>
          <p:cNvSpPr txBox="1"/>
          <p:nvPr/>
        </p:nvSpPr>
        <p:spPr>
          <a:xfrm>
            <a:off x="3302635" y="3192145"/>
            <a:ext cx="2209800" cy="1863090"/>
          </a:xfrm>
          <a:prstGeom prst="rect">
            <a:avLst/>
          </a:prstGeom>
          <a:noFill/>
          <a:ln w="12700">
            <a:noFill/>
          </a:ln>
        </p:spPr>
        <p:txBody>
          <a:bodyPr>
            <a:spAutoFit/>
          </a:bodyPr>
          <a:lstStyle/>
          <a:p>
            <a:pPr>
              <a:lnSpc>
                <a:spcPct val="120000"/>
              </a:lnSpc>
            </a:pPr>
            <a:r>
              <a:rPr lang="zh-CN" altLang="en-US" sz="3200" b="1">
                <a:latin typeface="Times New Roman" panose="02020603050405020304" pitchFamily="18" charset="0"/>
              </a:rPr>
              <a:t>兵：</a:t>
            </a:r>
            <a:r>
              <a:rPr lang="zh-CN" altLang="en-US" sz="3200">
                <a:latin typeface="Times New Roman" panose="02020603050405020304" pitchFamily="18" charset="0"/>
                <a:ea typeface="华文新魏" panose="02010800040101010101" pitchFamily="2" charset="-122"/>
              </a:rPr>
              <a:t>兵器</a:t>
            </a:r>
          </a:p>
          <a:p>
            <a:pPr>
              <a:lnSpc>
                <a:spcPct val="120000"/>
              </a:lnSpc>
            </a:pPr>
            <a:r>
              <a:rPr lang="zh-CN" altLang="en-US" sz="3200" b="1">
                <a:latin typeface="Times New Roman" panose="02020603050405020304" pitchFamily="18" charset="0"/>
              </a:rPr>
              <a:t>集：</a:t>
            </a:r>
            <a:r>
              <a:rPr lang="zh-CN" altLang="en-US" sz="3200">
                <a:latin typeface="Times New Roman" panose="02020603050405020304" pitchFamily="18" charset="0"/>
                <a:ea typeface="华文新魏" panose="02010800040101010101" pitchFamily="2" charset="-122"/>
              </a:rPr>
              <a:t>聚集</a:t>
            </a:r>
          </a:p>
          <a:p>
            <a:pPr>
              <a:lnSpc>
                <a:spcPct val="120000"/>
              </a:lnSpc>
            </a:pPr>
            <a:r>
              <a:rPr lang="zh-CN" altLang="en-US" sz="3200" b="1">
                <a:latin typeface="Times New Roman" panose="02020603050405020304" pitchFamily="18" charset="0"/>
              </a:rPr>
              <a:t>亡：</a:t>
            </a:r>
            <a:r>
              <a:rPr lang="zh-CN" altLang="en-US" sz="3200">
                <a:latin typeface="Times New Roman" panose="02020603050405020304" pitchFamily="18" charset="0"/>
                <a:ea typeface="华文新魏" panose="02010800040101010101" pitchFamily="2" charset="-122"/>
              </a:rPr>
              <a:t>逃跑</a:t>
            </a:r>
          </a:p>
        </p:txBody>
      </p:sp>
      <p:sp>
        <p:nvSpPr>
          <p:cNvPr id="6153" name="Text Box 9"/>
          <p:cNvSpPr txBox="1"/>
          <p:nvPr/>
        </p:nvSpPr>
        <p:spPr>
          <a:xfrm>
            <a:off x="6659245" y="544195"/>
            <a:ext cx="4912360" cy="2011045"/>
          </a:xfrm>
          <a:prstGeom prst="rect">
            <a:avLst/>
          </a:prstGeom>
          <a:noFill/>
          <a:ln w="12700">
            <a:noFill/>
          </a:ln>
        </p:spPr>
        <p:txBody>
          <a:bodyPr wrap="square">
            <a:spAutoFit/>
          </a:bodyPr>
          <a:lstStyle/>
          <a:p>
            <a:pPr>
              <a:lnSpc>
                <a:spcPct val="130000"/>
              </a:lnSpc>
            </a:pPr>
            <a:r>
              <a:rPr lang="en-US" altLang="zh-CN" sz="2800">
                <a:latin typeface="Times New Roman" panose="02020603050405020304" pitchFamily="18" charset="0"/>
                <a:ea typeface="方正粗圆简体" pitchFamily="2" charset="-122"/>
              </a:rPr>
              <a:t>        </a:t>
            </a:r>
            <a:r>
              <a:rPr lang="en-US" altLang="en-US" sz="3200" b="1">
                <a:latin typeface="宋体" pitchFamily="2" charset="-122"/>
              </a:rPr>
              <a:t>1.分析字形应依据甲骨文、金文、小篆等古文字。</a:t>
            </a:r>
          </a:p>
        </p:txBody>
      </p:sp>
      <p:sp>
        <p:nvSpPr>
          <p:cNvPr id="6154" name="AutoShape 10"/>
          <p:cNvSpPr/>
          <p:nvPr/>
        </p:nvSpPr>
        <p:spPr>
          <a:xfrm>
            <a:off x="2763520" y="410210"/>
            <a:ext cx="152400" cy="1295400"/>
          </a:xfrm>
          <a:prstGeom prst="leftBrace">
            <a:avLst>
              <a:gd name="adj1" fmla="val 70833"/>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6155" name="AutoShape 11"/>
          <p:cNvSpPr/>
          <p:nvPr/>
        </p:nvSpPr>
        <p:spPr>
          <a:xfrm>
            <a:off x="3112135" y="2273300"/>
            <a:ext cx="152400" cy="762000"/>
          </a:xfrm>
          <a:prstGeom prst="leftBrace">
            <a:avLst>
              <a:gd name="adj1" fmla="val 41666"/>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6156" name="Rectangle 12"/>
          <p:cNvSpPr/>
          <p:nvPr/>
        </p:nvSpPr>
        <p:spPr>
          <a:xfrm>
            <a:off x="6659245" y="3035300"/>
            <a:ext cx="5079365" cy="2848610"/>
          </a:xfrm>
          <a:prstGeom prst="rect">
            <a:avLst/>
          </a:prstGeom>
          <a:noFill/>
          <a:ln w="12700">
            <a:noFill/>
          </a:ln>
        </p:spPr>
        <p:txBody>
          <a:bodyPr wrap="square">
            <a:spAutoFit/>
          </a:bodyPr>
          <a:lstStyle/>
          <a:p>
            <a:pPr>
              <a:lnSpc>
                <a:spcPct val="140000"/>
              </a:lnSpc>
              <a:spcBef>
                <a:spcPct val="50000"/>
              </a:spcBef>
            </a:pPr>
            <a:r>
              <a:rPr lang="en-US" altLang="zh-CN" sz="2800">
                <a:latin typeface="Times New Roman" panose="02020603050405020304" pitchFamily="18" charset="0"/>
                <a:ea typeface="方正大标宋简体" pitchFamily="2" charset="-122"/>
              </a:rPr>
              <a:t>     </a:t>
            </a:r>
            <a:r>
              <a:rPr lang="en-US" altLang="zh-CN" sz="3200">
                <a:latin typeface="Times New Roman" panose="02020603050405020304" pitchFamily="18" charset="0"/>
                <a:ea typeface="方正大标宋简体" pitchFamily="2" charset="-122"/>
              </a:rPr>
              <a:t>    </a:t>
            </a:r>
            <a:r>
              <a:rPr lang="en-US" altLang="zh-TW" sz="3200" b="1">
                <a:latin typeface="宋体" pitchFamily="2" charset="-122"/>
              </a:rPr>
              <a:t>2．形声字的形符虽不直接反映本义，却标明了本义所属的范畴，为掌握本义指出了方向。</a:t>
            </a:r>
            <a:endParaRPr lang="zh-CN" altLang="en-US" sz="3200" b="1">
              <a:latin typeface="宋体" pitchFamily="2" charset="-122"/>
            </a:endParaRPr>
          </a:p>
        </p:txBody>
      </p:sp>
      <p:sp>
        <p:nvSpPr>
          <p:cNvPr id="6157" name="Line 13"/>
          <p:cNvSpPr/>
          <p:nvPr/>
        </p:nvSpPr>
        <p:spPr>
          <a:xfrm>
            <a:off x="6553835" y="398780"/>
            <a:ext cx="20955" cy="6060440"/>
          </a:xfrm>
          <a:prstGeom prst="line">
            <a:avLst/>
          </a:prstGeom>
          <a:ln w="28575" cap="rnd" cmpd="sng">
            <a:solidFill>
              <a:schemeClr val="tx1"/>
            </a:solidFill>
            <a:prstDash val="sysDot"/>
            <a:headEnd type="none" w="med" len="med"/>
            <a:tailEnd type="none" w="med" len="med"/>
          </a:ln>
        </p:spPr>
        <p:txBody>
          <a:bodyPr/>
          <a:lstStyle/>
          <a:p/>
        </p:txBody>
      </p:sp>
      <p:sp>
        <p:nvSpPr>
          <p:cNvPr id="6158" name="AutoShape 14"/>
          <p:cNvSpPr/>
          <p:nvPr/>
        </p:nvSpPr>
        <p:spPr>
          <a:xfrm>
            <a:off x="3112135" y="3399790"/>
            <a:ext cx="152400" cy="1447800"/>
          </a:xfrm>
          <a:prstGeom prst="leftBrace">
            <a:avLst>
              <a:gd name="adj1" fmla="val 79166"/>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3" name="Text Box 7"/>
          <p:cNvSpPr txBox="1"/>
          <p:nvPr/>
        </p:nvSpPr>
        <p:spPr>
          <a:xfrm>
            <a:off x="1435735" y="5387975"/>
            <a:ext cx="1828800" cy="645160"/>
          </a:xfrm>
          <a:prstGeom prst="rect">
            <a:avLst/>
          </a:prstGeom>
          <a:noFill/>
          <a:ln w="12700">
            <a:noFill/>
          </a:ln>
        </p:spPr>
        <p:txBody>
          <a:bodyPr>
            <a:spAutoFit/>
          </a:bodyPr>
          <a:lstStyle/>
          <a:p>
            <a:r>
              <a:rPr lang="zh-CN" altLang="en-US" sz="3600">
                <a:latin typeface="Times New Roman" panose="02020603050405020304" pitchFamily="18" charset="0"/>
                <a:ea typeface="隶书" panose="02010509060101010101" pitchFamily="49" charset="-122"/>
              </a:rPr>
              <a:t>形声字</a:t>
            </a: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 fill="hold"/>
                                        <p:tgtEl>
                                          <p:spTgt spid="6147"/>
                                        </p:tgtEl>
                                        <p:attrNameLst>
                                          <p:attrName>ppt_w</p:attrName>
                                        </p:attrNameLst>
                                      </p:cBhvr>
                                      <p:tavLst>
                                        <p:tav tm="0">
                                          <p:val>
                                            <p:fltVal val="0"/>
                                          </p:val>
                                        </p:tav>
                                        <p:tav tm="100000">
                                          <p:val>
                                            <p:strVal val="#ppt_w"/>
                                          </p:val>
                                        </p:tav>
                                      </p:tavLst>
                                    </p:anim>
                                    <p:anim calcmode="lin" valueType="num">
                                      <p:cBhvr>
                                        <p:cTn id="8" dur="500" fill="hold"/>
                                        <p:tgtEl>
                                          <p:spTgt spid="614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grpId="7" nodeType="clickEffect">
                                  <p:stCondLst>
                                    <p:cond delay="0"/>
                                  </p:stCondLst>
                                  <p:childTnLst>
                                    <p:set>
                                      <p:cBhvr>
                                        <p:cTn id="13" dur="1" fill="hold">
                                          <p:stCondLst>
                                            <p:cond delay="499"/>
                                          </p:stCondLst>
                                        </p:cTn>
                                        <p:tgtEl>
                                          <p:spTgt spid="6154"/>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2" fill="hold" grpId="1" nodeType="clickEffect">
                                  <p:stCondLst>
                                    <p:cond delay="0"/>
                                  </p:stCondLst>
                                  <p:childTnLst>
                                    <p:set>
                                      <p:cBhvr>
                                        <p:cTn id="18" dur="1" fill="hold">
                                          <p:stCondLst>
                                            <p:cond delay="0"/>
                                          </p:stCondLst>
                                        </p:cTn>
                                        <p:tgtEl>
                                          <p:spTgt spid="6148"/>
                                        </p:tgtEl>
                                        <p:attrNameLst>
                                          <p:attrName>style.visibility</p:attrName>
                                        </p:attrNameLst>
                                      </p:cBhvr>
                                      <p:to>
                                        <p:strVal val="visible"/>
                                      </p:to>
                                    </p:set>
                                    <p:anim calcmode="lin" valueType="num">
                                      <p:cBhvr additive="base">
                                        <p:cTn id="19" dur="500" fill="hold"/>
                                        <p:tgtEl>
                                          <p:spTgt spid="6148"/>
                                        </p:tgtEl>
                                        <p:attrNameLst>
                                          <p:attrName>ppt_x</p:attrName>
                                        </p:attrNameLst>
                                      </p:cBhvr>
                                      <p:tavLst>
                                        <p:tav tm="0">
                                          <p:val>
                                            <p:strVal val="1+#ppt_w/2"/>
                                          </p:val>
                                        </p:tav>
                                        <p:tav tm="100000">
                                          <p:val>
                                            <p:strVal val="#ppt_x"/>
                                          </p:val>
                                        </p:tav>
                                      </p:tavLst>
                                    </p:anim>
                                    <p:anim calcmode="lin" valueType="num">
                                      <p:cBhvr additive="base">
                                        <p:cTn id="2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7" presetClass="entr" presetSubtype="10" fill="hold" grpId="2" nodeType="clickEffect">
                                  <p:stCondLst>
                                    <p:cond delay="0"/>
                                  </p:stCondLst>
                                  <p:childTnLst>
                                    <p:set>
                                      <p:cBhvr>
                                        <p:cTn id="25" dur="1" fill="hold">
                                          <p:stCondLst>
                                            <p:cond delay="0"/>
                                          </p:stCondLst>
                                        </p:cTn>
                                        <p:tgtEl>
                                          <p:spTgt spid="6149"/>
                                        </p:tgtEl>
                                        <p:attrNameLst>
                                          <p:attrName>style.visibility</p:attrName>
                                        </p:attrNameLst>
                                      </p:cBhvr>
                                      <p:to>
                                        <p:strVal val="visible"/>
                                      </p:to>
                                    </p:set>
                                    <p:anim calcmode="lin" valueType="num">
                                      <p:cBhvr>
                                        <p:cTn id="26" dur="500" fill="hold"/>
                                        <p:tgtEl>
                                          <p:spTgt spid="6149"/>
                                        </p:tgtEl>
                                        <p:attrNameLst>
                                          <p:attrName>ppt_w</p:attrName>
                                        </p:attrNameLst>
                                      </p:cBhvr>
                                      <p:tavLst>
                                        <p:tav tm="0">
                                          <p:val>
                                            <p:fltVal val="0"/>
                                          </p:val>
                                        </p:tav>
                                        <p:tav tm="100000">
                                          <p:val>
                                            <p:strVal val="#ppt_w"/>
                                          </p:val>
                                        </p:tav>
                                      </p:tavLst>
                                    </p:anim>
                                    <p:anim calcmode="lin" valueType="num">
                                      <p:cBhvr>
                                        <p:cTn id="27" dur="500" fill="hold"/>
                                        <p:tgtEl>
                                          <p:spTgt spid="6149"/>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 presetClass="entr" presetSubtype="0" fill="hold" grpId="8" nodeType="clickEffect">
                                  <p:stCondLst>
                                    <p:cond delay="0"/>
                                  </p:stCondLst>
                                  <p:childTnLst>
                                    <p:set>
                                      <p:cBhvr>
                                        <p:cTn id="32" dur="1" fill="hold">
                                          <p:stCondLst>
                                            <p:cond delay="499"/>
                                          </p:stCondLst>
                                        </p:cTn>
                                        <p:tgtEl>
                                          <p:spTgt spid="6155"/>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 presetClass="entr" presetSubtype="2" fill="hold" grpId="3" nodeType="clickEffect">
                                  <p:stCondLst>
                                    <p:cond delay="0"/>
                                  </p:stCondLst>
                                  <p:childTnLst>
                                    <p:set>
                                      <p:cBhvr>
                                        <p:cTn id="37" dur="1" fill="hold">
                                          <p:stCondLst>
                                            <p:cond delay="0"/>
                                          </p:stCondLst>
                                        </p:cTn>
                                        <p:tgtEl>
                                          <p:spTgt spid="6150"/>
                                        </p:tgtEl>
                                        <p:attrNameLst>
                                          <p:attrName>style.visibility</p:attrName>
                                        </p:attrNameLst>
                                      </p:cBhvr>
                                      <p:to>
                                        <p:strVal val="visible"/>
                                      </p:to>
                                    </p:set>
                                    <p:anim calcmode="lin" valueType="num">
                                      <p:cBhvr additive="base">
                                        <p:cTn id="38" dur="500" fill="hold"/>
                                        <p:tgtEl>
                                          <p:spTgt spid="6150"/>
                                        </p:tgtEl>
                                        <p:attrNameLst>
                                          <p:attrName>ppt_x</p:attrName>
                                        </p:attrNameLst>
                                      </p:cBhvr>
                                      <p:tavLst>
                                        <p:tav tm="0">
                                          <p:val>
                                            <p:strVal val="1+#ppt_w/2"/>
                                          </p:val>
                                        </p:tav>
                                        <p:tav tm="100000">
                                          <p:val>
                                            <p:strVal val="#ppt_x"/>
                                          </p:val>
                                        </p:tav>
                                      </p:tavLst>
                                    </p:anim>
                                    <p:anim calcmode="lin" valueType="num">
                                      <p:cBhvr additive="base">
                                        <p:cTn id="39" dur="500" fill="hold"/>
                                        <p:tgtEl>
                                          <p:spTgt spid="6150"/>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17" presetClass="entr" presetSubtype="10" fill="hold" grpId="4" nodeType="clickEffect">
                                  <p:stCondLst>
                                    <p:cond delay="0"/>
                                  </p:stCondLst>
                                  <p:childTnLst>
                                    <p:set>
                                      <p:cBhvr>
                                        <p:cTn id="44" dur="1" fill="hold">
                                          <p:stCondLst>
                                            <p:cond delay="0"/>
                                          </p:stCondLst>
                                        </p:cTn>
                                        <p:tgtEl>
                                          <p:spTgt spid="6151"/>
                                        </p:tgtEl>
                                        <p:attrNameLst>
                                          <p:attrName>style.visibility</p:attrName>
                                        </p:attrNameLst>
                                      </p:cBhvr>
                                      <p:to>
                                        <p:strVal val="visible"/>
                                      </p:to>
                                    </p:set>
                                    <p:anim calcmode="lin" valueType="num">
                                      <p:cBhvr>
                                        <p:cTn id="45" dur="500" fill="hold"/>
                                        <p:tgtEl>
                                          <p:spTgt spid="6151"/>
                                        </p:tgtEl>
                                        <p:attrNameLst>
                                          <p:attrName>ppt_w</p:attrName>
                                        </p:attrNameLst>
                                      </p:cBhvr>
                                      <p:tavLst>
                                        <p:tav tm="0">
                                          <p:val>
                                            <p:fltVal val="0"/>
                                          </p:val>
                                        </p:tav>
                                        <p:tav tm="100000">
                                          <p:val>
                                            <p:strVal val="#ppt_w"/>
                                          </p:val>
                                        </p:tav>
                                      </p:tavLst>
                                    </p:anim>
                                    <p:anim calcmode="lin" valueType="num">
                                      <p:cBhvr>
                                        <p:cTn id="46" dur="500" fill="hold"/>
                                        <p:tgtEl>
                                          <p:spTgt spid="6151"/>
                                        </p:tgtEl>
                                        <p:attrNameLst>
                                          <p:attrName>ppt_h</p:attrName>
                                        </p:attrNameLst>
                                      </p:cBhvr>
                                      <p:tavLst>
                                        <p:tav tm="0">
                                          <p:val>
                                            <p:strVal val="#ppt_h"/>
                                          </p:val>
                                        </p:tav>
                                        <p:tav tm="100000">
                                          <p:val>
                                            <p:strVal val="#ppt_h"/>
                                          </p:val>
                                        </p:tav>
                                      </p:tavLst>
                                    </p:anim>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1" presetClass="entr" presetSubtype="0" fill="hold" grpId="10" nodeType="clickEffect">
                                  <p:stCondLst>
                                    <p:cond delay="0"/>
                                  </p:stCondLst>
                                  <p:childTnLst>
                                    <p:set>
                                      <p:cBhvr>
                                        <p:cTn id="51" dur="1" fill="hold">
                                          <p:stCondLst>
                                            <p:cond delay="499"/>
                                          </p:stCondLst>
                                        </p:cTn>
                                        <p:tgtEl>
                                          <p:spTgt spid="615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2" presetClass="entr" presetSubtype="2" fill="hold" grpId="5" nodeType="clickEffect">
                                  <p:stCondLst>
                                    <p:cond delay="0"/>
                                  </p:stCondLst>
                                  <p:childTnLst>
                                    <p:set>
                                      <p:cBhvr>
                                        <p:cTn id="56" dur="1" fill="hold">
                                          <p:stCondLst>
                                            <p:cond delay="0"/>
                                          </p:stCondLst>
                                        </p:cTn>
                                        <p:tgtEl>
                                          <p:spTgt spid="6152"/>
                                        </p:tgtEl>
                                        <p:attrNameLst>
                                          <p:attrName>style.visibility</p:attrName>
                                        </p:attrNameLst>
                                      </p:cBhvr>
                                      <p:to>
                                        <p:strVal val="visible"/>
                                      </p:to>
                                    </p:set>
                                    <p:anim calcmode="lin" valueType="num">
                                      <p:cBhvr additive="base">
                                        <p:cTn id="57" dur="500" fill="hold"/>
                                        <p:tgtEl>
                                          <p:spTgt spid="6152"/>
                                        </p:tgtEl>
                                        <p:attrNameLst>
                                          <p:attrName>ppt_x</p:attrName>
                                        </p:attrNameLst>
                                      </p:cBhvr>
                                      <p:tavLst>
                                        <p:tav tm="0">
                                          <p:val>
                                            <p:strVal val="1+#ppt_w/2"/>
                                          </p:val>
                                        </p:tav>
                                        <p:tav tm="100000">
                                          <p:val>
                                            <p:strVal val="#ppt_x"/>
                                          </p:val>
                                        </p:tav>
                                      </p:tavLst>
                                    </p:anim>
                                    <p:anim calcmode="lin" valueType="num">
                                      <p:cBhvr additive="base">
                                        <p:cTn id="58"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17" presetClass="entr" presetSubtype="10" fill="hold" grpId="11" nodeType="click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22" presetClass="entr" presetSubtype="4" fill="hold" nodeType="clickEffect">
                                  <p:stCondLst>
                                    <p:cond delay="0"/>
                                  </p:stCondLst>
                                  <p:childTnLst>
                                    <p:set>
                                      <p:cBhvr>
                                        <p:cTn id="70" dur="1" fill="hold">
                                          <p:stCondLst>
                                            <p:cond delay="0"/>
                                          </p:stCondLst>
                                        </p:cTn>
                                        <p:tgtEl>
                                          <p:spTgt spid="6157"/>
                                        </p:tgtEl>
                                        <p:attrNameLst>
                                          <p:attrName>style.visibility</p:attrName>
                                        </p:attrNameLst>
                                      </p:cBhvr>
                                      <p:to>
                                        <p:strVal val="visible"/>
                                      </p:to>
                                    </p:set>
                                    <p:animEffect transition="in" filter="wipe(down)">
                                      <p:cBhvr>
                                        <p:cTn id="71" dur="500"/>
                                        <p:tgtEl>
                                          <p:spTgt spid="6157"/>
                                        </p:tgtEl>
                                      </p:cBhvr>
                                    </p:animEffect>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2" presetClass="entr" presetSubtype="1" fill="hold" grpId="6" nodeType="clickEffect">
                                  <p:stCondLst>
                                    <p:cond delay="0"/>
                                  </p:stCondLst>
                                  <p:childTnLst>
                                    <p:set>
                                      <p:cBhvr>
                                        <p:cTn id="76" dur="1" fill="hold">
                                          <p:stCondLst>
                                            <p:cond delay="0"/>
                                          </p:stCondLst>
                                        </p:cTn>
                                        <p:tgtEl>
                                          <p:spTgt spid="6153"/>
                                        </p:tgtEl>
                                        <p:attrNameLst>
                                          <p:attrName>style.visibility</p:attrName>
                                        </p:attrNameLst>
                                      </p:cBhvr>
                                      <p:to>
                                        <p:strVal val="visible"/>
                                      </p:to>
                                    </p:set>
                                    <p:animEffect transition="in" filter="wipe(up)">
                                      <p:cBhvr>
                                        <p:cTn id="77" dur="500"/>
                                        <p:tgtEl>
                                          <p:spTgt spid="6153"/>
                                        </p:tgtEl>
                                      </p:cBhvr>
                                    </p:animEffect>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22" presetClass="entr" presetSubtype="1" fill="hold" grpId="9" nodeType="clickEffect">
                                  <p:stCondLst>
                                    <p:cond delay="0"/>
                                  </p:stCondLst>
                                  <p:childTnLst>
                                    <p:set>
                                      <p:cBhvr>
                                        <p:cTn id="82" dur="1" fill="hold">
                                          <p:stCondLst>
                                            <p:cond delay="0"/>
                                          </p:stCondLst>
                                        </p:cTn>
                                        <p:tgtEl>
                                          <p:spTgt spid="6156"/>
                                        </p:tgtEl>
                                        <p:attrNameLst>
                                          <p:attrName>style.visibility</p:attrName>
                                        </p:attrNameLst>
                                      </p:cBhvr>
                                      <p:to>
                                        <p:strVal val="visible"/>
                                      </p:to>
                                    </p:set>
                                    <p:animEffect transition="in" filter="wipe(up)">
                                      <p:cBhvr>
                                        <p:cTn id="83" dur="500"/>
                                        <p:tgtEl>
                                          <p:spTgt spid="6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1"/>
      <p:bldP spid="6149" grpId="2"/>
      <p:bldP spid="6150" grpId="3"/>
      <p:bldP spid="6151" grpId="4"/>
      <p:bldP spid="6152" grpId="5"/>
      <p:bldP spid="6153" grpId="6"/>
      <p:bldP spid="6154" grpId="7"/>
      <p:bldP spid="6155" grpId="8"/>
      <p:bldP spid="6156" grpId="9"/>
      <p:bldP spid="6158" grpId="10"/>
      <p:bldP spid="3" grpId="1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70" name="Rectangle 2"/>
          <p:cNvSpPr>
            <a:spLocks noGrp="1" noChangeArrowheads="1"/>
          </p:cNvSpPr>
          <p:nvPr>
            <p:ph type="title"/>
          </p:nvPr>
        </p:nvSpPr>
        <p:spPr>
          <a:xfrm>
            <a:off x="1523365" y="139700"/>
            <a:ext cx="3429000" cy="65532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华文新魏" panose="02010800040101010101" pitchFamily="2" charset="-122"/>
                <a:cs typeface="+mj-cs"/>
              </a:rPr>
              <a:t>分析字形－豆</a:t>
            </a: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j-lt"/>
              <a:ea typeface="华文新魏" panose="02010800040101010101" pitchFamily="2" charset="-122"/>
              <a:cs typeface="+mj-cs"/>
            </a:endParaRPr>
          </a:p>
        </p:txBody>
      </p:sp>
      <p:pic>
        <p:nvPicPr>
          <p:cNvPr id="7171" name="Picture 3" descr="古字：豆１"/>
          <p:cNvPicPr>
            <a:picLocks noChangeAspect="1"/>
          </p:cNvPicPr>
          <p:nvPr/>
        </p:nvPicPr>
        <p:blipFill>
          <a:blip r:embed="rId2">
            <a:lum bright="12000" contrast="30000"/>
          </a:blip>
          <a:srcRect b="2667"/>
          <a:stretch>
            <a:fillRect/>
          </a:stretch>
        </p:blipFill>
        <p:spPr>
          <a:xfrm>
            <a:off x="1523365" y="1016000"/>
            <a:ext cx="4336415" cy="5384800"/>
          </a:xfrm>
          <a:prstGeom prst="rect">
            <a:avLst/>
          </a:prstGeom>
          <a:noFill/>
          <a:ln w="9525">
            <a:noFill/>
          </a:ln>
        </p:spPr>
      </p:pic>
      <p:pic>
        <p:nvPicPr>
          <p:cNvPr id="7172" name="Picture 4" descr="古字：豆２"/>
          <p:cNvPicPr>
            <a:picLocks noChangeAspect="1"/>
          </p:cNvPicPr>
          <p:nvPr/>
        </p:nvPicPr>
        <p:blipFill>
          <a:blip r:embed="rId3">
            <a:lum bright="17999"/>
          </a:blip>
          <a:srcRect l="10811" t="52632"/>
          <a:stretch>
            <a:fillRect/>
          </a:stretch>
        </p:blipFill>
        <p:spPr>
          <a:xfrm>
            <a:off x="7162800" y="3161030"/>
            <a:ext cx="3048635" cy="2428875"/>
          </a:xfrm>
          <a:prstGeom prst="rect">
            <a:avLst/>
          </a:prstGeom>
          <a:noFill/>
          <a:ln w="9525">
            <a:noFill/>
          </a:ln>
        </p:spPr>
      </p:pic>
      <p:sp>
        <p:nvSpPr>
          <p:cNvPr id="7174" name="Text Box 6"/>
          <p:cNvSpPr txBox="1"/>
          <p:nvPr/>
        </p:nvSpPr>
        <p:spPr>
          <a:xfrm>
            <a:off x="3575050" y="5589588"/>
            <a:ext cx="2209800" cy="583565"/>
          </a:xfrm>
          <a:prstGeom prst="rect">
            <a:avLst/>
          </a:prstGeom>
          <a:noFill/>
          <a:ln w="12700" cap="flat" cmpd="sng">
            <a:solidFill>
              <a:srgbClr val="00FFFF"/>
            </a:solidFill>
            <a:prstDash val="solid"/>
            <a:miter/>
            <a:headEnd type="none" w="med" len="med"/>
            <a:tailEnd type="none" w="med" len="med"/>
          </a:ln>
        </p:spPr>
        <p:txBody>
          <a:bodyPr>
            <a:spAutoFit/>
          </a:bodyPr>
          <a:lstStyle/>
          <a:p>
            <a:r>
              <a:rPr lang="zh-CN" altLang="en-US" sz="2800">
                <a:solidFill>
                  <a:srgbClr val="0000FF"/>
                </a:solidFill>
                <a:latin typeface="Times New Roman" panose="02020603050405020304" pitchFamily="18" charset="0"/>
                <a:ea typeface="黑体" panose="02010609060101010101" pitchFamily="49" charset="-122"/>
              </a:rPr>
              <a:t>本義</a:t>
            </a:r>
            <a:r>
              <a:rPr lang="zh-CN" altLang="en-US" sz="2800">
                <a:solidFill>
                  <a:srgbClr val="0000FF"/>
                </a:solidFill>
                <a:latin typeface="Times New Roman" panose="02020603050405020304" pitchFamily="18" charset="0"/>
                <a:ea typeface="华文新魏" panose="02010800040101010101" pitchFamily="2" charset="-122"/>
              </a:rPr>
              <a:t>：</a:t>
            </a:r>
            <a:r>
              <a:rPr lang="zh-CN" altLang="en-US" sz="3200">
                <a:solidFill>
                  <a:srgbClr val="0000FF"/>
                </a:solidFill>
                <a:latin typeface="Times New Roman" panose="02020603050405020304" pitchFamily="18" charset="0"/>
                <a:ea typeface="隶书" panose="02010509060101010101" pitchFamily="49" charset="-122"/>
              </a:rPr>
              <a:t>器皿</a:t>
            </a:r>
          </a:p>
        </p:txBody>
      </p:sp>
      <p:sp>
        <p:nvSpPr>
          <p:cNvPr id="11270" name="Text Box 7">
            <a:hlinkClick action="ppaction://noaction"/>
          </p:cNvPr>
          <p:cNvSpPr txBox="1"/>
          <p:nvPr/>
        </p:nvSpPr>
        <p:spPr>
          <a:xfrm>
            <a:off x="8959850" y="6456363"/>
            <a:ext cx="309880" cy="398780"/>
          </a:xfrm>
          <a:prstGeom prst="rect">
            <a:avLst/>
          </a:prstGeom>
          <a:noFill/>
          <a:ln w="12700">
            <a:noFill/>
          </a:ln>
        </p:spPr>
        <p:txBody>
          <a:bodyPr wrap="none">
            <a:spAutoFit/>
          </a:bodyPr>
          <a:lstStyle/>
          <a:p>
            <a:r>
              <a:rPr lang="en-US" altLang="zh-CN" sz="2000" i="1">
                <a:latin typeface="Times New Roman" panose="02020603050405020304" pitchFamily="18" charset="0"/>
                <a:ea typeface="华文彩云" panose="02010800040101010101" pitchFamily="2" charset="-122"/>
              </a:rPr>
              <a:t>4</a:t>
            </a:r>
          </a:p>
        </p:txBody>
      </p:sp>
      <p:sp>
        <p:nvSpPr>
          <p:cNvPr id="7176" name="Line 8"/>
          <p:cNvSpPr/>
          <p:nvPr/>
        </p:nvSpPr>
        <p:spPr>
          <a:xfrm>
            <a:off x="6470015" y="312420"/>
            <a:ext cx="7620" cy="6087745"/>
          </a:xfrm>
          <a:prstGeom prst="line">
            <a:avLst/>
          </a:prstGeom>
          <a:ln w="12700" cap="rnd" cmpd="sng">
            <a:solidFill>
              <a:schemeClr val="tx1"/>
            </a:solidFill>
            <a:prstDash val="sysDot"/>
            <a:headEnd type="none" w="med" len="med"/>
            <a:tailEnd type="none" w="med" len="med"/>
          </a:ln>
        </p:spPr>
        <p:txBody>
          <a:bodyPr/>
          <a:lstStyle/>
          <a:p/>
        </p:txBody>
      </p:sp>
      <p:pic>
        <p:nvPicPr>
          <p:cNvPr id="7177" name="Picture 9" descr="古字：豆２"/>
          <p:cNvPicPr>
            <a:picLocks noChangeAspect="1"/>
          </p:cNvPicPr>
          <p:nvPr/>
        </p:nvPicPr>
        <p:blipFill>
          <a:blip r:embed="rId3">
            <a:lum bright="17999"/>
          </a:blip>
          <a:srcRect t="21851" b="54385"/>
          <a:stretch>
            <a:fillRect/>
          </a:stretch>
        </p:blipFill>
        <p:spPr>
          <a:xfrm>
            <a:off x="7162800" y="895985"/>
            <a:ext cx="3048000" cy="1363345"/>
          </a:xfrm>
          <a:prstGeom prst="rect">
            <a:avLst/>
          </a:prstGeom>
          <a:noFill/>
          <a:ln w="9525">
            <a:noFill/>
          </a:ln>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 fill="hold"/>
                                        <p:tgtEl>
                                          <p:spTgt spid="7170"/>
                                        </p:tgtEl>
                                      </p:cBhvr>
                                    </p:anim>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4" presetClass="entr" presetSubtype="0"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1" fill="hold"/>
                                        <p:tgtEl>
                                          <p:spTgt spid="7171"/>
                                        </p:tgtEl>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7176"/>
                                        </p:tgtEl>
                                        <p:attrNameLst>
                                          <p:attrName>style.visibility</p:attrName>
                                        </p:attrNameLst>
                                      </p:cBhvr>
                                      <p:to>
                                        <p:strVal val="visible"/>
                                      </p:to>
                                    </p:set>
                                    <p:anim calcmode="lin" valueType="num">
                                      <p:cBhvr>
                                        <p:cTn id="19" dur="1" fill="hold"/>
                                        <p:tgtEl>
                                          <p:spTgt spid="7176"/>
                                        </p:tgtEl>
                                      </p:cBhvr>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7177"/>
                                        </p:tgtEl>
                                        <p:attrNameLst>
                                          <p:attrName>style.visibility</p:attrName>
                                        </p:attrNameLst>
                                      </p:cBhvr>
                                      <p:to>
                                        <p:strVal val="visible"/>
                                      </p:to>
                                    </p:set>
                                    <p:anim calcmode="lin" valueType="num">
                                      <p:cBhvr>
                                        <p:cTn id="25" dur="1" fill="hold"/>
                                        <p:tgtEl>
                                          <p:spTgt spid="7177"/>
                                        </p:tgtEl>
                                      </p:cBhvr>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4" presetClass="entr" presetSubtype="0" fill="hold" nodeType="clickEffect">
                                  <p:stCondLst>
                                    <p:cond delay="0"/>
                                  </p:stCondLst>
                                  <p:childTnLst>
                                    <p:set>
                                      <p:cBhvr>
                                        <p:cTn id="30" dur="1" fill="hold">
                                          <p:stCondLst>
                                            <p:cond delay="0"/>
                                          </p:stCondLst>
                                        </p:cTn>
                                        <p:tgtEl>
                                          <p:spTgt spid="7172"/>
                                        </p:tgtEl>
                                        <p:attrNameLst>
                                          <p:attrName>style.visibility</p:attrName>
                                        </p:attrNameLst>
                                      </p:cBhvr>
                                      <p:to>
                                        <p:strVal val="visible"/>
                                      </p:to>
                                    </p:set>
                                    <p:anim calcmode="lin" valueType="num">
                                      <p:cBhvr>
                                        <p:cTn id="31" dur="1" fill="hold"/>
                                        <p:tgtEl>
                                          <p:spTgt spid="7172"/>
                                        </p:tgtEl>
                                      </p:cBhvr>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4" presetClass="entr" presetSubtype="0" fill="hold" grpId="1" nodeType="clickEffect">
                                  <p:stCondLst>
                                    <p:cond delay="0"/>
                                  </p:stCondLst>
                                  <p:childTnLst>
                                    <p:set>
                                      <p:cBhvr>
                                        <p:cTn id="36" dur="1" fill="hold">
                                          <p:stCondLst>
                                            <p:cond delay="0"/>
                                          </p:stCondLst>
                                        </p:cTn>
                                        <p:tgtEl>
                                          <p:spTgt spid="7174"/>
                                        </p:tgtEl>
                                        <p:attrNameLst>
                                          <p:attrName>style.visibility</p:attrName>
                                        </p:attrNameLst>
                                      </p:cBhvr>
                                      <p:to>
                                        <p:strVal val="visible"/>
                                      </p:to>
                                    </p:set>
                                    <p:anim calcmode="lin" valueType="num">
                                      <p:cBhvr>
                                        <p:cTn id="37" dur="1" fill="hold"/>
                                        <p:tgtEl>
                                          <p:spTgt spid="71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4" grpId="1"/>
    </p:bldLst>
  </p:timing>
</p:sld>
</file>

<file path=ppt/tags/tag1.xml><?xml version="1.0" encoding="utf-8"?>
<p:tagLst xmlns:p="http://schemas.openxmlformats.org/presentationml/2006/main">
  <p:tag name="KSO_WM_TAG_VERSION" val="1.0"/>
  <p:tag name="KSO_WM_TEMPLATE_CATEGORY" val="custom"/>
  <p:tag name="KSO_WM_TEMPLATE_INDEX" val="20189055"/>
</p:tagLst>
</file>

<file path=ppt/tags/tag10.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3*a*1"/>
  <p:tag name="KSO_WM_UNIT_INDEX" val="1"/>
  <p:tag name="KSO_WM_UNIT_ISCONTENTSTITLE" val="0"/>
  <p:tag name="KSO_WM_UNIT_LAYERLEVEL" val="1"/>
  <p:tag name="KSO_WM_UNIT_PRESET_TEXT_INDEX" val="0"/>
  <p:tag name="KSO_WM_UNIT_PRESET_TEXT_LEN" val="9"/>
  <p:tag name="KSO_WM_UNIT_TYPE" val="a"/>
  <p:tag name="KSO_WM_UNIT_VALUE" val="20"/>
</p:tagLst>
</file>

<file path=ppt/tags/tag11.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3*f*1"/>
  <p:tag name="KSO_WM_UNIT_INDEX" val="1"/>
  <p:tag name="KSO_WM_UNIT_LAYERLEVEL" val="1"/>
  <p:tag name="KSO_WM_UNIT_PRESET_TEXT_INDEX" val="2"/>
  <p:tag name="KSO_WM_UNIT_PRESET_TEXT_LEN" val="100"/>
  <p:tag name="KSO_WM_UNIT_TYPE" val="f"/>
  <p:tag name="KSO_WM_UNIT_VALUE" val="209"/>
</p:tagLst>
</file>

<file path=ppt/tags/tag12.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3*f*2"/>
  <p:tag name="KSO_WM_UNIT_INDEX" val="2"/>
  <p:tag name="KSO_WM_UNIT_LAYERLEVEL" val="1"/>
  <p:tag name="KSO_WM_UNIT_PRESET_TEXT_INDEX" val="2"/>
  <p:tag name="KSO_WM_UNIT_PRESET_TEXT_LEN" val="100"/>
  <p:tag name="KSO_WM_UNIT_TYPE" val="f"/>
  <p:tag name="KSO_WM_UNIT_VALUE" val="209"/>
</p:tagLst>
</file>

<file path=ppt/tags/tag13.xml><?xml version="1.0" encoding="utf-8"?>
<p:tagLst xmlns:p="http://schemas.openxmlformats.org/presentationml/2006/main">
  <p:tag name="KSO_WM_BEAUTIFY_FLAG" val="#wm#"/>
  <p:tag name="KSO_WM_COMBINE_RELATE_SLIDE_ID" val="background20185116_3"/>
  <p:tag name="KSO_WM_SLIDE_ID" val="custom20189055_3"/>
  <p:tag name="KSO_WM_SLIDE_INDEX" val="3"/>
  <p:tag name="KSO_WM_SLIDE_ITEM_CNT" val="2"/>
  <p:tag name="KSO_WM_SLIDE_LAYOUT" val="a_f"/>
  <p:tag name="KSO_WM_SLIDE_LAYOUT_CNT" val="1_2"/>
  <p:tag name="KSO_WM_SLIDE_POSITION" val="66*143"/>
  <p:tag name="KSO_WM_SLIDE_SIZE" val="828*342"/>
  <p:tag name="KSO_WM_SLIDE_SUBTYPE" val="pureTxt"/>
  <p:tag name="KSO_WM_SLIDE_TYPE" val="text"/>
  <p:tag name="KSO_WM_TAG_VERSION" val="1.0"/>
  <p:tag name="KSO_WM_TEMPLATE_CATEGORY" val="custom"/>
  <p:tag name="KSO_WM_TEMPLATE_INDEX" val="20189055"/>
  <p:tag name="KSO_WM_TEMPLATE_SUBCATEGORY" val="combine"/>
</p:tagLst>
</file>

<file path=ppt/tags/tag14.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4*d*1"/>
  <p:tag name="KSO_WM_UNIT_INDEX" val="1"/>
  <p:tag name="KSO_WM_UNIT_LAYERLEVEL" val="1"/>
  <p:tag name="KSO_WM_UNIT_TYPE" val="d"/>
  <p:tag name="KSO_WM_UNIT_VALUE" val="1500*1713"/>
</p:tagLst>
</file>

<file path=ppt/tags/tag15.xml><?xml version="1.0" encoding="utf-8"?>
<p:tagLst xmlns:p="http://schemas.openxmlformats.org/presentationml/2006/main">
  <p:tag name="KSO_WM_BEAUTIFY_FLAG" val="#wm#"/>
  <p:tag name="KSO_WM_COMBINE_RELATE_SLIDE_ID" val="background20185116_4"/>
  <p:tag name="KSO_WM_SLIDE_ID" val="custom20189055_4"/>
  <p:tag name="KSO_WM_SLIDE_INDEX" val="4"/>
  <p:tag name="KSO_WM_SLIDE_ITEM_CNT" val="2"/>
  <p:tag name="KSO_WM_SLIDE_LAYOUT" val="a_f_d"/>
  <p:tag name="KSO_WM_SLIDE_LAYOUT_CNT" val="1_1_1"/>
  <p:tag name="KSO_WM_SLIDE_POSITION" val="66*36"/>
  <p:tag name="KSO_WM_SLIDE_SIZE" val="827*426"/>
  <p:tag name="KSO_WM_SLIDE_SUBTYPE" val="picTxt"/>
  <p:tag name="KSO_WM_SLIDE_TYPE" val="text"/>
  <p:tag name="KSO_WM_TAG_VERSION" val="1.0"/>
  <p:tag name="KSO_WM_TEMPLATE_CATEGORY" val="custom"/>
  <p:tag name="KSO_WM_TEMPLATE_INDEX" val="20189055"/>
  <p:tag name="KSO_WM_TEMPLATE_SUBCATEGORY" val="combine"/>
</p:tagLst>
</file>

<file path=ppt/tags/tag16.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5*d*1"/>
  <p:tag name="KSO_WM_UNIT_INDEX" val="1"/>
  <p:tag name="KSO_WM_UNIT_LAYERLEVEL" val="1"/>
  <p:tag name="KSO_WM_UNIT_TYPE" val="d"/>
  <p:tag name="KSO_WM_UNIT_VALUE" val="1056*2787"/>
</p:tagLst>
</file>

<file path=ppt/tags/tag17.xml><?xml version="1.0" encoding="utf-8"?>
<p:tagLst xmlns:p="http://schemas.openxmlformats.org/presentationml/2006/main">
  <p:tag name="KSO_WM_BEAUTIFY_FLAG" val="#wm#"/>
  <p:tag name="KSO_WM_COMBINE_RELATE_SLIDE_ID" val="background20185116_5"/>
  <p:tag name="KSO_WM_SLIDE_ID" val="custom20189055_5"/>
  <p:tag name="KSO_WM_SLIDE_INDEX" val="5"/>
  <p:tag name="KSO_WM_SLIDE_ITEM_CNT" val="2"/>
  <p:tag name="KSO_WM_SLIDE_LAYOUT" val="a_f_d"/>
  <p:tag name="KSO_WM_SLIDE_LAYOUT_CNT" val="1_1_1"/>
  <p:tag name="KSO_WM_SLIDE_POSITION" val="75*103"/>
  <p:tag name="KSO_WM_SLIDE_SIZE" val="790*404"/>
  <p:tag name="KSO_WM_SLIDE_SUBTYPE" val="picTxt"/>
  <p:tag name="KSO_WM_SLIDE_TYPE" val="text"/>
  <p:tag name="KSO_WM_TAG_VERSION" val="1.0"/>
  <p:tag name="KSO_WM_TEMPLATE_CATEGORY" val="custom"/>
  <p:tag name="KSO_WM_TEMPLATE_INDEX" val="20189055"/>
  <p:tag name="KSO_WM_TEMPLATE_SUBCATEGORY" val="combine"/>
</p:tagLst>
</file>

<file path=ppt/tags/tag18.xml><?xml version="1.0" encoding="utf-8"?>
<p:tagLst xmlns:p="http://schemas.openxmlformats.org/presentationml/2006/main">
  <p:tag name="AS_OS" val="Unix 3.10 unknown"/>
  <p:tag name="AS_RELEASE_DATE" val="2017.06.20"/>
  <p:tag name="AS_TITLE" val="Aspose.Slides for Java"/>
  <p:tag name="AS_VERSION" val="17.6"/>
</p:tagLst>
</file>

<file path=ppt/tags/tag2.xml><?xml version="1.0" encoding="utf-8"?>
<p:tagLst xmlns:p="http://schemas.openxmlformats.org/presentationml/2006/main">
  <p:tag name="KSO_WM_TAG_VERSION" val="1.0"/>
  <p:tag name="KSO_WM_TEMPLATE_CATEGORY" val="custom"/>
  <p:tag name="KSO_WM_TEMPLATE_INDEX" val="20189055"/>
</p:tagLst>
</file>

<file path=ppt/tags/tag3.xml><?xml version="1.0" encoding="utf-8"?>
<p:tagLst xmlns:p="http://schemas.openxmlformats.org/presentationml/2006/main">
  <p:tag name="KSO_WM_BEAUTIFY_FLAG" val="#wm#"/>
  <p:tag name="KSO_WM_COMBINE_RELATE_SLIDE_ID" val="background20185116_1"/>
  <p:tag name="KSO_WM_TAG_VERSION" val="1.0"/>
  <p:tag name="KSO_WM_TEMPLATE_CATEGORY" val="custom"/>
  <p:tag name="KSO_WM_TEMPLATE_INDEX" val="20189055"/>
  <p:tag name="KSO_WM_TEMPLATE_JOB_ID" val="2"/>
  <p:tag name="KSO_WM_TEMPLATE_OUTLINE_ID" val="15"/>
  <p:tag name="KSO_WM_TEMPLATE_SCENE_ID" val="1"/>
  <p:tag name="KSO_WM_TEMPLATE_SUBCATEGORY" val="combine"/>
  <p:tag name="KSO_WM_TEMPLATE_THUMBS_INDEX" val="1、5、6、7、8、9、10、13、14"/>
  <p:tag name="KSO_WM_TEMPLATE_TOPIC_DEFAULT" val="1"/>
  <p:tag name="KSO_WM_TEMPLATE_TOPIC_ID" val="2869567"/>
</p:tagLst>
</file>

<file path=ppt/tags/tag4.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1*a*1"/>
  <p:tag name="KSO_WM_UNIT_INDEX" val="1"/>
  <p:tag name="KSO_WM_UNIT_ISCONTENTSTITLE" val="0"/>
  <p:tag name="KSO_WM_UNIT_LAYERLEVEL" val="1"/>
  <p:tag name="KSO_WM_UNIT_PRESET_TEXT" val="创意中国风"/>
  <p:tag name="KSO_WM_UNIT_TYPE" val="a"/>
  <p:tag name="KSO_WM_UNIT_VALUE" val="5"/>
</p:tagLst>
</file>

<file path=ppt/tags/tag5.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1*b*1"/>
  <p:tag name="KSO_WM_UNIT_INDEX" val="1"/>
  <p:tag name="KSO_WM_UNIT_ISCONTENTSTITLE" val="0"/>
  <p:tag name="KSO_WM_UNIT_LAYERLEVEL" val="1"/>
  <p:tag name="KSO_WM_UNIT_PRESET_TEXT" val="文艺清新复古"/>
  <p:tag name="KSO_WM_UNIT_TYPE" val="b"/>
  <p:tag name="KSO_WM_UNIT_VALUE" val="9"/>
</p:tagLst>
</file>

<file path=ppt/tags/tag6.xml><?xml version="1.0" encoding="utf-8"?>
<p:tagLst xmlns:p="http://schemas.openxmlformats.org/presentationml/2006/main">
  <p:tag name="KSO_WM_BEAUTIFY_FLAG" val="#wm#"/>
  <p:tag name="KSO_WM_COMBINE_RELATE_SLIDE_ID" val="background20185116_1"/>
  <p:tag name="KSO_WM_SLIDE_ID" val="custom20189055_1"/>
  <p:tag name="KSO_WM_SLIDE_INDEX" val="1"/>
  <p:tag name="KSO_WM_SLIDE_ITEM_CNT" val="2"/>
  <p:tag name="KSO_WM_SLIDE_LAYOUT" val="a_b"/>
  <p:tag name="KSO_WM_SLIDE_LAYOUT_CNT" val="1_1"/>
  <p:tag name="KSO_WM_SLIDE_SUBTYPE" val="pureTxt"/>
  <p:tag name="KSO_WM_SLIDE_TYPE" val="title"/>
  <p:tag name="KSO_WM_TAG_VERSION" val="1.0"/>
  <p:tag name="KSO_WM_TEMPLATE_CATEGORY" val="custom"/>
  <p:tag name="KSO_WM_TEMPLATE_INDEX" val="20189055"/>
  <p:tag name="KSO_WM_TEMPLATE_JOB_ID" val="2"/>
  <p:tag name="KSO_WM_TEMPLATE_OUTLINE_ID" val="15"/>
  <p:tag name="KSO_WM_TEMPLATE_SCENE_ID" val="1"/>
  <p:tag name="KSO_WM_TEMPLATE_SUBCATEGORY" val="combine"/>
  <p:tag name="KSO_WM_TEMPLATE_THUMBS_INDEX" val="1、5、6、7、8、9、10、13、14、"/>
  <p:tag name="KSO_WM_TEMPLATE_TOPIC_DEFAULT" val="1"/>
  <p:tag name="KSO_WM_TEMPLATE_TOPIC_ID" val="2869567"/>
</p:tagLst>
</file>

<file path=ppt/tags/tag7.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2*a*1"/>
  <p:tag name="KSO_WM_UNIT_INDEX" val="1"/>
  <p:tag name="KSO_WM_UNIT_ISCONTENTSTITLE" val="0"/>
  <p:tag name="KSO_WM_UNIT_LAYERLEVEL" val="1"/>
  <p:tag name="KSO_WM_UNIT_PRESET_TEXT_INDEX" val="0"/>
  <p:tag name="KSO_WM_UNIT_PRESET_TEXT_LEN" val="9"/>
  <p:tag name="KSO_WM_UNIT_TYPE" val="a"/>
  <p:tag name="KSO_WM_UNIT_VALUE" val="20"/>
</p:tagLst>
</file>

<file path=ppt/tags/tag8.xml><?xml version="1.0" encoding="utf-8"?>
<p:tagLst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2*f*1"/>
  <p:tag name="KSO_WM_UNIT_INDEX" val="1"/>
  <p:tag name="KSO_WM_UNIT_LAYERLEVEL" val="1"/>
  <p:tag name="KSO_WM_UNIT_PRESET_TEXT_INDEX" val="2"/>
  <p:tag name="KSO_WM_UNIT_PRESET_TEXT_LEN" val="240"/>
  <p:tag name="KSO_WM_UNIT_TYPE" val="f"/>
  <p:tag name="KSO_WM_UNIT_VALUE" val="440"/>
</p:tagLst>
</file>

<file path=ppt/tags/tag9.xml><?xml version="1.0" encoding="utf-8"?>
<p:tagLst xmlns:p="http://schemas.openxmlformats.org/presentationml/2006/main">
  <p:tag name="KSO_WM_BEAUTIFY_FLAG" val="#wm#"/>
  <p:tag name="KSO_WM_COMBINE_RELATE_SLIDE_ID" val="background20185116_2"/>
  <p:tag name="KSO_WM_SLIDE_ID" val="custom20189055_2"/>
  <p:tag name="KSO_WM_SLIDE_INDEX" val="2"/>
  <p:tag name="KSO_WM_SLIDE_ITEM_CNT" val="1"/>
  <p:tag name="KSO_WM_SLIDE_LAYOUT" val="a_f"/>
  <p:tag name="KSO_WM_SLIDE_LAYOUT_CNT" val="1_1"/>
  <p:tag name="KSO_WM_SLIDE_POSITION" val="66*143"/>
  <p:tag name="KSO_WM_SLIDE_SIZE" val="828*342"/>
  <p:tag name="KSO_WM_SLIDE_SUBTYPE" val="pureTxt"/>
  <p:tag name="KSO_WM_SLIDE_TYPE" val="text"/>
  <p:tag name="KSO_WM_TAG_VERSION" val="1.0"/>
  <p:tag name="KSO_WM_TEMPLATE_CATEGORY" val="custom"/>
  <p:tag name="KSO_WM_TEMPLATE_INDEX" val="20189055"/>
  <p:tag name="KSO_WM_TEMPLATE_SUBCATEGORY" val="combine"/>
</p:tagLst>
</file>

<file path=ppt/theme/theme1.xml><?xml version="1.0" encoding="utf-8"?>
<a:theme xmlns:r="http://schemas.openxmlformats.org/officeDocument/2006/relationships" xmlns:a="http://schemas.openxmlformats.org/drawingml/2006/main" name="Office 主题">
  <a:themeElements>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Arial"/>
        <a:ea typeface="楷体"/>
        <a:cs typeface="Arial"/>
      </a:majorFont>
      <a:minorFont>
        <a:latin typeface="Arial"/>
        <a:ea typeface="楷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r="http://schemas.openxmlformats.org/officeDocument/2006/relationships"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r="http://schemas.openxmlformats.org/officeDocument/2006/relationships"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r="http://schemas.openxmlformats.org/officeDocument/2006/relationships"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r="http://schemas.openxmlformats.org/officeDocument/2006/relationships"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235</Paragraphs>
  <Slides>28</Slides>
  <Notes>6</Notes>
  <TotalTime>0</TotalTime>
  <HiddenSlides>0</HiddenSlides>
  <MMClips>0</MMClips>
  <ScaleCrop>0</ScaleCrop>
  <HeadingPairs>
    <vt:vector baseType="variant" size="4">
      <vt:variant>
        <vt:lpstr>Theme</vt:lpstr>
      </vt:variant>
      <vt:variant>
        <vt:i4>1</vt:i4>
      </vt:variant>
      <vt:variant>
        <vt:lpstr>Slide Titles</vt:lpstr>
      </vt:variant>
      <vt:variant>
        <vt:i4>28</vt:i4>
      </vt:variant>
    </vt:vector>
  </HeadingPairs>
  <TitlesOfParts>
    <vt:vector baseType="lpstr" size="29">
      <vt:lpstr>Office 主题</vt:lpstr>
      <vt:lpstr>文言文复习</vt:lpstr>
      <vt:lpstr>Slide 2</vt:lpstr>
      <vt:lpstr>Slide 3</vt:lpstr>
      <vt:lpstr>Slide 4</vt:lpstr>
      <vt:lpstr>1、为何要探究词的本意？</vt:lpstr>
      <vt:lpstr>Slide 6</vt:lpstr>
      <vt:lpstr>2、考察本義的方法－分析字形</vt:lpstr>
      <vt:lpstr>Slide 8</vt:lpstr>
      <vt:lpstr>分析字形－豆</vt:lpstr>
      <vt:lpstr>分析字形－隹1</vt:lpstr>
      <vt:lpstr>Slide 11</vt:lpstr>
      <vt:lpstr>Slide 12</vt:lpstr>
      <vt:lpstr>2、詞義引申的方式－放射式</vt:lpstr>
      <vt:lpstr>词义引申的方式－递进式</vt:lpstr>
      <vt:lpstr>词义引申的方式－综合式</vt:lpstr>
      <vt:lpstr>多义词词义推断方法</vt:lpstr>
      <vt:lpstr>1、 字形推断法(形训法) </vt:lpstr>
      <vt:lpstr>Slide 18</vt:lpstr>
      <vt:lpstr>2、语境推断法 </vt:lpstr>
      <vt:lpstr>Slide 20</vt:lpstr>
      <vt:lpstr>Slide 21</vt:lpstr>
      <vt:lpstr>3、课文迁移法 </vt:lpstr>
      <vt:lpstr>4、 成语联想法 </vt:lpstr>
      <vt:lpstr>5、结构推断法 (对句判断法) </vt:lpstr>
      <vt:lpstr>6、 语法分析推断法 </vt:lpstr>
      <vt:lpstr>辨析下列一组“信”字的词义</vt:lpstr>
      <vt:lpstr>Slide 27</vt:lpstr>
      <vt:lpstr>Slide 28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2020-11-23T08:48:53.678</cp:lastPrinted>
  <dcterms:created xsi:type="dcterms:W3CDTF">2020-11-23T08:48:53Z</dcterms:created>
  <dcterms:modified xsi:type="dcterms:W3CDTF">2020-11-23T00:48:54Z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