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7" r:id="rId3"/>
    <p:sldId id="272" r:id="rId4"/>
    <p:sldId id="317" r:id="rId5"/>
    <p:sldId id="315" r:id="rId6"/>
    <p:sldId id="313" r:id="rId7"/>
    <p:sldId id="316" r:id="rId8"/>
    <p:sldId id="311" r:id="rId9"/>
    <p:sldId id="314" r:id="rId10"/>
    <p:sldId id="308" r:id="rId11"/>
    <p:sldId id="310" r:id="rId12"/>
    <p:sldId id="319" r:id="rId13"/>
    <p:sldId id="318" r:id="rId1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8F5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62" autoAdjust="0"/>
    <p:restoredTop sz="94660"/>
  </p:normalViewPr>
  <p:slideViewPr>
    <p:cSldViewPr snapToGrid="0">
      <p:cViewPr varScale="1">
        <p:scale>
          <a:sx n="60" d="100"/>
          <a:sy n="60" d="100"/>
        </p:scale>
        <p:origin x="-102" y="-1488"/>
      </p:cViewPr>
      <p:guideLst>
        <p:guide orient="horz" pos="2131"/>
        <p:guide pos="390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dn201307082009_1920x1080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5043805" y="1257300"/>
            <a:ext cx="2470150" cy="33356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9413082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5051623" y="2575623"/>
            <a:ext cx="672953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七（</a:t>
            </a:r>
            <a:r>
              <a:rPr lang="en-US" altLang="zh-CN" sz="4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4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）（</a:t>
            </a:r>
            <a:r>
              <a:rPr lang="en-US" altLang="zh-CN" sz="4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9</a:t>
            </a:r>
            <a:r>
              <a:rPr lang="zh-CN" altLang="en-US" sz="4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）班语文习题</a:t>
            </a:r>
            <a:endParaRPr lang="zh-CN" altLang="en-US" sz="4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809625" y="297815"/>
            <a:ext cx="1798320" cy="756285"/>
            <a:chOff x="1275" y="469"/>
            <a:chExt cx="2832" cy="1191"/>
          </a:xfrm>
        </p:grpSpPr>
        <p:pic>
          <p:nvPicPr>
            <p:cNvPr id="23" name="图片 22" descr="dn201307082009_1920x1080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1275" y="469"/>
              <a:ext cx="882" cy="1191"/>
            </a:xfrm>
            <a:prstGeom prst="rect">
              <a:avLst/>
            </a:prstGeom>
          </p:spPr>
        </p:pic>
        <p:sp>
          <p:nvSpPr>
            <p:cNvPr id="24" name="矩形 23"/>
            <p:cNvSpPr/>
            <p:nvPr/>
          </p:nvSpPr>
          <p:spPr>
            <a:xfrm>
              <a:off x="2379" y="842"/>
              <a:ext cx="1728" cy="5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 Unicode MS" panose="020B0604020202020204" pitchFamily="34" charset="-122"/>
                </a:rPr>
                <a:t>语文习题</a:t>
              </a:r>
              <a:endParaRPr lang="zh-CN" altLang="en-US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233805" y="1054100"/>
            <a:ext cx="959993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六、下面是我国国民阅读方式倾向的调查表，用一句话概括其主要信息。（30字左右）</a:t>
            </a:r>
            <a:endParaRPr lang="zh-CN" sz="2400" b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/>
            <a:r>
              <a:rPr lang="zh-CN" sz="24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我国国民阅读方式</a:t>
            </a:r>
            <a:endParaRPr lang="zh-CN" sz="2400" b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/>
            <a:r>
              <a:rPr lang="zh-CN" sz="24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倾向年份</a:t>
            </a:r>
            <a:r>
              <a:rPr lang="en-US" sz="24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</a:t>
            </a:r>
            <a:r>
              <a:rPr lang="zh-CN" sz="24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纸质图书阅读       </a:t>
            </a:r>
            <a:r>
              <a:rPr lang="en-US" sz="24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zh-CN" sz="24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网络（电子）阅读</a:t>
            </a:r>
            <a:endParaRPr lang="zh-CN" sz="2400" b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/>
            <a:r>
              <a:rPr lang="zh-CN" sz="24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2011年               76.6%                        23.4%</a:t>
            </a:r>
            <a:endParaRPr lang="zh-CN" sz="2400" b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/>
            <a:r>
              <a:rPr lang="zh-CN" sz="24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2012年               66.3%                        33.7%</a:t>
            </a:r>
            <a:endParaRPr lang="zh-CN" sz="2400" b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/>
            <a:r>
              <a:rPr lang="zh-CN" sz="24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2013年               58.2%                        41.8%</a:t>
            </a:r>
            <a:endParaRPr lang="zh-CN" sz="2400" b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/>
            <a:endParaRPr lang="zh-CN" sz="2400" b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/>
            <a:r>
              <a:rPr lang="zh-CN" sz="24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我国国民阅读方式倾向：</a:t>
            </a:r>
            <a:r>
              <a:rPr lang="en-US" sz="24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_____________             </a:t>
            </a:r>
            <a:endParaRPr lang="en-US" altLang="en-US" sz="2400" b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29335" y="4718050"/>
            <a:ext cx="101333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主要以纸质图书阅读为主，现有所下降，网络（电子）阅读则逐步上升。</a:t>
            </a:r>
            <a:endParaRPr lang="zh-CN" sz="2400" b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809625" y="297815"/>
            <a:ext cx="1798320" cy="756285"/>
            <a:chOff x="1275" y="469"/>
            <a:chExt cx="2832" cy="1191"/>
          </a:xfrm>
        </p:grpSpPr>
        <p:pic>
          <p:nvPicPr>
            <p:cNvPr id="23" name="图片 22" descr="dn201307082009_1920x1080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1275" y="469"/>
              <a:ext cx="882" cy="1191"/>
            </a:xfrm>
            <a:prstGeom prst="rect">
              <a:avLst/>
            </a:prstGeom>
          </p:spPr>
        </p:pic>
        <p:sp>
          <p:nvSpPr>
            <p:cNvPr id="24" name="矩形 23"/>
            <p:cNvSpPr/>
            <p:nvPr/>
          </p:nvSpPr>
          <p:spPr>
            <a:xfrm>
              <a:off x="2379" y="842"/>
              <a:ext cx="1728" cy="5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 Unicode MS" panose="020B0604020202020204" pitchFamily="34" charset="-122"/>
                </a:rPr>
                <a:t>语文习题</a:t>
              </a:r>
              <a:endParaRPr lang="zh-CN" altLang="en-US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809625" y="297815"/>
            <a:ext cx="1798320" cy="756285"/>
            <a:chOff x="1275" y="469"/>
            <a:chExt cx="2832" cy="1191"/>
          </a:xfrm>
        </p:grpSpPr>
        <p:pic>
          <p:nvPicPr>
            <p:cNvPr id="23" name="图片 22" descr="dn201307082009_1920x1080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1275" y="469"/>
              <a:ext cx="882" cy="1191"/>
            </a:xfrm>
            <a:prstGeom prst="rect">
              <a:avLst/>
            </a:prstGeom>
          </p:spPr>
        </p:pic>
        <p:sp>
          <p:nvSpPr>
            <p:cNvPr id="24" name="矩形 23"/>
            <p:cNvSpPr/>
            <p:nvPr/>
          </p:nvSpPr>
          <p:spPr>
            <a:xfrm>
              <a:off x="2379" y="842"/>
              <a:ext cx="1728" cy="5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 Unicode MS" panose="020B0604020202020204" pitchFamily="34" charset="-122"/>
                </a:rPr>
                <a:t>语文习题</a:t>
              </a:r>
              <a:endParaRPr lang="zh-CN" altLang="en-US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809625" y="297815"/>
            <a:ext cx="1798320" cy="756285"/>
            <a:chOff x="1275" y="469"/>
            <a:chExt cx="2832" cy="1191"/>
          </a:xfrm>
        </p:grpSpPr>
        <p:pic>
          <p:nvPicPr>
            <p:cNvPr id="23" name="图片 22" descr="dn201307082009_1920x1080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1275" y="469"/>
              <a:ext cx="882" cy="1191"/>
            </a:xfrm>
            <a:prstGeom prst="rect">
              <a:avLst/>
            </a:prstGeom>
          </p:spPr>
        </p:pic>
        <p:sp>
          <p:nvSpPr>
            <p:cNvPr id="24" name="矩形 23"/>
            <p:cNvSpPr/>
            <p:nvPr/>
          </p:nvSpPr>
          <p:spPr>
            <a:xfrm>
              <a:off x="2379" y="842"/>
              <a:ext cx="1728" cy="5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 Unicode MS" panose="020B0604020202020204" pitchFamily="34" charset="-122"/>
                </a:rPr>
                <a:t>语文习题</a:t>
              </a:r>
              <a:endParaRPr lang="zh-CN" altLang="en-US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0" y="1248410"/>
            <a:ext cx="1206436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8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一</a:t>
            </a:r>
            <a:r>
              <a:rPr lang="zh-CN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、理解性默写</a:t>
            </a:r>
            <a:endParaRPr lang="zh-CN" sz="2800" b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《泊秦淮》</a:t>
            </a:r>
            <a:endParaRPr lang="zh-CN" sz="2800" b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1.</a:t>
            </a:r>
            <a:r>
              <a:rPr lang="zh-CN" altLang="en-US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诗</a:t>
            </a:r>
            <a:r>
              <a:rPr lang="zh-CN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中表现诗人的忧患意识，借古讽今</a:t>
            </a:r>
            <a:r>
              <a:rPr lang="zh-CN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的</a:t>
            </a:r>
            <a:r>
              <a:rPr lang="zh-CN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诗句是</a:t>
            </a:r>
            <a:endParaRPr lang="zh-CN" sz="2800" b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2.鞭打沉溺酒色，醉生梦死的统治阶级，告诉</a:t>
            </a:r>
            <a:r>
              <a:rPr lang="zh-CN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他们将重蹈南王朝亡国覆辙的诗句是</a:t>
            </a:r>
            <a:endParaRPr lang="zh-CN" sz="2800" b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3.</a:t>
            </a:r>
            <a:r>
              <a:rPr lang="zh-CN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描写秦淮河特有的夜间景致的句子是</a:t>
            </a:r>
            <a:endParaRPr lang="zh-CN" sz="2800" b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4.</a:t>
            </a:r>
            <a:r>
              <a:rPr lang="zh-CN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表现作者忧国忧民的一句是</a:t>
            </a:r>
            <a:endParaRPr lang="zh-CN" sz="2800" b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5.</a:t>
            </a:r>
            <a:r>
              <a:rPr lang="zh-CN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抨击统治者沉溺酒色不理朝政，表现诗人忧患意识的句子是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49515" y="2704465"/>
            <a:ext cx="556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4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商女不知亡国恨，隔江犹唱后庭花。</a:t>
            </a:r>
            <a:endParaRPr lang="zh-CN" sz="240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98540" y="4648835"/>
            <a:ext cx="55372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4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烟笼寒水月笼沙，夜泊秦淮近酒家</a:t>
            </a:r>
            <a:endParaRPr lang="zh-CN" sz="240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68060" y="6397625"/>
            <a:ext cx="556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4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商女不知亡国恨，隔江犹唱后庭花。</a:t>
            </a:r>
            <a:endParaRPr lang="zh-CN" sz="240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58055" y="5252085"/>
            <a:ext cx="556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4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商女不知亡国恨，隔江犹唱后庭花。</a:t>
            </a:r>
            <a:endParaRPr lang="zh-CN" sz="240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68095" y="4046220"/>
            <a:ext cx="556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4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商女不知亡国恨，隔江犹唱后庭花。</a:t>
            </a:r>
            <a:endParaRPr lang="zh-CN" sz="240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0" grpId="0"/>
      <p:bldP spid="10" grpId="1"/>
      <p:bldP spid="9" grpId="0"/>
      <p:bldP spid="9" grpId="1"/>
      <p:bldP spid="8" grpId="0"/>
      <p:bldP spid="8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809625" y="297815"/>
            <a:ext cx="1798320" cy="756285"/>
            <a:chOff x="1275" y="469"/>
            <a:chExt cx="2832" cy="1191"/>
          </a:xfrm>
        </p:grpSpPr>
        <p:pic>
          <p:nvPicPr>
            <p:cNvPr id="23" name="图片 22" descr="dn201307082009_1920x1080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1275" y="469"/>
              <a:ext cx="882" cy="1191"/>
            </a:xfrm>
            <a:prstGeom prst="rect">
              <a:avLst/>
            </a:prstGeom>
          </p:spPr>
        </p:pic>
        <p:sp>
          <p:nvSpPr>
            <p:cNvPr id="24" name="矩形 23"/>
            <p:cNvSpPr/>
            <p:nvPr/>
          </p:nvSpPr>
          <p:spPr>
            <a:xfrm>
              <a:off x="2379" y="842"/>
              <a:ext cx="1728" cy="5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 Unicode MS" panose="020B0604020202020204" pitchFamily="34" charset="-122"/>
                </a:rPr>
                <a:t>语文习题</a:t>
              </a:r>
              <a:endParaRPr lang="zh-CN" altLang="en-US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320675" y="902970"/>
            <a:ext cx="1174242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《贾生》1. 诗中表现汉文帝诚意十足，贾生才华横溢的句子是</a:t>
            </a:r>
            <a:endParaRPr lang="zh-CN" sz="2800" b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2.诗中笔锋一转，借古讽今，皆是唐晚期皇帝求仙访道，不顾国计民生的现实机遇，诗人怀才不遇的感慨的句子是</a:t>
            </a:r>
            <a:endParaRPr lang="zh-CN" sz="2800" b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《过松源晨炊漆公店》</a:t>
            </a:r>
            <a:endParaRPr lang="zh-CN" sz="2800" b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1.</a:t>
            </a:r>
            <a:r>
              <a:rPr lang="zh-CN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诗中登山下山这一日常生活现象中总结哲理的句子是</a:t>
            </a:r>
            <a:endParaRPr lang="zh-CN" sz="2800" b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2.李玉同学刚升入初中，经过一段时间的学习，他感觉学习没有什么困难，于是学习就有些松懈了，请你用过松源晨炊漆公店中的两句诗告诫他</a:t>
            </a:r>
            <a:endParaRPr lang="zh-CN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76745" y="1162685"/>
            <a:ext cx="49764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宣室求贤访逐臣，贾生才调更无伦。</a:t>
            </a:r>
            <a:endParaRPr lang="zh-CN" sz="200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33235" y="3037840"/>
            <a:ext cx="55016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4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可怜夜半虚前席，不问苍生问鬼神。</a:t>
            </a:r>
            <a:endParaRPr lang="zh-CN" sz="240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156575" y="4055745"/>
            <a:ext cx="46247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莫言下岭便无难，赚得行人错喜欢。</a:t>
            </a:r>
            <a:endParaRPr lang="zh-CN" sz="200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66485" y="6165215"/>
            <a:ext cx="41878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正入万山围子里，一山放出一山拦。</a:t>
            </a:r>
            <a:endParaRPr lang="zh-CN" sz="200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809625" y="297815"/>
            <a:ext cx="1798320" cy="756285"/>
            <a:chOff x="1275" y="469"/>
            <a:chExt cx="2832" cy="1191"/>
          </a:xfrm>
        </p:grpSpPr>
        <p:pic>
          <p:nvPicPr>
            <p:cNvPr id="23" name="图片 22" descr="dn201307082009_1920x1080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1275" y="469"/>
              <a:ext cx="882" cy="1191"/>
            </a:xfrm>
            <a:prstGeom prst="rect">
              <a:avLst/>
            </a:prstGeom>
          </p:spPr>
        </p:pic>
        <p:sp>
          <p:nvSpPr>
            <p:cNvPr id="24" name="矩形 23"/>
            <p:cNvSpPr/>
            <p:nvPr/>
          </p:nvSpPr>
          <p:spPr>
            <a:xfrm>
              <a:off x="2379" y="842"/>
              <a:ext cx="1728" cy="5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 Unicode MS" panose="020B0604020202020204" pitchFamily="34" charset="-122"/>
                </a:rPr>
                <a:t>语文习题</a:t>
              </a:r>
              <a:endParaRPr lang="zh-CN" altLang="en-US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74370" y="1875155"/>
            <a:ext cx="1093152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《约客》1. 诗中让人感受的雨夜诗意般的景致和介绍季节和环境的诗句是</a:t>
            </a:r>
            <a:endParaRPr lang="zh-CN" sz="2800" b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/>
            <a:endParaRPr lang="zh-CN" sz="2800" b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/>
            <a:r>
              <a:rPr lang="zh-CN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2.诗人一直伴着孤灯焦急的等待所约的客人，营造出孤灯夜雨独坐的倾计氛围的诗句</a:t>
            </a:r>
            <a:endParaRPr lang="zh-CN" sz="2800" b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/>
            <a:r>
              <a:rPr lang="zh-CN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3.《约客》中的细微的动作形神兼备，达到与唐代诗人贾岛的“鸟宿池边树，僧敲月下门”中“敲”字相同效果的诗句是</a:t>
            </a:r>
            <a:endParaRPr lang="zh-CN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57015" y="2738120"/>
            <a:ext cx="41687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黄梅时节家家雨，青草池塘处处蛙。</a:t>
            </a:r>
            <a:endParaRPr lang="zh-CN" sz="200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57015" y="3670935"/>
            <a:ext cx="47491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有约不来过夜半，闲敲棋子落灯花。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057015" y="5511800"/>
            <a:ext cx="47491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有约不来过夜半，闲敲棋子落灯花。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809625" y="297815"/>
            <a:ext cx="1798320" cy="756285"/>
            <a:chOff x="1275" y="469"/>
            <a:chExt cx="2832" cy="1191"/>
          </a:xfrm>
        </p:grpSpPr>
        <p:pic>
          <p:nvPicPr>
            <p:cNvPr id="23" name="图片 22" descr="dn201307082009_1920x1080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1275" y="469"/>
              <a:ext cx="882" cy="1191"/>
            </a:xfrm>
            <a:prstGeom prst="rect">
              <a:avLst/>
            </a:prstGeom>
          </p:spPr>
        </p:pic>
        <p:sp>
          <p:nvSpPr>
            <p:cNvPr id="24" name="矩形 23"/>
            <p:cNvSpPr/>
            <p:nvPr/>
          </p:nvSpPr>
          <p:spPr>
            <a:xfrm>
              <a:off x="2379" y="842"/>
              <a:ext cx="1728" cy="5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 Unicode MS" panose="020B0604020202020204" pitchFamily="34" charset="-122"/>
                </a:rPr>
                <a:t>语文习题</a:t>
              </a:r>
              <a:endParaRPr lang="zh-CN" altLang="en-US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69595" y="1054100"/>
            <a:ext cx="11052810" cy="3107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二．北朝民歌《木兰诗》所叙述的木兰从军的故事千百年来广为传颂，花木兰也成为中华文化中深受人民喜爱的形象，她的影响力以各种形式反映在历朝历代的民间生活中。请完成下列两副有关花木兰的对联。(1)上联：穆桂英代夫出战声名显赫    </a:t>
            </a:r>
            <a:endParaRPr lang="zh-CN" sz="2800" b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/>
            <a:r>
              <a:rPr lang="zh-CN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下联： </a:t>
            </a:r>
            <a:endParaRPr lang="zh-CN" sz="2800" b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/>
            <a:r>
              <a:rPr lang="zh-CN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(2)上联：谢天谢地谢灵运    </a:t>
            </a:r>
            <a:endParaRPr lang="zh-CN" sz="2800" b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/>
            <a:r>
              <a:rPr lang="zh-CN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下联：</a:t>
            </a:r>
            <a:endParaRPr lang="zh-CN" sz="2800" b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26285" y="2842895"/>
            <a:ext cx="4264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8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花木兰替父从军妇孺皆知</a:t>
            </a:r>
            <a:endParaRPr lang="zh-CN" altLang="en-US" sz="280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26285" y="3709035"/>
            <a:ext cx="30168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8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花艳花香花木兰</a:t>
            </a:r>
            <a:endParaRPr lang="zh-CN" altLang="en-US" sz="280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 descr="dn201307082009_1920x1080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57785" y="183515"/>
            <a:ext cx="560070" cy="75628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29870" y="303530"/>
            <a:ext cx="11502390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①</a:t>
            </a:r>
            <a:r>
              <a:rPr lang="zh-CN" sz="2800" b="0">
                <a:solidFill>
                  <a:schemeClr val="accent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字数相等</a:t>
            </a:r>
            <a:r>
              <a:rPr lang="zh-CN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。对联由上下两联组成，上联称出句，下联称对句。字数可多可少，但上下两联的字数必须相等，不能有一字之差。</a:t>
            </a:r>
            <a:endParaRPr lang="zh-CN" sz="2800" b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②</a:t>
            </a:r>
            <a:r>
              <a:rPr lang="zh-CN" sz="2800" b="0">
                <a:solidFill>
                  <a:schemeClr val="accent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词性相对</a:t>
            </a:r>
            <a:r>
              <a:rPr lang="zh-CN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。上下两联相应位置上的词，词性必须对称。如：名词对名词，动词对动词，形容词对形容词等。</a:t>
            </a:r>
            <a:endParaRPr lang="zh-CN" sz="2800" b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③</a:t>
            </a:r>
            <a:r>
              <a:rPr lang="zh-CN" sz="2800" b="0">
                <a:solidFill>
                  <a:schemeClr val="accent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意义相关</a:t>
            </a:r>
            <a:r>
              <a:rPr lang="zh-CN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。上下两联内容上必须相互关联，构成一个有机的整体。</a:t>
            </a:r>
            <a:endParaRPr lang="zh-CN" sz="2800" b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④</a:t>
            </a:r>
            <a:r>
              <a:rPr lang="zh-CN" sz="2800" b="0">
                <a:solidFill>
                  <a:schemeClr val="accent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节奏相合</a:t>
            </a:r>
            <a:r>
              <a:rPr lang="zh-CN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。上下两联的停顿位置是相同的。</a:t>
            </a:r>
            <a:endParaRPr lang="zh-CN" sz="2800" b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⑤</a:t>
            </a:r>
            <a:r>
              <a:rPr lang="zh-CN" sz="2800" b="0">
                <a:solidFill>
                  <a:schemeClr val="accent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平仄相协</a:t>
            </a:r>
            <a:r>
              <a:rPr lang="zh-CN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。平仄最起码的要求是：上联末字必仄，下联末字必平。平仄相协，富于音乐美。</a:t>
            </a:r>
            <a:endParaRPr lang="zh-CN" sz="2800" b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⑥</a:t>
            </a:r>
            <a:r>
              <a:rPr lang="zh-CN" sz="2800" b="0">
                <a:solidFill>
                  <a:schemeClr val="accent1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结构相应</a:t>
            </a:r>
            <a:r>
              <a:rPr lang="zh-CN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。上下两联的结构应当一致，如动宾结构对动宾结构，主谓结构对主谓结构等。</a:t>
            </a:r>
            <a:endParaRPr lang="zh-CN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809625" y="297815"/>
            <a:ext cx="1798320" cy="756285"/>
            <a:chOff x="1275" y="469"/>
            <a:chExt cx="2832" cy="1191"/>
          </a:xfrm>
        </p:grpSpPr>
        <p:pic>
          <p:nvPicPr>
            <p:cNvPr id="23" name="图片 22" descr="dn201307082009_1920x1080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1275" y="469"/>
              <a:ext cx="882" cy="1191"/>
            </a:xfrm>
            <a:prstGeom prst="rect">
              <a:avLst/>
            </a:prstGeom>
          </p:spPr>
        </p:pic>
        <p:sp>
          <p:nvSpPr>
            <p:cNvPr id="24" name="矩形 23"/>
            <p:cNvSpPr/>
            <p:nvPr/>
          </p:nvSpPr>
          <p:spPr>
            <a:xfrm>
              <a:off x="2379" y="842"/>
              <a:ext cx="1728" cy="5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 Unicode MS" panose="020B0604020202020204" pitchFamily="34" charset="-122"/>
                </a:rPr>
                <a:t>语文习题</a:t>
              </a:r>
              <a:endParaRPr lang="zh-CN" altLang="en-US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647825" y="2781300"/>
            <a:ext cx="889635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chemeClr val="accent1">
                    <a:lumMod val="7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勤劳善良、机智勇敢、刚毅淳朴、爱家爱国等。</a:t>
            </a:r>
            <a:endParaRPr lang="zh-CN" sz="2800" b="0">
              <a:solidFill>
                <a:schemeClr val="accent1">
                  <a:lumMod val="75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/>
            <a:r>
              <a:rPr lang="zh-CN" sz="2800" b="0">
                <a:solidFill>
                  <a:schemeClr val="accent1">
                    <a:lumMod val="7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穆桂英、梁红玉、红娘子、冯婉贞等</a:t>
            </a:r>
            <a:endParaRPr lang="zh-CN" sz="2800" b="0">
              <a:solidFill>
                <a:schemeClr val="accent1">
                  <a:lumMod val="75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69695" y="1054100"/>
            <a:ext cx="1040828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三、花木兰是中国文学史中不朽的巾帼英雄形象，它集中体现了中华民族的哪些优秀品质？请再举出历史上的两个巾帼英雄人物？</a:t>
            </a:r>
            <a:endParaRPr lang="zh-CN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8855" y="3827780"/>
            <a:ext cx="1068768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穆桂英和梁红玉、花木兰、樊梨花被后人称为中国古代四大巾帼英雄。虽然在历史上，穆桂英、花木兰和樊梨花都是虚构的人物，没有证据证明她们有过上战场杀敌，保家卫国的功劳，但是由于民间传说的广泛流传，他们三人还是和梁红玉齐名。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151255" y="4846320"/>
            <a:ext cx="5510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红娘子，姓名不详，明末民变中起义军的女将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51255" y="5473700"/>
            <a:ext cx="949833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冯婉贞（清咸丰年间人），北京谢庄人，祖籍山东。1860年（咸丰十年）英法侵略军占领北京以后，四处掳掠，十九岁的冯婉贞与父亲冯三保一起，带领民团打败英法军队，保护了谢庄百姓的生命和财产安全。因而在民间得到广泛的流传。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809625" y="297815"/>
            <a:ext cx="1798320" cy="756285"/>
            <a:chOff x="1275" y="469"/>
            <a:chExt cx="2832" cy="1191"/>
          </a:xfrm>
        </p:grpSpPr>
        <p:pic>
          <p:nvPicPr>
            <p:cNvPr id="23" name="图片 22" descr="dn201307082009_1920x1080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1275" y="469"/>
              <a:ext cx="882" cy="1191"/>
            </a:xfrm>
            <a:prstGeom prst="rect">
              <a:avLst/>
            </a:prstGeom>
          </p:spPr>
        </p:pic>
        <p:sp>
          <p:nvSpPr>
            <p:cNvPr id="24" name="矩形 23"/>
            <p:cNvSpPr/>
            <p:nvPr/>
          </p:nvSpPr>
          <p:spPr>
            <a:xfrm>
              <a:off x="2379" y="842"/>
              <a:ext cx="1728" cy="5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 Unicode MS" panose="020B0604020202020204" pitchFamily="34" charset="-122"/>
                </a:rPr>
                <a:t>语文习题</a:t>
              </a:r>
              <a:endParaRPr lang="zh-CN" altLang="en-US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87375" y="1398905"/>
            <a:ext cx="11141710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四．《骆驼祥子》中祥子最大的梦想不过是拥有自己的车，却经历了三起三落。请将下列六个情节按时间顺序排序。(只写序号)</a:t>
            </a:r>
            <a:endParaRPr lang="zh-CN" sz="2800" b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①攒三年钱买车　　</a:t>
            </a:r>
            <a:endParaRPr lang="zh-CN" sz="2800" b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②用虎妞的钱买车</a:t>
            </a:r>
            <a:endParaRPr lang="zh-CN" sz="2800" b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③捡骆驼准备买车</a:t>
            </a:r>
            <a:endParaRPr lang="zh-CN" sz="2800" b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④被孙侦探敲诈</a:t>
            </a:r>
            <a:endParaRPr lang="zh-CN" sz="2800" b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⑤被大兵抢走 </a:t>
            </a:r>
            <a:endParaRPr lang="zh-CN" sz="2800" b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⑥为安葬虎妞卖车</a:t>
            </a:r>
            <a:endParaRPr lang="zh-CN" sz="2800" b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endParaRPr lang="zh-CN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04125" y="2858135"/>
            <a:ext cx="27724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/>
            <a:r>
              <a:rPr lang="zh-CN" sz="32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①⑤③④②⑥</a:t>
            </a:r>
            <a:endParaRPr lang="zh-CN" altLang="en-US" sz="320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809625" y="297815"/>
            <a:ext cx="1798320" cy="756285"/>
            <a:chOff x="1275" y="469"/>
            <a:chExt cx="2832" cy="1191"/>
          </a:xfrm>
        </p:grpSpPr>
        <p:pic>
          <p:nvPicPr>
            <p:cNvPr id="23" name="图片 22" descr="dn201307082009_1920x1080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1275" y="469"/>
              <a:ext cx="882" cy="1191"/>
            </a:xfrm>
            <a:prstGeom prst="rect">
              <a:avLst/>
            </a:prstGeom>
          </p:spPr>
        </p:pic>
        <p:sp>
          <p:nvSpPr>
            <p:cNvPr id="24" name="矩形 23"/>
            <p:cNvSpPr/>
            <p:nvPr/>
          </p:nvSpPr>
          <p:spPr>
            <a:xfrm>
              <a:off x="2379" y="842"/>
              <a:ext cx="1728" cy="5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 Unicode MS" panose="020B0604020202020204" pitchFamily="34" charset="-122"/>
                </a:rPr>
                <a:t>语文习题</a:t>
              </a:r>
              <a:endParaRPr lang="zh-CN" altLang="en-US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234315" y="1378585"/>
            <a:ext cx="1160780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五．下列各句中均有语病，请加以修改。</a:t>
            </a:r>
            <a:endParaRPr lang="zh-CN" sz="2800" b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（1）这篇作文真难写，我用了整整两个小时左右的时间，才写好交卷。</a:t>
            </a:r>
            <a:endParaRPr lang="zh-CN" sz="2800" b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                                                               </a:t>
            </a:r>
            <a:endParaRPr lang="zh-CN" sz="2800" b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sz="28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（2）几名我们班的班委干部针对近期班级实际情况，对班级管理制度提出了很好的修改建议。</a:t>
            </a:r>
            <a:endParaRPr lang="zh-CN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73475" y="49530"/>
            <a:ext cx="56915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956560" y="2809875"/>
            <a:ext cx="6278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“</a:t>
            </a:r>
            <a:r>
              <a:rPr lang="zh-CN" sz="24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整整”和“左右”相互矛盾，删去任意一个   </a:t>
            </a:r>
            <a:endParaRPr lang="zh-CN" altLang="en-US" sz="240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83510" y="4770120"/>
            <a:ext cx="85832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8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次序颠倒，将“几名”调整到“我们班的”后面。</a:t>
            </a:r>
            <a:endParaRPr lang="zh-CN" altLang="en-US" sz="280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2034</Words>
  <Application>WPS 演示</Application>
  <PresentationFormat>自定义</PresentationFormat>
  <Paragraphs>126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华文楷体</vt:lpstr>
      <vt:lpstr>Arial Unicode MS</vt:lpstr>
      <vt:lpstr>Calibri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淡雅卡通</dc:title>
  <dc:creator>第一PPT</dc:creator>
  <cp:keywords>www.1ppt.com</cp:keywords>
  <dc:description>www.1ppt.com</dc:description>
  <cp:lastModifiedBy>我思</cp:lastModifiedBy>
  <cp:revision>83</cp:revision>
  <dcterms:created xsi:type="dcterms:W3CDTF">2017-04-09T04:45:00Z</dcterms:created>
  <dcterms:modified xsi:type="dcterms:W3CDTF">2020-02-28T15:14:46Z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