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332" r:id="rId2"/>
    <p:sldId id="1333" r:id="rId3"/>
    <p:sldId id="1334" r:id="rId4"/>
    <p:sldId id="1335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2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395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24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6934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97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391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88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60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6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56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827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93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54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75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3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68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52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F4F8E-123E-4AE0-9B0F-C653D952CDFB}" type="datetimeFigureOut">
              <a:rPr lang="zh-CN" altLang="en-US" smtClean="0"/>
              <a:t>2022/3/18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5489C94-2579-4A6E-9572-8CAC5D25B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16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&#22270;&#29255;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&#22270;&#29255;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baike.so.com/doc/105184-24873227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772FC9E0-F328-4054-90FD-DCEF695F7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604" y="1305415"/>
            <a:ext cx="1050630" cy="381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08818" tIns="54409" rIns="108818" bIns="54409">
            <a:spAutoFit/>
          </a:bodyPr>
          <a:lstStyle>
            <a:lvl1pPr defTabSz="1085850">
              <a:spcBef>
                <a:spcPct val="20000"/>
              </a:spcBef>
              <a:buSzPct val="100000"/>
              <a:buChar char="•"/>
              <a:defRPr sz="3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454025" defTabSz="1085850">
              <a:spcBef>
                <a:spcPct val="20000"/>
              </a:spcBef>
              <a:buSzPct val="100000"/>
              <a:buChar char="–"/>
              <a:defRPr sz="33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911225" defTabSz="1085850">
              <a:spcBef>
                <a:spcPct val="20000"/>
              </a:spcBef>
              <a:buSzPct val="100000"/>
              <a:buChar char="•"/>
              <a:defRPr sz="29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368425" defTabSz="1085850">
              <a:spcBef>
                <a:spcPct val="20000"/>
              </a:spcBef>
              <a:buSzPct val="100000"/>
              <a:buChar char="–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1825625" defTabSz="1085850">
              <a:spcBef>
                <a:spcPct val="20000"/>
              </a:spcBef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2828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7400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1972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6544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5399" dirty="0">
                <a:solidFill>
                  <a:srgbClr val="111CF3"/>
                </a:solidFill>
                <a:ea typeface="华文隶书" panose="02010800040101010101" pitchFamily="2" charset="-122"/>
                <a:sym typeface="Wingdings" panose="05000000000000000000" pitchFamily="2" charset="2"/>
              </a:rPr>
              <a:t>客  至</a:t>
            </a:r>
            <a:endParaRPr lang="zh-CN" altLang="en-US" sz="5399" dirty="0">
              <a:solidFill>
                <a:srgbClr val="111CF3"/>
              </a:solidFill>
              <a:ea typeface="华文隶书" panose="02010800040101010101" pitchFamily="2" charset="-122"/>
            </a:endParaRPr>
          </a:p>
        </p:txBody>
      </p:sp>
      <p:pic>
        <p:nvPicPr>
          <p:cNvPr id="22531" name="Picture 3">
            <a:extLst>
              <a:ext uri="{FF2B5EF4-FFF2-40B4-BE49-F238E27FC236}">
                <a16:creationId xmlns:a16="http://schemas.microsoft.com/office/drawing/2014/main" id="{90D39158-63BC-4DCF-95B1-5254B8983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151" y="584857"/>
            <a:ext cx="4394771" cy="5254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4">
            <a:extLst>
              <a:ext uri="{FF2B5EF4-FFF2-40B4-BE49-F238E27FC236}">
                <a16:creationId xmlns:a16="http://schemas.microsoft.com/office/drawing/2014/main" id="{C7197CBB-5D51-44D6-A626-0FE4B9632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336" y="3429000"/>
            <a:ext cx="738536" cy="187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defTabSz="911225">
              <a:spcBef>
                <a:spcPct val="20000"/>
              </a:spcBef>
              <a:buSzPct val="100000"/>
              <a:buChar char="•"/>
              <a:defRPr sz="3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454025" defTabSz="911225">
              <a:spcBef>
                <a:spcPct val="20000"/>
              </a:spcBef>
              <a:buSzPct val="100000"/>
              <a:buChar char="–"/>
              <a:defRPr sz="33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911225" defTabSz="911225">
              <a:spcBef>
                <a:spcPct val="20000"/>
              </a:spcBef>
              <a:buSzPct val="100000"/>
              <a:buChar char="•"/>
              <a:defRPr sz="29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368425" defTabSz="911225">
              <a:spcBef>
                <a:spcPct val="20000"/>
              </a:spcBef>
              <a:buSzPct val="100000"/>
              <a:buChar char="–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1825625" defTabSz="911225">
              <a:spcBef>
                <a:spcPct val="20000"/>
              </a:spcBef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2828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7400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1972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6544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3599" dirty="0">
                <a:ea typeface="华文中宋" panose="02010600040101010101" pitchFamily="2" charset="-122"/>
                <a:sym typeface="Wingdings" panose="05000000000000000000" pitchFamily="2" charset="2"/>
              </a:rPr>
              <a:t>杜甫</a:t>
            </a:r>
            <a:endParaRPr lang="zh-CN" altLang="en-US" sz="3599" dirty="0">
              <a:solidFill>
                <a:schemeClr val="tx1"/>
              </a:solidFill>
              <a:ea typeface="华文中宋" panose="02010600040101010101" pitchFamily="2" charset="-122"/>
            </a:endParaRPr>
          </a:p>
        </p:txBody>
      </p:sp>
      <p:grpSp>
        <p:nvGrpSpPr>
          <p:cNvPr id="22533" name="Group 5">
            <a:extLst>
              <a:ext uri="{FF2B5EF4-FFF2-40B4-BE49-F238E27FC236}">
                <a16:creationId xmlns:a16="http://schemas.microsoft.com/office/drawing/2014/main" id="{04594E0B-C764-49EF-9F13-50C4F567ED47}"/>
              </a:ext>
            </a:extLst>
          </p:cNvPr>
          <p:cNvGrpSpPr>
            <a:grpSpLocks/>
          </p:cNvGrpSpPr>
          <p:nvPr/>
        </p:nvGrpSpPr>
        <p:grpSpPr bwMode="auto">
          <a:xfrm>
            <a:off x="6887186" y="838006"/>
            <a:ext cx="4751875" cy="4894717"/>
            <a:chOff x="4338" y="528"/>
            <a:chExt cx="2994" cy="3084"/>
          </a:xfrm>
        </p:grpSpPr>
        <p:sp>
          <p:nvSpPr>
            <p:cNvPr id="22534" name="Rectangle 6">
              <a:extLst>
                <a:ext uri="{FF2B5EF4-FFF2-40B4-BE49-F238E27FC236}">
                  <a16:creationId xmlns:a16="http://schemas.microsoft.com/office/drawing/2014/main" id="{F9064F95-56FF-4BDA-8FCA-2B237FF0F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2" y="528"/>
              <a:ext cx="2449" cy="3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舍南舍北皆春水，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但见群鸥日日来。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花径不曾缘客扫，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蓬门今始为君开。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盘</a:t>
              </a:r>
              <a:r>
                <a:rPr kumimoji="1" lang="zh-CN" altLang="en-US" sz="3199" dirty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飧</a:t>
              </a: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市远无兼味，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樽酒家贫只旧</a:t>
              </a:r>
              <a:r>
                <a:rPr kumimoji="1" lang="zh-CN" altLang="en-US" sz="3199" dirty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醅</a:t>
              </a: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肯与邻翁相对饮，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 dirty="0">
                  <a:latin typeface="Times New Roman" panose="02020603050405020304" pitchFamily="18" charset="0"/>
                  <a:ea typeface="仿宋" panose="02010609060101010101" pitchFamily="49" charset="-122"/>
                </a:rPr>
                <a:t>隔篱呼取尽余杯。</a:t>
              </a:r>
            </a:p>
          </p:txBody>
        </p:sp>
        <p:sp>
          <p:nvSpPr>
            <p:cNvPr id="22535" name="Rectangle 7">
              <a:extLst>
                <a:ext uri="{FF2B5EF4-FFF2-40B4-BE49-F238E27FC236}">
                  <a16:creationId xmlns:a16="http://schemas.microsoft.com/office/drawing/2014/main" id="{D6469309-7CAC-4619-B29C-085FF73BA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2" y="2387"/>
              <a:ext cx="59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SzTx/>
                <a:buFontTx/>
                <a:buNone/>
              </a:pPr>
              <a:r>
                <a:rPr lang="en-US" altLang="zh-CN" sz="2799">
                  <a:ea typeface="华文中宋" panose="02010600040101010101" pitchFamily="2" charset="-122"/>
                  <a:sym typeface="Wingdings" panose="05000000000000000000" pitchFamily="2" charset="2"/>
                </a:rPr>
                <a:t>pēi</a:t>
              </a:r>
              <a:endParaRPr lang="zh-CN" altLang="en-US" sz="2799">
                <a:solidFill>
                  <a:schemeClr val="tx1"/>
                </a:solidFill>
                <a:ea typeface="华文中宋" panose="02010600040101010101" pitchFamily="2" charset="-122"/>
              </a:endParaRPr>
            </a:p>
          </p:txBody>
        </p:sp>
        <p:sp>
          <p:nvSpPr>
            <p:cNvPr id="22536" name="Rectangle 8">
              <a:extLst>
                <a:ext uri="{FF2B5EF4-FFF2-40B4-BE49-F238E27FC236}">
                  <a16:creationId xmlns:a16="http://schemas.microsoft.com/office/drawing/2014/main" id="{FFAF5843-A38F-469B-8814-781BE6CFD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8" y="2024"/>
              <a:ext cx="63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SzTx/>
                <a:buFontTx/>
                <a:buNone/>
              </a:pPr>
              <a:r>
                <a:rPr lang="en-US" altLang="zh-CN" sz="2799">
                  <a:ea typeface="华文中宋" panose="02010600040101010101" pitchFamily="2" charset="-122"/>
                  <a:sym typeface="Wingdings" panose="05000000000000000000" pitchFamily="2" charset="2"/>
                </a:rPr>
                <a:t>s</a:t>
              </a:r>
              <a:r>
                <a:rPr lang="en-US" altLang="en-US" sz="2799">
                  <a:ea typeface="华文中宋" panose="02010600040101010101" pitchFamily="2" charset="-122"/>
                  <a:sym typeface="Wingdings" panose="05000000000000000000" pitchFamily="2" charset="2"/>
                </a:rPr>
                <a:t>ū</a:t>
              </a:r>
              <a:r>
                <a:rPr lang="en-US" altLang="zh-CN" sz="2799">
                  <a:ea typeface="华文中宋" panose="02010600040101010101" pitchFamily="2" charset="-122"/>
                  <a:sym typeface="Wingdings" panose="05000000000000000000" pitchFamily="2" charset="2"/>
                </a:rPr>
                <a:t>n</a:t>
              </a:r>
              <a:endParaRPr lang="zh-CN" altLang="en-US" sz="2799">
                <a:solidFill>
                  <a:schemeClr val="tx1"/>
                </a:solidFill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6387" name="内容占位符 2"/>
          <p:cNvSpPr>
            <a:spLocks noGrp="1"/>
          </p:cNvSpPr>
          <p:nvPr>
            <p:ph idx="4294967295"/>
          </p:nvPr>
        </p:nvSpPr>
        <p:spPr>
          <a:xfrm>
            <a:off x="1398444" y="577216"/>
            <a:ext cx="2647083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6388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6389" name="内容占位符 2"/>
          <p:cNvSpPr txBox="1"/>
          <p:nvPr/>
        </p:nvSpPr>
        <p:spPr bwMode="auto">
          <a:xfrm>
            <a:off x="4110240" y="1651864"/>
            <a:ext cx="7629178" cy="4772026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6.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颔联两句，花径“不扫“，蓬门“始为君开”说明什么？ 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  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花径不扫，蓬门常闭，可以想见平日的疏懒以及门庭的冷落，来客的稀少。②今天也不因来客而扫，可见二人的亲密，主人不拘礼数。平时闭门，今天为客而开，表明对客人的竭诚欢迎。这两句写出了客来到之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1324553" y="577216"/>
            <a:ext cx="2702501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7412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7413" name="内容占位符 2"/>
          <p:cNvSpPr txBox="1"/>
          <p:nvPr/>
        </p:nvSpPr>
        <p:spPr bwMode="auto">
          <a:xfrm>
            <a:off x="4210049" y="1371600"/>
            <a:ext cx="7030605" cy="4772026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     7.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颔联运用了什么修辞手法？请结合诗句简要分析。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  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运用了互文的修辞手法。②此联应为“花径不曾缘客扫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,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今始为君扫；蓬门不曾缘客开，今始为君开。” 上句说，长满花草的庭院小路，还没有因为迎客打扫过。下句说，一向紧闭的家门，今天才第一次为你崔明府打开。寂寞之中，佳客临门，一向闲适恬淡的主人不由得喜出望外。③前句不仅说客不常来，还有主人不轻易延客意，今日“君”来，益见两人交情之深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8435" name="内容占位符 2"/>
          <p:cNvSpPr>
            <a:spLocks noGrp="1"/>
          </p:cNvSpPr>
          <p:nvPr>
            <p:ph idx="4294967295"/>
          </p:nvPr>
        </p:nvSpPr>
        <p:spPr>
          <a:xfrm>
            <a:off x="1352262" y="589916"/>
            <a:ext cx="2656319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8436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8437" name="内容占位符 2"/>
          <p:cNvSpPr txBox="1"/>
          <p:nvPr/>
        </p:nvSpPr>
        <p:spPr bwMode="auto">
          <a:xfrm>
            <a:off x="4131107" y="1371599"/>
            <a:ext cx="7312747" cy="4772026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8.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颈联中“盘飨”“樽酒”体现了怎样的情意？ 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写出了竭诚款待的情意和歉疚之心。②客至则须款待，但“盘飨市远无兼味，樽酒家贫只旧醅”，“盘飨”“樽酒”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简陋，加上“无兼味”，“市远”“家贫”点出待客简陋之因，细细体味，字里行间充满了主客之间融洽的气氛。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9459" name="内容占位符 2"/>
          <p:cNvSpPr>
            <a:spLocks noGrp="1"/>
          </p:cNvSpPr>
          <p:nvPr>
            <p:ph idx="4294967295"/>
          </p:nvPr>
        </p:nvSpPr>
        <p:spPr>
          <a:xfrm>
            <a:off x="1296844" y="577216"/>
            <a:ext cx="2739447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9460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9461" name="内容占位符 2"/>
          <p:cNvSpPr txBox="1"/>
          <p:nvPr/>
        </p:nvSpPr>
        <p:spPr bwMode="auto">
          <a:xfrm>
            <a:off x="4036291" y="1731818"/>
            <a:ext cx="7520133" cy="4772026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9.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作者待客选取了哪些细节？待客两句传达出了哪些信息？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b="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b="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b="0" dirty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细节：</a:t>
            </a:r>
            <a:r>
              <a:rPr lang="zh-CN" altLang="en-US" sz="2160" b="0" dirty="0">
                <a:solidFill>
                  <a:srgbClr val="FF0000"/>
                </a:solidFill>
                <a:ea typeface="宋体" pitchFamily="2" charset="-122"/>
              </a:rPr>
              <a:t>作者选取了最能显示宾主情意的生活场景，着意描画。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信息：</a:t>
            </a:r>
            <a:r>
              <a:rPr lang="zh-CN" altLang="en-US" sz="2160" b="0" dirty="0">
                <a:solidFill>
                  <a:srgbClr val="FF0000"/>
                </a:solidFill>
                <a:ea typeface="宋体" pitchFamily="2" charset="-122"/>
              </a:rPr>
              <a:t>①主人盛情招待，频频劝饮，却因力不从心，酒菜欠丰，而不免歉疚。②我们仿佛听到那实在而又亲切的家常话，字里行间充满了融洽气氛。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20483" name="内容占位符 2"/>
          <p:cNvSpPr>
            <a:spLocks noGrp="1"/>
          </p:cNvSpPr>
          <p:nvPr>
            <p:ph idx="4294967295"/>
          </p:nvPr>
        </p:nvSpPr>
        <p:spPr>
          <a:xfrm>
            <a:off x="1555463" y="385618"/>
            <a:ext cx="2740313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20484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20485" name="内容占位符 2"/>
          <p:cNvSpPr txBox="1"/>
          <p:nvPr/>
        </p:nvSpPr>
        <p:spPr bwMode="auto">
          <a:xfrm>
            <a:off x="4295776" y="1457326"/>
            <a:ext cx="6909434" cy="4772024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10.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尾联“肯与邻翁相对饮，隔篱呼取尽余杯”这一细节描写表现了诗人隐居生活怎样的快乐？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尾联以邀邻助兴的精彩细节，出人料想地笔意一转。这令人想到陶渊明的“过门更相呼，有酒斟酌之”。无须事先约请，随意过从招饮，是在真率纯朴的人际关系中所领略的绝弃虚伪矫饰的自然之乐。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1422400" y="692766"/>
            <a:ext cx="260096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探究分析</a:t>
            </a:r>
            <a:endParaRPr lang="zh-CN" altLang="en-US" sz="336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21509" name="内容占位符 2"/>
          <p:cNvSpPr txBox="1"/>
          <p:nvPr/>
        </p:nvSpPr>
        <p:spPr bwMode="auto">
          <a:xfrm>
            <a:off x="1671783" y="1520228"/>
            <a:ext cx="9485744" cy="4772026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       请写出诗人的心理变化过程，并结合诗句分析。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诗人的感情发展变化的过程：孤独（盼）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欣喜（迎）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融洽（劝）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兴奋（邀）。②首联先写日常生活的孤独，颔联写接待客人的欢乐情景，颈联写主人竭诚尽意的盛情和力不从心的歉意，体现主客之间真诚相待的深厚情谊，字里行间充满了款曲相通的融洽气氛。尾联两位挚友真是越喝酒意越浓，越喝兴致越高，兴奋、欢快，气氛相当热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sz="3360"/>
              <a:t> </a:t>
            </a:r>
            <a:r>
              <a:rPr lang="en-US" altLang="zh-CN" sz="3360" b="1"/>
              <a:t>【</a:t>
            </a:r>
            <a:r>
              <a:rPr lang="zh-CN" altLang="en-US" sz="3360" b="1"/>
              <a:t>小结</a:t>
            </a:r>
            <a:r>
              <a:rPr lang="en-US" altLang="zh-CN" sz="3360" b="1"/>
              <a:t>】</a:t>
            </a:r>
            <a:endParaRPr lang="zh-CN" altLang="en-US" sz="3360"/>
          </a:p>
        </p:txBody>
      </p:sp>
      <p:sp>
        <p:nvSpPr>
          <p:cNvPr id="22531" name="内容占位符 2"/>
          <p:cNvSpPr>
            <a:spLocks noGrp="1"/>
          </p:cNvSpPr>
          <p:nvPr>
            <p:ph idx="4294967295"/>
          </p:nvPr>
        </p:nvSpPr>
        <p:spPr>
          <a:xfrm>
            <a:off x="1158239" y="1354456"/>
            <a:ext cx="10156305" cy="47720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160" dirty="0"/>
              <a:t>        杜甫</a:t>
            </a:r>
            <a:r>
              <a:rPr lang="en-US" altLang="zh-CN" sz="2160" dirty="0"/>
              <a:t>《</a:t>
            </a:r>
            <a:r>
              <a:rPr lang="zh-CN" altLang="en-US" sz="2160" dirty="0"/>
              <a:t>宾至</a:t>
            </a:r>
            <a:r>
              <a:rPr lang="en-US" altLang="zh-CN" sz="2160" dirty="0"/>
              <a:t>》</a:t>
            </a:r>
            <a:r>
              <a:rPr lang="zh-CN" altLang="en-US" sz="2160" dirty="0"/>
              <a:t>、</a:t>
            </a:r>
            <a:r>
              <a:rPr lang="en-US" altLang="zh-CN" sz="2160" dirty="0"/>
              <a:t>《</a:t>
            </a:r>
            <a:r>
              <a:rPr lang="zh-CN" altLang="en-US" sz="2160" dirty="0"/>
              <a:t>有客</a:t>
            </a:r>
            <a:r>
              <a:rPr lang="en-US" altLang="zh-CN" sz="2160" dirty="0"/>
              <a:t>》</a:t>
            </a:r>
            <a:r>
              <a:rPr lang="zh-CN" altLang="en-US" sz="2160" dirty="0"/>
              <a:t>、</a:t>
            </a:r>
            <a:r>
              <a:rPr lang="en-US" altLang="zh-CN" sz="2160" dirty="0"/>
              <a:t>《</a:t>
            </a:r>
            <a:r>
              <a:rPr lang="zh-CN" altLang="en-US" sz="2160" dirty="0"/>
              <a:t>过客相寻</a:t>
            </a:r>
            <a:r>
              <a:rPr lang="en-US" altLang="zh-CN" sz="2160" dirty="0"/>
              <a:t>》</a:t>
            </a:r>
            <a:r>
              <a:rPr lang="zh-CN" altLang="en-US" sz="2160" dirty="0"/>
              <a:t>等诗中，都写到待客吃饭，但表情达意各不相同。在</a:t>
            </a:r>
            <a:r>
              <a:rPr lang="en-US" altLang="zh-CN" sz="2160" dirty="0"/>
              <a:t>《</a:t>
            </a:r>
            <a:r>
              <a:rPr lang="zh-CN" altLang="en-US" sz="2160" dirty="0"/>
              <a:t>宾至</a:t>
            </a:r>
            <a:r>
              <a:rPr lang="en-US" altLang="zh-CN" sz="2160" dirty="0"/>
              <a:t>》</a:t>
            </a:r>
            <a:r>
              <a:rPr lang="zh-CN" altLang="en-US" sz="2160" dirty="0"/>
              <a:t>中，作者对来客敬而远之，写到吃饭，只用“百年粗粝腐儒餐”一笔带过；在</a:t>
            </a:r>
            <a:r>
              <a:rPr lang="en-US" altLang="zh-CN" sz="2160" dirty="0"/>
              <a:t>《</a:t>
            </a:r>
            <a:r>
              <a:rPr lang="zh-CN" altLang="en-US" sz="2160" dirty="0"/>
              <a:t>有客</a:t>
            </a:r>
            <a:r>
              <a:rPr lang="en-US" altLang="zh-CN" sz="2160" dirty="0"/>
              <a:t>》</a:t>
            </a:r>
            <a:r>
              <a:rPr lang="zh-CN" altLang="en-US" sz="2160" dirty="0"/>
              <a:t>和</a:t>
            </a:r>
            <a:r>
              <a:rPr lang="en-US" altLang="zh-CN" sz="2160" dirty="0"/>
              <a:t>《</a:t>
            </a:r>
            <a:r>
              <a:rPr lang="zh-CN" altLang="en-US" sz="2160" dirty="0"/>
              <a:t>过客相寻</a:t>
            </a:r>
            <a:r>
              <a:rPr lang="en-US" altLang="zh-CN" sz="2160" dirty="0"/>
              <a:t>》</a:t>
            </a:r>
            <a:r>
              <a:rPr lang="zh-CN" altLang="en-US" sz="2160" dirty="0"/>
              <a:t>中说，“自锄稀菜甲，小摘为情亲”、“挂壁移筐果，呼儿问煮鱼”，表现出待客亲切、礼貌，但又不够隆重、热烈，都只用一两句诗交代，而且没有提到饮酒。反转来再看</a:t>
            </a:r>
            <a:r>
              <a:rPr lang="en-US" altLang="zh-CN" sz="2160" dirty="0"/>
              <a:t>《</a:t>
            </a:r>
            <a:r>
              <a:rPr lang="zh-CN" altLang="en-US" sz="2160" dirty="0"/>
              <a:t>客至</a:t>
            </a:r>
            <a:r>
              <a:rPr lang="en-US" altLang="zh-CN" sz="2160" dirty="0"/>
              <a:t>》</a:t>
            </a:r>
            <a:r>
              <a:rPr lang="zh-CN" altLang="en-US" sz="2160" dirty="0"/>
              <a:t>中的待客描写，却不惜以半首诗的篇幅，具体展现了酒菜款待的场面，还出人料想地突出了邀邻助兴的细节，写得那样情彩细腻，语态传神，表现了诚挚、真率的友情。这首诗，把门前景，家常话，身边情，编织成富有情趣的生活场景，以它浓郁的生活气息和人情味，显出特点，吸引着后代的读者。</a:t>
            </a:r>
          </a:p>
        </p:txBody>
      </p:sp>
      <p:sp>
        <p:nvSpPr>
          <p:cNvPr id="22532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5B1CF79-DFD9-4F0A-AD76-64ADFE13F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898" y="1125277"/>
            <a:ext cx="1050630" cy="381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08818" tIns="54409" rIns="108818" bIns="54409">
            <a:spAutoFit/>
          </a:bodyPr>
          <a:lstStyle>
            <a:lvl1pPr defTabSz="1085850">
              <a:spcBef>
                <a:spcPct val="20000"/>
              </a:spcBef>
              <a:buSzPct val="100000"/>
              <a:buChar char="•"/>
              <a:defRPr sz="3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454025" defTabSz="1085850">
              <a:spcBef>
                <a:spcPct val="20000"/>
              </a:spcBef>
              <a:buSzPct val="100000"/>
              <a:buChar char="–"/>
              <a:defRPr sz="33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911225" defTabSz="1085850">
              <a:spcBef>
                <a:spcPct val="20000"/>
              </a:spcBef>
              <a:buSzPct val="100000"/>
              <a:buChar char="•"/>
              <a:defRPr sz="29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368425" defTabSz="1085850">
              <a:spcBef>
                <a:spcPct val="20000"/>
              </a:spcBef>
              <a:buSzPct val="100000"/>
              <a:buChar char="–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1825625" defTabSz="1085850">
              <a:spcBef>
                <a:spcPct val="20000"/>
              </a:spcBef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2828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7400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1972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654425" indent="1588" defTabSz="108585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5399">
                <a:solidFill>
                  <a:srgbClr val="111CF3"/>
                </a:solidFill>
                <a:ea typeface="华文隶书" panose="02010800040101010101" pitchFamily="2" charset="-122"/>
                <a:sym typeface="Wingdings" panose="05000000000000000000" pitchFamily="2" charset="2"/>
              </a:rPr>
              <a:t>客  至</a:t>
            </a:r>
            <a:endParaRPr lang="zh-CN" altLang="en-US" sz="5399">
              <a:solidFill>
                <a:srgbClr val="111CF3"/>
              </a:solidFill>
              <a:ea typeface="华文隶书" panose="02010800040101010101" pitchFamily="2" charset="-122"/>
            </a:endParaRPr>
          </a:p>
        </p:txBody>
      </p:sp>
      <p:pic>
        <p:nvPicPr>
          <p:cNvPr id="23555" name="Picture 3">
            <a:extLst>
              <a:ext uri="{FF2B5EF4-FFF2-40B4-BE49-F238E27FC236}">
                <a16:creationId xmlns:a16="http://schemas.microsoft.com/office/drawing/2014/main" id="{2D68DE43-963D-4508-A3EA-2B6E777C2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69" y="622156"/>
            <a:ext cx="4394771" cy="5254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4">
            <a:extLst>
              <a:ext uri="{FF2B5EF4-FFF2-40B4-BE49-F238E27FC236}">
                <a16:creationId xmlns:a16="http://schemas.microsoft.com/office/drawing/2014/main" id="{860FEE4D-4632-41AF-B7BF-15280B5D2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780" y="3501215"/>
            <a:ext cx="738536" cy="179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defTabSz="911225">
              <a:spcBef>
                <a:spcPct val="20000"/>
              </a:spcBef>
              <a:buSzPct val="100000"/>
              <a:buChar char="•"/>
              <a:defRPr sz="3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454025" defTabSz="911225">
              <a:spcBef>
                <a:spcPct val="20000"/>
              </a:spcBef>
              <a:buSzPct val="100000"/>
              <a:buChar char="–"/>
              <a:defRPr sz="33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911225" defTabSz="911225">
              <a:spcBef>
                <a:spcPct val="20000"/>
              </a:spcBef>
              <a:buSzPct val="100000"/>
              <a:buChar char="•"/>
              <a:defRPr sz="29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368425" defTabSz="911225">
              <a:spcBef>
                <a:spcPct val="20000"/>
              </a:spcBef>
              <a:buSzPct val="100000"/>
              <a:buChar char="–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1825625" defTabSz="911225">
              <a:spcBef>
                <a:spcPct val="20000"/>
              </a:spcBef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2828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7400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1972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6544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3599">
                <a:ea typeface="华文中宋" panose="02010600040101010101" pitchFamily="2" charset="-122"/>
                <a:sym typeface="Wingdings" panose="05000000000000000000" pitchFamily="2" charset="2"/>
              </a:rPr>
              <a:t>杜甫</a:t>
            </a:r>
            <a:endParaRPr lang="zh-CN" altLang="en-US" sz="3599">
              <a:solidFill>
                <a:schemeClr val="tx1"/>
              </a:solidFill>
              <a:ea typeface="华文中宋" panose="02010600040101010101" pitchFamily="2" charset="-122"/>
            </a:endParaRPr>
          </a:p>
        </p:txBody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C747BCDB-8B2B-49E1-B760-250D35979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8919" y="244952"/>
            <a:ext cx="25203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100000"/>
            </a:pPr>
            <a:r>
              <a:rPr lang="zh-CN" altLang="en-US" sz="2800" dirty="0">
                <a:solidFill>
                  <a:srgbClr val="FF0000"/>
                </a:solidFill>
                <a:ea typeface="方正姚体" panose="02010601030101010101" pitchFamily="2" charset="-122"/>
              </a:rPr>
              <a:t>   创作背景</a:t>
            </a:r>
            <a:endParaRPr lang="en-US" altLang="zh-CN" sz="2800" dirty="0">
              <a:solidFill>
                <a:srgbClr val="FF0000"/>
              </a:solidFill>
              <a:latin typeface="华文中宋" panose="0201060004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3558" name="直接连接符 3">
            <a:extLst>
              <a:ext uri="{FF2B5EF4-FFF2-40B4-BE49-F238E27FC236}">
                <a16:creationId xmlns:a16="http://schemas.microsoft.com/office/drawing/2014/main" id="{59035637-07A2-4C65-B5E7-2E9ACBA957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47466" y="874510"/>
            <a:ext cx="2447358" cy="0"/>
          </a:xfrm>
          <a:prstGeom prst="line">
            <a:avLst/>
          </a:prstGeom>
          <a:noFill/>
          <a:ln w="12700" algn="ctr">
            <a:solidFill>
              <a:srgbClr val="0143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3559" name="组合 5">
            <a:extLst>
              <a:ext uri="{FF2B5EF4-FFF2-40B4-BE49-F238E27FC236}">
                <a16:creationId xmlns:a16="http://schemas.microsoft.com/office/drawing/2014/main" id="{60BC8F30-BD4B-44A2-A45E-515501749770}"/>
              </a:ext>
            </a:extLst>
          </p:cNvPr>
          <p:cNvGrpSpPr>
            <a:grpSpLocks/>
          </p:cNvGrpSpPr>
          <p:nvPr/>
        </p:nvGrpSpPr>
        <p:grpSpPr bwMode="auto">
          <a:xfrm>
            <a:off x="9069494" y="351550"/>
            <a:ext cx="445984" cy="469791"/>
            <a:chOff x="2121873" y="1511588"/>
            <a:chExt cx="445481" cy="469613"/>
          </a:xfrm>
        </p:grpSpPr>
        <p:sp>
          <p:nvSpPr>
            <p:cNvPr id="23561" name="矩形 6">
              <a:extLst>
                <a:ext uri="{FF2B5EF4-FFF2-40B4-BE49-F238E27FC236}">
                  <a16:creationId xmlns:a16="http://schemas.microsoft.com/office/drawing/2014/main" id="{4B661FD4-3E9F-44EB-9C4A-2A1F8C83C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873" y="1511588"/>
              <a:ext cx="363043" cy="3633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sym typeface="Wingdings" panose="05000000000000000000" pitchFamily="2" charset="2"/>
              </a:endParaRPr>
            </a:p>
          </p:txBody>
        </p:sp>
        <p:sp>
          <p:nvSpPr>
            <p:cNvPr id="23562" name="矩形 7">
              <a:extLst>
                <a:ext uri="{FF2B5EF4-FFF2-40B4-BE49-F238E27FC236}">
                  <a16:creationId xmlns:a16="http://schemas.microsoft.com/office/drawing/2014/main" id="{A1EB8B58-0A3A-4B0C-8C0D-50108F45C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626" y="1735288"/>
              <a:ext cx="245728" cy="24591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sym typeface="Wingdings" panose="05000000000000000000" pitchFamily="2" charset="2"/>
              </a:endParaRPr>
            </a:p>
          </p:txBody>
        </p:sp>
      </p:grpSp>
      <p:sp>
        <p:nvSpPr>
          <p:cNvPr id="23560" name="Rectangle 10">
            <a:extLst>
              <a:ext uri="{FF2B5EF4-FFF2-40B4-BE49-F238E27FC236}">
                <a16:creationId xmlns:a16="http://schemas.microsoft.com/office/drawing/2014/main" id="{E4BC94DC-FC3A-4123-A9D8-E18FC23F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7466" y="1125278"/>
            <a:ext cx="4536025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100000"/>
            </a:pPr>
            <a:r>
              <a:rPr lang="zh-CN" altLang="en-US" sz="2800" dirty="0">
                <a:ea typeface="华文中宋" panose="02010600040101010101" pitchFamily="2" charset="-122"/>
              </a:rPr>
              <a:t>      </a:t>
            </a: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据</a:t>
            </a: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  <a:hlinkClick r:id="rId4"/>
              </a:rPr>
              <a:t>黄鹤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黄氏集千家注杜工部诗史补遗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，此诗是上元二年（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761</a:t>
            </a: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）春天，杜甫五十岁时，在成都草堂所作。杜甫在历尽颠沛流离之后，终于结束了长期漂泊的生涯，在成都西郊浣花溪头盖了一座草堂，暂时定居下来。诗人在久经离乱，安居草堂后不久，客人来访时作了这首诗。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BE02DBE-59DD-4C1E-94F6-039705AAF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6060" y="261877"/>
            <a:ext cx="2520367" cy="36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100000"/>
            </a:pPr>
            <a:r>
              <a:rPr lang="zh-CN" altLang="en-US">
                <a:solidFill>
                  <a:srgbClr val="FF0000"/>
                </a:solidFill>
                <a:ea typeface="方正姚体" panose="02010601030101010101" pitchFamily="2" charset="-122"/>
              </a:rPr>
              <a:t>   理解诗意</a:t>
            </a:r>
            <a:endParaRPr lang="en-US" altLang="zh-CN">
              <a:solidFill>
                <a:srgbClr val="FF0000"/>
              </a:solidFill>
              <a:latin typeface="华文中宋" panose="0201060004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4579" name="直接连接符 3">
            <a:extLst>
              <a:ext uri="{FF2B5EF4-FFF2-40B4-BE49-F238E27FC236}">
                <a16:creationId xmlns:a16="http://schemas.microsoft.com/office/drawing/2014/main" id="{30858479-F247-409B-A97E-7EC48CD6F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6061" y="838006"/>
            <a:ext cx="2447358" cy="0"/>
          </a:xfrm>
          <a:prstGeom prst="line">
            <a:avLst/>
          </a:prstGeom>
          <a:noFill/>
          <a:ln w="12700" algn="ctr">
            <a:solidFill>
              <a:srgbClr val="0143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580" name="组合 5">
            <a:extLst>
              <a:ext uri="{FF2B5EF4-FFF2-40B4-BE49-F238E27FC236}">
                <a16:creationId xmlns:a16="http://schemas.microsoft.com/office/drawing/2014/main" id="{6EBB5B0F-C9CA-446E-9F75-7199AEFF07B2}"/>
              </a:ext>
            </a:extLst>
          </p:cNvPr>
          <p:cNvGrpSpPr>
            <a:grpSpLocks/>
          </p:cNvGrpSpPr>
          <p:nvPr/>
        </p:nvGrpSpPr>
        <p:grpSpPr bwMode="auto">
          <a:xfrm>
            <a:off x="551352" y="406306"/>
            <a:ext cx="445985" cy="469791"/>
            <a:chOff x="2121873" y="1511588"/>
            <a:chExt cx="445481" cy="469613"/>
          </a:xfrm>
        </p:grpSpPr>
        <p:sp>
          <p:nvSpPr>
            <p:cNvPr id="24586" name="矩形 6">
              <a:extLst>
                <a:ext uri="{FF2B5EF4-FFF2-40B4-BE49-F238E27FC236}">
                  <a16:creationId xmlns:a16="http://schemas.microsoft.com/office/drawing/2014/main" id="{04502121-DF66-442D-BE08-85AB001E6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873" y="1511588"/>
              <a:ext cx="363043" cy="363316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sym typeface="Wingdings" panose="05000000000000000000" pitchFamily="2" charset="2"/>
              </a:endParaRPr>
            </a:p>
          </p:txBody>
        </p:sp>
        <p:sp>
          <p:nvSpPr>
            <p:cNvPr id="24587" name="矩形 7">
              <a:extLst>
                <a:ext uri="{FF2B5EF4-FFF2-40B4-BE49-F238E27FC236}">
                  <a16:creationId xmlns:a16="http://schemas.microsoft.com/office/drawing/2014/main" id="{FEA51BC1-6971-4466-A73E-8B16519DB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626" y="1735289"/>
              <a:ext cx="245728" cy="245912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sym typeface="Wingdings" panose="05000000000000000000" pitchFamily="2" charset="2"/>
              </a:endParaRPr>
            </a:p>
          </p:txBody>
        </p:sp>
      </p:grpSp>
      <p:grpSp>
        <p:nvGrpSpPr>
          <p:cNvPr id="24581" name="Group 7">
            <a:extLst>
              <a:ext uri="{FF2B5EF4-FFF2-40B4-BE49-F238E27FC236}">
                <a16:creationId xmlns:a16="http://schemas.microsoft.com/office/drawing/2014/main" id="{B3FBD097-C13E-44C7-9822-985FCF291D0D}"/>
              </a:ext>
            </a:extLst>
          </p:cNvPr>
          <p:cNvGrpSpPr>
            <a:grpSpLocks/>
          </p:cNvGrpSpPr>
          <p:nvPr/>
        </p:nvGrpSpPr>
        <p:grpSpPr bwMode="auto">
          <a:xfrm>
            <a:off x="264082" y="1196698"/>
            <a:ext cx="4751875" cy="4894717"/>
            <a:chOff x="4338" y="528"/>
            <a:chExt cx="2994" cy="3084"/>
          </a:xfrm>
        </p:grpSpPr>
        <p:sp>
          <p:nvSpPr>
            <p:cNvPr id="24583" name="Rectangle 8">
              <a:extLst>
                <a:ext uri="{FF2B5EF4-FFF2-40B4-BE49-F238E27FC236}">
                  <a16:creationId xmlns:a16="http://schemas.microsoft.com/office/drawing/2014/main" id="{4989C8E1-C4B4-4C25-BD2B-8AD14BA88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2" y="528"/>
              <a:ext cx="2449" cy="3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舍南舍北皆春水，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但见群鸥日日来。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花径不曾缘客扫，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蓬门今始为君开。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盘飧市远无兼味，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樽酒家贫只旧醅。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肯与邻翁相对饮，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隔篱呼取尽馀杯。</a:t>
              </a:r>
            </a:p>
          </p:txBody>
        </p:sp>
        <p:sp>
          <p:nvSpPr>
            <p:cNvPr id="24584" name="Rectangle 9">
              <a:extLst>
                <a:ext uri="{FF2B5EF4-FFF2-40B4-BE49-F238E27FC236}">
                  <a16:creationId xmlns:a16="http://schemas.microsoft.com/office/drawing/2014/main" id="{4ACD53BC-4DCC-4FA9-A1A4-CA52D9956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2" y="2387"/>
              <a:ext cx="59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SzTx/>
                <a:buFontTx/>
                <a:buNone/>
              </a:pPr>
              <a:r>
                <a:rPr lang="en-US" altLang="zh-CN" sz="2799">
                  <a:ea typeface="华文中宋" panose="02010600040101010101" pitchFamily="2" charset="-122"/>
                  <a:sym typeface="Wingdings" panose="05000000000000000000" pitchFamily="2" charset="2"/>
                </a:rPr>
                <a:t>pēi</a:t>
              </a:r>
              <a:endParaRPr lang="zh-CN" altLang="en-US" sz="2799">
                <a:solidFill>
                  <a:schemeClr val="tx1"/>
                </a:solidFill>
                <a:ea typeface="华文中宋" panose="02010600040101010101" pitchFamily="2" charset="-122"/>
              </a:endParaRPr>
            </a:p>
          </p:txBody>
        </p:sp>
        <p:sp>
          <p:nvSpPr>
            <p:cNvPr id="24585" name="Rectangle 10">
              <a:extLst>
                <a:ext uri="{FF2B5EF4-FFF2-40B4-BE49-F238E27FC236}">
                  <a16:creationId xmlns:a16="http://schemas.microsoft.com/office/drawing/2014/main" id="{1574A003-307A-4156-9031-C395AF82A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8" y="2024"/>
              <a:ext cx="63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SzTx/>
                <a:buFontTx/>
                <a:buNone/>
              </a:pPr>
              <a:r>
                <a:rPr lang="en-US" altLang="zh-CN" sz="2799">
                  <a:ea typeface="华文中宋" panose="02010600040101010101" pitchFamily="2" charset="-122"/>
                  <a:sym typeface="Wingdings" panose="05000000000000000000" pitchFamily="2" charset="2"/>
                </a:rPr>
                <a:t>s</a:t>
              </a:r>
              <a:r>
                <a:rPr lang="en-US" altLang="en-US" sz="2799">
                  <a:ea typeface="华文中宋" panose="02010600040101010101" pitchFamily="2" charset="-122"/>
                  <a:sym typeface="Wingdings" panose="05000000000000000000" pitchFamily="2" charset="2"/>
                </a:rPr>
                <a:t>ū</a:t>
              </a:r>
              <a:r>
                <a:rPr lang="en-US" altLang="zh-CN" sz="2799">
                  <a:ea typeface="华文中宋" panose="02010600040101010101" pitchFamily="2" charset="-122"/>
                  <a:sym typeface="Wingdings" panose="05000000000000000000" pitchFamily="2" charset="2"/>
                </a:rPr>
                <a:t>n</a:t>
              </a:r>
              <a:endParaRPr lang="zh-CN" altLang="en-US" sz="2799">
                <a:solidFill>
                  <a:schemeClr val="tx1"/>
                </a:solidFill>
                <a:ea typeface="华文中宋" panose="02010600040101010101" pitchFamily="2" charset="-122"/>
              </a:endParaRPr>
            </a:p>
          </p:txBody>
        </p:sp>
      </p:grpSp>
      <p:sp>
        <p:nvSpPr>
          <p:cNvPr id="24582" name="Rectangle 11">
            <a:extLst>
              <a:ext uri="{FF2B5EF4-FFF2-40B4-BE49-F238E27FC236}">
                <a16:creationId xmlns:a16="http://schemas.microsoft.com/office/drawing/2014/main" id="{6B5A7484-16F2-48D3-87E9-DE90CAB7F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0665" y="404719"/>
            <a:ext cx="6189817" cy="554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1225">
              <a:spcBef>
                <a:spcPct val="20000"/>
              </a:spcBef>
              <a:buSzPct val="100000"/>
              <a:buChar char="•"/>
              <a:defRPr sz="3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454025" defTabSz="911225">
              <a:spcBef>
                <a:spcPct val="20000"/>
              </a:spcBef>
              <a:buSzPct val="100000"/>
              <a:buChar char="–"/>
              <a:defRPr sz="33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911225" defTabSz="911225">
              <a:spcBef>
                <a:spcPct val="20000"/>
              </a:spcBef>
              <a:buSzPct val="100000"/>
              <a:buChar char="•"/>
              <a:defRPr sz="29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368425" defTabSz="911225">
              <a:spcBef>
                <a:spcPct val="20000"/>
              </a:spcBef>
              <a:buSzPct val="100000"/>
              <a:buChar char="–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1825625" defTabSz="911225">
              <a:spcBef>
                <a:spcPct val="20000"/>
              </a:spcBef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2828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7400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1972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654425" indent="1588" defTabSz="911225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zh-CN" sz="2799">
                <a:ea typeface="华文中宋" panose="02010600040101010101" pitchFamily="2" charset="-122"/>
                <a:sym typeface="Wingdings" panose="05000000000000000000" pitchFamily="2" charset="2"/>
              </a:rPr>
              <a:t>[</a:t>
            </a:r>
            <a:r>
              <a:rPr lang="zh-CN" altLang="en-US" sz="2799">
                <a:ea typeface="华文中宋" panose="02010600040101010101" pitchFamily="2" charset="-122"/>
                <a:sym typeface="Wingdings" panose="05000000000000000000" pitchFamily="2" charset="2"/>
              </a:rPr>
              <a:t>注释</a:t>
            </a:r>
            <a:r>
              <a:rPr lang="en-US" altLang="zh-CN" sz="2799">
                <a:ea typeface="华文中宋" panose="02010600040101010101" pitchFamily="2" charset="-122"/>
                <a:sym typeface="Wingdings" panose="05000000000000000000" pitchFamily="2" charset="2"/>
              </a:rPr>
              <a:t>]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endParaRPr lang="en-US" altLang="zh-CN" sz="900">
              <a:ea typeface="华文中宋" panose="02010600040101010101" pitchFamily="2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①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客至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：客指崔明府，杜甫在题后自注：“喜崔明府相过”，明府，县令的美称。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②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舍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：指家。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但见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：只见。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③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蓬门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：用蓬草编成的门户。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④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兼味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：多种美味佳肴。无兼味，谦言菜少。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⑤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樽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：酒器。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旧醅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：隔年的陈酒。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⑥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肯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：能否允许，这是向客人征询。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⑦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呼取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：叫，招呼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zh-CN" altLang="en-US" sz="240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馀杯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：余下来的酒。 </a:t>
            </a:r>
            <a:endParaRPr lang="en-US" altLang="zh-CN" sz="24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B9F609A-1E1B-4356-8974-70993FC5B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6060" y="261877"/>
            <a:ext cx="2520367" cy="36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100000"/>
            </a:pPr>
            <a:r>
              <a:rPr lang="zh-CN" altLang="en-US">
                <a:solidFill>
                  <a:srgbClr val="FF0000"/>
                </a:solidFill>
                <a:ea typeface="方正姚体" panose="02010601030101010101" pitchFamily="2" charset="-122"/>
              </a:rPr>
              <a:t>   理解诗意</a:t>
            </a:r>
            <a:endParaRPr lang="en-US" altLang="zh-CN">
              <a:solidFill>
                <a:srgbClr val="FF0000"/>
              </a:solidFill>
              <a:latin typeface="华文中宋" panose="0201060004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5603" name="直接连接符 3">
            <a:extLst>
              <a:ext uri="{FF2B5EF4-FFF2-40B4-BE49-F238E27FC236}">
                <a16:creationId xmlns:a16="http://schemas.microsoft.com/office/drawing/2014/main" id="{FD3F33B7-0A9D-4D77-BA39-DC871B1FF7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6061" y="838006"/>
            <a:ext cx="2447358" cy="0"/>
          </a:xfrm>
          <a:prstGeom prst="line">
            <a:avLst/>
          </a:prstGeom>
          <a:noFill/>
          <a:ln w="12700" algn="ctr">
            <a:solidFill>
              <a:srgbClr val="0143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604" name="组合 5">
            <a:extLst>
              <a:ext uri="{FF2B5EF4-FFF2-40B4-BE49-F238E27FC236}">
                <a16:creationId xmlns:a16="http://schemas.microsoft.com/office/drawing/2014/main" id="{474D471E-8FA2-4D0E-8A53-DBEB9F0FAAC8}"/>
              </a:ext>
            </a:extLst>
          </p:cNvPr>
          <p:cNvGrpSpPr>
            <a:grpSpLocks/>
          </p:cNvGrpSpPr>
          <p:nvPr/>
        </p:nvGrpSpPr>
        <p:grpSpPr bwMode="auto">
          <a:xfrm>
            <a:off x="551352" y="406306"/>
            <a:ext cx="445985" cy="469791"/>
            <a:chOff x="2121873" y="1511588"/>
            <a:chExt cx="445481" cy="469613"/>
          </a:xfrm>
        </p:grpSpPr>
        <p:sp>
          <p:nvSpPr>
            <p:cNvPr id="25610" name="矩形 6">
              <a:extLst>
                <a:ext uri="{FF2B5EF4-FFF2-40B4-BE49-F238E27FC236}">
                  <a16:creationId xmlns:a16="http://schemas.microsoft.com/office/drawing/2014/main" id="{A87B187F-9A8C-4E57-9B7F-C98876AF4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873" y="1511588"/>
              <a:ext cx="363043" cy="363316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sym typeface="Wingdings" panose="05000000000000000000" pitchFamily="2" charset="2"/>
              </a:endParaRPr>
            </a:p>
          </p:txBody>
        </p:sp>
        <p:sp>
          <p:nvSpPr>
            <p:cNvPr id="25611" name="矩形 7">
              <a:extLst>
                <a:ext uri="{FF2B5EF4-FFF2-40B4-BE49-F238E27FC236}">
                  <a16:creationId xmlns:a16="http://schemas.microsoft.com/office/drawing/2014/main" id="{F197BE4B-1D09-473D-BD04-434E68EC5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626" y="1735289"/>
              <a:ext cx="245728" cy="245912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1225">
                <a:spcBef>
                  <a:spcPct val="20000"/>
                </a:spcBef>
                <a:buSzPct val="100000"/>
                <a:buChar char="•"/>
                <a:defRPr sz="3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454025" defTabSz="911225">
                <a:spcBef>
                  <a:spcPct val="20000"/>
                </a:spcBef>
                <a:buSzPct val="100000"/>
                <a:buChar char="–"/>
                <a:defRPr sz="33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911225" defTabSz="911225">
                <a:spcBef>
                  <a:spcPct val="20000"/>
                </a:spcBef>
                <a:buSzPct val="100000"/>
                <a:buChar char="•"/>
                <a:defRPr sz="29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368425" defTabSz="911225">
                <a:spcBef>
                  <a:spcPct val="20000"/>
                </a:spcBef>
                <a:buSzPct val="100000"/>
                <a:buChar char="–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1825625" defTabSz="911225">
                <a:spcBef>
                  <a:spcPct val="20000"/>
                </a:spcBef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2828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7400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1972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654425" indent="1588" defTabSz="911225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»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sym typeface="Wingdings" panose="05000000000000000000" pitchFamily="2" charset="2"/>
              </a:endParaRPr>
            </a:p>
          </p:txBody>
        </p:sp>
      </p:grpSp>
      <p:grpSp>
        <p:nvGrpSpPr>
          <p:cNvPr id="25605" name="Group 7">
            <a:extLst>
              <a:ext uri="{FF2B5EF4-FFF2-40B4-BE49-F238E27FC236}">
                <a16:creationId xmlns:a16="http://schemas.microsoft.com/office/drawing/2014/main" id="{E0A7E4E1-2537-4B9C-A321-CFBC6AE86A70}"/>
              </a:ext>
            </a:extLst>
          </p:cNvPr>
          <p:cNvGrpSpPr>
            <a:grpSpLocks/>
          </p:cNvGrpSpPr>
          <p:nvPr/>
        </p:nvGrpSpPr>
        <p:grpSpPr bwMode="auto">
          <a:xfrm>
            <a:off x="264082" y="1196698"/>
            <a:ext cx="4751875" cy="4894717"/>
            <a:chOff x="4338" y="528"/>
            <a:chExt cx="2994" cy="3084"/>
          </a:xfrm>
        </p:grpSpPr>
        <p:sp>
          <p:nvSpPr>
            <p:cNvPr id="25607" name="Rectangle 8">
              <a:extLst>
                <a:ext uri="{FF2B5EF4-FFF2-40B4-BE49-F238E27FC236}">
                  <a16:creationId xmlns:a16="http://schemas.microsoft.com/office/drawing/2014/main" id="{E30C1600-64AC-4793-921B-A90378223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2" y="528"/>
              <a:ext cx="2449" cy="3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舍南舍北皆春水，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但见群鸥日日来。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花径不曾缘客扫，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蓬门今始为君开。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盘飧市远无兼味，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樽酒家贫只旧醅。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肯与邻翁相对饮，</a:t>
              </a:r>
            </a:p>
            <a:p>
              <a:pPr defTabSz="914217">
                <a:spcBef>
                  <a:spcPct val="20000"/>
                </a:spcBef>
              </a:pPr>
              <a:r>
                <a:rPr kumimoji="1" lang="zh-CN" altLang="en-US" sz="3199">
                  <a:latin typeface="Times New Roman" panose="02020603050405020304" pitchFamily="18" charset="0"/>
                  <a:ea typeface="仿宋" panose="02010609060101010101" pitchFamily="49" charset="-122"/>
                </a:rPr>
                <a:t>隔篱呼取尽馀杯。</a:t>
              </a:r>
            </a:p>
          </p:txBody>
        </p:sp>
        <p:sp>
          <p:nvSpPr>
            <p:cNvPr id="25608" name="Rectangle 9">
              <a:extLst>
                <a:ext uri="{FF2B5EF4-FFF2-40B4-BE49-F238E27FC236}">
                  <a16:creationId xmlns:a16="http://schemas.microsoft.com/office/drawing/2014/main" id="{C6CAB26B-DF6E-4473-9998-9859F3D1C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2" y="2387"/>
              <a:ext cx="59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SzPct val="100000"/>
              </a:pPr>
              <a:endParaRPr lang="zh-CN" altLang="en-US">
                <a:ea typeface="华文中宋" panose="02010600040101010101" pitchFamily="2" charset="-122"/>
              </a:endParaRPr>
            </a:p>
          </p:txBody>
        </p:sp>
        <p:sp>
          <p:nvSpPr>
            <p:cNvPr id="25609" name="Rectangle 10">
              <a:extLst>
                <a:ext uri="{FF2B5EF4-FFF2-40B4-BE49-F238E27FC236}">
                  <a16:creationId xmlns:a16="http://schemas.microsoft.com/office/drawing/2014/main" id="{4AA47BD8-465B-4CB1-B88D-5C82DF24C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8" y="2024"/>
              <a:ext cx="63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SzPct val="100000"/>
              </a:pPr>
              <a:endParaRPr lang="zh-CN" altLang="en-US">
                <a:ea typeface="华文中宋" panose="02010600040101010101" pitchFamily="2" charset="-122"/>
              </a:endParaRPr>
            </a:p>
          </p:txBody>
        </p:sp>
      </p:grpSp>
      <p:sp>
        <p:nvSpPr>
          <p:cNvPr id="25606" name="Rectangle 11">
            <a:extLst>
              <a:ext uri="{FF2B5EF4-FFF2-40B4-BE49-F238E27FC236}">
                <a16:creationId xmlns:a16="http://schemas.microsoft.com/office/drawing/2014/main" id="{E949F159-12F0-4BCB-AD08-B288A1FAD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1210" y="753094"/>
            <a:ext cx="6189817" cy="528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100000"/>
            </a:pPr>
            <a:r>
              <a:rPr lang="en-US" altLang="zh-CN" sz="2800" dirty="0">
                <a:ea typeface="华文中宋" panose="02010600040101010101" pitchFamily="2" charset="-122"/>
              </a:rPr>
              <a:t>[</a:t>
            </a:r>
            <a:r>
              <a:rPr lang="zh-CN" altLang="en-US" sz="2800" dirty="0">
                <a:ea typeface="华文中宋" panose="02010600040101010101" pitchFamily="2" charset="-122"/>
              </a:rPr>
              <a:t>句译</a:t>
            </a:r>
            <a:r>
              <a:rPr lang="en-US" altLang="zh-CN" sz="2800" dirty="0">
                <a:ea typeface="华文中宋" panose="02010600040101010101" pitchFamily="2" charset="-122"/>
              </a:rPr>
              <a:t>]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房前屋后都被春水环绕，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只见群鸥日日飞去归来。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院中的花径不曾因为客来而打扫，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为你的到来我家草门才首次打开。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集市太远，盘中的饭菜实在简单；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家境贫寒，只有陈年浊酒招待你。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如肯与邻家老翁举杯一起对饮，</a:t>
            </a:r>
          </a:p>
          <a:p>
            <a:pPr eaLnBrk="1" hangingPunct="1">
              <a:lnSpc>
                <a:spcPct val="140000"/>
              </a:lnSpc>
              <a:buSzPct val="100000"/>
            </a:pPr>
            <a:r>
              <a:rPr lang="zh-CN" altLang="en-US" sz="2800" dirty="0">
                <a:solidFill>
                  <a:srgbClr val="0000FF"/>
                </a:solidFill>
                <a:ea typeface="华文中宋" panose="02010600040101010101" pitchFamily="2" charset="-122"/>
              </a:rPr>
              <a:t>就隔着篱笆唤他过来同尽余杯。</a:t>
            </a:r>
            <a:endParaRPr lang="en-US" altLang="zh-CN" sz="2800" dirty="0">
              <a:solidFill>
                <a:srgbClr val="0000FF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 dirty="0"/>
          </a:p>
        </p:txBody>
      </p:sp>
      <p:sp>
        <p:nvSpPr>
          <p:cNvPr id="11267" name="内容占位符 2"/>
          <p:cNvSpPr>
            <a:spLocks noGrp="1"/>
          </p:cNvSpPr>
          <p:nvPr>
            <p:ph idx="4294967295"/>
          </p:nvPr>
        </p:nvSpPr>
        <p:spPr>
          <a:xfrm>
            <a:off x="1699490" y="616820"/>
            <a:ext cx="2687783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     客至</a:t>
            </a:r>
            <a:endParaRPr lang="zh-CN" altLang="en-US" sz="2400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80" b="1" dirty="0">
                <a:latin typeface="楷体" pitchFamily="49" charset="-122"/>
                <a:ea typeface="楷体" pitchFamily="49" charset="-122"/>
              </a:rPr>
              <a:t>       喜崔明府相过</a:t>
            </a:r>
            <a:endParaRPr lang="zh-CN" altLang="en-US" sz="1680" dirty="0">
              <a:latin typeface="楷体" pitchFamily="49" charset="-122"/>
              <a:ea typeface="楷体" pitchFamily="49" charset="-122"/>
            </a:endParaRP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</a:t>
            </a:r>
            <a:endParaRPr lang="en-US" altLang="zh-CN" sz="2400" b="1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但见群鸥日日来。</a:t>
            </a:r>
            <a:endParaRPr lang="zh-CN" altLang="en-US" sz="2400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</a:t>
            </a:r>
            <a:endParaRPr lang="en-US" altLang="zh-CN" sz="2400" b="1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蓬门今始为君开。</a:t>
            </a:r>
            <a:endParaRPr lang="zh-CN" altLang="en-US" sz="2400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</a:t>
            </a:r>
            <a:endParaRPr lang="en-US" altLang="zh-CN" sz="2400" b="1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樽酒家贫只旧醅。</a:t>
            </a:r>
            <a:endParaRPr lang="zh-CN" altLang="en-US" sz="2400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</a:t>
            </a:r>
            <a:endParaRPr lang="en-US" altLang="zh-CN" sz="2400" b="1" dirty="0"/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隔篱呼取尽余杯。</a:t>
            </a:r>
            <a:endParaRPr lang="zh-CN" altLang="en-US" sz="2400" dirty="0"/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1268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269" name="内容占位符 2"/>
          <p:cNvSpPr txBox="1"/>
          <p:nvPr/>
        </p:nvSpPr>
        <p:spPr bwMode="auto">
          <a:xfrm>
            <a:off x="4690227" y="1854490"/>
            <a:ext cx="6229004" cy="4772024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chemeClr val="tx1"/>
                </a:solidFill>
                <a:ea typeface="宋体" pitchFamily="2" charset="-122"/>
              </a:rPr>
              <a:t>         </a:t>
            </a: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请赏析首联中“皆”字的妙处。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      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①“皆”为“全”“都”之意，引申为“处处”。②“皆”字写出家居春江水势涨溢的情景，给人以江波浩渺、茫茫一片之感。暗示了环境的清幽宜人。</a:t>
            </a:r>
          </a:p>
          <a:p>
            <a:pPr indent="548640" algn="just">
              <a:lnSpc>
                <a:spcPct val="150000"/>
              </a:lnSpc>
              <a:spcBef>
                <a:spcPct val="0"/>
              </a:spcBef>
              <a:buChar char="•"/>
            </a:pPr>
            <a:endParaRPr lang="zh-CN" altLang="en-US" sz="2160" b="0" dirty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2291" name="内容占位符 2"/>
          <p:cNvSpPr>
            <a:spLocks noGrp="1"/>
          </p:cNvSpPr>
          <p:nvPr>
            <p:ph idx="4294967295"/>
          </p:nvPr>
        </p:nvSpPr>
        <p:spPr>
          <a:xfrm>
            <a:off x="1416917" y="617625"/>
            <a:ext cx="2757919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2292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2293" name="内容占位符 2"/>
          <p:cNvSpPr txBox="1"/>
          <p:nvPr/>
        </p:nvSpPr>
        <p:spPr bwMode="auto">
          <a:xfrm>
            <a:off x="4433513" y="798945"/>
            <a:ext cx="7287432" cy="4772026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“但见群鸥日日来”运用了什么表现手法？请结合诗句简要分析。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运用典故。语出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《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列子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·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黄帝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》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：海上之有人好鸥鸟者，每旦之海上，从鸥鸟游，鸥鸟之至者百数而不止。其父曰：“吾闻鸥鸟皆从汝游，汝取来，吾玩之。”明日之海上，鸥鸟舞而不下也。鸥鸟性好猜疑，如人有机心，便不肯亲近。在古人笔下常常是与世无争、没有心机的隐者的伴侣。</a:t>
            </a:r>
            <a:endParaRPr lang="en-US" altLang="zh-CN" sz="2160" dirty="0">
              <a:solidFill>
                <a:srgbClr val="FF0000"/>
              </a:solidFill>
              <a:ea typeface="宋体" pitchFamily="2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②“群鸥日日来”，不仅点出环境的清幽僻静，也写出诗人远离世间的真率忘俗；同时也说明：亲友云散，交游冷落，只见群鸥，不见其他来访者，闲逸的生活不免有一丝单调、寂寞。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3315" name="内容占位符 2"/>
          <p:cNvSpPr>
            <a:spLocks noGrp="1"/>
          </p:cNvSpPr>
          <p:nvPr>
            <p:ph idx="4294967295"/>
          </p:nvPr>
        </p:nvSpPr>
        <p:spPr>
          <a:xfrm>
            <a:off x="1389208" y="696191"/>
            <a:ext cx="2730210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3316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3317" name="内容占位符 2"/>
          <p:cNvSpPr txBox="1"/>
          <p:nvPr/>
        </p:nvSpPr>
        <p:spPr bwMode="auto">
          <a:xfrm>
            <a:off x="4609235" y="1771362"/>
            <a:ext cx="6424525" cy="4772024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 3.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“但”字透露出作者怎样的心境？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一个“但”字透露出几乎与世隔绝的心头难谴寂寞的心境。</a:t>
            </a:r>
            <a:endParaRPr lang="en-US" altLang="zh-CN" sz="2160" dirty="0">
              <a:solidFill>
                <a:srgbClr val="FF0000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②这两句为下文的客人来到做了铺垫。孤寂之中，客人忽然来到，喜悦之情自不待言。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 dirty="0"/>
          </a:p>
        </p:txBody>
      </p:sp>
      <p:sp>
        <p:nvSpPr>
          <p:cNvPr id="14339" name="内容占位符 2"/>
          <p:cNvSpPr>
            <a:spLocks noGrp="1"/>
          </p:cNvSpPr>
          <p:nvPr>
            <p:ph idx="4294967295"/>
          </p:nvPr>
        </p:nvSpPr>
        <p:spPr>
          <a:xfrm>
            <a:off x="1407680" y="577216"/>
            <a:ext cx="2665556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4340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4341" name="内容占位符 2"/>
          <p:cNvSpPr txBox="1"/>
          <p:nvPr/>
        </p:nvSpPr>
        <p:spPr bwMode="auto">
          <a:xfrm>
            <a:off x="4073236" y="1298556"/>
            <a:ext cx="7721597" cy="4772024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 4.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诗歌首联描绘了怎样的景象？请结合诗句简要分析。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首联描绘了环境清幽，景色秀丽的草堂景象。</a:t>
            </a:r>
            <a:endParaRPr lang="en-US" altLang="zh-CN" sz="2160" dirty="0">
              <a:solidFill>
                <a:srgbClr val="FF0000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②绿水缭绕、春意荡漾的环境表现得十分秀丽可爱。群鸥到来，点出环境清幽僻静，为作者的生活增添了隐逸的色彩。</a:t>
            </a:r>
            <a:endParaRPr lang="en-US" altLang="zh-CN" sz="2160" dirty="0">
              <a:solidFill>
                <a:srgbClr val="FF0000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③作者就这样寓情于景，表现了他在闲逸的江村中的寂寞心情。这就为贯串全诗的喜客心情，巧妙地作了铺垫。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1158240" y="577216"/>
            <a:ext cx="9875520" cy="6057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 sz="3360"/>
          </a:p>
        </p:txBody>
      </p:sp>
      <p:sp>
        <p:nvSpPr>
          <p:cNvPr id="15363" name="内容占位符 2"/>
          <p:cNvSpPr>
            <a:spLocks noGrp="1"/>
          </p:cNvSpPr>
          <p:nvPr>
            <p:ph idx="4294967295"/>
          </p:nvPr>
        </p:nvSpPr>
        <p:spPr>
          <a:xfrm>
            <a:off x="1352262" y="650009"/>
            <a:ext cx="2684029" cy="47720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客至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喜崔明府相过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舍南舍北皆春水，但见群鸥日日来。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花径不曾缘客扫，蓬门今始为君开。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盘飧市远无兼味，樽酒家贫只旧醅。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肯与邻翁相对饮，隔篱呼取尽余杯。</a:t>
            </a:r>
          </a:p>
          <a:p>
            <a:pPr marL="0" indent="548640" algn="just">
              <a:lnSpc>
                <a:spcPct val="150000"/>
              </a:lnSpc>
              <a:spcBef>
                <a:spcPct val="0"/>
              </a:spcBef>
            </a:pPr>
            <a:endParaRPr lang="zh-CN" altLang="en-US" sz="2400" dirty="0"/>
          </a:p>
        </p:txBody>
      </p:sp>
      <p:sp>
        <p:nvSpPr>
          <p:cNvPr id="15364" name="TextBox 3"/>
          <p:cNvSpPr/>
          <p:nvPr/>
        </p:nvSpPr>
        <p:spPr>
          <a:xfrm>
            <a:off x="8667751" y="1"/>
            <a:ext cx="1200150" cy="461665"/>
          </a:xfrm>
          <a:prstGeom prst="rect">
            <a:avLst/>
          </a:prstGeom>
          <a:solidFill>
            <a:schemeClr val="accent2">
              <a:alpha val="9097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eaLnBrk="1" hangingPunct="1"/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5365" name="内容占位符 2"/>
          <p:cNvSpPr txBox="1"/>
          <p:nvPr/>
        </p:nvSpPr>
        <p:spPr bwMode="auto">
          <a:xfrm>
            <a:off x="4036291" y="1586635"/>
            <a:ext cx="7174633" cy="4772024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66CC"/>
                </a:solidFill>
                <a:effectLst/>
                <a:latin typeface="Arial"/>
                <a:ea typeface="黑体" pitchFamily="49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ea typeface="宋体" pitchFamily="2" charset="-122"/>
              </a:rPr>
              <a:t>5.</a:t>
            </a:r>
            <a:r>
              <a:rPr lang="zh-CN" altLang="en-US" sz="2800" dirty="0">
                <a:solidFill>
                  <a:schemeClr val="tx1"/>
                </a:solidFill>
                <a:ea typeface="宋体" pitchFamily="2" charset="-122"/>
              </a:rPr>
              <a:t>颔联描写景物，在空间上有何变化？体味作者的情感。</a:t>
            </a:r>
            <a:endParaRPr lang="zh-CN" altLang="en-US" sz="2800" b="0" dirty="0">
              <a:solidFill>
                <a:schemeClr val="tx1"/>
              </a:solidFill>
              <a:ea typeface="宋体" pitchFamily="2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【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答案</a:t>
            </a:r>
            <a:r>
              <a:rPr lang="en-US" altLang="zh-CN" sz="2160" dirty="0">
                <a:solidFill>
                  <a:srgbClr val="FF0000"/>
                </a:solidFill>
                <a:ea typeface="宋体" pitchFamily="2" charset="-122"/>
              </a:rPr>
              <a:t>】①</a:t>
            </a:r>
            <a:r>
              <a:rPr lang="zh-CN" altLang="en-US" sz="2160" dirty="0">
                <a:solidFill>
                  <a:srgbClr val="FF0000"/>
                </a:solidFill>
                <a:ea typeface="宋体" pitchFamily="2" charset="-122"/>
              </a:rPr>
              <a:t>颔联由外转内，从户外的景色转到院中的情景，引出“客至”。②用与客人谈话的口吻，增强了生活实感，表现了诗人喜客之至，待客之诚。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</TotalTime>
  <Words>2451</Words>
  <Application>Microsoft Office PowerPoint</Application>
  <PresentationFormat>宽屏</PresentationFormat>
  <Paragraphs>150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仿宋</vt:lpstr>
      <vt:lpstr>黑体</vt:lpstr>
      <vt:lpstr>华文中宋</vt:lpstr>
      <vt:lpstr>楷体</vt:lpstr>
      <vt:lpstr>Arial</vt:lpstr>
      <vt:lpstr>Calibri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探究分析</vt:lpstr>
      <vt:lpstr> 【小结】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20</cp:revision>
  <dcterms:created xsi:type="dcterms:W3CDTF">2022-03-18T07:39:42Z</dcterms:created>
  <dcterms:modified xsi:type="dcterms:W3CDTF">2022-03-18T08:14:25Z</dcterms:modified>
</cp:coreProperties>
</file>