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333" r:id="rId5"/>
    <p:sldId id="335" r:id="rId6"/>
    <p:sldId id="336" r:id="rId7"/>
    <p:sldId id="369" r:id="rId8"/>
    <p:sldId id="397" r:id="rId9"/>
    <p:sldId id="408" r:id="rId10"/>
    <p:sldId id="365" r:id="rId11"/>
    <p:sldId id="399" r:id="rId12"/>
    <p:sldId id="405" r:id="rId13"/>
    <p:sldId id="337" r:id="rId14"/>
    <p:sldId id="407" r:id="rId15"/>
    <p:sldId id="486" r:id="rId16"/>
    <p:sldId id="409" r:id="rId17"/>
    <p:sldId id="410" r:id="rId18"/>
    <p:sldId id="485" r:id="rId19"/>
    <p:sldId id="457" r:id="rId20"/>
    <p:sldId id="488" r:id="rId21"/>
    <p:sldId id="453" r:id="rId22"/>
    <p:sldId id="517" r:id="rId23"/>
    <p:sldId id="514" r:id="rId24"/>
    <p:sldId id="359" r:id="rId25"/>
    <p:sldId id="503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EE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099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1.png"/><Relationship Id="rId38" Type="http://schemas.openxmlformats.org/officeDocument/2006/relationships/tags" Target="../tags/tag3.xml"/><Relationship Id="rId37" Type="http://schemas.openxmlformats.org/officeDocument/2006/relationships/tags" Target="../tags/tag2.xml"/><Relationship Id="rId36" Type="http://schemas.openxmlformats.org/officeDocument/2006/relationships/tags" Target="../tags/tag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9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slideLayout" Target="../slideLayouts/slideLayout33.xml"/><Relationship Id="rId1" Type="http://schemas.openxmlformats.org/officeDocument/2006/relationships/tags" Target="../tags/tag5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6.png"/><Relationship Id="rId7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tags" Target="../tags/tag17.xml"/><Relationship Id="rId42" Type="http://schemas.openxmlformats.org/officeDocument/2006/relationships/slideLayout" Target="../slideLayouts/slideLayout12.xml"/><Relationship Id="rId41" Type="http://schemas.openxmlformats.org/officeDocument/2006/relationships/tags" Target="../tags/tag42.xml"/><Relationship Id="rId40" Type="http://schemas.openxmlformats.org/officeDocument/2006/relationships/tags" Target="../tags/tag41.xml"/><Relationship Id="rId4" Type="http://schemas.openxmlformats.org/officeDocument/2006/relationships/image" Target="../media/image4.png"/><Relationship Id="rId39" Type="http://schemas.openxmlformats.org/officeDocument/2006/relationships/tags" Target="../tags/tag40.xml"/><Relationship Id="rId38" Type="http://schemas.openxmlformats.org/officeDocument/2006/relationships/tags" Target="../tags/tag39.xml"/><Relationship Id="rId37" Type="http://schemas.openxmlformats.org/officeDocument/2006/relationships/tags" Target="../tags/tag38.xml"/><Relationship Id="rId36" Type="http://schemas.openxmlformats.org/officeDocument/2006/relationships/tags" Target="../tags/tag37.xml"/><Relationship Id="rId35" Type="http://schemas.openxmlformats.org/officeDocument/2006/relationships/tags" Target="../tags/tag36.xml"/><Relationship Id="rId34" Type="http://schemas.openxmlformats.org/officeDocument/2006/relationships/tags" Target="../tags/tag35.xml"/><Relationship Id="rId33" Type="http://schemas.openxmlformats.org/officeDocument/2006/relationships/tags" Target="../tags/tag34.xml"/><Relationship Id="rId32" Type="http://schemas.openxmlformats.org/officeDocument/2006/relationships/tags" Target="../tags/tag33.xml"/><Relationship Id="rId31" Type="http://schemas.openxmlformats.org/officeDocument/2006/relationships/tags" Target="../tags/tag32.xml"/><Relationship Id="rId30" Type="http://schemas.openxmlformats.org/officeDocument/2006/relationships/tags" Target="../tags/tag31.xml"/><Relationship Id="rId3" Type="http://schemas.openxmlformats.org/officeDocument/2006/relationships/tags" Target="../tags/tag16.xml"/><Relationship Id="rId29" Type="http://schemas.openxmlformats.org/officeDocument/2006/relationships/tags" Target="../tags/tag30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image" Target="../media/image15.png"/><Relationship Id="rId25" Type="http://schemas.openxmlformats.org/officeDocument/2006/relationships/tags" Target="../tags/tag27.xml"/><Relationship Id="rId24" Type="http://schemas.openxmlformats.org/officeDocument/2006/relationships/image" Target="../media/image14.png"/><Relationship Id="rId23" Type="http://schemas.openxmlformats.org/officeDocument/2006/relationships/tags" Target="../tags/tag26.xml"/><Relationship Id="rId22" Type="http://schemas.openxmlformats.org/officeDocument/2006/relationships/image" Target="../media/image13.png"/><Relationship Id="rId21" Type="http://schemas.openxmlformats.org/officeDocument/2006/relationships/tags" Target="../tags/tag25.xml"/><Relationship Id="rId20" Type="http://schemas.openxmlformats.org/officeDocument/2006/relationships/image" Target="../media/image12.png"/><Relationship Id="rId2" Type="http://schemas.openxmlformats.org/officeDocument/2006/relationships/image" Target="../media/image3.png"/><Relationship Id="rId19" Type="http://schemas.openxmlformats.org/officeDocument/2006/relationships/tags" Target="../tags/tag24.xml"/><Relationship Id="rId18" Type="http://schemas.openxmlformats.org/officeDocument/2006/relationships/image" Target="../media/image11.png"/><Relationship Id="rId17" Type="http://schemas.openxmlformats.org/officeDocument/2006/relationships/tags" Target="../tags/tag23.xml"/><Relationship Id="rId16" Type="http://schemas.openxmlformats.org/officeDocument/2006/relationships/image" Target="../media/image10.png"/><Relationship Id="rId15" Type="http://schemas.openxmlformats.org/officeDocument/2006/relationships/tags" Target="../tags/tag22.xml"/><Relationship Id="rId14" Type="http://schemas.openxmlformats.org/officeDocument/2006/relationships/image" Target="../media/image9.png"/><Relationship Id="rId13" Type="http://schemas.openxmlformats.org/officeDocument/2006/relationships/tags" Target="../tags/tag21.xml"/><Relationship Id="rId12" Type="http://schemas.openxmlformats.org/officeDocument/2006/relationships/image" Target="../media/image8.png"/><Relationship Id="rId11" Type="http://schemas.openxmlformats.org/officeDocument/2006/relationships/tags" Target="../tags/tag20.xml"/><Relationship Id="rId10" Type="http://schemas.openxmlformats.org/officeDocument/2006/relationships/image" Target="../media/image7.png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16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最苦与最乐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梁启超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84505" y="571500"/>
            <a:ext cx="11511280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000" b="1">
                <a:ea typeface="宋体" panose="02010600030101010101" pitchFamily="2" charset="-122"/>
              </a:rPr>
              <a:t>课文是一篇论述性文章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略读时应侧重把握作者的观点和思路等。略读课文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边读边用红笔圈画出表明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(学习任务一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84505" y="1692910"/>
            <a:ext cx="11511280" cy="2416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)从课文摘录三句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的语句：</a:t>
            </a:r>
            <a:endParaRPr lang="en-US" altLang="zh-CN" sz="30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①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②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③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1640" y="4109720"/>
            <a:ext cx="11511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梁启超在本文中阐述的主要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观点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(用自己的话表述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：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1042670" y="2357755"/>
            <a:ext cx="1043876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我说人生最苦的事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31754" name="矩形 31753"/>
          <p:cNvSpPr/>
          <p:nvPr/>
        </p:nvSpPr>
        <p:spPr>
          <a:xfrm>
            <a:off x="1042670" y="2910523"/>
            <a:ext cx="863028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大抵天下事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从苦中得来的乐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才算是真乐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31757" name="矩形 31756"/>
          <p:cNvSpPr/>
          <p:nvPr/>
        </p:nvSpPr>
        <p:spPr>
          <a:xfrm>
            <a:off x="989330" y="3509963"/>
            <a:ext cx="1054481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这却不然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责任是要解除了才没有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并不是卸了就没有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0"/>
          <p:cNvSpPr txBox="1"/>
          <p:nvPr>
            <p:custDataLst>
              <p:tags r:id="rId4"/>
            </p:custDataLst>
          </p:nvPr>
        </p:nvSpPr>
        <p:spPr>
          <a:xfrm>
            <a:off x="989330" y="4883785"/>
            <a:ext cx="9665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负责任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是人生最大的痛苦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尽责任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是人生最大的快乐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3300" y="407834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理清思路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7410" name="矩形 31749"/>
          <p:cNvSpPr/>
          <p:nvPr/>
        </p:nvSpPr>
        <p:spPr>
          <a:xfrm>
            <a:off x="783590" y="1259205"/>
            <a:ext cx="9874885" cy="48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5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借助图表梳理出这篇文章的论述思路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(学习任务二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矩形 31750"/>
          <p:cNvSpPr/>
          <p:nvPr/>
        </p:nvSpPr>
        <p:spPr>
          <a:xfrm>
            <a:off x="114935" y="1742440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文章开篇用了一连串的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提出了关于人生最大的苦的许多理解并一一加以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否定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提出了自己的观点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8688" name="文本框 3"/>
          <p:cNvSpPr txBox="1"/>
          <p:nvPr/>
        </p:nvSpPr>
        <p:spPr>
          <a:xfrm>
            <a:off x="4677728" y="1650048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设问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6216650" y="2172335"/>
            <a:ext cx="53949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人生最苦的事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</a:t>
            </a:r>
            <a:endParaRPr lang="zh-CN" altLang="en-US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768215" y="2695575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31750"/>
          <p:cNvSpPr/>
          <p:nvPr/>
        </p:nvSpPr>
        <p:spPr>
          <a:xfrm>
            <a:off x="114935" y="3411855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作者阐述了责任是不可逃躲的。比起逃躲责任所要受到的良心责备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承担责任就不算是最苦的了。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" name="矩形 31750"/>
          <p:cNvSpPr/>
          <p:nvPr/>
        </p:nvSpPr>
        <p:spPr>
          <a:xfrm>
            <a:off x="114935" y="4958715"/>
            <a:ext cx="11839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接着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作者进一步指出责任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“还没有解除”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的种种情况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承诺未办、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,这些都是生活中常见的情况。然后将这种情况延展到④</a:t>
            </a:r>
            <a:r>
              <a:rPr lang="en-US" altLang="zh-CN" sz="2800" b="1" u="sng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,使论述更加深入。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580890" y="4262755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810" y="5389880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欠钱未还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07665" y="5323840"/>
            <a:ext cx="1997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恩惠未报答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8005" y="5389880"/>
            <a:ext cx="244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得罪人未赔礼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4670" y="5845810"/>
            <a:ext cx="4960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家庭、社会、国家乃至自己</a:t>
            </a:r>
            <a:endParaRPr lang="zh-CN" altLang="en-US" sz="28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1" name="矩形 31750"/>
          <p:cNvSpPr/>
          <p:nvPr/>
        </p:nvSpPr>
        <p:spPr>
          <a:xfrm>
            <a:off x="176530" y="296545"/>
            <a:ext cx="11839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这些都是由责任产生的痛苦状态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作者总结说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5817870" y="296545"/>
            <a:ext cx="6374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人生没有苦痛便罢；</a:t>
            </a:r>
            <a:r>
              <a:rPr lang="en-US" altLang="zh-CN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若有苦痛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当然没有比这个更加重的了</a:t>
            </a:r>
            <a:endParaRPr lang="zh-CN" altLang="en-US" sz="28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1750"/>
          <p:cNvSpPr/>
          <p:nvPr/>
        </p:nvSpPr>
        <p:spPr>
          <a:xfrm>
            <a:off x="175895" y="1452245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责任带来苦痛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反过来讲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,最快乐的则是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,才算是真乐。圣贤豪杰、仁人志士亦是如此。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895215" y="72263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6615" y="1408430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责任完了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965" y="1883410"/>
            <a:ext cx="31026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从苦中得来的乐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763770" y="229108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31750"/>
          <p:cNvSpPr/>
          <p:nvPr/>
        </p:nvSpPr>
        <p:spPr>
          <a:xfrm>
            <a:off x="176530" y="3470275"/>
            <a:ext cx="11839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在最后一段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作者针对人们</a:t>
            </a:r>
            <a:r>
              <a:rPr 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“①</a:t>
            </a:r>
            <a:r>
              <a:rPr lang="en-US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                                                  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sz="28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的疑问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明确指出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。由此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完成了全文的论述,从正面说明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责任越大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,痛苦越大,快乐也越大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又从反</a:t>
            </a:r>
            <a:endParaRPr lang="en-US" altLang="zh-CN" sz="28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面说明:③</a:t>
            </a:r>
            <a:r>
              <a:rPr lang="en-US" altLang="zh-CN" sz="2800" b="1" u="sng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5404485" y="2987040"/>
            <a:ext cx="6136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既然这苦是从负责任而生的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我若是将责任卸却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岂不就永远没有苦了吗？</a:t>
            </a:r>
            <a:endParaRPr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7090" y="3859530"/>
            <a:ext cx="6753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责任是要解除了才没有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并不是卸了就没有</a:t>
            </a:r>
            <a:endParaRPr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9750" y="4763135"/>
            <a:ext cx="308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</a:t>
            </a:r>
            <a:r>
              <a:rPr 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逃避不了的</a:t>
            </a:r>
            <a:endParaRPr lang="zh-CN"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2500" y="5517515"/>
            <a:ext cx="104711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在这篇文章中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梁启超所说的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“最苦”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最乐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56445" y="5517515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负责任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96285" y="5948680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尽责任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23566"/>
          <p:cNvSpPr txBox="1"/>
          <p:nvPr>
            <p:custDataLst>
              <p:tags r:id="rId1"/>
            </p:custDataLst>
          </p:nvPr>
        </p:nvSpPr>
        <p:spPr>
          <a:xfrm>
            <a:off x="4708525" y="3221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23567"/>
          <p:cNvSpPr txBox="1"/>
          <p:nvPr>
            <p:custDataLst>
              <p:tags r:id="rId2"/>
            </p:custDataLst>
          </p:nvPr>
        </p:nvSpPr>
        <p:spPr>
          <a:xfrm>
            <a:off x="4403725" y="2992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650" y="1532255"/>
            <a:ext cx="5173980" cy="58356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先写最苦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论述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</a:rPr>
              <a:t>“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负责任最苦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</a:rPr>
              <a:t>”</a:t>
            </a:r>
            <a:endParaRPr lang="zh-CN" altLang="en-US" sz="3200" b="1">
              <a:effectLst/>
              <a:latin typeface="Arial" panose="020B0604020202020204" pitchFamily="34" charset="0"/>
              <a:ea typeface="思源黑体 CN Medium" panose="020B0600000000000000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3086735"/>
            <a:ext cx="5102225" cy="58356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后写最乐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论述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尽责任最乐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890" y="4549140"/>
            <a:ext cx="8204200" cy="521970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再写苦乐联系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论述</a:t>
            </a:r>
            <a:r>
              <a:rPr lang="en-US" altLang="zh-CN" sz="28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人生当勇负责任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不应逃避责任</a:t>
            </a:r>
            <a:r>
              <a:rPr lang="en-US" altLang="zh-CN" sz="28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9650" y="1532255"/>
            <a:ext cx="38442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列出具体生活情境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6595" y="3136900"/>
            <a:ext cx="38442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引用古语俗语名言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7310" y="4549140"/>
            <a:ext cx="2301240" cy="5219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事例</a:t>
            </a:r>
            <a:r>
              <a:rPr lang="en-US" altLang="zh-CN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+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引用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" name="下箭头 10"/>
          <p:cNvSpPr/>
          <p:nvPr/>
        </p:nvSpPr>
        <p:spPr>
          <a:xfrm>
            <a:off x="3620135" y="2196465"/>
            <a:ext cx="254000" cy="878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3620135" y="3681730"/>
            <a:ext cx="243205" cy="878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1104265" y="975995"/>
            <a:ext cx="10125075" cy="8705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本文语言既庄重又轻灵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既流畅又简洁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既平实又有书卷气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请选择一个方面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修辞、语句、句式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进行品读。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26017" y="247862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赏析语言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09345" y="1877695"/>
            <a:ext cx="9973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1)人生什么事最苦呢？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莫苦于身上背着一种未来的责任。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3055" y="2298065"/>
            <a:ext cx="17792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设问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4265" y="4086225"/>
            <a:ext cx="9574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)到了长成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那责任自然压在你头上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如何能躲？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3055" y="4091305"/>
            <a:ext cx="18300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反问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4265" y="4675505"/>
            <a:ext cx="8513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)孔子所以说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“无入而不自得”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正是这种作用。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3055" y="466471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4265" y="5237480"/>
            <a:ext cx="8432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)然则为什么孟子又说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君子有终身之忧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03055" y="5197475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4265" y="2784475"/>
            <a:ext cx="102025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人若能知足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虽贫不苦；若能安分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不多做分外希望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虽失意不苦；老、病、死，乃人生难免的事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达观的人看得很平常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也不算什么苦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03055" y="3613785"/>
            <a:ext cx="18300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排比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4265" y="5843270"/>
            <a:ext cx="8432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那仁人志士的忧民忧国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那诸圣诸佛的悲天悯人。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03055" y="584327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对偶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76020" y="1514475"/>
            <a:ext cx="847217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ctr">
              <a:lnSpc>
                <a:spcPct val="12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巧用修辞</a:t>
            </a:r>
            <a:r>
              <a:rPr lang="en-US" altLang="zh-CN" sz="3000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ea typeface="宋体" panose="02010600030101010101" pitchFamily="2" charset="-122"/>
              </a:rPr>
              <a:t>设问、反问、排比、引用、对偶等</a:t>
            </a:r>
            <a:endParaRPr lang="zh-CN" altLang="en-US" sz="3000" b="1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4420" y="2375535"/>
            <a:ext cx="1015428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好处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:设问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可以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引起读者的注意和思考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；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反问使语气更强烈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增强语言的说服力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排比句使文章流畅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气势磅礴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对偶句使语言简练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本文谈的是严肃的话题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但由于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运用多种修辞手法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使得文章的语言凝重却不呆滞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有一股灵动之气、流畅之感。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7" name="矩形 31750"/>
          <p:cNvSpPr/>
          <p:nvPr/>
        </p:nvSpPr>
        <p:spPr>
          <a:xfrm>
            <a:off x="1005840" y="1670685"/>
            <a:ext cx="10498455" cy="2999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因为受那良心责备不过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要逃躲也没处逃躲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因为觉得对不住他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呀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因为自己对于他的责任还没有解除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人生没苦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便罢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若有苦痛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当然没有比这个更加重的了。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海阔天空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心安理得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那种快乐还要加几倍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哩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曾子不说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哩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所以他到底还是乐不是苦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974725" y="4749800"/>
            <a:ext cx="10890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好处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运用语气助词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呀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哩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把非常严肃的话题变得很亲切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让读者容易接受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凸显出文章的语言凝重中的轻灵。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74673" y="1025416"/>
            <a:ext cx="1056117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 fontAlgn="ctr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叙述语句</a:t>
            </a:r>
            <a:r>
              <a:rPr lang="en-US" altLang="zh-CN" sz="3000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口语化的语言平易亲切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如话家常</a:t>
            </a:r>
            <a:endParaRPr lang="zh-CN" altLang="en-US" sz="3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2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>
                                            <p:txEl>
                                              <p:charRg st="2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7">
                                            <p:txEl>
                                              <p:charRg st="2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7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7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7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84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7">
                                            <p:txEl>
                                              <p:charRg st="84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797">
                                            <p:txEl>
                                              <p:charRg st="84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974799" y="1947582"/>
            <a:ext cx="107531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ctr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论证方法</a:t>
            </a:r>
            <a:r>
              <a:rPr lang="en-US" altLang="zh-CN" sz="30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引用论证、举例论证、道理论证、对比论证等</a:t>
            </a:r>
            <a:endParaRPr lang="zh-CN" altLang="en-US" sz="30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74673" y="1187976"/>
            <a:ext cx="1056117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 fontAlgn="ctr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句式</a:t>
            </a:r>
            <a:r>
              <a:rPr lang="en-US" altLang="zh-CN" sz="3000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陈述句、设问句、反问句、感叹句等</a:t>
            </a:r>
            <a:endParaRPr lang="zh-CN" altLang="en-US" sz="3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915" y="2614930"/>
            <a:ext cx="109912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答应人办一件事没有办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欠了人的钱没有还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受了人的恩惠没有报答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得罪了人没有赔礼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这就连这个人的面也几乎不敢见他；纵然不见他的面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睡里梦里都像有他的影子来缠着我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645" y="3998595"/>
            <a:ext cx="1120521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举例论证</a:t>
            </a:r>
            <a:r>
              <a:rPr lang="en-US" altLang="zh-CN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生动地叙述了</a:t>
            </a:r>
            <a:r>
              <a:rPr lang="zh-CN" altLang="en-US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未尽责任</a:t>
            </a:r>
            <a:r>
              <a:rPr lang="zh-CN" altLang="en-US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痛苦心情</a:t>
            </a:r>
            <a:r>
              <a:rPr lang="en-US" altLang="zh-CN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来阐述</a:t>
            </a:r>
            <a:r>
              <a:rPr lang="zh-CN" altLang="en-US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“人生最苦的事是未尽责任”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这一道理。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平实亲切的语言</a:t>
            </a:r>
            <a:r>
              <a:rPr lang="en-US" altLang="zh-CN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一位长者在与读者促膝谈心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娓娓道来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没有一点盛气凌人的说教口吻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使原本凝重的道理变得轻松活泼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6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2" grpId="0" autoUpdateAnimBg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44195" y="762635"/>
            <a:ext cx="113258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翻过来看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什么事最快乐呢？自然责任完了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算是人生第一件乐事。古语说得好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“如释重负”；俗语亦说的是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“心上一块石头落了地”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710" y="1796415"/>
            <a:ext cx="11212195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用古语、俗语</a:t>
            </a:r>
            <a:r>
              <a:rPr lang="en-US" altLang="zh-CN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形象地表达出</a:t>
            </a:r>
            <a:r>
              <a:rPr lang="zh-CN" altLang="en-US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“责任完了”</a:t>
            </a:r>
            <a:r>
              <a:rPr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后的</a:t>
            </a:r>
            <a:r>
              <a:rPr lang="zh-CN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轻松愉悦的</a:t>
            </a:r>
            <a:r>
              <a:rPr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心情</a:t>
            </a:r>
            <a:r>
              <a:rPr lang="en-US" altLang="zh-CN" sz="26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浅显易懂</a:t>
            </a:r>
            <a:r>
              <a:rPr lang="en-US" altLang="zh-CN" sz="26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趣味横生</a:t>
            </a:r>
            <a:r>
              <a:rPr lang="en-US" altLang="zh-CN" sz="26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大大增强了文章的感染力</a:t>
            </a:r>
            <a:r>
              <a:rPr lang="en-US" altLang="zh-CN" sz="26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,从而让读者更加认同作者阐述的“最乐”的事</a:t>
            </a:r>
            <a:r>
              <a:rPr lang="zh-CN" altLang="en-US" sz="26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6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95" y="3168650"/>
            <a:ext cx="114979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然则为什么孟子又说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“君子有终身之忧”</a:t>
            </a:r>
            <a:r>
              <a:rPr 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呢？曾子还说哩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任重而道远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死而后</a:t>
            </a:r>
            <a:r>
              <a:rPr lang="zh-CN" altLang="en-US" sz="28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已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不亦远乎？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7" name="矩形 37896"/>
          <p:cNvSpPr/>
          <p:nvPr/>
        </p:nvSpPr>
        <p:spPr>
          <a:xfrm>
            <a:off x="600710" y="4121785"/>
            <a:ext cx="114979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引用名言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说明君子和仁人志士以天下为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己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每天都在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担负责任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时时尽责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看起来是忧苦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实则是苦中真乐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从而更有力地证明作者的观点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“人生当勇负责任”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195" y="5505450"/>
            <a:ext cx="114985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好处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用浅显流畅的文字阐述深刻的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道理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让人知晓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让人接受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文章妙趣横生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浅显易懂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极具感染力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8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0095" y="2056130"/>
            <a:ext cx="10631805" cy="3553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+mn-ea"/>
              </a:rPr>
              <a:t>    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居里夫人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“世上最</a:t>
            </a:r>
            <a:r>
              <a:rPr lang="zh-CN" altLang="en-US" sz="30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快乐的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事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莫过于为理想奋斗。</a:t>
            </a:r>
            <a:r>
              <a:rPr lang="zh-CN" altLang="en-US" sz="30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”张潮却随笔写下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“人莫乐于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闲。</a:t>
            </a:r>
            <a:r>
              <a:rPr lang="zh-CN" altLang="en-US" sz="30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”“闲”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能读书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游名胜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交益友。快乐是我们所需求的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亦是幸福人生不可或缺的要素。细翻自己人生的扉页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想必有许多事令你痛苦或快乐。请结合自己的生活经验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谈谈自己对苦与乐的认识。今天我们一起来学习梁启超的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最苦与最乐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35766" y="626642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82190"/>
            <a:ext cx="10515600" cy="1927860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语言庄重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而不失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灵动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流畅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却不冗杂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平易亲切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如话家常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具有精彩的语言之美。这与作者的远见卓识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深厚学养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忧国忧民、以天下为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己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任的热烈情怀是分不开的。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3095" y="1678098"/>
            <a:ext cx="1606775" cy="4345404"/>
            <a:chOff x="186" y="2238"/>
            <a:chExt cx="1898" cy="5133"/>
          </a:xfrm>
        </p:grpSpPr>
        <p:sp>
          <p:nvSpPr>
            <p:cNvPr id="2" name="Rectangle 6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86" y="2297"/>
              <a:ext cx="1380" cy="4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335" b="1" i="0" u="none" strike="noStrike" kern="1200" cap="none" spc="0" normalizeH="0" baseline="0">
                  <a:solidFill>
                    <a:srgbClr val="C00000"/>
                  </a:solidFill>
                  <a:latin typeface="华文中宋" panose="02010600040101010101" charset="-122"/>
                  <a:ea typeface="华文中宋" panose="02010600040101010101" charset="-122"/>
                  <a:cs typeface="+mn-cs"/>
                </a:rPr>
                <a:t>最苦与最乐</a:t>
              </a:r>
              <a:endPara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endParaRPr>
            </a:p>
          </p:txBody>
        </p:sp>
        <p:sp>
          <p:nvSpPr>
            <p:cNvPr id="3" name="AutoShape 8"/>
            <p:cNvSpPr/>
            <p:nvPr>
              <p:custDataLst>
                <p:tags r:id="rId2"/>
              </p:custDataLst>
            </p:nvPr>
          </p:nvSpPr>
          <p:spPr bwMode="auto">
            <a:xfrm>
              <a:off x="1555" y="2238"/>
              <a:ext cx="529" cy="5133"/>
            </a:xfrm>
            <a:prstGeom prst="leftBrace">
              <a:avLst>
                <a:gd name="adj1" fmla="val 291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7892" name="文本框 23631"/>
          <p:cNvSpPr txBox="1"/>
          <p:nvPr>
            <p:custDataLst>
              <p:tags r:id="rId3"/>
            </p:custDataLst>
          </p:nvPr>
        </p:nvSpPr>
        <p:spPr>
          <a:xfrm>
            <a:off x="2018110" y="1678310"/>
            <a:ext cx="6201068" cy="1207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人生最苦</a:t>
            </a:r>
            <a:r>
              <a:rPr lang="en-US" altLang="zh-CN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未尽责任</a:t>
            </a:r>
            <a:endParaRPr lang="zh-CN" altLang="en-US" sz="3735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（摆事实）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893" name="文本框 23632"/>
          <p:cNvSpPr txBox="1"/>
          <p:nvPr>
            <p:custDataLst>
              <p:tags r:id="rId4"/>
            </p:custDataLst>
          </p:nvPr>
        </p:nvSpPr>
        <p:spPr>
          <a:xfrm>
            <a:off x="2018110" y="3261381"/>
            <a:ext cx="6110063" cy="1207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人生最乐</a:t>
            </a:r>
            <a:r>
              <a:rPr lang="en-US" altLang="zh-CN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尽了责任</a:t>
            </a:r>
            <a:endParaRPr lang="zh-CN" altLang="en-US" sz="3735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（讲道理）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7894" name="文本框 23633"/>
          <p:cNvSpPr txBox="1"/>
          <p:nvPr>
            <p:custDataLst>
              <p:tags r:id="rId5"/>
            </p:custDataLst>
          </p:nvPr>
        </p:nvSpPr>
        <p:spPr>
          <a:xfrm>
            <a:off x="2018110" y="4844453"/>
            <a:ext cx="5135246" cy="1109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</a:t>
            </a:r>
            <a:r>
              <a:rPr lang="zh-CN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应当</a:t>
            </a:r>
            <a:r>
              <a:rPr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勇于负责任</a:t>
            </a:r>
            <a:endParaRPr sz="4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（论点）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23631"/>
          <p:cNvSpPr txBox="1"/>
          <p:nvPr>
            <p:custDataLst>
              <p:tags r:id="rId6"/>
            </p:custDataLst>
          </p:nvPr>
        </p:nvSpPr>
        <p:spPr>
          <a:xfrm>
            <a:off x="9502314" y="2989432"/>
            <a:ext cx="2364025" cy="1643380"/>
          </a:xfrm>
          <a:prstGeom prst="rect">
            <a:avLst/>
          </a:prstGeom>
          <a:solidFill>
            <a:srgbClr val="7030A0">
              <a:alpha val="63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举例论证引用论证正反对比</a:t>
            </a:r>
            <a:endParaRPr lang="zh-CN" altLang="en-US" sz="3735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33332" y="1212254"/>
            <a:ext cx="1671320" cy="519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负责任最苦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尽责任最乐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4" name="AutoShape 8"/>
          <p:cNvSpPr/>
          <p:nvPr>
            <p:custDataLst>
              <p:tags r:id="rId8"/>
            </p:custDataLst>
          </p:nvPr>
        </p:nvSpPr>
        <p:spPr bwMode="auto">
          <a:xfrm rot="10800000">
            <a:off x="7423409" y="1638098"/>
            <a:ext cx="447831" cy="4345404"/>
          </a:xfrm>
          <a:prstGeom prst="leftBrace">
            <a:avLst>
              <a:gd name="adj1" fmla="val 2916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2045" y="589497"/>
            <a:ext cx="279261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719403" y="1970163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请说出日常生活中与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“苦、乐”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相关的词语、俗语、谚语。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719403" y="2631914"/>
            <a:ext cx="104571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3200" b="1" dirty="0" smtClean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知足常乐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、苦尽甘来、苦中作乐、先苦后甜；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ctr">
              <a:lnSpc>
                <a:spcPct val="100000"/>
              </a:lnSpc>
            </a:pP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一分耕耘，一分收获；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ctr">
              <a:lnSpc>
                <a:spcPct val="100000"/>
              </a:lnSpc>
            </a:pP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书山有路勤为径，学海无涯苦作舟</a:t>
            </a:r>
            <a:r>
              <a:rPr lang="en-US" altLang="zh-CN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3300" y="605376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2490" y="4510405"/>
            <a:ext cx="9631045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八十四岁高龄的钟南山院士是位有责任担当的疾控专家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无论是抗击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非典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还是抗击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新冠肺炎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他都冲锋在前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以人民的健康为乐。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65200" y="1473835"/>
            <a:ext cx="9538335" cy="10147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宋代的范仲淹是个以天下苍生的忧乐为己任的政治家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他说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先天下之忧而忧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后天下之乐而乐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11275" y="655955"/>
            <a:ext cx="9311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你还知道哪些人也是以担当责任为乐的人呢？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65200" y="2890520"/>
            <a:ext cx="9538335" cy="10147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 algn="l">
              <a:buClrTx/>
              <a:buSzTx/>
              <a:buFontTx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居里夫人也是一个要造福人类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有责任担当的科学家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她说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世上最快乐的事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莫过于为理想而奋斗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403" y="2276118"/>
            <a:ext cx="107531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运用略读的方法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理解文章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内容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明确作者观点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理清文章脉络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引导学生理解多种论证方法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培养学生思维的严密性。</a:t>
            </a:r>
            <a:endParaRPr lang="en-US" altLang="zh-CN" sz="30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通过赏析本文流畅凝练的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语言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引导学生理解文章的人文内涵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树立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对自己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、他人、社会的责任感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0706" y="605376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9455" y="1685925"/>
            <a:ext cx="7175500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梁启超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1873—1929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卓如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号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任公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别号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饮冰室主人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思想家、学者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戊戌变法领袖之一、中国近代维新派代表人物。主张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“变法”“育人才”“开学校”“变科举”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1898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年和康有为等人参与戊戌变法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,失败后逃亡日本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。晚年任清华学校研究院导师。著有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饮冰室合集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李鸿章传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305" y="1878965"/>
            <a:ext cx="2915285" cy="364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31165" y="1508760"/>
            <a:ext cx="11334750" cy="1158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735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议论文</a:t>
            </a:r>
            <a:r>
              <a:rPr lang="en-US" altLang="zh-CN" sz="373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为主要表达方式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通过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摆事实、讲道理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直接表达作者的观点和主张的常用文体。议论文分为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立论文和驳论文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100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31278" y="3245736"/>
            <a:ext cx="3631353" cy="6764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文的一般结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883833" y="4261524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提出问题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右箭头 18"/>
          <p:cNvSpPr/>
          <p:nvPr>
            <p:custDataLst>
              <p:tags r:id="rId4"/>
            </p:custDataLst>
          </p:nvPr>
        </p:nvSpPr>
        <p:spPr>
          <a:xfrm>
            <a:off x="3700145" y="4408844"/>
            <a:ext cx="1055793" cy="288713"/>
          </a:xfrm>
          <a:prstGeom prst="rightArrow">
            <a:avLst>
              <a:gd name="adj1" fmla="val 50000"/>
              <a:gd name="adj2" fmla="val 10175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4755938" y="4261524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分析问题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右箭头 19"/>
          <p:cNvSpPr/>
          <p:nvPr>
            <p:custDataLst>
              <p:tags r:id="rId6"/>
            </p:custDataLst>
          </p:nvPr>
        </p:nvSpPr>
        <p:spPr>
          <a:xfrm>
            <a:off x="6572462" y="4408844"/>
            <a:ext cx="1055793" cy="288713"/>
          </a:xfrm>
          <a:prstGeom prst="rightArrow">
            <a:avLst>
              <a:gd name="adj1" fmla="val 50000"/>
              <a:gd name="adj2" fmla="val 10175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628255" y="4261524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解决问题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圆角矩形标注 3"/>
          <p:cNvSpPr/>
          <p:nvPr>
            <p:custDataLst>
              <p:tags r:id="rId8"/>
            </p:custDataLst>
          </p:nvPr>
        </p:nvSpPr>
        <p:spPr>
          <a:xfrm>
            <a:off x="1482090" y="5102860"/>
            <a:ext cx="2861310" cy="1107440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 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提出问题就是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引出论述中心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提出论点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引论</a:t>
            </a:r>
            <a:r>
              <a:rPr lang="zh-CN" altLang="zh-CN" sz="24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400" b="1"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6" name="圆角矩形标注 5"/>
          <p:cNvSpPr/>
          <p:nvPr>
            <p:custDataLst>
              <p:tags r:id="rId9"/>
            </p:custDataLst>
          </p:nvPr>
        </p:nvSpPr>
        <p:spPr>
          <a:xfrm>
            <a:off x="4756150" y="5038725"/>
            <a:ext cx="2602230" cy="1108075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   分析问题就是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摆出论据来证明论点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本论</a:t>
            </a:r>
            <a:r>
              <a:rPr lang="zh-CN" altLang="zh-CN" sz="24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400" b="1"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9" name="圆角矩形标注 8"/>
          <p:cNvSpPr/>
          <p:nvPr>
            <p:custDataLst>
              <p:tags r:id="rId10"/>
            </p:custDataLst>
          </p:nvPr>
        </p:nvSpPr>
        <p:spPr>
          <a:xfrm>
            <a:off x="7771130" y="5102860"/>
            <a:ext cx="2243455" cy="1106805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 解决问题就是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得出结论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。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结论</a:t>
            </a:r>
            <a:r>
              <a:rPr lang="zh-CN" altLang="zh-CN" sz="24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400" b="1"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9" grpId="0" bldLvl="0" animBg="1"/>
      <p:bldP spid="13" grpId="0" bldLvl="0" animBg="1"/>
      <p:bldP spid="20" grpId="0" bldLvl="0" animBg="1"/>
      <p:bldP spid="14" grpId="0" bldLvl="0" animBg="1"/>
      <p:bldP spid="4" grpId="0" bldLvl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图片 71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20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图片 718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448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7" name="图片 719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644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5" name="图片 720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672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24" name="图片 720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9784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28" name="图片 72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689600" y="3530600"/>
            <a:ext cx="50800" cy="491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32" name="图片 72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6896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41" name="图片 722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400800" y="6739467"/>
            <a:ext cx="42333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46" name="图片 723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1035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53" name="图片 723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8147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59" name="图片 724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5259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66" name="图片 725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2286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73" name="图片 725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948333" y="6739467"/>
            <a:ext cx="42333" cy="93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76" name="文本框 7261"/>
          <p:cNvSpPr txBox="1"/>
          <p:nvPr>
            <p:custDataLst>
              <p:tags r:id="rId27"/>
            </p:custDataLst>
          </p:nvPr>
        </p:nvSpPr>
        <p:spPr>
          <a:xfrm>
            <a:off x="1837267" y="1340062"/>
            <a:ext cx="346286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议论文三要素：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83" name="文本框 7268"/>
          <p:cNvSpPr txBox="1"/>
          <p:nvPr>
            <p:custDataLst>
              <p:tags r:id="rId28"/>
            </p:custDataLst>
          </p:nvPr>
        </p:nvSpPr>
        <p:spPr>
          <a:xfrm>
            <a:off x="1837267" y="2641600"/>
            <a:ext cx="2997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论据的类型：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88" name="文本框 7273"/>
          <p:cNvSpPr txBox="1"/>
          <p:nvPr>
            <p:custDataLst>
              <p:tags r:id="rId29"/>
            </p:custDataLst>
          </p:nvPr>
        </p:nvSpPr>
        <p:spPr>
          <a:xfrm>
            <a:off x="1837055" y="4005580"/>
            <a:ext cx="3099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常见论证方法：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95" name="文本框 7280"/>
          <p:cNvSpPr txBox="1"/>
          <p:nvPr>
            <p:custDataLst>
              <p:tags r:id="rId30"/>
            </p:custDataLst>
          </p:nvPr>
        </p:nvSpPr>
        <p:spPr>
          <a:xfrm>
            <a:off x="10490200" y="2929467"/>
            <a:ext cx="7112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  <a:p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507" name="文本框 7292"/>
          <p:cNvSpPr txBox="1"/>
          <p:nvPr>
            <p:custDataLst>
              <p:tags r:id="rId31"/>
            </p:custDataLst>
          </p:nvPr>
        </p:nvSpPr>
        <p:spPr>
          <a:xfrm>
            <a:off x="5029200" y="133985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论点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08" name="文本框 7293"/>
          <p:cNvSpPr txBox="1"/>
          <p:nvPr>
            <p:custDataLst>
              <p:tags r:id="rId32"/>
            </p:custDataLst>
          </p:nvPr>
        </p:nvSpPr>
        <p:spPr>
          <a:xfrm>
            <a:off x="8152765" y="1339850"/>
            <a:ext cx="1125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论证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09" name="文本框 7294"/>
          <p:cNvSpPr txBox="1"/>
          <p:nvPr>
            <p:custDataLst>
              <p:tags r:id="rId33"/>
            </p:custDataLst>
          </p:nvPr>
        </p:nvSpPr>
        <p:spPr>
          <a:xfrm>
            <a:off x="6485255" y="1339850"/>
            <a:ext cx="110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论据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0" name="文本框 7295"/>
          <p:cNvSpPr txBox="1"/>
          <p:nvPr>
            <p:custDataLst>
              <p:tags r:id="rId34"/>
            </p:custDataLst>
          </p:nvPr>
        </p:nvSpPr>
        <p:spPr>
          <a:xfrm>
            <a:off x="4674235" y="2672715"/>
            <a:ext cx="2242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582AE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事实论据</a:t>
            </a:r>
            <a:endParaRPr lang="zh-CN" altLang="en-US" sz="3600" b="1">
              <a:solidFill>
                <a:srgbClr val="582AE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1" name="文本框 7296"/>
          <p:cNvSpPr txBox="1"/>
          <p:nvPr>
            <p:custDataLst>
              <p:tags r:id="rId35"/>
            </p:custDataLst>
          </p:nvPr>
        </p:nvSpPr>
        <p:spPr>
          <a:xfrm>
            <a:off x="7430770" y="2641600"/>
            <a:ext cx="2422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582AE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道理论据</a:t>
            </a:r>
            <a:endParaRPr lang="zh-CN" altLang="en-US" sz="3600" b="1">
              <a:solidFill>
                <a:srgbClr val="582AE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2" name="文本框 7297"/>
          <p:cNvSpPr txBox="1"/>
          <p:nvPr>
            <p:custDataLst>
              <p:tags r:id="rId36"/>
            </p:custDataLst>
          </p:nvPr>
        </p:nvSpPr>
        <p:spPr>
          <a:xfrm>
            <a:off x="4978400" y="4067175"/>
            <a:ext cx="203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举例论证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3" name="文本框 7298"/>
          <p:cNvSpPr txBox="1"/>
          <p:nvPr>
            <p:custDataLst>
              <p:tags r:id="rId37"/>
            </p:custDataLst>
          </p:nvPr>
        </p:nvSpPr>
        <p:spPr>
          <a:xfrm>
            <a:off x="7349490" y="4067175"/>
            <a:ext cx="2348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道理论证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4" name="文本框 7299"/>
          <p:cNvSpPr txBox="1"/>
          <p:nvPr>
            <p:custDataLst>
              <p:tags r:id="rId38"/>
            </p:custDataLst>
          </p:nvPr>
        </p:nvSpPr>
        <p:spPr>
          <a:xfrm>
            <a:off x="7430770" y="5079365"/>
            <a:ext cx="2059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对比论证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515" name="文本框 7300"/>
          <p:cNvSpPr txBox="1"/>
          <p:nvPr>
            <p:custDataLst>
              <p:tags r:id="rId39"/>
            </p:custDataLst>
          </p:nvPr>
        </p:nvSpPr>
        <p:spPr>
          <a:xfrm>
            <a:off x="5005070" y="5010150"/>
            <a:ext cx="2150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比喻论证</a:t>
            </a:r>
            <a:endParaRPr lang="zh-CN" altLang="en-US" sz="3600" b="1"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2" name="图片 7213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34705" y="3317875"/>
            <a:ext cx="50800" cy="49106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07" grpId="0"/>
      <p:bldP spid="16509" grpId="0"/>
      <p:bldP spid="16508" grpId="0"/>
      <p:bldP spid="16510" grpId="0"/>
      <p:bldP spid="16511" grpId="0"/>
      <p:bldP spid="16512" grpId="0"/>
      <p:bldP spid="16513" grpId="0"/>
      <p:bldP spid="16515" grpId="0"/>
      <p:bldP spid="165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07060" y="1669415"/>
            <a:ext cx="11760200" cy="25419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给红色字注音或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根据拼音写汉字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安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揽       </a:t>
            </a:r>
            <a:r>
              <a:rPr lang="en-US" sz="3600" dirty="0">
                <a:sym typeface="+mn-ea"/>
              </a:rPr>
              <a:t> </a:t>
            </a:r>
            <a:r>
              <a:rPr sz="3600" dirty="0">
                <a:sym typeface="+mn-ea"/>
              </a:rPr>
              <a:t>d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恩</a:t>
            </a:r>
            <a:r>
              <a:rPr lang="en-US" sz="3600" dirty="0">
                <a:sym typeface="+mn-ea"/>
              </a:rPr>
              <a:t>huì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sz="3600" dirty="0">
                <a:sym typeface="+mn-ea"/>
              </a:rPr>
              <a:t>qì　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　　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监</a:t>
            </a:r>
            <a:r>
              <a:rPr sz="3600" dirty="0">
                <a:sym typeface="+mn-ea"/>
              </a:rPr>
              <a:t> dū</a:t>
            </a:r>
            <a:r>
              <a:rPr lang="en-US" sz="3600" dirty="0">
                <a:sym typeface="+mn-ea"/>
              </a:rPr>
              <a:t>           </a:t>
            </a:r>
            <a:r>
              <a:rPr sz="3600" dirty="0">
                <a:sym typeface="+mn-ea"/>
              </a:rPr>
              <a:t>xún </a:t>
            </a:r>
            <a:r>
              <a:rPr lang="en-US" sz="3600" dirty="0">
                <a:sym typeface="+mn-ea"/>
              </a:rPr>
              <a:t>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xiè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却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600" dirty="0">
                <a:sym typeface="+mn-ea"/>
              </a:rPr>
              <a:t>	</a:t>
            </a:r>
            <a:r>
              <a:rPr lang="en-US" sz="3600" dirty="0">
                <a:sym typeface="+mn-ea"/>
              </a:rPr>
              <a:t>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</a:t>
            </a:r>
            <a:r>
              <a:rPr sz="3600" dirty="0">
                <a:sym typeface="+mn-ea"/>
              </a:rPr>
              <a:t>shì　</a:t>
            </a:r>
            <a:r>
              <a:rPr lang="en-US" sz="3600" dirty="0">
                <a:sym typeface="+mn-ea"/>
              </a:rPr>
              <a:t>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重负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死而后</a:t>
            </a:r>
            <a:r>
              <a:rPr sz="3600" dirty="0">
                <a:sym typeface="+mn-ea"/>
              </a:rPr>
              <a:t>yǐ		</a:t>
            </a:r>
            <a:r>
              <a:rPr lang="en-US" sz="3600" dirty="0">
                <a:sym typeface="+mn-ea"/>
              </a:rPr>
              <a:t>   </a:t>
            </a:r>
            <a:r>
              <a:rPr sz="3600" dirty="0">
                <a:sym typeface="+mn-ea"/>
              </a:rPr>
              <a:t>rén　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人志士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悲天</a:t>
            </a:r>
            <a:r>
              <a:rPr sz="3600" dirty="0">
                <a:sym typeface="+mn-ea"/>
              </a:rPr>
              <a:t>mǐn　</a:t>
            </a:r>
            <a:r>
              <a:rPr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</a:t>
            </a:r>
            <a:endParaRPr sz="3600" dirty="0">
              <a:sym typeface="+mn-ea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Text Box 4"/>
          <p:cNvSpPr txBox="1"/>
          <p:nvPr/>
        </p:nvSpPr>
        <p:spPr>
          <a:xfrm>
            <a:off x="1164167" y="2303992"/>
            <a:ext cx="11027833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fèn          l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达            惠    契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督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卸     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释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仁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悯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55320" y="1449705"/>
            <a:ext cx="11052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最苦与最乐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有什么特点？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能否删除？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最苦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与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能否交换位置？这样为标题好吗？好在哪里？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31470" y="2718435"/>
            <a:ext cx="11644630" cy="2430145"/>
          </a:xfrm>
          <a:prstGeom prst="rect">
            <a:avLst/>
          </a:prstGeom>
          <a:solidFill>
            <a:schemeClr val="bg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标题是一个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并列短语(反义词、对比)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突出本文要论述的话题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字不能删除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它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能区别于一般的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苦和乐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旨在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强调程度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最苦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与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最乐</a:t>
            </a:r>
            <a:r>
              <a:rPr lang="en-US" altLang="zh-CN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不能交换位置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因为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文章先论述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最苦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后论述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最乐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交换后标题就与文章的内容、结构不一致了。</a:t>
            </a:r>
            <a:endParaRPr lang="zh-CN" altLang="en-US" sz="30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这样为题可以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引人注意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引发读者对它们之间的关系的思考</a:t>
            </a:r>
            <a:r>
              <a:rPr lang="zh-CN" altLang="en-US" sz="30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初读课文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FULL_TEXT_BEAUTIFY_COPY_ID" val="20"/>
</p:tagLst>
</file>

<file path=ppt/tags/tag11.xml><?xml version="1.0" encoding="utf-8"?>
<p:tagLst xmlns:p="http://schemas.openxmlformats.org/presentationml/2006/main">
  <p:tag name="KSO_WM_FULL_TEXT_BEAUTIFY_COPY_ID" val="14"/>
</p:tagLst>
</file>

<file path=ppt/tags/tag12.xml><?xml version="1.0" encoding="utf-8"?>
<p:tagLst xmlns:p="http://schemas.openxmlformats.org/presentationml/2006/main">
  <p:tag name="KSO_WM_FULL_TEXT_BEAUTIFY_COPY_ID" val="5"/>
</p:tagLst>
</file>

<file path=ppt/tags/tag13.xml><?xml version="1.0" encoding="utf-8"?>
<p:tagLst xmlns:p="http://schemas.openxmlformats.org/presentationml/2006/main">
  <p:tag name="KSO_WM_FULL_TEXT_BEAUTIFY_COPY_ID" val="6"/>
</p:tagLst>
</file>

<file path=ppt/tags/tag14.xml><?xml version="1.0" encoding="utf-8"?>
<p:tagLst xmlns:p="http://schemas.openxmlformats.org/presentationml/2006/main">
  <p:tag name="KSO_WM_FULL_TEXT_BEAUTIFY_COPY_ID" val="7"/>
</p:tagLst>
</file>

<file path=ppt/tags/tag15.xml><?xml version="1.0" encoding="utf-8"?>
<p:tagLst xmlns:p="http://schemas.openxmlformats.org/presentationml/2006/main">
  <p:tag name="KSO_WM_FULL_TEXT_BEAUTIFY_COPY_ID" val="16391"/>
</p:tagLst>
</file>

<file path=ppt/tags/tag16.xml><?xml version="1.0" encoding="utf-8"?>
<p:tagLst xmlns:p="http://schemas.openxmlformats.org/presentationml/2006/main">
  <p:tag name="KSO_WM_FULL_TEXT_BEAUTIFY_COPY_ID" val="16399"/>
</p:tagLst>
</file>

<file path=ppt/tags/tag17.xml><?xml version="1.0" encoding="utf-8"?>
<p:tagLst xmlns:p="http://schemas.openxmlformats.org/presentationml/2006/main">
  <p:tag name="KSO_WM_FULL_TEXT_BEAUTIFY_COPY_ID" val="16407"/>
</p:tagLst>
</file>

<file path=ppt/tags/tag18.xml><?xml version="1.0" encoding="utf-8"?>
<p:tagLst xmlns:p="http://schemas.openxmlformats.org/presentationml/2006/main">
  <p:tag name="KSO_WM_FULL_TEXT_BEAUTIFY_COPY_ID" val="16415"/>
</p:tagLst>
</file>

<file path=ppt/tags/tag19.xml><?xml version="1.0" encoding="utf-8"?>
<p:tagLst xmlns:p="http://schemas.openxmlformats.org/presentationml/2006/main">
  <p:tag name="KSO_WM_FULL_TEXT_BEAUTIFY_COPY_ID" val="1642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FULL_TEXT_BEAUTIFY_COPY_ID" val="16428"/>
</p:tagLst>
</file>

<file path=ppt/tags/tag21.xml><?xml version="1.0" encoding="utf-8"?>
<p:tagLst xmlns:p="http://schemas.openxmlformats.org/presentationml/2006/main">
  <p:tag name="KSO_WM_FULL_TEXT_BEAUTIFY_COPY_ID" val="16432"/>
</p:tagLst>
</file>

<file path=ppt/tags/tag22.xml><?xml version="1.0" encoding="utf-8"?>
<p:tagLst xmlns:p="http://schemas.openxmlformats.org/presentationml/2006/main">
  <p:tag name="KSO_WM_FULL_TEXT_BEAUTIFY_COPY_ID" val="16441"/>
</p:tagLst>
</file>

<file path=ppt/tags/tag23.xml><?xml version="1.0" encoding="utf-8"?>
<p:tagLst xmlns:p="http://schemas.openxmlformats.org/presentationml/2006/main">
  <p:tag name="KSO_WM_FULL_TEXT_BEAUTIFY_COPY_ID" val="16446"/>
</p:tagLst>
</file>

<file path=ppt/tags/tag24.xml><?xml version="1.0" encoding="utf-8"?>
<p:tagLst xmlns:p="http://schemas.openxmlformats.org/presentationml/2006/main">
  <p:tag name="KSO_WM_FULL_TEXT_BEAUTIFY_COPY_ID" val="16453"/>
</p:tagLst>
</file>

<file path=ppt/tags/tag25.xml><?xml version="1.0" encoding="utf-8"?>
<p:tagLst xmlns:p="http://schemas.openxmlformats.org/presentationml/2006/main">
  <p:tag name="KSO_WM_FULL_TEXT_BEAUTIFY_COPY_ID" val="16459"/>
</p:tagLst>
</file>

<file path=ppt/tags/tag26.xml><?xml version="1.0" encoding="utf-8"?>
<p:tagLst xmlns:p="http://schemas.openxmlformats.org/presentationml/2006/main">
  <p:tag name="KSO_WM_FULL_TEXT_BEAUTIFY_COPY_ID" val="16466"/>
</p:tagLst>
</file>

<file path=ppt/tags/tag27.xml><?xml version="1.0" encoding="utf-8"?>
<p:tagLst xmlns:p="http://schemas.openxmlformats.org/presentationml/2006/main">
  <p:tag name="KSO_WM_FULL_TEXT_BEAUTIFY_COPY_ID" val="16473"/>
</p:tagLst>
</file>

<file path=ppt/tags/tag28.xml><?xml version="1.0" encoding="utf-8"?>
<p:tagLst xmlns:p="http://schemas.openxmlformats.org/presentationml/2006/main">
  <p:tag name="KSO_WM_FULL_TEXT_BEAUTIFY_COPY_ID" val="16476"/>
</p:tagLst>
</file>

<file path=ppt/tags/tag29.xml><?xml version="1.0" encoding="utf-8"?>
<p:tagLst xmlns:p="http://schemas.openxmlformats.org/presentationml/2006/main">
  <p:tag name="KSO_WM_FULL_TEXT_BEAUTIFY_COPY_ID" val="1648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FULL_TEXT_BEAUTIFY_COPY_ID" val="16488"/>
</p:tagLst>
</file>

<file path=ppt/tags/tag31.xml><?xml version="1.0" encoding="utf-8"?>
<p:tagLst xmlns:p="http://schemas.openxmlformats.org/presentationml/2006/main">
  <p:tag name="KSO_WM_FULL_TEXT_BEAUTIFY_COPY_ID" val="16495"/>
</p:tagLst>
</file>

<file path=ppt/tags/tag32.xml><?xml version="1.0" encoding="utf-8"?>
<p:tagLst xmlns:p="http://schemas.openxmlformats.org/presentationml/2006/main">
  <p:tag name="KSO_WM_FULL_TEXT_BEAUTIFY_COPY_ID" val="16507"/>
</p:tagLst>
</file>

<file path=ppt/tags/tag33.xml><?xml version="1.0" encoding="utf-8"?>
<p:tagLst xmlns:p="http://schemas.openxmlformats.org/presentationml/2006/main">
  <p:tag name="KSO_WM_FULL_TEXT_BEAUTIFY_COPY_ID" val="16508"/>
</p:tagLst>
</file>

<file path=ppt/tags/tag34.xml><?xml version="1.0" encoding="utf-8"?>
<p:tagLst xmlns:p="http://schemas.openxmlformats.org/presentationml/2006/main">
  <p:tag name="KSO_WM_FULL_TEXT_BEAUTIFY_COPY_ID" val="16509"/>
</p:tagLst>
</file>

<file path=ppt/tags/tag35.xml><?xml version="1.0" encoding="utf-8"?>
<p:tagLst xmlns:p="http://schemas.openxmlformats.org/presentationml/2006/main">
  <p:tag name="KSO_WM_FULL_TEXT_BEAUTIFY_COPY_ID" val="16510"/>
</p:tagLst>
</file>

<file path=ppt/tags/tag36.xml><?xml version="1.0" encoding="utf-8"?>
<p:tagLst xmlns:p="http://schemas.openxmlformats.org/presentationml/2006/main">
  <p:tag name="KSO_WM_FULL_TEXT_BEAUTIFY_COPY_ID" val="16511"/>
</p:tagLst>
</file>

<file path=ppt/tags/tag37.xml><?xml version="1.0" encoding="utf-8"?>
<p:tagLst xmlns:p="http://schemas.openxmlformats.org/presentationml/2006/main">
  <p:tag name="KSO_WM_FULL_TEXT_BEAUTIFY_COPY_ID" val="16512"/>
</p:tagLst>
</file>

<file path=ppt/tags/tag38.xml><?xml version="1.0" encoding="utf-8"?>
<p:tagLst xmlns:p="http://schemas.openxmlformats.org/presentationml/2006/main">
  <p:tag name="KSO_WM_FULL_TEXT_BEAUTIFY_COPY_ID" val="16513"/>
</p:tagLst>
</file>

<file path=ppt/tags/tag39.xml><?xml version="1.0" encoding="utf-8"?>
<p:tagLst xmlns:p="http://schemas.openxmlformats.org/presentationml/2006/main">
  <p:tag name="KSO_WM_FULL_TEXT_BEAUTIFY_COPY_ID" val="16514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40.xml><?xml version="1.0" encoding="utf-8"?>
<p:tagLst xmlns:p="http://schemas.openxmlformats.org/presentationml/2006/main">
  <p:tag name="KSO_WM_FULL_TEXT_BEAUTIFY_COPY_ID" val="16515"/>
</p:tagLst>
</file>

<file path=ppt/tags/tag41.xml><?xml version="1.0" encoding="utf-8"?>
<p:tagLst xmlns:p="http://schemas.openxmlformats.org/presentationml/2006/main">
  <p:tag name="KSO_WM_FULL_TEXT_BEAUTIFY_COPY_ID" val="16428"/>
</p:tagLst>
</file>

<file path=ppt/tags/tag42.xml><?xml version="1.0" encoding="utf-8"?>
<p:tagLst xmlns:p="http://schemas.openxmlformats.org/presentationml/2006/main">
  <p:tag name="KSO_WM_FULL_TEXT_BEAUTIFY_COPY_ID" val="150995368"/>
  <p:tag name="KSO_WM_TEMPLATE_CATEGORY" val="custom"/>
  <p:tag name="KSO_WM_TEMPLATE_INDEX" val="20202818"/>
</p:tagLst>
</file>

<file path=ppt/tags/tag43.xml><?xml version="1.0" encoding="utf-8"?>
<p:tagLst xmlns:p="http://schemas.openxmlformats.org/presentationml/2006/main">
  <p:tag name="KSO_WM_FULL_TEXT_BEAUTIFY_COPY_ID" val="2"/>
</p:tagLst>
</file>

<file path=ppt/tags/tag44.xml><?xml version="1.0" encoding="utf-8"?>
<p:tagLst xmlns:p="http://schemas.openxmlformats.org/presentationml/2006/main">
  <p:tag name="KSO_WM_FULL_TEXT_BEAUTIFY_COPY_ID" val="3"/>
</p:tagLst>
</file>

<file path=ppt/tags/tag45.xml><?xml version="1.0" encoding="utf-8"?>
<p:tagLst xmlns:p="http://schemas.openxmlformats.org/presentationml/2006/main">
  <p:tag name="KSO_WM_FULL_TEXT_BEAUTIFY_COPY_ID" val="150995364"/>
  <p:tag name="KSO_WM_TEMPLATE_CATEGORY" val="custom"/>
  <p:tag name="KSO_WM_TEMPLATE_INDEX" val="20202818"/>
</p:tagLst>
</file>

<file path=ppt/tags/tag46.xml><?xml version="1.0" encoding="utf-8"?>
<p:tagLst xmlns:p="http://schemas.openxmlformats.org/presentationml/2006/main">
  <p:tag name="KSO_WM_FULL_TEXT_BEAUTIFY_COPY_ID" val="2"/>
</p:tagLst>
</file>

<file path=ppt/tags/tag47.xml><?xml version="1.0" encoding="utf-8"?>
<p:tagLst xmlns:p="http://schemas.openxmlformats.org/presentationml/2006/main">
  <p:tag name="KSO_WM_FULL_TEXT_BEAUTIFY_COPY_ID" val="2"/>
</p:tagLst>
</file>

<file path=ppt/tags/tag48.xml><?xml version="1.0" encoding="utf-8"?>
<p:tagLst xmlns:p="http://schemas.openxmlformats.org/presentationml/2006/main">
  <p:tag name="KSO_WM_FULL_TEXT_BEAUTIFY_COPY_ID" val="2"/>
</p:tagLst>
</file>

<file path=ppt/tags/tag49.xml><?xml version="1.0" encoding="utf-8"?>
<p:tagLst xmlns:p="http://schemas.openxmlformats.org/presentationml/2006/main">
  <p:tag name="KSO_WM_FULL_TEXT_BEAUTIFY_COPY_ID" val="17"/>
</p:tagLst>
</file>

<file path=ppt/tags/tag5.xml><?xml version="1.0" encoding="utf-8"?>
<p:tagLst xmlns:p="http://schemas.openxmlformats.org/presentationml/2006/main">
  <p:tag name="KSO_WM_FULL_TEXT_BEAUTIFY_COPY_ID" val="2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51.xml><?xml version="1.0" encoding="utf-8"?>
<p:tagLst xmlns:p="http://schemas.openxmlformats.org/presentationml/2006/main">
  <p:tag name="KSO_WM_FULL_TEXT_BEAUTIFY_COPY_ID" val="44035"/>
</p:tagLst>
</file>

<file path=ppt/tags/tag52.xml><?xml version="1.0" encoding="utf-8"?>
<p:tagLst xmlns:p="http://schemas.openxmlformats.org/presentationml/2006/main">
  <p:tag name="KSO_WM_FULL_TEXT_BEAUTIFY_COPY_ID" val="44036"/>
</p:tagLst>
</file>

<file path=ppt/tags/tag53.xml><?xml version="1.0" encoding="utf-8"?>
<p:tagLst xmlns:p="http://schemas.openxmlformats.org/presentationml/2006/main">
  <p:tag name="KSO_WM_FULL_TEXT_BEAUTIFY_COPY_ID" val="150995301"/>
  <p:tag name="KSO_WM_TEMPLATE_CATEGORY" val="custom"/>
  <p:tag name="KSO_WM_TEMPLATE_INDEX" val="20202818"/>
</p:tagLst>
</file>

<file path=ppt/tags/tag54.xml><?xml version="1.0" encoding="utf-8"?>
<p:tagLst xmlns:p="http://schemas.openxmlformats.org/presentationml/2006/main">
  <p:tag name="KSO_WM_FULL_TEXT_BEAUTIFY_COPY_ID" val="2"/>
</p:tagLst>
</file>

<file path=ppt/tags/tag55.xml><?xml version="1.0" encoding="utf-8"?>
<p:tagLst xmlns:p="http://schemas.openxmlformats.org/presentationml/2006/main">
  <p:tag name="KSO_WM_FULL_TEXT_BEAUTIFY_COPY_ID" val="3"/>
</p:tagLst>
</file>

<file path=ppt/tags/tag56.xml><?xml version="1.0" encoding="utf-8"?>
<p:tagLst xmlns:p="http://schemas.openxmlformats.org/presentationml/2006/main">
  <p:tag name="KSO_WM_FULL_TEXT_BEAUTIFY_COPY_ID" val="37892"/>
</p:tagLst>
</file>

<file path=ppt/tags/tag57.xml><?xml version="1.0" encoding="utf-8"?>
<p:tagLst xmlns:p="http://schemas.openxmlformats.org/presentationml/2006/main">
  <p:tag name="KSO_WM_FULL_TEXT_BEAUTIFY_COPY_ID" val="37893"/>
</p:tagLst>
</file>

<file path=ppt/tags/tag58.xml><?xml version="1.0" encoding="utf-8"?>
<p:tagLst xmlns:p="http://schemas.openxmlformats.org/presentationml/2006/main">
  <p:tag name="KSO_WM_FULL_TEXT_BEAUTIFY_COPY_ID" val="37894"/>
</p:tagLst>
</file>

<file path=ppt/tags/tag59.xml><?xml version="1.0" encoding="utf-8"?>
<p:tagLst xmlns:p="http://schemas.openxmlformats.org/presentationml/2006/main">
  <p:tag name="KSO_WM_FULL_TEXT_BEAUTIFY_COPY_ID" val="5"/>
</p:tagLst>
</file>

<file path=ppt/tags/tag6.xml><?xml version="1.0" encoding="utf-8"?>
<p:tagLst xmlns:p="http://schemas.openxmlformats.org/presentationml/2006/main">
  <p:tag name="KSO_WM_FULL_TEXT_BEAUTIFY_COPY_ID" val="8"/>
</p:tagLst>
</file>

<file path=ppt/tags/tag60.xml><?xml version="1.0" encoding="utf-8"?>
<p:tagLst xmlns:p="http://schemas.openxmlformats.org/presentationml/2006/main">
  <p:tag name="KSO_WM_FULL_TEXT_BEAUTIFY_COPY_ID" val="43"/>
</p:tagLst>
</file>

<file path=ppt/tags/tag61.xml><?xml version="1.0" encoding="utf-8"?>
<p:tagLst xmlns:p="http://schemas.openxmlformats.org/presentationml/2006/main">
  <p:tag name="KSO_WM_FULL_TEXT_BEAUTIFY_COPY_ID" val="4"/>
</p:tagLst>
</file>

<file path=ppt/tags/tag62.xml><?xml version="1.0" encoding="utf-8"?>
<p:tagLst xmlns:p="http://schemas.openxmlformats.org/presentationml/2006/main">
  <p:tag name="KSO_WM_FULL_TEXT_BEAUTIFY_COPY_ID" val="150995359"/>
  <p:tag name="KSO_WM_TEMPLATE_CATEGORY" val="custom"/>
  <p:tag name="KSO_WM_TEMPLATE_INDEX" val="20202818"/>
</p:tagLst>
</file>

<file path=ppt/tags/tag63.xml><?xml version="1.0" encoding="utf-8"?>
<p:tagLst xmlns:p="http://schemas.openxmlformats.org/presentationml/2006/main">
  <p:tag name="KSO_WM_FULL_TEXT_BEAUTIFY_COPY_ID" val="2"/>
</p:tagLst>
</file>

<file path=ppt/tags/tag64.xml><?xml version="1.0" encoding="utf-8"?>
<p:tagLst xmlns:p="http://schemas.openxmlformats.org/presentationml/2006/main">
  <p:tag name="KSO_WM_FULL_TEXT_BEAUTIFY_COPY_ID" val="3"/>
</p:tagLst>
</file>

<file path=ppt/tags/tag65.xml><?xml version="1.0" encoding="utf-8"?>
<p:tagLst xmlns:p="http://schemas.openxmlformats.org/presentationml/2006/main">
  <p:tag name="KSO_WM_FULL_TEXT_BEAUTIFY_COPY_ID" val="4"/>
</p:tagLst>
</file>

<file path=ppt/tags/tag66.xml><?xml version="1.0" encoding="utf-8"?>
<p:tagLst xmlns:p="http://schemas.openxmlformats.org/presentationml/2006/main">
  <p:tag name="KSO_WM_FULL_TEXT_BEAUTIFY_COPY_ID" val="5"/>
</p:tagLst>
</file>

<file path=ppt/tags/tag67.xml><?xml version="1.0" encoding="utf-8"?>
<p:tagLst xmlns:p="http://schemas.openxmlformats.org/presentationml/2006/main">
  <p:tag name="KSO_WM_FULL_TEXT_BEAUTIFY_COPY_ID" val="150995366"/>
  <p:tag name="KSO_WM_TEMPLATE_CATEGORY" val="custom"/>
  <p:tag name="KSO_WM_TEMPLATE_INDEX" val="20202818"/>
</p:tagLst>
</file>

<file path=ppt/tags/tag7.xml><?xml version="1.0" encoding="utf-8"?>
<p:tagLst xmlns:p="http://schemas.openxmlformats.org/presentationml/2006/main">
  <p:tag name="KSO_WM_FULL_TEXT_BEAUTIFY_COPY_ID" val="12"/>
</p:tagLst>
</file>

<file path=ppt/tags/tag8.xml><?xml version="1.0" encoding="utf-8"?>
<p:tagLst xmlns:p="http://schemas.openxmlformats.org/presentationml/2006/main">
  <p:tag name="KSO_WM_FULL_TEXT_BEAUTIFY_COPY_ID" val="19"/>
</p:tagLst>
</file>

<file path=ppt/tags/tag9.xml><?xml version="1.0" encoding="utf-8"?>
<p:tagLst xmlns:p="http://schemas.openxmlformats.org/presentationml/2006/main">
  <p:tag name="KSO_WM_FULL_TEXT_BEAUTIFY_COPY_ID" val="13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4439</Words>
  <Application>WPS 演示</Application>
  <PresentationFormat>自定义</PresentationFormat>
  <Paragraphs>264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楷体</vt:lpstr>
      <vt:lpstr>微软雅黑</vt:lpstr>
      <vt:lpstr>等线</vt:lpstr>
      <vt:lpstr>Arial Unicode MS</vt:lpstr>
      <vt:lpstr>Times New Roman</vt:lpstr>
      <vt:lpstr>思源黑体 CN Medium</vt:lpstr>
      <vt:lpstr>新宋体</vt:lpstr>
      <vt:lpstr>华文中宋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《最苦与最乐》教学课件</dc:title>
  <dc:creator>黄红政</dc:creator>
  <cp:lastModifiedBy>黄红政</cp:lastModifiedBy>
  <dcterms:created xsi:type="dcterms:W3CDTF">2017-08-03T09:01:00Z</dcterms:created>
  <dcterms:modified xsi:type="dcterms:W3CDTF">2021-04-29T05:32:30Z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275F8FFCAA3945D98B5556E14B6BF9F6</vt:lpwstr>
  </property>
</Properties>
</file>